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30" r:id="rId3"/>
    <p:sldId id="331" r:id="rId4"/>
    <p:sldId id="333" r:id="rId5"/>
    <p:sldId id="334" r:id="rId6"/>
    <p:sldId id="335" r:id="rId7"/>
    <p:sldId id="283" r:id="rId8"/>
    <p:sldId id="312" r:id="rId9"/>
    <p:sldId id="298" r:id="rId10"/>
    <p:sldId id="294" r:id="rId11"/>
    <p:sldId id="308" r:id="rId12"/>
    <p:sldId id="313" r:id="rId13"/>
    <p:sldId id="299" r:id="rId14"/>
    <p:sldId id="314" r:id="rId15"/>
    <p:sldId id="295" r:id="rId16"/>
    <p:sldId id="329" r:id="rId17"/>
    <p:sldId id="296" r:id="rId18"/>
    <p:sldId id="327" r:id="rId19"/>
    <p:sldId id="316" r:id="rId20"/>
    <p:sldId id="338" r:id="rId21"/>
    <p:sldId id="337" r:id="rId22"/>
    <p:sldId id="336" r:id="rId23"/>
    <p:sldId id="339" r:id="rId24"/>
    <p:sldId id="287" r:id="rId25"/>
    <p:sldId id="340" r:id="rId26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FFFF71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107" autoAdjust="0"/>
    <p:restoredTop sz="94673" autoAdjust="0"/>
  </p:normalViewPr>
  <p:slideViewPr>
    <p:cSldViewPr snapToGrid="0">
      <p:cViewPr varScale="1">
        <p:scale>
          <a:sx n="66" d="100"/>
          <a:sy n="66" d="100"/>
        </p:scale>
        <p:origin x="-1788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3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D7185-C481-4428-AE0C-24964917F65F}" type="datetimeFigureOut">
              <a:rPr lang="fr-FR" smtClean="0"/>
              <a:t>25/04/2014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378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BDCFA-3D9B-4F0F-A3A1-353185CF83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4499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594" y="0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5359A-F210-4C2B-959A-8B9FCC886DD4}" type="datetimeFigureOut">
              <a:rPr lang="en-GB" smtClean="0"/>
              <a:t>25/04/2014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360" y="3229277"/>
            <a:ext cx="7943507" cy="305862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378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594" y="6456378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15719-091E-42EF-A8DC-621539A4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413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5156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64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64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392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0016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2358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2811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74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798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894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993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075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649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907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100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995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82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706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066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5643602" cy="654032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"/>
          </p:nvPr>
        </p:nvSpPr>
        <p:spPr>
          <a:xfrm>
            <a:off x="214282" y="1071546"/>
            <a:ext cx="7786742" cy="514353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21/03/14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LSC - EN-MEF-OSS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A5EFC-FF5B-452B-8A78-768B0CC6F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78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 algn="l">
              <a:defRPr sz="3600" b="1" u="none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 i="1"/>
            </a:lvl1pPr>
          </a:lstStyle>
          <a:p>
            <a:fld id="{604A7A00-B4E9-40A3-8A33-B6DF65EDD4A1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67544" y="908720"/>
            <a:ext cx="741682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67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111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97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25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848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3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962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4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23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Injectors &amp; LHC report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K. </a:t>
            </a:r>
            <a:r>
              <a:rPr lang="fr-CH" dirty="0" err="1" smtClean="0"/>
              <a:t>Foraz</a:t>
            </a:r>
            <a:endParaRPr lang="fr-CH" dirty="0" smtClean="0"/>
          </a:p>
          <a:p>
            <a:r>
              <a:rPr lang="fr-CH" dirty="0" smtClean="0"/>
              <a:t>on </a:t>
            </a:r>
            <a:r>
              <a:rPr lang="fr-CH" dirty="0" err="1" smtClean="0"/>
              <a:t>behalf</a:t>
            </a:r>
            <a:r>
              <a:rPr lang="fr-CH" dirty="0" smtClean="0"/>
              <a:t> of OSS </a:t>
            </a:r>
            <a:r>
              <a:rPr lang="fr-CH" dirty="0" err="1" smtClean="0"/>
              <a:t>members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6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53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LHC - P3</a:t>
            </a:r>
            <a:r>
              <a:rPr lang="fr-CH" dirty="0" smtClean="0">
                <a:sym typeface="Wingdings"/>
              </a:rPr>
              <a:t>P4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047" y="1027567"/>
            <a:ext cx="5109434" cy="4857403"/>
          </a:xfrm>
        </p:spPr>
        <p:txBody>
          <a:bodyPr>
            <a:normAutofit/>
          </a:bodyPr>
          <a:lstStyle/>
          <a:p>
            <a:r>
              <a:rPr lang="en-US" b="1" dirty="0" smtClean="0"/>
              <a:t>Arc 34</a:t>
            </a:r>
          </a:p>
          <a:p>
            <a:pPr marL="742950" indent="-285750"/>
            <a:endParaRPr lang="en-US" sz="700" dirty="0" smtClean="0"/>
          </a:p>
          <a:p>
            <a:pPr lvl="1"/>
            <a:r>
              <a:rPr lang="en-US" dirty="0" smtClean="0"/>
              <a:t>In progress</a:t>
            </a:r>
          </a:p>
          <a:p>
            <a:pPr lvl="2"/>
            <a:r>
              <a:rPr lang="en-US" dirty="0" smtClean="0"/>
              <a:t>DFBA consolidation:</a:t>
            </a:r>
          </a:p>
          <a:p>
            <a:pPr lvl="3"/>
            <a:r>
              <a:rPr lang="en-US" dirty="0" smtClean="0"/>
              <a:t>DFBAF – done</a:t>
            </a:r>
          </a:p>
          <a:p>
            <a:pPr lvl="3"/>
            <a:r>
              <a:rPr lang="en-US" dirty="0" smtClean="0"/>
              <a:t>DFBAG – almost complete, Re-installation of MLI to be done</a:t>
            </a:r>
          </a:p>
          <a:p>
            <a:pPr lvl="2"/>
            <a:r>
              <a:rPr lang="en-US" dirty="0" smtClean="0"/>
              <a:t>SMACC:</a:t>
            </a:r>
          </a:p>
          <a:p>
            <a:pPr lvl="3"/>
            <a:r>
              <a:rPr lang="en-US" dirty="0" smtClean="0">
                <a:solidFill>
                  <a:srgbClr val="00B0F0"/>
                </a:solidFill>
                <a:sym typeface="Wingdings" panose="05000000000000000000" pitchFamily="2" charset="2"/>
              </a:rPr>
              <a:t>M weld finished</a:t>
            </a:r>
          </a:p>
          <a:p>
            <a:pPr lvl="3"/>
            <a:r>
              <a:rPr lang="en-US" dirty="0" smtClean="0">
                <a:solidFill>
                  <a:srgbClr val="00B0F0"/>
                </a:solidFill>
                <a:sym typeface="Wingdings" panose="05000000000000000000" pitchFamily="2" charset="2"/>
              </a:rPr>
              <a:t>M leak tests in progress ~85%</a:t>
            </a:r>
          </a:p>
          <a:p>
            <a:pPr lvl="3"/>
            <a:r>
              <a:rPr lang="en-US" dirty="0" smtClean="0">
                <a:solidFill>
                  <a:srgbClr val="00B0F0"/>
                </a:solidFill>
                <a:sym typeface="Wingdings" panose="05000000000000000000" pitchFamily="2" charset="2"/>
              </a:rPr>
              <a:t>Closure in progress ~20%</a:t>
            </a:r>
          </a:p>
          <a:p>
            <a:pPr lvl="3"/>
            <a:endParaRPr lang="en-US" dirty="0" smtClean="0">
              <a:solidFill>
                <a:srgbClr val="00B0F0"/>
              </a:solidFill>
              <a:sym typeface="Wingdings" panose="05000000000000000000" pitchFamily="2" charset="2"/>
            </a:endParaRPr>
          </a:p>
          <a:p>
            <a:pPr lvl="3"/>
            <a:endParaRPr lang="en-US" dirty="0" smtClean="0">
              <a:solidFill>
                <a:srgbClr val="00B0F0"/>
              </a:solidFill>
            </a:endParaRP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pPr lvl="2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399727" y="1241731"/>
            <a:ext cx="807522" cy="355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002708" y="4222784"/>
            <a:ext cx="807522" cy="355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659" y="760575"/>
            <a:ext cx="2668444" cy="379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46" y="4253458"/>
            <a:ext cx="2430699" cy="1780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021353" y="4790786"/>
            <a:ext cx="2742146" cy="2068566"/>
            <a:chOff x="4021353" y="4790786"/>
            <a:chExt cx="2742146" cy="2068566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3899" y="4805733"/>
              <a:ext cx="2739600" cy="2053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021353" y="4790786"/>
              <a:ext cx="2739600" cy="276999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 i="1" dirty="0" smtClean="0"/>
                <a:t>28L4 – consolidation of </a:t>
              </a:r>
              <a:r>
                <a:rPr lang="fr-CH" sz="1200" i="1" dirty="0" err="1" smtClean="0"/>
                <a:t>nested</a:t>
              </a:r>
              <a:r>
                <a:rPr lang="fr-CH" sz="1200" i="1" dirty="0" smtClean="0"/>
                <a:t> </a:t>
              </a:r>
              <a:r>
                <a:rPr lang="fr-CH" sz="1200" i="1" dirty="0" err="1" smtClean="0"/>
                <a:t>bellow</a:t>
              </a:r>
              <a:endParaRPr lang="en-GB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7493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53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LHC – P4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873" y="1047260"/>
            <a:ext cx="5810265" cy="274707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LSS4 &amp; P4</a:t>
            </a:r>
          </a:p>
          <a:p>
            <a:pPr lvl="1"/>
            <a:r>
              <a:rPr lang="en-US" dirty="0" smtClean="0"/>
              <a:t>Finished</a:t>
            </a:r>
          </a:p>
          <a:p>
            <a:pPr lvl="2"/>
            <a:r>
              <a:rPr lang="en-US" dirty="0">
                <a:solidFill>
                  <a:srgbClr val="00B0F0"/>
                </a:solidFill>
              </a:rPr>
              <a:t>New cooling tower</a:t>
            </a:r>
          </a:p>
          <a:p>
            <a:pPr lvl="2"/>
            <a:r>
              <a:rPr lang="en-US" dirty="0">
                <a:solidFill>
                  <a:srgbClr val="00B0F0"/>
                </a:solidFill>
              </a:rPr>
              <a:t>SF &amp; UW maintenance</a:t>
            </a:r>
          </a:p>
          <a:p>
            <a:pPr lvl="1"/>
            <a:r>
              <a:rPr lang="en-US" dirty="0" smtClean="0"/>
              <a:t>In progress</a:t>
            </a:r>
          </a:p>
          <a:p>
            <a:pPr lvl="2"/>
            <a:r>
              <a:rPr lang="en-US" dirty="0" smtClean="0"/>
              <a:t>Cryogenic maintenance</a:t>
            </a:r>
          </a:p>
          <a:p>
            <a:pPr lvl="2"/>
            <a:r>
              <a:rPr lang="en-US" dirty="0" smtClean="0"/>
              <a:t>RF maintenance</a:t>
            </a:r>
          </a:p>
          <a:p>
            <a:pPr lvl="2"/>
            <a:r>
              <a:rPr lang="en-US" dirty="0" smtClean="0"/>
              <a:t>UPS installation</a:t>
            </a:r>
          </a:p>
          <a:p>
            <a:pPr lvl="2"/>
            <a:r>
              <a:rPr lang="en-US" dirty="0" smtClean="0"/>
              <a:t>Vacuum activities in stand-by (waiting for BI equipment's)</a:t>
            </a:r>
          </a:p>
          <a:p>
            <a:pPr lvl="2"/>
            <a:r>
              <a:rPr lang="en-US" dirty="0" smtClean="0"/>
              <a:t>R2E cabling campaign in progress</a:t>
            </a:r>
          </a:p>
          <a:p>
            <a:pPr lvl="2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LSC - EN-MEF-OSS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27" y="4173465"/>
            <a:ext cx="6480000" cy="25388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884478" y="0"/>
            <a:ext cx="4259522" cy="3204802"/>
            <a:chOff x="4884478" y="0"/>
            <a:chExt cx="4259522" cy="3204802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4114" y="0"/>
              <a:ext cx="4239886" cy="31782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4884478" y="2927803"/>
              <a:ext cx="4259522" cy="276999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i="1" dirty="0" smtClean="0"/>
                <a:t>UX45 – R2E </a:t>
              </a:r>
              <a:r>
                <a:rPr lang="fr-CH" sz="1200" i="1" dirty="0" err="1" smtClean="0"/>
                <a:t>cabling</a:t>
              </a:r>
              <a:endParaRPr lang="en-GB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0906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– P4</a:t>
            </a:r>
            <a:r>
              <a:rPr lang="fr-CH" dirty="0">
                <a:sym typeface="Wingdings"/>
              </a:rPr>
              <a:t>  </a:t>
            </a:r>
            <a:r>
              <a:rPr lang="en-GB" dirty="0" smtClean="0"/>
              <a:t>P5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19" y="1213297"/>
            <a:ext cx="7801372" cy="5117863"/>
          </a:xfrm>
        </p:spPr>
        <p:txBody>
          <a:bodyPr>
            <a:normAutofit/>
          </a:bodyPr>
          <a:lstStyle/>
          <a:p>
            <a:pPr marL="358775" indent="-358775">
              <a:tabLst>
                <a:tab pos="2511425" algn="l"/>
              </a:tabLst>
            </a:pPr>
            <a:r>
              <a:rPr lang="en-US" b="1" dirty="0"/>
              <a:t>Arc 45</a:t>
            </a:r>
          </a:p>
          <a:p>
            <a:pPr marL="1165225" lvl="4" indent="-361950">
              <a:buFont typeface="Arial" panose="020B0604020202020204" pitchFamily="34" charset="0"/>
              <a:buChar char="•"/>
              <a:tabLst>
                <a:tab pos="2511425" algn="l"/>
              </a:tabLst>
            </a:pPr>
            <a:r>
              <a:rPr lang="en-US" sz="1600" dirty="0"/>
              <a:t>SMACC</a:t>
            </a:r>
          </a:p>
          <a:p>
            <a:pPr marL="1622425" lvl="5" indent="-361950">
              <a:tabLst>
                <a:tab pos="2511425" algn="l"/>
              </a:tabLst>
            </a:pPr>
            <a:r>
              <a:rPr lang="en-US" sz="1600" dirty="0">
                <a:solidFill>
                  <a:srgbClr val="00B0F0"/>
                </a:solidFill>
              </a:rPr>
              <a:t>Diodes installed</a:t>
            </a:r>
          </a:p>
          <a:p>
            <a:pPr marL="1622425" lvl="5" indent="-361950">
              <a:tabLst>
                <a:tab pos="2511425" algn="l"/>
              </a:tabLst>
            </a:pPr>
            <a:r>
              <a:rPr lang="en-US" sz="1600" dirty="0">
                <a:solidFill>
                  <a:srgbClr val="00B0F0"/>
                </a:solidFill>
              </a:rPr>
              <a:t>M welding in progress ~ 50%</a:t>
            </a:r>
          </a:p>
          <a:p>
            <a:pPr marL="1165225" lvl="4" indent="-361950">
              <a:buFont typeface="Arial" panose="020B0604020202020204" pitchFamily="34" charset="0"/>
              <a:buChar char="•"/>
              <a:tabLst>
                <a:tab pos="2511425" algn="l"/>
              </a:tabLst>
            </a:pPr>
            <a:r>
              <a:rPr lang="en-US" sz="1600" dirty="0"/>
              <a:t>DFBA</a:t>
            </a:r>
          </a:p>
          <a:p>
            <a:pPr marL="1343025" lvl="5" indent="-361950">
              <a:tabLst>
                <a:tab pos="2511425" algn="l"/>
              </a:tabLst>
            </a:pPr>
            <a:r>
              <a:rPr lang="en-US" sz="1600" dirty="0"/>
              <a:t>H : </a:t>
            </a:r>
            <a:r>
              <a:rPr lang="en-US" sz="1600" dirty="0">
                <a:solidFill>
                  <a:srgbClr val="00B0F0"/>
                </a:solidFill>
              </a:rPr>
              <a:t>in progress </a:t>
            </a:r>
            <a:r>
              <a:rPr lang="en-US" sz="1600" dirty="0"/>
              <a:t>(end = </a:t>
            </a:r>
            <a:r>
              <a:rPr lang="en-US" sz="1600" dirty="0" err="1"/>
              <a:t>wk</a:t>
            </a:r>
            <a:r>
              <a:rPr lang="en-US" sz="1600" dirty="0"/>
              <a:t> 22</a:t>
            </a:r>
            <a:r>
              <a:rPr lang="en-US" sz="1400" dirty="0">
                <a:sym typeface="Wingdings"/>
              </a:rPr>
              <a:t> </a:t>
            </a:r>
            <a:r>
              <a:rPr lang="en-US" sz="1600" dirty="0">
                <a:solidFill>
                  <a:srgbClr val="00B0F0"/>
                </a:solidFill>
              </a:rPr>
              <a:t> 22)</a:t>
            </a:r>
          </a:p>
          <a:p>
            <a:pPr marL="1343025" lvl="5" indent="-361950">
              <a:tabLst>
                <a:tab pos="2511425" algn="l"/>
              </a:tabLst>
            </a:pPr>
            <a:r>
              <a:rPr lang="en-US" sz="1600" dirty="0"/>
              <a:t>I : </a:t>
            </a:r>
            <a:r>
              <a:rPr lang="en-US" sz="1600" dirty="0">
                <a:solidFill>
                  <a:srgbClr val="00B0F0"/>
                </a:solidFill>
              </a:rPr>
              <a:t>in progress </a:t>
            </a:r>
            <a:r>
              <a:rPr lang="en-US" sz="1600" dirty="0"/>
              <a:t>(end = </a:t>
            </a:r>
            <a:r>
              <a:rPr lang="en-US" sz="1600" dirty="0" err="1"/>
              <a:t>wk</a:t>
            </a:r>
            <a:r>
              <a:rPr lang="en-US" sz="1600" dirty="0"/>
              <a:t> 23</a:t>
            </a:r>
            <a:r>
              <a:rPr lang="en-US" sz="1400" dirty="0">
                <a:sym typeface="Wingdings"/>
              </a:rPr>
              <a:t> </a:t>
            </a:r>
            <a:r>
              <a:rPr lang="en-US" sz="1600" dirty="0">
                <a:solidFill>
                  <a:srgbClr val="00B0F0"/>
                </a:solidFill>
              </a:rPr>
              <a:t> 22)</a:t>
            </a:r>
            <a:endParaRPr lang="en-US" sz="1600" dirty="0"/>
          </a:p>
          <a:p>
            <a:pPr marL="361950" lvl="1" indent="0"/>
            <a:endParaRPr lang="en-US" dirty="0"/>
          </a:p>
          <a:p>
            <a:r>
              <a:rPr lang="en-US" sz="1000" dirty="0" smtClean="0"/>
              <a:t/>
            </a:r>
            <a:br>
              <a:rPr lang="en-US" sz="1000" dirty="0" smtClean="0"/>
            </a:br>
            <a:endParaRPr lang="en-US" sz="1200" dirty="0"/>
          </a:p>
          <a:p>
            <a:pPr marL="457200" lvl="1" indent="0">
              <a:buNone/>
            </a:pPr>
            <a:endParaRPr lang="en-US" sz="1600" dirty="0"/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LSC - EN-MEF-OSS</a:t>
            </a:r>
            <a:endParaRPr lang="en-GB" dirty="0"/>
          </a:p>
        </p:txBody>
      </p:sp>
      <p:sp>
        <p:nvSpPr>
          <p:cNvPr id="7" name="Flowchart: Process 6"/>
          <p:cNvSpPr/>
          <p:nvPr/>
        </p:nvSpPr>
        <p:spPr>
          <a:xfrm>
            <a:off x="7183526" y="2809037"/>
            <a:ext cx="124359" cy="102413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614" y="501798"/>
            <a:ext cx="3017520" cy="3943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946" y="3533331"/>
            <a:ext cx="3028950" cy="297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21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LHC – P5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946" y="938524"/>
            <a:ext cx="5542736" cy="3830029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LSS5:</a:t>
            </a:r>
          </a:p>
          <a:p>
            <a:pPr lvl="1"/>
            <a:r>
              <a:rPr lang="en-US" sz="1600" dirty="0"/>
              <a:t>Cabling campaign in progress on both sides</a:t>
            </a:r>
          </a:p>
          <a:p>
            <a:pPr lvl="1"/>
            <a:r>
              <a:rPr lang="en-US" sz="1600" dirty="0"/>
              <a:t>Vacuum work in stand-by (waiting for TCTP and TOTEM)</a:t>
            </a:r>
          </a:p>
          <a:p>
            <a:pPr lvl="1"/>
            <a:r>
              <a:rPr lang="en-US" sz="1600" dirty="0">
                <a:solidFill>
                  <a:srgbClr val="00B0F0"/>
                </a:solidFill>
              </a:rPr>
              <a:t>Survey and alignment of intermediate components in progress</a:t>
            </a:r>
          </a:p>
          <a:p>
            <a:pPr lvl="2"/>
            <a:endParaRPr lang="en-US" sz="1400" dirty="0">
              <a:solidFill>
                <a:srgbClr val="00B0F0"/>
              </a:solidFill>
            </a:endParaRPr>
          </a:p>
          <a:p>
            <a:pPr marL="2600325" indent="0">
              <a:tabLst>
                <a:tab pos="1619250" algn="l"/>
              </a:tabLst>
            </a:pPr>
            <a:endParaRPr lang="en-US" b="1" dirty="0"/>
          </a:p>
          <a:p>
            <a:pPr marL="355600" indent="-182563">
              <a:tabLst>
                <a:tab pos="1619250" algn="l"/>
              </a:tabLst>
            </a:pPr>
            <a:endParaRPr lang="en-US" b="1" dirty="0" smtClean="0"/>
          </a:p>
          <a:p>
            <a:pPr marL="355600" indent="-182563">
              <a:tabLst>
                <a:tab pos="1619250" algn="l"/>
              </a:tabLst>
            </a:pPr>
            <a:endParaRPr lang="en-US" b="1" dirty="0" smtClean="0"/>
          </a:p>
          <a:p>
            <a:pPr marL="355600" indent="-182563">
              <a:tabLst>
                <a:tab pos="1619250" algn="l"/>
              </a:tabLst>
            </a:pPr>
            <a:endParaRPr lang="en-US" sz="1000" b="1" dirty="0" smtClean="0"/>
          </a:p>
          <a:p>
            <a:pPr marL="355600" indent="-182563">
              <a:tabLst>
                <a:tab pos="1619250" algn="l"/>
              </a:tabLst>
            </a:pPr>
            <a:r>
              <a:rPr lang="en-US" b="1" dirty="0" smtClean="0"/>
              <a:t>R2E </a:t>
            </a:r>
            <a:r>
              <a:rPr lang="en-US" b="1" dirty="0"/>
              <a:t>– P5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755650" lvl="1" indent="-182563">
              <a:tabLst>
                <a:tab pos="1619250" algn="l"/>
              </a:tabLst>
            </a:pPr>
            <a:r>
              <a:rPr lang="en-GB" dirty="0">
                <a:solidFill>
                  <a:srgbClr val="00B0F0"/>
                </a:solidFill>
              </a:rPr>
              <a:t>Power converters installed</a:t>
            </a:r>
          </a:p>
          <a:p>
            <a:pPr marL="755650" lvl="1" indent="-182563">
              <a:tabLst>
                <a:tab pos="1619250" algn="l"/>
              </a:tabLst>
            </a:pPr>
            <a:r>
              <a:rPr lang="en-GB" dirty="0">
                <a:solidFill>
                  <a:srgbClr val="00B0F0"/>
                </a:solidFill>
              </a:rPr>
              <a:t>Cabling finished</a:t>
            </a:r>
          </a:p>
          <a:p>
            <a:pPr marL="755650" lvl="1" indent="-182563">
              <a:tabLst>
                <a:tab pos="1619250" algn="l"/>
              </a:tabLst>
            </a:pPr>
            <a:r>
              <a:rPr lang="en-GB" dirty="0">
                <a:solidFill>
                  <a:srgbClr val="00B0F0"/>
                </a:solidFill>
              </a:rPr>
              <a:t>WWC on Inner triplets re-installed – orientation in progress</a:t>
            </a:r>
          </a:p>
          <a:p>
            <a:pPr marL="755650" lvl="1" indent="-182563">
              <a:tabLst>
                <a:tab pos="1619250" algn="l"/>
              </a:tabLst>
            </a:pPr>
            <a:r>
              <a:rPr lang="en-GB" dirty="0">
                <a:solidFill>
                  <a:srgbClr val="00B0F0"/>
                </a:solidFill>
              </a:rPr>
              <a:t>Safe room</a:t>
            </a:r>
          </a:p>
          <a:p>
            <a:pPr marL="1155700" lvl="2" indent="-182563">
              <a:tabLst>
                <a:tab pos="1619250" algn="l"/>
              </a:tabLst>
            </a:pPr>
            <a:r>
              <a:rPr lang="en-GB" dirty="0">
                <a:solidFill>
                  <a:srgbClr val="00B0F0"/>
                </a:solidFill>
              </a:rPr>
              <a:t>Ventilation being installed</a:t>
            </a:r>
          </a:p>
          <a:p>
            <a:pPr marL="1155700" lvl="2" indent="-182563">
              <a:tabLst>
                <a:tab pos="1619250" algn="l"/>
              </a:tabLst>
            </a:pPr>
            <a:r>
              <a:rPr lang="en-GB" dirty="0">
                <a:solidFill>
                  <a:srgbClr val="00B0F0"/>
                </a:solidFill>
              </a:rPr>
              <a:t>Relocation of </a:t>
            </a:r>
            <a:r>
              <a:rPr lang="en-GB" dirty="0" smtClean="0">
                <a:solidFill>
                  <a:srgbClr val="00B0F0"/>
                </a:solidFill>
              </a:rPr>
              <a:t>equipment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LSC - EN-MEF-OSS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75" y="1984849"/>
            <a:ext cx="5400000" cy="6756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902137" y="4628417"/>
            <a:ext cx="2994745" cy="2004397"/>
            <a:chOff x="5551050" y="4414771"/>
            <a:chExt cx="2994745" cy="2004397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3862" y="4421800"/>
              <a:ext cx="2991933" cy="1997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5551050" y="4414771"/>
              <a:ext cx="2994744" cy="276999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i="1" dirty="0" smtClean="0"/>
                <a:t>UL557 – power </a:t>
              </a:r>
              <a:r>
                <a:rPr lang="fr-CH" sz="1200" i="1" dirty="0" err="1" smtClean="0"/>
                <a:t>converters</a:t>
              </a:r>
              <a:r>
                <a:rPr lang="fr-CH" sz="1200" i="1" dirty="0" smtClean="0"/>
                <a:t> installation</a:t>
              </a:r>
              <a:endParaRPr lang="en-GB" sz="1200" i="1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865963" y="4635538"/>
            <a:ext cx="3004714" cy="2019170"/>
            <a:chOff x="4874509" y="4233885"/>
            <a:chExt cx="3004714" cy="2019170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5559" y="4247855"/>
              <a:ext cx="3003664" cy="2005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4874509" y="4233885"/>
              <a:ext cx="2994744" cy="276999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i="1" dirty="0" smtClean="0"/>
                <a:t>RB57 – Water </a:t>
              </a:r>
              <a:r>
                <a:rPr lang="fr-CH" sz="1200" i="1" dirty="0" err="1" smtClean="0"/>
                <a:t>Cooled</a:t>
              </a:r>
              <a:r>
                <a:rPr lang="fr-CH" sz="1200" i="1" dirty="0" smtClean="0"/>
                <a:t> </a:t>
              </a:r>
              <a:r>
                <a:rPr lang="fr-CH" sz="1200" i="1" dirty="0" err="1" smtClean="0"/>
                <a:t>cables</a:t>
              </a:r>
              <a:r>
                <a:rPr lang="fr-CH" sz="1200" i="1" dirty="0" smtClean="0"/>
                <a:t> </a:t>
              </a:r>
              <a:r>
                <a:rPr lang="fr-CH" sz="1200" i="1" dirty="0" err="1" smtClean="0"/>
                <a:t>oriented</a:t>
              </a:r>
              <a:endParaRPr lang="en-GB" sz="1200" i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340074" y="1127258"/>
            <a:ext cx="2702887" cy="1801230"/>
            <a:chOff x="6331529" y="1486182"/>
            <a:chExt cx="2702887" cy="1801230"/>
          </a:xfrm>
        </p:grpSpPr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1529" y="1486182"/>
              <a:ext cx="2696288" cy="18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6334416" y="3010413"/>
              <a:ext cx="2700000" cy="276999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i="1" dirty="0" smtClean="0"/>
                <a:t>Q2R5  -Survey</a:t>
              </a:r>
              <a:endParaRPr lang="en-GB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81760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– P5</a:t>
            </a:r>
            <a:r>
              <a:rPr lang="fr-CH" dirty="0">
                <a:sym typeface="Wingdings"/>
              </a:rPr>
              <a:t> </a:t>
            </a:r>
            <a:r>
              <a:rPr lang="fr-CH" dirty="0" smtClean="0">
                <a:sym typeface="Wingdings"/>
              </a:rPr>
              <a:t> P6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287" y="1049685"/>
            <a:ext cx="6089975" cy="5205836"/>
          </a:xfrm>
        </p:spPr>
        <p:txBody>
          <a:bodyPr>
            <a:normAutofit/>
          </a:bodyPr>
          <a:lstStyle/>
          <a:p>
            <a:r>
              <a:rPr lang="en-US" b="1" dirty="0"/>
              <a:t>Arc 56</a:t>
            </a:r>
          </a:p>
          <a:p>
            <a:pPr lvl="1"/>
            <a:r>
              <a:rPr lang="en-US" sz="1600" dirty="0"/>
              <a:t>SMACC</a:t>
            </a:r>
          </a:p>
          <a:p>
            <a:pPr lvl="2"/>
            <a:r>
              <a:rPr lang="en-US" sz="1400" dirty="0">
                <a:solidFill>
                  <a:srgbClr val="00B0F0"/>
                </a:solidFill>
              </a:rPr>
              <a:t>DFBAK consolidation done</a:t>
            </a:r>
          </a:p>
          <a:p>
            <a:pPr lvl="2"/>
            <a:r>
              <a:rPr lang="en-US" sz="1400" dirty="0">
                <a:solidFill>
                  <a:srgbClr val="00B0F0"/>
                </a:solidFill>
              </a:rPr>
              <a:t>Leak status</a:t>
            </a:r>
          </a:p>
          <a:p>
            <a:pPr lvl="3"/>
            <a:r>
              <a:rPr lang="en-GB" sz="1200" dirty="0">
                <a:solidFill>
                  <a:srgbClr val="00B0F0"/>
                </a:solidFill>
              </a:rPr>
              <a:t>2 external leaks:</a:t>
            </a:r>
            <a:endParaRPr lang="fr-FR" sz="1200" dirty="0">
              <a:solidFill>
                <a:srgbClr val="00B0F0"/>
              </a:solidFill>
            </a:endParaRPr>
          </a:p>
          <a:p>
            <a:pPr marL="1792288" lvl="4"/>
            <a:r>
              <a:rPr lang="en-GB" sz="1200" dirty="0">
                <a:solidFill>
                  <a:srgbClr val="00B0F0"/>
                </a:solidFill>
              </a:rPr>
              <a:t>external leak 7R5, repaired, to be validated</a:t>
            </a:r>
            <a:endParaRPr lang="fr-FR" sz="1200" dirty="0">
              <a:solidFill>
                <a:srgbClr val="00B0F0"/>
              </a:solidFill>
            </a:endParaRPr>
          </a:p>
          <a:p>
            <a:pPr marL="1792288" lvl="4"/>
            <a:r>
              <a:rPr lang="en-GB" sz="1200" dirty="0">
                <a:solidFill>
                  <a:srgbClr val="00B0F0"/>
                </a:solidFill>
              </a:rPr>
              <a:t>1 Leak on a dipole magnet (pied) 23L6 @ 10</a:t>
            </a:r>
            <a:r>
              <a:rPr lang="en-GB" sz="1200" baseline="30000" dirty="0">
                <a:solidFill>
                  <a:srgbClr val="00B0F0"/>
                </a:solidFill>
              </a:rPr>
              <a:t>-2</a:t>
            </a:r>
            <a:r>
              <a:rPr lang="en-GB" sz="1200" dirty="0">
                <a:solidFill>
                  <a:srgbClr val="00B0F0"/>
                </a:solidFill>
              </a:rPr>
              <a:t> </a:t>
            </a:r>
            <a:r>
              <a:rPr lang="en-GB" sz="800" dirty="0">
                <a:solidFill>
                  <a:srgbClr val="00B0F0"/>
                </a:solidFill>
              </a:rPr>
              <a:t>mbar l/s</a:t>
            </a:r>
            <a:r>
              <a:rPr lang="en-GB" sz="1200" dirty="0">
                <a:solidFill>
                  <a:srgbClr val="00B0F0"/>
                </a:solidFill>
              </a:rPr>
              <a:t>, solution </a:t>
            </a:r>
            <a:r>
              <a:rPr lang="en-GB" sz="1200" dirty="0" smtClean="0">
                <a:solidFill>
                  <a:srgbClr val="00B0F0"/>
                </a:solidFill>
              </a:rPr>
              <a:t>validated – will be implemented next week</a:t>
            </a:r>
            <a:endParaRPr lang="fr-FR" sz="1200" dirty="0">
              <a:solidFill>
                <a:srgbClr val="00B0F0"/>
              </a:solidFill>
            </a:endParaRPr>
          </a:p>
          <a:p>
            <a:pPr lvl="3"/>
            <a:r>
              <a:rPr lang="en-GB" sz="1200" dirty="0">
                <a:solidFill>
                  <a:srgbClr val="00B0F0"/>
                </a:solidFill>
              </a:rPr>
              <a:t>1 Internal Leak on vacuum SS 7L6, to be localised (10</a:t>
            </a:r>
            <a:r>
              <a:rPr lang="en-GB" sz="1200" baseline="30000" dirty="0">
                <a:solidFill>
                  <a:srgbClr val="00B0F0"/>
                </a:solidFill>
              </a:rPr>
              <a:t>-6</a:t>
            </a:r>
            <a:r>
              <a:rPr lang="en-GB" sz="1200" dirty="0">
                <a:solidFill>
                  <a:srgbClr val="00B0F0"/>
                </a:solidFill>
              </a:rPr>
              <a:t> </a:t>
            </a:r>
            <a:r>
              <a:rPr lang="en-GB" sz="900" dirty="0">
                <a:solidFill>
                  <a:srgbClr val="00B0F0"/>
                </a:solidFill>
              </a:rPr>
              <a:t>mbar l/s</a:t>
            </a:r>
            <a:r>
              <a:rPr lang="en-GB" sz="1200" dirty="0">
                <a:solidFill>
                  <a:srgbClr val="00B0F0"/>
                </a:solidFill>
              </a:rPr>
              <a:t>);</a:t>
            </a:r>
            <a:r>
              <a:rPr lang="en-GB" sz="1200" dirty="0"/>
              <a:t> </a:t>
            </a:r>
            <a:endParaRPr lang="en-US" sz="1200" dirty="0"/>
          </a:p>
          <a:p>
            <a:pPr lvl="1"/>
            <a:r>
              <a:rPr lang="en-US" sz="1600" dirty="0">
                <a:solidFill>
                  <a:srgbClr val="00B0F0"/>
                </a:solidFill>
              </a:rPr>
              <a:t>Forecast</a:t>
            </a:r>
          </a:p>
          <a:p>
            <a:pPr lvl="2"/>
            <a:r>
              <a:rPr lang="en-US" sz="1400" dirty="0">
                <a:solidFill>
                  <a:srgbClr val="00B0F0"/>
                </a:solidFill>
              </a:rPr>
              <a:t>Pressure test: </a:t>
            </a:r>
            <a:r>
              <a:rPr lang="en-US" sz="1400" dirty="0" smtClean="0">
                <a:solidFill>
                  <a:srgbClr val="00B0F0"/>
                </a:solidFill>
              </a:rPr>
              <a:t>June 17</a:t>
            </a:r>
            <a:r>
              <a:rPr lang="en-US" sz="1400" baseline="30000" dirty="0" smtClean="0">
                <a:solidFill>
                  <a:srgbClr val="00B0F0"/>
                </a:solidFill>
              </a:rPr>
              <a:t>th</a:t>
            </a:r>
            <a:r>
              <a:rPr lang="en-US" sz="1400" dirty="0" smtClean="0">
                <a:solidFill>
                  <a:srgbClr val="00B0F0"/>
                </a:solidFill>
              </a:rPr>
              <a:t> </a:t>
            </a:r>
            <a:endParaRPr lang="en-US" sz="1400" dirty="0" smtClean="0">
              <a:solidFill>
                <a:srgbClr val="00B0F0"/>
              </a:solidFill>
            </a:endParaRPr>
          </a:p>
          <a:p>
            <a:pPr lvl="2"/>
            <a:endParaRPr lang="en-US" sz="2000" b="1" dirty="0" smtClean="0"/>
          </a:p>
          <a:p>
            <a:r>
              <a:rPr lang="en-US" b="1" dirty="0" smtClean="0"/>
              <a:t>LSS6 &amp; P6</a:t>
            </a:r>
          </a:p>
          <a:p>
            <a:pPr lvl="1"/>
            <a:r>
              <a:rPr lang="en-US" sz="1600" dirty="0" smtClean="0"/>
              <a:t>In progress</a:t>
            </a:r>
          </a:p>
          <a:p>
            <a:pPr lvl="2"/>
            <a:r>
              <a:rPr lang="en-US" sz="1400" dirty="0"/>
              <a:t>Survey measurement </a:t>
            </a:r>
            <a:r>
              <a:rPr lang="en-US" sz="1400" dirty="0" smtClean="0"/>
              <a:t>of magnets </a:t>
            </a:r>
            <a:br>
              <a:rPr lang="en-US" sz="1400" dirty="0" smtClean="0"/>
            </a:br>
            <a:r>
              <a:rPr lang="en-US" sz="1400" dirty="0" smtClean="0"/>
              <a:t>and intermediate elements</a:t>
            </a:r>
            <a:endParaRPr lang="en-US" sz="1400" dirty="0"/>
          </a:p>
          <a:p>
            <a:pPr lvl="2"/>
            <a:r>
              <a:rPr lang="en-US" sz="1400" dirty="0" smtClean="0"/>
              <a:t>Vacuum activities: A4L6, A4R6</a:t>
            </a:r>
          </a:p>
          <a:p>
            <a:pPr lvl="2"/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833" y="169818"/>
            <a:ext cx="1751975" cy="21031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356" y="238184"/>
            <a:ext cx="1800000" cy="53587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2" y="5788708"/>
            <a:ext cx="5400000" cy="6639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387397" y="3366170"/>
            <a:ext cx="2520000" cy="1882163"/>
            <a:chOff x="4387397" y="3477268"/>
            <a:chExt cx="2520000" cy="1882163"/>
          </a:xfrm>
        </p:grpSpPr>
        <p:pic>
          <p:nvPicPr>
            <p:cNvPr id="10" name="Picture 2" descr="\\cern.ch\dfs\Users\k\kbibanco\Desktop\SEMAINE 17\Fermeture des DFB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303" y="3477268"/>
              <a:ext cx="2509700" cy="188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387397" y="5079919"/>
              <a:ext cx="2520000" cy="276999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i="1" dirty="0" smtClean="0"/>
                <a:t>DFBAK </a:t>
              </a:r>
              <a:r>
                <a:rPr lang="fr-CH" sz="1200" i="1" dirty="0" err="1" smtClean="0"/>
                <a:t>closure</a:t>
              </a:r>
              <a:r>
                <a:rPr lang="fr-CH" sz="1200" i="1" dirty="0" smtClean="0"/>
                <a:t> </a:t>
              </a:r>
              <a:r>
                <a:rPr lang="fr-CH" sz="1200" i="1" dirty="0" smtClean="0">
                  <a:sym typeface="Wingdings" panose="05000000000000000000" pitchFamily="2" charset="2"/>
                </a:rPr>
                <a:t></a:t>
              </a:r>
              <a:endParaRPr lang="en-GB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6339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LHC – P6 </a:t>
            </a:r>
            <a:r>
              <a:rPr lang="fr-CH" dirty="0" smtClean="0">
                <a:sym typeface="Wingdings"/>
              </a:rPr>
              <a:t> P7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21149"/>
            <a:ext cx="5245768" cy="4727264"/>
          </a:xfrm>
        </p:spPr>
        <p:txBody>
          <a:bodyPr>
            <a:normAutofit/>
          </a:bodyPr>
          <a:lstStyle/>
          <a:p>
            <a:pPr marL="447675" indent="-447675"/>
            <a:r>
              <a:rPr lang="en-US" b="1" dirty="0" smtClean="0"/>
              <a:t>Arc 67</a:t>
            </a:r>
          </a:p>
          <a:p>
            <a:pPr marL="1073150" lvl="2" indent="-265113"/>
            <a:r>
              <a:rPr lang="en-US" dirty="0" smtClean="0">
                <a:solidFill>
                  <a:srgbClr val="00B0F0"/>
                </a:solidFill>
              </a:rPr>
              <a:t>UPS type test done</a:t>
            </a:r>
          </a:p>
          <a:p>
            <a:pPr marL="1073150" lvl="2" indent="-265113"/>
            <a:r>
              <a:rPr lang="en-US" dirty="0" smtClean="0">
                <a:solidFill>
                  <a:srgbClr val="00B0F0"/>
                </a:solidFill>
              </a:rPr>
              <a:t>DYPB reconnection and validation in progress</a:t>
            </a:r>
          </a:p>
          <a:p>
            <a:pPr marL="1073150" lvl="2" indent="-265113"/>
            <a:r>
              <a:rPr lang="en-US" dirty="0" smtClean="0">
                <a:solidFill>
                  <a:srgbClr val="00B0F0"/>
                </a:solidFill>
              </a:rPr>
              <a:t>Preparation for cool-down in progress</a:t>
            </a:r>
          </a:p>
          <a:p>
            <a:pPr marL="1530350" lvl="3" indent="-265113"/>
            <a:r>
              <a:rPr lang="en-US" dirty="0" smtClean="0">
                <a:solidFill>
                  <a:srgbClr val="00B0F0"/>
                </a:solidFill>
              </a:rPr>
              <a:t>QRL valves installation</a:t>
            </a:r>
          </a:p>
          <a:p>
            <a:pPr marL="1530350" lvl="3" indent="-265113"/>
            <a:r>
              <a:rPr lang="en-US" dirty="0" smtClean="0">
                <a:solidFill>
                  <a:srgbClr val="00B0F0"/>
                </a:solidFill>
              </a:rPr>
              <a:t>Cryogenic system re-commissioning</a:t>
            </a:r>
          </a:p>
          <a:p>
            <a:pPr marL="1530350" lvl="3" indent="-265113"/>
            <a:r>
              <a:rPr lang="en-US" dirty="0" smtClean="0">
                <a:solidFill>
                  <a:srgbClr val="00B0F0"/>
                </a:solidFill>
              </a:rPr>
              <a:t>ELQA from next week</a:t>
            </a:r>
          </a:p>
          <a:p>
            <a:pPr marL="1073150" lvl="2" indent="-265113"/>
            <a:r>
              <a:rPr lang="en-US" dirty="0" err="1" smtClean="0">
                <a:solidFill>
                  <a:srgbClr val="00B0F0"/>
                </a:solidFill>
              </a:rPr>
              <a:t>nQPS</a:t>
            </a:r>
            <a:r>
              <a:rPr lang="en-US" dirty="0" smtClean="0">
                <a:solidFill>
                  <a:srgbClr val="00B0F0"/>
                </a:solidFill>
              </a:rPr>
              <a:t> tests cancelled (material unavailable)</a:t>
            </a:r>
          </a:p>
          <a:p>
            <a:pPr marL="1073150" lvl="2" indent="-265113"/>
            <a:endParaRPr lang="en-US" dirty="0"/>
          </a:p>
          <a:p>
            <a:pPr marL="1073150" lvl="2" indent="-265113"/>
            <a:r>
              <a:rPr lang="en-US" dirty="0" smtClean="0"/>
              <a:t>Cool-down will start on May </a:t>
            </a:r>
            <a:r>
              <a:rPr lang="en-US" dirty="0" smtClean="0">
                <a:solidFill>
                  <a:srgbClr val="00B0F0"/>
                </a:solidFill>
              </a:rPr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pPr marL="3048000" indent="-352425"/>
            <a:endParaRPr lang="en-US" sz="2100" dirty="0" smtClean="0"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LSC - EN-MEF-OSS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791" y="3888336"/>
            <a:ext cx="2907603" cy="2371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261" y="824847"/>
            <a:ext cx="3364081" cy="28071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655421" y="4170347"/>
            <a:ext cx="2070545" cy="2578353"/>
            <a:chOff x="1655421" y="4170347"/>
            <a:chExt cx="2070545" cy="2578353"/>
          </a:xfrm>
        </p:grpSpPr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421" y="4170347"/>
              <a:ext cx="2069569" cy="2578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1661288" y="4174062"/>
              <a:ext cx="2064678" cy="276999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i="1" dirty="0" err="1" smtClean="0"/>
                <a:t>Insulation</a:t>
              </a:r>
              <a:r>
                <a:rPr lang="fr-CH" sz="1200" i="1" dirty="0" smtClean="0"/>
                <a:t> </a:t>
              </a:r>
              <a:r>
                <a:rPr lang="fr-CH" sz="1200" i="1" dirty="0" err="1" smtClean="0"/>
                <a:t>vac</a:t>
              </a:r>
              <a:r>
                <a:rPr lang="fr-CH" sz="1200" i="1" dirty="0" smtClean="0"/>
                <a:t>. last control</a:t>
              </a:r>
              <a:endParaRPr lang="en-GB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0715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>
                <a:sym typeface="Wingdings"/>
              </a:rPr>
              <a:t>P7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5627406" cy="4857403"/>
          </a:xfrm>
        </p:spPr>
        <p:txBody>
          <a:bodyPr>
            <a:noAutofit/>
          </a:bodyPr>
          <a:lstStyle/>
          <a:p>
            <a:pPr marL="1073150" lvl="2" indent="-265113"/>
            <a:endParaRPr lang="en-US" sz="1200" dirty="0" smtClean="0"/>
          </a:p>
          <a:p>
            <a:pPr marL="715963" indent="-361950"/>
            <a:r>
              <a:rPr lang="en-US" sz="1800" b="1" dirty="0" smtClean="0"/>
              <a:t>LSS7</a:t>
            </a:r>
          </a:p>
          <a:p>
            <a:pPr marL="1181100" lvl="1"/>
            <a:r>
              <a:rPr lang="en-US" dirty="0" smtClean="0"/>
              <a:t>Vacuum activities </a:t>
            </a:r>
            <a:r>
              <a:rPr lang="en-US" dirty="0" smtClean="0">
                <a:solidFill>
                  <a:srgbClr val="00B0F0"/>
                </a:solidFill>
              </a:rPr>
              <a:t>in progress:B5L7, A4L7</a:t>
            </a:r>
          </a:p>
          <a:p>
            <a:pPr marL="1181100" lvl="1"/>
            <a:r>
              <a:rPr lang="en-US" dirty="0" smtClean="0">
                <a:solidFill>
                  <a:srgbClr val="00B0F0"/>
                </a:solidFill>
              </a:rPr>
              <a:t>Short circuits tests done</a:t>
            </a:r>
          </a:p>
          <a:p>
            <a:pPr marL="1181100" lvl="1"/>
            <a:r>
              <a:rPr lang="en-US" dirty="0" smtClean="0"/>
              <a:t>P7 enclosure in progress</a:t>
            </a:r>
          </a:p>
          <a:p>
            <a:pPr marL="1657350" lvl="2" indent="-361950"/>
            <a:r>
              <a:rPr lang="en-US" dirty="0" smtClean="0">
                <a:solidFill>
                  <a:srgbClr val="00B0F0"/>
                </a:solidFill>
              </a:rPr>
              <a:t>Doors commissioning in progress</a:t>
            </a:r>
          </a:p>
          <a:p>
            <a:pPr marL="1657350" lvl="2" indent="-361950"/>
            <a:r>
              <a:rPr lang="en-US" dirty="0" smtClean="0">
                <a:solidFill>
                  <a:srgbClr val="00B0F0"/>
                </a:solidFill>
              </a:rPr>
              <a:t>Airtightness finishes</a:t>
            </a:r>
          </a:p>
          <a:p>
            <a:pPr marL="715963" lvl="1" indent="-361950"/>
            <a:endParaRPr lang="en-US" dirty="0" smtClean="0">
              <a:solidFill>
                <a:srgbClr val="00B0F0"/>
              </a:solidFill>
            </a:endParaRPr>
          </a:p>
          <a:p>
            <a:pPr marL="715963" indent="-361950"/>
            <a:endParaRPr lang="en-US" sz="1800" b="1" dirty="0" smtClean="0"/>
          </a:p>
          <a:p>
            <a:pPr marL="715963" indent="-361950"/>
            <a:endParaRPr lang="en-US" sz="1800" b="1" dirty="0"/>
          </a:p>
          <a:p>
            <a:pPr marL="715963" indent="-361950"/>
            <a:r>
              <a:rPr lang="en-US" sz="1800" b="1" dirty="0" smtClean="0"/>
              <a:t>R2E </a:t>
            </a:r>
            <a:r>
              <a:rPr lang="en-US" sz="1800" b="1" dirty="0"/>
              <a:t>– P7: </a:t>
            </a:r>
          </a:p>
          <a:p>
            <a:pPr marL="1257300" lvl="1" indent="-361950"/>
            <a:r>
              <a:rPr lang="en-US" dirty="0" smtClean="0">
                <a:sym typeface="Wingdings"/>
              </a:rPr>
              <a:t>Cabling campaign finished</a:t>
            </a:r>
          </a:p>
          <a:p>
            <a:pPr marL="1257300" lvl="1" indent="-361950"/>
            <a:r>
              <a:rPr lang="en-US" dirty="0" smtClean="0">
                <a:solidFill>
                  <a:srgbClr val="00B0F0"/>
                </a:solidFill>
                <a:sym typeface="Wingdings"/>
              </a:rPr>
              <a:t>RR73 shielding in progress</a:t>
            </a:r>
          </a:p>
          <a:p>
            <a:pPr marL="1257300" lvl="1" indent="-361950"/>
            <a:r>
              <a:rPr lang="en-US" dirty="0" smtClean="0">
                <a:solidFill>
                  <a:srgbClr val="00B0F0"/>
                </a:solidFill>
                <a:sym typeface="Wingdings"/>
              </a:rPr>
              <a:t>Ventilation installation just started</a:t>
            </a:r>
          </a:p>
          <a:p>
            <a:pPr marL="1257300" lvl="1" indent="-361950"/>
            <a:r>
              <a:rPr lang="en-US" dirty="0" smtClean="0">
                <a:solidFill>
                  <a:srgbClr val="00B0F0"/>
                </a:solidFill>
                <a:sym typeface="Wingdings"/>
              </a:rPr>
              <a:t>Commissioning of equipment in progress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LSC - EN-MEF-OSS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590" y="3537381"/>
            <a:ext cx="5400000" cy="6597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899860" y="3851471"/>
            <a:ext cx="2244140" cy="3006529"/>
            <a:chOff x="5985460" y="3746772"/>
            <a:chExt cx="2244140" cy="3006529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9786" y="3768695"/>
              <a:ext cx="2238455" cy="29846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985460" y="3746772"/>
              <a:ext cx="2244140" cy="27699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i="1" dirty="0" smtClean="0"/>
                <a:t>RR73 </a:t>
              </a:r>
              <a:r>
                <a:rPr lang="fr-CH" sz="1200" i="1" dirty="0" err="1" smtClean="0"/>
                <a:t>shiedling</a:t>
              </a:r>
              <a:endParaRPr lang="en-GB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9495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LHC - P7</a:t>
            </a:r>
            <a:r>
              <a:rPr lang="fr-CH" dirty="0" smtClean="0">
                <a:sym typeface="Wingdings"/>
              </a:rPr>
              <a:t> P8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351" y="1101716"/>
            <a:ext cx="6113446" cy="5527684"/>
          </a:xfrm>
        </p:spPr>
        <p:txBody>
          <a:bodyPr>
            <a:normAutofit/>
          </a:bodyPr>
          <a:lstStyle/>
          <a:p>
            <a:r>
              <a:rPr lang="en-US" b="1" dirty="0" smtClean="0"/>
              <a:t>Arc 78</a:t>
            </a:r>
          </a:p>
          <a:p>
            <a:pPr lvl="1"/>
            <a:r>
              <a:rPr lang="en-US" dirty="0" smtClean="0"/>
              <a:t>SMACC consolidation in progress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  <a:sym typeface="Wingdings"/>
              </a:rPr>
              <a:t>W leak tests 13/14  validated</a:t>
            </a:r>
            <a:endParaRPr lang="en-US" dirty="0">
              <a:solidFill>
                <a:srgbClr val="00B0F0"/>
              </a:solidFill>
              <a:sym typeface="Wingdings"/>
            </a:endParaRPr>
          </a:p>
          <a:p>
            <a:pPr lvl="3"/>
            <a:r>
              <a:rPr lang="en-GB" dirty="0">
                <a:solidFill>
                  <a:srgbClr val="00B0F0"/>
                </a:solidFill>
              </a:rPr>
              <a:t>1 </a:t>
            </a:r>
            <a:r>
              <a:rPr lang="en-GB" dirty="0" smtClean="0">
                <a:solidFill>
                  <a:srgbClr val="00B0F0"/>
                </a:solidFill>
              </a:rPr>
              <a:t>internal </a:t>
            </a:r>
            <a:r>
              <a:rPr lang="en-GB" dirty="0">
                <a:solidFill>
                  <a:srgbClr val="00B0F0"/>
                </a:solidFill>
              </a:rPr>
              <a:t>leak in A27L8 (4*10</a:t>
            </a:r>
            <a:r>
              <a:rPr lang="en-GB" baseline="30000" dirty="0">
                <a:solidFill>
                  <a:srgbClr val="00B0F0"/>
                </a:solidFill>
              </a:rPr>
              <a:t>-8</a:t>
            </a:r>
            <a:r>
              <a:rPr lang="en-GB" dirty="0">
                <a:solidFill>
                  <a:srgbClr val="00B0F0"/>
                </a:solidFill>
              </a:rPr>
              <a:t> mbar l/s) on </a:t>
            </a:r>
            <a:r>
              <a:rPr lang="en-GB" dirty="0" err="1">
                <a:solidFill>
                  <a:srgbClr val="00B0F0"/>
                </a:solidFill>
              </a:rPr>
              <a:t>c’k</a:t>
            </a:r>
            <a:r>
              <a:rPr lang="en-GB" dirty="0">
                <a:solidFill>
                  <a:srgbClr val="00B0F0"/>
                </a:solidFill>
              </a:rPr>
              <a:t> </a:t>
            </a:r>
            <a:r>
              <a:rPr lang="en-GB" dirty="0" smtClean="0">
                <a:solidFill>
                  <a:srgbClr val="00B0F0"/>
                </a:solidFill>
              </a:rPr>
              <a:t>circuit</a:t>
            </a:r>
            <a:endParaRPr lang="fr-FR" dirty="0">
              <a:solidFill>
                <a:srgbClr val="00B0F0"/>
              </a:solidFill>
            </a:endParaRPr>
          </a:p>
          <a:p>
            <a:pPr lvl="3"/>
            <a:r>
              <a:rPr lang="en-GB" dirty="0">
                <a:solidFill>
                  <a:srgbClr val="00B0F0"/>
                </a:solidFill>
              </a:rPr>
              <a:t>No external leaks</a:t>
            </a:r>
            <a:endParaRPr lang="fr-FR" dirty="0">
              <a:solidFill>
                <a:srgbClr val="00B0F0"/>
              </a:solidFill>
            </a:endParaRPr>
          </a:p>
          <a:p>
            <a:pPr lvl="2"/>
            <a:r>
              <a:rPr lang="en-US" dirty="0" smtClean="0"/>
              <a:t>DFBA </a:t>
            </a:r>
            <a:r>
              <a:rPr lang="en-US" dirty="0"/>
              <a:t>consolidation in progress</a:t>
            </a:r>
          </a:p>
          <a:p>
            <a:pPr lvl="3"/>
            <a:r>
              <a:rPr lang="en-US" dirty="0"/>
              <a:t>DFBAO.8L (end = wk21 </a:t>
            </a:r>
            <a:r>
              <a:rPr lang="en-US" dirty="0">
                <a:sym typeface="Wingdings"/>
              </a:rPr>
              <a:t></a:t>
            </a: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</a:rPr>
              <a:t>wk18</a:t>
            </a:r>
            <a:r>
              <a:rPr lang="en-US" dirty="0" smtClean="0">
                <a:solidFill>
                  <a:srgbClr val="00B0F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Forecast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Pressure test: June 30</a:t>
            </a:r>
            <a:r>
              <a:rPr lang="en-US" baseline="30000" dirty="0" smtClean="0">
                <a:solidFill>
                  <a:srgbClr val="00B0F0"/>
                </a:solidFill>
              </a:rPr>
              <a:t>th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LSC - EN-MEF-OSS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5127581" y="338502"/>
            <a:ext cx="807522" cy="355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12" y="3384134"/>
            <a:ext cx="2790340" cy="30954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346" y="452928"/>
            <a:ext cx="1922727" cy="43589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37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LHC - </a:t>
            </a:r>
            <a:r>
              <a:rPr lang="fr-CH" dirty="0" smtClean="0">
                <a:sym typeface="Wingdings"/>
              </a:rPr>
              <a:t>P8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350" y="1101716"/>
            <a:ext cx="6128461" cy="5527684"/>
          </a:xfrm>
        </p:spPr>
        <p:txBody>
          <a:bodyPr>
            <a:normAutofit/>
          </a:bodyPr>
          <a:lstStyle/>
          <a:p>
            <a:r>
              <a:rPr lang="en-US" dirty="0" smtClean="0"/>
              <a:t>LSS8 &amp;P8</a:t>
            </a:r>
          </a:p>
          <a:p>
            <a:pPr lvl="1"/>
            <a:r>
              <a:rPr lang="en-US" dirty="0" smtClean="0"/>
              <a:t>Finished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Water cooled cables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TCP installation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Survey and alignment of intermediate components</a:t>
            </a:r>
            <a:endParaRPr lang="en-US" dirty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In progress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Survey on Inner Triplets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Vacuum activities: C4R8 (TCP)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Short circuit tests preparation</a:t>
            </a:r>
            <a:endParaRPr lang="en-US" dirty="0">
              <a:solidFill>
                <a:srgbClr val="00B0F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LSC - EN-MEF-OSS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5127581" y="338502"/>
            <a:ext cx="807522" cy="355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87" y="4301517"/>
            <a:ext cx="5400000" cy="11032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85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– arc 81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736" y="1268760"/>
            <a:ext cx="5672630" cy="485740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Arc 81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Pressure test successful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Purge in progress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ELQA from next week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Leak status</a:t>
            </a:r>
          </a:p>
          <a:p>
            <a:pPr lvl="2"/>
            <a:r>
              <a:rPr lang="en-GB" dirty="0"/>
              <a:t>5 external </a:t>
            </a:r>
            <a:r>
              <a:rPr lang="en-GB" dirty="0" smtClean="0"/>
              <a:t>leaks</a:t>
            </a:r>
            <a:endParaRPr lang="fr-FR" dirty="0"/>
          </a:p>
          <a:p>
            <a:pPr lvl="2"/>
            <a:r>
              <a:rPr lang="en-GB" dirty="0"/>
              <a:t>4 internal </a:t>
            </a:r>
            <a:r>
              <a:rPr lang="en-GB" dirty="0" smtClean="0"/>
              <a:t>leaks</a:t>
            </a:r>
            <a:endParaRPr lang="fr-FR" dirty="0"/>
          </a:p>
          <a:p>
            <a:pPr lvl="3"/>
            <a:r>
              <a:rPr lang="en-GB" dirty="0"/>
              <a:t>Leak chimney </a:t>
            </a:r>
            <a:r>
              <a:rPr lang="en-GB" dirty="0" smtClean="0"/>
              <a:t>DFBA	</a:t>
            </a:r>
          </a:p>
          <a:p>
            <a:pPr lvl="3"/>
            <a:r>
              <a:rPr lang="en-GB" dirty="0" smtClean="0"/>
              <a:t>A23R8</a:t>
            </a:r>
            <a:r>
              <a:rPr lang="en-GB" dirty="0"/>
              <a:t>  Internal </a:t>
            </a:r>
            <a:r>
              <a:rPr lang="en-GB" dirty="0" smtClean="0"/>
              <a:t>Leak: on </a:t>
            </a:r>
            <a:r>
              <a:rPr lang="en-GB" dirty="0" err="1" smtClean="0"/>
              <a:t>c’k</a:t>
            </a:r>
            <a:r>
              <a:rPr lang="en-GB" dirty="0" smtClean="0"/>
              <a:t>, </a:t>
            </a:r>
            <a:r>
              <a:rPr lang="pt-BR" sz="1200" i="1" dirty="0" smtClean="0"/>
              <a:t>1.0 </a:t>
            </a:r>
            <a:r>
              <a:rPr lang="pt-BR" sz="1200" i="1" dirty="0"/>
              <a:t>E-5 mbarls/ @ 10 bar, </a:t>
            </a:r>
            <a:r>
              <a:rPr lang="pt-BR" sz="1200" i="1" dirty="0" smtClean="0"/>
              <a:t/>
            </a:r>
            <a:br>
              <a:rPr lang="pt-BR" sz="1200" i="1" dirty="0" smtClean="0"/>
            </a:br>
            <a:r>
              <a:rPr lang="pt-BR" sz="1200" i="1" dirty="0" smtClean="0"/>
              <a:t>1.2 10</a:t>
            </a:r>
            <a:r>
              <a:rPr lang="pt-BR" sz="1200" i="1" baseline="30000" dirty="0" smtClean="0"/>
              <a:t>-6</a:t>
            </a:r>
            <a:r>
              <a:rPr lang="pt-BR" sz="1200" i="1" dirty="0" smtClean="0"/>
              <a:t> </a:t>
            </a:r>
            <a:r>
              <a:rPr lang="pt-BR" sz="1200" i="1" dirty="0"/>
              <a:t>mbarl/s @ 1 bar, confirmed on c’k circuit</a:t>
            </a:r>
            <a:endParaRPr lang="fr-FR" sz="1200" i="1" dirty="0"/>
          </a:p>
          <a:p>
            <a:pPr lvl="3"/>
            <a:r>
              <a:rPr lang="en-GB" dirty="0" smtClean="0"/>
              <a:t>A31L1, A7L1, A15R8</a:t>
            </a:r>
            <a:r>
              <a:rPr lang="en-GB" b="1" dirty="0"/>
              <a:t>  </a:t>
            </a:r>
            <a:r>
              <a:rPr lang="en-GB" dirty="0"/>
              <a:t> Internal Leak &gt; </a:t>
            </a:r>
            <a:r>
              <a:rPr lang="en-GB" dirty="0" smtClean="0"/>
              <a:t>10</a:t>
            </a:r>
            <a:r>
              <a:rPr lang="en-GB" baseline="30000" dirty="0" smtClean="0"/>
              <a:t>-8 </a:t>
            </a:r>
            <a:r>
              <a:rPr lang="en-GB" dirty="0" smtClean="0"/>
              <a:t>@ 1 bar, </a:t>
            </a:r>
            <a:r>
              <a:rPr lang="en-GB" dirty="0"/>
              <a:t>circuit </a:t>
            </a:r>
            <a:r>
              <a:rPr lang="en-GB" dirty="0" err="1" smtClean="0"/>
              <a:t>c’k</a:t>
            </a:r>
            <a:r>
              <a:rPr lang="en-GB" dirty="0" smtClean="0"/>
              <a:t> – Use as is</a:t>
            </a:r>
            <a:endParaRPr lang="fr-FR" dirty="0"/>
          </a:p>
          <a:p>
            <a:pPr lvl="2"/>
            <a:r>
              <a:rPr lang="en-GB" dirty="0" smtClean="0">
                <a:solidFill>
                  <a:srgbClr val="00B0F0"/>
                </a:solidFill>
              </a:rPr>
              <a:t>QRL  -leaks on header D</a:t>
            </a:r>
          </a:p>
          <a:p>
            <a:pPr lvl="3"/>
            <a:r>
              <a:rPr lang="en-GB" dirty="0" smtClean="0">
                <a:solidFill>
                  <a:srgbClr val="00B0F0"/>
                </a:solidFill>
              </a:rPr>
              <a:t>QRL Vacuum </a:t>
            </a:r>
            <a:r>
              <a:rPr lang="en-GB" dirty="0">
                <a:solidFill>
                  <a:srgbClr val="00B0F0"/>
                </a:solidFill>
              </a:rPr>
              <a:t>subsector </a:t>
            </a:r>
            <a:r>
              <a:rPr lang="en-GB" dirty="0" smtClean="0">
                <a:solidFill>
                  <a:srgbClr val="00B0F0"/>
                </a:solidFill>
              </a:rPr>
              <a:t>G - 10</a:t>
            </a:r>
            <a:r>
              <a:rPr lang="en-GB" baseline="30000" dirty="0" smtClean="0">
                <a:solidFill>
                  <a:srgbClr val="00B0F0"/>
                </a:solidFill>
              </a:rPr>
              <a:t>-8</a:t>
            </a:r>
            <a:r>
              <a:rPr lang="en-GB" dirty="0" smtClean="0">
                <a:solidFill>
                  <a:srgbClr val="00B0F0"/>
                </a:solidFill>
              </a:rPr>
              <a:t> </a:t>
            </a:r>
            <a:r>
              <a:rPr lang="en-GB" dirty="0">
                <a:solidFill>
                  <a:srgbClr val="00B0F0"/>
                </a:solidFill>
              </a:rPr>
              <a:t>mbar </a:t>
            </a:r>
            <a:r>
              <a:rPr lang="en-GB" dirty="0" smtClean="0">
                <a:solidFill>
                  <a:srgbClr val="00B0F0"/>
                </a:solidFill>
              </a:rPr>
              <a:t>l/s @1 bar, </a:t>
            </a:r>
            <a:r>
              <a:rPr lang="en-GB" i="1" dirty="0">
                <a:solidFill>
                  <a:srgbClr val="00B0F0"/>
                </a:solidFill>
              </a:rPr>
              <a:t>use </a:t>
            </a:r>
            <a:r>
              <a:rPr lang="en-GB" dirty="0">
                <a:solidFill>
                  <a:srgbClr val="00B0F0"/>
                </a:solidFill>
              </a:rPr>
              <a:t>as is.</a:t>
            </a:r>
            <a:endParaRPr lang="fr-FR" dirty="0">
              <a:solidFill>
                <a:srgbClr val="00B0F0"/>
              </a:solidFill>
            </a:endParaRPr>
          </a:p>
          <a:p>
            <a:pPr lvl="3"/>
            <a:r>
              <a:rPr lang="en-GB" dirty="0">
                <a:solidFill>
                  <a:srgbClr val="00B0F0"/>
                </a:solidFill>
              </a:rPr>
              <a:t>QRL Vacuum subsector </a:t>
            </a:r>
            <a:r>
              <a:rPr lang="en-GB" dirty="0" smtClean="0">
                <a:solidFill>
                  <a:srgbClr val="00B0F0"/>
                </a:solidFill>
              </a:rPr>
              <a:t>A </a:t>
            </a:r>
            <a:r>
              <a:rPr lang="en-GB" dirty="0">
                <a:solidFill>
                  <a:srgbClr val="00B0F0"/>
                </a:solidFill>
              </a:rPr>
              <a:t>– </a:t>
            </a:r>
            <a:r>
              <a:rPr lang="en-GB" dirty="0" smtClean="0">
                <a:solidFill>
                  <a:srgbClr val="00B0F0"/>
                </a:solidFill>
              </a:rPr>
              <a:t>10</a:t>
            </a:r>
            <a:r>
              <a:rPr lang="en-GB" baseline="30000" dirty="0" smtClean="0">
                <a:solidFill>
                  <a:srgbClr val="00B0F0"/>
                </a:solidFill>
              </a:rPr>
              <a:t>-7</a:t>
            </a:r>
            <a:r>
              <a:rPr lang="en-GB" dirty="0" smtClean="0">
                <a:solidFill>
                  <a:srgbClr val="00B0F0"/>
                </a:solidFill>
              </a:rPr>
              <a:t> </a:t>
            </a:r>
            <a:r>
              <a:rPr lang="en-GB" dirty="0">
                <a:solidFill>
                  <a:srgbClr val="00B0F0"/>
                </a:solidFill>
              </a:rPr>
              <a:t>mbar </a:t>
            </a:r>
            <a:r>
              <a:rPr lang="en-GB" dirty="0" smtClean="0">
                <a:solidFill>
                  <a:srgbClr val="00B0F0"/>
                </a:solidFill>
              </a:rPr>
              <a:t>l/s @ 1bar,  </a:t>
            </a:r>
            <a:r>
              <a:rPr lang="en-GB" sz="1300" i="1" dirty="0">
                <a:solidFill>
                  <a:srgbClr val="00B0F0"/>
                </a:solidFill>
              </a:rPr>
              <a:t>use as is.</a:t>
            </a:r>
            <a:endParaRPr lang="fr-FR" sz="1300" i="1" dirty="0">
              <a:solidFill>
                <a:srgbClr val="00B0F0"/>
              </a:solidFill>
            </a:endParaRPr>
          </a:p>
          <a:p>
            <a:pPr lvl="3"/>
            <a:r>
              <a:rPr lang="en-GB" sz="1700" dirty="0" smtClean="0">
                <a:solidFill>
                  <a:srgbClr val="00B0F0"/>
                </a:solidFill>
              </a:rPr>
              <a:t>QRL </a:t>
            </a:r>
            <a:r>
              <a:rPr lang="en-GB" sz="1700" dirty="0">
                <a:solidFill>
                  <a:srgbClr val="00B0F0"/>
                </a:solidFill>
              </a:rPr>
              <a:t>Vacuum subsector </a:t>
            </a:r>
            <a:r>
              <a:rPr lang="en-GB" sz="1700" dirty="0" smtClean="0">
                <a:solidFill>
                  <a:srgbClr val="00B0F0"/>
                </a:solidFill>
              </a:rPr>
              <a:t>D -   10</a:t>
            </a:r>
            <a:r>
              <a:rPr lang="en-GB" sz="1700" baseline="30000" dirty="0" smtClean="0">
                <a:solidFill>
                  <a:srgbClr val="00B0F0"/>
                </a:solidFill>
              </a:rPr>
              <a:t>-6</a:t>
            </a:r>
            <a:r>
              <a:rPr lang="en-GB" sz="1700" dirty="0" smtClean="0">
                <a:solidFill>
                  <a:srgbClr val="00B0F0"/>
                </a:solidFill>
              </a:rPr>
              <a:t> </a:t>
            </a:r>
            <a:r>
              <a:rPr lang="en-GB" sz="1700" dirty="0">
                <a:solidFill>
                  <a:srgbClr val="00B0F0"/>
                </a:solidFill>
              </a:rPr>
              <a:t>mbar </a:t>
            </a:r>
            <a:r>
              <a:rPr lang="en-GB" sz="1700" dirty="0" smtClean="0">
                <a:solidFill>
                  <a:srgbClr val="00B0F0"/>
                </a:solidFill>
              </a:rPr>
              <a:t>l/s,  </a:t>
            </a:r>
            <a:r>
              <a:rPr lang="en-GB" sz="1700" dirty="0">
                <a:solidFill>
                  <a:srgbClr val="00B0F0"/>
                </a:solidFill>
              </a:rPr>
              <a:t>longitudinal pre-localisation  ~60m from QRL vacuum barrier </a:t>
            </a:r>
            <a:r>
              <a:rPr lang="en-GB" sz="1700" dirty="0">
                <a:solidFill>
                  <a:srgbClr val="00B0F0"/>
                </a:solidFill>
                <a:sym typeface="Wingdings 3"/>
              </a:rPr>
              <a:t>Examination of </a:t>
            </a:r>
            <a:r>
              <a:rPr lang="en-GB" sz="1700" dirty="0" err="1" smtClean="0">
                <a:solidFill>
                  <a:srgbClr val="00B0F0"/>
                </a:solidFill>
                <a:sym typeface="Wingdings 3"/>
              </a:rPr>
              <a:t>XRays</a:t>
            </a:r>
            <a:r>
              <a:rPr lang="en-GB" sz="1700" dirty="0" smtClean="0">
                <a:solidFill>
                  <a:srgbClr val="00B0F0"/>
                </a:solidFill>
                <a:sym typeface="Wingdings 3"/>
              </a:rPr>
              <a:t> </a:t>
            </a:r>
            <a:r>
              <a:rPr lang="en-GB" sz="1700" dirty="0">
                <a:solidFill>
                  <a:srgbClr val="00B0F0"/>
                </a:solidFill>
                <a:sym typeface="Wingdings 3"/>
              </a:rPr>
              <a:t>in progress </a:t>
            </a:r>
            <a:r>
              <a:rPr lang="en-GB" sz="1700" dirty="0" smtClean="0">
                <a:solidFill>
                  <a:srgbClr val="00B0F0"/>
                </a:solidFill>
                <a:sym typeface="Wingdings 3"/>
              </a:rPr>
              <a:t> &amp; new </a:t>
            </a:r>
            <a:r>
              <a:rPr lang="en-GB" sz="1700" dirty="0" err="1" smtClean="0">
                <a:solidFill>
                  <a:srgbClr val="00B0F0"/>
                </a:solidFill>
                <a:sym typeface="Wingdings 3"/>
              </a:rPr>
              <a:t>Xrays</a:t>
            </a:r>
            <a:r>
              <a:rPr lang="en-GB" sz="1700" dirty="0" smtClean="0">
                <a:solidFill>
                  <a:srgbClr val="00B0F0"/>
                </a:solidFill>
                <a:sym typeface="Wingdings 3"/>
              </a:rPr>
              <a:t> next week - if </a:t>
            </a:r>
            <a:r>
              <a:rPr lang="en-GB" sz="1700" dirty="0">
                <a:solidFill>
                  <a:srgbClr val="00B0F0"/>
                </a:solidFill>
                <a:sym typeface="Wingdings 3"/>
              </a:rPr>
              <a:t>leak correlates with deformed compensator Repair</a:t>
            </a:r>
            <a:endParaRPr lang="en-US" sz="1700" dirty="0">
              <a:solidFill>
                <a:srgbClr val="00B0F0"/>
              </a:solidFill>
            </a:endParaRPr>
          </a:p>
          <a:p>
            <a:pPr lvl="3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21/03/14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LSC - EN-MEF-OSS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130" y="3803680"/>
            <a:ext cx="3105870" cy="3054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768" y="278024"/>
            <a:ext cx="2764564" cy="30467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19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AD &amp;LEIR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6038698" cy="485740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dirty="0"/>
              <a:t>AD</a:t>
            </a:r>
          </a:p>
          <a:p>
            <a:pPr lvl="1"/>
            <a:r>
              <a:rPr lang="en-GB" dirty="0" err="1" smtClean="0"/>
              <a:t>Bakeout</a:t>
            </a:r>
            <a:r>
              <a:rPr lang="en-GB" dirty="0" smtClean="0"/>
              <a:t> sector 1B (last sector !) completed on 9/04</a:t>
            </a:r>
          </a:p>
          <a:p>
            <a:pPr lvl="2"/>
            <a:r>
              <a:rPr lang="fr-CH" dirty="0" smtClean="0">
                <a:solidFill>
                  <a:srgbClr val="00B0F0"/>
                </a:solidFill>
              </a:rPr>
              <a:t>Small </a:t>
            </a:r>
            <a:r>
              <a:rPr lang="fr-CH" dirty="0" err="1" smtClean="0">
                <a:solidFill>
                  <a:srgbClr val="00B0F0"/>
                </a:solidFill>
              </a:rPr>
              <a:t>leak</a:t>
            </a:r>
            <a:r>
              <a:rPr lang="fr-CH" dirty="0" smtClean="0">
                <a:solidFill>
                  <a:srgbClr val="00B0F0"/>
                </a:solidFill>
              </a:rPr>
              <a:t> </a:t>
            </a:r>
            <a:r>
              <a:rPr lang="fr-CH" dirty="0" err="1" smtClean="0">
                <a:solidFill>
                  <a:srgbClr val="00B0F0"/>
                </a:solidFill>
              </a:rPr>
              <a:t>around</a:t>
            </a:r>
            <a:r>
              <a:rPr lang="fr-CH" dirty="0" smtClean="0">
                <a:solidFill>
                  <a:srgbClr val="00B0F0"/>
                </a:solidFill>
              </a:rPr>
              <a:t> SC tanks – </a:t>
            </a:r>
            <a:br>
              <a:rPr lang="fr-CH" dirty="0" smtClean="0">
                <a:solidFill>
                  <a:srgbClr val="00B0F0"/>
                </a:solidFill>
              </a:rPr>
            </a:br>
            <a:r>
              <a:rPr lang="fr-CH" dirty="0" err="1" smtClean="0">
                <a:solidFill>
                  <a:srgbClr val="00B0F0"/>
                </a:solidFill>
              </a:rPr>
              <a:t>under</a:t>
            </a:r>
            <a:r>
              <a:rPr lang="fr-CH" dirty="0" smtClean="0">
                <a:solidFill>
                  <a:srgbClr val="00B0F0"/>
                </a:solidFill>
              </a:rPr>
              <a:t> investigation</a:t>
            </a:r>
            <a:endParaRPr lang="en-GB" dirty="0" smtClean="0">
              <a:solidFill>
                <a:srgbClr val="00B0F0"/>
              </a:solidFill>
            </a:endParaRPr>
          </a:p>
          <a:p>
            <a:pPr lvl="1">
              <a:spcBef>
                <a:spcPts val="600"/>
              </a:spcBef>
            </a:pPr>
            <a:r>
              <a:rPr lang="en-US" dirty="0" smtClean="0"/>
              <a:t>Installation </a:t>
            </a:r>
            <a:r>
              <a:rPr lang="en-US" dirty="0"/>
              <a:t>of magnets 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line </a:t>
            </a:r>
            <a:r>
              <a:rPr lang="en-US" dirty="0"/>
              <a:t>7000 girder </a:t>
            </a:r>
            <a:r>
              <a:rPr lang="en-US" dirty="0" smtClean="0">
                <a:solidFill>
                  <a:srgbClr val="00B0F0"/>
                </a:solidFill>
              </a:rPr>
              <a:t>in </a:t>
            </a:r>
            <a:r>
              <a:rPr lang="en-US" dirty="0">
                <a:solidFill>
                  <a:srgbClr val="00B0F0"/>
                </a:solidFill>
              </a:rPr>
              <a:t>progress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Commissioning of Access system OK,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but interlock </a:t>
            </a:r>
            <a:r>
              <a:rPr lang="en-US" dirty="0"/>
              <a:t>with RF cavity C02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needs </a:t>
            </a:r>
            <a:r>
              <a:rPr lang="en-US" dirty="0"/>
              <a:t>to be repaired.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Installation </a:t>
            </a:r>
            <a:r>
              <a:rPr lang="en-US" dirty="0">
                <a:solidFill>
                  <a:srgbClr val="00B0F0"/>
                </a:solidFill>
              </a:rPr>
              <a:t>orbit correctors around 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e-cooler </a:t>
            </a:r>
            <a:r>
              <a:rPr lang="en-US" dirty="0">
                <a:solidFill>
                  <a:srgbClr val="00B0F0"/>
                </a:solidFill>
              </a:rPr>
              <a:t>: 1 magnet still on test 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magnetic </a:t>
            </a:r>
            <a:r>
              <a:rPr lang="en-US" dirty="0">
                <a:solidFill>
                  <a:srgbClr val="00B0F0"/>
                </a:solidFill>
              </a:rPr>
              <a:t>bench. 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Installation </a:t>
            </a:r>
            <a:r>
              <a:rPr lang="en-US" dirty="0">
                <a:solidFill>
                  <a:srgbClr val="00B0F0"/>
                </a:solidFill>
              </a:rPr>
              <a:t>postponed in week 20.</a:t>
            </a:r>
            <a:endParaRPr lang="en-US" dirty="0" smtClean="0">
              <a:solidFill>
                <a:srgbClr val="00B0F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LEIR</a:t>
            </a:r>
            <a:endParaRPr lang="en-US" dirty="0"/>
          </a:p>
          <a:p>
            <a:pPr lvl="1"/>
            <a:r>
              <a:rPr lang="en-US" dirty="0"/>
              <a:t>New control system for kickers – tests in progress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Magnet maintenance started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2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4972836" y="2009778"/>
            <a:ext cx="3960000" cy="2969403"/>
            <a:chOff x="4972836" y="2009778"/>
            <a:chExt cx="3960000" cy="2969403"/>
          </a:xfrm>
        </p:grpSpPr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2836" y="2009778"/>
              <a:ext cx="3960000" cy="2969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972836" y="4702182"/>
              <a:ext cx="3960000" cy="276999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i="1" dirty="0" smtClean="0"/>
                <a:t>700 </a:t>
              </a:r>
              <a:r>
                <a:rPr lang="fr-CH" sz="1200" i="1" dirty="0" err="1" smtClean="0"/>
                <a:t>girder</a:t>
              </a:r>
              <a:endParaRPr lang="en-GB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14975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Marzia’s</a:t>
            </a:r>
            <a:r>
              <a:rPr lang="fr-FR" dirty="0" smtClean="0"/>
              <a:t> </a:t>
            </a:r>
            <a:r>
              <a:rPr lang="fr-FR" dirty="0" err="1" smtClean="0"/>
              <a:t>Summary</a:t>
            </a:r>
            <a:r>
              <a:rPr lang="fr-FR" dirty="0" smtClean="0"/>
              <a:t> table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617"/>
            <a:ext cx="8229600" cy="3737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217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LHC – Vacuum </a:t>
            </a:r>
            <a:r>
              <a:rPr lang="fr-FR" dirty="0" err="1" smtClean="0"/>
              <a:t>status</a:t>
            </a:r>
            <a:r>
              <a:rPr lang="fr-FR" dirty="0" smtClean="0"/>
              <a:t> in LSS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1248120"/>
          </a:xfrm>
        </p:spPr>
        <p:txBody>
          <a:bodyPr/>
          <a:lstStyle/>
          <a:p>
            <a:r>
              <a:rPr lang="fr-FR" dirty="0" smtClean="0"/>
              <a:t>83 vacuum </a:t>
            </a:r>
            <a:r>
              <a:rPr lang="fr-FR" dirty="0" err="1" smtClean="0"/>
              <a:t>sub-sectors</a:t>
            </a:r>
            <a:r>
              <a:rPr lang="fr-FR" dirty="0" smtClean="0"/>
              <a:t> </a:t>
            </a:r>
            <a:r>
              <a:rPr lang="fr-FR" dirty="0" err="1" smtClean="0"/>
              <a:t>concerned</a:t>
            </a:r>
            <a:endParaRPr lang="fr-FR" dirty="0" smtClean="0"/>
          </a:p>
          <a:p>
            <a:pPr lvl="1"/>
            <a:r>
              <a:rPr lang="fr-FR" dirty="0" smtClean="0"/>
              <a:t>52 </a:t>
            </a:r>
            <a:r>
              <a:rPr lang="fr-FR" dirty="0" err="1" smtClean="0"/>
              <a:t>complete</a:t>
            </a:r>
            <a:endParaRPr lang="fr-FR" dirty="0"/>
          </a:p>
          <a:p>
            <a:pPr lvl="1"/>
            <a:r>
              <a:rPr lang="fr-FR" dirty="0" smtClean="0"/>
              <a:t>33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(</a:t>
            </a:r>
            <a:r>
              <a:rPr lang="fr-FR" strike="sngStrike" dirty="0" smtClean="0">
                <a:solidFill>
                  <a:srgbClr val="00B0F0"/>
                </a:solidFill>
              </a:rPr>
              <a:t>45% </a:t>
            </a:r>
            <a:r>
              <a:rPr lang="fr-FR" strike="sngStrike" dirty="0" smtClean="0">
                <a:solidFill>
                  <a:srgbClr val="00B0F0"/>
                </a:solidFill>
                <a:sym typeface="Wingdings"/>
              </a:rPr>
              <a:t> </a:t>
            </a:r>
            <a:r>
              <a:rPr lang="fr-FR" dirty="0" smtClean="0">
                <a:sym typeface="Wingdings"/>
              </a:rPr>
              <a:t>39%)</a:t>
            </a:r>
            <a:endParaRPr lang="fr-FR" dirty="0" smtClean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84" y="2606735"/>
            <a:ext cx="2880000" cy="29896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584" y="2606735"/>
            <a:ext cx="2880000" cy="34857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685" y="2606735"/>
            <a:ext cx="2880000" cy="37653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63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Injectors</a:t>
            </a:r>
          </a:p>
          <a:p>
            <a:pPr lvl="1"/>
            <a:r>
              <a:rPr lang="en-US" dirty="0" smtClean="0"/>
              <a:t>PS and PSB: end of LS1 works…hardware tests will start on wk.14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LHC</a:t>
            </a:r>
          </a:p>
          <a:p>
            <a:pPr lvl="1"/>
            <a:r>
              <a:rPr lang="en-US" dirty="0" smtClean="0"/>
              <a:t>Good progress of all activities</a:t>
            </a:r>
          </a:p>
          <a:p>
            <a:pPr lvl="1"/>
            <a:r>
              <a:rPr lang="en-US" dirty="0" smtClean="0"/>
              <a:t>Some delay in readiness of instrumentation at point 4</a:t>
            </a:r>
          </a:p>
          <a:p>
            <a:pPr lvl="1"/>
            <a:r>
              <a:rPr lang="en-US" dirty="0" smtClean="0"/>
              <a:t>First cool-down will start on May 5th</a:t>
            </a:r>
          </a:p>
          <a:p>
            <a:pPr lvl="1"/>
            <a:r>
              <a:rPr lang="fr-CH" dirty="0" err="1">
                <a:solidFill>
                  <a:srgbClr val="00B050"/>
                </a:solidFill>
              </a:rPr>
              <a:t>Many</a:t>
            </a:r>
            <a:r>
              <a:rPr lang="fr-CH" dirty="0">
                <a:solidFill>
                  <a:srgbClr val="00B050"/>
                </a:solidFill>
              </a:rPr>
              <a:t> </a:t>
            </a:r>
            <a:r>
              <a:rPr lang="fr-CH" dirty="0" err="1">
                <a:solidFill>
                  <a:srgbClr val="00B050"/>
                </a:solidFill>
              </a:rPr>
              <a:t>thanks</a:t>
            </a:r>
            <a:r>
              <a:rPr lang="fr-CH" dirty="0">
                <a:solidFill>
                  <a:srgbClr val="00B050"/>
                </a:solidFill>
              </a:rPr>
              <a:t> to </a:t>
            </a:r>
            <a:r>
              <a:rPr lang="en-US" dirty="0">
                <a:solidFill>
                  <a:srgbClr val="00B050"/>
                </a:solidFill>
              </a:rPr>
              <a:t>voluntary </a:t>
            </a:r>
            <a:r>
              <a:rPr lang="en-US" dirty="0" smtClean="0">
                <a:solidFill>
                  <a:srgbClr val="00B050"/>
                </a:solidFill>
              </a:rPr>
              <a:t>guides. Thanks </a:t>
            </a:r>
            <a:r>
              <a:rPr lang="en-US" dirty="0">
                <a:solidFill>
                  <a:srgbClr val="00B050"/>
                </a:solidFill>
              </a:rPr>
              <a:t>to </a:t>
            </a:r>
            <a:r>
              <a:rPr lang="en-US" dirty="0" smtClean="0">
                <a:solidFill>
                  <a:srgbClr val="00B050"/>
                </a:solidFill>
              </a:rPr>
              <a:t>their efforts</a:t>
            </a:r>
            <a:r>
              <a:rPr lang="en-US" dirty="0">
                <a:solidFill>
                  <a:srgbClr val="00B050"/>
                </a:solidFill>
              </a:rPr>
              <a:t>, around 500 of your colleagues have had the pleasure of exploring the machine.</a:t>
            </a:r>
            <a:endParaRPr lang="en-GB" dirty="0">
              <a:solidFill>
                <a:srgbClr val="00B05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4678641"/>
            <a:ext cx="9144000" cy="1507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27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LHC </a:t>
            </a:r>
            <a:r>
              <a:rPr lang="fr-CH" dirty="0" err="1" smtClean="0"/>
              <a:t>overall</a:t>
            </a:r>
            <a:r>
              <a:rPr lang="fr-CH" dirty="0" smtClean="0"/>
              <a:t> </a:t>
            </a:r>
            <a:r>
              <a:rPr lang="fr-CH" dirty="0" err="1" smtClean="0"/>
              <a:t>progress</a:t>
            </a:r>
            <a:r>
              <a:rPr lang="fr-CH" dirty="0" smtClean="0"/>
              <a:t> - </a:t>
            </a:r>
            <a:r>
              <a:rPr lang="fr-CH" dirty="0" err="1" smtClean="0"/>
              <a:t>baseline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12" y="1268413"/>
            <a:ext cx="8012776" cy="4857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248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LHC </a:t>
            </a:r>
            <a:r>
              <a:rPr lang="fr-CH" dirty="0" err="1"/>
              <a:t>overall</a:t>
            </a:r>
            <a:r>
              <a:rPr lang="fr-CH" dirty="0"/>
              <a:t> </a:t>
            </a:r>
            <a:r>
              <a:rPr lang="fr-CH" dirty="0" err="1"/>
              <a:t>progress</a:t>
            </a:r>
            <a:r>
              <a:rPr lang="fr-CH" dirty="0"/>
              <a:t> </a:t>
            </a:r>
            <a:r>
              <a:rPr lang="fr-CH" dirty="0" smtClean="0"/>
              <a:t>– New </a:t>
            </a:r>
            <a:r>
              <a:rPr lang="fr-CH" dirty="0" err="1" smtClean="0"/>
              <a:t>schedule</a:t>
            </a:r>
            <a:r>
              <a:rPr lang="fr-CH" dirty="0" smtClean="0"/>
              <a:t> version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851" y="1326371"/>
            <a:ext cx="7200000" cy="47041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038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08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59"/>
            <a:ext cx="4739951" cy="490810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b="1" dirty="0" smtClean="0"/>
              <a:t>Hardware tests in progress</a:t>
            </a:r>
          </a:p>
          <a:p>
            <a:pPr lvl="1"/>
            <a:r>
              <a:rPr lang="en-US" dirty="0" smtClean="0"/>
              <a:t>MPS tested, POPS tests completed POPS restarting, the system has now 3 working modes validate. </a:t>
            </a:r>
          </a:p>
          <a:p>
            <a:pPr lvl="1"/>
            <a:r>
              <a:rPr lang="en-US" dirty="0" smtClean="0"/>
              <a:t>90 % Interlocks fully validated for powering</a:t>
            </a:r>
          </a:p>
          <a:p>
            <a:pPr lvl="1"/>
            <a:r>
              <a:rPr lang="en-US" dirty="0" smtClean="0"/>
              <a:t>70 % Power supply tests completed </a:t>
            </a:r>
          </a:p>
          <a:p>
            <a:pPr lvl="1"/>
            <a:r>
              <a:rPr lang="en-GB" dirty="0"/>
              <a:t>CO, EPC, RF, Septa, Magnets tests are on-going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 smtClean="0"/>
              <a:t>Access </a:t>
            </a:r>
            <a:r>
              <a:rPr lang="en-US" dirty="0"/>
              <a:t>procedure under approval</a:t>
            </a:r>
          </a:p>
          <a:p>
            <a:endParaRPr lang="en-GB" b="1" dirty="0" smtClean="0"/>
          </a:p>
          <a:p>
            <a:r>
              <a:rPr lang="en-GB" b="1" dirty="0" smtClean="0"/>
              <a:t>From </a:t>
            </a:r>
            <a:r>
              <a:rPr lang="en-GB" b="1" dirty="0"/>
              <a:t>08/05 to 16/05</a:t>
            </a:r>
            <a:endParaRPr lang="en-GB" sz="2800" dirty="0"/>
          </a:p>
          <a:p>
            <a:pPr lvl="1"/>
            <a:r>
              <a:rPr lang="en-GB" dirty="0"/>
              <a:t>PS ring and TT2 will be consigned in order to install all magnet covers – Access allowed to fix problem </a:t>
            </a:r>
            <a:r>
              <a:rPr lang="en-GB" dirty="0" smtClean="0"/>
              <a:t>seen</a:t>
            </a:r>
            <a:endParaRPr lang="en-US" dirty="0" smtClean="0"/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US" dirty="0" smtClean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 smtClean="0"/>
              <a:t>External shielding, &amp; new transformer in progress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18414" y="3386939"/>
            <a:ext cx="4327110" cy="2761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200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PSB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122778" cy="4857403"/>
          </a:xfrm>
        </p:spPr>
        <p:txBody>
          <a:bodyPr>
            <a:normAutofit/>
          </a:bodyPr>
          <a:lstStyle/>
          <a:p>
            <a:pPr marL="0" lvl="1" indent="0" algn="ctr">
              <a:buNone/>
            </a:pPr>
            <a:r>
              <a:rPr lang="en-US" sz="1600" b="1" dirty="0" smtClean="0">
                <a:solidFill>
                  <a:srgbClr val="00B050"/>
                </a:solidFill>
              </a:rPr>
              <a:t>Hardware tests in progress</a:t>
            </a:r>
          </a:p>
          <a:p>
            <a:pPr marL="0" lvl="1" indent="0">
              <a:buNone/>
            </a:pPr>
            <a:endParaRPr lang="en-US" sz="1600" dirty="0"/>
          </a:p>
          <a:p>
            <a:pPr marL="285750" lvl="1">
              <a:buFont typeface="Arial" panose="020B0604020202020204" pitchFamily="34" charset="0"/>
              <a:buChar char="•"/>
            </a:pPr>
            <a:r>
              <a:rPr lang="en-US" sz="1600" dirty="0" err="1" smtClean="0"/>
              <a:t>Multipole</a:t>
            </a:r>
            <a:r>
              <a:rPr lang="en-US" sz="1600" dirty="0" smtClean="0"/>
              <a:t> commissioning finished</a:t>
            </a:r>
          </a:p>
          <a:p>
            <a:pPr marL="285750" lvl="1">
              <a:buFont typeface="Arial" panose="020B0604020202020204" pitchFamily="34" charset="0"/>
              <a:buChar char="•"/>
            </a:pPr>
            <a:r>
              <a:rPr lang="en-US" sz="1600" dirty="0" smtClean="0"/>
              <a:t>Next week : commissioning of all the other converters</a:t>
            </a:r>
          </a:p>
          <a:p>
            <a:pPr marL="285750" lvl="1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lvl="1">
              <a:buFont typeface="Arial" panose="020B0604020202020204" pitchFamily="34" charset="0"/>
              <a:buChar char="•"/>
            </a:pPr>
            <a:r>
              <a:rPr lang="en-US" sz="1600" dirty="0" smtClean="0"/>
              <a:t>Dry run progressing well </a:t>
            </a:r>
          </a:p>
          <a:p>
            <a:pPr marL="285750"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lvl="1">
              <a:buFont typeface="Arial" panose="020B0604020202020204" pitchFamily="34" charset="0"/>
              <a:buChar char="•"/>
            </a:pPr>
            <a:r>
              <a:rPr lang="en-US" sz="1600" dirty="0" smtClean="0"/>
              <a:t>BI.SMH repair on May 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to May 7</a:t>
            </a:r>
            <a:r>
              <a:rPr lang="en-US" sz="1600" baseline="30000" dirty="0" smtClean="0"/>
              <a:t>th</a:t>
            </a:r>
            <a:endParaRPr lang="en-US" sz="1600" dirty="0" smtClean="0"/>
          </a:p>
          <a:p>
            <a:pPr marL="685800" lvl="2"/>
            <a:r>
              <a:rPr lang="en-US" sz="1400" dirty="0" smtClean="0"/>
              <a:t>ALARA meeting this afternoon</a:t>
            </a:r>
          </a:p>
          <a:p>
            <a:pPr marL="685800" lvl="2"/>
            <a:r>
              <a:rPr lang="en-US" sz="1400" dirty="0" smtClean="0"/>
              <a:t>DSO tests postponed by 3 days</a:t>
            </a:r>
          </a:p>
          <a:p>
            <a:pPr marL="685800" lvl="2"/>
            <a:r>
              <a:rPr lang="en-US" sz="1400" dirty="0" smtClean="0"/>
              <a:t>Bake-out in parallel with DSO test and cold check-out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518" y="4577464"/>
            <a:ext cx="7200000" cy="1996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82357">
            <a:off x="5980986" y="1938249"/>
            <a:ext cx="25146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035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SPS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68760"/>
            <a:ext cx="7874813" cy="4283477"/>
          </a:xfrm>
        </p:spPr>
        <p:txBody>
          <a:bodyPr>
            <a:normAutofit/>
          </a:bodyPr>
          <a:lstStyle/>
          <a:p>
            <a:pPr lvl="1"/>
            <a:endParaRPr lang="en-US" sz="1600" dirty="0" smtClean="0">
              <a:solidFill>
                <a:srgbClr val="00B0F0"/>
              </a:solidFill>
            </a:endParaRPr>
          </a:p>
          <a:p>
            <a:pPr lvl="1"/>
            <a:endParaRPr lang="en-US" sz="1600" dirty="0" smtClean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08571" y="1191802"/>
            <a:ext cx="4901980" cy="51884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BA1: </a:t>
            </a:r>
          </a:p>
          <a:p>
            <a:pPr lvl="1"/>
            <a:r>
              <a:rPr lang="en-GB" dirty="0" smtClean="0"/>
              <a:t>Re-installation phase </a:t>
            </a:r>
            <a:r>
              <a:rPr lang="en-GB" dirty="0" smtClean="0">
                <a:solidFill>
                  <a:srgbClr val="00B0F0"/>
                </a:solidFill>
              </a:rPr>
              <a:t>in progress</a:t>
            </a:r>
          </a:p>
          <a:p>
            <a:pPr lvl="2"/>
            <a:r>
              <a:rPr lang="fr-CH" dirty="0" smtClean="0">
                <a:solidFill>
                  <a:srgbClr val="00B0F0"/>
                </a:solidFill>
              </a:rPr>
              <a:t>Sec 142: BPC, Sec 143: </a:t>
            </a:r>
            <a:r>
              <a:rPr lang="fr-CH" dirty="0" err="1" smtClean="0">
                <a:solidFill>
                  <a:srgbClr val="00B0F0"/>
                </a:solidFill>
              </a:rPr>
              <a:t>vac</a:t>
            </a:r>
            <a:r>
              <a:rPr lang="fr-CH" dirty="0" smtClean="0">
                <a:solidFill>
                  <a:srgbClr val="00B0F0"/>
                </a:solidFill>
              </a:rPr>
              <a:t>. </a:t>
            </a:r>
            <a:r>
              <a:rPr lang="fr-CH" dirty="0" err="1" smtClean="0">
                <a:solidFill>
                  <a:srgbClr val="00B0F0"/>
                </a:solidFill>
              </a:rPr>
              <a:t>Pump</a:t>
            </a:r>
            <a:r>
              <a:rPr lang="fr-CH" dirty="0" smtClean="0">
                <a:solidFill>
                  <a:srgbClr val="00B0F0"/>
                </a:solidFill>
              </a:rPr>
              <a:t> &amp; MKP, Sec 143: QFA</a:t>
            </a:r>
            <a:endParaRPr lang="en-GB" dirty="0" smtClean="0">
              <a:solidFill>
                <a:srgbClr val="00B0F0"/>
              </a:solidFill>
            </a:endParaRPr>
          </a:p>
          <a:p>
            <a:r>
              <a:rPr lang="en-GB" dirty="0" smtClean="0"/>
              <a:t>BA2:</a:t>
            </a:r>
          </a:p>
          <a:p>
            <a:pPr lvl="1"/>
            <a:r>
              <a:rPr lang="en-GB" dirty="0" smtClean="0"/>
              <a:t>Cabling campaign  – On schedule (end April14) 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TE/MSC replaced the faulty magnet in TT20 last week</a:t>
            </a:r>
          </a:p>
          <a:p>
            <a:r>
              <a:rPr lang="en-GB" dirty="0"/>
              <a:t>BA4:</a:t>
            </a:r>
          </a:p>
          <a:p>
            <a:pPr lvl="1"/>
            <a:r>
              <a:rPr lang="en-GB" sz="1600" dirty="0">
                <a:solidFill>
                  <a:srgbClr val="00B0F0"/>
                </a:solidFill>
              </a:rPr>
              <a:t>BE/RF are in the process of installing 2 helium pumps in the alcove region of SPS Point 4</a:t>
            </a:r>
            <a:r>
              <a:rPr lang="en-GB" sz="1600" dirty="0" smtClean="0">
                <a:solidFill>
                  <a:srgbClr val="00B0F0"/>
                </a:solidFill>
              </a:rPr>
              <a:t>. (</a:t>
            </a:r>
            <a:r>
              <a:rPr lang="en-GB" sz="1200" dirty="0" smtClean="0">
                <a:solidFill>
                  <a:srgbClr val="00B0F0"/>
                </a:solidFill>
              </a:rPr>
              <a:t>Work </a:t>
            </a:r>
            <a:r>
              <a:rPr lang="en-GB" sz="1200" dirty="0">
                <a:solidFill>
                  <a:srgbClr val="00B0F0"/>
                </a:solidFill>
              </a:rPr>
              <a:t>to be complete by the end of </a:t>
            </a:r>
            <a:r>
              <a:rPr lang="en-GB" sz="1200" dirty="0" smtClean="0">
                <a:solidFill>
                  <a:srgbClr val="00B0F0"/>
                </a:solidFill>
              </a:rPr>
              <a:t>April)</a:t>
            </a:r>
            <a:endParaRPr lang="en-GB" sz="1200" dirty="0">
              <a:solidFill>
                <a:srgbClr val="00B0F0"/>
              </a:solidFill>
            </a:endParaRPr>
          </a:p>
          <a:p>
            <a:r>
              <a:rPr lang="en-GB" dirty="0" smtClean="0"/>
              <a:t>BA5</a:t>
            </a:r>
          </a:p>
          <a:p>
            <a:pPr lvl="1"/>
            <a:r>
              <a:rPr lang="en-GB" sz="1400" dirty="0">
                <a:solidFill>
                  <a:srgbClr val="00B0F0"/>
                </a:solidFill>
              </a:rPr>
              <a:t>Transport are now in the process of moving all the equipment that was stored in ECX5 back to LSS1</a:t>
            </a:r>
          </a:p>
          <a:p>
            <a:pPr lvl="2"/>
            <a:r>
              <a:rPr lang="en-GB" sz="1200" dirty="0">
                <a:solidFill>
                  <a:srgbClr val="00B0F0"/>
                </a:solidFill>
              </a:rPr>
              <a:t>This will continue until late May.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Other works: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EN/HE have replaced one of the “rolling” cranes in BA1 and BA6 surface buildings.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</p:txBody>
      </p:sp>
      <p:pic>
        <p:nvPicPr>
          <p:cNvPr id="12" name="Picture 2" descr="\\cern.ch\dfs\Users\j\jocksoft\Public\LS1\Photos\BA6 Cran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887" y="3488850"/>
            <a:ext cx="3607925" cy="269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96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277" y="1315885"/>
            <a:ext cx="3464002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94" y="1467926"/>
            <a:ext cx="3564000" cy="22843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Injectors</a:t>
            </a:r>
            <a:r>
              <a:rPr lang="fr-CH" dirty="0" smtClean="0"/>
              <a:t> </a:t>
            </a:r>
            <a:r>
              <a:rPr lang="fr-CH" dirty="0" err="1" smtClean="0"/>
              <a:t>progress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834" y="2774614"/>
            <a:ext cx="3564000" cy="24594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823" y="4195985"/>
            <a:ext cx="3512265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39" y="4195985"/>
            <a:ext cx="3396042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48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LHC - P1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95275" y="1139205"/>
            <a:ext cx="5695645" cy="5093940"/>
          </a:xfrm>
        </p:spPr>
        <p:txBody>
          <a:bodyPr>
            <a:normAutofit/>
          </a:bodyPr>
          <a:lstStyle/>
          <a:p>
            <a:r>
              <a:rPr lang="en-US" sz="2100" b="1" dirty="0" smtClean="0"/>
              <a:t>R2E </a:t>
            </a:r>
            <a:r>
              <a:rPr lang="en-US" sz="2100" b="1" dirty="0"/>
              <a:t>– Pt1</a:t>
            </a:r>
            <a:r>
              <a:rPr lang="en-US" sz="2100" b="1" dirty="0" smtClean="0"/>
              <a:t>:</a:t>
            </a:r>
          </a:p>
          <a:p>
            <a:pPr lvl="1"/>
            <a:r>
              <a:rPr lang="en-US" sz="1900" dirty="0" smtClean="0"/>
              <a:t>Done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Access system re-installation in UJ16</a:t>
            </a:r>
          </a:p>
          <a:p>
            <a:pPr marL="804863" lvl="1" indent="-342900"/>
            <a:r>
              <a:rPr lang="en-US" dirty="0" smtClean="0"/>
              <a:t>In progress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Commissioning of power converters 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Shielding in UJ14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Short </a:t>
            </a:r>
            <a:r>
              <a:rPr lang="en-US" dirty="0">
                <a:solidFill>
                  <a:srgbClr val="00B0F0"/>
                </a:solidFill>
              </a:rPr>
              <a:t>circuit test (Inner Triplets)</a:t>
            </a:r>
          </a:p>
          <a:p>
            <a:pPr lvl="2"/>
            <a:endParaRPr lang="en-US" dirty="0" smtClean="0">
              <a:solidFill>
                <a:srgbClr val="00B0F0"/>
              </a:solidFill>
            </a:endParaRPr>
          </a:p>
          <a:p>
            <a:endParaRPr lang="en-US" b="1" dirty="0" smtClean="0"/>
          </a:p>
          <a:p>
            <a:r>
              <a:rPr lang="en-US" b="1" dirty="0" smtClean="0"/>
              <a:t>LSS1: </a:t>
            </a:r>
          </a:p>
          <a:p>
            <a:pPr lvl="1"/>
            <a:r>
              <a:rPr lang="en-US" dirty="0" smtClean="0"/>
              <a:t>Vacuum work in progress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A4L1 (TCTP), A4R1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LSC - EN-MEF-OSS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027" name="Picture 3" descr="G:\Departments\EN\Groups\MEF\OSS\Project_LHC\LHC_Actif\LHC Long Shutdown 1\Photos\Point 1\2014 04 23 (week17)\Montage MAD UJ16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000" y="3658000"/>
            <a:ext cx="1800000" cy="3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548" y="352748"/>
            <a:ext cx="1878806" cy="4300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313" y="505230"/>
            <a:ext cx="1404000" cy="24074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86" y="5296465"/>
            <a:ext cx="5400000" cy="9913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48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00124"/>
            <a:ext cx="6287703" cy="5612431"/>
          </a:xfrm>
        </p:spPr>
        <p:txBody>
          <a:bodyPr>
            <a:noAutofit/>
          </a:bodyPr>
          <a:lstStyle/>
          <a:p>
            <a:r>
              <a:rPr lang="en-US" sz="1400" b="1" dirty="0"/>
              <a:t>Arc </a:t>
            </a:r>
            <a:r>
              <a:rPr lang="en-US" sz="1400" b="1" dirty="0" smtClean="0"/>
              <a:t>12 :</a:t>
            </a:r>
            <a:endParaRPr lang="en-US" sz="1400" b="1" dirty="0"/>
          </a:p>
          <a:p>
            <a:pPr lvl="1"/>
            <a:r>
              <a:rPr lang="en-US" sz="1100" dirty="0" smtClean="0"/>
              <a:t>SMACC - </a:t>
            </a:r>
            <a:r>
              <a:rPr lang="en-US" sz="1250" dirty="0" smtClean="0">
                <a:solidFill>
                  <a:srgbClr val="00B0F0"/>
                </a:solidFill>
              </a:rPr>
              <a:t>W </a:t>
            </a:r>
            <a:r>
              <a:rPr lang="en-US" sz="1250" dirty="0" smtClean="0">
                <a:solidFill>
                  <a:srgbClr val="00B0F0"/>
                </a:solidFill>
              </a:rPr>
              <a:t>leak tests</a:t>
            </a:r>
          </a:p>
          <a:p>
            <a:pPr lvl="2"/>
            <a:r>
              <a:rPr lang="en-US" sz="1250" dirty="0" smtClean="0">
                <a:solidFill>
                  <a:srgbClr val="00B0F0"/>
                </a:solidFill>
              </a:rPr>
              <a:t>13 vacuum sub-sectors validated</a:t>
            </a:r>
          </a:p>
          <a:p>
            <a:pPr lvl="2"/>
            <a:r>
              <a:rPr lang="en-US" sz="1250" dirty="0" smtClean="0">
                <a:solidFill>
                  <a:srgbClr val="00B0F0"/>
                </a:solidFill>
              </a:rPr>
              <a:t>5 external leaks</a:t>
            </a:r>
          </a:p>
          <a:p>
            <a:pPr lvl="2"/>
            <a:r>
              <a:rPr lang="en-US" sz="1250" dirty="0" smtClean="0">
                <a:solidFill>
                  <a:srgbClr val="00B0F0"/>
                </a:solidFill>
              </a:rPr>
              <a:t>A27R1 </a:t>
            </a:r>
            <a:r>
              <a:rPr lang="en-US" sz="1250" dirty="0" smtClean="0">
                <a:solidFill>
                  <a:srgbClr val="00B0F0"/>
                </a:solidFill>
              </a:rPr>
              <a:t>– internal leaks solved &amp; </a:t>
            </a:r>
            <a:r>
              <a:rPr lang="en-US" sz="1250" dirty="0" err="1" smtClean="0">
                <a:solidFill>
                  <a:srgbClr val="00B0F0"/>
                </a:solidFill>
              </a:rPr>
              <a:t>c’k</a:t>
            </a:r>
            <a:r>
              <a:rPr lang="en-US" sz="1250" dirty="0" smtClean="0">
                <a:solidFill>
                  <a:srgbClr val="00B0F0"/>
                </a:solidFill>
              </a:rPr>
              <a:t> flexible replaced – being validated</a:t>
            </a:r>
          </a:p>
          <a:p>
            <a:pPr lvl="1"/>
            <a:r>
              <a:rPr lang="en-US" sz="1200" dirty="0" smtClean="0">
                <a:solidFill>
                  <a:srgbClr val="00B0F0"/>
                </a:solidFill>
              </a:rPr>
              <a:t>Forecast</a:t>
            </a:r>
          </a:p>
          <a:p>
            <a:pPr lvl="2"/>
            <a:r>
              <a:rPr lang="en-US" sz="1100" dirty="0" smtClean="0">
                <a:solidFill>
                  <a:srgbClr val="00B0F0"/>
                </a:solidFill>
              </a:rPr>
              <a:t>Pressure test – wk. 20 </a:t>
            </a:r>
            <a:endParaRPr lang="en-US" sz="1050" i="1" dirty="0">
              <a:solidFill>
                <a:schemeClr val="bg2">
                  <a:lumMod val="75000"/>
                </a:schemeClr>
              </a:solidFill>
            </a:endParaRPr>
          </a:p>
          <a:p>
            <a:pPr lvl="2"/>
            <a:r>
              <a:rPr lang="en-US" sz="1100" dirty="0" smtClean="0">
                <a:solidFill>
                  <a:srgbClr val="00B0F0"/>
                </a:solidFill>
              </a:rPr>
              <a:t>ELQA </a:t>
            </a:r>
            <a:r>
              <a:rPr lang="en-US" sz="1100" dirty="0" smtClean="0">
                <a:solidFill>
                  <a:srgbClr val="00B0F0"/>
                </a:solidFill>
              </a:rPr>
              <a:t>– wk. 22-23</a:t>
            </a:r>
          </a:p>
          <a:p>
            <a:pPr lvl="2"/>
            <a:r>
              <a:rPr lang="en-US" sz="1100" dirty="0" smtClean="0">
                <a:solidFill>
                  <a:srgbClr val="00B0F0"/>
                </a:solidFill>
              </a:rPr>
              <a:t>Flushing wk.24-25</a:t>
            </a:r>
          </a:p>
          <a:p>
            <a:pPr marL="360363"/>
            <a:endParaRPr lang="en-US" sz="1400" b="1" dirty="0" smtClean="0"/>
          </a:p>
          <a:p>
            <a:pPr marL="360363"/>
            <a:r>
              <a:rPr lang="en-US" sz="1400" b="1" dirty="0" smtClean="0"/>
              <a:t>Point 2</a:t>
            </a:r>
          </a:p>
          <a:p>
            <a:pPr marL="360363" lvl="1" indent="-342900"/>
            <a:endParaRPr lang="en-US" sz="300" dirty="0"/>
          </a:p>
          <a:p>
            <a:pPr marL="719138" lvl="1" indent="-342900"/>
            <a:r>
              <a:rPr lang="en-US" sz="1200" dirty="0" smtClean="0"/>
              <a:t>Cryogenic </a:t>
            </a:r>
            <a:r>
              <a:rPr lang="en-US" sz="1200" dirty="0"/>
              <a:t>maintenance in </a:t>
            </a:r>
            <a:r>
              <a:rPr lang="en-US" sz="1200" dirty="0" smtClean="0"/>
              <a:t>progress</a:t>
            </a:r>
          </a:p>
          <a:p>
            <a:pPr marL="719138" lvl="1" indent="-342900"/>
            <a:r>
              <a:rPr lang="en-US" sz="1200" dirty="0" smtClean="0"/>
              <a:t>UW </a:t>
            </a:r>
            <a:r>
              <a:rPr lang="en-US" sz="1200" dirty="0" smtClean="0">
                <a:solidFill>
                  <a:srgbClr val="00B0F0"/>
                </a:solidFill>
              </a:rPr>
              <a:t>&amp; SF </a:t>
            </a:r>
            <a:r>
              <a:rPr lang="en-US" sz="1200" dirty="0" smtClean="0"/>
              <a:t>maintenance in progress</a:t>
            </a:r>
          </a:p>
          <a:p>
            <a:pPr marL="719138" lvl="1" indent="-342900"/>
            <a:r>
              <a:rPr lang="en-US" sz="1200" dirty="0" smtClean="0"/>
              <a:t>Pumping station consolidation in progress</a:t>
            </a:r>
          </a:p>
          <a:p>
            <a:pPr marL="719138" lvl="1" indent="-342900"/>
            <a:r>
              <a:rPr lang="en-US" sz="1200" dirty="0" smtClean="0">
                <a:solidFill>
                  <a:srgbClr val="00B0F0"/>
                </a:solidFill>
              </a:rPr>
              <a:t>Optical fibers – blowing in progress</a:t>
            </a:r>
          </a:p>
          <a:p>
            <a:pPr marL="360363" lvl="1" indent="-342900"/>
            <a:endParaRPr lang="en-US" sz="1200" dirty="0"/>
          </a:p>
          <a:p>
            <a:pPr marL="360363"/>
            <a:r>
              <a:rPr lang="en-US" sz="1400" b="1" dirty="0" smtClean="0"/>
              <a:t>LSS2</a:t>
            </a:r>
          </a:p>
          <a:p>
            <a:pPr marL="719138" lvl="1" indent="-342900"/>
            <a:r>
              <a:rPr lang="en-US" sz="1200" dirty="0" smtClean="0"/>
              <a:t>Survey – maintenance of Inner triplets</a:t>
            </a:r>
          </a:p>
          <a:p>
            <a:pPr marL="719138" lvl="1" indent="-342900"/>
            <a:r>
              <a:rPr lang="en-US" sz="1200" dirty="0" smtClean="0"/>
              <a:t>Vacuum mechanical </a:t>
            </a:r>
            <a:r>
              <a:rPr lang="en-US" sz="1200" dirty="0"/>
              <a:t>work </a:t>
            </a:r>
            <a:r>
              <a:rPr lang="en-US" sz="1200" dirty="0" smtClean="0"/>
              <a:t>in </a:t>
            </a:r>
            <a:r>
              <a:rPr lang="en-US" sz="1200" dirty="0" smtClean="0">
                <a:solidFill>
                  <a:srgbClr val="00B0F0"/>
                </a:solidFill>
              </a:rPr>
              <a:t>stand-by (waiting for TCTP)</a:t>
            </a:r>
          </a:p>
          <a:p>
            <a:pPr marL="719138" lvl="1" indent="-342900"/>
            <a:r>
              <a:rPr lang="en-US" sz="1200" dirty="0" smtClean="0"/>
              <a:t>Consolidation of inner triplets </a:t>
            </a:r>
            <a:r>
              <a:rPr lang="en-US" sz="1200" dirty="0" smtClean="0">
                <a:solidFill>
                  <a:srgbClr val="00B0F0"/>
                </a:solidFill>
              </a:rPr>
              <a:t>in progress</a:t>
            </a:r>
            <a:endParaRPr lang="en-GB" sz="1200" dirty="0">
              <a:solidFill>
                <a:srgbClr val="00B0F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35" y="1126563"/>
            <a:ext cx="2357628" cy="148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– P1 </a:t>
            </a:r>
            <a:r>
              <a:rPr lang="fr-CH" dirty="0" smtClean="0">
                <a:sym typeface="Wingdings"/>
              </a:rPr>
              <a:t> P2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LSC - EN-MEF-OSS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970" y="2764793"/>
            <a:ext cx="1970056" cy="14990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103" y="5839104"/>
            <a:ext cx="5400000" cy="869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23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- P2</a:t>
            </a:r>
            <a:r>
              <a:rPr lang="fr-CH" dirty="0">
                <a:sym typeface="Wingdings"/>
              </a:rPr>
              <a:t> </a:t>
            </a:r>
            <a:r>
              <a:rPr lang="fr-CH" dirty="0" smtClean="0">
                <a:sym typeface="Wingdings"/>
              </a:rPr>
              <a:t> P3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806" y="1014573"/>
            <a:ext cx="6152496" cy="5345164"/>
          </a:xfrm>
        </p:spPr>
        <p:txBody>
          <a:bodyPr>
            <a:normAutofit/>
          </a:bodyPr>
          <a:lstStyle/>
          <a:p>
            <a:r>
              <a:rPr lang="en-US" b="1" dirty="0" smtClean="0"/>
              <a:t>Arc 23</a:t>
            </a:r>
          </a:p>
          <a:p>
            <a:pPr lvl="1"/>
            <a:r>
              <a:rPr lang="en-US" dirty="0" smtClean="0"/>
              <a:t>In progress</a:t>
            </a:r>
          </a:p>
          <a:p>
            <a:pPr lvl="2"/>
            <a:r>
              <a:rPr lang="en-US" dirty="0" smtClean="0"/>
              <a:t>SMACC</a:t>
            </a:r>
          </a:p>
          <a:p>
            <a:pPr lvl="3"/>
            <a:r>
              <a:rPr lang="en-US" dirty="0" smtClean="0">
                <a:solidFill>
                  <a:srgbClr val="00B0F0"/>
                </a:solidFill>
                <a:sym typeface="Wingdings"/>
              </a:rPr>
              <a:t>W closure finished</a:t>
            </a:r>
          </a:p>
          <a:p>
            <a:pPr lvl="3"/>
            <a:r>
              <a:rPr lang="en-US" dirty="0" smtClean="0">
                <a:solidFill>
                  <a:srgbClr val="00B0F0"/>
                </a:solidFill>
                <a:sym typeface="Wingdings"/>
              </a:rPr>
              <a:t>11/14 vacuum sectors validated</a:t>
            </a:r>
            <a:endParaRPr lang="en-US" dirty="0" smtClean="0">
              <a:solidFill>
                <a:srgbClr val="00B0F0"/>
              </a:solidFill>
            </a:endParaRPr>
          </a:p>
          <a:p>
            <a:pPr lvl="2"/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/>
              <a:t>LSS3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Vacuum activities: B5L3&amp;R3 baked-out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Water cooled cables on DFBAF done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Replacement of PLC diesel in progress – </a:t>
            </a:r>
            <a:r>
              <a:rPr lang="en-US" dirty="0" smtClean="0">
                <a:solidFill>
                  <a:srgbClr val="FF0000"/>
                </a:solidFill>
              </a:rPr>
              <a:t>no access</a:t>
            </a:r>
          </a:p>
          <a:p>
            <a:pPr lvl="2"/>
            <a:endParaRPr lang="en-US" dirty="0" smtClean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21/03/14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462296" y="1620591"/>
            <a:ext cx="807522" cy="355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655" y="2734258"/>
            <a:ext cx="2332512" cy="16702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347" y="893151"/>
            <a:ext cx="2806315" cy="19139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87" y="4529984"/>
            <a:ext cx="5400000" cy="88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775787" y="4763005"/>
            <a:ext cx="2589590" cy="1941171"/>
            <a:chOff x="5775787" y="4763005"/>
            <a:chExt cx="2589590" cy="1941171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5787" y="4763005"/>
              <a:ext cx="2589590" cy="19411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 rot="19580369">
              <a:off x="5982057" y="5751320"/>
              <a:ext cx="2233881" cy="338554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CH" sz="1600" i="1" dirty="0" smtClean="0"/>
                <a:t>All </a:t>
              </a:r>
              <a:r>
                <a:rPr lang="fr-CH" sz="1600" i="1" dirty="0" err="1" smtClean="0"/>
                <a:t>vac</a:t>
              </a:r>
              <a:r>
                <a:rPr lang="fr-CH" sz="1600" i="1" dirty="0" smtClean="0"/>
                <a:t>. </a:t>
              </a:r>
              <a:r>
                <a:rPr lang="fr-CH" sz="1600" i="1" dirty="0" err="1" smtClean="0"/>
                <a:t>Subsectors</a:t>
              </a:r>
              <a:r>
                <a:rPr lang="fr-CH" sz="1600" i="1" dirty="0" smtClean="0"/>
                <a:t> </a:t>
              </a:r>
              <a:r>
                <a:rPr lang="fr-CH" sz="1600" i="1" dirty="0" err="1" smtClean="0"/>
                <a:t>ready</a:t>
              </a:r>
              <a:endParaRPr lang="en-GB" sz="16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0319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24889</TotalTime>
  <Words>1201</Words>
  <Application>Microsoft Office PowerPoint</Application>
  <PresentationFormat>On-screen Show (4:3)</PresentationFormat>
  <Paragraphs>349</Paragraphs>
  <Slides>25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Injectors &amp; LHC report</vt:lpstr>
      <vt:lpstr>AD &amp;LEIR</vt:lpstr>
      <vt:lpstr>PS</vt:lpstr>
      <vt:lpstr>PSB</vt:lpstr>
      <vt:lpstr>SPS</vt:lpstr>
      <vt:lpstr>Injectors progress</vt:lpstr>
      <vt:lpstr>LHC - P1</vt:lpstr>
      <vt:lpstr>LHC – P1  P2 </vt:lpstr>
      <vt:lpstr>LHC - P2  P3</vt:lpstr>
      <vt:lpstr>LHC - P3P4 </vt:lpstr>
      <vt:lpstr>LHC – P4</vt:lpstr>
      <vt:lpstr>LHC – P4  P5</vt:lpstr>
      <vt:lpstr>LHC – P5</vt:lpstr>
      <vt:lpstr>LHC – P5  P6</vt:lpstr>
      <vt:lpstr>LHC – P6  P7</vt:lpstr>
      <vt:lpstr>P7</vt:lpstr>
      <vt:lpstr>LHC - P7 P8</vt:lpstr>
      <vt:lpstr>LHC - P8</vt:lpstr>
      <vt:lpstr>LHC – arc 81</vt:lpstr>
      <vt:lpstr>Marzia’s Summary table</vt:lpstr>
      <vt:lpstr>LHC – Vacuum status in LSS</vt:lpstr>
      <vt:lpstr>Conclusions</vt:lpstr>
      <vt:lpstr>LHC overall progress - baseline</vt:lpstr>
      <vt:lpstr>LHC overall progress – New schedule version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 MM March 11th</dc:title>
  <dc:creator>Katy Foraz</dc:creator>
  <cp:lastModifiedBy>Katy</cp:lastModifiedBy>
  <cp:revision>900</cp:revision>
  <cp:lastPrinted>2014-02-21T08:22:10Z</cp:lastPrinted>
  <dcterms:created xsi:type="dcterms:W3CDTF">2013-03-10T18:54:35Z</dcterms:created>
  <dcterms:modified xsi:type="dcterms:W3CDTF">2014-04-25T07:23:31Z</dcterms:modified>
</cp:coreProperties>
</file>