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4" r:id="rId6"/>
    <p:sldId id="267" r:id="rId7"/>
    <p:sldId id="272" r:id="rId8"/>
    <p:sldId id="266" r:id="rId9"/>
    <p:sldId id="268" r:id="rId10"/>
    <p:sldId id="269" r:id="rId11"/>
    <p:sldId id="270" r:id="rId12"/>
    <p:sldId id="273" r:id="rId13"/>
    <p:sldId id="275" r:id="rId14"/>
    <p:sldId id="276" r:id="rId15"/>
    <p:sldId id="277" r:id="rId16"/>
    <p:sldId id="274" r:id="rId17"/>
  </p:sldIdLst>
  <p:sldSz cx="9144000" cy="6858000" type="screen4x3"/>
  <p:notesSz cx="9144000" cy="6858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7856" autoAdjust="0"/>
  </p:normalViewPr>
  <p:slideViewPr>
    <p:cSldViewPr>
      <p:cViewPr>
        <p:scale>
          <a:sx n="90" d="100"/>
          <a:sy n="90" d="100"/>
        </p:scale>
        <p:origin x="-1027" y="-1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E5DFC-0EE4-4AA5-869A-DEE0068D06B1}" type="datetimeFigureOut">
              <a:rPr lang="en-GB" smtClean="0"/>
              <a:t>02/06/2014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BCBA-C168-47A3-825D-F84466B1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15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8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291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36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26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0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5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5" indent="0">
              <a:buNone/>
              <a:defRPr sz="1600" b="1"/>
            </a:lvl8pPr>
            <a:lvl9pPr marL="36573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0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5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5" indent="0">
              <a:buNone/>
              <a:defRPr sz="1600" b="1"/>
            </a:lvl8pPr>
            <a:lvl9pPr marL="36573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4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5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8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0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5" indent="0">
              <a:buNone/>
              <a:defRPr sz="900"/>
            </a:lvl6pPr>
            <a:lvl7pPr marL="2742990" indent="0">
              <a:buNone/>
              <a:defRPr sz="900"/>
            </a:lvl7pPr>
            <a:lvl8pPr marL="3200155" indent="0">
              <a:buNone/>
              <a:defRPr sz="900"/>
            </a:lvl8pPr>
            <a:lvl9pPr marL="36573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66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5" indent="0">
              <a:buNone/>
              <a:defRPr sz="2800"/>
            </a:lvl2pPr>
            <a:lvl3pPr marL="914330" indent="0">
              <a:buNone/>
              <a:defRPr sz="2400"/>
            </a:lvl3pPr>
            <a:lvl4pPr marL="1371495" indent="0">
              <a:buNone/>
              <a:defRPr sz="2000"/>
            </a:lvl4pPr>
            <a:lvl5pPr marL="1828660" indent="0">
              <a:buNone/>
              <a:defRPr sz="2000"/>
            </a:lvl5pPr>
            <a:lvl6pPr marL="2285825" indent="0">
              <a:buNone/>
              <a:defRPr sz="2000"/>
            </a:lvl6pPr>
            <a:lvl7pPr marL="2742990" indent="0">
              <a:buNone/>
              <a:defRPr sz="2000"/>
            </a:lvl7pPr>
            <a:lvl8pPr marL="3200155" indent="0">
              <a:buNone/>
              <a:defRPr sz="2000"/>
            </a:lvl8pPr>
            <a:lvl9pPr marL="365732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0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5" indent="0">
              <a:buNone/>
              <a:defRPr sz="900"/>
            </a:lvl6pPr>
            <a:lvl7pPr marL="2742990" indent="0">
              <a:buNone/>
              <a:defRPr sz="900"/>
            </a:lvl7pPr>
            <a:lvl8pPr marL="3200155" indent="0">
              <a:buNone/>
              <a:defRPr sz="900"/>
            </a:lvl8pPr>
            <a:lvl9pPr marL="36573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3" tIns="45716" rIns="91433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62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3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3" indent="-285728" algn="l" defTabSz="91433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8" indent="-228583" algn="l" defTabSz="91433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3" algn="l" defTabSz="91433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8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8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80920" cy="4464496"/>
          </a:xfrm>
        </p:spPr>
        <p:txBody>
          <a:bodyPr>
            <a:normAutofit/>
          </a:bodyPr>
          <a:lstStyle/>
          <a:p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18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US" sz="2800" dirty="0">
                <a:solidFill>
                  <a:srgbClr val="0070C0"/>
                </a:solidFill>
              </a:rPr>
              <a:t>Reducing </a:t>
            </a:r>
            <a:r>
              <a:rPr lang="en-US" sz="2800" dirty="0" smtClean="0">
                <a:solidFill>
                  <a:srgbClr val="0070C0"/>
                </a:solidFill>
              </a:rPr>
              <a:t>the Iron </a:t>
            </a:r>
            <a:r>
              <a:rPr lang="en-US" sz="2800" dirty="0">
                <a:solidFill>
                  <a:srgbClr val="0070C0"/>
                </a:solidFill>
              </a:rPr>
              <a:t>in the </a:t>
            </a:r>
            <a:r>
              <a:rPr lang="en-US" sz="2800" dirty="0" err="1">
                <a:solidFill>
                  <a:srgbClr val="0070C0"/>
                </a:solidFill>
              </a:rPr>
              <a:t>Endcap</a:t>
            </a:r>
            <a:r>
              <a:rPr lang="en-US" sz="2800" dirty="0">
                <a:solidFill>
                  <a:srgbClr val="0070C0"/>
                </a:solidFill>
              </a:rPr>
              <a:t> Yoke of </a:t>
            </a:r>
            <a:r>
              <a:rPr lang="en-US" sz="2800" dirty="0" err="1">
                <a:solidFill>
                  <a:srgbClr val="0070C0"/>
                </a:solidFill>
              </a:rPr>
              <a:t>CLIC_SiD</a:t>
            </a:r>
            <a: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</a:br>
            <a: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</a:b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GB" sz="24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Benoit </a:t>
            </a:r>
            <a:r>
              <a:rPr lang="en-GB" sz="2400" i="1" dirty="0" err="1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Curé</a:t>
            </a:r>
            <a:r>
              <a:rPr lang="en-GB" sz="24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, Konrad </a:t>
            </a:r>
            <a:r>
              <a:rPr lang="en-GB" sz="2400" i="1" dirty="0" err="1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Elsener</a:t>
            </a:r>
            <a:r>
              <a:rPr lang="en-GB" sz="24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, Hubert </a:t>
            </a:r>
            <a:r>
              <a:rPr lang="en-GB" sz="2400" i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Gerwig</a:t>
            </a: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,</a:t>
            </a:r>
            <a:b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CERN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CERN, June 2014</a:t>
            </a:r>
            <a:endParaRPr lang="en-GB" sz="2400" i="1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Characteristics of the ring coils </a:t>
            </a:r>
            <a:r>
              <a:rPr lang="en-US" dirty="0"/>
              <a:t>on the cavern wall cap with </a:t>
            </a:r>
            <a:r>
              <a:rPr lang="en-US" dirty="0" smtClean="0"/>
              <a:t>L=5m </a:t>
            </a:r>
            <a:r>
              <a:rPr lang="en-US" dirty="0"/>
              <a:t>:</a:t>
            </a:r>
          </a:p>
          <a:p>
            <a:endParaRPr lang="en-US" sz="800" b="1" dirty="0" smtClean="0"/>
          </a:p>
          <a:p>
            <a:endParaRPr lang="en-US" sz="800" b="1" dirty="0"/>
          </a:p>
          <a:p>
            <a:endParaRPr lang="en-US" sz="800" b="1" dirty="0" smtClean="0"/>
          </a:p>
          <a:p>
            <a:r>
              <a:rPr lang="en-US" dirty="0" smtClean="0"/>
              <a:t>Parameters obtained are </a:t>
            </a:r>
            <a:r>
              <a:rPr lang="en-US" dirty="0"/>
              <a:t>(</a:t>
            </a:r>
            <a:r>
              <a:rPr lang="en-US" dirty="0" smtClean="0"/>
              <a:t>coincidentally</a:t>
            </a:r>
            <a:r>
              <a:rPr lang="en-US" dirty="0"/>
              <a:t>) very </a:t>
            </a:r>
            <a:r>
              <a:rPr lang="en-US" dirty="0" smtClean="0"/>
              <a:t>similar to </a:t>
            </a:r>
            <a:r>
              <a:rPr lang="en-US" dirty="0" err="1" smtClean="0"/>
              <a:t>LHCb</a:t>
            </a:r>
            <a:r>
              <a:rPr lang="en-US" dirty="0" smtClean="0"/>
              <a:t> dipole ones 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10</a:t>
            </a:fld>
            <a:endParaRPr lang="en-GB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064239"/>
              </p:ext>
            </p:extLst>
          </p:nvPr>
        </p:nvGraphicFramePr>
        <p:xfrm>
          <a:off x="1043608" y="2329135"/>
          <a:ext cx="6924995" cy="30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531"/>
                <a:gridCol w="2816866"/>
                <a:gridCol w="2379598"/>
              </a:tblGrid>
              <a:tr h="30963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LHCb</a:t>
                      </a:r>
                      <a:r>
                        <a:rPr lang="en-GB" sz="1400" dirty="0" smtClean="0"/>
                        <a:t> (*)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CLIC_SiD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50x50mm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aluminum</a:t>
                      </a:r>
                      <a:r>
                        <a:rPr lang="en-GB" sz="1400" dirty="0" smtClean="0"/>
                        <a:t> 99.7, </a:t>
                      </a:r>
                      <a:r>
                        <a:rPr lang="en-US" sz="1400" dirty="0" smtClean="0">
                          <a:sym typeface="Symbol"/>
                        </a:rPr>
                        <a:t>24mm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50x50mm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copper, </a:t>
                      </a:r>
                      <a:r>
                        <a:rPr lang="en-US" sz="1400" dirty="0" smtClean="0">
                          <a:sym typeface="Symbol"/>
                        </a:rPr>
                        <a:t>24mm</a:t>
                      </a:r>
                      <a:endParaRPr lang="en-GB" sz="1400" dirty="0" smtClean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Excitation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 1.3 </a:t>
                      </a:r>
                      <a:r>
                        <a:rPr lang="en-GB" sz="1400" dirty="0" err="1" smtClean="0"/>
                        <a:t>MA.turns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 x 1.7 </a:t>
                      </a:r>
                      <a:r>
                        <a:rPr lang="en-GB" sz="1400" dirty="0" err="1" smtClean="0"/>
                        <a:t>MA.turns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r>
                        <a:rPr lang="en-GB" sz="1400" baseline="0" dirty="0" smtClean="0"/>
                        <a:t> p</a:t>
                      </a:r>
                      <a:r>
                        <a:rPr lang="en-GB" sz="1400" dirty="0" smtClean="0"/>
                        <a:t>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4.2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4.5 MW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Stored 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 MJ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 16.8 MJ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Inductance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0.9 H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 density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2.9 A/</a:t>
                      </a:r>
                      <a:r>
                        <a:rPr lang="en-US" sz="1400" dirty="0" smtClean="0"/>
                        <a:t>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r>
                        <a:rPr lang="en-GB" sz="1400" baseline="0" dirty="0" smtClean="0"/>
                        <a:t> A/</a:t>
                      </a:r>
                      <a:r>
                        <a:rPr lang="en-US" sz="1400" dirty="0" smtClean="0"/>
                        <a:t>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 in 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5.8 kA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6.1 kA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 resistance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 m</a:t>
                      </a:r>
                      <a:r>
                        <a:rPr lang="en-GB" sz="1400" dirty="0" smtClean="0">
                          <a:sym typeface="Symbol"/>
                        </a:rPr>
                        <a:t>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 x 60m</a:t>
                      </a:r>
                      <a:r>
                        <a:rPr lang="en-GB" sz="1400" dirty="0" smtClean="0">
                          <a:sym typeface="Symbol"/>
                        </a:rPr>
                        <a:t></a:t>
                      </a:r>
                      <a:endParaRPr lang="en-GB" sz="1400" dirty="0" smtClean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 water flow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 </a:t>
                      </a:r>
                      <a:r>
                        <a:rPr lang="en-US" sz="1400" b="0" dirty="0" smtClean="0"/>
                        <a:t>m</a:t>
                      </a:r>
                      <a:r>
                        <a:rPr lang="en-US" sz="1400" b="0" baseline="30000" dirty="0" smtClean="0"/>
                        <a:t>3</a:t>
                      </a:r>
                      <a:r>
                        <a:rPr lang="en-US" sz="1400" b="0" dirty="0" smtClean="0"/>
                        <a:t>/hour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115 </a:t>
                      </a:r>
                      <a:r>
                        <a:rPr lang="en-US" sz="1400" b="0" dirty="0" smtClean="0"/>
                        <a:t>m</a:t>
                      </a:r>
                      <a:r>
                        <a:rPr lang="en-US" sz="1400" b="0" baseline="30000" dirty="0" smtClean="0"/>
                        <a:t>3</a:t>
                      </a:r>
                      <a:r>
                        <a:rPr lang="en-US" sz="1400" b="0" dirty="0" smtClean="0"/>
                        <a:t>/hour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43608" y="5569495"/>
            <a:ext cx="4022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(*) </a:t>
            </a:r>
            <a:r>
              <a:rPr lang="en-GB" sz="1400" dirty="0" err="1" smtClean="0"/>
              <a:t>LHCb</a:t>
            </a:r>
            <a:r>
              <a:rPr lang="en-GB" sz="1400" dirty="0" smtClean="0"/>
              <a:t> Magnet, TDR, CERN/LHCC/2000-007, 1999.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441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7" descr="\\cern.ch\dfs\Users\b\brcure\Desktop\New CLIC-SiD\CLIC-Résultats\CLICv19_RC9Am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576663" cy="302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44325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Other cases:</a:t>
            </a:r>
          </a:p>
          <a:p>
            <a:endParaRPr lang="en-US" sz="800" dirty="0" smtClean="0"/>
          </a:p>
          <a:p>
            <a:pPr marL="361950" indent="-361950"/>
            <a:r>
              <a:rPr lang="en-US" sz="1600" b="1" dirty="0" smtClean="0"/>
              <a:t>1</a:t>
            </a:r>
            <a:r>
              <a:rPr lang="en-US" sz="1600" dirty="0" smtClean="0"/>
              <a:t>- 	Reducing the iron thickness to 4 disks then </a:t>
            </a:r>
            <a:r>
              <a:rPr lang="en-US" sz="1600" dirty="0" smtClean="0"/>
              <a:t>L=5m </a:t>
            </a:r>
            <a:r>
              <a:rPr lang="en-US" sz="1600" dirty="0" smtClean="0"/>
              <a:t>to 4.205m,</a:t>
            </a:r>
          </a:p>
          <a:p>
            <a:pPr marL="361950" indent="-361950"/>
            <a:r>
              <a:rPr lang="en-US" sz="1600" b="1" dirty="0" smtClean="0"/>
              <a:t>2</a:t>
            </a:r>
            <a:r>
              <a:rPr lang="en-US" sz="1600" dirty="0" smtClean="0"/>
              <a:t>- 	No </a:t>
            </a:r>
            <a:r>
              <a:rPr lang="en-US" sz="1600" dirty="0"/>
              <a:t>end </a:t>
            </a:r>
            <a:r>
              <a:rPr lang="en-US" sz="1600" dirty="0" smtClean="0"/>
              <a:t>cap iron yoke.</a:t>
            </a:r>
          </a:p>
          <a:p>
            <a:endParaRPr lang="en-US" sz="800" dirty="0" smtClean="0"/>
          </a:p>
          <a:p>
            <a:r>
              <a:rPr lang="en-US" sz="1400" dirty="0" smtClean="0"/>
              <a:t>As a first approach, only </a:t>
            </a:r>
            <a:r>
              <a:rPr lang="en-US" sz="1400" dirty="0"/>
              <a:t>the current density was </a:t>
            </a:r>
            <a:r>
              <a:rPr lang="en-US" sz="1400" dirty="0" smtClean="0"/>
              <a:t>increased (same </a:t>
            </a:r>
            <a:r>
              <a:rPr lang="en-US" sz="1400" dirty="0" smtClean="0"/>
              <a:t>RCs</a:t>
            </a:r>
            <a:r>
              <a:rPr lang="en-US" sz="1400" dirty="0" smtClean="0"/>
              <a:t>).</a:t>
            </a:r>
          </a:p>
          <a:p>
            <a:endParaRPr lang="en-US" sz="800" dirty="0"/>
          </a:p>
          <a:p>
            <a:r>
              <a:rPr lang="en-US" sz="1400" dirty="0"/>
              <a:t>With resistive ring coils, the ring coil sizes have to be increased to keep a realistic conductor and current density.</a:t>
            </a:r>
          </a:p>
          <a:p>
            <a:endParaRPr lang="en-US" sz="800" dirty="0"/>
          </a:p>
          <a:p>
            <a:r>
              <a:rPr lang="en-US" sz="1400" dirty="0" smtClean="0"/>
              <a:t>The RCs are in same positions in both models</a:t>
            </a:r>
            <a:r>
              <a:rPr lang="en-US" sz="1400" dirty="0" smtClean="0"/>
              <a:t>. SC coils would be more appropriate.</a:t>
            </a:r>
            <a:endParaRPr lang="en-US" sz="1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11</a:t>
            </a:fld>
            <a:endParaRPr lang="en-GB" sz="1400" dirty="0"/>
          </a:p>
        </p:txBody>
      </p:sp>
      <p:pic>
        <p:nvPicPr>
          <p:cNvPr id="1027" name="Picture 3" descr="\\cern.ch\dfs\Users\b\brcure\Desktop\New CLIC-SiD\CLIC-Résultats\CLICv18_RC6Amm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01" y="3069848"/>
            <a:ext cx="3054977" cy="302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683568" y="3437627"/>
            <a:ext cx="1252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bg1"/>
                </a:solidFill>
              </a:rPr>
              <a:t>Jrc</a:t>
            </a:r>
            <a:r>
              <a:rPr lang="en-GB" sz="1600" dirty="0" smtClean="0">
                <a:solidFill>
                  <a:schemeClr val="bg1"/>
                </a:solidFill>
              </a:rPr>
              <a:t>=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6A/mm</a:t>
            </a:r>
            <a:r>
              <a:rPr lang="en-US" sz="1600" baseline="30000" dirty="0" smtClean="0">
                <a:solidFill>
                  <a:schemeClr val="bg1"/>
                </a:solidFill>
              </a:rPr>
              <a:t>2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9106" y="3715135"/>
            <a:ext cx="30077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4.608 T at IP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Axial force on coil = 260 MN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12910" y="3513706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0.15e-3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51901" y="5412884"/>
            <a:ext cx="648072" cy="741562"/>
            <a:chOff x="4221246" y="3200786"/>
            <a:chExt cx="648072" cy="74156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928892" y="5409618"/>
            <a:ext cx="648072" cy="741562"/>
            <a:chOff x="4221246" y="3200786"/>
            <a:chExt cx="648072" cy="741562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004048" y="371513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4.265 T at IP</a:t>
            </a:r>
          </a:p>
          <a:p>
            <a:r>
              <a:rPr lang="en-GB" sz="1600" dirty="0">
                <a:solidFill>
                  <a:schemeClr val="bg1"/>
                </a:solidFill>
              </a:rPr>
              <a:t>Axial force on coil = </a:t>
            </a:r>
            <a:r>
              <a:rPr lang="en-GB" sz="1600" dirty="0" smtClean="0">
                <a:solidFill>
                  <a:schemeClr val="bg1"/>
                </a:solidFill>
              </a:rPr>
              <a:t>320 </a:t>
            </a:r>
            <a:r>
              <a:rPr lang="en-GB" sz="1600" dirty="0">
                <a:solidFill>
                  <a:schemeClr val="bg1"/>
                </a:solidFill>
              </a:rPr>
              <a:t>MN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75725" y="3452151"/>
            <a:ext cx="1252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bg1"/>
                </a:solidFill>
              </a:rPr>
              <a:t>Jrc</a:t>
            </a:r>
            <a:r>
              <a:rPr lang="en-GB" sz="1600" dirty="0" smtClean="0">
                <a:solidFill>
                  <a:schemeClr val="bg1"/>
                </a:solidFill>
              </a:rPr>
              <a:t>=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9</a:t>
            </a:r>
            <a:r>
              <a:rPr lang="en-US" sz="1600" dirty="0" smtClean="0">
                <a:solidFill>
                  <a:schemeClr val="bg1"/>
                </a:solidFill>
              </a:rPr>
              <a:t>A/mm</a:t>
            </a:r>
            <a:r>
              <a:rPr lang="en-US" sz="1600" baseline="30000" dirty="0" smtClean="0">
                <a:solidFill>
                  <a:schemeClr val="bg1"/>
                </a:solidFill>
              </a:rPr>
              <a:t>2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4328" y="3528468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0.13e-3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3040" y="314437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bg1"/>
                </a:solidFill>
              </a:rPr>
              <a:t>Case 1</a:t>
            </a:r>
            <a:endParaRPr lang="en-GB" b="1" i="1" u="sng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99123" y="314437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bg1"/>
                </a:solidFill>
              </a:rPr>
              <a:t>Case 2</a:t>
            </a:r>
            <a:endParaRPr lang="en-GB" b="1" i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44325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Other cases:</a:t>
            </a:r>
          </a:p>
          <a:p>
            <a:endParaRPr lang="en-US" sz="800" dirty="0" smtClean="0"/>
          </a:p>
          <a:p>
            <a:pPr marL="266700" indent="-266700"/>
            <a:r>
              <a:rPr lang="en-US" sz="1600" dirty="0" err="1" smtClean="0"/>
              <a:t>Wrt</a:t>
            </a:r>
            <a:r>
              <a:rPr lang="en-US" sz="1600" dirty="0" smtClean="0"/>
              <a:t> the ring coils defined for </a:t>
            </a:r>
            <a:r>
              <a:rPr lang="en-US" sz="1600" dirty="0" smtClean="0"/>
              <a:t>L=5m</a:t>
            </a:r>
            <a:r>
              <a:rPr lang="en-US" sz="1600" dirty="0" smtClean="0"/>
              <a:t>:</a:t>
            </a:r>
          </a:p>
          <a:p>
            <a:pPr marL="266700" indent="-266700"/>
            <a:endParaRPr lang="en-US" sz="800" dirty="0" smtClean="0"/>
          </a:p>
          <a:p>
            <a:pPr marL="266700" indent="-266700"/>
            <a:r>
              <a:rPr lang="en-US" sz="1600" dirty="0" smtClean="0"/>
              <a:t>Case 1- 	Resistive ring coils x2 in size, total power x2. </a:t>
            </a:r>
          </a:p>
          <a:p>
            <a:pPr marL="266700" indent="-266700"/>
            <a:r>
              <a:rPr lang="en-US" sz="1600" dirty="0" smtClean="0"/>
              <a:t>Case 2- 	Resistive ring </a:t>
            </a:r>
            <a:r>
              <a:rPr lang="en-US" sz="1600" dirty="0"/>
              <a:t>coils </a:t>
            </a:r>
            <a:r>
              <a:rPr lang="en-US" sz="1600" dirty="0" smtClean="0"/>
              <a:t>x3 </a:t>
            </a:r>
            <a:r>
              <a:rPr lang="en-US" sz="1600" dirty="0"/>
              <a:t>in size, total power </a:t>
            </a:r>
            <a:r>
              <a:rPr lang="en-US" sz="1600" dirty="0" smtClean="0"/>
              <a:t>x3.</a:t>
            </a:r>
          </a:p>
          <a:p>
            <a:endParaRPr lang="en-US" sz="800" dirty="0" smtClean="0"/>
          </a:p>
          <a:p>
            <a:r>
              <a:rPr lang="en-US" sz="1600" dirty="0" smtClean="0"/>
              <a:t>The magnetic field at IP is reduced (resp. 8.9% and 15.7% </a:t>
            </a:r>
            <a:r>
              <a:rPr lang="en-US" sz="1600" dirty="0" err="1" smtClean="0"/>
              <a:t>wrt</a:t>
            </a:r>
            <a:r>
              <a:rPr lang="en-US" sz="1600" dirty="0" smtClean="0"/>
              <a:t> </a:t>
            </a:r>
            <a:r>
              <a:rPr lang="en-US" sz="1600" dirty="0" smtClean="0"/>
              <a:t>L=6.2m</a:t>
            </a:r>
            <a:r>
              <a:rPr lang="en-US" sz="1600" dirty="0" smtClean="0"/>
              <a:t>) and the field distortion in the inner detector volume increases.</a:t>
            </a:r>
          </a:p>
          <a:p>
            <a:endParaRPr lang="en-US" sz="800" dirty="0"/>
          </a:p>
          <a:p>
            <a:r>
              <a:rPr lang="en-US" sz="1600" dirty="0"/>
              <a:t>The EC iron yoke  helps to shape the field</a:t>
            </a:r>
            <a:r>
              <a:rPr lang="en-US" sz="1600" dirty="0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12</a:t>
            </a:fld>
            <a:endParaRPr lang="en-GB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4175562" cy="246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3697261"/>
            <a:ext cx="4182593" cy="2468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93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b\brcure\Desktop\New CLIC-SiD\CLIC-Résultats\CLICv20_Bsu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4" y="3159150"/>
            <a:ext cx="3913629" cy="309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13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7407" y="318161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4.838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23528" y="5567758"/>
            <a:ext cx="648072" cy="741562"/>
            <a:chOff x="4221246" y="3200786"/>
            <a:chExt cx="648072" cy="74156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2" y="971436"/>
            <a:ext cx="844325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Reduction of external diameter of both end cap and barrel yoke:</a:t>
            </a:r>
            <a:endParaRPr lang="en-US" sz="800" dirty="0" smtClean="0"/>
          </a:p>
          <a:p>
            <a:endParaRPr lang="en-US" sz="800" dirty="0" smtClean="0"/>
          </a:p>
          <a:p>
            <a:r>
              <a:rPr lang="en-US" sz="1600" dirty="0" smtClean="0"/>
              <a:t>External radius </a:t>
            </a:r>
            <a:r>
              <a:rPr lang="en-US" sz="1600" b="1" dirty="0" err="1" smtClean="0"/>
              <a:t>Rext</a:t>
            </a:r>
            <a:r>
              <a:rPr lang="en-US" sz="1600" b="1" dirty="0" smtClean="0"/>
              <a:t> = 6.35m</a:t>
            </a:r>
            <a:r>
              <a:rPr lang="en-US" sz="1600" dirty="0" smtClean="0"/>
              <a:t>. RCs at same position. </a:t>
            </a:r>
            <a:r>
              <a:rPr lang="en-US" sz="1600" dirty="0" smtClean="0"/>
              <a:t>Detector half length L=5m</a:t>
            </a:r>
            <a:r>
              <a:rPr lang="en-US" sz="1600" dirty="0" smtClean="0"/>
              <a:t>.</a:t>
            </a:r>
          </a:p>
          <a:p>
            <a:endParaRPr lang="en-US" sz="800" dirty="0" smtClean="0"/>
          </a:p>
          <a:p>
            <a:r>
              <a:rPr lang="en-US" sz="1600" dirty="0" smtClean="0"/>
              <a:t>Field at IP is 4.4% lower </a:t>
            </a:r>
            <a:r>
              <a:rPr lang="en-US" sz="1600" dirty="0" err="1" smtClean="0"/>
              <a:t>wrt</a:t>
            </a:r>
            <a:r>
              <a:rPr lang="en-US" sz="1600" dirty="0" smtClean="0"/>
              <a:t> </a:t>
            </a:r>
            <a:r>
              <a:rPr lang="en-US" sz="1600" dirty="0" smtClean="0"/>
              <a:t>{L=6.2m</a:t>
            </a:r>
            <a:r>
              <a:rPr lang="en-US" sz="1600" dirty="0" smtClean="0"/>
              <a:t>; </a:t>
            </a:r>
            <a:r>
              <a:rPr lang="en-US" sz="1600" dirty="0" err="1" smtClean="0"/>
              <a:t>Rext</a:t>
            </a:r>
            <a:r>
              <a:rPr lang="en-US" sz="1600" dirty="0" smtClean="0"/>
              <a:t>=7m}.</a:t>
            </a:r>
            <a:endParaRPr lang="en-US" sz="1600" dirty="0" smtClean="0"/>
          </a:p>
          <a:p>
            <a:endParaRPr lang="en-US" sz="800" dirty="0"/>
          </a:p>
          <a:p>
            <a:pPr>
              <a:tabLst>
                <a:tab pos="2066925" algn="l"/>
              </a:tabLst>
            </a:pPr>
            <a:r>
              <a:rPr lang="en-US" sz="1600" dirty="0" smtClean="0"/>
              <a:t>Total reduction on iron mass: </a:t>
            </a:r>
            <a:r>
              <a:rPr lang="en-US" sz="1600" b="1" dirty="0" smtClean="0"/>
              <a:t>3800 tons </a:t>
            </a:r>
            <a:r>
              <a:rPr lang="en-US" sz="1600" dirty="0" err="1"/>
              <a:t>wrt</a:t>
            </a:r>
            <a:r>
              <a:rPr lang="en-US" sz="1600" dirty="0"/>
              <a:t> </a:t>
            </a:r>
            <a:r>
              <a:rPr lang="en-US" sz="1600" dirty="0" smtClean="0"/>
              <a:t>L=6.2m</a:t>
            </a:r>
            <a:r>
              <a:rPr lang="en-US" sz="1600" dirty="0"/>
              <a:t>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358" y="1635419"/>
            <a:ext cx="3737114" cy="226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890" y="3975477"/>
            <a:ext cx="3739582" cy="226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10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Reduction of external diameter of both end cap and barrel yoke:</a:t>
            </a:r>
            <a:endParaRPr lang="en-US" sz="800" dirty="0"/>
          </a:p>
          <a:p>
            <a:endParaRPr lang="en-US" sz="1400" dirty="0" smtClean="0"/>
          </a:p>
          <a:p>
            <a:r>
              <a:rPr lang="en-US" sz="1400" dirty="0" smtClean="0"/>
              <a:t>Effect of iron in concrete cavern wall included (B-H curve = 10% of iron). Current density </a:t>
            </a:r>
            <a:r>
              <a:rPr lang="en-US" sz="1400" dirty="0" err="1" smtClean="0"/>
              <a:t>Jrc</a:t>
            </a:r>
            <a:r>
              <a:rPr lang="en-US" sz="1400" dirty="0" smtClean="0"/>
              <a:t>=3A/mm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  <a:r>
              <a:rPr lang="en-US" sz="1400" dirty="0"/>
              <a:t>in </a:t>
            </a:r>
            <a:r>
              <a:rPr lang="en-US" sz="1400" dirty="0" smtClean="0"/>
              <a:t>RC.</a:t>
            </a:r>
          </a:p>
          <a:p>
            <a:endParaRPr lang="en-US" sz="800" dirty="0" smtClean="0"/>
          </a:p>
          <a:p>
            <a:r>
              <a:rPr lang="en-US" sz="1400" dirty="0" smtClean="0"/>
              <a:t>Comparison yoke barrel radius 7m and 6.35m</a:t>
            </a:r>
          </a:p>
          <a:p>
            <a:endParaRPr lang="en-US" sz="800" dirty="0" smtClean="0"/>
          </a:p>
          <a:p>
            <a:r>
              <a:rPr lang="en-US" sz="1600" dirty="0">
                <a:latin typeface="Arial"/>
                <a:cs typeface="Arial"/>
              </a:rPr>
              <a:t>→ </a:t>
            </a:r>
            <a:r>
              <a:rPr lang="en-US" sz="1600" dirty="0" smtClean="0"/>
              <a:t>Stray field </a:t>
            </a:r>
            <a:r>
              <a:rPr lang="en-US" sz="1600" b="1" dirty="0" smtClean="0"/>
              <a:t>lower than 4.5mT at R=15m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14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96952"/>
            <a:ext cx="4203591" cy="2694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51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\\cern.ch\dfs\Users\b\brcure\Desktop\New CLIC-SiD\CLIC-Résultats\CLICv21_Bsu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996952"/>
            <a:ext cx="3609083" cy="3249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15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7407" y="318161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4.838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23528" y="5567758"/>
            <a:ext cx="648072" cy="741562"/>
            <a:chOff x="4221246" y="3200786"/>
            <a:chExt cx="648072" cy="74156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2" y="971436"/>
            <a:ext cx="8443256" cy="184665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Reduction of external diameter of both end cap and barrel yoke:</a:t>
            </a:r>
            <a:endParaRPr lang="en-US" sz="800" dirty="0" smtClean="0"/>
          </a:p>
          <a:p>
            <a:endParaRPr lang="en-US" sz="800" dirty="0" smtClean="0"/>
          </a:p>
          <a:p>
            <a:r>
              <a:rPr lang="en-US" sz="1600" dirty="0" smtClean="0"/>
              <a:t>External radius </a:t>
            </a:r>
            <a:r>
              <a:rPr lang="en-US" sz="1600" b="1" dirty="0" err="1" smtClean="0"/>
              <a:t>Rext</a:t>
            </a:r>
            <a:r>
              <a:rPr lang="en-US" sz="1600" b="1" dirty="0" smtClean="0"/>
              <a:t> = 6.35m</a:t>
            </a:r>
            <a:r>
              <a:rPr lang="en-US" sz="1600" dirty="0" smtClean="0"/>
              <a:t>. </a:t>
            </a:r>
            <a:r>
              <a:rPr lang="en-US" sz="1600" b="1" dirty="0" smtClean="0"/>
              <a:t>RC 3&amp;4 with reduced </a:t>
            </a:r>
            <a:r>
              <a:rPr lang="en-US" sz="1600" b="1" dirty="0" smtClean="0"/>
              <a:t>diameter, </a:t>
            </a:r>
            <a:r>
              <a:rPr lang="en-US" sz="1600" dirty="0" smtClean="0"/>
              <a:t>same </a:t>
            </a:r>
            <a:r>
              <a:rPr lang="en-US" sz="1600" dirty="0" err="1" smtClean="0"/>
              <a:t>amp.turns</a:t>
            </a:r>
            <a:r>
              <a:rPr lang="en-US" sz="1600" dirty="0"/>
              <a:t>. </a:t>
            </a:r>
            <a:r>
              <a:rPr lang="en-US" sz="1600" dirty="0" smtClean="0"/>
              <a:t>L=5m.</a:t>
            </a:r>
            <a:endParaRPr lang="en-US" sz="1600" dirty="0" smtClean="0"/>
          </a:p>
          <a:p>
            <a:endParaRPr lang="en-US" sz="800" dirty="0" smtClean="0"/>
          </a:p>
          <a:p>
            <a:r>
              <a:rPr lang="en-US" sz="1600" dirty="0" smtClean="0"/>
              <a:t>Field at IP is 4.4% lower </a:t>
            </a:r>
            <a:r>
              <a:rPr lang="en-US" sz="1600" dirty="0" err="1" smtClean="0"/>
              <a:t>wrt</a:t>
            </a:r>
            <a:r>
              <a:rPr lang="en-US" sz="1600" dirty="0" smtClean="0"/>
              <a:t> </a:t>
            </a:r>
            <a:r>
              <a:rPr lang="en-US" sz="1600" dirty="0" smtClean="0"/>
              <a:t>{L=6.2m</a:t>
            </a:r>
            <a:r>
              <a:rPr lang="en-US" sz="1600" dirty="0" smtClean="0"/>
              <a:t>; </a:t>
            </a:r>
            <a:r>
              <a:rPr lang="en-US" sz="1600" dirty="0" err="1" smtClean="0"/>
              <a:t>Rext</a:t>
            </a:r>
            <a:r>
              <a:rPr lang="en-US" sz="1600" dirty="0" smtClean="0"/>
              <a:t>=7m}. </a:t>
            </a:r>
            <a:r>
              <a:rPr lang="en-US" sz="1600" dirty="0"/>
              <a:t>Stray field </a:t>
            </a:r>
            <a:r>
              <a:rPr lang="en-US" sz="1600" b="1" dirty="0"/>
              <a:t>lower than </a:t>
            </a:r>
            <a:r>
              <a:rPr lang="en-US" sz="1600" b="1" dirty="0" smtClean="0"/>
              <a:t>7.2mT </a:t>
            </a:r>
            <a:r>
              <a:rPr lang="en-US" sz="1600" b="1" dirty="0"/>
              <a:t>at R=15m</a:t>
            </a:r>
            <a:r>
              <a:rPr lang="en-US" sz="1600" dirty="0" smtClean="0"/>
              <a:t>.</a:t>
            </a:r>
          </a:p>
          <a:p>
            <a:endParaRPr lang="en-US" sz="800" dirty="0"/>
          </a:p>
          <a:p>
            <a:pPr>
              <a:tabLst>
                <a:tab pos="2066925" algn="l"/>
              </a:tabLst>
            </a:pPr>
            <a:r>
              <a:rPr lang="en-US" sz="1600" dirty="0" smtClean="0"/>
              <a:t>Total reduction on iron mass: </a:t>
            </a:r>
            <a:r>
              <a:rPr lang="en-US" sz="1600" b="1" dirty="0" smtClean="0"/>
              <a:t>3800 tons </a:t>
            </a:r>
            <a:r>
              <a:rPr lang="en-US" sz="1600" dirty="0" err="1"/>
              <a:t>wrt</a:t>
            </a:r>
            <a:r>
              <a:rPr lang="en-US" sz="1600" dirty="0"/>
              <a:t> </a:t>
            </a:r>
            <a:r>
              <a:rPr lang="en-US" sz="1600" dirty="0" smtClean="0"/>
              <a:t>L=6.2m</a:t>
            </a:r>
            <a:r>
              <a:rPr lang="en-US" sz="1600" dirty="0" smtClean="0"/>
              <a:t>.</a:t>
            </a:r>
          </a:p>
          <a:p>
            <a:pPr>
              <a:tabLst>
                <a:tab pos="2066925" algn="l"/>
              </a:tabLst>
            </a:pPr>
            <a:endParaRPr lang="en-US" sz="800" dirty="0"/>
          </a:p>
          <a:p>
            <a:pPr>
              <a:tabLst>
                <a:tab pos="2066925" algn="l"/>
              </a:tabLst>
            </a:pPr>
            <a:r>
              <a:rPr lang="en-US" sz="1600" dirty="0" smtClean="0"/>
              <a:t>Ring coils copper mass: 225 tons.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76342"/>
            <a:ext cx="3214826" cy="2149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93485"/>
            <a:ext cx="3210223" cy="217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309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44325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Conclusions:</a:t>
            </a:r>
          </a:p>
          <a:p>
            <a:endParaRPr lang="en-US" sz="1200" dirty="0" smtClean="0"/>
          </a:p>
          <a:p>
            <a:r>
              <a:rPr lang="en-US" dirty="0" smtClean="0"/>
              <a:t>Reduced end cap in length is feasible with ring coils, provided the field homogeneity in the central volume is acceptable.</a:t>
            </a:r>
          </a:p>
          <a:p>
            <a:endParaRPr lang="en-US" sz="1200" dirty="0"/>
          </a:p>
          <a:p>
            <a:r>
              <a:rPr lang="en-US" dirty="0" smtClean="0"/>
              <a:t>The end cap is still useful to provide support for </a:t>
            </a:r>
            <a:r>
              <a:rPr lang="en-US" dirty="0" err="1" smtClean="0"/>
              <a:t>muon</a:t>
            </a:r>
            <a:r>
              <a:rPr lang="en-US" dirty="0" smtClean="0"/>
              <a:t> stations, </a:t>
            </a:r>
            <a:r>
              <a:rPr lang="en-US" dirty="0"/>
              <a:t>radiation </a:t>
            </a:r>
            <a:r>
              <a:rPr lang="en-US" dirty="0" smtClean="0"/>
              <a:t>shielding, and magnetic field shaping. </a:t>
            </a:r>
            <a:endParaRPr lang="en-US" dirty="0"/>
          </a:p>
          <a:p>
            <a:endParaRPr lang="en-US" sz="1200" dirty="0"/>
          </a:p>
          <a:p>
            <a:r>
              <a:rPr lang="en-US" dirty="0"/>
              <a:t>The </a:t>
            </a:r>
            <a:r>
              <a:rPr lang="en-US" dirty="0" smtClean="0"/>
              <a:t>yoke material + manufacturing  </a:t>
            </a:r>
            <a:r>
              <a:rPr lang="en-US" dirty="0"/>
              <a:t>budget can be considerably </a:t>
            </a:r>
            <a:r>
              <a:rPr lang="en-US" dirty="0" smtClean="0"/>
              <a:t>reduced</a:t>
            </a:r>
            <a:r>
              <a:rPr lang="en-US" dirty="0"/>
              <a:t> </a:t>
            </a:r>
            <a:r>
              <a:rPr lang="en-US" dirty="0" smtClean="0"/>
              <a:t>with ring coils.</a:t>
            </a:r>
          </a:p>
          <a:p>
            <a:endParaRPr lang="en-US" sz="1200" dirty="0"/>
          </a:p>
          <a:p>
            <a:r>
              <a:rPr lang="en-US" dirty="0"/>
              <a:t>The cost </a:t>
            </a:r>
            <a:r>
              <a:rPr lang="en-US" dirty="0" smtClean="0"/>
              <a:t>estimate for </a:t>
            </a:r>
            <a:r>
              <a:rPr lang="en-US" dirty="0"/>
              <a:t>manufacturing, infrastructure and operation of </a:t>
            </a:r>
            <a:r>
              <a:rPr lang="en-US" dirty="0" smtClean="0"/>
              <a:t>the ring </a:t>
            </a:r>
            <a:r>
              <a:rPr lang="en-US" dirty="0"/>
              <a:t>coils </a:t>
            </a:r>
            <a:r>
              <a:rPr lang="en-US" dirty="0" smtClean="0"/>
              <a:t>should be compared to the </a:t>
            </a:r>
            <a:r>
              <a:rPr lang="en-US" dirty="0"/>
              <a:t>saving on the </a:t>
            </a:r>
            <a:r>
              <a:rPr lang="en-US" dirty="0" smtClean="0"/>
              <a:t>yoke </a:t>
            </a:r>
            <a:r>
              <a:rPr lang="en-US" dirty="0"/>
              <a:t>cost.</a:t>
            </a:r>
          </a:p>
          <a:p>
            <a:endParaRPr lang="en-US" sz="1200" dirty="0" smtClean="0"/>
          </a:p>
          <a:p>
            <a:r>
              <a:rPr lang="en-US" dirty="0"/>
              <a:t>T</a:t>
            </a:r>
            <a:r>
              <a:rPr lang="en-US" dirty="0" smtClean="0"/>
              <a:t>he barrel yoke could also be reduced in diameter: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fringe field is reduced by the ring coils,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there is only </a:t>
            </a:r>
            <a:r>
              <a:rPr lang="en-US" dirty="0"/>
              <a:t>one detector in the experimental </a:t>
            </a:r>
            <a:r>
              <a:rPr lang="en-US" dirty="0" smtClean="0"/>
              <a:t>cavern (no access to cavern during beam run</a:t>
            </a:r>
            <a:r>
              <a:rPr lang="en-US" dirty="0"/>
              <a:t>), then it can </a:t>
            </a:r>
            <a:r>
              <a:rPr lang="en-US" dirty="0" smtClean="0"/>
              <a:t>be </a:t>
            </a:r>
            <a:r>
              <a:rPr lang="en-US" dirty="0"/>
              <a:t>compatible </a:t>
            </a:r>
            <a:r>
              <a:rPr lang="en-US" dirty="0" smtClean="0"/>
              <a:t>with radiation </a:t>
            </a:r>
            <a:r>
              <a:rPr lang="en-US" dirty="0"/>
              <a:t>due to accidental beam </a:t>
            </a:r>
            <a:r>
              <a:rPr lang="en-US" dirty="0" smtClean="0"/>
              <a:t>loss.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16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\\cern.ch\dfs\Users\b\brcure\Desktop\New CLIC-SiD\OldConfig_v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20" y="1842908"/>
            <a:ext cx="3768864" cy="41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2</a:t>
            </a:fld>
            <a:endParaRPr lang="en-GB" sz="1400" dirty="0"/>
          </a:p>
        </p:txBody>
      </p:sp>
      <p:pic>
        <p:nvPicPr>
          <p:cNvPr id="11" name="Picture 2" descr="\\cern.ch\dfs\Users\b\brcure\Desktop\New CLIC-SiD\NewConfig_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296" y="1866213"/>
            <a:ext cx="376713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5292080" y="5661248"/>
            <a:ext cx="432048" cy="43204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860032" y="5106573"/>
            <a:ext cx="39604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3419872" y="4867244"/>
            <a:ext cx="936104" cy="882680"/>
            <a:chOff x="3347864" y="4715852"/>
            <a:chExt cx="936104" cy="882680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3563888" y="5310749"/>
              <a:ext cx="388073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66923" y="4869160"/>
              <a:ext cx="0" cy="44159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995936" y="471585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47864" y="52292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3" y="980728"/>
            <a:ext cx="8424811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Layout : </a:t>
            </a:r>
            <a:r>
              <a:rPr lang="en-US" dirty="0"/>
              <a:t>r</a:t>
            </a:r>
            <a:r>
              <a:rPr lang="en-US" dirty="0" smtClean="0"/>
              <a:t>educed </a:t>
            </a:r>
            <a:r>
              <a:rPr lang="en-US" dirty="0" smtClean="0"/>
              <a:t>detector </a:t>
            </a:r>
            <a:r>
              <a:rPr lang="en-US" dirty="0" smtClean="0"/>
              <a:t>half-length </a:t>
            </a:r>
            <a:r>
              <a:rPr lang="en-US" dirty="0" smtClean="0"/>
              <a:t>to L=5m </a:t>
            </a:r>
            <a:r>
              <a:rPr lang="en-US" dirty="0" smtClean="0"/>
              <a:t>(was </a:t>
            </a:r>
            <a:r>
              <a:rPr lang="en-US" dirty="0" smtClean="0"/>
              <a:t>L=6.2m</a:t>
            </a:r>
            <a:r>
              <a:rPr lang="en-US" dirty="0" smtClean="0"/>
              <a:t>)</a:t>
            </a:r>
          </a:p>
          <a:p>
            <a:pPr marL="803275" lvl="2"/>
            <a:r>
              <a:rPr lang="en-US" sz="1600" dirty="0" smtClean="0"/>
              <a:t>End cap iron thickness reduced by 1160mm (2445mm to 1285mm).</a:t>
            </a:r>
          </a:p>
          <a:p>
            <a:pPr marL="803275" lvl="2"/>
            <a:r>
              <a:rPr lang="en-US" sz="1600" dirty="0" smtClean="0"/>
              <a:t>7 </a:t>
            </a:r>
            <a:r>
              <a:rPr lang="en-US" sz="1600" dirty="0" err="1" smtClean="0"/>
              <a:t>muon</a:t>
            </a:r>
            <a:r>
              <a:rPr lang="en-US" sz="1600" dirty="0" smtClean="0"/>
              <a:t> chamber stations in the yoke end cap (8 with </a:t>
            </a:r>
            <a:r>
              <a:rPr lang="en-US" sz="1600" dirty="0" smtClean="0"/>
              <a:t>L=6.2m</a:t>
            </a:r>
            <a:r>
              <a:rPr lang="en-US" sz="1600" dirty="0" smtClean="0"/>
              <a:t>).</a:t>
            </a:r>
          </a:p>
          <a:p>
            <a:pPr>
              <a:spcBef>
                <a:spcPts val="600"/>
              </a:spcBef>
            </a:pPr>
            <a:r>
              <a:rPr lang="en-US" sz="1600" b="1" u="sng" dirty="0" smtClean="0"/>
              <a:t>Longitudinal sections :</a:t>
            </a:r>
            <a:r>
              <a:rPr lang="en-US" sz="1600" b="1" dirty="0" smtClean="0"/>
              <a:t> </a:t>
            </a:r>
            <a:r>
              <a:rPr lang="en-US" sz="1600" dirty="0" smtClean="0"/>
              <a:t>(solenoid length kept at 6.23m, no modification of barrel yoke).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3654" y="5949280"/>
            <a:ext cx="8424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>
              <a:tabLst>
                <a:tab pos="4749800" algn="l"/>
              </a:tabLst>
            </a:pPr>
            <a:r>
              <a:rPr lang="en-US" dirty="0" smtClean="0"/>
              <a:t>Former configuration, wide end-cap</a:t>
            </a:r>
            <a:r>
              <a:rPr lang="en-US" dirty="0"/>
              <a:t>	N</a:t>
            </a:r>
            <a:r>
              <a:rPr lang="en-US" dirty="0" smtClean="0"/>
              <a:t>ew configuration, reduced end-cap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7452320" y="4885261"/>
            <a:ext cx="936104" cy="882680"/>
            <a:chOff x="3347864" y="4715852"/>
            <a:chExt cx="936104" cy="882680"/>
          </a:xfrm>
        </p:grpSpPr>
        <p:cxnSp>
          <p:nvCxnSpPr>
            <p:cNvPr id="34" name="Straight Arrow Connector 33"/>
            <p:cNvCxnSpPr/>
            <p:nvPr/>
          </p:nvCxnSpPr>
          <p:spPr>
            <a:xfrm flipH="1">
              <a:off x="3563888" y="5310749"/>
              <a:ext cx="388073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3966923" y="4869160"/>
              <a:ext cx="0" cy="44159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995936" y="471585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347864" y="52292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196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9890" y="971436"/>
            <a:ext cx="2945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Comparison  (no ring coils):</a:t>
            </a:r>
          </a:p>
          <a:p>
            <a:endParaRPr lang="en-US" sz="800" b="1" dirty="0" smtClean="0"/>
          </a:p>
          <a:p>
            <a:r>
              <a:rPr lang="en-US" u="sng" dirty="0"/>
              <a:t>B-field 2D </a:t>
            </a:r>
            <a:r>
              <a:rPr lang="en-US" u="sng" dirty="0" smtClean="0"/>
              <a:t>map :</a:t>
            </a:r>
            <a:endParaRPr lang="en-US" u="sng" dirty="0"/>
          </a:p>
          <a:p>
            <a:pPr marL="180975"/>
            <a:r>
              <a:rPr lang="en-US" dirty="0"/>
              <a:t>Area </a:t>
            </a:r>
            <a:r>
              <a:rPr lang="en-US" dirty="0" smtClean="0"/>
              <a:t>most </a:t>
            </a:r>
            <a:r>
              <a:rPr lang="en-US" dirty="0"/>
              <a:t>affected is around the detector axis outside the yoke</a:t>
            </a:r>
            <a:r>
              <a:rPr lang="en-US" dirty="0" smtClean="0"/>
              <a:t>.</a:t>
            </a:r>
          </a:p>
          <a:p>
            <a:endParaRPr lang="en-US" sz="800" dirty="0"/>
          </a:p>
          <a:p>
            <a:r>
              <a:rPr lang="en-US" u="sng" dirty="0"/>
              <a:t>Far </a:t>
            </a:r>
            <a:r>
              <a:rPr lang="en-US" u="sng" dirty="0" smtClean="0"/>
              <a:t>region :</a:t>
            </a:r>
            <a:endParaRPr lang="en-US" u="sng" dirty="0"/>
          </a:p>
          <a:p>
            <a:pPr marL="180975"/>
            <a:r>
              <a:rPr lang="en-US" dirty="0"/>
              <a:t>L</a:t>
            </a:r>
            <a:r>
              <a:rPr lang="en-US" dirty="0" smtClean="0"/>
              <a:t>ess significant, </a:t>
            </a:r>
            <a:r>
              <a:rPr lang="en-US" dirty="0" err="1" smtClean="0"/>
              <a:t>Bmax</a:t>
            </a:r>
            <a:r>
              <a:rPr lang="en-US" dirty="0" smtClean="0"/>
              <a:t>=9mT at R=15m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3</a:t>
            </a:fld>
            <a:endParaRPr lang="en-GB" sz="1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6078056" y="1052736"/>
            <a:ext cx="2454384" cy="2665761"/>
            <a:chOff x="5870791" y="1123279"/>
            <a:chExt cx="2454384" cy="2665761"/>
          </a:xfrm>
        </p:grpSpPr>
        <p:pic>
          <p:nvPicPr>
            <p:cNvPr id="1039" name="Picture 15" descr="\\cern.ch\dfs\Users\b\brcure\Desktop\New CLIC-SiD\CLIC-Résultats\CLICv7_noRC_Bsum3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0791" y="1123279"/>
              <a:ext cx="2454384" cy="2603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5870791" y="3047478"/>
              <a:ext cx="648072" cy="741562"/>
              <a:chOff x="4221246" y="3200786"/>
              <a:chExt cx="648072" cy="741562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4221246" y="3879882"/>
                <a:ext cx="43204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4221246" y="3438292"/>
                <a:ext cx="0" cy="441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4581286" y="357301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</a:t>
                </a:r>
                <a:endParaRPr lang="en-GB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235263" y="320078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Z</a:t>
                </a:r>
                <a:endParaRPr lang="en-GB" dirty="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5884808" y="1196752"/>
              <a:ext cx="69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L=5m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92992" y="1556792"/>
              <a:ext cx="1715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 = 4.896 T at IP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275856" y="1004337"/>
            <a:ext cx="2659463" cy="2712695"/>
            <a:chOff x="2839766" y="1076345"/>
            <a:chExt cx="2659463" cy="2712695"/>
          </a:xfrm>
        </p:grpSpPr>
        <p:pic>
          <p:nvPicPr>
            <p:cNvPr id="1040" name="Picture 16" descr="\\cern.ch\dfs\Users\b\brcure\Desktop\New CLIC-SiD\CLIC-Résultats\CLICv6_Bsum3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766" y="1076345"/>
              <a:ext cx="2659463" cy="2647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2843808" y="3047478"/>
              <a:ext cx="648072" cy="741562"/>
              <a:chOff x="4221246" y="3200786"/>
              <a:chExt cx="648072" cy="741562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4221246" y="3879882"/>
                <a:ext cx="43204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V="1">
                <a:off x="4221246" y="3438292"/>
                <a:ext cx="0" cy="441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581286" y="357301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</a:t>
                </a:r>
                <a:endParaRPr lang="en-GB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35263" y="320078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Z</a:t>
                </a:r>
                <a:endParaRPr lang="en-GB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866209" y="1187460"/>
              <a:ext cx="8739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L=6.2m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874393" y="1547500"/>
              <a:ext cx="17159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B = 5.06 T at IP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95536" y="3707740"/>
            <a:ext cx="2038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err="1" smtClean="0"/>
              <a:t>Bz</a:t>
            </a:r>
            <a:r>
              <a:rPr lang="en-US" u="sng" dirty="0" smtClean="0"/>
              <a:t>(R=0</a:t>
            </a:r>
            <a:r>
              <a:rPr lang="en-US" u="sng" dirty="0"/>
              <a:t>) on coil axis: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52422" y="1491127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0.46e-3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75991" y="1642030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0.56e-3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194" y="4077072"/>
            <a:ext cx="3566253" cy="2143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3561979" cy="213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2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cern.ch\dfs\Users\b\brcure\Desktop\New CLIC-SiD\CLIC-Résultats\CLICv10_RC_Bsum-3Amm2-3Amm2-2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71436"/>
            <a:ext cx="2735292" cy="211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2" y="971436"/>
            <a:ext cx="82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on the end cap with </a:t>
            </a:r>
            <a:r>
              <a:rPr lang="en-US" b="1" dirty="0" smtClean="0"/>
              <a:t>L=5m</a:t>
            </a:r>
            <a:r>
              <a:rPr lang="en-US" b="1" dirty="0" smtClean="0"/>
              <a:t>:</a:t>
            </a:r>
          </a:p>
          <a:p>
            <a:r>
              <a:rPr lang="en-US" sz="1400" dirty="0" smtClean="0"/>
              <a:t>J=3A/mm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on RC section, same cross section.</a:t>
            </a:r>
            <a:endParaRPr lang="en-US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4</a:t>
            </a:fld>
            <a:endParaRPr lang="en-GB" sz="1400" dirty="0"/>
          </a:p>
        </p:txBody>
      </p:sp>
      <p:pic>
        <p:nvPicPr>
          <p:cNvPr id="2050" name="Picture 2" descr="\\cern.ch\dfs\Users\b\brcure\Desktop\New CLIC-SiD\CLIC-Résultats\CLICv8_RC_Bsum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592288" cy="216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b\brcure\Desktop\New CLIC-SiD\CLIC-Résultats\CLICv9_RC_Bsum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711" y="1878308"/>
            <a:ext cx="2726318" cy="22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4.828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116" y="1547500"/>
            <a:ext cx="1925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1 RC on inner radius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6084168" y="1547500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2 RC on inner </a:t>
            </a:r>
            <a:r>
              <a:rPr lang="en-US" sz="1600" b="1" dirty="0"/>
              <a:t>and outer radius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13813" y="1547500"/>
            <a:ext cx="2050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1 RC on outer radius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23654" y="20860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4.874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1840" y="206594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4.85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084168" y="3407518"/>
            <a:ext cx="648072" cy="741562"/>
            <a:chOff x="4221246" y="3200786"/>
            <a:chExt cx="648072" cy="741562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59832" y="3407518"/>
            <a:ext cx="648072" cy="741562"/>
            <a:chOff x="4221246" y="3200786"/>
            <a:chExt cx="648072" cy="741562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70092" y="3407518"/>
            <a:ext cx="648072" cy="741562"/>
            <a:chOff x="4221246" y="3200786"/>
            <a:chExt cx="648072" cy="741562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043724" y="2245704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0.46e-4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06360" y="2270694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0.68e-3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50363" y="2296778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0.68e-4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89" y="4255087"/>
            <a:ext cx="3293051" cy="198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18" y="4262882"/>
            <a:ext cx="3284650" cy="1974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5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074" name="Picture 2" descr="\\cern.ch\dfs\Users\b\brcure\Desktop\New CLIC-SiD\CLIC-Résultats\CLICv17_Bsum_RC1234_-3_Amm2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93" y="2912591"/>
            <a:ext cx="4029615" cy="333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56992" y="29969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4.869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22174" y="5567758"/>
            <a:ext cx="648072" cy="741562"/>
            <a:chOff x="4221246" y="3200786"/>
            <a:chExt cx="648072" cy="74156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629380" y="3429000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0.93e-5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652" y="971436"/>
            <a:ext cx="844325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on the cavern wall cap with </a:t>
            </a:r>
            <a:r>
              <a:rPr lang="en-US" b="1" dirty="0" smtClean="0"/>
              <a:t>L=5m</a:t>
            </a:r>
            <a:r>
              <a:rPr lang="en-US" b="1" dirty="0" smtClean="0"/>
              <a:t>: </a:t>
            </a:r>
            <a:r>
              <a:rPr lang="en-US" sz="1600" dirty="0" smtClean="0"/>
              <a:t>Configuration giving a lower field on Z-axis.</a:t>
            </a:r>
          </a:p>
          <a:p>
            <a:endParaRPr lang="en-US" sz="800" dirty="0" smtClean="0"/>
          </a:p>
          <a:p>
            <a:r>
              <a:rPr lang="en-US" sz="1400" dirty="0" smtClean="0"/>
              <a:t>Effect of iron in concrete cavern wall (B-H curve = 10% of iron). 4 RCs with  resistive conductor and </a:t>
            </a:r>
            <a:r>
              <a:rPr lang="en-US" sz="1400" dirty="0" err="1" smtClean="0"/>
              <a:t>Jrc</a:t>
            </a:r>
            <a:r>
              <a:rPr lang="en-US" sz="1400" dirty="0" smtClean="0"/>
              <a:t>=3A/mm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.</a:t>
            </a:r>
          </a:p>
          <a:p>
            <a:endParaRPr lang="en-US" sz="800" dirty="0" smtClean="0"/>
          </a:p>
          <a:p>
            <a:r>
              <a:rPr lang="en-US" sz="1600" dirty="0" smtClean="0"/>
              <a:t>Field at IP is 3.8% lower </a:t>
            </a:r>
            <a:r>
              <a:rPr lang="en-US" sz="1600" dirty="0" err="1" smtClean="0"/>
              <a:t>wrt</a:t>
            </a:r>
            <a:r>
              <a:rPr lang="en-US" sz="1600" dirty="0" smtClean="0"/>
              <a:t> </a:t>
            </a:r>
            <a:r>
              <a:rPr lang="en-US" sz="1600" dirty="0" smtClean="0"/>
              <a:t>L=6.2m</a:t>
            </a:r>
            <a:r>
              <a:rPr lang="en-US" sz="1600" dirty="0" smtClean="0"/>
              <a:t>.</a:t>
            </a:r>
          </a:p>
          <a:p>
            <a:endParaRPr lang="en-US" sz="800" dirty="0"/>
          </a:p>
          <a:p>
            <a:pPr>
              <a:tabLst>
                <a:tab pos="2066925" algn="l"/>
              </a:tabLst>
            </a:pPr>
            <a:r>
              <a:rPr lang="en-US" sz="1400" dirty="0" smtClean="0"/>
              <a:t>Attractive axial force on end cap :</a:t>
            </a:r>
          </a:p>
          <a:p>
            <a:pPr>
              <a:tabLst>
                <a:tab pos="2066925" algn="l"/>
              </a:tabLst>
            </a:pPr>
            <a:r>
              <a:rPr lang="en-US" sz="1400" dirty="0" smtClean="0"/>
              <a:t> 	100 MN </a:t>
            </a:r>
            <a:r>
              <a:rPr lang="en-US" sz="1400" dirty="0"/>
              <a:t>(</a:t>
            </a:r>
            <a:r>
              <a:rPr lang="en-US" sz="1400" dirty="0" smtClean="0"/>
              <a:t>170 MN with </a:t>
            </a:r>
            <a:r>
              <a:rPr lang="en-US" sz="1400" dirty="0" smtClean="0"/>
              <a:t>L=6.2m</a:t>
            </a:r>
            <a:r>
              <a:rPr lang="en-US" sz="1400" dirty="0" smtClean="0"/>
              <a:t>),</a:t>
            </a:r>
          </a:p>
          <a:p>
            <a:pPr>
              <a:tabLst>
                <a:tab pos="2066925" algn="l"/>
              </a:tabLst>
            </a:pPr>
            <a:r>
              <a:rPr lang="en-US" sz="1400" dirty="0" smtClean="0"/>
              <a:t>Compressive axial force on main coil : </a:t>
            </a:r>
          </a:p>
          <a:p>
            <a:pPr>
              <a:tabLst>
                <a:tab pos="2066925" algn="l"/>
              </a:tabLst>
            </a:pPr>
            <a:r>
              <a:rPr lang="en-US" sz="1400" dirty="0"/>
              <a:t>	</a:t>
            </a:r>
            <a:r>
              <a:rPr lang="en-US" sz="1400" dirty="0" smtClean="0"/>
              <a:t>207 MN (</a:t>
            </a:r>
            <a:r>
              <a:rPr lang="en-US" sz="1400" dirty="0"/>
              <a:t>164 MN with </a:t>
            </a:r>
            <a:r>
              <a:rPr lang="en-US" sz="1400" dirty="0" smtClean="0"/>
              <a:t>L=6.2m</a:t>
            </a:r>
            <a:r>
              <a:rPr lang="en-US" sz="1400" dirty="0" smtClean="0"/>
              <a:t>).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72714"/>
            <a:ext cx="3744416" cy="226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47" y="4005064"/>
            <a:ext cx="3715625" cy="2247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59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on the cavern wall cap with </a:t>
            </a:r>
            <a:r>
              <a:rPr lang="en-US" b="1" dirty="0" smtClean="0"/>
              <a:t>L=5m</a:t>
            </a:r>
            <a:r>
              <a:rPr lang="en-US" b="1" dirty="0" smtClean="0"/>
              <a:t>:</a:t>
            </a:r>
          </a:p>
          <a:p>
            <a:endParaRPr lang="en-US" sz="1400" dirty="0" smtClean="0"/>
          </a:p>
          <a:p>
            <a:r>
              <a:rPr lang="en-US" sz="1400" dirty="0" smtClean="0"/>
              <a:t>Effect of iron in concrete cavern wall included (B-H curve = 10% of iron).</a:t>
            </a:r>
          </a:p>
          <a:p>
            <a:endParaRPr lang="en-US" sz="800" dirty="0" smtClean="0"/>
          </a:p>
          <a:p>
            <a:r>
              <a:rPr lang="en-US" sz="1400" dirty="0" smtClean="0"/>
              <a:t>Current density </a:t>
            </a:r>
            <a:r>
              <a:rPr lang="en-US" sz="1400" dirty="0" err="1" smtClean="0"/>
              <a:t>Jrc</a:t>
            </a:r>
            <a:r>
              <a:rPr lang="en-US" sz="1400" dirty="0" smtClean="0"/>
              <a:t>=3A/mm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</a:t>
            </a:r>
            <a:r>
              <a:rPr lang="en-US" sz="1400" dirty="0"/>
              <a:t>in all ring coils</a:t>
            </a:r>
            <a:r>
              <a:rPr lang="en-US" sz="1400" dirty="0" smtClean="0"/>
              <a:t>.</a:t>
            </a:r>
          </a:p>
          <a:p>
            <a:endParaRPr lang="en-US" sz="800" dirty="0" smtClean="0"/>
          </a:p>
          <a:p>
            <a:endParaRPr lang="en-US" sz="1400" dirty="0" smtClean="0"/>
          </a:p>
          <a:p>
            <a:r>
              <a:rPr lang="en-US" sz="1600" dirty="0">
                <a:latin typeface="Arial"/>
                <a:cs typeface="Arial"/>
              </a:rPr>
              <a:t>→ </a:t>
            </a:r>
            <a:r>
              <a:rPr lang="en-US" sz="1600" dirty="0" smtClean="0"/>
              <a:t>Stray field </a:t>
            </a:r>
            <a:r>
              <a:rPr lang="en-US" sz="1600" b="1" dirty="0" smtClean="0"/>
              <a:t>lower than 3.2mT at R=15m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6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535" y="3426896"/>
            <a:ext cx="4047937" cy="25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92" y="3429000"/>
            <a:ext cx="4405752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Ring coils on the cavern wall cap with </a:t>
            </a:r>
            <a:r>
              <a:rPr lang="en-US" b="1" dirty="0" smtClean="0"/>
              <a:t>L=5m</a:t>
            </a:r>
            <a:r>
              <a:rPr lang="en-US" b="1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Magnetic field distortion in barrel tracker volume 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Increase 23% </a:t>
            </a:r>
            <a:r>
              <a:rPr lang="en-US" dirty="0" err="1" smtClean="0"/>
              <a:t>wrt</a:t>
            </a:r>
            <a:r>
              <a:rPr lang="en-US" dirty="0" smtClean="0"/>
              <a:t> </a:t>
            </a:r>
            <a:r>
              <a:rPr lang="en-US" dirty="0" smtClean="0"/>
              <a:t>L=6.2m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7</a:t>
            </a:fld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964142" y="1844824"/>
                <a:ext cx="2831994" cy="902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𝑙</m:t>
                      </m:r>
                      <m:d>
                        <m:dPr>
                          <m:ctrlPr>
                            <a:rPr lang="fr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</m:d>
                      <m:r>
                        <a:rPr lang="fr-CH" i="1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CH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CH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sup>
                        <m:e>
                          <m:f>
                            <m:fPr>
                              <m:ctrlPr>
                                <a:rPr lang="fr-CH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H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den>
                          </m:f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𝑑𝑧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         ,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142" y="1844824"/>
                <a:ext cx="2831994" cy="9028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731782" y="2123564"/>
                <a:ext cx="15765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0 , 1.54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782" y="2123564"/>
                <a:ext cx="157652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597" y="3429000"/>
            <a:ext cx="4365369" cy="274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1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on the cavern wall cap with </a:t>
            </a:r>
            <a:r>
              <a:rPr lang="en-US" b="1" dirty="0" smtClean="0"/>
              <a:t>L=5m</a:t>
            </a:r>
            <a:r>
              <a:rPr lang="en-US" b="1" dirty="0" smtClean="0"/>
              <a:t>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Another configuration with same geometry,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Modified </a:t>
            </a:r>
            <a:r>
              <a:rPr lang="en-US" sz="1600" dirty="0"/>
              <a:t>current </a:t>
            </a:r>
            <a:r>
              <a:rPr lang="en-US" sz="1600" dirty="0" smtClean="0"/>
              <a:t>densities </a:t>
            </a:r>
            <a:r>
              <a:rPr lang="en-US" sz="1600" dirty="0"/>
              <a:t>(</a:t>
            </a:r>
            <a:r>
              <a:rPr lang="en-US" sz="1600" dirty="0" smtClean="0"/>
              <a:t>Jrc1=2A/mm</a:t>
            </a:r>
            <a:r>
              <a:rPr lang="en-US" sz="1600" baseline="30000" dirty="0" smtClean="0"/>
              <a:t>2</a:t>
            </a:r>
            <a:r>
              <a:rPr lang="en-US" sz="1600" dirty="0"/>
              <a:t>, </a:t>
            </a:r>
            <a:r>
              <a:rPr lang="en-US" sz="1600" dirty="0" smtClean="0"/>
              <a:t>Jrc2=3A/mm</a:t>
            </a:r>
            <a:r>
              <a:rPr lang="en-US" sz="1600" baseline="30000" dirty="0" smtClean="0"/>
              <a:t>2</a:t>
            </a:r>
            <a:r>
              <a:rPr lang="en-US" sz="1600" dirty="0"/>
              <a:t>, </a:t>
            </a:r>
            <a:r>
              <a:rPr lang="en-US" sz="1600" dirty="0" smtClean="0"/>
              <a:t>Jrc3=3.1A/mm</a:t>
            </a:r>
            <a:r>
              <a:rPr lang="en-US" sz="1600" baseline="30000" dirty="0" smtClean="0"/>
              <a:t>2</a:t>
            </a:r>
            <a:r>
              <a:rPr lang="en-US" sz="1600" dirty="0"/>
              <a:t>, </a:t>
            </a:r>
            <a:r>
              <a:rPr lang="en-US" sz="1600" dirty="0" smtClean="0"/>
              <a:t>Jrc4=3.1A/mm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).</a:t>
            </a: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Effect of iron in concrete cavern wall included (B-H curve = 10% of iron).</a:t>
            </a:r>
          </a:p>
          <a:p>
            <a:endParaRPr lang="en-US" sz="800" dirty="0" smtClean="0"/>
          </a:p>
          <a:p>
            <a:endParaRPr lang="en-US" sz="800" dirty="0"/>
          </a:p>
          <a:p>
            <a:r>
              <a:rPr lang="en-US" sz="1600" dirty="0" smtClean="0">
                <a:latin typeface="Arial"/>
                <a:cs typeface="Arial"/>
              </a:rPr>
              <a:t>→ </a:t>
            </a:r>
            <a:r>
              <a:rPr lang="en-US" sz="1600" dirty="0"/>
              <a:t>R</a:t>
            </a:r>
            <a:r>
              <a:rPr lang="en-US" sz="1600" dirty="0" smtClean="0"/>
              <a:t>educed variation </a:t>
            </a:r>
            <a:r>
              <a:rPr lang="en-US" sz="1600" dirty="0"/>
              <a:t>on </a:t>
            </a:r>
            <a:r>
              <a:rPr lang="en-US" sz="1600" dirty="0" smtClean="0"/>
              <a:t>Z-axis, but slightly higher B-field at Z=5m (212mT against 150mT).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8</a:t>
            </a:fld>
            <a:endParaRPr lang="en-GB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91" y="3284984"/>
            <a:ext cx="4226281" cy="244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2" y="3287199"/>
            <a:ext cx="4221628" cy="244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4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4540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Linear Collider Detector Magnet Meeting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2" y="971436"/>
            <a:ext cx="84432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Characteristics of the ring coils </a:t>
            </a:r>
            <a:r>
              <a:rPr lang="en-US" sz="1600" dirty="0"/>
              <a:t>o</a:t>
            </a:r>
            <a:r>
              <a:rPr lang="en-US" sz="1600" dirty="0" smtClean="0"/>
              <a:t>n the cavern wall cap with </a:t>
            </a:r>
            <a:r>
              <a:rPr lang="en-US" sz="1600" dirty="0" smtClean="0"/>
              <a:t>L=5m </a:t>
            </a:r>
            <a:r>
              <a:rPr lang="en-US" sz="1600" dirty="0" smtClean="0"/>
              <a:t>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Arbitrary gap </a:t>
            </a:r>
            <a:r>
              <a:rPr lang="en-US" sz="1400" dirty="0"/>
              <a:t>from RC to yoke end cap: </a:t>
            </a:r>
            <a:r>
              <a:rPr lang="en-US" sz="1400" b="1" dirty="0"/>
              <a:t>192mm </a:t>
            </a:r>
            <a:r>
              <a:rPr lang="en-US" sz="1400" dirty="0" smtClean="0"/>
              <a:t>(RC1, RC3 &amp; RC4) and </a:t>
            </a:r>
            <a:r>
              <a:rPr lang="en-US" sz="1400" b="1" dirty="0" smtClean="0"/>
              <a:t>244mm </a:t>
            </a:r>
            <a:r>
              <a:rPr lang="en-US" sz="1400" dirty="0"/>
              <a:t>(RC2</a:t>
            </a:r>
            <a:r>
              <a:rPr lang="en-US" sz="1400" dirty="0" smtClean="0"/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Space available for radiation chicane.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Same conductor for all RCs, insulation thickness 1mm.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Total copper weight : </a:t>
            </a:r>
            <a:r>
              <a:rPr lang="en-US" sz="1400" b="1" dirty="0"/>
              <a:t>250 tons </a:t>
            </a:r>
            <a:r>
              <a:rPr lang="en-US" sz="1400" dirty="0"/>
              <a:t>(for 2 end caps). Suppressed steel mass </a:t>
            </a:r>
            <a:r>
              <a:rPr lang="en-US" sz="1400" dirty="0" err="1"/>
              <a:t>wrt</a:t>
            </a:r>
            <a:r>
              <a:rPr lang="en-US" sz="1400" dirty="0"/>
              <a:t>. </a:t>
            </a:r>
            <a:r>
              <a:rPr lang="en-US" sz="1400" dirty="0" smtClean="0"/>
              <a:t>L=6.2m </a:t>
            </a:r>
            <a:r>
              <a:rPr lang="en-US" sz="1400" dirty="0"/>
              <a:t>(2 end caps): </a:t>
            </a:r>
            <a:r>
              <a:rPr lang="en-US" sz="1400" b="1" dirty="0" smtClean="0"/>
              <a:t>2600 </a:t>
            </a:r>
            <a:r>
              <a:rPr lang="en-US" sz="1400" b="1" dirty="0"/>
              <a:t>tons</a:t>
            </a:r>
            <a:r>
              <a:rPr lang="en-US" sz="14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electrical power of RCs (2 end caps): </a:t>
            </a:r>
            <a:r>
              <a:rPr lang="en-US" sz="1400" b="1" dirty="0" smtClean="0"/>
              <a:t>2 x 2260 kW</a:t>
            </a:r>
            <a:r>
              <a:rPr lang="en-US" sz="1400" dirty="0" smtClean="0"/>
              <a:t>.</a:t>
            </a:r>
          </a:p>
          <a:p>
            <a:endParaRPr lang="en-US" sz="8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8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Water cooling system characteristics:</a:t>
            </a:r>
          </a:p>
          <a:p>
            <a:endParaRPr lang="en-US" sz="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Estimated temperature increase </a:t>
            </a:r>
            <a:r>
              <a:rPr lang="en-US" sz="1400" b="1" dirty="0" smtClean="0"/>
              <a:t>≈ 45°C</a:t>
            </a:r>
            <a:r>
              <a:rPr lang="en-US" sz="1400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water flow (2 end caps): </a:t>
            </a:r>
            <a:r>
              <a:rPr lang="en-US" sz="1400" b="1" dirty="0" smtClean="0"/>
              <a:t>2 x</a:t>
            </a:r>
            <a:r>
              <a:rPr lang="en-US" sz="1400" dirty="0" smtClean="0"/>
              <a:t> </a:t>
            </a:r>
            <a:r>
              <a:rPr lang="en-US" sz="1400" b="1" dirty="0" smtClean="0"/>
              <a:t>57 m</a:t>
            </a:r>
            <a:r>
              <a:rPr lang="en-US" sz="1400" b="1" baseline="30000" dirty="0" smtClean="0"/>
              <a:t>3</a:t>
            </a:r>
            <a:r>
              <a:rPr lang="en-US" sz="1400" b="1" dirty="0" smtClean="0"/>
              <a:t>/hour</a:t>
            </a:r>
            <a:r>
              <a:rPr lang="en-US" sz="1400" dirty="0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9</a:t>
            </a:fld>
            <a:endParaRPr lang="en-GB" sz="1400" dirty="0"/>
          </a:p>
        </p:txBody>
      </p:sp>
      <p:pic>
        <p:nvPicPr>
          <p:cNvPr id="2050" name="Picture 2" descr="\\cern.ch\dfs\Users\b\brcure\Desktop\New CLIC-SiD\CLIC-Résultats\Modè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155" y="3212976"/>
            <a:ext cx="3578317" cy="288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64810" y="3409187"/>
            <a:ext cx="55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560" y="3409187"/>
            <a:ext cx="61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5564" y="3402665"/>
            <a:ext cx="63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8298" y="3409187"/>
            <a:ext cx="57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RC4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2" idx="2"/>
          </p:cNvCxnSpPr>
          <p:nvPr/>
        </p:nvCxnSpPr>
        <p:spPr>
          <a:xfrm flipH="1">
            <a:off x="5552114" y="3778519"/>
            <a:ext cx="191218" cy="50936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865276" y="3778519"/>
            <a:ext cx="293830" cy="520797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2"/>
          </p:cNvCxnSpPr>
          <p:nvPr/>
        </p:nvCxnSpPr>
        <p:spPr>
          <a:xfrm flipH="1">
            <a:off x="6718152" y="3771997"/>
            <a:ext cx="152430" cy="54478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185600" y="3733495"/>
            <a:ext cx="75286" cy="583284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3" name="Table 20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103832"/>
              </p:ext>
            </p:extLst>
          </p:nvPr>
        </p:nvGraphicFramePr>
        <p:xfrm>
          <a:off x="395536" y="3212976"/>
          <a:ext cx="465199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533"/>
                <a:gridCol w="576064"/>
                <a:gridCol w="1008112"/>
                <a:gridCol w="1006343"/>
                <a:gridCol w="896404"/>
                <a:gridCol w="689542"/>
              </a:tblGrid>
              <a:tr h="3897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Nb. 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Copper mass (ton)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Resistance</a:t>
                      </a:r>
                      <a:r>
                        <a:rPr lang="en-GB" sz="1400" baseline="0" dirty="0" smtClean="0"/>
                        <a:t> (1e-3 ohm)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Voltage drop (V)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Power (kW)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101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3x20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240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26.2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160.4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984</a:t>
                      </a:r>
                      <a:endParaRPr lang="en-GB" sz="1400" b="1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152.2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934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5235845" y="5423742"/>
            <a:ext cx="648072" cy="741562"/>
            <a:chOff x="4221246" y="3200786"/>
            <a:chExt cx="648072" cy="74156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848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5631</TotalTime>
  <Words>1299</Words>
  <Application>Microsoft Office PowerPoint</Application>
  <PresentationFormat>On-screen Show (4:3)</PresentationFormat>
  <Paragraphs>315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CLIC</vt:lpstr>
      <vt:lpstr> Reducing the Iron in the Endcap Yoke of CLIC_SiD   Benoit Curé, Konrad Elsener, Hubert Gerwig, CERN   CERN, June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R&amp;D  Benoit CURE - CERN/PH Dept.   Presented at CLIC Workshop CERN, January 28th - February 1st, 2013</dc:title>
  <dc:creator>brcure</dc:creator>
  <cp:lastModifiedBy>brcure</cp:lastModifiedBy>
  <cp:revision>511</cp:revision>
  <dcterms:created xsi:type="dcterms:W3CDTF">2013-01-14T16:31:16Z</dcterms:created>
  <dcterms:modified xsi:type="dcterms:W3CDTF">2014-06-02T12:59:13Z</dcterms:modified>
</cp:coreProperties>
</file>