
<file path=[Content_Types].xml><?xml version="1.0" encoding="utf-8"?>
<Types xmlns="http://schemas.openxmlformats.org/package/2006/content-types">
  <Default Extension="png" ContentType="image/png"/>
  <Default Extension="mpg" ContentType="video/mp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44"/>
  </p:notesMasterIdLst>
  <p:sldIdLst>
    <p:sldId id="348" r:id="rId2"/>
    <p:sldId id="256" r:id="rId3"/>
    <p:sldId id="284" r:id="rId4"/>
    <p:sldId id="354" r:id="rId5"/>
    <p:sldId id="345" r:id="rId6"/>
    <p:sldId id="285" r:id="rId7"/>
    <p:sldId id="286" r:id="rId8"/>
    <p:sldId id="288" r:id="rId9"/>
    <p:sldId id="290" r:id="rId10"/>
    <p:sldId id="289" r:id="rId11"/>
    <p:sldId id="291" r:id="rId12"/>
    <p:sldId id="340" r:id="rId13"/>
    <p:sldId id="294" r:id="rId14"/>
    <p:sldId id="341" r:id="rId15"/>
    <p:sldId id="346" r:id="rId16"/>
    <p:sldId id="292" r:id="rId17"/>
    <p:sldId id="258" r:id="rId18"/>
    <p:sldId id="293" r:id="rId19"/>
    <p:sldId id="259" r:id="rId20"/>
    <p:sldId id="310" r:id="rId21"/>
    <p:sldId id="312" r:id="rId22"/>
    <p:sldId id="313" r:id="rId23"/>
    <p:sldId id="332" r:id="rId24"/>
    <p:sldId id="333" r:id="rId25"/>
    <p:sldId id="296" r:id="rId26"/>
    <p:sldId id="377" r:id="rId27"/>
    <p:sldId id="367" r:id="rId28"/>
    <p:sldId id="334" r:id="rId29"/>
    <p:sldId id="370" r:id="rId30"/>
    <p:sldId id="369" r:id="rId31"/>
    <p:sldId id="371" r:id="rId32"/>
    <p:sldId id="338" r:id="rId33"/>
    <p:sldId id="378" r:id="rId34"/>
    <p:sldId id="309" r:id="rId35"/>
    <p:sldId id="339" r:id="rId36"/>
    <p:sldId id="372" r:id="rId37"/>
    <p:sldId id="374" r:id="rId38"/>
    <p:sldId id="376" r:id="rId39"/>
    <p:sldId id="375" r:id="rId40"/>
    <p:sldId id="379" r:id="rId41"/>
    <p:sldId id="373" r:id="rId42"/>
    <p:sldId id="325" r:id="rId43"/>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a:srgbClr val="FF00FF"/>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33" autoAdjust="0"/>
    <p:restoredTop sz="93582" autoAdjust="0"/>
  </p:normalViewPr>
  <p:slideViewPr>
    <p:cSldViewPr>
      <p:cViewPr varScale="1">
        <p:scale>
          <a:sx n="70" d="100"/>
          <a:sy n="70" d="100"/>
        </p:scale>
        <p:origin x="-91" y="-178"/>
      </p:cViewPr>
      <p:guideLst>
        <p:guide orient="horz" pos="2160"/>
        <p:guide pos="2880"/>
      </p:guideLst>
    </p:cSldViewPr>
  </p:slideViewPr>
  <p:notesTextViewPr>
    <p:cViewPr>
      <p:scale>
        <a:sx n="1" d="1"/>
        <a:sy n="1" d="1"/>
      </p:scale>
      <p:origin x="0" y="0"/>
    </p:cViewPr>
  </p:notesTextViewPr>
  <p:sorterViewPr>
    <p:cViewPr>
      <p:scale>
        <a:sx n="50" d="100"/>
        <a:sy n="50" d="100"/>
      </p:scale>
      <p:origin x="0" y="0"/>
    </p:cViewPr>
  </p:sorterViewPr>
  <p:notesViewPr>
    <p:cSldViewPr>
      <p:cViewPr varScale="1">
        <p:scale>
          <a:sx n="64" d="100"/>
          <a:sy n="64" d="100"/>
        </p:scale>
        <p:origin x="-1291" y="-82"/>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95.wmf"/><Relationship Id="rId2" Type="http://schemas.openxmlformats.org/officeDocument/2006/relationships/image" Target="../media/image94.wmf"/><Relationship Id="rId1" Type="http://schemas.openxmlformats.org/officeDocument/2006/relationships/image" Target="../media/image93.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98.wmf"/><Relationship Id="rId2" Type="http://schemas.openxmlformats.org/officeDocument/2006/relationships/image" Target="../media/image97.wmf"/><Relationship Id="rId1" Type="http://schemas.openxmlformats.org/officeDocument/2006/relationships/image" Target="../media/image96.wmf"/><Relationship Id="rId4" Type="http://schemas.openxmlformats.org/officeDocument/2006/relationships/image" Target="../media/image9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GB"/>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B2A5B759-71A3-4380-AFC5-5AD9188B8561}" type="datetimeFigureOut">
              <a:rPr lang="en-GB" smtClean="0"/>
              <a:t>24/04/2014</a:t>
            </a:fld>
            <a:endParaRPr lang="en-GB"/>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en-GB"/>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n-GB"/>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FBF821D4-07B0-42F5-ABD1-8E360175C7F5}" type="slidenum">
              <a:rPr lang="en-GB" smtClean="0"/>
              <a:t>‹#›</a:t>
            </a:fld>
            <a:endParaRPr lang="en-GB"/>
          </a:p>
        </p:txBody>
      </p:sp>
    </p:spTree>
    <p:extLst>
      <p:ext uri="{BB962C8B-B14F-4D97-AF65-F5344CB8AC3E}">
        <p14:creationId xmlns:p14="http://schemas.microsoft.com/office/powerpoint/2010/main" val="15367339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F821D4-07B0-42F5-ABD1-8E360175C7F5}" type="slidenum">
              <a:rPr lang="en-GB" smtClean="0"/>
              <a:t>1</a:t>
            </a:fld>
            <a:endParaRPr lang="en-GB"/>
          </a:p>
        </p:txBody>
      </p:sp>
    </p:spTree>
    <p:extLst>
      <p:ext uri="{BB962C8B-B14F-4D97-AF65-F5344CB8AC3E}">
        <p14:creationId xmlns:p14="http://schemas.microsoft.com/office/powerpoint/2010/main" val="13212601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fld id="{FBF821D4-07B0-42F5-ABD1-8E360175C7F5}" type="slidenum">
              <a:rPr lang="en-GB" smtClean="0"/>
              <a:t>10</a:t>
            </a:fld>
            <a:endParaRPr lang="en-GB"/>
          </a:p>
        </p:txBody>
      </p:sp>
    </p:spTree>
    <p:extLst>
      <p:ext uri="{BB962C8B-B14F-4D97-AF65-F5344CB8AC3E}">
        <p14:creationId xmlns:p14="http://schemas.microsoft.com/office/powerpoint/2010/main" val="6759713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smtClean="0"/>
          </a:p>
        </p:txBody>
      </p:sp>
      <p:sp>
        <p:nvSpPr>
          <p:cNvPr id="4" name="Slide Number Placeholder 3"/>
          <p:cNvSpPr>
            <a:spLocks noGrp="1"/>
          </p:cNvSpPr>
          <p:nvPr>
            <p:ph type="sldNum" sz="quarter" idx="10"/>
          </p:nvPr>
        </p:nvSpPr>
        <p:spPr/>
        <p:txBody>
          <a:bodyPr/>
          <a:lstStyle/>
          <a:p>
            <a:fld id="{FBF821D4-07B0-42F5-ABD1-8E360175C7F5}" type="slidenum">
              <a:rPr lang="en-GB" smtClean="0"/>
              <a:t>11</a:t>
            </a:fld>
            <a:endParaRPr lang="en-GB"/>
          </a:p>
        </p:txBody>
      </p:sp>
    </p:spTree>
    <p:extLst>
      <p:ext uri="{BB962C8B-B14F-4D97-AF65-F5344CB8AC3E}">
        <p14:creationId xmlns:p14="http://schemas.microsoft.com/office/powerpoint/2010/main" val="20251270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fld id="{FBF821D4-07B0-42F5-ABD1-8E360175C7F5}" type="slidenum">
              <a:rPr lang="en-GB" smtClean="0"/>
              <a:t>12</a:t>
            </a:fld>
            <a:endParaRPr lang="en-GB"/>
          </a:p>
        </p:txBody>
      </p:sp>
    </p:spTree>
    <p:extLst>
      <p:ext uri="{BB962C8B-B14F-4D97-AF65-F5344CB8AC3E}">
        <p14:creationId xmlns:p14="http://schemas.microsoft.com/office/powerpoint/2010/main" val="3687630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F821D4-07B0-42F5-ABD1-8E360175C7F5}" type="slidenum">
              <a:rPr lang="en-GB" smtClean="0"/>
              <a:t>13</a:t>
            </a:fld>
            <a:endParaRPr lang="en-GB"/>
          </a:p>
        </p:txBody>
      </p:sp>
    </p:spTree>
    <p:extLst>
      <p:ext uri="{BB962C8B-B14F-4D97-AF65-F5344CB8AC3E}">
        <p14:creationId xmlns:p14="http://schemas.microsoft.com/office/powerpoint/2010/main" val="3687630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F821D4-07B0-42F5-ABD1-8E360175C7F5}" type="slidenum">
              <a:rPr lang="en-GB" smtClean="0"/>
              <a:t>14</a:t>
            </a:fld>
            <a:endParaRPr lang="en-GB"/>
          </a:p>
        </p:txBody>
      </p:sp>
    </p:spTree>
    <p:extLst>
      <p:ext uri="{BB962C8B-B14F-4D97-AF65-F5344CB8AC3E}">
        <p14:creationId xmlns:p14="http://schemas.microsoft.com/office/powerpoint/2010/main" val="6035092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F821D4-07B0-42F5-ABD1-8E360175C7F5}" type="slidenum">
              <a:rPr lang="en-GB" smtClean="0"/>
              <a:t>15</a:t>
            </a:fld>
            <a:endParaRPr lang="en-GB"/>
          </a:p>
        </p:txBody>
      </p:sp>
    </p:spTree>
    <p:extLst>
      <p:ext uri="{BB962C8B-B14F-4D97-AF65-F5344CB8AC3E}">
        <p14:creationId xmlns:p14="http://schemas.microsoft.com/office/powerpoint/2010/main" val="42852039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0EA59CA-3CBA-42B2-87D8-E52E419D6496}" type="slidenum">
              <a:rPr lang="en-GB" smtClean="0"/>
              <a:pPr/>
              <a:t>16</a:t>
            </a:fld>
            <a:endParaRPr lang="en-GB"/>
          </a:p>
        </p:txBody>
      </p:sp>
    </p:spTree>
    <p:extLst>
      <p:ext uri="{BB962C8B-B14F-4D97-AF65-F5344CB8AC3E}">
        <p14:creationId xmlns:p14="http://schemas.microsoft.com/office/powerpoint/2010/main" val="4968516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300" dirty="0"/>
          </a:p>
        </p:txBody>
      </p:sp>
      <p:sp>
        <p:nvSpPr>
          <p:cNvPr id="4" name="Slide Number Placeholder 3"/>
          <p:cNvSpPr>
            <a:spLocks noGrp="1"/>
          </p:cNvSpPr>
          <p:nvPr>
            <p:ph type="sldNum" sz="quarter" idx="10"/>
          </p:nvPr>
        </p:nvSpPr>
        <p:spPr/>
        <p:txBody>
          <a:bodyPr/>
          <a:lstStyle/>
          <a:p>
            <a:fld id="{FBF821D4-07B0-42F5-ABD1-8E360175C7F5}" type="slidenum">
              <a:rPr lang="en-GB" smtClean="0"/>
              <a:t>17</a:t>
            </a:fld>
            <a:endParaRPr lang="en-GB"/>
          </a:p>
        </p:txBody>
      </p:sp>
    </p:spTree>
    <p:extLst>
      <p:ext uri="{BB962C8B-B14F-4D97-AF65-F5344CB8AC3E}">
        <p14:creationId xmlns:p14="http://schemas.microsoft.com/office/powerpoint/2010/main" val="21278318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F821D4-07B0-42F5-ABD1-8E360175C7F5}" type="slidenum">
              <a:rPr lang="en-GB" smtClean="0"/>
              <a:t>18</a:t>
            </a:fld>
            <a:endParaRPr lang="en-GB"/>
          </a:p>
        </p:txBody>
      </p:sp>
    </p:spTree>
    <p:extLst>
      <p:ext uri="{BB962C8B-B14F-4D97-AF65-F5344CB8AC3E}">
        <p14:creationId xmlns:p14="http://schemas.microsoft.com/office/powerpoint/2010/main" val="31714233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fld id="{FBF821D4-07B0-42F5-ABD1-8E360175C7F5}" type="slidenum">
              <a:rPr lang="en-GB" smtClean="0"/>
              <a:t>19</a:t>
            </a:fld>
            <a:endParaRPr lang="en-GB"/>
          </a:p>
        </p:txBody>
      </p:sp>
    </p:spTree>
    <p:extLst>
      <p:ext uri="{BB962C8B-B14F-4D97-AF65-F5344CB8AC3E}">
        <p14:creationId xmlns:p14="http://schemas.microsoft.com/office/powerpoint/2010/main" val="2148057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7069" y="4875517"/>
            <a:ext cx="5679440" cy="4605576"/>
          </a:xfrm>
        </p:spPr>
        <p:txBody>
          <a:bodyPr/>
          <a:lstStyle/>
          <a:p>
            <a:endParaRPr lang="en-GB" dirty="0"/>
          </a:p>
        </p:txBody>
      </p:sp>
      <p:sp>
        <p:nvSpPr>
          <p:cNvPr id="4" name="Slide Number Placeholder 3"/>
          <p:cNvSpPr>
            <a:spLocks noGrp="1"/>
          </p:cNvSpPr>
          <p:nvPr>
            <p:ph type="sldNum" sz="quarter" idx="10"/>
          </p:nvPr>
        </p:nvSpPr>
        <p:spPr/>
        <p:txBody>
          <a:bodyPr/>
          <a:lstStyle/>
          <a:p>
            <a:fld id="{FBF821D4-07B0-42F5-ABD1-8E360175C7F5}" type="slidenum">
              <a:rPr lang="en-GB" smtClean="0"/>
              <a:t>2</a:t>
            </a:fld>
            <a:endParaRPr lang="en-GB"/>
          </a:p>
        </p:txBody>
      </p:sp>
    </p:spTree>
    <p:extLst>
      <p:ext uri="{BB962C8B-B14F-4D97-AF65-F5344CB8AC3E}">
        <p14:creationId xmlns:p14="http://schemas.microsoft.com/office/powerpoint/2010/main" val="2932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smtClean="0">
              <a:sym typeface="Wingdings" panose="05000000000000000000" pitchFamily="2" charset="2"/>
            </a:endParaRPr>
          </a:p>
        </p:txBody>
      </p:sp>
      <p:sp>
        <p:nvSpPr>
          <p:cNvPr id="4" name="Slide Number Placeholder 3"/>
          <p:cNvSpPr>
            <a:spLocks noGrp="1"/>
          </p:cNvSpPr>
          <p:nvPr>
            <p:ph type="sldNum" sz="quarter" idx="10"/>
          </p:nvPr>
        </p:nvSpPr>
        <p:spPr/>
        <p:txBody>
          <a:bodyPr/>
          <a:lstStyle/>
          <a:p>
            <a:fld id="{FBF821D4-07B0-42F5-ABD1-8E360175C7F5}" type="slidenum">
              <a:rPr lang="en-GB" smtClean="0"/>
              <a:t>20</a:t>
            </a:fld>
            <a:endParaRPr lang="en-GB"/>
          </a:p>
        </p:txBody>
      </p:sp>
    </p:spTree>
    <p:extLst>
      <p:ext uri="{BB962C8B-B14F-4D97-AF65-F5344CB8AC3E}">
        <p14:creationId xmlns:p14="http://schemas.microsoft.com/office/powerpoint/2010/main" val="22379237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Gell-mann</a:t>
            </a:r>
            <a:r>
              <a:rPr lang="en-GB" dirty="0" smtClean="0"/>
              <a:t> </a:t>
            </a:r>
            <a:r>
              <a:rPr lang="en-GB" dirty="0" err="1" smtClean="0"/>
              <a:t>weisskopf’un</a:t>
            </a:r>
            <a:r>
              <a:rPr lang="en-GB" baseline="0" dirty="0" smtClean="0"/>
              <a:t> </a:t>
            </a:r>
            <a:r>
              <a:rPr lang="en-GB" baseline="0" dirty="0" err="1" smtClean="0"/>
              <a:t>ogrencisi</a:t>
            </a:r>
            <a:endParaRPr lang="en-GB" dirty="0" smtClean="0"/>
          </a:p>
          <a:p>
            <a:endParaRPr lang="en-GB" dirty="0" smtClean="0"/>
          </a:p>
        </p:txBody>
      </p:sp>
      <p:sp>
        <p:nvSpPr>
          <p:cNvPr id="4" name="Slide Number Placeholder 3"/>
          <p:cNvSpPr>
            <a:spLocks noGrp="1"/>
          </p:cNvSpPr>
          <p:nvPr>
            <p:ph type="sldNum" sz="quarter" idx="10"/>
          </p:nvPr>
        </p:nvSpPr>
        <p:spPr/>
        <p:txBody>
          <a:bodyPr/>
          <a:lstStyle/>
          <a:p>
            <a:fld id="{FBF821D4-07B0-42F5-ABD1-8E360175C7F5}" type="slidenum">
              <a:rPr lang="en-GB" smtClean="0"/>
              <a:t>21</a:t>
            </a:fld>
            <a:endParaRPr lang="en-GB"/>
          </a:p>
        </p:txBody>
      </p:sp>
    </p:spTree>
    <p:extLst>
      <p:ext uri="{BB962C8B-B14F-4D97-AF65-F5344CB8AC3E}">
        <p14:creationId xmlns:p14="http://schemas.microsoft.com/office/powerpoint/2010/main" val="5681742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smtClean="0"/>
          </a:p>
        </p:txBody>
      </p:sp>
      <p:sp>
        <p:nvSpPr>
          <p:cNvPr id="4" name="Slide Number Placeholder 3"/>
          <p:cNvSpPr>
            <a:spLocks noGrp="1"/>
          </p:cNvSpPr>
          <p:nvPr>
            <p:ph type="sldNum" sz="quarter" idx="10"/>
          </p:nvPr>
        </p:nvSpPr>
        <p:spPr/>
        <p:txBody>
          <a:bodyPr/>
          <a:lstStyle/>
          <a:p>
            <a:fld id="{FBF821D4-07B0-42F5-ABD1-8E360175C7F5}" type="slidenum">
              <a:rPr lang="en-GB" smtClean="0"/>
              <a:t>22</a:t>
            </a:fld>
            <a:endParaRPr lang="en-GB"/>
          </a:p>
        </p:txBody>
      </p:sp>
    </p:spTree>
    <p:extLst>
      <p:ext uri="{BB962C8B-B14F-4D97-AF65-F5344CB8AC3E}">
        <p14:creationId xmlns:p14="http://schemas.microsoft.com/office/powerpoint/2010/main" val="11701362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F821D4-07B0-42F5-ABD1-8E360175C7F5}" type="slidenum">
              <a:rPr lang="en-GB" smtClean="0"/>
              <a:t>23</a:t>
            </a:fld>
            <a:endParaRPr lang="en-GB"/>
          </a:p>
        </p:txBody>
      </p:sp>
    </p:spTree>
    <p:extLst>
      <p:ext uri="{BB962C8B-B14F-4D97-AF65-F5344CB8AC3E}">
        <p14:creationId xmlns:p14="http://schemas.microsoft.com/office/powerpoint/2010/main" val="26628062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BF821D4-07B0-42F5-ABD1-8E360175C7F5}" type="slidenum">
              <a:rPr lang="en-GB" smtClean="0"/>
              <a:t>24</a:t>
            </a:fld>
            <a:endParaRPr lang="en-GB"/>
          </a:p>
        </p:txBody>
      </p:sp>
    </p:spTree>
    <p:extLst>
      <p:ext uri="{BB962C8B-B14F-4D97-AF65-F5344CB8AC3E}">
        <p14:creationId xmlns:p14="http://schemas.microsoft.com/office/powerpoint/2010/main" val="12009683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F821D4-07B0-42F5-ABD1-8E360175C7F5}" type="slidenum">
              <a:rPr lang="en-GB" smtClean="0"/>
              <a:t>25</a:t>
            </a:fld>
            <a:endParaRPr lang="en-GB"/>
          </a:p>
        </p:txBody>
      </p:sp>
    </p:spTree>
    <p:extLst>
      <p:ext uri="{BB962C8B-B14F-4D97-AF65-F5344CB8AC3E}">
        <p14:creationId xmlns:p14="http://schemas.microsoft.com/office/powerpoint/2010/main" val="10164919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F821D4-07B0-42F5-ABD1-8E360175C7F5}" type="slidenum">
              <a:rPr lang="en-GB" smtClean="0"/>
              <a:t>28</a:t>
            </a:fld>
            <a:endParaRPr lang="en-GB"/>
          </a:p>
        </p:txBody>
      </p:sp>
    </p:spTree>
    <p:extLst>
      <p:ext uri="{BB962C8B-B14F-4D97-AF65-F5344CB8AC3E}">
        <p14:creationId xmlns:p14="http://schemas.microsoft.com/office/powerpoint/2010/main" val="40668153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F821D4-07B0-42F5-ABD1-8E360175C7F5}" type="slidenum">
              <a:rPr lang="en-GB" smtClean="0"/>
              <a:t>29</a:t>
            </a:fld>
            <a:endParaRPr lang="en-GB"/>
          </a:p>
        </p:txBody>
      </p:sp>
    </p:spTree>
    <p:extLst>
      <p:ext uri="{BB962C8B-B14F-4D97-AF65-F5344CB8AC3E}">
        <p14:creationId xmlns:p14="http://schemas.microsoft.com/office/powerpoint/2010/main" val="20784185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F821D4-07B0-42F5-ABD1-8E360175C7F5}" type="slidenum">
              <a:rPr lang="en-GB" smtClean="0"/>
              <a:t>31</a:t>
            </a:fld>
            <a:endParaRPr lang="en-GB"/>
          </a:p>
        </p:txBody>
      </p:sp>
    </p:spTree>
    <p:extLst>
      <p:ext uri="{BB962C8B-B14F-4D97-AF65-F5344CB8AC3E}">
        <p14:creationId xmlns:p14="http://schemas.microsoft.com/office/powerpoint/2010/main" val="13537974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p:spPr>
        <p:txBody>
          <a:bodyPr/>
          <a:lstStyle/>
          <a:p>
            <a:endParaRPr lang="en-GB" dirty="0" smtClean="0">
              <a:latin typeface="Arial" pitchFamily="34" charset="0"/>
            </a:endParaRPr>
          </a:p>
        </p:txBody>
      </p:sp>
      <p:sp>
        <p:nvSpPr>
          <p:cNvPr id="44036" name="Slide Number Placeholder 3"/>
          <p:cNvSpPr>
            <a:spLocks noGrp="1"/>
          </p:cNvSpPr>
          <p:nvPr>
            <p:ph type="sldNum" sz="quarter" idx="5"/>
          </p:nvPr>
        </p:nvSpPr>
        <p:spPr>
          <a:noFill/>
          <a:ln>
            <a:miter lim="800000"/>
            <a:headEnd/>
            <a:tailEnd/>
          </a:ln>
        </p:spPr>
        <p:txBody>
          <a:bodyPr/>
          <a:lstStyle/>
          <a:p>
            <a:fld id="{BE772021-8A70-4D17-9C84-86648CDDB755}" type="slidenum">
              <a:rPr lang="en-US" smtClean="0">
                <a:latin typeface="Arial" pitchFamily="34" charset="0"/>
              </a:rPr>
              <a:pPr/>
              <a:t>34</a:t>
            </a:fld>
            <a:endParaRPr lang="en-US" smtClean="0">
              <a:latin typeface="Arial" pitchFamily="34" charset="0"/>
            </a:endParaRPr>
          </a:p>
        </p:txBody>
      </p:sp>
      <p:sp>
        <p:nvSpPr>
          <p:cNvPr id="44037" name="Footer Placeholder 4"/>
          <p:cNvSpPr>
            <a:spLocks noGrp="1"/>
          </p:cNvSpPr>
          <p:nvPr>
            <p:ph type="ftr" sz="quarter" idx="4"/>
          </p:nvPr>
        </p:nvSpPr>
        <p:spPr>
          <a:noFill/>
          <a:ln>
            <a:miter lim="800000"/>
            <a:headEnd/>
            <a:tailEnd/>
          </a:ln>
        </p:spPr>
        <p:txBody>
          <a:bodyPr/>
          <a:lstStyle/>
          <a:p>
            <a:r>
              <a:rPr lang="en-US" smtClean="0">
                <a:latin typeface="Arial" pitchFamily="34" charset="0"/>
              </a:rPr>
              <a:t>U. Kose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478">
              <a:defRPr/>
            </a:pPr>
            <a:endParaRPr lang="en-GB" dirty="0" smtClean="0"/>
          </a:p>
        </p:txBody>
      </p:sp>
      <p:sp>
        <p:nvSpPr>
          <p:cNvPr id="4" name="Slide Number Placeholder 3"/>
          <p:cNvSpPr>
            <a:spLocks noGrp="1"/>
          </p:cNvSpPr>
          <p:nvPr>
            <p:ph type="sldNum" sz="quarter" idx="10"/>
          </p:nvPr>
        </p:nvSpPr>
        <p:spPr/>
        <p:txBody>
          <a:bodyPr/>
          <a:lstStyle/>
          <a:p>
            <a:fld id="{FBF821D4-07B0-42F5-ABD1-8E360175C7F5}" type="slidenum">
              <a:rPr lang="en-GB" smtClean="0"/>
              <a:t>3</a:t>
            </a:fld>
            <a:endParaRPr lang="en-GB"/>
          </a:p>
        </p:txBody>
      </p:sp>
    </p:spTree>
    <p:extLst>
      <p:ext uri="{BB962C8B-B14F-4D97-AF65-F5344CB8AC3E}">
        <p14:creationId xmlns:p14="http://schemas.microsoft.com/office/powerpoint/2010/main" val="5677082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F821D4-07B0-42F5-ABD1-8E360175C7F5}" type="slidenum">
              <a:rPr lang="en-GB" smtClean="0"/>
              <a:t>35</a:t>
            </a:fld>
            <a:endParaRPr lang="en-GB"/>
          </a:p>
        </p:txBody>
      </p:sp>
    </p:spTree>
    <p:extLst>
      <p:ext uri="{BB962C8B-B14F-4D97-AF65-F5344CB8AC3E}">
        <p14:creationId xmlns:p14="http://schemas.microsoft.com/office/powerpoint/2010/main" val="21357711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F821D4-07B0-42F5-ABD1-8E360175C7F5}" type="slidenum">
              <a:rPr lang="en-GB" smtClean="0"/>
              <a:t>38</a:t>
            </a:fld>
            <a:endParaRPr lang="en-GB"/>
          </a:p>
        </p:txBody>
      </p:sp>
    </p:spTree>
    <p:extLst>
      <p:ext uri="{BB962C8B-B14F-4D97-AF65-F5344CB8AC3E}">
        <p14:creationId xmlns:p14="http://schemas.microsoft.com/office/powerpoint/2010/main" val="68583406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F821D4-07B0-42F5-ABD1-8E360175C7F5}" type="slidenum">
              <a:rPr lang="en-GB" smtClean="0"/>
              <a:t>39</a:t>
            </a:fld>
            <a:endParaRPr lang="en-GB"/>
          </a:p>
        </p:txBody>
      </p:sp>
    </p:spTree>
    <p:extLst>
      <p:ext uri="{BB962C8B-B14F-4D97-AF65-F5344CB8AC3E}">
        <p14:creationId xmlns:p14="http://schemas.microsoft.com/office/powerpoint/2010/main" val="35326199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pPr>
              <a:defRPr/>
            </a:pPr>
            <a:r>
              <a:rPr lang="en-US" smtClean="0"/>
              <a:t>U. Kose</a:t>
            </a:r>
            <a:endParaRPr lang="en-US"/>
          </a:p>
        </p:txBody>
      </p:sp>
      <p:sp>
        <p:nvSpPr>
          <p:cNvPr id="5" name="Slide Number Placeholder 4"/>
          <p:cNvSpPr>
            <a:spLocks noGrp="1"/>
          </p:cNvSpPr>
          <p:nvPr>
            <p:ph type="sldNum" sz="quarter" idx="11"/>
          </p:nvPr>
        </p:nvSpPr>
        <p:spPr/>
        <p:txBody>
          <a:bodyPr/>
          <a:lstStyle/>
          <a:p>
            <a:pPr>
              <a:defRPr/>
            </a:pPr>
            <a:fld id="{CB43E54C-00BF-49FC-A568-1AD5CA8DF776}" type="slidenum">
              <a:rPr lang="en-US" smtClean="0"/>
              <a:pPr>
                <a:defRPr/>
              </a:pPr>
              <a:t>41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smtClean="0"/>
          </a:p>
        </p:txBody>
      </p:sp>
      <p:sp>
        <p:nvSpPr>
          <p:cNvPr id="4" name="Slide Number Placeholder 3"/>
          <p:cNvSpPr>
            <a:spLocks noGrp="1"/>
          </p:cNvSpPr>
          <p:nvPr>
            <p:ph type="sldNum" sz="quarter" idx="10"/>
          </p:nvPr>
        </p:nvSpPr>
        <p:spPr/>
        <p:txBody>
          <a:bodyPr/>
          <a:lstStyle/>
          <a:p>
            <a:fld id="{FBF821D4-07B0-42F5-ABD1-8E360175C7F5}" type="slidenum">
              <a:rPr lang="en-GB" smtClean="0"/>
              <a:t>4</a:t>
            </a:fld>
            <a:endParaRPr lang="en-GB"/>
          </a:p>
        </p:txBody>
      </p:sp>
    </p:spTree>
    <p:extLst>
      <p:ext uri="{BB962C8B-B14F-4D97-AF65-F5344CB8AC3E}">
        <p14:creationId xmlns:p14="http://schemas.microsoft.com/office/powerpoint/2010/main" val="5677082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fld id="{FBF821D4-07B0-42F5-ABD1-8E360175C7F5}" type="slidenum">
              <a:rPr lang="en-GB" smtClean="0"/>
              <a:t>5</a:t>
            </a:fld>
            <a:endParaRPr lang="en-GB"/>
          </a:p>
        </p:txBody>
      </p:sp>
    </p:spTree>
    <p:extLst>
      <p:ext uri="{BB962C8B-B14F-4D97-AF65-F5344CB8AC3E}">
        <p14:creationId xmlns:p14="http://schemas.microsoft.com/office/powerpoint/2010/main" val="15752242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F821D4-07B0-42F5-ABD1-8E360175C7F5}" type="slidenum">
              <a:rPr lang="en-GB" smtClean="0"/>
              <a:t>6</a:t>
            </a:fld>
            <a:endParaRPr lang="en-GB"/>
          </a:p>
        </p:txBody>
      </p:sp>
    </p:spTree>
    <p:extLst>
      <p:ext uri="{BB962C8B-B14F-4D97-AF65-F5344CB8AC3E}">
        <p14:creationId xmlns:p14="http://schemas.microsoft.com/office/powerpoint/2010/main" val="42415901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de-DE" sz="1300" dirty="0">
              <a:solidFill>
                <a:schemeClr val="bg1"/>
              </a:solidFill>
            </a:endParaRPr>
          </a:p>
        </p:txBody>
      </p:sp>
      <p:sp>
        <p:nvSpPr>
          <p:cNvPr id="4" name="Slide Number Placeholder 3"/>
          <p:cNvSpPr>
            <a:spLocks noGrp="1"/>
          </p:cNvSpPr>
          <p:nvPr>
            <p:ph type="sldNum" sz="quarter" idx="10"/>
          </p:nvPr>
        </p:nvSpPr>
        <p:spPr/>
        <p:txBody>
          <a:bodyPr/>
          <a:lstStyle/>
          <a:p>
            <a:fld id="{FBF821D4-07B0-42F5-ABD1-8E360175C7F5}" type="slidenum">
              <a:rPr lang="en-GB" smtClean="0"/>
              <a:t>7</a:t>
            </a:fld>
            <a:endParaRPr lang="en-GB"/>
          </a:p>
        </p:txBody>
      </p:sp>
    </p:spTree>
    <p:extLst>
      <p:ext uri="{BB962C8B-B14F-4D97-AF65-F5344CB8AC3E}">
        <p14:creationId xmlns:p14="http://schemas.microsoft.com/office/powerpoint/2010/main" val="3416278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smtClean="0"/>
          </a:p>
        </p:txBody>
      </p:sp>
      <p:sp>
        <p:nvSpPr>
          <p:cNvPr id="4" name="Slide Number Placeholder 3"/>
          <p:cNvSpPr>
            <a:spLocks noGrp="1"/>
          </p:cNvSpPr>
          <p:nvPr>
            <p:ph type="sldNum" sz="quarter" idx="10"/>
          </p:nvPr>
        </p:nvSpPr>
        <p:spPr/>
        <p:txBody>
          <a:bodyPr/>
          <a:lstStyle/>
          <a:p>
            <a:fld id="{FBF821D4-07B0-42F5-ABD1-8E360175C7F5}" type="slidenum">
              <a:rPr lang="en-GB" smtClean="0"/>
              <a:t>8</a:t>
            </a:fld>
            <a:endParaRPr lang="en-GB"/>
          </a:p>
        </p:txBody>
      </p:sp>
    </p:spTree>
    <p:extLst>
      <p:ext uri="{BB962C8B-B14F-4D97-AF65-F5344CB8AC3E}">
        <p14:creationId xmlns:p14="http://schemas.microsoft.com/office/powerpoint/2010/main" val="36573600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F821D4-07B0-42F5-ABD1-8E360175C7F5}" type="slidenum">
              <a:rPr lang="en-GB" smtClean="0"/>
              <a:t>9</a:t>
            </a:fld>
            <a:endParaRPr lang="en-GB"/>
          </a:p>
        </p:txBody>
      </p:sp>
    </p:spTree>
    <p:extLst>
      <p:ext uri="{BB962C8B-B14F-4D97-AF65-F5344CB8AC3E}">
        <p14:creationId xmlns:p14="http://schemas.microsoft.com/office/powerpoint/2010/main" val="39627734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48E788F-B820-4AFF-AF1B-4F3D9D54F328}" type="datetime1">
              <a:rPr lang="en-GB" smtClean="0"/>
              <a:t>24/04/2014</a:t>
            </a:fld>
            <a:endParaRPr lang="en-GB"/>
          </a:p>
        </p:txBody>
      </p:sp>
      <p:sp>
        <p:nvSpPr>
          <p:cNvPr id="5" name="Footer Placeholder 4"/>
          <p:cNvSpPr>
            <a:spLocks noGrp="1"/>
          </p:cNvSpPr>
          <p:nvPr>
            <p:ph type="ftr" sz="quarter" idx="11"/>
          </p:nvPr>
        </p:nvSpPr>
        <p:spPr/>
        <p:txBody>
          <a:bodyPr/>
          <a:lstStyle/>
          <a:p>
            <a:r>
              <a:rPr lang="en-GB" smtClean="0"/>
              <a:t>Umut KOSE</a:t>
            </a:r>
            <a:endParaRPr lang="en-GB"/>
          </a:p>
        </p:txBody>
      </p:sp>
      <p:sp>
        <p:nvSpPr>
          <p:cNvPr id="6" name="Slide Number Placeholder 5"/>
          <p:cNvSpPr>
            <a:spLocks noGrp="1"/>
          </p:cNvSpPr>
          <p:nvPr>
            <p:ph type="sldNum" sz="quarter" idx="12"/>
          </p:nvPr>
        </p:nvSpPr>
        <p:spPr/>
        <p:txBody>
          <a:bodyPr/>
          <a:lstStyle/>
          <a:p>
            <a:r>
              <a:rPr lang="tr-TR" dirty="0" smtClean="0"/>
              <a:t>/42</a:t>
            </a:r>
            <a:endParaRPr lang="en-GB" dirty="0"/>
          </a:p>
        </p:txBody>
      </p:sp>
    </p:spTree>
    <p:extLst>
      <p:ext uri="{BB962C8B-B14F-4D97-AF65-F5344CB8AC3E}">
        <p14:creationId xmlns:p14="http://schemas.microsoft.com/office/powerpoint/2010/main" val="250339904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DF0CDEA-658E-4695-8B91-1A69885FDC7A}" type="datetime1">
              <a:rPr lang="en-GB" smtClean="0"/>
              <a:t>24/04/2014</a:t>
            </a:fld>
            <a:endParaRPr lang="en-GB"/>
          </a:p>
        </p:txBody>
      </p:sp>
      <p:sp>
        <p:nvSpPr>
          <p:cNvPr id="5" name="Footer Placeholder 4"/>
          <p:cNvSpPr>
            <a:spLocks noGrp="1"/>
          </p:cNvSpPr>
          <p:nvPr>
            <p:ph type="ftr" sz="quarter" idx="11"/>
          </p:nvPr>
        </p:nvSpPr>
        <p:spPr/>
        <p:txBody>
          <a:bodyPr/>
          <a:lstStyle/>
          <a:p>
            <a:r>
              <a:rPr lang="en-GB" smtClean="0"/>
              <a:t>Umut KOSE</a:t>
            </a:r>
            <a:endParaRPr lang="en-GB"/>
          </a:p>
        </p:txBody>
      </p:sp>
      <p:sp>
        <p:nvSpPr>
          <p:cNvPr id="6" name="Slide Number Placeholder 5"/>
          <p:cNvSpPr>
            <a:spLocks noGrp="1"/>
          </p:cNvSpPr>
          <p:nvPr>
            <p:ph type="sldNum" sz="quarter" idx="12"/>
          </p:nvPr>
        </p:nvSpPr>
        <p:spPr/>
        <p:txBody>
          <a:bodyPr/>
          <a:lstStyle/>
          <a:p>
            <a:fld id="{9D7D85F2-B42A-4D55-81F3-BF4AC343C405}" type="slidenum">
              <a:rPr lang="en-GB" smtClean="0"/>
              <a:t>‹#›</a:t>
            </a:fld>
            <a:endParaRPr lang="en-GB"/>
          </a:p>
        </p:txBody>
      </p:sp>
    </p:spTree>
    <p:extLst>
      <p:ext uri="{BB962C8B-B14F-4D97-AF65-F5344CB8AC3E}">
        <p14:creationId xmlns:p14="http://schemas.microsoft.com/office/powerpoint/2010/main" val="78902393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1C5F8F1-528E-4334-97DA-BE8BFF9F4B90}" type="datetime1">
              <a:rPr lang="en-GB" smtClean="0"/>
              <a:t>24/04/2014</a:t>
            </a:fld>
            <a:endParaRPr lang="en-GB"/>
          </a:p>
        </p:txBody>
      </p:sp>
      <p:sp>
        <p:nvSpPr>
          <p:cNvPr id="5" name="Footer Placeholder 4"/>
          <p:cNvSpPr>
            <a:spLocks noGrp="1"/>
          </p:cNvSpPr>
          <p:nvPr>
            <p:ph type="ftr" sz="quarter" idx="11"/>
          </p:nvPr>
        </p:nvSpPr>
        <p:spPr/>
        <p:txBody>
          <a:bodyPr/>
          <a:lstStyle/>
          <a:p>
            <a:r>
              <a:rPr lang="en-GB" smtClean="0"/>
              <a:t>Umut KOSE</a:t>
            </a:r>
            <a:endParaRPr lang="en-GB"/>
          </a:p>
        </p:txBody>
      </p:sp>
      <p:sp>
        <p:nvSpPr>
          <p:cNvPr id="6" name="Slide Number Placeholder 5"/>
          <p:cNvSpPr>
            <a:spLocks noGrp="1"/>
          </p:cNvSpPr>
          <p:nvPr>
            <p:ph type="sldNum" sz="quarter" idx="12"/>
          </p:nvPr>
        </p:nvSpPr>
        <p:spPr/>
        <p:txBody>
          <a:bodyPr/>
          <a:lstStyle/>
          <a:p>
            <a:fld id="{9D7D85F2-B42A-4D55-81F3-BF4AC343C405}" type="slidenum">
              <a:rPr lang="en-GB" smtClean="0"/>
              <a:t>‹#›</a:t>
            </a:fld>
            <a:endParaRPr lang="en-GB" dirty="0"/>
          </a:p>
        </p:txBody>
      </p:sp>
    </p:spTree>
    <p:extLst>
      <p:ext uri="{BB962C8B-B14F-4D97-AF65-F5344CB8AC3E}">
        <p14:creationId xmlns:p14="http://schemas.microsoft.com/office/powerpoint/2010/main" val="110282362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D02D1B4-A1AC-448D-A43E-97AF59ED9DA9}" type="datetime1">
              <a:rPr lang="en-GB" smtClean="0"/>
              <a:t>24/04/2014</a:t>
            </a:fld>
            <a:endParaRPr lang="en-GB"/>
          </a:p>
        </p:txBody>
      </p:sp>
      <p:sp>
        <p:nvSpPr>
          <p:cNvPr id="5" name="Footer Placeholder 4"/>
          <p:cNvSpPr>
            <a:spLocks noGrp="1"/>
          </p:cNvSpPr>
          <p:nvPr>
            <p:ph type="ftr" sz="quarter" idx="11"/>
          </p:nvPr>
        </p:nvSpPr>
        <p:spPr/>
        <p:txBody>
          <a:bodyPr/>
          <a:lstStyle/>
          <a:p>
            <a:r>
              <a:rPr lang="en-GB" smtClean="0"/>
              <a:t>Umut KOSE</a:t>
            </a:r>
            <a:endParaRPr lang="en-GB"/>
          </a:p>
        </p:txBody>
      </p:sp>
      <p:sp>
        <p:nvSpPr>
          <p:cNvPr id="6" name="Slide Number Placeholder 5"/>
          <p:cNvSpPr>
            <a:spLocks noGrp="1"/>
          </p:cNvSpPr>
          <p:nvPr>
            <p:ph type="sldNum" sz="quarter" idx="12"/>
          </p:nvPr>
        </p:nvSpPr>
        <p:spPr/>
        <p:txBody>
          <a:bodyPr/>
          <a:lstStyle/>
          <a:p>
            <a:fld id="{9D7D85F2-B42A-4D55-81F3-BF4AC343C405}" type="slidenum">
              <a:rPr lang="en-GB" smtClean="0"/>
              <a:t>‹#›</a:t>
            </a:fld>
            <a:endParaRPr lang="en-GB"/>
          </a:p>
        </p:txBody>
      </p:sp>
    </p:spTree>
    <p:extLst>
      <p:ext uri="{BB962C8B-B14F-4D97-AF65-F5344CB8AC3E}">
        <p14:creationId xmlns:p14="http://schemas.microsoft.com/office/powerpoint/2010/main" val="374903163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F4AC56-71C5-4798-B37C-6A3CC52C31D1}" type="datetime1">
              <a:rPr lang="en-GB" smtClean="0"/>
              <a:t>24/04/2014</a:t>
            </a:fld>
            <a:endParaRPr lang="en-GB"/>
          </a:p>
        </p:txBody>
      </p:sp>
      <p:sp>
        <p:nvSpPr>
          <p:cNvPr id="5" name="Footer Placeholder 4"/>
          <p:cNvSpPr>
            <a:spLocks noGrp="1"/>
          </p:cNvSpPr>
          <p:nvPr>
            <p:ph type="ftr" sz="quarter" idx="11"/>
          </p:nvPr>
        </p:nvSpPr>
        <p:spPr/>
        <p:txBody>
          <a:bodyPr/>
          <a:lstStyle/>
          <a:p>
            <a:r>
              <a:rPr lang="en-GB" smtClean="0"/>
              <a:t>Umut KOSE</a:t>
            </a:r>
            <a:endParaRPr lang="en-GB"/>
          </a:p>
        </p:txBody>
      </p:sp>
      <p:sp>
        <p:nvSpPr>
          <p:cNvPr id="6" name="Slide Number Placeholder 5"/>
          <p:cNvSpPr>
            <a:spLocks noGrp="1"/>
          </p:cNvSpPr>
          <p:nvPr>
            <p:ph type="sldNum" sz="quarter" idx="12"/>
          </p:nvPr>
        </p:nvSpPr>
        <p:spPr/>
        <p:txBody>
          <a:bodyPr/>
          <a:lstStyle/>
          <a:p>
            <a:fld id="{9D7D85F2-B42A-4D55-81F3-BF4AC343C405}" type="slidenum">
              <a:rPr lang="en-GB" smtClean="0"/>
              <a:t>‹#›</a:t>
            </a:fld>
            <a:endParaRPr lang="en-GB"/>
          </a:p>
        </p:txBody>
      </p:sp>
    </p:spTree>
    <p:extLst>
      <p:ext uri="{BB962C8B-B14F-4D97-AF65-F5344CB8AC3E}">
        <p14:creationId xmlns:p14="http://schemas.microsoft.com/office/powerpoint/2010/main" val="218663558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99D952-CED5-4A70-B89D-3106EEB08135}" type="datetime1">
              <a:rPr lang="en-GB" smtClean="0"/>
              <a:t>24/04/2014</a:t>
            </a:fld>
            <a:endParaRPr lang="en-GB"/>
          </a:p>
        </p:txBody>
      </p:sp>
      <p:sp>
        <p:nvSpPr>
          <p:cNvPr id="6" name="Footer Placeholder 5"/>
          <p:cNvSpPr>
            <a:spLocks noGrp="1"/>
          </p:cNvSpPr>
          <p:nvPr>
            <p:ph type="ftr" sz="quarter" idx="11"/>
          </p:nvPr>
        </p:nvSpPr>
        <p:spPr/>
        <p:txBody>
          <a:bodyPr/>
          <a:lstStyle/>
          <a:p>
            <a:r>
              <a:rPr lang="en-GB" smtClean="0"/>
              <a:t>Umut KOSE</a:t>
            </a:r>
            <a:endParaRPr lang="en-GB"/>
          </a:p>
        </p:txBody>
      </p:sp>
      <p:sp>
        <p:nvSpPr>
          <p:cNvPr id="7" name="Slide Number Placeholder 6"/>
          <p:cNvSpPr>
            <a:spLocks noGrp="1"/>
          </p:cNvSpPr>
          <p:nvPr>
            <p:ph type="sldNum" sz="quarter" idx="12"/>
          </p:nvPr>
        </p:nvSpPr>
        <p:spPr/>
        <p:txBody>
          <a:bodyPr/>
          <a:lstStyle/>
          <a:p>
            <a:fld id="{9D7D85F2-B42A-4D55-81F3-BF4AC343C405}" type="slidenum">
              <a:rPr lang="en-GB" smtClean="0"/>
              <a:t>‹#›</a:t>
            </a:fld>
            <a:endParaRPr lang="en-GB"/>
          </a:p>
        </p:txBody>
      </p:sp>
    </p:spTree>
    <p:extLst>
      <p:ext uri="{BB962C8B-B14F-4D97-AF65-F5344CB8AC3E}">
        <p14:creationId xmlns:p14="http://schemas.microsoft.com/office/powerpoint/2010/main" val="31885514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464D215-8872-49C6-BDAC-2A30B10CB9CA}" type="datetime1">
              <a:rPr lang="en-GB" smtClean="0"/>
              <a:t>24/04/2014</a:t>
            </a:fld>
            <a:endParaRPr lang="en-GB"/>
          </a:p>
        </p:txBody>
      </p:sp>
      <p:sp>
        <p:nvSpPr>
          <p:cNvPr id="8" name="Footer Placeholder 7"/>
          <p:cNvSpPr>
            <a:spLocks noGrp="1"/>
          </p:cNvSpPr>
          <p:nvPr>
            <p:ph type="ftr" sz="quarter" idx="11"/>
          </p:nvPr>
        </p:nvSpPr>
        <p:spPr/>
        <p:txBody>
          <a:bodyPr/>
          <a:lstStyle/>
          <a:p>
            <a:r>
              <a:rPr lang="en-GB" smtClean="0"/>
              <a:t>Umut KOSE</a:t>
            </a:r>
            <a:endParaRPr lang="en-GB"/>
          </a:p>
        </p:txBody>
      </p:sp>
      <p:sp>
        <p:nvSpPr>
          <p:cNvPr id="9" name="Slide Number Placeholder 8"/>
          <p:cNvSpPr>
            <a:spLocks noGrp="1"/>
          </p:cNvSpPr>
          <p:nvPr>
            <p:ph type="sldNum" sz="quarter" idx="12"/>
          </p:nvPr>
        </p:nvSpPr>
        <p:spPr/>
        <p:txBody>
          <a:bodyPr/>
          <a:lstStyle/>
          <a:p>
            <a:fld id="{9D7D85F2-B42A-4D55-81F3-BF4AC343C405}" type="slidenum">
              <a:rPr lang="en-GB" smtClean="0"/>
              <a:t>‹#›</a:t>
            </a:fld>
            <a:endParaRPr lang="en-GB"/>
          </a:p>
        </p:txBody>
      </p:sp>
    </p:spTree>
    <p:extLst>
      <p:ext uri="{BB962C8B-B14F-4D97-AF65-F5344CB8AC3E}">
        <p14:creationId xmlns:p14="http://schemas.microsoft.com/office/powerpoint/2010/main" val="155586995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D6CEF9F-BDC5-458E-A642-4A3FA6601B27}" type="datetime1">
              <a:rPr lang="en-GB" smtClean="0"/>
              <a:t>24/04/2014</a:t>
            </a:fld>
            <a:endParaRPr lang="en-GB"/>
          </a:p>
        </p:txBody>
      </p:sp>
      <p:sp>
        <p:nvSpPr>
          <p:cNvPr id="4" name="Footer Placeholder 3"/>
          <p:cNvSpPr>
            <a:spLocks noGrp="1"/>
          </p:cNvSpPr>
          <p:nvPr>
            <p:ph type="ftr" sz="quarter" idx="11"/>
          </p:nvPr>
        </p:nvSpPr>
        <p:spPr/>
        <p:txBody>
          <a:bodyPr/>
          <a:lstStyle/>
          <a:p>
            <a:r>
              <a:rPr lang="en-GB" smtClean="0"/>
              <a:t>Umut KOSE</a:t>
            </a:r>
            <a:endParaRPr lang="en-GB"/>
          </a:p>
        </p:txBody>
      </p:sp>
      <p:sp>
        <p:nvSpPr>
          <p:cNvPr id="5" name="Slide Number Placeholder 4"/>
          <p:cNvSpPr>
            <a:spLocks noGrp="1"/>
          </p:cNvSpPr>
          <p:nvPr>
            <p:ph type="sldNum" sz="quarter" idx="12"/>
          </p:nvPr>
        </p:nvSpPr>
        <p:spPr/>
        <p:txBody>
          <a:bodyPr/>
          <a:lstStyle/>
          <a:p>
            <a:fld id="{9D7D85F2-B42A-4D55-81F3-BF4AC343C405}" type="slidenum">
              <a:rPr lang="en-GB" smtClean="0"/>
              <a:t>‹#›</a:t>
            </a:fld>
            <a:endParaRPr lang="en-GB"/>
          </a:p>
        </p:txBody>
      </p:sp>
    </p:spTree>
    <p:extLst>
      <p:ext uri="{BB962C8B-B14F-4D97-AF65-F5344CB8AC3E}">
        <p14:creationId xmlns:p14="http://schemas.microsoft.com/office/powerpoint/2010/main" val="426408213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7DE019-CEE2-4902-81FB-79BD5B7E4A26}" type="datetime1">
              <a:rPr lang="en-GB" smtClean="0"/>
              <a:t>24/04/2014</a:t>
            </a:fld>
            <a:endParaRPr lang="en-GB"/>
          </a:p>
        </p:txBody>
      </p:sp>
      <p:sp>
        <p:nvSpPr>
          <p:cNvPr id="3" name="Footer Placeholder 2"/>
          <p:cNvSpPr>
            <a:spLocks noGrp="1"/>
          </p:cNvSpPr>
          <p:nvPr>
            <p:ph type="ftr" sz="quarter" idx="11"/>
          </p:nvPr>
        </p:nvSpPr>
        <p:spPr/>
        <p:txBody>
          <a:bodyPr/>
          <a:lstStyle/>
          <a:p>
            <a:r>
              <a:rPr lang="en-GB" smtClean="0"/>
              <a:t>Umut KOSE</a:t>
            </a:r>
            <a:endParaRPr lang="en-GB"/>
          </a:p>
        </p:txBody>
      </p:sp>
      <p:sp>
        <p:nvSpPr>
          <p:cNvPr id="4" name="Slide Number Placeholder 3"/>
          <p:cNvSpPr>
            <a:spLocks noGrp="1"/>
          </p:cNvSpPr>
          <p:nvPr>
            <p:ph type="sldNum" sz="quarter" idx="12"/>
          </p:nvPr>
        </p:nvSpPr>
        <p:spPr/>
        <p:txBody>
          <a:bodyPr/>
          <a:lstStyle/>
          <a:p>
            <a:fld id="{9D7D85F2-B42A-4D55-81F3-BF4AC343C405}" type="slidenum">
              <a:rPr lang="en-GB" smtClean="0"/>
              <a:pPr/>
              <a:t>‹#›</a:t>
            </a:fld>
            <a:r>
              <a:rPr lang="tr-TR" dirty="0" smtClean="0"/>
              <a:t>  </a:t>
            </a:r>
            <a:endParaRPr lang="en-GB" dirty="0"/>
          </a:p>
        </p:txBody>
      </p:sp>
    </p:spTree>
    <p:extLst>
      <p:ext uri="{BB962C8B-B14F-4D97-AF65-F5344CB8AC3E}">
        <p14:creationId xmlns:p14="http://schemas.microsoft.com/office/powerpoint/2010/main" val="399514863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E71C81-F13F-41C0-8469-CD35E31B0B57}" type="datetime1">
              <a:rPr lang="en-GB" smtClean="0"/>
              <a:t>24/04/2014</a:t>
            </a:fld>
            <a:endParaRPr lang="en-GB"/>
          </a:p>
        </p:txBody>
      </p:sp>
      <p:sp>
        <p:nvSpPr>
          <p:cNvPr id="6" name="Footer Placeholder 5"/>
          <p:cNvSpPr>
            <a:spLocks noGrp="1"/>
          </p:cNvSpPr>
          <p:nvPr>
            <p:ph type="ftr" sz="quarter" idx="11"/>
          </p:nvPr>
        </p:nvSpPr>
        <p:spPr/>
        <p:txBody>
          <a:bodyPr/>
          <a:lstStyle/>
          <a:p>
            <a:r>
              <a:rPr lang="en-GB" smtClean="0"/>
              <a:t>Umut KOSE</a:t>
            </a:r>
            <a:endParaRPr lang="en-GB"/>
          </a:p>
        </p:txBody>
      </p:sp>
      <p:sp>
        <p:nvSpPr>
          <p:cNvPr id="7" name="Slide Number Placeholder 6"/>
          <p:cNvSpPr>
            <a:spLocks noGrp="1"/>
          </p:cNvSpPr>
          <p:nvPr>
            <p:ph type="sldNum" sz="quarter" idx="12"/>
          </p:nvPr>
        </p:nvSpPr>
        <p:spPr/>
        <p:txBody>
          <a:bodyPr/>
          <a:lstStyle/>
          <a:p>
            <a:fld id="{9D7D85F2-B42A-4D55-81F3-BF4AC343C405}" type="slidenum">
              <a:rPr lang="en-GB" smtClean="0"/>
              <a:t>‹#›</a:t>
            </a:fld>
            <a:endParaRPr lang="en-GB"/>
          </a:p>
        </p:txBody>
      </p:sp>
    </p:spTree>
    <p:extLst>
      <p:ext uri="{BB962C8B-B14F-4D97-AF65-F5344CB8AC3E}">
        <p14:creationId xmlns:p14="http://schemas.microsoft.com/office/powerpoint/2010/main" val="80046380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B70145-A79C-4D33-879D-A72DC607720F}" type="datetime1">
              <a:rPr lang="en-GB" smtClean="0"/>
              <a:t>24/04/2014</a:t>
            </a:fld>
            <a:endParaRPr lang="en-GB"/>
          </a:p>
        </p:txBody>
      </p:sp>
      <p:sp>
        <p:nvSpPr>
          <p:cNvPr id="6" name="Footer Placeholder 5"/>
          <p:cNvSpPr>
            <a:spLocks noGrp="1"/>
          </p:cNvSpPr>
          <p:nvPr>
            <p:ph type="ftr" sz="quarter" idx="11"/>
          </p:nvPr>
        </p:nvSpPr>
        <p:spPr/>
        <p:txBody>
          <a:bodyPr/>
          <a:lstStyle/>
          <a:p>
            <a:r>
              <a:rPr lang="en-GB" smtClean="0"/>
              <a:t>Umut KOSE</a:t>
            </a:r>
            <a:endParaRPr lang="en-GB"/>
          </a:p>
        </p:txBody>
      </p:sp>
      <p:sp>
        <p:nvSpPr>
          <p:cNvPr id="7" name="Slide Number Placeholder 6"/>
          <p:cNvSpPr>
            <a:spLocks noGrp="1"/>
          </p:cNvSpPr>
          <p:nvPr>
            <p:ph type="sldNum" sz="quarter" idx="12"/>
          </p:nvPr>
        </p:nvSpPr>
        <p:spPr/>
        <p:txBody>
          <a:bodyPr/>
          <a:lstStyle/>
          <a:p>
            <a:fld id="{9D7D85F2-B42A-4D55-81F3-BF4AC343C405}" type="slidenum">
              <a:rPr lang="en-GB" smtClean="0"/>
              <a:t>‹#›</a:t>
            </a:fld>
            <a:endParaRPr lang="en-GB"/>
          </a:p>
        </p:txBody>
      </p:sp>
    </p:spTree>
    <p:extLst>
      <p:ext uri="{BB962C8B-B14F-4D97-AF65-F5344CB8AC3E}">
        <p14:creationId xmlns:p14="http://schemas.microsoft.com/office/powerpoint/2010/main" val="32709820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b="1">
                <a:solidFill>
                  <a:schemeClr val="bg1"/>
                </a:solidFill>
              </a:defRPr>
            </a:lvl1pPr>
          </a:lstStyle>
          <a:p>
            <a:fld id="{4938DD54-EAD7-4515-9DE8-4B7C6F795578}" type="datetime1">
              <a:rPr lang="en-GB" smtClean="0"/>
              <a:t>24/04/2014</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b="1">
                <a:solidFill>
                  <a:schemeClr val="bg1"/>
                </a:solidFill>
              </a:defRPr>
            </a:lvl1pPr>
          </a:lstStyle>
          <a:p>
            <a:r>
              <a:rPr lang="en-GB" dirty="0" smtClean="0"/>
              <a:t>Umut KOSE</a:t>
            </a:r>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r>
              <a:rPr lang="en-US" dirty="0" smtClean="0"/>
              <a:t>&lt;#&gt; of 42</a:t>
            </a:r>
            <a:endParaRPr lang="en-GB" dirty="0"/>
          </a:p>
        </p:txBody>
      </p:sp>
    </p:spTree>
    <p:extLst>
      <p:ext uri="{BB962C8B-B14F-4D97-AF65-F5344CB8AC3E}">
        <p14:creationId xmlns:p14="http://schemas.microsoft.com/office/powerpoint/2010/main" val="19367438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190.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26.jpeg"/></Relationships>
</file>

<file path=ppt/slides/_rels/slide14.xml.rels><?xml version="1.0" encoding="UTF-8" standalone="yes"?>
<Relationships xmlns="http://schemas.openxmlformats.org/package/2006/relationships"><Relationship Id="rId3" Type="http://schemas.openxmlformats.org/officeDocument/2006/relationships/image" Target="../media/image270.png"/><Relationship Id="rId7"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6.jpeg"/><Relationship Id="rId12"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7.xml"/><Relationship Id="rId11" Type="http://schemas.openxmlformats.org/officeDocument/2006/relationships/image" Target="../media/image34.png"/><Relationship Id="rId10" Type="http://schemas.openxmlformats.org/officeDocument/2006/relationships/image" Target="../media/image33.png"/><Relationship Id="rId4" Type="http://schemas.openxmlformats.org/officeDocument/2006/relationships/image" Target="../media/image31.png"/><Relationship Id="rId9"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8" Type="http://schemas.openxmlformats.org/officeDocument/2006/relationships/image" Target="../media/image400.png"/><Relationship Id="rId13" Type="http://schemas.openxmlformats.org/officeDocument/2006/relationships/image" Target="../media/image45.png"/><Relationship Id="rId3" Type="http://schemas.openxmlformats.org/officeDocument/2006/relationships/image" Target="../media/image401.png"/><Relationship Id="rId7" Type="http://schemas.openxmlformats.org/officeDocument/2006/relationships/image" Target="../media/image42.png"/><Relationship Id="rId12" Type="http://schemas.openxmlformats.org/officeDocument/2006/relationships/image" Target="../media/image44.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41.png"/><Relationship Id="rId11" Type="http://schemas.openxmlformats.org/officeDocument/2006/relationships/image" Target="../media/image430.png"/><Relationship Id="rId5" Type="http://schemas.openxmlformats.org/officeDocument/2006/relationships/image" Target="../media/image370.png"/><Relationship Id="rId10" Type="http://schemas.openxmlformats.org/officeDocument/2006/relationships/image" Target="../media/image420.png"/><Relationship Id="rId4" Type="http://schemas.openxmlformats.org/officeDocument/2006/relationships/image" Target="../media/image40.png"/><Relationship Id="rId9" Type="http://schemas.openxmlformats.org/officeDocument/2006/relationships/image" Target="../media/image410.png"/></Relationships>
</file>

<file path=ppt/slides/_rels/slide19.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3.png"/><Relationship Id="rId7" Type="http://schemas.openxmlformats.org/officeDocument/2006/relationships/image" Target="../media/image49.png"/><Relationship Id="rId12" Type="http://schemas.openxmlformats.org/officeDocument/2006/relationships/image" Target="../media/image48.jpeg"/><Relationship Id="rId2" Type="http://schemas.openxmlformats.org/officeDocument/2006/relationships/notesSlide" Target="../notesSlides/notesSlide19.xml"/><Relationship Id="rId1" Type="http://schemas.openxmlformats.org/officeDocument/2006/relationships/slideLayout" Target="../slideLayouts/slideLayout7.xml"/><Relationship Id="rId11" Type="http://schemas.openxmlformats.org/officeDocument/2006/relationships/image" Target="../media/image53.png"/><Relationship Id="rId5" Type="http://schemas.openxmlformats.org/officeDocument/2006/relationships/image" Target="../media/image47.png"/><Relationship Id="rId10" Type="http://schemas.openxmlformats.org/officeDocument/2006/relationships/image" Target="../media/image52.png"/><Relationship Id="rId4" Type="http://schemas.openxmlformats.org/officeDocument/2006/relationships/image" Target="../media/image46.png"/><Relationship Id="rId9" Type="http://schemas.openxmlformats.org/officeDocument/2006/relationships/image" Target="../media/image51.png"/></Relationships>
</file>

<file path=ppt/slides/_rels/slide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21.xml.rels><?xml version="1.0" encoding="UTF-8" standalone="yes"?>
<Relationships xmlns="http://schemas.openxmlformats.org/package/2006/relationships"><Relationship Id="rId18" Type="http://schemas.openxmlformats.org/officeDocument/2006/relationships/image" Target="../media/image67.png"/><Relationship Id="rId26" Type="http://schemas.openxmlformats.org/officeDocument/2006/relationships/image" Target="../media/image64.png"/><Relationship Id="rId3" Type="http://schemas.openxmlformats.org/officeDocument/2006/relationships/image" Target="../media/image59.png"/><Relationship Id="rId21" Type="http://schemas.openxmlformats.org/officeDocument/2006/relationships/image" Target="../media/image590.png"/><Relationship Id="rId7" Type="http://schemas.openxmlformats.org/officeDocument/2006/relationships/image" Target="../media/image570.png"/><Relationship Id="rId17" Type="http://schemas.openxmlformats.org/officeDocument/2006/relationships/image" Target="../media/image65.png"/><Relationship Id="rId25" Type="http://schemas.openxmlformats.org/officeDocument/2006/relationships/image" Target="../media/image63.png"/><Relationship Id="rId2" Type="http://schemas.openxmlformats.org/officeDocument/2006/relationships/notesSlide" Target="../notesSlides/notesSlide21.xml"/><Relationship Id="rId20" Type="http://schemas.openxmlformats.org/officeDocument/2006/relationships/image" Target="../media/image580.png"/><Relationship Id="rId1" Type="http://schemas.openxmlformats.org/officeDocument/2006/relationships/slideLayout" Target="../slideLayouts/slideLayout7.xml"/><Relationship Id="rId6" Type="http://schemas.openxmlformats.org/officeDocument/2006/relationships/image" Target="../media/image560.png"/><Relationship Id="rId24" Type="http://schemas.openxmlformats.org/officeDocument/2006/relationships/image" Target="../media/image62.png"/><Relationship Id="rId5" Type="http://schemas.openxmlformats.org/officeDocument/2006/relationships/image" Target="../media/image61.png"/><Relationship Id="rId23" Type="http://schemas.openxmlformats.org/officeDocument/2006/relationships/image" Target="../media/image610.png"/><Relationship Id="rId19" Type="http://schemas.openxmlformats.org/officeDocument/2006/relationships/image" Target="../media/image68.png"/><Relationship Id="rId4" Type="http://schemas.openxmlformats.org/officeDocument/2006/relationships/image" Target="../media/image60.png"/><Relationship Id="rId22" Type="http://schemas.openxmlformats.org/officeDocument/2006/relationships/image" Target="../media/image600.png"/><Relationship Id="rId27" Type="http://schemas.openxmlformats.org/officeDocument/2006/relationships/image" Target="../media/image66.png"/></Relationships>
</file>

<file path=ppt/slides/_rels/slide22.xml.rels><?xml version="1.0" encoding="UTF-8" standalone="yes"?>
<Relationships xmlns="http://schemas.openxmlformats.org/package/2006/relationships"><Relationship Id="rId3" Type="http://schemas.openxmlformats.org/officeDocument/2006/relationships/image" Target="../media/image69.png"/><Relationship Id="rId7" Type="http://schemas.openxmlformats.org/officeDocument/2006/relationships/image" Target="../media/image77.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70.png"/><Relationship Id="rId5" Type="http://schemas.openxmlformats.org/officeDocument/2006/relationships/image" Target="../media/image6.jpeg"/><Relationship Id="rId4" Type="http://schemas.openxmlformats.org/officeDocument/2006/relationships/image" Target="../media/image75.png"/></Relationships>
</file>

<file path=ppt/slides/_rels/slide23.xml.rels><?xml version="1.0" encoding="UTF-8" standalone="yes"?>
<Relationships xmlns="http://schemas.openxmlformats.org/package/2006/relationships"><Relationship Id="rId3" Type="http://schemas.openxmlformats.org/officeDocument/2006/relationships/image" Target="../media/image71.jpeg"/><Relationship Id="rId7" Type="http://schemas.openxmlformats.org/officeDocument/2006/relationships/image" Target="../media/image73.jpe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770.png"/><Relationship Id="rId4" Type="http://schemas.openxmlformats.org/officeDocument/2006/relationships/image" Target="../media/image72.png"/></Relationships>
</file>

<file path=ppt/slides/_rels/slide24.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78.png"/><Relationship Id="rId5" Type="http://schemas.openxmlformats.org/officeDocument/2006/relationships/image" Target="../media/image76.png"/><Relationship Id="rId4" Type="http://schemas.openxmlformats.org/officeDocument/2006/relationships/image" Target="../media/image760.png"/></Relationships>
</file>

<file path=ppt/slides/_rels/slide25.xml.rels><?xml version="1.0" encoding="UTF-8" standalone="yes"?>
<Relationships xmlns="http://schemas.openxmlformats.org/package/2006/relationships"><Relationship Id="rId8" Type="http://schemas.openxmlformats.org/officeDocument/2006/relationships/image" Target="../media/image84.png"/><Relationship Id="rId3" Type="http://schemas.openxmlformats.org/officeDocument/2006/relationships/image" Target="../media/image80.png"/><Relationship Id="rId7" Type="http://schemas.openxmlformats.org/officeDocument/2006/relationships/image" Target="../media/image86.png"/><Relationship Id="rId12" Type="http://schemas.openxmlformats.org/officeDocument/2006/relationships/image" Target="../media/image89.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83.png"/><Relationship Id="rId11" Type="http://schemas.openxmlformats.org/officeDocument/2006/relationships/image" Target="../media/image88.png"/><Relationship Id="rId5" Type="http://schemas.openxmlformats.org/officeDocument/2006/relationships/image" Target="../media/image82.png"/><Relationship Id="rId10" Type="http://schemas.openxmlformats.org/officeDocument/2006/relationships/image" Target="../media/image87.png"/><Relationship Id="rId4" Type="http://schemas.openxmlformats.org/officeDocument/2006/relationships/image" Target="../media/image81.png"/><Relationship Id="rId9" Type="http://schemas.openxmlformats.org/officeDocument/2006/relationships/image" Target="../media/image85.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g"/><Relationship Id="rId1" Type="http://schemas.microsoft.com/office/2007/relationships/media" Target="../media/media1.mpg"/><Relationship Id="rId4" Type="http://schemas.openxmlformats.org/officeDocument/2006/relationships/image" Target="../media/image9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92.jpeg"/></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27.xml"/><Relationship Id="rId7" Type="http://schemas.openxmlformats.org/officeDocument/2006/relationships/image" Target="../media/image94.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93.wmf"/><Relationship Id="rId4" Type="http://schemas.openxmlformats.org/officeDocument/2006/relationships/oleObject" Target="../embeddings/oleObject1.bin"/><Relationship Id="rId9" Type="http://schemas.openxmlformats.org/officeDocument/2006/relationships/image" Target="../media/image95.wmf"/></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8" Type="http://schemas.openxmlformats.org/officeDocument/2006/relationships/image" Target="../media/image98.wmf"/><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97.wmf"/><Relationship Id="rId5" Type="http://schemas.openxmlformats.org/officeDocument/2006/relationships/oleObject" Target="../embeddings/oleObject5.bin"/><Relationship Id="rId10" Type="http://schemas.openxmlformats.org/officeDocument/2006/relationships/image" Target="../media/image99.wmf"/><Relationship Id="rId4" Type="http://schemas.openxmlformats.org/officeDocument/2006/relationships/image" Target="../media/image96.wmf"/><Relationship Id="rId9" Type="http://schemas.openxmlformats.org/officeDocument/2006/relationships/oleObject" Target="../embeddings/oleObject7.bin"/></Relationships>
</file>

<file path=ppt/slides/_rels/slide31.xml.rels><?xml version="1.0" encoding="UTF-8" standalone="yes"?>
<Relationships xmlns="http://schemas.openxmlformats.org/package/2006/relationships"><Relationship Id="rId8" Type="http://schemas.openxmlformats.org/officeDocument/2006/relationships/image" Target="../media/image1010.png"/><Relationship Id="rId3" Type="http://schemas.openxmlformats.org/officeDocument/2006/relationships/notesSlide" Target="../notesSlides/notesSlide28.xml"/><Relationship Id="rId7" Type="http://schemas.openxmlformats.org/officeDocument/2006/relationships/image" Target="../media/image101.png"/><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99.png"/><Relationship Id="rId5" Type="http://schemas.openxmlformats.org/officeDocument/2006/relationships/image" Target="../media/image100.wmf"/><Relationship Id="rId10" Type="http://schemas.openxmlformats.org/officeDocument/2006/relationships/image" Target="../media/image103.png"/><Relationship Id="rId4" Type="http://schemas.openxmlformats.org/officeDocument/2006/relationships/oleObject" Target="../embeddings/oleObject8.bin"/><Relationship Id="rId9" Type="http://schemas.openxmlformats.org/officeDocument/2006/relationships/image" Target="../media/image10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8" Type="http://schemas.openxmlformats.org/officeDocument/2006/relationships/image" Target="../media/image110.jpeg"/><Relationship Id="rId13" Type="http://schemas.openxmlformats.org/officeDocument/2006/relationships/image" Target="../media/image115.gif"/><Relationship Id="rId18" Type="http://schemas.openxmlformats.org/officeDocument/2006/relationships/image" Target="../media/image120.jpeg"/><Relationship Id="rId3" Type="http://schemas.openxmlformats.org/officeDocument/2006/relationships/image" Target="../media/image105.gif"/><Relationship Id="rId21" Type="http://schemas.openxmlformats.org/officeDocument/2006/relationships/image" Target="../media/image123.gif"/><Relationship Id="rId7" Type="http://schemas.openxmlformats.org/officeDocument/2006/relationships/image" Target="../media/image109.gif"/><Relationship Id="rId12" Type="http://schemas.openxmlformats.org/officeDocument/2006/relationships/image" Target="../media/image114.gif"/><Relationship Id="rId17" Type="http://schemas.openxmlformats.org/officeDocument/2006/relationships/image" Target="../media/image119.jpeg"/><Relationship Id="rId2" Type="http://schemas.openxmlformats.org/officeDocument/2006/relationships/image" Target="../media/image104.png"/><Relationship Id="rId16" Type="http://schemas.openxmlformats.org/officeDocument/2006/relationships/image" Target="../media/image118.gif"/><Relationship Id="rId20" Type="http://schemas.openxmlformats.org/officeDocument/2006/relationships/image" Target="../media/image122.gif"/><Relationship Id="rId1" Type="http://schemas.openxmlformats.org/officeDocument/2006/relationships/slideLayout" Target="../slideLayouts/slideLayout7.xml"/><Relationship Id="rId6" Type="http://schemas.openxmlformats.org/officeDocument/2006/relationships/image" Target="../media/image108.gif"/><Relationship Id="rId11" Type="http://schemas.openxmlformats.org/officeDocument/2006/relationships/image" Target="../media/image113.jpeg"/><Relationship Id="rId5" Type="http://schemas.openxmlformats.org/officeDocument/2006/relationships/image" Target="../media/image107.png"/><Relationship Id="rId15" Type="http://schemas.openxmlformats.org/officeDocument/2006/relationships/image" Target="../media/image117.gif"/><Relationship Id="rId23" Type="http://schemas.openxmlformats.org/officeDocument/2006/relationships/image" Target="../media/image125.gif"/><Relationship Id="rId10" Type="http://schemas.openxmlformats.org/officeDocument/2006/relationships/image" Target="../media/image112.gif"/><Relationship Id="rId19" Type="http://schemas.openxmlformats.org/officeDocument/2006/relationships/image" Target="../media/image121.jpeg"/><Relationship Id="rId4" Type="http://schemas.openxmlformats.org/officeDocument/2006/relationships/image" Target="../media/image106.gif"/><Relationship Id="rId9" Type="http://schemas.openxmlformats.org/officeDocument/2006/relationships/image" Target="../media/image111.jpeg"/><Relationship Id="rId14" Type="http://schemas.openxmlformats.org/officeDocument/2006/relationships/image" Target="../media/image116.gif"/><Relationship Id="rId22" Type="http://schemas.openxmlformats.org/officeDocument/2006/relationships/image" Target="../media/image124.png"/></Relationships>
</file>

<file path=ppt/slides/_rels/slide34.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130.png"/><Relationship Id="rId5" Type="http://schemas.openxmlformats.org/officeDocument/2006/relationships/image" Target="../media/image129.png"/><Relationship Id="rId4" Type="http://schemas.openxmlformats.org/officeDocument/2006/relationships/image" Target="../media/image128.png"/></Relationships>
</file>

<file path=ppt/slides/_rels/slide36.xml.rels><?xml version="1.0" encoding="UTF-8" standalone="yes"?>
<Relationships xmlns="http://schemas.openxmlformats.org/package/2006/relationships"><Relationship Id="rId3" Type="http://schemas.openxmlformats.org/officeDocument/2006/relationships/image" Target="../media/image132.png"/><Relationship Id="rId7" Type="http://schemas.openxmlformats.org/officeDocument/2006/relationships/image" Target="../media/image111.jpeg"/><Relationship Id="rId2" Type="http://schemas.openxmlformats.org/officeDocument/2006/relationships/image" Target="../media/image110.png"/><Relationship Id="rId1" Type="http://schemas.openxmlformats.org/officeDocument/2006/relationships/slideLayout" Target="../slideLayouts/slideLayout7.xml"/><Relationship Id="rId6" Type="http://schemas.openxmlformats.org/officeDocument/2006/relationships/image" Target="../media/image134.png"/><Relationship Id="rId5" Type="http://schemas.openxmlformats.org/officeDocument/2006/relationships/image" Target="../media/image113.jpeg"/><Relationship Id="rId4" Type="http://schemas.openxmlformats.org/officeDocument/2006/relationships/image" Target="../media/image133.png"/></Relationships>
</file>

<file path=ppt/slides/_rels/slide37.xml.rels><?xml version="1.0" encoding="UTF-8" standalone="yes"?>
<Relationships xmlns="http://schemas.openxmlformats.org/package/2006/relationships"><Relationship Id="rId3" Type="http://schemas.openxmlformats.org/officeDocument/2006/relationships/image" Target="../media/image136.jpeg"/><Relationship Id="rId2" Type="http://schemas.openxmlformats.org/officeDocument/2006/relationships/image" Target="../media/image135.png"/><Relationship Id="rId1" Type="http://schemas.openxmlformats.org/officeDocument/2006/relationships/slideLayout" Target="../slideLayouts/slideLayout7.xml"/><Relationship Id="rId4" Type="http://schemas.openxmlformats.org/officeDocument/2006/relationships/image" Target="../media/image137.png"/></Relationships>
</file>

<file path=ppt/slides/_rels/slide38.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notesSlide" Target="../notesSlides/notesSlide31.xml"/><Relationship Id="rId1" Type="http://schemas.openxmlformats.org/officeDocument/2006/relationships/slideLayout" Target="../slideLayouts/slideLayout7.xml"/><Relationship Id="rId5" Type="http://schemas.openxmlformats.org/officeDocument/2006/relationships/image" Target="../media/image140.png"/><Relationship Id="rId4" Type="http://schemas.openxmlformats.org/officeDocument/2006/relationships/image" Target="../media/image139.png"/></Relationships>
</file>

<file path=ppt/slides/_rels/slide39.xml.rels><?xml version="1.0" encoding="UTF-8" standalone="yes"?>
<Relationships xmlns="http://schemas.openxmlformats.org/package/2006/relationships"><Relationship Id="rId8" Type="http://schemas.openxmlformats.org/officeDocument/2006/relationships/image" Target="../media/image142.jpeg"/><Relationship Id="rId13" Type="http://schemas.openxmlformats.org/officeDocument/2006/relationships/image" Target="../media/image147.jpeg"/><Relationship Id="rId3" Type="http://schemas.openxmlformats.org/officeDocument/2006/relationships/notesSlide" Target="../notesSlides/notesSlide32.xml"/><Relationship Id="rId7" Type="http://schemas.openxmlformats.org/officeDocument/2006/relationships/image" Target="../media/image141.png"/><Relationship Id="rId12" Type="http://schemas.openxmlformats.org/officeDocument/2006/relationships/image" Target="../media/image146.jpeg"/><Relationship Id="rId2" Type="http://schemas.openxmlformats.org/officeDocument/2006/relationships/slideLayout" Target="../slideLayouts/slideLayout7.xml"/><Relationship Id="rId16" Type="http://schemas.openxmlformats.org/officeDocument/2006/relationships/image" Target="../media/image150.jpeg"/><Relationship Id="rId1" Type="http://schemas.openxmlformats.org/officeDocument/2006/relationships/vmlDrawing" Target="../drawings/vmlDrawing4.vml"/><Relationship Id="rId6" Type="http://schemas.openxmlformats.org/officeDocument/2006/relationships/image" Target="../media/image138.wmf"/><Relationship Id="rId11" Type="http://schemas.openxmlformats.org/officeDocument/2006/relationships/image" Target="../media/image145.jpeg"/><Relationship Id="rId5" Type="http://schemas.openxmlformats.org/officeDocument/2006/relationships/oleObject" Target="../embeddings/oleObject9.bin"/><Relationship Id="rId15" Type="http://schemas.openxmlformats.org/officeDocument/2006/relationships/image" Target="../media/image149.jpeg"/><Relationship Id="rId10" Type="http://schemas.openxmlformats.org/officeDocument/2006/relationships/image" Target="../media/image144.jpeg"/><Relationship Id="rId4" Type="http://schemas.openxmlformats.org/officeDocument/2006/relationships/image" Target="../media/image139.gif"/><Relationship Id="rId9" Type="http://schemas.openxmlformats.org/officeDocument/2006/relationships/image" Target="../media/image143.jpeg"/><Relationship Id="rId14" Type="http://schemas.openxmlformats.org/officeDocument/2006/relationships/image" Target="../media/image148.jpe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9.png"/><Relationship Id="rId7"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7.png"/><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2" Type="http://schemas.openxmlformats.org/officeDocument/2006/relationships/image" Target="../media/image151.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52.jpe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31.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dirty="0" smtClean="0">
                <a:solidFill>
                  <a:srgbClr val="FFFF00"/>
                </a:solidFill>
              </a:rPr>
              <a:t>N</a:t>
            </a:r>
            <a:r>
              <a:rPr lang="tr-TR" dirty="0" smtClean="0">
                <a:solidFill>
                  <a:srgbClr val="FFFF00"/>
                </a:solidFill>
              </a:rPr>
              <a:t>ö</a:t>
            </a:r>
            <a:r>
              <a:rPr lang="en-GB" dirty="0" err="1" smtClean="0">
                <a:solidFill>
                  <a:srgbClr val="FFFF00"/>
                </a:solidFill>
              </a:rPr>
              <a:t>trinolar</a:t>
            </a:r>
            <a:r>
              <a:rPr lang="tr-TR" dirty="0" smtClean="0">
                <a:solidFill>
                  <a:srgbClr val="FFFF00"/>
                </a:solidFill>
              </a:rPr>
              <a:t>ı</a:t>
            </a:r>
            <a:r>
              <a:rPr lang="en-GB" dirty="0" smtClean="0">
                <a:solidFill>
                  <a:srgbClr val="FFFF00"/>
                </a:solidFill>
              </a:rPr>
              <a:t>n d</a:t>
            </a:r>
            <a:r>
              <a:rPr lang="tr-TR" dirty="0" smtClean="0">
                <a:solidFill>
                  <a:srgbClr val="FFFF00"/>
                </a:solidFill>
              </a:rPr>
              <a:t>ü</a:t>
            </a:r>
            <a:r>
              <a:rPr lang="en-GB" dirty="0" err="1" smtClean="0">
                <a:solidFill>
                  <a:srgbClr val="FFFF00"/>
                </a:solidFill>
              </a:rPr>
              <a:t>nyas</a:t>
            </a:r>
            <a:r>
              <a:rPr lang="tr-TR" dirty="0" smtClean="0">
                <a:solidFill>
                  <a:srgbClr val="FFFF00"/>
                </a:solidFill>
              </a:rPr>
              <a:t>ı</a:t>
            </a:r>
            <a:r>
              <a:rPr lang="en-GB" dirty="0" err="1" smtClean="0">
                <a:solidFill>
                  <a:srgbClr val="FFFF00"/>
                </a:solidFill>
              </a:rPr>
              <a:t>na</a:t>
            </a:r>
            <a:r>
              <a:rPr lang="en-GB" dirty="0" smtClean="0">
                <a:solidFill>
                  <a:srgbClr val="FFFF00"/>
                </a:solidFill>
              </a:rPr>
              <a:t> k</a:t>
            </a:r>
            <a:r>
              <a:rPr lang="tr-TR" dirty="0" smtClean="0">
                <a:solidFill>
                  <a:srgbClr val="FFFF00"/>
                </a:solidFill>
              </a:rPr>
              <a:t>ı</a:t>
            </a:r>
            <a:r>
              <a:rPr lang="en-GB" dirty="0" err="1" smtClean="0">
                <a:solidFill>
                  <a:srgbClr val="FFFF00"/>
                </a:solidFill>
              </a:rPr>
              <a:t>sa</a:t>
            </a:r>
            <a:r>
              <a:rPr lang="en-GB" dirty="0" smtClean="0">
                <a:solidFill>
                  <a:srgbClr val="FFFF00"/>
                </a:solidFill>
              </a:rPr>
              <a:t> </a:t>
            </a:r>
            <a:r>
              <a:rPr lang="en-GB" dirty="0" err="1" smtClean="0">
                <a:solidFill>
                  <a:srgbClr val="FFFF00"/>
                </a:solidFill>
              </a:rPr>
              <a:t>bir</a:t>
            </a:r>
            <a:r>
              <a:rPr lang="en-GB" dirty="0" smtClean="0">
                <a:solidFill>
                  <a:srgbClr val="FFFF00"/>
                </a:solidFill>
              </a:rPr>
              <a:t> </a:t>
            </a:r>
            <a:r>
              <a:rPr lang="en-GB" dirty="0" err="1" smtClean="0">
                <a:solidFill>
                  <a:srgbClr val="FFFF00"/>
                </a:solidFill>
              </a:rPr>
              <a:t>yolculuk</a:t>
            </a:r>
            <a:endParaRPr lang="en-GB" dirty="0">
              <a:solidFill>
                <a:srgbClr val="FFFF00"/>
              </a:solidFill>
            </a:endParaRPr>
          </a:p>
        </p:txBody>
      </p:sp>
      <p:sp>
        <p:nvSpPr>
          <p:cNvPr id="3" name="Subtitle 2"/>
          <p:cNvSpPr>
            <a:spLocks noGrp="1"/>
          </p:cNvSpPr>
          <p:nvPr>
            <p:ph type="subTitle" idx="1"/>
          </p:nvPr>
        </p:nvSpPr>
        <p:spPr/>
        <p:txBody>
          <a:bodyPr/>
          <a:lstStyle/>
          <a:p>
            <a:r>
              <a:rPr lang="en-GB" dirty="0" smtClean="0"/>
              <a:t>Umut </a:t>
            </a:r>
            <a:r>
              <a:rPr lang="en-GB" dirty="0" smtClean="0"/>
              <a:t>K</a:t>
            </a:r>
            <a:r>
              <a:rPr lang="tr-TR" dirty="0" smtClean="0"/>
              <a:t>ö</a:t>
            </a:r>
            <a:r>
              <a:rPr lang="en-GB" dirty="0" smtClean="0"/>
              <a:t>se</a:t>
            </a:r>
            <a:endParaRPr lang="en-GB" dirty="0"/>
          </a:p>
        </p:txBody>
      </p:sp>
      <p:sp>
        <p:nvSpPr>
          <p:cNvPr id="4" name="Footer Placeholder 3"/>
          <p:cNvSpPr>
            <a:spLocks noGrp="1"/>
          </p:cNvSpPr>
          <p:nvPr>
            <p:ph type="ftr" sz="quarter" idx="11"/>
          </p:nvPr>
        </p:nvSpPr>
        <p:spPr/>
        <p:txBody>
          <a:bodyPr/>
          <a:lstStyle/>
          <a:p>
            <a:r>
              <a:rPr lang="en-GB" smtClean="0"/>
              <a:t>Umut KOSE</a:t>
            </a:r>
            <a:endParaRPr lang="en-GB"/>
          </a:p>
        </p:txBody>
      </p:sp>
      <p:sp>
        <p:nvSpPr>
          <p:cNvPr id="5" name="Slide Number Placeholder 4"/>
          <p:cNvSpPr>
            <a:spLocks noGrp="1"/>
          </p:cNvSpPr>
          <p:nvPr>
            <p:ph type="sldNum" sz="quarter" idx="12"/>
          </p:nvPr>
        </p:nvSpPr>
        <p:spPr/>
        <p:txBody>
          <a:bodyPr/>
          <a:lstStyle/>
          <a:p>
            <a:fld id="{9D7D85F2-B42A-4D55-81F3-BF4AC343C405}" type="slidenum">
              <a:rPr lang="en-GB" smtClean="0"/>
              <a:t>1</a:t>
            </a:fld>
            <a:r>
              <a:rPr lang="en-GB" dirty="0" smtClean="0"/>
              <a:t>/42</a:t>
            </a:r>
            <a:endParaRPr lang="en-GB" dirty="0"/>
          </a:p>
        </p:txBody>
      </p:sp>
      <p:sp>
        <p:nvSpPr>
          <p:cNvPr id="7" name="TextBox 6"/>
          <p:cNvSpPr txBox="1"/>
          <p:nvPr/>
        </p:nvSpPr>
        <p:spPr>
          <a:xfrm>
            <a:off x="2123728" y="5085184"/>
            <a:ext cx="4320480" cy="1569660"/>
          </a:xfrm>
          <a:prstGeom prst="rect">
            <a:avLst/>
          </a:prstGeom>
          <a:noFill/>
        </p:spPr>
        <p:txBody>
          <a:bodyPr wrap="square" rtlCol="0">
            <a:spAutoFit/>
          </a:bodyPr>
          <a:lstStyle/>
          <a:p>
            <a:pPr algn="ctr"/>
            <a:r>
              <a:rPr lang="en-GB" sz="2400" b="1" dirty="0" smtClean="0">
                <a:solidFill>
                  <a:schemeClr val="bg1"/>
                </a:solidFill>
              </a:rPr>
              <a:t>CERNTR </a:t>
            </a:r>
            <a:r>
              <a:rPr lang="en-GB" sz="2400" b="1" dirty="0" err="1" smtClean="0">
                <a:solidFill>
                  <a:schemeClr val="bg1"/>
                </a:solidFill>
              </a:rPr>
              <a:t>Seminer</a:t>
            </a:r>
            <a:endParaRPr lang="en-GB" sz="2400" b="1" dirty="0" smtClean="0">
              <a:solidFill>
                <a:schemeClr val="bg1"/>
              </a:solidFill>
            </a:endParaRPr>
          </a:p>
          <a:p>
            <a:pPr algn="ctr"/>
            <a:r>
              <a:rPr lang="en-GB" sz="2400" b="1" dirty="0" smtClean="0">
                <a:solidFill>
                  <a:schemeClr val="bg1"/>
                </a:solidFill>
              </a:rPr>
              <a:t> 24 Nisan 2014 </a:t>
            </a:r>
          </a:p>
          <a:p>
            <a:pPr algn="ctr"/>
            <a:r>
              <a:rPr lang="en-GB" sz="2400" b="1" dirty="0" smtClean="0">
                <a:solidFill>
                  <a:schemeClr val="bg1"/>
                </a:solidFill>
              </a:rPr>
              <a:t>CERN</a:t>
            </a:r>
            <a:endParaRPr lang="en-GB" sz="2400" b="1" dirty="0">
              <a:solidFill>
                <a:schemeClr val="bg1"/>
              </a:solidFill>
            </a:endParaRPr>
          </a:p>
          <a:p>
            <a:pPr algn="ctr"/>
            <a:endParaRPr lang="en-GB" sz="2400" dirty="0">
              <a:solidFill>
                <a:schemeClr val="bg1"/>
              </a:solidFill>
            </a:endParaRPr>
          </a:p>
        </p:txBody>
      </p:sp>
      <p:sp>
        <p:nvSpPr>
          <p:cNvPr id="6" name="Date Placeholder 5"/>
          <p:cNvSpPr>
            <a:spLocks noGrp="1"/>
          </p:cNvSpPr>
          <p:nvPr>
            <p:ph type="dt" sz="half" idx="10"/>
          </p:nvPr>
        </p:nvSpPr>
        <p:spPr/>
        <p:txBody>
          <a:bodyPr/>
          <a:lstStyle/>
          <a:p>
            <a:fld id="{E2AEA774-AA04-4706-AB4B-F704F541DF73}" type="datetime1">
              <a:rPr lang="en-GB" smtClean="0"/>
              <a:t>24/04/2014</a:t>
            </a:fld>
            <a:endParaRPr lang="en-GB"/>
          </a:p>
        </p:txBody>
      </p:sp>
    </p:spTree>
    <p:extLst>
      <p:ext uri="{BB962C8B-B14F-4D97-AF65-F5344CB8AC3E}">
        <p14:creationId xmlns:p14="http://schemas.microsoft.com/office/powerpoint/2010/main" val="11878635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FAE8C10-7168-4032-AB6F-E0A2FE1D327A}" type="slidenum">
              <a:rPr lang="en-GB" smtClean="0"/>
              <a:pPr/>
              <a:t>10</a:t>
            </a:fld>
            <a:r>
              <a:rPr lang="en-GB" dirty="0" smtClean="0"/>
              <a:t>/42</a:t>
            </a:r>
            <a:endParaRPr lang="en-GB" dirty="0"/>
          </a:p>
        </p:txBody>
      </p:sp>
      <p:sp>
        <p:nvSpPr>
          <p:cNvPr id="3" name="TextBox 2"/>
          <p:cNvSpPr txBox="1"/>
          <p:nvPr/>
        </p:nvSpPr>
        <p:spPr>
          <a:xfrm>
            <a:off x="373444" y="1868883"/>
            <a:ext cx="8305800" cy="984885"/>
          </a:xfrm>
          <a:prstGeom prst="rect">
            <a:avLst/>
          </a:prstGeom>
          <a:noFill/>
        </p:spPr>
        <p:txBody>
          <a:bodyPr wrap="square" rtlCol="0">
            <a:spAutoFit/>
          </a:bodyPr>
          <a:lstStyle/>
          <a:p>
            <a:r>
              <a:rPr lang="en-GB" sz="2200" b="1" i="1" dirty="0" smtClean="0">
                <a:solidFill>
                  <a:srgbClr val="66FF33"/>
                </a:solidFill>
              </a:rPr>
              <a:t>G. </a:t>
            </a:r>
            <a:r>
              <a:rPr lang="en-GB" sz="2200" b="1" i="1" dirty="0" err="1" smtClean="0">
                <a:solidFill>
                  <a:srgbClr val="66FF33"/>
                </a:solidFill>
              </a:rPr>
              <a:t>Gamov</a:t>
            </a:r>
            <a:r>
              <a:rPr lang="en-GB" sz="2200" b="1" i="1" dirty="0" smtClean="0">
                <a:solidFill>
                  <a:srgbClr val="66FF33"/>
                </a:solidFill>
              </a:rPr>
              <a:t>, E. Teller, 1936</a:t>
            </a:r>
            <a:r>
              <a:rPr lang="en-GB" b="1" i="1" dirty="0" smtClean="0">
                <a:solidFill>
                  <a:srgbClr val="FF0000"/>
                </a:solidFill>
              </a:rPr>
              <a:t>, beta </a:t>
            </a:r>
            <a:r>
              <a:rPr lang="en-GB" b="1" i="1" dirty="0" err="1" smtClean="0">
                <a:solidFill>
                  <a:srgbClr val="FF0000"/>
                </a:solidFill>
              </a:rPr>
              <a:t>bozunum</a:t>
            </a:r>
            <a:r>
              <a:rPr lang="en-GB" b="1" i="1" dirty="0" smtClean="0">
                <a:solidFill>
                  <a:srgbClr val="FF0000"/>
                </a:solidFill>
              </a:rPr>
              <a:t> </a:t>
            </a:r>
            <a:r>
              <a:rPr lang="en-GB" b="1" i="1" dirty="0" err="1" smtClean="0">
                <a:solidFill>
                  <a:srgbClr val="FF0000"/>
                </a:solidFill>
              </a:rPr>
              <a:t>deneylerinden</a:t>
            </a:r>
            <a:r>
              <a:rPr lang="en-GB" b="1" i="1" dirty="0" smtClean="0">
                <a:solidFill>
                  <a:srgbClr val="FF0000"/>
                </a:solidFill>
              </a:rPr>
              <a:t> </a:t>
            </a:r>
            <a:r>
              <a:rPr lang="en-GB" b="1" i="1" dirty="0" err="1" smtClean="0">
                <a:solidFill>
                  <a:srgbClr val="FF0000"/>
                </a:solidFill>
              </a:rPr>
              <a:t>elde</a:t>
            </a:r>
            <a:r>
              <a:rPr lang="en-GB" b="1" i="1" dirty="0" smtClean="0">
                <a:solidFill>
                  <a:srgbClr val="FF0000"/>
                </a:solidFill>
              </a:rPr>
              <a:t> </a:t>
            </a:r>
            <a:r>
              <a:rPr lang="en-GB" b="1" i="1" dirty="0" err="1" smtClean="0">
                <a:solidFill>
                  <a:srgbClr val="FF0000"/>
                </a:solidFill>
              </a:rPr>
              <a:t>edilen</a:t>
            </a:r>
            <a:r>
              <a:rPr lang="en-GB" b="1" i="1" dirty="0" smtClean="0">
                <a:solidFill>
                  <a:srgbClr val="FF0000"/>
                </a:solidFill>
              </a:rPr>
              <a:t> </a:t>
            </a:r>
            <a:r>
              <a:rPr lang="en-GB" b="1" i="1" dirty="0" err="1" smtClean="0">
                <a:solidFill>
                  <a:srgbClr val="FF0000"/>
                </a:solidFill>
              </a:rPr>
              <a:t>veriler</a:t>
            </a:r>
            <a:r>
              <a:rPr lang="en-GB" b="1" i="1" dirty="0" smtClean="0">
                <a:solidFill>
                  <a:srgbClr val="FF0000"/>
                </a:solidFill>
              </a:rPr>
              <a:t> a</a:t>
            </a:r>
            <a:r>
              <a:rPr lang="tr-TR" b="1" i="1" dirty="0" smtClean="0">
                <a:solidFill>
                  <a:srgbClr val="FF0000"/>
                </a:solidFill>
              </a:rPr>
              <a:t>çı</a:t>
            </a:r>
            <a:r>
              <a:rPr lang="en-GB" b="1" i="1" dirty="0" err="1" smtClean="0">
                <a:solidFill>
                  <a:srgbClr val="FF0000"/>
                </a:solidFill>
              </a:rPr>
              <a:t>klamak</a:t>
            </a:r>
            <a:r>
              <a:rPr lang="en-GB" b="1" i="1" dirty="0" smtClean="0">
                <a:solidFill>
                  <a:srgbClr val="FF0000"/>
                </a:solidFill>
              </a:rPr>
              <a:t> </a:t>
            </a:r>
            <a:r>
              <a:rPr lang="en-GB" b="1" i="1" dirty="0" err="1" smtClean="0">
                <a:solidFill>
                  <a:srgbClr val="FF0000"/>
                </a:solidFill>
              </a:rPr>
              <a:t>i</a:t>
            </a:r>
            <a:r>
              <a:rPr lang="tr-TR" b="1" i="1" dirty="0" smtClean="0">
                <a:solidFill>
                  <a:srgbClr val="FF0000"/>
                </a:solidFill>
              </a:rPr>
              <a:t>ç</a:t>
            </a:r>
            <a:r>
              <a:rPr lang="en-GB" b="1" i="1" dirty="0" smtClean="0">
                <a:solidFill>
                  <a:srgbClr val="FF0000"/>
                </a:solidFill>
              </a:rPr>
              <a:t>in </a:t>
            </a:r>
            <a:r>
              <a:rPr lang="en-GB" b="1" i="1" dirty="0" err="1" smtClean="0">
                <a:solidFill>
                  <a:srgbClr val="FF0000"/>
                </a:solidFill>
              </a:rPr>
              <a:t>daha</a:t>
            </a:r>
            <a:r>
              <a:rPr lang="en-GB" b="1" i="1" dirty="0" smtClean="0">
                <a:solidFill>
                  <a:srgbClr val="FF0000"/>
                </a:solidFill>
              </a:rPr>
              <a:t> </a:t>
            </a:r>
            <a:r>
              <a:rPr lang="en-GB" b="1" i="1" dirty="0" err="1" smtClean="0">
                <a:solidFill>
                  <a:srgbClr val="FF0000"/>
                </a:solidFill>
              </a:rPr>
              <a:t>genel</a:t>
            </a:r>
            <a:r>
              <a:rPr lang="en-GB" b="1" i="1" dirty="0" smtClean="0">
                <a:solidFill>
                  <a:srgbClr val="FF0000"/>
                </a:solidFill>
              </a:rPr>
              <a:t> </a:t>
            </a:r>
            <a:r>
              <a:rPr lang="en-GB" b="1" i="1" dirty="0" err="1" smtClean="0">
                <a:solidFill>
                  <a:srgbClr val="FF0000"/>
                </a:solidFill>
              </a:rPr>
              <a:t>bir</a:t>
            </a:r>
            <a:r>
              <a:rPr lang="en-GB" b="1" i="1" dirty="0" smtClean="0">
                <a:solidFill>
                  <a:srgbClr val="FF0000"/>
                </a:solidFill>
              </a:rPr>
              <a:t> form</a:t>
            </a:r>
            <a:r>
              <a:rPr lang="tr-TR" b="1" i="1" dirty="0" smtClean="0">
                <a:solidFill>
                  <a:srgbClr val="FF0000"/>
                </a:solidFill>
              </a:rPr>
              <a:t>ü</a:t>
            </a:r>
            <a:r>
              <a:rPr lang="en-GB" b="1" i="1" dirty="0" err="1" smtClean="0">
                <a:solidFill>
                  <a:srgbClr val="FF0000"/>
                </a:solidFill>
              </a:rPr>
              <a:t>lasyon</a:t>
            </a:r>
            <a:r>
              <a:rPr lang="en-GB" b="1" i="1" dirty="0" smtClean="0">
                <a:solidFill>
                  <a:srgbClr val="FF0000"/>
                </a:solidFill>
              </a:rPr>
              <a:t> </a:t>
            </a:r>
            <a:r>
              <a:rPr lang="tr-TR" b="1" i="1" dirty="0" err="1">
                <a:solidFill>
                  <a:srgbClr val="FF0000"/>
                </a:solidFill>
              </a:rPr>
              <a:t>ö</a:t>
            </a:r>
            <a:r>
              <a:rPr lang="en-GB" b="1" i="1" dirty="0" err="1" smtClean="0">
                <a:solidFill>
                  <a:srgbClr val="FF0000"/>
                </a:solidFill>
              </a:rPr>
              <a:t>nerdiler</a:t>
            </a:r>
            <a:r>
              <a:rPr lang="en-GB" b="1" i="1" dirty="0" smtClean="0">
                <a:solidFill>
                  <a:srgbClr val="FF0000"/>
                </a:solidFill>
              </a:rPr>
              <a:t> </a:t>
            </a:r>
            <a:r>
              <a:rPr lang="en-GB" b="1" i="1" dirty="0" smtClean="0">
                <a:solidFill>
                  <a:srgbClr val="FF0000"/>
                </a:solidFill>
                <a:sym typeface="Wingdings" panose="05000000000000000000" pitchFamily="2" charset="2"/>
              </a:rPr>
              <a:t></a:t>
            </a:r>
            <a:r>
              <a:rPr lang="en-GB" b="1" i="1" dirty="0" smtClean="0">
                <a:solidFill>
                  <a:srgbClr val="FF0000"/>
                </a:solidFill>
              </a:rPr>
              <a:t> Scalar (S), Vector (V), Tensor (T), </a:t>
            </a:r>
            <a:r>
              <a:rPr lang="en-GB" b="1" i="1" dirty="0" err="1" smtClean="0">
                <a:solidFill>
                  <a:srgbClr val="FF0000"/>
                </a:solidFill>
              </a:rPr>
              <a:t>PseudoVector</a:t>
            </a:r>
            <a:r>
              <a:rPr lang="en-GB" b="1" i="1" dirty="0" smtClean="0">
                <a:solidFill>
                  <a:srgbClr val="FF0000"/>
                </a:solidFill>
              </a:rPr>
              <a:t> (A) and </a:t>
            </a:r>
            <a:r>
              <a:rPr lang="en-GB" b="1" i="1" dirty="0" err="1" smtClean="0">
                <a:solidFill>
                  <a:srgbClr val="FF0000"/>
                </a:solidFill>
              </a:rPr>
              <a:t>PseudoScalar</a:t>
            </a:r>
            <a:r>
              <a:rPr lang="en-GB" b="1" i="1" dirty="0" smtClean="0">
                <a:solidFill>
                  <a:srgbClr val="FF0000"/>
                </a:solidFill>
              </a:rPr>
              <a:t> (P) terms.</a:t>
            </a:r>
            <a:endParaRPr lang="en-GB" b="1" i="1" dirty="0">
              <a:solidFill>
                <a:srgbClr val="FF0000"/>
              </a:solidFill>
            </a:endParaRPr>
          </a:p>
        </p:txBody>
      </p:sp>
      <mc:AlternateContent xmlns:mc="http://schemas.openxmlformats.org/markup-compatibility/2006" xmlns:a14="http://schemas.microsoft.com/office/drawing/2010/main">
        <mc:Choice Requires="a14">
          <p:sp>
            <p:nvSpPr>
              <p:cNvPr id="10" name="TextBox 9"/>
              <p:cNvSpPr txBox="1"/>
              <p:nvPr/>
            </p:nvSpPr>
            <p:spPr>
              <a:xfrm>
                <a:off x="2107874" y="3309043"/>
                <a:ext cx="4603248" cy="406073"/>
              </a:xfrm>
              <a:prstGeom prst="rect">
                <a:avLst/>
              </a:prstGeom>
              <a:solidFill>
                <a:schemeClr val="bg1"/>
              </a:solidFill>
              <a:ln>
                <a:solidFill>
                  <a:schemeClr val="bg1"/>
                </a:solidFill>
              </a:ln>
            </p:spPr>
            <p:txBody>
              <a:bodyPr wrap="none" rtlCol="0">
                <a:spAutoFit/>
              </a:bodyPr>
              <a:lstStyle/>
              <a:p>
                <a:r>
                  <a:rPr lang="en-GB" dirty="0" smtClean="0">
                    <a:latin typeface="Lucida Calligraphy" panose="03010101010101010101" pitchFamily="66" charset="0"/>
                  </a:rPr>
                  <a:t>H</a:t>
                </a:r>
                <a14:m>
                  <m:oMath xmlns:m="http://schemas.openxmlformats.org/officeDocument/2006/math">
                    <m:d>
                      <m:dPr>
                        <m:ctrlPr>
                          <a:rPr lang="en-GB" b="0" i="1" smtClean="0">
                            <a:latin typeface="Cambria Math"/>
                          </a:rPr>
                        </m:ctrlPr>
                      </m:dPr>
                      <m:e>
                        <m:r>
                          <a:rPr lang="en-GB" b="0" i="1" smtClean="0">
                            <a:latin typeface="Cambria Math"/>
                          </a:rPr>
                          <m:t>𝑥</m:t>
                        </m:r>
                      </m:e>
                    </m:d>
                    <m:r>
                      <a:rPr lang="en-GB" b="0" i="1" smtClean="0">
                        <a:latin typeface="Cambria Math"/>
                      </a:rPr>
                      <m:t>=</m:t>
                    </m:r>
                    <m:nary>
                      <m:naryPr>
                        <m:chr m:val="∑"/>
                        <m:supHide m:val="on"/>
                        <m:ctrlPr>
                          <a:rPr lang="en-GB" b="0" i="1" smtClean="0">
                            <a:latin typeface="Cambria Math"/>
                          </a:rPr>
                        </m:ctrlPr>
                      </m:naryPr>
                      <m:sub>
                        <m:r>
                          <m:rPr>
                            <m:brk m:alnAt="7"/>
                          </m:rPr>
                          <a:rPr lang="en-GB" b="0" i="1" smtClean="0">
                            <a:latin typeface="Cambria Math"/>
                          </a:rPr>
                          <m:t>𝑖</m:t>
                        </m:r>
                        <m:r>
                          <a:rPr lang="en-GB" b="0" i="1" smtClean="0">
                            <a:latin typeface="Cambria Math"/>
                          </a:rPr>
                          <m:t>=</m:t>
                        </m:r>
                        <m:r>
                          <a:rPr lang="en-GB" b="0" i="1" smtClean="0">
                            <a:latin typeface="Cambria Math"/>
                          </a:rPr>
                          <m:t>𝑆</m:t>
                        </m:r>
                        <m:r>
                          <a:rPr lang="en-GB" b="0" i="1" smtClean="0">
                            <a:latin typeface="Cambria Math"/>
                          </a:rPr>
                          <m:t>,</m:t>
                        </m:r>
                        <m:r>
                          <a:rPr lang="en-GB" b="0" i="1" smtClean="0">
                            <a:latin typeface="Cambria Math"/>
                          </a:rPr>
                          <m:t>𝑉</m:t>
                        </m:r>
                        <m:r>
                          <a:rPr lang="en-GB" b="0" i="1" smtClean="0">
                            <a:latin typeface="Cambria Math"/>
                          </a:rPr>
                          <m:t>,</m:t>
                        </m:r>
                        <m:r>
                          <a:rPr lang="en-GB" b="0" i="1" smtClean="0">
                            <a:latin typeface="Cambria Math"/>
                          </a:rPr>
                          <m:t>𝑇</m:t>
                        </m:r>
                        <m:r>
                          <a:rPr lang="en-GB" b="0" i="1" smtClean="0">
                            <a:latin typeface="Cambria Math"/>
                          </a:rPr>
                          <m:t>,</m:t>
                        </m:r>
                        <m:r>
                          <a:rPr lang="en-GB" b="0" i="1" smtClean="0">
                            <a:latin typeface="Cambria Math"/>
                          </a:rPr>
                          <m:t>𝐴</m:t>
                        </m:r>
                        <m:r>
                          <a:rPr lang="en-GB" b="0" i="1" smtClean="0">
                            <a:latin typeface="Cambria Math"/>
                          </a:rPr>
                          <m:t>,</m:t>
                        </m:r>
                        <m:r>
                          <a:rPr lang="en-GB" b="0" i="1" smtClean="0">
                            <a:latin typeface="Cambria Math"/>
                          </a:rPr>
                          <m:t>𝑃</m:t>
                        </m:r>
                      </m:sub>
                      <m:sup/>
                      <m:e>
                        <m:sSub>
                          <m:sSubPr>
                            <m:ctrlPr>
                              <a:rPr lang="en-GB" b="0" i="1" smtClean="0">
                                <a:latin typeface="Cambria Math"/>
                              </a:rPr>
                            </m:ctrlPr>
                          </m:sSubPr>
                          <m:e>
                            <m:r>
                              <a:rPr lang="en-GB" b="0" i="1" smtClean="0">
                                <a:latin typeface="Cambria Math"/>
                              </a:rPr>
                              <m:t>𝐺</m:t>
                            </m:r>
                          </m:e>
                          <m:sub>
                            <m:r>
                              <a:rPr lang="en-GB" b="0" i="1" smtClean="0">
                                <a:latin typeface="Cambria Math"/>
                              </a:rPr>
                              <m:t>𝑖</m:t>
                            </m:r>
                          </m:sub>
                        </m:sSub>
                        <m:acc>
                          <m:accPr>
                            <m:chr m:val="̅"/>
                            <m:ctrlPr>
                              <a:rPr lang="en-GB" b="0" i="1" smtClean="0">
                                <a:latin typeface="Cambria Math"/>
                              </a:rPr>
                            </m:ctrlPr>
                          </m:accPr>
                          <m:e>
                            <m:r>
                              <a:rPr lang="en-GB" b="0" i="1" smtClean="0">
                                <a:latin typeface="Cambria Math"/>
                              </a:rPr>
                              <m:t>𝑝</m:t>
                            </m:r>
                          </m:e>
                        </m:acc>
                        <m:sSub>
                          <m:sSubPr>
                            <m:ctrlPr>
                              <a:rPr lang="en-GB" b="0" i="1" smtClean="0">
                                <a:latin typeface="Cambria Math"/>
                              </a:rPr>
                            </m:ctrlPr>
                          </m:sSubPr>
                          <m:e>
                            <m:r>
                              <a:rPr lang="en-GB" b="0" i="1" smtClean="0">
                                <a:latin typeface="Cambria Math"/>
                              </a:rPr>
                              <m:t>𝑂</m:t>
                            </m:r>
                          </m:e>
                          <m:sub>
                            <m:r>
                              <a:rPr lang="en-GB" b="0" i="1" smtClean="0">
                                <a:latin typeface="Cambria Math"/>
                              </a:rPr>
                              <m:t>𝑖</m:t>
                            </m:r>
                          </m:sub>
                        </m:sSub>
                        <m:r>
                          <a:rPr lang="en-GB" b="0" i="1" smtClean="0">
                            <a:latin typeface="Cambria Math"/>
                          </a:rPr>
                          <m:t>𝑛</m:t>
                        </m:r>
                        <m:d>
                          <m:dPr>
                            <m:ctrlPr>
                              <a:rPr lang="en-GB" b="0" i="1" smtClean="0">
                                <a:latin typeface="Cambria Math"/>
                              </a:rPr>
                            </m:ctrlPr>
                          </m:dPr>
                          <m:e>
                            <m:r>
                              <a:rPr lang="en-GB" b="0" i="1" smtClean="0">
                                <a:latin typeface="Cambria Math"/>
                              </a:rPr>
                              <m:t>𝑥</m:t>
                            </m:r>
                          </m:e>
                        </m:d>
                        <m:acc>
                          <m:accPr>
                            <m:chr m:val="̅"/>
                            <m:ctrlPr>
                              <a:rPr lang="en-GB" b="0" i="1" smtClean="0">
                                <a:latin typeface="Cambria Math"/>
                              </a:rPr>
                            </m:ctrlPr>
                          </m:accPr>
                          <m:e>
                            <m:r>
                              <a:rPr lang="en-GB" b="0" i="1" smtClean="0">
                                <a:latin typeface="Cambria Math"/>
                              </a:rPr>
                              <m:t>𝑒</m:t>
                            </m:r>
                          </m:e>
                        </m:acc>
                        <m:sSup>
                          <m:sSupPr>
                            <m:ctrlPr>
                              <a:rPr lang="en-GB" b="0" i="1" smtClean="0">
                                <a:latin typeface="Cambria Math"/>
                              </a:rPr>
                            </m:ctrlPr>
                          </m:sSupPr>
                          <m:e>
                            <m:r>
                              <a:rPr lang="en-GB" b="0" i="1" smtClean="0">
                                <a:latin typeface="Cambria Math"/>
                              </a:rPr>
                              <m:t>𝑂</m:t>
                            </m:r>
                          </m:e>
                          <m:sup>
                            <m:r>
                              <a:rPr lang="en-GB" b="0" i="1" smtClean="0">
                                <a:latin typeface="Cambria Math"/>
                              </a:rPr>
                              <m:t>𝑖</m:t>
                            </m:r>
                          </m:sup>
                        </m:sSup>
                        <m:r>
                          <a:rPr lang="en-GB" b="0" i="1" smtClean="0">
                            <a:latin typeface="Cambria Math"/>
                            <a:ea typeface="Cambria Math"/>
                          </a:rPr>
                          <m:t>𝜈</m:t>
                        </m:r>
                        <m:d>
                          <m:dPr>
                            <m:ctrlPr>
                              <a:rPr lang="en-GB" b="0" i="1" smtClean="0">
                                <a:latin typeface="Cambria Math"/>
                                <a:ea typeface="Cambria Math"/>
                              </a:rPr>
                            </m:ctrlPr>
                          </m:dPr>
                          <m:e>
                            <m:r>
                              <a:rPr lang="en-GB" b="0" i="1" smtClean="0">
                                <a:latin typeface="Cambria Math"/>
                                <a:ea typeface="Cambria Math"/>
                              </a:rPr>
                              <m:t>𝑥</m:t>
                            </m:r>
                          </m:e>
                        </m:d>
                        <m:r>
                          <a:rPr lang="en-GB" b="0" i="1" smtClean="0">
                            <a:latin typeface="Cambria Math"/>
                            <a:ea typeface="Cambria Math"/>
                          </a:rPr>
                          <m:t>+</m:t>
                        </m:r>
                        <m:r>
                          <a:rPr lang="en-GB" b="0" i="1" smtClean="0">
                            <a:latin typeface="Cambria Math"/>
                            <a:ea typeface="Cambria Math"/>
                          </a:rPr>
                          <m:t>h</m:t>
                        </m:r>
                        <m:r>
                          <a:rPr lang="en-GB" b="0" i="1" smtClean="0">
                            <a:latin typeface="Cambria Math"/>
                            <a:ea typeface="Cambria Math"/>
                          </a:rPr>
                          <m:t>.</m:t>
                        </m:r>
                        <m:r>
                          <a:rPr lang="en-GB" b="0" i="1" smtClean="0">
                            <a:latin typeface="Cambria Math"/>
                            <a:ea typeface="Cambria Math"/>
                          </a:rPr>
                          <m:t>𝑐</m:t>
                        </m:r>
                        <m:r>
                          <a:rPr lang="en-GB" b="0" i="1" smtClean="0">
                            <a:latin typeface="Cambria Math"/>
                            <a:ea typeface="Cambria Math"/>
                          </a:rPr>
                          <m:t>.</m:t>
                        </m:r>
                      </m:e>
                    </m:nary>
                  </m:oMath>
                </a14:m>
                <a:endParaRPr lang="en-GB" dirty="0"/>
              </a:p>
            </p:txBody>
          </p:sp>
        </mc:Choice>
        <mc:Fallback xmlns="">
          <p:sp>
            <p:nvSpPr>
              <p:cNvPr id="10" name="TextBox 9"/>
              <p:cNvSpPr txBox="1">
                <a:spLocks noRot="1" noChangeAspect="1" noMove="1" noResize="1" noEditPoints="1" noAdjustHandles="1" noChangeArrowheads="1" noChangeShapeType="1" noTextEdit="1"/>
              </p:cNvSpPr>
              <p:nvPr/>
            </p:nvSpPr>
            <p:spPr>
              <a:xfrm>
                <a:off x="2107874" y="3309043"/>
                <a:ext cx="4603248" cy="406073"/>
              </a:xfrm>
              <a:prstGeom prst="rect">
                <a:avLst/>
              </a:prstGeom>
              <a:blipFill rotWithShape="1">
                <a:blip r:embed="rId3"/>
                <a:stretch>
                  <a:fillRect l="-1057" t="-101471" b="-160294"/>
                </a:stretch>
              </a:blipFill>
              <a:ln>
                <a:solidFill>
                  <a:schemeClr val="bg1"/>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2286902" y="4043030"/>
                <a:ext cx="2489079" cy="394082"/>
              </a:xfrm>
              <a:prstGeom prst="rect">
                <a:avLst/>
              </a:prstGeom>
              <a:solidFill>
                <a:schemeClr val="bg1"/>
              </a:solidFill>
              <a:ln>
                <a:solidFill>
                  <a:schemeClr val="bg1"/>
                </a:solidFill>
              </a:ln>
            </p:spPr>
            <p:txBody>
              <a:bodyPr wrap="none" rtlCol="0">
                <a:spAutoFit/>
              </a:bodyPr>
              <a:lstStyle/>
              <a:p>
                <a14:m>
                  <m:oMath xmlns:m="http://schemas.openxmlformats.org/officeDocument/2006/math">
                    <m:r>
                      <a:rPr lang="en-GB" b="0" i="1" smtClean="0">
                        <a:latin typeface="Cambria Math"/>
                      </a:rPr>
                      <m:t>𝑂</m:t>
                    </m:r>
                    <m:r>
                      <a:rPr lang="en-GB" b="0" i="1" smtClean="0">
                        <a:latin typeface="Cambria Math"/>
                        <a:ea typeface="Cambria Math"/>
                      </a:rPr>
                      <m:t>→1, </m:t>
                    </m:r>
                    <m:sSub>
                      <m:sSubPr>
                        <m:ctrlPr>
                          <a:rPr lang="en-GB" b="0" i="1" smtClean="0">
                            <a:latin typeface="Cambria Math"/>
                            <a:ea typeface="Cambria Math"/>
                          </a:rPr>
                        </m:ctrlPr>
                      </m:sSubPr>
                      <m:e>
                        <m:r>
                          <a:rPr lang="en-GB" b="0" i="1" smtClean="0">
                            <a:latin typeface="Cambria Math"/>
                            <a:ea typeface="Cambria Math"/>
                          </a:rPr>
                          <m:t>𝛾</m:t>
                        </m:r>
                      </m:e>
                      <m:sub>
                        <m:r>
                          <a:rPr lang="en-GB" b="0" i="1" smtClean="0">
                            <a:latin typeface="Cambria Math"/>
                            <a:ea typeface="Cambria Math"/>
                          </a:rPr>
                          <m:t>𝛼</m:t>
                        </m:r>
                      </m:sub>
                    </m:sSub>
                    <m:r>
                      <a:rPr lang="en-GB" b="0" i="1" smtClean="0">
                        <a:latin typeface="Cambria Math"/>
                        <a:ea typeface="Cambria Math"/>
                      </a:rPr>
                      <m:t>, </m:t>
                    </m:r>
                    <m:sSub>
                      <m:sSubPr>
                        <m:ctrlPr>
                          <a:rPr lang="en-GB" b="0" i="1" smtClean="0">
                            <a:latin typeface="Cambria Math"/>
                            <a:ea typeface="Cambria Math"/>
                          </a:rPr>
                        </m:ctrlPr>
                      </m:sSubPr>
                      <m:e>
                        <m:r>
                          <a:rPr lang="en-GB" b="0" i="1" smtClean="0">
                            <a:latin typeface="Cambria Math"/>
                            <a:ea typeface="Cambria Math"/>
                          </a:rPr>
                          <m:t>𝜎</m:t>
                        </m:r>
                      </m:e>
                      <m:sub>
                        <m:r>
                          <a:rPr lang="en-GB" b="0" i="1" smtClean="0">
                            <a:latin typeface="Cambria Math"/>
                            <a:ea typeface="Cambria Math"/>
                          </a:rPr>
                          <m:t>𝛼𝛽</m:t>
                        </m:r>
                      </m:sub>
                    </m:sSub>
                    <m:r>
                      <a:rPr lang="en-GB" b="0" i="1" smtClean="0">
                        <a:latin typeface="Cambria Math"/>
                        <a:ea typeface="Cambria Math"/>
                      </a:rPr>
                      <m:t>, </m:t>
                    </m:r>
                    <m:sSub>
                      <m:sSubPr>
                        <m:ctrlPr>
                          <a:rPr lang="en-GB" i="1">
                            <a:latin typeface="Cambria Math"/>
                            <a:ea typeface="Cambria Math"/>
                          </a:rPr>
                        </m:ctrlPr>
                      </m:sSubPr>
                      <m:e>
                        <m:r>
                          <a:rPr lang="en-GB" i="1">
                            <a:latin typeface="Cambria Math"/>
                            <a:ea typeface="Cambria Math"/>
                          </a:rPr>
                          <m:t>𝛾</m:t>
                        </m:r>
                      </m:e>
                      <m:sub>
                        <m:r>
                          <a:rPr lang="en-GB" i="1">
                            <a:latin typeface="Cambria Math"/>
                            <a:ea typeface="Cambria Math"/>
                          </a:rPr>
                          <m:t>𝛼</m:t>
                        </m:r>
                      </m:sub>
                    </m:sSub>
                    <m:sSub>
                      <m:sSubPr>
                        <m:ctrlPr>
                          <a:rPr lang="en-GB" i="1">
                            <a:latin typeface="Cambria Math"/>
                            <a:ea typeface="Cambria Math"/>
                          </a:rPr>
                        </m:ctrlPr>
                      </m:sSubPr>
                      <m:e>
                        <m:r>
                          <a:rPr lang="en-GB" i="1">
                            <a:latin typeface="Cambria Math"/>
                            <a:ea typeface="Cambria Math"/>
                          </a:rPr>
                          <m:t>𝛾</m:t>
                        </m:r>
                      </m:e>
                      <m:sub>
                        <m:r>
                          <a:rPr lang="en-GB" b="0" i="1" smtClean="0">
                            <a:latin typeface="Cambria Math"/>
                            <a:ea typeface="Cambria Math"/>
                          </a:rPr>
                          <m:t>5</m:t>
                        </m:r>
                      </m:sub>
                    </m:sSub>
                  </m:oMath>
                </a14:m>
                <a:r>
                  <a:rPr lang="en-GB" dirty="0" smtClean="0"/>
                  <a:t>, </a:t>
                </a:r>
                <a14:m>
                  <m:oMath xmlns:m="http://schemas.openxmlformats.org/officeDocument/2006/math">
                    <m:sSub>
                      <m:sSubPr>
                        <m:ctrlPr>
                          <a:rPr lang="en-GB" i="1">
                            <a:latin typeface="Cambria Math"/>
                            <a:ea typeface="Cambria Math"/>
                          </a:rPr>
                        </m:ctrlPr>
                      </m:sSubPr>
                      <m:e>
                        <m:r>
                          <a:rPr lang="en-GB" i="1">
                            <a:latin typeface="Cambria Math"/>
                            <a:ea typeface="Cambria Math"/>
                          </a:rPr>
                          <m:t>𝛾</m:t>
                        </m:r>
                      </m:e>
                      <m:sub>
                        <m:r>
                          <a:rPr lang="en-GB" b="0" i="1" smtClean="0">
                            <a:latin typeface="Cambria Math"/>
                            <a:ea typeface="Cambria Math"/>
                          </a:rPr>
                          <m:t>5</m:t>
                        </m:r>
                      </m:sub>
                    </m:sSub>
                  </m:oMath>
                </a14:m>
                <a:endParaRPr lang="en-GB" dirty="0"/>
              </a:p>
            </p:txBody>
          </p:sp>
        </mc:Choice>
        <mc:Fallback xmlns="">
          <p:sp>
            <p:nvSpPr>
              <p:cNvPr id="11" name="TextBox 10"/>
              <p:cNvSpPr txBox="1">
                <a:spLocks noRot="1" noChangeAspect="1" noMove="1" noResize="1" noEditPoints="1" noAdjustHandles="1" noChangeArrowheads="1" noChangeShapeType="1" noTextEdit="1"/>
              </p:cNvSpPr>
              <p:nvPr/>
            </p:nvSpPr>
            <p:spPr>
              <a:xfrm>
                <a:off x="2286902" y="4043030"/>
                <a:ext cx="2489079" cy="394082"/>
              </a:xfrm>
              <a:prstGeom prst="rect">
                <a:avLst/>
              </a:prstGeom>
              <a:blipFill rotWithShape="1">
                <a:blip r:embed="rId4"/>
                <a:stretch>
                  <a:fillRect t="-4478" b="-16418"/>
                </a:stretch>
              </a:blipFill>
              <a:ln>
                <a:solidFill>
                  <a:schemeClr val="bg1"/>
                </a:solidFill>
              </a:ln>
            </p:spPr>
            <p:txBody>
              <a:bodyPr/>
              <a:lstStyle/>
              <a:p>
                <a:r>
                  <a:rPr lang="en-GB">
                    <a:noFill/>
                  </a:rPr>
                  <a:t> </a:t>
                </a:r>
              </a:p>
            </p:txBody>
          </p:sp>
        </mc:Fallback>
      </mc:AlternateContent>
      <p:sp>
        <p:nvSpPr>
          <p:cNvPr id="12" name="TextBox 11"/>
          <p:cNvSpPr txBox="1"/>
          <p:nvPr/>
        </p:nvSpPr>
        <p:spPr>
          <a:xfrm>
            <a:off x="1422074" y="3716743"/>
            <a:ext cx="1371600" cy="369332"/>
          </a:xfrm>
          <a:prstGeom prst="rect">
            <a:avLst/>
          </a:prstGeom>
          <a:noFill/>
        </p:spPr>
        <p:txBody>
          <a:bodyPr wrap="square" rtlCol="0">
            <a:spAutoFit/>
          </a:bodyPr>
          <a:lstStyle/>
          <a:p>
            <a:r>
              <a:rPr lang="en-GB" dirty="0" err="1" smtClean="0">
                <a:solidFill>
                  <a:srgbClr val="FF0000"/>
                </a:solidFill>
              </a:rPr>
              <a:t>burada</a:t>
            </a:r>
            <a:endParaRPr lang="en-GB" dirty="0">
              <a:solidFill>
                <a:srgbClr val="FF0000"/>
              </a:solidFill>
            </a:endParaRPr>
          </a:p>
        </p:txBody>
      </p:sp>
      <p:sp>
        <p:nvSpPr>
          <p:cNvPr id="14" name="TextBox 13"/>
          <p:cNvSpPr txBox="1"/>
          <p:nvPr/>
        </p:nvSpPr>
        <p:spPr>
          <a:xfrm>
            <a:off x="133856" y="4797152"/>
            <a:ext cx="8784976" cy="646331"/>
          </a:xfrm>
          <a:prstGeom prst="rect">
            <a:avLst/>
          </a:prstGeom>
          <a:noFill/>
        </p:spPr>
        <p:txBody>
          <a:bodyPr wrap="square" rtlCol="0">
            <a:spAutoFit/>
          </a:bodyPr>
          <a:lstStyle/>
          <a:p>
            <a:r>
              <a:rPr lang="en-GB" b="1" dirty="0" smtClean="0">
                <a:solidFill>
                  <a:srgbClr val="00B0F0"/>
                </a:solidFill>
              </a:rPr>
              <a:t>Fermi </a:t>
            </a:r>
            <a:r>
              <a:rPr lang="en-GB" b="1" dirty="0" err="1" smtClean="0">
                <a:solidFill>
                  <a:srgbClr val="00B0F0"/>
                </a:solidFill>
              </a:rPr>
              <a:t>ve</a:t>
            </a:r>
            <a:r>
              <a:rPr lang="en-GB" b="1" dirty="0" smtClean="0">
                <a:solidFill>
                  <a:srgbClr val="00B0F0"/>
                </a:solidFill>
              </a:rPr>
              <a:t> </a:t>
            </a:r>
            <a:r>
              <a:rPr lang="en-GB" b="1" dirty="0" err="1" smtClean="0">
                <a:solidFill>
                  <a:srgbClr val="00B0F0"/>
                </a:solidFill>
              </a:rPr>
              <a:t>Gamov</a:t>
            </a:r>
            <a:r>
              <a:rPr lang="en-GB" b="1" dirty="0" smtClean="0">
                <a:solidFill>
                  <a:srgbClr val="00B0F0"/>
                </a:solidFill>
              </a:rPr>
              <a:t>-Teller </a:t>
            </a:r>
            <a:r>
              <a:rPr lang="en-GB" b="1" dirty="0" err="1" smtClean="0">
                <a:solidFill>
                  <a:srgbClr val="00B0F0"/>
                </a:solidFill>
              </a:rPr>
              <a:t>Hamiltonian’lar</a:t>
            </a:r>
            <a:r>
              <a:rPr lang="tr-TR" b="1" dirty="0" smtClean="0">
                <a:solidFill>
                  <a:srgbClr val="00B0F0"/>
                </a:solidFill>
              </a:rPr>
              <a:t>ı</a:t>
            </a:r>
            <a:r>
              <a:rPr lang="en-GB" b="1" dirty="0" smtClean="0">
                <a:solidFill>
                  <a:srgbClr val="00B0F0"/>
                </a:solidFill>
              </a:rPr>
              <a:t>  </a:t>
            </a:r>
            <a:r>
              <a:rPr lang="en-GB" b="1" dirty="0" err="1" smtClean="0">
                <a:solidFill>
                  <a:srgbClr val="00B0F0"/>
                </a:solidFill>
              </a:rPr>
              <a:t>uzaydaki</a:t>
            </a:r>
            <a:r>
              <a:rPr lang="en-GB" b="1" dirty="0" smtClean="0">
                <a:solidFill>
                  <a:srgbClr val="00B0F0"/>
                </a:solidFill>
              </a:rPr>
              <a:t> d</a:t>
            </a:r>
            <a:r>
              <a:rPr lang="tr-TR" b="1" dirty="0" smtClean="0">
                <a:solidFill>
                  <a:srgbClr val="00B0F0"/>
                </a:solidFill>
              </a:rPr>
              <a:t>ö</a:t>
            </a:r>
            <a:r>
              <a:rPr lang="en-GB" b="1" dirty="0" err="1" smtClean="0">
                <a:solidFill>
                  <a:srgbClr val="00B0F0"/>
                </a:solidFill>
              </a:rPr>
              <a:t>nmeler</a:t>
            </a:r>
            <a:r>
              <a:rPr lang="en-GB" b="1" dirty="0" smtClean="0">
                <a:solidFill>
                  <a:srgbClr val="00B0F0"/>
                </a:solidFill>
              </a:rPr>
              <a:t> (space inversion) alt</a:t>
            </a:r>
            <a:r>
              <a:rPr lang="tr-TR" b="1" dirty="0" smtClean="0">
                <a:solidFill>
                  <a:srgbClr val="00B0F0"/>
                </a:solidFill>
              </a:rPr>
              <a:t>ı</a:t>
            </a:r>
            <a:r>
              <a:rPr lang="en-GB" b="1" dirty="0" err="1" smtClean="0">
                <a:solidFill>
                  <a:srgbClr val="00B0F0"/>
                </a:solidFill>
              </a:rPr>
              <a:t>nda</a:t>
            </a:r>
            <a:r>
              <a:rPr lang="en-GB" b="1" dirty="0" smtClean="0">
                <a:solidFill>
                  <a:srgbClr val="00B0F0"/>
                </a:solidFill>
              </a:rPr>
              <a:t> de</a:t>
            </a:r>
            <a:r>
              <a:rPr lang="tr-TR" b="1" dirty="0" smtClean="0">
                <a:solidFill>
                  <a:srgbClr val="00B0F0"/>
                </a:solidFill>
              </a:rPr>
              <a:t>ğ</a:t>
            </a:r>
            <a:r>
              <a:rPr lang="en-GB" b="1" dirty="0" err="1" smtClean="0">
                <a:solidFill>
                  <a:srgbClr val="00B0F0"/>
                </a:solidFill>
              </a:rPr>
              <a:t>i</a:t>
            </a:r>
            <a:r>
              <a:rPr lang="tr-TR" b="1" dirty="0" smtClean="0">
                <a:solidFill>
                  <a:srgbClr val="00B0F0"/>
                </a:solidFill>
              </a:rPr>
              <a:t>ş</a:t>
            </a:r>
            <a:r>
              <a:rPr lang="en-GB" b="1" dirty="0" err="1" smtClean="0">
                <a:solidFill>
                  <a:srgbClr val="00B0F0"/>
                </a:solidFill>
              </a:rPr>
              <a:t>mezdir</a:t>
            </a:r>
            <a:r>
              <a:rPr lang="en-GB" b="1" dirty="0" smtClean="0">
                <a:solidFill>
                  <a:srgbClr val="00B0F0"/>
                </a:solidFill>
              </a:rPr>
              <a:t> (invariant) </a:t>
            </a:r>
            <a:r>
              <a:rPr lang="en-GB" b="1" dirty="0" smtClean="0">
                <a:solidFill>
                  <a:schemeClr val="accent6">
                    <a:lumMod val="75000"/>
                  </a:schemeClr>
                </a:solidFill>
                <a:sym typeface="Wingdings" panose="05000000000000000000" pitchFamily="2" charset="2"/>
              </a:rPr>
              <a:t></a:t>
            </a:r>
            <a:r>
              <a:rPr lang="en-GB" b="1" dirty="0" smtClean="0">
                <a:solidFill>
                  <a:schemeClr val="accent6">
                    <a:lumMod val="75000"/>
                  </a:schemeClr>
                </a:solidFill>
              </a:rPr>
              <a:t> </a:t>
            </a:r>
            <a:r>
              <a:rPr lang="en-GB" b="1" dirty="0" err="1" smtClean="0">
                <a:solidFill>
                  <a:schemeClr val="accent6">
                    <a:lumMod val="75000"/>
                  </a:schemeClr>
                </a:solidFill>
              </a:rPr>
              <a:t>Parite</a:t>
            </a:r>
            <a:r>
              <a:rPr lang="en-GB" b="1" dirty="0" smtClean="0">
                <a:solidFill>
                  <a:schemeClr val="accent6">
                    <a:lumMod val="75000"/>
                  </a:schemeClr>
                </a:solidFill>
              </a:rPr>
              <a:t>, </a:t>
            </a:r>
            <a:r>
              <a:rPr lang="en-GB" b="1" dirty="0" err="1" smtClean="0">
                <a:solidFill>
                  <a:schemeClr val="accent6">
                    <a:lumMod val="75000"/>
                  </a:schemeClr>
                </a:solidFill>
              </a:rPr>
              <a:t>ayna</a:t>
            </a:r>
            <a:r>
              <a:rPr lang="en-GB" b="1" dirty="0" smtClean="0">
                <a:solidFill>
                  <a:schemeClr val="accent6">
                    <a:lumMod val="75000"/>
                  </a:schemeClr>
                </a:solidFill>
              </a:rPr>
              <a:t> </a:t>
            </a:r>
            <a:r>
              <a:rPr lang="en-GB" b="1" dirty="0" err="1" smtClean="0">
                <a:solidFill>
                  <a:schemeClr val="accent6">
                    <a:lumMod val="75000"/>
                  </a:schemeClr>
                </a:solidFill>
              </a:rPr>
              <a:t>simetrisi</a:t>
            </a:r>
            <a:r>
              <a:rPr lang="en-GB" b="1" dirty="0" smtClean="0">
                <a:solidFill>
                  <a:schemeClr val="accent6">
                    <a:lumMod val="75000"/>
                  </a:schemeClr>
                </a:solidFill>
              </a:rPr>
              <a:t> </a:t>
            </a:r>
            <a:r>
              <a:rPr lang="en-GB" b="1" dirty="0" smtClean="0">
                <a:solidFill>
                  <a:schemeClr val="bg1"/>
                </a:solidFill>
              </a:rPr>
              <a:t>(Parity) </a:t>
            </a:r>
            <a:r>
              <a:rPr lang="en-GB" b="1" dirty="0" err="1" smtClean="0">
                <a:solidFill>
                  <a:schemeClr val="accent6">
                    <a:lumMod val="75000"/>
                  </a:schemeClr>
                </a:solidFill>
              </a:rPr>
              <a:t>korunumludur</a:t>
            </a:r>
            <a:r>
              <a:rPr lang="en-GB" b="1" dirty="0">
                <a:solidFill>
                  <a:schemeClr val="accent6">
                    <a:lumMod val="75000"/>
                  </a:schemeClr>
                </a:solidFill>
              </a:rPr>
              <a:t>!</a:t>
            </a:r>
          </a:p>
        </p:txBody>
      </p:sp>
      <p:sp>
        <p:nvSpPr>
          <p:cNvPr id="6" name="Footer Placeholder 5"/>
          <p:cNvSpPr>
            <a:spLocks noGrp="1"/>
          </p:cNvSpPr>
          <p:nvPr>
            <p:ph type="ftr" sz="quarter" idx="11"/>
          </p:nvPr>
        </p:nvSpPr>
        <p:spPr/>
        <p:txBody>
          <a:bodyPr/>
          <a:lstStyle/>
          <a:p>
            <a:r>
              <a:rPr lang="en-GB" smtClean="0"/>
              <a:t>Umut KOSE</a:t>
            </a:r>
            <a:endParaRPr lang="en-GB"/>
          </a:p>
        </p:txBody>
      </p:sp>
      <p:sp>
        <p:nvSpPr>
          <p:cNvPr id="8" name="TextBox 7"/>
          <p:cNvSpPr txBox="1"/>
          <p:nvPr/>
        </p:nvSpPr>
        <p:spPr>
          <a:xfrm>
            <a:off x="522606" y="5757936"/>
            <a:ext cx="6480720" cy="400110"/>
          </a:xfrm>
          <a:prstGeom prst="rect">
            <a:avLst/>
          </a:prstGeom>
          <a:noFill/>
        </p:spPr>
        <p:txBody>
          <a:bodyPr wrap="square" rtlCol="0">
            <a:spAutoFit/>
          </a:bodyPr>
          <a:lstStyle/>
          <a:p>
            <a:r>
              <a:rPr lang="en-GB" sz="2000" b="1" dirty="0" err="1" smtClean="0">
                <a:solidFill>
                  <a:srgbClr val="FFFF00"/>
                </a:solidFill>
              </a:rPr>
              <a:t>Hangi</a:t>
            </a:r>
            <a:r>
              <a:rPr lang="en-GB" sz="2000" b="1" dirty="0" smtClean="0">
                <a:solidFill>
                  <a:srgbClr val="FFFF00"/>
                </a:solidFill>
              </a:rPr>
              <a:t> </a:t>
            </a:r>
            <a:r>
              <a:rPr lang="en-GB" sz="2000" b="1" dirty="0" err="1" smtClean="0">
                <a:solidFill>
                  <a:srgbClr val="FFFF00"/>
                </a:solidFill>
              </a:rPr>
              <a:t>terimler</a:t>
            </a:r>
            <a:r>
              <a:rPr lang="en-GB" sz="2000" b="1" dirty="0" smtClean="0">
                <a:solidFill>
                  <a:srgbClr val="FFFF00"/>
                </a:solidFill>
              </a:rPr>
              <a:t> </a:t>
            </a:r>
            <a:r>
              <a:rPr lang="en-GB" sz="2000" b="1" dirty="0" err="1" smtClean="0">
                <a:solidFill>
                  <a:srgbClr val="FFFF00"/>
                </a:solidFill>
              </a:rPr>
              <a:t>daha</a:t>
            </a:r>
            <a:r>
              <a:rPr lang="en-GB" sz="2000" b="1" dirty="0" smtClean="0">
                <a:solidFill>
                  <a:srgbClr val="FFFF00"/>
                </a:solidFill>
              </a:rPr>
              <a:t> bask</a:t>
            </a:r>
            <a:r>
              <a:rPr lang="tr-TR" sz="2000" b="1" dirty="0" smtClean="0">
                <a:solidFill>
                  <a:srgbClr val="FFFF00"/>
                </a:solidFill>
              </a:rPr>
              <a:t>ı</a:t>
            </a:r>
            <a:r>
              <a:rPr lang="en-GB" sz="2000" b="1" dirty="0" smtClean="0">
                <a:solidFill>
                  <a:srgbClr val="FFFF00"/>
                </a:solidFill>
              </a:rPr>
              <a:t>n? S, V mi </a:t>
            </a:r>
            <a:r>
              <a:rPr lang="en-GB" sz="2000" b="1" dirty="0" err="1" smtClean="0">
                <a:solidFill>
                  <a:srgbClr val="FFFF00"/>
                </a:solidFill>
              </a:rPr>
              <a:t>yoksa</a:t>
            </a:r>
            <a:r>
              <a:rPr lang="en-GB" sz="2000" b="1" dirty="0" smtClean="0">
                <a:solidFill>
                  <a:srgbClr val="FFFF00"/>
                </a:solidFill>
              </a:rPr>
              <a:t> T, A </a:t>
            </a:r>
            <a:r>
              <a:rPr lang="en-GB" sz="2000" b="1" dirty="0" err="1" smtClean="0">
                <a:solidFill>
                  <a:srgbClr val="FFFF00"/>
                </a:solidFill>
              </a:rPr>
              <a:t>terimleri</a:t>
            </a:r>
            <a:r>
              <a:rPr lang="en-GB" sz="2000" b="1" dirty="0" smtClean="0">
                <a:solidFill>
                  <a:srgbClr val="FFFF00"/>
                </a:solidFill>
              </a:rPr>
              <a:t> mi?</a:t>
            </a:r>
            <a:endParaRPr lang="en-GB" sz="2000" b="1" dirty="0">
              <a:solidFill>
                <a:srgbClr val="FFFF00"/>
              </a:solidFill>
            </a:endParaRPr>
          </a:p>
        </p:txBody>
      </p:sp>
      <p:sp>
        <p:nvSpPr>
          <p:cNvPr id="15" name="TextBox 14"/>
          <p:cNvSpPr txBox="1"/>
          <p:nvPr/>
        </p:nvSpPr>
        <p:spPr>
          <a:xfrm>
            <a:off x="7020272" y="5013176"/>
            <a:ext cx="576064" cy="1569660"/>
          </a:xfrm>
          <a:prstGeom prst="rect">
            <a:avLst/>
          </a:prstGeom>
          <a:noFill/>
        </p:spPr>
        <p:txBody>
          <a:bodyPr wrap="square" rtlCol="0">
            <a:spAutoFit/>
          </a:bodyPr>
          <a:lstStyle/>
          <a:p>
            <a:r>
              <a:rPr lang="en-GB" sz="9600" dirty="0" smtClean="0">
                <a:solidFill>
                  <a:schemeClr val="bg1"/>
                </a:solidFill>
                <a:latin typeface="Algerian" panose="04020705040A02060702" pitchFamily="82" charset="0"/>
              </a:rPr>
              <a:t>?</a:t>
            </a:r>
            <a:endParaRPr lang="en-GB" sz="9600" dirty="0">
              <a:solidFill>
                <a:schemeClr val="bg1"/>
              </a:solidFill>
              <a:latin typeface="Algerian" panose="04020705040A02060702" pitchFamily="82" charset="0"/>
            </a:endParaRPr>
          </a:p>
        </p:txBody>
      </p:sp>
      <mc:AlternateContent xmlns:mc="http://schemas.openxmlformats.org/markup-compatibility/2006" xmlns:a14="http://schemas.microsoft.com/office/drawing/2010/main">
        <mc:Choice Requires="a14">
          <p:sp>
            <p:nvSpPr>
              <p:cNvPr id="5" name="TextBox 4"/>
              <p:cNvSpPr txBox="1"/>
              <p:nvPr/>
            </p:nvSpPr>
            <p:spPr>
              <a:xfrm>
                <a:off x="889940" y="620688"/>
                <a:ext cx="7272808" cy="1212768"/>
              </a:xfrm>
              <a:prstGeom prst="rect">
                <a:avLst/>
              </a:prstGeom>
              <a:noFill/>
            </p:spPr>
            <p:txBody>
              <a:bodyPr wrap="square" rtlCol="0">
                <a:spAutoFit/>
              </a:bodyPr>
              <a:lstStyle/>
              <a:p>
                <a14:m>
                  <m:oMath xmlns:m="http://schemas.openxmlformats.org/officeDocument/2006/math">
                    <m:sSup>
                      <m:sSupPr>
                        <m:ctrlPr>
                          <a:rPr lang="en-GB" b="1" i="1" smtClean="0">
                            <a:solidFill>
                              <a:srgbClr val="FFFF00"/>
                            </a:solidFill>
                            <a:latin typeface="Cambria Math"/>
                          </a:rPr>
                        </m:ctrlPr>
                      </m:sSupPr>
                      <m:e>
                        <m:r>
                          <a:rPr lang="tr-TR" b="1" i="1" smtClean="0">
                            <a:solidFill>
                              <a:srgbClr val="FFFF00"/>
                            </a:solidFill>
                            <a:latin typeface="Cambria Math"/>
                          </a:rPr>
                          <m:t>𝑶</m:t>
                        </m:r>
                      </m:e>
                      <m:sup>
                        <m:r>
                          <a:rPr lang="tr-TR" b="1" i="1" smtClean="0">
                            <a:solidFill>
                              <a:srgbClr val="FFFF00"/>
                            </a:solidFill>
                            <a:latin typeface="Cambria Math"/>
                          </a:rPr>
                          <m:t>𝟏𝟒</m:t>
                        </m:r>
                      </m:sup>
                    </m:sSup>
                    <m:r>
                      <a:rPr lang="tr-TR" b="1" i="1">
                        <a:solidFill>
                          <a:srgbClr val="FFFF00"/>
                        </a:solidFill>
                        <a:latin typeface="Cambria Math"/>
                        <a:ea typeface="Cambria Math"/>
                      </a:rPr>
                      <m:t>→</m:t>
                    </m:r>
                    <m:sSup>
                      <m:sSupPr>
                        <m:ctrlPr>
                          <a:rPr lang="tr-TR" b="1" i="1" smtClean="0">
                            <a:solidFill>
                              <a:srgbClr val="FFFF00"/>
                            </a:solidFill>
                            <a:latin typeface="Cambria Math"/>
                            <a:ea typeface="Cambria Math"/>
                          </a:rPr>
                        </m:ctrlPr>
                      </m:sSupPr>
                      <m:e>
                        <m:r>
                          <a:rPr lang="tr-TR" b="1" i="1" smtClean="0">
                            <a:solidFill>
                              <a:srgbClr val="FFFF00"/>
                            </a:solidFill>
                            <a:latin typeface="Cambria Math"/>
                            <a:ea typeface="Cambria Math"/>
                          </a:rPr>
                          <m:t>𝑵</m:t>
                        </m:r>
                      </m:e>
                      <m:sup>
                        <m:r>
                          <a:rPr lang="tr-TR" b="1" i="1" smtClean="0">
                            <a:solidFill>
                              <a:srgbClr val="FFFF00"/>
                            </a:solidFill>
                            <a:latin typeface="Cambria Math"/>
                            <a:ea typeface="Cambria Math"/>
                          </a:rPr>
                          <m:t>𝟏𝟒</m:t>
                        </m:r>
                        <m:r>
                          <a:rPr lang="tr-TR" b="1" i="1" smtClean="0">
                            <a:solidFill>
                              <a:srgbClr val="FFFF00"/>
                            </a:solidFill>
                            <a:latin typeface="Cambria Math"/>
                            <a:ea typeface="Cambria Math"/>
                          </a:rPr>
                          <m:t>∗</m:t>
                        </m:r>
                      </m:sup>
                    </m:sSup>
                    <m:r>
                      <a:rPr lang="tr-TR" b="1" i="1" smtClean="0">
                        <a:solidFill>
                          <a:srgbClr val="FFFF00"/>
                        </a:solidFill>
                        <a:latin typeface="Cambria Math"/>
                        <a:ea typeface="Cambria Math"/>
                      </a:rPr>
                      <m:t>+</m:t>
                    </m:r>
                    <m:sSup>
                      <m:sSupPr>
                        <m:ctrlPr>
                          <a:rPr lang="tr-TR" b="1" i="1" smtClean="0">
                            <a:solidFill>
                              <a:srgbClr val="FFFF00"/>
                            </a:solidFill>
                            <a:latin typeface="Cambria Math"/>
                            <a:ea typeface="Cambria Math"/>
                          </a:rPr>
                        </m:ctrlPr>
                      </m:sSupPr>
                      <m:e>
                        <m:r>
                          <a:rPr lang="tr-TR" b="1" i="1" smtClean="0">
                            <a:solidFill>
                              <a:srgbClr val="FFFF00"/>
                            </a:solidFill>
                            <a:latin typeface="Cambria Math"/>
                            <a:ea typeface="Cambria Math"/>
                          </a:rPr>
                          <m:t>𝒆</m:t>
                        </m:r>
                      </m:e>
                      <m:sup>
                        <m:r>
                          <a:rPr lang="tr-TR" b="1" i="1" smtClean="0">
                            <a:solidFill>
                              <a:srgbClr val="FFFF00"/>
                            </a:solidFill>
                            <a:latin typeface="Cambria Math"/>
                            <a:ea typeface="Cambria Math"/>
                          </a:rPr>
                          <m:t>+</m:t>
                        </m:r>
                      </m:sup>
                    </m:sSup>
                    <m:r>
                      <a:rPr lang="tr-TR" b="1" i="1" smtClean="0">
                        <a:solidFill>
                          <a:srgbClr val="FFFF00"/>
                        </a:solidFill>
                        <a:latin typeface="Cambria Math"/>
                        <a:ea typeface="Cambria Math"/>
                      </a:rPr>
                      <m:t>+</m:t>
                    </m:r>
                    <m:r>
                      <a:rPr lang="tr-TR" b="1" i="1" smtClean="0">
                        <a:solidFill>
                          <a:srgbClr val="FFFF00"/>
                        </a:solidFill>
                        <a:latin typeface="Cambria Math"/>
                        <a:ea typeface="Cambria Math"/>
                        <a:sym typeface="Symbol"/>
                      </a:rPr>
                      <m:t></m:t>
                    </m:r>
                    <m:r>
                      <a:rPr lang="tr-TR" b="1" i="1" smtClean="0">
                        <a:solidFill>
                          <a:schemeClr val="bg1"/>
                        </a:solidFill>
                        <a:latin typeface="Cambria Math"/>
                        <a:ea typeface="Cambria Math"/>
                        <a:sym typeface="Symbol"/>
                      </a:rPr>
                      <m:t>   (</m:t>
                    </m:r>
                    <m:sSup>
                      <m:sSupPr>
                        <m:ctrlPr>
                          <a:rPr lang="tr-TR" b="1" i="1" smtClean="0">
                            <a:solidFill>
                              <a:schemeClr val="bg1"/>
                            </a:solidFill>
                            <a:latin typeface="Cambria Math"/>
                            <a:ea typeface="Cambria Math"/>
                            <a:sym typeface="Symbol"/>
                          </a:rPr>
                        </m:ctrlPr>
                      </m:sSupPr>
                      <m:e>
                        <m:r>
                          <a:rPr lang="tr-TR" b="1" i="1" smtClean="0">
                            <a:solidFill>
                              <a:schemeClr val="bg1"/>
                            </a:solidFill>
                            <a:latin typeface="Cambria Math"/>
                            <a:ea typeface="Cambria Math"/>
                            <a:sym typeface="Symbol"/>
                          </a:rPr>
                          <m:t>𝟎</m:t>
                        </m:r>
                      </m:e>
                      <m:sup>
                        <m:r>
                          <a:rPr lang="tr-TR" b="1" i="1" smtClean="0">
                            <a:solidFill>
                              <a:schemeClr val="bg1"/>
                            </a:solidFill>
                            <a:latin typeface="Cambria Math"/>
                            <a:ea typeface="Cambria Math"/>
                            <a:sym typeface="Symbol"/>
                          </a:rPr>
                          <m:t>+</m:t>
                        </m:r>
                      </m:sup>
                    </m:sSup>
                    <m:r>
                      <a:rPr lang="tr-TR" b="1" i="1" smtClean="0">
                        <a:solidFill>
                          <a:schemeClr val="bg1"/>
                        </a:solidFill>
                        <a:latin typeface="Cambria Math"/>
                        <a:ea typeface="Cambria Math"/>
                        <a:sym typeface="Symbol"/>
                      </a:rPr>
                      <m:t>→</m:t>
                    </m:r>
                    <m:sSup>
                      <m:sSupPr>
                        <m:ctrlPr>
                          <a:rPr lang="tr-TR" b="1" i="1" smtClean="0">
                            <a:solidFill>
                              <a:schemeClr val="bg1"/>
                            </a:solidFill>
                            <a:latin typeface="Cambria Math"/>
                            <a:ea typeface="Cambria Math"/>
                            <a:sym typeface="Symbol"/>
                          </a:rPr>
                        </m:ctrlPr>
                      </m:sSupPr>
                      <m:e>
                        <m:r>
                          <a:rPr lang="tr-TR" b="1" i="1" smtClean="0">
                            <a:solidFill>
                              <a:schemeClr val="bg1"/>
                            </a:solidFill>
                            <a:latin typeface="Cambria Math"/>
                            <a:ea typeface="Cambria Math"/>
                            <a:sym typeface="Symbol"/>
                          </a:rPr>
                          <m:t>𝟎</m:t>
                        </m:r>
                      </m:e>
                      <m:sup>
                        <m:r>
                          <a:rPr lang="tr-TR" b="1" i="1" smtClean="0">
                            <a:solidFill>
                              <a:schemeClr val="bg1"/>
                            </a:solidFill>
                            <a:latin typeface="Cambria Math"/>
                            <a:ea typeface="Cambria Math"/>
                            <a:sym typeface="Symbol"/>
                          </a:rPr>
                          <m:t>+</m:t>
                        </m:r>
                      </m:sup>
                    </m:sSup>
                    <m:r>
                      <a:rPr lang="tr-TR" b="1" i="1" smtClean="0">
                        <a:solidFill>
                          <a:schemeClr val="bg1"/>
                        </a:solidFill>
                        <a:latin typeface="Cambria Math"/>
                        <a:ea typeface="Cambria Math"/>
                        <a:sym typeface="Symbol"/>
                      </a:rPr>
                      <m:t> </m:t>
                    </m:r>
                    <m:r>
                      <a:rPr lang="tr-TR" b="1" i="1" smtClean="0">
                        <a:solidFill>
                          <a:schemeClr val="bg1"/>
                        </a:solidFill>
                        <a:latin typeface="Cambria Math"/>
                        <a:ea typeface="Cambria Math"/>
                        <a:sym typeface="Symbol"/>
                      </a:rPr>
                      <m:t>𝒈𝒆</m:t>
                    </m:r>
                    <m:r>
                      <a:rPr lang="tr-TR" b="1" i="1" smtClean="0">
                        <a:solidFill>
                          <a:schemeClr val="bg1"/>
                        </a:solidFill>
                        <a:latin typeface="Cambria Math"/>
                        <a:ea typeface="Cambria Math"/>
                        <a:sym typeface="Symbol"/>
                      </a:rPr>
                      <m:t>ç</m:t>
                    </m:r>
                    <m:r>
                      <a:rPr lang="tr-TR" b="1" i="1" smtClean="0">
                        <a:solidFill>
                          <a:schemeClr val="bg1"/>
                        </a:solidFill>
                        <a:latin typeface="Cambria Math"/>
                        <a:ea typeface="Cambria Math"/>
                        <a:sym typeface="Symbol"/>
                      </a:rPr>
                      <m:t>𝒊</m:t>
                    </m:r>
                    <m:r>
                      <a:rPr lang="tr-TR" b="1" i="1" smtClean="0">
                        <a:solidFill>
                          <a:schemeClr val="bg1"/>
                        </a:solidFill>
                        <a:latin typeface="Cambria Math"/>
                        <a:ea typeface="Cambria Math"/>
                        <a:sym typeface="Symbol"/>
                      </a:rPr>
                      <m:t>ş</m:t>
                    </m:r>
                    <m:r>
                      <a:rPr lang="tr-TR" b="1" i="1" smtClean="0">
                        <a:solidFill>
                          <a:schemeClr val="bg1"/>
                        </a:solidFill>
                        <a:latin typeface="Cambria Math"/>
                        <a:ea typeface="Cambria Math"/>
                        <a:sym typeface="Symbol"/>
                      </a:rPr>
                      <m:t>𝒊</m:t>
                    </m:r>
                    <m:r>
                      <a:rPr lang="tr-TR" b="1" i="1" smtClean="0">
                        <a:solidFill>
                          <a:schemeClr val="bg1"/>
                        </a:solidFill>
                        <a:latin typeface="Cambria Math"/>
                        <a:ea typeface="Cambria Math"/>
                        <a:sym typeface="Symbol"/>
                      </a:rPr>
                      <m:t>)</m:t>
                    </m:r>
                  </m:oMath>
                </a14:m>
                <a:r>
                  <a:rPr lang="tr-TR" b="1" dirty="0" smtClean="0">
                    <a:solidFill>
                      <a:schemeClr val="bg1"/>
                    </a:solidFill>
                  </a:rPr>
                  <a:t>    bozunumu Fermi’nin beta bozunum  kuramında izinli olmasına karşın gözlemlenen bazı bozunumlar</a:t>
                </a:r>
                <a14:m>
                  <m:oMath xmlns:m="http://schemas.openxmlformats.org/officeDocument/2006/math">
                    <m:r>
                      <a:rPr lang="tr-TR" b="1" i="0" smtClean="0">
                        <a:solidFill>
                          <a:srgbClr val="FFFF00"/>
                        </a:solidFill>
                        <a:latin typeface="Cambria Math"/>
                      </a:rPr>
                      <m:t>  </m:t>
                    </m:r>
                    <m:sSup>
                      <m:sSupPr>
                        <m:ctrlPr>
                          <a:rPr lang="en-GB" b="1" i="1" smtClean="0">
                            <a:solidFill>
                              <a:srgbClr val="FFFF00"/>
                            </a:solidFill>
                            <a:latin typeface="Cambria Math"/>
                          </a:rPr>
                        </m:ctrlPr>
                      </m:sSupPr>
                      <m:e>
                        <m:r>
                          <a:rPr lang="tr-TR" b="1" i="1">
                            <a:solidFill>
                              <a:srgbClr val="FFFF00"/>
                            </a:solidFill>
                            <a:latin typeface="Cambria Math"/>
                          </a:rPr>
                          <m:t>𝑯𝒆</m:t>
                        </m:r>
                      </m:e>
                      <m:sup>
                        <m:r>
                          <a:rPr lang="tr-TR" b="1" i="1">
                            <a:solidFill>
                              <a:srgbClr val="FFFF00"/>
                            </a:solidFill>
                            <a:latin typeface="Cambria Math"/>
                          </a:rPr>
                          <m:t>𝟔</m:t>
                        </m:r>
                      </m:sup>
                    </m:sSup>
                    <m:r>
                      <a:rPr lang="tr-TR" b="1" i="1">
                        <a:solidFill>
                          <a:srgbClr val="FFFF00"/>
                        </a:solidFill>
                        <a:latin typeface="Cambria Math"/>
                        <a:ea typeface="Cambria Math"/>
                      </a:rPr>
                      <m:t>→</m:t>
                    </m:r>
                    <m:sSup>
                      <m:sSupPr>
                        <m:ctrlPr>
                          <a:rPr lang="tr-TR" b="1" i="1">
                            <a:solidFill>
                              <a:srgbClr val="FFFF00"/>
                            </a:solidFill>
                            <a:latin typeface="Cambria Math"/>
                            <a:ea typeface="Cambria Math"/>
                          </a:rPr>
                        </m:ctrlPr>
                      </m:sSupPr>
                      <m:e>
                        <m:r>
                          <a:rPr lang="tr-TR" b="1" i="1">
                            <a:solidFill>
                              <a:srgbClr val="FFFF00"/>
                            </a:solidFill>
                            <a:latin typeface="Cambria Math"/>
                            <a:ea typeface="Cambria Math"/>
                          </a:rPr>
                          <m:t>𝑳</m:t>
                        </m:r>
                        <m:r>
                          <a:rPr lang="tr-TR" b="1" i="1">
                            <a:solidFill>
                              <a:srgbClr val="FFFF00"/>
                            </a:solidFill>
                            <a:latin typeface="Cambria Math"/>
                            <a:ea typeface="Cambria Math"/>
                          </a:rPr>
                          <m:t>𝚤</m:t>
                        </m:r>
                      </m:e>
                      <m:sup>
                        <m:r>
                          <a:rPr lang="tr-TR" b="1" i="1">
                            <a:solidFill>
                              <a:srgbClr val="FFFF00"/>
                            </a:solidFill>
                            <a:latin typeface="Cambria Math"/>
                            <a:ea typeface="Cambria Math"/>
                          </a:rPr>
                          <m:t>𝟔</m:t>
                        </m:r>
                      </m:sup>
                    </m:sSup>
                    <m:r>
                      <a:rPr lang="tr-TR" b="1" i="1">
                        <a:solidFill>
                          <a:srgbClr val="FFFF00"/>
                        </a:solidFill>
                        <a:latin typeface="Cambria Math"/>
                        <a:ea typeface="Cambria Math"/>
                      </a:rPr>
                      <m:t>+</m:t>
                    </m:r>
                    <m:sSup>
                      <m:sSupPr>
                        <m:ctrlPr>
                          <a:rPr lang="tr-TR" b="1" i="1">
                            <a:solidFill>
                              <a:srgbClr val="FFFF00"/>
                            </a:solidFill>
                            <a:latin typeface="Cambria Math"/>
                            <a:ea typeface="Cambria Math"/>
                          </a:rPr>
                        </m:ctrlPr>
                      </m:sSupPr>
                      <m:e>
                        <m:r>
                          <a:rPr lang="tr-TR" b="1" i="1">
                            <a:solidFill>
                              <a:srgbClr val="FFFF00"/>
                            </a:solidFill>
                            <a:latin typeface="Cambria Math"/>
                            <a:ea typeface="Cambria Math"/>
                          </a:rPr>
                          <m:t>𝒆</m:t>
                        </m:r>
                      </m:e>
                      <m:sup>
                        <m:r>
                          <a:rPr lang="tr-TR" b="1" i="1">
                            <a:solidFill>
                              <a:srgbClr val="FFFF00"/>
                            </a:solidFill>
                            <a:latin typeface="Cambria Math"/>
                            <a:ea typeface="Cambria Math"/>
                          </a:rPr>
                          <m:t>−</m:t>
                        </m:r>
                      </m:sup>
                    </m:sSup>
                    <m:r>
                      <a:rPr lang="tr-TR" b="1" i="1">
                        <a:solidFill>
                          <a:srgbClr val="FFFF00"/>
                        </a:solidFill>
                        <a:latin typeface="Cambria Math"/>
                        <a:ea typeface="Cambria Math"/>
                      </a:rPr>
                      <m:t>+</m:t>
                    </m:r>
                    <m:r>
                      <a:rPr lang="tr-TR" b="1" i="1">
                        <a:solidFill>
                          <a:srgbClr val="FFFF00"/>
                        </a:solidFill>
                        <a:latin typeface="Cambria Math"/>
                        <a:ea typeface="Cambria Math"/>
                        <a:sym typeface="Symbol"/>
                      </a:rPr>
                      <m:t>    </m:t>
                    </m:r>
                    <m:r>
                      <a:rPr lang="tr-TR" b="1" i="1">
                        <a:solidFill>
                          <a:schemeClr val="bg1"/>
                        </a:solidFill>
                        <a:latin typeface="Cambria Math"/>
                        <a:ea typeface="Cambria Math"/>
                        <a:sym typeface="Symbol"/>
                      </a:rPr>
                      <m:t> (</m:t>
                    </m:r>
                    <m:sSup>
                      <m:sSupPr>
                        <m:ctrlPr>
                          <a:rPr lang="tr-TR" b="1" i="1">
                            <a:solidFill>
                              <a:schemeClr val="bg1"/>
                            </a:solidFill>
                            <a:latin typeface="Cambria Math"/>
                            <a:ea typeface="Cambria Math"/>
                            <a:sym typeface="Symbol"/>
                          </a:rPr>
                        </m:ctrlPr>
                      </m:sSupPr>
                      <m:e>
                        <m:r>
                          <a:rPr lang="tr-TR" b="1" i="1">
                            <a:solidFill>
                              <a:schemeClr val="bg1"/>
                            </a:solidFill>
                            <a:latin typeface="Cambria Math"/>
                            <a:ea typeface="Cambria Math"/>
                            <a:sym typeface="Symbol"/>
                          </a:rPr>
                          <m:t>𝟎</m:t>
                        </m:r>
                      </m:e>
                      <m:sup>
                        <m:r>
                          <a:rPr lang="tr-TR" b="1" i="1">
                            <a:solidFill>
                              <a:schemeClr val="bg1"/>
                            </a:solidFill>
                            <a:latin typeface="Cambria Math"/>
                            <a:ea typeface="Cambria Math"/>
                            <a:sym typeface="Symbol"/>
                          </a:rPr>
                          <m:t>+</m:t>
                        </m:r>
                      </m:sup>
                    </m:sSup>
                    <m:r>
                      <a:rPr lang="tr-TR" b="1" i="1">
                        <a:solidFill>
                          <a:schemeClr val="bg1"/>
                        </a:solidFill>
                        <a:latin typeface="Cambria Math"/>
                        <a:ea typeface="Cambria Math"/>
                        <a:sym typeface="Symbol"/>
                      </a:rPr>
                      <m:t>→</m:t>
                    </m:r>
                    <m:sSup>
                      <m:sSupPr>
                        <m:ctrlPr>
                          <a:rPr lang="tr-TR" b="1" i="1">
                            <a:solidFill>
                              <a:schemeClr val="bg1"/>
                            </a:solidFill>
                            <a:latin typeface="Cambria Math"/>
                            <a:ea typeface="Cambria Math"/>
                            <a:sym typeface="Symbol"/>
                          </a:rPr>
                        </m:ctrlPr>
                      </m:sSupPr>
                      <m:e>
                        <m:r>
                          <a:rPr lang="tr-TR" b="1" i="1">
                            <a:solidFill>
                              <a:schemeClr val="bg1"/>
                            </a:solidFill>
                            <a:latin typeface="Cambria Math"/>
                            <a:ea typeface="Cambria Math"/>
                            <a:sym typeface="Symbol"/>
                          </a:rPr>
                          <m:t>𝟏</m:t>
                        </m:r>
                      </m:e>
                      <m:sup>
                        <m:r>
                          <a:rPr lang="tr-TR" b="1" i="1">
                            <a:solidFill>
                              <a:schemeClr val="bg1"/>
                            </a:solidFill>
                            <a:latin typeface="Cambria Math"/>
                            <a:ea typeface="Cambria Math"/>
                            <a:sym typeface="Symbol"/>
                          </a:rPr>
                          <m:t>+</m:t>
                        </m:r>
                      </m:sup>
                    </m:sSup>
                    <m:r>
                      <a:rPr lang="tr-TR" b="1" i="1">
                        <a:solidFill>
                          <a:schemeClr val="bg1"/>
                        </a:solidFill>
                        <a:latin typeface="Cambria Math"/>
                        <a:ea typeface="Cambria Math"/>
                        <a:sym typeface="Symbol"/>
                      </a:rPr>
                      <m:t> </m:t>
                    </m:r>
                    <m:r>
                      <a:rPr lang="tr-TR" b="1" i="1">
                        <a:solidFill>
                          <a:schemeClr val="bg1"/>
                        </a:solidFill>
                        <a:latin typeface="Cambria Math"/>
                        <a:ea typeface="Cambria Math"/>
                        <a:sym typeface="Symbol"/>
                      </a:rPr>
                      <m:t>𝒈𝒆</m:t>
                    </m:r>
                    <m:r>
                      <a:rPr lang="tr-TR" b="1" i="1">
                        <a:solidFill>
                          <a:schemeClr val="bg1"/>
                        </a:solidFill>
                        <a:latin typeface="Cambria Math"/>
                        <a:ea typeface="Cambria Math"/>
                        <a:sym typeface="Symbol"/>
                      </a:rPr>
                      <m:t>ç</m:t>
                    </m:r>
                    <m:r>
                      <a:rPr lang="tr-TR" b="1" i="1">
                        <a:solidFill>
                          <a:schemeClr val="bg1"/>
                        </a:solidFill>
                        <a:latin typeface="Cambria Math"/>
                        <a:ea typeface="Cambria Math"/>
                        <a:sym typeface="Symbol"/>
                      </a:rPr>
                      <m:t>𝒊</m:t>
                    </m:r>
                    <m:r>
                      <a:rPr lang="tr-TR" b="1" i="1">
                        <a:solidFill>
                          <a:schemeClr val="bg1"/>
                        </a:solidFill>
                        <a:latin typeface="Cambria Math"/>
                        <a:ea typeface="Cambria Math"/>
                        <a:sym typeface="Symbol"/>
                      </a:rPr>
                      <m:t>ş</m:t>
                    </m:r>
                    <m:r>
                      <a:rPr lang="tr-TR" b="1" i="1">
                        <a:solidFill>
                          <a:schemeClr val="bg1"/>
                        </a:solidFill>
                        <a:latin typeface="Cambria Math"/>
                        <a:ea typeface="Cambria Math"/>
                        <a:sym typeface="Symbol"/>
                      </a:rPr>
                      <m:t>𝒊</m:t>
                    </m:r>
                    <m:r>
                      <a:rPr lang="tr-TR" b="1" i="1">
                        <a:solidFill>
                          <a:schemeClr val="bg1"/>
                        </a:solidFill>
                        <a:latin typeface="Cambria Math"/>
                        <a:ea typeface="Cambria Math"/>
                        <a:sym typeface="Symbol"/>
                      </a:rPr>
                      <m:t>)</m:t>
                    </m:r>
                  </m:oMath>
                </a14:m>
                <a:r>
                  <a:rPr lang="tr-TR" b="1" dirty="0" smtClean="0">
                    <a:solidFill>
                      <a:schemeClr val="bg1"/>
                    </a:solidFill>
                  </a:rPr>
                  <a:t>    izinli değildir.</a:t>
                </a:r>
                <a:endParaRPr lang="en-GB" b="1" dirty="0">
                  <a:solidFill>
                    <a:schemeClr val="bg1"/>
                  </a:solidFill>
                </a:endParaRPr>
              </a:p>
              <a:p>
                <a:endParaRPr lang="en-GB" b="1" dirty="0">
                  <a:solidFill>
                    <a:schemeClr val="bg1"/>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889940" y="620688"/>
                <a:ext cx="7272808" cy="1212768"/>
              </a:xfrm>
              <a:prstGeom prst="rect">
                <a:avLst/>
              </a:prstGeom>
              <a:blipFill rotWithShape="1">
                <a:blip r:embed="rId5"/>
                <a:stretch>
                  <a:fillRect l="-754" t="-2010"/>
                </a:stretch>
              </a:blipFill>
            </p:spPr>
            <p:txBody>
              <a:bodyPr/>
              <a:lstStyle/>
              <a:p>
                <a:r>
                  <a:rPr lang="en-GB">
                    <a:noFill/>
                  </a:rPr>
                  <a:t> </a:t>
                </a:r>
              </a:p>
            </p:txBody>
          </p:sp>
        </mc:Fallback>
      </mc:AlternateContent>
      <p:sp>
        <p:nvSpPr>
          <p:cNvPr id="16" name="TextBox 15"/>
          <p:cNvSpPr txBox="1"/>
          <p:nvPr/>
        </p:nvSpPr>
        <p:spPr>
          <a:xfrm>
            <a:off x="7874716" y="116632"/>
            <a:ext cx="576064" cy="1569660"/>
          </a:xfrm>
          <a:prstGeom prst="rect">
            <a:avLst/>
          </a:prstGeom>
          <a:noFill/>
        </p:spPr>
        <p:txBody>
          <a:bodyPr wrap="square" rtlCol="0">
            <a:spAutoFit/>
          </a:bodyPr>
          <a:lstStyle/>
          <a:p>
            <a:r>
              <a:rPr lang="en-GB" sz="9600" dirty="0" smtClean="0">
                <a:solidFill>
                  <a:schemeClr val="bg1"/>
                </a:solidFill>
                <a:latin typeface="Algerian" panose="04020705040A02060702" pitchFamily="82" charset="0"/>
              </a:rPr>
              <a:t>?</a:t>
            </a:r>
            <a:endParaRPr lang="en-GB" sz="9600" dirty="0">
              <a:solidFill>
                <a:schemeClr val="bg1"/>
              </a:solidFill>
              <a:latin typeface="Algerian" panose="04020705040A02060702" pitchFamily="82" charset="0"/>
            </a:endParaRPr>
          </a:p>
        </p:txBody>
      </p:sp>
      <p:sp>
        <p:nvSpPr>
          <p:cNvPr id="4" name="Date Placeholder 3"/>
          <p:cNvSpPr>
            <a:spLocks noGrp="1"/>
          </p:cNvSpPr>
          <p:nvPr>
            <p:ph type="dt" sz="half" idx="10"/>
          </p:nvPr>
        </p:nvSpPr>
        <p:spPr/>
        <p:txBody>
          <a:bodyPr/>
          <a:lstStyle/>
          <a:p>
            <a:fld id="{B0175AD4-DE53-4AC7-B1C8-06E5BC5B010F}" type="datetime1">
              <a:rPr lang="en-GB" smtClean="0"/>
              <a:t>24/04/2014</a:t>
            </a:fld>
            <a:endParaRPr lang="en-GB"/>
          </a:p>
        </p:txBody>
      </p:sp>
    </p:spTree>
    <p:extLst>
      <p:ext uri="{BB962C8B-B14F-4D97-AF65-F5344CB8AC3E}">
        <p14:creationId xmlns:p14="http://schemas.microsoft.com/office/powerpoint/2010/main" val="7323328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1676400" y="879669"/>
            <a:ext cx="5410200" cy="2360074"/>
            <a:chOff x="1866900" y="1683936"/>
            <a:chExt cx="5410200" cy="2507063"/>
          </a:xfrm>
        </p:grpSpPr>
        <p:pic>
          <p:nvPicPr>
            <p:cNvPr id="121858" name="Picture 2"/>
            <p:cNvPicPr>
              <a:picLocks noChangeAspect="1" noChangeArrowheads="1"/>
            </p:cNvPicPr>
            <p:nvPr/>
          </p:nvPicPr>
          <p:blipFill rotWithShape="1">
            <a:blip r:embed="rId3" cstate="print"/>
            <a:srcRect l="27222" t="49614" r="33333" b="34222"/>
            <a:stretch/>
          </p:blipFill>
          <p:spPr bwMode="auto">
            <a:xfrm>
              <a:off x="1866900" y="2869808"/>
              <a:ext cx="5410200" cy="1321191"/>
            </a:xfrm>
            <a:prstGeom prst="rect">
              <a:avLst/>
            </a:prstGeom>
            <a:noFill/>
            <a:ln w="9525">
              <a:noFill/>
              <a:miter lim="800000"/>
              <a:headEnd/>
              <a:tailEnd/>
            </a:ln>
          </p:spPr>
        </p:pic>
        <p:pic>
          <p:nvPicPr>
            <p:cNvPr id="13" name="Picture 2"/>
            <p:cNvPicPr>
              <a:picLocks noChangeAspect="1" noChangeArrowheads="1"/>
            </p:cNvPicPr>
            <p:nvPr/>
          </p:nvPicPr>
          <p:blipFill rotWithShape="1">
            <a:blip r:embed="rId3" cstate="print"/>
            <a:srcRect l="27222" t="27556" r="33333" b="57261"/>
            <a:stretch/>
          </p:blipFill>
          <p:spPr bwMode="auto">
            <a:xfrm>
              <a:off x="1866900" y="1683936"/>
              <a:ext cx="5410200" cy="1241008"/>
            </a:xfrm>
            <a:prstGeom prst="rect">
              <a:avLst/>
            </a:prstGeom>
            <a:noFill/>
            <a:ln w="9525">
              <a:noFill/>
              <a:miter lim="800000"/>
              <a:headEnd/>
              <a:tailEnd/>
            </a:ln>
          </p:spPr>
        </p:pic>
      </p:grpSp>
      <p:sp>
        <p:nvSpPr>
          <p:cNvPr id="3" name="TextBox 2"/>
          <p:cNvSpPr txBox="1"/>
          <p:nvPr/>
        </p:nvSpPr>
        <p:spPr>
          <a:xfrm>
            <a:off x="457200" y="170056"/>
            <a:ext cx="8229600" cy="738664"/>
          </a:xfrm>
          <a:prstGeom prst="rect">
            <a:avLst/>
          </a:prstGeom>
          <a:noFill/>
        </p:spPr>
        <p:txBody>
          <a:bodyPr wrap="square" rtlCol="0">
            <a:spAutoFit/>
          </a:bodyPr>
          <a:lstStyle/>
          <a:p>
            <a:r>
              <a:rPr lang="en-GB" sz="2200" b="1" i="1" dirty="0" smtClean="0">
                <a:solidFill>
                  <a:srgbClr val="00FF00"/>
                </a:solidFill>
              </a:rPr>
              <a:t>E. </a:t>
            </a:r>
            <a:r>
              <a:rPr lang="en-GB" sz="2200" b="1" i="1" dirty="0" err="1" smtClean="0">
                <a:solidFill>
                  <a:srgbClr val="00FF00"/>
                </a:solidFill>
              </a:rPr>
              <a:t>Majorana</a:t>
            </a:r>
            <a:r>
              <a:rPr lang="en-GB" sz="2200" b="1" i="1" dirty="0" smtClean="0">
                <a:solidFill>
                  <a:srgbClr val="00FF00"/>
                </a:solidFill>
              </a:rPr>
              <a:t>, 1937</a:t>
            </a:r>
            <a:r>
              <a:rPr lang="en-GB" sz="2000" b="1" i="1" dirty="0" smtClean="0">
                <a:solidFill>
                  <a:srgbClr val="00FF00"/>
                </a:solidFill>
              </a:rPr>
              <a:t>, </a:t>
            </a:r>
            <a:r>
              <a:rPr lang="en-GB" sz="2000" b="1" i="1" dirty="0" smtClean="0">
                <a:solidFill>
                  <a:srgbClr val="FF0000"/>
                </a:solidFill>
              </a:rPr>
              <a:t>neutrinos and anti-neutrinos could be considered the same particle, </a:t>
            </a:r>
            <a:r>
              <a:rPr lang="en-GB" sz="1600" b="1" i="1" dirty="0" smtClean="0">
                <a:solidFill>
                  <a:schemeClr val="bg1"/>
                </a:solidFill>
              </a:rPr>
              <a:t>Nuovo Cimento 14 (1937) 171 </a:t>
            </a:r>
            <a:r>
              <a:rPr lang="en-GB" sz="2000" b="1" i="1" dirty="0" smtClean="0">
                <a:solidFill>
                  <a:srgbClr val="FF0000"/>
                </a:solidFill>
                <a:sym typeface="Wingdings" pitchFamily="2" charset="2"/>
              </a:rPr>
              <a:t> </a:t>
            </a:r>
            <a:r>
              <a:rPr lang="en-GB" sz="2000" b="1" i="1" dirty="0" err="1" smtClean="0">
                <a:solidFill>
                  <a:srgbClr val="FF0000"/>
                </a:solidFill>
                <a:sym typeface="Wingdings" pitchFamily="2" charset="2"/>
              </a:rPr>
              <a:t>Majorana</a:t>
            </a:r>
            <a:r>
              <a:rPr lang="en-GB" sz="2000" b="1" i="1" dirty="0" smtClean="0">
                <a:solidFill>
                  <a:srgbClr val="FF0000"/>
                </a:solidFill>
                <a:sym typeface="Wingdings" pitchFamily="2" charset="2"/>
              </a:rPr>
              <a:t> neutrino hypothesis</a:t>
            </a:r>
            <a:endParaRPr lang="en-GB" sz="2000" b="1" i="1" dirty="0">
              <a:solidFill>
                <a:srgbClr val="FFFF00"/>
              </a:solidFill>
            </a:endParaRPr>
          </a:p>
        </p:txBody>
      </p:sp>
      <p:sp>
        <p:nvSpPr>
          <p:cNvPr id="5" name="TextBox 4"/>
          <p:cNvSpPr txBox="1"/>
          <p:nvPr/>
        </p:nvSpPr>
        <p:spPr>
          <a:xfrm>
            <a:off x="2051720" y="1799582"/>
            <a:ext cx="4800600" cy="369332"/>
          </a:xfrm>
          <a:prstGeom prst="rect">
            <a:avLst/>
          </a:prstGeom>
          <a:noFill/>
        </p:spPr>
        <p:txBody>
          <a:bodyPr wrap="square" rtlCol="0">
            <a:spAutoFit/>
          </a:bodyPr>
          <a:lstStyle/>
          <a:p>
            <a:r>
              <a:rPr lang="en-GB" b="1" i="1" dirty="0" smtClean="0">
                <a:solidFill>
                  <a:srgbClr val="FF0000"/>
                </a:solidFill>
              </a:rPr>
              <a:t>A symmetric theory of electrons an positrons</a:t>
            </a:r>
            <a:endParaRPr lang="en-GB" b="1" i="1" dirty="0">
              <a:solidFill>
                <a:srgbClr val="FF0000"/>
              </a:solidFill>
            </a:endParaRPr>
          </a:p>
        </p:txBody>
      </p:sp>
      <p:grpSp>
        <p:nvGrpSpPr>
          <p:cNvPr id="10" name="Group 9"/>
          <p:cNvGrpSpPr/>
          <p:nvPr/>
        </p:nvGrpSpPr>
        <p:grpSpPr>
          <a:xfrm>
            <a:off x="1373088" y="3260576"/>
            <a:ext cx="5791200" cy="1752600"/>
            <a:chOff x="1720679" y="4648200"/>
            <a:chExt cx="5791200" cy="1752600"/>
          </a:xfrm>
        </p:grpSpPr>
        <p:pic>
          <p:nvPicPr>
            <p:cNvPr id="121859" name="Picture 3"/>
            <p:cNvPicPr>
              <a:picLocks noChangeAspect="1" noChangeArrowheads="1"/>
            </p:cNvPicPr>
            <p:nvPr/>
          </p:nvPicPr>
          <p:blipFill>
            <a:blip r:embed="rId4" cstate="print"/>
            <a:srcRect l="18333" t="45333" r="39444" b="34222"/>
            <a:stretch>
              <a:fillRect/>
            </a:stretch>
          </p:blipFill>
          <p:spPr bwMode="auto">
            <a:xfrm>
              <a:off x="1720679" y="4648200"/>
              <a:ext cx="5791200" cy="1752600"/>
            </a:xfrm>
            <a:prstGeom prst="rect">
              <a:avLst/>
            </a:prstGeom>
            <a:noFill/>
            <a:ln w="9525">
              <a:noFill/>
              <a:miter lim="800000"/>
              <a:headEnd/>
              <a:tailEnd/>
            </a:ln>
          </p:spPr>
        </p:pic>
        <p:sp>
          <p:nvSpPr>
            <p:cNvPr id="8" name="Rounded Rectangle 7"/>
            <p:cNvSpPr/>
            <p:nvPr/>
          </p:nvSpPr>
          <p:spPr>
            <a:xfrm>
              <a:off x="1828800" y="5334000"/>
              <a:ext cx="5410200" cy="6096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 name="TextBox 8"/>
          <p:cNvSpPr txBox="1"/>
          <p:nvPr/>
        </p:nvSpPr>
        <p:spPr>
          <a:xfrm>
            <a:off x="1259632" y="4941168"/>
            <a:ext cx="6858000" cy="584775"/>
          </a:xfrm>
          <a:prstGeom prst="rect">
            <a:avLst/>
          </a:prstGeom>
          <a:noFill/>
        </p:spPr>
        <p:txBody>
          <a:bodyPr wrap="square" rtlCol="0">
            <a:spAutoFit/>
          </a:bodyPr>
          <a:lstStyle/>
          <a:p>
            <a:r>
              <a:rPr lang="en-GB" sz="1600" i="1" dirty="0" smtClean="0">
                <a:solidFill>
                  <a:schemeClr val="bg1"/>
                </a:solidFill>
              </a:rPr>
              <a:t>Translation by L. </a:t>
            </a:r>
            <a:r>
              <a:rPr lang="en-GB" sz="1600" i="1" dirty="0" err="1" smtClean="0">
                <a:solidFill>
                  <a:schemeClr val="bg1"/>
                </a:solidFill>
              </a:rPr>
              <a:t>Maiani</a:t>
            </a:r>
            <a:r>
              <a:rPr lang="en-GB" sz="1600" i="1" dirty="0" smtClean="0">
                <a:solidFill>
                  <a:schemeClr val="bg1"/>
                </a:solidFill>
              </a:rPr>
              <a:t> http://www2.phys.canterbury.ac.nz/editorial/Majorana1937-Maiani2.pdf</a:t>
            </a:r>
            <a:endParaRPr lang="en-GB" sz="1600" i="1" dirty="0">
              <a:solidFill>
                <a:schemeClr val="bg1"/>
              </a:solidFill>
            </a:endParaRPr>
          </a:p>
        </p:txBody>
      </p:sp>
      <p:sp>
        <p:nvSpPr>
          <p:cNvPr id="12" name="Slide Number Placeholder 11"/>
          <p:cNvSpPr>
            <a:spLocks noGrp="1"/>
          </p:cNvSpPr>
          <p:nvPr>
            <p:ph type="sldNum" sz="quarter" idx="12"/>
          </p:nvPr>
        </p:nvSpPr>
        <p:spPr/>
        <p:txBody>
          <a:bodyPr/>
          <a:lstStyle/>
          <a:p>
            <a:fld id="{FFAE8C10-7168-4032-AB6F-E0A2FE1D327A}" type="slidenum">
              <a:rPr lang="en-GB" smtClean="0"/>
              <a:pPr/>
              <a:t>11</a:t>
            </a:fld>
            <a:r>
              <a:rPr lang="en-GB" dirty="0" smtClean="0"/>
              <a:t>/42</a:t>
            </a:r>
            <a:endParaRPr lang="en-GB" dirty="0"/>
          </a:p>
        </p:txBody>
      </p:sp>
      <p:sp>
        <p:nvSpPr>
          <p:cNvPr id="2" name="Footer Placeholder 1"/>
          <p:cNvSpPr>
            <a:spLocks noGrp="1"/>
          </p:cNvSpPr>
          <p:nvPr>
            <p:ph type="ftr" sz="quarter" idx="11"/>
          </p:nvPr>
        </p:nvSpPr>
        <p:spPr/>
        <p:txBody>
          <a:bodyPr/>
          <a:lstStyle/>
          <a:p>
            <a:r>
              <a:rPr lang="en-GB" smtClean="0"/>
              <a:t>Umut KOSE</a:t>
            </a:r>
            <a:endParaRPr lang="en-GB"/>
          </a:p>
        </p:txBody>
      </p:sp>
      <p:sp>
        <p:nvSpPr>
          <p:cNvPr id="4" name="Rectangle 3"/>
          <p:cNvSpPr/>
          <p:nvPr/>
        </p:nvSpPr>
        <p:spPr>
          <a:xfrm>
            <a:off x="339817" y="5879013"/>
            <a:ext cx="8496944" cy="646331"/>
          </a:xfrm>
          <a:prstGeom prst="rect">
            <a:avLst/>
          </a:prstGeom>
        </p:spPr>
        <p:txBody>
          <a:bodyPr wrap="square">
            <a:spAutoFit/>
          </a:bodyPr>
          <a:lstStyle/>
          <a:p>
            <a:r>
              <a:rPr lang="en-GB" sz="1200" dirty="0">
                <a:solidFill>
                  <a:schemeClr val="bg1"/>
                </a:solidFill>
              </a:rPr>
              <a:t>"There are several categories of scientists in the world; those of second or third rank do their best but never get very far. Then there is the first rank, those who make important discoveries, fundamental to scientific progress. But then there are the geniuses, like Galilei and Newton. </a:t>
            </a:r>
            <a:r>
              <a:rPr lang="en-GB" sz="1200" dirty="0" err="1">
                <a:solidFill>
                  <a:schemeClr val="bg1"/>
                </a:solidFill>
              </a:rPr>
              <a:t>Majorana</a:t>
            </a:r>
            <a:r>
              <a:rPr lang="en-GB" sz="1200" dirty="0">
                <a:solidFill>
                  <a:schemeClr val="bg1"/>
                </a:solidFill>
              </a:rPr>
              <a:t> was one of these</a:t>
            </a:r>
            <a:r>
              <a:rPr lang="en-GB" sz="1200" dirty="0" smtClean="0">
                <a:solidFill>
                  <a:schemeClr val="bg1"/>
                </a:solidFill>
              </a:rPr>
              <a:t>.“ E. Fermi</a:t>
            </a:r>
            <a:endParaRPr lang="en-GB" sz="1200" dirty="0">
              <a:solidFill>
                <a:schemeClr val="bg1"/>
              </a:solidFill>
            </a:endParaRPr>
          </a:p>
        </p:txBody>
      </p:sp>
      <p:grpSp>
        <p:nvGrpSpPr>
          <p:cNvPr id="11" name="Group 10"/>
          <p:cNvGrpSpPr/>
          <p:nvPr/>
        </p:nvGrpSpPr>
        <p:grpSpPr>
          <a:xfrm>
            <a:off x="1514730" y="4448725"/>
            <a:ext cx="6890934" cy="1569660"/>
            <a:chOff x="1514730" y="4448725"/>
            <a:chExt cx="6890934" cy="1569660"/>
          </a:xfrm>
        </p:grpSpPr>
        <p:sp>
          <p:nvSpPr>
            <p:cNvPr id="7" name="TextBox 6"/>
            <p:cNvSpPr txBox="1"/>
            <p:nvPr/>
          </p:nvSpPr>
          <p:spPr>
            <a:xfrm>
              <a:off x="1514730" y="5445224"/>
              <a:ext cx="5961511" cy="461665"/>
            </a:xfrm>
            <a:prstGeom prst="rect">
              <a:avLst/>
            </a:prstGeom>
            <a:noFill/>
          </p:spPr>
          <p:txBody>
            <a:bodyPr wrap="square" rtlCol="0">
              <a:spAutoFit/>
            </a:bodyPr>
            <a:lstStyle/>
            <a:p>
              <a:r>
                <a:rPr lang="en-GB" sz="2400" b="1" dirty="0" smtClean="0">
                  <a:solidFill>
                    <a:srgbClr val="FFFF00"/>
                  </a:solidFill>
                </a:rPr>
                <a:t>G</a:t>
              </a:r>
              <a:r>
                <a:rPr lang="tr-TR" sz="2400" b="1" dirty="0" smtClean="0">
                  <a:solidFill>
                    <a:srgbClr val="FFFF00"/>
                  </a:solidFill>
                </a:rPr>
                <a:t>ü</a:t>
              </a:r>
              <a:r>
                <a:rPr lang="en-GB" sz="2400" b="1" dirty="0" smtClean="0">
                  <a:solidFill>
                    <a:srgbClr val="FFFF00"/>
                  </a:solidFill>
                </a:rPr>
                <a:t>n</a:t>
              </a:r>
              <a:r>
                <a:rPr lang="tr-TR" sz="2400" b="1" dirty="0" smtClean="0">
                  <a:solidFill>
                    <a:srgbClr val="FFFF00"/>
                  </a:solidFill>
                </a:rPr>
                <a:t>ü</a:t>
              </a:r>
              <a:r>
                <a:rPr lang="en-GB" sz="2400" b="1" dirty="0" smtClean="0">
                  <a:solidFill>
                    <a:srgbClr val="FFFF00"/>
                  </a:solidFill>
                </a:rPr>
                <a:t>m</a:t>
              </a:r>
              <a:r>
                <a:rPr lang="tr-TR" sz="2400" b="1" dirty="0" smtClean="0">
                  <a:solidFill>
                    <a:srgbClr val="FFFF00"/>
                  </a:solidFill>
                </a:rPr>
                <a:t>ü</a:t>
              </a:r>
              <a:r>
                <a:rPr lang="en-GB" sz="2400" b="1" dirty="0" smtClean="0">
                  <a:solidFill>
                    <a:srgbClr val="FFFF00"/>
                  </a:solidFill>
                </a:rPr>
                <a:t>z</a:t>
              </a:r>
              <a:r>
                <a:rPr lang="tr-TR" sz="2400" b="1" dirty="0" smtClean="0">
                  <a:solidFill>
                    <a:srgbClr val="FFFF00"/>
                  </a:solidFill>
                </a:rPr>
                <a:t>ü</a:t>
              </a:r>
              <a:r>
                <a:rPr lang="en-GB" sz="2400" b="1" dirty="0" smtClean="0">
                  <a:solidFill>
                    <a:srgbClr val="FFFF00"/>
                  </a:solidFill>
                </a:rPr>
                <a:t>n en </a:t>
              </a:r>
              <a:r>
                <a:rPr lang="tr-TR" sz="2400" b="1" dirty="0" err="1">
                  <a:solidFill>
                    <a:srgbClr val="FFFF00"/>
                  </a:solidFill>
                </a:rPr>
                <a:t>ö</a:t>
              </a:r>
              <a:r>
                <a:rPr lang="en-GB" sz="2400" b="1" dirty="0" err="1" smtClean="0">
                  <a:solidFill>
                    <a:srgbClr val="FFFF00"/>
                  </a:solidFill>
                </a:rPr>
                <a:t>nemli</a:t>
              </a:r>
              <a:r>
                <a:rPr lang="en-GB" sz="2400" b="1" dirty="0" smtClean="0">
                  <a:solidFill>
                    <a:srgbClr val="FFFF00"/>
                  </a:solidFill>
                </a:rPr>
                <a:t> </a:t>
              </a:r>
              <a:r>
                <a:rPr lang="en-GB" sz="2400" b="1" dirty="0" err="1" smtClean="0">
                  <a:solidFill>
                    <a:srgbClr val="FFFF00"/>
                  </a:solidFill>
                </a:rPr>
                <a:t>problemlerinden</a:t>
              </a:r>
              <a:r>
                <a:rPr lang="en-GB" sz="2400" b="1" dirty="0" smtClean="0">
                  <a:solidFill>
                    <a:srgbClr val="FFFF00"/>
                  </a:solidFill>
                </a:rPr>
                <a:t> </a:t>
              </a:r>
              <a:r>
                <a:rPr lang="en-GB" sz="2400" b="1" dirty="0" err="1" smtClean="0">
                  <a:solidFill>
                    <a:srgbClr val="FFFF00"/>
                  </a:solidFill>
                </a:rPr>
                <a:t>biri</a:t>
              </a:r>
              <a:r>
                <a:rPr lang="en-GB" sz="2400" b="1" dirty="0">
                  <a:solidFill>
                    <a:srgbClr val="FFFF00"/>
                  </a:solidFill>
                </a:rPr>
                <a:t>!</a:t>
              </a:r>
              <a:r>
                <a:rPr lang="en-GB" sz="2400" b="1" dirty="0" smtClean="0">
                  <a:solidFill>
                    <a:srgbClr val="FFFF00"/>
                  </a:solidFill>
                </a:rPr>
                <a:t> </a:t>
              </a:r>
              <a:endParaRPr lang="en-GB" sz="2400" b="1" dirty="0">
                <a:solidFill>
                  <a:srgbClr val="FFFF00"/>
                </a:solidFill>
              </a:endParaRPr>
            </a:p>
          </p:txBody>
        </p:sp>
        <p:sp>
          <p:nvSpPr>
            <p:cNvPr id="15" name="TextBox 14"/>
            <p:cNvSpPr txBox="1"/>
            <p:nvPr/>
          </p:nvSpPr>
          <p:spPr>
            <a:xfrm>
              <a:off x="7829600" y="4448725"/>
              <a:ext cx="576064" cy="1569660"/>
            </a:xfrm>
            <a:prstGeom prst="rect">
              <a:avLst/>
            </a:prstGeom>
            <a:noFill/>
          </p:spPr>
          <p:txBody>
            <a:bodyPr wrap="square" rtlCol="0">
              <a:spAutoFit/>
            </a:bodyPr>
            <a:lstStyle/>
            <a:p>
              <a:r>
                <a:rPr lang="en-GB" sz="9600" dirty="0" smtClean="0">
                  <a:solidFill>
                    <a:schemeClr val="bg1"/>
                  </a:solidFill>
                  <a:latin typeface="Algerian" panose="04020705040A02060702" pitchFamily="82" charset="0"/>
                </a:rPr>
                <a:t>?</a:t>
              </a:r>
              <a:endParaRPr lang="en-GB" sz="9600" dirty="0">
                <a:solidFill>
                  <a:schemeClr val="bg1"/>
                </a:solidFill>
                <a:latin typeface="Algerian" panose="04020705040A02060702" pitchFamily="82" charset="0"/>
              </a:endParaRPr>
            </a:p>
          </p:txBody>
        </p:sp>
      </p:grpSp>
      <p:sp>
        <p:nvSpPr>
          <p:cNvPr id="14" name="Date Placeholder 13"/>
          <p:cNvSpPr>
            <a:spLocks noGrp="1"/>
          </p:cNvSpPr>
          <p:nvPr>
            <p:ph type="dt" sz="half" idx="10"/>
          </p:nvPr>
        </p:nvSpPr>
        <p:spPr/>
        <p:txBody>
          <a:bodyPr/>
          <a:lstStyle/>
          <a:p>
            <a:fld id="{F5B42B77-CFF9-4B9F-813A-6F8CB0A1C186}" type="datetime1">
              <a:rPr lang="en-GB" smtClean="0"/>
              <a:t>24/04/2014</a:t>
            </a:fld>
            <a:endParaRPr lang="en-GB"/>
          </a:p>
        </p:txBody>
      </p:sp>
    </p:spTree>
    <p:extLst>
      <p:ext uri="{BB962C8B-B14F-4D97-AF65-F5344CB8AC3E}">
        <p14:creationId xmlns:p14="http://schemas.microsoft.com/office/powerpoint/2010/main" val="6341872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188640"/>
            <a:ext cx="8568952" cy="3046988"/>
          </a:xfrm>
          <a:prstGeom prst="rect">
            <a:avLst/>
          </a:prstGeom>
          <a:noFill/>
        </p:spPr>
        <p:txBody>
          <a:bodyPr wrap="square" rtlCol="0">
            <a:spAutoFit/>
          </a:bodyPr>
          <a:lstStyle/>
          <a:p>
            <a:r>
              <a:rPr lang="en-GB" sz="2200" b="1" dirty="0" err="1" smtClean="0">
                <a:solidFill>
                  <a:srgbClr val="66FF33"/>
                </a:solidFill>
              </a:rPr>
              <a:t>Muonun</a:t>
            </a:r>
            <a:r>
              <a:rPr lang="en-GB" sz="2200" b="1" dirty="0" smtClean="0">
                <a:solidFill>
                  <a:srgbClr val="66FF33"/>
                </a:solidFill>
              </a:rPr>
              <a:t> </a:t>
            </a:r>
            <a:r>
              <a:rPr lang="en-GB" sz="2200" b="1" dirty="0" err="1" smtClean="0">
                <a:solidFill>
                  <a:srgbClr val="66FF33"/>
                </a:solidFill>
              </a:rPr>
              <a:t>ke</a:t>
            </a:r>
            <a:r>
              <a:rPr lang="tr-TR" sz="2200" b="1" dirty="0" smtClean="0">
                <a:solidFill>
                  <a:srgbClr val="66FF33"/>
                </a:solidFill>
              </a:rPr>
              <a:t>ş</a:t>
            </a:r>
            <a:r>
              <a:rPr lang="en-GB" sz="2200" b="1" dirty="0" smtClean="0">
                <a:solidFill>
                  <a:srgbClr val="66FF33"/>
                </a:solidFill>
              </a:rPr>
              <a:t>fi, 1936-1937, </a:t>
            </a:r>
            <a:r>
              <a:rPr lang="en-GB" sz="2000" b="1" dirty="0" smtClean="0">
                <a:solidFill>
                  <a:schemeClr val="bg1"/>
                </a:solidFill>
              </a:rPr>
              <a:t>cosmic rays </a:t>
            </a:r>
            <a:r>
              <a:rPr lang="tr-TR" sz="2000" b="1" dirty="0" err="1">
                <a:solidFill>
                  <a:schemeClr val="bg1"/>
                </a:solidFill>
              </a:rPr>
              <a:t>ç</a:t>
            </a:r>
            <a:r>
              <a:rPr lang="en-GB" sz="2000" b="1" dirty="0" smtClean="0">
                <a:solidFill>
                  <a:schemeClr val="bg1"/>
                </a:solidFill>
              </a:rPr>
              <a:t>al</a:t>
            </a:r>
            <a:r>
              <a:rPr lang="tr-TR" sz="2000" b="1" dirty="0" smtClean="0">
                <a:solidFill>
                  <a:schemeClr val="bg1"/>
                </a:solidFill>
              </a:rPr>
              <a:t>ış</a:t>
            </a:r>
            <a:r>
              <a:rPr lang="en-GB" sz="2000" b="1" dirty="0" smtClean="0">
                <a:solidFill>
                  <a:schemeClr val="bg1"/>
                </a:solidFill>
              </a:rPr>
              <a:t>malar</a:t>
            </a:r>
            <a:r>
              <a:rPr lang="tr-TR" sz="2000" b="1" dirty="0" smtClean="0">
                <a:solidFill>
                  <a:schemeClr val="bg1"/>
                </a:solidFill>
              </a:rPr>
              <a:t>ı</a:t>
            </a:r>
            <a:r>
              <a:rPr lang="en-GB" sz="2000" b="1" dirty="0" err="1" smtClean="0">
                <a:solidFill>
                  <a:schemeClr val="bg1"/>
                </a:solidFill>
              </a:rPr>
              <a:t>nda</a:t>
            </a:r>
            <a:r>
              <a:rPr lang="en-GB" sz="2000" b="1" dirty="0" smtClean="0">
                <a:solidFill>
                  <a:schemeClr val="bg1"/>
                </a:solidFill>
              </a:rPr>
              <a:t> g</a:t>
            </a:r>
            <a:r>
              <a:rPr lang="tr-TR" sz="2000" b="1" dirty="0" smtClean="0">
                <a:solidFill>
                  <a:schemeClr val="bg1"/>
                </a:solidFill>
              </a:rPr>
              <a:t>ö</a:t>
            </a:r>
            <a:r>
              <a:rPr lang="en-GB" sz="2000" b="1" dirty="0" err="1" smtClean="0">
                <a:solidFill>
                  <a:schemeClr val="bg1"/>
                </a:solidFill>
              </a:rPr>
              <a:t>zlemle</a:t>
            </a:r>
            <a:r>
              <a:rPr lang="tr-TR" sz="2000" b="1" dirty="0" smtClean="0">
                <a:solidFill>
                  <a:schemeClr val="bg1"/>
                </a:solidFill>
              </a:rPr>
              <a:t>n</a:t>
            </a:r>
            <a:r>
              <a:rPr lang="en-GB" sz="2000" b="1" dirty="0" smtClean="0">
                <a:solidFill>
                  <a:schemeClr val="bg1"/>
                </a:solidFill>
              </a:rPr>
              <a:t>mi</a:t>
            </a:r>
            <a:r>
              <a:rPr lang="tr-TR" sz="2000" b="1" dirty="0" smtClean="0">
                <a:solidFill>
                  <a:schemeClr val="bg1"/>
                </a:solidFill>
              </a:rPr>
              <a:t>ş</a:t>
            </a:r>
            <a:r>
              <a:rPr lang="en-GB" sz="2000" b="1" dirty="0" smtClean="0">
                <a:solidFill>
                  <a:schemeClr val="bg1"/>
                </a:solidFill>
              </a:rPr>
              <a:t>, k</a:t>
            </a:r>
            <a:r>
              <a:rPr lang="tr-TR" sz="2000" b="1" dirty="0" smtClean="0">
                <a:solidFill>
                  <a:schemeClr val="bg1"/>
                </a:solidFill>
              </a:rPr>
              <a:t>ü</a:t>
            </a:r>
            <a:r>
              <a:rPr lang="en-GB" sz="2000" b="1" dirty="0" err="1" smtClean="0">
                <a:solidFill>
                  <a:schemeClr val="bg1"/>
                </a:solidFill>
              </a:rPr>
              <a:t>tlesi</a:t>
            </a:r>
            <a:r>
              <a:rPr lang="en-GB" sz="2000" b="1" dirty="0" smtClean="0">
                <a:solidFill>
                  <a:schemeClr val="bg1"/>
                </a:solidFill>
              </a:rPr>
              <a:t> 105.6 MeV, y</a:t>
            </a:r>
            <a:r>
              <a:rPr lang="tr-TR" sz="2000" b="1" dirty="0" smtClean="0">
                <a:solidFill>
                  <a:schemeClr val="bg1"/>
                </a:solidFill>
              </a:rPr>
              <a:t>ü</a:t>
            </a:r>
            <a:r>
              <a:rPr lang="en-GB" sz="2000" b="1" dirty="0" smtClean="0">
                <a:solidFill>
                  <a:schemeClr val="bg1"/>
                </a:solidFill>
              </a:rPr>
              <a:t>kl</a:t>
            </a:r>
            <a:r>
              <a:rPr lang="tr-TR" sz="2000" b="1" dirty="0" smtClean="0">
                <a:solidFill>
                  <a:schemeClr val="bg1"/>
                </a:solidFill>
              </a:rPr>
              <a:t>ü</a:t>
            </a:r>
            <a:r>
              <a:rPr lang="en-GB" sz="2000" b="1" dirty="0" smtClean="0">
                <a:solidFill>
                  <a:schemeClr val="bg1"/>
                </a:solidFill>
              </a:rPr>
              <a:t> (+, -), spin ½,  </a:t>
            </a:r>
            <a:r>
              <a:rPr lang="en-GB" sz="2000" b="1" dirty="0" err="1" smtClean="0">
                <a:solidFill>
                  <a:schemeClr val="bg1"/>
                </a:solidFill>
              </a:rPr>
              <a:t>ortalama</a:t>
            </a:r>
            <a:r>
              <a:rPr lang="en-GB" sz="2000" b="1" dirty="0" smtClean="0">
                <a:solidFill>
                  <a:schemeClr val="bg1"/>
                </a:solidFill>
              </a:rPr>
              <a:t> </a:t>
            </a:r>
            <a:r>
              <a:rPr lang="tr-TR" sz="2000" b="1" dirty="0">
                <a:solidFill>
                  <a:schemeClr val="bg1"/>
                </a:solidFill>
              </a:rPr>
              <a:t>ö</a:t>
            </a:r>
            <a:r>
              <a:rPr lang="en-GB" sz="2000" b="1" dirty="0" err="1" smtClean="0">
                <a:solidFill>
                  <a:schemeClr val="bg1"/>
                </a:solidFill>
              </a:rPr>
              <a:t>mr</a:t>
            </a:r>
            <a:r>
              <a:rPr lang="tr-TR" sz="2000" b="1" dirty="0" smtClean="0">
                <a:solidFill>
                  <a:schemeClr val="bg1"/>
                </a:solidFill>
              </a:rPr>
              <a:t>ü</a:t>
            </a:r>
            <a:r>
              <a:rPr lang="en-GB" sz="2000" b="1" dirty="0" smtClean="0">
                <a:solidFill>
                  <a:schemeClr val="bg1"/>
                </a:solidFill>
              </a:rPr>
              <a:t> 2.2 10</a:t>
            </a:r>
            <a:r>
              <a:rPr lang="en-GB" sz="2000" b="1" baseline="30000" dirty="0" smtClean="0">
                <a:solidFill>
                  <a:schemeClr val="bg1"/>
                </a:solidFill>
              </a:rPr>
              <a:t>-6</a:t>
            </a:r>
            <a:r>
              <a:rPr lang="en-GB" sz="2000" b="1" dirty="0" smtClean="0">
                <a:solidFill>
                  <a:schemeClr val="bg1"/>
                </a:solidFill>
              </a:rPr>
              <a:t> s.</a:t>
            </a:r>
          </a:p>
          <a:p>
            <a:r>
              <a:rPr lang="en-GB" sz="2200" b="1" dirty="0">
                <a:solidFill>
                  <a:srgbClr val="66FF33"/>
                </a:solidFill>
              </a:rPr>
              <a:t>	</a:t>
            </a:r>
            <a:r>
              <a:rPr lang="en-GB" sz="2000" b="1" dirty="0" smtClean="0">
                <a:solidFill>
                  <a:srgbClr val="FF0000"/>
                </a:solidFill>
              </a:rPr>
              <a:t>C. D. Anderson, S. H. </a:t>
            </a:r>
            <a:r>
              <a:rPr lang="en-GB" sz="2000" b="1" dirty="0" err="1" smtClean="0">
                <a:solidFill>
                  <a:srgbClr val="FF0000"/>
                </a:solidFill>
              </a:rPr>
              <a:t>Neddermeyer</a:t>
            </a:r>
            <a:r>
              <a:rPr lang="en-GB" sz="2000" b="1" dirty="0" smtClean="0">
                <a:solidFill>
                  <a:srgbClr val="FF0000"/>
                </a:solidFill>
              </a:rPr>
              <a:t>, </a:t>
            </a:r>
            <a:r>
              <a:rPr lang="en-GB" sz="1400" b="1" dirty="0" smtClean="0">
                <a:solidFill>
                  <a:schemeClr val="bg1"/>
                </a:solidFill>
              </a:rPr>
              <a:t>Phys. Rev., Vol. 51, 884 (1937),</a:t>
            </a:r>
          </a:p>
          <a:p>
            <a:r>
              <a:rPr lang="en-GB" sz="2000" b="1" dirty="0" smtClean="0">
                <a:solidFill>
                  <a:srgbClr val="FF0000"/>
                </a:solidFill>
              </a:rPr>
              <a:t>	J. C. Street, E. C. Stevenson,</a:t>
            </a:r>
            <a:r>
              <a:rPr lang="en-GB" sz="1400" b="1" dirty="0" smtClean="0">
                <a:solidFill>
                  <a:schemeClr val="bg1"/>
                </a:solidFill>
              </a:rPr>
              <a:t> Phys. Rev. Vol. 52, 1003 (1937),</a:t>
            </a:r>
          </a:p>
          <a:p>
            <a:r>
              <a:rPr lang="en-GB" sz="1400" b="1" dirty="0" smtClean="0">
                <a:solidFill>
                  <a:schemeClr val="bg1"/>
                </a:solidFill>
              </a:rPr>
              <a:t>	</a:t>
            </a:r>
            <a:r>
              <a:rPr lang="en-GB" sz="2000" b="1" dirty="0" err="1" smtClean="0">
                <a:solidFill>
                  <a:srgbClr val="66FF33"/>
                </a:solidFill>
              </a:rPr>
              <a:t>Pion’un</a:t>
            </a:r>
            <a:r>
              <a:rPr lang="en-GB" sz="2000" b="1" dirty="0" smtClean="0">
                <a:solidFill>
                  <a:srgbClr val="66FF33"/>
                </a:solidFill>
              </a:rPr>
              <a:t> </a:t>
            </a:r>
            <a:r>
              <a:rPr lang="en-GB" sz="2000" b="1" dirty="0" err="1" smtClean="0">
                <a:solidFill>
                  <a:srgbClr val="66FF33"/>
                </a:solidFill>
              </a:rPr>
              <a:t>kesfi</a:t>
            </a:r>
            <a:r>
              <a:rPr lang="en-GB" sz="2000" b="1" dirty="0" smtClean="0">
                <a:solidFill>
                  <a:srgbClr val="66FF33"/>
                </a:solidFill>
              </a:rPr>
              <a:t>, </a:t>
            </a:r>
            <a:r>
              <a:rPr lang="en-GB" sz="2000" b="1" dirty="0">
                <a:solidFill>
                  <a:srgbClr val="FF0000"/>
                </a:solidFill>
              </a:rPr>
              <a:t>C. F. Powel et al., </a:t>
            </a:r>
            <a:r>
              <a:rPr lang="en-GB" sz="2000" b="1" dirty="0" smtClean="0">
                <a:solidFill>
                  <a:srgbClr val="FF0000"/>
                </a:solidFill>
              </a:rPr>
              <a:t>1947</a:t>
            </a:r>
            <a:r>
              <a:rPr lang="en-GB" sz="1600" b="1" dirty="0" smtClean="0">
                <a:solidFill>
                  <a:srgbClr val="FFFF00"/>
                </a:solidFill>
              </a:rPr>
              <a:t>, </a:t>
            </a:r>
            <a:r>
              <a:rPr lang="en-GB" sz="1600" b="1" dirty="0" err="1" smtClean="0">
                <a:solidFill>
                  <a:srgbClr val="FFFF00"/>
                </a:solidFill>
              </a:rPr>
              <a:t>muon</a:t>
            </a:r>
            <a:r>
              <a:rPr lang="en-GB" sz="1600" b="1" dirty="0" smtClean="0">
                <a:solidFill>
                  <a:srgbClr val="FFFF00"/>
                </a:solidFill>
              </a:rPr>
              <a:t> par</a:t>
            </a:r>
            <a:r>
              <a:rPr lang="tr-TR" sz="1600" b="1" dirty="0" smtClean="0">
                <a:solidFill>
                  <a:srgbClr val="FFFF00"/>
                </a:solidFill>
              </a:rPr>
              <a:t>ç</a:t>
            </a:r>
            <a:r>
              <a:rPr lang="en-GB" sz="1600" b="1" dirty="0" smtClean="0">
                <a:solidFill>
                  <a:srgbClr val="FFFF00"/>
                </a:solidFill>
              </a:rPr>
              <a:t>ac</a:t>
            </a:r>
            <a:r>
              <a:rPr lang="tr-TR" sz="1600" b="1" dirty="0" smtClean="0">
                <a:solidFill>
                  <a:srgbClr val="FFFF00"/>
                </a:solidFill>
              </a:rPr>
              <a:t>ı</a:t>
            </a:r>
            <a:r>
              <a:rPr lang="en-GB" sz="1600" b="1" dirty="0" err="1" smtClean="0">
                <a:solidFill>
                  <a:srgbClr val="FFFF00"/>
                </a:solidFill>
              </a:rPr>
              <a:t>klar</a:t>
            </a:r>
            <a:r>
              <a:rPr lang="tr-TR" sz="1600" b="1" dirty="0" smtClean="0">
                <a:solidFill>
                  <a:srgbClr val="FFFF00"/>
                </a:solidFill>
              </a:rPr>
              <a:t>ı</a:t>
            </a:r>
            <a:r>
              <a:rPr lang="en-GB" sz="1600" b="1" dirty="0" smtClean="0">
                <a:solidFill>
                  <a:srgbClr val="FFFF00"/>
                </a:solidFill>
              </a:rPr>
              <a:t> pion </a:t>
            </a:r>
            <a:r>
              <a:rPr lang="en-GB" sz="1600" b="1" dirty="0" err="1" smtClean="0">
                <a:solidFill>
                  <a:srgbClr val="FFFF00"/>
                </a:solidFill>
              </a:rPr>
              <a:t>bozunumlar</a:t>
            </a:r>
            <a:r>
              <a:rPr lang="tr-TR" sz="1600" b="1" dirty="0" smtClean="0">
                <a:solidFill>
                  <a:srgbClr val="FFFF00"/>
                </a:solidFill>
              </a:rPr>
              <a:t>ı</a:t>
            </a:r>
            <a:r>
              <a:rPr lang="en-GB" sz="1600" b="1" dirty="0" err="1" smtClean="0">
                <a:solidFill>
                  <a:srgbClr val="FFFF00"/>
                </a:solidFill>
              </a:rPr>
              <a:t>ndan</a:t>
            </a:r>
            <a:r>
              <a:rPr lang="en-GB" sz="1600" b="1" dirty="0" smtClean="0">
                <a:solidFill>
                  <a:srgbClr val="FFFF00"/>
                </a:solidFill>
              </a:rPr>
              <a:t> </a:t>
            </a:r>
            <a:r>
              <a:rPr lang="en-GB" sz="1600" b="1" dirty="0" err="1" smtClean="0">
                <a:solidFill>
                  <a:srgbClr val="FFFF00"/>
                </a:solidFill>
              </a:rPr>
              <a:t>elde</a:t>
            </a:r>
            <a:r>
              <a:rPr lang="en-GB" sz="1600" b="1" dirty="0" smtClean="0">
                <a:solidFill>
                  <a:srgbClr val="FFFF00"/>
                </a:solidFill>
              </a:rPr>
              <a:t> </a:t>
            </a:r>
            <a:r>
              <a:rPr lang="en-GB" sz="1600" b="1" dirty="0" err="1" smtClean="0">
                <a:solidFill>
                  <a:srgbClr val="FFFF00"/>
                </a:solidFill>
              </a:rPr>
              <a:t>edilebilece</a:t>
            </a:r>
            <a:r>
              <a:rPr lang="tr-TR" sz="1600" b="1" dirty="0" smtClean="0">
                <a:solidFill>
                  <a:srgbClr val="FFFF00"/>
                </a:solidFill>
              </a:rPr>
              <a:t>ğ</a:t>
            </a:r>
            <a:r>
              <a:rPr lang="en-GB" sz="1600" b="1" dirty="0" err="1" smtClean="0">
                <a:solidFill>
                  <a:srgbClr val="FFFF00"/>
                </a:solidFill>
              </a:rPr>
              <a:t>ini</a:t>
            </a:r>
            <a:r>
              <a:rPr lang="en-GB" sz="1600" b="1" dirty="0" smtClean="0">
                <a:solidFill>
                  <a:srgbClr val="FFFF00"/>
                </a:solidFill>
              </a:rPr>
              <a:t> g</a:t>
            </a:r>
            <a:r>
              <a:rPr lang="tr-TR" sz="1600" b="1" dirty="0" smtClean="0">
                <a:solidFill>
                  <a:srgbClr val="FFFF00"/>
                </a:solidFill>
              </a:rPr>
              <a:t>ö</a:t>
            </a:r>
            <a:r>
              <a:rPr lang="en-GB" sz="1600" b="1" dirty="0" err="1" smtClean="0">
                <a:solidFill>
                  <a:srgbClr val="FFFF00"/>
                </a:solidFill>
              </a:rPr>
              <a:t>stermislerdir</a:t>
            </a:r>
            <a:r>
              <a:rPr lang="en-GB" sz="1600" b="1" dirty="0" smtClean="0">
                <a:solidFill>
                  <a:srgbClr val="FFFF00"/>
                </a:solidFill>
              </a:rPr>
              <a:t>: </a:t>
            </a:r>
            <a:r>
              <a:rPr lang="en-GB" sz="1400" b="1" dirty="0" smtClean="0">
                <a:solidFill>
                  <a:schemeClr val="bg1"/>
                </a:solidFill>
              </a:rPr>
              <a:t>Nature, 159 (1947) 126.</a:t>
            </a:r>
          </a:p>
          <a:p>
            <a:pPr algn="ctr"/>
            <a:r>
              <a:rPr lang="en-GB" sz="2400" b="1" dirty="0" smtClean="0">
                <a:solidFill>
                  <a:schemeClr val="bg1"/>
                </a:solidFill>
                <a:sym typeface="Symbol"/>
              </a:rPr>
              <a:t></a:t>
            </a:r>
            <a:r>
              <a:rPr lang="en-GB" sz="2400" b="1" baseline="30000" dirty="0" smtClean="0">
                <a:solidFill>
                  <a:schemeClr val="bg1"/>
                </a:solidFill>
                <a:sym typeface="Symbol"/>
              </a:rPr>
              <a:t>-</a:t>
            </a:r>
            <a:r>
              <a:rPr lang="en-GB" sz="2400" b="1" dirty="0" smtClean="0">
                <a:solidFill>
                  <a:schemeClr val="bg1"/>
                </a:solidFill>
                <a:sym typeface="Symbol"/>
              </a:rPr>
              <a:t> </a:t>
            </a:r>
            <a:r>
              <a:rPr lang="en-GB" sz="2400" b="1" dirty="0" smtClean="0">
                <a:solidFill>
                  <a:schemeClr val="bg1"/>
                </a:solidFill>
                <a:sym typeface="Wingdings" panose="05000000000000000000" pitchFamily="2" charset="2"/>
              </a:rPr>
              <a:t> </a:t>
            </a:r>
            <a:r>
              <a:rPr lang="en-GB" sz="2400" b="1" dirty="0" smtClean="0">
                <a:solidFill>
                  <a:schemeClr val="bg1"/>
                </a:solidFill>
                <a:sym typeface="Symbol"/>
              </a:rPr>
              <a:t></a:t>
            </a:r>
            <a:r>
              <a:rPr lang="en-GB" sz="2400" b="1" baseline="30000" dirty="0" smtClean="0">
                <a:solidFill>
                  <a:schemeClr val="bg1"/>
                </a:solidFill>
                <a:sym typeface="Symbol"/>
              </a:rPr>
              <a:t>-</a:t>
            </a:r>
            <a:r>
              <a:rPr lang="en-GB" sz="2400" b="1" dirty="0" smtClean="0">
                <a:solidFill>
                  <a:schemeClr val="bg1"/>
                </a:solidFill>
                <a:sym typeface="Symbol"/>
              </a:rPr>
              <a:t> +         </a:t>
            </a:r>
          </a:p>
          <a:p>
            <a:r>
              <a:rPr lang="en-GB" sz="1600" b="1" dirty="0" smtClean="0">
                <a:solidFill>
                  <a:schemeClr val="bg1"/>
                </a:solidFill>
                <a:sym typeface="Symbol"/>
              </a:rPr>
              <a:t>K</a:t>
            </a:r>
            <a:r>
              <a:rPr lang="tr-TR" sz="1600" b="1" dirty="0" smtClean="0">
                <a:solidFill>
                  <a:schemeClr val="bg1"/>
                </a:solidFill>
                <a:sym typeface="Symbol"/>
              </a:rPr>
              <a:t>ü</a:t>
            </a:r>
            <a:r>
              <a:rPr lang="en-GB" sz="1600" b="1" dirty="0" err="1" smtClean="0">
                <a:solidFill>
                  <a:schemeClr val="bg1"/>
                </a:solidFill>
                <a:sym typeface="Symbol"/>
              </a:rPr>
              <a:t>tlesi</a:t>
            </a:r>
            <a:r>
              <a:rPr lang="en-GB" sz="1600" b="1" dirty="0" smtClean="0">
                <a:solidFill>
                  <a:schemeClr val="bg1"/>
                </a:solidFill>
                <a:sym typeface="Symbol"/>
              </a:rPr>
              <a:t> 140 MeV, spin 0, </a:t>
            </a:r>
            <a:r>
              <a:rPr lang="en-GB" sz="1600" b="1" dirty="0" err="1" smtClean="0">
                <a:solidFill>
                  <a:schemeClr val="bg1"/>
                </a:solidFill>
                <a:sym typeface="Symbol"/>
              </a:rPr>
              <a:t>ortalama</a:t>
            </a:r>
            <a:r>
              <a:rPr lang="en-GB" sz="1600" b="1" dirty="0" smtClean="0">
                <a:solidFill>
                  <a:schemeClr val="bg1"/>
                </a:solidFill>
                <a:sym typeface="Symbol"/>
              </a:rPr>
              <a:t> </a:t>
            </a:r>
            <a:r>
              <a:rPr lang="tr-TR" sz="1600" b="1" dirty="0" smtClean="0">
                <a:solidFill>
                  <a:schemeClr val="bg1"/>
                </a:solidFill>
                <a:sym typeface="Symbol"/>
              </a:rPr>
              <a:t>ö</a:t>
            </a:r>
            <a:r>
              <a:rPr lang="en-GB" sz="1600" b="1" dirty="0" err="1" smtClean="0">
                <a:solidFill>
                  <a:schemeClr val="bg1"/>
                </a:solidFill>
                <a:sym typeface="Symbol"/>
              </a:rPr>
              <a:t>mr</a:t>
            </a:r>
            <a:r>
              <a:rPr lang="tr-TR" sz="1600" b="1" dirty="0" smtClean="0">
                <a:solidFill>
                  <a:schemeClr val="bg1"/>
                </a:solidFill>
                <a:sym typeface="Symbol"/>
              </a:rPr>
              <a:t>ü</a:t>
            </a:r>
            <a:r>
              <a:rPr lang="en-GB" sz="1600" b="1" dirty="0" smtClean="0">
                <a:solidFill>
                  <a:schemeClr val="bg1"/>
                </a:solidFill>
                <a:sym typeface="Symbol"/>
              </a:rPr>
              <a:t> 2.6 10</a:t>
            </a:r>
            <a:r>
              <a:rPr lang="en-GB" sz="1600" b="1" baseline="30000" dirty="0" smtClean="0">
                <a:solidFill>
                  <a:schemeClr val="bg1"/>
                </a:solidFill>
                <a:sym typeface="Symbol"/>
              </a:rPr>
              <a:t>-8</a:t>
            </a:r>
            <a:r>
              <a:rPr lang="en-GB" sz="1600" b="1" dirty="0" smtClean="0">
                <a:solidFill>
                  <a:schemeClr val="bg1"/>
                </a:solidFill>
                <a:sym typeface="Symbol"/>
              </a:rPr>
              <a:t> s (y</a:t>
            </a:r>
            <a:r>
              <a:rPr lang="tr-TR" sz="1600" b="1" dirty="0" smtClean="0">
                <a:solidFill>
                  <a:schemeClr val="bg1"/>
                </a:solidFill>
                <a:sym typeface="Symbol"/>
              </a:rPr>
              <a:t>ü</a:t>
            </a:r>
            <a:r>
              <a:rPr lang="en-GB" sz="1600" b="1" dirty="0" smtClean="0">
                <a:solidFill>
                  <a:schemeClr val="bg1"/>
                </a:solidFill>
                <a:sym typeface="Symbol"/>
              </a:rPr>
              <a:t>kl</a:t>
            </a:r>
            <a:r>
              <a:rPr lang="tr-TR" sz="1600" b="1" dirty="0" smtClean="0">
                <a:solidFill>
                  <a:schemeClr val="bg1"/>
                </a:solidFill>
                <a:sym typeface="Symbol"/>
              </a:rPr>
              <a:t>ü</a:t>
            </a:r>
            <a:r>
              <a:rPr lang="en-GB" sz="1600" b="1" dirty="0" smtClean="0">
                <a:solidFill>
                  <a:schemeClr val="bg1"/>
                </a:solidFill>
                <a:sym typeface="Symbol"/>
              </a:rPr>
              <a:t> par</a:t>
            </a:r>
            <a:r>
              <a:rPr lang="tr-TR" sz="1600" b="1" dirty="0" smtClean="0">
                <a:solidFill>
                  <a:schemeClr val="bg1"/>
                </a:solidFill>
                <a:sym typeface="Symbol"/>
              </a:rPr>
              <a:t>ç</a:t>
            </a:r>
            <a:r>
              <a:rPr lang="en-GB" sz="1600" b="1" dirty="0" smtClean="0">
                <a:solidFill>
                  <a:schemeClr val="bg1"/>
                </a:solidFill>
                <a:sym typeface="Symbol"/>
              </a:rPr>
              <a:t>ac</a:t>
            </a:r>
            <a:r>
              <a:rPr lang="tr-TR" sz="1600" b="1" dirty="0" smtClean="0">
                <a:solidFill>
                  <a:schemeClr val="bg1"/>
                </a:solidFill>
                <a:sym typeface="Symbol"/>
              </a:rPr>
              <a:t>ı</a:t>
            </a:r>
            <a:r>
              <a:rPr lang="en-GB" sz="1600" b="1" dirty="0" smtClean="0">
                <a:solidFill>
                  <a:schemeClr val="bg1"/>
                </a:solidFill>
                <a:sym typeface="Symbol"/>
              </a:rPr>
              <a:t>k </a:t>
            </a:r>
            <a:r>
              <a:rPr lang="en-GB" sz="1600" b="1" dirty="0" err="1" smtClean="0">
                <a:solidFill>
                  <a:schemeClr val="bg1"/>
                </a:solidFill>
                <a:sym typeface="Symbol"/>
              </a:rPr>
              <a:t>i</a:t>
            </a:r>
            <a:r>
              <a:rPr lang="tr-TR" sz="1600" b="1" dirty="0" smtClean="0">
                <a:solidFill>
                  <a:schemeClr val="bg1"/>
                </a:solidFill>
                <a:sym typeface="Symbol"/>
              </a:rPr>
              <a:t>ç</a:t>
            </a:r>
            <a:r>
              <a:rPr lang="en-GB" sz="1600" b="1" dirty="0" smtClean="0">
                <a:solidFill>
                  <a:schemeClr val="bg1"/>
                </a:solidFill>
                <a:sym typeface="Symbol"/>
              </a:rPr>
              <a:t>in).</a:t>
            </a:r>
          </a:p>
          <a:p>
            <a:r>
              <a:rPr lang="en-GB" sz="1600" b="1" dirty="0" err="1" smtClean="0">
                <a:solidFill>
                  <a:schemeClr val="bg1"/>
                </a:solidFill>
                <a:sym typeface="Symbol"/>
              </a:rPr>
              <a:t>Pion’un</a:t>
            </a:r>
            <a:r>
              <a:rPr lang="en-GB" sz="1600" b="1" dirty="0" smtClean="0">
                <a:solidFill>
                  <a:schemeClr val="bg1"/>
                </a:solidFill>
                <a:sym typeface="Symbol"/>
              </a:rPr>
              <a:t> </a:t>
            </a:r>
            <a:r>
              <a:rPr lang="en-GB" sz="1600" b="1" dirty="0" err="1" smtClean="0">
                <a:solidFill>
                  <a:schemeClr val="bg1"/>
                </a:solidFill>
                <a:sym typeface="Symbol"/>
              </a:rPr>
              <a:t>bozunumda</a:t>
            </a:r>
            <a:r>
              <a:rPr lang="en-GB" sz="1600" b="1" dirty="0" smtClean="0">
                <a:solidFill>
                  <a:schemeClr val="bg1"/>
                </a:solidFill>
                <a:sym typeface="Symbol"/>
              </a:rPr>
              <a:t> </a:t>
            </a:r>
            <a:r>
              <a:rPr lang="en-GB" sz="1600" b="1" dirty="0" err="1" smtClean="0">
                <a:solidFill>
                  <a:schemeClr val="bg1"/>
                </a:solidFill>
                <a:sym typeface="Symbol"/>
              </a:rPr>
              <a:t>muon’un</a:t>
            </a:r>
            <a:r>
              <a:rPr lang="en-GB" sz="1600" b="1" dirty="0" smtClean="0">
                <a:solidFill>
                  <a:schemeClr val="bg1"/>
                </a:solidFill>
                <a:sym typeface="Symbol"/>
              </a:rPr>
              <a:t> </a:t>
            </a:r>
            <a:r>
              <a:rPr lang="en-GB" sz="1600" b="1" dirty="0" err="1" smtClean="0">
                <a:solidFill>
                  <a:schemeClr val="bg1"/>
                </a:solidFill>
                <a:sym typeface="Symbol"/>
              </a:rPr>
              <a:t>enerji</a:t>
            </a:r>
            <a:r>
              <a:rPr lang="en-GB" sz="1600" b="1" dirty="0" smtClean="0">
                <a:solidFill>
                  <a:schemeClr val="bg1"/>
                </a:solidFill>
                <a:sym typeface="Symbol"/>
              </a:rPr>
              <a:t> da</a:t>
            </a:r>
            <a:r>
              <a:rPr lang="tr-TR" sz="1600" b="1" dirty="0" smtClean="0">
                <a:solidFill>
                  <a:schemeClr val="bg1"/>
                </a:solidFill>
                <a:sym typeface="Symbol"/>
              </a:rPr>
              <a:t>ğılımı</a:t>
            </a:r>
            <a:r>
              <a:rPr lang="en-GB" sz="1600" b="1" dirty="0" smtClean="0">
                <a:solidFill>
                  <a:schemeClr val="bg1"/>
                </a:solidFill>
                <a:sym typeface="Symbol"/>
              </a:rPr>
              <a:t> </a:t>
            </a:r>
            <a:r>
              <a:rPr lang="en-GB" sz="1600" b="1" dirty="0" err="1" smtClean="0">
                <a:solidFill>
                  <a:schemeClr val="bg1"/>
                </a:solidFill>
                <a:sym typeface="Symbol"/>
              </a:rPr>
              <a:t>sabit</a:t>
            </a:r>
            <a:r>
              <a:rPr lang="en-GB" sz="1600" b="1" dirty="0" smtClean="0">
                <a:solidFill>
                  <a:schemeClr val="bg1"/>
                </a:solidFill>
                <a:sym typeface="Symbol"/>
              </a:rPr>
              <a:t> </a:t>
            </a:r>
            <a:r>
              <a:rPr lang="en-GB" sz="1600" b="1" dirty="0" err="1" smtClean="0">
                <a:solidFill>
                  <a:schemeClr val="bg1"/>
                </a:solidFill>
                <a:sym typeface="Symbol"/>
              </a:rPr>
              <a:t>oldu</a:t>
            </a:r>
            <a:r>
              <a:rPr lang="tr-TR" sz="1600" b="1" dirty="0">
                <a:solidFill>
                  <a:schemeClr val="bg1"/>
                </a:solidFill>
                <a:sym typeface="Symbol"/>
              </a:rPr>
              <a:t>ğ</a:t>
            </a:r>
            <a:r>
              <a:rPr lang="en-GB" sz="1600" b="1" dirty="0" err="1" smtClean="0">
                <a:solidFill>
                  <a:schemeClr val="bg1"/>
                </a:solidFill>
                <a:sym typeface="Symbol"/>
              </a:rPr>
              <a:t>undan</a:t>
            </a:r>
            <a:r>
              <a:rPr lang="en-GB" sz="1600" b="1" dirty="0" smtClean="0">
                <a:solidFill>
                  <a:schemeClr val="bg1"/>
                </a:solidFill>
                <a:sym typeface="Symbol"/>
              </a:rPr>
              <a:t> (</a:t>
            </a:r>
            <a:r>
              <a:rPr lang="en-GB" sz="1600" b="1" dirty="0" err="1" smtClean="0">
                <a:solidFill>
                  <a:schemeClr val="bg1"/>
                </a:solidFill>
                <a:sym typeface="Symbol"/>
              </a:rPr>
              <a:t>tek</a:t>
            </a:r>
            <a:r>
              <a:rPr lang="en-GB" sz="1600" b="1" dirty="0" smtClean="0">
                <a:solidFill>
                  <a:schemeClr val="bg1"/>
                </a:solidFill>
                <a:sym typeface="Symbol"/>
              </a:rPr>
              <a:t> </a:t>
            </a:r>
            <a:r>
              <a:rPr lang="en-GB" sz="1600" b="1" dirty="0" err="1" smtClean="0">
                <a:solidFill>
                  <a:schemeClr val="bg1"/>
                </a:solidFill>
                <a:sym typeface="Symbol"/>
              </a:rPr>
              <a:t>enerjili</a:t>
            </a:r>
            <a:r>
              <a:rPr lang="en-GB" sz="1600" b="1" dirty="0" smtClean="0">
                <a:solidFill>
                  <a:schemeClr val="bg1"/>
                </a:solidFill>
                <a:sym typeface="Symbol"/>
              </a:rPr>
              <a:t>), </a:t>
            </a:r>
            <a:r>
              <a:rPr lang="en-GB" sz="1600" b="1" dirty="0" err="1" smtClean="0">
                <a:solidFill>
                  <a:schemeClr val="bg1"/>
                </a:solidFill>
                <a:sym typeface="Symbol"/>
              </a:rPr>
              <a:t>pion’un</a:t>
            </a:r>
            <a:r>
              <a:rPr lang="en-GB" sz="1600" b="1" dirty="0" smtClean="0">
                <a:solidFill>
                  <a:schemeClr val="bg1"/>
                </a:solidFill>
                <a:sym typeface="Symbol"/>
              </a:rPr>
              <a:t> </a:t>
            </a:r>
            <a:r>
              <a:rPr lang="en-GB" sz="1600" b="1" dirty="0" err="1" smtClean="0">
                <a:solidFill>
                  <a:schemeClr val="bg1"/>
                </a:solidFill>
                <a:sym typeface="Symbol"/>
              </a:rPr>
              <a:t>iki-cisme</a:t>
            </a:r>
            <a:r>
              <a:rPr lang="en-GB" sz="1600" b="1" dirty="0" smtClean="0">
                <a:solidFill>
                  <a:schemeClr val="bg1"/>
                </a:solidFill>
                <a:sym typeface="Symbol"/>
              </a:rPr>
              <a:t> </a:t>
            </a:r>
            <a:r>
              <a:rPr lang="en-GB" sz="1600" b="1" dirty="0" err="1" smtClean="0">
                <a:solidFill>
                  <a:schemeClr val="bg1"/>
                </a:solidFill>
                <a:sym typeface="Symbol"/>
              </a:rPr>
              <a:t>bozunmas</a:t>
            </a:r>
            <a:r>
              <a:rPr lang="tr-TR" sz="1600" b="1" dirty="0" smtClean="0">
                <a:solidFill>
                  <a:schemeClr val="bg1"/>
                </a:solidFill>
                <a:sym typeface="Symbol"/>
              </a:rPr>
              <a:t>ı</a:t>
            </a:r>
            <a:r>
              <a:rPr lang="en-GB" sz="1600" b="1" dirty="0" smtClean="0">
                <a:solidFill>
                  <a:schemeClr val="bg1"/>
                </a:solidFill>
                <a:sym typeface="Symbol"/>
              </a:rPr>
              <a:t> </a:t>
            </a:r>
            <a:r>
              <a:rPr lang="en-GB" sz="1600" b="1" dirty="0" err="1" smtClean="0">
                <a:solidFill>
                  <a:schemeClr val="bg1"/>
                </a:solidFill>
                <a:sym typeface="Symbol"/>
              </a:rPr>
              <a:t>gerekmektedir</a:t>
            </a:r>
            <a:r>
              <a:rPr lang="en-GB" sz="1600" b="1" dirty="0" smtClean="0">
                <a:solidFill>
                  <a:schemeClr val="bg1"/>
                </a:solidFill>
                <a:sym typeface="Symbol"/>
              </a:rPr>
              <a:t>. B</a:t>
            </a:r>
            <a:r>
              <a:rPr lang="tr-TR" sz="1600" b="1" dirty="0" smtClean="0">
                <a:solidFill>
                  <a:schemeClr val="bg1"/>
                </a:solidFill>
                <a:sym typeface="Symbol"/>
              </a:rPr>
              <a:t>ö</a:t>
            </a:r>
            <a:r>
              <a:rPr lang="en-GB" sz="1600" b="1" dirty="0" err="1" smtClean="0">
                <a:solidFill>
                  <a:schemeClr val="bg1"/>
                </a:solidFill>
                <a:sym typeface="Symbol"/>
              </a:rPr>
              <a:t>ylece</a:t>
            </a:r>
            <a:r>
              <a:rPr lang="en-GB" sz="1600" b="1" dirty="0" smtClean="0">
                <a:solidFill>
                  <a:schemeClr val="bg1"/>
                </a:solidFill>
                <a:sym typeface="Symbol"/>
              </a:rPr>
              <a:t> pion </a:t>
            </a:r>
            <a:r>
              <a:rPr lang="en-GB" sz="1600" b="1" dirty="0" err="1" smtClean="0">
                <a:solidFill>
                  <a:schemeClr val="bg1"/>
                </a:solidFill>
                <a:sym typeface="Symbol"/>
              </a:rPr>
              <a:t>muon’un</a:t>
            </a:r>
            <a:r>
              <a:rPr lang="en-GB" sz="1600" b="1" dirty="0" smtClean="0">
                <a:solidFill>
                  <a:schemeClr val="bg1"/>
                </a:solidFill>
                <a:sym typeface="Symbol"/>
              </a:rPr>
              <a:t> </a:t>
            </a:r>
            <a:r>
              <a:rPr lang="en-GB" sz="1600" b="1" dirty="0" err="1" smtClean="0">
                <a:solidFill>
                  <a:schemeClr val="bg1"/>
                </a:solidFill>
                <a:sym typeface="Symbol"/>
              </a:rPr>
              <a:t>yan</a:t>
            </a:r>
            <a:r>
              <a:rPr lang="tr-TR" sz="1600" b="1" dirty="0" smtClean="0">
                <a:solidFill>
                  <a:schemeClr val="bg1"/>
                </a:solidFill>
                <a:sym typeface="Symbol"/>
              </a:rPr>
              <a:t>ı</a:t>
            </a:r>
            <a:r>
              <a:rPr lang="en-GB" sz="1600" b="1" dirty="0" smtClean="0">
                <a:solidFill>
                  <a:schemeClr val="bg1"/>
                </a:solidFill>
                <a:sym typeface="Symbol"/>
              </a:rPr>
              <a:t>s</a:t>
            </a:r>
            <a:r>
              <a:rPr lang="tr-TR" sz="1600" b="1" dirty="0" smtClean="0">
                <a:solidFill>
                  <a:schemeClr val="bg1"/>
                </a:solidFill>
                <a:sym typeface="Symbol"/>
              </a:rPr>
              <a:t>ı</a:t>
            </a:r>
            <a:r>
              <a:rPr lang="en-GB" sz="1600" b="1" dirty="0" err="1" smtClean="0">
                <a:solidFill>
                  <a:schemeClr val="bg1"/>
                </a:solidFill>
                <a:sym typeface="Symbol"/>
              </a:rPr>
              <a:t>ra</a:t>
            </a:r>
            <a:r>
              <a:rPr lang="en-GB" sz="1600" b="1" dirty="0" smtClean="0">
                <a:solidFill>
                  <a:schemeClr val="bg1"/>
                </a:solidFill>
                <a:sym typeface="Symbol"/>
              </a:rPr>
              <a:t> </a:t>
            </a:r>
            <a:r>
              <a:rPr lang="en-GB" sz="1600" b="1" dirty="0" err="1" smtClean="0">
                <a:solidFill>
                  <a:schemeClr val="bg1"/>
                </a:solidFill>
                <a:sym typeface="Symbol"/>
              </a:rPr>
              <a:t>bir</a:t>
            </a:r>
            <a:r>
              <a:rPr lang="en-GB" sz="1600" b="1" dirty="0" smtClean="0">
                <a:solidFill>
                  <a:schemeClr val="bg1"/>
                </a:solidFill>
                <a:sym typeface="Symbol"/>
              </a:rPr>
              <a:t> de  Pauli n</a:t>
            </a:r>
            <a:r>
              <a:rPr lang="tr-TR" sz="1600" b="1" dirty="0" smtClean="0">
                <a:solidFill>
                  <a:schemeClr val="bg1"/>
                </a:solidFill>
                <a:sym typeface="Symbol"/>
              </a:rPr>
              <a:t>ö</a:t>
            </a:r>
            <a:r>
              <a:rPr lang="en-GB" sz="1600" b="1" dirty="0" err="1" smtClean="0">
                <a:solidFill>
                  <a:schemeClr val="bg1"/>
                </a:solidFill>
                <a:sym typeface="Symbol"/>
              </a:rPr>
              <a:t>trinosuna</a:t>
            </a:r>
            <a:r>
              <a:rPr lang="en-GB" sz="1600" b="1" dirty="0" smtClean="0">
                <a:solidFill>
                  <a:schemeClr val="bg1"/>
                </a:solidFill>
                <a:sym typeface="Symbol"/>
              </a:rPr>
              <a:t> </a:t>
            </a:r>
            <a:r>
              <a:rPr lang="en-GB" sz="1600" b="1" dirty="0" err="1" smtClean="0">
                <a:solidFill>
                  <a:schemeClr val="bg1"/>
                </a:solidFill>
                <a:sym typeface="Symbol"/>
              </a:rPr>
              <a:t>bozunur</a:t>
            </a:r>
            <a:r>
              <a:rPr lang="en-GB" sz="1600" b="1" dirty="0" smtClean="0">
                <a:solidFill>
                  <a:schemeClr val="bg1"/>
                </a:solidFill>
                <a:sym typeface="Symbol"/>
              </a:rPr>
              <a:t>. </a:t>
            </a:r>
          </a:p>
        </p:txBody>
      </p:sp>
      <p:grpSp>
        <p:nvGrpSpPr>
          <p:cNvPr id="25" name="Group 24"/>
          <p:cNvGrpSpPr/>
          <p:nvPr/>
        </p:nvGrpSpPr>
        <p:grpSpPr>
          <a:xfrm>
            <a:off x="251520" y="4437112"/>
            <a:ext cx="6366932" cy="1826579"/>
            <a:chOff x="1113342" y="4797151"/>
            <a:chExt cx="6555002" cy="1826579"/>
          </a:xfrm>
        </p:grpSpPr>
        <p:grpSp>
          <p:nvGrpSpPr>
            <p:cNvPr id="18" name="Group 17"/>
            <p:cNvGrpSpPr/>
            <p:nvPr/>
          </p:nvGrpSpPr>
          <p:grpSpPr>
            <a:xfrm>
              <a:off x="1113342" y="4797151"/>
              <a:ext cx="6555002" cy="1826579"/>
              <a:chOff x="1473382" y="4797151"/>
              <a:chExt cx="6555002" cy="1826579"/>
            </a:xfrm>
          </p:grpSpPr>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675" t="39504" r="33093" b="30248"/>
              <a:stretch/>
            </p:blipFill>
            <p:spPr bwMode="auto">
              <a:xfrm>
                <a:off x="1473382" y="4797151"/>
                <a:ext cx="6555002" cy="18265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1993368" y="5883090"/>
                <a:ext cx="611065" cy="369332"/>
              </a:xfrm>
              <a:prstGeom prst="rect">
                <a:avLst/>
              </a:prstGeom>
              <a:ln>
                <a:solidFill>
                  <a:srgbClr val="FF0000"/>
                </a:solidFill>
              </a:ln>
            </p:spPr>
            <p:txBody>
              <a:bodyPr wrap="none">
                <a:spAutoFit/>
              </a:bodyPr>
              <a:lstStyle/>
              <a:p>
                <a:r>
                  <a:rPr lang="en-GB" b="1" dirty="0" smtClean="0">
                    <a:sym typeface="Symbol"/>
                  </a:rPr>
                  <a:t>pion</a:t>
                </a:r>
                <a:endParaRPr lang="en-GB" dirty="0"/>
              </a:p>
            </p:txBody>
          </p:sp>
          <p:sp>
            <p:nvSpPr>
              <p:cNvPr id="8" name="Rectangle 7"/>
              <p:cNvSpPr/>
              <p:nvPr/>
            </p:nvSpPr>
            <p:spPr>
              <a:xfrm>
                <a:off x="4499992" y="5013176"/>
                <a:ext cx="742511" cy="369332"/>
              </a:xfrm>
              <a:prstGeom prst="rect">
                <a:avLst/>
              </a:prstGeom>
              <a:ln>
                <a:solidFill>
                  <a:srgbClr val="FF0000"/>
                </a:solidFill>
              </a:ln>
            </p:spPr>
            <p:txBody>
              <a:bodyPr wrap="none">
                <a:spAutoFit/>
              </a:bodyPr>
              <a:lstStyle/>
              <a:p>
                <a:r>
                  <a:rPr lang="en-GB" b="1" dirty="0" err="1" smtClean="0">
                    <a:sym typeface="Symbol"/>
                  </a:rPr>
                  <a:t>muon</a:t>
                </a:r>
                <a:endParaRPr lang="en-GB" dirty="0"/>
              </a:p>
            </p:txBody>
          </p:sp>
          <p:cxnSp>
            <p:nvCxnSpPr>
              <p:cNvPr id="10" name="Straight Arrow Connector 9"/>
              <p:cNvCxnSpPr/>
              <p:nvPr/>
            </p:nvCxnSpPr>
            <p:spPr>
              <a:xfrm flipH="1" flipV="1">
                <a:off x="1691680" y="5883090"/>
                <a:ext cx="301688" cy="18466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3995936" y="5200727"/>
                <a:ext cx="504056" cy="181781"/>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20" name="Rectangle 19"/>
            <p:cNvSpPr/>
            <p:nvPr/>
          </p:nvSpPr>
          <p:spPr>
            <a:xfrm>
              <a:off x="2734306" y="6035490"/>
              <a:ext cx="1210588" cy="369332"/>
            </a:xfrm>
            <a:prstGeom prst="rect">
              <a:avLst/>
            </a:prstGeom>
            <a:ln>
              <a:solidFill>
                <a:srgbClr val="FF0000"/>
              </a:solidFill>
            </a:ln>
          </p:spPr>
          <p:txBody>
            <a:bodyPr wrap="none">
              <a:spAutoFit/>
            </a:bodyPr>
            <a:lstStyle/>
            <a:p>
              <a:r>
                <a:rPr lang="en-GB" b="1" dirty="0" smtClean="0">
                  <a:solidFill>
                    <a:srgbClr val="FF0000"/>
                  </a:solidFill>
                  <a:sym typeface="Symbol"/>
                </a:rPr>
                <a:t></a:t>
              </a:r>
              <a:r>
                <a:rPr lang="en-GB" b="1" baseline="30000" dirty="0" smtClean="0">
                  <a:solidFill>
                    <a:srgbClr val="FF0000"/>
                  </a:solidFill>
                  <a:sym typeface="Symbol"/>
                </a:rPr>
                <a:t>-</a:t>
              </a:r>
              <a:r>
                <a:rPr lang="en-GB" b="1" dirty="0" smtClean="0">
                  <a:solidFill>
                    <a:srgbClr val="FF0000"/>
                  </a:solidFill>
                  <a:sym typeface="Symbol"/>
                </a:rPr>
                <a:t> </a:t>
              </a:r>
              <a:r>
                <a:rPr lang="en-GB" b="1" dirty="0" smtClean="0">
                  <a:solidFill>
                    <a:srgbClr val="FF0000"/>
                  </a:solidFill>
                  <a:sym typeface="Wingdings" panose="05000000000000000000" pitchFamily="2" charset="2"/>
                </a:rPr>
                <a:t> </a:t>
              </a:r>
              <a:r>
                <a:rPr lang="en-GB" b="1" dirty="0" smtClean="0">
                  <a:solidFill>
                    <a:srgbClr val="FF0000"/>
                  </a:solidFill>
                  <a:sym typeface="Symbol"/>
                </a:rPr>
                <a:t></a:t>
              </a:r>
              <a:r>
                <a:rPr lang="en-GB" b="1" baseline="30000" dirty="0" smtClean="0">
                  <a:solidFill>
                    <a:srgbClr val="FF0000"/>
                  </a:solidFill>
                  <a:sym typeface="Symbol"/>
                </a:rPr>
                <a:t>-</a:t>
              </a:r>
              <a:r>
                <a:rPr lang="en-GB" b="1" dirty="0" smtClean="0">
                  <a:solidFill>
                    <a:srgbClr val="FF0000"/>
                  </a:solidFill>
                  <a:sym typeface="Symbol"/>
                </a:rPr>
                <a:t> + </a:t>
              </a:r>
              <a:endParaRPr lang="en-GB" dirty="0">
                <a:solidFill>
                  <a:srgbClr val="FF0000"/>
                </a:solidFill>
              </a:endParaRPr>
            </a:p>
          </p:txBody>
        </p:sp>
        <p:cxnSp>
          <p:nvCxnSpPr>
            <p:cNvPr id="21" name="Straight Arrow Connector 20"/>
            <p:cNvCxnSpPr/>
            <p:nvPr/>
          </p:nvCxnSpPr>
          <p:spPr>
            <a:xfrm flipH="1" flipV="1">
              <a:off x="1482484" y="5175488"/>
              <a:ext cx="1793372" cy="86000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26" name="TextBox 25"/>
          <p:cNvSpPr txBox="1"/>
          <p:nvPr/>
        </p:nvSpPr>
        <p:spPr>
          <a:xfrm>
            <a:off x="179512" y="6165304"/>
            <a:ext cx="6840760" cy="369332"/>
          </a:xfrm>
          <a:prstGeom prst="rect">
            <a:avLst/>
          </a:prstGeom>
          <a:noFill/>
        </p:spPr>
        <p:txBody>
          <a:bodyPr wrap="square" rtlCol="0">
            <a:spAutoFit/>
          </a:bodyPr>
          <a:lstStyle/>
          <a:p>
            <a:r>
              <a:rPr lang="en-GB" b="1" dirty="0" smtClean="0">
                <a:solidFill>
                  <a:srgbClr val="FFFF00"/>
                </a:solidFill>
              </a:rPr>
              <a:t>Note: </a:t>
            </a:r>
            <a:r>
              <a:rPr lang="en-GB" b="1" dirty="0" smtClean="0">
                <a:solidFill>
                  <a:schemeClr val="accent2"/>
                </a:solidFill>
              </a:rPr>
              <a:t>n</a:t>
            </a:r>
            <a:r>
              <a:rPr lang="tr-TR" b="1" dirty="0" smtClean="0">
                <a:solidFill>
                  <a:schemeClr val="accent2"/>
                </a:solidFill>
              </a:rPr>
              <a:t>ö</a:t>
            </a:r>
            <a:r>
              <a:rPr lang="en-GB" b="1" dirty="0" err="1" smtClean="0">
                <a:solidFill>
                  <a:schemeClr val="accent2"/>
                </a:solidFill>
              </a:rPr>
              <a:t>trinolar</a:t>
            </a:r>
            <a:r>
              <a:rPr lang="en-GB" b="1" dirty="0" smtClean="0">
                <a:solidFill>
                  <a:schemeClr val="accent2"/>
                </a:solidFill>
              </a:rPr>
              <a:t> hen</a:t>
            </a:r>
            <a:r>
              <a:rPr lang="tr-TR" b="1" dirty="0" smtClean="0">
                <a:solidFill>
                  <a:schemeClr val="accent2"/>
                </a:solidFill>
              </a:rPr>
              <a:t>ü</a:t>
            </a:r>
            <a:r>
              <a:rPr lang="en-GB" b="1" dirty="0" smtClean="0">
                <a:solidFill>
                  <a:schemeClr val="accent2"/>
                </a:solidFill>
              </a:rPr>
              <a:t>z </a:t>
            </a:r>
            <a:r>
              <a:rPr lang="en-GB" b="1" dirty="0" err="1" smtClean="0">
                <a:solidFill>
                  <a:schemeClr val="accent2"/>
                </a:solidFill>
              </a:rPr>
              <a:t>deneysel</a:t>
            </a:r>
            <a:r>
              <a:rPr lang="en-GB" b="1" dirty="0" smtClean="0">
                <a:solidFill>
                  <a:schemeClr val="accent2"/>
                </a:solidFill>
              </a:rPr>
              <a:t> </a:t>
            </a:r>
            <a:r>
              <a:rPr lang="en-GB" b="1" dirty="0" err="1" smtClean="0">
                <a:solidFill>
                  <a:schemeClr val="accent2"/>
                </a:solidFill>
              </a:rPr>
              <a:t>olarak</a:t>
            </a:r>
            <a:r>
              <a:rPr lang="en-GB" b="1" dirty="0" smtClean="0">
                <a:solidFill>
                  <a:schemeClr val="accent2"/>
                </a:solidFill>
              </a:rPr>
              <a:t> g</a:t>
            </a:r>
            <a:r>
              <a:rPr lang="tr-TR" b="1" dirty="0" smtClean="0">
                <a:solidFill>
                  <a:schemeClr val="accent2"/>
                </a:solidFill>
              </a:rPr>
              <a:t>ö</a:t>
            </a:r>
            <a:r>
              <a:rPr lang="en-GB" b="1" dirty="0" err="1" smtClean="0">
                <a:solidFill>
                  <a:schemeClr val="accent2"/>
                </a:solidFill>
              </a:rPr>
              <a:t>zlemlenmi</a:t>
            </a:r>
            <a:r>
              <a:rPr lang="tr-TR" b="1" dirty="0" smtClean="0">
                <a:solidFill>
                  <a:schemeClr val="accent2"/>
                </a:solidFill>
              </a:rPr>
              <a:t>ş</a:t>
            </a:r>
            <a:r>
              <a:rPr lang="en-GB" b="1" dirty="0" smtClean="0">
                <a:solidFill>
                  <a:schemeClr val="accent2"/>
                </a:solidFill>
              </a:rPr>
              <a:t> de</a:t>
            </a:r>
            <a:r>
              <a:rPr lang="tr-TR" b="1" dirty="0" smtClean="0">
                <a:solidFill>
                  <a:schemeClr val="accent2"/>
                </a:solidFill>
              </a:rPr>
              <a:t>ğ</a:t>
            </a:r>
            <a:r>
              <a:rPr lang="en-GB" b="1" dirty="0" err="1" smtClean="0">
                <a:solidFill>
                  <a:schemeClr val="accent2"/>
                </a:solidFill>
              </a:rPr>
              <a:t>il</a:t>
            </a:r>
            <a:r>
              <a:rPr lang="en-GB" b="1" dirty="0" smtClean="0">
                <a:solidFill>
                  <a:schemeClr val="accent2"/>
                </a:solidFill>
              </a:rPr>
              <a:t>!</a:t>
            </a:r>
            <a:endParaRPr lang="en-GB" b="1" dirty="0">
              <a:solidFill>
                <a:schemeClr val="accent2"/>
              </a:solidFill>
            </a:endParaRPr>
          </a:p>
        </p:txBody>
      </p:sp>
      <p:sp>
        <p:nvSpPr>
          <p:cNvPr id="27" name="Footer Placeholder 26"/>
          <p:cNvSpPr>
            <a:spLocks noGrp="1"/>
          </p:cNvSpPr>
          <p:nvPr>
            <p:ph type="ftr" sz="quarter" idx="11"/>
          </p:nvPr>
        </p:nvSpPr>
        <p:spPr/>
        <p:txBody>
          <a:bodyPr/>
          <a:lstStyle/>
          <a:p>
            <a:r>
              <a:rPr lang="en-GB" smtClean="0"/>
              <a:t>Umut KOSE</a:t>
            </a:r>
            <a:endParaRPr lang="en-GB"/>
          </a:p>
        </p:txBody>
      </p:sp>
      <p:sp>
        <p:nvSpPr>
          <p:cNvPr id="28" name="Slide Number Placeholder 27"/>
          <p:cNvSpPr>
            <a:spLocks noGrp="1"/>
          </p:cNvSpPr>
          <p:nvPr>
            <p:ph type="sldNum" sz="quarter" idx="12"/>
          </p:nvPr>
        </p:nvSpPr>
        <p:spPr/>
        <p:txBody>
          <a:bodyPr/>
          <a:lstStyle/>
          <a:p>
            <a:fld id="{9D7D85F2-B42A-4D55-81F3-BF4AC343C405}" type="slidenum">
              <a:rPr lang="en-GB" smtClean="0"/>
              <a:t>12</a:t>
            </a:fld>
            <a:r>
              <a:rPr lang="en-GB" dirty="0" smtClean="0"/>
              <a:t>/42</a:t>
            </a:r>
            <a:endParaRPr lang="en-GB" dirty="0"/>
          </a:p>
        </p:txBody>
      </p:sp>
      <p:grpSp>
        <p:nvGrpSpPr>
          <p:cNvPr id="4" name="Group 3"/>
          <p:cNvGrpSpPr/>
          <p:nvPr/>
        </p:nvGrpSpPr>
        <p:grpSpPr>
          <a:xfrm>
            <a:off x="8656600" y="1615338"/>
            <a:ext cx="667928" cy="718881"/>
            <a:chOff x="8656600" y="1615338"/>
            <a:chExt cx="667928" cy="718881"/>
          </a:xfrm>
        </p:grpSpPr>
        <p:pic>
          <p:nvPicPr>
            <p:cNvPr id="3" name="Picture 2" descr="http://cache.tokyotimes.com/wp-content/blogs.dir/3/files/2013/10/Nobel-Prize-in-Physics.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8448"/>
            <a:stretch/>
          </p:blipFill>
          <p:spPr bwMode="auto">
            <a:xfrm>
              <a:off x="8676774" y="1615338"/>
              <a:ext cx="466877" cy="496688"/>
            </a:xfrm>
            <a:prstGeom prst="rect">
              <a:avLst/>
            </a:prstGeom>
            <a:noFill/>
            <a:extLst>
              <a:ext uri="{909E8E84-426E-40DD-AFC4-6F175D3DCCD1}">
                <a14:hiddenFill xmlns:a14="http://schemas.microsoft.com/office/drawing/2010/main">
                  <a:solidFill>
                    <a:srgbClr val="FFFFFF"/>
                  </a:solidFill>
                </a14:hiddenFill>
              </a:ext>
            </a:extLst>
          </p:spPr>
        </p:pic>
        <p:sp>
          <p:nvSpPr>
            <p:cNvPr id="33" name="TextBox 32"/>
            <p:cNvSpPr txBox="1"/>
            <p:nvPr/>
          </p:nvSpPr>
          <p:spPr>
            <a:xfrm>
              <a:off x="8656600" y="2057220"/>
              <a:ext cx="667928" cy="276999"/>
            </a:xfrm>
            <a:prstGeom prst="rect">
              <a:avLst/>
            </a:prstGeom>
            <a:noFill/>
          </p:spPr>
          <p:txBody>
            <a:bodyPr wrap="square" rtlCol="0">
              <a:spAutoFit/>
            </a:bodyPr>
            <a:lstStyle/>
            <a:p>
              <a:r>
                <a:rPr lang="en-GB" sz="1200" b="1" dirty="0" smtClean="0">
                  <a:solidFill>
                    <a:srgbClr val="FFFF00"/>
                  </a:solidFill>
                </a:rPr>
                <a:t>1950</a:t>
              </a:r>
              <a:endParaRPr lang="en-GB" sz="1200" b="1" dirty="0">
                <a:solidFill>
                  <a:srgbClr val="FFFF00"/>
                </a:solidFill>
              </a:endParaRPr>
            </a:p>
          </p:txBody>
        </p:sp>
      </p:grpSp>
      <p:sp>
        <p:nvSpPr>
          <p:cNvPr id="5" name="Date Placeholder 4"/>
          <p:cNvSpPr>
            <a:spLocks noGrp="1"/>
          </p:cNvSpPr>
          <p:nvPr>
            <p:ph type="dt" sz="half" idx="10"/>
          </p:nvPr>
        </p:nvSpPr>
        <p:spPr/>
        <p:txBody>
          <a:bodyPr/>
          <a:lstStyle/>
          <a:p>
            <a:fld id="{4B849771-BE40-4A5F-B134-7740ACA01B83}" type="datetime1">
              <a:rPr lang="en-GB" smtClean="0"/>
              <a:t>24/04/2014</a:t>
            </a:fld>
            <a:endParaRPr lang="en-GB"/>
          </a:p>
        </p:txBody>
      </p:sp>
    </p:spTree>
    <p:extLst>
      <p:ext uri="{BB962C8B-B14F-4D97-AF65-F5344CB8AC3E}">
        <p14:creationId xmlns:p14="http://schemas.microsoft.com/office/powerpoint/2010/main" val="42923321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188640"/>
            <a:ext cx="8568952" cy="4678204"/>
          </a:xfrm>
          <a:prstGeom prst="rect">
            <a:avLst/>
          </a:prstGeom>
          <a:noFill/>
        </p:spPr>
        <p:txBody>
          <a:bodyPr wrap="square" rtlCol="0">
            <a:spAutoFit/>
          </a:bodyPr>
          <a:lstStyle/>
          <a:p>
            <a:r>
              <a:rPr lang="en-GB" sz="2200" b="1" dirty="0" err="1" smtClean="0">
                <a:solidFill>
                  <a:srgbClr val="66FF33"/>
                </a:solidFill>
              </a:rPr>
              <a:t>Muonun</a:t>
            </a:r>
            <a:r>
              <a:rPr lang="en-GB" sz="2200" b="1" dirty="0" smtClean="0">
                <a:solidFill>
                  <a:srgbClr val="66FF33"/>
                </a:solidFill>
              </a:rPr>
              <a:t> </a:t>
            </a:r>
            <a:r>
              <a:rPr lang="en-GB" sz="2200" b="1" dirty="0" err="1" smtClean="0">
                <a:solidFill>
                  <a:srgbClr val="66FF33"/>
                </a:solidFill>
              </a:rPr>
              <a:t>kesfi</a:t>
            </a:r>
            <a:r>
              <a:rPr lang="en-GB" sz="2200" b="1" dirty="0" smtClean="0">
                <a:solidFill>
                  <a:srgbClr val="66FF33"/>
                </a:solidFill>
              </a:rPr>
              <a:t>, 1936-1937, </a:t>
            </a:r>
            <a:r>
              <a:rPr lang="en-GB" sz="2000" b="1" dirty="0" smtClean="0">
                <a:solidFill>
                  <a:schemeClr val="bg1"/>
                </a:solidFill>
              </a:rPr>
              <a:t>cosmic rays </a:t>
            </a:r>
            <a:r>
              <a:rPr lang="tr-TR" sz="2000" b="1" dirty="0" err="1">
                <a:solidFill>
                  <a:schemeClr val="bg1"/>
                </a:solidFill>
              </a:rPr>
              <a:t>ç</a:t>
            </a:r>
            <a:r>
              <a:rPr lang="en-GB" sz="2000" b="1" dirty="0" smtClean="0">
                <a:solidFill>
                  <a:schemeClr val="bg1"/>
                </a:solidFill>
              </a:rPr>
              <a:t>al</a:t>
            </a:r>
            <a:r>
              <a:rPr lang="tr-TR" sz="2000" b="1" dirty="0" smtClean="0">
                <a:solidFill>
                  <a:schemeClr val="bg1"/>
                </a:solidFill>
              </a:rPr>
              <a:t>ış</a:t>
            </a:r>
            <a:r>
              <a:rPr lang="en-GB" sz="2000" b="1" dirty="0" smtClean="0">
                <a:solidFill>
                  <a:schemeClr val="bg1"/>
                </a:solidFill>
              </a:rPr>
              <a:t>malar</a:t>
            </a:r>
            <a:r>
              <a:rPr lang="tr-TR" sz="2000" b="1" dirty="0" smtClean="0">
                <a:solidFill>
                  <a:schemeClr val="bg1"/>
                </a:solidFill>
              </a:rPr>
              <a:t>ı</a:t>
            </a:r>
            <a:r>
              <a:rPr lang="en-GB" sz="2000" b="1" dirty="0" err="1" smtClean="0">
                <a:solidFill>
                  <a:schemeClr val="bg1"/>
                </a:solidFill>
              </a:rPr>
              <a:t>nda</a:t>
            </a:r>
            <a:r>
              <a:rPr lang="en-GB" sz="2000" b="1" dirty="0" smtClean="0">
                <a:solidFill>
                  <a:schemeClr val="bg1"/>
                </a:solidFill>
              </a:rPr>
              <a:t> g</a:t>
            </a:r>
            <a:r>
              <a:rPr lang="tr-TR" sz="2000" b="1" dirty="0" smtClean="0">
                <a:solidFill>
                  <a:schemeClr val="bg1"/>
                </a:solidFill>
              </a:rPr>
              <a:t>ö</a:t>
            </a:r>
            <a:r>
              <a:rPr lang="en-GB" sz="2000" b="1" dirty="0" err="1" smtClean="0">
                <a:solidFill>
                  <a:schemeClr val="bg1"/>
                </a:solidFill>
              </a:rPr>
              <a:t>zlemle</a:t>
            </a:r>
            <a:r>
              <a:rPr lang="tr-TR" sz="2000" b="1" dirty="0" smtClean="0">
                <a:solidFill>
                  <a:schemeClr val="bg1"/>
                </a:solidFill>
              </a:rPr>
              <a:t>n</a:t>
            </a:r>
            <a:r>
              <a:rPr lang="en-GB" sz="2000" b="1" dirty="0" err="1" smtClean="0">
                <a:solidFill>
                  <a:schemeClr val="bg1"/>
                </a:solidFill>
              </a:rPr>
              <a:t>mis</a:t>
            </a:r>
            <a:r>
              <a:rPr lang="en-GB" sz="2000" b="1" dirty="0" smtClean="0">
                <a:solidFill>
                  <a:schemeClr val="bg1"/>
                </a:solidFill>
              </a:rPr>
              <a:t>, k</a:t>
            </a:r>
            <a:r>
              <a:rPr lang="tr-TR" sz="2000" b="1" dirty="0" smtClean="0">
                <a:solidFill>
                  <a:schemeClr val="bg1"/>
                </a:solidFill>
              </a:rPr>
              <a:t>ü</a:t>
            </a:r>
            <a:r>
              <a:rPr lang="en-GB" sz="2000" b="1" dirty="0" err="1" smtClean="0">
                <a:solidFill>
                  <a:schemeClr val="bg1"/>
                </a:solidFill>
              </a:rPr>
              <a:t>tlesi</a:t>
            </a:r>
            <a:r>
              <a:rPr lang="en-GB" sz="2000" b="1" dirty="0" smtClean="0">
                <a:solidFill>
                  <a:schemeClr val="bg1"/>
                </a:solidFill>
              </a:rPr>
              <a:t> 105.6 MeV, y</a:t>
            </a:r>
            <a:r>
              <a:rPr lang="tr-TR" sz="2000" b="1" dirty="0" smtClean="0">
                <a:solidFill>
                  <a:schemeClr val="bg1"/>
                </a:solidFill>
              </a:rPr>
              <a:t>ü</a:t>
            </a:r>
            <a:r>
              <a:rPr lang="en-GB" sz="2000" b="1" dirty="0" smtClean="0">
                <a:solidFill>
                  <a:schemeClr val="bg1"/>
                </a:solidFill>
              </a:rPr>
              <a:t>kl</a:t>
            </a:r>
            <a:r>
              <a:rPr lang="tr-TR" sz="2000" b="1" dirty="0" smtClean="0">
                <a:solidFill>
                  <a:schemeClr val="bg1"/>
                </a:solidFill>
              </a:rPr>
              <a:t>ü</a:t>
            </a:r>
            <a:r>
              <a:rPr lang="en-GB" sz="2000" b="1" dirty="0" smtClean="0">
                <a:solidFill>
                  <a:schemeClr val="bg1"/>
                </a:solidFill>
              </a:rPr>
              <a:t> (+, -), spin ½,  </a:t>
            </a:r>
            <a:r>
              <a:rPr lang="en-GB" sz="2000" b="1" dirty="0" err="1" smtClean="0">
                <a:solidFill>
                  <a:schemeClr val="bg1"/>
                </a:solidFill>
              </a:rPr>
              <a:t>ortalama</a:t>
            </a:r>
            <a:r>
              <a:rPr lang="en-GB" sz="2000" b="1" dirty="0" smtClean="0">
                <a:solidFill>
                  <a:schemeClr val="bg1"/>
                </a:solidFill>
              </a:rPr>
              <a:t> </a:t>
            </a:r>
            <a:r>
              <a:rPr lang="tr-TR" sz="2000" b="1" dirty="0">
                <a:solidFill>
                  <a:schemeClr val="bg1"/>
                </a:solidFill>
              </a:rPr>
              <a:t>ö</a:t>
            </a:r>
            <a:r>
              <a:rPr lang="en-GB" sz="2000" b="1" dirty="0" err="1" smtClean="0">
                <a:solidFill>
                  <a:schemeClr val="bg1"/>
                </a:solidFill>
              </a:rPr>
              <a:t>mr</a:t>
            </a:r>
            <a:r>
              <a:rPr lang="tr-TR" sz="2000" b="1" dirty="0" smtClean="0">
                <a:solidFill>
                  <a:schemeClr val="bg1"/>
                </a:solidFill>
              </a:rPr>
              <a:t>ü</a:t>
            </a:r>
            <a:r>
              <a:rPr lang="en-GB" sz="2000" b="1" dirty="0" smtClean="0">
                <a:solidFill>
                  <a:schemeClr val="bg1"/>
                </a:solidFill>
              </a:rPr>
              <a:t> 2.2 10</a:t>
            </a:r>
            <a:r>
              <a:rPr lang="en-GB" sz="2000" b="1" baseline="30000" dirty="0" smtClean="0">
                <a:solidFill>
                  <a:schemeClr val="bg1"/>
                </a:solidFill>
              </a:rPr>
              <a:t>-6</a:t>
            </a:r>
            <a:r>
              <a:rPr lang="en-GB" sz="2000" b="1" dirty="0" smtClean="0">
                <a:solidFill>
                  <a:schemeClr val="bg1"/>
                </a:solidFill>
              </a:rPr>
              <a:t> s.</a:t>
            </a:r>
          </a:p>
          <a:p>
            <a:r>
              <a:rPr lang="en-GB" sz="2200" b="1" dirty="0">
                <a:solidFill>
                  <a:srgbClr val="66FF33"/>
                </a:solidFill>
              </a:rPr>
              <a:t>	</a:t>
            </a:r>
            <a:r>
              <a:rPr lang="en-GB" sz="2000" b="1" dirty="0" smtClean="0">
                <a:solidFill>
                  <a:srgbClr val="FF0000"/>
                </a:solidFill>
              </a:rPr>
              <a:t>C. D. Anderson, S. H. </a:t>
            </a:r>
            <a:r>
              <a:rPr lang="en-GB" sz="2000" b="1" dirty="0" err="1" smtClean="0">
                <a:solidFill>
                  <a:srgbClr val="FF0000"/>
                </a:solidFill>
              </a:rPr>
              <a:t>Neddermeyer</a:t>
            </a:r>
            <a:r>
              <a:rPr lang="en-GB" sz="2000" b="1" dirty="0" smtClean="0">
                <a:solidFill>
                  <a:srgbClr val="FF0000"/>
                </a:solidFill>
              </a:rPr>
              <a:t>, </a:t>
            </a:r>
            <a:r>
              <a:rPr lang="en-GB" sz="1400" b="1" dirty="0" smtClean="0">
                <a:solidFill>
                  <a:schemeClr val="bg1"/>
                </a:solidFill>
              </a:rPr>
              <a:t>Phys. Rev., Vol. 51, 884 (1937),</a:t>
            </a:r>
          </a:p>
          <a:p>
            <a:r>
              <a:rPr lang="en-GB" sz="2000" b="1" dirty="0" smtClean="0">
                <a:solidFill>
                  <a:srgbClr val="FF0000"/>
                </a:solidFill>
              </a:rPr>
              <a:t>	J. C. Street, E. C. Stevenson,</a:t>
            </a:r>
            <a:r>
              <a:rPr lang="en-GB" sz="1400" b="1" dirty="0" smtClean="0">
                <a:solidFill>
                  <a:schemeClr val="bg1"/>
                </a:solidFill>
              </a:rPr>
              <a:t> Phys. Rev. Vol. 52, 1003 (1937),</a:t>
            </a:r>
          </a:p>
          <a:p>
            <a:r>
              <a:rPr lang="en-GB" sz="1400" b="1" dirty="0" smtClean="0">
                <a:solidFill>
                  <a:schemeClr val="bg1"/>
                </a:solidFill>
              </a:rPr>
              <a:t>	</a:t>
            </a:r>
            <a:r>
              <a:rPr lang="en-GB" sz="2000" b="1" dirty="0" err="1" smtClean="0">
                <a:solidFill>
                  <a:srgbClr val="66FF33"/>
                </a:solidFill>
              </a:rPr>
              <a:t>Pion’un</a:t>
            </a:r>
            <a:r>
              <a:rPr lang="en-GB" sz="2000" b="1" dirty="0" smtClean="0">
                <a:solidFill>
                  <a:srgbClr val="66FF33"/>
                </a:solidFill>
              </a:rPr>
              <a:t> </a:t>
            </a:r>
            <a:r>
              <a:rPr lang="en-GB" sz="2000" b="1" dirty="0" err="1" smtClean="0">
                <a:solidFill>
                  <a:srgbClr val="66FF33"/>
                </a:solidFill>
              </a:rPr>
              <a:t>kesfi</a:t>
            </a:r>
            <a:r>
              <a:rPr lang="en-GB" sz="2000" b="1" dirty="0" smtClean="0">
                <a:solidFill>
                  <a:srgbClr val="66FF33"/>
                </a:solidFill>
              </a:rPr>
              <a:t>, </a:t>
            </a:r>
            <a:r>
              <a:rPr lang="en-GB" sz="2000" b="1" dirty="0">
                <a:solidFill>
                  <a:srgbClr val="FF0000"/>
                </a:solidFill>
              </a:rPr>
              <a:t>C. F. Powel et al., </a:t>
            </a:r>
            <a:r>
              <a:rPr lang="en-GB" sz="2000" b="1" dirty="0" smtClean="0">
                <a:solidFill>
                  <a:srgbClr val="FF0000"/>
                </a:solidFill>
              </a:rPr>
              <a:t>1947</a:t>
            </a:r>
            <a:r>
              <a:rPr lang="en-GB" sz="1600" b="1" dirty="0" smtClean="0">
                <a:solidFill>
                  <a:srgbClr val="FFFF00"/>
                </a:solidFill>
              </a:rPr>
              <a:t>, </a:t>
            </a:r>
            <a:r>
              <a:rPr lang="en-GB" sz="1600" b="1" dirty="0" err="1" smtClean="0">
                <a:solidFill>
                  <a:srgbClr val="FFFF00"/>
                </a:solidFill>
              </a:rPr>
              <a:t>muon</a:t>
            </a:r>
            <a:r>
              <a:rPr lang="en-GB" sz="1600" b="1" dirty="0" smtClean="0">
                <a:solidFill>
                  <a:srgbClr val="FFFF00"/>
                </a:solidFill>
              </a:rPr>
              <a:t> par</a:t>
            </a:r>
            <a:r>
              <a:rPr lang="tr-TR" sz="1600" b="1" dirty="0" smtClean="0">
                <a:solidFill>
                  <a:srgbClr val="FFFF00"/>
                </a:solidFill>
              </a:rPr>
              <a:t>ç</a:t>
            </a:r>
            <a:r>
              <a:rPr lang="en-GB" sz="1600" b="1" dirty="0" smtClean="0">
                <a:solidFill>
                  <a:srgbClr val="FFFF00"/>
                </a:solidFill>
              </a:rPr>
              <a:t>ac</a:t>
            </a:r>
            <a:r>
              <a:rPr lang="tr-TR" sz="1600" b="1" dirty="0" smtClean="0">
                <a:solidFill>
                  <a:srgbClr val="FFFF00"/>
                </a:solidFill>
              </a:rPr>
              <a:t>ı</a:t>
            </a:r>
            <a:r>
              <a:rPr lang="en-GB" sz="1600" b="1" dirty="0" err="1" smtClean="0">
                <a:solidFill>
                  <a:srgbClr val="FFFF00"/>
                </a:solidFill>
              </a:rPr>
              <a:t>klar</a:t>
            </a:r>
            <a:r>
              <a:rPr lang="tr-TR" sz="1600" b="1" dirty="0" smtClean="0">
                <a:solidFill>
                  <a:srgbClr val="FFFF00"/>
                </a:solidFill>
              </a:rPr>
              <a:t>ı</a:t>
            </a:r>
            <a:r>
              <a:rPr lang="en-GB" sz="1600" b="1" dirty="0" smtClean="0">
                <a:solidFill>
                  <a:srgbClr val="FFFF00"/>
                </a:solidFill>
              </a:rPr>
              <a:t> pion </a:t>
            </a:r>
            <a:r>
              <a:rPr lang="en-GB" sz="1600" b="1" dirty="0" err="1" smtClean="0">
                <a:solidFill>
                  <a:srgbClr val="FFFF00"/>
                </a:solidFill>
              </a:rPr>
              <a:t>bozunumlar</a:t>
            </a:r>
            <a:r>
              <a:rPr lang="tr-TR" sz="1600" b="1" dirty="0" smtClean="0">
                <a:solidFill>
                  <a:srgbClr val="FFFF00"/>
                </a:solidFill>
              </a:rPr>
              <a:t>ı</a:t>
            </a:r>
            <a:r>
              <a:rPr lang="en-GB" sz="1600" b="1" dirty="0" err="1" smtClean="0">
                <a:solidFill>
                  <a:srgbClr val="FFFF00"/>
                </a:solidFill>
              </a:rPr>
              <a:t>ndan</a:t>
            </a:r>
            <a:r>
              <a:rPr lang="en-GB" sz="1600" b="1" dirty="0" smtClean="0">
                <a:solidFill>
                  <a:srgbClr val="FFFF00"/>
                </a:solidFill>
              </a:rPr>
              <a:t> </a:t>
            </a:r>
            <a:r>
              <a:rPr lang="en-GB" sz="1600" b="1" dirty="0" err="1" smtClean="0">
                <a:solidFill>
                  <a:srgbClr val="FFFF00"/>
                </a:solidFill>
              </a:rPr>
              <a:t>elde</a:t>
            </a:r>
            <a:r>
              <a:rPr lang="en-GB" sz="1600" b="1" dirty="0" smtClean="0">
                <a:solidFill>
                  <a:srgbClr val="FFFF00"/>
                </a:solidFill>
              </a:rPr>
              <a:t> </a:t>
            </a:r>
            <a:r>
              <a:rPr lang="en-GB" sz="1600" b="1" dirty="0" err="1" smtClean="0">
                <a:solidFill>
                  <a:srgbClr val="FFFF00"/>
                </a:solidFill>
              </a:rPr>
              <a:t>edilebilece</a:t>
            </a:r>
            <a:r>
              <a:rPr lang="tr-TR" sz="1600" b="1" dirty="0" smtClean="0">
                <a:solidFill>
                  <a:srgbClr val="FFFF00"/>
                </a:solidFill>
              </a:rPr>
              <a:t>ğ</a:t>
            </a:r>
            <a:r>
              <a:rPr lang="en-GB" sz="1600" b="1" dirty="0" err="1" smtClean="0">
                <a:solidFill>
                  <a:srgbClr val="FFFF00"/>
                </a:solidFill>
              </a:rPr>
              <a:t>ini</a:t>
            </a:r>
            <a:r>
              <a:rPr lang="en-GB" sz="1600" b="1" dirty="0" smtClean="0">
                <a:solidFill>
                  <a:srgbClr val="FFFF00"/>
                </a:solidFill>
              </a:rPr>
              <a:t> g</a:t>
            </a:r>
            <a:r>
              <a:rPr lang="tr-TR" sz="1600" b="1" dirty="0" smtClean="0">
                <a:solidFill>
                  <a:srgbClr val="FFFF00"/>
                </a:solidFill>
              </a:rPr>
              <a:t>ö</a:t>
            </a:r>
            <a:r>
              <a:rPr lang="en-GB" sz="1600" b="1" dirty="0" err="1" smtClean="0">
                <a:solidFill>
                  <a:srgbClr val="FFFF00"/>
                </a:solidFill>
              </a:rPr>
              <a:t>stermislerdir</a:t>
            </a:r>
            <a:r>
              <a:rPr lang="en-GB" sz="1600" b="1" dirty="0" smtClean="0">
                <a:solidFill>
                  <a:srgbClr val="FFFF00"/>
                </a:solidFill>
              </a:rPr>
              <a:t>: </a:t>
            </a:r>
            <a:r>
              <a:rPr lang="en-GB" sz="1400" b="1" dirty="0" smtClean="0">
                <a:solidFill>
                  <a:schemeClr val="bg1"/>
                </a:solidFill>
              </a:rPr>
              <a:t>Nature, 159 (1947) 126.</a:t>
            </a:r>
          </a:p>
          <a:p>
            <a:pPr algn="ctr"/>
            <a:r>
              <a:rPr lang="en-GB" sz="2400" b="1" dirty="0" smtClean="0">
                <a:solidFill>
                  <a:schemeClr val="bg1"/>
                </a:solidFill>
                <a:sym typeface="Symbol"/>
              </a:rPr>
              <a:t></a:t>
            </a:r>
            <a:r>
              <a:rPr lang="en-GB" sz="2400" b="1" baseline="30000" dirty="0" smtClean="0">
                <a:solidFill>
                  <a:schemeClr val="bg1"/>
                </a:solidFill>
                <a:sym typeface="Symbol"/>
              </a:rPr>
              <a:t>-</a:t>
            </a:r>
            <a:r>
              <a:rPr lang="en-GB" sz="2400" b="1" dirty="0" smtClean="0">
                <a:solidFill>
                  <a:schemeClr val="bg1"/>
                </a:solidFill>
                <a:sym typeface="Symbol"/>
              </a:rPr>
              <a:t> </a:t>
            </a:r>
            <a:r>
              <a:rPr lang="en-GB" sz="2400" b="1" dirty="0" smtClean="0">
                <a:solidFill>
                  <a:schemeClr val="bg1"/>
                </a:solidFill>
                <a:sym typeface="Wingdings" panose="05000000000000000000" pitchFamily="2" charset="2"/>
              </a:rPr>
              <a:t> </a:t>
            </a:r>
            <a:r>
              <a:rPr lang="en-GB" sz="2400" b="1" dirty="0" smtClean="0">
                <a:solidFill>
                  <a:schemeClr val="bg1"/>
                </a:solidFill>
                <a:sym typeface="Symbol"/>
              </a:rPr>
              <a:t></a:t>
            </a:r>
            <a:r>
              <a:rPr lang="en-GB" sz="2400" b="1" baseline="30000" dirty="0" smtClean="0">
                <a:solidFill>
                  <a:schemeClr val="bg1"/>
                </a:solidFill>
                <a:sym typeface="Symbol"/>
              </a:rPr>
              <a:t>-</a:t>
            </a:r>
            <a:r>
              <a:rPr lang="en-GB" sz="2400" b="1" dirty="0" smtClean="0">
                <a:solidFill>
                  <a:schemeClr val="bg1"/>
                </a:solidFill>
                <a:sym typeface="Symbol"/>
              </a:rPr>
              <a:t> +         </a:t>
            </a:r>
          </a:p>
          <a:p>
            <a:r>
              <a:rPr lang="en-GB" sz="1600" b="1" dirty="0" smtClean="0">
                <a:solidFill>
                  <a:schemeClr val="bg1"/>
                </a:solidFill>
                <a:sym typeface="Symbol"/>
              </a:rPr>
              <a:t>K</a:t>
            </a:r>
            <a:r>
              <a:rPr lang="tr-TR" sz="1600" b="1" dirty="0" smtClean="0">
                <a:solidFill>
                  <a:schemeClr val="bg1"/>
                </a:solidFill>
                <a:sym typeface="Symbol"/>
              </a:rPr>
              <a:t>ü</a:t>
            </a:r>
            <a:r>
              <a:rPr lang="en-GB" sz="1600" b="1" dirty="0" err="1" smtClean="0">
                <a:solidFill>
                  <a:schemeClr val="bg1"/>
                </a:solidFill>
                <a:sym typeface="Symbol"/>
              </a:rPr>
              <a:t>tlesi</a:t>
            </a:r>
            <a:r>
              <a:rPr lang="en-GB" sz="1600" b="1" dirty="0" smtClean="0">
                <a:solidFill>
                  <a:schemeClr val="bg1"/>
                </a:solidFill>
                <a:sym typeface="Symbol"/>
              </a:rPr>
              <a:t> 140 MeV, spin 0, </a:t>
            </a:r>
            <a:r>
              <a:rPr lang="en-GB" sz="1600" b="1" dirty="0" err="1" smtClean="0">
                <a:solidFill>
                  <a:schemeClr val="bg1"/>
                </a:solidFill>
                <a:sym typeface="Symbol"/>
              </a:rPr>
              <a:t>ortalama</a:t>
            </a:r>
            <a:r>
              <a:rPr lang="en-GB" sz="1600" b="1" dirty="0" smtClean="0">
                <a:solidFill>
                  <a:schemeClr val="bg1"/>
                </a:solidFill>
                <a:sym typeface="Symbol"/>
              </a:rPr>
              <a:t> </a:t>
            </a:r>
            <a:r>
              <a:rPr lang="tr-TR" sz="1600" b="1" dirty="0" smtClean="0">
                <a:solidFill>
                  <a:schemeClr val="bg1"/>
                </a:solidFill>
                <a:sym typeface="Symbol"/>
              </a:rPr>
              <a:t>ö</a:t>
            </a:r>
            <a:r>
              <a:rPr lang="en-GB" sz="1600" b="1" dirty="0" err="1" smtClean="0">
                <a:solidFill>
                  <a:schemeClr val="bg1"/>
                </a:solidFill>
                <a:sym typeface="Symbol"/>
              </a:rPr>
              <a:t>mr</a:t>
            </a:r>
            <a:r>
              <a:rPr lang="tr-TR" sz="1600" b="1" dirty="0" smtClean="0">
                <a:solidFill>
                  <a:schemeClr val="bg1"/>
                </a:solidFill>
                <a:sym typeface="Symbol"/>
              </a:rPr>
              <a:t>ü</a:t>
            </a:r>
            <a:r>
              <a:rPr lang="en-GB" sz="1600" b="1" dirty="0" smtClean="0">
                <a:solidFill>
                  <a:schemeClr val="bg1"/>
                </a:solidFill>
                <a:sym typeface="Symbol"/>
              </a:rPr>
              <a:t> 2.6 10</a:t>
            </a:r>
            <a:r>
              <a:rPr lang="en-GB" sz="1600" b="1" baseline="30000" dirty="0" smtClean="0">
                <a:solidFill>
                  <a:schemeClr val="bg1"/>
                </a:solidFill>
                <a:sym typeface="Symbol"/>
              </a:rPr>
              <a:t>-8</a:t>
            </a:r>
            <a:r>
              <a:rPr lang="en-GB" sz="1600" b="1" dirty="0" smtClean="0">
                <a:solidFill>
                  <a:schemeClr val="bg1"/>
                </a:solidFill>
                <a:sym typeface="Symbol"/>
              </a:rPr>
              <a:t> s (y</a:t>
            </a:r>
            <a:r>
              <a:rPr lang="tr-TR" sz="1600" b="1" dirty="0" smtClean="0">
                <a:solidFill>
                  <a:schemeClr val="bg1"/>
                </a:solidFill>
                <a:sym typeface="Symbol"/>
              </a:rPr>
              <a:t>ü</a:t>
            </a:r>
            <a:r>
              <a:rPr lang="en-GB" sz="1600" b="1" dirty="0" smtClean="0">
                <a:solidFill>
                  <a:schemeClr val="bg1"/>
                </a:solidFill>
                <a:sym typeface="Symbol"/>
              </a:rPr>
              <a:t>kl</a:t>
            </a:r>
            <a:r>
              <a:rPr lang="tr-TR" sz="1600" b="1" dirty="0" smtClean="0">
                <a:solidFill>
                  <a:schemeClr val="bg1"/>
                </a:solidFill>
                <a:sym typeface="Symbol"/>
              </a:rPr>
              <a:t>ü</a:t>
            </a:r>
            <a:r>
              <a:rPr lang="en-GB" sz="1600" b="1" dirty="0" smtClean="0">
                <a:solidFill>
                  <a:schemeClr val="bg1"/>
                </a:solidFill>
                <a:sym typeface="Symbol"/>
              </a:rPr>
              <a:t> par</a:t>
            </a:r>
            <a:r>
              <a:rPr lang="tr-TR" sz="1600" b="1" dirty="0" smtClean="0">
                <a:solidFill>
                  <a:schemeClr val="bg1"/>
                </a:solidFill>
                <a:sym typeface="Symbol"/>
              </a:rPr>
              <a:t>ç</a:t>
            </a:r>
            <a:r>
              <a:rPr lang="en-GB" sz="1600" b="1" dirty="0" smtClean="0">
                <a:solidFill>
                  <a:schemeClr val="bg1"/>
                </a:solidFill>
                <a:sym typeface="Symbol"/>
              </a:rPr>
              <a:t>ac</a:t>
            </a:r>
            <a:r>
              <a:rPr lang="tr-TR" sz="1600" b="1" dirty="0" smtClean="0">
                <a:solidFill>
                  <a:schemeClr val="bg1"/>
                </a:solidFill>
                <a:sym typeface="Symbol"/>
              </a:rPr>
              <a:t>ı</a:t>
            </a:r>
            <a:r>
              <a:rPr lang="en-GB" sz="1600" b="1" dirty="0" smtClean="0">
                <a:solidFill>
                  <a:schemeClr val="bg1"/>
                </a:solidFill>
                <a:sym typeface="Symbol"/>
              </a:rPr>
              <a:t>k </a:t>
            </a:r>
            <a:r>
              <a:rPr lang="en-GB" sz="1600" b="1" dirty="0" err="1" smtClean="0">
                <a:solidFill>
                  <a:schemeClr val="bg1"/>
                </a:solidFill>
                <a:sym typeface="Symbol"/>
              </a:rPr>
              <a:t>i</a:t>
            </a:r>
            <a:r>
              <a:rPr lang="tr-TR" sz="1600" b="1" dirty="0" smtClean="0">
                <a:solidFill>
                  <a:schemeClr val="bg1"/>
                </a:solidFill>
                <a:sym typeface="Symbol"/>
              </a:rPr>
              <a:t>ç</a:t>
            </a:r>
            <a:r>
              <a:rPr lang="en-GB" sz="1600" b="1" dirty="0" smtClean="0">
                <a:solidFill>
                  <a:schemeClr val="bg1"/>
                </a:solidFill>
                <a:sym typeface="Symbol"/>
              </a:rPr>
              <a:t>in).</a:t>
            </a:r>
          </a:p>
          <a:p>
            <a:r>
              <a:rPr lang="en-GB" sz="1600" b="1" dirty="0" err="1" smtClean="0">
                <a:solidFill>
                  <a:schemeClr val="bg1"/>
                </a:solidFill>
                <a:sym typeface="Symbol"/>
              </a:rPr>
              <a:t>Pion’un</a:t>
            </a:r>
            <a:r>
              <a:rPr lang="en-GB" sz="1600" b="1" dirty="0" smtClean="0">
                <a:solidFill>
                  <a:schemeClr val="bg1"/>
                </a:solidFill>
                <a:sym typeface="Symbol"/>
              </a:rPr>
              <a:t> </a:t>
            </a:r>
            <a:r>
              <a:rPr lang="en-GB" sz="1600" b="1" dirty="0" err="1" smtClean="0">
                <a:solidFill>
                  <a:schemeClr val="bg1"/>
                </a:solidFill>
                <a:sym typeface="Symbol"/>
              </a:rPr>
              <a:t>bozunumda</a:t>
            </a:r>
            <a:r>
              <a:rPr lang="en-GB" sz="1600" b="1" dirty="0" smtClean="0">
                <a:solidFill>
                  <a:schemeClr val="bg1"/>
                </a:solidFill>
                <a:sym typeface="Symbol"/>
              </a:rPr>
              <a:t> </a:t>
            </a:r>
            <a:r>
              <a:rPr lang="en-GB" sz="1600" b="1" dirty="0" err="1" smtClean="0">
                <a:solidFill>
                  <a:schemeClr val="bg1"/>
                </a:solidFill>
                <a:sym typeface="Symbol"/>
              </a:rPr>
              <a:t>muon’un</a:t>
            </a:r>
            <a:r>
              <a:rPr lang="en-GB" sz="1600" b="1" dirty="0" smtClean="0">
                <a:solidFill>
                  <a:schemeClr val="bg1"/>
                </a:solidFill>
                <a:sym typeface="Symbol"/>
              </a:rPr>
              <a:t> </a:t>
            </a:r>
            <a:r>
              <a:rPr lang="en-GB" sz="1600" b="1" dirty="0" err="1" smtClean="0">
                <a:solidFill>
                  <a:schemeClr val="bg1"/>
                </a:solidFill>
                <a:sym typeface="Symbol"/>
              </a:rPr>
              <a:t>enerji</a:t>
            </a:r>
            <a:r>
              <a:rPr lang="en-GB" sz="1600" b="1" dirty="0" smtClean="0">
                <a:solidFill>
                  <a:schemeClr val="bg1"/>
                </a:solidFill>
                <a:sym typeface="Symbol"/>
              </a:rPr>
              <a:t> da</a:t>
            </a:r>
            <a:r>
              <a:rPr lang="tr-TR" sz="1600" b="1" dirty="0" smtClean="0">
                <a:solidFill>
                  <a:schemeClr val="bg1"/>
                </a:solidFill>
                <a:sym typeface="Symbol"/>
              </a:rPr>
              <a:t>ğılımı</a:t>
            </a:r>
            <a:r>
              <a:rPr lang="en-GB" sz="1600" b="1" dirty="0" smtClean="0">
                <a:solidFill>
                  <a:schemeClr val="bg1"/>
                </a:solidFill>
                <a:sym typeface="Symbol"/>
              </a:rPr>
              <a:t> </a:t>
            </a:r>
            <a:r>
              <a:rPr lang="en-GB" sz="1600" b="1" dirty="0" err="1" smtClean="0">
                <a:solidFill>
                  <a:schemeClr val="bg1"/>
                </a:solidFill>
                <a:sym typeface="Symbol"/>
              </a:rPr>
              <a:t>sabit</a:t>
            </a:r>
            <a:r>
              <a:rPr lang="en-GB" sz="1600" b="1" dirty="0" smtClean="0">
                <a:solidFill>
                  <a:schemeClr val="bg1"/>
                </a:solidFill>
                <a:sym typeface="Symbol"/>
              </a:rPr>
              <a:t> </a:t>
            </a:r>
            <a:r>
              <a:rPr lang="en-GB" sz="1600" b="1" dirty="0" err="1" smtClean="0">
                <a:solidFill>
                  <a:schemeClr val="bg1"/>
                </a:solidFill>
                <a:sym typeface="Symbol"/>
              </a:rPr>
              <a:t>oldu</a:t>
            </a:r>
            <a:r>
              <a:rPr lang="tr-TR" sz="1600" b="1" dirty="0">
                <a:solidFill>
                  <a:schemeClr val="bg1"/>
                </a:solidFill>
                <a:sym typeface="Symbol"/>
              </a:rPr>
              <a:t>ğ</a:t>
            </a:r>
            <a:r>
              <a:rPr lang="en-GB" sz="1600" b="1" dirty="0" err="1" smtClean="0">
                <a:solidFill>
                  <a:schemeClr val="bg1"/>
                </a:solidFill>
                <a:sym typeface="Symbol"/>
              </a:rPr>
              <a:t>undan</a:t>
            </a:r>
            <a:r>
              <a:rPr lang="en-GB" sz="1600" b="1" dirty="0" smtClean="0">
                <a:solidFill>
                  <a:schemeClr val="bg1"/>
                </a:solidFill>
                <a:sym typeface="Symbol"/>
              </a:rPr>
              <a:t> (</a:t>
            </a:r>
            <a:r>
              <a:rPr lang="en-GB" sz="1600" b="1" dirty="0" err="1" smtClean="0">
                <a:solidFill>
                  <a:schemeClr val="bg1"/>
                </a:solidFill>
                <a:sym typeface="Symbol"/>
              </a:rPr>
              <a:t>tek</a:t>
            </a:r>
            <a:r>
              <a:rPr lang="en-GB" sz="1600" b="1" dirty="0" smtClean="0">
                <a:solidFill>
                  <a:schemeClr val="bg1"/>
                </a:solidFill>
                <a:sym typeface="Symbol"/>
              </a:rPr>
              <a:t> </a:t>
            </a:r>
            <a:r>
              <a:rPr lang="en-GB" sz="1600" b="1" dirty="0" err="1" smtClean="0">
                <a:solidFill>
                  <a:schemeClr val="bg1"/>
                </a:solidFill>
                <a:sym typeface="Symbol"/>
              </a:rPr>
              <a:t>enerjili</a:t>
            </a:r>
            <a:r>
              <a:rPr lang="en-GB" sz="1600" b="1" dirty="0" smtClean="0">
                <a:solidFill>
                  <a:schemeClr val="bg1"/>
                </a:solidFill>
                <a:sym typeface="Symbol"/>
              </a:rPr>
              <a:t>), </a:t>
            </a:r>
            <a:r>
              <a:rPr lang="en-GB" sz="1600" b="1" dirty="0" err="1" smtClean="0">
                <a:solidFill>
                  <a:schemeClr val="bg1"/>
                </a:solidFill>
                <a:sym typeface="Symbol"/>
              </a:rPr>
              <a:t>pion’un</a:t>
            </a:r>
            <a:r>
              <a:rPr lang="en-GB" sz="1600" b="1" dirty="0" smtClean="0">
                <a:solidFill>
                  <a:schemeClr val="bg1"/>
                </a:solidFill>
                <a:sym typeface="Symbol"/>
              </a:rPr>
              <a:t> </a:t>
            </a:r>
            <a:r>
              <a:rPr lang="en-GB" sz="1600" b="1" dirty="0" err="1" smtClean="0">
                <a:solidFill>
                  <a:schemeClr val="bg1"/>
                </a:solidFill>
                <a:sym typeface="Symbol"/>
              </a:rPr>
              <a:t>iki-cisme</a:t>
            </a:r>
            <a:r>
              <a:rPr lang="en-GB" sz="1600" b="1" dirty="0" smtClean="0">
                <a:solidFill>
                  <a:schemeClr val="bg1"/>
                </a:solidFill>
                <a:sym typeface="Symbol"/>
              </a:rPr>
              <a:t> </a:t>
            </a:r>
            <a:r>
              <a:rPr lang="en-GB" sz="1600" b="1" dirty="0" err="1" smtClean="0">
                <a:solidFill>
                  <a:schemeClr val="bg1"/>
                </a:solidFill>
                <a:sym typeface="Symbol"/>
              </a:rPr>
              <a:t>bozunmas</a:t>
            </a:r>
            <a:r>
              <a:rPr lang="tr-TR" sz="1600" b="1" dirty="0" smtClean="0">
                <a:solidFill>
                  <a:schemeClr val="bg1"/>
                </a:solidFill>
                <a:sym typeface="Symbol"/>
              </a:rPr>
              <a:t>ı</a:t>
            </a:r>
            <a:r>
              <a:rPr lang="en-GB" sz="1600" b="1" dirty="0" smtClean="0">
                <a:solidFill>
                  <a:schemeClr val="bg1"/>
                </a:solidFill>
                <a:sym typeface="Symbol"/>
              </a:rPr>
              <a:t> </a:t>
            </a:r>
            <a:r>
              <a:rPr lang="en-GB" sz="1600" b="1" dirty="0" err="1" smtClean="0">
                <a:solidFill>
                  <a:schemeClr val="bg1"/>
                </a:solidFill>
                <a:sym typeface="Symbol"/>
              </a:rPr>
              <a:t>gerekmektedir</a:t>
            </a:r>
            <a:r>
              <a:rPr lang="en-GB" sz="1600" b="1" dirty="0" smtClean="0">
                <a:solidFill>
                  <a:schemeClr val="bg1"/>
                </a:solidFill>
                <a:sym typeface="Symbol"/>
              </a:rPr>
              <a:t>. B</a:t>
            </a:r>
            <a:r>
              <a:rPr lang="tr-TR" sz="1600" b="1" dirty="0" smtClean="0">
                <a:solidFill>
                  <a:schemeClr val="bg1"/>
                </a:solidFill>
                <a:sym typeface="Symbol"/>
              </a:rPr>
              <a:t>ö</a:t>
            </a:r>
            <a:r>
              <a:rPr lang="en-GB" sz="1600" b="1" dirty="0" err="1" smtClean="0">
                <a:solidFill>
                  <a:schemeClr val="bg1"/>
                </a:solidFill>
                <a:sym typeface="Symbol"/>
              </a:rPr>
              <a:t>ylece</a:t>
            </a:r>
            <a:r>
              <a:rPr lang="en-GB" sz="1600" b="1" dirty="0" smtClean="0">
                <a:solidFill>
                  <a:schemeClr val="bg1"/>
                </a:solidFill>
                <a:sym typeface="Symbol"/>
              </a:rPr>
              <a:t> pion </a:t>
            </a:r>
            <a:r>
              <a:rPr lang="en-GB" sz="1600" b="1" dirty="0" err="1" smtClean="0">
                <a:solidFill>
                  <a:schemeClr val="bg1"/>
                </a:solidFill>
                <a:sym typeface="Symbol"/>
              </a:rPr>
              <a:t>muon’un</a:t>
            </a:r>
            <a:r>
              <a:rPr lang="en-GB" sz="1600" b="1" dirty="0" smtClean="0">
                <a:solidFill>
                  <a:schemeClr val="bg1"/>
                </a:solidFill>
                <a:sym typeface="Symbol"/>
              </a:rPr>
              <a:t> </a:t>
            </a:r>
            <a:r>
              <a:rPr lang="en-GB" sz="1600" b="1" dirty="0" err="1" smtClean="0">
                <a:solidFill>
                  <a:schemeClr val="bg1"/>
                </a:solidFill>
                <a:sym typeface="Symbol"/>
              </a:rPr>
              <a:t>yan</a:t>
            </a:r>
            <a:r>
              <a:rPr lang="tr-TR" sz="1600" b="1" dirty="0" smtClean="0">
                <a:solidFill>
                  <a:schemeClr val="bg1"/>
                </a:solidFill>
                <a:sym typeface="Symbol"/>
              </a:rPr>
              <a:t>ı</a:t>
            </a:r>
            <a:r>
              <a:rPr lang="en-GB" sz="1600" b="1" dirty="0" smtClean="0">
                <a:solidFill>
                  <a:schemeClr val="bg1"/>
                </a:solidFill>
                <a:sym typeface="Symbol"/>
              </a:rPr>
              <a:t>s</a:t>
            </a:r>
            <a:r>
              <a:rPr lang="tr-TR" sz="1600" b="1" dirty="0" smtClean="0">
                <a:solidFill>
                  <a:schemeClr val="bg1"/>
                </a:solidFill>
                <a:sym typeface="Symbol"/>
              </a:rPr>
              <a:t>ı</a:t>
            </a:r>
            <a:r>
              <a:rPr lang="en-GB" sz="1600" b="1" dirty="0" err="1" smtClean="0">
                <a:solidFill>
                  <a:schemeClr val="bg1"/>
                </a:solidFill>
                <a:sym typeface="Symbol"/>
              </a:rPr>
              <a:t>ra</a:t>
            </a:r>
            <a:r>
              <a:rPr lang="en-GB" sz="1600" b="1" dirty="0" smtClean="0">
                <a:solidFill>
                  <a:schemeClr val="bg1"/>
                </a:solidFill>
                <a:sym typeface="Symbol"/>
              </a:rPr>
              <a:t> </a:t>
            </a:r>
            <a:r>
              <a:rPr lang="en-GB" sz="1600" b="1" dirty="0" err="1" smtClean="0">
                <a:solidFill>
                  <a:schemeClr val="bg1"/>
                </a:solidFill>
                <a:sym typeface="Symbol"/>
              </a:rPr>
              <a:t>bir</a:t>
            </a:r>
            <a:r>
              <a:rPr lang="en-GB" sz="1600" b="1" dirty="0" smtClean="0">
                <a:solidFill>
                  <a:schemeClr val="bg1"/>
                </a:solidFill>
                <a:sym typeface="Symbol"/>
              </a:rPr>
              <a:t> de  Pauli n</a:t>
            </a:r>
            <a:r>
              <a:rPr lang="tr-TR" sz="1600" b="1" dirty="0" smtClean="0">
                <a:solidFill>
                  <a:schemeClr val="bg1"/>
                </a:solidFill>
                <a:sym typeface="Symbol"/>
              </a:rPr>
              <a:t>ö</a:t>
            </a:r>
            <a:r>
              <a:rPr lang="en-GB" sz="1600" b="1" dirty="0" err="1" smtClean="0">
                <a:solidFill>
                  <a:schemeClr val="bg1"/>
                </a:solidFill>
                <a:sym typeface="Symbol"/>
              </a:rPr>
              <a:t>trinosuna</a:t>
            </a:r>
            <a:r>
              <a:rPr lang="en-GB" sz="1600" b="1" dirty="0" smtClean="0">
                <a:solidFill>
                  <a:schemeClr val="bg1"/>
                </a:solidFill>
                <a:sym typeface="Symbol"/>
              </a:rPr>
              <a:t> </a:t>
            </a:r>
            <a:r>
              <a:rPr lang="en-GB" sz="1600" b="1" dirty="0" err="1" smtClean="0">
                <a:solidFill>
                  <a:schemeClr val="bg1"/>
                </a:solidFill>
                <a:sym typeface="Symbol"/>
              </a:rPr>
              <a:t>bozunur</a:t>
            </a:r>
            <a:r>
              <a:rPr lang="en-GB" sz="1600" b="1" dirty="0" smtClean="0">
                <a:solidFill>
                  <a:schemeClr val="bg1"/>
                </a:solidFill>
                <a:sym typeface="Symbol"/>
              </a:rPr>
              <a:t>. </a:t>
            </a:r>
          </a:p>
          <a:p>
            <a:r>
              <a:rPr lang="en-GB" sz="2000" b="1" dirty="0" smtClean="0">
                <a:solidFill>
                  <a:srgbClr val="FF0000"/>
                </a:solidFill>
                <a:sym typeface="Symbol"/>
              </a:rPr>
              <a:t>J. Steinberger, 1948</a:t>
            </a:r>
            <a:r>
              <a:rPr lang="en-GB" sz="1600" b="1" dirty="0" smtClean="0">
                <a:solidFill>
                  <a:schemeClr val="bg1"/>
                </a:solidFill>
                <a:sym typeface="Symbol"/>
              </a:rPr>
              <a:t>, Phys. Rev. 74, 500 (1948), </a:t>
            </a:r>
            <a:r>
              <a:rPr lang="en-GB" sz="1600" b="1" dirty="0" err="1" smtClean="0">
                <a:solidFill>
                  <a:schemeClr val="bg1"/>
                </a:solidFill>
                <a:sym typeface="Symbol"/>
              </a:rPr>
              <a:t>Muon’un</a:t>
            </a:r>
            <a:r>
              <a:rPr lang="en-GB" sz="1600" b="1" dirty="0" smtClean="0">
                <a:solidFill>
                  <a:schemeClr val="bg1"/>
                </a:solidFill>
                <a:sym typeface="Symbol"/>
              </a:rPr>
              <a:t>  </a:t>
            </a:r>
            <a:r>
              <a:rPr lang="en-GB" sz="1600" b="1" dirty="0" err="1" smtClean="0">
                <a:solidFill>
                  <a:schemeClr val="bg1"/>
                </a:solidFill>
                <a:sym typeface="Symbol"/>
              </a:rPr>
              <a:t>bozunumunda</a:t>
            </a:r>
            <a:r>
              <a:rPr lang="en-GB" sz="1600" b="1" dirty="0" smtClean="0">
                <a:solidFill>
                  <a:schemeClr val="bg1"/>
                </a:solidFill>
                <a:sym typeface="Symbol"/>
              </a:rPr>
              <a:t> </a:t>
            </a:r>
            <a:r>
              <a:rPr lang="en-GB" sz="1600" b="1" dirty="0" err="1" smtClean="0">
                <a:solidFill>
                  <a:schemeClr val="bg1"/>
                </a:solidFill>
                <a:sym typeface="Symbol"/>
              </a:rPr>
              <a:t>ortaya</a:t>
            </a:r>
            <a:r>
              <a:rPr lang="en-GB" sz="1600" b="1" dirty="0" smtClean="0">
                <a:solidFill>
                  <a:schemeClr val="bg1"/>
                </a:solidFill>
                <a:sym typeface="Symbol"/>
              </a:rPr>
              <a:t> </a:t>
            </a:r>
            <a:r>
              <a:rPr lang="tr-TR" sz="1600" b="1" dirty="0" smtClean="0">
                <a:solidFill>
                  <a:schemeClr val="bg1"/>
                </a:solidFill>
                <a:sym typeface="Symbol"/>
              </a:rPr>
              <a:t>çı</a:t>
            </a:r>
            <a:r>
              <a:rPr lang="en-GB" sz="1600" b="1" dirty="0" err="1" smtClean="0">
                <a:solidFill>
                  <a:schemeClr val="bg1"/>
                </a:solidFill>
                <a:sym typeface="Symbol"/>
              </a:rPr>
              <a:t>kan</a:t>
            </a:r>
            <a:r>
              <a:rPr lang="en-GB" sz="1600" b="1" dirty="0" smtClean="0">
                <a:solidFill>
                  <a:schemeClr val="bg1"/>
                </a:solidFill>
                <a:sym typeface="Symbol"/>
              </a:rPr>
              <a:t> </a:t>
            </a:r>
            <a:r>
              <a:rPr lang="en-GB" sz="1600" b="1" dirty="0" err="1" smtClean="0">
                <a:solidFill>
                  <a:schemeClr val="bg1"/>
                </a:solidFill>
                <a:sym typeface="Symbol"/>
              </a:rPr>
              <a:t>elektron’un</a:t>
            </a:r>
            <a:r>
              <a:rPr lang="en-GB" sz="1600" b="1" dirty="0" smtClean="0">
                <a:solidFill>
                  <a:schemeClr val="bg1"/>
                </a:solidFill>
                <a:sym typeface="Symbol"/>
              </a:rPr>
              <a:t> </a:t>
            </a:r>
            <a:r>
              <a:rPr lang="en-GB" sz="1600" b="1" dirty="0" err="1" smtClean="0">
                <a:solidFill>
                  <a:schemeClr val="bg1"/>
                </a:solidFill>
                <a:sym typeface="Symbol"/>
              </a:rPr>
              <a:t>enerji</a:t>
            </a:r>
            <a:r>
              <a:rPr lang="en-GB" sz="1600" b="1" dirty="0" smtClean="0">
                <a:solidFill>
                  <a:schemeClr val="bg1"/>
                </a:solidFill>
                <a:sym typeface="Symbol"/>
              </a:rPr>
              <a:t> da</a:t>
            </a:r>
            <a:r>
              <a:rPr lang="tr-TR" sz="1600" b="1" dirty="0" smtClean="0">
                <a:solidFill>
                  <a:schemeClr val="bg1"/>
                </a:solidFill>
                <a:sym typeface="Symbol"/>
              </a:rPr>
              <a:t>ğılımı</a:t>
            </a:r>
            <a:r>
              <a:rPr lang="en-GB" sz="1600" b="1" dirty="0" smtClean="0">
                <a:solidFill>
                  <a:schemeClr val="bg1"/>
                </a:solidFill>
                <a:sym typeface="Symbol"/>
              </a:rPr>
              <a:t> </a:t>
            </a:r>
            <a:r>
              <a:rPr lang="en-GB" sz="1600" b="1" dirty="0" err="1" smtClean="0">
                <a:solidFill>
                  <a:schemeClr val="bg1"/>
                </a:solidFill>
                <a:sym typeface="Symbol"/>
              </a:rPr>
              <a:t>sabit</a:t>
            </a:r>
            <a:r>
              <a:rPr lang="en-GB" sz="1600" b="1" dirty="0" smtClean="0">
                <a:solidFill>
                  <a:schemeClr val="bg1"/>
                </a:solidFill>
                <a:sym typeface="Symbol"/>
              </a:rPr>
              <a:t> </a:t>
            </a:r>
            <a:r>
              <a:rPr lang="en-GB" sz="1600" b="1" dirty="0" err="1" smtClean="0">
                <a:solidFill>
                  <a:schemeClr val="bg1"/>
                </a:solidFill>
                <a:sym typeface="Symbol"/>
              </a:rPr>
              <a:t>olmad</a:t>
            </a:r>
            <a:r>
              <a:rPr lang="tr-TR" sz="1600" b="1" dirty="0" smtClean="0">
                <a:solidFill>
                  <a:schemeClr val="bg1"/>
                </a:solidFill>
                <a:sym typeface="Symbol"/>
              </a:rPr>
              <a:t>ığı</a:t>
            </a:r>
            <a:r>
              <a:rPr lang="en-GB" sz="1600" b="1" dirty="0" smtClean="0">
                <a:solidFill>
                  <a:schemeClr val="bg1"/>
                </a:solidFill>
                <a:sym typeface="Symbol"/>
              </a:rPr>
              <a:t> </a:t>
            </a:r>
            <a:r>
              <a:rPr lang="en-GB" sz="1600" b="1" dirty="0" err="1" smtClean="0">
                <a:solidFill>
                  <a:schemeClr val="bg1"/>
                </a:solidFill>
                <a:sym typeface="Symbol"/>
              </a:rPr>
              <a:t>yani</a:t>
            </a:r>
            <a:r>
              <a:rPr lang="en-GB" sz="1600" b="1" dirty="0" smtClean="0">
                <a:solidFill>
                  <a:schemeClr val="bg1"/>
                </a:solidFill>
                <a:sym typeface="Symbol"/>
              </a:rPr>
              <a:t> s</a:t>
            </a:r>
            <a:r>
              <a:rPr lang="tr-TR" sz="1600" b="1" dirty="0" smtClean="0">
                <a:solidFill>
                  <a:schemeClr val="bg1"/>
                </a:solidFill>
                <a:sym typeface="Symbol"/>
              </a:rPr>
              <a:t>ü</a:t>
            </a:r>
            <a:r>
              <a:rPr lang="en-GB" sz="1600" b="1" dirty="0" err="1" smtClean="0">
                <a:solidFill>
                  <a:schemeClr val="bg1"/>
                </a:solidFill>
                <a:sym typeface="Symbol"/>
              </a:rPr>
              <a:t>rekli</a:t>
            </a:r>
            <a:r>
              <a:rPr lang="en-GB" sz="1600" b="1" dirty="0" smtClean="0">
                <a:solidFill>
                  <a:schemeClr val="bg1"/>
                </a:solidFill>
                <a:sym typeface="Symbol"/>
              </a:rPr>
              <a:t> </a:t>
            </a:r>
            <a:r>
              <a:rPr lang="en-GB" sz="1600" b="1" dirty="0" err="1" smtClean="0">
                <a:solidFill>
                  <a:schemeClr val="bg1"/>
                </a:solidFill>
                <a:sym typeface="Symbol"/>
              </a:rPr>
              <a:t>oldu</a:t>
            </a:r>
            <a:r>
              <a:rPr lang="tr-TR" sz="1600" b="1" dirty="0" smtClean="0">
                <a:solidFill>
                  <a:schemeClr val="bg1"/>
                </a:solidFill>
                <a:sym typeface="Symbol"/>
              </a:rPr>
              <a:t>ğ</a:t>
            </a:r>
            <a:r>
              <a:rPr lang="en-GB" sz="1600" b="1" dirty="0" smtClean="0">
                <a:solidFill>
                  <a:schemeClr val="bg1"/>
                </a:solidFill>
                <a:sym typeface="Symbol"/>
              </a:rPr>
              <a:t>u </a:t>
            </a:r>
            <a:r>
              <a:rPr lang="en-GB" sz="1600" b="1" dirty="0" err="1" smtClean="0">
                <a:solidFill>
                  <a:schemeClr val="bg1"/>
                </a:solidFill>
                <a:sym typeface="Symbol"/>
              </a:rPr>
              <a:t>i</a:t>
            </a:r>
            <a:r>
              <a:rPr lang="tr-TR" sz="1600" b="1" dirty="0" smtClean="0">
                <a:solidFill>
                  <a:schemeClr val="bg1"/>
                </a:solidFill>
                <a:sym typeface="Symbol"/>
              </a:rPr>
              <a:t>ç</a:t>
            </a:r>
            <a:r>
              <a:rPr lang="en-GB" sz="1600" b="1" dirty="0" smtClean="0">
                <a:solidFill>
                  <a:schemeClr val="bg1"/>
                </a:solidFill>
                <a:sym typeface="Symbol"/>
              </a:rPr>
              <a:t>in (beta </a:t>
            </a:r>
            <a:r>
              <a:rPr lang="en-GB" sz="1600" b="1" dirty="0" err="1" smtClean="0">
                <a:solidFill>
                  <a:schemeClr val="bg1"/>
                </a:solidFill>
                <a:sym typeface="Symbol"/>
              </a:rPr>
              <a:t>bozunumunda</a:t>
            </a:r>
            <a:r>
              <a:rPr lang="en-GB" sz="1600" b="1" dirty="0" smtClean="0">
                <a:solidFill>
                  <a:schemeClr val="bg1"/>
                </a:solidFill>
                <a:sym typeface="Symbol"/>
              </a:rPr>
              <a:t> </a:t>
            </a:r>
            <a:r>
              <a:rPr lang="en-GB" sz="1600" b="1" dirty="0" err="1" smtClean="0">
                <a:solidFill>
                  <a:schemeClr val="bg1"/>
                </a:solidFill>
                <a:sym typeface="Symbol"/>
              </a:rPr>
              <a:t>ki</a:t>
            </a:r>
            <a:r>
              <a:rPr lang="en-GB" sz="1600" b="1" dirty="0" smtClean="0">
                <a:solidFill>
                  <a:schemeClr val="bg1"/>
                </a:solidFill>
                <a:sym typeface="Symbol"/>
              </a:rPr>
              <a:t> </a:t>
            </a:r>
            <a:r>
              <a:rPr lang="en-GB" sz="1600" b="1" dirty="0" err="1" smtClean="0">
                <a:solidFill>
                  <a:schemeClr val="bg1"/>
                </a:solidFill>
                <a:sym typeface="Symbol"/>
              </a:rPr>
              <a:t>gibi</a:t>
            </a:r>
            <a:r>
              <a:rPr lang="en-GB" sz="1600" b="1" dirty="0" smtClean="0">
                <a:solidFill>
                  <a:schemeClr val="bg1"/>
                </a:solidFill>
                <a:sym typeface="Symbol"/>
              </a:rPr>
              <a:t>), </a:t>
            </a:r>
            <a:r>
              <a:rPr lang="en-GB" sz="1600" b="1" dirty="0" err="1" smtClean="0">
                <a:solidFill>
                  <a:schemeClr val="bg1"/>
                </a:solidFill>
                <a:sym typeface="Symbol"/>
              </a:rPr>
              <a:t>muon</a:t>
            </a:r>
            <a:r>
              <a:rPr lang="en-GB" sz="1600" b="1" dirty="0" smtClean="0">
                <a:solidFill>
                  <a:schemeClr val="bg1"/>
                </a:solidFill>
                <a:sym typeface="Symbol"/>
              </a:rPr>
              <a:t> </a:t>
            </a:r>
            <a:r>
              <a:rPr lang="en-GB" sz="1600" b="1" dirty="0" err="1" smtClean="0">
                <a:solidFill>
                  <a:schemeClr val="bg1"/>
                </a:solidFill>
                <a:sym typeface="Symbol"/>
              </a:rPr>
              <a:t>elektron’un</a:t>
            </a:r>
            <a:r>
              <a:rPr lang="en-GB" sz="1600" b="1" dirty="0" smtClean="0">
                <a:solidFill>
                  <a:schemeClr val="bg1"/>
                </a:solidFill>
                <a:sym typeface="Symbol"/>
              </a:rPr>
              <a:t> </a:t>
            </a:r>
            <a:r>
              <a:rPr lang="en-GB" sz="1600" b="1" dirty="0" err="1" smtClean="0">
                <a:solidFill>
                  <a:schemeClr val="bg1"/>
                </a:solidFill>
                <a:sym typeface="Symbol"/>
              </a:rPr>
              <a:t>yan</a:t>
            </a:r>
            <a:r>
              <a:rPr lang="tr-TR" sz="1600" b="1" dirty="0" smtClean="0">
                <a:solidFill>
                  <a:schemeClr val="bg1"/>
                </a:solidFill>
                <a:sym typeface="Symbol"/>
              </a:rPr>
              <a:t>ı</a:t>
            </a:r>
            <a:r>
              <a:rPr lang="en-GB" sz="1600" b="1" dirty="0" smtClean="0">
                <a:solidFill>
                  <a:schemeClr val="bg1"/>
                </a:solidFill>
                <a:sym typeface="Symbol"/>
              </a:rPr>
              <a:t>s</a:t>
            </a:r>
            <a:r>
              <a:rPr lang="tr-TR" sz="1600" b="1" dirty="0" smtClean="0">
                <a:solidFill>
                  <a:schemeClr val="bg1"/>
                </a:solidFill>
                <a:sym typeface="Symbol"/>
              </a:rPr>
              <a:t>ı</a:t>
            </a:r>
            <a:r>
              <a:rPr lang="en-GB" sz="1600" b="1" dirty="0" err="1" smtClean="0">
                <a:solidFill>
                  <a:schemeClr val="bg1"/>
                </a:solidFill>
                <a:sym typeface="Symbol"/>
              </a:rPr>
              <a:t>ra</a:t>
            </a:r>
            <a:r>
              <a:rPr lang="en-GB" sz="1600" b="1" dirty="0" smtClean="0">
                <a:solidFill>
                  <a:schemeClr val="bg1"/>
                </a:solidFill>
                <a:sym typeface="Symbol"/>
              </a:rPr>
              <a:t>  </a:t>
            </a:r>
            <a:r>
              <a:rPr lang="en-GB" sz="1600" b="1" dirty="0" err="1" smtClean="0">
                <a:solidFill>
                  <a:schemeClr val="bg1"/>
                </a:solidFill>
                <a:sym typeface="Symbol"/>
              </a:rPr>
              <a:t>iki</a:t>
            </a:r>
            <a:r>
              <a:rPr lang="en-GB" sz="1600" b="1" dirty="0" smtClean="0">
                <a:solidFill>
                  <a:schemeClr val="bg1"/>
                </a:solidFill>
                <a:sym typeface="Symbol"/>
              </a:rPr>
              <a:t> </a:t>
            </a:r>
            <a:r>
              <a:rPr lang="en-GB" sz="1600" b="1" dirty="0" err="1" smtClean="0">
                <a:solidFill>
                  <a:schemeClr val="bg1"/>
                </a:solidFill>
                <a:sym typeface="Symbol"/>
              </a:rPr>
              <a:t>tane</a:t>
            </a:r>
            <a:r>
              <a:rPr lang="en-GB" sz="1600" b="1" dirty="0" smtClean="0">
                <a:solidFill>
                  <a:schemeClr val="bg1"/>
                </a:solidFill>
                <a:sym typeface="Symbol"/>
              </a:rPr>
              <a:t> n</a:t>
            </a:r>
            <a:r>
              <a:rPr lang="tr-TR" sz="1600" b="1" dirty="0" smtClean="0">
                <a:solidFill>
                  <a:schemeClr val="bg1"/>
                </a:solidFill>
                <a:sym typeface="Symbol"/>
              </a:rPr>
              <a:t>ö</a:t>
            </a:r>
            <a:r>
              <a:rPr lang="en-GB" sz="1600" b="1" dirty="0" err="1" smtClean="0">
                <a:solidFill>
                  <a:schemeClr val="bg1"/>
                </a:solidFill>
                <a:sym typeface="Symbol"/>
              </a:rPr>
              <a:t>trino’ya</a:t>
            </a:r>
            <a:r>
              <a:rPr lang="en-GB" sz="1600" b="1" dirty="0" smtClean="0">
                <a:solidFill>
                  <a:schemeClr val="bg1"/>
                </a:solidFill>
                <a:sym typeface="Symbol"/>
              </a:rPr>
              <a:t> </a:t>
            </a:r>
            <a:r>
              <a:rPr lang="en-GB" sz="1600" b="1" dirty="0" err="1" smtClean="0">
                <a:solidFill>
                  <a:schemeClr val="bg1"/>
                </a:solidFill>
                <a:sym typeface="Symbol"/>
              </a:rPr>
              <a:t>bozunur</a:t>
            </a:r>
            <a:r>
              <a:rPr lang="en-GB" sz="1600" b="1" dirty="0">
                <a:solidFill>
                  <a:schemeClr val="bg1"/>
                </a:solidFill>
                <a:sym typeface="Symbol"/>
              </a:rPr>
              <a:t>. </a:t>
            </a:r>
            <a:endParaRPr lang="en-GB" sz="1600" b="1" dirty="0" smtClean="0">
              <a:solidFill>
                <a:schemeClr val="bg1"/>
              </a:solidFill>
              <a:sym typeface="Symbol"/>
            </a:endParaRPr>
          </a:p>
          <a:p>
            <a:pPr algn="ctr"/>
            <a:r>
              <a:rPr lang="en-GB" sz="2400" b="1" dirty="0" smtClean="0">
                <a:solidFill>
                  <a:schemeClr val="bg1"/>
                </a:solidFill>
                <a:sym typeface="Symbol"/>
              </a:rPr>
              <a:t></a:t>
            </a:r>
            <a:r>
              <a:rPr lang="en-GB" sz="2400" b="1" baseline="30000" dirty="0">
                <a:solidFill>
                  <a:schemeClr val="bg1"/>
                </a:solidFill>
                <a:sym typeface="Symbol"/>
              </a:rPr>
              <a:t>-</a:t>
            </a:r>
            <a:r>
              <a:rPr lang="en-GB" sz="2400" b="1" dirty="0">
                <a:solidFill>
                  <a:schemeClr val="bg1"/>
                </a:solidFill>
                <a:sym typeface="Symbol"/>
              </a:rPr>
              <a:t> </a:t>
            </a:r>
            <a:r>
              <a:rPr lang="en-GB" sz="2400" b="1" dirty="0">
                <a:solidFill>
                  <a:schemeClr val="bg1"/>
                </a:solidFill>
                <a:sym typeface="Wingdings" panose="05000000000000000000" pitchFamily="2" charset="2"/>
              </a:rPr>
              <a:t> e</a:t>
            </a:r>
            <a:r>
              <a:rPr lang="en-GB" sz="2400" b="1" baseline="30000" dirty="0">
                <a:solidFill>
                  <a:schemeClr val="bg1"/>
                </a:solidFill>
                <a:sym typeface="Wingdings" panose="05000000000000000000" pitchFamily="2" charset="2"/>
              </a:rPr>
              <a:t>-</a:t>
            </a:r>
            <a:r>
              <a:rPr lang="en-GB" sz="2400" b="1" dirty="0">
                <a:solidFill>
                  <a:schemeClr val="bg1"/>
                </a:solidFill>
                <a:sym typeface="Wingdings" panose="05000000000000000000" pitchFamily="2" charset="2"/>
              </a:rPr>
              <a:t> + </a:t>
            </a:r>
            <a:r>
              <a:rPr lang="en-GB" sz="2400" b="1" dirty="0">
                <a:solidFill>
                  <a:schemeClr val="bg1"/>
                </a:solidFill>
                <a:sym typeface="Symbol"/>
              </a:rPr>
              <a:t> +  </a:t>
            </a:r>
          </a:p>
          <a:p>
            <a:endParaRPr lang="en-GB" sz="1600" b="1" dirty="0" smtClean="0">
              <a:solidFill>
                <a:schemeClr val="bg1"/>
              </a:solidFill>
            </a:endParaRPr>
          </a:p>
          <a:p>
            <a:endParaRPr lang="en-GB" sz="1400" b="1" dirty="0">
              <a:solidFill>
                <a:schemeClr val="bg1"/>
              </a:solidFill>
            </a:endParaRPr>
          </a:p>
        </p:txBody>
      </p:sp>
      <p:grpSp>
        <p:nvGrpSpPr>
          <p:cNvPr id="25" name="Group 24"/>
          <p:cNvGrpSpPr/>
          <p:nvPr/>
        </p:nvGrpSpPr>
        <p:grpSpPr>
          <a:xfrm>
            <a:off x="251520" y="4437112"/>
            <a:ext cx="6366932" cy="1826579"/>
            <a:chOff x="1113342" y="4797151"/>
            <a:chExt cx="6555002" cy="1826579"/>
          </a:xfrm>
        </p:grpSpPr>
        <p:grpSp>
          <p:nvGrpSpPr>
            <p:cNvPr id="18" name="Group 17"/>
            <p:cNvGrpSpPr/>
            <p:nvPr/>
          </p:nvGrpSpPr>
          <p:grpSpPr>
            <a:xfrm>
              <a:off x="1113342" y="4797151"/>
              <a:ext cx="6555002" cy="1826579"/>
              <a:chOff x="1473382" y="4797151"/>
              <a:chExt cx="6555002" cy="1826579"/>
            </a:xfrm>
          </p:grpSpPr>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675" t="39504" r="33093" b="30248"/>
              <a:stretch/>
            </p:blipFill>
            <p:spPr bwMode="auto">
              <a:xfrm>
                <a:off x="1473382" y="4797151"/>
                <a:ext cx="6555002" cy="18265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1993368" y="5883090"/>
                <a:ext cx="611065" cy="369332"/>
              </a:xfrm>
              <a:prstGeom prst="rect">
                <a:avLst/>
              </a:prstGeom>
              <a:ln>
                <a:solidFill>
                  <a:srgbClr val="FF0000"/>
                </a:solidFill>
              </a:ln>
            </p:spPr>
            <p:txBody>
              <a:bodyPr wrap="none">
                <a:spAutoFit/>
              </a:bodyPr>
              <a:lstStyle/>
              <a:p>
                <a:r>
                  <a:rPr lang="en-GB" b="1" dirty="0" smtClean="0">
                    <a:sym typeface="Symbol"/>
                  </a:rPr>
                  <a:t>pion</a:t>
                </a:r>
                <a:endParaRPr lang="en-GB" dirty="0"/>
              </a:p>
            </p:txBody>
          </p:sp>
          <p:sp>
            <p:nvSpPr>
              <p:cNvPr id="8" name="Rectangle 7"/>
              <p:cNvSpPr/>
              <p:nvPr/>
            </p:nvSpPr>
            <p:spPr>
              <a:xfrm>
                <a:off x="4499992" y="5013176"/>
                <a:ext cx="742511" cy="369332"/>
              </a:xfrm>
              <a:prstGeom prst="rect">
                <a:avLst/>
              </a:prstGeom>
              <a:ln>
                <a:solidFill>
                  <a:srgbClr val="FF0000"/>
                </a:solidFill>
              </a:ln>
            </p:spPr>
            <p:txBody>
              <a:bodyPr wrap="none">
                <a:spAutoFit/>
              </a:bodyPr>
              <a:lstStyle/>
              <a:p>
                <a:r>
                  <a:rPr lang="en-GB" b="1" dirty="0" err="1" smtClean="0">
                    <a:sym typeface="Symbol"/>
                  </a:rPr>
                  <a:t>muon</a:t>
                </a:r>
                <a:endParaRPr lang="en-GB" dirty="0"/>
              </a:p>
            </p:txBody>
          </p:sp>
          <p:sp>
            <p:nvSpPr>
              <p:cNvPr id="9" name="Rectangle 8"/>
              <p:cNvSpPr/>
              <p:nvPr/>
            </p:nvSpPr>
            <p:spPr>
              <a:xfrm>
                <a:off x="6876256" y="5175488"/>
                <a:ext cx="987001" cy="369332"/>
              </a:xfrm>
              <a:prstGeom prst="rect">
                <a:avLst/>
              </a:prstGeom>
              <a:ln>
                <a:solidFill>
                  <a:srgbClr val="FF0000"/>
                </a:solidFill>
              </a:ln>
            </p:spPr>
            <p:txBody>
              <a:bodyPr wrap="none">
                <a:spAutoFit/>
              </a:bodyPr>
              <a:lstStyle/>
              <a:p>
                <a:r>
                  <a:rPr lang="en-GB" b="1" dirty="0" err="1" smtClean="0">
                    <a:sym typeface="Symbol"/>
                  </a:rPr>
                  <a:t>elektron</a:t>
                </a:r>
                <a:endParaRPr lang="en-GB" dirty="0"/>
              </a:p>
            </p:txBody>
          </p:sp>
          <p:cxnSp>
            <p:nvCxnSpPr>
              <p:cNvPr id="10" name="Straight Arrow Connector 9"/>
              <p:cNvCxnSpPr/>
              <p:nvPr/>
            </p:nvCxnSpPr>
            <p:spPr>
              <a:xfrm flipH="1" flipV="1">
                <a:off x="1691680" y="5883090"/>
                <a:ext cx="301688" cy="18466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3995936" y="5200727"/>
                <a:ext cx="504056" cy="181781"/>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7242304" y="5549979"/>
                <a:ext cx="498048" cy="160461"/>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20" name="Rectangle 19"/>
            <p:cNvSpPr/>
            <p:nvPr/>
          </p:nvSpPr>
          <p:spPr>
            <a:xfrm>
              <a:off x="2734306" y="6035490"/>
              <a:ext cx="1210588" cy="369332"/>
            </a:xfrm>
            <a:prstGeom prst="rect">
              <a:avLst/>
            </a:prstGeom>
            <a:ln>
              <a:solidFill>
                <a:srgbClr val="FF0000"/>
              </a:solidFill>
            </a:ln>
          </p:spPr>
          <p:txBody>
            <a:bodyPr wrap="none">
              <a:spAutoFit/>
            </a:bodyPr>
            <a:lstStyle/>
            <a:p>
              <a:r>
                <a:rPr lang="en-GB" b="1" dirty="0" smtClean="0">
                  <a:solidFill>
                    <a:srgbClr val="FF0000"/>
                  </a:solidFill>
                  <a:sym typeface="Symbol"/>
                </a:rPr>
                <a:t></a:t>
              </a:r>
              <a:r>
                <a:rPr lang="en-GB" b="1" baseline="30000" dirty="0" smtClean="0">
                  <a:solidFill>
                    <a:srgbClr val="FF0000"/>
                  </a:solidFill>
                  <a:sym typeface="Symbol"/>
                </a:rPr>
                <a:t>-</a:t>
              </a:r>
              <a:r>
                <a:rPr lang="en-GB" b="1" dirty="0" smtClean="0">
                  <a:solidFill>
                    <a:srgbClr val="FF0000"/>
                  </a:solidFill>
                  <a:sym typeface="Symbol"/>
                </a:rPr>
                <a:t> </a:t>
              </a:r>
              <a:r>
                <a:rPr lang="en-GB" b="1" dirty="0" smtClean="0">
                  <a:solidFill>
                    <a:srgbClr val="FF0000"/>
                  </a:solidFill>
                  <a:sym typeface="Wingdings" panose="05000000000000000000" pitchFamily="2" charset="2"/>
                </a:rPr>
                <a:t> </a:t>
              </a:r>
              <a:r>
                <a:rPr lang="en-GB" b="1" dirty="0" smtClean="0">
                  <a:solidFill>
                    <a:srgbClr val="FF0000"/>
                  </a:solidFill>
                  <a:sym typeface="Symbol"/>
                </a:rPr>
                <a:t></a:t>
              </a:r>
              <a:r>
                <a:rPr lang="en-GB" b="1" baseline="30000" dirty="0" smtClean="0">
                  <a:solidFill>
                    <a:srgbClr val="FF0000"/>
                  </a:solidFill>
                  <a:sym typeface="Symbol"/>
                </a:rPr>
                <a:t>-</a:t>
              </a:r>
              <a:r>
                <a:rPr lang="en-GB" b="1" dirty="0" smtClean="0">
                  <a:solidFill>
                    <a:srgbClr val="FF0000"/>
                  </a:solidFill>
                  <a:sym typeface="Symbol"/>
                </a:rPr>
                <a:t> + </a:t>
              </a:r>
              <a:endParaRPr lang="en-GB" dirty="0">
                <a:solidFill>
                  <a:srgbClr val="FF0000"/>
                </a:solidFill>
              </a:endParaRPr>
            </a:p>
          </p:txBody>
        </p:sp>
        <p:cxnSp>
          <p:nvCxnSpPr>
            <p:cNvPr id="21" name="Straight Arrow Connector 20"/>
            <p:cNvCxnSpPr/>
            <p:nvPr/>
          </p:nvCxnSpPr>
          <p:spPr>
            <a:xfrm flipH="1" flipV="1">
              <a:off x="1482484" y="5175488"/>
              <a:ext cx="1793372" cy="86000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4882463" y="6080314"/>
              <a:ext cx="1540806" cy="369332"/>
            </a:xfrm>
            <a:prstGeom prst="rect">
              <a:avLst/>
            </a:prstGeom>
            <a:ln>
              <a:solidFill>
                <a:srgbClr val="FF0000"/>
              </a:solidFill>
            </a:ln>
          </p:spPr>
          <p:txBody>
            <a:bodyPr wrap="none">
              <a:spAutoFit/>
            </a:bodyPr>
            <a:lstStyle/>
            <a:p>
              <a:r>
                <a:rPr lang="en-GB" b="1" dirty="0" smtClean="0">
                  <a:solidFill>
                    <a:srgbClr val="FF0000"/>
                  </a:solidFill>
                  <a:sym typeface="Symbol"/>
                </a:rPr>
                <a:t></a:t>
              </a:r>
              <a:r>
                <a:rPr lang="en-GB" b="1" baseline="30000" dirty="0" smtClean="0">
                  <a:solidFill>
                    <a:srgbClr val="FF0000"/>
                  </a:solidFill>
                  <a:sym typeface="Symbol"/>
                </a:rPr>
                <a:t>-</a:t>
              </a:r>
              <a:r>
                <a:rPr lang="en-GB" b="1" dirty="0" smtClean="0">
                  <a:solidFill>
                    <a:srgbClr val="FF0000"/>
                  </a:solidFill>
                  <a:sym typeface="Symbol"/>
                </a:rPr>
                <a:t> </a:t>
              </a:r>
              <a:r>
                <a:rPr lang="en-GB" b="1" dirty="0" smtClean="0">
                  <a:solidFill>
                    <a:srgbClr val="FF0000"/>
                  </a:solidFill>
                  <a:sym typeface="Wingdings" panose="05000000000000000000" pitchFamily="2" charset="2"/>
                </a:rPr>
                <a:t> e</a:t>
              </a:r>
              <a:r>
                <a:rPr lang="en-GB" b="1" baseline="30000" dirty="0" smtClean="0">
                  <a:solidFill>
                    <a:srgbClr val="FF0000"/>
                  </a:solidFill>
                  <a:sym typeface="Wingdings" panose="05000000000000000000" pitchFamily="2" charset="2"/>
                </a:rPr>
                <a:t>-</a:t>
              </a:r>
              <a:r>
                <a:rPr lang="en-GB" b="1" dirty="0" smtClean="0">
                  <a:solidFill>
                    <a:srgbClr val="FF0000"/>
                  </a:solidFill>
                  <a:sym typeface="Wingdings" panose="05000000000000000000" pitchFamily="2" charset="2"/>
                </a:rPr>
                <a:t> + </a:t>
              </a:r>
              <a:r>
                <a:rPr lang="en-GB" b="1" dirty="0" smtClean="0">
                  <a:solidFill>
                    <a:srgbClr val="FF0000"/>
                  </a:solidFill>
                  <a:sym typeface="Symbol"/>
                </a:rPr>
                <a:t> + </a:t>
              </a:r>
              <a:endParaRPr lang="en-GB" dirty="0">
                <a:solidFill>
                  <a:srgbClr val="FF0000"/>
                </a:solidFill>
              </a:endParaRPr>
            </a:p>
          </p:txBody>
        </p:sp>
        <p:cxnSp>
          <p:nvCxnSpPr>
            <p:cNvPr id="24" name="Straight Arrow Connector 23"/>
            <p:cNvCxnSpPr>
              <a:stCxn id="23" idx="3"/>
            </p:cNvCxnSpPr>
            <p:nvPr/>
          </p:nvCxnSpPr>
          <p:spPr>
            <a:xfrm flipV="1">
              <a:off x="6423269" y="6080316"/>
              <a:ext cx="885035" cy="18466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26" name="TextBox 25"/>
          <p:cNvSpPr txBox="1"/>
          <p:nvPr/>
        </p:nvSpPr>
        <p:spPr>
          <a:xfrm>
            <a:off x="179512" y="6228020"/>
            <a:ext cx="6840760" cy="369332"/>
          </a:xfrm>
          <a:prstGeom prst="rect">
            <a:avLst/>
          </a:prstGeom>
          <a:noFill/>
        </p:spPr>
        <p:txBody>
          <a:bodyPr wrap="square" rtlCol="0">
            <a:spAutoFit/>
          </a:bodyPr>
          <a:lstStyle/>
          <a:p>
            <a:r>
              <a:rPr lang="en-GB" b="1" dirty="0" smtClean="0">
                <a:solidFill>
                  <a:srgbClr val="FFFF00"/>
                </a:solidFill>
              </a:rPr>
              <a:t>Note: </a:t>
            </a:r>
            <a:r>
              <a:rPr lang="en-GB" b="1" dirty="0" smtClean="0">
                <a:solidFill>
                  <a:schemeClr val="accent2"/>
                </a:solidFill>
              </a:rPr>
              <a:t>n</a:t>
            </a:r>
            <a:r>
              <a:rPr lang="tr-TR" b="1" dirty="0" smtClean="0">
                <a:solidFill>
                  <a:schemeClr val="accent2"/>
                </a:solidFill>
              </a:rPr>
              <a:t>ö</a:t>
            </a:r>
            <a:r>
              <a:rPr lang="en-GB" b="1" dirty="0" err="1" smtClean="0">
                <a:solidFill>
                  <a:schemeClr val="accent2"/>
                </a:solidFill>
              </a:rPr>
              <a:t>trinolar</a:t>
            </a:r>
            <a:r>
              <a:rPr lang="en-GB" b="1" dirty="0" smtClean="0">
                <a:solidFill>
                  <a:schemeClr val="accent2"/>
                </a:solidFill>
              </a:rPr>
              <a:t> hen</a:t>
            </a:r>
            <a:r>
              <a:rPr lang="tr-TR" b="1" dirty="0" smtClean="0">
                <a:solidFill>
                  <a:schemeClr val="accent2"/>
                </a:solidFill>
              </a:rPr>
              <a:t>ü</a:t>
            </a:r>
            <a:r>
              <a:rPr lang="en-GB" b="1" dirty="0" smtClean="0">
                <a:solidFill>
                  <a:schemeClr val="accent2"/>
                </a:solidFill>
              </a:rPr>
              <a:t>z </a:t>
            </a:r>
            <a:r>
              <a:rPr lang="en-GB" b="1" dirty="0" err="1" smtClean="0">
                <a:solidFill>
                  <a:schemeClr val="accent2"/>
                </a:solidFill>
              </a:rPr>
              <a:t>deneysel</a:t>
            </a:r>
            <a:r>
              <a:rPr lang="en-GB" b="1" dirty="0" smtClean="0">
                <a:solidFill>
                  <a:schemeClr val="accent2"/>
                </a:solidFill>
              </a:rPr>
              <a:t> </a:t>
            </a:r>
            <a:r>
              <a:rPr lang="en-GB" b="1" dirty="0" err="1" smtClean="0">
                <a:solidFill>
                  <a:schemeClr val="accent2"/>
                </a:solidFill>
              </a:rPr>
              <a:t>olarak</a:t>
            </a:r>
            <a:r>
              <a:rPr lang="en-GB" b="1" dirty="0" smtClean="0">
                <a:solidFill>
                  <a:schemeClr val="accent2"/>
                </a:solidFill>
              </a:rPr>
              <a:t> g</a:t>
            </a:r>
            <a:r>
              <a:rPr lang="tr-TR" b="1" dirty="0" smtClean="0">
                <a:solidFill>
                  <a:schemeClr val="accent2"/>
                </a:solidFill>
              </a:rPr>
              <a:t>ö</a:t>
            </a:r>
            <a:r>
              <a:rPr lang="en-GB" b="1" dirty="0" err="1" smtClean="0">
                <a:solidFill>
                  <a:schemeClr val="accent2"/>
                </a:solidFill>
              </a:rPr>
              <a:t>zlemlenmi</a:t>
            </a:r>
            <a:r>
              <a:rPr lang="tr-TR" b="1" dirty="0" smtClean="0">
                <a:solidFill>
                  <a:schemeClr val="accent2"/>
                </a:solidFill>
              </a:rPr>
              <a:t>ş</a:t>
            </a:r>
            <a:r>
              <a:rPr lang="en-GB" b="1" dirty="0" smtClean="0">
                <a:solidFill>
                  <a:schemeClr val="accent2"/>
                </a:solidFill>
              </a:rPr>
              <a:t> de</a:t>
            </a:r>
            <a:r>
              <a:rPr lang="tr-TR" b="1" dirty="0" smtClean="0">
                <a:solidFill>
                  <a:schemeClr val="accent2"/>
                </a:solidFill>
              </a:rPr>
              <a:t>ğ</a:t>
            </a:r>
            <a:r>
              <a:rPr lang="en-GB" b="1" dirty="0" err="1" smtClean="0">
                <a:solidFill>
                  <a:schemeClr val="accent2"/>
                </a:solidFill>
              </a:rPr>
              <a:t>il</a:t>
            </a:r>
            <a:r>
              <a:rPr lang="en-GB" b="1" dirty="0" smtClean="0">
                <a:solidFill>
                  <a:schemeClr val="accent2"/>
                </a:solidFill>
              </a:rPr>
              <a:t>!</a:t>
            </a:r>
            <a:endParaRPr lang="en-GB" b="1" dirty="0">
              <a:solidFill>
                <a:schemeClr val="accent2"/>
              </a:solidFill>
            </a:endParaRPr>
          </a:p>
        </p:txBody>
      </p:sp>
      <p:sp>
        <p:nvSpPr>
          <p:cNvPr id="27" name="Footer Placeholder 26"/>
          <p:cNvSpPr>
            <a:spLocks noGrp="1"/>
          </p:cNvSpPr>
          <p:nvPr>
            <p:ph type="ftr" sz="quarter" idx="11"/>
          </p:nvPr>
        </p:nvSpPr>
        <p:spPr/>
        <p:txBody>
          <a:bodyPr/>
          <a:lstStyle/>
          <a:p>
            <a:r>
              <a:rPr lang="en-GB" smtClean="0"/>
              <a:t>Umut KOSE</a:t>
            </a:r>
            <a:endParaRPr lang="en-GB"/>
          </a:p>
        </p:txBody>
      </p:sp>
      <p:sp>
        <p:nvSpPr>
          <p:cNvPr id="28" name="Slide Number Placeholder 27"/>
          <p:cNvSpPr>
            <a:spLocks noGrp="1"/>
          </p:cNvSpPr>
          <p:nvPr>
            <p:ph type="sldNum" sz="quarter" idx="12"/>
          </p:nvPr>
        </p:nvSpPr>
        <p:spPr/>
        <p:txBody>
          <a:bodyPr/>
          <a:lstStyle/>
          <a:p>
            <a:fld id="{9D7D85F2-B42A-4D55-81F3-BF4AC343C405}" type="slidenum">
              <a:rPr lang="en-GB" smtClean="0"/>
              <a:t>13</a:t>
            </a:fld>
            <a:r>
              <a:rPr lang="en-GB" dirty="0" smtClean="0"/>
              <a:t>/42</a:t>
            </a:r>
            <a:endParaRPr lang="en-GB" dirty="0"/>
          </a:p>
        </p:txBody>
      </p:sp>
      <p:grpSp>
        <p:nvGrpSpPr>
          <p:cNvPr id="30" name="Group 9"/>
          <p:cNvGrpSpPr>
            <a:grpSpLocks/>
          </p:cNvGrpSpPr>
          <p:nvPr/>
        </p:nvGrpSpPr>
        <p:grpSpPr bwMode="auto">
          <a:xfrm>
            <a:off x="6777928" y="4267162"/>
            <a:ext cx="2132285" cy="2114166"/>
            <a:chOff x="0" y="886"/>
            <a:chExt cx="2182" cy="2176"/>
          </a:xfrm>
          <a:solidFill>
            <a:schemeClr val="bg1"/>
          </a:solidFill>
        </p:grpSpPr>
        <p:pic>
          <p:nvPicPr>
            <p:cNvPr id="31" name="Picture 3" descr="mu_dec_spectrum"/>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1152"/>
              <a:ext cx="2182" cy="19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sp>
          <p:nvSpPr>
            <p:cNvPr id="32" name="Text Box 8"/>
            <p:cNvSpPr txBox="1">
              <a:spLocks noChangeArrowheads="1"/>
            </p:cNvSpPr>
            <p:nvPr/>
          </p:nvSpPr>
          <p:spPr bwMode="auto">
            <a:xfrm>
              <a:off x="0" y="886"/>
              <a:ext cx="2182" cy="437"/>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ctr" eaLnBrk="1" hangingPunct="1"/>
              <a:r>
                <a:rPr lang="en-US" altLang="en-US" sz="1200" dirty="0"/>
                <a:t> Decay electron</a:t>
              </a:r>
            </a:p>
            <a:p>
              <a:pPr algn="ctr" eaLnBrk="1" hangingPunct="1">
                <a:lnSpc>
                  <a:spcPct val="80000"/>
                </a:lnSpc>
              </a:pPr>
              <a:r>
                <a:rPr lang="en-US" altLang="en-US" sz="1200" dirty="0"/>
                <a:t> momentum distribution</a:t>
              </a:r>
            </a:p>
          </p:txBody>
        </p:sp>
      </p:grpSp>
      <p:sp>
        <p:nvSpPr>
          <p:cNvPr id="29" name="Right Arrow 28"/>
          <p:cNvSpPr/>
          <p:nvPr/>
        </p:nvSpPr>
        <p:spPr>
          <a:xfrm>
            <a:off x="5499380" y="5832933"/>
            <a:ext cx="1278548" cy="139842"/>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grpSp>
        <p:nvGrpSpPr>
          <p:cNvPr id="4" name="Group 3"/>
          <p:cNvGrpSpPr/>
          <p:nvPr/>
        </p:nvGrpSpPr>
        <p:grpSpPr>
          <a:xfrm>
            <a:off x="8656600" y="1615338"/>
            <a:ext cx="667928" cy="718881"/>
            <a:chOff x="8656600" y="1615338"/>
            <a:chExt cx="667928" cy="718881"/>
          </a:xfrm>
        </p:grpSpPr>
        <p:pic>
          <p:nvPicPr>
            <p:cNvPr id="3" name="Picture 2" descr="http://cache.tokyotimes.com/wp-content/blogs.dir/3/files/2013/10/Nobel-Prize-in-Physics.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48448"/>
            <a:stretch/>
          </p:blipFill>
          <p:spPr bwMode="auto">
            <a:xfrm>
              <a:off x="8676774" y="1615338"/>
              <a:ext cx="466877" cy="496688"/>
            </a:xfrm>
            <a:prstGeom prst="rect">
              <a:avLst/>
            </a:prstGeom>
            <a:noFill/>
            <a:extLst>
              <a:ext uri="{909E8E84-426E-40DD-AFC4-6F175D3DCCD1}">
                <a14:hiddenFill xmlns:a14="http://schemas.microsoft.com/office/drawing/2010/main">
                  <a:solidFill>
                    <a:srgbClr val="FFFFFF"/>
                  </a:solidFill>
                </a14:hiddenFill>
              </a:ext>
            </a:extLst>
          </p:spPr>
        </p:pic>
        <p:sp>
          <p:nvSpPr>
            <p:cNvPr id="33" name="TextBox 32"/>
            <p:cNvSpPr txBox="1"/>
            <p:nvPr/>
          </p:nvSpPr>
          <p:spPr>
            <a:xfrm>
              <a:off x="8656600" y="2057220"/>
              <a:ext cx="667928" cy="276999"/>
            </a:xfrm>
            <a:prstGeom prst="rect">
              <a:avLst/>
            </a:prstGeom>
            <a:noFill/>
          </p:spPr>
          <p:txBody>
            <a:bodyPr wrap="square" rtlCol="0">
              <a:spAutoFit/>
            </a:bodyPr>
            <a:lstStyle/>
            <a:p>
              <a:r>
                <a:rPr lang="en-GB" sz="1200" b="1" dirty="0" smtClean="0">
                  <a:solidFill>
                    <a:srgbClr val="FFFF00"/>
                  </a:solidFill>
                </a:rPr>
                <a:t>1950</a:t>
              </a:r>
              <a:endParaRPr lang="en-GB" sz="1200" b="1" dirty="0">
                <a:solidFill>
                  <a:srgbClr val="FFFF00"/>
                </a:solidFill>
              </a:endParaRPr>
            </a:p>
          </p:txBody>
        </p:sp>
      </p:grpSp>
      <p:sp>
        <p:nvSpPr>
          <p:cNvPr id="5" name="Date Placeholder 4"/>
          <p:cNvSpPr>
            <a:spLocks noGrp="1"/>
          </p:cNvSpPr>
          <p:nvPr>
            <p:ph type="dt" sz="half" idx="10"/>
          </p:nvPr>
        </p:nvSpPr>
        <p:spPr/>
        <p:txBody>
          <a:bodyPr/>
          <a:lstStyle/>
          <a:p>
            <a:fld id="{E4D1090D-C271-4F65-9436-75FD4A20CEFA}" type="datetime1">
              <a:rPr lang="en-GB" smtClean="0"/>
              <a:t>24/04/2014</a:t>
            </a:fld>
            <a:endParaRPr lang="en-GB"/>
          </a:p>
        </p:txBody>
      </p:sp>
    </p:spTree>
    <p:extLst>
      <p:ext uri="{BB962C8B-B14F-4D97-AF65-F5344CB8AC3E}">
        <p14:creationId xmlns:p14="http://schemas.microsoft.com/office/powerpoint/2010/main" val="11790295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Umut KOSE</a:t>
            </a:r>
            <a:endParaRPr lang="en-GB"/>
          </a:p>
        </p:txBody>
      </p:sp>
      <p:sp>
        <p:nvSpPr>
          <p:cNvPr id="3" name="Slide Number Placeholder 2"/>
          <p:cNvSpPr>
            <a:spLocks noGrp="1"/>
          </p:cNvSpPr>
          <p:nvPr>
            <p:ph type="sldNum" sz="quarter" idx="12"/>
          </p:nvPr>
        </p:nvSpPr>
        <p:spPr>
          <a:xfrm>
            <a:off x="6614864" y="6356350"/>
            <a:ext cx="2133600" cy="365125"/>
          </a:xfrm>
        </p:spPr>
        <p:txBody>
          <a:bodyPr/>
          <a:lstStyle/>
          <a:p>
            <a:fld id="{9D7D85F2-B42A-4D55-81F3-BF4AC343C405}" type="slidenum">
              <a:rPr lang="en-GB" smtClean="0"/>
              <a:t>14</a:t>
            </a:fld>
            <a:r>
              <a:rPr lang="en-GB" dirty="0" smtClean="0"/>
              <a:t>/42</a:t>
            </a:r>
            <a:endParaRPr lang="en-GB" dirty="0"/>
          </a:p>
        </p:txBody>
      </p:sp>
      <p:grpSp>
        <p:nvGrpSpPr>
          <p:cNvPr id="5" name="Group 4"/>
          <p:cNvGrpSpPr/>
          <p:nvPr/>
        </p:nvGrpSpPr>
        <p:grpSpPr>
          <a:xfrm>
            <a:off x="1331640" y="3356992"/>
            <a:ext cx="5803826" cy="378624"/>
            <a:chOff x="1187624" y="5354632"/>
            <a:chExt cx="5803826" cy="378624"/>
          </a:xfrm>
        </p:grpSpPr>
        <mc:AlternateContent xmlns:mc="http://schemas.openxmlformats.org/markup-compatibility/2006" xmlns:a14="http://schemas.microsoft.com/office/drawing/2010/main">
          <mc:Choice Requires="a14">
            <p:sp>
              <p:nvSpPr>
                <p:cNvPr id="34" name="TextBox 33"/>
                <p:cNvSpPr txBox="1"/>
                <p:nvPr/>
              </p:nvSpPr>
              <p:spPr>
                <a:xfrm>
                  <a:off x="1187624" y="5354632"/>
                  <a:ext cx="1747465" cy="369332"/>
                </a:xfrm>
                <a:prstGeom prst="rect">
                  <a:avLst/>
                </a:prstGeom>
                <a:solidFill>
                  <a:schemeClr val="bg1"/>
                </a:solidFill>
                <a:ln>
                  <a:solidFill>
                    <a:schemeClr val="bg1"/>
                  </a:solid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a:rPr>
                          <m:t>𝑛</m:t>
                        </m:r>
                        <m:r>
                          <a:rPr lang="en-GB" b="0" i="1" smtClean="0">
                            <a:latin typeface="Cambria Math"/>
                            <a:ea typeface="Cambria Math"/>
                          </a:rPr>
                          <m:t>→</m:t>
                        </m:r>
                        <m:r>
                          <a:rPr lang="en-GB" b="0" i="1" smtClean="0">
                            <a:latin typeface="Cambria Math"/>
                            <a:ea typeface="Cambria Math"/>
                          </a:rPr>
                          <m:t>𝑝</m:t>
                        </m:r>
                        <m:r>
                          <a:rPr lang="en-GB" b="0" i="1" smtClean="0">
                            <a:latin typeface="Cambria Math"/>
                            <a:ea typeface="Cambria Math"/>
                          </a:rPr>
                          <m:t>+</m:t>
                        </m:r>
                        <m:sSup>
                          <m:sSupPr>
                            <m:ctrlPr>
                              <a:rPr lang="en-GB" b="0" i="1" smtClean="0">
                                <a:latin typeface="Cambria Math"/>
                                <a:ea typeface="Cambria Math"/>
                              </a:rPr>
                            </m:ctrlPr>
                          </m:sSupPr>
                          <m:e>
                            <m:r>
                              <a:rPr lang="en-GB" b="0" i="1" smtClean="0">
                                <a:latin typeface="Cambria Math"/>
                                <a:ea typeface="Cambria Math"/>
                              </a:rPr>
                              <m:t>𝑒</m:t>
                            </m:r>
                          </m:e>
                          <m:sup>
                            <m:r>
                              <a:rPr lang="en-GB" b="0" i="1" smtClean="0">
                                <a:latin typeface="Cambria Math"/>
                                <a:ea typeface="Cambria Math"/>
                              </a:rPr>
                              <m:t>−</m:t>
                            </m:r>
                          </m:sup>
                        </m:sSup>
                        <m:r>
                          <a:rPr lang="en-GB" b="0" i="1" smtClean="0">
                            <a:latin typeface="Cambria Math"/>
                            <a:ea typeface="Cambria Math"/>
                          </a:rPr>
                          <m:t>+</m:t>
                        </m:r>
                        <m:acc>
                          <m:accPr>
                            <m:chr m:val="̅"/>
                            <m:ctrlPr>
                              <a:rPr lang="en-GB" i="1">
                                <a:latin typeface="Cambria Math"/>
                                <a:ea typeface="Cambria Math"/>
                              </a:rPr>
                            </m:ctrlPr>
                          </m:accPr>
                          <m:e>
                            <m:r>
                              <m:rPr>
                                <m:sty m:val="p"/>
                              </m:rPr>
                              <a:rPr lang="el-GR" i="1">
                                <a:latin typeface="Cambria Math"/>
                                <a:ea typeface="Cambria Math"/>
                              </a:rPr>
                              <m:t>ν</m:t>
                            </m:r>
                          </m:e>
                        </m:acc>
                      </m:oMath>
                    </m:oMathPara>
                  </a14:m>
                  <a:endParaRPr lang="en-GB" dirty="0"/>
                </a:p>
              </p:txBody>
            </p:sp>
          </mc:Choice>
          <mc:Fallback xmlns="">
            <p:sp>
              <p:nvSpPr>
                <p:cNvPr id="34" name="TextBox 33"/>
                <p:cNvSpPr txBox="1">
                  <a:spLocks noRot="1" noChangeAspect="1" noMove="1" noResize="1" noEditPoints="1" noAdjustHandles="1" noChangeArrowheads="1" noChangeShapeType="1" noTextEdit="1"/>
                </p:cNvSpPr>
                <p:nvPr/>
              </p:nvSpPr>
              <p:spPr>
                <a:xfrm>
                  <a:off x="1187624" y="5354632"/>
                  <a:ext cx="1747465" cy="369332"/>
                </a:xfrm>
                <a:prstGeom prst="rect">
                  <a:avLst/>
                </a:prstGeom>
                <a:blipFill rotWithShape="1">
                  <a:blip r:embed="rId3"/>
                  <a:stretch>
                    <a:fillRect r="-11765" b="-4839"/>
                  </a:stretch>
                </a:blipFill>
                <a:ln>
                  <a:solidFill>
                    <a:schemeClr val="bg1"/>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5" name="TextBox 34"/>
                <p:cNvSpPr txBox="1"/>
                <p:nvPr/>
              </p:nvSpPr>
              <p:spPr>
                <a:xfrm>
                  <a:off x="3225223" y="5354632"/>
                  <a:ext cx="1490793" cy="369332"/>
                </a:xfrm>
                <a:prstGeom prst="rect">
                  <a:avLst/>
                </a:prstGeom>
                <a:solidFill>
                  <a:schemeClr val="bg1"/>
                </a:solidFill>
                <a:ln>
                  <a:solidFill>
                    <a:schemeClr val="bg1"/>
                  </a:solidFill>
                </a:ln>
              </p:spPr>
              <p:txBody>
                <a:bodyPr wrap="none" rtlCol="0">
                  <a:spAutoFit/>
                </a:bodyPr>
                <a:lstStyle/>
                <a:p>
                  <a14:m>
                    <m:oMath xmlns:m="http://schemas.openxmlformats.org/officeDocument/2006/math">
                      <m:sSup>
                        <m:sSupPr>
                          <m:ctrlPr>
                            <a:rPr lang="en-GB" i="1" smtClean="0">
                              <a:latin typeface="Cambria Math"/>
                            </a:rPr>
                          </m:ctrlPr>
                        </m:sSupPr>
                        <m:e>
                          <m:r>
                            <a:rPr lang="en-GB" i="1" smtClean="0">
                              <a:latin typeface="Cambria Math"/>
                              <a:ea typeface="Cambria Math"/>
                            </a:rPr>
                            <m:t>𝜋</m:t>
                          </m:r>
                        </m:e>
                        <m:sup>
                          <m:r>
                            <a:rPr lang="en-GB" b="0" i="1" smtClean="0">
                              <a:latin typeface="Cambria Math"/>
                            </a:rPr>
                            <m:t>−</m:t>
                          </m:r>
                        </m:sup>
                      </m:sSup>
                      <m:r>
                        <a:rPr lang="en-GB" i="1" smtClean="0">
                          <a:latin typeface="Cambria Math"/>
                          <a:ea typeface="Cambria Math"/>
                        </a:rPr>
                        <m:t>→</m:t>
                      </m:r>
                      <m:r>
                        <a:rPr lang="en-GB" b="0" i="1" smtClean="0">
                          <a:latin typeface="Cambria Math"/>
                          <a:ea typeface="Cambria Math"/>
                        </a:rPr>
                        <m:t> </m:t>
                      </m:r>
                      <m:sSup>
                        <m:sSupPr>
                          <m:ctrlPr>
                            <a:rPr lang="en-GB" b="0" i="1" smtClean="0">
                              <a:latin typeface="Cambria Math"/>
                              <a:ea typeface="Cambria Math"/>
                            </a:rPr>
                          </m:ctrlPr>
                        </m:sSupPr>
                        <m:e>
                          <m:r>
                            <a:rPr lang="en-GB" b="0" i="1" smtClean="0">
                              <a:latin typeface="Cambria Math"/>
                              <a:ea typeface="Cambria Math"/>
                            </a:rPr>
                            <m:t>𝜇</m:t>
                          </m:r>
                        </m:e>
                        <m:sup>
                          <m:r>
                            <a:rPr lang="en-GB" b="0" i="1" smtClean="0">
                              <a:latin typeface="Cambria Math"/>
                              <a:ea typeface="Cambria Math"/>
                            </a:rPr>
                            <m:t>−</m:t>
                          </m:r>
                        </m:sup>
                      </m:sSup>
                      <m:r>
                        <a:rPr lang="en-GB" b="0" i="1" smtClean="0">
                          <a:latin typeface="Cambria Math"/>
                          <a:ea typeface="Cambria Math"/>
                        </a:rPr>
                        <m:t>+</m:t>
                      </m:r>
                    </m:oMath>
                  </a14:m>
                  <a:r>
                    <a:rPr lang="en-GB" dirty="0" smtClean="0"/>
                    <a:t> </a:t>
                  </a:r>
                  <a14:m>
                    <m:oMath xmlns:m="http://schemas.openxmlformats.org/officeDocument/2006/math">
                      <m:acc>
                        <m:accPr>
                          <m:chr m:val="̅"/>
                          <m:ctrlPr>
                            <a:rPr lang="en-GB" i="1">
                              <a:latin typeface="Cambria Math"/>
                              <a:ea typeface="Cambria Math"/>
                            </a:rPr>
                          </m:ctrlPr>
                        </m:accPr>
                        <m:e>
                          <m:r>
                            <m:rPr>
                              <m:sty m:val="p"/>
                            </m:rPr>
                            <a:rPr lang="el-GR" i="1">
                              <a:latin typeface="Cambria Math"/>
                              <a:ea typeface="Cambria Math"/>
                            </a:rPr>
                            <m:t>ν</m:t>
                          </m:r>
                        </m:e>
                      </m:acc>
                    </m:oMath>
                  </a14:m>
                  <a:endParaRPr lang="en-GB" dirty="0"/>
                </a:p>
              </p:txBody>
            </p:sp>
          </mc:Choice>
          <mc:Fallback xmlns="">
            <p:sp>
              <p:nvSpPr>
                <p:cNvPr id="35" name="TextBox 34"/>
                <p:cNvSpPr txBox="1">
                  <a:spLocks noRot="1" noChangeAspect="1" noMove="1" noResize="1" noEditPoints="1" noAdjustHandles="1" noChangeArrowheads="1" noChangeShapeType="1" noTextEdit="1"/>
                </p:cNvSpPr>
                <p:nvPr/>
              </p:nvSpPr>
              <p:spPr>
                <a:xfrm>
                  <a:off x="3225223" y="5354632"/>
                  <a:ext cx="1490793" cy="369332"/>
                </a:xfrm>
                <a:prstGeom prst="rect">
                  <a:avLst/>
                </a:prstGeom>
                <a:blipFill rotWithShape="1">
                  <a:blip r:embed="rId4"/>
                  <a:stretch>
                    <a:fillRect r="-15447" b="-3226"/>
                  </a:stretch>
                </a:blipFill>
                <a:ln>
                  <a:solidFill>
                    <a:schemeClr val="bg1"/>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6" name="TextBox 35"/>
                <p:cNvSpPr txBox="1"/>
                <p:nvPr/>
              </p:nvSpPr>
              <p:spPr>
                <a:xfrm>
                  <a:off x="4932040" y="5363924"/>
                  <a:ext cx="2059410" cy="369332"/>
                </a:xfrm>
                <a:prstGeom prst="rect">
                  <a:avLst/>
                </a:prstGeom>
                <a:solidFill>
                  <a:schemeClr val="bg1"/>
                </a:solidFill>
                <a:ln>
                  <a:solidFill>
                    <a:schemeClr val="bg1"/>
                  </a:solidFill>
                </a:ln>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GB" i="1" smtClean="0">
                                <a:latin typeface="Cambria Math"/>
                              </a:rPr>
                            </m:ctrlPr>
                          </m:sSupPr>
                          <m:e>
                            <m:r>
                              <a:rPr lang="en-GB" i="1" smtClean="0">
                                <a:latin typeface="Cambria Math"/>
                                <a:ea typeface="Cambria Math"/>
                              </a:rPr>
                              <m:t>𝜇</m:t>
                            </m:r>
                          </m:e>
                          <m:sup>
                            <m:r>
                              <a:rPr lang="en-GB" b="0" i="1" smtClean="0">
                                <a:latin typeface="Cambria Math"/>
                              </a:rPr>
                              <m:t>−</m:t>
                            </m:r>
                          </m:sup>
                        </m:sSup>
                        <m:r>
                          <a:rPr lang="en-GB" b="0" i="1" smtClean="0">
                            <a:latin typeface="Cambria Math"/>
                          </a:rPr>
                          <m:t> </m:t>
                        </m:r>
                        <m:r>
                          <a:rPr lang="en-GB" b="0" i="1" smtClean="0">
                            <a:latin typeface="Cambria Math"/>
                            <a:ea typeface="Cambria Math"/>
                          </a:rPr>
                          <m:t>→ </m:t>
                        </m:r>
                        <m:sSup>
                          <m:sSupPr>
                            <m:ctrlPr>
                              <a:rPr lang="en-GB" b="0" i="1" smtClean="0">
                                <a:latin typeface="Cambria Math"/>
                                <a:ea typeface="Cambria Math"/>
                              </a:rPr>
                            </m:ctrlPr>
                          </m:sSupPr>
                          <m:e>
                            <m:r>
                              <a:rPr lang="en-GB" b="0" i="1" smtClean="0">
                                <a:latin typeface="Cambria Math"/>
                                <a:ea typeface="Cambria Math"/>
                              </a:rPr>
                              <m:t>𝑒</m:t>
                            </m:r>
                          </m:e>
                          <m:sup>
                            <m:r>
                              <a:rPr lang="en-GB" b="0" i="1" smtClean="0">
                                <a:latin typeface="Cambria Math"/>
                                <a:ea typeface="Cambria Math"/>
                              </a:rPr>
                              <m:t>−</m:t>
                            </m:r>
                          </m:sup>
                        </m:sSup>
                        <m:r>
                          <a:rPr lang="en-GB" b="0" i="1" smtClean="0">
                            <a:latin typeface="Cambria Math"/>
                            <a:ea typeface="Cambria Math"/>
                          </a:rPr>
                          <m:t>+ </m:t>
                        </m:r>
                        <m:r>
                          <m:rPr>
                            <m:sty m:val="p"/>
                          </m:rPr>
                          <a:rPr lang="el-GR" b="0" i="1" smtClean="0">
                            <a:latin typeface="Cambria Math"/>
                            <a:ea typeface="Cambria Math"/>
                          </a:rPr>
                          <m:t>ν</m:t>
                        </m:r>
                        <m:r>
                          <a:rPr lang="en-GB" b="0" i="1" smtClean="0">
                            <a:latin typeface="Cambria Math"/>
                            <a:ea typeface="Cambria Math"/>
                          </a:rPr>
                          <m:t>+ </m:t>
                        </m:r>
                        <m:acc>
                          <m:accPr>
                            <m:chr m:val="̅"/>
                            <m:ctrlPr>
                              <a:rPr lang="en-GB" b="0" i="1" smtClean="0">
                                <a:latin typeface="Cambria Math"/>
                                <a:ea typeface="Cambria Math"/>
                              </a:rPr>
                            </m:ctrlPr>
                          </m:accPr>
                          <m:e>
                            <m:r>
                              <m:rPr>
                                <m:sty m:val="p"/>
                              </m:rPr>
                              <a:rPr lang="el-GR" b="0" i="1" smtClean="0">
                                <a:latin typeface="Cambria Math"/>
                                <a:ea typeface="Cambria Math"/>
                              </a:rPr>
                              <m:t>ν</m:t>
                            </m:r>
                          </m:e>
                        </m:acc>
                      </m:oMath>
                    </m:oMathPara>
                  </a14:m>
                  <a:endParaRPr lang="en-GB" dirty="0"/>
                </a:p>
              </p:txBody>
            </p:sp>
          </mc:Choice>
          <mc:Fallback xmlns="">
            <p:sp>
              <p:nvSpPr>
                <p:cNvPr id="36" name="TextBox 35"/>
                <p:cNvSpPr txBox="1">
                  <a:spLocks noRot="1" noChangeAspect="1" noMove="1" noResize="1" noEditPoints="1" noAdjustHandles="1" noChangeArrowheads="1" noChangeShapeType="1" noTextEdit="1"/>
                </p:cNvSpPr>
                <p:nvPr/>
              </p:nvSpPr>
              <p:spPr>
                <a:xfrm>
                  <a:off x="4932040" y="5363924"/>
                  <a:ext cx="2059410" cy="369332"/>
                </a:xfrm>
                <a:prstGeom prst="rect">
                  <a:avLst/>
                </a:prstGeom>
                <a:blipFill rotWithShape="1">
                  <a:blip r:embed="rId5"/>
                  <a:stretch>
                    <a:fillRect r="-9706" b="-1587"/>
                  </a:stretch>
                </a:blipFill>
                <a:ln>
                  <a:solidFill>
                    <a:schemeClr val="bg1"/>
                  </a:solidFill>
                </a:ln>
              </p:spPr>
              <p:txBody>
                <a:bodyPr/>
                <a:lstStyle/>
                <a:p>
                  <a:r>
                    <a:rPr lang="en-GB">
                      <a:noFill/>
                    </a:rPr>
                    <a:t> </a:t>
                  </a:r>
                </a:p>
              </p:txBody>
            </p:sp>
          </mc:Fallback>
        </mc:AlternateContent>
      </p:grpSp>
      <mc:AlternateContent xmlns:mc="http://schemas.openxmlformats.org/markup-compatibility/2006" xmlns:a14="http://schemas.microsoft.com/office/drawing/2010/main">
        <mc:Choice Requires="a14">
          <p:sp>
            <p:nvSpPr>
              <p:cNvPr id="4" name="TextBox 3"/>
              <p:cNvSpPr txBox="1"/>
              <p:nvPr/>
            </p:nvSpPr>
            <p:spPr>
              <a:xfrm>
                <a:off x="75717" y="449952"/>
                <a:ext cx="8856984" cy="2862322"/>
              </a:xfrm>
              <a:prstGeom prst="rect">
                <a:avLst/>
              </a:prstGeom>
              <a:noFill/>
            </p:spPr>
            <p:txBody>
              <a:bodyPr wrap="square" rtlCol="0">
                <a:spAutoFit/>
              </a:bodyPr>
              <a:lstStyle/>
              <a:p>
                <a:r>
                  <a:rPr lang="en-GB" sz="2800" b="1" i="1" dirty="0" smtClean="0">
                    <a:solidFill>
                      <a:schemeClr val="bg1"/>
                    </a:solidFill>
                  </a:rPr>
                  <a:t>N</a:t>
                </a:r>
                <a:r>
                  <a:rPr lang="tr-TR" sz="2800" b="1" i="1" dirty="0" smtClean="0">
                    <a:solidFill>
                      <a:schemeClr val="bg1"/>
                    </a:solidFill>
                  </a:rPr>
                  <a:t>ö</a:t>
                </a:r>
                <a:r>
                  <a:rPr lang="en-GB" sz="2800" b="1" i="1" dirty="0" err="1" smtClean="0">
                    <a:solidFill>
                      <a:schemeClr val="bg1"/>
                    </a:solidFill>
                  </a:rPr>
                  <a:t>trinolar</a:t>
                </a:r>
                <a:r>
                  <a:rPr lang="tr-TR" sz="2800" b="1" i="1" dirty="0" smtClean="0">
                    <a:solidFill>
                      <a:schemeClr val="bg1"/>
                    </a:solidFill>
                  </a:rPr>
                  <a:t>ı</a:t>
                </a:r>
                <a:r>
                  <a:rPr lang="en-GB" sz="2800" b="1" i="1" dirty="0" smtClean="0">
                    <a:solidFill>
                      <a:schemeClr val="bg1"/>
                    </a:solidFill>
                  </a:rPr>
                  <a:t>n </a:t>
                </a:r>
                <a:r>
                  <a:rPr lang="en-GB" sz="2800" b="1" i="1" dirty="0" err="1" smtClean="0">
                    <a:solidFill>
                      <a:schemeClr val="bg1"/>
                    </a:solidFill>
                  </a:rPr>
                  <a:t>varl</a:t>
                </a:r>
                <a:r>
                  <a:rPr lang="tr-TR" sz="2800" b="1" i="1" dirty="0" smtClean="0">
                    <a:solidFill>
                      <a:schemeClr val="bg1"/>
                    </a:solidFill>
                  </a:rPr>
                  <a:t>ığı</a:t>
                </a:r>
                <a:r>
                  <a:rPr lang="en-GB" sz="2800" b="1" i="1" dirty="0" smtClean="0">
                    <a:solidFill>
                      <a:schemeClr val="bg1"/>
                    </a:solidFill>
                  </a:rPr>
                  <a:t> </a:t>
                </a:r>
                <a:r>
                  <a:rPr lang="en-GB" sz="2800" b="1" i="1" dirty="0" err="1" smtClean="0">
                    <a:solidFill>
                      <a:schemeClr val="bg1"/>
                    </a:solidFill>
                  </a:rPr>
                  <a:t>i</a:t>
                </a:r>
                <a:r>
                  <a:rPr lang="tr-TR" sz="2800" b="1" i="1" dirty="0" smtClean="0">
                    <a:solidFill>
                      <a:schemeClr val="bg1"/>
                    </a:solidFill>
                  </a:rPr>
                  <a:t>ç</a:t>
                </a:r>
                <a:r>
                  <a:rPr lang="en-GB" sz="2800" b="1" i="1" dirty="0" smtClean="0">
                    <a:solidFill>
                      <a:schemeClr val="bg1"/>
                    </a:solidFill>
                  </a:rPr>
                  <a:t>in </a:t>
                </a:r>
                <a:r>
                  <a:rPr lang="tr-TR" sz="2800" b="1" i="1" dirty="0" err="1">
                    <a:solidFill>
                      <a:schemeClr val="bg1"/>
                    </a:solidFill>
                  </a:rPr>
                  <a:t>ç</a:t>
                </a:r>
                <a:r>
                  <a:rPr lang="en-GB" sz="2800" b="1" i="1" dirty="0" smtClean="0">
                    <a:solidFill>
                      <a:schemeClr val="bg1"/>
                    </a:solidFill>
                  </a:rPr>
                  <a:t>ok g</a:t>
                </a:r>
                <a:r>
                  <a:rPr lang="tr-TR" sz="2800" b="1" i="1" dirty="0" smtClean="0">
                    <a:solidFill>
                      <a:schemeClr val="bg1"/>
                    </a:solidFill>
                  </a:rPr>
                  <a:t>üçlü</a:t>
                </a:r>
                <a:r>
                  <a:rPr lang="en-GB" sz="2800" b="1" i="1" dirty="0" smtClean="0">
                    <a:solidFill>
                      <a:schemeClr val="bg1"/>
                    </a:solidFill>
                  </a:rPr>
                  <a:t> </a:t>
                </a:r>
                <a:r>
                  <a:rPr lang="en-GB" sz="2800" b="1" i="1" dirty="0" err="1" smtClean="0">
                    <a:solidFill>
                      <a:schemeClr val="bg1"/>
                    </a:solidFill>
                  </a:rPr>
                  <a:t>kuramsal</a:t>
                </a:r>
                <a:r>
                  <a:rPr lang="en-GB" sz="2800" b="1" i="1" dirty="0" smtClean="0">
                    <a:solidFill>
                      <a:schemeClr val="bg1"/>
                    </a:solidFill>
                  </a:rPr>
                  <a:t> </a:t>
                </a:r>
                <a:r>
                  <a:rPr lang="en-GB" sz="2800" b="1" i="1" dirty="0" err="1" smtClean="0">
                    <a:solidFill>
                      <a:schemeClr val="bg1"/>
                    </a:solidFill>
                  </a:rPr>
                  <a:t>kan</a:t>
                </a:r>
                <a:r>
                  <a:rPr lang="tr-TR" sz="2800" b="1" i="1" dirty="0" smtClean="0">
                    <a:solidFill>
                      <a:schemeClr val="bg1"/>
                    </a:solidFill>
                  </a:rPr>
                  <a:t>ı</a:t>
                </a:r>
                <a:r>
                  <a:rPr lang="en-GB" sz="2800" b="1" i="1" dirty="0" err="1" smtClean="0">
                    <a:solidFill>
                      <a:schemeClr val="bg1"/>
                    </a:solidFill>
                  </a:rPr>
                  <a:t>tlar</a:t>
                </a:r>
                <a:r>
                  <a:rPr lang="en-GB" sz="2800" b="1" i="1" dirty="0" smtClean="0">
                    <a:solidFill>
                      <a:schemeClr val="bg1"/>
                    </a:solidFill>
                  </a:rPr>
                  <a:t> </a:t>
                </a:r>
                <a:r>
                  <a:rPr lang="en-GB" sz="2800" b="1" i="1" dirty="0" err="1" smtClean="0">
                    <a:solidFill>
                      <a:schemeClr val="bg1"/>
                    </a:solidFill>
                  </a:rPr>
                  <a:t>vard</a:t>
                </a:r>
                <a:r>
                  <a:rPr lang="tr-TR" sz="2800" b="1" i="1" dirty="0" smtClean="0">
                    <a:solidFill>
                      <a:schemeClr val="bg1"/>
                    </a:solidFill>
                  </a:rPr>
                  <a:t>ı</a:t>
                </a:r>
                <a:r>
                  <a:rPr lang="en-GB" sz="2800" b="1" i="1" dirty="0" smtClean="0">
                    <a:solidFill>
                      <a:schemeClr val="bg1"/>
                    </a:solidFill>
                  </a:rPr>
                  <a:t>, </a:t>
                </a:r>
                <a:r>
                  <a:rPr lang="en-GB" sz="2800" b="1" i="1" dirty="0" err="1" smtClean="0">
                    <a:solidFill>
                      <a:schemeClr val="bg1"/>
                    </a:solidFill>
                  </a:rPr>
                  <a:t>ancak</a:t>
                </a:r>
                <a:r>
                  <a:rPr lang="en-GB" sz="2800" b="1" i="1" dirty="0" smtClean="0">
                    <a:solidFill>
                      <a:schemeClr val="bg1"/>
                    </a:solidFill>
                  </a:rPr>
                  <a:t> </a:t>
                </a:r>
                <a:r>
                  <a:rPr lang="en-GB" sz="2800" b="1" i="1" dirty="0" err="1" smtClean="0">
                    <a:solidFill>
                      <a:schemeClr val="bg1"/>
                    </a:solidFill>
                  </a:rPr>
                  <a:t>deneysel</a:t>
                </a:r>
                <a:r>
                  <a:rPr lang="en-GB" sz="2800" b="1" i="1" dirty="0" smtClean="0">
                    <a:solidFill>
                      <a:schemeClr val="bg1"/>
                    </a:solidFill>
                  </a:rPr>
                  <a:t> do</a:t>
                </a:r>
                <a:r>
                  <a:rPr lang="tr-TR" sz="2800" b="1" i="1" dirty="0" smtClean="0">
                    <a:solidFill>
                      <a:schemeClr val="bg1"/>
                    </a:solidFill>
                  </a:rPr>
                  <a:t>ğ</a:t>
                </a:r>
                <a:r>
                  <a:rPr lang="en-GB" sz="2800" b="1" i="1" dirty="0" err="1" smtClean="0">
                    <a:solidFill>
                      <a:schemeClr val="bg1"/>
                    </a:solidFill>
                  </a:rPr>
                  <a:t>rulamas</a:t>
                </a:r>
                <a:r>
                  <a:rPr lang="tr-TR" sz="2800" b="1" i="1" dirty="0" smtClean="0">
                    <a:solidFill>
                      <a:schemeClr val="bg1"/>
                    </a:solidFill>
                  </a:rPr>
                  <a:t>ı</a:t>
                </a:r>
                <a:r>
                  <a:rPr lang="en-GB" sz="2800" b="1" i="1" dirty="0" smtClean="0">
                    <a:solidFill>
                      <a:schemeClr val="bg1"/>
                    </a:solidFill>
                  </a:rPr>
                  <a:t> </a:t>
                </a:r>
                <a:r>
                  <a:rPr lang="en-GB" sz="2800" b="1" i="1" dirty="0" err="1" smtClean="0">
                    <a:solidFill>
                      <a:schemeClr val="bg1"/>
                    </a:solidFill>
                  </a:rPr>
                  <a:t>hala</a:t>
                </a:r>
                <a:r>
                  <a:rPr lang="en-GB" sz="2800" b="1" i="1" dirty="0" smtClean="0">
                    <a:solidFill>
                      <a:schemeClr val="bg1"/>
                    </a:solidFill>
                  </a:rPr>
                  <a:t> yap</a:t>
                </a:r>
                <a:r>
                  <a:rPr lang="tr-TR" sz="2800" b="1" i="1" dirty="0" smtClean="0">
                    <a:solidFill>
                      <a:schemeClr val="bg1"/>
                    </a:solidFill>
                  </a:rPr>
                  <a:t>ı</a:t>
                </a:r>
                <a:r>
                  <a:rPr lang="en-GB" sz="2800" b="1" i="1" dirty="0" err="1" smtClean="0">
                    <a:solidFill>
                      <a:schemeClr val="bg1"/>
                    </a:solidFill>
                  </a:rPr>
                  <a:t>labilm</a:t>
                </a:r>
                <a:r>
                  <a:rPr lang="en-GB" sz="2800" b="1" i="1" dirty="0" err="1">
                    <a:solidFill>
                      <a:schemeClr val="bg1"/>
                    </a:solidFill>
                  </a:rPr>
                  <a:t>i</a:t>
                </a:r>
                <a:r>
                  <a:rPr lang="tr-TR" sz="2800" b="1" i="1" dirty="0" smtClean="0">
                    <a:solidFill>
                      <a:schemeClr val="bg1"/>
                    </a:solidFill>
                  </a:rPr>
                  <a:t>ş</a:t>
                </a:r>
                <a:r>
                  <a:rPr lang="en-GB" sz="2800" b="1" i="1" dirty="0" smtClean="0">
                    <a:solidFill>
                      <a:schemeClr val="bg1"/>
                    </a:solidFill>
                  </a:rPr>
                  <a:t> de</a:t>
                </a:r>
                <a:r>
                  <a:rPr lang="tr-TR" sz="2800" b="1" i="1" dirty="0" smtClean="0">
                    <a:solidFill>
                      <a:schemeClr val="bg1"/>
                    </a:solidFill>
                  </a:rPr>
                  <a:t>ği</a:t>
                </a:r>
                <a:r>
                  <a:rPr lang="en-GB" sz="2800" b="1" i="1" dirty="0" err="1" smtClean="0">
                    <a:solidFill>
                      <a:schemeClr val="bg1"/>
                    </a:solidFill>
                  </a:rPr>
                  <a:t>ldi</a:t>
                </a:r>
                <a:r>
                  <a:rPr lang="en-GB" sz="2800" b="1" i="1" dirty="0" smtClean="0">
                    <a:solidFill>
                      <a:schemeClr val="bg1"/>
                    </a:solidFill>
                  </a:rPr>
                  <a:t>. </a:t>
                </a:r>
              </a:p>
              <a:p>
                <a:endParaRPr lang="en-GB" sz="2200" b="1" i="1" dirty="0" smtClean="0">
                  <a:solidFill>
                    <a:srgbClr val="66FF33"/>
                  </a:solidFill>
                </a:endParaRPr>
              </a:p>
              <a:p>
                <a:r>
                  <a:rPr lang="en-GB" sz="2200" b="1" i="1" dirty="0" smtClean="0">
                    <a:solidFill>
                      <a:srgbClr val="66FF33"/>
                    </a:solidFill>
                  </a:rPr>
                  <a:t>B. </a:t>
                </a:r>
                <a:r>
                  <a:rPr lang="en-GB" sz="2200" b="1" i="1" dirty="0" err="1" smtClean="0">
                    <a:solidFill>
                      <a:srgbClr val="66FF33"/>
                    </a:solidFill>
                  </a:rPr>
                  <a:t>Pontecorvo</a:t>
                </a:r>
                <a:r>
                  <a:rPr lang="en-GB" sz="2200" b="1" i="1" dirty="0" smtClean="0">
                    <a:solidFill>
                      <a:srgbClr val="66FF33"/>
                    </a:solidFill>
                  </a:rPr>
                  <a:t>, 1946, </a:t>
                </a:r>
                <a:r>
                  <a:rPr lang="en-GB" sz="2000" b="1" i="1" dirty="0" smtClean="0">
                    <a:solidFill>
                      <a:srgbClr val="FF0000"/>
                    </a:solidFill>
                  </a:rPr>
                  <a:t>Inverse </a:t>
                </a:r>
                <a:r>
                  <a:rPr lang="en-GB" sz="2000" b="1" i="1" dirty="0" smtClean="0">
                    <a:solidFill>
                      <a:srgbClr val="FF0000"/>
                    </a:solidFill>
                    <a:sym typeface="Symbol"/>
                  </a:rPr>
                  <a:t>-process, </a:t>
                </a:r>
                <a14:m>
                  <m:oMath xmlns:m="http://schemas.openxmlformats.org/officeDocument/2006/math">
                    <m:r>
                      <a:rPr lang="en-GB" sz="2200" b="1" i="1" smtClean="0">
                        <a:solidFill>
                          <a:srgbClr val="FFFF00"/>
                        </a:solidFill>
                        <a:latin typeface="Cambria Math"/>
                        <a:sym typeface="Symbol"/>
                      </a:rPr>
                      <m:t>+</m:t>
                    </m:r>
                    <m:r>
                      <a:rPr lang="en-GB" sz="2200" b="1" i="1" baseline="30000" smtClean="0">
                        <a:solidFill>
                          <a:srgbClr val="FFFF00"/>
                        </a:solidFill>
                        <a:latin typeface="Cambria Math"/>
                        <a:sym typeface="Symbol"/>
                      </a:rPr>
                      <m:t>𝟑𝟕</m:t>
                    </m:r>
                    <m:r>
                      <a:rPr lang="en-GB" sz="2200" b="1" i="1" smtClean="0">
                        <a:solidFill>
                          <a:srgbClr val="FFFF00"/>
                        </a:solidFill>
                        <a:latin typeface="Cambria Math"/>
                        <a:sym typeface="Symbol"/>
                      </a:rPr>
                      <m:t>𝑪𝒍</m:t>
                    </m:r>
                    <m:r>
                      <a:rPr lang="en-GB" sz="2200" b="1" i="1" dirty="0">
                        <a:solidFill>
                          <a:srgbClr val="FFFF00"/>
                        </a:solidFill>
                        <a:latin typeface="Cambria Math"/>
                        <a:ea typeface="Cambria Math"/>
                        <a:sym typeface="Symbol"/>
                      </a:rPr>
                      <m:t>→</m:t>
                    </m:r>
                    <m:sSup>
                      <m:sSupPr>
                        <m:ctrlPr>
                          <a:rPr lang="en-GB" sz="2200" b="1" i="1" dirty="0" smtClean="0">
                            <a:solidFill>
                              <a:srgbClr val="FFFF00"/>
                            </a:solidFill>
                            <a:latin typeface="Cambria Math"/>
                            <a:ea typeface="Cambria Math"/>
                            <a:sym typeface="Symbol"/>
                          </a:rPr>
                        </m:ctrlPr>
                      </m:sSupPr>
                      <m:e>
                        <m:r>
                          <a:rPr lang="en-GB" sz="2200" b="1" i="1" dirty="0" smtClean="0">
                            <a:solidFill>
                              <a:srgbClr val="FFFF00"/>
                            </a:solidFill>
                            <a:latin typeface="Cambria Math"/>
                            <a:ea typeface="Cambria Math"/>
                            <a:sym typeface="Symbol"/>
                          </a:rPr>
                          <m:t>𝒆</m:t>
                        </m:r>
                      </m:e>
                      <m:sup>
                        <m:r>
                          <a:rPr lang="en-GB" sz="2200" b="1" i="1" dirty="0" smtClean="0">
                            <a:solidFill>
                              <a:srgbClr val="FFFF00"/>
                            </a:solidFill>
                            <a:latin typeface="Cambria Math"/>
                            <a:ea typeface="Cambria Math"/>
                            <a:sym typeface="Symbol"/>
                          </a:rPr>
                          <m:t>−</m:t>
                        </m:r>
                      </m:sup>
                    </m:sSup>
                    <m:r>
                      <a:rPr lang="en-GB" sz="2200" b="1" i="1" dirty="0" smtClean="0">
                        <a:solidFill>
                          <a:srgbClr val="FFFF00"/>
                        </a:solidFill>
                        <a:latin typeface="Cambria Math"/>
                        <a:ea typeface="Cambria Math"/>
                        <a:sym typeface="Symbol"/>
                      </a:rPr>
                      <m:t>+</m:t>
                    </m:r>
                    <m:r>
                      <a:rPr lang="en-GB" sz="2200" b="1" i="1" baseline="30000" dirty="0" smtClean="0">
                        <a:solidFill>
                          <a:srgbClr val="FFFF00"/>
                        </a:solidFill>
                        <a:latin typeface="Cambria Math"/>
                        <a:ea typeface="Cambria Math"/>
                        <a:sym typeface="Symbol"/>
                      </a:rPr>
                      <m:t>𝟑𝟕</m:t>
                    </m:r>
                    <m:r>
                      <a:rPr lang="en-GB" sz="2200" b="1" i="1" dirty="0" smtClean="0">
                        <a:solidFill>
                          <a:srgbClr val="FFFF00"/>
                        </a:solidFill>
                        <a:latin typeface="Cambria Math"/>
                        <a:ea typeface="Cambria Math"/>
                        <a:sym typeface="Symbol"/>
                      </a:rPr>
                      <m:t>𝑨𝒓</m:t>
                    </m:r>
                  </m:oMath>
                </a14:m>
                <a:r>
                  <a:rPr lang="en-GB" sz="2200" b="1" i="1" dirty="0" smtClean="0">
                    <a:solidFill>
                      <a:srgbClr val="66FF33"/>
                    </a:solidFill>
                  </a:rPr>
                  <a:t> </a:t>
                </a:r>
                <a:r>
                  <a:rPr lang="tr-TR" sz="2000" b="1" i="1" dirty="0" smtClean="0">
                    <a:solidFill>
                      <a:srgbClr val="FF0000"/>
                    </a:solidFill>
                  </a:rPr>
                  <a:t>yöntemini önermiştir</a:t>
                </a:r>
                <a:r>
                  <a:rPr lang="en-GB" sz="2000" b="1" i="1" dirty="0" smtClean="0">
                    <a:solidFill>
                      <a:srgbClr val="FF0000"/>
                    </a:solidFill>
                  </a:rPr>
                  <a:t>. </a:t>
                </a:r>
                <a:r>
                  <a:rPr lang="en-GB" sz="1400" b="1" i="1" dirty="0" smtClean="0">
                    <a:solidFill>
                      <a:schemeClr val="bg1"/>
                    </a:solidFill>
                  </a:rPr>
                  <a:t>Report PD-205, Chalk River, Canada.</a:t>
                </a:r>
                <a:endParaRPr lang="en-GB" sz="1400" b="1" i="1" dirty="0">
                  <a:solidFill>
                    <a:schemeClr val="bg1"/>
                  </a:solidFill>
                </a:endParaRPr>
              </a:p>
              <a:p>
                <a:endParaRPr lang="en-GB" b="1" i="1" dirty="0" smtClean="0">
                  <a:solidFill>
                    <a:schemeClr val="accent6">
                      <a:lumMod val="75000"/>
                    </a:schemeClr>
                  </a:solidFill>
                </a:endParaRPr>
              </a:p>
              <a:p>
                <a:r>
                  <a:rPr lang="en-GB" sz="2200" b="1" i="1" dirty="0" smtClean="0">
                    <a:solidFill>
                      <a:srgbClr val="66FF33"/>
                    </a:solidFill>
                  </a:rPr>
                  <a:t>E. J. </a:t>
                </a:r>
                <a:r>
                  <a:rPr lang="en-GB" sz="2200" b="1" i="1" dirty="0" err="1" smtClean="0">
                    <a:solidFill>
                      <a:srgbClr val="66FF33"/>
                    </a:solidFill>
                  </a:rPr>
                  <a:t>Konopinski</a:t>
                </a:r>
                <a:r>
                  <a:rPr lang="en-GB" sz="2200" b="1" i="1" dirty="0" smtClean="0">
                    <a:solidFill>
                      <a:srgbClr val="66FF33"/>
                    </a:solidFill>
                  </a:rPr>
                  <a:t>, H. M. Mahmoud, 1953</a:t>
                </a:r>
                <a:r>
                  <a:rPr lang="en-GB" sz="2000" b="1" i="1" dirty="0" smtClean="0">
                    <a:solidFill>
                      <a:schemeClr val="bg1"/>
                    </a:solidFill>
                  </a:rPr>
                  <a:t>, </a:t>
                </a:r>
                <a:r>
                  <a:rPr lang="en-GB" sz="2000" b="1" i="1" dirty="0">
                    <a:solidFill>
                      <a:srgbClr val="FF0000"/>
                    </a:solidFill>
                  </a:rPr>
                  <a:t>Lepton </a:t>
                </a:r>
                <a:r>
                  <a:rPr lang="en-GB" sz="2000" b="1" i="1" dirty="0" err="1" smtClean="0">
                    <a:solidFill>
                      <a:srgbClr val="FF0000"/>
                    </a:solidFill>
                  </a:rPr>
                  <a:t>numaras</a:t>
                </a:r>
                <a:r>
                  <a:rPr lang="tr-TR" sz="2000" b="1" i="1" dirty="0" smtClean="0">
                    <a:solidFill>
                      <a:srgbClr val="FF0000"/>
                    </a:solidFill>
                  </a:rPr>
                  <a:t>ı</a:t>
                </a:r>
                <a:r>
                  <a:rPr lang="en-GB" sz="2000" b="1" i="1" dirty="0" smtClean="0">
                    <a:solidFill>
                      <a:srgbClr val="FF0000"/>
                    </a:solidFill>
                  </a:rPr>
                  <a:t> </a:t>
                </a:r>
                <a:r>
                  <a:rPr lang="en-GB" sz="2000" b="1" i="1" dirty="0" err="1" smtClean="0">
                    <a:solidFill>
                      <a:srgbClr val="FF0000"/>
                    </a:solidFill>
                  </a:rPr>
                  <a:t>korunumu</a:t>
                </a:r>
                <a:r>
                  <a:rPr lang="en-GB" sz="2000" b="1" i="1" dirty="0" smtClean="0">
                    <a:solidFill>
                      <a:srgbClr val="FF0000"/>
                    </a:solidFill>
                  </a:rPr>
                  <a:t> (</a:t>
                </a:r>
                <a:r>
                  <a:rPr lang="en-GB" sz="1400" b="1" i="1" dirty="0" err="1" smtClean="0">
                    <a:solidFill>
                      <a:schemeClr val="bg1"/>
                    </a:solidFill>
                  </a:rPr>
                  <a:t>Baryonlar</a:t>
                </a:r>
                <a:r>
                  <a:rPr lang="en-GB" sz="1400" b="1" i="1" dirty="0" smtClean="0">
                    <a:solidFill>
                      <a:schemeClr val="bg1"/>
                    </a:solidFill>
                  </a:rPr>
                  <a:t> </a:t>
                </a:r>
                <a14:m>
                  <m:oMath xmlns:m="http://schemas.openxmlformats.org/officeDocument/2006/math">
                    <m:r>
                      <a:rPr lang="en-GB" sz="1400" b="1" i="1" smtClean="0">
                        <a:solidFill>
                          <a:schemeClr val="bg1"/>
                        </a:solidFill>
                        <a:latin typeface="Cambria Math"/>
                      </a:rPr>
                      <m:t>𝒑</m:t>
                    </m:r>
                    <m:r>
                      <a:rPr lang="en-GB" sz="1400" b="1" i="1" smtClean="0">
                        <a:solidFill>
                          <a:schemeClr val="bg1"/>
                        </a:solidFill>
                        <a:latin typeface="Cambria Math"/>
                      </a:rPr>
                      <m:t>, </m:t>
                    </m:r>
                    <m:r>
                      <a:rPr lang="en-GB" sz="1400" b="1" i="1" smtClean="0">
                        <a:solidFill>
                          <a:schemeClr val="bg1"/>
                        </a:solidFill>
                        <a:latin typeface="Cambria Math"/>
                      </a:rPr>
                      <m:t>𝒏</m:t>
                    </m:r>
                    <m:r>
                      <a:rPr lang="en-GB" sz="1400" b="1" i="1" smtClean="0">
                        <a:solidFill>
                          <a:schemeClr val="bg1"/>
                        </a:solidFill>
                        <a:latin typeface="Cambria Math"/>
                      </a:rPr>
                      <m:t> </m:t>
                    </m:r>
                  </m:oMath>
                </a14:m>
                <a:r>
                  <a:rPr lang="en-GB" sz="1400" b="1" i="1" dirty="0" err="1" smtClean="0">
                    <a:solidFill>
                      <a:schemeClr val="bg1"/>
                    </a:solidFill>
                  </a:rPr>
                  <a:t>icin</a:t>
                </a:r>
                <a:r>
                  <a:rPr lang="en-GB" sz="1400" b="1" i="1" dirty="0" smtClean="0">
                    <a:solidFill>
                      <a:schemeClr val="bg1"/>
                    </a:solidFill>
                  </a:rPr>
                  <a:t> 0, </a:t>
                </a:r>
                <a:r>
                  <a:rPr lang="en-GB" sz="1400" b="1" i="1" dirty="0" err="1" smtClean="0">
                    <a:solidFill>
                      <a:schemeClr val="bg1"/>
                    </a:solidFill>
                  </a:rPr>
                  <a:t>leptonlar</a:t>
                </a:r>
                <a:r>
                  <a:rPr lang="en-GB" sz="1400" b="1" i="1" dirty="0">
                    <a:solidFill>
                      <a:schemeClr val="bg1"/>
                    </a:solidFill>
                  </a:rPr>
                  <a:t> </a:t>
                </a:r>
                <a14:m>
                  <m:oMath xmlns:m="http://schemas.openxmlformats.org/officeDocument/2006/math">
                    <m:sSup>
                      <m:sSupPr>
                        <m:ctrlPr>
                          <a:rPr lang="en-GB" sz="1400" b="1" i="1" smtClean="0">
                            <a:solidFill>
                              <a:schemeClr val="bg1"/>
                            </a:solidFill>
                            <a:latin typeface="Cambria Math"/>
                          </a:rPr>
                        </m:ctrlPr>
                      </m:sSupPr>
                      <m:e>
                        <m:r>
                          <a:rPr lang="en-GB" sz="1400" b="1" i="1" smtClean="0">
                            <a:solidFill>
                              <a:schemeClr val="bg1"/>
                            </a:solidFill>
                            <a:latin typeface="Cambria Math"/>
                          </a:rPr>
                          <m:t>𝒆</m:t>
                        </m:r>
                      </m:e>
                      <m:sup>
                        <m:r>
                          <a:rPr lang="en-GB" sz="1400" b="1" i="1" smtClean="0">
                            <a:solidFill>
                              <a:schemeClr val="bg1"/>
                            </a:solidFill>
                            <a:latin typeface="Cambria Math"/>
                          </a:rPr>
                          <m:t>−</m:t>
                        </m:r>
                      </m:sup>
                    </m:sSup>
                    <m:r>
                      <a:rPr lang="en-GB" sz="1400" b="1" i="1" smtClean="0">
                        <a:solidFill>
                          <a:schemeClr val="bg1"/>
                        </a:solidFill>
                        <a:latin typeface="Cambria Math"/>
                      </a:rPr>
                      <m:t>,</m:t>
                    </m:r>
                    <m:sSup>
                      <m:sSupPr>
                        <m:ctrlPr>
                          <a:rPr lang="en-GB" sz="1400" b="1" i="1" smtClean="0">
                            <a:solidFill>
                              <a:schemeClr val="bg1"/>
                            </a:solidFill>
                            <a:latin typeface="Cambria Math"/>
                          </a:rPr>
                        </m:ctrlPr>
                      </m:sSupPr>
                      <m:e>
                        <m:r>
                          <a:rPr lang="en-GB" sz="1400" b="1" i="1" smtClean="0">
                            <a:solidFill>
                              <a:schemeClr val="bg1"/>
                            </a:solidFill>
                            <a:latin typeface="Cambria Math"/>
                            <a:ea typeface="Cambria Math"/>
                          </a:rPr>
                          <m:t>𝝁</m:t>
                        </m:r>
                      </m:e>
                      <m:sup>
                        <m:r>
                          <a:rPr lang="en-GB" sz="1400" b="1" i="1" smtClean="0">
                            <a:solidFill>
                              <a:schemeClr val="bg1"/>
                            </a:solidFill>
                            <a:latin typeface="Cambria Math"/>
                          </a:rPr>
                          <m:t>−</m:t>
                        </m:r>
                      </m:sup>
                    </m:sSup>
                  </m:oMath>
                </a14:m>
                <a:r>
                  <a:rPr lang="en-GB" sz="1400" b="1" i="1" dirty="0" smtClean="0">
                    <a:solidFill>
                      <a:schemeClr val="bg1"/>
                    </a:solidFill>
                  </a:rPr>
                  <a:t> </a:t>
                </a:r>
                <a:r>
                  <a:rPr lang="en-GB" sz="1400" b="1" i="1" dirty="0" err="1" smtClean="0">
                    <a:solidFill>
                      <a:schemeClr val="bg1"/>
                    </a:solidFill>
                  </a:rPr>
                  <a:t>ve</a:t>
                </a:r>
                <a:r>
                  <a:rPr lang="en-GB" sz="1400" b="1" i="1" dirty="0" smtClean="0">
                    <a:solidFill>
                      <a:schemeClr val="bg1"/>
                    </a:solidFill>
                  </a:rPr>
                  <a:t> </a:t>
                </a:r>
                <a14:m>
                  <m:oMath xmlns:m="http://schemas.openxmlformats.org/officeDocument/2006/math">
                    <m:r>
                      <a:rPr lang="en-GB" sz="1400" b="1" i="1" smtClean="0">
                        <a:solidFill>
                          <a:schemeClr val="bg1"/>
                        </a:solidFill>
                        <a:latin typeface="Cambria Math"/>
                        <a:sym typeface="Symbol"/>
                      </a:rPr>
                      <m:t></m:t>
                    </m:r>
                  </m:oMath>
                </a14:m>
                <a:r>
                  <a:rPr lang="en-GB" sz="1400" b="1" i="1" dirty="0" smtClean="0">
                    <a:solidFill>
                      <a:schemeClr val="bg1"/>
                    </a:solidFill>
                  </a:rPr>
                  <a:t> </a:t>
                </a:r>
                <a:r>
                  <a:rPr lang="en-GB" sz="1400" b="1" i="1" dirty="0" err="1" smtClean="0">
                    <a:solidFill>
                      <a:schemeClr val="bg1"/>
                    </a:solidFill>
                  </a:rPr>
                  <a:t>icin</a:t>
                </a:r>
                <a:r>
                  <a:rPr lang="en-GB" sz="1400" b="1" i="1" dirty="0" smtClean="0">
                    <a:solidFill>
                      <a:schemeClr val="bg1"/>
                    </a:solidFill>
                  </a:rPr>
                  <a:t> 1 </a:t>
                </a:r>
                <a:r>
                  <a:rPr lang="en-GB" sz="1400" b="1" i="1" dirty="0" err="1" smtClean="0">
                    <a:solidFill>
                      <a:schemeClr val="bg1"/>
                    </a:solidFill>
                  </a:rPr>
                  <a:t>antileptonlar</a:t>
                </a:r>
                <a:r>
                  <a:rPr lang="en-GB" sz="1400" b="1" i="1" dirty="0" smtClean="0">
                    <a:solidFill>
                      <a:schemeClr val="bg1"/>
                    </a:solidFill>
                  </a:rPr>
                  <a:t> </a:t>
                </a:r>
                <a14:m>
                  <m:oMath xmlns:m="http://schemas.openxmlformats.org/officeDocument/2006/math">
                    <m:sSup>
                      <m:sSupPr>
                        <m:ctrlPr>
                          <a:rPr lang="en-GB" sz="1400" b="1" i="1">
                            <a:solidFill>
                              <a:schemeClr val="bg1"/>
                            </a:solidFill>
                            <a:latin typeface="Cambria Math"/>
                          </a:rPr>
                        </m:ctrlPr>
                      </m:sSupPr>
                      <m:e>
                        <m:r>
                          <a:rPr lang="en-GB" sz="1400" b="1" i="1">
                            <a:solidFill>
                              <a:schemeClr val="bg1"/>
                            </a:solidFill>
                            <a:latin typeface="Cambria Math"/>
                          </a:rPr>
                          <m:t>𝒆</m:t>
                        </m:r>
                      </m:e>
                      <m:sup>
                        <m:r>
                          <a:rPr lang="en-GB" sz="1400" b="1" i="1" smtClean="0">
                            <a:solidFill>
                              <a:schemeClr val="bg1"/>
                            </a:solidFill>
                            <a:latin typeface="Cambria Math"/>
                          </a:rPr>
                          <m:t>+</m:t>
                        </m:r>
                      </m:sup>
                    </m:sSup>
                    <m:r>
                      <a:rPr lang="en-GB" sz="1400" b="1" i="1">
                        <a:solidFill>
                          <a:schemeClr val="bg1"/>
                        </a:solidFill>
                        <a:latin typeface="Cambria Math"/>
                      </a:rPr>
                      <m:t>,</m:t>
                    </m:r>
                    <m:sSup>
                      <m:sSupPr>
                        <m:ctrlPr>
                          <a:rPr lang="en-GB" sz="1400" b="1" i="1">
                            <a:solidFill>
                              <a:schemeClr val="bg1"/>
                            </a:solidFill>
                            <a:latin typeface="Cambria Math"/>
                          </a:rPr>
                        </m:ctrlPr>
                      </m:sSupPr>
                      <m:e>
                        <m:r>
                          <a:rPr lang="en-GB" sz="1400" b="1" i="1">
                            <a:solidFill>
                              <a:schemeClr val="bg1"/>
                            </a:solidFill>
                            <a:latin typeface="Cambria Math"/>
                            <a:ea typeface="Cambria Math"/>
                          </a:rPr>
                          <m:t>𝝁</m:t>
                        </m:r>
                      </m:e>
                      <m:sup>
                        <m:r>
                          <a:rPr lang="en-GB" sz="1400" b="1" i="1" smtClean="0">
                            <a:solidFill>
                              <a:schemeClr val="bg1"/>
                            </a:solidFill>
                            <a:latin typeface="Cambria Math"/>
                            <a:ea typeface="Cambria Math"/>
                          </a:rPr>
                          <m:t>+</m:t>
                        </m:r>
                      </m:sup>
                    </m:sSup>
                  </m:oMath>
                </a14:m>
                <a:r>
                  <a:rPr lang="en-GB" sz="1400" b="1" i="1" dirty="0" smtClean="0">
                    <a:solidFill>
                      <a:schemeClr val="bg1"/>
                    </a:solidFill>
                  </a:rPr>
                  <a:t> </a:t>
                </a:r>
                <a:r>
                  <a:rPr lang="en-GB" sz="1400" b="1" i="1" dirty="0" err="1" smtClean="0">
                    <a:solidFill>
                      <a:schemeClr val="bg1"/>
                    </a:solidFill>
                  </a:rPr>
                  <a:t>ve</a:t>
                </a:r>
                <a:r>
                  <a:rPr lang="en-GB" sz="1400" b="1" i="1" dirty="0" smtClean="0">
                    <a:solidFill>
                      <a:schemeClr val="bg1"/>
                    </a:solidFill>
                  </a:rPr>
                  <a:t> </a:t>
                </a:r>
                <a14:m>
                  <m:oMath xmlns:m="http://schemas.openxmlformats.org/officeDocument/2006/math">
                    <m:acc>
                      <m:accPr>
                        <m:chr m:val="̅"/>
                        <m:ctrlPr>
                          <a:rPr lang="en-GB" sz="1400" b="1" i="1" smtClean="0">
                            <a:solidFill>
                              <a:schemeClr val="bg1"/>
                            </a:solidFill>
                            <a:latin typeface="Cambria Math"/>
                          </a:rPr>
                        </m:ctrlPr>
                      </m:accPr>
                      <m:e>
                        <m:r>
                          <a:rPr lang="en-GB" sz="1400" b="1" i="1" smtClean="0">
                            <a:solidFill>
                              <a:schemeClr val="bg1"/>
                            </a:solidFill>
                            <a:latin typeface="Cambria Math"/>
                            <a:sym typeface="Symbol"/>
                          </a:rPr>
                          <m:t> </m:t>
                        </m:r>
                      </m:e>
                    </m:acc>
                  </m:oMath>
                </a14:m>
                <a:r>
                  <a:rPr lang="en-GB" sz="1400" b="1" i="1" dirty="0" err="1" smtClean="0">
                    <a:solidFill>
                      <a:schemeClr val="bg1"/>
                    </a:solidFill>
                  </a:rPr>
                  <a:t>icin</a:t>
                </a:r>
                <a:r>
                  <a:rPr lang="en-GB" sz="1400" b="1" i="1" dirty="0" smtClean="0">
                    <a:solidFill>
                      <a:schemeClr val="bg1"/>
                    </a:solidFill>
                  </a:rPr>
                  <a:t> -1 </a:t>
                </a:r>
                <a:r>
                  <a:rPr lang="en-GB" sz="2000" b="1" i="1" dirty="0" smtClean="0">
                    <a:solidFill>
                      <a:srgbClr val="FF0000"/>
                    </a:solidFill>
                  </a:rPr>
                  <a:t>) </a:t>
                </a:r>
                <a:r>
                  <a:rPr lang="en-GB" sz="1400" b="1" i="1" dirty="0" smtClean="0">
                    <a:solidFill>
                      <a:schemeClr val="bg1"/>
                    </a:solidFill>
                  </a:rPr>
                  <a:t>Phys. Rev. 92, 1045 (1953). </a:t>
                </a:r>
              </a:p>
            </p:txBody>
          </p:sp>
        </mc:Choice>
        <mc:Fallback xmlns="">
          <p:sp>
            <p:nvSpPr>
              <p:cNvPr id="4" name="TextBox 3"/>
              <p:cNvSpPr txBox="1">
                <a:spLocks noRot="1" noChangeAspect="1" noMove="1" noResize="1" noEditPoints="1" noAdjustHandles="1" noChangeArrowheads="1" noChangeShapeType="1" noTextEdit="1"/>
              </p:cNvSpPr>
              <p:nvPr/>
            </p:nvSpPr>
            <p:spPr>
              <a:xfrm>
                <a:off x="75717" y="449952"/>
                <a:ext cx="8856984" cy="2862322"/>
              </a:xfrm>
              <a:prstGeom prst="rect">
                <a:avLst/>
              </a:prstGeom>
              <a:blipFill rotWithShape="1">
                <a:blip r:embed="rId6"/>
                <a:stretch>
                  <a:fillRect l="-1376" t="-1919" b="-2985"/>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6" name="Rectangle 5"/>
              <p:cNvSpPr/>
              <p:nvPr/>
            </p:nvSpPr>
            <p:spPr>
              <a:xfrm>
                <a:off x="163618" y="3789040"/>
                <a:ext cx="8681181" cy="3500125"/>
              </a:xfrm>
              <a:prstGeom prst="rect">
                <a:avLst/>
              </a:prstGeom>
            </p:spPr>
            <p:txBody>
              <a:bodyPr wrap="square">
                <a:spAutoFit/>
              </a:bodyPr>
              <a:lstStyle/>
              <a:p>
                <a:r>
                  <a:rPr lang="en-GB" sz="2000" b="1" dirty="0" smtClean="0">
                    <a:solidFill>
                      <a:srgbClr val="00FF00"/>
                    </a:solidFill>
                  </a:rPr>
                  <a:t>Ray Davis 1954’te </a:t>
                </a:r>
                <a:r>
                  <a:rPr lang="en-GB" sz="2000" b="1" i="1" dirty="0" smtClean="0">
                    <a:solidFill>
                      <a:srgbClr val="00FF00"/>
                    </a:solidFill>
                  </a:rPr>
                  <a:t>Cl-</a:t>
                </a:r>
                <a:r>
                  <a:rPr lang="en-GB" sz="2000" b="1" i="1" dirty="0" err="1" smtClean="0">
                    <a:solidFill>
                      <a:srgbClr val="00FF00"/>
                    </a:solidFill>
                  </a:rPr>
                  <a:t>Ar</a:t>
                </a:r>
                <a:r>
                  <a:rPr lang="en-GB" sz="2000" b="1" i="1" dirty="0" smtClean="0">
                    <a:solidFill>
                      <a:srgbClr val="00FF00"/>
                    </a:solidFill>
                  </a:rPr>
                  <a:t> </a:t>
                </a:r>
                <a:r>
                  <a:rPr lang="en-GB" sz="2000" b="1" i="1" dirty="0" err="1" smtClean="0">
                    <a:solidFill>
                      <a:srgbClr val="00FF00"/>
                    </a:solidFill>
                  </a:rPr>
                  <a:t>metodunu</a:t>
                </a:r>
                <a:r>
                  <a:rPr lang="en-GB" sz="2000" b="1" i="1" dirty="0" smtClean="0">
                    <a:solidFill>
                      <a:srgbClr val="00FF00"/>
                    </a:solidFill>
                  </a:rPr>
                  <a:t> </a:t>
                </a:r>
                <a:r>
                  <a:rPr lang="en-GB" sz="1400" b="1" i="1" dirty="0">
                    <a:solidFill>
                      <a:schemeClr val="bg1"/>
                    </a:solidFill>
                  </a:rPr>
                  <a:t>Phys. Rev. </a:t>
                </a:r>
                <a:r>
                  <a:rPr lang="en-GB" sz="1400" b="1" i="1" dirty="0" smtClean="0">
                    <a:solidFill>
                      <a:schemeClr val="bg1"/>
                    </a:solidFill>
                  </a:rPr>
                  <a:t>9</a:t>
                </a:r>
                <a:r>
                  <a:rPr lang="tr-TR" sz="1400" b="1" i="1" dirty="0" smtClean="0">
                    <a:solidFill>
                      <a:schemeClr val="bg1"/>
                    </a:solidFill>
                  </a:rPr>
                  <a:t>7</a:t>
                </a:r>
                <a:r>
                  <a:rPr lang="en-GB" sz="1400" b="1" i="1" dirty="0" smtClean="0">
                    <a:solidFill>
                      <a:schemeClr val="bg1"/>
                    </a:solidFill>
                  </a:rPr>
                  <a:t>, </a:t>
                </a:r>
                <a:r>
                  <a:rPr lang="tr-TR" sz="1400" b="1" i="1" dirty="0" smtClean="0">
                    <a:solidFill>
                      <a:schemeClr val="bg1"/>
                    </a:solidFill>
                  </a:rPr>
                  <a:t>766</a:t>
                </a:r>
                <a:r>
                  <a:rPr lang="en-GB" sz="1400" b="1" i="1" dirty="0" smtClean="0">
                    <a:solidFill>
                      <a:schemeClr val="bg1"/>
                    </a:solidFill>
                  </a:rPr>
                  <a:t> </a:t>
                </a:r>
                <a:r>
                  <a:rPr lang="en-GB" sz="1400" b="1" i="1" dirty="0">
                    <a:solidFill>
                      <a:schemeClr val="bg1"/>
                    </a:solidFill>
                  </a:rPr>
                  <a:t>(</a:t>
                </a:r>
                <a:r>
                  <a:rPr lang="en-GB" sz="1400" b="1" i="1" dirty="0" smtClean="0">
                    <a:solidFill>
                      <a:schemeClr val="bg1"/>
                    </a:solidFill>
                  </a:rPr>
                  <a:t>195</a:t>
                </a:r>
                <a:r>
                  <a:rPr lang="tr-TR" sz="1400" b="1" i="1" dirty="0" smtClean="0">
                    <a:solidFill>
                      <a:schemeClr val="bg1"/>
                    </a:solidFill>
                  </a:rPr>
                  <a:t>5</a:t>
                </a:r>
                <a:r>
                  <a:rPr lang="en-GB" sz="1400" b="1" i="1" dirty="0" smtClean="0">
                    <a:solidFill>
                      <a:schemeClr val="bg1"/>
                    </a:solidFill>
                  </a:rPr>
                  <a:t>)</a:t>
                </a:r>
                <a:r>
                  <a:rPr lang="tr-TR" sz="1400" b="1" i="1" dirty="0" smtClean="0">
                    <a:solidFill>
                      <a:schemeClr val="bg1"/>
                    </a:solidFill>
                  </a:rPr>
                  <a:t>, </a:t>
                </a:r>
                <a:r>
                  <a:rPr lang="en-GB" sz="2000" b="1" dirty="0" err="1" smtClean="0">
                    <a:solidFill>
                      <a:schemeClr val="bg1"/>
                    </a:solidFill>
                  </a:rPr>
                  <a:t>kullan</a:t>
                </a:r>
                <a:r>
                  <a:rPr lang="tr-TR" sz="2000" b="1" dirty="0" smtClean="0">
                    <a:solidFill>
                      <a:schemeClr val="bg1"/>
                    </a:solidFill>
                  </a:rPr>
                  <a:t>a</a:t>
                </a:r>
                <a:r>
                  <a:rPr lang="en-GB" sz="2000" b="1" dirty="0" err="1" smtClean="0">
                    <a:solidFill>
                      <a:schemeClr val="bg1"/>
                    </a:solidFill>
                  </a:rPr>
                  <a:t>rak</a:t>
                </a:r>
                <a:r>
                  <a:rPr lang="en-GB" sz="2000" b="1" dirty="0" smtClean="0">
                    <a:solidFill>
                      <a:schemeClr val="bg1"/>
                    </a:solidFill>
                  </a:rPr>
                  <a:t> </a:t>
                </a:r>
                <a:r>
                  <a:rPr lang="en-GB" sz="2000" b="1" dirty="0" err="1">
                    <a:solidFill>
                      <a:schemeClr val="bg1"/>
                    </a:solidFill>
                  </a:rPr>
                  <a:t>Nukleer</a:t>
                </a:r>
                <a:r>
                  <a:rPr lang="en-GB" sz="2000" b="1" dirty="0">
                    <a:solidFill>
                      <a:schemeClr val="bg1"/>
                    </a:solidFill>
                  </a:rPr>
                  <a:t> </a:t>
                </a:r>
                <a:r>
                  <a:rPr lang="en-GB" sz="2000" b="1" dirty="0" err="1" smtClean="0">
                    <a:solidFill>
                      <a:schemeClr val="bg1"/>
                    </a:solidFill>
                  </a:rPr>
                  <a:t>Reakt</a:t>
                </a:r>
                <a:r>
                  <a:rPr lang="tr-TR" sz="2000" b="1" dirty="0" smtClean="0">
                    <a:solidFill>
                      <a:schemeClr val="bg1"/>
                    </a:solidFill>
                  </a:rPr>
                  <a:t>ö</a:t>
                </a:r>
                <a:r>
                  <a:rPr lang="en-GB" sz="2000" b="1" dirty="0" err="1" smtClean="0">
                    <a:solidFill>
                      <a:schemeClr val="bg1"/>
                    </a:solidFill>
                  </a:rPr>
                  <a:t>rlerden</a:t>
                </a:r>
                <a:r>
                  <a:rPr lang="en-GB" sz="2000" b="1" dirty="0" smtClean="0">
                    <a:solidFill>
                      <a:schemeClr val="bg1"/>
                    </a:solidFill>
                  </a:rPr>
                  <a:t> </a:t>
                </a:r>
                <a:r>
                  <a:rPr lang="en-GB" sz="2000" b="1" dirty="0" smtClean="0">
                    <a:solidFill>
                      <a:schemeClr val="bg1"/>
                    </a:solidFill>
                  </a:rPr>
                  <a:t>yay</a:t>
                </a:r>
                <a:r>
                  <a:rPr lang="tr-TR" sz="2000" b="1" dirty="0" smtClean="0">
                    <a:solidFill>
                      <a:schemeClr val="bg1"/>
                    </a:solidFill>
                  </a:rPr>
                  <a:t>ı</a:t>
                </a:r>
                <a:r>
                  <a:rPr lang="en-GB" sz="2000" b="1" dirty="0" err="1" smtClean="0">
                    <a:solidFill>
                      <a:schemeClr val="bg1"/>
                    </a:solidFill>
                  </a:rPr>
                  <a:t>lan</a:t>
                </a:r>
                <a:r>
                  <a:rPr lang="tr-TR" sz="2000" b="1" dirty="0" smtClean="0">
                    <a:solidFill>
                      <a:schemeClr val="bg1"/>
                    </a:solidFill>
                  </a:rPr>
                  <a:t> nötrinoları gözlemlemek, </a:t>
                </a:r>
                <a14:m>
                  <m:oMath xmlns:m="http://schemas.openxmlformats.org/officeDocument/2006/math">
                    <m:r>
                      <a:rPr lang="el-GR" sz="2000" b="1" i="1">
                        <a:solidFill>
                          <a:schemeClr val="bg1"/>
                        </a:solidFill>
                        <a:latin typeface="Cambria Math"/>
                        <a:ea typeface="Cambria Math"/>
                      </a:rPr>
                      <m:t>𝝂</m:t>
                    </m:r>
                    <m:r>
                      <a:rPr lang="en-GB" sz="2000" b="1" i="1" smtClean="0">
                        <a:solidFill>
                          <a:schemeClr val="bg1"/>
                        </a:solidFill>
                        <a:latin typeface="Cambria Math"/>
                        <a:ea typeface="Cambria Math"/>
                      </a:rPr>
                      <m:t>=</m:t>
                    </m:r>
                    <m:acc>
                      <m:accPr>
                        <m:chr m:val="̅"/>
                        <m:ctrlPr>
                          <a:rPr lang="en-GB" sz="2000" b="1" i="1">
                            <a:solidFill>
                              <a:schemeClr val="bg1"/>
                            </a:solidFill>
                            <a:latin typeface="Cambria Math"/>
                            <a:ea typeface="Cambria Math"/>
                          </a:rPr>
                        </m:ctrlPr>
                      </m:accPr>
                      <m:e>
                        <m:r>
                          <a:rPr lang="el-GR" sz="2000" b="1" i="1">
                            <a:solidFill>
                              <a:schemeClr val="bg1"/>
                            </a:solidFill>
                            <a:latin typeface="Cambria Math"/>
                            <a:ea typeface="Cambria Math"/>
                          </a:rPr>
                          <m:t>𝝂</m:t>
                        </m:r>
                      </m:e>
                    </m:acc>
                  </m:oMath>
                </a14:m>
                <a:r>
                  <a:rPr lang="en-GB" sz="2000" b="1" dirty="0" smtClean="0">
                    <a:solidFill>
                      <a:schemeClr val="bg1"/>
                    </a:solidFill>
                  </a:rPr>
                  <a:t>  veya </a:t>
                </a:r>
                <a14:m>
                  <m:oMath xmlns:m="http://schemas.openxmlformats.org/officeDocument/2006/math">
                    <m:r>
                      <a:rPr lang="el-GR" sz="2000" b="1" i="1">
                        <a:solidFill>
                          <a:schemeClr val="bg1"/>
                        </a:solidFill>
                        <a:latin typeface="Cambria Math"/>
                        <a:ea typeface="Cambria Math"/>
                      </a:rPr>
                      <m:t>𝝂</m:t>
                    </m:r>
                    <m:r>
                      <a:rPr lang="en-GB" sz="2000" b="1" i="1" smtClean="0">
                        <a:solidFill>
                          <a:schemeClr val="bg1"/>
                        </a:solidFill>
                        <a:latin typeface="Cambria Math"/>
                        <a:ea typeface="Cambria Math"/>
                      </a:rPr>
                      <m:t>≠</m:t>
                    </m:r>
                    <m:acc>
                      <m:accPr>
                        <m:chr m:val="̅"/>
                        <m:ctrlPr>
                          <a:rPr lang="en-GB" sz="2000" b="1" i="1">
                            <a:solidFill>
                              <a:schemeClr val="bg1"/>
                            </a:solidFill>
                            <a:latin typeface="Cambria Math"/>
                            <a:ea typeface="Cambria Math"/>
                          </a:rPr>
                        </m:ctrlPr>
                      </m:accPr>
                      <m:e>
                        <m:r>
                          <a:rPr lang="el-GR" sz="2000" b="1" i="1">
                            <a:solidFill>
                              <a:schemeClr val="bg1"/>
                            </a:solidFill>
                            <a:latin typeface="Cambria Math"/>
                            <a:ea typeface="Cambria Math"/>
                          </a:rPr>
                          <m:t>𝝂</m:t>
                        </m:r>
                      </m:e>
                    </m:acc>
                  </m:oMath>
                </a14:m>
                <a:r>
                  <a:rPr lang="en-GB" sz="2000" b="1" dirty="0" smtClean="0">
                    <a:solidFill>
                      <a:schemeClr val="bg1"/>
                    </a:solidFill>
                  </a:rPr>
                  <a:t> </a:t>
                </a:r>
                <a:r>
                  <a:rPr lang="en-GB" sz="2000" b="1" dirty="0" err="1" smtClean="0">
                    <a:solidFill>
                      <a:schemeClr val="bg1"/>
                    </a:solidFill>
                  </a:rPr>
                  <a:t>olup</a:t>
                </a:r>
                <a:r>
                  <a:rPr lang="en-GB" sz="2000" b="1" dirty="0" smtClean="0">
                    <a:solidFill>
                      <a:schemeClr val="bg1"/>
                    </a:solidFill>
                  </a:rPr>
                  <a:t> </a:t>
                </a:r>
                <a:r>
                  <a:rPr lang="en-GB" sz="2000" b="1" dirty="0" err="1" smtClean="0">
                    <a:solidFill>
                      <a:schemeClr val="bg1"/>
                    </a:solidFill>
                  </a:rPr>
                  <a:t>ol</a:t>
                </a:r>
                <a:r>
                  <a:rPr lang="tr-TR" sz="2000" b="1" dirty="0" smtClean="0">
                    <a:solidFill>
                      <a:schemeClr val="bg1"/>
                    </a:solidFill>
                  </a:rPr>
                  <a:t>madığını test etti. Deney sonucunda herhangi bir nötrino etkileşimiyle karşılaşmamıştır.</a:t>
                </a:r>
                <a:r>
                  <a:rPr lang="en-GB" sz="2000" b="1" dirty="0" smtClean="0">
                    <a:solidFill>
                      <a:schemeClr val="bg1"/>
                    </a:solidFill>
                  </a:rPr>
                  <a:t> </a:t>
                </a:r>
                <a:r>
                  <a:rPr lang="tr-TR" sz="2000" b="1" dirty="0" smtClean="0">
                    <a:solidFill>
                      <a:schemeClr val="bg1"/>
                    </a:solidFill>
                  </a:rPr>
                  <a:t>Lepton korunumu geçerlidir.  </a:t>
                </a:r>
              </a:p>
              <a:p>
                <a:r>
                  <a:rPr lang="tr-TR" sz="2000" b="1" dirty="0" smtClean="0">
                    <a:solidFill>
                      <a:schemeClr val="bg1"/>
                    </a:solidFill>
                  </a:rPr>
                  <a:t>Rivayete göre R. Davis’in deney sonucunda pozitif bir sonuç elde ettiği yönünde söylentiler Moskova’da bulunan B. Pontecorvo’ya ulaşır. Bu haber üzerine B. </a:t>
                </a:r>
                <a:r>
                  <a:rPr lang="tr-TR" sz="2000" b="1" dirty="0" smtClean="0">
                    <a:solidFill>
                      <a:srgbClr val="66FF33"/>
                    </a:solidFill>
                  </a:rPr>
                  <a:t>Pontecorvo</a:t>
                </a:r>
                <a:r>
                  <a:rPr lang="tr-TR" sz="2000" b="1" dirty="0" smtClean="0">
                    <a:solidFill>
                      <a:schemeClr val="bg1"/>
                    </a:solidFill>
                  </a:rPr>
                  <a:t>  </a:t>
                </a:r>
                <a:r>
                  <a:rPr lang="tr-TR" sz="2000" b="1" dirty="0" smtClean="0">
                    <a:solidFill>
                      <a:schemeClr val="bg1"/>
                    </a:solidFill>
                    <a:cs typeface="Apple Casual"/>
                    <a:sym typeface="Wingdings" pitchFamily="2" charset="2"/>
                  </a:rPr>
                  <a:t>M. Gell-Mann</a:t>
                </a:r>
                <a:r>
                  <a:rPr lang="en-GB" sz="2000" b="1" dirty="0" smtClean="0">
                    <a:solidFill>
                      <a:schemeClr val="bg1"/>
                    </a:solidFill>
                    <a:cs typeface="Apple Casual"/>
                    <a:sym typeface="Wingdings" pitchFamily="2" charset="2"/>
                  </a:rPr>
                  <a:t>&amp;</a:t>
                </a:r>
                <a:r>
                  <a:rPr lang="tr-TR" sz="2000" b="1" dirty="0" smtClean="0">
                    <a:solidFill>
                      <a:schemeClr val="bg1"/>
                    </a:solidFill>
                    <a:cs typeface="Apple Casual"/>
                    <a:sym typeface="Wingdings" pitchFamily="2" charset="2"/>
                  </a:rPr>
                  <a:t>A.Pais </a:t>
                </a:r>
                <a:r>
                  <a:rPr lang="en-GB" sz="2000" b="1" dirty="0" smtClean="0">
                    <a:solidFill>
                      <a:schemeClr val="bg1"/>
                    </a:solidFill>
                    <a:cs typeface="Apple Casual"/>
                    <a:sym typeface="Wingdings" pitchFamily="2" charset="2"/>
                  </a:rPr>
                  <a:t>1955te </a:t>
                </a:r>
                <a:r>
                  <a:rPr lang="tr-TR" sz="2000" b="1" dirty="0" smtClean="0">
                    <a:solidFill>
                      <a:schemeClr val="bg1"/>
                    </a:solidFill>
                    <a:cs typeface="Apple Casual"/>
                    <a:sym typeface="Wingdings" pitchFamily="2" charset="2"/>
                  </a:rPr>
                  <a:t>önerdikleri </a:t>
                </a:r>
                <a14:m>
                  <m:oMath xmlns:m="http://schemas.openxmlformats.org/officeDocument/2006/math">
                    <m:r>
                      <a:rPr lang="en-GB" sz="2000" b="1" i="0" dirty="0" smtClean="0">
                        <a:solidFill>
                          <a:srgbClr val="FFFF00"/>
                        </a:solidFill>
                        <a:latin typeface="Cambria Math"/>
                        <a:cs typeface="Apple Casual"/>
                        <a:sym typeface="Symbol"/>
                      </a:rPr>
                      <m:t> </m:t>
                    </m:r>
                    <m:r>
                      <m:rPr>
                        <m:sty m:val="p"/>
                      </m:rPr>
                      <a:rPr lang="en-US" sz="2000" b="1" dirty="0" smtClean="0">
                        <a:solidFill>
                          <a:srgbClr val="FFFF00"/>
                        </a:solidFill>
                        <a:latin typeface="Cambria Math"/>
                        <a:cs typeface="Apple Casual"/>
                        <a:sym typeface="Symbol"/>
                      </a:rPr>
                      <m:t>K</m:t>
                    </m:r>
                    <m:r>
                      <a:rPr lang="en-GB" sz="2000" b="1" i="0" baseline="30000" dirty="0" smtClean="0">
                        <a:solidFill>
                          <a:srgbClr val="FFFF00"/>
                        </a:solidFill>
                        <a:latin typeface="Cambria Math"/>
                        <a:cs typeface="Apple Casual"/>
                        <a:sym typeface="Symbol"/>
                      </a:rPr>
                      <m:t>𝟎</m:t>
                    </m:r>
                    <m:r>
                      <a:rPr lang="en-GB" sz="2000" b="1" dirty="0">
                        <a:solidFill>
                          <a:srgbClr val="FFFF00"/>
                        </a:solidFill>
                        <a:latin typeface="Cambria Math"/>
                        <a:cs typeface="Apple Casual"/>
                        <a:sym typeface="Symbol"/>
                      </a:rPr>
                      <m:t>→</m:t>
                    </m:r>
                    <m:acc>
                      <m:accPr>
                        <m:chr m:val="̅"/>
                        <m:ctrlPr>
                          <a:rPr lang="en-GB" sz="2000" b="1" i="1" dirty="0">
                            <a:solidFill>
                              <a:srgbClr val="FFFF00"/>
                            </a:solidFill>
                            <a:latin typeface="Cambria Math"/>
                            <a:sym typeface="Symbol"/>
                          </a:rPr>
                        </m:ctrlPr>
                      </m:accPr>
                      <m:e>
                        <m:r>
                          <a:rPr lang="tr-TR" sz="2000" b="1" i="0" dirty="0" smtClean="0">
                            <a:solidFill>
                              <a:srgbClr val="FFFF00"/>
                            </a:solidFill>
                            <a:latin typeface="Cambria Math"/>
                            <a:sym typeface="Symbol"/>
                          </a:rPr>
                          <m:t>𝐊</m:t>
                        </m:r>
                        <m:r>
                          <a:rPr lang="en-GB" sz="2000" b="1" i="0" baseline="30000" dirty="0" smtClean="0">
                            <a:solidFill>
                              <a:srgbClr val="FFFF00"/>
                            </a:solidFill>
                            <a:latin typeface="Cambria Math"/>
                            <a:sym typeface="Symbol"/>
                          </a:rPr>
                          <m:t>𝟎</m:t>
                        </m:r>
                      </m:e>
                    </m:acc>
                  </m:oMath>
                </a14:m>
                <a:r>
                  <a:rPr lang="tr-TR" sz="2000" b="1" i="1" dirty="0" smtClean="0">
                    <a:solidFill>
                      <a:srgbClr val="FF0000"/>
                    </a:solidFill>
                    <a:cs typeface="Apple Casual"/>
                    <a:sym typeface="Wingdings" pitchFamily="2" charset="2"/>
                  </a:rPr>
                  <a:t> </a:t>
                </a:r>
                <a:r>
                  <a:rPr lang="en-GB" sz="2000" b="1" i="1" dirty="0" smtClean="0">
                    <a:solidFill>
                      <a:srgbClr val="FF0000"/>
                    </a:solidFill>
                    <a:cs typeface="Apple Casual"/>
                    <a:sym typeface="Wingdings" pitchFamily="2" charset="2"/>
                  </a:rPr>
                  <a:t> </a:t>
                </a:r>
                <a:r>
                  <a:rPr lang="en-GB" sz="2000" b="1" dirty="0" err="1" smtClean="0">
                    <a:solidFill>
                      <a:schemeClr val="bg1"/>
                    </a:solidFill>
                    <a:cs typeface="Apple Casual"/>
                    <a:sym typeface="Wingdings" pitchFamily="2" charset="2"/>
                  </a:rPr>
                  <a:t>sa</a:t>
                </a:r>
                <a:r>
                  <a:rPr lang="tr-TR" sz="2000" b="1" dirty="0" smtClean="0">
                    <a:solidFill>
                      <a:schemeClr val="bg1"/>
                    </a:solidFill>
                    <a:cs typeface="Apple Casual"/>
                    <a:sym typeface="Wingdings" pitchFamily="2" charset="2"/>
                  </a:rPr>
                  <a:t>lınımıyla benzeşim kurarak</a:t>
                </a:r>
                <a:r>
                  <a:rPr lang="tr-TR" sz="2000" dirty="0">
                    <a:solidFill>
                      <a:schemeClr val="bg1"/>
                    </a:solidFill>
                    <a:sym typeface="Wingdings" pitchFamily="2" charset="2"/>
                  </a:rPr>
                  <a:t> </a:t>
                </a:r>
                <a14:m>
                  <m:oMath xmlns:m="http://schemas.openxmlformats.org/officeDocument/2006/math">
                    <m:r>
                      <a:rPr lang="en-US" sz="2400" b="1" dirty="0" smtClean="0">
                        <a:solidFill>
                          <a:srgbClr val="FFFF00"/>
                        </a:solidFill>
                        <a:latin typeface="Cambria Math"/>
                        <a:cs typeface="Apple Casual"/>
                        <a:sym typeface="Symbol"/>
                      </a:rPr>
                      <m:t></m:t>
                    </m:r>
                    <m:r>
                      <a:rPr lang="en-GB" sz="2400" b="1" dirty="0">
                        <a:solidFill>
                          <a:srgbClr val="FFFF00"/>
                        </a:solidFill>
                        <a:latin typeface="Cambria Math"/>
                        <a:cs typeface="Apple Casual"/>
                        <a:sym typeface="Symbol"/>
                      </a:rPr>
                      <m:t>→</m:t>
                    </m:r>
                    <m:acc>
                      <m:accPr>
                        <m:chr m:val="̅"/>
                        <m:ctrlPr>
                          <a:rPr lang="en-GB" sz="2400" b="1" i="1" dirty="0">
                            <a:solidFill>
                              <a:srgbClr val="FFFF00"/>
                            </a:solidFill>
                            <a:latin typeface="Cambria Math"/>
                            <a:sym typeface="Symbol"/>
                          </a:rPr>
                        </m:ctrlPr>
                      </m:accPr>
                      <m:e>
                        <m:r>
                          <a:rPr lang="en-GB" sz="2400" b="1" dirty="0">
                            <a:solidFill>
                              <a:srgbClr val="FFFF00"/>
                            </a:solidFill>
                            <a:latin typeface="Cambria Math"/>
                            <a:sym typeface="Symbol"/>
                          </a:rPr>
                          <m:t></m:t>
                        </m:r>
                      </m:e>
                    </m:acc>
                  </m:oMath>
                </a14:m>
                <a:r>
                  <a:rPr lang="en-US" sz="2000" b="1" i="1" dirty="0">
                    <a:solidFill>
                      <a:srgbClr val="FFFF00"/>
                    </a:solidFill>
                    <a:cs typeface="Apple Casual"/>
                    <a:sym typeface="Wingdings" pitchFamily="2" charset="2"/>
                  </a:rPr>
                  <a:t> </a:t>
                </a:r>
                <a:r>
                  <a:rPr lang="en-US" sz="2000" b="1" i="1" dirty="0" err="1">
                    <a:solidFill>
                      <a:srgbClr val="FFFF00"/>
                    </a:solidFill>
                    <a:cs typeface="Apple Casual"/>
                    <a:sym typeface="Wingdings" pitchFamily="2" charset="2"/>
                  </a:rPr>
                  <a:t>sal</a:t>
                </a:r>
                <a:r>
                  <a:rPr lang="tr-TR" sz="2000" b="1" i="1" dirty="0">
                    <a:solidFill>
                      <a:srgbClr val="FFFF00"/>
                    </a:solidFill>
                    <a:cs typeface="Apple Casual"/>
                    <a:sym typeface="Wingdings" pitchFamily="2" charset="2"/>
                  </a:rPr>
                  <a:t>ı</a:t>
                </a:r>
                <a:r>
                  <a:rPr lang="en-US" sz="2000" b="1" i="1" dirty="0">
                    <a:solidFill>
                      <a:srgbClr val="FFFF00"/>
                    </a:solidFill>
                    <a:cs typeface="Apple Casual"/>
                    <a:sym typeface="Wingdings" pitchFamily="2" charset="2"/>
                  </a:rPr>
                  <a:t>n</a:t>
                </a:r>
                <a:r>
                  <a:rPr lang="tr-TR" sz="2000" b="1" i="1" dirty="0">
                    <a:solidFill>
                      <a:srgbClr val="FFFF00"/>
                    </a:solidFill>
                    <a:cs typeface="Apple Casual"/>
                    <a:sym typeface="Wingdings" pitchFamily="2" charset="2"/>
                  </a:rPr>
                  <a:t>ı</a:t>
                </a:r>
                <a:r>
                  <a:rPr lang="en-US" sz="2000" b="1" i="1" dirty="0">
                    <a:solidFill>
                      <a:srgbClr val="FFFF00"/>
                    </a:solidFill>
                    <a:cs typeface="Apple Casual"/>
                    <a:sym typeface="Wingdings" pitchFamily="2" charset="2"/>
                  </a:rPr>
                  <a:t>m</a:t>
                </a:r>
                <a:r>
                  <a:rPr lang="tr-TR" sz="2000" b="1" i="1" dirty="0">
                    <a:solidFill>
                      <a:srgbClr val="FFFF00"/>
                    </a:solidFill>
                    <a:cs typeface="Apple Casual"/>
                    <a:sym typeface="Wingdings" pitchFamily="2" charset="2"/>
                  </a:rPr>
                  <a:t>ı</a:t>
                </a:r>
                <a:r>
                  <a:rPr lang="en-US" sz="2000" b="1" i="1" dirty="0">
                    <a:solidFill>
                      <a:srgbClr val="FFFF00"/>
                    </a:solidFill>
                    <a:cs typeface="Apple Casual"/>
                    <a:sym typeface="Wingdings" pitchFamily="2" charset="2"/>
                  </a:rPr>
                  <a:t>n</a:t>
                </a:r>
                <a:r>
                  <a:rPr lang="tr-TR" sz="2000" b="1" i="1" dirty="0">
                    <a:solidFill>
                      <a:srgbClr val="FFFF00"/>
                    </a:solidFill>
                    <a:cs typeface="Apple Casual"/>
                    <a:sym typeface="Wingdings" pitchFamily="2" charset="2"/>
                  </a:rPr>
                  <a:t>ı</a:t>
                </a:r>
                <a:r>
                  <a:rPr lang="en-US" sz="2000" b="1" i="1" dirty="0">
                    <a:solidFill>
                      <a:srgbClr val="FFFF00"/>
                    </a:solidFill>
                    <a:cs typeface="Apple Casual"/>
                    <a:sym typeface="Wingdings" pitchFamily="2" charset="2"/>
                  </a:rPr>
                  <a:t> </a:t>
                </a:r>
                <a:r>
                  <a:rPr lang="en-US" sz="2000" b="1" i="1" dirty="0" err="1">
                    <a:solidFill>
                      <a:srgbClr val="FFFF00"/>
                    </a:solidFill>
                    <a:cs typeface="Apple Casual"/>
                    <a:sym typeface="Wingdings" pitchFamily="2" charset="2"/>
                  </a:rPr>
                  <a:t>ortaya</a:t>
                </a:r>
                <a:r>
                  <a:rPr lang="en-US" sz="2000" b="1" i="1" dirty="0">
                    <a:solidFill>
                      <a:srgbClr val="FFFF00"/>
                    </a:solidFill>
                    <a:cs typeface="Apple Casual"/>
                    <a:sym typeface="Wingdings" pitchFamily="2" charset="2"/>
                  </a:rPr>
                  <a:t> at</a:t>
                </a:r>
                <a:r>
                  <a:rPr lang="tr-TR" sz="2000" b="1" i="1" dirty="0">
                    <a:solidFill>
                      <a:srgbClr val="FFFF00"/>
                    </a:solidFill>
                    <a:cs typeface="Apple Casual"/>
                    <a:sym typeface="Wingdings" pitchFamily="2" charset="2"/>
                  </a:rPr>
                  <a:t>ı</a:t>
                </a:r>
                <a:r>
                  <a:rPr lang="en-US" sz="2000" b="1" i="1" dirty="0" err="1">
                    <a:solidFill>
                      <a:srgbClr val="FFFF00"/>
                    </a:solidFill>
                    <a:cs typeface="Apple Casual"/>
                    <a:sym typeface="Wingdings" pitchFamily="2" charset="2"/>
                  </a:rPr>
                  <a:t>yor</a:t>
                </a:r>
                <a:r>
                  <a:rPr lang="en-US" sz="2000" b="1" i="1" dirty="0" smtClean="0">
                    <a:solidFill>
                      <a:srgbClr val="FFFF00"/>
                    </a:solidFill>
                    <a:cs typeface="Apple Casual"/>
                    <a:sym typeface="Wingdings" pitchFamily="2" charset="2"/>
                  </a:rPr>
                  <a:t>.</a:t>
                </a:r>
                <a:r>
                  <a:rPr lang="tr-TR" sz="2000" b="1" i="1" dirty="0" smtClean="0">
                    <a:solidFill>
                      <a:srgbClr val="FFFF00"/>
                    </a:solidFill>
                    <a:cs typeface="Apple Casual"/>
                    <a:sym typeface="Wingdings" pitchFamily="2" charset="2"/>
                  </a:rPr>
                  <a:t> </a:t>
                </a:r>
                <a:r>
                  <a:rPr lang="en-US" sz="2000" b="1" i="1" dirty="0">
                    <a:solidFill>
                      <a:srgbClr val="00FF00"/>
                    </a:solidFill>
                    <a:cs typeface="Apple Casual"/>
                  </a:rPr>
                  <a:t>1957,</a:t>
                </a:r>
                <a:r>
                  <a:rPr lang="en-US" sz="2000" b="1" i="1" dirty="0">
                    <a:solidFill>
                      <a:schemeClr val="bg1"/>
                    </a:solidFill>
                    <a:cs typeface="Apple Casual"/>
                  </a:rPr>
                  <a:t> </a:t>
                </a:r>
                <a:r>
                  <a:rPr lang="en-GB" sz="1400" b="1" dirty="0">
                    <a:solidFill>
                      <a:schemeClr val="bg1"/>
                    </a:solidFill>
                  </a:rPr>
                  <a:t>Zh.Eksp.Teor.fiz,34 (</a:t>
                </a:r>
                <a:r>
                  <a:rPr lang="en-GB" sz="1400" b="1" dirty="0" smtClean="0">
                    <a:solidFill>
                      <a:schemeClr val="bg1"/>
                    </a:solidFill>
                  </a:rPr>
                  <a:t>1957)247</a:t>
                </a:r>
                <a:r>
                  <a:rPr lang="tr-TR" sz="1400" b="1" dirty="0">
                    <a:solidFill>
                      <a:schemeClr val="bg1"/>
                    </a:solidFill>
                  </a:rPr>
                  <a:t>.</a:t>
                </a:r>
                <a:r>
                  <a:rPr lang="en-GB" sz="1400" b="1" dirty="0" smtClean="0">
                    <a:solidFill>
                      <a:schemeClr val="bg1"/>
                    </a:solidFill>
                  </a:rPr>
                  <a:t> </a:t>
                </a:r>
                <a:endParaRPr lang="en-US" sz="1400" b="1" i="1" dirty="0">
                  <a:solidFill>
                    <a:srgbClr val="FF0000"/>
                  </a:solidFill>
                  <a:cs typeface="Apple Casual"/>
                  <a:sym typeface="Wingdings" pitchFamily="2" charset="2"/>
                </a:endParaRPr>
              </a:p>
              <a:p>
                <a:endParaRPr lang="en-GB" sz="2000" b="1" dirty="0">
                  <a:solidFill>
                    <a:schemeClr val="bg1"/>
                  </a:solidFill>
                </a:endParaRPr>
              </a:p>
              <a:p>
                <a:r>
                  <a:rPr lang="en-GB" sz="2000" b="1" dirty="0" smtClean="0">
                    <a:solidFill>
                      <a:schemeClr val="bg1"/>
                    </a:solidFill>
                  </a:rPr>
                  <a:t>  </a:t>
                </a:r>
              </a:p>
              <a:p>
                <a:endParaRPr lang="en-GB" b="1" i="1" dirty="0" err="1">
                  <a:solidFill>
                    <a:schemeClr val="bg1"/>
                  </a:solidFill>
                </a:endParaRPr>
              </a:p>
            </p:txBody>
          </p:sp>
        </mc:Choice>
        <mc:Fallback>
          <p:sp>
            <p:nvSpPr>
              <p:cNvPr id="6" name="Rectangle 5"/>
              <p:cNvSpPr>
                <a:spLocks noRot="1" noChangeAspect="1" noMove="1" noResize="1" noEditPoints="1" noAdjustHandles="1" noChangeArrowheads="1" noChangeShapeType="1" noTextEdit="1"/>
              </p:cNvSpPr>
              <p:nvPr/>
            </p:nvSpPr>
            <p:spPr>
              <a:xfrm>
                <a:off x="163618" y="3789040"/>
                <a:ext cx="8681181" cy="3500125"/>
              </a:xfrm>
              <a:prstGeom prst="rect">
                <a:avLst/>
              </a:prstGeom>
              <a:blipFill rotWithShape="1">
                <a:blip r:embed="rId7"/>
                <a:stretch>
                  <a:fillRect l="-772" t="-871"/>
                </a:stretch>
              </a:blipFill>
            </p:spPr>
            <p:txBody>
              <a:bodyPr/>
              <a:lstStyle/>
              <a:p>
                <a:r>
                  <a:rPr lang="en-GB">
                    <a:noFill/>
                  </a:rPr>
                  <a:t> </a:t>
                </a:r>
              </a:p>
            </p:txBody>
          </p:sp>
        </mc:Fallback>
      </mc:AlternateContent>
      <p:sp>
        <p:nvSpPr>
          <p:cNvPr id="7" name="Date Placeholder 6"/>
          <p:cNvSpPr>
            <a:spLocks noGrp="1"/>
          </p:cNvSpPr>
          <p:nvPr>
            <p:ph type="dt" sz="half" idx="10"/>
          </p:nvPr>
        </p:nvSpPr>
        <p:spPr/>
        <p:txBody>
          <a:bodyPr/>
          <a:lstStyle/>
          <a:p>
            <a:fld id="{EBDECF02-E945-4F36-B106-3924423F165B}" type="datetime1">
              <a:rPr lang="en-GB" smtClean="0"/>
              <a:t>24/04/2014</a:t>
            </a:fld>
            <a:endParaRPr lang="en-GB"/>
          </a:p>
        </p:txBody>
      </p:sp>
    </p:spTree>
    <p:extLst>
      <p:ext uri="{BB962C8B-B14F-4D97-AF65-F5344CB8AC3E}">
        <p14:creationId xmlns:p14="http://schemas.microsoft.com/office/powerpoint/2010/main" val="24781984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Umut KOSE</a:t>
            </a:r>
            <a:endParaRPr lang="en-GB"/>
          </a:p>
        </p:txBody>
      </p:sp>
      <p:sp>
        <p:nvSpPr>
          <p:cNvPr id="3" name="Slide Number Placeholder 2"/>
          <p:cNvSpPr>
            <a:spLocks noGrp="1"/>
          </p:cNvSpPr>
          <p:nvPr>
            <p:ph type="sldNum" sz="quarter" idx="12"/>
          </p:nvPr>
        </p:nvSpPr>
        <p:spPr>
          <a:xfrm>
            <a:off x="6614864" y="6356350"/>
            <a:ext cx="2133600" cy="365125"/>
          </a:xfrm>
        </p:spPr>
        <p:txBody>
          <a:bodyPr/>
          <a:lstStyle/>
          <a:p>
            <a:fld id="{9D7D85F2-B42A-4D55-81F3-BF4AC343C405}" type="slidenum">
              <a:rPr lang="en-GB" smtClean="0"/>
              <a:t>15</a:t>
            </a:fld>
            <a:r>
              <a:rPr lang="en-GB" dirty="0" smtClean="0"/>
              <a:t>/42</a:t>
            </a:r>
            <a:endParaRPr lang="en-GB" dirty="0"/>
          </a:p>
        </p:txBody>
      </p:sp>
      <p:sp>
        <p:nvSpPr>
          <p:cNvPr id="31" name="TextBox 30"/>
          <p:cNvSpPr txBox="1"/>
          <p:nvPr/>
        </p:nvSpPr>
        <p:spPr>
          <a:xfrm>
            <a:off x="89764" y="260648"/>
            <a:ext cx="8856984" cy="2339102"/>
          </a:xfrm>
          <a:prstGeom prst="rect">
            <a:avLst/>
          </a:prstGeom>
          <a:noFill/>
        </p:spPr>
        <p:txBody>
          <a:bodyPr wrap="square" rtlCol="0">
            <a:spAutoFit/>
          </a:bodyPr>
          <a:lstStyle/>
          <a:p>
            <a:r>
              <a:rPr lang="en-GB" sz="2400" b="1" dirty="0" smtClean="0">
                <a:solidFill>
                  <a:srgbClr val="FFFF00"/>
                </a:solidFill>
              </a:rPr>
              <a:t>N</a:t>
            </a:r>
            <a:r>
              <a:rPr lang="tr-TR" sz="2400" b="1" dirty="0" smtClean="0">
                <a:solidFill>
                  <a:srgbClr val="FFFF00"/>
                </a:solidFill>
              </a:rPr>
              <a:t>ö</a:t>
            </a:r>
            <a:r>
              <a:rPr lang="en-GB" sz="2400" b="1" dirty="0" err="1" smtClean="0">
                <a:solidFill>
                  <a:srgbClr val="FFFF00"/>
                </a:solidFill>
              </a:rPr>
              <a:t>trino’nun</a:t>
            </a:r>
            <a:r>
              <a:rPr lang="en-GB" sz="2400" b="1" dirty="0" smtClean="0">
                <a:solidFill>
                  <a:srgbClr val="FFFF00"/>
                </a:solidFill>
              </a:rPr>
              <a:t> g</a:t>
            </a:r>
            <a:r>
              <a:rPr lang="tr-TR" sz="2400" b="1" dirty="0">
                <a:solidFill>
                  <a:srgbClr val="FFFF00"/>
                </a:solidFill>
              </a:rPr>
              <a:t>ö</a:t>
            </a:r>
            <a:r>
              <a:rPr lang="en-GB" sz="2400" b="1" dirty="0" err="1" smtClean="0">
                <a:solidFill>
                  <a:srgbClr val="FFFF00"/>
                </a:solidFill>
              </a:rPr>
              <a:t>zlemlenmesi</a:t>
            </a:r>
            <a:r>
              <a:rPr lang="en-GB" sz="2400" b="1" dirty="0" smtClean="0">
                <a:solidFill>
                  <a:srgbClr val="FFFF00"/>
                </a:solidFill>
              </a:rPr>
              <a:t>:</a:t>
            </a:r>
            <a:endParaRPr lang="en-GB" sz="2400" b="1" dirty="0">
              <a:solidFill>
                <a:srgbClr val="FFFF00"/>
              </a:solidFill>
            </a:endParaRPr>
          </a:p>
          <a:p>
            <a:r>
              <a:rPr lang="en-US" sz="2200" b="1" i="1" dirty="0" smtClean="0">
                <a:solidFill>
                  <a:srgbClr val="00FF00"/>
                </a:solidFill>
                <a:cs typeface="Apple Casual"/>
              </a:rPr>
              <a:t>Fred </a:t>
            </a:r>
            <a:r>
              <a:rPr lang="en-US" sz="2200" b="1" i="1" dirty="0" err="1" smtClean="0">
                <a:solidFill>
                  <a:srgbClr val="00FF00"/>
                </a:solidFill>
                <a:cs typeface="Apple Casual"/>
              </a:rPr>
              <a:t>Reines</a:t>
            </a:r>
            <a:r>
              <a:rPr lang="en-US" sz="2200" b="1" i="1" dirty="0" smtClean="0">
                <a:solidFill>
                  <a:srgbClr val="00FF00"/>
                </a:solidFill>
                <a:cs typeface="Apple Casual"/>
              </a:rPr>
              <a:t> &amp; Clyde Cowan, 1956 </a:t>
            </a:r>
            <a:r>
              <a:rPr lang="en-US" sz="2000" b="1" i="1" dirty="0" err="1" smtClean="0">
                <a:solidFill>
                  <a:srgbClr val="FF0000"/>
                </a:solidFill>
                <a:cs typeface="Apple Casual"/>
              </a:rPr>
              <a:t>hayaletin</a:t>
            </a:r>
            <a:r>
              <a:rPr lang="en-US" sz="2000" b="1" i="1" dirty="0" smtClean="0">
                <a:solidFill>
                  <a:srgbClr val="FF0000"/>
                </a:solidFill>
                <a:cs typeface="Apple Casual"/>
              </a:rPr>
              <a:t> </a:t>
            </a:r>
            <a:r>
              <a:rPr lang="en-US" sz="2000" b="1" i="1" dirty="0" err="1" smtClean="0">
                <a:solidFill>
                  <a:srgbClr val="FF0000"/>
                </a:solidFill>
                <a:cs typeface="Apple Casual"/>
              </a:rPr>
              <a:t>pe</a:t>
            </a:r>
            <a:r>
              <a:rPr lang="tr-TR" sz="2000" b="1" i="1" dirty="0" smtClean="0">
                <a:solidFill>
                  <a:srgbClr val="FF0000"/>
                </a:solidFill>
                <a:cs typeface="Apple Casual"/>
              </a:rPr>
              <a:t>ş</a:t>
            </a:r>
            <a:r>
              <a:rPr lang="en-US" sz="2000" b="1" i="1" dirty="0" err="1" smtClean="0">
                <a:solidFill>
                  <a:srgbClr val="FF0000"/>
                </a:solidFill>
                <a:cs typeface="Apple Casual"/>
              </a:rPr>
              <a:t>inde</a:t>
            </a:r>
            <a:r>
              <a:rPr lang="en-US" sz="2000" b="1" i="1" dirty="0" smtClean="0">
                <a:solidFill>
                  <a:srgbClr val="FF0000"/>
                </a:solidFill>
                <a:cs typeface="Apple Casual"/>
              </a:rPr>
              <a:t> </a:t>
            </a:r>
            <a:r>
              <a:rPr lang="en-US" sz="2000" b="1" i="1" dirty="0" smtClean="0">
                <a:solidFill>
                  <a:srgbClr val="FF0000"/>
                </a:solidFill>
                <a:cs typeface="Apple Casual"/>
                <a:sym typeface="Wingdings" panose="05000000000000000000" pitchFamily="2" charset="2"/>
              </a:rPr>
              <a:t> </a:t>
            </a:r>
            <a:r>
              <a:rPr lang="en-US" sz="2000" b="1" i="1" dirty="0" err="1" smtClean="0">
                <a:solidFill>
                  <a:srgbClr val="FF0000"/>
                </a:solidFill>
                <a:cs typeface="Apple Casual"/>
                <a:sym typeface="Wingdings" panose="05000000000000000000" pitchFamily="2" charset="2"/>
              </a:rPr>
              <a:t>Svannah</a:t>
            </a:r>
            <a:r>
              <a:rPr lang="en-US" sz="2000" b="1" i="1" dirty="0" smtClean="0">
                <a:solidFill>
                  <a:srgbClr val="FF0000"/>
                </a:solidFill>
                <a:cs typeface="Apple Casual"/>
                <a:sym typeface="Wingdings" panose="05000000000000000000" pitchFamily="2" charset="2"/>
              </a:rPr>
              <a:t> River n</a:t>
            </a:r>
            <a:r>
              <a:rPr lang="tr-TR" sz="2000" b="1" i="1" dirty="0" smtClean="0">
                <a:solidFill>
                  <a:srgbClr val="FF0000"/>
                </a:solidFill>
                <a:cs typeface="Apple Casual"/>
                <a:sym typeface="Wingdings" panose="05000000000000000000" pitchFamily="2" charset="2"/>
              </a:rPr>
              <a:t>ü</a:t>
            </a:r>
            <a:r>
              <a:rPr lang="en-US" sz="2000" b="1" i="1" dirty="0" err="1" smtClean="0">
                <a:solidFill>
                  <a:srgbClr val="FF0000"/>
                </a:solidFill>
                <a:cs typeface="Apple Casual"/>
                <a:sym typeface="Wingdings" panose="05000000000000000000" pitchFamily="2" charset="2"/>
              </a:rPr>
              <a:t>kleer</a:t>
            </a:r>
            <a:r>
              <a:rPr lang="en-US" sz="2000" b="1" i="1" dirty="0" smtClean="0">
                <a:solidFill>
                  <a:srgbClr val="FF0000"/>
                </a:solidFill>
                <a:cs typeface="Apple Casual"/>
                <a:sym typeface="Wingdings" panose="05000000000000000000" pitchFamily="2" charset="2"/>
              </a:rPr>
              <a:t> </a:t>
            </a:r>
            <a:r>
              <a:rPr lang="en-US" sz="2000" b="1" i="1" dirty="0" err="1" smtClean="0">
                <a:solidFill>
                  <a:srgbClr val="FF0000"/>
                </a:solidFill>
                <a:cs typeface="Apple Casual"/>
                <a:sym typeface="Wingdings" panose="05000000000000000000" pitchFamily="2" charset="2"/>
              </a:rPr>
              <a:t>reakt</a:t>
            </a:r>
            <a:r>
              <a:rPr lang="tr-TR" sz="2000" b="1" i="1" dirty="0" smtClean="0">
                <a:solidFill>
                  <a:srgbClr val="FF0000"/>
                </a:solidFill>
                <a:cs typeface="Apple Casual"/>
                <a:sym typeface="Wingdings" panose="05000000000000000000" pitchFamily="2" charset="2"/>
              </a:rPr>
              <a:t>ö</a:t>
            </a:r>
            <a:r>
              <a:rPr lang="en-US" sz="2000" b="1" i="1" dirty="0" smtClean="0">
                <a:solidFill>
                  <a:srgbClr val="FF0000"/>
                </a:solidFill>
                <a:cs typeface="Apple Casual"/>
                <a:sym typeface="Wingdings" panose="05000000000000000000" pitchFamily="2" charset="2"/>
              </a:rPr>
              <a:t>r</a:t>
            </a:r>
            <a:r>
              <a:rPr lang="tr-TR" sz="2000" b="1" i="1" dirty="0" smtClean="0">
                <a:solidFill>
                  <a:srgbClr val="FF0000"/>
                </a:solidFill>
                <a:cs typeface="Apple Casual"/>
                <a:sym typeface="Wingdings" panose="05000000000000000000" pitchFamily="2" charset="2"/>
              </a:rPr>
              <a:t>ü</a:t>
            </a:r>
            <a:r>
              <a:rPr lang="en-US" sz="2000" b="1" i="1" dirty="0" err="1" smtClean="0">
                <a:solidFill>
                  <a:srgbClr val="FF0000"/>
                </a:solidFill>
                <a:cs typeface="Apple Casual"/>
                <a:sym typeface="Wingdings" panose="05000000000000000000" pitchFamily="2" charset="2"/>
              </a:rPr>
              <a:t>nde</a:t>
            </a:r>
            <a:r>
              <a:rPr lang="en-US" sz="2000" b="1" i="1" dirty="0" smtClean="0">
                <a:solidFill>
                  <a:srgbClr val="FF0000"/>
                </a:solidFill>
                <a:cs typeface="Apple Casual"/>
                <a:sym typeface="Wingdings" panose="05000000000000000000" pitchFamily="2" charset="2"/>
              </a:rPr>
              <a:t> y</a:t>
            </a:r>
            <a:r>
              <a:rPr lang="tr-TR" sz="2000" b="1" i="1" dirty="0" smtClean="0">
                <a:solidFill>
                  <a:srgbClr val="FF0000"/>
                </a:solidFill>
                <a:cs typeface="Apple Casual"/>
                <a:sym typeface="Wingdings" panose="05000000000000000000" pitchFamily="2" charset="2"/>
              </a:rPr>
              <a:t>ü</a:t>
            </a:r>
            <a:r>
              <a:rPr lang="en-US" sz="2000" b="1" i="1" dirty="0" smtClean="0">
                <a:solidFill>
                  <a:srgbClr val="FF0000"/>
                </a:solidFill>
                <a:cs typeface="Apple Casual"/>
                <a:sym typeface="Wingdings" panose="05000000000000000000" pitchFamily="2" charset="2"/>
              </a:rPr>
              <a:t>r</a:t>
            </a:r>
            <a:r>
              <a:rPr lang="tr-TR" sz="2000" b="1" i="1" dirty="0" smtClean="0">
                <a:solidFill>
                  <a:srgbClr val="FF0000"/>
                </a:solidFill>
                <a:cs typeface="Apple Casual"/>
                <a:sym typeface="Wingdings" panose="05000000000000000000" pitchFamily="2" charset="2"/>
              </a:rPr>
              <a:t>ü</a:t>
            </a:r>
            <a:r>
              <a:rPr lang="en-US" sz="2000" b="1" i="1" dirty="0" err="1" smtClean="0">
                <a:solidFill>
                  <a:srgbClr val="FF0000"/>
                </a:solidFill>
                <a:cs typeface="Apple Casual"/>
                <a:sym typeface="Wingdings" panose="05000000000000000000" pitchFamily="2" charset="2"/>
              </a:rPr>
              <a:t>tt</a:t>
            </a:r>
            <a:r>
              <a:rPr lang="tr-TR" sz="2000" b="1" i="1" dirty="0" smtClean="0">
                <a:solidFill>
                  <a:srgbClr val="FF0000"/>
                </a:solidFill>
                <a:cs typeface="Apple Casual"/>
                <a:sym typeface="Wingdings" panose="05000000000000000000" pitchFamily="2" charset="2"/>
              </a:rPr>
              <a:t>ü</a:t>
            </a:r>
            <a:r>
              <a:rPr lang="en-US" sz="2000" b="1" i="1" dirty="0" err="1" smtClean="0">
                <a:solidFill>
                  <a:srgbClr val="FF0000"/>
                </a:solidFill>
                <a:cs typeface="Apple Casual"/>
                <a:sym typeface="Wingdings" panose="05000000000000000000" pitchFamily="2" charset="2"/>
              </a:rPr>
              <a:t>kleri</a:t>
            </a:r>
            <a:r>
              <a:rPr lang="en-US" sz="2000" b="1" i="1" dirty="0" smtClean="0">
                <a:solidFill>
                  <a:srgbClr val="FF0000"/>
                </a:solidFill>
                <a:cs typeface="Apple Casual"/>
                <a:sym typeface="Wingdings" panose="05000000000000000000" pitchFamily="2" charset="2"/>
              </a:rPr>
              <a:t> </a:t>
            </a:r>
            <a:r>
              <a:rPr lang="en-US" sz="2000" b="1" i="1" dirty="0" err="1" smtClean="0">
                <a:solidFill>
                  <a:srgbClr val="FF0000"/>
                </a:solidFill>
                <a:cs typeface="Apple Casual"/>
                <a:sym typeface="Wingdings" panose="05000000000000000000" pitchFamily="2" charset="2"/>
              </a:rPr>
              <a:t>deneylerde</a:t>
            </a:r>
            <a:r>
              <a:rPr lang="en-US" sz="2000" b="1" i="1" dirty="0" smtClean="0">
                <a:solidFill>
                  <a:srgbClr val="FF0000"/>
                </a:solidFill>
                <a:cs typeface="Apple Casual"/>
                <a:sym typeface="Wingdings" panose="05000000000000000000" pitchFamily="2" charset="2"/>
              </a:rPr>
              <a:t> </a:t>
            </a:r>
            <a:r>
              <a:rPr lang="en-US" sz="2000" b="1" i="1" dirty="0" err="1" smtClean="0">
                <a:solidFill>
                  <a:srgbClr val="FF0000"/>
                </a:solidFill>
                <a:cs typeface="Apple Casual"/>
                <a:sym typeface="Wingdings" panose="05000000000000000000" pitchFamily="2" charset="2"/>
              </a:rPr>
              <a:t>ters</a:t>
            </a:r>
            <a:r>
              <a:rPr lang="en-US" sz="2000" b="1" i="1" dirty="0" smtClean="0">
                <a:solidFill>
                  <a:srgbClr val="FF0000"/>
                </a:solidFill>
                <a:cs typeface="Apple Casual"/>
                <a:sym typeface="Wingdings" panose="05000000000000000000" pitchFamily="2" charset="2"/>
              </a:rPr>
              <a:t> beta-</a:t>
            </a:r>
            <a:r>
              <a:rPr lang="en-US" sz="2000" b="1" i="1" dirty="0" err="1" smtClean="0">
                <a:solidFill>
                  <a:srgbClr val="FF0000"/>
                </a:solidFill>
                <a:cs typeface="Apple Casual"/>
                <a:sym typeface="Wingdings" panose="05000000000000000000" pitchFamily="2" charset="2"/>
              </a:rPr>
              <a:t>bozunumu</a:t>
            </a:r>
            <a:r>
              <a:rPr lang="en-US" sz="2000" b="1" i="1" dirty="0" smtClean="0">
                <a:solidFill>
                  <a:srgbClr val="FF0000"/>
                </a:solidFill>
                <a:cs typeface="Apple Casual"/>
                <a:sym typeface="Wingdings" panose="05000000000000000000" pitchFamily="2" charset="2"/>
              </a:rPr>
              <a:t> </a:t>
            </a:r>
            <a:r>
              <a:rPr lang="en-US" sz="2000" b="1" i="1" dirty="0" err="1" smtClean="0">
                <a:solidFill>
                  <a:srgbClr val="FF0000"/>
                </a:solidFill>
                <a:cs typeface="Apple Casual"/>
                <a:sym typeface="Wingdings" panose="05000000000000000000" pitchFamily="2" charset="2"/>
              </a:rPr>
              <a:t>reaksiyonunu</a:t>
            </a:r>
            <a:r>
              <a:rPr lang="en-US" sz="2000" b="1" i="1" dirty="0" smtClean="0">
                <a:solidFill>
                  <a:srgbClr val="FF0000"/>
                </a:solidFill>
                <a:cs typeface="Apple Casual"/>
                <a:sym typeface="Wingdings" panose="05000000000000000000" pitchFamily="2" charset="2"/>
              </a:rPr>
              <a:t> g</a:t>
            </a:r>
            <a:r>
              <a:rPr lang="tr-TR" sz="2000" b="1" i="1" dirty="0" smtClean="0">
                <a:solidFill>
                  <a:srgbClr val="FF0000"/>
                </a:solidFill>
                <a:cs typeface="Apple Casual"/>
                <a:sym typeface="Wingdings" panose="05000000000000000000" pitchFamily="2" charset="2"/>
              </a:rPr>
              <a:t>ö</a:t>
            </a:r>
            <a:r>
              <a:rPr lang="en-US" sz="2000" b="1" i="1" dirty="0" err="1" smtClean="0">
                <a:solidFill>
                  <a:srgbClr val="FF0000"/>
                </a:solidFill>
                <a:cs typeface="Apple Casual"/>
                <a:sym typeface="Wingdings" panose="05000000000000000000" pitchFamily="2" charset="2"/>
              </a:rPr>
              <a:t>zlediler</a:t>
            </a:r>
            <a:r>
              <a:rPr lang="en-US" sz="2000" b="1" i="1" dirty="0" smtClean="0">
                <a:solidFill>
                  <a:srgbClr val="FF0000"/>
                </a:solidFill>
                <a:cs typeface="Apple Casual"/>
                <a:sym typeface="Wingdings" panose="05000000000000000000" pitchFamily="2" charset="2"/>
              </a:rPr>
              <a:t>. </a:t>
            </a:r>
          </a:p>
          <a:p>
            <a:r>
              <a:rPr lang="en-US" sz="2000" b="1" i="1" dirty="0" smtClean="0">
                <a:solidFill>
                  <a:srgbClr val="FF0000"/>
                </a:solidFill>
                <a:cs typeface="Apple Casual"/>
                <a:sym typeface="Wingdings" panose="05000000000000000000" pitchFamily="2" charset="2"/>
              </a:rPr>
              <a:t>	</a:t>
            </a:r>
          </a:p>
          <a:p>
            <a:r>
              <a:rPr lang="en-US" sz="2000" b="1" i="1" dirty="0" smtClean="0">
                <a:solidFill>
                  <a:srgbClr val="FF0000"/>
                </a:solidFill>
                <a:cs typeface="Apple Casual"/>
                <a:sym typeface="Wingdings" panose="05000000000000000000" pitchFamily="2" charset="2"/>
              </a:rPr>
              <a:t>	</a:t>
            </a:r>
          </a:p>
          <a:p>
            <a:endParaRPr lang="en-GB" sz="2000" b="1" dirty="0" smtClean="0">
              <a:solidFill>
                <a:schemeClr val="bg1"/>
              </a:solidFill>
            </a:endParaRPr>
          </a:p>
          <a:p>
            <a:endParaRPr lang="en-GB" sz="2000" b="1" dirty="0">
              <a:solidFill>
                <a:schemeClr val="bg1"/>
              </a:solidFill>
            </a:endParaRPr>
          </a:p>
        </p:txBody>
      </p:sp>
      <p:grpSp>
        <p:nvGrpSpPr>
          <p:cNvPr id="5" name="Group 4"/>
          <p:cNvGrpSpPr/>
          <p:nvPr/>
        </p:nvGrpSpPr>
        <p:grpSpPr>
          <a:xfrm>
            <a:off x="3976080" y="44624"/>
            <a:ext cx="667928" cy="715843"/>
            <a:chOff x="8244408" y="2918148"/>
            <a:chExt cx="667928" cy="715843"/>
          </a:xfrm>
        </p:grpSpPr>
        <p:pic>
          <p:nvPicPr>
            <p:cNvPr id="32" name="Picture 2" descr="http://cache.tokyotimes.com/wp-content/blogs.dir/3/files/2013/10/Nobel-Prize-in-Physics.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8448"/>
            <a:stretch/>
          </p:blipFill>
          <p:spPr bwMode="auto">
            <a:xfrm>
              <a:off x="8253473" y="2918148"/>
              <a:ext cx="503736" cy="496688"/>
            </a:xfrm>
            <a:prstGeom prst="rect">
              <a:avLst/>
            </a:prstGeom>
            <a:noFill/>
            <a:extLst>
              <a:ext uri="{909E8E84-426E-40DD-AFC4-6F175D3DCCD1}">
                <a14:hiddenFill xmlns:a14="http://schemas.microsoft.com/office/drawing/2010/main">
                  <a:solidFill>
                    <a:srgbClr val="FFFFFF"/>
                  </a:solidFill>
                </a14:hiddenFill>
              </a:ext>
            </a:extLst>
          </p:spPr>
        </p:pic>
        <p:sp>
          <p:nvSpPr>
            <p:cNvPr id="37" name="TextBox 36"/>
            <p:cNvSpPr txBox="1"/>
            <p:nvPr/>
          </p:nvSpPr>
          <p:spPr>
            <a:xfrm>
              <a:off x="8244408" y="3356992"/>
              <a:ext cx="667928" cy="276999"/>
            </a:xfrm>
            <a:prstGeom prst="rect">
              <a:avLst/>
            </a:prstGeom>
            <a:noFill/>
          </p:spPr>
          <p:txBody>
            <a:bodyPr wrap="square" rtlCol="0">
              <a:spAutoFit/>
            </a:bodyPr>
            <a:lstStyle/>
            <a:p>
              <a:r>
                <a:rPr lang="en-GB" sz="1200" b="1" dirty="0" smtClean="0">
                  <a:solidFill>
                    <a:srgbClr val="FFFF00"/>
                  </a:solidFill>
                </a:rPr>
                <a:t>1995</a:t>
              </a:r>
              <a:endParaRPr lang="en-GB" sz="1200" b="1" dirty="0">
                <a:solidFill>
                  <a:srgbClr val="FFFF00"/>
                </a:solidFill>
              </a:endParaRPr>
            </a:p>
          </p:txBody>
        </p:sp>
      </p:grpSp>
      <p:grpSp>
        <p:nvGrpSpPr>
          <p:cNvPr id="6" name="Group 5"/>
          <p:cNvGrpSpPr/>
          <p:nvPr/>
        </p:nvGrpSpPr>
        <p:grpSpPr>
          <a:xfrm>
            <a:off x="1278691" y="1412776"/>
            <a:ext cx="6776995" cy="792088"/>
            <a:chOff x="1278691" y="1412776"/>
            <a:chExt cx="6776995" cy="792088"/>
          </a:xfrm>
        </p:grpSpPr>
        <p:pic>
          <p:nvPicPr>
            <p:cNvPr id="38" name="Picture 1"/>
            <p:cNvPicPr>
              <a:picLocks noChangeAspect="1" noChangeArrowheads="1"/>
            </p:cNvPicPr>
            <p:nvPr/>
          </p:nvPicPr>
          <p:blipFill>
            <a:blip r:embed="rId4" cstate="print"/>
            <a:srcRect l="31938" t="38471" r="51704" b="57692"/>
            <a:stretch>
              <a:fillRect/>
            </a:stretch>
          </p:blipFill>
          <p:spPr bwMode="auto">
            <a:xfrm>
              <a:off x="1278691" y="1495744"/>
              <a:ext cx="2219826" cy="381001"/>
            </a:xfrm>
            <a:prstGeom prst="rect">
              <a:avLst/>
            </a:prstGeom>
            <a:noFill/>
            <a:ln w="9525">
              <a:noFill/>
              <a:miter lim="800000"/>
              <a:headEnd/>
              <a:tailEnd/>
            </a:ln>
          </p:spPr>
        </p:pic>
        <p:pic>
          <p:nvPicPr>
            <p:cNvPr id="39" name="Picture 2"/>
            <p:cNvPicPr>
              <a:picLocks noChangeAspect="1" noChangeArrowheads="1"/>
            </p:cNvPicPr>
            <p:nvPr/>
          </p:nvPicPr>
          <p:blipFill>
            <a:blip r:embed="rId4" cstate="print"/>
            <a:srcRect l="50000" t="83847" r="14946" b="11221"/>
            <a:stretch>
              <a:fillRect/>
            </a:stretch>
          </p:blipFill>
          <p:spPr bwMode="auto">
            <a:xfrm>
              <a:off x="4355976" y="1412776"/>
              <a:ext cx="3699710" cy="381000"/>
            </a:xfrm>
            <a:prstGeom prst="rect">
              <a:avLst/>
            </a:prstGeom>
            <a:noFill/>
            <a:ln w="9525">
              <a:noFill/>
              <a:miter lim="800000"/>
              <a:headEnd/>
              <a:tailEnd/>
            </a:ln>
          </p:spPr>
        </p:pic>
        <p:sp>
          <p:nvSpPr>
            <p:cNvPr id="40" name="Right Arrow 39"/>
            <p:cNvSpPr/>
            <p:nvPr/>
          </p:nvSpPr>
          <p:spPr>
            <a:xfrm>
              <a:off x="3634942" y="1641376"/>
              <a:ext cx="493295" cy="152400"/>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4" name="TextBox 3"/>
                <p:cNvSpPr txBox="1"/>
                <p:nvPr/>
              </p:nvSpPr>
              <p:spPr>
                <a:xfrm>
                  <a:off x="4788024" y="1835532"/>
                  <a:ext cx="2016224" cy="369332"/>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GB" b="1" i="1" smtClean="0">
                                <a:latin typeface="Cambria Math"/>
                              </a:rPr>
                            </m:ctrlPr>
                          </m:sSupPr>
                          <m:e>
                            <m:r>
                              <a:rPr lang="en-GB" b="1" i="1" smtClean="0">
                                <a:latin typeface="Cambria Math"/>
                              </a:rPr>
                              <m:t>𝒆</m:t>
                            </m:r>
                          </m:e>
                          <m:sup>
                            <m:r>
                              <a:rPr lang="en-GB" b="1" i="1" smtClean="0">
                                <a:latin typeface="Cambria Math"/>
                              </a:rPr>
                              <m:t>+</m:t>
                            </m:r>
                          </m:sup>
                        </m:sSup>
                        <m:r>
                          <a:rPr lang="en-GB" b="1" i="1" smtClean="0">
                            <a:latin typeface="Cambria Math"/>
                          </a:rPr>
                          <m:t>+</m:t>
                        </m:r>
                        <m:sSup>
                          <m:sSupPr>
                            <m:ctrlPr>
                              <a:rPr lang="en-GB" b="1" i="1" smtClean="0">
                                <a:latin typeface="Cambria Math"/>
                              </a:rPr>
                            </m:ctrlPr>
                          </m:sSupPr>
                          <m:e>
                            <m:r>
                              <a:rPr lang="en-GB" b="1" i="1" smtClean="0">
                                <a:latin typeface="Cambria Math"/>
                              </a:rPr>
                              <m:t>𝒆</m:t>
                            </m:r>
                          </m:e>
                          <m:sup>
                            <m:r>
                              <a:rPr lang="en-GB" b="1" i="1" smtClean="0">
                                <a:latin typeface="Cambria Math"/>
                              </a:rPr>
                              <m:t>−</m:t>
                            </m:r>
                          </m:sup>
                        </m:sSup>
                        <m:r>
                          <a:rPr lang="en-GB" b="1" i="1" smtClean="0">
                            <a:latin typeface="Cambria Math"/>
                            <a:ea typeface="Cambria Math"/>
                          </a:rPr>
                          <m:t>→</m:t>
                        </m:r>
                        <m:r>
                          <a:rPr lang="en-GB" b="1" i="1" smtClean="0">
                            <a:latin typeface="Cambria Math"/>
                            <a:ea typeface="Cambria Math"/>
                          </a:rPr>
                          <m:t>𝜸</m:t>
                        </m:r>
                        <m:r>
                          <a:rPr lang="en-GB" b="1" i="1" smtClean="0">
                            <a:latin typeface="Cambria Math"/>
                            <a:ea typeface="Cambria Math"/>
                          </a:rPr>
                          <m:t>+</m:t>
                        </m:r>
                        <m:r>
                          <a:rPr lang="en-GB" b="1" i="1" smtClean="0">
                            <a:latin typeface="Cambria Math"/>
                            <a:ea typeface="Cambria Math"/>
                          </a:rPr>
                          <m:t>𝜸</m:t>
                        </m:r>
                      </m:oMath>
                    </m:oMathPara>
                  </a14:m>
                  <a:endParaRPr lang="en-GB" b="1" i="1" dirty="0"/>
                </a:p>
              </p:txBody>
            </p:sp>
          </mc:Choice>
          <mc:Fallback xmlns="">
            <p:sp>
              <p:nvSpPr>
                <p:cNvPr id="4" name="TextBox 3"/>
                <p:cNvSpPr txBox="1">
                  <a:spLocks noRot="1" noChangeAspect="1" noMove="1" noResize="1" noEditPoints="1" noAdjustHandles="1" noChangeArrowheads="1" noChangeShapeType="1" noTextEdit="1"/>
                </p:cNvSpPr>
                <p:nvPr/>
              </p:nvSpPr>
              <p:spPr>
                <a:xfrm>
                  <a:off x="4788024" y="1835532"/>
                  <a:ext cx="2016224" cy="369332"/>
                </a:xfrm>
                <a:prstGeom prst="rect">
                  <a:avLst/>
                </a:prstGeom>
                <a:blipFill rotWithShape="1">
                  <a:blip r:embed="rId8"/>
                  <a:stretch>
                    <a:fillRect b="-3279"/>
                  </a:stretch>
                </a:blipFill>
              </p:spPr>
              <p:txBody>
                <a:bodyPr/>
                <a:lstStyle/>
                <a:p>
                  <a:r>
                    <a:rPr lang="en-GB">
                      <a:noFill/>
                    </a:rPr>
                    <a:t> </a:t>
                  </a:r>
                </a:p>
              </p:txBody>
            </p:sp>
          </mc:Fallback>
        </mc:AlternateContent>
      </p:grpSp>
      <p:pic>
        <p:nvPicPr>
          <p:cNvPr id="25" name="Picture 2"/>
          <p:cNvPicPr>
            <a:picLocks noChangeAspect="1" noChangeArrowheads="1"/>
          </p:cNvPicPr>
          <p:nvPr/>
        </p:nvPicPr>
        <p:blipFill>
          <a:blip r:embed="rId9" cstate="print"/>
          <a:srcRect/>
          <a:stretch>
            <a:fillRect/>
          </a:stretch>
        </p:blipFill>
        <p:spPr bwMode="auto">
          <a:xfrm>
            <a:off x="174894" y="2959535"/>
            <a:ext cx="2694022" cy="2023901"/>
          </a:xfrm>
          <a:prstGeom prst="rect">
            <a:avLst/>
          </a:prstGeom>
          <a:noFill/>
          <a:ln w="9525">
            <a:noFill/>
            <a:miter lim="800000"/>
            <a:headEnd/>
            <a:tailEnd/>
          </a:ln>
        </p:spPr>
      </p:pic>
      <p:sp>
        <p:nvSpPr>
          <p:cNvPr id="7" name="TextBox 6"/>
          <p:cNvSpPr txBox="1"/>
          <p:nvPr/>
        </p:nvSpPr>
        <p:spPr>
          <a:xfrm>
            <a:off x="174894" y="2415084"/>
            <a:ext cx="2437714" cy="369332"/>
          </a:xfrm>
          <a:prstGeom prst="rect">
            <a:avLst/>
          </a:prstGeom>
          <a:noFill/>
        </p:spPr>
        <p:txBody>
          <a:bodyPr wrap="square" rtlCol="0">
            <a:spAutoFit/>
          </a:bodyPr>
          <a:lstStyle/>
          <a:p>
            <a:r>
              <a:rPr lang="en-GB" b="1" dirty="0" smtClean="0">
                <a:solidFill>
                  <a:srgbClr val="FF0000"/>
                </a:solidFill>
              </a:rPr>
              <a:t>Plan A: Atom </a:t>
            </a:r>
            <a:r>
              <a:rPr lang="en-GB" b="1" dirty="0" err="1" smtClean="0">
                <a:solidFill>
                  <a:srgbClr val="FF0000"/>
                </a:solidFill>
              </a:rPr>
              <a:t>bombasi</a:t>
            </a:r>
            <a:endParaRPr lang="en-GB" b="1" dirty="0">
              <a:solidFill>
                <a:srgbClr val="FF0000"/>
              </a:solidFill>
            </a:endParaRPr>
          </a:p>
        </p:txBody>
      </p:sp>
      <p:grpSp>
        <p:nvGrpSpPr>
          <p:cNvPr id="8" name="Group 7"/>
          <p:cNvGrpSpPr/>
          <p:nvPr/>
        </p:nvGrpSpPr>
        <p:grpSpPr>
          <a:xfrm>
            <a:off x="3299398" y="2415084"/>
            <a:ext cx="5736004" cy="3927080"/>
            <a:chOff x="3299398" y="2415084"/>
            <a:chExt cx="5736004" cy="3927080"/>
          </a:xfrm>
        </p:grpSpPr>
        <p:pic>
          <p:nvPicPr>
            <p:cNvPr id="29" name="Picture 4" descr="nue_det_principl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570656" y="2929685"/>
              <a:ext cx="2464746" cy="1808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 name="Group 26"/>
            <p:cNvGrpSpPr>
              <a:grpSpLocks/>
            </p:cNvGrpSpPr>
            <p:nvPr/>
          </p:nvGrpSpPr>
          <p:grpSpPr bwMode="auto">
            <a:xfrm>
              <a:off x="3330257" y="3854219"/>
              <a:ext cx="3912310" cy="2487945"/>
              <a:chOff x="0" y="1920"/>
              <a:chExt cx="3322" cy="2347"/>
            </a:xfrm>
          </p:grpSpPr>
          <p:pic>
            <p:nvPicPr>
              <p:cNvPr id="41" name="Picture 5" descr="nue_detecto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0" y="1920"/>
                <a:ext cx="2736" cy="2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Rectangle 21"/>
              <p:cNvSpPr>
                <a:spLocks noChangeArrowheads="1"/>
              </p:cNvSpPr>
              <p:nvPr/>
            </p:nvSpPr>
            <p:spPr bwMode="auto">
              <a:xfrm>
                <a:off x="2496" y="2928"/>
                <a:ext cx="480" cy="432"/>
              </a:xfrm>
              <a:prstGeom prst="rect">
                <a:avLst/>
              </a:prstGeom>
              <a:solidFill>
                <a:schemeClr val="bg1"/>
              </a:solidFill>
              <a:ln w="2857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hangingPunct="1"/>
                <a:endParaRPr lang="en-GB" altLang="en-US"/>
              </a:p>
            </p:txBody>
          </p:sp>
          <p:sp>
            <p:nvSpPr>
              <p:cNvPr id="43" name="Line 18"/>
              <p:cNvSpPr>
                <a:spLocks noChangeShapeType="1"/>
              </p:cNvSpPr>
              <p:nvPr/>
            </p:nvSpPr>
            <p:spPr bwMode="auto">
              <a:xfrm flipH="1" flipV="1">
                <a:off x="1824" y="2880"/>
                <a:ext cx="672" cy="24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4" name="Line 19"/>
              <p:cNvSpPr>
                <a:spLocks noChangeShapeType="1"/>
              </p:cNvSpPr>
              <p:nvPr/>
            </p:nvSpPr>
            <p:spPr bwMode="auto">
              <a:xfrm flipH="1">
                <a:off x="1920" y="3120"/>
                <a:ext cx="576" cy="48"/>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 name="Text Box 20"/>
              <p:cNvSpPr txBox="1">
                <a:spLocks noChangeArrowheads="1"/>
              </p:cNvSpPr>
              <p:nvPr/>
            </p:nvSpPr>
            <p:spPr bwMode="auto">
              <a:xfrm>
                <a:off x="2486" y="2904"/>
                <a:ext cx="836" cy="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hangingPunct="1"/>
                <a:r>
                  <a:rPr lang="en-US" altLang="en-US" sz="1200" dirty="0">
                    <a:solidFill>
                      <a:srgbClr val="FF0000"/>
                    </a:solidFill>
                  </a:rPr>
                  <a:t>H</a:t>
                </a:r>
                <a:r>
                  <a:rPr lang="en-US" altLang="en-US" sz="1200" baseline="-25000" dirty="0">
                    <a:solidFill>
                      <a:srgbClr val="FF0000"/>
                    </a:solidFill>
                    <a:latin typeface="Symbol" pitchFamily="18" charset="2"/>
                  </a:rPr>
                  <a:t>2</a:t>
                </a:r>
                <a:r>
                  <a:rPr lang="en-US" altLang="en-US" sz="1200" dirty="0">
                    <a:solidFill>
                      <a:srgbClr val="FF0000"/>
                    </a:solidFill>
                  </a:rPr>
                  <a:t>O +</a:t>
                </a:r>
              </a:p>
              <a:p>
                <a:pPr eaLnBrk="1" hangingPunct="1"/>
                <a:r>
                  <a:rPr lang="en-US" altLang="en-US" sz="1200" dirty="0">
                    <a:solidFill>
                      <a:srgbClr val="FF0000"/>
                    </a:solidFill>
                  </a:rPr>
                  <a:t>CdCl</a:t>
                </a:r>
                <a:r>
                  <a:rPr lang="en-US" altLang="en-US" sz="1200" baseline="-25000" dirty="0">
                    <a:solidFill>
                      <a:srgbClr val="FF0000"/>
                    </a:solidFill>
                    <a:latin typeface="Symbol" pitchFamily="18" charset="2"/>
                  </a:rPr>
                  <a:t>2</a:t>
                </a:r>
              </a:p>
            </p:txBody>
          </p:sp>
          <p:sp>
            <p:nvSpPr>
              <p:cNvPr id="46" name="Text Box 22"/>
              <p:cNvSpPr txBox="1">
                <a:spLocks noChangeArrowheads="1"/>
              </p:cNvSpPr>
              <p:nvPr/>
            </p:nvSpPr>
            <p:spPr bwMode="auto">
              <a:xfrm>
                <a:off x="1910" y="3585"/>
                <a:ext cx="917" cy="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hangingPunct="1"/>
                <a:r>
                  <a:rPr lang="en-US" altLang="en-US" sz="1600" dirty="0"/>
                  <a:t>I, II, III:</a:t>
                </a:r>
              </a:p>
              <a:p>
                <a:pPr eaLnBrk="1" hangingPunct="1">
                  <a:lnSpc>
                    <a:spcPct val="80000"/>
                  </a:lnSpc>
                </a:pPr>
                <a:r>
                  <a:rPr lang="en-US" altLang="en-US" sz="1600" dirty="0"/>
                  <a:t>Liquid scintillator </a:t>
                </a:r>
              </a:p>
            </p:txBody>
          </p:sp>
          <p:sp>
            <p:nvSpPr>
              <p:cNvPr id="47" name="Text Box 23"/>
              <p:cNvSpPr txBox="1">
                <a:spLocks noChangeArrowheads="1"/>
              </p:cNvSpPr>
              <p:nvPr/>
            </p:nvSpPr>
            <p:spPr bwMode="auto">
              <a:xfrm>
                <a:off x="86" y="2804"/>
                <a:ext cx="31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hangingPunct="1"/>
                <a:r>
                  <a:rPr lang="en-US" altLang="en-US" sz="1600">
                    <a:latin typeface="Symbol" pitchFamily="18" charset="2"/>
                  </a:rPr>
                  <a:t>2</a:t>
                </a:r>
                <a:r>
                  <a:rPr lang="en-US" altLang="en-US" sz="1600"/>
                  <a:t> m</a:t>
                </a:r>
              </a:p>
            </p:txBody>
          </p:sp>
          <p:sp>
            <p:nvSpPr>
              <p:cNvPr id="48" name="Line 24"/>
              <p:cNvSpPr>
                <a:spLocks noChangeShapeType="1"/>
              </p:cNvSpPr>
              <p:nvPr/>
            </p:nvSpPr>
            <p:spPr bwMode="auto">
              <a:xfrm flipV="1">
                <a:off x="240" y="2448"/>
                <a:ext cx="0" cy="384"/>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9" name="Line 25"/>
              <p:cNvSpPr>
                <a:spLocks noChangeShapeType="1"/>
              </p:cNvSpPr>
              <p:nvPr/>
            </p:nvSpPr>
            <p:spPr bwMode="auto">
              <a:xfrm>
                <a:off x="240" y="3024"/>
                <a:ext cx="0" cy="528"/>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7" name="TextBox 26"/>
            <p:cNvSpPr txBox="1"/>
            <p:nvPr/>
          </p:nvSpPr>
          <p:spPr>
            <a:xfrm>
              <a:off x="3299398" y="2415084"/>
              <a:ext cx="3907919" cy="369332"/>
            </a:xfrm>
            <a:prstGeom prst="rect">
              <a:avLst/>
            </a:prstGeom>
            <a:noFill/>
          </p:spPr>
          <p:txBody>
            <a:bodyPr wrap="square" rtlCol="0">
              <a:spAutoFit/>
            </a:bodyPr>
            <a:lstStyle/>
            <a:p>
              <a:r>
                <a:rPr lang="en-GB" b="1" dirty="0" smtClean="0">
                  <a:solidFill>
                    <a:srgbClr val="FF0000"/>
                  </a:solidFill>
                </a:rPr>
                <a:t>Plan B: </a:t>
              </a:r>
              <a:r>
                <a:rPr lang="en-GB" b="1" dirty="0" err="1" smtClean="0">
                  <a:solidFill>
                    <a:srgbClr val="FF0000"/>
                  </a:solidFill>
                </a:rPr>
                <a:t>Nukleer</a:t>
              </a:r>
              <a:r>
                <a:rPr lang="en-GB" b="1" dirty="0" smtClean="0">
                  <a:solidFill>
                    <a:srgbClr val="FF0000"/>
                  </a:solidFill>
                </a:rPr>
                <a:t> </a:t>
              </a:r>
              <a:r>
                <a:rPr lang="en-GB" b="1" dirty="0" err="1" smtClean="0">
                  <a:solidFill>
                    <a:srgbClr val="FF0000"/>
                  </a:solidFill>
                </a:rPr>
                <a:t>reaktorlerin</a:t>
              </a:r>
              <a:r>
                <a:rPr lang="en-GB" b="1" dirty="0" smtClean="0">
                  <a:solidFill>
                    <a:srgbClr val="FF0000"/>
                  </a:solidFill>
                </a:rPr>
                <a:t> </a:t>
              </a:r>
              <a:r>
                <a:rPr lang="en-GB" b="1" dirty="0" err="1" smtClean="0">
                  <a:solidFill>
                    <a:srgbClr val="FF0000"/>
                  </a:solidFill>
                </a:rPr>
                <a:t>kullanimi</a:t>
              </a:r>
              <a:endParaRPr lang="en-GB" b="1" dirty="0">
                <a:solidFill>
                  <a:srgbClr val="FF0000"/>
                </a:solidFill>
              </a:endParaRPr>
            </a:p>
          </p:txBody>
        </p:sp>
      </p:grpSp>
      <p:grpSp>
        <p:nvGrpSpPr>
          <p:cNvPr id="10" name="Group 9"/>
          <p:cNvGrpSpPr/>
          <p:nvPr/>
        </p:nvGrpSpPr>
        <p:grpSpPr>
          <a:xfrm>
            <a:off x="755577" y="1328770"/>
            <a:ext cx="7488832" cy="5285430"/>
            <a:chOff x="755577" y="1328770"/>
            <a:chExt cx="7488832" cy="5285430"/>
          </a:xfrm>
        </p:grpSpPr>
        <p:pic>
          <p:nvPicPr>
            <p:cNvPr id="23" name="Picture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55577" y="1328770"/>
              <a:ext cx="7488832" cy="5285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round/>
                  <a:headEnd/>
                  <a:tailEnd/>
                </a14:hiddenLine>
              </a:ext>
            </a:extLst>
          </p:spPr>
        </p:pic>
        <p:sp>
          <p:nvSpPr>
            <p:cNvPr id="9" name="TextBox 8"/>
            <p:cNvSpPr txBox="1"/>
            <p:nvPr/>
          </p:nvSpPr>
          <p:spPr>
            <a:xfrm>
              <a:off x="1278691" y="4427820"/>
              <a:ext cx="5093509" cy="369332"/>
            </a:xfrm>
            <a:prstGeom prst="rect">
              <a:avLst/>
            </a:prstGeom>
            <a:noFill/>
          </p:spPr>
          <p:txBody>
            <a:bodyPr wrap="square" rtlCol="0">
              <a:spAutoFit/>
            </a:bodyPr>
            <a:lstStyle/>
            <a:p>
              <a:r>
                <a:rPr lang="en-GB" b="1" dirty="0" smtClean="0">
                  <a:solidFill>
                    <a:srgbClr val="FF0000"/>
                  </a:solidFill>
                </a:rPr>
                <a:t>1930 </a:t>
              </a:r>
              <a:r>
                <a:rPr lang="en-GB" b="1" dirty="0" smtClean="0">
                  <a:solidFill>
                    <a:srgbClr val="FF0000"/>
                  </a:solidFill>
                  <a:sym typeface="Wingdings" panose="05000000000000000000" pitchFamily="2" charset="2"/>
                </a:rPr>
                <a:t> 1956 </a:t>
              </a:r>
              <a:r>
                <a:rPr lang="en-GB" b="1" dirty="0" err="1" smtClean="0">
                  <a:solidFill>
                    <a:srgbClr val="FF0000"/>
                  </a:solidFill>
                  <a:sym typeface="Wingdings" panose="05000000000000000000" pitchFamily="2" charset="2"/>
                </a:rPr>
                <a:t>hipotezden</a:t>
              </a:r>
              <a:r>
                <a:rPr lang="en-GB" b="1" dirty="0" smtClean="0">
                  <a:solidFill>
                    <a:srgbClr val="FF0000"/>
                  </a:solidFill>
                  <a:sym typeface="Wingdings" panose="05000000000000000000" pitchFamily="2" charset="2"/>
                </a:rPr>
                <a:t> </a:t>
              </a:r>
              <a:r>
                <a:rPr lang="en-GB" b="1" dirty="0" err="1" smtClean="0">
                  <a:solidFill>
                    <a:srgbClr val="FF0000"/>
                  </a:solidFill>
                  <a:sym typeface="Wingdings" panose="05000000000000000000" pitchFamily="2" charset="2"/>
                </a:rPr>
                <a:t>ger</a:t>
              </a:r>
              <a:r>
                <a:rPr lang="tr-TR" b="1" dirty="0" smtClean="0">
                  <a:solidFill>
                    <a:srgbClr val="FF0000"/>
                  </a:solidFill>
                  <a:sym typeface="Wingdings" panose="05000000000000000000" pitchFamily="2" charset="2"/>
                </a:rPr>
                <a:t>ç</a:t>
              </a:r>
              <a:r>
                <a:rPr lang="en-GB" b="1" dirty="0" err="1" smtClean="0">
                  <a:solidFill>
                    <a:srgbClr val="FF0000"/>
                  </a:solidFill>
                  <a:sym typeface="Wingdings" panose="05000000000000000000" pitchFamily="2" charset="2"/>
                </a:rPr>
                <a:t>ekli</a:t>
              </a:r>
              <a:r>
                <a:rPr lang="tr-TR" b="1" dirty="0">
                  <a:solidFill>
                    <a:srgbClr val="FF0000"/>
                  </a:solidFill>
                  <a:sym typeface="Wingdings" panose="05000000000000000000" pitchFamily="2" charset="2"/>
                </a:rPr>
                <a:t>ğ</a:t>
              </a:r>
              <a:r>
                <a:rPr lang="en-GB" b="1" dirty="0" smtClean="0">
                  <a:solidFill>
                    <a:srgbClr val="FF0000"/>
                  </a:solidFill>
                  <a:sym typeface="Wingdings" panose="05000000000000000000" pitchFamily="2" charset="2"/>
                </a:rPr>
                <a:t>e </a:t>
              </a:r>
              <a:endParaRPr lang="en-GB" b="1" dirty="0">
                <a:solidFill>
                  <a:srgbClr val="FF0000"/>
                </a:solidFill>
              </a:endParaRPr>
            </a:p>
          </p:txBody>
        </p:sp>
      </p:grpSp>
      <p:sp>
        <p:nvSpPr>
          <p:cNvPr id="11" name="Date Placeholder 10"/>
          <p:cNvSpPr>
            <a:spLocks noGrp="1"/>
          </p:cNvSpPr>
          <p:nvPr>
            <p:ph type="dt" sz="half" idx="10"/>
          </p:nvPr>
        </p:nvSpPr>
        <p:spPr/>
        <p:txBody>
          <a:bodyPr/>
          <a:lstStyle/>
          <a:p>
            <a:fld id="{0561D08E-3E59-47E7-9961-B7AD6BC2D10F}" type="datetime1">
              <a:rPr lang="en-GB" smtClean="0"/>
              <a:t>24/04/2014</a:t>
            </a:fld>
            <a:endParaRPr lang="en-GB"/>
          </a:p>
        </p:txBody>
      </p:sp>
    </p:spTree>
    <p:extLst>
      <p:ext uri="{BB962C8B-B14F-4D97-AF65-F5344CB8AC3E}">
        <p14:creationId xmlns:p14="http://schemas.microsoft.com/office/powerpoint/2010/main" val="9551517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FAE8C10-7168-4032-AB6F-E0A2FE1D327A}" type="slidenum">
              <a:rPr lang="en-GB" smtClean="0"/>
              <a:pPr/>
              <a:t>16</a:t>
            </a:fld>
            <a:r>
              <a:rPr lang="en-GB" dirty="0" smtClean="0"/>
              <a:t>/42</a:t>
            </a:r>
            <a:endParaRPr lang="en-GB" dirty="0"/>
          </a:p>
        </p:txBody>
      </p:sp>
      <p:pic>
        <p:nvPicPr>
          <p:cNvPr id="1075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259" t="20762" r="8807" b="36947"/>
          <a:stretch/>
        </p:blipFill>
        <p:spPr bwMode="auto">
          <a:xfrm>
            <a:off x="863971" y="1994074"/>
            <a:ext cx="7236421" cy="30243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376722" y="404664"/>
            <a:ext cx="8583488" cy="1354217"/>
          </a:xfrm>
          <a:prstGeom prst="rect">
            <a:avLst/>
          </a:prstGeom>
          <a:noFill/>
        </p:spPr>
        <p:txBody>
          <a:bodyPr wrap="square" rtlCol="0">
            <a:spAutoFit/>
          </a:bodyPr>
          <a:lstStyle/>
          <a:p>
            <a:r>
              <a:rPr lang="en-GB" sz="2200" b="1" dirty="0" smtClean="0">
                <a:solidFill>
                  <a:srgbClr val="66FF33"/>
                </a:solidFill>
              </a:rPr>
              <a:t>T. D. Lee, C. N. Yang, 1956,</a:t>
            </a:r>
            <a:r>
              <a:rPr lang="en-GB" dirty="0" smtClean="0">
                <a:solidFill>
                  <a:schemeClr val="bg1"/>
                </a:solidFill>
              </a:rPr>
              <a:t> </a:t>
            </a:r>
            <a:r>
              <a:rPr lang="en-GB" sz="2000" b="1" dirty="0" err="1" smtClean="0">
                <a:solidFill>
                  <a:srgbClr val="FF0000"/>
                </a:solidFill>
              </a:rPr>
              <a:t>zay</a:t>
            </a:r>
            <a:r>
              <a:rPr lang="tr-TR" sz="2000" b="1" dirty="0" smtClean="0">
                <a:solidFill>
                  <a:srgbClr val="FF0000"/>
                </a:solidFill>
              </a:rPr>
              <a:t>ı</a:t>
            </a:r>
            <a:r>
              <a:rPr lang="en-GB" sz="2000" b="1" dirty="0" smtClean="0">
                <a:solidFill>
                  <a:srgbClr val="FF0000"/>
                </a:solidFill>
              </a:rPr>
              <a:t>f </a:t>
            </a:r>
            <a:r>
              <a:rPr lang="en-GB" sz="2000" b="1" dirty="0" err="1" smtClean="0">
                <a:solidFill>
                  <a:srgbClr val="FF0000"/>
                </a:solidFill>
              </a:rPr>
              <a:t>etkile</a:t>
            </a:r>
            <a:r>
              <a:rPr lang="tr-TR" sz="2000" b="1" dirty="0" smtClean="0">
                <a:solidFill>
                  <a:srgbClr val="FF0000"/>
                </a:solidFill>
              </a:rPr>
              <a:t>ş</a:t>
            </a:r>
            <a:r>
              <a:rPr lang="en-GB" sz="2000" b="1" dirty="0" err="1" smtClean="0">
                <a:solidFill>
                  <a:srgbClr val="FF0000"/>
                </a:solidFill>
              </a:rPr>
              <a:t>imlerde</a:t>
            </a:r>
            <a:r>
              <a:rPr lang="en-GB" sz="2000" b="1" dirty="0" smtClean="0">
                <a:solidFill>
                  <a:srgbClr val="FF0000"/>
                </a:solidFill>
              </a:rPr>
              <a:t> </a:t>
            </a:r>
            <a:r>
              <a:rPr lang="en-GB" sz="2000" b="1" dirty="0" err="1" smtClean="0">
                <a:solidFill>
                  <a:srgbClr val="FF0000"/>
                </a:solidFill>
              </a:rPr>
              <a:t>parite</a:t>
            </a:r>
            <a:r>
              <a:rPr lang="en-GB" sz="2000" b="1" dirty="0" smtClean="0">
                <a:solidFill>
                  <a:srgbClr val="FF0000"/>
                </a:solidFill>
              </a:rPr>
              <a:t> </a:t>
            </a:r>
            <a:r>
              <a:rPr lang="en-GB" sz="2000" b="1" dirty="0" err="1" smtClean="0">
                <a:solidFill>
                  <a:srgbClr val="FF0000"/>
                </a:solidFill>
              </a:rPr>
              <a:t>korunumun</a:t>
            </a:r>
            <a:r>
              <a:rPr lang="en-GB" sz="2000" b="1" dirty="0" smtClean="0">
                <a:solidFill>
                  <a:srgbClr val="FF0000"/>
                </a:solidFill>
              </a:rPr>
              <a:t> </a:t>
            </a:r>
            <a:r>
              <a:rPr lang="en-GB" sz="2000" b="1" dirty="0" err="1" smtClean="0">
                <a:solidFill>
                  <a:srgbClr val="FF0000"/>
                </a:solidFill>
              </a:rPr>
              <a:t>deneysel</a:t>
            </a:r>
            <a:r>
              <a:rPr lang="en-GB" sz="2000" b="1" dirty="0" smtClean="0">
                <a:solidFill>
                  <a:srgbClr val="FF0000"/>
                </a:solidFill>
              </a:rPr>
              <a:t> </a:t>
            </a:r>
            <a:r>
              <a:rPr lang="en-GB" sz="2000" b="1" dirty="0" err="1" smtClean="0">
                <a:solidFill>
                  <a:srgbClr val="FF0000"/>
                </a:solidFill>
              </a:rPr>
              <a:t>olarak</a:t>
            </a:r>
            <a:r>
              <a:rPr lang="en-GB" sz="2000" b="1" dirty="0" smtClean="0">
                <a:solidFill>
                  <a:srgbClr val="FF0000"/>
                </a:solidFill>
              </a:rPr>
              <a:t> s</a:t>
            </a:r>
            <a:r>
              <a:rPr lang="tr-TR" sz="2000" b="1" dirty="0" smtClean="0">
                <a:solidFill>
                  <a:srgbClr val="FF0000"/>
                </a:solidFill>
              </a:rPr>
              <a:t>ı</a:t>
            </a:r>
            <a:r>
              <a:rPr lang="en-GB" sz="2000" b="1" dirty="0" err="1" smtClean="0">
                <a:solidFill>
                  <a:srgbClr val="FF0000"/>
                </a:solidFill>
              </a:rPr>
              <a:t>nanmas</a:t>
            </a:r>
            <a:r>
              <a:rPr lang="tr-TR" sz="2000" b="1" dirty="0" smtClean="0">
                <a:solidFill>
                  <a:srgbClr val="FF0000"/>
                </a:solidFill>
              </a:rPr>
              <a:t>ı</a:t>
            </a:r>
            <a:r>
              <a:rPr lang="en-GB" sz="2000" b="1" dirty="0" smtClean="0">
                <a:solidFill>
                  <a:srgbClr val="FF0000"/>
                </a:solidFill>
              </a:rPr>
              <a:t>n</a:t>
            </a:r>
            <a:r>
              <a:rPr lang="tr-TR" sz="2000" b="1" dirty="0" smtClean="0">
                <a:solidFill>
                  <a:srgbClr val="FF0000"/>
                </a:solidFill>
              </a:rPr>
              <a:t>ı</a:t>
            </a:r>
            <a:r>
              <a:rPr lang="en-GB" sz="2000" b="1" dirty="0" smtClean="0">
                <a:solidFill>
                  <a:srgbClr val="FF0000"/>
                </a:solidFill>
              </a:rPr>
              <a:t> </a:t>
            </a:r>
            <a:r>
              <a:rPr lang="tr-TR" sz="2000" b="1" dirty="0" err="1">
                <a:solidFill>
                  <a:srgbClr val="FF0000"/>
                </a:solidFill>
              </a:rPr>
              <a:t>ö</a:t>
            </a:r>
            <a:r>
              <a:rPr lang="en-GB" sz="2000" b="1" dirty="0" err="1" smtClean="0">
                <a:solidFill>
                  <a:srgbClr val="FF0000"/>
                </a:solidFill>
              </a:rPr>
              <a:t>nerdiler</a:t>
            </a:r>
            <a:r>
              <a:rPr lang="en-GB" sz="2000" b="1" dirty="0" smtClean="0">
                <a:solidFill>
                  <a:srgbClr val="FF0000"/>
                </a:solidFill>
              </a:rPr>
              <a:t> (</a:t>
            </a:r>
            <a:r>
              <a:rPr lang="en-GB" sz="2000" b="1" dirty="0" err="1" smtClean="0">
                <a:solidFill>
                  <a:srgbClr val="FFC000"/>
                </a:solidFill>
              </a:rPr>
              <a:t>literat</a:t>
            </a:r>
            <a:r>
              <a:rPr lang="tr-TR" sz="2000" b="1" dirty="0" smtClean="0">
                <a:solidFill>
                  <a:srgbClr val="FFC000"/>
                </a:solidFill>
              </a:rPr>
              <a:t>ü</a:t>
            </a:r>
            <a:r>
              <a:rPr lang="en-GB" sz="2000" b="1" dirty="0" smtClean="0">
                <a:solidFill>
                  <a:srgbClr val="FFC000"/>
                </a:solidFill>
              </a:rPr>
              <a:t>r</a:t>
            </a:r>
            <a:r>
              <a:rPr lang="tr-TR" sz="2000" b="1" dirty="0" smtClean="0">
                <a:solidFill>
                  <a:srgbClr val="FFC000"/>
                </a:solidFill>
              </a:rPr>
              <a:t>d</a:t>
            </a:r>
            <a:r>
              <a:rPr lang="en-GB" sz="2000" b="1" dirty="0" smtClean="0">
                <a:solidFill>
                  <a:srgbClr val="FFC000"/>
                </a:solidFill>
              </a:rPr>
              <a:t>e g</a:t>
            </a:r>
            <a:r>
              <a:rPr lang="tr-TR" sz="2000" b="1" dirty="0" smtClean="0">
                <a:solidFill>
                  <a:srgbClr val="FFC000"/>
                </a:solidFill>
              </a:rPr>
              <a:t>üçlü</a:t>
            </a:r>
            <a:r>
              <a:rPr lang="en-GB" sz="2000" b="1" dirty="0" smtClean="0">
                <a:solidFill>
                  <a:srgbClr val="FFC000"/>
                </a:solidFill>
              </a:rPr>
              <a:t> </a:t>
            </a:r>
            <a:r>
              <a:rPr lang="en-GB" sz="2000" b="1" dirty="0" err="1" smtClean="0">
                <a:solidFill>
                  <a:srgbClr val="FFC000"/>
                </a:solidFill>
              </a:rPr>
              <a:t>ve</a:t>
            </a:r>
            <a:r>
              <a:rPr lang="en-GB" sz="2000" b="1" dirty="0" smtClean="0">
                <a:solidFill>
                  <a:srgbClr val="FFC000"/>
                </a:solidFill>
              </a:rPr>
              <a:t> </a:t>
            </a:r>
            <a:r>
              <a:rPr lang="en-GB" sz="2000" b="1" dirty="0" err="1" smtClean="0">
                <a:solidFill>
                  <a:srgbClr val="FFC000"/>
                </a:solidFill>
              </a:rPr>
              <a:t>elektromanyetik</a:t>
            </a:r>
            <a:r>
              <a:rPr lang="en-GB" sz="2000" b="1" dirty="0" smtClean="0">
                <a:solidFill>
                  <a:srgbClr val="FFC000"/>
                </a:solidFill>
              </a:rPr>
              <a:t> </a:t>
            </a:r>
            <a:r>
              <a:rPr lang="en-GB" sz="2000" b="1" dirty="0" err="1" smtClean="0">
                <a:solidFill>
                  <a:srgbClr val="FFC000"/>
                </a:solidFill>
              </a:rPr>
              <a:t>etkile</a:t>
            </a:r>
            <a:r>
              <a:rPr lang="tr-TR" sz="2000" b="1" dirty="0" smtClean="0">
                <a:solidFill>
                  <a:srgbClr val="FFC000"/>
                </a:solidFill>
              </a:rPr>
              <a:t>ş</a:t>
            </a:r>
            <a:r>
              <a:rPr lang="en-GB" sz="2000" b="1" dirty="0" err="1" smtClean="0">
                <a:solidFill>
                  <a:srgbClr val="FFC000"/>
                </a:solidFill>
              </a:rPr>
              <a:t>imlerde</a:t>
            </a:r>
            <a:r>
              <a:rPr lang="en-GB" sz="2000" b="1" dirty="0" smtClean="0">
                <a:solidFill>
                  <a:srgbClr val="FFC000"/>
                </a:solidFill>
              </a:rPr>
              <a:t> </a:t>
            </a:r>
            <a:r>
              <a:rPr lang="en-GB" sz="2000" b="1" dirty="0" err="1" smtClean="0">
                <a:solidFill>
                  <a:srgbClr val="FFC000"/>
                </a:solidFill>
              </a:rPr>
              <a:t>parite</a:t>
            </a:r>
            <a:r>
              <a:rPr lang="en-GB" sz="2000" b="1" dirty="0" smtClean="0">
                <a:solidFill>
                  <a:srgbClr val="FFC000"/>
                </a:solidFill>
              </a:rPr>
              <a:t> </a:t>
            </a:r>
            <a:r>
              <a:rPr lang="en-GB" sz="2000" b="1" dirty="0" err="1" smtClean="0">
                <a:solidFill>
                  <a:srgbClr val="FFC000"/>
                </a:solidFill>
              </a:rPr>
              <a:t>korunumuna</a:t>
            </a:r>
            <a:r>
              <a:rPr lang="en-GB" sz="2000" b="1" dirty="0" smtClean="0">
                <a:solidFill>
                  <a:srgbClr val="FFC000"/>
                </a:solidFill>
              </a:rPr>
              <a:t> </a:t>
            </a:r>
            <a:r>
              <a:rPr lang="en-GB" sz="2000" b="1" dirty="0" err="1" smtClean="0">
                <a:solidFill>
                  <a:srgbClr val="FFC000"/>
                </a:solidFill>
              </a:rPr>
              <a:t>kan</a:t>
            </a:r>
            <a:r>
              <a:rPr lang="tr-TR" sz="2000" b="1" dirty="0">
                <a:solidFill>
                  <a:srgbClr val="FFC000"/>
                </a:solidFill>
              </a:rPr>
              <a:t>ı</a:t>
            </a:r>
            <a:r>
              <a:rPr lang="en-GB" sz="2000" b="1" dirty="0" smtClean="0">
                <a:solidFill>
                  <a:srgbClr val="FFC000"/>
                </a:solidFill>
              </a:rPr>
              <a:t>t </a:t>
            </a:r>
            <a:r>
              <a:rPr lang="en-GB" sz="2000" b="1" dirty="0" err="1" smtClean="0">
                <a:solidFill>
                  <a:srgbClr val="FFC000"/>
                </a:solidFill>
              </a:rPr>
              <a:t>sunan</a:t>
            </a:r>
            <a:r>
              <a:rPr lang="en-GB" sz="2000" b="1" dirty="0" smtClean="0">
                <a:solidFill>
                  <a:srgbClr val="FFC000"/>
                </a:solidFill>
              </a:rPr>
              <a:t> </a:t>
            </a:r>
            <a:r>
              <a:rPr lang="en-GB" sz="2000" b="1" dirty="0" err="1" smtClean="0">
                <a:solidFill>
                  <a:srgbClr val="FFC000"/>
                </a:solidFill>
              </a:rPr>
              <a:t>bir</a:t>
            </a:r>
            <a:r>
              <a:rPr lang="tr-TR" sz="2000" b="1" dirty="0" smtClean="0">
                <a:solidFill>
                  <a:srgbClr val="FFC000"/>
                </a:solidFill>
              </a:rPr>
              <a:t>ç</a:t>
            </a:r>
            <a:r>
              <a:rPr lang="en-GB" sz="2000" b="1" dirty="0" smtClean="0">
                <a:solidFill>
                  <a:srgbClr val="FFC000"/>
                </a:solidFill>
              </a:rPr>
              <a:t>ok </a:t>
            </a:r>
            <a:r>
              <a:rPr lang="en-GB" sz="2000" b="1" dirty="0" err="1" smtClean="0">
                <a:solidFill>
                  <a:srgbClr val="FFC000"/>
                </a:solidFill>
              </a:rPr>
              <a:t>deneysel</a:t>
            </a:r>
            <a:r>
              <a:rPr lang="en-GB" sz="2000" b="1" dirty="0" smtClean="0">
                <a:solidFill>
                  <a:srgbClr val="FFC000"/>
                </a:solidFill>
              </a:rPr>
              <a:t> </a:t>
            </a:r>
            <a:r>
              <a:rPr lang="tr-TR" sz="2000" b="1" dirty="0" smtClean="0">
                <a:solidFill>
                  <a:srgbClr val="FFC000"/>
                </a:solidFill>
              </a:rPr>
              <a:t>sonuç </a:t>
            </a:r>
            <a:r>
              <a:rPr lang="en-GB" sz="2000" b="1" dirty="0" err="1" smtClean="0">
                <a:solidFill>
                  <a:srgbClr val="FFC000"/>
                </a:solidFill>
              </a:rPr>
              <a:t>olmas</a:t>
            </a:r>
            <a:r>
              <a:rPr lang="tr-TR" sz="2000" b="1" dirty="0" smtClean="0">
                <a:solidFill>
                  <a:srgbClr val="FFC000"/>
                </a:solidFill>
              </a:rPr>
              <a:t>ı</a:t>
            </a:r>
            <a:r>
              <a:rPr lang="en-GB" sz="2000" b="1" dirty="0" err="1" smtClean="0">
                <a:solidFill>
                  <a:srgbClr val="FFC000"/>
                </a:solidFill>
              </a:rPr>
              <a:t>na</a:t>
            </a:r>
            <a:r>
              <a:rPr lang="en-GB" sz="2000" b="1" dirty="0" smtClean="0">
                <a:solidFill>
                  <a:srgbClr val="FFC000"/>
                </a:solidFill>
              </a:rPr>
              <a:t> </a:t>
            </a:r>
            <a:r>
              <a:rPr lang="tr-TR" sz="2000" b="1" dirty="0" smtClean="0">
                <a:solidFill>
                  <a:srgbClr val="FFC000"/>
                </a:solidFill>
              </a:rPr>
              <a:t>karşın</a:t>
            </a:r>
            <a:r>
              <a:rPr lang="en-GB" sz="2000" b="1" dirty="0" smtClean="0">
                <a:solidFill>
                  <a:srgbClr val="FFC000"/>
                </a:solidFill>
              </a:rPr>
              <a:t>, </a:t>
            </a:r>
            <a:r>
              <a:rPr lang="en-GB" sz="2000" b="1" dirty="0" err="1" smtClean="0">
                <a:solidFill>
                  <a:srgbClr val="FFC000"/>
                </a:solidFill>
              </a:rPr>
              <a:t>zay</a:t>
            </a:r>
            <a:r>
              <a:rPr lang="tr-TR" sz="2000" b="1" dirty="0" smtClean="0">
                <a:solidFill>
                  <a:srgbClr val="FFC000"/>
                </a:solidFill>
              </a:rPr>
              <a:t>ı</a:t>
            </a:r>
            <a:r>
              <a:rPr lang="en-GB" sz="2000" b="1" dirty="0" smtClean="0">
                <a:solidFill>
                  <a:srgbClr val="FFC000"/>
                </a:solidFill>
              </a:rPr>
              <a:t>f </a:t>
            </a:r>
            <a:r>
              <a:rPr lang="en-GB" sz="2000" b="1" dirty="0" err="1" smtClean="0">
                <a:solidFill>
                  <a:srgbClr val="FFC000"/>
                </a:solidFill>
              </a:rPr>
              <a:t>etkile</a:t>
            </a:r>
            <a:r>
              <a:rPr lang="tr-TR" sz="2000" b="1" dirty="0" smtClean="0">
                <a:solidFill>
                  <a:srgbClr val="FFC000"/>
                </a:solidFill>
              </a:rPr>
              <a:t>ş</a:t>
            </a:r>
            <a:r>
              <a:rPr lang="en-GB" sz="2000" b="1" dirty="0" err="1" smtClean="0">
                <a:solidFill>
                  <a:srgbClr val="FFC000"/>
                </a:solidFill>
              </a:rPr>
              <a:t>imlerle</a:t>
            </a:r>
            <a:r>
              <a:rPr lang="en-GB" sz="2000" b="1" dirty="0" smtClean="0">
                <a:solidFill>
                  <a:srgbClr val="FFC000"/>
                </a:solidFill>
              </a:rPr>
              <a:t> </a:t>
            </a:r>
            <a:r>
              <a:rPr lang="en-GB" sz="2000" b="1" dirty="0" err="1" smtClean="0">
                <a:solidFill>
                  <a:srgbClr val="FFC000"/>
                </a:solidFill>
              </a:rPr>
              <a:t>ilgili</a:t>
            </a:r>
            <a:r>
              <a:rPr lang="en-GB" sz="2000" b="1" dirty="0" smtClean="0">
                <a:solidFill>
                  <a:srgbClr val="FFC000"/>
                </a:solidFill>
              </a:rPr>
              <a:t> hi</a:t>
            </a:r>
            <a:r>
              <a:rPr lang="tr-TR" sz="2000" b="1" dirty="0" smtClean="0">
                <a:solidFill>
                  <a:srgbClr val="FFC000"/>
                </a:solidFill>
              </a:rPr>
              <a:t>ç</a:t>
            </a:r>
            <a:r>
              <a:rPr lang="en-GB" sz="2000" b="1" dirty="0" err="1" smtClean="0">
                <a:solidFill>
                  <a:srgbClr val="FFC000"/>
                </a:solidFill>
              </a:rPr>
              <a:t>bir</a:t>
            </a:r>
            <a:r>
              <a:rPr lang="en-GB" sz="2000" b="1" dirty="0" smtClean="0">
                <a:solidFill>
                  <a:srgbClr val="FFC000"/>
                </a:solidFill>
              </a:rPr>
              <a:t> </a:t>
            </a:r>
            <a:r>
              <a:rPr lang="en-GB" sz="2000" b="1" dirty="0" err="1" smtClean="0">
                <a:solidFill>
                  <a:srgbClr val="FFC000"/>
                </a:solidFill>
              </a:rPr>
              <a:t>veri</a:t>
            </a:r>
            <a:r>
              <a:rPr lang="en-GB" sz="2000" b="1" dirty="0" smtClean="0">
                <a:solidFill>
                  <a:srgbClr val="FFC000"/>
                </a:solidFill>
              </a:rPr>
              <a:t> </a:t>
            </a:r>
            <a:r>
              <a:rPr lang="en-GB" sz="2000" b="1" dirty="0" err="1" smtClean="0">
                <a:solidFill>
                  <a:srgbClr val="FFC000"/>
                </a:solidFill>
              </a:rPr>
              <a:t>bulunmuyordu</a:t>
            </a:r>
            <a:r>
              <a:rPr lang="en-GB" sz="2000" b="1" dirty="0" smtClean="0">
                <a:solidFill>
                  <a:srgbClr val="FFC000"/>
                </a:solidFill>
              </a:rPr>
              <a:t>!</a:t>
            </a:r>
            <a:r>
              <a:rPr lang="en-GB" sz="2000" b="1" dirty="0" smtClean="0">
                <a:solidFill>
                  <a:srgbClr val="FF0000"/>
                </a:solidFill>
              </a:rPr>
              <a:t>).</a:t>
            </a:r>
            <a:endParaRPr lang="en-GB" sz="2000" b="1" dirty="0">
              <a:solidFill>
                <a:srgbClr val="FF0000"/>
              </a:solidFill>
            </a:endParaRPr>
          </a:p>
        </p:txBody>
      </p:sp>
      <p:sp>
        <p:nvSpPr>
          <p:cNvPr id="5" name="Footer Placeholder 4"/>
          <p:cNvSpPr>
            <a:spLocks noGrp="1"/>
          </p:cNvSpPr>
          <p:nvPr>
            <p:ph type="ftr" sz="quarter" idx="11"/>
          </p:nvPr>
        </p:nvSpPr>
        <p:spPr/>
        <p:txBody>
          <a:bodyPr/>
          <a:lstStyle/>
          <a:p>
            <a:r>
              <a:rPr lang="en-GB" smtClean="0"/>
              <a:t>Umut KOSE</a:t>
            </a:r>
            <a:endParaRPr lang="en-GB"/>
          </a:p>
        </p:txBody>
      </p:sp>
      <p:grpSp>
        <p:nvGrpSpPr>
          <p:cNvPr id="6" name="Group 5"/>
          <p:cNvGrpSpPr/>
          <p:nvPr/>
        </p:nvGrpSpPr>
        <p:grpSpPr>
          <a:xfrm>
            <a:off x="6793143" y="1295120"/>
            <a:ext cx="667929" cy="698954"/>
            <a:chOff x="6660231" y="1289886"/>
            <a:chExt cx="667929" cy="698954"/>
          </a:xfrm>
        </p:grpSpPr>
        <p:pic>
          <p:nvPicPr>
            <p:cNvPr id="8" name="Picture 2" descr="http://cache.tokyotimes.com/wp-content/blogs.dir/3/files/2013/10/Nobel-Prize-in-Physics.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8448"/>
            <a:stretch/>
          </p:blipFill>
          <p:spPr bwMode="auto">
            <a:xfrm>
              <a:off x="6660231" y="1289886"/>
              <a:ext cx="466877" cy="49668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6660232" y="1711841"/>
              <a:ext cx="667928" cy="276999"/>
            </a:xfrm>
            <a:prstGeom prst="rect">
              <a:avLst/>
            </a:prstGeom>
            <a:noFill/>
          </p:spPr>
          <p:txBody>
            <a:bodyPr wrap="square" rtlCol="0">
              <a:spAutoFit/>
            </a:bodyPr>
            <a:lstStyle/>
            <a:p>
              <a:r>
                <a:rPr lang="en-GB" sz="1200" b="1" dirty="0" smtClean="0">
                  <a:solidFill>
                    <a:srgbClr val="FFFF00"/>
                  </a:solidFill>
                </a:rPr>
                <a:t>1957</a:t>
              </a:r>
              <a:endParaRPr lang="en-GB" sz="1200" b="1" dirty="0">
                <a:solidFill>
                  <a:srgbClr val="FFFF00"/>
                </a:solidFill>
              </a:endParaRPr>
            </a:p>
          </p:txBody>
        </p:sp>
      </p:grpSp>
      <p:sp>
        <p:nvSpPr>
          <p:cNvPr id="4" name="Date Placeholder 3"/>
          <p:cNvSpPr>
            <a:spLocks noGrp="1"/>
          </p:cNvSpPr>
          <p:nvPr>
            <p:ph type="dt" sz="half" idx="10"/>
          </p:nvPr>
        </p:nvSpPr>
        <p:spPr/>
        <p:txBody>
          <a:bodyPr/>
          <a:lstStyle/>
          <a:p>
            <a:fld id="{BF44110B-371F-4046-BD4A-8B1AA81D7DC1}" type="datetime1">
              <a:rPr lang="en-GB" smtClean="0"/>
              <a:t>24/04/2014</a:t>
            </a:fld>
            <a:endParaRPr lang="en-GB"/>
          </a:p>
        </p:txBody>
      </p:sp>
    </p:spTree>
    <p:extLst>
      <p:ext uri="{BB962C8B-B14F-4D97-AF65-F5344CB8AC3E}">
        <p14:creationId xmlns:p14="http://schemas.microsoft.com/office/powerpoint/2010/main" val="37615524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8653" t="33988" r="51084" b="16236"/>
          <a:stretch/>
        </p:blipFill>
        <p:spPr bwMode="auto">
          <a:xfrm>
            <a:off x="179512" y="2420888"/>
            <a:ext cx="4211959" cy="2808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8188" t="26505" r="51084" b="8753"/>
          <a:stretch/>
        </p:blipFill>
        <p:spPr bwMode="auto">
          <a:xfrm>
            <a:off x="4644008" y="2420888"/>
            <a:ext cx="4237211" cy="2808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51520" y="188640"/>
            <a:ext cx="8583488" cy="2000548"/>
          </a:xfrm>
          <a:prstGeom prst="rect">
            <a:avLst/>
          </a:prstGeom>
          <a:noFill/>
        </p:spPr>
        <p:txBody>
          <a:bodyPr wrap="square" rtlCol="0">
            <a:spAutoFit/>
          </a:bodyPr>
          <a:lstStyle/>
          <a:p>
            <a:r>
              <a:rPr lang="en-GB" sz="2200" b="1" dirty="0" smtClean="0">
                <a:solidFill>
                  <a:srgbClr val="66FF33"/>
                </a:solidFill>
              </a:rPr>
              <a:t>C. S. Wu et al., 1957,</a:t>
            </a:r>
            <a:r>
              <a:rPr lang="en-GB" dirty="0" smtClean="0">
                <a:solidFill>
                  <a:schemeClr val="bg1"/>
                </a:solidFill>
              </a:rPr>
              <a:t> </a:t>
            </a:r>
            <a:r>
              <a:rPr lang="en-GB" sz="2000" b="1" dirty="0" smtClean="0">
                <a:solidFill>
                  <a:srgbClr val="FF0000"/>
                </a:solidFill>
              </a:rPr>
              <a:t> polarize </a:t>
            </a:r>
            <a:r>
              <a:rPr lang="en-GB" sz="2000" b="1" dirty="0" err="1" smtClean="0">
                <a:solidFill>
                  <a:srgbClr val="FF0000"/>
                </a:solidFill>
              </a:rPr>
              <a:t>edilmi</a:t>
            </a:r>
            <a:r>
              <a:rPr lang="tr-TR" sz="2000" b="1" dirty="0">
                <a:solidFill>
                  <a:srgbClr val="FF0000"/>
                </a:solidFill>
              </a:rPr>
              <a:t>ş</a:t>
            </a:r>
            <a:r>
              <a:rPr lang="en-GB" sz="2000" b="1" dirty="0" smtClean="0">
                <a:solidFill>
                  <a:srgbClr val="FF0000"/>
                </a:solidFill>
              </a:rPr>
              <a:t> </a:t>
            </a:r>
            <a:r>
              <a:rPr lang="en-GB" sz="2000" b="1" dirty="0" err="1" smtClean="0">
                <a:solidFill>
                  <a:srgbClr val="FF0000"/>
                </a:solidFill>
              </a:rPr>
              <a:t>radyoaktif</a:t>
            </a:r>
            <a:r>
              <a:rPr lang="en-GB" sz="2000" b="1" dirty="0" smtClean="0">
                <a:solidFill>
                  <a:srgbClr val="FF0000"/>
                </a:solidFill>
              </a:rPr>
              <a:t> Co</a:t>
            </a:r>
            <a:r>
              <a:rPr lang="en-GB" sz="2000" b="1" baseline="30000" dirty="0" smtClean="0">
                <a:solidFill>
                  <a:srgbClr val="FF0000"/>
                </a:solidFill>
              </a:rPr>
              <a:t>60</a:t>
            </a:r>
            <a:r>
              <a:rPr lang="en-GB" sz="2000" b="1" dirty="0" smtClean="0">
                <a:solidFill>
                  <a:srgbClr val="FF0000"/>
                </a:solidFill>
              </a:rPr>
              <a:t> </a:t>
            </a:r>
            <a:r>
              <a:rPr lang="tr-TR" sz="2000" b="1" dirty="0">
                <a:solidFill>
                  <a:srgbClr val="FF0000"/>
                </a:solidFill>
              </a:rPr>
              <a:t>ç</a:t>
            </a:r>
            <a:r>
              <a:rPr lang="en-GB" sz="2000" b="1" dirty="0" err="1" smtClean="0">
                <a:solidFill>
                  <a:srgbClr val="FF0000"/>
                </a:solidFill>
              </a:rPr>
              <a:t>ekirde</a:t>
            </a:r>
            <a:r>
              <a:rPr lang="tr-TR" sz="2000" b="1" dirty="0" smtClean="0">
                <a:solidFill>
                  <a:srgbClr val="FF0000"/>
                </a:solidFill>
              </a:rPr>
              <a:t>ğ</a:t>
            </a:r>
            <a:r>
              <a:rPr lang="en-GB" sz="2000" b="1" dirty="0" err="1" smtClean="0">
                <a:solidFill>
                  <a:srgbClr val="FF0000"/>
                </a:solidFill>
              </a:rPr>
              <a:t>inde</a:t>
            </a:r>
            <a:r>
              <a:rPr lang="en-GB" sz="2000" b="1" dirty="0" smtClean="0">
                <a:solidFill>
                  <a:srgbClr val="FF0000"/>
                </a:solidFill>
              </a:rPr>
              <a:t> beta </a:t>
            </a:r>
            <a:r>
              <a:rPr lang="en-GB" sz="2000" b="1" dirty="0" err="1" smtClean="0">
                <a:solidFill>
                  <a:srgbClr val="FF0000"/>
                </a:solidFill>
              </a:rPr>
              <a:t>bozunumu</a:t>
            </a:r>
            <a:r>
              <a:rPr lang="en-GB" sz="2000" b="1" dirty="0" smtClean="0">
                <a:solidFill>
                  <a:srgbClr val="FF0000"/>
                </a:solidFill>
              </a:rPr>
              <a:t> </a:t>
            </a:r>
            <a:r>
              <a:rPr lang="en-GB" sz="2000" b="1" dirty="0" err="1" smtClean="0">
                <a:solidFill>
                  <a:srgbClr val="FF0000"/>
                </a:solidFill>
              </a:rPr>
              <a:t>kullanarak</a:t>
            </a:r>
            <a:r>
              <a:rPr lang="en-GB" sz="2000" b="1" dirty="0" smtClean="0">
                <a:solidFill>
                  <a:srgbClr val="FF0000"/>
                </a:solidFill>
              </a:rPr>
              <a:t> </a:t>
            </a:r>
            <a:r>
              <a:rPr lang="en-GB" sz="2000" b="1" dirty="0" err="1" smtClean="0">
                <a:solidFill>
                  <a:srgbClr val="FF0000"/>
                </a:solidFill>
              </a:rPr>
              <a:t>parite’nin</a:t>
            </a:r>
            <a:r>
              <a:rPr lang="en-GB" sz="2000" b="1" dirty="0" smtClean="0">
                <a:solidFill>
                  <a:srgbClr val="FF0000"/>
                </a:solidFill>
              </a:rPr>
              <a:t> </a:t>
            </a:r>
            <a:r>
              <a:rPr lang="en-GB" sz="2000" b="1" dirty="0" err="1" smtClean="0">
                <a:solidFill>
                  <a:srgbClr val="FF0000"/>
                </a:solidFill>
              </a:rPr>
              <a:t>korunmad</a:t>
            </a:r>
            <a:r>
              <a:rPr lang="tr-TR" sz="2000" b="1" dirty="0" smtClean="0">
                <a:solidFill>
                  <a:srgbClr val="FF0000"/>
                </a:solidFill>
              </a:rPr>
              <a:t>ığını</a:t>
            </a:r>
            <a:r>
              <a:rPr lang="en-GB" sz="2000" b="1" dirty="0" smtClean="0">
                <a:solidFill>
                  <a:srgbClr val="FF0000"/>
                </a:solidFill>
              </a:rPr>
              <a:t> g</a:t>
            </a:r>
            <a:r>
              <a:rPr lang="tr-TR" sz="2000" b="1" dirty="0" smtClean="0">
                <a:solidFill>
                  <a:srgbClr val="FF0000"/>
                </a:solidFill>
              </a:rPr>
              <a:t>ö</a:t>
            </a:r>
            <a:r>
              <a:rPr lang="en-GB" sz="2000" b="1" dirty="0" err="1" smtClean="0">
                <a:solidFill>
                  <a:srgbClr val="FF0000"/>
                </a:solidFill>
              </a:rPr>
              <a:t>sterdiler</a:t>
            </a:r>
            <a:r>
              <a:rPr lang="en-GB" sz="2000" b="1" dirty="0" smtClean="0">
                <a:solidFill>
                  <a:srgbClr val="FF0000"/>
                </a:solidFill>
              </a:rPr>
              <a:t>.</a:t>
            </a:r>
          </a:p>
          <a:p>
            <a:endParaRPr lang="en-GB" sz="2000" b="1" dirty="0">
              <a:solidFill>
                <a:srgbClr val="FF0000"/>
              </a:solidFill>
            </a:endParaRPr>
          </a:p>
          <a:p>
            <a:r>
              <a:rPr lang="en-GB" sz="2200" b="1" dirty="0" smtClean="0">
                <a:solidFill>
                  <a:srgbClr val="66FF33"/>
                </a:solidFill>
              </a:rPr>
              <a:t>R. L. </a:t>
            </a:r>
            <a:r>
              <a:rPr lang="en-GB" sz="2200" b="1" dirty="0" err="1" smtClean="0">
                <a:solidFill>
                  <a:srgbClr val="66FF33"/>
                </a:solidFill>
              </a:rPr>
              <a:t>Garwin</a:t>
            </a:r>
            <a:r>
              <a:rPr lang="en-GB" sz="2200" b="1" dirty="0" smtClean="0">
                <a:solidFill>
                  <a:srgbClr val="66FF33"/>
                </a:solidFill>
              </a:rPr>
              <a:t>, L. M. Lederman, M. </a:t>
            </a:r>
            <a:r>
              <a:rPr lang="en-GB" sz="2200" b="1" dirty="0" err="1" smtClean="0">
                <a:solidFill>
                  <a:srgbClr val="66FF33"/>
                </a:solidFill>
              </a:rPr>
              <a:t>Weinrich</a:t>
            </a:r>
            <a:r>
              <a:rPr lang="en-GB" sz="2200" b="1" dirty="0" smtClean="0">
                <a:solidFill>
                  <a:srgbClr val="66FF33"/>
                </a:solidFill>
              </a:rPr>
              <a:t>, 1957,</a:t>
            </a:r>
            <a:r>
              <a:rPr lang="en-GB" sz="2000" dirty="0" smtClean="0">
                <a:solidFill>
                  <a:schemeClr val="bg1"/>
                </a:solidFill>
              </a:rPr>
              <a:t> </a:t>
            </a:r>
            <a:r>
              <a:rPr lang="en-GB" sz="2000" b="1" dirty="0" smtClean="0">
                <a:solidFill>
                  <a:srgbClr val="FF0000"/>
                </a:solidFill>
              </a:rPr>
              <a:t> C. S. Wu </a:t>
            </a:r>
            <a:r>
              <a:rPr lang="en-GB" sz="2000" b="1" dirty="0" err="1" smtClean="0">
                <a:solidFill>
                  <a:srgbClr val="FF0000"/>
                </a:solidFill>
              </a:rPr>
              <a:t>grubunun</a:t>
            </a:r>
            <a:r>
              <a:rPr lang="en-GB" sz="2000" b="1" dirty="0" smtClean="0">
                <a:solidFill>
                  <a:srgbClr val="FF0000"/>
                </a:solidFill>
              </a:rPr>
              <a:t> </a:t>
            </a:r>
            <a:r>
              <a:rPr lang="en-GB" sz="2000" b="1" dirty="0" err="1" smtClean="0">
                <a:solidFill>
                  <a:srgbClr val="FF0000"/>
                </a:solidFill>
              </a:rPr>
              <a:t>sonucunu</a:t>
            </a:r>
            <a:r>
              <a:rPr lang="en-GB" sz="2000" b="1" dirty="0" smtClean="0">
                <a:solidFill>
                  <a:srgbClr val="FF0000"/>
                </a:solidFill>
              </a:rPr>
              <a:t> </a:t>
            </a:r>
            <a:r>
              <a:rPr lang="en-GB" sz="2000" b="1" dirty="0" err="1" smtClean="0">
                <a:solidFill>
                  <a:srgbClr val="FF0000"/>
                </a:solidFill>
              </a:rPr>
              <a:t>duyar</a:t>
            </a:r>
            <a:r>
              <a:rPr lang="en-GB" sz="2000" b="1" dirty="0" smtClean="0">
                <a:solidFill>
                  <a:srgbClr val="FF0000"/>
                </a:solidFill>
              </a:rPr>
              <a:t> </a:t>
            </a:r>
            <a:r>
              <a:rPr lang="en-GB" sz="2000" b="1" dirty="0" err="1" smtClean="0">
                <a:solidFill>
                  <a:srgbClr val="FF0000"/>
                </a:solidFill>
              </a:rPr>
              <a:t>duymaz</a:t>
            </a:r>
            <a:r>
              <a:rPr lang="en-GB" sz="2000" b="1" dirty="0" smtClean="0">
                <a:solidFill>
                  <a:srgbClr val="FF0000"/>
                </a:solidFill>
              </a:rPr>
              <a:t> </a:t>
            </a:r>
            <a:r>
              <a:rPr lang="en-GB" sz="2000" b="1" dirty="0" err="1" smtClean="0">
                <a:solidFill>
                  <a:srgbClr val="FF0000"/>
                </a:solidFill>
              </a:rPr>
              <a:t>harekete</a:t>
            </a:r>
            <a:r>
              <a:rPr lang="en-GB" sz="2000" b="1" dirty="0" smtClean="0">
                <a:solidFill>
                  <a:srgbClr val="FF0000"/>
                </a:solidFill>
              </a:rPr>
              <a:t> </a:t>
            </a:r>
            <a:r>
              <a:rPr lang="en-GB" sz="2000" b="1" dirty="0" err="1" smtClean="0">
                <a:solidFill>
                  <a:srgbClr val="FF0000"/>
                </a:solidFill>
              </a:rPr>
              <a:t>ge</a:t>
            </a:r>
            <a:r>
              <a:rPr lang="tr-TR" sz="2000" b="1" dirty="0" smtClean="0">
                <a:solidFill>
                  <a:srgbClr val="FF0000"/>
                </a:solidFill>
              </a:rPr>
              <a:t>ç</a:t>
            </a:r>
            <a:r>
              <a:rPr lang="en-GB" sz="2000" b="1" dirty="0" smtClean="0">
                <a:solidFill>
                  <a:srgbClr val="FF0000"/>
                </a:solidFill>
              </a:rPr>
              <a:t>en </a:t>
            </a:r>
            <a:r>
              <a:rPr lang="en-GB" sz="2000" b="1" dirty="0" err="1" smtClean="0">
                <a:solidFill>
                  <a:srgbClr val="FF0000"/>
                </a:solidFill>
              </a:rPr>
              <a:t>ekip</a:t>
            </a:r>
            <a:r>
              <a:rPr lang="en-GB" sz="2000" b="1" dirty="0" smtClean="0">
                <a:solidFill>
                  <a:srgbClr val="FF0000"/>
                </a:solidFill>
              </a:rPr>
              <a:t>, </a:t>
            </a:r>
            <a:r>
              <a:rPr lang="en-GB" sz="2000" b="1" dirty="0" err="1" smtClean="0">
                <a:solidFill>
                  <a:srgbClr val="FF0000"/>
                </a:solidFill>
              </a:rPr>
              <a:t>pion’un</a:t>
            </a:r>
            <a:r>
              <a:rPr lang="en-GB" sz="2000" b="1" dirty="0" smtClean="0">
                <a:solidFill>
                  <a:srgbClr val="FF0000"/>
                </a:solidFill>
              </a:rPr>
              <a:t> </a:t>
            </a:r>
            <a:r>
              <a:rPr lang="en-GB" sz="2000" b="1" dirty="0" err="1" smtClean="0">
                <a:solidFill>
                  <a:srgbClr val="FF0000"/>
                </a:solidFill>
              </a:rPr>
              <a:t>muon</a:t>
            </a:r>
            <a:r>
              <a:rPr lang="en-GB" sz="2000" b="1" dirty="0" smtClean="0">
                <a:solidFill>
                  <a:srgbClr val="FF0000"/>
                </a:solidFill>
              </a:rPr>
              <a:t> </a:t>
            </a:r>
            <a:r>
              <a:rPr lang="en-GB" sz="2000" b="1" dirty="0" err="1" smtClean="0">
                <a:solidFill>
                  <a:srgbClr val="FF0000"/>
                </a:solidFill>
              </a:rPr>
              <a:t>oradan</a:t>
            </a:r>
            <a:r>
              <a:rPr lang="en-GB" sz="2000" b="1" dirty="0" smtClean="0">
                <a:solidFill>
                  <a:srgbClr val="FF0000"/>
                </a:solidFill>
              </a:rPr>
              <a:t> </a:t>
            </a:r>
            <a:r>
              <a:rPr lang="en-GB" sz="2000" b="1" dirty="0" err="1" smtClean="0">
                <a:solidFill>
                  <a:srgbClr val="FF0000"/>
                </a:solidFill>
              </a:rPr>
              <a:t>elektron</a:t>
            </a:r>
            <a:r>
              <a:rPr lang="en-GB" sz="2000" b="1" dirty="0" smtClean="0">
                <a:solidFill>
                  <a:srgbClr val="FF0000"/>
                </a:solidFill>
              </a:rPr>
              <a:t> </a:t>
            </a:r>
            <a:r>
              <a:rPr lang="en-GB" sz="2000" b="1" dirty="0" err="1" smtClean="0">
                <a:solidFill>
                  <a:srgbClr val="FF0000"/>
                </a:solidFill>
              </a:rPr>
              <a:t>bozunumuna</a:t>
            </a:r>
            <a:r>
              <a:rPr lang="en-GB" sz="2000" b="1" dirty="0" smtClean="0">
                <a:solidFill>
                  <a:srgbClr val="FF0000"/>
                </a:solidFill>
              </a:rPr>
              <a:t> </a:t>
            </a:r>
            <a:r>
              <a:rPr lang="en-GB" sz="2000" b="1" dirty="0" err="1" smtClean="0">
                <a:solidFill>
                  <a:srgbClr val="FF0000"/>
                </a:solidFill>
              </a:rPr>
              <a:t>giden</a:t>
            </a:r>
            <a:r>
              <a:rPr lang="en-GB" sz="2000" b="1" dirty="0" smtClean="0">
                <a:solidFill>
                  <a:srgbClr val="FF0000"/>
                </a:solidFill>
              </a:rPr>
              <a:t> </a:t>
            </a:r>
            <a:r>
              <a:rPr lang="en-GB" sz="2000" b="1" dirty="0" err="1" smtClean="0">
                <a:solidFill>
                  <a:srgbClr val="FF0000"/>
                </a:solidFill>
              </a:rPr>
              <a:t>kanal</a:t>
            </a:r>
            <a:r>
              <a:rPr lang="tr-TR" sz="2000" b="1" dirty="0" smtClean="0">
                <a:solidFill>
                  <a:srgbClr val="FF0000"/>
                </a:solidFill>
              </a:rPr>
              <a:t>ı</a:t>
            </a:r>
            <a:r>
              <a:rPr lang="en-GB" sz="2000" b="1" dirty="0" smtClean="0">
                <a:solidFill>
                  <a:srgbClr val="FF0000"/>
                </a:solidFill>
              </a:rPr>
              <a:t> </a:t>
            </a:r>
            <a:r>
              <a:rPr lang="en-GB" sz="2000" b="1" dirty="0" err="1" smtClean="0">
                <a:solidFill>
                  <a:srgbClr val="FF0000"/>
                </a:solidFill>
              </a:rPr>
              <a:t>kullanarak</a:t>
            </a:r>
            <a:r>
              <a:rPr lang="en-GB" sz="2000" b="1" dirty="0" smtClean="0">
                <a:solidFill>
                  <a:srgbClr val="FF0000"/>
                </a:solidFill>
              </a:rPr>
              <a:t> </a:t>
            </a:r>
            <a:r>
              <a:rPr lang="en-GB" sz="2000" b="1" dirty="0" err="1" smtClean="0">
                <a:solidFill>
                  <a:srgbClr val="FF0000"/>
                </a:solidFill>
              </a:rPr>
              <a:t>parite’nin</a:t>
            </a:r>
            <a:r>
              <a:rPr lang="en-GB" sz="2000" b="1" dirty="0" smtClean="0">
                <a:solidFill>
                  <a:srgbClr val="FF0000"/>
                </a:solidFill>
              </a:rPr>
              <a:t> </a:t>
            </a:r>
            <a:r>
              <a:rPr lang="en-GB" sz="2000" b="1" dirty="0" err="1" smtClean="0">
                <a:solidFill>
                  <a:srgbClr val="FF0000"/>
                </a:solidFill>
              </a:rPr>
              <a:t>korunmad</a:t>
            </a:r>
            <a:r>
              <a:rPr lang="tr-TR" sz="2000" b="1" dirty="0" smtClean="0">
                <a:solidFill>
                  <a:srgbClr val="FF0000"/>
                </a:solidFill>
              </a:rPr>
              <a:t>ığını</a:t>
            </a:r>
            <a:r>
              <a:rPr lang="en-GB" sz="2000" b="1" dirty="0" smtClean="0">
                <a:solidFill>
                  <a:srgbClr val="FF0000"/>
                </a:solidFill>
              </a:rPr>
              <a:t> g</a:t>
            </a:r>
            <a:r>
              <a:rPr lang="tr-TR" sz="2000" b="1" dirty="0" smtClean="0">
                <a:solidFill>
                  <a:srgbClr val="FF0000"/>
                </a:solidFill>
              </a:rPr>
              <a:t>ö</a:t>
            </a:r>
            <a:r>
              <a:rPr lang="en-GB" sz="2000" b="1" dirty="0" err="1" smtClean="0">
                <a:solidFill>
                  <a:srgbClr val="FF0000"/>
                </a:solidFill>
              </a:rPr>
              <a:t>sterdiler</a:t>
            </a:r>
            <a:r>
              <a:rPr lang="en-GB" sz="2000" b="1" dirty="0" smtClean="0">
                <a:solidFill>
                  <a:srgbClr val="FF0000"/>
                </a:solidFill>
              </a:rPr>
              <a:t>.</a:t>
            </a:r>
          </a:p>
        </p:txBody>
      </p:sp>
      <p:sp>
        <p:nvSpPr>
          <p:cNvPr id="5" name="Footer Placeholder 4"/>
          <p:cNvSpPr>
            <a:spLocks noGrp="1"/>
          </p:cNvSpPr>
          <p:nvPr>
            <p:ph type="ftr" sz="quarter" idx="11"/>
          </p:nvPr>
        </p:nvSpPr>
        <p:spPr/>
        <p:txBody>
          <a:bodyPr/>
          <a:lstStyle/>
          <a:p>
            <a:r>
              <a:rPr lang="en-GB" smtClean="0"/>
              <a:t>Umut KOSE</a:t>
            </a:r>
            <a:endParaRPr lang="en-GB"/>
          </a:p>
        </p:txBody>
      </p:sp>
      <p:sp>
        <p:nvSpPr>
          <p:cNvPr id="6" name="Slide Number Placeholder 5"/>
          <p:cNvSpPr>
            <a:spLocks noGrp="1"/>
          </p:cNvSpPr>
          <p:nvPr>
            <p:ph type="sldNum" sz="quarter" idx="12"/>
          </p:nvPr>
        </p:nvSpPr>
        <p:spPr/>
        <p:txBody>
          <a:bodyPr/>
          <a:lstStyle/>
          <a:p>
            <a:fld id="{9D7D85F2-B42A-4D55-81F3-BF4AC343C405}" type="slidenum">
              <a:rPr lang="en-GB" smtClean="0"/>
              <a:t>17</a:t>
            </a:fld>
            <a:r>
              <a:rPr lang="en-GB" dirty="0" smtClean="0"/>
              <a:t>/42</a:t>
            </a:r>
            <a:endParaRPr lang="en-GB" dirty="0"/>
          </a:p>
        </p:txBody>
      </p:sp>
      <p:sp>
        <p:nvSpPr>
          <p:cNvPr id="7" name="TextBox 6"/>
          <p:cNvSpPr txBox="1"/>
          <p:nvPr/>
        </p:nvSpPr>
        <p:spPr>
          <a:xfrm>
            <a:off x="353254" y="5301208"/>
            <a:ext cx="8504497" cy="1169551"/>
          </a:xfrm>
          <a:prstGeom prst="rect">
            <a:avLst/>
          </a:prstGeom>
          <a:noFill/>
        </p:spPr>
        <p:txBody>
          <a:bodyPr wrap="square" rtlCol="0">
            <a:spAutoFit/>
          </a:bodyPr>
          <a:lstStyle/>
          <a:p>
            <a:r>
              <a:rPr lang="en-GB" sz="1400" dirty="0" smtClean="0">
                <a:solidFill>
                  <a:schemeClr val="bg1"/>
                </a:solidFill>
              </a:rPr>
              <a:t>W. Pauli V. F. </a:t>
            </a:r>
            <a:r>
              <a:rPr lang="en-GB" sz="1400" dirty="0" err="1" smtClean="0">
                <a:solidFill>
                  <a:schemeClr val="bg1"/>
                </a:solidFill>
              </a:rPr>
              <a:t>Weisskopf’a</a:t>
            </a:r>
            <a:r>
              <a:rPr lang="en-GB" sz="1400" dirty="0" smtClean="0">
                <a:solidFill>
                  <a:schemeClr val="bg1"/>
                </a:solidFill>
              </a:rPr>
              <a:t> g</a:t>
            </a:r>
            <a:r>
              <a:rPr lang="tr-TR" sz="1400" dirty="0" smtClean="0">
                <a:solidFill>
                  <a:schemeClr val="bg1"/>
                </a:solidFill>
              </a:rPr>
              <a:t>ö</a:t>
            </a:r>
            <a:r>
              <a:rPr lang="en-GB" sz="1400" dirty="0" err="1" smtClean="0">
                <a:solidFill>
                  <a:schemeClr val="bg1"/>
                </a:solidFill>
              </a:rPr>
              <a:t>nderdi</a:t>
            </a:r>
            <a:r>
              <a:rPr lang="tr-TR" sz="1400" dirty="0" smtClean="0">
                <a:solidFill>
                  <a:schemeClr val="bg1"/>
                </a:solidFill>
              </a:rPr>
              <a:t>ğ</a:t>
            </a:r>
            <a:r>
              <a:rPr lang="en-GB" sz="1400" dirty="0" err="1" smtClean="0">
                <a:solidFill>
                  <a:schemeClr val="bg1"/>
                </a:solidFill>
              </a:rPr>
              <a:t>i</a:t>
            </a:r>
            <a:r>
              <a:rPr lang="en-GB" sz="1400" dirty="0" smtClean="0">
                <a:solidFill>
                  <a:schemeClr val="bg1"/>
                </a:solidFill>
              </a:rPr>
              <a:t> </a:t>
            </a:r>
            <a:r>
              <a:rPr lang="en-GB" sz="1400" dirty="0" err="1" smtClean="0">
                <a:solidFill>
                  <a:schemeClr val="bg1"/>
                </a:solidFill>
              </a:rPr>
              <a:t>mektupta</a:t>
            </a:r>
            <a:r>
              <a:rPr lang="en-GB" sz="1400" dirty="0" smtClean="0">
                <a:solidFill>
                  <a:schemeClr val="bg1"/>
                </a:solidFill>
              </a:rPr>
              <a:t> C. S. </a:t>
            </a:r>
            <a:r>
              <a:rPr lang="en-GB" sz="1400" dirty="0" err="1" smtClean="0">
                <a:solidFill>
                  <a:schemeClr val="bg1"/>
                </a:solidFill>
              </a:rPr>
              <a:t>Wu’nun</a:t>
            </a:r>
            <a:r>
              <a:rPr lang="en-GB" sz="1400" dirty="0" smtClean="0">
                <a:solidFill>
                  <a:schemeClr val="bg1"/>
                </a:solidFill>
              </a:rPr>
              <a:t> </a:t>
            </a:r>
            <a:r>
              <a:rPr lang="en-GB" sz="1400" dirty="0" err="1" smtClean="0">
                <a:solidFill>
                  <a:schemeClr val="bg1"/>
                </a:solidFill>
              </a:rPr>
              <a:t>deney</a:t>
            </a:r>
            <a:r>
              <a:rPr lang="en-GB" sz="1400" dirty="0" smtClean="0">
                <a:solidFill>
                  <a:schemeClr val="bg1"/>
                </a:solidFill>
              </a:rPr>
              <a:t> </a:t>
            </a:r>
            <a:r>
              <a:rPr lang="en-GB" sz="1400" dirty="0" err="1" smtClean="0">
                <a:solidFill>
                  <a:schemeClr val="bg1"/>
                </a:solidFill>
              </a:rPr>
              <a:t>sonucunda</a:t>
            </a:r>
            <a:r>
              <a:rPr lang="en-GB" sz="1400" dirty="0" smtClean="0">
                <a:solidFill>
                  <a:schemeClr val="bg1"/>
                </a:solidFill>
              </a:rPr>
              <a:t> </a:t>
            </a:r>
            <a:r>
              <a:rPr lang="en-GB" sz="1400" dirty="0" err="1" smtClean="0">
                <a:solidFill>
                  <a:schemeClr val="bg1"/>
                </a:solidFill>
              </a:rPr>
              <a:t>herhangi</a:t>
            </a:r>
            <a:r>
              <a:rPr lang="en-GB" sz="1400" dirty="0" smtClean="0">
                <a:solidFill>
                  <a:schemeClr val="bg1"/>
                </a:solidFill>
              </a:rPr>
              <a:t> </a:t>
            </a:r>
            <a:r>
              <a:rPr lang="en-GB" sz="1400" dirty="0" err="1" smtClean="0">
                <a:solidFill>
                  <a:schemeClr val="bg1"/>
                </a:solidFill>
              </a:rPr>
              <a:t>bir</a:t>
            </a:r>
            <a:r>
              <a:rPr lang="en-GB" sz="1400" dirty="0" smtClean="0">
                <a:solidFill>
                  <a:schemeClr val="bg1"/>
                </a:solidFill>
              </a:rPr>
              <a:t> </a:t>
            </a:r>
            <a:r>
              <a:rPr lang="en-GB" sz="1400" dirty="0" err="1" smtClean="0">
                <a:solidFill>
                  <a:schemeClr val="bg1"/>
                </a:solidFill>
              </a:rPr>
              <a:t>asimetriyle</a:t>
            </a:r>
            <a:r>
              <a:rPr lang="en-GB" sz="1400" dirty="0" smtClean="0">
                <a:solidFill>
                  <a:schemeClr val="bg1"/>
                </a:solidFill>
              </a:rPr>
              <a:t> </a:t>
            </a:r>
            <a:r>
              <a:rPr lang="en-GB" sz="1400" dirty="0" err="1" smtClean="0">
                <a:solidFill>
                  <a:schemeClr val="bg1"/>
                </a:solidFill>
              </a:rPr>
              <a:t>kar</a:t>
            </a:r>
            <a:r>
              <a:rPr lang="tr-TR" sz="1400" dirty="0" smtClean="0">
                <a:solidFill>
                  <a:schemeClr val="bg1"/>
                </a:solidFill>
              </a:rPr>
              <a:t>şı</a:t>
            </a:r>
            <a:r>
              <a:rPr lang="en-GB" sz="1400" dirty="0" smtClean="0">
                <a:solidFill>
                  <a:schemeClr val="bg1"/>
                </a:solidFill>
              </a:rPr>
              <a:t>la</a:t>
            </a:r>
            <a:r>
              <a:rPr lang="tr-TR" sz="1400" dirty="0" smtClean="0">
                <a:solidFill>
                  <a:schemeClr val="bg1"/>
                </a:solidFill>
              </a:rPr>
              <a:t>ş</a:t>
            </a:r>
            <a:r>
              <a:rPr lang="en-GB" sz="1400" dirty="0" err="1" smtClean="0">
                <a:solidFill>
                  <a:schemeClr val="bg1"/>
                </a:solidFill>
              </a:rPr>
              <a:t>mayaca</a:t>
            </a:r>
            <a:r>
              <a:rPr lang="tr-TR" sz="1400" dirty="0" smtClean="0">
                <a:solidFill>
                  <a:schemeClr val="bg1"/>
                </a:solidFill>
              </a:rPr>
              <a:t>ğı</a:t>
            </a:r>
            <a:r>
              <a:rPr lang="en-GB" sz="1400" dirty="0" err="1" smtClean="0">
                <a:solidFill>
                  <a:schemeClr val="bg1"/>
                </a:solidFill>
              </a:rPr>
              <a:t>na</a:t>
            </a:r>
            <a:r>
              <a:rPr lang="en-GB" sz="1400" dirty="0" smtClean="0">
                <a:solidFill>
                  <a:schemeClr val="bg1"/>
                </a:solidFill>
              </a:rPr>
              <a:t> </a:t>
            </a:r>
            <a:r>
              <a:rPr lang="en-GB" sz="1400" dirty="0" err="1" smtClean="0">
                <a:solidFill>
                  <a:schemeClr val="bg1"/>
                </a:solidFill>
              </a:rPr>
              <a:t>dair</a:t>
            </a:r>
            <a:r>
              <a:rPr lang="en-GB" sz="1400" dirty="0" smtClean="0">
                <a:solidFill>
                  <a:schemeClr val="bg1"/>
                </a:solidFill>
              </a:rPr>
              <a:t> b</a:t>
            </a:r>
            <a:r>
              <a:rPr lang="tr-TR" sz="1400" dirty="0" smtClean="0">
                <a:solidFill>
                  <a:schemeClr val="bg1"/>
                </a:solidFill>
              </a:rPr>
              <a:t>ü</a:t>
            </a:r>
            <a:r>
              <a:rPr lang="en-GB" sz="1400" dirty="0" smtClean="0">
                <a:solidFill>
                  <a:schemeClr val="bg1"/>
                </a:solidFill>
              </a:rPr>
              <a:t>y</a:t>
            </a:r>
            <a:r>
              <a:rPr lang="tr-TR" sz="1400" dirty="0" smtClean="0">
                <a:solidFill>
                  <a:schemeClr val="bg1"/>
                </a:solidFill>
              </a:rPr>
              <a:t>ü</a:t>
            </a:r>
            <a:r>
              <a:rPr lang="en-GB" sz="1400" dirty="0" smtClean="0">
                <a:solidFill>
                  <a:schemeClr val="bg1"/>
                </a:solidFill>
              </a:rPr>
              <a:t>k </a:t>
            </a:r>
            <a:r>
              <a:rPr lang="en-GB" sz="1400" dirty="0" err="1" smtClean="0">
                <a:solidFill>
                  <a:schemeClr val="bg1"/>
                </a:solidFill>
              </a:rPr>
              <a:t>miktarda</a:t>
            </a:r>
            <a:r>
              <a:rPr lang="en-GB" sz="1400" dirty="0" smtClean="0">
                <a:solidFill>
                  <a:schemeClr val="bg1"/>
                </a:solidFill>
              </a:rPr>
              <a:t> </a:t>
            </a:r>
            <a:r>
              <a:rPr lang="en-GB" sz="1400" dirty="0" err="1" smtClean="0">
                <a:solidFill>
                  <a:schemeClr val="bg1"/>
                </a:solidFill>
              </a:rPr>
              <a:t>paraya</a:t>
            </a:r>
            <a:r>
              <a:rPr lang="en-GB" sz="1400" dirty="0" smtClean="0">
                <a:solidFill>
                  <a:schemeClr val="bg1"/>
                </a:solidFill>
              </a:rPr>
              <a:t> </a:t>
            </a:r>
            <a:r>
              <a:rPr lang="en-GB" sz="1400" dirty="0" err="1" smtClean="0">
                <a:solidFill>
                  <a:schemeClr val="bg1"/>
                </a:solidFill>
              </a:rPr>
              <a:t>iddiaya</a:t>
            </a:r>
            <a:r>
              <a:rPr lang="en-GB" sz="1400" dirty="0" smtClean="0">
                <a:solidFill>
                  <a:schemeClr val="bg1"/>
                </a:solidFill>
              </a:rPr>
              <a:t> </a:t>
            </a:r>
            <a:r>
              <a:rPr lang="en-GB" sz="1400" dirty="0" err="1" smtClean="0">
                <a:solidFill>
                  <a:schemeClr val="bg1"/>
                </a:solidFill>
              </a:rPr>
              <a:t>girmeye</a:t>
            </a:r>
            <a:r>
              <a:rPr lang="en-GB" sz="1400" dirty="0" smtClean="0">
                <a:solidFill>
                  <a:schemeClr val="bg1"/>
                </a:solidFill>
              </a:rPr>
              <a:t> </a:t>
            </a:r>
            <a:r>
              <a:rPr lang="en-GB" sz="1400" dirty="0" err="1" smtClean="0">
                <a:solidFill>
                  <a:schemeClr val="bg1"/>
                </a:solidFill>
              </a:rPr>
              <a:t>niyetlendi</a:t>
            </a:r>
            <a:r>
              <a:rPr lang="tr-TR" sz="1400" dirty="0">
                <a:solidFill>
                  <a:schemeClr val="bg1"/>
                </a:solidFill>
              </a:rPr>
              <a:t>ğ</a:t>
            </a:r>
            <a:r>
              <a:rPr lang="en-GB" sz="1400" dirty="0" err="1" smtClean="0">
                <a:solidFill>
                  <a:schemeClr val="bg1"/>
                </a:solidFill>
              </a:rPr>
              <a:t>ini</a:t>
            </a:r>
            <a:r>
              <a:rPr lang="en-GB" sz="1400" dirty="0" smtClean="0">
                <a:solidFill>
                  <a:schemeClr val="bg1"/>
                </a:solidFill>
              </a:rPr>
              <a:t> </a:t>
            </a:r>
            <a:r>
              <a:rPr lang="en-GB" sz="1400" dirty="0" err="1" smtClean="0">
                <a:solidFill>
                  <a:schemeClr val="bg1"/>
                </a:solidFill>
              </a:rPr>
              <a:t>dile</a:t>
            </a:r>
            <a:r>
              <a:rPr lang="en-GB" sz="1400" dirty="0" smtClean="0">
                <a:solidFill>
                  <a:schemeClr val="bg1"/>
                </a:solidFill>
              </a:rPr>
              <a:t> </a:t>
            </a:r>
            <a:r>
              <a:rPr lang="en-GB" sz="1400" dirty="0" err="1" smtClean="0">
                <a:solidFill>
                  <a:schemeClr val="bg1"/>
                </a:solidFill>
              </a:rPr>
              <a:t>getirmi</a:t>
            </a:r>
            <a:r>
              <a:rPr lang="tr-TR" sz="1400" dirty="0" smtClean="0">
                <a:solidFill>
                  <a:schemeClr val="bg1"/>
                </a:solidFill>
              </a:rPr>
              <a:t>ş</a:t>
            </a:r>
            <a:r>
              <a:rPr lang="en-GB" sz="1400" dirty="0" smtClean="0">
                <a:solidFill>
                  <a:schemeClr val="bg1"/>
                </a:solidFill>
              </a:rPr>
              <a:t>. </a:t>
            </a:r>
            <a:r>
              <a:rPr lang="en-GB" sz="1400" dirty="0" err="1" smtClean="0">
                <a:solidFill>
                  <a:schemeClr val="bg1"/>
                </a:solidFill>
              </a:rPr>
              <a:t>Deney</a:t>
            </a:r>
            <a:r>
              <a:rPr lang="en-GB" sz="1400" dirty="0" smtClean="0">
                <a:solidFill>
                  <a:schemeClr val="bg1"/>
                </a:solidFill>
              </a:rPr>
              <a:t> </a:t>
            </a:r>
            <a:r>
              <a:rPr lang="en-GB" sz="1400" dirty="0" err="1" smtClean="0">
                <a:solidFill>
                  <a:schemeClr val="bg1"/>
                </a:solidFill>
              </a:rPr>
              <a:t>sonucu</a:t>
            </a:r>
            <a:r>
              <a:rPr lang="en-GB" sz="1400" dirty="0" smtClean="0">
                <a:solidFill>
                  <a:schemeClr val="bg1"/>
                </a:solidFill>
              </a:rPr>
              <a:t> yay</a:t>
            </a:r>
            <a:r>
              <a:rPr lang="tr-TR" sz="1400" dirty="0" smtClean="0">
                <a:solidFill>
                  <a:schemeClr val="bg1"/>
                </a:solidFill>
              </a:rPr>
              <a:t>ı</a:t>
            </a:r>
            <a:r>
              <a:rPr lang="en-GB" sz="1400" dirty="0" err="1" smtClean="0">
                <a:solidFill>
                  <a:schemeClr val="bg1"/>
                </a:solidFill>
              </a:rPr>
              <a:t>nland</a:t>
            </a:r>
            <a:r>
              <a:rPr lang="tr-TR" sz="1400" dirty="0" smtClean="0">
                <a:solidFill>
                  <a:schemeClr val="bg1"/>
                </a:solidFill>
              </a:rPr>
              <a:t>ı</a:t>
            </a:r>
            <a:r>
              <a:rPr lang="en-GB" sz="1400" dirty="0" err="1" smtClean="0">
                <a:solidFill>
                  <a:schemeClr val="bg1"/>
                </a:solidFill>
              </a:rPr>
              <a:t>ktan</a:t>
            </a:r>
            <a:r>
              <a:rPr lang="en-GB" sz="1400" dirty="0" smtClean="0">
                <a:solidFill>
                  <a:schemeClr val="bg1"/>
                </a:solidFill>
              </a:rPr>
              <a:t> </a:t>
            </a:r>
            <a:r>
              <a:rPr lang="en-GB" sz="1400" dirty="0" err="1" smtClean="0">
                <a:solidFill>
                  <a:schemeClr val="bg1"/>
                </a:solidFill>
              </a:rPr>
              <a:t>sonra</a:t>
            </a:r>
            <a:r>
              <a:rPr lang="en-GB" sz="1400" dirty="0" smtClean="0">
                <a:solidFill>
                  <a:schemeClr val="bg1"/>
                </a:solidFill>
              </a:rPr>
              <a:t> g</a:t>
            </a:r>
            <a:r>
              <a:rPr lang="tr-TR" sz="1400" dirty="0" smtClean="0">
                <a:solidFill>
                  <a:schemeClr val="bg1"/>
                </a:solidFill>
              </a:rPr>
              <a:t>ö</a:t>
            </a:r>
            <a:r>
              <a:rPr lang="en-GB" sz="1400" dirty="0" err="1" smtClean="0">
                <a:solidFill>
                  <a:schemeClr val="bg1"/>
                </a:solidFill>
              </a:rPr>
              <a:t>nderdi</a:t>
            </a:r>
            <a:r>
              <a:rPr lang="tr-TR" sz="1400" dirty="0">
                <a:solidFill>
                  <a:schemeClr val="bg1"/>
                </a:solidFill>
              </a:rPr>
              <a:t>ğ</a:t>
            </a:r>
            <a:r>
              <a:rPr lang="en-GB" sz="1400" dirty="0" err="1" smtClean="0">
                <a:solidFill>
                  <a:schemeClr val="bg1"/>
                </a:solidFill>
              </a:rPr>
              <a:t>i</a:t>
            </a:r>
            <a:r>
              <a:rPr lang="en-GB" sz="1400" dirty="0" smtClean="0">
                <a:solidFill>
                  <a:schemeClr val="bg1"/>
                </a:solidFill>
              </a:rPr>
              <a:t> di</a:t>
            </a:r>
            <a:r>
              <a:rPr lang="tr-TR" sz="1400" dirty="0" smtClean="0">
                <a:solidFill>
                  <a:schemeClr val="bg1"/>
                </a:solidFill>
              </a:rPr>
              <a:t>ğ</a:t>
            </a:r>
            <a:r>
              <a:rPr lang="en-GB" sz="1400" dirty="0" err="1" smtClean="0">
                <a:solidFill>
                  <a:schemeClr val="bg1"/>
                </a:solidFill>
              </a:rPr>
              <a:t>er</a:t>
            </a:r>
            <a:r>
              <a:rPr lang="en-GB" sz="1400" dirty="0" smtClean="0">
                <a:solidFill>
                  <a:schemeClr val="bg1"/>
                </a:solidFill>
              </a:rPr>
              <a:t> </a:t>
            </a:r>
            <a:r>
              <a:rPr lang="en-GB" sz="1400" dirty="0" err="1" smtClean="0">
                <a:solidFill>
                  <a:schemeClr val="bg1"/>
                </a:solidFill>
              </a:rPr>
              <a:t>mektupta</a:t>
            </a:r>
            <a:r>
              <a:rPr lang="en-GB" sz="1400" dirty="0" smtClean="0">
                <a:solidFill>
                  <a:schemeClr val="bg1"/>
                </a:solidFill>
              </a:rPr>
              <a:t>, </a:t>
            </a:r>
            <a:r>
              <a:rPr lang="en-GB" sz="1400" dirty="0" err="1" smtClean="0">
                <a:solidFill>
                  <a:schemeClr val="bg1"/>
                </a:solidFill>
              </a:rPr>
              <a:t>ya</a:t>
            </a:r>
            <a:r>
              <a:rPr lang="tr-TR" sz="1400" dirty="0" smtClean="0">
                <a:solidFill>
                  <a:schemeClr val="bg1"/>
                </a:solidFill>
              </a:rPr>
              <a:t>ş</a:t>
            </a:r>
            <a:r>
              <a:rPr lang="en-GB" sz="1400" dirty="0" err="1" smtClean="0">
                <a:solidFill>
                  <a:schemeClr val="bg1"/>
                </a:solidFill>
              </a:rPr>
              <a:t>adi</a:t>
            </a:r>
            <a:r>
              <a:rPr lang="tr-TR" sz="1400" dirty="0" smtClean="0">
                <a:solidFill>
                  <a:schemeClr val="bg1"/>
                </a:solidFill>
              </a:rPr>
              <a:t>ğ</a:t>
            </a:r>
            <a:r>
              <a:rPr lang="en-GB" sz="1400" dirty="0" err="1" smtClean="0">
                <a:solidFill>
                  <a:schemeClr val="bg1"/>
                </a:solidFill>
              </a:rPr>
              <a:t>i</a:t>
            </a:r>
            <a:r>
              <a:rPr lang="en-GB" sz="1400" dirty="0" smtClean="0">
                <a:solidFill>
                  <a:schemeClr val="bg1"/>
                </a:solidFill>
              </a:rPr>
              <a:t> </a:t>
            </a:r>
            <a:r>
              <a:rPr lang="tr-TR" sz="1400" dirty="0" err="1">
                <a:solidFill>
                  <a:schemeClr val="bg1"/>
                </a:solidFill>
              </a:rPr>
              <a:t>ş</a:t>
            </a:r>
            <a:r>
              <a:rPr lang="en-GB" sz="1400" dirty="0" err="1" smtClean="0">
                <a:solidFill>
                  <a:schemeClr val="bg1"/>
                </a:solidFill>
              </a:rPr>
              <a:t>oku</a:t>
            </a:r>
            <a:r>
              <a:rPr lang="en-GB" sz="1400" dirty="0" smtClean="0">
                <a:solidFill>
                  <a:schemeClr val="bg1"/>
                </a:solidFill>
              </a:rPr>
              <a:t> </a:t>
            </a:r>
            <a:r>
              <a:rPr lang="en-GB" sz="1400" dirty="0" err="1" smtClean="0">
                <a:solidFill>
                  <a:schemeClr val="bg1"/>
                </a:solidFill>
              </a:rPr>
              <a:t>ve</a:t>
            </a:r>
            <a:r>
              <a:rPr lang="en-GB" sz="1400" dirty="0" smtClean="0">
                <a:solidFill>
                  <a:schemeClr val="bg1"/>
                </a:solidFill>
              </a:rPr>
              <a:t> </a:t>
            </a:r>
            <a:r>
              <a:rPr lang="en-GB" sz="1400" dirty="0" err="1" smtClean="0">
                <a:solidFill>
                  <a:schemeClr val="bg1"/>
                </a:solidFill>
              </a:rPr>
              <a:t>iddiaya</a:t>
            </a:r>
            <a:r>
              <a:rPr lang="en-GB" sz="1400" dirty="0" smtClean="0">
                <a:solidFill>
                  <a:schemeClr val="bg1"/>
                </a:solidFill>
              </a:rPr>
              <a:t> </a:t>
            </a:r>
            <a:r>
              <a:rPr lang="en-GB" sz="1400" dirty="0" err="1" smtClean="0">
                <a:solidFill>
                  <a:schemeClr val="bg1"/>
                </a:solidFill>
              </a:rPr>
              <a:t>girmemi</a:t>
            </a:r>
            <a:r>
              <a:rPr lang="tr-TR" sz="1400" dirty="0" smtClean="0">
                <a:solidFill>
                  <a:schemeClr val="bg1"/>
                </a:solidFill>
              </a:rPr>
              <a:t>ş</a:t>
            </a:r>
            <a:r>
              <a:rPr lang="en-GB" sz="1400" dirty="0" smtClean="0">
                <a:solidFill>
                  <a:schemeClr val="bg1"/>
                </a:solidFill>
              </a:rPr>
              <a:t> </a:t>
            </a:r>
            <a:r>
              <a:rPr lang="en-GB" sz="1400" dirty="0" err="1" smtClean="0">
                <a:solidFill>
                  <a:schemeClr val="bg1"/>
                </a:solidFill>
              </a:rPr>
              <a:t>olman</a:t>
            </a:r>
            <a:r>
              <a:rPr lang="tr-TR" sz="1400" dirty="0" smtClean="0">
                <a:solidFill>
                  <a:schemeClr val="bg1"/>
                </a:solidFill>
              </a:rPr>
              <a:t>ı</a:t>
            </a:r>
            <a:r>
              <a:rPr lang="en-GB" sz="1400" dirty="0" smtClean="0">
                <a:solidFill>
                  <a:schemeClr val="bg1"/>
                </a:solidFill>
              </a:rPr>
              <a:t>n </a:t>
            </a:r>
            <a:r>
              <a:rPr lang="en-GB" sz="1400" dirty="0" err="1" smtClean="0">
                <a:solidFill>
                  <a:schemeClr val="bg1"/>
                </a:solidFill>
              </a:rPr>
              <a:t>mutlulu</a:t>
            </a:r>
            <a:r>
              <a:rPr lang="tr-TR" sz="1400" dirty="0">
                <a:solidFill>
                  <a:schemeClr val="bg1"/>
                </a:solidFill>
              </a:rPr>
              <a:t>ğ</a:t>
            </a:r>
            <a:r>
              <a:rPr lang="en-GB" sz="1400" dirty="0" err="1" smtClean="0">
                <a:solidFill>
                  <a:schemeClr val="bg1"/>
                </a:solidFill>
              </a:rPr>
              <a:t>undan</a:t>
            </a:r>
            <a:r>
              <a:rPr lang="en-GB" sz="1400" dirty="0" smtClean="0">
                <a:solidFill>
                  <a:schemeClr val="bg1"/>
                </a:solidFill>
              </a:rPr>
              <a:t> </a:t>
            </a:r>
            <a:r>
              <a:rPr lang="en-GB" sz="1400" dirty="0" err="1" smtClean="0">
                <a:solidFill>
                  <a:schemeClr val="bg1"/>
                </a:solidFill>
              </a:rPr>
              <a:t>bahsetmi</a:t>
            </a:r>
            <a:r>
              <a:rPr lang="tr-TR" sz="1400" dirty="0" smtClean="0">
                <a:solidFill>
                  <a:schemeClr val="bg1"/>
                </a:solidFill>
              </a:rPr>
              <a:t>ş</a:t>
            </a:r>
            <a:r>
              <a:rPr lang="en-GB" sz="1400" dirty="0" err="1" smtClean="0">
                <a:solidFill>
                  <a:schemeClr val="bg1"/>
                </a:solidFill>
              </a:rPr>
              <a:t>tir</a:t>
            </a:r>
            <a:r>
              <a:rPr lang="en-GB" sz="1400" dirty="0" smtClean="0">
                <a:solidFill>
                  <a:schemeClr val="bg1"/>
                </a:solidFill>
              </a:rPr>
              <a:t>. </a:t>
            </a:r>
            <a:r>
              <a:rPr lang="en-GB" sz="1400" dirty="0" smtClean="0">
                <a:solidFill>
                  <a:srgbClr val="00B050"/>
                </a:solidFill>
              </a:rPr>
              <a:t>Collected Scientific Papers by Wolfgang Pauli, </a:t>
            </a:r>
            <a:r>
              <a:rPr lang="en-GB" sz="1400" dirty="0" err="1" smtClean="0">
                <a:solidFill>
                  <a:srgbClr val="00B050"/>
                </a:solidFill>
              </a:rPr>
              <a:t>Vol</a:t>
            </a:r>
            <a:r>
              <a:rPr lang="en-GB" sz="1400" dirty="0" smtClean="0">
                <a:solidFill>
                  <a:srgbClr val="00B050"/>
                </a:solidFill>
              </a:rPr>
              <a:t> 1, R. </a:t>
            </a:r>
            <a:r>
              <a:rPr lang="en-GB" sz="1400" dirty="0" err="1" smtClean="0">
                <a:solidFill>
                  <a:srgbClr val="00B050"/>
                </a:solidFill>
              </a:rPr>
              <a:t>Kronig</a:t>
            </a:r>
            <a:r>
              <a:rPr lang="en-GB" sz="1400" dirty="0" smtClean="0">
                <a:solidFill>
                  <a:srgbClr val="00B050"/>
                </a:solidFill>
              </a:rPr>
              <a:t>, V. F. </a:t>
            </a:r>
            <a:r>
              <a:rPr lang="en-GB" sz="1400" dirty="0" err="1" smtClean="0">
                <a:solidFill>
                  <a:srgbClr val="00B050"/>
                </a:solidFill>
              </a:rPr>
              <a:t>Weisskopf</a:t>
            </a:r>
            <a:r>
              <a:rPr lang="en-GB" sz="1400" dirty="0" smtClean="0">
                <a:solidFill>
                  <a:schemeClr val="bg1"/>
                </a:solidFill>
              </a:rPr>
              <a:t>. </a:t>
            </a:r>
          </a:p>
          <a:p>
            <a:r>
              <a:rPr lang="en-GB" sz="1400" dirty="0" smtClean="0">
                <a:solidFill>
                  <a:schemeClr val="bg1"/>
                </a:solidFill>
              </a:rPr>
              <a:t>R. </a:t>
            </a:r>
            <a:r>
              <a:rPr lang="en-GB" sz="1400" dirty="0" err="1" smtClean="0">
                <a:solidFill>
                  <a:schemeClr val="bg1"/>
                </a:solidFill>
              </a:rPr>
              <a:t>Feynman’da</a:t>
            </a:r>
            <a:r>
              <a:rPr lang="en-GB" sz="1400" dirty="0" smtClean="0">
                <a:solidFill>
                  <a:schemeClr val="bg1"/>
                </a:solidFill>
              </a:rPr>
              <a:t>  </a:t>
            </a:r>
            <a:r>
              <a:rPr lang="en-GB" sz="1400" dirty="0" err="1" smtClean="0">
                <a:solidFill>
                  <a:schemeClr val="bg1"/>
                </a:solidFill>
              </a:rPr>
              <a:t>girmis</a:t>
            </a:r>
            <a:r>
              <a:rPr lang="en-GB" sz="1400" dirty="0" smtClean="0">
                <a:solidFill>
                  <a:schemeClr val="bg1"/>
                </a:solidFill>
              </a:rPr>
              <a:t> </a:t>
            </a:r>
            <a:r>
              <a:rPr lang="en-GB" sz="1400" dirty="0" err="1" smtClean="0">
                <a:solidFill>
                  <a:schemeClr val="bg1"/>
                </a:solidFill>
              </a:rPr>
              <a:t>oldugu</a:t>
            </a:r>
            <a:r>
              <a:rPr lang="en-GB" sz="1400" dirty="0" smtClean="0">
                <a:solidFill>
                  <a:schemeClr val="bg1"/>
                </a:solidFill>
              </a:rPr>
              <a:t> </a:t>
            </a:r>
            <a:r>
              <a:rPr lang="en-GB" sz="1400" dirty="0" err="1" smtClean="0">
                <a:solidFill>
                  <a:schemeClr val="bg1"/>
                </a:solidFill>
              </a:rPr>
              <a:t>iddiada</a:t>
            </a:r>
            <a:r>
              <a:rPr lang="en-GB" sz="1400" dirty="0" smtClean="0">
                <a:solidFill>
                  <a:schemeClr val="bg1"/>
                </a:solidFill>
              </a:rPr>
              <a:t> 50$ </a:t>
            </a:r>
            <a:r>
              <a:rPr lang="en-GB" sz="1400" dirty="0" err="1" smtClean="0">
                <a:solidFill>
                  <a:schemeClr val="bg1"/>
                </a:solidFill>
              </a:rPr>
              <a:t>kaybetmistir</a:t>
            </a:r>
            <a:r>
              <a:rPr lang="en-GB" sz="1400" dirty="0" smtClean="0">
                <a:solidFill>
                  <a:schemeClr val="bg1"/>
                </a:solidFill>
              </a:rPr>
              <a:t>. </a:t>
            </a:r>
            <a:r>
              <a:rPr lang="en-GB" sz="1400" dirty="0" smtClean="0">
                <a:solidFill>
                  <a:srgbClr val="00B050"/>
                </a:solidFill>
              </a:rPr>
              <a:t>“Surely You’re Joking </a:t>
            </a:r>
            <a:r>
              <a:rPr lang="en-GB" sz="1400" dirty="0" err="1" smtClean="0">
                <a:solidFill>
                  <a:srgbClr val="00B050"/>
                </a:solidFill>
              </a:rPr>
              <a:t>Mr.</a:t>
            </a:r>
            <a:r>
              <a:rPr lang="en-GB" sz="1400" dirty="0" smtClean="0">
                <a:solidFill>
                  <a:srgbClr val="00B050"/>
                </a:solidFill>
              </a:rPr>
              <a:t> Feynman”, R. Feynman</a:t>
            </a:r>
            <a:r>
              <a:rPr lang="en-GB" sz="1400" dirty="0" smtClean="0">
                <a:solidFill>
                  <a:schemeClr val="bg1"/>
                </a:solidFill>
              </a:rPr>
              <a:t>.</a:t>
            </a:r>
            <a:endParaRPr lang="en-GB" sz="1400" dirty="0">
              <a:solidFill>
                <a:schemeClr val="bg1"/>
              </a:solidFill>
            </a:endParaRPr>
          </a:p>
        </p:txBody>
      </p:sp>
      <p:sp>
        <p:nvSpPr>
          <p:cNvPr id="8" name="Date Placeholder 7"/>
          <p:cNvSpPr>
            <a:spLocks noGrp="1"/>
          </p:cNvSpPr>
          <p:nvPr>
            <p:ph type="dt" sz="half" idx="10"/>
          </p:nvPr>
        </p:nvSpPr>
        <p:spPr/>
        <p:txBody>
          <a:bodyPr/>
          <a:lstStyle/>
          <a:p>
            <a:fld id="{76A41772-3B63-45F0-A918-657F781A8EBB}" type="datetime1">
              <a:rPr lang="en-GB" smtClean="0"/>
              <a:t>24/04/2014</a:t>
            </a:fld>
            <a:endParaRPr lang="en-GB"/>
          </a:p>
        </p:txBody>
      </p:sp>
    </p:spTree>
    <p:extLst>
      <p:ext uri="{BB962C8B-B14F-4D97-AF65-F5344CB8AC3E}">
        <p14:creationId xmlns:p14="http://schemas.microsoft.com/office/powerpoint/2010/main" val="34567423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Explosion 1 14"/>
          <p:cNvSpPr/>
          <p:nvPr/>
        </p:nvSpPr>
        <p:spPr>
          <a:xfrm>
            <a:off x="1619672" y="4027821"/>
            <a:ext cx="1584176" cy="769331"/>
          </a:xfrm>
          <a:prstGeom prst="irregularSeal1">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lide Number Placeholder 1"/>
          <p:cNvSpPr>
            <a:spLocks noGrp="1"/>
          </p:cNvSpPr>
          <p:nvPr>
            <p:ph type="sldNum" sz="quarter" idx="12"/>
          </p:nvPr>
        </p:nvSpPr>
        <p:spPr/>
        <p:txBody>
          <a:bodyPr/>
          <a:lstStyle/>
          <a:p>
            <a:fld id="{FFAE8C10-7168-4032-AB6F-E0A2FE1D327A}" type="slidenum">
              <a:rPr lang="en-GB" smtClean="0"/>
              <a:pPr/>
              <a:t>18</a:t>
            </a:fld>
            <a:r>
              <a:rPr lang="en-GB" dirty="0" smtClean="0"/>
              <a:t>/42</a:t>
            </a:r>
            <a:endParaRPr lang="en-GB" dirty="0"/>
          </a:p>
        </p:txBody>
      </p:sp>
      <mc:AlternateContent xmlns:mc="http://schemas.openxmlformats.org/markup-compatibility/2006" xmlns:a14="http://schemas.microsoft.com/office/drawing/2010/main">
        <mc:Choice Requires="a14">
          <p:sp>
            <p:nvSpPr>
              <p:cNvPr id="3" name="TextBox 2"/>
              <p:cNvSpPr txBox="1"/>
              <p:nvPr/>
            </p:nvSpPr>
            <p:spPr>
              <a:xfrm>
                <a:off x="1786767" y="4954155"/>
                <a:ext cx="5941563" cy="406073"/>
              </a:xfrm>
              <a:prstGeom prst="rect">
                <a:avLst/>
              </a:prstGeom>
              <a:solidFill>
                <a:schemeClr val="bg1"/>
              </a:solidFill>
              <a:ln>
                <a:solidFill>
                  <a:schemeClr val="bg1"/>
                </a:solidFill>
              </a:ln>
            </p:spPr>
            <p:txBody>
              <a:bodyPr wrap="none" rtlCol="0">
                <a:spAutoFit/>
              </a:bodyPr>
              <a:lstStyle/>
              <a:p>
                <a:r>
                  <a:rPr lang="en-GB" dirty="0" smtClean="0">
                    <a:latin typeface="Lucida Calligraphy" panose="03010101010101010101" pitchFamily="66" charset="0"/>
                  </a:rPr>
                  <a:t>H</a:t>
                </a:r>
                <a14:m>
                  <m:oMath xmlns:m="http://schemas.openxmlformats.org/officeDocument/2006/math">
                    <m:d>
                      <m:dPr>
                        <m:ctrlPr>
                          <a:rPr lang="en-GB" b="0" i="1" smtClean="0">
                            <a:latin typeface="Cambria Math"/>
                          </a:rPr>
                        </m:ctrlPr>
                      </m:dPr>
                      <m:e>
                        <m:r>
                          <a:rPr lang="en-GB" b="0" i="1" smtClean="0">
                            <a:latin typeface="Cambria Math"/>
                          </a:rPr>
                          <m:t>𝑥</m:t>
                        </m:r>
                      </m:e>
                    </m:d>
                    <m:r>
                      <a:rPr lang="en-GB" b="0" i="1" smtClean="0">
                        <a:latin typeface="Cambria Math"/>
                      </a:rPr>
                      <m:t>=</m:t>
                    </m:r>
                    <m:nary>
                      <m:naryPr>
                        <m:chr m:val="∑"/>
                        <m:supHide m:val="on"/>
                        <m:ctrlPr>
                          <a:rPr lang="en-GB" b="0" i="1" smtClean="0">
                            <a:latin typeface="Cambria Math"/>
                          </a:rPr>
                        </m:ctrlPr>
                      </m:naryPr>
                      <m:sub>
                        <m:r>
                          <m:rPr>
                            <m:brk m:alnAt="7"/>
                          </m:rPr>
                          <a:rPr lang="en-GB" b="0" i="1" smtClean="0">
                            <a:latin typeface="Cambria Math"/>
                          </a:rPr>
                          <m:t>𝑖</m:t>
                        </m:r>
                        <m:r>
                          <a:rPr lang="en-GB" b="0" i="1" smtClean="0">
                            <a:latin typeface="Cambria Math"/>
                          </a:rPr>
                          <m:t>=</m:t>
                        </m:r>
                        <m:r>
                          <a:rPr lang="en-GB" b="0" i="1" smtClean="0">
                            <a:latin typeface="Cambria Math"/>
                          </a:rPr>
                          <m:t>𝑆</m:t>
                        </m:r>
                        <m:r>
                          <a:rPr lang="en-GB" b="0" i="1" smtClean="0">
                            <a:latin typeface="Cambria Math"/>
                          </a:rPr>
                          <m:t>,</m:t>
                        </m:r>
                        <m:r>
                          <a:rPr lang="en-GB" b="0" i="1" smtClean="0">
                            <a:latin typeface="Cambria Math"/>
                          </a:rPr>
                          <m:t>𝑉</m:t>
                        </m:r>
                        <m:r>
                          <a:rPr lang="en-GB" b="0" i="1" smtClean="0">
                            <a:latin typeface="Cambria Math"/>
                          </a:rPr>
                          <m:t>,</m:t>
                        </m:r>
                        <m:r>
                          <a:rPr lang="en-GB" b="0" i="1" smtClean="0">
                            <a:latin typeface="Cambria Math"/>
                          </a:rPr>
                          <m:t>𝑇</m:t>
                        </m:r>
                        <m:r>
                          <a:rPr lang="en-GB" b="0" i="1" smtClean="0">
                            <a:latin typeface="Cambria Math"/>
                          </a:rPr>
                          <m:t>,</m:t>
                        </m:r>
                        <m:r>
                          <a:rPr lang="en-GB" b="0" i="1" smtClean="0">
                            <a:latin typeface="Cambria Math"/>
                          </a:rPr>
                          <m:t>𝐴</m:t>
                        </m:r>
                        <m:r>
                          <a:rPr lang="en-GB" b="0" i="1" smtClean="0">
                            <a:latin typeface="Cambria Math"/>
                          </a:rPr>
                          <m:t>,</m:t>
                        </m:r>
                        <m:r>
                          <a:rPr lang="en-GB" b="0" i="1" smtClean="0">
                            <a:latin typeface="Cambria Math"/>
                          </a:rPr>
                          <m:t>𝑃</m:t>
                        </m:r>
                      </m:sub>
                      <m:sup/>
                      <m:e>
                        <m:sSub>
                          <m:sSubPr>
                            <m:ctrlPr>
                              <a:rPr lang="en-GB" b="0" i="1" smtClean="0">
                                <a:latin typeface="Cambria Math"/>
                              </a:rPr>
                            </m:ctrlPr>
                          </m:sSubPr>
                          <m:e>
                            <m:r>
                              <a:rPr lang="en-GB" b="0" i="1" smtClean="0">
                                <a:latin typeface="Cambria Math"/>
                              </a:rPr>
                              <m:t>𝐺</m:t>
                            </m:r>
                          </m:e>
                          <m:sub>
                            <m:r>
                              <a:rPr lang="en-GB" b="0" i="1" smtClean="0">
                                <a:latin typeface="Cambria Math"/>
                              </a:rPr>
                              <m:t>𝑖</m:t>
                            </m:r>
                          </m:sub>
                        </m:sSub>
                        <m:acc>
                          <m:accPr>
                            <m:chr m:val="̅"/>
                            <m:ctrlPr>
                              <a:rPr lang="en-GB" b="0" i="1" smtClean="0">
                                <a:latin typeface="Cambria Math"/>
                              </a:rPr>
                            </m:ctrlPr>
                          </m:accPr>
                          <m:e>
                            <m:r>
                              <a:rPr lang="en-GB" b="0" i="1" smtClean="0">
                                <a:latin typeface="Cambria Math"/>
                              </a:rPr>
                              <m:t>𝑝</m:t>
                            </m:r>
                          </m:e>
                        </m:acc>
                        <m:sSub>
                          <m:sSubPr>
                            <m:ctrlPr>
                              <a:rPr lang="en-GB" b="0" i="1" smtClean="0">
                                <a:latin typeface="Cambria Math"/>
                              </a:rPr>
                            </m:ctrlPr>
                          </m:sSubPr>
                          <m:e>
                            <m:r>
                              <a:rPr lang="en-GB" b="0" i="1" smtClean="0">
                                <a:latin typeface="Cambria Math"/>
                              </a:rPr>
                              <m:t>𝑂</m:t>
                            </m:r>
                          </m:e>
                          <m:sub>
                            <m:r>
                              <a:rPr lang="en-GB" b="0" i="1" smtClean="0">
                                <a:latin typeface="Cambria Math"/>
                              </a:rPr>
                              <m:t>𝑖</m:t>
                            </m:r>
                          </m:sub>
                        </m:sSub>
                        <m:r>
                          <a:rPr lang="en-GB" b="0" i="1" smtClean="0">
                            <a:latin typeface="Cambria Math"/>
                          </a:rPr>
                          <m:t>𝑛</m:t>
                        </m:r>
                        <m:d>
                          <m:dPr>
                            <m:ctrlPr>
                              <a:rPr lang="en-GB" b="0" i="1" smtClean="0">
                                <a:latin typeface="Cambria Math"/>
                              </a:rPr>
                            </m:ctrlPr>
                          </m:dPr>
                          <m:e>
                            <m:r>
                              <a:rPr lang="en-GB" b="0" i="1" smtClean="0">
                                <a:latin typeface="Cambria Math"/>
                              </a:rPr>
                              <m:t>𝑥</m:t>
                            </m:r>
                          </m:e>
                        </m:d>
                        <m:acc>
                          <m:accPr>
                            <m:chr m:val="̅"/>
                            <m:ctrlPr>
                              <a:rPr lang="en-GB" b="0" i="1" smtClean="0">
                                <a:latin typeface="Cambria Math"/>
                              </a:rPr>
                            </m:ctrlPr>
                          </m:accPr>
                          <m:e>
                            <m:r>
                              <a:rPr lang="en-GB" b="0" i="1" smtClean="0">
                                <a:latin typeface="Cambria Math"/>
                              </a:rPr>
                              <m:t>𝑒</m:t>
                            </m:r>
                          </m:e>
                        </m:acc>
                        <m:sSup>
                          <m:sSupPr>
                            <m:ctrlPr>
                              <a:rPr lang="en-GB" b="0" i="1" smtClean="0">
                                <a:latin typeface="Cambria Math"/>
                              </a:rPr>
                            </m:ctrlPr>
                          </m:sSupPr>
                          <m:e>
                            <m:r>
                              <a:rPr lang="en-GB" b="0" i="1" smtClean="0">
                                <a:latin typeface="Cambria Math"/>
                              </a:rPr>
                              <m:t>𝑂</m:t>
                            </m:r>
                          </m:e>
                          <m:sup>
                            <m:r>
                              <a:rPr lang="en-GB" b="0" i="1" smtClean="0">
                                <a:latin typeface="Cambria Math"/>
                              </a:rPr>
                              <m:t>𝑖</m:t>
                            </m:r>
                          </m:sup>
                        </m:sSup>
                        <m:r>
                          <a:rPr lang="en-GB" b="0" i="1" smtClean="0">
                            <a:latin typeface="Cambria Math"/>
                          </a:rPr>
                          <m:t>(</m:t>
                        </m:r>
                        <m:sSub>
                          <m:sSubPr>
                            <m:ctrlPr>
                              <a:rPr lang="en-GB" b="0" i="1" smtClean="0">
                                <a:latin typeface="Cambria Math"/>
                              </a:rPr>
                            </m:ctrlPr>
                          </m:sSubPr>
                          <m:e>
                            <m:r>
                              <a:rPr lang="en-GB" b="0" i="1" smtClean="0">
                                <a:latin typeface="Cambria Math"/>
                              </a:rPr>
                              <m:t>𝐺</m:t>
                            </m:r>
                          </m:e>
                          <m:sub>
                            <m:r>
                              <a:rPr lang="en-GB" b="0" i="1" smtClean="0">
                                <a:latin typeface="Cambria Math"/>
                              </a:rPr>
                              <m:t>𝑖</m:t>
                            </m:r>
                          </m:sub>
                        </m:sSub>
                        <m:r>
                          <a:rPr lang="en-GB" b="0" i="1" smtClean="0">
                            <a:latin typeface="Cambria Math"/>
                          </a:rPr>
                          <m:t>−</m:t>
                        </m:r>
                        <m:sSubSup>
                          <m:sSubSupPr>
                            <m:ctrlPr>
                              <a:rPr lang="en-GB" b="0" i="1" smtClean="0">
                                <a:latin typeface="Cambria Math"/>
                              </a:rPr>
                            </m:ctrlPr>
                          </m:sSubSupPr>
                          <m:e>
                            <m:r>
                              <a:rPr lang="en-GB" b="0" i="1" smtClean="0">
                                <a:latin typeface="Cambria Math"/>
                              </a:rPr>
                              <m:t>𝐺</m:t>
                            </m:r>
                            <m:r>
                              <a:rPr lang="en-GB" b="0" i="1" smtClean="0">
                                <a:latin typeface="Cambria Math"/>
                              </a:rPr>
                              <m:t>′</m:t>
                            </m:r>
                          </m:e>
                          <m:sub>
                            <m:r>
                              <a:rPr lang="en-GB" b="0" i="1" smtClean="0">
                                <a:latin typeface="Cambria Math"/>
                              </a:rPr>
                              <m:t>𝑖</m:t>
                            </m:r>
                          </m:sub>
                          <m:sup/>
                        </m:sSubSup>
                        <m:sSub>
                          <m:sSubPr>
                            <m:ctrlPr>
                              <a:rPr lang="en-GB" b="0" i="1" smtClean="0">
                                <a:latin typeface="Cambria Math"/>
                              </a:rPr>
                            </m:ctrlPr>
                          </m:sSubPr>
                          <m:e>
                            <m:r>
                              <a:rPr lang="en-GB" b="0" i="1" smtClean="0">
                                <a:latin typeface="Cambria Math"/>
                                <a:ea typeface="Cambria Math"/>
                              </a:rPr>
                              <m:t>𝛾</m:t>
                            </m:r>
                          </m:e>
                          <m:sub>
                            <m:r>
                              <a:rPr lang="en-GB" b="0" i="1" smtClean="0">
                                <a:latin typeface="Cambria Math"/>
                              </a:rPr>
                              <m:t>5</m:t>
                            </m:r>
                          </m:sub>
                        </m:sSub>
                        <m:r>
                          <a:rPr lang="en-GB" b="0" i="1" smtClean="0">
                            <a:latin typeface="Cambria Math"/>
                          </a:rPr>
                          <m:t>)</m:t>
                        </m:r>
                        <m:r>
                          <a:rPr lang="en-GB" b="0" i="1" smtClean="0">
                            <a:latin typeface="Cambria Math"/>
                            <a:ea typeface="Cambria Math"/>
                          </a:rPr>
                          <m:t>𝜈</m:t>
                        </m:r>
                        <m:d>
                          <m:dPr>
                            <m:ctrlPr>
                              <a:rPr lang="en-GB" b="0" i="1" smtClean="0">
                                <a:latin typeface="Cambria Math"/>
                                <a:ea typeface="Cambria Math"/>
                              </a:rPr>
                            </m:ctrlPr>
                          </m:dPr>
                          <m:e>
                            <m:r>
                              <a:rPr lang="en-GB" b="0" i="1" smtClean="0">
                                <a:latin typeface="Cambria Math"/>
                                <a:ea typeface="Cambria Math"/>
                              </a:rPr>
                              <m:t>𝑥</m:t>
                            </m:r>
                          </m:e>
                        </m:d>
                        <m:r>
                          <a:rPr lang="en-GB" b="0" i="1" smtClean="0">
                            <a:latin typeface="Cambria Math"/>
                            <a:ea typeface="Cambria Math"/>
                          </a:rPr>
                          <m:t>+</m:t>
                        </m:r>
                        <m:r>
                          <a:rPr lang="en-GB" b="0" i="1" smtClean="0">
                            <a:latin typeface="Cambria Math"/>
                            <a:ea typeface="Cambria Math"/>
                          </a:rPr>
                          <m:t>h</m:t>
                        </m:r>
                        <m:r>
                          <a:rPr lang="en-GB" b="0" i="1" smtClean="0">
                            <a:latin typeface="Cambria Math"/>
                            <a:ea typeface="Cambria Math"/>
                          </a:rPr>
                          <m:t>.</m:t>
                        </m:r>
                        <m:r>
                          <a:rPr lang="en-GB" b="0" i="1" smtClean="0">
                            <a:latin typeface="Cambria Math"/>
                            <a:ea typeface="Cambria Math"/>
                          </a:rPr>
                          <m:t>𝑐</m:t>
                        </m:r>
                        <m:r>
                          <a:rPr lang="en-GB" b="0" i="1" smtClean="0">
                            <a:latin typeface="Cambria Math"/>
                            <a:ea typeface="Cambria Math"/>
                          </a:rPr>
                          <m:t>.</m:t>
                        </m:r>
                      </m:e>
                    </m:nary>
                  </m:oMath>
                </a14:m>
                <a:endParaRPr lang="en-GB" dirty="0"/>
              </a:p>
            </p:txBody>
          </p:sp>
        </mc:Choice>
        <mc:Fallback xmlns="">
          <p:sp>
            <p:nvSpPr>
              <p:cNvPr id="3" name="TextBox 2"/>
              <p:cNvSpPr txBox="1">
                <a:spLocks noRot="1" noChangeAspect="1" noMove="1" noResize="1" noEditPoints="1" noAdjustHandles="1" noChangeArrowheads="1" noChangeShapeType="1" noTextEdit="1"/>
              </p:cNvSpPr>
              <p:nvPr/>
            </p:nvSpPr>
            <p:spPr>
              <a:xfrm>
                <a:off x="1786767" y="4954155"/>
                <a:ext cx="5941563" cy="406073"/>
              </a:xfrm>
              <a:prstGeom prst="rect">
                <a:avLst/>
              </a:prstGeom>
              <a:blipFill rotWithShape="1">
                <a:blip r:embed="rId3"/>
                <a:stretch>
                  <a:fillRect l="-716" t="-101471" b="-160294"/>
                </a:stretch>
              </a:blipFill>
              <a:ln>
                <a:solidFill>
                  <a:schemeClr val="bg1"/>
                </a:solidFill>
              </a:ln>
            </p:spPr>
            <p:txBody>
              <a:bodyPr/>
              <a:lstStyle/>
              <a:p>
                <a:r>
                  <a:rPr lang="en-GB">
                    <a:noFill/>
                  </a:rPr>
                  <a:t> </a:t>
                </a:r>
              </a:p>
            </p:txBody>
          </p:sp>
        </mc:Fallback>
      </mc:AlternateContent>
      <p:pic>
        <p:nvPicPr>
          <p:cNvPr id="105474"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26926" t="17471" r="26638" b="66976"/>
          <a:stretch/>
        </p:blipFill>
        <p:spPr bwMode="auto">
          <a:xfrm>
            <a:off x="281587" y="1055637"/>
            <a:ext cx="4369939" cy="12932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Footer Placeholder 7"/>
          <p:cNvSpPr>
            <a:spLocks noGrp="1"/>
          </p:cNvSpPr>
          <p:nvPr>
            <p:ph type="ftr" sz="quarter" idx="11"/>
          </p:nvPr>
        </p:nvSpPr>
        <p:spPr/>
        <p:txBody>
          <a:bodyPr/>
          <a:lstStyle/>
          <a:p>
            <a:r>
              <a:rPr lang="en-GB" smtClean="0"/>
              <a:t>Umut KOSE</a:t>
            </a:r>
            <a:endParaRPr lang="en-GB"/>
          </a:p>
        </p:txBody>
      </p:sp>
      <p:sp>
        <p:nvSpPr>
          <p:cNvPr id="11" name="Rectangle 10"/>
          <p:cNvSpPr/>
          <p:nvPr/>
        </p:nvSpPr>
        <p:spPr>
          <a:xfrm>
            <a:off x="35496" y="5301208"/>
            <a:ext cx="9099671" cy="1138773"/>
          </a:xfrm>
          <a:prstGeom prst="rect">
            <a:avLst/>
          </a:prstGeom>
        </p:spPr>
        <p:txBody>
          <a:bodyPr wrap="none">
            <a:spAutoFit/>
          </a:bodyPr>
          <a:lstStyle/>
          <a:p>
            <a:r>
              <a:rPr lang="en-GB" sz="4400" b="1" dirty="0" smtClean="0">
                <a:solidFill>
                  <a:srgbClr val="66FF33"/>
                </a:solidFill>
              </a:rPr>
              <a:t>!!</a:t>
            </a:r>
            <a:r>
              <a:rPr lang="en-GB" sz="4400" b="1" dirty="0" smtClean="0">
                <a:solidFill>
                  <a:srgbClr val="FF0000"/>
                </a:solidFill>
              </a:rPr>
              <a:t> </a:t>
            </a:r>
            <a:r>
              <a:rPr lang="en-GB" sz="2400" b="1" dirty="0">
                <a:solidFill>
                  <a:srgbClr val="FFFF00"/>
                </a:solidFill>
              </a:rPr>
              <a:t>N</a:t>
            </a:r>
            <a:r>
              <a:rPr lang="tr-TR" sz="2400" b="1" dirty="0" smtClean="0">
                <a:solidFill>
                  <a:srgbClr val="FFFF00"/>
                </a:solidFill>
              </a:rPr>
              <a:t>ö</a:t>
            </a:r>
            <a:r>
              <a:rPr lang="en-GB" sz="2400" b="1" dirty="0" err="1" smtClean="0">
                <a:solidFill>
                  <a:srgbClr val="FFFF00"/>
                </a:solidFill>
              </a:rPr>
              <a:t>trinolar</a:t>
            </a:r>
            <a:r>
              <a:rPr lang="en-GB" sz="2400" b="1" dirty="0" smtClean="0">
                <a:solidFill>
                  <a:srgbClr val="FFFF00"/>
                </a:solidFill>
              </a:rPr>
              <a:t> k</a:t>
            </a:r>
            <a:r>
              <a:rPr lang="tr-TR" sz="2400" b="1" dirty="0">
                <a:solidFill>
                  <a:srgbClr val="FFFF00"/>
                </a:solidFill>
              </a:rPr>
              <a:t>ü</a:t>
            </a:r>
            <a:r>
              <a:rPr lang="en-GB" sz="2400" b="1" dirty="0" err="1" smtClean="0">
                <a:solidFill>
                  <a:srgbClr val="FFFF00"/>
                </a:solidFill>
              </a:rPr>
              <a:t>tlesizdir</a:t>
            </a:r>
            <a:r>
              <a:rPr lang="en-GB" sz="2400" b="1" dirty="0" smtClean="0">
                <a:solidFill>
                  <a:srgbClr val="FFFF00"/>
                </a:solidFill>
              </a:rPr>
              <a:t>, </a:t>
            </a:r>
            <a:r>
              <a:rPr lang="en-GB" sz="2400" b="1" dirty="0" err="1" smtClean="0">
                <a:solidFill>
                  <a:srgbClr val="FFFF00"/>
                </a:solidFill>
              </a:rPr>
              <a:t>zay</a:t>
            </a:r>
            <a:r>
              <a:rPr lang="tr-TR" sz="2400" b="1" dirty="0" smtClean="0">
                <a:solidFill>
                  <a:srgbClr val="FFFF00"/>
                </a:solidFill>
              </a:rPr>
              <a:t>ı</a:t>
            </a:r>
            <a:r>
              <a:rPr lang="en-GB" sz="2400" b="1" dirty="0" smtClean="0">
                <a:solidFill>
                  <a:srgbClr val="FFFF00"/>
                </a:solidFill>
              </a:rPr>
              <a:t>f </a:t>
            </a:r>
            <a:r>
              <a:rPr lang="en-GB" sz="2400" b="1" dirty="0" err="1" smtClean="0">
                <a:solidFill>
                  <a:srgbClr val="FFFF00"/>
                </a:solidFill>
              </a:rPr>
              <a:t>etkile</a:t>
            </a:r>
            <a:r>
              <a:rPr lang="tr-TR" sz="2400" b="1" dirty="0" smtClean="0">
                <a:solidFill>
                  <a:srgbClr val="FFFF00"/>
                </a:solidFill>
              </a:rPr>
              <a:t>ş</a:t>
            </a:r>
            <a:r>
              <a:rPr lang="en-GB" sz="2400" b="1" dirty="0" err="1" smtClean="0">
                <a:solidFill>
                  <a:srgbClr val="FFFF00"/>
                </a:solidFill>
              </a:rPr>
              <a:t>imlerde</a:t>
            </a:r>
            <a:r>
              <a:rPr lang="en-GB" sz="2400" b="1" dirty="0" smtClean="0">
                <a:solidFill>
                  <a:srgbClr val="FFFF00"/>
                </a:solidFill>
              </a:rPr>
              <a:t> </a:t>
            </a:r>
            <a:r>
              <a:rPr lang="en-GB" sz="2400" b="1" dirty="0" err="1" smtClean="0">
                <a:solidFill>
                  <a:srgbClr val="FFFF00"/>
                </a:solidFill>
              </a:rPr>
              <a:t>ya</a:t>
            </a:r>
            <a:r>
              <a:rPr lang="en-GB" sz="2400" b="1" dirty="0" smtClean="0">
                <a:solidFill>
                  <a:srgbClr val="FFFF00"/>
                </a:solidFill>
              </a:rPr>
              <a:t> sol-</a:t>
            </a:r>
            <a:r>
              <a:rPr lang="en-GB" sz="2400" b="1" dirty="0" err="1" smtClean="0">
                <a:solidFill>
                  <a:srgbClr val="FFFF00"/>
                </a:solidFill>
              </a:rPr>
              <a:t>elli</a:t>
            </a:r>
            <a:r>
              <a:rPr lang="en-GB" sz="2400" b="1" dirty="0" smtClean="0">
                <a:solidFill>
                  <a:srgbClr val="FFFF00"/>
                </a:solidFill>
              </a:rPr>
              <a:t> (left-handed),</a:t>
            </a:r>
          </a:p>
          <a:p>
            <a:r>
              <a:rPr lang="en-GB" sz="2400" b="1" dirty="0" smtClean="0">
                <a:solidFill>
                  <a:srgbClr val="FFFF00"/>
                </a:solidFill>
              </a:rPr>
              <a:t> </a:t>
            </a:r>
            <a:r>
              <a:rPr lang="en-GB" sz="2400" b="1" dirty="0" err="1" smtClean="0">
                <a:solidFill>
                  <a:srgbClr val="FFFF00"/>
                </a:solidFill>
              </a:rPr>
              <a:t>ya</a:t>
            </a:r>
            <a:r>
              <a:rPr lang="en-GB" sz="2400" b="1" dirty="0" smtClean="0">
                <a:solidFill>
                  <a:srgbClr val="FFFF00"/>
                </a:solidFill>
              </a:rPr>
              <a:t> da </a:t>
            </a:r>
            <a:r>
              <a:rPr lang="en-GB" sz="2400" b="1" dirty="0" err="1" smtClean="0">
                <a:solidFill>
                  <a:srgbClr val="FFFF00"/>
                </a:solidFill>
              </a:rPr>
              <a:t>sa</a:t>
            </a:r>
            <a:r>
              <a:rPr lang="tr-TR" sz="2400" b="1" dirty="0">
                <a:solidFill>
                  <a:srgbClr val="FFFF00"/>
                </a:solidFill>
              </a:rPr>
              <a:t>ğ</a:t>
            </a:r>
            <a:r>
              <a:rPr lang="en-GB" sz="2400" b="1" dirty="0" smtClean="0">
                <a:solidFill>
                  <a:srgbClr val="FFFF00"/>
                </a:solidFill>
              </a:rPr>
              <a:t>-</a:t>
            </a:r>
            <a:r>
              <a:rPr lang="en-GB" sz="2400" b="1" dirty="0" err="1" smtClean="0">
                <a:solidFill>
                  <a:srgbClr val="FFFF00"/>
                </a:solidFill>
              </a:rPr>
              <a:t>elli</a:t>
            </a:r>
            <a:r>
              <a:rPr lang="en-GB" sz="2400" b="1" dirty="0" smtClean="0">
                <a:solidFill>
                  <a:srgbClr val="FFFF00"/>
                </a:solidFill>
              </a:rPr>
              <a:t> (right-handed) n</a:t>
            </a:r>
            <a:r>
              <a:rPr lang="tr-TR" sz="2400" b="1" dirty="0" smtClean="0">
                <a:solidFill>
                  <a:srgbClr val="FFFF00"/>
                </a:solidFill>
              </a:rPr>
              <a:t>ö</a:t>
            </a:r>
            <a:r>
              <a:rPr lang="en-GB" sz="2400" b="1" dirty="0" err="1" smtClean="0">
                <a:solidFill>
                  <a:srgbClr val="FFFF00"/>
                </a:solidFill>
              </a:rPr>
              <a:t>trino</a:t>
            </a:r>
            <a:r>
              <a:rPr lang="en-GB" sz="2400" b="1" dirty="0" smtClean="0">
                <a:solidFill>
                  <a:srgbClr val="FFFF00"/>
                </a:solidFill>
              </a:rPr>
              <a:t>/</a:t>
            </a:r>
            <a:r>
              <a:rPr lang="en-GB" sz="2400" b="1" dirty="0" err="1" smtClean="0">
                <a:solidFill>
                  <a:srgbClr val="FFFF00"/>
                </a:solidFill>
              </a:rPr>
              <a:t>antin</a:t>
            </a:r>
            <a:r>
              <a:rPr lang="tr-TR" sz="2400" b="1" dirty="0" smtClean="0">
                <a:solidFill>
                  <a:srgbClr val="FFFF00"/>
                </a:solidFill>
              </a:rPr>
              <a:t>ö</a:t>
            </a:r>
            <a:r>
              <a:rPr lang="en-GB" sz="2400" b="1" dirty="0" err="1" smtClean="0">
                <a:solidFill>
                  <a:srgbClr val="FFFF00"/>
                </a:solidFill>
              </a:rPr>
              <a:t>trinolar</a:t>
            </a:r>
            <a:r>
              <a:rPr lang="en-GB" sz="2400" b="1" dirty="0" smtClean="0">
                <a:solidFill>
                  <a:srgbClr val="FFFF00"/>
                </a:solidFill>
              </a:rPr>
              <a:t>  </a:t>
            </a:r>
            <a:r>
              <a:rPr lang="en-GB" sz="2400" b="1" dirty="0" err="1" smtClean="0">
                <a:solidFill>
                  <a:srgbClr val="FFFF00"/>
                </a:solidFill>
              </a:rPr>
              <a:t>bulunur</a:t>
            </a:r>
            <a:r>
              <a:rPr lang="en-GB" sz="2400" b="1" dirty="0" smtClean="0">
                <a:solidFill>
                  <a:srgbClr val="FFFF00"/>
                </a:solidFill>
              </a:rPr>
              <a:t>.</a:t>
            </a:r>
            <a:endParaRPr lang="en-GB" sz="2400" b="1" dirty="0">
              <a:solidFill>
                <a:srgbClr val="FFFF00"/>
              </a:solidFill>
            </a:endParaRPr>
          </a:p>
        </p:txBody>
      </p:sp>
      <p:sp>
        <p:nvSpPr>
          <p:cNvPr id="12" name="TextBox 11"/>
          <p:cNvSpPr txBox="1"/>
          <p:nvPr/>
        </p:nvSpPr>
        <p:spPr>
          <a:xfrm>
            <a:off x="281587" y="332656"/>
            <a:ext cx="8538885" cy="677108"/>
          </a:xfrm>
          <a:prstGeom prst="rect">
            <a:avLst/>
          </a:prstGeom>
          <a:noFill/>
        </p:spPr>
        <p:txBody>
          <a:bodyPr wrap="square" rtlCol="0">
            <a:spAutoFit/>
          </a:bodyPr>
          <a:lstStyle/>
          <a:p>
            <a:r>
              <a:rPr lang="tr-TR" sz="2000" b="1" dirty="0" smtClean="0">
                <a:solidFill>
                  <a:srgbClr val="66FF33"/>
                </a:solidFill>
              </a:rPr>
              <a:t>T. D. Lee</a:t>
            </a:r>
            <a:r>
              <a:rPr lang="en-GB" sz="2000" b="1" dirty="0" smtClean="0">
                <a:solidFill>
                  <a:srgbClr val="66FF33"/>
                </a:solidFill>
              </a:rPr>
              <a:t>, C. N. Yang &amp; A. Salam &amp; L. Landau, </a:t>
            </a:r>
            <a:r>
              <a:rPr lang="tr-TR" sz="2000" b="1" dirty="0" smtClean="0">
                <a:solidFill>
                  <a:srgbClr val="66FF33"/>
                </a:solidFill>
              </a:rPr>
              <a:t>1957</a:t>
            </a:r>
            <a:r>
              <a:rPr lang="en-GB" sz="2000" b="1" dirty="0" smtClean="0">
                <a:solidFill>
                  <a:srgbClr val="66FF33"/>
                </a:solidFill>
              </a:rPr>
              <a:t>, </a:t>
            </a:r>
            <a:r>
              <a:rPr lang="en-GB" b="1" dirty="0" smtClean="0">
                <a:solidFill>
                  <a:srgbClr val="FF0000"/>
                </a:solidFill>
              </a:rPr>
              <a:t>Fermi </a:t>
            </a:r>
            <a:r>
              <a:rPr lang="en-GB" b="1" dirty="0" err="1" smtClean="0">
                <a:solidFill>
                  <a:srgbClr val="FF0000"/>
                </a:solidFill>
              </a:rPr>
              <a:t>kuram</a:t>
            </a:r>
            <a:r>
              <a:rPr lang="tr-TR" b="1" dirty="0" smtClean="0">
                <a:solidFill>
                  <a:srgbClr val="FF0000"/>
                </a:solidFill>
              </a:rPr>
              <a:t>ı</a:t>
            </a:r>
            <a:r>
              <a:rPr lang="en-GB" b="1" dirty="0" smtClean="0">
                <a:solidFill>
                  <a:srgbClr val="FF0000"/>
                </a:solidFill>
              </a:rPr>
              <a:t>n</a:t>
            </a:r>
            <a:r>
              <a:rPr lang="tr-TR" b="1" dirty="0" smtClean="0">
                <a:solidFill>
                  <a:srgbClr val="FF0000"/>
                </a:solidFill>
              </a:rPr>
              <a:t>ı</a:t>
            </a:r>
            <a:r>
              <a:rPr lang="en-GB" b="1" dirty="0" smtClean="0">
                <a:solidFill>
                  <a:srgbClr val="FF0000"/>
                </a:solidFill>
              </a:rPr>
              <a:t>n </a:t>
            </a:r>
            <a:r>
              <a:rPr lang="en-GB" b="1" dirty="0" err="1" smtClean="0">
                <a:solidFill>
                  <a:srgbClr val="FF0000"/>
                </a:solidFill>
              </a:rPr>
              <a:t>geni</a:t>
            </a:r>
            <a:r>
              <a:rPr lang="tr-TR" b="1" dirty="0" smtClean="0">
                <a:solidFill>
                  <a:srgbClr val="FF0000"/>
                </a:solidFill>
              </a:rPr>
              <a:t>ş</a:t>
            </a:r>
            <a:r>
              <a:rPr lang="en-GB" b="1" dirty="0" err="1" smtClean="0">
                <a:solidFill>
                  <a:srgbClr val="FF0000"/>
                </a:solidFill>
              </a:rPr>
              <a:t>letilmesi</a:t>
            </a:r>
            <a:r>
              <a:rPr lang="en-GB" b="1" dirty="0" smtClean="0">
                <a:solidFill>
                  <a:srgbClr val="FF0000"/>
                </a:solidFill>
              </a:rPr>
              <a:t>, “two-component theory of the neutrino”.</a:t>
            </a:r>
            <a:endParaRPr lang="en-GB" b="1" dirty="0">
              <a:solidFill>
                <a:srgbClr val="66FF33"/>
              </a:solidFill>
            </a:endParaRPr>
          </a:p>
        </p:txBody>
      </p:sp>
      <mc:AlternateContent xmlns:mc="http://schemas.openxmlformats.org/markup-compatibility/2006" xmlns:a14="http://schemas.microsoft.com/office/drawing/2010/main">
        <mc:Choice Requires="a14">
          <p:sp>
            <p:nvSpPr>
              <p:cNvPr id="14" name="TextBox 13"/>
              <p:cNvSpPr txBox="1"/>
              <p:nvPr/>
            </p:nvSpPr>
            <p:spPr>
              <a:xfrm>
                <a:off x="1999663" y="4240031"/>
                <a:ext cx="720645" cy="276999"/>
              </a:xfrm>
              <a:prstGeom prst="rect">
                <a:avLst/>
              </a:prstGeom>
              <a:solidFill>
                <a:schemeClr val="bg1"/>
              </a:solidFill>
              <a:ln>
                <a:solidFill>
                  <a:schemeClr val="bg1"/>
                </a:solidFill>
              </a:ln>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a:rPr>
                          </m:ctrlPr>
                        </m:sSubPr>
                        <m:e>
                          <m:r>
                            <a:rPr lang="en-GB" sz="1200" b="0" i="1" smtClean="0">
                              <a:latin typeface="Cambria Math"/>
                            </a:rPr>
                            <m:t>𝑚</m:t>
                          </m:r>
                        </m:e>
                        <m:sub>
                          <m:r>
                            <a:rPr lang="en-GB" sz="1200" i="1" smtClean="0">
                              <a:latin typeface="Cambria Math"/>
                              <a:sym typeface="Symbol"/>
                            </a:rPr>
                            <m:t></m:t>
                          </m:r>
                        </m:sub>
                      </m:sSub>
                      <m:r>
                        <a:rPr lang="en-GB" sz="1200" b="0" i="1" smtClean="0">
                          <a:latin typeface="Cambria Math"/>
                        </a:rPr>
                        <m:t>=0</m:t>
                      </m:r>
                    </m:oMath>
                  </m:oMathPara>
                </a14:m>
                <a:endParaRPr lang="en-GB" sz="1200" dirty="0"/>
              </a:p>
            </p:txBody>
          </p:sp>
        </mc:Choice>
        <mc:Fallback xmlns="">
          <p:sp>
            <p:nvSpPr>
              <p:cNvPr id="14" name="TextBox 13"/>
              <p:cNvSpPr txBox="1">
                <a:spLocks noRot="1" noChangeAspect="1" noMove="1" noResize="1" noEditPoints="1" noAdjustHandles="1" noChangeArrowheads="1" noChangeShapeType="1" noTextEdit="1"/>
              </p:cNvSpPr>
              <p:nvPr/>
            </p:nvSpPr>
            <p:spPr>
              <a:xfrm>
                <a:off x="1999663" y="4240031"/>
                <a:ext cx="720645" cy="276999"/>
              </a:xfrm>
              <a:prstGeom prst="rect">
                <a:avLst/>
              </a:prstGeom>
              <a:blipFill rotWithShape="1">
                <a:blip r:embed="rId5"/>
                <a:stretch>
                  <a:fillRect/>
                </a:stretch>
              </a:blipFill>
              <a:ln>
                <a:solidFill>
                  <a:schemeClr val="bg1"/>
                </a:solidFill>
              </a:ln>
            </p:spPr>
            <p:txBody>
              <a:bodyPr/>
              <a:lstStyle/>
              <a:p>
                <a:r>
                  <a:rPr lang="en-GB">
                    <a:noFill/>
                  </a:rPr>
                  <a:t> </a:t>
                </a:r>
              </a:p>
            </p:txBody>
          </p:sp>
        </mc:Fallback>
      </mc:AlternateContent>
      <p:grpSp>
        <p:nvGrpSpPr>
          <p:cNvPr id="22" name="Group 21"/>
          <p:cNvGrpSpPr/>
          <p:nvPr/>
        </p:nvGrpSpPr>
        <p:grpSpPr>
          <a:xfrm>
            <a:off x="281587" y="2420195"/>
            <a:ext cx="3253336" cy="1520452"/>
            <a:chOff x="5261699" y="1764532"/>
            <a:chExt cx="3796540" cy="2126415"/>
          </a:xfrm>
        </p:grpSpPr>
        <p:grpSp>
          <p:nvGrpSpPr>
            <p:cNvPr id="21" name="Group 20"/>
            <p:cNvGrpSpPr/>
            <p:nvPr/>
          </p:nvGrpSpPr>
          <p:grpSpPr>
            <a:xfrm>
              <a:off x="5261699" y="1764532"/>
              <a:ext cx="3796540" cy="2126415"/>
              <a:chOff x="5261699" y="1764532"/>
              <a:chExt cx="3796540" cy="2126415"/>
            </a:xfrm>
          </p:grpSpPr>
          <p:grpSp>
            <p:nvGrpSpPr>
              <p:cNvPr id="4" name="Group 3"/>
              <p:cNvGrpSpPr/>
              <p:nvPr/>
            </p:nvGrpSpPr>
            <p:grpSpPr>
              <a:xfrm>
                <a:off x="5261699" y="1764532"/>
                <a:ext cx="3796540" cy="2126415"/>
                <a:chOff x="4751613" y="2198914"/>
                <a:chExt cx="4408715" cy="1894115"/>
              </a:xfrm>
            </p:grpSpPr>
            <p:pic>
              <p:nvPicPr>
                <p:cNvPr id="105475" name="Picture 3"/>
                <p:cNvPicPr>
                  <a:picLocks noChangeAspect="1" noChangeArrowheads="1"/>
                </p:cNvPicPr>
                <p:nvPr/>
              </p:nvPicPr>
              <p:blipFill rotWithShape="1">
                <a:blip r:embed="rId6">
                  <a:extLst>
                    <a:ext uri="{28A0092B-C50C-407E-A947-70E740481C1C}">
                      <a14:useLocalDpi xmlns:a14="http://schemas.microsoft.com/office/drawing/2010/main" val="0"/>
                    </a:ext>
                  </a:extLst>
                </a:blip>
                <a:srcRect l="30196" t="18863" r="8579" b="76175"/>
                <a:stretch/>
              </p:blipFill>
              <p:spPr bwMode="auto">
                <a:xfrm>
                  <a:off x="4751613" y="2198914"/>
                  <a:ext cx="4408715" cy="315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rotWithShape="1">
                <a:blip r:embed="rId6">
                  <a:extLst>
                    <a:ext uri="{28A0092B-C50C-407E-A947-70E740481C1C}">
                      <a14:useLocalDpi xmlns:a14="http://schemas.microsoft.com/office/drawing/2010/main" val="0"/>
                    </a:ext>
                  </a:extLst>
                </a:blip>
                <a:srcRect l="30196" t="30839" r="8579" b="43840"/>
                <a:stretch/>
              </p:blipFill>
              <p:spPr bwMode="auto">
                <a:xfrm>
                  <a:off x="4751613" y="2481943"/>
                  <a:ext cx="4408715" cy="16110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cxnSp>
            <p:nvCxnSpPr>
              <p:cNvPr id="18" name="Straight Connector 17"/>
              <p:cNvCxnSpPr/>
              <p:nvPr/>
            </p:nvCxnSpPr>
            <p:spPr>
              <a:xfrm>
                <a:off x="7524328" y="3789040"/>
                <a:ext cx="1296144"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25" name="Straight Connector 24"/>
            <p:cNvCxnSpPr/>
            <p:nvPr/>
          </p:nvCxnSpPr>
          <p:spPr>
            <a:xfrm>
              <a:off x="7266639" y="3284984"/>
              <a:ext cx="1296144"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30" name="Group 29"/>
          <p:cNvGrpSpPr/>
          <p:nvPr/>
        </p:nvGrpSpPr>
        <p:grpSpPr>
          <a:xfrm>
            <a:off x="4985216" y="1052736"/>
            <a:ext cx="3691240" cy="1493347"/>
            <a:chOff x="2028611" y="1772816"/>
            <a:chExt cx="5154509" cy="2792837"/>
          </a:xfrm>
        </p:grpSpPr>
        <p:grpSp>
          <p:nvGrpSpPr>
            <p:cNvPr id="26" name="Group 25"/>
            <p:cNvGrpSpPr/>
            <p:nvPr/>
          </p:nvGrpSpPr>
          <p:grpSpPr>
            <a:xfrm>
              <a:off x="2028611" y="1772816"/>
              <a:ext cx="5154509" cy="2792837"/>
              <a:chOff x="2028611" y="1772816"/>
              <a:chExt cx="5154509" cy="2792837"/>
            </a:xfrm>
          </p:grpSpPr>
          <p:grpSp>
            <p:nvGrpSpPr>
              <p:cNvPr id="5" name="Group 4"/>
              <p:cNvGrpSpPr/>
              <p:nvPr/>
            </p:nvGrpSpPr>
            <p:grpSpPr>
              <a:xfrm>
                <a:off x="2028611" y="1772816"/>
                <a:ext cx="5154509" cy="2792837"/>
                <a:chOff x="4233524" y="2481942"/>
                <a:chExt cx="4572000" cy="2768273"/>
              </a:xfrm>
            </p:grpSpPr>
            <p:pic>
              <p:nvPicPr>
                <p:cNvPr id="105476" name="Picture 4"/>
                <p:cNvPicPr>
                  <a:picLocks noChangeAspect="1" noChangeArrowheads="1"/>
                </p:cNvPicPr>
                <p:nvPr/>
              </p:nvPicPr>
              <p:blipFill rotWithShape="1">
                <a:blip r:embed="rId7">
                  <a:extLst>
                    <a:ext uri="{28A0092B-C50C-407E-A947-70E740481C1C}">
                      <a14:useLocalDpi xmlns:a14="http://schemas.microsoft.com/office/drawing/2010/main" val="0"/>
                    </a:ext>
                  </a:extLst>
                </a:blip>
                <a:srcRect l="27777" t="16638" r="8731" b="77374"/>
                <a:stretch/>
              </p:blipFill>
              <p:spPr bwMode="auto">
                <a:xfrm>
                  <a:off x="4233524" y="2481942"/>
                  <a:ext cx="4572000" cy="38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4"/>
                <p:cNvPicPr>
                  <a:picLocks noChangeAspect="1" noChangeArrowheads="1"/>
                </p:cNvPicPr>
                <p:nvPr/>
              </p:nvPicPr>
              <p:blipFill rotWithShape="1">
                <a:blip r:embed="rId7">
                  <a:extLst>
                    <a:ext uri="{28A0092B-C50C-407E-A947-70E740481C1C}">
                      <a14:useLocalDpi xmlns:a14="http://schemas.microsoft.com/office/drawing/2010/main" val="0"/>
                    </a:ext>
                  </a:extLst>
                </a:blip>
                <a:srcRect l="27777" t="35286" r="8731" b="49487"/>
                <a:stretch/>
              </p:blipFill>
              <p:spPr bwMode="auto">
                <a:xfrm>
                  <a:off x="4233524" y="2862942"/>
                  <a:ext cx="4572000" cy="9688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4"/>
                <p:cNvPicPr>
                  <a:picLocks noChangeAspect="1" noChangeArrowheads="1"/>
                </p:cNvPicPr>
                <p:nvPr/>
              </p:nvPicPr>
              <p:blipFill rotWithShape="1">
                <a:blip r:embed="rId7">
                  <a:extLst>
                    <a:ext uri="{28A0092B-C50C-407E-A947-70E740481C1C}">
                      <a14:useLocalDpi xmlns:a14="http://schemas.microsoft.com/office/drawing/2010/main" val="0"/>
                    </a:ext>
                  </a:extLst>
                </a:blip>
                <a:srcRect l="27777" t="58550" r="8731" b="18186"/>
                <a:stretch/>
              </p:blipFill>
              <p:spPr bwMode="auto">
                <a:xfrm>
                  <a:off x="4233524" y="3770003"/>
                  <a:ext cx="4572000" cy="1480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cxnSp>
            <p:nvCxnSpPr>
              <p:cNvPr id="27" name="Straight Connector 26"/>
              <p:cNvCxnSpPr/>
              <p:nvPr/>
            </p:nvCxnSpPr>
            <p:spPr>
              <a:xfrm>
                <a:off x="3851920" y="3573016"/>
                <a:ext cx="216024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31" name="Straight Connector 30"/>
            <p:cNvCxnSpPr/>
            <p:nvPr/>
          </p:nvCxnSpPr>
          <p:spPr>
            <a:xfrm>
              <a:off x="4901467" y="4365104"/>
              <a:ext cx="1974789"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2422665" y="4509120"/>
              <a:ext cx="1429255"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36" name="TextBox 35"/>
              <p:cNvSpPr txBox="1"/>
              <p:nvPr/>
            </p:nvSpPr>
            <p:spPr>
              <a:xfrm>
                <a:off x="4133472" y="2903422"/>
                <a:ext cx="1714764" cy="276999"/>
              </a:xfrm>
              <a:prstGeom prst="rect">
                <a:avLst/>
              </a:prstGeom>
              <a:solidFill>
                <a:schemeClr val="bg1"/>
              </a:solidFill>
              <a:ln>
                <a:solidFill>
                  <a:schemeClr val="bg1"/>
                </a:solidFill>
              </a:ln>
            </p:spPr>
            <p:txBody>
              <a:bodyPr wrap="none" rtlCol="0">
                <a:spAutoFit/>
              </a:bodyPr>
              <a:lstStyle/>
              <a:p>
                <a:pPr/>
                <a14:m>
                  <m:oMathPara xmlns:m="http://schemas.openxmlformats.org/officeDocument/2006/math">
                    <m:oMathParaPr>
                      <m:jc m:val="centerGroup"/>
                    </m:oMathParaPr>
                    <m:oMath xmlns:m="http://schemas.openxmlformats.org/officeDocument/2006/math">
                      <m:d>
                        <m:dPr>
                          <m:ctrlPr>
                            <a:rPr lang="en-GB" sz="1200" b="0" i="1" smtClean="0">
                              <a:latin typeface="Cambria Math"/>
                            </a:rPr>
                          </m:ctrlPr>
                        </m:dPr>
                        <m:e>
                          <m:r>
                            <a:rPr lang="en-GB" sz="1200" b="0" i="1" smtClean="0">
                              <a:latin typeface="Cambria Math"/>
                            </a:rPr>
                            <m:t>𝑖</m:t>
                          </m:r>
                          <m:sSup>
                            <m:sSupPr>
                              <m:ctrlPr>
                                <a:rPr lang="en-GB" sz="1200" b="0" i="1" smtClean="0">
                                  <a:latin typeface="Cambria Math"/>
                                </a:rPr>
                              </m:ctrlPr>
                            </m:sSupPr>
                            <m:e>
                              <m:r>
                                <a:rPr lang="en-GB" sz="1200" b="0" i="1" smtClean="0">
                                  <a:latin typeface="Cambria Math"/>
                                  <a:ea typeface="Cambria Math"/>
                                </a:rPr>
                                <m:t>𝛾</m:t>
                              </m:r>
                            </m:e>
                            <m:sup>
                              <m:r>
                                <a:rPr lang="en-GB" sz="1200" b="0" i="1" smtClean="0">
                                  <a:latin typeface="Cambria Math"/>
                                  <a:ea typeface="Cambria Math"/>
                                </a:rPr>
                                <m:t>𝛼</m:t>
                              </m:r>
                            </m:sup>
                          </m:sSup>
                          <m:sSub>
                            <m:sSubPr>
                              <m:ctrlPr>
                                <a:rPr lang="en-GB" sz="1200" b="0" i="1" smtClean="0">
                                  <a:latin typeface="Cambria Math"/>
                                </a:rPr>
                              </m:ctrlPr>
                            </m:sSubPr>
                            <m:e>
                              <m:r>
                                <a:rPr lang="en-GB" sz="1200" b="0" i="1" smtClean="0">
                                  <a:latin typeface="Cambria Math"/>
                                  <a:ea typeface="Cambria Math"/>
                                </a:rPr>
                                <m:t>𝜕</m:t>
                              </m:r>
                            </m:e>
                            <m:sub>
                              <m:r>
                                <a:rPr lang="en-GB" sz="1200" b="0" i="1" smtClean="0">
                                  <a:latin typeface="Cambria Math"/>
                                  <a:ea typeface="Cambria Math"/>
                                </a:rPr>
                                <m:t>𝛼</m:t>
                              </m:r>
                            </m:sub>
                          </m:sSub>
                          <m:r>
                            <a:rPr lang="en-GB" sz="1200" b="0" i="1" smtClean="0">
                              <a:latin typeface="Cambria Math"/>
                            </a:rPr>
                            <m:t>−</m:t>
                          </m:r>
                          <m:sSub>
                            <m:sSubPr>
                              <m:ctrlPr>
                                <a:rPr lang="en-GB" sz="1200" b="0" i="1" smtClean="0">
                                  <a:latin typeface="Cambria Math"/>
                                </a:rPr>
                              </m:ctrlPr>
                            </m:sSubPr>
                            <m:e>
                              <m:r>
                                <a:rPr lang="en-GB" sz="1200" b="0" i="1" smtClean="0">
                                  <a:latin typeface="Cambria Math"/>
                                </a:rPr>
                                <m:t>𝑚</m:t>
                              </m:r>
                            </m:e>
                            <m:sub>
                              <m:r>
                                <a:rPr lang="en-GB" sz="1200" b="0" i="1" smtClean="0">
                                  <a:latin typeface="Cambria Math"/>
                                  <a:sym typeface="Symbol"/>
                                </a:rPr>
                                <m:t></m:t>
                              </m:r>
                            </m:sub>
                          </m:sSub>
                        </m:e>
                      </m:d>
                      <m:r>
                        <a:rPr lang="en-GB" sz="1200" b="0" i="1" smtClean="0">
                          <a:latin typeface="Cambria Math"/>
                          <a:sym typeface="Symbol"/>
                        </a:rPr>
                        <m:t></m:t>
                      </m:r>
                      <m:d>
                        <m:dPr>
                          <m:ctrlPr>
                            <a:rPr lang="en-GB" sz="1200" b="0" i="1" smtClean="0">
                              <a:latin typeface="Cambria Math"/>
                              <a:sym typeface="Symbol"/>
                            </a:rPr>
                          </m:ctrlPr>
                        </m:dPr>
                        <m:e>
                          <m:r>
                            <a:rPr lang="en-GB" sz="1200" b="0" i="1" smtClean="0">
                              <a:latin typeface="Cambria Math"/>
                              <a:sym typeface="Symbol"/>
                            </a:rPr>
                            <m:t>𝑥</m:t>
                          </m:r>
                        </m:e>
                      </m:d>
                      <m:r>
                        <a:rPr lang="en-GB" sz="1200" b="0" i="1" smtClean="0">
                          <a:latin typeface="Cambria Math"/>
                          <a:sym typeface="Symbol"/>
                        </a:rPr>
                        <m:t>=0</m:t>
                      </m:r>
                    </m:oMath>
                  </m:oMathPara>
                </a14:m>
                <a:endParaRPr lang="en-GB" sz="1200" dirty="0"/>
              </a:p>
            </p:txBody>
          </p:sp>
        </mc:Choice>
        <mc:Fallback xmlns="">
          <p:sp>
            <p:nvSpPr>
              <p:cNvPr id="36" name="TextBox 35"/>
              <p:cNvSpPr txBox="1">
                <a:spLocks noRot="1" noChangeAspect="1" noMove="1" noResize="1" noEditPoints="1" noAdjustHandles="1" noChangeArrowheads="1" noChangeShapeType="1" noTextEdit="1"/>
              </p:cNvSpPr>
              <p:nvPr/>
            </p:nvSpPr>
            <p:spPr>
              <a:xfrm>
                <a:off x="4133472" y="2903422"/>
                <a:ext cx="1714764" cy="276999"/>
              </a:xfrm>
              <a:prstGeom prst="rect">
                <a:avLst/>
              </a:prstGeom>
              <a:blipFill rotWithShape="1">
                <a:blip r:embed="rId8"/>
                <a:stretch>
                  <a:fillRect/>
                </a:stretch>
              </a:blipFill>
              <a:ln>
                <a:solidFill>
                  <a:schemeClr val="bg1"/>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7" name="TextBox 36"/>
              <p:cNvSpPr txBox="1"/>
              <p:nvPr/>
            </p:nvSpPr>
            <p:spPr>
              <a:xfrm>
                <a:off x="6332022" y="2903422"/>
                <a:ext cx="1641475" cy="276999"/>
              </a:xfrm>
              <a:prstGeom prst="rect">
                <a:avLst/>
              </a:prstGeom>
              <a:solidFill>
                <a:schemeClr val="bg1"/>
              </a:solidFill>
              <a:ln>
                <a:solidFill>
                  <a:schemeClr val="bg1"/>
                </a:solid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n-GB" sz="1200" i="1" smtClean="0">
                          <a:latin typeface="Cambria Math"/>
                          <a:sym typeface="Symbol"/>
                        </a:rPr>
                        <m:t></m:t>
                      </m:r>
                      <m:d>
                        <m:dPr>
                          <m:ctrlPr>
                            <a:rPr lang="en-GB" sz="1200" i="1">
                              <a:latin typeface="Cambria Math"/>
                              <a:sym typeface="Symbol"/>
                            </a:rPr>
                          </m:ctrlPr>
                        </m:dPr>
                        <m:e>
                          <m:r>
                            <a:rPr lang="en-GB" sz="1200" i="1">
                              <a:latin typeface="Cambria Math"/>
                              <a:sym typeface="Symbol"/>
                            </a:rPr>
                            <m:t>𝑥</m:t>
                          </m:r>
                        </m:e>
                      </m:d>
                      <m:r>
                        <a:rPr lang="en-GB" sz="1200" b="0" i="1" smtClean="0">
                          <a:latin typeface="Cambria Math"/>
                          <a:sym typeface="Symbol"/>
                        </a:rPr>
                        <m:t>=</m:t>
                      </m:r>
                      <m:sSub>
                        <m:sSubPr>
                          <m:ctrlPr>
                            <a:rPr lang="en-GB" sz="1200" b="0" i="1" smtClean="0">
                              <a:latin typeface="Cambria Math"/>
                              <a:sym typeface="Symbol"/>
                            </a:rPr>
                          </m:ctrlPr>
                        </m:sSubPr>
                        <m:e>
                          <m:r>
                            <a:rPr lang="en-GB" sz="1200" b="0" i="1" smtClean="0">
                              <a:latin typeface="Cambria Math"/>
                              <a:sym typeface="Symbol"/>
                            </a:rPr>
                            <m:t></m:t>
                          </m:r>
                        </m:e>
                        <m:sub>
                          <m:r>
                            <a:rPr lang="en-GB" sz="1200" b="0" i="1" smtClean="0">
                              <a:latin typeface="Cambria Math"/>
                              <a:sym typeface="Symbol"/>
                            </a:rPr>
                            <m:t>𝐿</m:t>
                          </m:r>
                        </m:sub>
                      </m:sSub>
                      <m:d>
                        <m:dPr>
                          <m:ctrlPr>
                            <a:rPr lang="en-GB" sz="1200" b="0" i="1" smtClean="0">
                              <a:latin typeface="Cambria Math"/>
                              <a:sym typeface="Symbol"/>
                            </a:rPr>
                          </m:ctrlPr>
                        </m:dPr>
                        <m:e>
                          <m:r>
                            <a:rPr lang="en-GB" sz="1200" b="0" i="1" smtClean="0">
                              <a:latin typeface="Cambria Math"/>
                              <a:sym typeface="Symbol"/>
                            </a:rPr>
                            <m:t>𝑥</m:t>
                          </m:r>
                        </m:e>
                      </m:d>
                      <m:r>
                        <a:rPr lang="en-GB" sz="1200" b="0" i="1" smtClean="0">
                          <a:latin typeface="Cambria Math"/>
                          <a:sym typeface="Symbol"/>
                        </a:rPr>
                        <m:t>+</m:t>
                      </m:r>
                      <m:sSub>
                        <m:sSubPr>
                          <m:ctrlPr>
                            <a:rPr lang="en-GB" sz="1200" i="1">
                              <a:latin typeface="Cambria Math"/>
                              <a:sym typeface="Symbol"/>
                            </a:rPr>
                          </m:ctrlPr>
                        </m:sSubPr>
                        <m:e>
                          <m:r>
                            <a:rPr lang="en-GB" sz="1200" i="1">
                              <a:latin typeface="Cambria Math"/>
                              <a:sym typeface="Symbol"/>
                            </a:rPr>
                            <m:t></m:t>
                          </m:r>
                        </m:e>
                        <m:sub>
                          <m:r>
                            <a:rPr lang="en-GB" sz="1200" b="0" i="1" smtClean="0">
                              <a:latin typeface="Cambria Math"/>
                              <a:sym typeface="Symbol"/>
                            </a:rPr>
                            <m:t>𝑅</m:t>
                          </m:r>
                        </m:sub>
                      </m:sSub>
                      <m:d>
                        <m:dPr>
                          <m:ctrlPr>
                            <a:rPr lang="en-GB" sz="1200" i="1">
                              <a:latin typeface="Cambria Math"/>
                              <a:sym typeface="Symbol"/>
                            </a:rPr>
                          </m:ctrlPr>
                        </m:dPr>
                        <m:e>
                          <m:r>
                            <a:rPr lang="en-GB" sz="1200" i="1">
                              <a:latin typeface="Cambria Math"/>
                              <a:sym typeface="Symbol"/>
                            </a:rPr>
                            <m:t>𝑥</m:t>
                          </m:r>
                        </m:e>
                      </m:d>
                    </m:oMath>
                  </m:oMathPara>
                </a14:m>
                <a:endParaRPr lang="en-GB" sz="1200" dirty="0"/>
              </a:p>
            </p:txBody>
          </p:sp>
        </mc:Choice>
        <mc:Fallback xmlns="">
          <p:sp>
            <p:nvSpPr>
              <p:cNvPr id="37" name="TextBox 36"/>
              <p:cNvSpPr txBox="1">
                <a:spLocks noRot="1" noChangeAspect="1" noMove="1" noResize="1" noEditPoints="1" noAdjustHandles="1" noChangeArrowheads="1" noChangeShapeType="1" noTextEdit="1"/>
              </p:cNvSpPr>
              <p:nvPr/>
            </p:nvSpPr>
            <p:spPr>
              <a:xfrm>
                <a:off x="6332022" y="2903422"/>
                <a:ext cx="1641475" cy="276999"/>
              </a:xfrm>
              <a:prstGeom prst="rect">
                <a:avLst/>
              </a:prstGeom>
              <a:blipFill rotWithShape="1">
                <a:blip r:embed="rId9"/>
                <a:stretch>
                  <a:fillRect/>
                </a:stretch>
              </a:blipFill>
              <a:ln>
                <a:solidFill>
                  <a:schemeClr val="bg1"/>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8" name="TextBox 37"/>
              <p:cNvSpPr txBox="1"/>
              <p:nvPr/>
            </p:nvSpPr>
            <p:spPr>
              <a:xfrm>
                <a:off x="4061675" y="3512041"/>
                <a:ext cx="2035236" cy="276999"/>
              </a:xfrm>
              <a:prstGeom prst="rect">
                <a:avLst/>
              </a:prstGeom>
              <a:solidFill>
                <a:schemeClr val="bg1"/>
              </a:solidFill>
              <a:ln>
                <a:solidFill>
                  <a:schemeClr val="bg1"/>
                </a:solid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n-GB" sz="1200" i="1" smtClean="0">
                          <a:latin typeface="Cambria Math"/>
                        </a:rPr>
                        <m:t>𝑖</m:t>
                      </m:r>
                      <m:sSup>
                        <m:sSupPr>
                          <m:ctrlPr>
                            <a:rPr lang="en-GB" sz="1200" i="1">
                              <a:latin typeface="Cambria Math"/>
                            </a:rPr>
                          </m:ctrlPr>
                        </m:sSupPr>
                        <m:e>
                          <m:r>
                            <a:rPr lang="en-GB" sz="1200" i="1">
                              <a:latin typeface="Cambria Math"/>
                              <a:ea typeface="Cambria Math"/>
                            </a:rPr>
                            <m:t>𝛾</m:t>
                          </m:r>
                        </m:e>
                        <m:sup>
                          <m:r>
                            <a:rPr lang="en-GB" sz="1200" i="1">
                              <a:latin typeface="Cambria Math"/>
                              <a:ea typeface="Cambria Math"/>
                            </a:rPr>
                            <m:t>𝛼</m:t>
                          </m:r>
                        </m:sup>
                      </m:sSup>
                      <m:sSub>
                        <m:sSubPr>
                          <m:ctrlPr>
                            <a:rPr lang="en-GB" sz="1200" i="1">
                              <a:latin typeface="Cambria Math"/>
                            </a:rPr>
                          </m:ctrlPr>
                        </m:sSubPr>
                        <m:e>
                          <m:r>
                            <a:rPr lang="en-GB" sz="1200" i="1">
                              <a:latin typeface="Cambria Math"/>
                              <a:ea typeface="Cambria Math"/>
                            </a:rPr>
                            <m:t>𝜕</m:t>
                          </m:r>
                        </m:e>
                        <m:sub>
                          <m:r>
                            <a:rPr lang="en-GB" sz="1200" i="1">
                              <a:latin typeface="Cambria Math"/>
                              <a:ea typeface="Cambria Math"/>
                            </a:rPr>
                            <m:t>𝛼</m:t>
                          </m:r>
                        </m:sub>
                      </m:sSub>
                      <m:sSub>
                        <m:sSubPr>
                          <m:ctrlPr>
                            <a:rPr lang="en-GB" sz="1200" i="1">
                              <a:latin typeface="Cambria Math"/>
                              <a:sym typeface="Symbol"/>
                            </a:rPr>
                          </m:ctrlPr>
                        </m:sSubPr>
                        <m:e>
                          <m:r>
                            <a:rPr lang="en-GB" sz="1200" i="1">
                              <a:latin typeface="Cambria Math"/>
                              <a:sym typeface="Symbol"/>
                            </a:rPr>
                            <m:t></m:t>
                          </m:r>
                        </m:e>
                        <m:sub>
                          <m:r>
                            <a:rPr lang="en-GB" sz="1200" i="1">
                              <a:latin typeface="Cambria Math"/>
                              <a:sym typeface="Symbol"/>
                            </a:rPr>
                            <m:t>𝐿</m:t>
                          </m:r>
                        </m:sub>
                      </m:sSub>
                      <m:d>
                        <m:dPr>
                          <m:ctrlPr>
                            <a:rPr lang="en-GB" sz="1200" i="1">
                              <a:latin typeface="Cambria Math"/>
                              <a:sym typeface="Symbol"/>
                            </a:rPr>
                          </m:ctrlPr>
                        </m:dPr>
                        <m:e>
                          <m:r>
                            <a:rPr lang="en-GB" sz="1200" i="1">
                              <a:latin typeface="Cambria Math"/>
                              <a:sym typeface="Symbol"/>
                            </a:rPr>
                            <m:t>𝑥</m:t>
                          </m:r>
                        </m:e>
                      </m:d>
                      <m:r>
                        <a:rPr lang="en-GB" sz="1200" i="1">
                          <a:latin typeface="Cambria Math"/>
                        </a:rPr>
                        <m:t>−</m:t>
                      </m:r>
                      <m:sSub>
                        <m:sSubPr>
                          <m:ctrlPr>
                            <a:rPr lang="en-GB" sz="1200" i="1">
                              <a:latin typeface="Cambria Math"/>
                            </a:rPr>
                          </m:ctrlPr>
                        </m:sSubPr>
                        <m:e>
                          <m:r>
                            <a:rPr lang="en-GB" sz="1200" i="1">
                              <a:latin typeface="Cambria Math"/>
                            </a:rPr>
                            <m:t>𝑚</m:t>
                          </m:r>
                        </m:e>
                        <m:sub>
                          <m:r>
                            <a:rPr lang="en-GB" sz="1200" i="1">
                              <a:latin typeface="Cambria Math"/>
                              <a:sym typeface="Symbol"/>
                            </a:rPr>
                            <m:t></m:t>
                          </m:r>
                        </m:sub>
                      </m:sSub>
                      <m:sSub>
                        <m:sSubPr>
                          <m:ctrlPr>
                            <a:rPr lang="en-GB" sz="1200" i="1">
                              <a:latin typeface="Cambria Math"/>
                              <a:sym typeface="Symbol"/>
                            </a:rPr>
                          </m:ctrlPr>
                        </m:sSubPr>
                        <m:e>
                          <m:r>
                            <a:rPr lang="en-GB" sz="1200" i="1">
                              <a:latin typeface="Cambria Math"/>
                              <a:sym typeface="Symbol"/>
                            </a:rPr>
                            <m:t></m:t>
                          </m:r>
                        </m:e>
                        <m:sub>
                          <m:r>
                            <a:rPr lang="en-GB" sz="1200" b="0" i="1" smtClean="0">
                              <a:latin typeface="Cambria Math"/>
                              <a:sym typeface="Symbol"/>
                            </a:rPr>
                            <m:t>𝑅</m:t>
                          </m:r>
                        </m:sub>
                      </m:sSub>
                      <m:d>
                        <m:dPr>
                          <m:ctrlPr>
                            <a:rPr lang="en-GB" sz="1200" i="1">
                              <a:latin typeface="Cambria Math"/>
                              <a:sym typeface="Symbol"/>
                            </a:rPr>
                          </m:ctrlPr>
                        </m:dPr>
                        <m:e>
                          <m:r>
                            <a:rPr lang="en-GB" sz="1200" i="1">
                              <a:latin typeface="Cambria Math"/>
                              <a:sym typeface="Symbol"/>
                            </a:rPr>
                            <m:t>𝑥</m:t>
                          </m:r>
                        </m:e>
                      </m:d>
                      <m:r>
                        <a:rPr lang="en-GB" sz="1200" b="0" i="1" smtClean="0">
                          <a:latin typeface="Cambria Math"/>
                          <a:sym typeface="Symbol"/>
                        </a:rPr>
                        <m:t>=0</m:t>
                      </m:r>
                    </m:oMath>
                  </m:oMathPara>
                </a14:m>
                <a:endParaRPr lang="en-GB" sz="1200" dirty="0"/>
              </a:p>
            </p:txBody>
          </p:sp>
        </mc:Choice>
        <mc:Fallback xmlns="">
          <p:sp>
            <p:nvSpPr>
              <p:cNvPr id="38" name="TextBox 37"/>
              <p:cNvSpPr txBox="1">
                <a:spLocks noRot="1" noChangeAspect="1" noMove="1" noResize="1" noEditPoints="1" noAdjustHandles="1" noChangeArrowheads="1" noChangeShapeType="1" noTextEdit="1"/>
              </p:cNvSpPr>
              <p:nvPr/>
            </p:nvSpPr>
            <p:spPr>
              <a:xfrm>
                <a:off x="4061675" y="3512041"/>
                <a:ext cx="2035236" cy="276999"/>
              </a:xfrm>
              <a:prstGeom prst="rect">
                <a:avLst/>
              </a:prstGeom>
              <a:blipFill rotWithShape="1">
                <a:blip r:embed="rId10"/>
                <a:stretch>
                  <a:fillRect/>
                </a:stretch>
              </a:blipFill>
              <a:ln>
                <a:solidFill>
                  <a:schemeClr val="bg1"/>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9" name="TextBox 38"/>
              <p:cNvSpPr txBox="1"/>
              <p:nvPr/>
            </p:nvSpPr>
            <p:spPr>
              <a:xfrm>
                <a:off x="6202774" y="3512040"/>
                <a:ext cx="2035236" cy="276999"/>
              </a:xfrm>
              <a:prstGeom prst="rect">
                <a:avLst/>
              </a:prstGeom>
              <a:solidFill>
                <a:schemeClr val="bg1"/>
              </a:solidFill>
              <a:ln>
                <a:solidFill>
                  <a:schemeClr val="bg1"/>
                </a:solid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n-GB" sz="1200" i="1" smtClean="0">
                          <a:latin typeface="Cambria Math"/>
                        </a:rPr>
                        <m:t>𝑖</m:t>
                      </m:r>
                      <m:sSup>
                        <m:sSupPr>
                          <m:ctrlPr>
                            <a:rPr lang="en-GB" sz="1200" i="1">
                              <a:latin typeface="Cambria Math"/>
                            </a:rPr>
                          </m:ctrlPr>
                        </m:sSupPr>
                        <m:e>
                          <m:r>
                            <a:rPr lang="en-GB" sz="1200" i="1">
                              <a:latin typeface="Cambria Math"/>
                              <a:ea typeface="Cambria Math"/>
                            </a:rPr>
                            <m:t>𝛾</m:t>
                          </m:r>
                        </m:e>
                        <m:sup>
                          <m:r>
                            <a:rPr lang="en-GB" sz="1200" i="1">
                              <a:latin typeface="Cambria Math"/>
                              <a:ea typeface="Cambria Math"/>
                            </a:rPr>
                            <m:t>𝛼</m:t>
                          </m:r>
                        </m:sup>
                      </m:sSup>
                      <m:sSub>
                        <m:sSubPr>
                          <m:ctrlPr>
                            <a:rPr lang="en-GB" sz="1200" i="1">
                              <a:latin typeface="Cambria Math"/>
                            </a:rPr>
                          </m:ctrlPr>
                        </m:sSubPr>
                        <m:e>
                          <m:r>
                            <a:rPr lang="en-GB" sz="1200" i="1">
                              <a:latin typeface="Cambria Math"/>
                              <a:ea typeface="Cambria Math"/>
                            </a:rPr>
                            <m:t>𝜕</m:t>
                          </m:r>
                        </m:e>
                        <m:sub>
                          <m:r>
                            <a:rPr lang="en-GB" sz="1200" i="1">
                              <a:latin typeface="Cambria Math"/>
                              <a:ea typeface="Cambria Math"/>
                            </a:rPr>
                            <m:t>𝛼</m:t>
                          </m:r>
                        </m:sub>
                      </m:sSub>
                      <m:sSub>
                        <m:sSubPr>
                          <m:ctrlPr>
                            <a:rPr lang="en-GB" sz="1200" i="1">
                              <a:latin typeface="Cambria Math"/>
                              <a:sym typeface="Symbol"/>
                            </a:rPr>
                          </m:ctrlPr>
                        </m:sSubPr>
                        <m:e>
                          <m:r>
                            <a:rPr lang="en-GB" sz="1200" i="1">
                              <a:latin typeface="Cambria Math"/>
                              <a:sym typeface="Symbol"/>
                            </a:rPr>
                            <m:t></m:t>
                          </m:r>
                        </m:e>
                        <m:sub>
                          <m:r>
                            <a:rPr lang="en-GB" sz="1200" b="0" i="1" smtClean="0">
                              <a:latin typeface="Cambria Math"/>
                              <a:sym typeface="Symbol"/>
                            </a:rPr>
                            <m:t>𝑅</m:t>
                          </m:r>
                        </m:sub>
                      </m:sSub>
                      <m:d>
                        <m:dPr>
                          <m:ctrlPr>
                            <a:rPr lang="en-GB" sz="1200" i="1">
                              <a:latin typeface="Cambria Math"/>
                              <a:sym typeface="Symbol"/>
                            </a:rPr>
                          </m:ctrlPr>
                        </m:dPr>
                        <m:e>
                          <m:r>
                            <a:rPr lang="en-GB" sz="1200" i="1">
                              <a:latin typeface="Cambria Math"/>
                              <a:sym typeface="Symbol"/>
                            </a:rPr>
                            <m:t>𝑥</m:t>
                          </m:r>
                        </m:e>
                      </m:d>
                      <m:r>
                        <a:rPr lang="en-GB" sz="1200" i="1">
                          <a:latin typeface="Cambria Math"/>
                        </a:rPr>
                        <m:t>−</m:t>
                      </m:r>
                      <m:sSub>
                        <m:sSubPr>
                          <m:ctrlPr>
                            <a:rPr lang="en-GB" sz="1200" i="1">
                              <a:latin typeface="Cambria Math"/>
                            </a:rPr>
                          </m:ctrlPr>
                        </m:sSubPr>
                        <m:e>
                          <m:r>
                            <a:rPr lang="en-GB" sz="1200" i="1">
                              <a:latin typeface="Cambria Math"/>
                            </a:rPr>
                            <m:t>𝑚</m:t>
                          </m:r>
                        </m:e>
                        <m:sub>
                          <m:r>
                            <a:rPr lang="en-GB" sz="1200" i="1">
                              <a:latin typeface="Cambria Math"/>
                              <a:sym typeface="Symbol"/>
                            </a:rPr>
                            <m:t></m:t>
                          </m:r>
                        </m:sub>
                      </m:sSub>
                      <m:sSub>
                        <m:sSubPr>
                          <m:ctrlPr>
                            <a:rPr lang="en-GB" sz="1200" i="1">
                              <a:latin typeface="Cambria Math"/>
                              <a:sym typeface="Symbol"/>
                            </a:rPr>
                          </m:ctrlPr>
                        </m:sSubPr>
                        <m:e>
                          <m:r>
                            <a:rPr lang="en-GB" sz="1200" i="1">
                              <a:latin typeface="Cambria Math"/>
                              <a:sym typeface="Symbol"/>
                            </a:rPr>
                            <m:t></m:t>
                          </m:r>
                        </m:e>
                        <m:sub>
                          <m:r>
                            <a:rPr lang="en-GB" sz="1200" b="0" i="1" smtClean="0">
                              <a:latin typeface="Cambria Math"/>
                              <a:sym typeface="Symbol"/>
                            </a:rPr>
                            <m:t>𝐿</m:t>
                          </m:r>
                        </m:sub>
                      </m:sSub>
                      <m:d>
                        <m:dPr>
                          <m:ctrlPr>
                            <a:rPr lang="en-GB" sz="1200" i="1">
                              <a:latin typeface="Cambria Math"/>
                              <a:sym typeface="Symbol"/>
                            </a:rPr>
                          </m:ctrlPr>
                        </m:dPr>
                        <m:e>
                          <m:r>
                            <a:rPr lang="en-GB" sz="1200" i="1">
                              <a:latin typeface="Cambria Math"/>
                              <a:sym typeface="Symbol"/>
                            </a:rPr>
                            <m:t>𝑥</m:t>
                          </m:r>
                        </m:e>
                      </m:d>
                      <m:r>
                        <a:rPr lang="en-GB" sz="1200" b="0" i="1" smtClean="0">
                          <a:latin typeface="Cambria Math"/>
                          <a:sym typeface="Symbol"/>
                        </a:rPr>
                        <m:t>=0</m:t>
                      </m:r>
                    </m:oMath>
                  </m:oMathPara>
                </a14:m>
                <a:endParaRPr lang="en-GB" sz="1200" dirty="0"/>
              </a:p>
            </p:txBody>
          </p:sp>
        </mc:Choice>
        <mc:Fallback xmlns="">
          <p:sp>
            <p:nvSpPr>
              <p:cNvPr id="39" name="TextBox 38"/>
              <p:cNvSpPr txBox="1">
                <a:spLocks noRot="1" noChangeAspect="1" noMove="1" noResize="1" noEditPoints="1" noAdjustHandles="1" noChangeArrowheads="1" noChangeShapeType="1" noTextEdit="1"/>
              </p:cNvSpPr>
              <p:nvPr/>
            </p:nvSpPr>
            <p:spPr>
              <a:xfrm>
                <a:off x="6202774" y="3512040"/>
                <a:ext cx="2035236" cy="276999"/>
              </a:xfrm>
              <a:prstGeom prst="rect">
                <a:avLst/>
              </a:prstGeom>
              <a:blipFill rotWithShape="1">
                <a:blip r:embed="rId11"/>
                <a:stretch>
                  <a:fillRect/>
                </a:stretch>
              </a:blipFill>
              <a:ln>
                <a:solidFill>
                  <a:schemeClr val="bg1"/>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0" name="TextBox 39"/>
              <p:cNvSpPr txBox="1"/>
              <p:nvPr/>
            </p:nvSpPr>
            <p:spPr>
              <a:xfrm>
                <a:off x="3284490" y="4099829"/>
                <a:ext cx="1697964" cy="507318"/>
              </a:xfrm>
              <a:prstGeom prst="rect">
                <a:avLst/>
              </a:prstGeom>
              <a:solidFill>
                <a:schemeClr val="bg1"/>
              </a:solidFill>
              <a:ln>
                <a:solidFill>
                  <a:schemeClr val="bg1"/>
                </a:solidFill>
              </a:ln>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a:sym typeface="Symbol"/>
                            </a:rPr>
                          </m:ctrlPr>
                        </m:sSubPr>
                        <m:e>
                          <m:r>
                            <a:rPr lang="en-GB" sz="1200" i="1">
                              <a:latin typeface="Cambria Math"/>
                              <a:sym typeface="Symbol"/>
                            </a:rPr>
                            <m:t></m:t>
                          </m:r>
                        </m:e>
                        <m:sub>
                          <m:r>
                            <a:rPr lang="en-GB" sz="1200" i="1">
                              <a:latin typeface="Cambria Math"/>
                              <a:sym typeface="Symbol"/>
                            </a:rPr>
                            <m:t>𝐿</m:t>
                          </m:r>
                        </m:sub>
                      </m:sSub>
                      <m:d>
                        <m:dPr>
                          <m:ctrlPr>
                            <a:rPr lang="en-GB" sz="1200" i="1">
                              <a:latin typeface="Cambria Math"/>
                              <a:sym typeface="Symbol"/>
                            </a:rPr>
                          </m:ctrlPr>
                        </m:dPr>
                        <m:e>
                          <m:r>
                            <a:rPr lang="en-GB" sz="1200" i="1">
                              <a:latin typeface="Cambria Math"/>
                              <a:sym typeface="Symbol"/>
                            </a:rPr>
                            <m:t>𝑥</m:t>
                          </m:r>
                        </m:e>
                      </m:d>
                      <m:r>
                        <a:rPr lang="en-GB" sz="1200" b="0" i="1" smtClean="0">
                          <a:latin typeface="Cambria Math"/>
                          <a:sym typeface="Symbol"/>
                        </a:rPr>
                        <m:t>=</m:t>
                      </m:r>
                      <m:d>
                        <m:dPr>
                          <m:ctrlPr>
                            <a:rPr lang="en-GB" sz="1200" b="0" i="1" smtClean="0">
                              <a:latin typeface="Cambria Math"/>
                              <a:sym typeface="Symbol"/>
                            </a:rPr>
                          </m:ctrlPr>
                        </m:dPr>
                        <m:e>
                          <m:f>
                            <m:fPr>
                              <m:ctrlPr>
                                <a:rPr lang="en-GB" sz="1200" b="0" i="1" smtClean="0">
                                  <a:latin typeface="Cambria Math"/>
                                  <a:sym typeface="Symbol"/>
                                </a:rPr>
                              </m:ctrlPr>
                            </m:fPr>
                            <m:num>
                              <m:r>
                                <a:rPr lang="en-GB" sz="1200" b="0" i="1" smtClean="0">
                                  <a:latin typeface="Cambria Math"/>
                                  <a:sym typeface="Symbol"/>
                                </a:rPr>
                                <m:t>1−</m:t>
                              </m:r>
                              <m:sSub>
                                <m:sSubPr>
                                  <m:ctrlPr>
                                    <a:rPr lang="en-GB" sz="1200" b="0" i="1" smtClean="0">
                                      <a:latin typeface="Cambria Math"/>
                                      <a:sym typeface="Symbol"/>
                                    </a:rPr>
                                  </m:ctrlPr>
                                </m:sSubPr>
                                <m:e>
                                  <m:r>
                                    <a:rPr lang="en-GB" sz="1200" b="0" i="1" smtClean="0">
                                      <a:latin typeface="Cambria Math"/>
                                      <a:ea typeface="Cambria Math"/>
                                      <a:sym typeface="Symbol"/>
                                    </a:rPr>
                                    <m:t>𝛾</m:t>
                                  </m:r>
                                </m:e>
                                <m:sub>
                                  <m:r>
                                    <a:rPr lang="en-GB" sz="1200" b="0" i="1" smtClean="0">
                                      <a:latin typeface="Cambria Math"/>
                                      <a:sym typeface="Symbol"/>
                                    </a:rPr>
                                    <m:t>5</m:t>
                                  </m:r>
                                </m:sub>
                              </m:sSub>
                            </m:num>
                            <m:den>
                              <m:r>
                                <a:rPr lang="en-GB" sz="1200" b="0" i="1" smtClean="0">
                                  <a:latin typeface="Cambria Math"/>
                                  <a:sym typeface="Symbol"/>
                                </a:rPr>
                                <m:t>2</m:t>
                              </m:r>
                            </m:den>
                          </m:f>
                        </m:e>
                      </m:d>
                      <m:r>
                        <a:rPr lang="en-GB" sz="1200" i="1">
                          <a:latin typeface="Cambria Math"/>
                          <a:sym typeface="Symbol"/>
                        </a:rPr>
                        <m:t></m:t>
                      </m:r>
                      <m:d>
                        <m:dPr>
                          <m:ctrlPr>
                            <a:rPr lang="en-GB" sz="1200" i="1">
                              <a:latin typeface="Cambria Math"/>
                              <a:sym typeface="Symbol"/>
                            </a:rPr>
                          </m:ctrlPr>
                        </m:dPr>
                        <m:e>
                          <m:r>
                            <a:rPr lang="en-GB" sz="1200" i="1">
                              <a:latin typeface="Cambria Math"/>
                              <a:sym typeface="Symbol"/>
                            </a:rPr>
                            <m:t>𝑥</m:t>
                          </m:r>
                        </m:e>
                      </m:d>
                    </m:oMath>
                  </m:oMathPara>
                </a14:m>
                <a:endParaRPr lang="en-GB" sz="1200" dirty="0"/>
              </a:p>
            </p:txBody>
          </p:sp>
        </mc:Choice>
        <mc:Fallback xmlns="">
          <p:sp>
            <p:nvSpPr>
              <p:cNvPr id="40" name="TextBox 39"/>
              <p:cNvSpPr txBox="1">
                <a:spLocks noRot="1" noChangeAspect="1" noMove="1" noResize="1" noEditPoints="1" noAdjustHandles="1" noChangeArrowheads="1" noChangeShapeType="1" noTextEdit="1"/>
              </p:cNvSpPr>
              <p:nvPr/>
            </p:nvSpPr>
            <p:spPr>
              <a:xfrm>
                <a:off x="3284490" y="4099829"/>
                <a:ext cx="1697964" cy="507318"/>
              </a:xfrm>
              <a:prstGeom prst="rect">
                <a:avLst/>
              </a:prstGeom>
              <a:blipFill rotWithShape="1">
                <a:blip r:embed="rId12"/>
                <a:stretch>
                  <a:fillRect/>
                </a:stretch>
              </a:blipFill>
              <a:ln>
                <a:solidFill>
                  <a:schemeClr val="bg1"/>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1" name="TextBox 40"/>
              <p:cNvSpPr txBox="1"/>
              <p:nvPr/>
            </p:nvSpPr>
            <p:spPr>
              <a:xfrm>
                <a:off x="5347187" y="4099829"/>
                <a:ext cx="1711174" cy="507318"/>
              </a:xfrm>
              <a:prstGeom prst="rect">
                <a:avLst/>
              </a:prstGeom>
              <a:solidFill>
                <a:schemeClr val="bg1"/>
              </a:solidFill>
              <a:ln>
                <a:solidFill>
                  <a:schemeClr val="bg1"/>
                </a:solidFill>
              </a:ln>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a:sym typeface="Symbol"/>
                            </a:rPr>
                          </m:ctrlPr>
                        </m:sSubPr>
                        <m:e>
                          <m:r>
                            <a:rPr lang="en-GB" sz="1200" i="1">
                              <a:latin typeface="Cambria Math"/>
                              <a:sym typeface="Symbol"/>
                            </a:rPr>
                            <m:t></m:t>
                          </m:r>
                        </m:e>
                        <m:sub>
                          <m:r>
                            <a:rPr lang="en-GB" sz="1200" b="0" i="1" smtClean="0">
                              <a:latin typeface="Cambria Math"/>
                              <a:sym typeface="Symbol"/>
                            </a:rPr>
                            <m:t>𝑅</m:t>
                          </m:r>
                        </m:sub>
                      </m:sSub>
                      <m:d>
                        <m:dPr>
                          <m:ctrlPr>
                            <a:rPr lang="en-GB" sz="1200" i="1">
                              <a:latin typeface="Cambria Math"/>
                              <a:sym typeface="Symbol"/>
                            </a:rPr>
                          </m:ctrlPr>
                        </m:dPr>
                        <m:e>
                          <m:r>
                            <a:rPr lang="en-GB" sz="1200" i="1">
                              <a:latin typeface="Cambria Math"/>
                              <a:sym typeface="Symbol"/>
                            </a:rPr>
                            <m:t>𝑥</m:t>
                          </m:r>
                        </m:e>
                      </m:d>
                      <m:r>
                        <a:rPr lang="en-GB" sz="1200" b="0" i="1" smtClean="0">
                          <a:latin typeface="Cambria Math"/>
                          <a:sym typeface="Symbol"/>
                        </a:rPr>
                        <m:t>=</m:t>
                      </m:r>
                      <m:d>
                        <m:dPr>
                          <m:ctrlPr>
                            <a:rPr lang="en-GB" sz="1200" b="0" i="1" smtClean="0">
                              <a:latin typeface="Cambria Math"/>
                              <a:sym typeface="Symbol"/>
                            </a:rPr>
                          </m:ctrlPr>
                        </m:dPr>
                        <m:e>
                          <m:f>
                            <m:fPr>
                              <m:ctrlPr>
                                <a:rPr lang="en-GB" sz="1200" b="0" i="1" smtClean="0">
                                  <a:latin typeface="Cambria Math"/>
                                  <a:sym typeface="Symbol"/>
                                </a:rPr>
                              </m:ctrlPr>
                            </m:fPr>
                            <m:num>
                              <m:r>
                                <a:rPr lang="en-GB" sz="1200" b="0" i="1" smtClean="0">
                                  <a:latin typeface="Cambria Math"/>
                                  <a:sym typeface="Symbol"/>
                                </a:rPr>
                                <m:t>1+</m:t>
                              </m:r>
                              <m:sSub>
                                <m:sSubPr>
                                  <m:ctrlPr>
                                    <a:rPr lang="en-GB" sz="1200" b="0" i="1" smtClean="0">
                                      <a:latin typeface="Cambria Math"/>
                                      <a:sym typeface="Symbol"/>
                                    </a:rPr>
                                  </m:ctrlPr>
                                </m:sSubPr>
                                <m:e>
                                  <m:r>
                                    <a:rPr lang="en-GB" sz="1200" b="0" i="1" smtClean="0">
                                      <a:latin typeface="Cambria Math"/>
                                      <a:ea typeface="Cambria Math"/>
                                      <a:sym typeface="Symbol"/>
                                    </a:rPr>
                                    <m:t>𝛾</m:t>
                                  </m:r>
                                </m:e>
                                <m:sub>
                                  <m:r>
                                    <a:rPr lang="en-GB" sz="1200" b="0" i="1" smtClean="0">
                                      <a:latin typeface="Cambria Math"/>
                                      <a:sym typeface="Symbol"/>
                                    </a:rPr>
                                    <m:t>5</m:t>
                                  </m:r>
                                </m:sub>
                              </m:sSub>
                            </m:num>
                            <m:den>
                              <m:r>
                                <a:rPr lang="en-GB" sz="1200" b="0" i="1" smtClean="0">
                                  <a:latin typeface="Cambria Math"/>
                                  <a:sym typeface="Symbol"/>
                                </a:rPr>
                                <m:t>2</m:t>
                              </m:r>
                            </m:den>
                          </m:f>
                        </m:e>
                      </m:d>
                      <m:r>
                        <a:rPr lang="en-GB" sz="1200" i="1">
                          <a:latin typeface="Cambria Math"/>
                          <a:sym typeface="Symbol"/>
                        </a:rPr>
                        <m:t></m:t>
                      </m:r>
                      <m:d>
                        <m:dPr>
                          <m:ctrlPr>
                            <a:rPr lang="en-GB" sz="1200" i="1">
                              <a:latin typeface="Cambria Math"/>
                              <a:sym typeface="Symbol"/>
                            </a:rPr>
                          </m:ctrlPr>
                        </m:dPr>
                        <m:e>
                          <m:r>
                            <a:rPr lang="en-GB" sz="1200" i="1">
                              <a:latin typeface="Cambria Math"/>
                              <a:sym typeface="Symbol"/>
                            </a:rPr>
                            <m:t>𝑥</m:t>
                          </m:r>
                        </m:e>
                      </m:d>
                    </m:oMath>
                  </m:oMathPara>
                </a14:m>
                <a:endParaRPr lang="en-GB" sz="1200" dirty="0"/>
              </a:p>
            </p:txBody>
          </p:sp>
        </mc:Choice>
        <mc:Fallback xmlns="">
          <p:sp>
            <p:nvSpPr>
              <p:cNvPr id="41" name="TextBox 40"/>
              <p:cNvSpPr txBox="1">
                <a:spLocks noRot="1" noChangeAspect="1" noMove="1" noResize="1" noEditPoints="1" noAdjustHandles="1" noChangeArrowheads="1" noChangeShapeType="1" noTextEdit="1"/>
              </p:cNvSpPr>
              <p:nvPr/>
            </p:nvSpPr>
            <p:spPr>
              <a:xfrm>
                <a:off x="5347187" y="4099829"/>
                <a:ext cx="1711174" cy="507318"/>
              </a:xfrm>
              <a:prstGeom prst="rect">
                <a:avLst/>
              </a:prstGeom>
              <a:blipFill rotWithShape="1">
                <a:blip r:embed="rId13"/>
                <a:stretch>
                  <a:fillRect/>
                </a:stretch>
              </a:blipFill>
              <a:ln>
                <a:solidFill>
                  <a:schemeClr val="bg1"/>
                </a:solidFill>
              </a:ln>
            </p:spPr>
            <p:txBody>
              <a:bodyPr/>
              <a:lstStyle/>
              <a:p>
                <a:r>
                  <a:rPr lang="en-GB">
                    <a:noFill/>
                  </a:rPr>
                  <a:t> </a:t>
                </a:r>
              </a:p>
            </p:txBody>
          </p:sp>
        </mc:Fallback>
      </mc:AlternateContent>
      <p:sp>
        <p:nvSpPr>
          <p:cNvPr id="7" name="Date Placeholder 6"/>
          <p:cNvSpPr>
            <a:spLocks noGrp="1"/>
          </p:cNvSpPr>
          <p:nvPr>
            <p:ph type="dt" sz="half" idx="10"/>
          </p:nvPr>
        </p:nvSpPr>
        <p:spPr/>
        <p:txBody>
          <a:bodyPr/>
          <a:lstStyle/>
          <a:p>
            <a:fld id="{FD299E12-CB1E-43B3-9470-D1F7A54986F2}" type="datetime1">
              <a:rPr lang="en-GB" smtClean="0"/>
              <a:t>24/04/2014</a:t>
            </a:fld>
            <a:endParaRPr lang="en-GB"/>
          </a:p>
        </p:txBody>
      </p:sp>
    </p:spTree>
    <p:extLst>
      <p:ext uri="{BB962C8B-B14F-4D97-AF65-F5344CB8AC3E}">
        <p14:creationId xmlns:p14="http://schemas.microsoft.com/office/powerpoint/2010/main" val="13464237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Umut KOSE</a:t>
            </a:r>
            <a:endParaRPr lang="en-GB"/>
          </a:p>
        </p:txBody>
      </p:sp>
      <p:sp>
        <p:nvSpPr>
          <p:cNvPr id="3" name="Slide Number Placeholder 2"/>
          <p:cNvSpPr>
            <a:spLocks noGrp="1"/>
          </p:cNvSpPr>
          <p:nvPr>
            <p:ph type="sldNum" sz="quarter" idx="12"/>
          </p:nvPr>
        </p:nvSpPr>
        <p:spPr/>
        <p:txBody>
          <a:bodyPr/>
          <a:lstStyle/>
          <a:p>
            <a:fld id="{9D7D85F2-B42A-4D55-81F3-BF4AC343C405}" type="slidenum">
              <a:rPr lang="en-GB" smtClean="0"/>
              <a:t>19</a:t>
            </a:fld>
            <a:r>
              <a:rPr lang="en-GB" dirty="0" smtClean="0"/>
              <a:t>/42</a:t>
            </a:r>
            <a:endParaRPr lang="en-GB" dirty="0"/>
          </a:p>
        </p:txBody>
      </p:sp>
      <p:grpSp>
        <p:nvGrpSpPr>
          <p:cNvPr id="4" name="Group 3"/>
          <p:cNvGrpSpPr/>
          <p:nvPr/>
        </p:nvGrpSpPr>
        <p:grpSpPr>
          <a:xfrm>
            <a:off x="1910585" y="795647"/>
            <a:ext cx="5029200" cy="2285672"/>
            <a:chOff x="1676400" y="649590"/>
            <a:chExt cx="5029200" cy="2891787"/>
          </a:xfrm>
        </p:grpSpPr>
        <p:pic>
          <p:nvPicPr>
            <p:cNvPr id="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60765" t="31927" r="14856" b="43152"/>
            <a:stretch/>
          </p:blipFill>
          <p:spPr bwMode="auto">
            <a:xfrm>
              <a:off x="1676400" y="649590"/>
              <a:ext cx="5029200" cy="28917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Connector 5"/>
            <p:cNvCxnSpPr/>
            <p:nvPr/>
          </p:nvCxnSpPr>
          <p:spPr>
            <a:xfrm>
              <a:off x="2286000" y="3352800"/>
              <a:ext cx="220980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251520" y="44624"/>
            <a:ext cx="8424936" cy="800219"/>
          </a:xfrm>
          <a:prstGeom prst="rect">
            <a:avLst/>
          </a:prstGeom>
          <a:noFill/>
        </p:spPr>
        <p:txBody>
          <a:bodyPr wrap="square" rtlCol="0">
            <a:spAutoFit/>
          </a:bodyPr>
          <a:lstStyle/>
          <a:p>
            <a:r>
              <a:rPr lang="en-GB" sz="2200" b="1" dirty="0">
                <a:solidFill>
                  <a:srgbClr val="66FF33"/>
                </a:solidFill>
              </a:rPr>
              <a:t>M</a:t>
            </a:r>
            <a:r>
              <a:rPr lang="en-GB" sz="2200" b="1" dirty="0" smtClean="0">
                <a:solidFill>
                  <a:srgbClr val="66FF33"/>
                </a:solidFill>
              </a:rPr>
              <a:t>. </a:t>
            </a:r>
            <a:r>
              <a:rPr lang="en-GB" sz="2200" b="1" dirty="0" err="1" smtClean="0">
                <a:solidFill>
                  <a:srgbClr val="66FF33"/>
                </a:solidFill>
              </a:rPr>
              <a:t>Goldhaber</a:t>
            </a:r>
            <a:r>
              <a:rPr lang="en-GB" sz="2200" b="1" dirty="0" smtClean="0">
                <a:solidFill>
                  <a:srgbClr val="66FF33"/>
                </a:solidFill>
              </a:rPr>
              <a:t>, L. </a:t>
            </a:r>
            <a:r>
              <a:rPr lang="en-GB" sz="2200" b="1" dirty="0" err="1" smtClean="0">
                <a:solidFill>
                  <a:srgbClr val="66FF33"/>
                </a:solidFill>
              </a:rPr>
              <a:t>Grodzins</a:t>
            </a:r>
            <a:r>
              <a:rPr lang="en-GB" sz="2200" b="1" dirty="0" smtClean="0">
                <a:solidFill>
                  <a:srgbClr val="66FF33"/>
                </a:solidFill>
              </a:rPr>
              <a:t>, A. W. </a:t>
            </a:r>
            <a:r>
              <a:rPr lang="en-GB" sz="2200" b="1" dirty="0" err="1" smtClean="0">
                <a:solidFill>
                  <a:srgbClr val="66FF33"/>
                </a:solidFill>
              </a:rPr>
              <a:t>Sunyar</a:t>
            </a:r>
            <a:r>
              <a:rPr lang="en-GB" sz="2200" b="1" dirty="0" smtClean="0">
                <a:solidFill>
                  <a:srgbClr val="66FF33"/>
                </a:solidFill>
              </a:rPr>
              <a:t>, 1957, </a:t>
            </a:r>
          </a:p>
          <a:p>
            <a:r>
              <a:rPr lang="en-GB" sz="2400" b="1" dirty="0" smtClean="0">
                <a:solidFill>
                  <a:srgbClr val="FF0000"/>
                </a:solidFill>
              </a:rPr>
              <a:t>B</a:t>
            </a:r>
            <a:r>
              <a:rPr lang="tr-TR" sz="2400" b="1" dirty="0" smtClean="0">
                <a:solidFill>
                  <a:srgbClr val="FF0000"/>
                </a:solidFill>
              </a:rPr>
              <a:t>ü</a:t>
            </a:r>
            <a:r>
              <a:rPr lang="en-GB" sz="2400" b="1" dirty="0" smtClean="0">
                <a:solidFill>
                  <a:srgbClr val="FF0000"/>
                </a:solidFill>
              </a:rPr>
              <a:t>t</a:t>
            </a:r>
            <a:r>
              <a:rPr lang="tr-TR" sz="2400" b="1" dirty="0" smtClean="0">
                <a:solidFill>
                  <a:srgbClr val="FF0000"/>
                </a:solidFill>
              </a:rPr>
              <a:t>ü</a:t>
            </a:r>
            <a:r>
              <a:rPr lang="en-GB" sz="2400" b="1" dirty="0" smtClean="0">
                <a:solidFill>
                  <a:srgbClr val="FF0000"/>
                </a:solidFill>
              </a:rPr>
              <a:t>n </a:t>
            </a:r>
            <a:r>
              <a:rPr lang="en-GB" sz="2400" b="1" dirty="0" err="1" smtClean="0">
                <a:solidFill>
                  <a:srgbClr val="FF0000"/>
                </a:solidFill>
              </a:rPr>
              <a:t>n</a:t>
            </a:r>
            <a:r>
              <a:rPr lang="tr-TR" sz="2400" b="1" dirty="0" smtClean="0">
                <a:solidFill>
                  <a:srgbClr val="FF0000"/>
                </a:solidFill>
              </a:rPr>
              <a:t>ö</a:t>
            </a:r>
            <a:r>
              <a:rPr lang="en-GB" sz="2400" b="1" dirty="0" err="1" smtClean="0">
                <a:solidFill>
                  <a:srgbClr val="FF0000"/>
                </a:solidFill>
              </a:rPr>
              <a:t>trinolar</a:t>
            </a:r>
            <a:r>
              <a:rPr lang="en-GB" sz="2400" b="1" dirty="0" smtClean="0">
                <a:solidFill>
                  <a:srgbClr val="FF0000"/>
                </a:solidFill>
              </a:rPr>
              <a:t> sol-</a:t>
            </a:r>
            <a:r>
              <a:rPr lang="en-GB" sz="2400" b="1" dirty="0" err="1" smtClean="0">
                <a:solidFill>
                  <a:srgbClr val="FF0000"/>
                </a:solidFill>
              </a:rPr>
              <a:t>ellidir</a:t>
            </a:r>
            <a:r>
              <a:rPr lang="en-GB" sz="2400" b="1" dirty="0" smtClean="0">
                <a:solidFill>
                  <a:srgbClr val="FF0000"/>
                </a:solidFill>
              </a:rPr>
              <a:t>. </a:t>
            </a:r>
            <a:r>
              <a:rPr lang="en-GB" sz="1400" b="1" dirty="0" smtClean="0">
                <a:solidFill>
                  <a:schemeClr val="bg1"/>
                </a:solidFill>
              </a:rPr>
              <a:t>Phys. Rev. 109, 1015 (1958).</a:t>
            </a:r>
            <a:endParaRPr lang="en-GB" sz="1400" b="1" dirty="0">
              <a:solidFill>
                <a:schemeClr val="bg1"/>
              </a:solidFill>
            </a:endParaRPr>
          </a:p>
        </p:txBody>
      </p:sp>
      <p:pic>
        <p:nvPicPr>
          <p:cNvPr id="1027"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48316" t="34106" r="17971" b="7227"/>
          <a:stretch/>
        </p:blipFill>
        <p:spPr bwMode="auto">
          <a:xfrm>
            <a:off x="4067945" y="3046188"/>
            <a:ext cx="2376264" cy="26997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1" name="Group 30"/>
          <p:cNvGrpSpPr/>
          <p:nvPr/>
        </p:nvGrpSpPr>
        <p:grpSpPr>
          <a:xfrm>
            <a:off x="-36512" y="2959154"/>
            <a:ext cx="3955622" cy="3818926"/>
            <a:chOff x="-36512" y="2959154"/>
            <a:chExt cx="3955622" cy="3818926"/>
          </a:xfrm>
        </p:grpSpPr>
        <p:grpSp>
          <p:nvGrpSpPr>
            <p:cNvPr id="12" name="Group 11"/>
            <p:cNvGrpSpPr/>
            <p:nvPr/>
          </p:nvGrpSpPr>
          <p:grpSpPr>
            <a:xfrm>
              <a:off x="-36512" y="2959154"/>
              <a:ext cx="3955622" cy="3818926"/>
              <a:chOff x="1318651" y="736944"/>
              <a:chExt cx="5235940" cy="6097494"/>
            </a:xfrm>
          </p:grpSpPr>
          <p:pic>
            <p:nvPicPr>
              <p:cNvPr id="13"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16438" t="37845" r="50927" b="11200"/>
              <a:stretch/>
            </p:blipFill>
            <p:spPr bwMode="auto">
              <a:xfrm>
                <a:off x="1442023" y="757547"/>
                <a:ext cx="5112568" cy="60768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14" name="テキスト ボックス 2"/>
                  <p:cNvSpPr txBox="1"/>
                  <p:nvPr/>
                </p:nvSpPr>
                <p:spPr>
                  <a:xfrm>
                    <a:off x="1318651" y="736944"/>
                    <a:ext cx="2376581" cy="402241"/>
                  </a:xfrm>
                  <a:prstGeom prst="rect">
                    <a:avLst/>
                  </a:prstGeom>
                  <a:noFill/>
                </p:spPr>
                <p:txBody>
                  <a:bodyPr wrap="square" rtlCol="0">
                    <a:spAutoFit/>
                  </a:bodyPr>
                  <a:lstStyle/>
                  <a:p>
                    <a:pPr algn="just"/>
                    <a14:m>
                      <m:oMathPara xmlns:m="http://schemas.openxmlformats.org/officeDocument/2006/math">
                        <m:oMathParaPr>
                          <m:jc m:val="centerGroup"/>
                        </m:oMathParaPr>
                        <m:oMath xmlns:m="http://schemas.openxmlformats.org/officeDocument/2006/math">
                          <m:sPre>
                            <m:sPrePr>
                              <m:ctrlPr>
                                <a:rPr kumimoji="1" lang="en-US" altLang="ja-JP" sz="1000" b="1" i="1" smtClean="0">
                                  <a:solidFill>
                                    <a:srgbClr val="FF00FF"/>
                                  </a:solidFill>
                                  <a:latin typeface="Cambria Math"/>
                                </a:rPr>
                              </m:ctrlPr>
                            </m:sPrePr>
                            <m:sub/>
                            <m:sup>
                              <m:r>
                                <a:rPr kumimoji="1" lang="en-US" altLang="ja-JP" sz="1000" b="1" i="0" smtClean="0">
                                  <a:solidFill>
                                    <a:srgbClr val="FF00FF"/>
                                  </a:solidFill>
                                  <a:latin typeface="Cambria Math"/>
                                </a:rPr>
                                <m:t>𝟏𝟓𝟐𝐦</m:t>
                              </m:r>
                            </m:sup>
                            <m:e>
                              <m:r>
                                <a:rPr kumimoji="1" lang="en-US" altLang="ja-JP" sz="1000" b="1" i="0" smtClean="0">
                                  <a:solidFill>
                                    <a:srgbClr val="FF00FF"/>
                                  </a:solidFill>
                                  <a:latin typeface="Cambria Math"/>
                                </a:rPr>
                                <m:t>𝐄𝐮</m:t>
                              </m:r>
                              <m:r>
                                <a:rPr kumimoji="1" lang="en-US" altLang="ja-JP" sz="1000" b="1" i="0" smtClean="0">
                                  <a:solidFill>
                                    <a:srgbClr val="FF00FF"/>
                                  </a:solidFill>
                                  <a:latin typeface="Cambria Math"/>
                                  <a:ea typeface="Cambria Math"/>
                                </a:rPr>
                                <m:t>+</m:t>
                              </m:r>
                              <m:sSup>
                                <m:sSupPr>
                                  <m:ctrlPr>
                                    <a:rPr kumimoji="1" lang="en-US" altLang="ja-JP" sz="1000" b="1" i="1" smtClean="0">
                                      <a:solidFill>
                                        <a:srgbClr val="FF00FF"/>
                                      </a:solidFill>
                                      <a:latin typeface="Cambria Math"/>
                                      <a:ea typeface="Cambria Math"/>
                                    </a:rPr>
                                  </m:ctrlPr>
                                </m:sSupPr>
                                <m:e>
                                  <m:r>
                                    <a:rPr kumimoji="1" lang="en-US" altLang="ja-JP" sz="1000" b="1" i="0" smtClean="0">
                                      <a:solidFill>
                                        <a:srgbClr val="FF00FF"/>
                                      </a:solidFill>
                                      <a:latin typeface="Cambria Math"/>
                                      <a:ea typeface="Cambria Math"/>
                                    </a:rPr>
                                    <m:t>𝐞</m:t>
                                  </m:r>
                                </m:e>
                                <m:sup>
                                  <m:r>
                                    <a:rPr kumimoji="1" lang="en-US" altLang="ja-JP" sz="1000" b="1" i="0" smtClean="0">
                                      <a:solidFill>
                                        <a:srgbClr val="FF00FF"/>
                                      </a:solidFill>
                                      <a:latin typeface="Cambria Math"/>
                                      <a:ea typeface="Cambria Math"/>
                                    </a:rPr>
                                    <m:t>−</m:t>
                                  </m:r>
                                </m:sup>
                              </m:sSup>
                              <m:r>
                                <a:rPr kumimoji="1" lang="en-US" altLang="ja-JP" sz="1000" b="1" i="0" smtClean="0">
                                  <a:solidFill>
                                    <a:srgbClr val="FF00FF"/>
                                  </a:solidFill>
                                  <a:latin typeface="Cambria Math"/>
                                  <a:ea typeface="Cambria Math"/>
                                </a:rPr>
                                <m:t>→</m:t>
                              </m:r>
                              <m:sPre>
                                <m:sPrePr>
                                  <m:ctrlPr>
                                    <a:rPr kumimoji="1" lang="en-US" altLang="ja-JP" sz="1000" b="1" i="1" smtClean="0">
                                      <a:solidFill>
                                        <a:srgbClr val="FF00FF"/>
                                      </a:solidFill>
                                      <a:latin typeface="Cambria Math"/>
                                      <a:ea typeface="Cambria Math"/>
                                    </a:rPr>
                                  </m:ctrlPr>
                                </m:sPrePr>
                                <m:sub/>
                                <m:sup>
                                  <m:r>
                                    <a:rPr kumimoji="1" lang="en-US" altLang="ja-JP" sz="1000" b="1" i="0" smtClean="0">
                                      <a:solidFill>
                                        <a:srgbClr val="FF00FF"/>
                                      </a:solidFill>
                                      <a:latin typeface="Cambria Math"/>
                                      <a:ea typeface="Cambria Math"/>
                                    </a:rPr>
                                    <m:t>𝟏𝟓𝟐</m:t>
                                  </m:r>
                                </m:sup>
                                <m:e>
                                  <m:r>
                                    <a:rPr kumimoji="1" lang="en-US" altLang="ja-JP" sz="1000" b="1" i="0" smtClean="0">
                                      <a:solidFill>
                                        <a:srgbClr val="FF00FF"/>
                                      </a:solidFill>
                                      <a:latin typeface="Cambria Math"/>
                                      <a:ea typeface="Cambria Math"/>
                                    </a:rPr>
                                    <m:t>𝐒𝐦</m:t>
                                  </m:r>
                                </m:e>
                              </m:sPre>
                              <m:r>
                                <a:rPr kumimoji="1" lang="en-GB" altLang="ja-JP" sz="1000" b="1" i="1" baseline="30000" smtClean="0">
                                  <a:solidFill>
                                    <a:srgbClr val="FF00FF"/>
                                  </a:solidFill>
                                  <a:latin typeface="Cambria Math"/>
                                  <a:ea typeface="Cambria Math"/>
                                </a:rPr>
                                <m:t>∗</m:t>
                              </m:r>
                            </m:e>
                          </m:sPre>
                          <m:r>
                            <a:rPr kumimoji="1" lang="en-US" altLang="ja-JP" sz="1000" b="1" i="1" smtClean="0">
                              <a:solidFill>
                                <a:srgbClr val="FF00FF"/>
                              </a:solidFill>
                              <a:latin typeface="Cambria Math"/>
                              <a:ea typeface="Cambria Math"/>
                            </a:rPr>
                            <m:t>+</m:t>
                          </m:r>
                          <m:r>
                            <a:rPr kumimoji="1" lang="en-US" altLang="ja-JP" sz="1000" b="1" i="0" smtClean="0">
                              <a:solidFill>
                                <a:srgbClr val="FF00FF"/>
                              </a:solidFill>
                              <a:latin typeface="Cambria Math"/>
                              <a:ea typeface="Cambria Math"/>
                            </a:rPr>
                            <m:t>𝛎</m:t>
                          </m:r>
                        </m:oMath>
                      </m:oMathPara>
                    </a14:m>
                    <a:endParaRPr kumimoji="1" lang="ja-JP" altLang="en-US" sz="1000" b="1" dirty="0">
                      <a:solidFill>
                        <a:srgbClr val="FF00FF"/>
                      </a:solidFill>
                    </a:endParaRPr>
                  </a:p>
                </p:txBody>
              </p:sp>
            </mc:Choice>
            <mc:Fallback xmlns="">
              <p:sp>
                <p:nvSpPr>
                  <p:cNvPr id="14" name="テキスト ボックス 2"/>
                  <p:cNvSpPr txBox="1">
                    <a:spLocks noRot="1" noChangeAspect="1" noMove="1" noResize="1" noEditPoints="1" noAdjustHandles="1" noChangeArrowheads="1" noChangeShapeType="1" noTextEdit="1"/>
                  </p:cNvSpPr>
                  <p:nvPr/>
                </p:nvSpPr>
                <p:spPr>
                  <a:xfrm>
                    <a:off x="1318651" y="736944"/>
                    <a:ext cx="2376581" cy="402241"/>
                  </a:xfrm>
                  <a:prstGeom prst="rect">
                    <a:avLst/>
                  </a:prstGeom>
                  <a:blipFill rotWithShape="1">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テキスト ボックス 10"/>
                  <p:cNvSpPr txBox="1"/>
                  <p:nvPr/>
                </p:nvSpPr>
                <p:spPr>
                  <a:xfrm>
                    <a:off x="4623854" y="811092"/>
                    <a:ext cx="1806457" cy="40224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Pre>
                            <m:sPrePr>
                              <m:ctrlPr>
                                <a:rPr kumimoji="1" lang="en-US" altLang="ja-JP" sz="1000" b="1" i="1" smtClean="0">
                                  <a:solidFill>
                                    <a:srgbClr val="FF00FF"/>
                                  </a:solidFill>
                                  <a:latin typeface="Cambria Math"/>
                                  <a:ea typeface="Cambria Math"/>
                                </a:rPr>
                              </m:ctrlPr>
                            </m:sPrePr>
                            <m:sub/>
                            <m:sup>
                              <m:r>
                                <a:rPr kumimoji="1" lang="en-US" altLang="ja-JP" sz="1000" b="1">
                                  <a:solidFill>
                                    <a:srgbClr val="FF00FF"/>
                                  </a:solidFill>
                                  <a:latin typeface="Cambria Math"/>
                                  <a:ea typeface="Cambria Math"/>
                                </a:rPr>
                                <m:t>𝟏𝟓𝟐</m:t>
                              </m:r>
                            </m:sup>
                            <m:e>
                              <m:r>
                                <a:rPr kumimoji="1" lang="en-US" altLang="ja-JP" sz="1000" b="1">
                                  <a:solidFill>
                                    <a:srgbClr val="FF00FF"/>
                                  </a:solidFill>
                                  <a:latin typeface="Cambria Math"/>
                                  <a:ea typeface="Cambria Math"/>
                                </a:rPr>
                                <m:t>𝐒</m:t>
                              </m:r>
                              <m:r>
                                <a:rPr kumimoji="1" lang="en-GB" altLang="ja-JP" sz="1000" b="1" i="0" smtClean="0">
                                  <a:solidFill>
                                    <a:srgbClr val="FF00FF"/>
                                  </a:solidFill>
                                  <a:latin typeface="Cambria Math"/>
                                  <a:ea typeface="Cambria Math"/>
                                </a:rPr>
                                <m:t>𝐦</m:t>
                              </m:r>
                              <m:r>
                                <a:rPr kumimoji="1" lang="en-GB" altLang="ja-JP" sz="1000" b="1" i="0" baseline="30000" smtClean="0">
                                  <a:solidFill>
                                    <a:srgbClr val="FF00FF"/>
                                  </a:solidFill>
                                  <a:latin typeface="Cambria Math"/>
                                  <a:ea typeface="Cambria Math"/>
                                </a:rPr>
                                <m:t>∗</m:t>
                              </m:r>
                            </m:e>
                          </m:sPre>
                          <m:r>
                            <a:rPr kumimoji="1" lang="en-GB" altLang="ja-JP" sz="1000" b="1" i="1" smtClean="0">
                              <a:solidFill>
                                <a:srgbClr val="FF00FF"/>
                              </a:solidFill>
                              <a:latin typeface="Cambria Math"/>
                              <a:ea typeface="Cambria Math"/>
                            </a:rPr>
                            <m:t>→</m:t>
                          </m:r>
                          <m:sPre>
                            <m:sPrePr>
                              <m:ctrlPr>
                                <a:rPr kumimoji="1" lang="en-US" altLang="ja-JP" sz="1000" b="1" i="1" smtClean="0">
                                  <a:solidFill>
                                    <a:srgbClr val="FF00FF"/>
                                  </a:solidFill>
                                  <a:latin typeface="Cambria Math"/>
                                </a:rPr>
                              </m:ctrlPr>
                            </m:sPrePr>
                            <m:sub/>
                            <m:sup>
                              <m:r>
                                <a:rPr kumimoji="1" lang="en-US" altLang="ja-JP" sz="1000" b="1" i="0" smtClean="0">
                                  <a:solidFill>
                                    <a:srgbClr val="FF00FF"/>
                                  </a:solidFill>
                                  <a:latin typeface="Cambria Math"/>
                                </a:rPr>
                                <m:t>𝟏𝟓𝟐</m:t>
                              </m:r>
                            </m:sup>
                            <m:e>
                              <m:r>
                                <a:rPr kumimoji="1" lang="en-US" altLang="ja-JP" sz="1000" b="1" i="0" smtClean="0">
                                  <a:solidFill>
                                    <a:srgbClr val="FF00FF"/>
                                  </a:solidFill>
                                  <a:latin typeface="Cambria Math"/>
                                </a:rPr>
                                <m:t>𝐒𝐦</m:t>
                              </m:r>
                              <m:r>
                                <a:rPr kumimoji="1" lang="en-US" altLang="ja-JP" sz="1000" b="1" i="0" smtClean="0">
                                  <a:solidFill>
                                    <a:srgbClr val="FF00FF"/>
                                  </a:solidFill>
                                  <a:latin typeface="Cambria Math"/>
                                  <a:ea typeface="Cambria Math"/>
                                </a:rPr>
                                <m:t>+</m:t>
                              </m:r>
                              <m:r>
                                <a:rPr kumimoji="1" lang="ja-JP" altLang="en-US" sz="1000" b="1" i="0" smtClean="0">
                                  <a:solidFill>
                                    <a:srgbClr val="FF00FF"/>
                                  </a:solidFill>
                                  <a:latin typeface="Cambria Math"/>
                                  <a:ea typeface="Cambria Math"/>
                                </a:rPr>
                                <m:t>𝛄</m:t>
                              </m:r>
                            </m:e>
                          </m:sPre>
                        </m:oMath>
                      </m:oMathPara>
                    </a14:m>
                    <a:endParaRPr kumimoji="1" lang="ja-JP" altLang="en-US" sz="1000" b="1" dirty="0">
                      <a:solidFill>
                        <a:srgbClr val="FF00FF"/>
                      </a:solidFill>
                    </a:endParaRPr>
                  </a:p>
                </p:txBody>
              </p:sp>
            </mc:Choice>
            <mc:Fallback xmlns="">
              <p:sp>
                <p:nvSpPr>
                  <p:cNvPr id="15" name="テキスト ボックス 10"/>
                  <p:cNvSpPr txBox="1">
                    <a:spLocks noRot="1" noChangeAspect="1" noMove="1" noResize="1" noEditPoints="1" noAdjustHandles="1" noChangeArrowheads="1" noChangeShapeType="1" noTextEdit="1"/>
                  </p:cNvSpPr>
                  <p:nvPr/>
                </p:nvSpPr>
                <p:spPr>
                  <a:xfrm>
                    <a:off x="4623854" y="811092"/>
                    <a:ext cx="1806457" cy="402241"/>
                  </a:xfrm>
                  <a:prstGeom prst="rect">
                    <a:avLst/>
                  </a:prstGeom>
                  <a:blipFill rotWithShape="1">
                    <a:blip r:embed="rId8"/>
                    <a:stretch>
                      <a:fillRect/>
                    </a:stretch>
                  </a:blipFill>
                </p:spPr>
                <p:txBody>
                  <a:bodyPr/>
                  <a:lstStyle/>
                  <a:p>
                    <a:r>
                      <a:rPr lang="en-GB">
                        <a:noFill/>
                      </a:rPr>
                      <a:t> </a:t>
                    </a:r>
                  </a:p>
                </p:txBody>
              </p:sp>
            </mc:Fallback>
          </mc:AlternateContent>
          <p:grpSp>
            <p:nvGrpSpPr>
              <p:cNvPr id="16" name="Group 15"/>
              <p:cNvGrpSpPr/>
              <p:nvPr/>
            </p:nvGrpSpPr>
            <p:grpSpPr>
              <a:xfrm>
                <a:off x="2921195" y="1700808"/>
                <a:ext cx="930725" cy="3384026"/>
                <a:chOff x="2905601" y="1700808"/>
                <a:chExt cx="930725" cy="3384026"/>
              </a:xfrm>
            </p:grpSpPr>
            <p:grpSp>
              <p:nvGrpSpPr>
                <p:cNvPr id="19" name="Group 18"/>
                <p:cNvGrpSpPr/>
                <p:nvPr/>
              </p:nvGrpSpPr>
              <p:grpSpPr>
                <a:xfrm>
                  <a:off x="3056967" y="1700808"/>
                  <a:ext cx="779359" cy="2880320"/>
                  <a:chOff x="3056967" y="1700808"/>
                  <a:chExt cx="779359" cy="2880320"/>
                </a:xfrm>
              </p:grpSpPr>
              <p:grpSp>
                <p:nvGrpSpPr>
                  <p:cNvPr id="21" name="Group 20"/>
                  <p:cNvGrpSpPr/>
                  <p:nvPr/>
                </p:nvGrpSpPr>
                <p:grpSpPr>
                  <a:xfrm>
                    <a:off x="3347864" y="1700808"/>
                    <a:ext cx="488462" cy="1952613"/>
                    <a:chOff x="3203848" y="2170828"/>
                    <a:chExt cx="488462" cy="1952613"/>
                  </a:xfrm>
                </p:grpSpPr>
                <p:grpSp>
                  <p:nvGrpSpPr>
                    <p:cNvPr id="25" name="Group 24"/>
                    <p:cNvGrpSpPr/>
                    <p:nvPr/>
                  </p:nvGrpSpPr>
                  <p:grpSpPr>
                    <a:xfrm>
                      <a:off x="3481665" y="2170828"/>
                      <a:ext cx="210645" cy="982473"/>
                      <a:chOff x="3481665" y="2170828"/>
                      <a:chExt cx="210645" cy="982473"/>
                    </a:xfrm>
                  </p:grpSpPr>
                  <p:sp>
                    <p:nvSpPr>
                      <p:cNvPr id="29" name="フリーフォーム 22"/>
                      <p:cNvSpPr/>
                      <p:nvPr/>
                    </p:nvSpPr>
                    <p:spPr>
                      <a:xfrm rot="6245133">
                        <a:off x="3400976" y="2395531"/>
                        <a:ext cx="516038" cy="66631"/>
                      </a:xfrm>
                      <a:custGeom>
                        <a:avLst/>
                        <a:gdLst>
                          <a:gd name="connsiteX0" fmla="*/ 0 w 4642339"/>
                          <a:gd name="connsiteY0" fmla="*/ 281354 h 591045"/>
                          <a:gd name="connsiteX1" fmla="*/ 281354 w 4642339"/>
                          <a:gd name="connsiteY1" fmla="*/ 0 h 591045"/>
                          <a:gd name="connsiteX2" fmla="*/ 604911 w 4642339"/>
                          <a:gd name="connsiteY2" fmla="*/ 281354 h 591045"/>
                          <a:gd name="connsiteX3" fmla="*/ 872197 w 4642339"/>
                          <a:gd name="connsiteY3" fmla="*/ 590843 h 591045"/>
                          <a:gd name="connsiteX4" fmla="*/ 1181687 w 4642339"/>
                          <a:gd name="connsiteY4" fmla="*/ 323557 h 591045"/>
                          <a:gd name="connsiteX5" fmla="*/ 1448973 w 4642339"/>
                          <a:gd name="connsiteY5" fmla="*/ 14068 h 591045"/>
                          <a:gd name="connsiteX6" fmla="*/ 1744394 w 4642339"/>
                          <a:gd name="connsiteY6" fmla="*/ 295422 h 591045"/>
                          <a:gd name="connsiteX7" fmla="*/ 2039816 w 4642339"/>
                          <a:gd name="connsiteY7" fmla="*/ 590843 h 591045"/>
                          <a:gd name="connsiteX8" fmla="*/ 2335237 w 4642339"/>
                          <a:gd name="connsiteY8" fmla="*/ 323557 h 591045"/>
                          <a:gd name="connsiteX9" fmla="*/ 2616591 w 4642339"/>
                          <a:gd name="connsiteY9" fmla="*/ 28135 h 591045"/>
                          <a:gd name="connsiteX10" fmla="*/ 2912013 w 4642339"/>
                          <a:gd name="connsiteY10" fmla="*/ 281354 h 591045"/>
                          <a:gd name="connsiteX11" fmla="*/ 3221502 w 4642339"/>
                          <a:gd name="connsiteY11" fmla="*/ 590843 h 591045"/>
                          <a:gd name="connsiteX12" fmla="*/ 3488788 w 4642339"/>
                          <a:gd name="connsiteY12" fmla="*/ 309489 h 591045"/>
                          <a:gd name="connsiteX13" fmla="*/ 3770142 w 4642339"/>
                          <a:gd name="connsiteY13" fmla="*/ 28135 h 591045"/>
                          <a:gd name="connsiteX14" fmla="*/ 4051496 w 4642339"/>
                          <a:gd name="connsiteY14" fmla="*/ 295422 h 591045"/>
                          <a:gd name="connsiteX15" fmla="*/ 4360985 w 4642339"/>
                          <a:gd name="connsiteY15" fmla="*/ 590843 h 591045"/>
                          <a:gd name="connsiteX16" fmla="*/ 4642339 w 4642339"/>
                          <a:gd name="connsiteY16" fmla="*/ 309489 h 59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42339" h="591045">
                            <a:moveTo>
                              <a:pt x="0" y="281354"/>
                            </a:moveTo>
                            <a:cubicBezTo>
                              <a:pt x="90268" y="140677"/>
                              <a:pt x="180536" y="0"/>
                              <a:pt x="281354" y="0"/>
                            </a:cubicBezTo>
                            <a:cubicBezTo>
                              <a:pt x="382172" y="0"/>
                              <a:pt x="506437" y="182880"/>
                              <a:pt x="604911" y="281354"/>
                            </a:cubicBezTo>
                            <a:cubicBezTo>
                              <a:pt x="703385" y="379828"/>
                              <a:pt x="776068" y="583809"/>
                              <a:pt x="872197" y="590843"/>
                            </a:cubicBezTo>
                            <a:cubicBezTo>
                              <a:pt x="968326" y="597877"/>
                              <a:pt x="1085558" y="419686"/>
                              <a:pt x="1181687" y="323557"/>
                            </a:cubicBezTo>
                            <a:cubicBezTo>
                              <a:pt x="1277816" y="227428"/>
                              <a:pt x="1355189" y="18757"/>
                              <a:pt x="1448973" y="14068"/>
                            </a:cubicBezTo>
                            <a:cubicBezTo>
                              <a:pt x="1542757" y="9379"/>
                              <a:pt x="1645920" y="199293"/>
                              <a:pt x="1744394" y="295422"/>
                            </a:cubicBezTo>
                            <a:cubicBezTo>
                              <a:pt x="1842868" y="391551"/>
                              <a:pt x="1941342" y="586154"/>
                              <a:pt x="2039816" y="590843"/>
                            </a:cubicBezTo>
                            <a:cubicBezTo>
                              <a:pt x="2138290" y="595532"/>
                              <a:pt x="2239108" y="417342"/>
                              <a:pt x="2335237" y="323557"/>
                            </a:cubicBezTo>
                            <a:cubicBezTo>
                              <a:pt x="2431366" y="229772"/>
                              <a:pt x="2520462" y="35169"/>
                              <a:pt x="2616591" y="28135"/>
                            </a:cubicBezTo>
                            <a:cubicBezTo>
                              <a:pt x="2712720" y="21101"/>
                              <a:pt x="2811194" y="187569"/>
                              <a:pt x="2912013" y="281354"/>
                            </a:cubicBezTo>
                            <a:cubicBezTo>
                              <a:pt x="3012832" y="375139"/>
                              <a:pt x="3125373" y="586154"/>
                              <a:pt x="3221502" y="590843"/>
                            </a:cubicBezTo>
                            <a:cubicBezTo>
                              <a:pt x="3317631" y="595532"/>
                              <a:pt x="3397348" y="403274"/>
                              <a:pt x="3488788" y="309489"/>
                            </a:cubicBezTo>
                            <a:cubicBezTo>
                              <a:pt x="3580228" y="215704"/>
                              <a:pt x="3676357" y="30480"/>
                              <a:pt x="3770142" y="28135"/>
                            </a:cubicBezTo>
                            <a:cubicBezTo>
                              <a:pt x="3863927" y="25790"/>
                              <a:pt x="4051496" y="295422"/>
                              <a:pt x="4051496" y="295422"/>
                            </a:cubicBezTo>
                            <a:cubicBezTo>
                              <a:pt x="4149970" y="389207"/>
                              <a:pt x="4262511" y="588499"/>
                              <a:pt x="4360985" y="590843"/>
                            </a:cubicBezTo>
                            <a:cubicBezTo>
                              <a:pt x="4459459" y="593187"/>
                              <a:pt x="4550899" y="451338"/>
                              <a:pt x="4642339" y="309489"/>
                            </a:cubicBezTo>
                          </a:path>
                        </a:pathLst>
                      </a:cu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0" name="フリーフォーム 22"/>
                      <p:cNvSpPr/>
                      <p:nvPr/>
                    </p:nvSpPr>
                    <p:spPr>
                      <a:xfrm rot="6245133">
                        <a:off x="3256962" y="2861966"/>
                        <a:ext cx="516038" cy="66631"/>
                      </a:xfrm>
                      <a:custGeom>
                        <a:avLst/>
                        <a:gdLst>
                          <a:gd name="connsiteX0" fmla="*/ 0 w 4642339"/>
                          <a:gd name="connsiteY0" fmla="*/ 281354 h 591045"/>
                          <a:gd name="connsiteX1" fmla="*/ 281354 w 4642339"/>
                          <a:gd name="connsiteY1" fmla="*/ 0 h 591045"/>
                          <a:gd name="connsiteX2" fmla="*/ 604911 w 4642339"/>
                          <a:gd name="connsiteY2" fmla="*/ 281354 h 591045"/>
                          <a:gd name="connsiteX3" fmla="*/ 872197 w 4642339"/>
                          <a:gd name="connsiteY3" fmla="*/ 590843 h 591045"/>
                          <a:gd name="connsiteX4" fmla="*/ 1181687 w 4642339"/>
                          <a:gd name="connsiteY4" fmla="*/ 323557 h 591045"/>
                          <a:gd name="connsiteX5" fmla="*/ 1448973 w 4642339"/>
                          <a:gd name="connsiteY5" fmla="*/ 14068 h 591045"/>
                          <a:gd name="connsiteX6" fmla="*/ 1744394 w 4642339"/>
                          <a:gd name="connsiteY6" fmla="*/ 295422 h 591045"/>
                          <a:gd name="connsiteX7" fmla="*/ 2039816 w 4642339"/>
                          <a:gd name="connsiteY7" fmla="*/ 590843 h 591045"/>
                          <a:gd name="connsiteX8" fmla="*/ 2335237 w 4642339"/>
                          <a:gd name="connsiteY8" fmla="*/ 323557 h 591045"/>
                          <a:gd name="connsiteX9" fmla="*/ 2616591 w 4642339"/>
                          <a:gd name="connsiteY9" fmla="*/ 28135 h 591045"/>
                          <a:gd name="connsiteX10" fmla="*/ 2912013 w 4642339"/>
                          <a:gd name="connsiteY10" fmla="*/ 281354 h 591045"/>
                          <a:gd name="connsiteX11" fmla="*/ 3221502 w 4642339"/>
                          <a:gd name="connsiteY11" fmla="*/ 590843 h 591045"/>
                          <a:gd name="connsiteX12" fmla="*/ 3488788 w 4642339"/>
                          <a:gd name="connsiteY12" fmla="*/ 309489 h 591045"/>
                          <a:gd name="connsiteX13" fmla="*/ 3770142 w 4642339"/>
                          <a:gd name="connsiteY13" fmla="*/ 28135 h 591045"/>
                          <a:gd name="connsiteX14" fmla="*/ 4051496 w 4642339"/>
                          <a:gd name="connsiteY14" fmla="*/ 295422 h 591045"/>
                          <a:gd name="connsiteX15" fmla="*/ 4360985 w 4642339"/>
                          <a:gd name="connsiteY15" fmla="*/ 590843 h 591045"/>
                          <a:gd name="connsiteX16" fmla="*/ 4642339 w 4642339"/>
                          <a:gd name="connsiteY16" fmla="*/ 309489 h 59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42339" h="591045">
                            <a:moveTo>
                              <a:pt x="0" y="281354"/>
                            </a:moveTo>
                            <a:cubicBezTo>
                              <a:pt x="90268" y="140677"/>
                              <a:pt x="180536" y="0"/>
                              <a:pt x="281354" y="0"/>
                            </a:cubicBezTo>
                            <a:cubicBezTo>
                              <a:pt x="382172" y="0"/>
                              <a:pt x="506437" y="182880"/>
                              <a:pt x="604911" y="281354"/>
                            </a:cubicBezTo>
                            <a:cubicBezTo>
                              <a:pt x="703385" y="379828"/>
                              <a:pt x="776068" y="583809"/>
                              <a:pt x="872197" y="590843"/>
                            </a:cubicBezTo>
                            <a:cubicBezTo>
                              <a:pt x="968326" y="597877"/>
                              <a:pt x="1085558" y="419686"/>
                              <a:pt x="1181687" y="323557"/>
                            </a:cubicBezTo>
                            <a:cubicBezTo>
                              <a:pt x="1277816" y="227428"/>
                              <a:pt x="1355189" y="18757"/>
                              <a:pt x="1448973" y="14068"/>
                            </a:cubicBezTo>
                            <a:cubicBezTo>
                              <a:pt x="1542757" y="9379"/>
                              <a:pt x="1645920" y="199293"/>
                              <a:pt x="1744394" y="295422"/>
                            </a:cubicBezTo>
                            <a:cubicBezTo>
                              <a:pt x="1842868" y="391551"/>
                              <a:pt x="1941342" y="586154"/>
                              <a:pt x="2039816" y="590843"/>
                            </a:cubicBezTo>
                            <a:cubicBezTo>
                              <a:pt x="2138290" y="595532"/>
                              <a:pt x="2239108" y="417342"/>
                              <a:pt x="2335237" y="323557"/>
                            </a:cubicBezTo>
                            <a:cubicBezTo>
                              <a:pt x="2431366" y="229772"/>
                              <a:pt x="2520462" y="35169"/>
                              <a:pt x="2616591" y="28135"/>
                            </a:cubicBezTo>
                            <a:cubicBezTo>
                              <a:pt x="2712720" y="21101"/>
                              <a:pt x="2811194" y="187569"/>
                              <a:pt x="2912013" y="281354"/>
                            </a:cubicBezTo>
                            <a:cubicBezTo>
                              <a:pt x="3012832" y="375139"/>
                              <a:pt x="3125373" y="586154"/>
                              <a:pt x="3221502" y="590843"/>
                            </a:cubicBezTo>
                            <a:cubicBezTo>
                              <a:pt x="3317631" y="595532"/>
                              <a:pt x="3397348" y="403274"/>
                              <a:pt x="3488788" y="309489"/>
                            </a:cubicBezTo>
                            <a:cubicBezTo>
                              <a:pt x="3580228" y="215704"/>
                              <a:pt x="3676357" y="30480"/>
                              <a:pt x="3770142" y="28135"/>
                            </a:cubicBezTo>
                            <a:cubicBezTo>
                              <a:pt x="3863927" y="25790"/>
                              <a:pt x="4051496" y="295422"/>
                              <a:pt x="4051496" y="295422"/>
                            </a:cubicBezTo>
                            <a:cubicBezTo>
                              <a:pt x="4149970" y="389207"/>
                              <a:pt x="4262511" y="588499"/>
                              <a:pt x="4360985" y="590843"/>
                            </a:cubicBezTo>
                            <a:cubicBezTo>
                              <a:pt x="4459459" y="593187"/>
                              <a:pt x="4550899" y="451338"/>
                              <a:pt x="4642339" y="309489"/>
                            </a:cubicBezTo>
                          </a:path>
                        </a:pathLst>
                      </a:cu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grpSp>
                  <p:nvGrpSpPr>
                    <p:cNvPr id="26" name="Group 25"/>
                    <p:cNvGrpSpPr/>
                    <p:nvPr/>
                  </p:nvGrpSpPr>
                  <p:grpSpPr>
                    <a:xfrm>
                      <a:off x="3203848" y="3140968"/>
                      <a:ext cx="210645" cy="982473"/>
                      <a:chOff x="3481665" y="2170828"/>
                      <a:chExt cx="210645" cy="982473"/>
                    </a:xfrm>
                  </p:grpSpPr>
                  <p:sp>
                    <p:nvSpPr>
                      <p:cNvPr id="27" name="フリーフォーム 22"/>
                      <p:cNvSpPr/>
                      <p:nvPr/>
                    </p:nvSpPr>
                    <p:spPr>
                      <a:xfrm rot="6245133">
                        <a:off x="3400976" y="2395531"/>
                        <a:ext cx="516038" cy="66631"/>
                      </a:xfrm>
                      <a:custGeom>
                        <a:avLst/>
                        <a:gdLst>
                          <a:gd name="connsiteX0" fmla="*/ 0 w 4642339"/>
                          <a:gd name="connsiteY0" fmla="*/ 281354 h 591045"/>
                          <a:gd name="connsiteX1" fmla="*/ 281354 w 4642339"/>
                          <a:gd name="connsiteY1" fmla="*/ 0 h 591045"/>
                          <a:gd name="connsiteX2" fmla="*/ 604911 w 4642339"/>
                          <a:gd name="connsiteY2" fmla="*/ 281354 h 591045"/>
                          <a:gd name="connsiteX3" fmla="*/ 872197 w 4642339"/>
                          <a:gd name="connsiteY3" fmla="*/ 590843 h 591045"/>
                          <a:gd name="connsiteX4" fmla="*/ 1181687 w 4642339"/>
                          <a:gd name="connsiteY4" fmla="*/ 323557 h 591045"/>
                          <a:gd name="connsiteX5" fmla="*/ 1448973 w 4642339"/>
                          <a:gd name="connsiteY5" fmla="*/ 14068 h 591045"/>
                          <a:gd name="connsiteX6" fmla="*/ 1744394 w 4642339"/>
                          <a:gd name="connsiteY6" fmla="*/ 295422 h 591045"/>
                          <a:gd name="connsiteX7" fmla="*/ 2039816 w 4642339"/>
                          <a:gd name="connsiteY7" fmla="*/ 590843 h 591045"/>
                          <a:gd name="connsiteX8" fmla="*/ 2335237 w 4642339"/>
                          <a:gd name="connsiteY8" fmla="*/ 323557 h 591045"/>
                          <a:gd name="connsiteX9" fmla="*/ 2616591 w 4642339"/>
                          <a:gd name="connsiteY9" fmla="*/ 28135 h 591045"/>
                          <a:gd name="connsiteX10" fmla="*/ 2912013 w 4642339"/>
                          <a:gd name="connsiteY10" fmla="*/ 281354 h 591045"/>
                          <a:gd name="connsiteX11" fmla="*/ 3221502 w 4642339"/>
                          <a:gd name="connsiteY11" fmla="*/ 590843 h 591045"/>
                          <a:gd name="connsiteX12" fmla="*/ 3488788 w 4642339"/>
                          <a:gd name="connsiteY12" fmla="*/ 309489 h 591045"/>
                          <a:gd name="connsiteX13" fmla="*/ 3770142 w 4642339"/>
                          <a:gd name="connsiteY13" fmla="*/ 28135 h 591045"/>
                          <a:gd name="connsiteX14" fmla="*/ 4051496 w 4642339"/>
                          <a:gd name="connsiteY14" fmla="*/ 295422 h 591045"/>
                          <a:gd name="connsiteX15" fmla="*/ 4360985 w 4642339"/>
                          <a:gd name="connsiteY15" fmla="*/ 590843 h 591045"/>
                          <a:gd name="connsiteX16" fmla="*/ 4642339 w 4642339"/>
                          <a:gd name="connsiteY16" fmla="*/ 309489 h 59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42339" h="591045">
                            <a:moveTo>
                              <a:pt x="0" y="281354"/>
                            </a:moveTo>
                            <a:cubicBezTo>
                              <a:pt x="90268" y="140677"/>
                              <a:pt x="180536" y="0"/>
                              <a:pt x="281354" y="0"/>
                            </a:cubicBezTo>
                            <a:cubicBezTo>
                              <a:pt x="382172" y="0"/>
                              <a:pt x="506437" y="182880"/>
                              <a:pt x="604911" y="281354"/>
                            </a:cubicBezTo>
                            <a:cubicBezTo>
                              <a:pt x="703385" y="379828"/>
                              <a:pt x="776068" y="583809"/>
                              <a:pt x="872197" y="590843"/>
                            </a:cubicBezTo>
                            <a:cubicBezTo>
                              <a:pt x="968326" y="597877"/>
                              <a:pt x="1085558" y="419686"/>
                              <a:pt x="1181687" y="323557"/>
                            </a:cubicBezTo>
                            <a:cubicBezTo>
                              <a:pt x="1277816" y="227428"/>
                              <a:pt x="1355189" y="18757"/>
                              <a:pt x="1448973" y="14068"/>
                            </a:cubicBezTo>
                            <a:cubicBezTo>
                              <a:pt x="1542757" y="9379"/>
                              <a:pt x="1645920" y="199293"/>
                              <a:pt x="1744394" y="295422"/>
                            </a:cubicBezTo>
                            <a:cubicBezTo>
                              <a:pt x="1842868" y="391551"/>
                              <a:pt x="1941342" y="586154"/>
                              <a:pt x="2039816" y="590843"/>
                            </a:cubicBezTo>
                            <a:cubicBezTo>
                              <a:pt x="2138290" y="595532"/>
                              <a:pt x="2239108" y="417342"/>
                              <a:pt x="2335237" y="323557"/>
                            </a:cubicBezTo>
                            <a:cubicBezTo>
                              <a:pt x="2431366" y="229772"/>
                              <a:pt x="2520462" y="35169"/>
                              <a:pt x="2616591" y="28135"/>
                            </a:cubicBezTo>
                            <a:cubicBezTo>
                              <a:pt x="2712720" y="21101"/>
                              <a:pt x="2811194" y="187569"/>
                              <a:pt x="2912013" y="281354"/>
                            </a:cubicBezTo>
                            <a:cubicBezTo>
                              <a:pt x="3012832" y="375139"/>
                              <a:pt x="3125373" y="586154"/>
                              <a:pt x="3221502" y="590843"/>
                            </a:cubicBezTo>
                            <a:cubicBezTo>
                              <a:pt x="3317631" y="595532"/>
                              <a:pt x="3397348" y="403274"/>
                              <a:pt x="3488788" y="309489"/>
                            </a:cubicBezTo>
                            <a:cubicBezTo>
                              <a:pt x="3580228" y="215704"/>
                              <a:pt x="3676357" y="30480"/>
                              <a:pt x="3770142" y="28135"/>
                            </a:cubicBezTo>
                            <a:cubicBezTo>
                              <a:pt x="3863927" y="25790"/>
                              <a:pt x="4051496" y="295422"/>
                              <a:pt x="4051496" y="295422"/>
                            </a:cubicBezTo>
                            <a:cubicBezTo>
                              <a:pt x="4149970" y="389207"/>
                              <a:pt x="4262511" y="588499"/>
                              <a:pt x="4360985" y="590843"/>
                            </a:cubicBezTo>
                            <a:cubicBezTo>
                              <a:pt x="4459459" y="593187"/>
                              <a:pt x="4550899" y="451338"/>
                              <a:pt x="4642339" y="309489"/>
                            </a:cubicBezTo>
                          </a:path>
                        </a:pathLst>
                      </a:cu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8" name="フリーフォーム 22"/>
                      <p:cNvSpPr/>
                      <p:nvPr/>
                    </p:nvSpPr>
                    <p:spPr>
                      <a:xfrm rot="6245133">
                        <a:off x="3256962" y="2861966"/>
                        <a:ext cx="516038" cy="66631"/>
                      </a:xfrm>
                      <a:custGeom>
                        <a:avLst/>
                        <a:gdLst>
                          <a:gd name="connsiteX0" fmla="*/ 0 w 4642339"/>
                          <a:gd name="connsiteY0" fmla="*/ 281354 h 591045"/>
                          <a:gd name="connsiteX1" fmla="*/ 281354 w 4642339"/>
                          <a:gd name="connsiteY1" fmla="*/ 0 h 591045"/>
                          <a:gd name="connsiteX2" fmla="*/ 604911 w 4642339"/>
                          <a:gd name="connsiteY2" fmla="*/ 281354 h 591045"/>
                          <a:gd name="connsiteX3" fmla="*/ 872197 w 4642339"/>
                          <a:gd name="connsiteY3" fmla="*/ 590843 h 591045"/>
                          <a:gd name="connsiteX4" fmla="*/ 1181687 w 4642339"/>
                          <a:gd name="connsiteY4" fmla="*/ 323557 h 591045"/>
                          <a:gd name="connsiteX5" fmla="*/ 1448973 w 4642339"/>
                          <a:gd name="connsiteY5" fmla="*/ 14068 h 591045"/>
                          <a:gd name="connsiteX6" fmla="*/ 1744394 w 4642339"/>
                          <a:gd name="connsiteY6" fmla="*/ 295422 h 591045"/>
                          <a:gd name="connsiteX7" fmla="*/ 2039816 w 4642339"/>
                          <a:gd name="connsiteY7" fmla="*/ 590843 h 591045"/>
                          <a:gd name="connsiteX8" fmla="*/ 2335237 w 4642339"/>
                          <a:gd name="connsiteY8" fmla="*/ 323557 h 591045"/>
                          <a:gd name="connsiteX9" fmla="*/ 2616591 w 4642339"/>
                          <a:gd name="connsiteY9" fmla="*/ 28135 h 591045"/>
                          <a:gd name="connsiteX10" fmla="*/ 2912013 w 4642339"/>
                          <a:gd name="connsiteY10" fmla="*/ 281354 h 591045"/>
                          <a:gd name="connsiteX11" fmla="*/ 3221502 w 4642339"/>
                          <a:gd name="connsiteY11" fmla="*/ 590843 h 591045"/>
                          <a:gd name="connsiteX12" fmla="*/ 3488788 w 4642339"/>
                          <a:gd name="connsiteY12" fmla="*/ 309489 h 591045"/>
                          <a:gd name="connsiteX13" fmla="*/ 3770142 w 4642339"/>
                          <a:gd name="connsiteY13" fmla="*/ 28135 h 591045"/>
                          <a:gd name="connsiteX14" fmla="*/ 4051496 w 4642339"/>
                          <a:gd name="connsiteY14" fmla="*/ 295422 h 591045"/>
                          <a:gd name="connsiteX15" fmla="*/ 4360985 w 4642339"/>
                          <a:gd name="connsiteY15" fmla="*/ 590843 h 591045"/>
                          <a:gd name="connsiteX16" fmla="*/ 4642339 w 4642339"/>
                          <a:gd name="connsiteY16" fmla="*/ 309489 h 59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42339" h="591045">
                            <a:moveTo>
                              <a:pt x="0" y="281354"/>
                            </a:moveTo>
                            <a:cubicBezTo>
                              <a:pt x="90268" y="140677"/>
                              <a:pt x="180536" y="0"/>
                              <a:pt x="281354" y="0"/>
                            </a:cubicBezTo>
                            <a:cubicBezTo>
                              <a:pt x="382172" y="0"/>
                              <a:pt x="506437" y="182880"/>
                              <a:pt x="604911" y="281354"/>
                            </a:cubicBezTo>
                            <a:cubicBezTo>
                              <a:pt x="703385" y="379828"/>
                              <a:pt x="776068" y="583809"/>
                              <a:pt x="872197" y="590843"/>
                            </a:cubicBezTo>
                            <a:cubicBezTo>
                              <a:pt x="968326" y="597877"/>
                              <a:pt x="1085558" y="419686"/>
                              <a:pt x="1181687" y="323557"/>
                            </a:cubicBezTo>
                            <a:cubicBezTo>
                              <a:pt x="1277816" y="227428"/>
                              <a:pt x="1355189" y="18757"/>
                              <a:pt x="1448973" y="14068"/>
                            </a:cubicBezTo>
                            <a:cubicBezTo>
                              <a:pt x="1542757" y="9379"/>
                              <a:pt x="1645920" y="199293"/>
                              <a:pt x="1744394" y="295422"/>
                            </a:cubicBezTo>
                            <a:cubicBezTo>
                              <a:pt x="1842868" y="391551"/>
                              <a:pt x="1941342" y="586154"/>
                              <a:pt x="2039816" y="590843"/>
                            </a:cubicBezTo>
                            <a:cubicBezTo>
                              <a:pt x="2138290" y="595532"/>
                              <a:pt x="2239108" y="417342"/>
                              <a:pt x="2335237" y="323557"/>
                            </a:cubicBezTo>
                            <a:cubicBezTo>
                              <a:pt x="2431366" y="229772"/>
                              <a:pt x="2520462" y="35169"/>
                              <a:pt x="2616591" y="28135"/>
                            </a:cubicBezTo>
                            <a:cubicBezTo>
                              <a:pt x="2712720" y="21101"/>
                              <a:pt x="2811194" y="187569"/>
                              <a:pt x="2912013" y="281354"/>
                            </a:cubicBezTo>
                            <a:cubicBezTo>
                              <a:pt x="3012832" y="375139"/>
                              <a:pt x="3125373" y="586154"/>
                              <a:pt x="3221502" y="590843"/>
                            </a:cubicBezTo>
                            <a:cubicBezTo>
                              <a:pt x="3317631" y="595532"/>
                              <a:pt x="3397348" y="403274"/>
                              <a:pt x="3488788" y="309489"/>
                            </a:cubicBezTo>
                            <a:cubicBezTo>
                              <a:pt x="3580228" y="215704"/>
                              <a:pt x="3676357" y="30480"/>
                              <a:pt x="3770142" y="28135"/>
                            </a:cubicBezTo>
                            <a:cubicBezTo>
                              <a:pt x="3863927" y="25790"/>
                              <a:pt x="4051496" y="295422"/>
                              <a:pt x="4051496" y="295422"/>
                            </a:cubicBezTo>
                            <a:cubicBezTo>
                              <a:pt x="4149970" y="389207"/>
                              <a:pt x="4262511" y="588499"/>
                              <a:pt x="4360985" y="590843"/>
                            </a:cubicBezTo>
                            <a:cubicBezTo>
                              <a:pt x="4459459" y="593187"/>
                              <a:pt x="4550899" y="451338"/>
                              <a:pt x="4642339" y="309489"/>
                            </a:cubicBezTo>
                          </a:path>
                        </a:pathLst>
                      </a:cu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grpSp>
              <p:grpSp>
                <p:nvGrpSpPr>
                  <p:cNvPr id="22" name="Group 21"/>
                  <p:cNvGrpSpPr/>
                  <p:nvPr/>
                </p:nvGrpSpPr>
                <p:grpSpPr>
                  <a:xfrm>
                    <a:off x="3056967" y="3598655"/>
                    <a:ext cx="210645" cy="982473"/>
                    <a:chOff x="3481665" y="2170828"/>
                    <a:chExt cx="210645" cy="982473"/>
                  </a:xfrm>
                </p:grpSpPr>
                <p:sp>
                  <p:nvSpPr>
                    <p:cNvPr id="23" name="フリーフォーム 22"/>
                    <p:cNvSpPr/>
                    <p:nvPr/>
                  </p:nvSpPr>
                  <p:spPr>
                    <a:xfrm rot="6245133">
                      <a:off x="3400976" y="2395531"/>
                      <a:ext cx="516038" cy="66631"/>
                    </a:xfrm>
                    <a:custGeom>
                      <a:avLst/>
                      <a:gdLst>
                        <a:gd name="connsiteX0" fmla="*/ 0 w 4642339"/>
                        <a:gd name="connsiteY0" fmla="*/ 281354 h 591045"/>
                        <a:gd name="connsiteX1" fmla="*/ 281354 w 4642339"/>
                        <a:gd name="connsiteY1" fmla="*/ 0 h 591045"/>
                        <a:gd name="connsiteX2" fmla="*/ 604911 w 4642339"/>
                        <a:gd name="connsiteY2" fmla="*/ 281354 h 591045"/>
                        <a:gd name="connsiteX3" fmla="*/ 872197 w 4642339"/>
                        <a:gd name="connsiteY3" fmla="*/ 590843 h 591045"/>
                        <a:gd name="connsiteX4" fmla="*/ 1181687 w 4642339"/>
                        <a:gd name="connsiteY4" fmla="*/ 323557 h 591045"/>
                        <a:gd name="connsiteX5" fmla="*/ 1448973 w 4642339"/>
                        <a:gd name="connsiteY5" fmla="*/ 14068 h 591045"/>
                        <a:gd name="connsiteX6" fmla="*/ 1744394 w 4642339"/>
                        <a:gd name="connsiteY6" fmla="*/ 295422 h 591045"/>
                        <a:gd name="connsiteX7" fmla="*/ 2039816 w 4642339"/>
                        <a:gd name="connsiteY7" fmla="*/ 590843 h 591045"/>
                        <a:gd name="connsiteX8" fmla="*/ 2335237 w 4642339"/>
                        <a:gd name="connsiteY8" fmla="*/ 323557 h 591045"/>
                        <a:gd name="connsiteX9" fmla="*/ 2616591 w 4642339"/>
                        <a:gd name="connsiteY9" fmla="*/ 28135 h 591045"/>
                        <a:gd name="connsiteX10" fmla="*/ 2912013 w 4642339"/>
                        <a:gd name="connsiteY10" fmla="*/ 281354 h 591045"/>
                        <a:gd name="connsiteX11" fmla="*/ 3221502 w 4642339"/>
                        <a:gd name="connsiteY11" fmla="*/ 590843 h 591045"/>
                        <a:gd name="connsiteX12" fmla="*/ 3488788 w 4642339"/>
                        <a:gd name="connsiteY12" fmla="*/ 309489 h 591045"/>
                        <a:gd name="connsiteX13" fmla="*/ 3770142 w 4642339"/>
                        <a:gd name="connsiteY13" fmla="*/ 28135 h 591045"/>
                        <a:gd name="connsiteX14" fmla="*/ 4051496 w 4642339"/>
                        <a:gd name="connsiteY14" fmla="*/ 295422 h 591045"/>
                        <a:gd name="connsiteX15" fmla="*/ 4360985 w 4642339"/>
                        <a:gd name="connsiteY15" fmla="*/ 590843 h 591045"/>
                        <a:gd name="connsiteX16" fmla="*/ 4642339 w 4642339"/>
                        <a:gd name="connsiteY16" fmla="*/ 309489 h 59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42339" h="591045">
                          <a:moveTo>
                            <a:pt x="0" y="281354"/>
                          </a:moveTo>
                          <a:cubicBezTo>
                            <a:pt x="90268" y="140677"/>
                            <a:pt x="180536" y="0"/>
                            <a:pt x="281354" y="0"/>
                          </a:cubicBezTo>
                          <a:cubicBezTo>
                            <a:pt x="382172" y="0"/>
                            <a:pt x="506437" y="182880"/>
                            <a:pt x="604911" y="281354"/>
                          </a:cubicBezTo>
                          <a:cubicBezTo>
                            <a:pt x="703385" y="379828"/>
                            <a:pt x="776068" y="583809"/>
                            <a:pt x="872197" y="590843"/>
                          </a:cubicBezTo>
                          <a:cubicBezTo>
                            <a:pt x="968326" y="597877"/>
                            <a:pt x="1085558" y="419686"/>
                            <a:pt x="1181687" y="323557"/>
                          </a:cubicBezTo>
                          <a:cubicBezTo>
                            <a:pt x="1277816" y="227428"/>
                            <a:pt x="1355189" y="18757"/>
                            <a:pt x="1448973" y="14068"/>
                          </a:cubicBezTo>
                          <a:cubicBezTo>
                            <a:pt x="1542757" y="9379"/>
                            <a:pt x="1645920" y="199293"/>
                            <a:pt x="1744394" y="295422"/>
                          </a:cubicBezTo>
                          <a:cubicBezTo>
                            <a:pt x="1842868" y="391551"/>
                            <a:pt x="1941342" y="586154"/>
                            <a:pt x="2039816" y="590843"/>
                          </a:cubicBezTo>
                          <a:cubicBezTo>
                            <a:pt x="2138290" y="595532"/>
                            <a:pt x="2239108" y="417342"/>
                            <a:pt x="2335237" y="323557"/>
                          </a:cubicBezTo>
                          <a:cubicBezTo>
                            <a:pt x="2431366" y="229772"/>
                            <a:pt x="2520462" y="35169"/>
                            <a:pt x="2616591" y="28135"/>
                          </a:cubicBezTo>
                          <a:cubicBezTo>
                            <a:pt x="2712720" y="21101"/>
                            <a:pt x="2811194" y="187569"/>
                            <a:pt x="2912013" y="281354"/>
                          </a:cubicBezTo>
                          <a:cubicBezTo>
                            <a:pt x="3012832" y="375139"/>
                            <a:pt x="3125373" y="586154"/>
                            <a:pt x="3221502" y="590843"/>
                          </a:cubicBezTo>
                          <a:cubicBezTo>
                            <a:pt x="3317631" y="595532"/>
                            <a:pt x="3397348" y="403274"/>
                            <a:pt x="3488788" y="309489"/>
                          </a:cubicBezTo>
                          <a:cubicBezTo>
                            <a:pt x="3580228" y="215704"/>
                            <a:pt x="3676357" y="30480"/>
                            <a:pt x="3770142" y="28135"/>
                          </a:cubicBezTo>
                          <a:cubicBezTo>
                            <a:pt x="3863927" y="25790"/>
                            <a:pt x="4051496" y="295422"/>
                            <a:pt x="4051496" y="295422"/>
                          </a:cubicBezTo>
                          <a:cubicBezTo>
                            <a:pt x="4149970" y="389207"/>
                            <a:pt x="4262511" y="588499"/>
                            <a:pt x="4360985" y="590843"/>
                          </a:cubicBezTo>
                          <a:cubicBezTo>
                            <a:pt x="4459459" y="593187"/>
                            <a:pt x="4550899" y="451338"/>
                            <a:pt x="4642339" y="309489"/>
                          </a:cubicBezTo>
                        </a:path>
                      </a:pathLst>
                    </a:cu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4" name="フリーフォーム 22"/>
                    <p:cNvSpPr/>
                    <p:nvPr/>
                  </p:nvSpPr>
                  <p:spPr>
                    <a:xfrm rot="6245133">
                      <a:off x="3256962" y="2861966"/>
                      <a:ext cx="516038" cy="66631"/>
                    </a:xfrm>
                    <a:custGeom>
                      <a:avLst/>
                      <a:gdLst>
                        <a:gd name="connsiteX0" fmla="*/ 0 w 4642339"/>
                        <a:gd name="connsiteY0" fmla="*/ 281354 h 591045"/>
                        <a:gd name="connsiteX1" fmla="*/ 281354 w 4642339"/>
                        <a:gd name="connsiteY1" fmla="*/ 0 h 591045"/>
                        <a:gd name="connsiteX2" fmla="*/ 604911 w 4642339"/>
                        <a:gd name="connsiteY2" fmla="*/ 281354 h 591045"/>
                        <a:gd name="connsiteX3" fmla="*/ 872197 w 4642339"/>
                        <a:gd name="connsiteY3" fmla="*/ 590843 h 591045"/>
                        <a:gd name="connsiteX4" fmla="*/ 1181687 w 4642339"/>
                        <a:gd name="connsiteY4" fmla="*/ 323557 h 591045"/>
                        <a:gd name="connsiteX5" fmla="*/ 1448973 w 4642339"/>
                        <a:gd name="connsiteY5" fmla="*/ 14068 h 591045"/>
                        <a:gd name="connsiteX6" fmla="*/ 1744394 w 4642339"/>
                        <a:gd name="connsiteY6" fmla="*/ 295422 h 591045"/>
                        <a:gd name="connsiteX7" fmla="*/ 2039816 w 4642339"/>
                        <a:gd name="connsiteY7" fmla="*/ 590843 h 591045"/>
                        <a:gd name="connsiteX8" fmla="*/ 2335237 w 4642339"/>
                        <a:gd name="connsiteY8" fmla="*/ 323557 h 591045"/>
                        <a:gd name="connsiteX9" fmla="*/ 2616591 w 4642339"/>
                        <a:gd name="connsiteY9" fmla="*/ 28135 h 591045"/>
                        <a:gd name="connsiteX10" fmla="*/ 2912013 w 4642339"/>
                        <a:gd name="connsiteY10" fmla="*/ 281354 h 591045"/>
                        <a:gd name="connsiteX11" fmla="*/ 3221502 w 4642339"/>
                        <a:gd name="connsiteY11" fmla="*/ 590843 h 591045"/>
                        <a:gd name="connsiteX12" fmla="*/ 3488788 w 4642339"/>
                        <a:gd name="connsiteY12" fmla="*/ 309489 h 591045"/>
                        <a:gd name="connsiteX13" fmla="*/ 3770142 w 4642339"/>
                        <a:gd name="connsiteY13" fmla="*/ 28135 h 591045"/>
                        <a:gd name="connsiteX14" fmla="*/ 4051496 w 4642339"/>
                        <a:gd name="connsiteY14" fmla="*/ 295422 h 591045"/>
                        <a:gd name="connsiteX15" fmla="*/ 4360985 w 4642339"/>
                        <a:gd name="connsiteY15" fmla="*/ 590843 h 591045"/>
                        <a:gd name="connsiteX16" fmla="*/ 4642339 w 4642339"/>
                        <a:gd name="connsiteY16" fmla="*/ 309489 h 59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42339" h="591045">
                          <a:moveTo>
                            <a:pt x="0" y="281354"/>
                          </a:moveTo>
                          <a:cubicBezTo>
                            <a:pt x="90268" y="140677"/>
                            <a:pt x="180536" y="0"/>
                            <a:pt x="281354" y="0"/>
                          </a:cubicBezTo>
                          <a:cubicBezTo>
                            <a:pt x="382172" y="0"/>
                            <a:pt x="506437" y="182880"/>
                            <a:pt x="604911" y="281354"/>
                          </a:cubicBezTo>
                          <a:cubicBezTo>
                            <a:pt x="703385" y="379828"/>
                            <a:pt x="776068" y="583809"/>
                            <a:pt x="872197" y="590843"/>
                          </a:cubicBezTo>
                          <a:cubicBezTo>
                            <a:pt x="968326" y="597877"/>
                            <a:pt x="1085558" y="419686"/>
                            <a:pt x="1181687" y="323557"/>
                          </a:cubicBezTo>
                          <a:cubicBezTo>
                            <a:pt x="1277816" y="227428"/>
                            <a:pt x="1355189" y="18757"/>
                            <a:pt x="1448973" y="14068"/>
                          </a:cubicBezTo>
                          <a:cubicBezTo>
                            <a:pt x="1542757" y="9379"/>
                            <a:pt x="1645920" y="199293"/>
                            <a:pt x="1744394" y="295422"/>
                          </a:cubicBezTo>
                          <a:cubicBezTo>
                            <a:pt x="1842868" y="391551"/>
                            <a:pt x="1941342" y="586154"/>
                            <a:pt x="2039816" y="590843"/>
                          </a:cubicBezTo>
                          <a:cubicBezTo>
                            <a:pt x="2138290" y="595532"/>
                            <a:pt x="2239108" y="417342"/>
                            <a:pt x="2335237" y="323557"/>
                          </a:cubicBezTo>
                          <a:cubicBezTo>
                            <a:pt x="2431366" y="229772"/>
                            <a:pt x="2520462" y="35169"/>
                            <a:pt x="2616591" y="28135"/>
                          </a:cubicBezTo>
                          <a:cubicBezTo>
                            <a:pt x="2712720" y="21101"/>
                            <a:pt x="2811194" y="187569"/>
                            <a:pt x="2912013" y="281354"/>
                          </a:cubicBezTo>
                          <a:cubicBezTo>
                            <a:pt x="3012832" y="375139"/>
                            <a:pt x="3125373" y="586154"/>
                            <a:pt x="3221502" y="590843"/>
                          </a:cubicBezTo>
                          <a:cubicBezTo>
                            <a:pt x="3317631" y="595532"/>
                            <a:pt x="3397348" y="403274"/>
                            <a:pt x="3488788" y="309489"/>
                          </a:cubicBezTo>
                          <a:cubicBezTo>
                            <a:pt x="3580228" y="215704"/>
                            <a:pt x="3676357" y="30480"/>
                            <a:pt x="3770142" y="28135"/>
                          </a:cubicBezTo>
                          <a:cubicBezTo>
                            <a:pt x="3863927" y="25790"/>
                            <a:pt x="4051496" y="295422"/>
                            <a:pt x="4051496" y="295422"/>
                          </a:cubicBezTo>
                          <a:cubicBezTo>
                            <a:pt x="4149970" y="389207"/>
                            <a:pt x="4262511" y="588499"/>
                            <a:pt x="4360985" y="590843"/>
                          </a:cubicBezTo>
                          <a:cubicBezTo>
                            <a:pt x="4459459" y="593187"/>
                            <a:pt x="4550899" y="451338"/>
                            <a:pt x="4642339" y="309489"/>
                          </a:cubicBezTo>
                        </a:path>
                      </a:pathLst>
                    </a:cu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grpSp>
            <p:sp>
              <p:nvSpPr>
                <p:cNvPr id="20" name="フリーフォーム 22"/>
                <p:cNvSpPr/>
                <p:nvPr/>
              </p:nvSpPr>
              <p:spPr>
                <a:xfrm rot="6245133">
                  <a:off x="2680898" y="4793499"/>
                  <a:ext cx="516038" cy="66631"/>
                </a:xfrm>
                <a:custGeom>
                  <a:avLst/>
                  <a:gdLst>
                    <a:gd name="connsiteX0" fmla="*/ 0 w 4642339"/>
                    <a:gd name="connsiteY0" fmla="*/ 281354 h 591045"/>
                    <a:gd name="connsiteX1" fmla="*/ 281354 w 4642339"/>
                    <a:gd name="connsiteY1" fmla="*/ 0 h 591045"/>
                    <a:gd name="connsiteX2" fmla="*/ 604911 w 4642339"/>
                    <a:gd name="connsiteY2" fmla="*/ 281354 h 591045"/>
                    <a:gd name="connsiteX3" fmla="*/ 872197 w 4642339"/>
                    <a:gd name="connsiteY3" fmla="*/ 590843 h 591045"/>
                    <a:gd name="connsiteX4" fmla="*/ 1181687 w 4642339"/>
                    <a:gd name="connsiteY4" fmla="*/ 323557 h 591045"/>
                    <a:gd name="connsiteX5" fmla="*/ 1448973 w 4642339"/>
                    <a:gd name="connsiteY5" fmla="*/ 14068 h 591045"/>
                    <a:gd name="connsiteX6" fmla="*/ 1744394 w 4642339"/>
                    <a:gd name="connsiteY6" fmla="*/ 295422 h 591045"/>
                    <a:gd name="connsiteX7" fmla="*/ 2039816 w 4642339"/>
                    <a:gd name="connsiteY7" fmla="*/ 590843 h 591045"/>
                    <a:gd name="connsiteX8" fmla="*/ 2335237 w 4642339"/>
                    <a:gd name="connsiteY8" fmla="*/ 323557 h 591045"/>
                    <a:gd name="connsiteX9" fmla="*/ 2616591 w 4642339"/>
                    <a:gd name="connsiteY9" fmla="*/ 28135 h 591045"/>
                    <a:gd name="connsiteX10" fmla="*/ 2912013 w 4642339"/>
                    <a:gd name="connsiteY10" fmla="*/ 281354 h 591045"/>
                    <a:gd name="connsiteX11" fmla="*/ 3221502 w 4642339"/>
                    <a:gd name="connsiteY11" fmla="*/ 590843 h 591045"/>
                    <a:gd name="connsiteX12" fmla="*/ 3488788 w 4642339"/>
                    <a:gd name="connsiteY12" fmla="*/ 309489 h 591045"/>
                    <a:gd name="connsiteX13" fmla="*/ 3770142 w 4642339"/>
                    <a:gd name="connsiteY13" fmla="*/ 28135 h 591045"/>
                    <a:gd name="connsiteX14" fmla="*/ 4051496 w 4642339"/>
                    <a:gd name="connsiteY14" fmla="*/ 295422 h 591045"/>
                    <a:gd name="connsiteX15" fmla="*/ 4360985 w 4642339"/>
                    <a:gd name="connsiteY15" fmla="*/ 590843 h 591045"/>
                    <a:gd name="connsiteX16" fmla="*/ 4642339 w 4642339"/>
                    <a:gd name="connsiteY16" fmla="*/ 309489 h 59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42339" h="591045">
                      <a:moveTo>
                        <a:pt x="0" y="281354"/>
                      </a:moveTo>
                      <a:cubicBezTo>
                        <a:pt x="90268" y="140677"/>
                        <a:pt x="180536" y="0"/>
                        <a:pt x="281354" y="0"/>
                      </a:cubicBezTo>
                      <a:cubicBezTo>
                        <a:pt x="382172" y="0"/>
                        <a:pt x="506437" y="182880"/>
                        <a:pt x="604911" y="281354"/>
                      </a:cubicBezTo>
                      <a:cubicBezTo>
                        <a:pt x="703385" y="379828"/>
                        <a:pt x="776068" y="583809"/>
                        <a:pt x="872197" y="590843"/>
                      </a:cubicBezTo>
                      <a:cubicBezTo>
                        <a:pt x="968326" y="597877"/>
                        <a:pt x="1085558" y="419686"/>
                        <a:pt x="1181687" y="323557"/>
                      </a:cubicBezTo>
                      <a:cubicBezTo>
                        <a:pt x="1277816" y="227428"/>
                        <a:pt x="1355189" y="18757"/>
                        <a:pt x="1448973" y="14068"/>
                      </a:cubicBezTo>
                      <a:cubicBezTo>
                        <a:pt x="1542757" y="9379"/>
                        <a:pt x="1645920" y="199293"/>
                        <a:pt x="1744394" y="295422"/>
                      </a:cubicBezTo>
                      <a:cubicBezTo>
                        <a:pt x="1842868" y="391551"/>
                        <a:pt x="1941342" y="586154"/>
                        <a:pt x="2039816" y="590843"/>
                      </a:cubicBezTo>
                      <a:cubicBezTo>
                        <a:pt x="2138290" y="595532"/>
                        <a:pt x="2239108" y="417342"/>
                        <a:pt x="2335237" y="323557"/>
                      </a:cubicBezTo>
                      <a:cubicBezTo>
                        <a:pt x="2431366" y="229772"/>
                        <a:pt x="2520462" y="35169"/>
                        <a:pt x="2616591" y="28135"/>
                      </a:cubicBezTo>
                      <a:cubicBezTo>
                        <a:pt x="2712720" y="21101"/>
                        <a:pt x="2811194" y="187569"/>
                        <a:pt x="2912013" y="281354"/>
                      </a:cubicBezTo>
                      <a:cubicBezTo>
                        <a:pt x="3012832" y="375139"/>
                        <a:pt x="3125373" y="586154"/>
                        <a:pt x="3221502" y="590843"/>
                      </a:cubicBezTo>
                      <a:cubicBezTo>
                        <a:pt x="3317631" y="595532"/>
                        <a:pt x="3397348" y="403274"/>
                        <a:pt x="3488788" y="309489"/>
                      </a:cubicBezTo>
                      <a:cubicBezTo>
                        <a:pt x="3580228" y="215704"/>
                        <a:pt x="3676357" y="30480"/>
                        <a:pt x="3770142" y="28135"/>
                      </a:cubicBezTo>
                      <a:cubicBezTo>
                        <a:pt x="3863927" y="25790"/>
                        <a:pt x="4051496" y="295422"/>
                        <a:pt x="4051496" y="295422"/>
                      </a:cubicBezTo>
                      <a:cubicBezTo>
                        <a:pt x="4149970" y="389207"/>
                        <a:pt x="4262511" y="588499"/>
                        <a:pt x="4360985" y="590843"/>
                      </a:cubicBezTo>
                      <a:cubicBezTo>
                        <a:pt x="4459459" y="593187"/>
                        <a:pt x="4550899" y="451338"/>
                        <a:pt x="4642339" y="309489"/>
                      </a:cubicBezTo>
                    </a:path>
                  </a:pathLst>
                </a:custGeom>
                <a:noFill/>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sp>
            <p:nvSpPr>
              <p:cNvPr id="17" name="フリーフォーム 22"/>
              <p:cNvSpPr/>
              <p:nvPr/>
            </p:nvSpPr>
            <p:spPr>
              <a:xfrm rot="20031572" flipV="1">
                <a:off x="2897178" y="5050091"/>
                <a:ext cx="616141" cy="45719"/>
              </a:xfrm>
              <a:custGeom>
                <a:avLst/>
                <a:gdLst>
                  <a:gd name="connsiteX0" fmla="*/ 0 w 4642339"/>
                  <a:gd name="connsiteY0" fmla="*/ 281354 h 591045"/>
                  <a:gd name="connsiteX1" fmla="*/ 281354 w 4642339"/>
                  <a:gd name="connsiteY1" fmla="*/ 0 h 591045"/>
                  <a:gd name="connsiteX2" fmla="*/ 604911 w 4642339"/>
                  <a:gd name="connsiteY2" fmla="*/ 281354 h 591045"/>
                  <a:gd name="connsiteX3" fmla="*/ 872197 w 4642339"/>
                  <a:gd name="connsiteY3" fmla="*/ 590843 h 591045"/>
                  <a:gd name="connsiteX4" fmla="*/ 1181687 w 4642339"/>
                  <a:gd name="connsiteY4" fmla="*/ 323557 h 591045"/>
                  <a:gd name="connsiteX5" fmla="*/ 1448973 w 4642339"/>
                  <a:gd name="connsiteY5" fmla="*/ 14068 h 591045"/>
                  <a:gd name="connsiteX6" fmla="*/ 1744394 w 4642339"/>
                  <a:gd name="connsiteY6" fmla="*/ 295422 h 591045"/>
                  <a:gd name="connsiteX7" fmla="*/ 2039816 w 4642339"/>
                  <a:gd name="connsiteY7" fmla="*/ 590843 h 591045"/>
                  <a:gd name="connsiteX8" fmla="*/ 2335237 w 4642339"/>
                  <a:gd name="connsiteY8" fmla="*/ 323557 h 591045"/>
                  <a:gd name="connsiteX9" fmla="*/ 2616591 w 4642339"/>
                  <a:gd name="connsiteY9" fmla="*/ 28135 h 591045"/>
                  <a:gd name="connsiteX10" fmla="*/ 2912013 w 4642339"/>
                  <a:gd name="connsiteY10" fmla="*/ 281354 h 591045"/>
                  <a:gd name="connsiteX11" fmla="*/ 3221502 w 4642339"/>
                  <a:gd name="connsiteY11" fmla="*/ 590843 h 591045"/>
                  <a:gd name="connsiteX12" fmla="*/ 3488788 w 4642339"/>
                  <a:gd name="connsiteY12" fmla="*/ 309489 h 591045"/>
                  <a:gd name="connsiteX13" fmla="*/ 3770142 w 4642339"/>
                  <a:gd name="connsiteY13" fmla="*/ 28135 h 591045"/>
                  <a:gd name="connsiteX14" fmla="*/ 4051496 w 4642339"/>
                  <a:gd name="connsiteY14" fmla="*/ 295422 h 591045"/>
                  <a:gd name="connsiteX15" fmla="*/ 4360985 w 4642339"/>
                  <a:gd name="connsiteY15" fmla="*/ 590843 h 591045"/>
                  <a:gd name="connsiteX16" fmla="*/ 4642339 w 4642339"/>
                  <a:gd name="connsiteY16" fmla="*/ 309489 h 59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42339" h="591045">
                    <a:moveTo>
                      <a:pt x="0" y="281354"/>
                    </a:moveTo>
                    <a:cubicBezTo>
                      <a:pt x="90268" y="140677"/>
                      <a:pt x="180536" y="0"/>
                      <a:pt x="281354" y="0"/>
                    </a:cubicBezTo>
                    <a:cubicBezTo>
                      <a:pt x="382172" y="0"/>
                      <a:pt x="506437" y="182880"/>
                      <a:pt x="604911" y="281354"/>
                    </a:cubicBezTo>
                    <a:cubicBezTo>
                      <a:pt x="703385" y="379828"/>
                      <a:pt x="776068" y="583809"/>
                      <a:pt x="872197" y="590843"/>
                    </a:cubicBezTo>
                    <a:cubicBezTo>
                      <a:pt x="968326" y="597877"/>
                      <a:pt x="1085558" y="419686"/>
                      <a:pt x="1181687" y="323557"/>
                    </a:cubicBezTo>
                    <a:cubicBezTo>
                      <a:pt x="1277816" y="227428"/>
                      <a:pt x="1355189" y="18757"/>
                      <a:pt x="1448973" y="14068"/>
                    </a:cubicBezTo>
                    <a:cubicBezTo>
                      <a:pt x="1542757" y="9379"/>
                      <a:pt x="1645920" y="199293"/>
                      <a:pt x="1744394" y="295422"/>
                    </a:cubicBezTo>
                    <a:cubicBezTo>
                      <a:pt x="1842868" y="391551"/>
                      <a:pt x="1941342" y="586154"/>
                      <a:pt x="2039816" y="590843"/>
                    </a:cubicBezTo>
                    <a:cubicBezTo>
                      <a:pt x="2138290" y="595532"/>
                      <a:pt x="2239108" y="417342"/>
                      <a:pt x="2335237" y="323557"/>
                    </a:cubicBezTo>
                    <a:cubicBezTo>
                      <a:pt x="2431366" y="229772"/>
                      <a:pt x="2520462" y="35169"/>
                      <a:pt x="2616591" y="28135"/>
                    </a:cubicBezTo>
                    <a:cubicBezTo>
                      <a:pt x="2712720" y="21101"/>
                      <a:pt x="2811194" y="187569"/>
                      <a:pt x="2912013" y="281354"/>
                    </a:cubicBezTo>
                    <a:cubicBezTo>
                      <a:pt x="3012832" y="375139"/>
                      <a:pt x="3125373" y="586154"/>
                      <a:pt x="3221502" y="590843"/>
                    </a:cubicBezTo>
                    <a:cubicBezTo>
                      <a:pt x="3317631" y="595532"/>
                      <a:pt x="3397348" y="403274"/>
                      <a:pt x="3488788" y="309489"/>
                    </a:cubicBezTo>
                    <a:cubicBezTo>
                      <a:pt x="3580228" y="215704"/>
                      <a:pt x="3676357" y="30480"/>
                      <a:pt x="3770142" y="28135"/>
                    </a:cubicBezTo>
                    <a:cubicBezTo>
                      <a:pt x="3863927" y="25790"/>
                      <a:pt x="4051496" y="295422"/>
                      <a:pt x="4051496" y="295422"/>
                    </a:cubicBezTo>
                    <a:cubicBezTo>
                      <a:pt x="4149970" y="389207"/>
                      <a:pt x="4262511" y="588499"/>
                      <a:pt x="4360985" y="590843"/>
                    </a:cubicBezTo>
                    <a:cubicBezTo>
                      <a:pt x="4459459" y="593187"/>
                      <a:pt x="4550899" y="451338"/>
                      <a:pt x="4642339" y="309489"/>
                    </a:cubicBezTo>
                  </a:path>
                </a:pathLst>
              </a:custGeom>
              <a:noFill/>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18" name="テキスト ボックス 3"/>
                  <p:cNvSpPr txBox="1"/>
                  <p:nvPr/>
                </p:nvSpPr>
                <p:spPr>
                  <a:xfrm>
                    <a:off x="2959213" y="3284984"/>
                    <a:ext cx="460659" cy="369332"/>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ja-JP" altLang="en-US" i="1" smtClean="0">
                              <a:solidFill>
                                <a:srgbClr val="FF0000"/>
                              </a:solidFill>
                              <a:latin typeface="Cambria Math"/>
                            </a:rPr>
                            <m:t>𝛾</m:t>
                          </m:r>
                        </m:oMath>
                      </m:oMathPara>
                    </a14:m>
                    <a:endParaRPr kumimoji="1" lang="ja-JP" altLang="en-US" dirty="0">
                      <a:solidFill>
                        <a:srgbClr val="FF0000"/>
                      </a:solidFill>
                    </a:endParaRPr>
                  </a:p>
                </p:txBody>
              </p:sp>
            </mc:Choice>
            <mc:Fallback xmlns="">
              <p:sp>
                <p:nvSpPr>
                  <p:cNvPr id="18" name="テキスト ボックス 3"/>
                  <p:cNvSpPr txBox="1">
                    <a:spLocks noRot="1" noChangeAspect="1" noMove="1" noResize="1" noEditPoints="1" noAdjustHandles="1" noChangeArrowheads="1" noChangeShapeType="1" noTextEdit="1"/>
                  </p:cNvSpPr>
                  <p:nvPr/>
                </p:nvSpPr>
                <p:spPr>
                  <a:xfrm>
                    <a:off x="2959213" y="3284984"/>
                    <a:ext cx="460659" cy="369332"/>
                  </a:xfrm>
                  <a:prstGeom prst="rect">
                    <a:avLst/>
                  </a:prstGeom>
                  <a:blipFill rotWithShape="1">
                    <a:blip r:embed="rId9"/>
                    <a:stretch>
                      <a:fillRect b="-65789"/>
                    </a:stretch>
                  </a:blipFill>
                  <a:ln>
                    <a:noFill/>
                  </a:ln>
                </p:spPr>
                <p:txBody>
                  <a:bodyPr/>
                  <a:lstStyle/>
                  <a:p>
                    <a:r>
                      <a:rPr lang="en-GB">
                        <a:noFill/>
                      </a:rPr>
                      <a:t> </a:t>
                    </a:r>
                  </a:p>
                </p:txBody>
              </p:sp>
            </mc:Fallback>
          </mc:AlternateContent>
        </p:grpSp>
        <p:cxnSp>
          <p:nvCxnSpPr>
            <p:cNvPr id="8" name="Straight Arrow Connector 7"/>
            <p:cNvCxnSpPr/>
            <p:nvPr/>
          </p:nvCxnSpPr>
          <p:spPr>
            <a:xfrm flipV="1">
              <a:off x="1924149" y="2959154"/>
              <a:ext cx="199579" cy="602411"/>
            </a:xfrm>
            <a:prstGeom prst="straightConnector1">
              <a:avLst/>
            </a:prstGeom>
            <a:ln w="28575">
              <a:solidFill>
                <a:srgbClr val="66FF33"/>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3" name="テキスト ボックス 19"/>
                <p:cNvSpPr txBox="1"/>
                <p:nvPr/>
              </p:nvSpPr>
              <p:spPr>
                <a:xfrm>
                  <a:off x="2023938" y="3046188"/>
                  <a:ext cx="460659" cy="369332"/>
                </a:xfrm>
                <a:prstGeom prst="rect">
                  <a:avLst/>
                </a:prstGeom>
                <a:noFill/>
                <a:ln>
                  <a:solidFill>
                    <a:srgbClr val="66FF33"/>
                  </a:solid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ja-JP" b="1" i="1" smtClean="0">
                            <a:solidFill>
                              <a:srgbClr val="66FF33"/>
                            </a:solidFill>
                            <a:latin typeface="Cambria Math"/>
                          </a:rPr>
                          <m:t>𝝂</m:t>
                        </m:r>
                      </m:oMath>
                    </m:oMathPara>
                  </a14:m>
                  <a:endParaRPr kumimoji="1" lang="ja-JP" altLang="en-US" b="1" dirty="0">
                    <a:solidFill>
                      <a:srgbClr val="66FF33"/>
                    </a:solidFill>
                  </a:endParaRPr>
                </a:p>
              </p:txBody>
            </p:sp>
          </mc:Choice>
          <mc:Fallback xmlns="">
            <p:sp>
              <p:nvSpPr>
                <p:cNvPr id="33" name="テキスト ボックス 19"/>
                <p:cNvSpPr txBox="1">
                  <a:spLocks noRot="1" noChangeAspect="1" noMove="1" noResize="1" noEditPoints="1" noAdjustHandles="1" noChangeArrowheads="1" noChangeShapeType="1" noTextEdit="1"/>
                </p:cNvSpPr>
                <p:nvPr/>
              </p:nvSpPr>
              <p:spPr>
                <a:xfrm>
                  <a:off x="2023938" y="3046188"/>
                  <a:ext cx="460659" cy="369332"/>
                </a:xfrm>
                <a:prstGeom prst="rect">
                  <a:avLst/>
                </a:prstGeom>
                <a:blipFill rotWithShape="1">
                  <a:blip r:embed="rId10"/>
                  <a:stretch>
                    <a:fillRect/>
                  </a:stretch>
                </a:blipFill>
                <a:ln>
                  <a:solidFill>
                    <a:srgbClr val="66FF33"/>
                  </a:solidFill>
                </a:ln>
              </p:spPr>
              <p:txBody>
                <a:bodyPr/>
                <a:lstStyle/>
                <a:p>
                  <a:r>
                    <a:rPr lang="en-GB">
                      <a:noFill/>
                    </a:rPr>
                    <a:t> </a:t>
                  </a:r>
                </a:p>
              </p:txBody>
            </p:sp>
          </mc:Fallback>
        </mc:AlternateContent>
      </p:grpSp>
      <p:grpSp>
        <p:nvGrpSpPr>
          <p:cNvPr id="34" name="Group 33"/>
          <p:cNvGrpSpPr/>
          <p:nvPr/>
        </p:nvGrpSpPr>
        <p:grpSpPr>
          <a:xfrm rot="19426786">
            <a:off x="1889882" y="3572524"/>
            <a:ext cx="703140" cy="2119452"/>
            <a:chOff x="1174170" y="3562832"/>
            <a:chExt cx="703140" cy="2119452"/>
          </a:xfrm>
        </p:grpSpPr>
        <p:sp>
          <p:nvSpPr>
            <p:cNvPr id="35" name="フリーフォーム 22"/>
            <p:cNvSpPr/>
            <p:nvPr/>
          </p:nvSpPr>
          <p:spPr>
            <a:xfrm rot="6245133">
              <a:off x="1690541" y="3699263"/>
              <a:ext cx="323200" cy="50338"/>
            </a:xfrm>
            <a:custGeom>
              <a:avLst/>
              <a:gdLst>
                <a:gd name="connsiteX0" fmla="*/ 0 w 4642339"/>
                <a:gd name="connsiteY0" fmla="*/ 281354 h 591045"/>
                <a:gd name="connsiteX1" fmla="*/ 281354 w 4642339"/>
                <a:gd name="connsiteY1" fmla="*/ 0 h 591045"/>
                <a:gd name="connsiteX2" fmla="*/ 604911 w 4642339"/>
                <a:gd name="connsiteY2" fmla="*/ 281354 h 591045"/>
                <a:gd name="connsiteX3" fmla="*/ 872197 w 4642339"/>
                <a:gd name="connsiteY3" fmla="*/ 590843 h 591045"/>
                <a:gd name="connsiteX4" fmla="*/ 1181687 w 4642339"/>
                <a:gd name="connsiteY4" fmla="*/ 323557 h 591045"/>
                <a:gd name="connsiteX5" fmla="*/ 1448973 w 4642339"/>
                <a:gd name="connsiteY5" fmla="*/ 14068 h 591045"/>
                <a:gd name="connsiteX6" fmla="*/ 1744394 w 4642339"/>
                <a:gd name="connsiteY6" fmla="*/ 295422 h 591045"/>
                <a:gd name="connsiteX7" fmla="*/ 2039816 w 4642339"/>
                <a:gd name="connsiteY7" fmla="*/ 590843 h 591045"/>
                <a:gd name="connsiteX8" fmla="*/ 2335237 w 4642339"/>
                <a:gd name="connsiteY8" fmla="*/ 323557 h 591045"/>
                <a:gd name="connsiteX9" fmla="*/ 2616591 w 4642339"/>
                <a:gd name="connsiteY9" fmla="*/ 28135 h 591045"/>
                <a:gd name="connsiteX10" fmla="*/ 2912013 w 4642339"/>
                <a:gd name="connsiteY10" fmla="*/ 281354 h 591045"/>
                <a:gd name="connsiteX11" fmla="*/ 3221502 w 4642339"/>
                <a:gd name="connsiteY11" fmla="*/ 590843 h 591045"/>
                <a:gd name="connsiteX12" fmla="*/ 3488788 w 4642339"/>
                <a:gd name="connsiteY12" fmla="*/ 309489 h 591045"/>
                <a:gd name="connsiteX13" fmla="*/ 3770142 w 4642339"/>
                <a:gd name="connsiteY13" fmla="*/ 28135 h 591045"/>
                <a:gd name="connsiteX14" fmla="*/ 4051496 w 4642339"/>
                <a:gd name="connsiteY14" fmla="*/ 295422 h 591045"/>
                <a:gd name="connsiteX15" fmla="*/ 4360985 w 4642339"/>
                <a:gd name="connsiteY15" fmla="*/ 590843 h 591045"/>
                <a:gd name="connsiteX16" fmla="*/ 4642339 w 4642339"/>
                <a:gd name="connsiteY16" fmla="*/ 309489 h 59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42339" h="591045">
                  <a:moveTo>
                    <a:pt x="0" y="281354"/>
                  </a:moveTo>
                  <a:cubicBezTo>
                    <a:pt x="90268" y="140677"/>
                    <a:pt x="180536" y="0"/>
                    <a:pt x="281354" y="0"/>
                  </a:cubicBezTo>
                  <a:cubicBezTo>
                    <a:pt x="382172" y="0"/>
                    <a:pt x="506437" y="182880"/>
                    <a:pt x="604911" y="281354"/>
                  </a:cubicBezTo>
                  <a:cubicBezTo>
                    <a:pt x="703385" y="379828"/>
                    <a:pt x="776068" y="583809"/>
                    <a:pt x="872197" y="590843"/>
                  </a:cubicBezTo>
                  <a:cubicBezTo>
                    <a:pt x="968326" y="597877"/>
                    <a:pt x="1085558" y="419686"/>
                    <a:pt x="1181687" y="323557"/>
                  </a:cubicBezTo>
                  <a:cubicBezTo>
                    <a:pt x="1277816" y="227428"/>
                    <a:pt x="1355189" y="18757"/>
                    <a:pt x="1448973" y="14068"/>
                  </a:cubicBezTo>
                  <a:cubicBezTo>
                    <a:pt x="1542757" y="9379"/>
                    <a:pt x="1645920" y="199293"/>
                    <a:pt x="1744394" y="295422"/>
                  </a:cubicBezTo>
                  <a:cubicBezTo>
                    <a:pt x="1842868" y="391551"/>
                    <a:pt x="1941342" y="586154"/>
                    <a:pt x="2039816" y="590843"/>
                  </a:cubicBezTo>
                  <a:cubicBezTo>
                    <a:pt x="2138290" y="595532"/>
                    <a:pt x="2239108" y="417342"/>
                    <a:pt x="2335237" y="323557"/>
                  </a:cubicBezTo>
                  <a:cubicBezTo>
                    <a:pt x="2431366" y="229772"/>
                    <a:pt x="2520462" y="35169"/>
                    <a:pt x="2616591" y="28135"/>
                  </a:cubicBezTo>
                  <a:cubicBezTo>
                    <a:pt x="2712720" y="21101"/>
                    <a:pt x="2811194" y="187569"/>
                    <a:pt x="2912013" y="281354"/>
                  </a:cubicBezTo>
                  <a:cubicBezTo>
                    <a:pt x="3012832" y="375139"/>
                    <a:pt x="3125373" y="586154"/>
                    <a:pt x="3221502" y="590843"/>
                  </a:cubicBezTo>
                  <a:cubicBezTo>
                    <a:pt x="3317631" y="595532"/>
                    <a:pt x="3397348" y="403274"/>
                    <a:pt x="3488788" y="309489"/>
                  </a:cubicBezTo>
                  <a:cubicBezTo>
                    <a:pt x="3580228" y="215704"/>
                    <a:pt x="3676357" y="30480"/>
                    <a:pt x="3770142" y="28135"/>
                  </a:cubicBezTo>
                  <a:cubicBezTo>
                    <a:pt x="3863927" y="25790"/>
                    <a:pt x="4051496" y="295422"/>
                    <a:pt x="4051496" y="295422"/>
                  </a:cubicBezTo>
                  <a:cubicBezTo>
                    <a:pt x="4149970" y="389207"/>
                    <a:pt x="4262511" y="588499"/>
                    <a:pt x="4360985" y="590843"/>
                  </a:cubicBezTo>
                  <a:cubicBezTo>
                    <a:pt x="4459459" y="593187"/>
                    <a:pt x="4550899" y="451338"/>
                    <a:pt x="4642339" y="309489"/>
                  </a:cubicBezTo>
                </a:path>
              </a:pathLst>
            </a:cu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6" name="フリーフォーム 22"/>
            <p:cNvSpPr/>
            <p:nvPr/>
          </p:nvSpPr>
          <p:spPr>
            <a:xfrm rot="6245133">
              <a:off x="1581742" y="3991396"/>
              <a:ext cx="323200" cy="50338"/>
            </a:xfrm>
            <a:custGeom>
              <a:avLst/>
              <a:gdLst>
                <a:gd name="connsiteX0" fmla="*/ 0 w 4642339"/>
                <a:gd name="connsiteY0" fmla="*/ 281354 h 591045"/>
                <a:gd name="connsiteX1" fmla="*/ 281354 w 4642339"/>
                <a:gd name="connsiteY1" fmla="*/ 0 h 591045"/>
                <a:gd name="connsiteX2" fmla="*/ 604911 w 4642339"/>
                <a:gd name="connsiteY2" fmla="*/ 281354 h 591045"/>
                <a:gd name="connsiteX3" fmla="*/ 872197 w 4642339"/>
                <a:gd name="connsiteY3" fmla="*/ 590843 h 591045"/>
                <a:gd name="connsiteX4" fmla="*/ 1181687 w 4642339"/>
                <a:gd name="connsiteY4" fmla="*/ 323557 h 591045"/>
                <a:gd name="connsiteX5" fmla="*/ 1448973 w 4642339"/>
                <a:gd name="connsiteY5" fmla="*/ 14068 h 591045"/>
                <a:gd name="connsiteX6" fmla="*/ 1744394 w 4642339"/>
                <a:gd name="connsiteY6" fmla="*/ 295422 h 591045"/>
                <a:gd name="connsiteX7" fmla="*/ 2039816 w 4642339"/>
                <a:gd name="connsiteY7" fmla="*/ 590843 h 591045"/>
                <a:gd name="connsiteX8" fmla="*/ 2335237 w 4642339"/>
                <a:gd name="connsiteY8" fmla="*/ 323557 h 591045"/>
                <a:gd name="connsiteX9" fmla="*/ 2616591 w 4642339"/>
                <a:gd name="connsiteY9" fmla="*/ 28135 h 591045"/>
                <a:gd name="connsiteX10" fmla="*/ 2912013 w 4642339"/>
                <a:gd name="connsiteY10" fmla="*/ 281354 h 591045"/>
                <a:gd name="connsiteX11" fmla="*/ 3221502 w 4642339"/>
                <a:gd name="connsiteY11" fmla="*/ 590843 h 591045"/>
                <a:gd name="connsiteX12" fmla="*/ 3488788 w 4642339"/>
                <a:gd name="connsiteY12" fmla="*/ 309489 h 591045"/>
                <a:gd name="connsiteX13" fmla="*/ 3770142 w 4642339"/>
                <a:gd name="connsiteY13" fmla="*/ 28135 h 591045"/>
                <a:gd name="connsiteX14" fmla="*/ 4051496 w 4642339"/>
                <a:gd name="connsiteY14" fmla="*/ 295422 h 591045"/>
                <a:gd name="connsiteX15" fmla="*/ 4360985 w 4642339"/>
                <a:gd name="connsiteY15" fmla="*/ 590843 h 591045"/>
                <a:gd name="connsiteX16" fmla="*/ 4642339 w 4642339"/>
                <a:gd name="connsiteY16" fmla="*/ 309489 h 59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42339" h="591045">
                  <a:moveTo>
                    <a:pt x="0" y="281354"/>
                  </a:moveTo>
                  <a:cubicBezTo>
                    <a:pt x="90268" y="140677"/>
                    <a:pt x="180536" y="0"/>
                    <a:pt x="281354" y="0"/>
                  </a:cubicBezTo>
                  <a:cubicBezTo>
                    <a:pt x="382172" y="0"/>
                    <a:pt x="506437" y="182880"/>
                    <a:pt x="604911" y="281354"/>
                  </a:cubicBezTo>
                  <a:cubicBezTo>
                    <a:pt x="703385" y="379828"/>
                    <a:pt x="776068" y="583809"/>
                    <a:pt x="872197" y="590843"/>
                  </a:cubicBezTo>
                  <a:cubicBezTo>
                    <a:pt x="968326" y="597877"/>
                    <a:pt x="1085558" y="419686"/>
                    <a:pt x="1181687" y="323557"/>
                  </a:cubicBezTo>
                  <a:cubicBezTo>
                    <a:pt x="1277816" y="227428"/>
                    <a:pt x="1355189" y="18757"/>
                    <a:pt x="1448973" y="14068"/>
                  </a:cubicBezTo>
                  <a:cubicBezTo>
                    <a:pt x="1542757" y="9379"/>
                    <a:pt x="1645920" y="199293"/>
                    <a:pt x="1744394" y="295422"/>
                  </a:cubicBezTo>
                  <a:cubicBezTo>
                    <a:pt x="1842868" y="391551"/>
                    <a:pt x="1941342" y="586154"/>
                    <a:pt x="2039816" y="590843"/>
                  </a:cubicBezTo>
                  <a:cubicBezTo>
                    <a:pt x="2138290" y="595532"/>
                    <a:pt x="2239108" y="417342"/>
                    <a:pt x="2335237" y="323557"/>
                  </a:cubicBezTo>
                  <a:cubicBezTo>
                    <a:pt x="2431366" y="229772"/>
                    <a:pt x="2520462" y="35169"/>
                    <a:pt x="2616591" y="28135"/>
                  </a:cubicBezTo>
                  <a:cubicBezTo>
                    <a:pt x="2712720" y="21101"/>
                    <a:pt x="2811194" y="187569"/>
                    <a:pt x="2912013" y="281354"/>
                  </a:cubicBezTo>
                  <a:cubicBezTo>
                    <a:pt x="3012832" y="375139"/>
                    <a:pt x="3125373" y="586154"/>
                    <a:pt x="3221502" y="590843"/>
                  </a:cubicBezTo>
                  <a:cubicBezTo>
                    <a:pt x="3317631" y="595532"/>
                    <a:pt x="3397348" y="403274"/>
                    <a:pt x="3488788" y="309489"/>
                  </a:cubicBezTo>
                  <a:cubicBezTo>
                    <a:pt x="3580228" y="215704"/>
                    <a:pt x="3676357" y="30480"/>
                    <a:pt x="3770142" y="28135"/>
                  </a:cubicBezTo>
                  <a:cubicBezTo>
                    <a:pt x="3863927" y="25790"/>
                    <a:pt x="4051496" y="295422"/>
                    <a:pt x="4051496" y="295422"/>
                  </a:cubicBezTo>
                  <a:cubicBezTo>
                    <a:pt x="4149970" y="389207"/>
                    <a:pt x="4262511" y="588499"/>
                    <a:pt x="4360985" y="590843"/>
                  </a:cubicBezTo>
                  <a:cubicBezTo>
                    <a:pt x="4459459" y="593187"/>
                    <a:pt x="4550899" y="451338"/>
                    <a:pt x="4642339" y="309489"/>
                  </a:cubicBezTo>
                </a:path>
              </a:pathLst>
            </a:cu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7" name="フリーフォーム 22"/>
            <p:cNvSpPr/>
            <p:nvPr/>
          </p:nvSpPr>
          <p:spPr>
            <a:xfrm rot="6245133">
              <a:off x="1480657" y="4306872"/>
              <a:ext cx="323200" cy="50338"/>
            </a:xfrm>
            <a:custGeom>
              <a:avLst/>
              <a:gdLst>
                <a:gd name="connsiteX0" fmla="*/ 0 w 4642339"/>
                <a:gd name="connsiteY0" fmla="*/ 281354 h 591045"/>
                <a:gd name="connsiteX1" fmla="*/ 281354 w 4642339"/>
                <a:gd name="connsiteY1" fmla="*/ 0 h 591045"/>
                <a:gd name="connsiteX2" fmla="*/ 604911 w 4642339"/>
                <a:gd name="connsiteY2" fmla="*/ 281354 h 591045"/>
                <a:gd name="connsiteX3" fmla="*/ 872197 w 4642339"/>
                <a:gd name="connsiteY3" fmla="*/ 590843 h 591045"/>
                <a:gd name="connsiteX4" fmla="*/ 1181687 w 4642339"/>
                <a:gd name="connsiteY4" fmla="*/ 323557 h 591045"/>
                <a:gd name="connsiteX5" fmla="*/ 1448973 w 4642339"/>
                <a:gd name="connsiteY5" fmla="*/ 14068 h 591045"/>
                <a:gd name="connsiteX6" fmla="*/ 1744394 w 4642339"/>
                <a:gd name="connsiteY6" fmla="*/ 295422 h 591045"/>
                <a:gd name="connsiteX7" fmla="*/ 2039816 w 4642339"/>
                <a:gd name="connsiteY7" fmla="*/ 590843 h 591045"/>
                <a:gd name="connsiteX8" fmla="*/ 2335237 w 4642339"/>
                <a:gd name="connsiteY8" fmla="*/ 323557 h 591045"/>
                <a:gd name="connsiteX9" fmla="*/ 2616591 w 4642339"/>
                <a:gd name="connsiteY9" fmla="*/ 28135 h 591045"/>
                <a:gd name="connsiteX10" fmla="*/ 2912013 w 4642339"/>
                <a:gd name="connsiteY10" fmla="*/ 281354 h 591045"/>
                <a:gd name="connsiteX11" fmla="*/ 3221502 w 4642339"/>
                <a:gd name="connsiteY11" fmla="*/ 590843 h 591045"/>
                <a:gd name="connsiteX12" fmla="*/ 3488788 w 4642339"/>
                <a:gd name="connsiteY12" fmla="*/ 309489 h 591045"/>
                <a:gd name="connsiteX13" fmla="*/ 3770142 w 4642339"/>
                <a:gd name="connsiteY13" fmla="*/ 28135 h 591045"/>
                <a:gd name="connsiteX14" fmla="*/ 4051496 w 4642339"/>
                <a:gd name="connsiteY14" fmla="*/ 295422 h 591045"/>
                <a:gd name="connsiteX15" fmla="*/ 4360985 w 4642339"/>
                <a:gd name="connsiteY15" fmla="*/ 590843 h 591045"/>
                <a:gd name="connsiteX16" fmla="*/ 4642339 w 4642339"/>
                <a:gd name="connsiteY16" fmla="*/ 309489 h 59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42339" h="591045">
                  <a:moveTo>
                    <a:pt x="0" y="281354"/>
                  </a:moveTo>
                  <a:cubicBezTo>
                    <a:pt x="90268" y="140677"/>
                    <a:pt x="180536" y="0"/>
                    <a:pt x="281354" y="0"/>
                  </a:cubicBezTo>
                  <a:cubicBezTo>
                    <a:pt x="382172" y="0"/>
                    <a:pt x="506437" y="182880"/>
                    <a:pt x="604911" y="281354"/>
                  </a:cubicBezTo>
                  <a:cubicBezTo>
                    <a:pt x="703385" y="379828"/>
                    <a:pt x="776068" y="583809"/>
                    <a:pt x="872197" y="590843"/>
                  </a:cubicBezTo>
                  <a:cubicBezTo>
                    <a:pt x="968326" y="597877"/>
                    <a:pt x="1085558" y="419686"/>
                    <a:pt x="1181687" y="323557"/>
                  </a:cubicBezTo>
                  <a:cubicBezTo>
                    <a:pt x="1277816" y="227428"/>
                    <a:pt x="1355189" y="18757"/>
                    <a:pt x="1448973" y="14068"/>
                  </a:cubicBezTo>
                  <a:cubicBezTo>
                    <a:pt x="1542757" y="9379"/>
                    <a:pt x="1645920" y="199293"/>
                    <a:pt x="1744394" y="295422"/>
                  </a:cubicBezTo>
                  <a:cubicBezTo>
                    <a:pt x="1842868" y="391551"/>
                    <a:pt x="1941342" y="586154"/>
                    <a:pt x="2039816" y="590843"/>
                  </a:cubicBezTo>
                  <a:cubicBezTo>
                    <a:pt x="2138290" y="595532"/>
                    <a:pt x="2239108" y="417342"/>
                    <a:pt x="2335237" y="323557"/>
                  </a:cubicBezTo>
                  <a:cubicBezTo>
                    <a:pt x="2431366" y="229772"/>
                    <a:pt x="2520462" y="35169"/>
                    <a:pt x="2616591" y="28135"/>
                  </a:cubicBezTo>
                  <a:cubicBezTo>
                    <a:pt x="2712720" y="21101"/>
                    <a:pt x="2811194" y="187569"/>
                    <a:pt x="2912013" y="281354"/>
                  </a:cubicBezTo>
                  <a:cubicBezTo>
                    <a:pt x="3012832" y="375139"/>
                    <a:pt x="3125373" y="586154"/>
                    <a:pt x="3221502" y="590843"/>
                  </a:cubicBezTo>
                  <a:cubicBezTo>
                    <a:pt x="3317631" y="595532"/>
                    <a:pt x="3397348" y="403274"/>
                    <a:pt x="3488788" y="309489"/>
                  </a:cubicBezTo>
                  <a:cubicBezTo>
                    <a:pt x="3580228" y="215704"/>
                    <a:pt x="3676357" y="30480"/>
                    <a:pt x="3770142" y="28135"/>
                  </a:cubicBezTo>
                  <a:cubicBezTo>
                    <a:pt x="3863927" y="25790"/>
                    <a:pt x="4051496" y="295422"/>
                    <a:pt x="4051496" y="295422"/>
                  </a:cubicBezTo>
                  <a:cubicBezTo>
                    <a:pt x="4149970" y="389207"/>
                    <a:pt x="4262511" y="588499"/>
                    <a:pt x="4360985" y="590843"/>
                  </a:cubicBezTo>
                  <a:cubicBezTo>
                    <a:pt x="4459459" y="593187"/>
                    <a:pt x="4550899" y="451338"/>
                    <a:pt x="4642339" y="309489"/>
                  </a:cubicBezTo>
                </a:path>
              </a:pathLst>
            </a:cu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8" name="フリーフォーム 22"/>
            <p:cNvSpPr/>
            <p:nvPr/>
          </p:nvSpPr>
          <p:spPr>
            <a:xfrm rot="6245133">
              <a:off x="1260891" y="4887905"/>
              <a:ext cx="323200" cy="50338"/>
            </a:xfrm>
            <a:custGeom>
              <a:avLst/>
              <a:gdLst>
                <a:gd name="connsiteX0" fmla="*/ 0 w 4642339"/>
                <a:gd name="connsiteY0" fmla="*/ 281354 h 591045"/>
                <a:gd name="connsiteX1" fmla="*/ 281354 w 4642339"/>
                <a:gd name="connsiteY1" fmla="*/ 0 h 591045"/>
                <a:gd name="connsiteX2" fmla="*/ 604911 w 4642339"/>
                <a:gd name="connsiteY2" fmla="*/ 281354 h 591045"/>
                <a:gd name="connsiteX3" fmla="*/ 872197 w 4642339"/>
                <a:gd name="connsiteY3" fmla="*/ 590843 h 591045"/>
                <a:gd name="connsiteX4" fmla="*/ 1181687 w 4642339"/>
                <a:gd name="connsiteY4" fmla="*/ 323557 h 591045"/>
                <a:gd name="connsiteX5" fmla="*/ 1448973 w 4642339"/>
                <a:gd name="connsiteY5" fmla="*/ 14068 h 591045"/>
                <a:gd name="connsiteX6" fmla="*/ 1744394 w 4642339"/>
                <a:gd name="connsiteY6" fmla="*/ 295422 h 591045"/>
                <a:gd name="connsiteX7" fmla="*/ 2039816 w 4642339"/>
                <a:gd name="connsiteY7" fmla="*/ 590843 h 591045"/>
                <a:gd name="connsiteX8" fmla="*/ 2335237 w 4642339"/>
                <a:gd name="connsiteY8" fmla="*/ 323557 h 591045"/>
                <a:gd name="connsiteX9" fmla="*/ 2616591 w 4642339"/>
                <a:gd name="connsiteY9" fmla="*/ 28135 h 591045"/>
                <a:gd name="connsiteX10" fmla="*/ 2912013 w 4642339"/>
                <a:gd name="connsiteY10" fmla="*/ 281354 h 591045"/>
                <a:gd name="connsiteX11" fmla="*/ 3221502 w 4642339"/>
                <a:gd name="connsiteY11" fmla="*/ 590843 h 591045"/>
                <a:gd name="connsiteX12" fmla="*/ 3488788 w 4642339"/>
                <a:gd name="connsiteY12" fmla="*/ 309489 h 591045"/>
                <a:gd name="connsiteX13" fmla="*/ 3770142 w 4642339"/>
                <a:gd name="connsiteY13" fmla="*/ 28135 h 591045"/>
                <a:gd name="connsiteX14" fmla="*/ 4051496 w 4642339"/>
                <a:gd name="connsiteY14" fmla="*/ 295422 h 591045"/>
                <a:gd name="connsiteX15" fmla="*/ 4360985 w 4642339"/>
                <a:gd name="connsiteY15" fmla="*/ 590843 h 591045"/>
                <a:gd name="connsiteX16" fmla="*/ 4642339 w 4642339"/>
                <a:gd name="connsiteY16" fmla="*/ 309489 h 59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42339" h="591045">
                  <a:moveTo>
                    <a:pt x="0" y="281354"/>
                  </a:moveTo>
                  <a:cubicBezTo>
                    <a:pt x="90268" y="140677"/>
                    <a:pt x="180536" y="0"/>
                    <a:pt x="281354" y="0"/>
                  </a:cubicBezTo>
                  <a:cubicBezTo>
                    <a:pt x="382172" y="0"/>
                    <a:pt x="506437" y="182880"/>
                    <a:pt x="604911" y="281354"/>
                  </a:cubicBezTo>
                  <a:cubicBezTo>
                    <a:pt x="703385" y="379828"/>
                    <a:pt x="776068" y="583809"/>
                    <a:pt x="872197" y="590843"/>
                  </a:cubicBezTo>
                  <a:cubicBezTo>
                    <a:pt x="968326" y="597877"/>
                    <a:pt x="1085558" y="419686"/>
                    <a:pt x="1181687" y="323557"/>
                  </a:cubicBezTo>
                  <a:cubicBezTo>
                    <a:pt x="1277816" y="227428"/>
                    <a:pt x="1355189" y="18757"/>
                    <a:pt x="1448973" y="14068"/>
                  </a:cubicBezTo>
                  <a:cubicBezTo>
                    <a:pt x="1542757" y="9379"/>
                    <a:pt x="1645920" y="199293"/>
                    <a:pt x="1744394" y="295422"/>
                  </a:cubicBezTo>
                  <a:cubicBezTo>
                    <a:pt x="1842868" y="391551"/>
                    <a:pt x="1941342" y="586154"/>
                    <a:pt x="2039816" y="590843"/>
                  </a:cubicBezTo>
                  <a:cubicBezTo>
                    <a:pt x="2138290" y="595532"/>
                    <a:pt x="2239108" y="417342"/>
                    <a:pt x="2335237" y="323557"/>
                  </a:cubicBezTo>
                  <a:cubicBezTo>
                    <a:pt x="2431366" y="229772"/>
                    <a:pt x="2520462" y="35169"/>
                    <a:pt x="2616591" y="28135"/>
                  </a:cubicBezTo>
                  <a:cubicBezTo>
                    <a:pt x="2712720" y="21101"/>
                    <a:pt x="2811194" y="187569"/>
                    <a:pt x="2912013" y="281354"/>
                  </a:cubicBezTo>
                  <a:cubicBezTo>
                    <a:pt x="3012832" y="375139"/>
                    <a:pt x="3125373" y="586154"/>
                    <a:pt x="3221502" y="590843"/>
                  </a:cubicBezTo>
                  <a:cubicBezTo>
                    <a:pt x="3317631" y="595532"/>
                    <a:pt x="3397348" y="403274"/>
                    <a:pt x="3488788" y="309489"/>
                  </a:cubicBezTo>
                  <a:cubicBezTo>
                    <a:pt x="3580228" y="215704"/>
                    <a:pt x="3676357" y="30480"/>
                    <a:pt x="3770142" y="28135"/>
                  </a:cubicBezTo>
                  <a:cubicBezTo>
                    <a:pt x="3863927" y="25790"/>
                    <a:pt x="4051496" y="295422"/>
                    <a:pt x="4051496" y="295422"/>
                  </a:cubicBezTo>
                  <a:cubicBezTo>
                    <a:pt x="4149970" y="389207"/>
                    <a:pt x="4262511" y="588499"/>
                    <a:pt x="4360985" y="590843"/>
                  </a:cubicBezTo>
                  <a:cubicBezTo>
                    <a:pt x="4459459" y="593187"/>
                    <a:pt x="4550899" y="451338"/>
                    <a:pt x="4642339" y="309489"/>
                  </a:cubicBezTo>
                </a:path>
              </a:pathLst>
            </a:cu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9" name="フリーフォーム 22"/>
            <p:cNvSpPr/>
            <p:nvPr/>
          </p:nvSpPr>
          <p:spPr>
            <a:xfrm rot="6245133">
              <a:off x="1152092" y="5180038"/>
              <a:ext cx="323200" cy="50338"/>
            </a:xfrm>
            <a:custGeom>
              <a:avLst/>
              <a:gdLst>
                <a:gd name="connsiteX0" fmla="*/ 0 w 4642339"/>
                <a:gd name="connsiteY0" fmla="*/ 281354 h 591045"/>
                <a:gd name="connsiteX1" fmla="*/ 281354 w 4642339"/>
                <a:gd name="connsiteY1" fmla="*/ 0 h 591045"/>
                <a:gd name="connsiteX2" fmla="*/ 604911 w 4642339"/>
                <a:gd name="connsiteY2" fmla="*/ 281354 h 591045"/>
                <a:gd name="connsiteX3" fmla="*/ 872197 w 4642339"/>
                <a:gd name="connsiteY3" fmla="*/ 590843 h 591045"/>
                <a:gd name="connsiteX4" fmla="*/ 1181687 w 4642339"/>
                <a:gd name="connsiteY4" fmla="*/ 323557 h 591045"/>
                <a:gd name="connsiteX5" fmla="*/ 1448973 w 4642339"/>
                <a:gd name="connsiteY5" fmla="*/ 14068 h 591045"/>
                <a:gd name="connsiteX6" fmla="*/ 1744394 w 4642339"/>
                <a:gd name="connsiteY6" fmla="*/ 295422 h 591045"/>
                <a:gd name="connsiteX7" fmla="*/ 2039816 w 4642339"/>
                <a:gd name="connsiteY7" fmla="*/ 590843 h 591045"/>
                <a:gd name="connsiteX8" fmla="*/ 2335237 w 4642339"/>
                <a:gd name="connsiteY8" fmla="*/ 323557 h 591045"/>
                <a:gd name="connsiteX9" fmla="*/ 2616591 w 4642339"/>
                <a:gd name="connsiteY9" fmla="*/ 28135 h 591045"/>
                <a:gd name="connsiteX10" fmla="*/ 2912013 w 4642339"/>
                <a:gd name="connsiteY10" fmla="*/ 281354 h 591045"/>
                <a:gd name="connsiteX11" fmla="*/ 3221502 w 4642339"/>
                <a:gd name="connsiteY11" fmla="*/ 590843 h 591045"/>
                <a:gd name="connsiteX12" fmla="*/ 3488788 w 4642339"/>
                <a:gd name="connsiteY12" fmla="*/ 309489 h 591045"/>
                <a:gd name="connsiteX13" fmla="*/ 3770142 w 4642339"/>
                <a:gd name="connsiteY13" fmla="*/ 28135 h 591045"/>
                <a:gd name="connsiteX14" fmla="*/ 4051496 w 4642339"/>
                <a:gd name="connsiteY14" fmla="*/ 295422 h 591045"/>
                <a:gd name="connsiteX15" fmla="*/ 4360985 w 4642339"/>
                <a:gd name="connsiteY15" fmla="*/ 590843 h 591045"/>
                <a:gd name="connsiteX16" fmla="*/ 4642339 w 4642339"/>
                <a:gd name="connsiteY16" fmla="*/ 309489 h 59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42339" h="591045">
                  <a:moveTo>
                    <a:pt x="0" y="281354"/>
                  </a:moveTo>
                  <a:cubicBezTo>
                    <a:pt x="90268" y="140677"/>
                    <a:pt x="180536" y="0"/>
                    <a:pt x="281354" y="0"/>
                  </a:cubicBezTo>
                  <a:cubicBezTo>
                    <a:pt x="382172" y="0"/>
                    <a:pt x="506437" y="182880"/>
                    <a:pt x="604911" y="281354"/>
                  </a:cubicBezTo>
                  <a:cubicBezTo>
                    <a:pt x="703385" y="379828"/>
                    <a:pt x="776068" y="583809"/>
                    <a:pt x="872197" y="590843"/>
                  </a:cubicBezTo>
                  <a:cubicBezTo>
                    <a:pt x="968326" y="597877"/>
                    <a:pt x="1085558" y="419686"/>
                    <a:pt x="1181687" y="323557"/>
                  </a:cubicBezTo>
                  <a:cubicBezTo>
                    <a:pt x="1277816" y="227428"/>
                    <a:pt x="1355189" y="18757"/>
                    <a:pt x="1448973" y="14068"/>
                  </a:cubicBezTo>
                  <a:cubicBezTo>
                    <a:pt x="1542757" y="9379"/>
                    <a:pt x="1645920" y="199293"/>
                    <a:pt x="1744394" y="295422"/>
                  </a:cubicBezTo>
                  <a:cubicBezTo>
                    <a:pt x="1842868" y="391551"/>
                    <a:pt x="1941342" y="586154"/>
                    <a:pt x="2039816" y="590843"/>
                  </a:cubicBezTo>
                  <a:cubicBezTo>
                    <a:pt x="2138290" y="595532"/>
                    <a:pt x="2239108" y="417342"/>
                    <a:pt x="2335237" y="323557"/>
                  </a:cubicBezTo>
                  <a:cubicBezTo>
                    <a:pt x="2431366" y="229772"/>
                    <a:pt x="2520462" y="35169"/>
                    <a:pt x="2616591" y="28135"/>
                  </a:cubicBezTo>
                  <a:cubicBezTo>
                    <a:pt x="2712720" y="21101"/>
                    <a:pt x="2811194" y="187569"/>
                    <a:pt x="2912013" y="281354"/>
                  </a:cubicBezTo>
                  <a:cubicBezTo>
                    <a:pt x="3012832" y="375139"/>
                    <a:pt x="3125373" y="586154"/>
                    <a:pt x="3221502" y="590843"/>
                  </a:cubicBezTo>
                  <a:cubicBezTo>
                    <a:pt x="3317631" y="595532"/>
                    <a:pt x="3397348" y="403274"/>
                    <a:pt x="3488788" y="309489"/>
                  </a:cubicBezTo>
                  <a:cubicBezTo>
                    <a:pt x="3580228" y="215704"/>
                    <a:pt x="3676357" y="30480"/>
                    <a:pt x="3770142" y="28135"/>
                  </a:cubicBezTo>
                  <a:cubicBezTo>
                    <a:pt x="3863927" y="25790"/>
                    <a:pt x="4051496" y="295422"/>
                    <a:pt x="4051496" y="295422"/>
                  </a:cubicBezTo>
                  <a:cubicBezTo>
                    <a:pt x="4149970" y="389207"/>
                    <a:pt x="4262511" y="588499"/>
                    <a:pt x="4360985" y="590843"/>
                  </a:cubicBezTo>
                  <a:cubicBezTo>
                    <a:pt x="4459459" y="593187"/>
                    <a:pt x="4550899" y="451338"/>
                    <a:pt x="4642339" y="309489"/>
                  </a:cubicBezTo>
                </a:path>
              </a:pathLst>
            </a:cu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0" name="フリーフォーム 22"/>
            <p:cNvSpPr/>
            <p:nvPr/>
          </p:nvSpPr>
          <p:spPr>
            <a:xfrm rot="6245133">
              <a:off x="1037739" y="5495515"/>
              <a:ext cx="323200" cy="50338"/>
            </a:xfrm>
            <a:custGeom>
              <a:avLst/>
              <a:gdLst>
                <a:gd name="connsiteX0" fmla="*/ 0 w 4642339"/>
                <a:gd name="connsiteY0" fmla="*/ 281354 h 591045"/>
                <a:gd name="connsiteX1" fmla="*/ 281354 w 4642339"/>
                <a:gd name="connsiteY1" fmla="*/ 0 h 591045"/>
                <a:gd name="connsiteX2" fmla="*/ 604911 w 4642339"/>
                <a:gd name="connsiteY2" fmla="*/ 281354 h 591045"/>
                <a:gd name="connsiteX3" fmla="*/ 872197 w 4642339"/>
                <a:gd name="connsiteY3" fmla="*/ 590843 h 591045"/>
                <a:gd name="connsiteX4" fmla="*/ 1181687 w 4642339"/>
                <a:gd name="connsiteY4" fmla="*/ 323557 h 591045"/>
                <a:gd name="connsiteX5" fmla="*/ 1448973 w 4642339"/>
                <a:gd name="connsiteY5" fmla="*/ 14068 h 591045"/>
                <a:gd name="connsiteX6" fmla="*/ 1744394 w 4642339"/>
                <a:gd name="connsiteY6" fmla="*/ 295422 h 591045"/>
                <a:gd name="connsiteX7" fmla="*/ 2039816 w 4642339"/>
                <a:gd name="connsiteY7" fmla="*/ 590843 h 591045"/>
                <a:gd name="connsiteX8" fmla="*/ 2335237 w 4642339"/>
                <a:gd name="connsiteY8" fmla="*/ 323557 h 591045"/>
                <a:gd name="connsiteX9" fmla="*/ 2616591 w 4642339"/>
                <a:gd name="connsiteY9" fmla="*/ 28135 h 591045"/>
                <a:gd name="connsiteX10" fmla="*/ 2912013 w 4642339"/>
                <a:gd name="connsiteY10" fmla="*/ 281354 h 591045"/>
                <a:gd name="connsiteX11" fmla="*/ 3221502 w 4642339"/>
                <a:gd name="connsiteY11" fmla="*/ 590843 h 591045"/>
                <a:gd name="connsiteX12" fmla="*/ 3488788 w 4642339"/>
                <a:gd name="connsiteY12" fmla="*/ 309489 h 591045"/>
                <a:gd name="connsiteX13" fmla="*/ 3770142 w 4642339"/>
                <a:gd name="connsiteY13" fmla="*/ 28135 h 591045"/>
                <a:gd name="connsiteX14" fmla="*/ 4051496 w 4642339"/>
                <a:gd name="connsiteY14" fmla="*/ 295422 h 591045"/>
                <a:gd name="connsiteX15" fmla="*/ 4360985 w 4642339"/>
                <a:gd name="connsiteY15" fmla="*/ 590843 h 591045"/>
                <a:gd name="connsiteX16" fmla="*/ 4642339 w 4642339"/>
                <a:gd name="connsiteY16" fmla="*/ 309489 h 59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42339" h="591045">
                  <a:moveTo>
                    <a:pt x="0" y="281354"/>
                  </a:moveTo>
                  <a:cubicBezTo>
                    <a:pt x="90268" y="140677"/>
                    <a:pt x="180536" y="0"/>
                    <a:pt x="281354" y="0"/>
                  </a:cubicBezTo>
                  <a:cubicBezTo>
                    <a:pt x="382172" y="0"/>
                    <a:pt x="506437" y="182880"/>
                    <a:pt x="604911" y="281354"/>
                  </a:cubicBezTo>
                  <a:cubicBezTo>
                    <a:pt x="703385" y="379828"/>
                    <a:pt x="776068" y="583809"/>
                    <a:pt x="872197" y="590843"/>
                  </a:cubicBezTo>
                  <a:cubicBezTo>
                    <a:pt x="968326" y="597877"/>
                    <a:pt x="1085558" y="419686"/>
                    <a:pt x="1181687" y="323557"/>
                  </a:cubicBezTo>
                  <a:cubicBezTo>
                    <a:pt x="1277816" y="227428"/>
                    <a:pt x="1355189" y="18757"/>
                    <a:pt x="1448973" y="14068"/>
                  </a:cubicBezTo>
                  <a:cubicBezTo>
                    <a:pt x="1542757" y="9379"/>
                    <a:pt x="1645920" y="199293"/>
                    <a:pt x="1744394" y="295422"/>
                  </a:cubicBezTo>
                  <a:cubicBezTo>
                    <a:pt x="1842868" y="391551"/>
                    <a:pt x="1941342" y="586154"/>
                    <a:pt x="2039816" y="590843"/>
                  </a:cubicBezTo>
                  <a:cubicBezTo>
                    <a:pt x="2138290" y="595532"/>
                    <a:pt x="2239108" y="417342"/>
                    <a:pt x="2335237" y="323557"/>
                  </a:cubicBezTo>
                  <a:cubicBezTo>
                    <a:pt x="2431366" y="229772"/>
                    <a:pt x="2520462" y="35169"/>
                    <a:pt x="2616591" y="28135"/>
                  </a:cubicBezTo>
                  <a:cubicBezTo>
                    <a:pt x="2712720" y="21101"/>
                    <a:pt x="2811194" y="187569"/>
                    <a:pt x="2912013" y="281354"/>
                  </a:cubicBezTo>
                  <a:cubicBezTo>
                    <a:pt x="3012832" y="375139"/>
                    <a:pt x="3125373" y="586154"/>
                    <a:pt x="3221502" y="590843"/>
                  </a:cubicBezTo>
                  <a:cubicBezTo>
                    <a:pt x="3317631" y="595532"/>
                    <a:pt x="3397348" y="403274"/>
                    <a:pt x="3488788" y="309489"/>
                  </a:cubicBezTo>
                  <a:cubicBezTo>
                    <a:pt x="3580228" y="215704"/>
                    <a:pt x="3676357" y="30480"/>
                    <a:pt x="3770142" y="28135"/>
                  </a:cubicBezTo>
                  <a:cubicBezTo>
                    <a:pt x="3863927" y="25790"/>
                    <a:pt x="4051496" y="295422"/>
                    <a:pt x="4051496" y="295422"/>
                  </a:cubicBezTo>
                  <a:cubicBezTo>
                    <a:pt x="4149970" y="389207"/>
                    <a:pt x="4262511" y="588499"/>
                    <a:pt x="4360985" y="590843"/>
                  </a:cubicBezTo>
                  <a:cubicBezTo>
                    <a:pt x="4459459" y="593187"/>
                    <a:pt x="4550899" y="451338"/>
                    <a:pt x="4642339" y="309489"/>
                  </a:cubicBezTo>
                </a:path>
              </a:pathLst>
            </a:custGeom>
            <a:noFill/>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1" name="フリーフォーム 22"/>
            <p:cNvSpPr/>
            <p:nvPr/>
          </p:nvSpPr>
          <p:spPr>
            <a:xfrm rot="6245133">
              <a:off x="1377797" y="4609116"/>
              <a:ext cx="323200" cy="50338"/>
            </a:xfrm>
            <a:custGeom>
              <a:avLst/>
              <a:gdLst>
                <a:gd name="connsiteX0" fmla="*/ 0 w 4642339"/>
                <a:gd name="connsiteY0" fmla="*/ 281354 h 591045"/>
                <a:gd name="connsiteX1" fmla="*/ 281354 w 4642339"/>
                <a:gd name="connsiteY1" fmla="*/ 0 h 591045"/>
                <a:gd name="connsiteX2" fmla="*/ 604911 w 4642339"/>
                <a:gd name="connsiteY2" fmla="*/ 281354 h 591045"/>
                <a:gd name="connsiteX3" fmla="*/ 872197 w 4642339"/>
                <a:gd name="connsiteY3" fmla="*/ 590843 h 591045"/>
                <a:gd name="connsiteX4" fmla="*/ 1181687 w 4642339"/>
                <a:gd name="connsiteY4" fmla="*/ 323557 h 591045"/>
                <a:gd name="connsiteX5" fmla="*/ 1448973 w 4642339"/>
                <a:gd name="connsiteY5" fmla="*/ 14068 h 591045"/>
                <a:gd name="connsiteX6" fmla="*/ 1744394 w 4642339"/>
                <a:gd name="connsiteY6" fmla="*/ 295422 h 591045"/>
                <a:gd name="connsiteX7" fmla="*/ 2039816 w 4642339"/>
                <a:gd name="connsiteY7" fmla="*/ 590843 h 591045"/>
                <a:gd name="connsiteX8" fmla="*/ 2335237 w 4642339"/>
                <a:gd name="connsiteY8" fmla="*/ 323557 h 591045"/>
                <a:gd name="connsiteX9" fmla="*/ 2616591 w 4642339"/>
                <a:gd name="connsiteY9" fmla="*/ 28135 h 591045"/>
                <a:gd name="connsiteX10" fmla="*/ 2912013 w 4642339"/>
                <a:gd name="connsiteY10" fmla="*/ 281354 h 591045"/>
                <a:gd name="connsiteX11" fmla="*/ 3221502 w 4642339"/>
                <a:gd name="connsiteY11" fmla="*/ 590843 h 591045"/>
                <a:gd name="connsiteX12" fmla="*/ 3488788 w 4642339"/>
                <a:gd name="connsiteY12" fmla="*/ 309489 h 591045"/>
                <a:gd name="connsiteX13" fmla="*/ 3770142 w 4642339"/>
                <a:gd name="connsiteY13" fmla="*/ 28135 h 591045"/>
                <a:gd name="connsiteX14" fmla="*/ 4051496 w 4642339"/>
                <a:gd name="connsiteY14" fmla="*/ 295422 h 591045"/>
                <a:gd name="connsiteX15" fmla="*/ 4360985 w 4642339"/>
                <a:gd name="connsiteY15" fmla="*/ 590843 h 591045"/>
                <a:gd name="connsiteX16" fmla="*/ 4642339 w 4642339"/>
                <a:gd name="connsiteY16" fmla="*/ 309489 h 59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42339" h="591045">
                  <a:moveTo>
                    <a:pt x="0" y="281354"/>
                  </a:moveTo>
                  <a:cubicBezTo>
                    <a:pt x="90268" y="140677"/>
                    <a:pt x="180536" y="0"/>
                    <a:pt x="281354" y="0"/>
                  </a:cubicBezTo>
                  <a:cubicBezTo>
                    <a:pt x="382172" y="0"/>
                    <a:pt x="506437" y="182880"/>
                    <a:pt x="604911" y="281354"/>
                  </a:cubicBezTo>
                  <a:cubicBezTo>
                    <a:pt x="703385" y="379828"/>
                    <a:pt x="776068" y="583809"/>
                    <a:pt x="872197" y="590843"/>
                  </a:cubicBezTo>
                  <a:cubicBezTo>
                    <a:pt x="968326" y="597877"/>
                    <a:pt x="1085558" y="419686"/>
                    <a:pt x="1181687" y="323557"/>
                  </a:cubicBezTo>
                  <a:cubicBezTo>
                    <a:pt x="1277816" y="227428"/>
                    <a:pt x="1355189" y="18757"/>
                    <a:pt x="1448973" y="14068"/>
                  </a:cubicBezTo>
                  <a:cubicBezTo>
                    <a:pt x="1542757" y="9379"/>
                    <a:pt x="1645920" y="199293"/>
                    <a:pt x="1744394" y="295422"/>
                  </a:cubicBezTo>
                  <a:cubicBezTo>
                    <a:pt x="1842868" y="391551"/>
                    <a:pt x="1941342" y="586154"/>
                    <a:pt x="2039816" y="590843"/>
                  </a:cubicBezTo>
                  <a:cubicBezTo>
                    <a:pt x="2138290" y="595532"/>
                    <a:pt x="2239108" y="417342"/>
                    <a:pt x="2335237" y="323557"/>
                  </a:cubicBezTo>
                  <a:cubicBezTo>
                    <a:pt x="2431366" y="229772"/>
                    <a:pt x="2520462" y="35169"/>
                    <a:pt x="2616591" y="28135"/>
                  </a:cubicBezTo>
                  <a:cubicBezTo>
                    <a:pt x="2712720" y="21101"/>
                    <a:pt x="2811194" y="187569"/>
                    <a:pt x="2912013" y="281354"/>
                  </a:cubicBezTo>
                  <a:cubicBezTo>
                    <a:pt x="3012832" y="375139"/>
                    <a:pt x="3125373" y="586154"/>
                    <a:pt x="3221502" y="590843"/>
                  </a:cubicBezTo>
                  <a:cubicBezTo>
                    <a:pt x="3317631" y="595532"/>
                    <a:pt x="3397348" y="403274"/>
                    <a:pt x="3488788" y="309489"/>
                  </a:cubicBezTo>
                  <a:cubicBezTo>
                    <a:pt x="3580228" y="215704"/>
                    <a:pt x="3676357" y="30480"/>
                    <a:pt x="3770142" y="28135"/>
                  </a:cubicBezTo>
                  <a:cubicBezTo>
                    <a:pt x="3863927" y="25790"/>
                    <a:pt x="4051496" y="295422"/>
                    <a:pt x="4051496" y="295422"/>
                  </a:cubicBezTo>
                  <a:cubicBezTo>
                    <a:pt x="4149970" y="389207"/>
                    <a:pt x="4262511" y="588499"/>
                    <a:pt x="4360985" y="590843"/>
                  </a:cubicBezTo>
                  <a:cubicBezTo>
                    <a:pt x="4459459" y="593187"/>
                    <a:pt x="4550899" y="451338"/>
                    <a:pt x="4642339" y="309489"/>
                  </a:cubicBezTo>
                </a:path>
              </a:pathLst>
            </a:cu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sp>
        <p:nvSpPr>
          <p:cNvPr id="42" name="フリーフォーム 22"/>
          <p:cNvSpPr/>
          <p:nvPr/>
        </p:nvSpPr>
        <p:spPr>
          <a:xfrm rot="12728097" flipV="1">
            <a:off x="2095688" y="5638837"/>
            <a:ext cx="465479" cy="28634"/>
          </a:xfrm>
          <a:custGeom>
            <a:avLst/>
            <a:gdLst>
              <a:gd name="connsiteX0" fmla="*/ 0 w 4642339"/>
              <a:gd name="connsiteY0" fmla="*/ 281354 h 591045"/>
              <a:gd name="connsiteX1" fmla="*/ 281354 w 4642339"/>
              <a:gd name="connsiteY1" fmla="*/ 0 h 591045"/>
              <a:gd name="connsiteX2" fmla="*/ 604911 w 4642339"/>
              <a:gd name="connsiteY2" fmla="*/ 281354 h 591045"/>
              <a:gd name="connsiteX3" fmla="*/ 872197 w 4642339"/>
              <a:gd name="connsiteY3" fmla="*/ 590843 h 591045"/>
              <a:gd name="connsiteX4" fmla="*/ 1181687 w 4642339"/>
              <a:gd name="connsiteY4" fmla="*/ 323557 h 591045"/>
              <a:gd name="connsiteX5" fmla="*/ 1448973 w 4642339"/>
              <a:gd name="connsiteY5" fmla="*/ 14068 h 591045"/>
              <a:gd name="connsiteX6" fmla="*/ 1744394 w 4642339"/>
              <a:gd name="connsiteY6" fmla="*/ 295422 h 591045"/>
              <a:gd name="connsiteX7" fmla="*/ 2039816 w 4642339"/>
              <a:gd name="connsiteY7" fmla="*/ 590843 h 591045"/>
              <a:gd name="connsiteX8" fmla="*/ 2335237 w 4642339"/>
              <a:gd name="connsiteY8" fmla="*/ 323557 h 591045"/>
              <a:gd name="connsiteX9" fmla="*/ 2616591 w 4642339"/>
              <a:gd name="connsiteY9" fmla="*/ 28135 h 591045"/>
              <a:gd name="connsiteX10" fmla="*/ 2912013 w 4642339"/>
              <a:gd name="connsiteY10" fmla="*/ 281354 h 591045"/>
              <a:gd name="connsiteX11" fmla="*/ 3221502 w 4642339"/>
              <a:gd name="connsiteY11" fmla="*/ 590843 h 591045"/>
              <a:gd name="connsiteX12" fmla="*/ 3488788 w 4642339"/>
              <a:gd name="connsiteY12" fmla="*/ 309489 h 591045"/>
              <a:gd name="connsiteX13" fmla="*/ 3770142 w 4642339"/>
              <a:gd name="connsiteY13" fmla="*/ 28135 h 591045"/>
              <a:gd name="connsiteX14" fmla="*/ 4051496 w 4642339"/>
              <a:gd name="connsiteY14" fmla="*/ 295422 h 591045"/>
              <a:gd name="connsiteX15" fmla="*/ 4360985 w 4642339"/>
              <a:gd name="connsiteY15" fmla="*/ 590843 h 591045"/>
              <a:gd name="connsiteX16" fmla="*/ 4642339 w 4642339"/>
              <a:gd name="connsiteY16" fmla="*/ 309489 h 59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42339" h="591045">
                <a:moveTo>
                  <a:pt x="0" y="281354"/>
                </a:moveTo>
                <a:cubicBezTo>
                  <a:pt x="90268" y="140677"/>
                  <a:pt x="180536" y="0"/>
                  <a:pt x="281354" y="0"/>
                </a:cubicBezTo>
                <a:cubicBezTo>
                  <a:pt x="382172" y="0"/>
                  <a:pt x="506437" y="182880"/>
                  <a:pt x="604911" y="281354"/>
                </a:cubicBezTo>
                <a:cubicBezTo>
                  <a:pt x="703385" y="379828"/>
                  <a:pt x="776068" y="583809"/>
                  <a:pt x="872197" y="590843"/>
                </a:cubicBezTo>
                <a:cubicBezTo>
                  <a:pt x="968326" y="597877"/>
                  <a:pt x="1085558" y="419686"/>
                  <a:pt x="1181687" y="323557"/>
                </a:cubicBezTo>
                <a:cubicBezTo>
                  <a:pt x="1277816" y="227428"/>
                  <a:pt x="1355189" y="18757"/>
                  <a:pt x="1448973" y="14068"/>
                </a:cubicBezTo>
                <a:cubicBezTo>
                  <a:pt x="1542757" y="9379"/>
                  <a:pt x="1645920" y="199293"/>
                  <a:pt x="1744394" y="295422"/>
                </a:cubicBezTo>
                <a:cubicBezTo>
                  <a:pt x="1842868" y="391551"/>
                  <a:pt x="1941342" y="586154"/>
                  <a:pt x="2039816" y="590843"/>
                </a:cubicBezTo>
                <a:cubicBezTo>
                  <a:pt x="2138290" y="595532"/>
                  <a:pt x="2239108" y="417342"/>
                  <a:pt x="2335237" y="323557"/>
                </a:cubicBezTo>
                <a:cubicBezTo>
                  <a:pt x="2431366" y="229772"/>
                  <a:pt x="2520462" y="35169"/>
                  <a:pt x="2616591" y="28135"/>
                </a:cubicBezTo>
                <a:cubicBezTo>
                  <a:pt x="2712720" y="21101"/>
                  <a:pt x="2811194" y="187569"/>
                  <a:pt x="2912013" y="281354"/>
                </a:cubicBezTo>
                <a:cubicBezTo>
                  <a:pt x="3012832" y="375139"/>
                  <a:pt x="3125373" y="586154"/>
                  <a:pt x="3221502" y="590843"/>
                </a:cubicBezTo>
                <a:cubicBezTo>
                  <a:pt x="3317631" y="595532"/>
                  <a:pt x="3397348" y="403274"/>
                  <a:pt x="3488788" y="309489"/>
                </a:cubicBezTo>
                <a:cubicBezTo>
                  <a:pt x="3580228" y="215704"/>
                  <a:pt x="3676357" y="30480"/>
                  <a:pt x="3770142" y="28135"/>
                </a:cubicBezTo>
                <a:cubicBezTo>
                  <a:pt x="3863927" y="25790"/>
                  <a:pt x="4051496" y="295422"/>
                  <a:pt x="4051496" y="295422"/>
                </a:cubicBezTo>
                <a:cubicBezTo>
                  <a:pt x="4149970" y="389207"/>
                  <a:pt x="4262511" y="588499"/>
                  <a:pt x="4360985" y="590843"/>
                </a:cubicBezTo>
                <a:cubicBezTo>
                  <a:pt x="4459459" y="593187"/>
                  <a:pt x="4550899" y="451338"/>
                  <a:pt x="4642339" y="309489"/>
                </a:cubicBezTo>
              </a:path>
            </a:pathLst>
          </a:custGeom>
          <a:noFill/>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43" name="テキスト ボックス 3"/>
              <p:cNvSpPr txBox="1"/>
              <p:nvPr/>
            </p:nvSpPr>
            <p:spPr>
              <a:xfrm>
                <a:off x="2310589" y="4598525"/>
                <a:ext cx="348016" cy="231317"/>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ja-JP" altLang="en-US" i="1" smtClean="0">
                          <a:solidFill>
                            <a:srgbClr val="FF0000"/>
                          </a:solidFill>
                          <a:latin typeface="Cambria Math"/>
                        </a:rPr>
                        <m:t>𝛾</m:t>
                      </m:r>
                    </m:oMath>
                  </m:oMathPara>
                </a14:m>
                <a:endParaRPr kumimoji="1" lang="ja-JP" altLang="en-US" dirty="0">
                  <a:solidFill>
                    <a:srgbClr val="FF0000"/>
                  </a:solidFill>
                </a:endParaRPr>
              </a:p>
            </p:txBody>
          </p:sp>
        </mc:Choice>
        <mc:Fallback xmlns="">
          <p:sp>
            <p:nvSpPr>
              <p:cNvPr id="43" name="テキスト ボックス 3"/>
              <p:cNvSpPr txBox="1">
                <a:spLocks noRot="1" noChangeAspect="1" noMove="1" noResize="1" noEditPoints="1" noAdjustHandles="1" noChangeArrowheads="1" noChangeShapeType="1" noTextEdit="1"/>
              </p:cNvSpPr>
              <p:nvPr/>
            </p:nvSpPr>
            <p:spPr>
              <a:xfrm>
                <a:off x="2310589" y="4598525"/>
                <a:ext cx="348016" cy="231317"/>
              </a:xfrm>
              <a:prstGeom prst="rect">
                <a:avLst/>
              </a:prstGeom>
              <a:blipFill rotWithShape="1">
                <a:blip r:embed="rId11"/>
                <a:stretch>
                  <a:fillRect b="-65789"/>
                </a:stretch>
              </a:blipFill>
              <a:ln>
                <a:noFill/>
              </a:ln>
            </p:spPr>
            <p:txBody>
              <a:bodyPr/>
              <a:lstStyle/>
              <a:p>
                <a:r>
                  <a:rPr lang="en-GB">
                    <a:noFill/>
                  </a:rPr>
                  <a:t> </a:t>
                </a:r>
              </a:p>
            </p:txBody>
          </p:sp>
        </mc:Fallback>
      </mc:AlternateContent>
      <p:grpSp>
        <p:nvGrpSpPr>
          <p:cNvPr id="10" name="Group 9"/>
          <p:cNvGrpSpPr/>
          <p:nvPr/>
        </p:nvGrpSpPr>
        <p:grpSpPr>
          <a:xfrm>
            <a:off x="4092802" y="3177323"/>
            <a:ext cx="4583654" cy="3258084"/>
            <a:chOff x="4092802" y="3177323"/>
            <a:chExt cx="4583654" cy="3258084"/>
          </a:xfrm>
        </p:grpSpPr>
        <p:pic>
          <p:nvPicPr>
            <p:cNvPr id="6146" name="Picture 2" descr="http://2.bp.blogspot.com/-rRvPi7Ffy38/UCU3QRL098I/AAAAAAAAAu8/kwqP2IzRaO8/s320/kleiner-vampir_01.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642663" y="3177323"/>
              <a:ext cx="2033793" cy="243750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4092802" y="5789076"/>
              <a:ext cx="4572000" cy="646331"/>
            </a:xfrm>
            <a:prstGeom prst="rect">
              <a:avLst/>
            </a:prstGeom>
          </p:spPr>
          <p:txBody>
            <a:bodyPr>
              <a:spAutoFit/>
            </a:bodyPr>
            <a:lstStyle/>
            <a:p>
              <a:r>
                <a:rPr lang="en-GB" b="1" dirty="0">
                  <a:solidFill>
                    <a:srgbClr val="FFFF00"/>
                  </a:solidFill>
                </a:rPr>
                <a:t> “</a:t>
              </a:r>
              <a:r>
                <a:rPr lang="en-GB" b="1" dirty="0" err="1">
                  <a:solidFill>
                    <a:srgbClr val="FFFF00"/>
                  </a:solidFill>
                </a:rPr>
                <a:t>Nötrinonun</a:t>
              </a:r>
              <a:r>
                <a:rPr lang="en-GB" b="1" dirty="0">
                  <a:solidFill>
                    <a:srgbClr val="FFFF00"/>
                  </a:solidFill>
                </a:rPr>
                <a:t> </a:t>
              </a:r>
              <a:r>
                <a:rPr lang="en-GB" b="1" dirty="0" err="1">
                  <a:solidFill>
                    <a:srgbClr val="FFFF00"/>
                  </a:solidFill>
                </a:rPr>
                <a:t>ayna</a:t>
              </a:r>
              <a:r>
                <a:rPr lang="en-GB" b="1" dirty="0">
                  <a:solidFill>
                    <a:srgbClr val="FFFF00"/>
                  </a:solidFill>
                </a:rPr>
                <a:t> </a:t>
              </a:r>
              <a:r>
                <a:rPr lang="en-GB" b="1" dirty="0" err="1">
                  <a:solidFill>
                    <a:srgbClr val="FFFF00"/>
                  </a:solidFill>
                </a:rPr>
                <a:t>yansıması</a:t>
              </a:r>
              <a:r>
                <a:rPr lang="en-GB" b="1" dirty="0">
                  <a:solidFill>
                    <a:srgbClr val="FFFF00"/>
                  </a:solidFill>
                </a:rPr>
                <a:t> </a:t>
              </a:r>
              <a:r>
                <a:rPr lang="en-GB" b="1" dirty="0" err="1">
                  <a:solidFill>
                    <a:srgbClr val="FFFF00"/>
                  </a:solidFill>
                </a:rPr>
                <a:t>alınırsa</a:t>
              </a:r>
              <a:r>
                <a:rPr lang="en-GB" b="1" dirty="0">
                  <a:solidFill>
                    <a:srgbClr val="FFFF00"/>
                  </a:solidFill>
                </a:rPr>
                <a:t> </a:t>
              </a:r>
              <a:r>
                <a:rPr lang="en-GB" b="1" dirty="0" err="1">
                  <a:solidFill>
                    <a:srgbClr val="FFFF00"/>
                  </a:solidFill>
                </a:rPr>
                <a:t>hiçbirşey</a:t>
              </a:r>
              <a:r>
                <a:rPr lang="en-GB" b="1" dirty="0">
                  <a:solidFill>
                    <a:srgbClr val="FFFF00"/>
                  </a:solidFill>
                </a:rPr>
                <a:t> </a:t>
              </a:r>
              <a:r>
                <a:rPr lang="en-GB" b="1" dirty="0" err="1">
                  <a:solidFill>
                    <a:srgbClr val="FFFF00"/>
                  </a:solidFill>
                </a:rPr>
                <a:t>göremezsiniz</a:t>
              </a:r>
              <a:r>
                <a:rPr lang="en-GB" b="1" dirty="0">
                  <a:solidFill>
                    <a:srgbClr val="FFFF00"/>
                  </a:solidFill>
                </a:rPr>
                <a:t>” </a:t>
              </a:r>
              <a:r>
                <a:rPr lang="en-GB" b="1" dirty="0" smtClean="0">
                  <a:solidFill>
                    <a:srgbClr val="FFFF00"/>
                  </a:solidFill>
                </a:rPr>
                <a:t>A. Salam 1957</a:t>
              </a:r>
              <a:endParaRPr lang="en-GB" b="1" dirty="0">
                <a:solidFill>
                  <a:srgbClr val="FFFF00"/>
                </a:solidFill>
              </a:endParaRPr>
            </a:p>
          </p:txBody>
        </p:sp>
      </p:grpSp>
      <p:sp>
        <p:nvSpPr>
          <p:cNvPr id="11" name="Date Placeholder 10"/>
          <p:cNvSpPr>
            <a:spLocks noGrp="1"/>
          </p:cNvSpPr>
          <p:nvPr>
            <p:ph type="dt" sz="half" idx="10"/>
          </p:nvPr>
        </p:nvSpPr>
        <p:spPr/>
        <p:txBody>
          <a:bodyPr/>
          <a:lstStyle/>
          <a:p>
            <a:fld id="{475A600B-0238-4176-BFD7-7C6D01BD0762}" type="datetime1">
              <a:rPr lang="en-GB" smtClean="0"/>
              <a:t>24/04/2014</a:t>
            </a:fld>
            <a:endParaRPr lang="en-GB"/>
          </a:p>
        </p:txBody>
      </p:sp>
    </p:spTree>
    <p:extLst>
      <p:ext uri="{BB962C8B-B14F-4D97-AF65-F5344CB8AC3E}">
        <p14:creationId xmlns:p14="http://schemas.microsoft.com/office/powerpoint/2010/main" val="1120317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smtClean="0"/>
              <a:t>Umut KOSE</a:t>
            </a:r>
            <a:endParaRPr lang="en-GB"/>
          </a:p>
        </p:txBody>
      </p:sp>
      <p:sp>
        <p:nvSpPr>
          <p:cNvPr id="5" name="Slide Number Placeholder 4"/>
          <p:cNvSpPr>
            <a:spLocks noGrp="1"/>
          </p:cNvSpPr>
          <p:nvPr>
            <p:ph type="sldNum" sz="quarter" idx="12"/>
          </p:nvPr>
        </p:nvSpPr>
        <p:spPr/>
        <p:txBody>
          <a:bodyPr/>
          <a:lstStyle/>
          <a:p>
            <a:fld id="{9D7D85F2-B42A-4D55-81F3-BF4AC343C405}" type="slidenum">
              <a:rPr lang="en-GB" smtClean="0"/>
              <a:t>2</a:t>
            </a:fld>
            <a:endParaRPr lang="en-GB"/>
          </a:p>
        </p:txBody>
      </p:sp>
      <p:pic>
        <p:nvPicPr>
          <p:cNvPr id="7" name="Picture 2" descr="C:\Users\ukose\Documents\DVDVideoSoft\FreeScreenVideoRecorder\Video10.gif"/>
          <p:cNvPicPr>
            <a:picLocks noChangeAspect="1" noChangeArrowheads="1" noCrop="1"/>
          </p:cNvPicPr>
          <p:nvPr/>
        </p:nvPicPr>
        <p:blipFill>
          <a:blip r:embed="rId3" cstate="print">
            <a:lum bright="10000" contrast="-10000"/>
          </a:blip>
          <a:srcRect/>
          <a:stretch>
            <a:fillRect/>
          </a:stretch>
        </p:blipFill>
        <p:spPr bwMode="auto">
          <a:xfrm>
            <a:off x="88330" y="-15643"/>
            <a:ext cx="9020174" cy="6858000"/>
          </a:xfrm>
          <a:prstGeom prst="rect">
            <a:avLst/>
          </a:prstGeom>
          <a:noFill/>
        </p:spPr>
      </p:pic>
      <p:pic>
        <p:nvPicPr>
          <p:cNvPr id="6" name="Picture 3"/>
          <p:cNvPicPr>
            <a:picLocks noChangeAspect="1" noChangeArrowheads="1"/>
          </p:cNvPicPr>
          <p:nvPr/>
        </p:nvPicPr>
        <p:blipFill>
          <a:blip r:embed="rId4" cstate="print"/>
          <a:srcRect/>
          <a:stretch>
            <a:fillRect/>
          </a:stretch>
        </p:blipFill>
        <p:spPr bwMode="auto">
          <a:xfrm>
            <a:off x="-1937982" y="3292047"/>
            <a:ext cx="1937982" cy="1596409"/>
          </a:xfrm>
          <a:prstGeom prst="rect">
            <a:avLst/>
          </a:prstGeom>
          <a:noFill/>
          <a:ln w="9525">
            <a:noFill/>
            <a:miter lim="800000"/>
            <a:headEnd/>
            <a:tailEnd/>
          </a:ln>
        </p:spPr>
      </p:pic>
      <p:sp>
        <p:nvSpPr>
          <p:cNvPr id="2" name="Date Placeholder 1"/>
          <p:cNvSpPr>
            <a:spLocks noGrp="1"/>
          </p:cNvSpPr>
          <p:nvPr>
            <p:ph type="dt" sz="half" idx="10"/>
          </p:nvPr>
        </p:nvSpPr>
        <p:spPr/>
        <p:txBody>
          <a:bodyPr/>
          <a:lstStyle/>
          <a:p>
            <a:fld id="{DC1407D8-705C-407E-9C96-A04432C29B63}" type="datetime1">
              <a:rPr lang="en-GB" smtClean="0"/>
              <a:t>24/04/2014</a:t>
            </a:fld>
            <a:endParaRPr lang="en-GB"/>
          </a:p>
        </p:txBody>
      </p:sp>
    </p:spTree>
    <p:extLst>
      <p:ext uri="{BB962C8B-B14F-4D97-AF65-F5344CB8AC3E}">
        <p14:creationId xmlns:p14="http://schemas.microsoft.com/office/powerpoint/2010/main" val="3347107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3.88889E-6 6.33673E-6 C 0.00799 0.02013 0.02934 0.02221 0.04479 0.02776 C 0.0566 0.03794 0.06875 0.04742 0.08195 0.05366 C 0.08941 0.06708 0.08073 0.05343 0.08958 0.06153 C 0.09618 0.06777 0.09149 0.06731 0.09861 0.07147 C 0.10295 0.07401 0.10729 0.0754 0.11198 0.07748 C 0.11528 0.0791 0.11806 0.0828 0.12101 0.08535 C 0.1283 0.09159 0.14705 0.09552 0.15538 0.09737 C 0.1724 0.1087 0.19045 0.11795 0.20886 0.12327 C 0.22188 0.12697 0.23281 0.13299 0.24618 0.13507 C 0.2592 0.13946 0.27014 0.14247 0.28351 0.14501 C 0.3257 0.14363 0.34306 0.1427 0.37778 0.139 C 0.37917 0.13831 0.38073 0.13807 0.38212 0.13715 C 0.38368 0.13599 0.3849 0.13414 0.38663 0.13322 C 0.39913 0.12674 0.40347 0.12697 0.41649 0.12327 C 0.43472 0.11795 0.44948 0.11148 0.46875 0.10917 C 0.47517 0.10662 0.48177 0.10431 0.48802 0.1013 C 0.50139 0.102 0.51493 0.10153 0.5283 0.10338 C 0.53125 0.10385 0.54774 0.11333 0.5507 0.11518 C 0.55799 0.11934 0.56702 0.12119 0.57465 0.12327 C 0.58941 0.13276 0.58646 0.13391 0.60295 0.139 C 0.60886 0.14085 0.62083 0.14501 0.62083 0.14501 C 0.63229 0.15496 0.64254 0.1575 0.65538 0.16282 C 0.66163 0.17161 0.67379 0.17323 0.68212 0.17693 C 0.69757 0.18387 0.68559 0.17901 0.70729 0.18271 C 0.72587 0.18572 0.74427 0.18872 0.76285 0.1908 C 0.80521 0.18942 0.83316 0.19335 0.86875 0.17277 C 0.87083 0.17161 0.87587 0.17022 0.87778 0.16883 C 0.89462 0.15635 0.90469 0.13507 0.91806 0.11726 C 0.92222 0.11171 0.92327 0.11032 0.92674 0.10338 C 0.92899 0.09945 0.93299 0.09136 0.93299 0.09136 C 0.93438 0.08488 0.94045 0.07355 0.94045 0.07355 C 0.94254 0.06476 0.94271 0.06014 0.94774 0.05366 C 0.95 0.04441 0.95417 0.03585 0.95833 0.02776 C 0.95868 0.02568 0.95868 0.0236 0.95972 0.02175 C 0.96042 0.02013 0.96215 0.01943 0.96285 0.01782 C 0.96476 0.01296 0.96424 0.00695 0.96563 0.00186 C 0.96632 -0.00045 0.96788 -0.00207 0.96875 -0.00415 C 0.97205 -0.01341 0.97327 -0.02589 0.97465 -0.03584 C 0.97274 -0.06313 0.97535 -0.0777 0.96563 -0.09759 C 0.96354 -0.11193 0.96129 -0.12904 0.95538 -0.1413 C 0.95399 -0.15008 0.95104 -0.15494 0.94913 -0.16304 C 0.94497 -0.18316 0.93663 -0.20559 0.92535 -0.22085 C 0.92274 -0.23172 0.9257 -0.22293 0.91806 -0.23473 C 0.91684 -0.23658 0.91615 -0.23889 0.91493 -0.24074 C 0.91198 -0.2449 0.90886 -0.2486 0.90608 -0.25254 C 0.89948 -0.26132 0.88941 -0.26826 0.88195 -0.27636 C 0.87483 -0.28445 0.86754 -0.29856 0.85833 -0.30226 C 0.85365 -0.3085 0.84809 -0.31058 0.8434 -0.31613 C 0.83333 -0.3277 0.82674 -0.33533 0.81476 -0.34412 C 0.80886 -0.34851 0.80677 -0.35221 0.8 -0.35591 C 0.79202 -0.36701 0.7783 -0.37488 0.76719 -0.37788 C 0.75729 -0.38667 0.74757 -0.39176 0.73594 -0.39384 C 0.72882 -0.39754 0.72205 -0.4017 0.71493 -0.40563 C 0.7099 -0.40841 0.7033 -0.40841 0.69844 -0.40957 C 0.69063 -0.41142 0.68247 -0.41512 0.67465 -0.41766 C 0.65104 -0.42552 0.62865 -0.43292 0.60434 -0.43547 C 0.58611 -0.44194 0.56649 -0.4431 0.54792 -0.44934 C 0.51788 -0.44726 0.48802 -0.44796 0.45816 -0.44541 C 0.44827 -0.44449 0.43195 -0.42992 0.4224 -0.42367 C 0.41406 -0.41211 0.40261 -0.4054 0.3941 -0.39384 C 0.38507 -0.38135 0.37448 -0.37071 0.36424 -0.36007 C 0.36285 -0.35869 0.3625 -0.35591 0.36129 -0.35406 C 0.35417 -0.34319 0.34653 -0.33556 0.33733 -0.32816 C 0.33507 -0.324 0.33177 -0.32053 0.32986 -0.31613 C 0.32222 -0.29948 0.3382 -0.32492 0.32379 -0.30226 C 0.31493 -0.28815 0.32344 -0.30388 0.31649 -0.29046 C 0.31267 -0.27034 0.31806 -0.29509 0.31042 -0.27451 C 0.30972 -0.27196 0.30972 -0.26896 0.30886 -0.26641 C 0.30278 -0.24791 0.29566 -0.22964 0.28958 -0.21091 C 0.28577 -0.19981 0.28577 -0.19056 0.28351 -0.17899 C 0.27969 -0.15818 0.27517 -0.13898 0.27327 -0.11748 C 0.27205 -0.07955 0.26024 -0.01687 0.28195 0.01388 C 0.28577 0.03308 0.29601 0.05274 0.30434 0.06939 C 0.30504 0.07216 0.30521 0.07494 0.3059 0.07748 C 0.3066 0.0798 0.30816 0.08118 0.30886 0.0835 C 0.30972 0.08673 0.30972 0.0902 0.31042 0.09344 C 0.31649 0.11287 0.31545 0.10986 0.32379 0.12119 C 0.32952 0.14062 0.34011 0.15264 0.34913 0.16883 C 0.35573 0.1804 0.36077 0.19173 0.37153 0.19682 C 0.38333 0.21185 0.36858 0.19474 0.38212 0.20468 C 0.38854 0.20954 0.39514 0.21694 0.40156 0.22249 C 0.41181 0.23151 0.41892 0.24608 0.43125 0.25047 C 0.43889 0.25695 0.43837 0.25995 0.44792 0.26227 C 0.45625 0.26805 0.46458 0.27013 0.47327 0.27429 C 0.49149 0.28308 0.47604 0.27845 0.49115 0.28215 C 0.50816 0.2958 0.52813 0.29672 0.54792 0.29811 C 0.57292 0.29418 0.57604 0.29372 0.59844 0.28215 C 0.60156 0.28054 0.60365 0.27707 0.60608 0.27429 C 0.61007 0.2692 0.61788 0.25833 0.61788 0.25833 C 0.62153 0.24677 0.62587 0.23567 0.62986 0.22457 C 0.63038 0.22064 0.63038 0.21647 0.63125 0.21254 C 0.63247 0.20722 0.63577 0.19682 0.63577 0.19682 C 0.63802 0.17808 0.63958 0.15935 0.64323 0.14108 C 0.64254 0.10801 0.6441 0.05875 0.63438 0.02568 C 0.63177 0.00093 0.63125 -0.02659 0.62083 -0.04786 C 0.6184 -0.06452 0.61389 -0.07816 0.60608 -0.09157 C 0.60295 -0.11378 0.60747 -0.09574 0.59983 -0.10938 C 0.59479 -0.11863 0.59861 -0.12071 0.59097 -0.12742 C 0.58038 -0.14847 0.59827 -0.11563 0.58195 -0.13736 C 0.57674 -0.14453 0.57743 -0.15147 0.5717 -0.1591 C 0.5684 -0.16766 0.56649 -0.17182 0.55955 -0.17506 C 0.5382 -0.17414 0.51545 -0.18131 0.49688 -0.16512 C 0.49601 -0.16304 0.49479 -0.16118 0.4941 -0.1591 C 0.49288 -0.1554 0.49115 -0.14731 0.49115 -0.14731 C 0.49149 -0.1332 0.48629 -0.08972 0.49861 -0.07377 C 0.50625 -0.05318 0.51458 -0.02867 0.53281 -0.02404 C 0.55156 -0.02543 0.55573 -0.01988 0.5658 -0.03399 C 0.56528 -0.03653 0.56597 -0.04069 0.56406 -0.04185 C 0.55816 -0.04555 0.55573 -0.03815 0.55382 -0.03399 C 0.55521 -0.02127 0.55226 -0.02196 0.55677 -0.02196 " pathEditMode="relative" ptsTypes="ffffffffffffffffffffffffffffffffffffffffffffffffffffffffffffffffffffffffffffffffffffffffffffffffffffffffffffffA">
                                      <p:cBhvr>
                                        <p:cTn id="6" dur="2000" fill="hold"/>
                                        <p:tgtEl>
                                          <p:spTgt spid="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Umut KOSE</a:t>
            </a:r>
            <a:endParaRPr lang="en-GB"/>
          </a:p>
        </p:txBody>
      </p:sp>
      <p:sp>
        <p:nvSpPr>
          <p:cNvPr id="3" name="Slide Number Placeholder 2"/>
          <p:cNvSpPr>
            <a:spLocks noGrp="1"/>
          </p:cNvSpPr>
          <p:nvPr>
            <p:ph type="sldNum" sz="quarter" idx="12"/>
          </p:nvPr>
        </p:nvSpPr>
        <p:spPr/>
        <p:txBody>
          <a:bodyPr/>
          <a:lstStyle/>
          <a:p>
            <a:fld id="{9D7D85F2-B42A-4D55-81F3-BF4AC343C405}" type="slidenum">
              <a:rPr lang="en-GB" smtClean="0"/>
              <a:t>20</a:t>
            </a:fld>
            <a:r>
              <a:rPr lang="en-GB" dirty="0" smtClean="0"/>
              <a:t>/42</a:t>
            </a:r>
            <a:endParaRPr lang="en-GB" dirty="0"/>
          </a:p>
        </p:txBody>
      </p:sp>
      <mc:AlternateContent xmlns:mc="http://schemas.openxmlformats.org/markup-compatibility/2006" xmlns:a14="http://schemas.microsoft.com/office/drawing/2010/main">
        <mc:Choice Requires="a14">
          <p:sp>
            <p:nvSpPr>
              <p:cNvPr id="17" name="Rectangle 16"/>
              <p:cNvSpPr/>
              <p:nvPr/>
            </p:nvSpPr>
            <p:spPr>
              <a:xfrm>
                <a:off x="467544" y="332656"/>
                <a:ext cx="8424936" cy="4678204"/>
              </a:xfrm>
              <a:prstGeom prst="rect">
                <a:avLst/>
              </a:prstGeom>
            </p:spPr>
            <p:txBody>
              <a:bodyPr wrap="square">
                <a:spAutoFit/>
              </a:bodyPr>
              <a:lstStyle/>
              <a:p>
                <a:r>
                  <a:rPr lang="en-US" sz="2200" b="1" i="1" dirty="0" smtClean="0">
                    <a:solidFill>
                      <a:srgbClr val="00FF00"/>
                    </a:solidFill>
                    <a:cs typeface="Apple Casual"/>
                  </a:rPr>
                  <a:t>K. Nishijima,1957 </a:t>
                </a:r>
                <a:r>
                  <a:rPr lang="en-GB" dirty="0" smtClean="0">
                    <a:solidFill>
                      <a:schemeClr val="bg1"/>
                    </a:solidFill>
                  </a:rPr>
                  <a:t>Phys</a:t>
                </a:r>
                <a:r>
                  <a:rPr lang="en-GB" dirty="0">
                    <a:solidFill>
                      <a:schemeClr val="bg1"/>
                    </a:solidFill>
                  </a:rPr>
                  <a:t>. Rev. 108, 907 (</a:t>
                </a:r>
                <a:r>
                  <a:rPr lang="en-GB" dirty="0" smtClean="0">
                    <a:solidFill>
                      <a:schemeClr val="bg1"/>
                    </a:solidFill>
                  </a:rPr>
                  <a:t>1957)</a:t>
                </a:r>
                <a:r>
                  <a:rPr lang="en-GB" sz="2400" dirty="0" smtClean="0">
                    <a:solidFill>
                      <a:schemeClr val="bg1"/>
                    </a:solidFill>
                  </a:rPr>
                  <a:t> </a:t>
                </a:r>
                <a:r>
                  <a:rPr lang="en-GB" sz="2000" b="1" dirty="0" err="1" smtClean="0">
                    <a:solidFill>
                      <a:srgbClr val="FF0000"/>
                    </a:solidFill>
                  </a:rPr>
                  <a:t>ve</a:t>
                </a:r>
                <a:r>
                  <a:rPr lang="en-GB" sz="2400" dirty="0" smtClean="0">
                    <a:solidFill>
                      <a:schemeClr val="bg1"/>
                    </a:solidFill>
                  </a:rPr>
                  <a:t> </a:t>
                </a:r>
                <a:r>
                  <a:rPr lang="en-GB" sz="2400" b="1" i="1" dirty="0" smtClean="0">
                    <a:solidFill>
                      <a:srgbClr val="66FF33"/>
                    </a:solidFill>
                  </a:rPr>
                  <a:t>J. Schwinger, 1957</a:t>
                </a:r>
                <a:r>
                  <a:rPr lang="en-GB" sz="2400" dirty="0" smtClean="0">
                    <a:solidFill>
                      <a:schemeClr val="bg1"/>
                    </a:solidFill>
                  </a:rPr>
                  <a:t> </a:t>
                </a:r>
                <a:r>
                  <a:rPr lang="en-GB" dirty="0" smtClean="0">
                    <a:solidFill>
                      <a:schemeClr val="bg1"/>
                    </a:solidFill>
                  </a:rPr>
                  <a:t>Ann</a:t>
                </a:r>
                <a:r>
                  <a:rPr lang="en-GB" dirty="0">
                    <a:solidFill>
                      <a:schemeClr val="bg1"/>
                    </a:solidFill>
                  </a:rPr>
                  <a:t>. Phys. 2, 407 (1957</a:t>
                </a:r>
                <a:r>
                  <a:rPr lang="en-GB" dirty="0" smtClean="0">
                    <a:solidFill>
                      <a:schemeClr val="bg1"/>
                    </a:solidFill>
                  </a:rPr>
                  <a:t>)</a:t>
                </a:r>
                <a:r>
                  <a:rPr lang="en-GB" sz="2400" dirty="0">
                    <a:solidFill>
                      <a:schemeClr val="bg1"/>
                    </a:solidFill>
                  </a:rPr>
                  <a:t>,</a:t>
                </a:r>
                <a:r>
                  <a:rPr lang="en-GB" sz="2400" dirty="0" smtClean="0">
                    <a:solidFill>
                      <a:schemeClr val="bg1"/>
                    </a:solidFill>
                  </a:rPr>
                  <a:t> </a:t>
                </a:r>
                <a:r>
                  <a:rPr lang="en-GB" sz="2000" b="1" dirty="0" err="1">
                    <a:solidFill>
                      <a:srgbClr val="FF0000"/>
                    </a:solidFill>
                  </a:rPr>
                  <a:t>muon</a:t>
                </a:r>
                <a:r>
                  <a:rPr lang="en-GB" sz="2000" b="1" dirty="0">
                    <a:solidFill>
                      <a:srgbClr val="FF0000"/>
                    </a:solidFill>
                  </a:rPr>
                  <a:t> </a:t>
                </a:r>
                <a:r>
                  <a:rPr lang="en-GB" sz="2000" b="1" dirty="0" err="1">
                    <a:solidFill>
                      <a:srgbClr val="FF0000"/>
                    </a:solidFill>
                  </a:rPr>
                  <a:t>ve</a:t>
                </a:r>
                <a:r>
                  <a:rPr lang="en-GB" sz="2000" b="1" dirty="0">
                    <a:solidFill>
                      <a:srgbClr val="FF0000"/>
                    </a:solidFill>
                  </a:rPr>
                  <a:t> </a:t>
                </a:r>
                <a:r>
                  <a:rPr lang="en-GB" sz="2000" b="1" dirty="0" err="1" smtClean="0">
                    <a:solidFill>
                      <a:srgbClr val="FF0000"/>
                    </a:solidFill>
                  </a:rPr>
                  <a:t>elektronlar</a:t>
                </a:r>
                <a:r>
                  <a:rPr lang="tr-TR" sz="2000" b="1" dirty="0" smtClean="0">
                    <a:solidFill>
                      <a:srgbClr val="FF0000"/>
                    </a:solidFill>
                  </a:rPr>
                  <a:t>ı</a:t>
                </a:r>
                <a:r>
                  <a:rPr lang="en-GB" sz="2000" b="1" dirty="0" smtClean="0">
                    <a:solidFill>
                      <a:srgbClr val="FF0000"/>
                    </a:solidFill>
                  </a:rPr>
                  <a:t>n </a:t>
                </a:r>
                <a:r>
                  <a:rPr lang="tr-TR" sz="2000" b="1" dirty="0">
                    <a:solidFill>
                      <a:srgbClr val="FF0000"/>
                    </a:solidFill>
                  </a:rPr>
                  <a:t>k</a:t>
                </a:r>
                <a:r>
                  <a:rPr lang="en-GB" sz="2000" b="1" dirty="0" err="1" smtClean="0">
                    <a:solidFill>
                      <a:srgbClr val="FF0000"/>
                    </a:solidFill>
                  </a:rPr>
                  <a:t>uantum</a:t>
                </a:r>
                <a:r>
                  <a:rPr lang="en-GB" sz="2000" b="1" dirty="0" smtClean="0">
                    <a:solidFill>
                      <a:srgbClr val="FF0000"/>
                    </a:solidFill>
                  </a:rPr>
                  <a:t> say</a:t>
                </a:r>
                <a:r>
                  <a:rPr lang="tr-TR" sz="2000" b="1" dirty="0" smtClean="0">
                    <a:solidFill>
                      <a:srgbClr val="FF0000"/>
                    </a:solidFill>
                  </a:rPr>
                  <a:t>ı</a:t>
                </a:r>
                <a:r>
                  <a:rPr lang="en-GB" sz="2000" b="1" dirty="0" err="1" smtClean="0">
                    <a:solidFill>
                      <a:srgbClr val="FF0000"/>
                    </a:solidFill>
                  </a:rPr>
                  <a:t>lar</a:t>
                </a:r>
                <a:r>
                  <a:rPr lang="tr-TR" sz="2000" b="1" dirty="0" smtClean="0">
                    <a:solidFill>
                      <a:srgbClr val="FF0000"/>
                    </a:solidFill>
                  </a:rPr>
                  <a:t>ı</a:t>
                </a:r>
                <a:r>
                  <a:rPr lang="en-GB" sz="2000" b="1" dirty="0" smtClean="0">
                    <a:solidFill>
                      <a:srgbClr val="FF0000"/>
                    </a:solidFill>
                  </a:rPr>
                  <a:t> </a:t>
                </a:r>
                <a:r>
                  <a:rPr lang="en-GB" sz="2000" b="1" dirty="0" err="1" smtClean="0">
                    <a:solidFill>
                      <a:srgbClr val="FF0000"/>
                    </a:solidFill>
                  </a:rPr>
                  <a:t>farkl</a:t>
                </a:r>
                <a:r>
                  <a:rPr lang="tr-TR" sz="2000" b="1" dirty="0" smtClean="0">
                    <a:solidFill>
                      <a:srgbClr val="FF0000"/>
                    </a:solidFill>
                  </a:rPr>
                  <a:t>ı</a:t>
                </a:r>
                <a:r>
                  <a:rPr lang="en-GB" sz="2000" b="1" dirty="0" smtClean="0">
                    <a:solidFill>
                      <a:srgbClr val="FF0000"/>
                    </a:solidFill>
                  </a:rPr>
                  <a:t>.</a:t>
                </a:r>
                <a:endParaRPr lang="en-US" sz="2000" b="1" i="1" dirty="0" smtClean="0">
                  <a:solidFill>
                    <a:srgbClr val="FF0000"/>
                  </a:solidFill>
                  <a:cs typeface="Apple Casual"/>
                </a:endParaRPr>
              </a:p>
              <a:p>
                <a:r>
                  <a:rPr lang="en-US" sz="2200" b="1" i="1" dirty="0" smtClean="0">
                    <a:solidFill>
                      <a:srgbClr val="00FF00"/>
                    </a:solidFill>
                    <a:cs typeface="Apple Casual"/>
                  </a:rPr>
                  <a:t>Bruno </a:t>
                </a:r>
                <a:r>
                  <a:rPr lang="en-US" sz="2200" b="1" i="1" dirty="0" err="1">
                    <a:solidFill>
                      <a:srgbClr val="00FF00"/>
                    </a:solidFill>
                    <a:cs typeface="Apple Casual"/>
                  </a:rPr>
                  <a:t>Pontecorvo</a:t>
                </a:r>
                <a:r>
                  <a:rPr lang="en-US" sz="2200" b="1" i="1" dirty="0">
                    <a:solidFill>
                      <a:srgbClr val="00FF00"/>
                    </a:solidFill>
                    <a:cs typeface="Apple Casual"/>
                  </a:rPr>
                  <a:t>, </a:t>
                </a:r>
                <a:endParaRPr lang="en-US" sz="2200" b="1" i="1" dirty="0" smtClean="0">
                  <a:solidFill>
                    <a:srgbClr val="00FF00"/>
                  </a:solidFill>
                  <a:cs typeface="Apple Casual"/>
                </a:endParaRPr>
              </a:p>
              <a:p>
                <a:r>
                  <a:rPr lang="en-US" sz="2200" b="1" i="1" dirty="0">
                    <a:solidFill>
                      <a:srgbClr val="00FF00"/>
                    </a:solidFill>
                    <a:cs typeface="Apple Casual"/>
                  </a:rPr>
                  <a:t>	</a:t>
                </a:r>
                <a:r>
                  <a:rPr lang="en-US" sz="2200" b="1" i="1" dirty="0" smtClean="0">
                    <a:solidFill>
                      <a:srgbClr val="00FF00"/>
                    </a:solidFill>
                    <a:cs typeface="Apple Casual"/>
                  </a:rPr>
                  <a:t>1959</a:t>
                </a:r>
                <a:r>
                  <a:rPr lang="en-US" sz="2200" b="1" i="1" dirty="0">
                    <a:solidFill>
                      <a:srgbClr val="00FF00"/>
                    </a:solidFill>
                    <a:cs typeface="Apple Casual"/>
                  </a:rPr>
                  <a:t>, </a:t>
                </a:r>
                <a:r>
                  <a:rPr lang="ru-RU" sz="1600" dirty="0">
                    <a:solidFill>
                      <a:schemeClr val="bg1"/>
                    </a:solidFill>
                  </a:rPr>
                  <a:t>ЖЭТФ</a:t>
                </a:r>
                <a:r>
                  <a:rPr lang="en-GB" sz="1600" dirty="0">
                    <a:solidFill>
                      <a:schemeClr val="bg1"/>
                    </a:solidFill>
                  </a:rPr>
                  <a:t> </a:t>
                </a:r>
                <a:r>
                  <a:rPr lang="ru-RU" sz="1600" dirty="0">
                    <a:solidFill>
                      <a:schemeClr val="bg1"/>
                    </a:solidFill>
                  </a:rPr>
                  <a:t>т</a:t>
                </a:r>
                <a:r>
                  <a:rPr lang="en-GB" sz="1600" dirty="0">
                    <a:solidFill>
                      <a:schemeClr val="bg1"/>
                    </a:solidFill>
                  </a:rPr>
                  <a:t>.</a:t>
                </a:r>
                <a:r>
                  <a:rPr lang="ru-RU" sz="1600" dirty="0">
                    <a:solidFill>
                      <a:schemeClr val="bg1"/>
                    </a:solidFill>
                  </a:rPr>
                  <a:t> 37, вып. 6, с. 1751-1757 (1959)</a:t>
                </a:r>
                <a:r>
                  <a:rPr lang="en-GB" sz="1600" dirty="0">
                    <a:solidFill>
                      <a:schemeClr val="bg1"/>
                    </a:solidFill>
                  </a:rPr>
                  <a:t> </a:t>
                </a:r>
                <a:r>
                  <a:rPr lang="en-GB" sz="2000" b="1" dirty="0" smtClean="0">
                    <a:solidFill>
                      <a:srgbClr val="FF0000"/>
                    </a:solidFill>
                  </a:rPr>
                  <a:t>Lepton </a:t>
                </a:r>
                <a:r>
                  <a:rPr lang="en-GB" sz="2000" b="1" dirty="0" err="1">
                    <a:solidFill>
                      <a:srgbClr val="FF0000"/>
                    </a:solidFill>
                  </a:rPr>
                  <a:t>korunumunun</a:t>
                </a:r>
                <a:r>
                  <a:rPr lang="en-GB" sz="2000" b="1" dirty="0">
                    <a:solidFill>
                      <a:srgbClr val="FF0000"/>
                    </a:solidFill>
                  </a:rPr>
                  <a:t> </a:t>
                </a:r>
                <a:r>
                  <a:rPr lang="en-GB" sz="2000" b="1" dirty="0" err="1">
                    <a:solidFill>
                      <a:srgbClr val="FF0000"/>
                    </a:solidFill>
                  </a:rPr>
                  <a:t>elektron</a:t>
                </a:r>
                <a:r>
                  <a:rPr lang="en-GB" sz="2000" b="1" dirty="0">
                    <a:solidFill>
                      <a:srgbClr val="FF0000"/>
                    </a:solidFill>
                  </a:rPr>
                  <a:t> </a:t>
                </a:r>
                <a:r>
                  <a:rPr lang="en-GB" sz="2000" b="1" dirty="0" err="1">
                    <a:solidFill>
                      <a:srgbClr val="FF0000"/>
                    </a:solidFill>
                  </a:rPr>
                  <a:t>ve</a:t>
                </a:r>
                <a:r>
                  <a:rPr lang="en-GB" sz="2000" b="1" dirty="0">
                    <a:solidFill>
                      <a:srgbClr val="FF0000"/>
                    </a:solidFill>
                  </a:rPr>
                  <a:t> </a:t>
                </a:r>
                <a:r>
                  <a:rPr lang="en-GB" sz="2000" b="1" dirty="0" err="1">
                    <a:solidFill>
                      <a:srgbClr val="FF0000"/>
                    </a:solidFill>
                  </a:rPr>
                  <a:t>muon’lar</a:t>
                </a:r>
                <a:r>
                  <a:rPr lang="en-GB" sz="2000" b="1" dirty="0">
                    <a:solidFill>
                      <a:srgbClr val="FF0000"/>
                    </a:solidFill>
                  </a:rPr>
                  <a:t> </a:t>
                </a:r>
                <a:r>
                  <a:rPr lang="en-GB" sz="2000" b="1" dirty="0" err="1" smtClean="0">
                    <a:solidFill>
                      <a:srgbClr val="FF0000"/>
                    </a:solidFill>
                  </a:rPr>
                  <a:t>i</a:t>
                </a:r>
                <a:r>
                  <a:rPr lang="tr-TR" sz="2000" b="1" dirty="0" smtClean="0">
                    <a:solidFill>
                      <a:srgbClr val="FF0000"/>
                    </a:solidFill>
                  </a:rPr>
                  <a:t>ç</a:t>
                </a:r>
                <a:r>
                  <a:rPr lang="en-GB" sz="2000" b="1" dirty="0" smtClean="0">
                    <a:solidFill>
                      <a:srgbClr val="FF0000"/>
                    </a:solidFill>
                  </a:rPr>
                  <a:t>in </a:t>
                </a:r>
                <a:r>
                  <a:rPr lang="en-GB" sz="2000" b="1" dirty="0" err="1" smtClean="0">
                    <a:solidFill>
                      <a:srgbClr val="FF0000"/>
                    </a:solidFill>
                  </a:rPr>
                  <a:t>ayr</a:t>
                </a:r>
                <a:r>
                  <a:rPr lang="tr-TR" sz="2000" b="1" dirty="0" smtClean="0">
                    <a:solidFill>
                      <a:srgbClr val="FF0000"/>
                    </a:solidFill>
                  </a:rPr>
                  <a:t>ı</a:t>
                </a:r>
                <a:r>
                  <a:rPr lang="en-GB" sz="2000" b="1" dirty="0" smtClean="0">
                    <a:solidFill>
                      <a:srgbClr val="FF0000"/>
                    </a:solidFill>
                  </a:rPr>
                  <a:t> </a:t>
                </a:r>
                <a:r>
                  <a:rPr lang="en-GB" sz="2000" b="1" dirty="0" err="1" smtClean="0">
                    <a:solidFill>
                      <a:srgbClr val="FF0000"/>
                    </a:solidFill>
                  </a:rPr>
                  <a:t>ayr</a:t>
                </a:r>
                <a:r>
                  <a:rPr lang="tr-TR" sz="2000" b="1" dirty="0" smtClean="0">
                    <a:solidFill>
                      <a:srgbClr val="FF0000"/>
                    </a:solidFill>
                  </a:rPr>
                  <a:t>ı</a:t>
                </a:r>
                <a:r>
                  <a:rPr lang="en-GB" sz="2000" b="1" dirty="0" smtClean="0">
                    <a:solidFill>
                      <a:srgbClr val="FF0000"/>
                    </a:solidFill>
                  </a:rPr>
                  <a:t> </a:t>
                </a:r>
                <a:r>
                  <a:rPr lang="en-GB" sz="2000" b="1" dirty="0" err="1">
                    <a:solidFill>
                      <a:srgbClr val="FF0000"/>
                    </a:solidFill>
                  </a:rPr>
                  <a:t>ele</a:t>
                </a:r>
                <a:r>
                  <a:rPr lang="en-GB" sz="2000" b="1" dirty="0">
                    <a:solidFill>
                      <a:srgbClr val="FF0000"/>
                    </a:solidFill>
                  </a:rPr>
                  <a:t> </a:t>
                </a:r>
                <a:r>
                  <a:rPr lang="en-GB" sz="2000" b="1" dirty="0" smtClean="0">
                    <a:solidFill>
                      <a:srgbClr val="FF0000"/>
                    </a:solidFill>
                  </a:rPr>
                  <a:t>al</a:t>
                </a:r>
                <a:r>
                  <a:rPr lang="tr-TR" sz="2000" b="1" dirty="0" smtClean="0">
                    <a:solidFill>
                      <a:srgbClr val="FF0000"/>
                    </a:solidFill>
                  </a:rPr>
                  <a:t>ı</a:t>
                </a:r>
                <a:r>
                  <a:rPr lang="en-GB" sz="2000" b="1" dirty="0" err="1" smtClean="0">
                    <a:solidFill>
                      <a:srgbClr val="FF0000"/>
                    </a:solidFill>
                  </a:rPr>
                  <a:t>nmas</a:t>
                </a:r>
                <a:r>
                  <a:rPr lang="tr-TR" sz="2000" b="1" dirty="0" smtClean="0">
                    <a:solidFill>
                      <a:srgbClr val="FF0000"/>
                    </a:solidFill>
                  </a:rPr>
                  <a:t>ı</a:t>
                </a:r>
                <a:r>
                  <a:rPr lang="en-GB" sz="2000" b="1" dirty="0" smtClean="0">
                    <a:solidFill>
                      <a:srgbClr val="FF0000"/>
                    </a:solidFill>
                  </a:rPr>
                  <a:t> </a:t>
                </a:r>
                <a:r>
                  <a:rPr lang="en-GB" sz="2000" b="1" dirty="0" err="1" smtClean="0">
                    <a:solidFill>
                      <a:srgbClr val="FF0000"/>
                    </a:solidFill>
                  </a:rPr>
                  <a:t>gerekti</a:t>
                </a:r>
                <a:r>
                  <a:rPr lang="tr-TR" sz="2000" b="1" dirty="0">
                    <a:solidFill>
                      <a:srgbClr val="FF0000"/>
                    </a:solidFill>
                  </a:rPr>
                  <a:t>ğ</a:t>
                </a:r>
                <a:r>
                  <a:rPr lang="en-GB" sz="2000" b="1" dirty="0" err="1" smtClean="0">
                    <a:solidFill>
                      <a:srgbClr val="FF0000"/>
                    </a:solidFill>
                  </a:rPr>
                  <a:t>ini</a:t>
                </a:r>
                <a:r>
                  <a:rPr lang="en-GB" sz="2000" b="1" dirty="0" smtClean="0">
                    <a:solidFill>
                      <a:srgbClr val="FF0000"/>
                    </a:solidFill>
                  </a:rPr>
                  <a:t> </a:t>
                </a:r>
                <a:r>
                  <a:rPr lang="tr-TR" sz="2000" b="1" dirty="0">
                    <a:solidFill>
                      <a:srgbClr val="FF0000"/>
                    </a:solidFill>
                  </a:rPr>
                  <a:t>ö</a:t>
                </a:r>
                <a:r>
                  <a:rPr lang="en-GB" sz="2000" b="1" dirty="0" smtClean="0">
                    <a:solidFill>
                      <a:srgbClr val="FF0000"/>
                    </a:solidFill>
                  </a:rPr>
                  <a:t>ne s</a:t>
                </a:r>
                <a:r>
                  <a:rPr lang="tr-TR" sz="2000" b="1" dirty="0" smtClean="0">
                    <a:solidFill>
                      <a:srgbClr val="FF0000"/>
                    </a:solidFill>
                  </a:rPr>
                  <a:t>ü</a:t>
                </a:r>
                <a:r>
                  <a:rPr lang="en-GB" sz="2000" b="1" dirty="0" err="1" smtClean="0">
                    <a:solidFill>
                      <a:srgbClr val="FF0000"/>
                    </a:solidFill>
                  </a:rPr>
                  <a:t>rd</a:t>
                </a:r>
                <a:r>
                  <a:rPr lang="tr-TR" sz="2000" b="1" dirty="0" smtClean="0">
                    <a:solidFill>
                      <a:srgbClr val="FF0000"/>
                    </a:solidFill>
                  </a:rPr>
                  <a:t>ü</a:t>
                </a:r>
                <a:r>
                  <a:rPr lang="en-GB" sz="2000" b="1" dirty="0" smtClean="0">
                    <a:solidFill>
                      <a:srgbClr val="FF0000"/>
                    </a:solidFill>
                  </a:rPr>
                  <a:t>. </a:t>
                </a:r>
                <a:r>
                  <a:rPr lang="en-GB" sz="2000" b="1" dirty="0">
                    <a:solidFill>
                      <a:srgbClr val="FF0000"/>
                    </a:solidFill>
                  </a:rPr>
                  <a:t>L</a:t>
                </a:r>
                <a:r>
                  <a:rPr lang="en-GB" sz="2000" b="1" baseline="-25000" dirty="0">
                    <a:solidFill>
                      <a:srgbClr val="FF0000"/>
                    </a:solidFill>
                  </a:rPr>
                  <a:t>e </a:t>
                </a:r>
                <a:r>
                  <a:rPr lang="en-GB" sz="2000" b="1" dirty="0">
                    <a:solidFill>
                      <a:srgbClr val="FF0000"/>
                    </a:solidFill>
                  </a:rPr>
                  <a:t>(</a:t>
                </a:r>
                <a14:m>
                  <m:oMath xmlns:m="http://schemas.openxmlformats.org/officeDocument/2006/math">
                    <m:sSup>
                      <m:sSupPr>
                        <m:ctrlPr>
                          <a:rPr lang="en-GB" sz="1400" b="1" i="1" dirty="0" smtClean="0">
                            <a:solidFill>
                              <a:schemeClr val="bg1"/>
                            </a:solidFill>
                            <a:latin typeface="Cambria Math"/>
                          </a:rPr>
                        </m:ctrlPr>
                      </m:sSupPr>
                      <m:e>
                        <m:r>
                          <a:rPr lang="en-GB" sz="1400" b="1" i="1" dirty="0" smtClean="0">
                            <a:solidFill>
                              <a:schemeClr val="bg1"/>
                            </a:solidFill>
                            <a:latin typeface="Cambria Math"/>
                          </a:rPr>
                          <m:t>𝒆</m:t>
                        </m:r>
                      </m:e>
                      <m:sup>
                        <m:r>
                          <a:rPr lang="en-GB" sz="1400" b="1" i="1" dirty="0" smtClean="0">
                            <a:solidFill>
                              <a:schemeClr val="bg1"/>
                            </a:solidFill>
                            <a:latin typeface="Cambria Math"/>
                          </a:rPr>
                          <m:t>−</m:t>
                        </m:r>
                      </m:sup>
                    </m:sSup>
                    <m:r>
                      <a:rPr lang="en-GB" sz="1400" b="1" i="1" dirty="0" smtClean="0">
                        <a:solidFill>
                          <a:schemeClr val="bg1"/>
                        </a:solidFill>
                        <a:latin typeface="Cambria Math"/>
                      </a:rPr>
                      <m:t>, </m:t>
                    </m:r>
                    <m:sSub>
                      <m:sSubPr>
                        <m:ctrlPr>
                          <a:rPr lang="en-GB" sz="1400" b="1" i="1" dirty="0" smtClean="0">
                            <a:solidFill>
                              <a:schemeClr val="bg1"/>
                            </a:solidFill>
                            <a:latin typeface="Cambria Math"/>
                          </a:rPr>
                        </m:ctrlPr>
                      </m:sSubPr>
                      <m:e>
                        <m:r>
                          <m:rPr>
                            <m:sty m:val="p"/>
                          </m:rPr>
                          <a:rPr lang="el-GR" sz="1400" b="1" i="1" dirty="0" smtClean="0">
                            <a:solidFill>
                              <a:schemeClr val="bg1"/>
                            </a:solidFill>
                            <a:latin typeface="Cambria Math"/>
                          </a:rPr>
                          <m:t>ν</m:t>
                        </m:r>
                      </m:e>
                      <m:sub>
                        <m:r>
                          <a:rPr lang="en-GB" sz="1400" b="1" i="1" dirty="0" smtClean="0">
                            <a:solidFill>
                              <a:schemeClr val="bg1"/>
                            </a:solidFill>
                            <a:latin typeface="Cambria Math"/>
                          </a:rPr>
                          <m:t>𝒆</m:t>
                        </m:r>
                      </m:sub>
                    </m:sSub>
                    <m:r>
                      <a:rPr lang="en-GB" sz="1400" b="1" i="1" dirty="0" smtClean="0">
                        <a:solidFill>
                          <a:schemeClr val="bg1"/>
                        </a:solidFill>
                        <a:latin typeface="Cambria Math"/>
                      </a:rPr>
                      <m:t> </m:t>
                    </m:r>
                    <m:r>
                      <a:rPr lang="en-GB" sz="1400" b="1" i="1" dirty="0" err="1">
                        <a:solidFill>
                          <a:schemeClr val="bg1"/>
                        </a:solidFill>
                        <a:latin typeface="Cambria Math"/>
                        <a:sym typeface="Symbol"/>
                      </a:rPr>
                      <m:t>𝒊𝒄𝒊𝒏</m:t>
                    </m:r>
                    <m:r>
                      <a:rPr lang="en-GB" sz="1400" b="1" i="1" dirty="0">
                        <a:solidFill>
                          <a:schemeClr val="bg1"/>
                        </a:solidFill>
                        <a:latin typeface="Cambria Math"/>
                        <a:sym typeface="Symbol"/>
                      </a:rPr>
                      <m:t> </m:t>
                    </m:r>
                    <m:r>
                      <a:rPr lang="en-GB" sz="1400" b="1" i="1" dirty="0">
                        <a:solidFill>
                          <a:schemeClr val="bg1"/>
                        </a:solidFill>
                        <a:latin typeface="Cambria Math"/>
                        <a:sym typeface="Symbol"/>
                      </a:rPr>
                      <m:t>𝟏</m:t>
                    </m:r>
                  </m:oMath>
                </a14:m>
                <a:r>
                  <a:rPr lang="en-GB" sz="1400" b="1" dirty="0">
                    <a:solidFill>
                      <a:schemeClr val="bg1"/>
                    </a:solidFill>
                    <a:sym typeface="Symbol"/>
                  </a:rPr>
                  <a:t>, </a:t>
                </a:r>
                <a14:m>
                  <m:oMath xmlns:m="http://schemas.openxmlformats.org/officeDocument/2006/math">
                    <m:sSup>
                      <m:sSupPr>
                        <m:ctrlPr>
                          <a:rPr lang="en-GB" sz="1400" b="1" i="1" smtClean="0">
                            <a:solidFill>
                              <a:schemeClr val="bg1"/>
                            </a:solidFill>
                            <a:latin typeface="Cambria Math"/>
                            <a:sym typeface="Symbol"/>
                          </a:rPr>
                        </m:ctrlPr>
                      </m:sSupPr>
                      <m:e>
                        <m:r>
                          <a:rPr lang="en-GB" sz="1400" b="1" i="1" smtClean="0">
                            <a:solidFill>
                              <a:schemeClr val="bg1"/>
                            </a:solidFill>
                            <a:latin typeface="Cambria Math"/>
                            <a:sym typeface="Symbol"/>
                          </a:rPr>
                          <m:t>𝒆</m:t>
                        </m:r>
                      </m:e>
                      <m:sup>
                        <m:r>
                          <a:rPr lang="en-GB" sz="1400" b="1" i="1" smtClean="0">
                            <a:solidFill>
                              <a:schemeClr val="bg1"/>
                            </a:solidFill>
                            <a:latin typeface="Cambria Math"/>
                            <a:sym typeface="Symbol"/>
                          </a:rPr>
                          <m:t>+</m:t>
                        </m:r>
                      </m:sup>
                    </m:sSup>
                    <m:r>
                      <a:rPr lang="en-GB" sz="1400" b="1" i="1" smtClean="0">
                        <a:solidFill>
                          <a:schemeClr val="bg1"/>
                        </a:solidFill>
                        <a:latin typeface="Cambria Math"/>
                        <a:sym typeface="Symbol"/>
                      </a:rPr>
                      <m:t> , </m:t>
                    </m:r>
                    <m:sSub>
                      <m:sSubPr>
                        <m:ctrlPr>
                          <a:rPr lang="en-GB" sz="1400" b="1" i="1" smtClean="0">
                            <a:solidFill>
                              <a:schemeClr val="bg1"/>
                            </a:solidFill>
                            <a:latin typeface="Cambria Math"/>
                            <a:sym typeface="Symbol"/>
                          </a:rPr>
                        </m:ctrlPr>
                      </m:sSubPr>
                      <m:e>
                        <m:acc>
                          <m:accPr>
                            <m:chr m:val="̅"/>
                            <m:ctrlPr>
                              <a:rPr lang="en-GB" sz="1400" b="1" i="1" smtClean="0">
                                <a:solidFill>
                                  <a:schemeClr val="bg1"/>
                                </a:solidFill>
                                <a:latin typeface="Cambria Math"/>
                                <a:sym typeface="Symbol"/>
                              </a:rPr>
                            </m:ctrlPr>
                          </m:accPr>
                          <m:e>
                            <m:r>
                              <m:rPr>
                                <m:sty m:val="p"/>
                              </m:rPr>
                              <a:rPr lang="el-GR" sz="1400" b="1" i="1" smtClean="0">
                                <a:solidFill>
                                  <a:schemeClr val="bg1"/>
                                </a:solidFill>
                                <a:latin typeface="Cambria Math"/>
                                <a:sym typeface="Symbol"/>
                              </a:rPr>
                              <m:t>ν</m:t>
                            </m:r>
                          </m:e>
                        </m:acc>
                      </m:e>
                      <m:sub>
                        <m:r>
                          <a:rPr lang="en-GB" sz="1400" b="1" i="1" smtClean="0">
                            <a:solidFill>
                              <a:schemeClr val="bg1"/>
                            </a:solidFill>
                            <a:latin typeface="Cambria Math"/>
                            <a:sym typeface="Symbol"/>
                          </a:rPr>
                          <m:t>𝒆</m:t>
                        </m:r>
                      </m:sub>
                    </m:sSub>
                  </m:oMath>
                </a14:m>
                <a:r>
                  <a:rPr lang="en-GB" sz="1400" b="1" dirty="0" smtClean="0">
                    <a:solidFill>
                      <a:schemeClr val="bg1"/>
                    </a:solidFill>
                    <a:sym typeface="Symbol"/>
                  </a:rPr>
                  <a:t> </a:t>
                </a:r>
                <a:r>
                  <a:rPr lang="en-GB" sz="1400" b="1" dirty="0" err="1">
                    <a:solidFill>
                      <a:schemeClr val="bg1"/>
                    </a:solidFill>
                    <a:sym typeface="Symbol"/>
                  </a:rPr>
                  <a:t>icin</a:t>
                </a:r>
                <a:r>
                  <a:rPr lang="en-GB" sz="1400" b="1" dirty="0">
                    <a:solidFill>
                      <a:schemeClr val="bg1"/>
                    </a:solidFill>
                    <a:sym typeface="Symbol"/>
                  </a:rPr>
                  <a:t> -1</a:t>
                </a:r>
                <a:r>
                  <a:rPr lang="en-GB" sz="2000" b="1" dirty="0">
                    <a:solidFill>
                      <a:srgbClr val="FF0000"/>
                    </a:solidFill>
                    <a:sym typeface="Symbol"/>
                  </a:rPr>
                  <a:t>)</a:t>
                </a:r>
                <a:r>
                  <a:rPr lang="en-GB" sz="2000" b="1" dirty="0">
                    <a:solidFill>
                      <a:srgbClr val="FF0000"/>
                    </a:solidFill>
                  </a:rPr>
                  <a:t> L</a:t>
                </a:r>
                <a:r>
                  <a:rPr lang="en-GB" sz="2000" b="1" baseline="-25000" dirty="0">
                    <a:solidFill>
                      <a:srgbClr val="FF0000"/>
                    </a:solidFill>
                    <a:sym typeface="Symbol"/>
                  </a:rPr>
                  <a:t></a:t>
                </a:r>
                <a:r>
                  <a:rPr lang="en-GB" sz="2000" b="1" dirty="0">
                    <a:solidFill>
                      <a:srgbClr val="FF0000"/>
                    </a:solidFill>
                    <a:sym typeface="Symbol"/>
                  </a:rPr>
                  <a:t> </a:t>
                </a:r>
                <a:r>
                  <a:rPr lang="en-GB" sz="2000" b="1" dirty="0">
                    <a:solidFill>
                      <a:srgbClr val="FF0000"/>
                    </a:solidFill>
                  </a:rPr>
                  <a:t>(</a:t>
                </a:r>
                <a14:m>
                  <m:oMath xmlns:m="http://schemas.openxmlformats.org/officeDocument/2006/math">
                    <m:sSup>
                      <m:sSupPr>
                        <m:ctrlPr>
                          <a:rPr lang="en-GB" sz="1400" b="1" i="1" dirty="0">
                            <a:solidFill>
                              <a:schemeClr val="bg1"/>
                            </a:solidFill>
                            <a:latin typeface="Cambria Math"/>
                          </a:rPr>
                        </m:ctrlPr>
                      </m:sSupPr>
                      <m:e>
                        <m:r>
                          <a:rPr lang="en-GB" sz="1400" b="1" i="1" dirty="0" smtClean="0">
                            <a:solidFill>
                              <a:schemeClr val="bg1"/>
                            </a:solidFill>
                            <a:latin typeface="Cambria Math"/>
                            <a:ea typeface="Cambria Math"/>
                          </a:rPr>
                          <m:t>𝝁</m:t>
                        </m:r>
                      </m:e>
                      <m:sup>
                        <m:r>
                          <a:rPr lang="en-GB" sz="1400" b="1" i="1" dirty="0">
                            <a:solidFill>
                              <a:schemeClr val="bg1"/>
                            </a:solidFill>
                            <a:latin typeface="Cambria Math"/>
                          </a:rPr>
                          <m:t>−</m:t>
                        </m:r>
                      </m:sup>
                    </m:sSup>
                    <m:r>
                      <a:rPr lang="en-GB" sz="1400" b="1" i="1" dirty="0">
                        <a:solidFill>
                          <a:schemeClr val="bg1"/>
                        </a:solidFill>
                        <a:latin typeface="Cambria Math"/>
                      </a:rPr>
                      <m:t>, </m:t>
                    </m:r>
                    <m:sSub>
                      <m:sSubPr>
                        <m:ctrlPr>
                          <a:rPr lang="en-GB" sz="1400" b="1" i="1" dirty="0">
                            <a:solidFill>
                              <a:schemeClr val="bg1"/>
                            </a:solidFill>
                            <a:latin typeface="Cambria Math"/>
                          </a:rPr>
                        </m:ctrlPr>
                      </m:sSubPr>
                      <m:e>
                        <m:r>
                          <m:rPr>
                            <m:sty m:val="p"/>
                          </m:rPr>
                          <a:rPr lang="el-GR" sz="1400" b="1" i="1" dirty="0">
                            <a:solidFill>
                              <a:schemeClr val="bg1"/>
                            </a:solidFill>
                            <a:latin typeface="Cambria Math"/>
                          </a:rPr>
                          <m:t>ν</m:t>
                        </m:r>
                      </m:e>
                      <m:sub>
                        <m:r>
                          <a:rPr lang="el-GR" sz="1400" b="1" i="1" dirty="0" smtClean="0">
                            <a:solidFill>
                              <a:schemeClr val="bg1"/>
                            </a:solidFill>
                            <a:latin typeface="Cambria Math"/>
                            <a:ea typeface="Cambria Math"/>
                          </a:rPr>
                          <m:t>𝝁</m:t>
                        </m:r>
                      </m:sub>
                    </m:sSub>
                    <m:r>
                      <a:rPr lang="en-GB" sz="1400" b="1" i="1" dirty="0">
                        <a:solidFill>
                          <a:schemeClr val="bg1"/>
                        </a:solidFill>
                        <a:latin typeface="Cambria Math"/>
                      </a:rPr>
                      <m:t> </m:t>
                    </m:r>
                    <m:r>
                      <a:rPr lang="en-GB" sz="1400" b="1" i="1" dirty="0" err="1">
                        <a:solidFill>
                          <a:schemeClr val="bg1"/>
                        </a:solidFill>
                        <a:latin typeface="Cambria Math"/>
                        <a:sym typeface="Symbol"/>
                      </a:rPr>
                      <m:t>𝒊𝒄𝒊𝒏</m:t>
                    </m:r>
                    <m:r>
                      <a:rPr lang="en-GB" sz="1400" b="1" i="1" dirty="0">
                        <a:solidFill>
                          <a:schemeClr val="bg1"/>
                        </a:solidFill>
                        <a:latin typeface="Cambria Math"/>
                        <a:sym typeface="Symbol"/>
                      </a:rPr>
                      <m:t> </m:t>
                    </m:r>
                    <m:r>
                      <a:rPr lang="en-GB" sz="1400" b="1" i="1" dirty="0">
                        <a:solidFill>
                          <a:schemeClr val="bg1"/>
                        </a:solidFill>
                        <a:latin typeface="Cambria Math"/>
                        <a:sym typeface="Symbol"/>
                      </a:rPr>
                      <m:t>𝟏</m:t>
                    </m:r>
                  </m:oMath>
                </a14:m>
                <a:r>
                  <a:rPr lang="en-GB" sz="1400" b="1" dirty="0">
                    <a:solidFill>
                      <a:schemeClr val="bg1"/>
                    </a:solidFill>
                    <a:sym typeface="Symbol"/>
                  </a:rPr>
                  <a:t>, </a:t>
                </a:r>
                <a14:m>
                  <m:oMath xmlns:m="http://schemas.openxmlformats.org/officeDocument/2006/math">
                    <m:sSup>
                      <m:sSupPr>
                        <m:ctrlPr>
                          <a:rPr lang="en-GB" sz="1400" b="1" i="1">
                            <a:solidFill>
                              <a:schemeClr val="bg1"/>
                            </a:solidFill>
                            <a:latin typeface="Cambria Math"/>
                            <a:sym typeface="Symbol"/>
                          </a:rPr>
                        </m:ctrlPr>
                      </m:sSupPr>
                      <m:e>
                        <m:r>
                          <a:rPr lang="en-GB" sz="1400" b="1" i="1" smtClean="0">
                            <a:solidFill>
                              <a:schemeClr val="bg1"/>
                            </a:solidFill>
                            <a:latin typeface="Cambria Math"/>
                            <a:ea typeface="Cambria Math"/>
                            <a:sym typeface="Symbol"/>
                          </a:rPr>
                          <m:t>𝝁</m:t>
                        </m:r>
                      </m:e>
                      <m:sup>
                        <m:r>
                          <a:rPr lang="en-GB" sz="1400" b="1" i="1">
                            <a:solidFill>
                              <a:schemeClr val="bg1"/>
                            </a:solidFill>
                            <a:latin typeface="Cambria Math"/>
                            <a:sym typeface="Symbol"/>
                          </a:rPr>
                          <m:t>+</m:t>
                        </m:r>
                      </m:sup>
                    </m:sSup>
                    <m:r>
                      <a:rPr lang="en-GB" sz="1400" b="1" i="1">
                        <a:solidFill>
                          <a:schemeClr val="bg1"/>
                        </a:solidFill>
                        <a:latin typeface="Cambria Math"/>
                        <a:sym typeface="Symbol"/>
                      </a:rPr>
                      <m:t> , </m:t>
                    </m:r>
                    <m:sSub>
                      <m:sSubPr>
                        <m:ctrlPr>
                          <a:rPr lang="en-GB" sz="1400" b="1" i="1">
                            <a:solidFill>
                              <a:schemeClr val="bg1"/>
                            </a:solidFill>
                            <a:latin typeface="Cambria Math"/>
                            <a:sym typeface="Symbol"/>
                          </a:rPr>
                        </m:ctrlPr>
                      </m:sSubPr>
                      <m:e>
                        <m:acc>
                          <m:accPr>
                            <m:chr m:val="̅"/>
                            <m:ctrlPr>
                              <a:rPr lang="en-GB" sz="1400" b="1" i="1">
                                <a:solidFill>
                                  <a:schemeClr val="bg1"/>
                                </a:solidFill>
                                <a:latin typeface="Cambria Math"/>
                                <a:sym typeface="Symbol"/>
                              </a:rPr>
                            </m:ctrlPr>
                          </m:accPr>
                          <m:e>
                            <m:r>
                              <m:rPr>
                                <m:sty m:val="p"/>
                              </m:rPr>
                              <a:rPr lang="el-GR" sz="1400" b="1" i="1">
                                <a:solidFill>
                                  <a:schemeClr val="bg1"/>
                                </a:solidFill>
                                <a:latin typeface="Cambria Math"/>
                                <a:sym typeface="Symbol"/>
                              </a:rPr>
                              <m:t>ν</m:t>
                            </m:r>
                          </m:e>
                        </m:acc>
                      </m:e>
                      <m:sub>
                        <m:r>
                          <a:rPr lang="el-GR" sz="1400" b="1" i="1" smtClean="0">
                            <a:solidFill>
                              <a:schemeClr val="bg1"/>
                            </a:solidFill>
                            <a:latin typeface="Cambria Math"/>
                            <a:ea typeface="Cambria Math"/>
                            <a:sym typeface="Symbol"/>
                          </a:rPr>
                          <m:t>𝝁</m:t>
                        </m:r>
                      </m:sub>
                    </m:sSub>
                  </m:oMath>
                </a14:m>
                <a:r>
                  <a:rPr lang="en-GB" sz="1400" b="1" dirty="0">
                    <a:solidFill>
                      <a:schemeClr val="bg1"/>
                    </a:solidFill>
                    <a:sym typeface="Symbol"/>
                  </a:rPr>
                  <a:t> </a:t>
                </a:r>
                <a:r>
                  <a:rPr lang="en-GB" sz="1400" b="1" dirty="0" err="1">
                    <a:solidFill>
                      <a:schemeClr val="bg1"/>
                    </a:solidFill>
                    <a:sym typeface="Symbol"/>
                  </a:rPr>
                  <a:t>icin</a:t>
                </a:r>
                <a:r>
                  <a:rPr lang="en-GB" sz="1400" b="1" dirty="0">
                    <a:solidFill>
                      <a:schemeClr val="bg1"/>
                    </a:solidFill>
                    <a:sym typeface="Symbol"/>
                  </a:rPr>
                  <a:t> -</a:t>
                </a:r>
                <a:r>
                  <a:rPr lang="en-GB" sz="1400" b="1" dirty="0" smtClean="0">
                    <a:solidFill>
                      <a:schemeClr val="bg1"/>
                    </a:solidFill>
                    <a:sym typeface="Symbol"/>
                  </a:rPr>
                  <a:t>1</a:t>
                </a:r>
                <a:r>
                  <a:rPr lang="en-GB" sz="2000" b="1" dirty="0" smtClean="0">
                    <a:solidFill>
                      <a:srgbClr val="FF0000"/>
                    </a:solidFill>
                    <a:sym typeface="Symbol"/>
                  </a:rPr>
                  <a:t>).</a:t>
                </a:r>
                <a:r>
                  <a:rPr lang="en-GB" sz="2000" b="1" dirty="0" smtClean="0">
                    <a:solidFill>
                      <a:srgbClr val="66FF33"/>
                    </a:solidFill>
                    <a:sym typeface="Symbol"/>
                  </a:rPr>
                  <a:t> </a:t>
                </a:r>
                <a:r>
                  <a:rPr lang="en-GB" sz="2000" b="1" dirty="0">
                    <a:solidFill>
                      <a:srgbClr val="FF0000"/>
                    </a:solidFill>
                    <a:sym typeface="Symbol"/>
                  </a:rPr>
                  <a:t>Buna </a:t>
                </a:r>
                <a:r>
                  <a:rPr lang="en-GB" sz="2000" b="1" dirty="0" smtClean="0">
                    <a:solidFill>
                      <a:srgbClr val="FF0000"/>
                    </a:solidFill>
                    <a:sym typeface="Symbol"/>
                  </a:rPr>
                  <a:t>g</a:t>
                </a:r>
                <a:r>
                  <a:rPr lang="tr-TR" sz="2000" b="1" dirty="0" smtClean="0">
                    <a:solidFill>
                      <a:srgbClr val="FF0000"/>
                    </a:solidFill>
                    <a:sym typeface="Symbol"/>
                  </a:rPr>
                  <a:t>ö</a:t>
                </a:r>
                <a:r>
                  <a:rPr lang="en-GB" sz="2000" b="1" dirty="0" smtClean="0">
                    <a:solidFill>
                      <a:srgbClr val="FF0000"/>
                    </a:solidFill>
                    <a:sym typeface="Symbol"/>
                  </a:rPr>
                  <a:t>re</a:t>
                </a:r>
                <a:r>
                  <a:rPr lang="en-GB" sz="2000" b="1" dirty="0">
                    <a:solidFill>
                      <a:srgbClr val="FF0000"/>
                    </a:solidFill>
                    <a:sym typeface="Symbol"/>
                  </a:rPr>
                  <a:t>:</a:t>
                </a:r>
              </a:p>
              <a:p>
                <a:endParaRPr lang="en-GB" sz="2000" b="1" dirty="0">
                  <a:solidFill>
                    <a:schemeClr val="bg1"/>
                  </a:solidFill>
                </a:endParaRPr>
              </a:p>
              <a:p>
                <a:endParaRPr lang="en-GB" sz="1600" dirty="0" smtClean="0">
                  <a:solidFill>
                    <a:schemeClr val="bg1"/>
                  </a:solidFill>
                </a:endParaRPr>
              </a:p>
              <a:p>
                <a:r>
                  <a:rPr lang="en-GB" sz="2000" b="1" dirty="0" err="1" smtClean="0">
                    <a:solidFill>
                      <a:srgbClr val="FFFF00"/>
                    </a:solidFill>
                  </a:rPr>
                  <a:t>Cevaplanmas</a:t>
                </a:r>
                <a:r>
                  <a:rPr lang="tr-TR" sz="2000" b="1" dirty="0" smtClean="0">
                    <a:solidFill>
                      <a:srgbClr val="FFFF00"/>
                    </a:solidFill>
                  </a:rPr>
                  <a:t>ı</a:t>
                </a:r>
                <a:r>
                  <a:rPr lang="en-GB" sz="2000" b="1" dirty="0" smtClean="0">
                    <a:solidFill>
                      <a:srgbClr val="FFFF00"/>
                    </a:solidFill>
                  </a:rPr>
                  <a:t> </a:t>
                </a:r>
                <a:r>
                  <a:rPr lang="en-GB" sz="2000" b="1" dirty="0" err="1">
                    <a:solidFill>
                      <a:srgbClr val="FFFF00"/>
                    </a:solidFill>
                  </a:rPr>
                  <a:t>gereken</a:t>
                </a:r>
                <a:r>
                  <a:rPr lang="en-GB" sz="2000" b="1" dirty="0">
                    <a:solidFill>
                      <a:srgbClr val="FFFF00"/>
                    </a:solidFill>
                  </a:rPr>
                  <a:t> </a:t>
                </a:r>
                <a:r>
                  <a:rPr lang="en-GB" sz="2000" b="1" dirty="0" err="1" smtClean="0">
                    <a:solidFill>
                      <a:srgbClr val="FFFF00"/>
                    </a:solidFill>
                  </a:rPr>
                  <a:t>soru</a:t>
                </a:r>
                <a:r>
                  <a:rPr lang="en-GB" sz="2000" b="1" dirty="0" smtClean="0">
                    <a:solidFill>
                      <a:srgbClr val="FFFF00"/>
                    </a:solidFill>
                  </a:rPr>
                  <a:t>:</a:t>
                </a:r>
                <a:r>
                  <a:rPr lang="en-GB" sz="2000" dirty="0" smtClean="0">
                    <a:solidFill>
                      <a:srgbClr val="66FF33"/>
                    </a:solidFill>
                  </a:rPr>
                  <a:t> </a:t>
                </a:r>
                <a:r>
                  <a:rPr lang="en-GB" b="1" dirty="0" err="1">
                    <a:solidFill>
                      <a:schemeClr val="bg1"/>
                    </a:solidFill>
                  </a:rPr>
                  <a:t>Burada</a:t>
                </a:r>
                <a:r>
                  <a:rPr lang="en-GB" b="1" dirty="0">
                    <a:solidFill>
                      <a:schemeClr val="bg1"/>
                    </a:solidFill>
                  </a:rPr>
                  <a:t> </a:t>
                </a:r>
                <a:r>
                  <a:rPr lang="en-GB" b="1" dirty="0" err="1">
                    <a:solidFill>
                      <a:schemeClr val="bg1"/>
                    </a:solidFill>
                  </a:rPr>
                  <a:t>ki</a:t>
                </a:r>
                <a:r>
                  <a:rPr lang="en-GB" b="1" dirty="0">
                    <a:solidFill>
                      <a:schemeClr val="bg1"/>
                    </a:solidFill>
                  </a:rPr>
                  <a:t> </a:t>
                </a:r>
                <a:r>
                  <a:rPr lang="en-GB" b="1" dirty="0">
                    <a:solidFill>
                      <a:schemeClr val="bg1"/>
                    </a:solidFill>
                    <a:sym typeface="Symbol"/>
                  </a:rPr>
                  <a:t></a:t>
                </a:r>
                <a:r>
                  <a:rPr lang="en-GB" b="1" baseline="-25000" dirty="0">
                    <a:solidFill>
                      <a:schemeClr val="bg1"/>
                    </a:solidFill>
                    <a:sym typeface="Symbol"/>
                  </a:rPr>
                  <a:t>e  </a:t>
                </a:r>
                <a:r>
                  <a:rPr lang="en-GB" b="1" dirty="0" err="1">
                    <a:solidFill>
                      <a:schemeClr val="bg1"/>
                    </a:solidFill>
                    <a:sym typeface="Symbol"/>
                  </a:rPr>
                  <a:t>ve</a:t>
                </a:r>
                <a:r>
                  <a:rPr lang="en-GB" b="1" dirty="0">
                    <a:solidFill>
                      <a:schemeClr val="bg1"/>
                    </a:solidFill>
                    <a:sym typeface="Symbol"/>
                  </a:rPr>
                  <a:t> </a:t>
                </a:r>
                <a:r>
                  <a:rPr lang="en-GB" b="1" baseline="-25000" dirty="0">
                    <a:solidFill>
                      <a:schemeClr val="bg1"/>
                    </a:solidFill>
                    <a:sym typeface="Symbol"/>
                  </a:rPr>
                  <a:t> </a:t>
                </a:r>
                <a:r>
                  <a:rPr lang="en-GB" b="1" dirty="0">
                    <a:solidFill>
                      <a:schemeClr val="bg1"/>
                    </a:solidFill>
                    <a:sym typeface="Symbol"/>
                  </a:rPr>
                  <a:t> </a:t>
                </a:r>
                <a:r>
                  <a:rPr lang="en-GB" b="1" dirty="0" smtClean="0">
                    <a:solidFill>
                      <a:schemeClr val="bg1"/>
                    </a:solidFill>
                    <a:sym typeface="Symbol"/>
                  </a:rPr>
                  <a:t>n</a:t>
                </a:r>
                <a:r>
                  <a:rPr lang="tr-TR" b="1" dirty="0" smtClean="0">
                    <a:solidFill>
                      <a:schemeClr val="bg1"/>
                    </a:solidFill>
                    <a:sym typeface="Symbol"/>
                  </a:rPr>
                  <a:t>ö</a:t>
                </a:r>
                <a:r>
                  <a:rPr lang="en-GB" b="1" dirty="0" err="1" smtClean="0">
                    <a:solidFill>
                      <a:schemeClr val="bg1"/>
                    </a:solidFill>
                    <a:sym typeface="Symbol"/>
                  </a:rPr>
                  <a:t>trinolar</a:t>
                </a:r>
                <a:r>
                  <a:rPr lang="tr-TR" b="1" dirty="0" smtClean="0">
                    <a:solidFill>
                      <a:schemeClr val="bg1"/>
                    </a:solidFill>
                    <a:sym typeface="Symbol"/>
                  </a:rPr>
                  <a:t>ı</a:t>
                </a:r>
                <a:r>
                  <a:rPr lang="en-GB" b="1" dirty="0" smtClean="0">
                    <a:solidFill>
                      <a:schemeClr val="bg1"/>
                    </a:solidFill>
                    <a:sym typeface="Symbol"/>
                  </a:rPr>
                  <a:t> </a:t>
                </a:r>
                <a:r>
                  <a:rPr lang="en-GB" b="1" dirty="0" err="1" smtClean="0">
                    <a:solidFill>
                      <a:schemeClr val="bg1"/>
                    </a:solidFill>
                    <a:sym typeface="Symbol"/>
                  </a:rPr>
                  <a:t>ayn</a:t>
                </a:r>
                <a:r>
                  <a:rPr lang="tr-TR" b="1" dirty="0" smtClean="0">
                    <a:solidFill>
                      <a:schemeClr val="bg1"/>
                    </a:solidFill>
                    <a:sym typeface="Symbol"/>
                  </a:rPr>
                  <a:t>ı</a:t>
                </a:r>
                <a:r>
                  <a:rPr lang="en-GB" b="1" dirty="0" smtClean="0">
                    <a:solidFill>
                      <a:schemeClr val="bg1"/>
                    </a:solidFill>
                    <a:sym typeface="Symbol"/>
                  </a:rPr>
                  <a:t> m</a:t>
                </a:r>
                <a:r>
                  <a:rPr lang="tr-TR" b="1" dirty="0" smtClean="0">
                    <a:solidFill>
                      <a:schemeClr val="bg1"/>
                    </a:solidFill>
                    <a:sym typeface="Symbol"/>
                  </a:rPr>
                  <a:t>ı</a:t>
                </a:r>
                <a:r>
                  <a:rPr lang="en-GB" b="1" dirty="0" smtClean="0">
                    <a:solidFill>
                      <a:schemeClr val="bg1"/>
                    </a:solidFill>
                    <a:sym typeface="Symbol"/>
                  </a:rPr>
                  <a:t> </a:t>
                </a:r>
                <a:r>
                  <a:rPr lang="en-GB" b="1" dirty="0" err="1">
                    <a:solidFill>
                      <a:schemeClr val="bg1"/>
                    </a:solidFill>
                    <a:sym typeface="Symbol"/>
                  </a:rPr>
                  <a:t>yoksa</a:t>
                </a:r>
                <a:r>
                  <a:rPr lang="en-GB" b="1" dirty="0">
                    <a:solidFill>
                      <a:schemeClr val="bg1"/>
                    </a:solidFill>
                    <a:sym typeface="Symbol"/>
                  </a:rPr>
                  <a:t> </a:t>
                </a:r>
                <a:r>
                  <a:rPr lang="en-GB" b="1" dirty="0" err="1" smtClean="0">
                    <a:solidFill>
                      <a:schemeClr val="bg1"/>
                    </a:solidFill>
                    <a:sym typeface="Symbol"/>
                  </a:rPr>
                  <a:t>farkl</a:t>
                </a:r>
                <a:r>
                  <a:rPr lang="tr-TR" b="1" dirty="0" smtClean="0">
                    <a:solidFill>
                      <a:schemeClr val="bg1"/>
                    </a:solidFill>
                    <a:sym typeface="Symbol"/>
                  </a:rPr>
                  <a:t>ı</a:t>
                </a:r>
                <a:r>
                  <a:rPr lang="en-GB" b="1" dirty="0" smtClean="0">
                    <a:solidFill>
                      <a:schemeClr val="bg1"/>
                    </a:solidFill>
                    <a:sym typeface="Symbol"/>
                  </a:rPr>
                  <a:t> par</a:t>
                </a:r>
                <a:r>
                  <a:rPr lang="tr-TR" b="1" dirty="0" smtClean="0">
                    <a:solidFill>
                      <a:schemeClr val="bg1"/>
                    </a:solidFill>
                    <a:sym typeface="Symbol"/>
                  </a:rPr>
                  <a:t>ç</a:t>
                </a:r>
                <a:r>
                  <a:rPr lang="en-GB" b="1" dirty="0" smtClean="0">
                    <a:solidFill>
                      <a:schemeClr val="bg1"/>
                    </a:solidFill>
                    <a:sym typeface="Symbol"/>
                  </a:rPr>
                  <a:t>ac</a:t>
                </a:r>
                <a:r>
                  <a:rPr lang="tr-TR" b="1" dirty="0" smtClean="0">
                    <a:solidFill>
                      <a:schemeClr val="bg1"/>
                    </a:solidFill>
                    <a:sym typeface="Symbol"/>
                  </a:rPr>
                  <a:t>ı</a:t>
                </a:r>
                <a:r>
                  <a:rPr lang="en-GB" b="1" dirty="0" err="1" smtClean="0">
                    <a:solidFill>
                      <a:schemeClr val="bg1"/>
                    </a:solidFill>
                    <a:sym typeface="Symbol"/>
                  </a:rPr>
                  <a:t>klar</a:t>
                </a:r>
                <a:r>
                  <a:rPr lang="en-GB" b="1" dirty="0" smtClean="0">
                    <a:solidFill>
                      <a:schemeClr val="bg1"/>
                    </a:solidFill>
                    <a:sym typeface="Symbol"/>
                  </a:rPr>
                  <a:t> m</a:t>
                </a:r>
                <a:r>
                  <a:rPr lang="tr-TR" b="1" dirty="0" smtClean="0">
                    <a:solidFill>
                      <a:schemeClr val="bg1"/>
                    </a:solidFill>
                    <a:sym typeface="Symbol"/>
                  </a:rPr>
                  <a:t>ı</a:t>
                </a:r>
                <a:r>
                  <a:rPr lang="en-GB" b="1" dirty="0" smtClean="0">
                    <a:solidFill>
                      <a:schemeClr val="bg1"/>
                    </a:solidFill>
                    <a:sym typeface="Symbol"/>
                  </a:rPr>
                  <a:t>? </a:t>
                </a:r>
                <a:endParaRPr lang="en-GB" b="1" dirty="0">
                  <a:solidFill>
                    <a:srgbClr val="66FF33"/>
                  </a:solidFill>
                </a:endParaRPr>
              </a:p>
              <a:p>
                <a:r>
                  <a:rPr lang="tr-TR" sz="2000" b="1" dirty="0" smtClean="0">
                    <a:solidFill>
                      <a:srgbClr val="FFFF00"/>
                    </a:solidFill>
                  </a:rPr>
                  <a:t>Çö</a:t>
                </a:r>
                <a:r>
                  <a:rPr lang="en-GB" sz="2000" b="1" dirty="0" smtClean="0">
                    <a:solidFill>
                      <a:srgbClr val="FFFF00"/>
                    </a:solidFill>
                  </a:rPr>
                  <a:t>z</a:t>
                </a:r>
                <a:r>
                  <a:rPr lang="tr-TR" sz="2000" b="1" dirty="0" smtClean="0">
                    <a:solidFill>
                      <a:srgbClr val="FFFF00"/>
                    </a:solidFill>
                  </a:rPr>
                  <a:t>ü</a:t>
                </a:r>
                <a:r>
                  <a:rPr lang="en-GB" sz="2000" b="1" dirty="0" smtClean="0">
                    <a:solidFill>
                      <a:srgbClr val="FFFF00"/>
                    </a:solidFill>
                  </a:rPr>
                  <a:t>m y</a:t>
                </a:r>
                <a:r>
                  <a:rPr lang="tr-TR" sz="2000" b="1" dirty="0" smtClean="0">
                    <a:solidFill>
                      <a:srgbClr val="FFFF00"/>
                    </a:solidFill>
                  </a:rPr>
                  <a:t>ö</a:t>
                </a:r>
                <a:r>
                  <a:rPr lang="en-GB" sz="2000" b="1" dirty="0" err="1" smtClean="0">
                    <a:solidFill>
                      <a:srgbClr val="FFFF00"/>
                    </a:solidFill>
                  </a:rPr>
                  <a:t>ntemi</a:t>
                </a:r>
                <a:r>
                  <a:rPr lang="en-GB" sz="2000" b="1" dirty="0" smtClean="0">
                    <a:solidFill>
                      <a:srgbClr val="FFFF00"/>
                    </a:solidFill>
                  </a:rPr>
                  <a:t>:  </a:t>
                </a:r>
                <a:r>
                  <a:rPr lang="en-GB" sz="1400" b="1" dirty="0" smtClean="0">
                    <a:solidFill>
                      <a:schemeClr val="accent6">
                        <a:lumMod val="75000"/>
                      </a:schemeClr>
                    </a:solidFill>
                  </a:rPr>
                  <a:t>(</a:t>
                </a:r>
                <a:r>
                  <a:rPr lang="en-GB" sz="1400" b="1" dirty="0" err="1" smtClean="0">
                    <a:solidFill>
                      <a:schemeClr val="accent6">
                        <a:lumMod val="75000"/>
                      </a:schemeClr>
                    </a:solidFill>
                  </a:rPr>
                  <a:t>benzer</a:t>
                </a:r>
                <a:r>
                  <a:rPr lang="en-GB" sz="1400" b="1" dirty="0" smtClean="0">
                    <a:solidFill>
                      <a:schemeClr val="accent6">
                        <a:lumMod val="75000"/>
                      </a:schemeClr>
                    </a:solidFill>
                  </a:rPr>
                  <a:t> </a:t>
                </a:r>
                <a:r>
                  <a:rPr lang="en-GB" sz="1400" b="1" dirty="0" err="1" smtClean="0">
                    <a:solidFill>
                      <a:schemeClr val="accent6">
                        <a:lumMod val="75000"/>
                      </a:schemeClr>
                    </a:solidFill>
                  </a:rPr>
                  <a:t>bir</a:t>
                </a:r>
                <a:r>
                  <a:rPr lang="en-GB" sz="1400" b="1" dirty="0" smtClean="0">
                    <a:solidFill>
                      <a:schemeClr val="accent6">
                        <a:lumMod val="75000"/>
                      </a:schemeClr>
                    </a:solidFill>
                  </a:rPr>
                  <a:t> </a:t>
                </a:r>
                <a:r>
                  <a:rPr lang="en-GB" sz="1400" b="1" dirty="0" err="1" smtClean="0">
                    <a:solidFill>
                      <a:schemeClr val="accent6">
                        <a:lumMod val="75000"/>
                      </a:schemeClr>
                    </a:solidFill>
                  </a:rPr>
                  <a:t>yontemi</a:t>
                </a:r>
                <a:r>
                  <a:rPr lang="en-GB" sz="1400" b="1" dirty="0" smtClean="0">
                    <a:solidFill>
                      <a:schemeClr val="accent6">
                        <a:lumMod val="75000"/>
                      </a:schemeClr>
                    </a:solidFill>
                  </a:rPr>
                  <a:t> M. Schwartz </a:t>
                </a:r>
                <a:r>
                  <a:rPr lang="en-GB" sz="1400" b="1" dirty="0" err="1" smtClean="0">
                    <a:solidFill>
                      <a:schemeClr val="accent6">
                        <a:lumMod val="75000"/>
                      </a:schemeClr>
                    </a:solidFill>
                  </a:rPr>
                  <a:t>dusunup</a:t>
                </a:r>
                <a:r>
                  <a:rPr lang="en-GB" sz="1400" b="1" dirty="0" smtClean="0">
                    <a:solidFill>
                      <a:schemeClr val="accent6">
                        <a:lumMod val="75000"/>
                      </a:schemeClr>
                    </a:solidFill>
                  </a:rPr>
                  <a:t> </a:t>
                </a:r>
                <a:r>
                  <a:rPr lang="en-GB" sz="1400" b="1" dirty="0" err="1" smtClean="0">
                    <a:solidFill>
                      <a:schemeClr val="accent6">
                        <a:lumMod val="75000"/>
                      </a:schemeClr>
                    </a:solidFill>
                  </a:rPr>
                  <a:t>hayata</a:t>
                </a:r>
                <a:r>
                  <a:rPr lang="en-GB" sz="1400" b="1" dirty="0" smtClean="0">
                    <a:solidFill>
                      <a:schemeClr val="accent6">
                        <a:lumMod val="75000"/>
                      </a:schemeClr>
                    </a:solidFill>
                  </a:rPr>
                  <a:t> </a:t>
                </a:r>
                <a:r>
                  <a:rPr lang="en-GB" sz="1400" b="1" dirty="0" err="1" smtClean="0">
                    <a:solidFill>
                      <a:schemeClr val="accent6">
                        <a:lumMod val="75000"/>
                      </a:schemeClr>
                    </a:solidFill>
                  </a:rPr>
                  <a:t>gecirmistir</a:t>
                </a:r>
                <a:r>
                  <a:rPr lang="en-GB" sz="1400" b="1" dirty="0" smtClean="0">
                    <a:solidFill>
                      <a:schemeClr val="accent6">
                        <a:lumMod val="75000"/>
                      </a:schemeClr>
                    </a:solidFill>
                  </a:rPr>
                  <a:t>)</a:t>
                </a:r>
                <a:endParaRPr lang="ru-RU" sz="1400" b="1" dirty="0">
                  <a:solidFill>
                    <a:schemeClr val="accent6">
                      <a:lumMod val="75000"/>
                    </a:schemeClr>
                  </a:solidFill>
                </a:endParaRPr>
              </a:p>
              <a:p>
                <a:pPr marL="285750" indent="-285750">
                  <a:buFont typeface="Arial" panose="020B0604020202020204" pitchFamily="34" charset="0"/>
                  <a:buChar char="•"/>
                </a:pPr>
                <a:r>
                  <a:rPr lang="en-US" b="1" i="1" dirty="0" err="1" smtClean="0">
                    <a:solidFill>
                      <a:schemeClr val="bg1"/>
                    </a:solidFill>
                    <a:cs typeface="Apple Casual"/>
                  </a:rPr>
                  <a:t>Pion’un</a:t>
                </a:r>
                <a:r>
                  <a:rPr lang="en-US" b="1" i="1" dirty="0" smtClean="0">
                    <a:solidFill>
                      <a:schemeClr val="bg1"/>
                    </a:solidFill>
                    <a:cs typeface="Apple Casual"/>
                  </a:rPr>
                  <a:t> </a:t>
                </a:r>
                <a:r>
                  <a:rPr lang="en-US" b="1" i="1" dirty="0" err="1" smtClean="0">
                    <a:solidFill>
                      <a:schemeClr val="bg1"/>
                    </a:solidFill>
                    <a:cs typeface="Apple Casual"/>
                  </a:rPr>
                  <a:t>muon’a</a:t>
                </a:r>
                <a:r>
                  <a:rPr lang="en-US" b="1" i="1" dirty="0" smtClean="0">
                    <a:solidFill>
                      <a:schemeClr val="bg1"/>
                    </a:solidFill>
                    <a:cs typeface="Apple Casual"/>
                  </a:rPr>
                  <a:t> </a:t>
                </a:r>
                <a:r>
                  <a:rPr lang="en-US" b="1" i="1" dirty="0" err="1" smtClean="0">
                    <a:solidFill>
                      <a:schemeClr val="bg1"/>
                    </a:solidFill>
                    <a:cs typeface="Apple Casual"/>
                  </a:rPr>
                  <a:t>bozunumundan</a:t>
                </a:r>
                <a:r>
                  <a:rPr lang="en-US" b="1" i="1" dirty="0" smtClean="0">
                    <a:solidFill>
                      <a:schemeClr val="bg1"/>
                    </a:solidFill>
                    <a:cs typeface="Apple Casual"/>
                  </a:rPr>
                  <a:t> </a:t>
                </a:r>
                <a:r>
                  <a:rPr lang="en-US" b="1" i="1" dirty="0" err="1" smtClean="0">
                    <a:solidFill>
                      <a:schemeClr val="bg1"/>
                    </a:solidFill>
                    <a:cs typeface="Apple Casual"/>
                  </a:rPr>
                  <a:t>elde</a:t>
                </a:r>
                <a:r>
                  <a:rPr lang="en-US" b="1" i="1" dirty="0" smtClean="0">
                    <a:solidFill>
                      <a:schemeClr val="bg1"/>
                    </a:solidFill>
                    <a:cs typeface="Apple Casual"/>
                  </a:rPr>
                  <a:t> </a:t>
                </a:r>
                <a:r>
                  <a:rPr lang="en-US" b="1" i="1" dirty="0" err="1" smtClean="0">
                    <a:solidFill>
                      <a:schemeClr val="bg1"/>
                    </a:solidFill>
                    <a:cs typeface="Apple Casual"/>
                  </a:rPr>
                  <a:t>edilen</a:t>
                </a:r>
                <a:r>
                  <a:rPr lang="en-US" b="1" i="1" dirty="0" smtClean="0">
                    <a:solidFill>
                      <a:schemeClr val="bg1"/>
                    </a:solidFill>
                    <a:cs typeface="Apple Casual"/>
                  </a:rPr>
                  <a:t> n</a:t>
                </a:r>
                <a:r>
                  <a:rPr lang="tr-TR" b="1" i="1" dirty="0" smtClean="0">
                    <a:solidFill>
                      <a:schemeClr val="bg1"/>
                    </a:solidFill>
                    <a:cs typeface="Apple Casual"/>
                  </a:rPr>
                  <a:t>ö</a:t>
                </a:r>
                <a:r>
                  <a:rPr lang="en-US" b="1" i="1" dirty="0" err="1" smtClean="0">
                    <a:solidFill>
                      <a:schemeClr val="bg1"/>
                    </a:solidFill>
                    <a:cs typeface="Apple Casual"/>
                  </a:rPr>
                  <a:t>trinolar</a:t>
                </a:r>
                <a:r>
                  <a:rPr lang="en-US" b="1" i="1" dirty="0" smtClean="0">
                    <a:solidFill>
                      <a:schemeClr val="bg1"/>
                    </a:solidFill>
                    <a:cs typeface="Apple Casual"/>
                  </a:rPr>
                  <a:t> </a:t>
                </a:r>
                <a:r>
                  <a:rPr lang="en-US" b="1" i="1" dirty="0" smtClean="0">
                    <a:solidFill>
                      <a:schemeClr val="bg1"/>
                    </a:solidFill>
                    <a:cs typeface="Apple Casual"/>
                    <a:sym typeface="Wingdings" panose="05000000000000000000" pitchFamily="2" charset="2"/>
                  </a:rPr>
                  <a:t> </a:t>
                </a:r>
                <a:r>
                  <a:rPr lang="en-US" b="1" i="1" dirty="0" err="1" smtClean="0">
                    <a:solidFill>
                      <a:schemeClr val="bg1"/>
                    </a:solidFill>
                    <a:cs typeface="Apple Casual"/>
                    <a:sym typeface="Wingdings" panose="05000000000000000000" pitchFamily="2" charset="2"/>
                  </a:rPr>
                  <a:t>yeterince</a:t>
                </a:r>
                <a:r>
                  <a:rPr lang="en-US" b="1" i="1" dirty="0" smtClean="0">
                    <a:solidFill>
                      <a:schemeClr val="bg1"/>
                    </a:solidFill>
                    <a:cs typeface="Apple Casual"/>
                    <a:sym typeface="Wingdings" panose="05000000000000000000" pitchFamily="2" charset="2"/>
                  </a:rPr>
                  <a:t> k</a:t>
                </a:r>
                <a:r>
                  <a:rPr lang="tr-TR" b="1" i="1" dirty="0" smtClean="0">
                    <a:solidFill>
                      <a:schemeClr val="bg1"/>
                    </a:solidFill>
                    <a:cs typeface="Apple Casual"/>
                    <a:sym typeface="Wingdings" panose="05000000000000000000" pitchFamily="2" charset="2"/>
                  </a:rPr>
                  <a:t>ü</a:t>
                </a:r>
                <a:r>
                  <a:rPr lang="en-US" b="1" i="1" dirty="0" err="1" smtClean="0">
                    <a:solidFill>
                      <a:schemeClr val="bg1"/>
                    </a:solidFill>
                    <a:cs typeface="Apple Casual"/>
                    <a:sym typeface="Wingdings" panose="05000000000000000000" pitchFamily="2" charset="2"/>
                  </a:rPr>
                  <a:t>tleli</a:t>
                </a:r>
                <a:r>
                  <a:rPr lang="en-US" b="1" i="1" dirty="0" smtClean="0">
                    <a:solidFill>
                      <a:schemeClr val="bg1"/>
                    </a:solidFill>
                    <a:cs typeface="Apple Casual"/>
                    <a:sym typeface="Wingdings" panose="05000000000000000000" pitchFamily="2" charset="2"/>
                  </a:rPr>
                  <a:t> </a:t>
                </a:r>
                <a:r>
                  <a:rPr lang="en-US" b="1" i="1" dirty="0" err="1" smtClean="0">
                    <a:solidFill>
                      <a:schemeClr val="bg1"/>
                    </a:solidFill>
                    <a:cs typeface="Apple Casual"/>
                    <a:sym typeface="Wingdings" panose="05000000000000000000" pitchFamily="2" charset="2"/>
                  </a:rPr>
                  <a:t>bir</a:t>
                </a:r>
                <a:r>
                  <a:rPr lang="en-US" b="1" i="1" dirty="0" smtClean="0">
                    <a:solidFill>
                      <a:schemeClr val="bg1"/>
                    </a:solidFill>
                    <a:cs typeface="Apple Casual"/>
                    <a:sym typeface="Wingdings" panose="05000000000000000000" pitchFamily="2" charset="2"/>
                  </a:rPr>
                  <a:t> </a:t>
                </a:r>
                <a:r>
                  <a:rPr lang="en-US" b="1" i="1" dirty="0" err="1" smtClean="0">
                    <a:solidFill>
                      <a:schemeClr val="bg1"/>
                    </a:solidFill>
                    <a:cs typeface="Apple Casual"/>
                    <a:sym typeface="Wingdings" panose="05000000000000000000" pitchFamily="2" charset="2"/>
                  </a:rPr>
                  <a:t>detekt</a:t>
                </a:r>
                <a:r>
                  <a:rPr lang="tr-TR" b="1" i="1" dirty="0" smtClean="0">
                    <a:solidFill>
                      <a:schemeClr val="bg1"/>
                    </a:solidFill>
                    <a:cs typeface="Apple Casual"/>
                    <a:sym typeface="Wingdings" panose="05000000000000000000" pitchFamily="2" charset="2"/>
                  </a:rPr>
                  <a:t>ö</a:t>
                </a:r>
                <a:r>
                  <a:rPr lang="en-US" b="1" i="1" dirty="0" smtClean="0">
                    <a:solidFill>
                      <a:schemeClr val="bg1"/>
                    </a:solidFill>
                    <a:cs typeface="Apple Casual"/>
                    <a:sym typeface="Wingdings" panose="05000000000000000000" pitchFamily="2" charset="2"/>
                  </a:rPr>
                  <a:t>re y</a:t>
                </a:r>
                <a:r>
                  <a:rPr lang="tr-TR" b="1" i="1" dirty="0" smtClean="0">
                    <a:solidFill>
                      <a:schemeClr val="bg1"/>
                    </a:solidFill>
                    <a:cs typeface="Apple Casual"/>
                    <a:sym typeface="Wingdings" panose="05000000000000000000" pitchFamily="2" charset="2"/>
                  </a:rPr>
                  <a:t>ö</a:t>
                </a:r>
                <a:r>
                  <a:rPr lang="en-US" b="1" i="1" dirty="0" err="1" smtClean="0">
                    <a:solidFill>
                      <a:schemeClr val="bg1"/>
                    </a:solidFill>
                    <a:cs typeface="Apple Casual"/>
                    <a:sym typeface="Wingdings" panose="05000000000000000000" pitchFamily="2" charset="2"/>
                  </a:rPr>
                  <a:t>nlendir</a:t>
                </a:r>
                <a:r>
                  <a:rPr lang="en-US" b="1" i="1" dirty="0" smtClean="0">
                    <a:solidFill>
                      <a:schemeClr val="bg1"/>
                    </a:solidFill>
                    <a:cs typeface="Apple Casual"/>
                    <a:sym typeface="Wingdings" panose="05000000000000000000" pitchFamily="2" charset="2"/>
                  </a:rPr>
                  <a:t>, n</a:t>
                </a:r>
                <a:r>
                  <a:rPr lang="tr-TR" b="1" i="1" dirty="0" smtClean="0">
                    <a:solidFill>
                      <a:schemeClr val="bg1"/>
                    </a:solidFill>
                    <a:cs typeface="Apple Casual"/>
                    <a:sym typeface="Wingdings" panose="05000000000000000000" pitchFamily="2" charset="2"/>
                  </a:rPr>
                  <a:t>ö</a:t>
                </a:r>
                <a:r>
                  <a:rPr lang="en-US" b="1" i="1" dirty="0" err="1" smtClean="0">
                    <a:solidFill>
                      <a:schemeClr val="bg1"/>
                    </a:solidFill>
                    <a:cs typeface="Apple Casual"/>
                    <a:sym typeface="Wingdings" panose="05000000000000000000" pitchFamily="2" charset="2"/>
                  </a:rPr>
                  <a:t>trino</a:t>
                </a:r>
                <a:r>
                  <a:rPr lang="en-US" b="1" i="1" dirty="0" smtClean="0">
                    <a:solidFill>
                      <a:schemeClr val="bg1"/>
                    </a:solidFill>
                    <a:cs typeface="Apple Casual"/>
                    <a:sym typeface="Wingdings" panose="05000000000000000000" pitchFamily="2" charset="2"/>
                  </a:rPr>
                  <a:t> </a:t>
                </a:r>
                <a:r>
                  <a:rPr lang="en-US" b="1" i="1" dirty="0" err="1" smtClean="0">
                    <a:solidFill>
                      <a:schemeClr val="bg1"/>
                    </a:solidFill>
                    <a:cs typeface="Apple Casual"/>
                    <a:sym typeface="Wingdings" panose="05000000000000000000" pitchFamily="2" charset="2"/>
                  </a:rPr>
                  <a:t>etkile</a:t>
                </a:r>
                <a:r>
                  <a:rPr lang="tr-TR" b="1" i="1" dirty="0" smtClean="0">
                    <a:solidFill>
                      <a:schemeClr val="bg1"/>
                    </a:solidFill>
                    <a:cs typeface="Apple Casual"/>
                    <a:sym typeface="Wingdings" panose="05000000000000000000" pitchFamily="2" charset="2"/>
                  </a:rPr>
                  <a:t>ş</a:t>
                </a:r>
                <a:r>
                  <a:rPr lang="en-US" b="1" i="1" dirty="0" err="1" smtClean="0">
                    <a:solidFill>
                      <a:schemeClr val="bg1"/>
                    </a:solidFill>
                    <a:cs typeface="Apple Casual"/>
                    <a:sym typeface="Wingdings" panose="05000000000000000000" pitchFamily="2" charset="2"/>
                  </a:rPr>
                  <a:t>imlerinden</a:t>
                </a:r>
                <a:r>
                  <a:rPr lang="en-US" b="1" i="1" dirty="0" smtClean="0">
                    <a:solidFill>
                      <a:schemeClr val="bg1"/>
                    </a:solidFill>
                    <a:cs typeface="Apple Casual"/>
                    <a:sym typeface="Wingdings" panose="05000000000000000000" pitchFamily="2" charset="2"/>
                  </a:rPr>
                  <a:t> </a:t>
                </a:r>
                <a:r>
                  <a:rPr lang="en-US" b="1" i="1" dirty="0" err="1" smtClean="0">
                    <a:solidFill>
                      <a:schemeClr val="bg1"/>
                    </a:solidFill>
                    <a:cs typeface="Apple Casual"/>
                    <a:sym typeface="Wingdings" panose="05000000000000000000" pitchFamily="2" charset="2"/>
                  </a:rPr>
                  <a:t>elektron</a:t>
                </a:r>
                <a:r>
                  <a:rPr lang="en-US" b="1" i="1" dirty="0" smtClean="0">
                    <a:solidFill>
                      <a:schemeClr val="bg1"/>
                    </a:solidFill>
                    <a:cs typeface="Apple Casual"/>
                    <a:sym typeface="Wingdings" panose="05000000000000000000" pitchFamily="2" charset="2"/>
                  </a:rPr>
                  <a:t> </a:t>
                </a:r>
                <a:r>
                  <a:rPr lang="en-US" b="1" i="1" dirty="0" err="1" smtClean="0">
                    <a:solidFill>
                      <a:schemeClr val="bg1"/>
                    </a:solidFill>
                    <a:cs typeface="Apple Casual"/>
                    <a:sym typeface="Wingdings" panose="05000000000000000000" pitchFamily="2" charset="2"/>
                  </a:rPr>
                  <a:t>veya</a:t>
                </a:r>
                <a:r>
                  <a:rPr lang="en-US" b="1" i="1" dirty="0" smtClean="0">
                    <a:solidFill>
                      <a:schemeClr val="bg1"/>
                    </a:solidFill>
                    <a:cs typeface="Apple Casual"/>
                    <a:sym typeface="Wingdings" panose="05000000000000000000" pitchFamily="2" charset="2"/>
                  </a:rPr>
                  <a:t> </a:t>
                </a:r>
                <a:r>
                  <a:rPr lang="en-US" b="1" i="1" dirty="0" err="1" smtClean="0">
                    <a:solidFill>
                      <a:schemeClr val="bg1"/>
                    </a:solidFill>
                    <a:cs typeface="Apple Casual"/>
                    <a:sym typeface="Wingdings" panose="05000000000000000000" pitchFamily="2" charset="2"/>
                  </a:rPr>
                  <a:t>muon</a:t>
                </a:r>
                <a:r>
                  <a:rPr lang="en-US" b="1" i="1" dirty="0" smtClean="0">
                    <a:solidFill>
                      <a:schemeClr val="bg1"/>
                    </a:solidFill>
                    <a:cs typeface="Apple Casual"/>
                    <a:sym typeface="Wingdings" panose="05000000000000000000" pitchFamily="2" charset="2"/>
                  </a:rPr>
                  <a:t> </a:t>
                </a:r>
                <a:r>
                  <a:rPr lang="en-US" b="1" i="1" dirty="0" err="1" smtClean="0">
                    <a:solidFill>
                      <a:schemeClr val="bg1"/>
                    </a:solidFill>
                    <a:cs typeface="Apple Casual"/>
                    <a:sym typeface="Wingdings" panose="05000000000000000000" pitchFamily="2" charset="2"/>
                  </a:rPr>
                  <a:t>olu</a:t>
                </a:r>
                <a:r>
                  <a:rPr lang="tr-TR" b="1" i="1" dirty="0">
                    <a:solidFill>
                      <a:schemeClr val="bg1"/>
                    </a:solidFill>
                    <a:cs typeface="Apple Casual"/>
                    <a:sym typeface="Wingdings" panose="05000000000000000000" pitchFamily="2" charset="2"/>
                  </a:rPr>
                  <a:t>ş</a:t>
                </a:r>
                <a:r>
                  <a:rPr lang="en-US" b="1" i="1" dirty="0" err="1" smtClean="0">
                    <a:solidFill>
                      <a:schemeClr val="bg1"/>
                    </a:solidFill>
                    <a:cs typeface="Apple Casual"/>
                    <a:sym typeface="Wingdings" panose="05000000000000000000" pitchFamily="2" charset="2"/>
                  </a:rPr>
                  <a:t>acak</a:t>
                </a:r>
                <a:r>
                  <a:rPr lang="en-US" b="1" i="1" dirty="0" smtClean="0">
                    <a:solidFill>
                      <a:schemeClr val="bg1"/>
                    </a:solidFill>
                    <a:cs typeface="Apple Casual"/>
                    <a:sym typeface="Wingdings" panose="05000000000000000000" pitchFamily="2" charset="2"/>
                  </a:rPr>
                  <a:t>.</a:t>
                </a:r>
                <a:endParaRPr lang="en-US" b="1" i="1" dirty="0">
                  <a:solidFill>
                    <a:schemeClr val="bg1"/>
                  </a:solidFill>
                  <a:cs typeface="Apple Casual"/>
                  <a:sym typeface="Wingdings" pitchFamily="2" charset="2"/>
                </a:endParaRPr>
              </a:p>
              <a:p>
                <a:pPr marL="285750" indent="-285750">
                  <a:buFont typeface="Arial" panose="020B0604020202020204" pitchFamily="34" charset="0"/>
                  <a:buChar char="•"/>
                </a:pPr>
                <a:r>
                  <a:rPr lang="en-US" b="1" i="1" dirty="0" smtClean="0">
                    <a:solidFill>
                      <a:schemeClr val="bg1"/>
                    </a:solidFill>
                    <a:cs typeface="Apple Casual"/>
                    <a:sym typeface="Wingdings" pitchFamily="2" charset="2"/>
                  </a:rPr>
                  <a:t>E</a:t>
                </a:r>
                <a:r>
                  <a:rPr lang="tr-TR" b="1" i="1" dirty="0" smtClean="0">
                    <a:solidFill>
                      <a:schemeClr val="bg1"/>
                    </a:solidFill>
                    <a:cs typeface="Apple Casual"/>
                    <a:sym typeface="Wingdings" pitchFamily="2" charset="2"/>
                  </a:rPr>
                  <a:t>ş</a:t>
                </a:r>
                <a:r>
                  <a:rPr lang="en-US" b="1" i="1" dirty="0" smtClean="0">
                    <a:solidFill>
                      <a:schemeClr val="bg1"/>
                    </a:solidFill>
                    <a:cs typeface="Apple Casual"/>
                    <a:sym typeface="Wingdings" pitchFamily="2" charset="2"/>
                  </a:rPr>
                  <a:t>it say</a:t>
                </a:r>
                <a:r>
                  <a:rPr lang="tr-TR" b="1" i="1" dirty="0" smtClean="0">
                    <a:solidFill>
                      <a:schemeClr val="bg1"/>
                    </a:solidFill>
                    <a:cs typeface="Apple Casual"/>
                    <a:sym typeface="Wingdings" pitchFamily="2" charset="2"/>
                  </a:rPr>
                  <a:t>ı</a:t>
                </a:r>
                <a:r>
                  <a:rPr lang="en-US" b="1" i="1" dirty="0" smtClean="0">
                    <a:solidFill>
                      <a:schemeClr val="bg1"/>
                    </a:solidFill>
                    <a:cs typeface="Apple Casual"/>
                    <a:sym typeface="Wingdings" pitchFamily="2" charset="2"/>
                  </a:rPr>
                  <a:t>da </a:t>
                </a:r>
                <a:r>
                  <a:rPr lang="en-US" b="1" i="1" dirty="0" err="1" smtClean="0">
                    <a:solidFill>
                      <a:schemeClr val="bg1"/>
                    </a:solidFill>
                    <a:cs typeface="Apple Casual"/>
                    <a:sym typeface="Wingdings" pitchFamily="2" charset="2"/>
                  </a:rPr>
                  <a:t>elekron</a:t>
                </a:r>
                <a:r>
                  <a:rPr lang="en-US" b="1" i="1" dirty="0" smtClean="0">
                    <a:solidFill>
                      <a:schemeClr val="bg1"/>
                    </a:solidFill>
                    <a:cs typeface="Apple Casual"/>
                    <a:sym typeface="Wingdings" pitchFamily="2" charset="2"/>
                  </a:rPr>
                  <a:t> </a:t>
                </a:r>
                <a:r>
                  <a:rPr lang="en-US" b="1" i="1" dirty="0" err="1" smtClean="0">
                    <a:solidFill>
                      <a:schemeClr val="bg1"/>
                    </a:solidFill>
                    <a:cs typeface="Apple Casual"/>
                    <a:sym typeface="Wingdings" pitchFamily="2" charset="2"/>
                  </a:rPr>
                  <a:t>ve</a:t>
                </a:r>
                <a:r>
                  <a:rPr lang="en-US" b="1" i="1" dirty="0" smtClean="0">
                    <a:solidFill>
                      <a:schemeClr val="bg1"/>
                    </a:solidFill>
                    <a:cs typeface="Apple Casual"/>
                    <a:sym typeface="Wingdings" pitchFamily="2" charset="2"/>
                  </a:rPr>
                  <a:t> </a:t>
                </a:r>
                <a:r>
                  <a:rPr lang="en-US" b="1" i="1" dirty="0" err="1" smtClean="0">
                    <a:solidFill>
                      <a:schemeClr val="bg1"/>
                    </a:solidFill>
                    <a:cs typeface="Apple Casual"/>
                    <a:sym typeface="Wingdings" pitchFamily="2" charset="2"/>
                  </a:rPr>
                  <a:t>muon</a:t>
                </a:r>
                <a:r>
                  <a:rPr lang="en-US" b="1" i="1" dirty="0" smtClean="0">
                    <a:solidFill>
                      <a:schemeClr val="bg1"/>
                    </a:solidFill>
                    <a:cs typeface="Apple Casual"/>
                    <a:sym typeface="Wingdings" pitchFamily="2" charset="2"/>
                  </a:rPr>
                  <a:t> g</a:t>
                </a:r>
                <a:r>
                  <a:rPr lang="tr-TR" b="1" i="1" dirty="0" smtClean="0">
                    <a:solidFill>
                      <a:schemeClr val="bg1"/>
                    </a:solidFill>
                    <a:cs typeface="Apple Casual"/>
                    <a:sym typeface="Wingdings" pitchFamily="2" charset="2"/>
                  </a:rPr>
                  <a:t>ö</a:t>
                </a:r>
                <a:r>
                  <a:rPr lang="en-US" b="1" i="1" dirty="0" smtClean="0">
                    <a:solidFill>
                      <a:schemeClr val="bg1"/>
                    </a:solidFill>
                    <a:cs typeface="Apple Casual"/>
                    <a:sym typeface="Wingdings" pitchFamily="2" charset="2"/>
                  </a:rPr>
                  <a:t>r</a:t>
                </a:r>
                <a:r>
                  <a:rPr lang="tr-TR" b="1" i="1" dirty="0" smtClean="0">
                    <a:solidFill>
                      <a:schemeClr val="bg1"/>
                    </a:solidFill>
                    <a:cs typeface="Apple Casual"/>
                    <a:sym typeface="Wingdings" pitchFamily="2" charset="2"/>
                  </a:rPr>
                  <a:t>ü</a:t>
                </a:r>
                <a:r>
                  <a:rPr lang="en-US" b="1" i="1" dirty="0" err="1" smtClean="0">
                    <a:solidFill>
                      <a:schemeClr val="bg1"/>
                    </a:solidFill>
                    <a:cs typeface="Apple Casual"/>
                    <a:sym typeface="Wingdings" pitchFamily="2" charset="2"/>
                  </a:rPr>
                  <a:t>lmesi</a:t>
                </a:r>
                <a:r>
                  <a:rPr lang="en-US" b="1" i="1" dirty="0" smtClean="0">
                    <a:solidFill>
                      <a:schemeClr val="bg1"/>
                    </a:solidFill>
                    <a:cs typeface="Apple Casual"/>
                    <a:sym typeface="Wingdings" pitchFamily="2" charset="2"/>
                  </a:rPr>
                  <a:t> </a:t>
                </a:r>
                <a:r>
                  <a:rPr lang="en-US" b="1" i="1" dirty="0" err="1" smtClean="0">
                    <a:solidFill>
                      <a:schemeClr val="bg1"/>
                    </a:solidFill>
                    <a:cs typeface="Apple Casual"/>
                    <a:sym typeface="Wingdings" pitchFamily="2" charset="2"/>
                  </a:rPr>
                  <a:t>takdirde</a:t>
                </a:r>
                <a:r>
                  <a:rPr lang="en-US" b="1" i="1" dirty="0" smtClean="0">
                    <a:solidFill>
                      <a:schemeClr val="bg1"/>
                    </a:solidFill>
                    <a:cs typeface="Apple Casual"/>
                    <a:sym typeface="Wingdings" pitchFamily="2" charset="2"/>
                  </a:rPr>
                  <a:t>  </a:t>
                </a:r>
                <a:r>
                  <a:rPr lang="en-US" b="1" i="1" dirty="0" err="1" smtClean="0">
                    <a:solidFill>
                      <a:schemeClr val="bg1"/>
                    </a:solidFill>
                    <a:cs typeface="Apple Casual"/>
                    <a:sym typeface="Wingdings" pitchFamily="2" charset="2"/>
                  </a:rPr>
                  <a:t>sadece</a:t>
                </a:r>
                <a:r>
                  <a:rPr lang="en-US" b="1" i="1" dirty="0" smtClean="0">
                    <a:solidFill>
                      <a:schemeClr val="bg1"/>
                    </a:solidFill>
                    <a:cs typeface="Apple Casual"/>
                    <a:sym typeface="Wingdings" pitchFamily="2" charset="2"/>
                  </a:rPr>
                  <a:t> </a:t>
                </a:r>
                <a:r>
                  <a:rPr lang="en-US" b="1" i="1" dirty="0" err="1" smtClean="0">
                    <a:solidFill>
                      <a:schemeClr val="bg1"/>
                    </a:solidFill>
                    <a:cs typeface="Apple Casual"/>
                    <a:sym typeface="Wingdings" pitchFamily="2" charset="2"/>
                  </a:rPr>
                  <a:t>tek</a:t>
                </a:r>
                <a:r>
                  <a:rPr lang="en-US" b="1" i="1" dirty="0" smtClean="0">
                    <a:solidFill>
                      <a:schemeClr val="bg1"/>
                    </a:solidFill>
                    <a:cs typeface="Apple Casual"/>
                    <a:sym typeface="Wingdings" pitchFamily="2" charset="2"/>
                  </a:rPr>
                  <a:t> tip n</a:t>
                </a:r>
                <a:r>
                  <a:rPr lang="tr-TR" b="1" i="1" dirty="0" smtClean="0">
                    <a:solidFill>
                      <a:schemeClr val="bg1"/>
                    </a:solidFill>
                    <a:cs typeface="Apple Casual"/>
                    <a:sym typeface="Wingdings" pitchFamily="2" charset="2"/>
                  </a:rPr>
                  <a:t>ö</a:t>
                </a:r>
                <a:r>
                  <a:rPr lang="en-US" b="1" i="1" dirty="0" err="1" smtClean="0">
                    <a:solidFill>
                      <a:schemeClr val="bg1"/>
                    </a:solidFill>
                    <a:cs typeface="Apple Casual"/>
                    <a:sym typeface="Wingdings" pitchFamily="2" charset="2"/>
                  </a:rPr>
                  <a:t>trino</a:t>
                </a:r>
                <a:r>
                  <a:rPr lang="en-US" b="1" i="1" dirty="0" smtClean="0">
                    <a:solidFill>
                      <a:schemeClr val="bg1"/>
                    </a:solidFill>
                    <a:cs typeface="Apple Casual"/>
                    <a:sym typeface="Wingdings" pitchFamily="2" charset="2"/>
                  </a:rPr>
                  <a:t> </a:t>
                </a:r>
                <a:r>
                  <a:rPr lang="en-US" b="1" i="1" dirty="0" err="1" smtClean="0">
                    <a:solidFill>
                      <a:schemeClr val="bg1"/>
                    </a:solidFill>
                    <a:cs typeface="Apple Casual"/>
                    <a:sym typeface="Wingdings" pitchFamily="2" charset="2"/>
                  </a:rPr>
                  <a:t>vard</a:t>
                </a:r>
                <a:r>
                  <a:rPr lang="tr-TR" b="1" i="1" dirty="0" smtClean="0">
                    <a:solidFill>
                      <a:schemeClr val="bg1"/>
                    </a:solidFill>
                    <a:cs typeface="Apple Casual"/>
                    <a:sym typeface="Wingdings" pitchFamily="2" charset="2"/>
                  </a:rPr>
                  <a:t>ı</a:t>
                </a:r>
                <a:r>
                  <a:rPr lang="en-US" b="1" i="1" dirty="0" smtClean="0">
                    <a:solidFill>
                      <a:schemeClr val="bg1"/>
                    </a:solidFill>
                    <a:cs typeface="Apple Casual"/>
                    <a:sym typeface="Wingdings" pitchFamily="2" charset="2"/>
                  </a:rPr>
                  <a:t>r.</a:t>
                </a:r>
              </a:p>
              <a:p>
                <a:pPr marL="285750" indent="-285750">
                  <a:buFont typeface="Arial" panose="020B0604020202020204" pitchFamily="34" charset="0"/>
                  <a:buChar char="•"/>
                </a:pPr>
                <a:r>
                  <a:rPr lang="en-US" b="1" i="1" dirty="0" err="1" smtClean="0">
                    <a:solidFill>
                      <a:schemeClr val="bg1"/>
                    </a:solidFill>
                    <a:cs typeface="Apple Casual"/>
                    <a:sym typeface="Wingdings" pitchFamily="2" charset="2"/>
                  </a:rPr>
                  <a:t>Sadece</a:t>
                </a:r>
                <a:r>
                  <a:rPr lang="en-US" b="1" i="1" dirty="0" smtClean="0">
                    <a:solidFill>
                      <a:schemeClr val="bg1"/>
                    </a:solidFill>
                    <a:cs typeface="Apple Casual"/>
                    <a:sym typeface="Wingdings" pitchFamily="2" charset="2"/>
                  </a:rPr>
                  <a:t> </a:t>
                </a:r>
                <a:r>
                  <a:rPr lang="en-US" b="1" i="1" dirty="0" err="1" smtClean="0">
                    <a:solidFill>
                      <a:schemeClr val="bg1"/>
                    </a:solidFill>
                    <a:cs typeface="Apple Casual"/>
                    <a:sym typeface="Wingdings" pitchFamily="2" charset="2"/>
                  </a:rPr>
                  <a:t>muon</a:t>
                </a:r>
                <a:r>
                  <a:rPr lang="en-US" b="1" i="1" dirty="0" smtClean="0">
                    <a:solidFill>
                      <a:schemeClr val="bg1"/>
                    </a:solidFill>
                    <a:cs typeface="Apple Casual"/>
                    <a:sym typeface="Wingdings" pitchFamily="2" charset="2"/>
                  </a:rPr>
                  <a:t> </a:t>
                </a:r>
                <a:r>
                  <a:rPr lang="en-US" b="1" i="1" dirty="0" err="1" smtClean="0">
                    <a:solidFill>
                      <a:schemeClr val="bg1"/>
                    </a:solidFill>
                    <a:cs typeface="Apple Casual"/>
                    <a:sym typeface="Wingdings" pitchFamily="2" charset="2"/>
                  </a:rPr>
                  <a:t>olu</a:t>
                </a:r>
                <a:r>
                  <a:rPr lang="tr-TR" b="1" i="1" dirty="0" smtClean="0">
                    <a:solidFill>
                      <a:schemeClr val="bg1"/>
                    </a:solidFill>
                    <a:cs typeface="Apple Casual"/>
                    <a:sym typeface="Wingdings" pitchFamily="2" charset="2"/>
                  </a:rPr>
                  <a:t>ş</a:t>
                </a:r>
                <a:r>
                  <a:rPr lang="en-US" b="1" i="1" dirty="0" err="1" smtClean="0">
                    <a:solidFill>
                      <a:schemeClr val="bg1"/>
                    </a:solidFill>
                    <a:cs typeface="Apple Casual"/>
                    <a:sym typeface="Wingdings" pitchFamily="2" charset="2"/>
                  </a:rPr>
                  <a:t>uyorsa</a:t>
                </a:r>
                <a:r>
                  <a:rPr lang="en-US" b="1" i="1" dirty="0" smtClean="0">
                    <a:solidFill>
                      <a:schemeClr val="bg1"/>
                    </a:solidFill>
                    <a:cs typeface="Apple Casual"/>
                    <a:sym typeface="Wingdings" pitchFamily="2" charset="2"/>
                  </a:rPr>
                  <a:t>  </a:t>
                </a:r>
                <a:r>
                  <a:rPr lang="en-US" b="1" i="1" dirty="0" err="1">
                    <a:solidFill>
                      <a:schemeClr val="bg1"/>
                    </a:solidFill>
                    <a:cs typeface="Apple Casual"/>
                    <a:sym typeface="Wingdings" pitchFamily="2" charset="2"/>
                  </a:rPr>
                  <a:t>muon</a:t>
                </a:r>
                <a:r>
                  <a:rPr lang="en-US" b="1" i="1" dirty="0">
                    <a:solidFill>
                      <a:schemeClr val="bg1"/>
                    </a:solidFill>
                    <a:cs typeface="Apple Casual"/>
                    <a:sym typeface="Wingdings" pitchFamily="2" charset="2"/>
                  </a:rPr>
                  <a:t> </a:t>
                </a:r>
                <a:r>
                  <a:rPr lang="en-US" b="1" i="1" dirty="0" smtClean="0">
                    <a:solidFill>
                      <a:schemeClr val="bg1"/>
                    </a:solidFill>
                    <a:cs typeface="Apple Casual"/>
                    <a:sym typeface="Wingdings" pitchFamily="2" charset="2"/>
                  </a:rPr>
                  <a:t>n</a:t>
                </a:r>
                <a:r>
                  <a:rPr lang="tr-TR" b="1" i="1" dirty="0" smtClean="0">
                    <a:solidFill>
                      <a:schemeClr val="bg1"/>
                    </a:solidFill>
                    <a:cs typeface="Apple Casual"/>
                    <a:sym typeface="Wingdings" pitchFamily="2" charset="2"/>
                  </a:rPr>
                  <a:t>ö</a:t>
                </a:r>
                <a:r>
                  <a:rPr lang="en-US" b="1" i="1" dirty="0" err="1" smtClean="0">
                    <a:solidFill>
                      <a:schemeClr val="bg1"/>
                    </a:solidFill>
                    <a:cs typeface="Apple Casual"/>
                    <a:sym typeface="Wingdings" pitchFamily="2" charset="2"/>
                  </a:rPr>
                  <a:t>trino</a:t>
                </a:r>
                <a:r>
                  <a:rPr lang="en-US" b="1" i="1" dirty="0" smtClean="0">
                    <a:solidFill>
                      <a:schemeClr val="bg1"/>
                    </a:solidFill>
                    <a:cs typeface="Apple Casual"/>
                    <a:sym typeface="Wingdings" pitchFamily="2" charset="2"/>
                  </a:rPr>
                  <a:t> </a:t>
                </a:r>
                <a:r>
                  <a:rPr lang="en-US" b="1" i="1" dirty="0" err="1" smtClean="0">
                    <a:solidFill>
                      <a:schemeClr val="bg1"/>
                    </a:solidFill>
                    <a:cs typeface="Apple Casual"/>
                    <a:sym typeface="Wingdings" pitchFamily="2" charset="2"/>
                  </a:rPr>
                  <a:t>elektron</a:t>
                </a:r>
                <a:r>
                  <a:rPr lang="en-US" b="1" i="1" dirty="0" smtClean="0">
                    <a:solidFill>
                      <a:schemeClr val="bg1"/>
                    </a:solidFill>
                    <a:cs typeface="Apple Casual"/>
                    <a:sym typeface="Wingdings" pitchFamily="2" charset="2"/>
                  </a:rPr>
                  <a:t> n</a:t>
                </a:r>
                <a:r>
                  <a:rPr lang="tr-TR" b="1" i="1" dirty="0" smtClean="0">
                    <a:solidFill>
                      <a:schemeClr val="bg1"/>
                    </a:solidFill>
                    <a:cs typeface="Apple Casual"/>
                    <a:sym typeface="Wingdings" pitchFamily="2" charset="2"/>
                  </a:rPr>
                  <a:t>ö</a:t>
                </a:r>
                <a:r>
                  <a:rPr lang="en-US" b="1" i="1" dirty="0" err="1" smtClean="0">
                    <a:solidFill>
                      <a:schemeClr val="bg1"/>
                    </a:solidFill>
                    <a:cs typeface="Apple Casual"/>
                    <a:sym typeface="Wingdings" pitchFamily="2" charset="2"/>
                  </a:rPr>
                  <a:t>trinodan</a:t>
                </a:r>
                <a:r>
                  <a:rPr lang="en-US" b="1" i="1" dirty="0" smtClean="0">
                    <a:solidFill>
                      <a:schemeClr val="bg1"/>
                    </a:solidFill>
                    <a:cs typeface="Apple Casual"/>
                    <a:sym typeface="Wingdings" pitchFamily="2" charset="2"/>
                  </a:rPr>
                  <a:t> </a:t>
                </a:r>
                <a:r>
                  <a:rPr lang="en-US" b="1" i="1" dirty="0" err="1" smtClean="0">
                    <a:solidFill>
                      <a:schemeClr val="bg1"/>
                    </a:solidFill>
                    <a:cs typeface="Apple Casual"/>
                    <a:sym typeface="Wingdings" pitchFamily="2" charset="2"/>
                  </a:rPr>
                  <a:t>farkl</a:t>
                </a:r>
                <a:r>
                  <a:rPr lang="tr-TR" b="1" i="1" dirty="0" smtClean="0">
                    <a:solidFill>
                      <a:schemeClr val="bg1"/>
                    </a:solidFill>
                    <a:cs typeface="Apple Casual"/>
                    <a:sym typeface="Wingdings" pitchFamily="2" charset="2"/>
                  </a:rPr>
                  <a:t>ı</a:t>
                </a:r>
                <a:r>
                  <a:rPr lang="en-US" b="1" i="1" dirty="0" smtClean="0">
                    <a:solidFill>
                      <a:schemeClr val="bg1"/>
                    </a:solidFill>
                    <a:cs typeface="Apple Casual"/>
                    <a:sym typeface="Wingdings" pitchFamily="2" charset="2"/>
                  </a:rPr>
                  <a:t>d</a:t>
                </a:r>
                <a:r>
                  <a:rPr lang="tr-TR" b="1" i="1" dirty="0" smtClean="0">
                    <a:solidFill>
                      <a:schemeClr val="bg1"/>
                    </a:solidFill>
                    <a:cs typeface="Apple Casual"/>
                    <a:sym typeface="Wingdings" pitchFamily="2" charset="2"/>
                  </a:rPr>
                  <a:t>ı</a:t>
                </a:r>
                <a:r>
                  <a:rPr lang="en-US" b="1" i="1" dirty="0" smtClean="0">
                    <a:solidFill>
                      <a:schemeClr val="bg1"/>
                    </a:solidFill>
                    <a:cs typeface="Apple Casual"/>
                    <a:sym typeface="Wingdings" pitchFamily="2" charset="2"/>
                  </a:rPr>
                  <a:t>r.</a:t>
                </a:r>
                <a:endParaRPr lang="en-US" b="1" i="1" dirty="0">
                  <a:solidFill>
                    <a:schemeClr val="bg1"/>
                  </a:solidFill>
                  <a:cs typeface="Apple Casual"/>
                  <a:sym typeface="Wingdings" pitchFamily="2" charset="2"/>
                </a:endParaRPr>
              </a:p>
            </p:txBody>
          </p:sp>
        </mc:Choice>
        <mc:Fallback xmlns="">
          <p:sp>
            <p:nvSpPr>
              <p:cNvPr id="17" name="Rectangle 16"/>
              <p:cNvSpPr>
                <a:spLocks noRot="1" noChangeAspect="1" noMove="1" noResize="1" noEditPoints="1" noAdjustHandles="1" noChangeArrowheads="1" noChangeShapeType="1" noTextEdit="1"/>
              </p:cNvSpPr>
              <p:nvPr/>
            </p:nvSpPr>
            <p:spPr>
              <a:xfrm>
                <a:off x="467544" y="332656"/>
                <a:ext cx="8424936" cy="4678204"/>
              </a:xfrm>
              <a:prstGeom prst="rect">
                <a:avLst/>
              </a:prstGeom>
              <a:blipFill rotWithShape="1">
                <a:blip r:embed="rId3"/>
                <a:stretch>
                  <a:fillRect l="-941" t="-1043" r="-868" b="-11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1369709" y="2504053"/>
                <a:ext cx="1895134" cy="369332"/>
              </a:xfrm>
              <a:prstGeom prst="rect">
                <a:avLst/>
              </a:prstGeom>
              <a:solidFill>
                <a:schemeClr val="bg1"/>
              </a:solidFill>
              <a:ln>
                <a:solidFill>
                  <a:schemeClr val="bg1"/>
                </a:solid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a:rPr>
                        <m:t>𝑛</m:t>
                      </m:r>
                      <m:r>
                        <a:rPr lang="en-GB" b="0" i="1" smtClean="0">
                          <a:latin typeface="Cambria Math"/>
                          <a:ea typeface="Cambria Math"/>
                        </a:rPr>
                        <m:t>→</m:t>
                      </m:r>
                      <m:r>
                        <a:rPr lang="en-GB" b="0" i="1" smtClean="0">
                          <a:latin typeface="Cambria Math"/>
                          <a:ea typeface="Cambria Math"/>
                        </a:rPr>
                        <m:t>𝑝</m:t>
                      </m:r>
                      <m:r>
                        <a:rPr lang="en-GB" b="0" i="1" smtClean="0">
                          <a:latin typeface="Cambria Math"/>
                          <a:ea typeface="Cambria Math"/>
                        </a:rPr>
                        <m:t>+</m:t>
                      </m:r>
                      <m:sSup>
                        <m:sSupPr>
                          <m:ctrlPr>
                            <a:rPr lang="en-GB" b="0" i="1" smtClean="0">
                              <a:latin typeface="Cambria Math"/>
                              <a:ea typeface="Cambria Math"/>
                            </a:rPr>
                          </m:ctrlPr>
                        </m:sSupPr>
                        <m:e>
                          <m:r>
                            <a:rPr lang="en-GB" b="0" i="1" smtClean="0">
                              <a:latin typeface="Cambria Math"/>
                              <a:ea typeface="Cambria Math"/>
                            </a:rPr>
                            <m:t>𝑒</m:t>
                          </m:r>
                        </m:e>
                        <m:sup>
                          <m:r>
                            <a:rPr lang="en-GB" b="0" i="1" smtClean="0">
                              <a:latin typeface="Cambria Math"/>
                              <a:ea typeface="Cambria Math"/>
                            </a:rPr>
                            <m:t>−</m:t>
                          </m:r>
                        </m:sup>
                      </m:sSup>
                      <m:r>
                        <a:rPr lang="en-GB" b="0" i="1" smtClean="0">
                          <a:latin typeface="Cambria Math"/>
                          <a:ea typeface="Cambria Math"/>
                        </a:rPr>
                        <m:t>+</m:t>
                      </m:r>
                      <m:sSub>
                        <m:sSubPr>
                          <m:ctrlPr>
                            <a:rPr lang="en-GB" b="0" i="1" smtClean="0">
                              <a:latin typeface="Cambria Math"/>
                              <a:ea typeface="Cambria Math"/>
                            </a:rPr>
                          </m:ctrlPr>
                        </m:sSubPr>
                        <m:e>
                          <m:acc>
                            <m:accPr>
                              <m:chr m:val="̅"/>
                              <m:ctrlPr>
                                <a:rPr lang="en-GB" b="0" i="1" smtClean="0">
                                  <a:latin typeface="Cambria Math"/>
                                  <a:ea typeface="Cambria Math"/>
                                </a:rPr>
                              </m:ctrlPr>
                            </m:accPr>
                            <m:e>
                              <m:r>
                                <a:rPr lang="en-GB" b="0" i="1" smtClean="0">
                                  <a:latin typeface="Cambria Math"/>
                                  <a:ea typeface="Cambria Math"/>
                                  <a:sym typeface="Symbol"/>
                                </a:rPr>
                                <m:t></m:t>
                              </m:r>
                            </m:e>
                          </m:acc>
                        </m:e>
                        <m:sub>
                          <m:r>
                            <a:rPr lang="en-GB" b="0" i="1" smtClean="0">
                              <a:latin typeface="Cambria Math"/>
                              <a:ea typeface="Cambria Math"/>
                            </a:rPr>
                            <m:t>𝑒</m:t>
                          </m:r>
                        </m:sub>
                      </m:sSub>
                    </m:oMath>
                  </m:oMathPara>
                </a14:m>
                <a:endParaRPr lang="en-GB" dirty="0"/>
              </a:p>
            </p:txBody>
          </p:sp>
        </mc:Choice>
        <mc:Fallback xmlns="">
          <p:sp>
            <p:nvSpPr>
              <p:cNvPr id="18" name="TextBox 17"/>
              <p:cNvSpPr txBox="1">
                <a:spLocks noRot="1" noChangeAspect="1" noMove="1" noResize="1" noEditPoints="1" noAdjustHandles="1" noChangeArrowheads="1" noChangeShapeType="1" noTextEdit="1"/>
              </p:cNvSpPr>
              <p:nvPr/>
            </p:nvSpPr>
            <p:spPr>
              <a:xfrm>
                <a:off x="1369709" y="2504053"/>
                <a:ext cx="1895134" cy="369332"/>
              </a:xfrm>
              <a:prstGeom prst="rect">
                <a:avLst/>
              </a:prstGeom>
              <a:blipFill rotWithShape="1">
                <a:blip r:embed="rId4"/>
                <a:stretch>
                  <a:fillRect r="-4153" b="-4839"/>
                </a:stretch>
              </a:blipFill>
              <a:ln>
                <a:solidFill>
                  <a:schemeClr val="bg1"/>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3616107" y="2492896"/>
                <a:ext cx="1665712" cy="391646"/>
              </a:xfrm>
              <a:prstGeom prst="rect">
                <a:avLst/>
              </a:prstGeom>
              <a:solidFill>
                <a:schemeClr val="bg1"/>
              </a:solidFill>
              <a:ln>
                <a:solidFill>
                  <a:schemeClr val="bg1"/>
                </a:solidFill>
              </a:ln>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GB" i="1" smtClean="0">
                              <a:latin typeface="Cambria Math"/>
                            </a:rPr>
                          </m:ctrlPr>
                        </m:sSupPr>
                        <m:e>
                          <m:r>
                            <a:rPr lang="en-GB" i="1" smtClean="0">
                              <a:latin typeface="Cambria Math"/>
                              <a:ea typeface="Cambria Math"/>
                            </a:rPr>
                            <m:t>𝜋</m:t>
                          </m:r>
                        </m:e>
                        <m:sup>
                          <m:r>
                            <a:rPr lang="en-GB" b="0" i="1" smtClean="0">
                              <a:latin typeface="Cambria Math"/>
                            </a:rPr>
                            <m:t>−</m:t>
                          </m:r>
                        </m:sup>
                      </m:sSup>
                      <m:r>
                        <a:rPr lang="en-GB" i="1" smtClean="0">
                          <a:latin typeface="Cambria Math"/>
                          <a:ea typeface="Cambria Math"/>
                        </a:rPr>
                        <m:t>→</m:t>
                      </m:r>
                      <m:r>
                        <a:rPr lang="en-GB" b="0" i="1" smtClean="0">
                          <a:latin typeface="Cambria Math"/>
                          <a:ea typeface="Cambria Math"/>
                        </a:rPr>
                        <m:t> </m:t>
                      </m:r>
                      <m:sSup>
                        <m:sSupPr>
                          <m:ctrlPr>
                            <a:rPr lang="en-GB" b="0" i="1" smtClean="0">
                              <a:latin typeface="Cambria Math"/>
                              <a:ea typeface="Cambria Math"/>
                            </a:rPr>
                          </m:ctrlPr>
                        </m:sSupPr>
                        <m:e>
                          <m:r>
                            <a:rPr lang="en-GB" b="0" i="1" smtClean="0">
                              <a:latin typeface="Cambria Math"/>
                              <a:ea typeface="Cambria Math"/>
                            </a:rPr>
                            <m:t>𝜇</m:t>
                          </m:r>
                        </m:e>
                        <m:sup>
                          <m:r>
                            <a:rPr lang="en-GB" b="0" i="1" smtClean="0">
                              <a:latin typeface="Cambria Math"/>
                              <a:ea typeface="Cambria Math"/>
                            </a:rPr>
                            <m:t>−</m:t>
                          </m:r>
                        </m:sup>
                      </m:sSup>
                      <m:r>
                        <a:rPr lang="en-GB" b="0" i="1" smtClean="0">
                          <a:latin typeface="Cambria Math"/>
                          <a:ea typeface="Cambria Math"/>
                        </a:rPr>
                        <m:t>+</m:t>
                      </m:r>
                      <m:sSub>
                        <m:sSubPr>
                          <m:ctrlPr>
                            <a:rPr lang="en-GB" i="1">
                              <a:latin typeface="Cambria Math"/>
                              <a:ea typeface="Cambria Math"/>
                            </a:rPr>
                          </m:ctrlPr>
                        </m:sSubPr>
                        <m:e>
                          <m:acc>
                            <m:accPr>
                              <m:chr m:val="̅"/>
                              <m:ctrlPr>
                                <a:rPr lang="en-GB" i="1">
                                  <a:latin typeface="Cambria Math"/>
                                  <a:ea typeface="Cambria Math"/>
                                </a:rPr>
                              </m:ctrlPr>
                            </m:accPr>
                            <m:e>
                              <m:r>
                                <a:rPr lang="en-GB" i="1">
                                  <a:latin typeface="Cambria Math"/>
                                  <a:ea typeface="Cambria Math"/>
                                  <a:sym typeface="Symbol"/>
                                </a:rPr>
                                <m:t></m:t>
                              </m:r>
                            </m:e>
                          </m:acc>
                        </m:e>
                        <m:sub>
                          <m:r>
                            <a:rPr lang="en-GB" i="1" smtClean="0">
                              <a:latin typeface="Cambria Math"/>
                              <a:ea typeface="Cambria Math"/>
                              <a:sym typeface="Symbol"/>
                            </a:rPr>
                            <m:t>𝜇</m:t>
                          </m:r>
                        </m:sub>
                      </m:sSub>
                    </m:oMath>
                  </m:oMathPara>
                </a14:m>
                <a:endParaRPr lang="en-GB" dirty="0"/>
              </a:p>
            </p:txBody>
          </p:sp>
        </mc:Choice>
        <mc:Fallback xmlns="">
          <p:sp>
            <p:nvSpPr>
              <p:cNvPr id="19" name="TextBox 18"/>
              <p:cNvSpPr txBox="1">
                <a:spLocks noRot="1" noChangeAspect="1" noMove="1" noResize="1" noEditPoints="1" noAdjustHandles="1" noChangeArrowheads="1" noChangeShapeType="1" noTextEdit="1"/>
              </p:cNvSpPr>
              <p:nvPr/>
            </p:nvSpPr>
            <p:spPr>
              <a:xfrm>
                <a:off x="3616107" y="2492896"/>
                <a:ext cx="1665712" cy="391646"/>
              </a:xfrm>
              <a:prstGeom prst="rect">
                <a:avLst/>
              </a:prstGeom>
              <a:blipFill rotWithShape="1">
                <a:blip r:embed="rId5"/>
                <a:stretch>
                  <a:fillRect r="-5818" b="-1515"/>
                </a:stretch>
              </a:blipFill>
              <a:ln>
                <a:solidFill>
                  <a:schemeClr val="bg1"/>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5657075" y="2492896"/>
                <a:ext cx="2237728" cy="391646"/>
              </a:xfrm>
              <a:prstGeom prst="rect">
                <a:avLst/>
              </a:prstGeom>
              <a:solidFill>
                <a:schemeClr val="bg1"/>
              </a:solidFill>
              <a:ln>
                <a:solidFill>
                  <a:schemeClr val="bg1"/>
                </a:solidFill>
              </a:ln>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GB" i="1" smtClean="0">
                              <a:latin typeface="Cambria Math"/>
                            </a:rPr>
                          </m:ctrlPr>
                        </m:sSupPr>
                        <m:e>
                          <m:r>
                            <a:rPr lang="en-GB" i="1" smtClean="0">
                              <a:latin typeface="Cambria Math"/>
                              <a:ea typeface="Cambria Math"/>
                            </a:rPr>
                            <m:t>𝜇</m:t>
                          </m:r>
                        </m:e>
                        <m:sup>
                          <m:r>
                            <a:rPr lang="en-GB" b="0" i="1" smtClean="0">
                              <a:latin typeface="Cambria Math"/>
                            </a:rPr>
                            <m:t>−</m:t>
                          </m:r>
                        </m:sup>
                      </m:sSup>
                      <m:r>
                        <a:rPr lang="en-GB" b="0" i="1" smtClean="0">
                          <a:latin typeface="Cambria Math"/>
                        </a:rPr>
                        <m:t> </m:t>
                      </m:r>
                      <m:r>
                        <a:rPr lang="en-GB" b="0" i="1" smtClean="0">
                          <a:latin typeface="Cambria Math"/>
                          <a:ea typeface="Cambria Math"/>
                        </a:rPr>
                        <m:t>→ </m:t>
                      </m:r>
                      <m:sSup>
                        <m:sSupPr>
                          <m:ctrlPr>
                            <a:rPr lang="en-GB" b="0" i="1" smtClean="0">
                              <a:latin typeface="Cambria Math"/>
                              <a:ea typeface="Cambria Math"/>
                            </a:rPr>
                          </m:ctrlPr>
                        </m:sSupPr>
                        <m:e>
                          <m:r>
                            <a:rPr lang="en-GB" b="0" i="1" smtClean="0">
                              <a:latin typeface="Cambria Math"/>
                              <a:ea typeface="Cambria Math"/>
                            </a:rPr>
                            <m:t>𝑒</m:t>
                          </m:r>
                        </m:e>
                        <m:sup>
                          <m:r>
                            <a:rPr lang="en-GB" b="0" i="1" smtClean="0">
                              <a:latin typeface="Cambria Math"/>
                              <a:ea typeface="Cambria Math"/>
                            </a:rPr>
                            <m:t>−</m:t>
                          </m:r>
                        </m:sup>
                      </m:sSup>
                      <m:r>
                        <a:rPr lang="en-GB" b="0" i="1" smtClean="0">
                          <a:latin typeface="Cambria Math"/>
                          <a:ea typeface="Cambria Math"/>
                        </a:rPr>
                        <m:t>+</m:t>
                      </m:r>
                      <m:sSub>
                        <m:sSubPr>
                          <m:ctrlPr>
                            <a:rPr lang="en-GB" i="1">
                              <a:latin typeface="Cambria Math"/>
                              <a:ea typeface="Cambria Math"/>
                            </a:rPr>
                          </m:ctrlPr>
                        </m:sSubPr>
                        <m:e>
                          <m:sSub>
                            <m:sSubPr>
                              <m:ctrlPr>
                                <a:rPr lang="en-GB" i="1" smtClean="0">
                                  <a:latin typeface="Cambria Math"/>
                                  <a:ea typeface="Cambria Math"/>
                                </a:rPr>
                              </m:ctrlPr>
                            </m:sSubPr>
                            <m:e>
                              <m:r>
                                <m:rPr>
                                  <m:sty m:val="p"/>
                                </m:rPr>
                                <a:rPr lang="el-GR" i="1" smtClean="0">
                                  <a:latin typeface="Cambria Math"/>
                                  <a:ea typeface="Cambria Math"/>
                                </a:rPr>
                                <m:t>ν</m:t>
                              </m:r>
                            </m:e>
                            <m:sub>
                              <m:r>
                                <a:rPr lang="en-GB" i="1" smtClean="0">
                                  <a:latin typeface="Cambria Math"/>
                                  <a:ea typeface="Cambria Math"/>
                                </a:rPr>
                                <m:t>𝜇</m:t>
                              </m:r>
                            </m:sub>
                          </m:sSub>
                          <m:r>
                            <a:rPr lang="en-GB" b="0" i="1" smtClean="0">
                              <a:latin typeface="Cambria Math"/>
                              <a:ea typeface="Cambria Math"/>
                            </a:rPr>
                            <m:t>+ </m:t>
                          </m:r>
                          <m:acc>
                            <m:accPr>
                              <m:chr m:val="̅"/>
                              <m:ctrlPr>
                                <a:rPr lang="en-GB" i="1">
                                  <a:latin typeface="Cambria Math"/>
                                  <a:ea typeface="Cambria Math"/>
                                </a:rPr>
                              </m:ctrlPr>
                            </m:accPr>
                            <m:e>
                              <m:r>
                                <a:rPr lang="en-GB" i="1">
                                  <a:latin typeface="Cambria Math"/>
                                  <a:ea typeface="Cambria Math"/>
                                  <a:sym typeface="Symbol"/>
                                </a:rPr>
                                <m:t></m:t>
                              </m:r>
                            </m:e>
                          </m:acc>
                        </m:e>
                        <m:sub>
                          <m:r>
                            <a:rPr lang="en-GB" i="1">
                              <a:latin typeface="Cambria Math"/>
                              <a:ea typeface="Cambria Math"/>
                            </a:rPr>
                            <m:t>𝑒</m:t>
                          </m:r>
                        </m:sub>
                      </m:sSub>
                    </m:oMath>
                  </m:oMathPara>
                </a14:m>
                <a:endParaRPr lang="en-GB" dirty="0"/>
              </a:p>
            </p:txBody>
          </p:sp>
        </mc:Choice>
        <mc:Fallback xmlns="">
          <p:sp>
            <p:nvSpPr>
              <p:cNvPr id="20" name="TextBox 19"/>
              <p:cNvSpPr txBox="1">
                <a:spLocks noRot="1" noChangeAspect="1" noMove="1" noResize="1" noEditPoints="1" noAdjustHandles="1" noChangeArrowheads="1" noChangeShapeType="1" noTextEdit="1"/>
              </p:cNvSpPr>
              <p:nvPr/>
            </p:nvSpPr>
            <p:spPr>
              <a:xfrm>
                <a:off x="5657075" y="2492896"/>
                <a:ext cx="2237728" cy="391646"/>
              </a:xfrm>
              <a:prstGeom prst="rect">
                <a:avLst/>
              </a:prstGeom>
              <a:blipFill rotWithShape="1">
                <a:blip r:embed="rId6"/>
                <a:stretch>
                  <a:fillRect r="-4065" b="-1515"/>
                </a:stretch>
              </a:blipFill>
              <a:ln>
                <a:solidFill>
                  <a:schemeClr val="bg1"/>
                </a:solidFill>
              </a:ln>
            </p:spPr>
            <p:txBody>
              <a:bodyPr/>
              <a:lstStyle/>
              <a:p>
                <a:r>
                  <a:rPr lang="en-GB">
                    <a:noFill/>
                  </a:rPr>
                  <a:t> </a:t>
                </a:r>
              </a:p>
            </p:txBody>
          </p:sp>
        </mc:Fallback>
      </mc:AlternateContent>
      <p:grpSp>
        <p:nvGrpSpPr>
          <p:cNvPr id="6" name="Group 5"/>
          <p:cNvGrpSpPr/>
          <p:nvPr/>
        </p:nvGrpSpPr>
        <p:grpSpPr>
          <a:xfrm>
            <a:off x="611560" y="5229200"/>
            <a:ext cx="8269473" cy="668837"/>
            <a:chOff x="714871" y="5640483"/>
            <a:chExt cx="8269473" cy="668837"/>
          </a:xfrm>
        </p:grpSpPr>
        <p:grpSp>
          <p:nvGrpSpPr>
            <p:cNvPr id="4" name="Group 3"/>
            <p:cNvGrpSpPr/>
            <p:nvPr/>
          </p:nvGrpSpPr>
          <p:grpSpPr>
            <a:xfrm>
              <a:off x="714871" y="5640483"/>
              <a:ext cx="8098974" cy="668837"/>
              <a:chOff x="714871" y="5928515"/>
              <a:chExt cx="8098974" cy="668837"/>
            </a:xfrm>
          </p:grpSpPr>
          <mc:AlternateContent xmlns:mc="http://schemas.openxmlformats.org/markup-compatibility/2006">
            <mc:Choice xmlns:a14="http://schemas.microsoft.com/office/drawing/2010/main" Requires="a14">
              <p:sp>
                <p:nvSpPr>
                  <p:cNvPr id="8" name="Rectangle 7"/>
                  <p:cNvSpPr/>
                  <p:nvPr/>
                </p:nvSpPr>
                <p:spPr>
                  <a:xfrm>
                    <a:off x="714871" y="5928515"/>
                    <a:ext cx="7848872" cy="668837"/>
                  </a:xfrm>
                  <a:prstGeom prst="rect">
                    <a:avLst/>
                  </a:prstGeom>
                </p:spPr>
                <p:txBody>
                  <a:bodyPr wrap="square">
                    <a:spAutoFit/>
                  </a:bodyPr>
                  <a:lstStyle/>
                  <a:p>
                    <a:r>
                      <a:rPr lang="en-US" b="1" i="1" dirty="0" smtClean="0">
                        <a:solidFill>
                          <a:srgbClr val="00FF00"/>
                        </a:solidFill>
                        <a:cs typeface="Apple Casual"/>
                      </a:rPr>
                      <a:t>L. Lederman, M. Schwartz, Jack Steinberger at BNL, 1962, </a:t>
                    </a:r>
                    <a:r>
                      <a:rPr lang="en-US" b="1" i="1" dirty="0" err="1">
                        <a:solidFill>
                          <a:srgbClr val="FF0000"/>
                        </a:solidFill>
                        <a:cs typeface="Apple Casual"/>
                      </a:rPr>
                      <a:t>muon</a:t>
                    </a:r>
                    <a:r>
                      <a:rPr lang="en-US" b="1" i="1" dirty="0">
                        <a:solidFill>
                          <a:srgbClr val="FF0000"/>
                        </a:solidFill>
                        <a:cs typeface="Apple Casual"/>
                      </a:rPr>
                      <a:t> </a:t>
                    </a:r>
                    <a:r>
                      <a:rPr lang="en-US" b="1" i="1" dirty="0" smtClean="0">
                        <a:solidFill>
                          <a:srgbClr val="FF0000"/>
                        </a:solidFill>
                        <a:cs typeface="Apple Casual"/>
                      </a:rPr>
                      <a:t>n</a:t>
                    </a:r>
                    <a:r>
                      <a:rPr lang="tr-TR" b="1" i="1" dirty="0" smtClean="0">
                        <a:solidFill>
                          <a:srgbClr val="FF0000"/>
                        </a:solidFill>
                        <a:cs typeface="Apple Casual"/>
                      </a:rPr>
                      <a:t>ö</a:t>
                    </a:r>
                    <a:r>
                      <a:rPr lang="en-US" b="1" i="1" dirty="0" err="1" smtClean="0">
                        <a:solidFill>
                          <a:srgbClr val="FF0000"/>
                        </a:solidFill>
                        <a:cs typeface="Apple Casual"/>
                      </a:rPr>
                      <a:t>trino’nun</a:t>
                    </a:r>
                    <a:r>
                      <a:rPr lang="en-US" b="1" i="1" dirty="0" smtClean="0">
                        <a:solidFill>
                          <a:srgbClr val="FF0000"/>
                        </a:solidFill>
                        <a:cs typeface="Apple Casual"/>
                      </a:rPr>
                      <a:t> </a:t>
                    </a:r>
                    <a:r>
                      <a:rPr lang="en-US" b="1" i="1" dirty="0" err="1" smtClean="0">
                        <a:solidFill>
                          <a:srgbClr val="FF0000"/>
                        </a:solidFill>
                        <a:cs typeface="Apple Casual"/>
                      </a:rPr>
                      <a:t>kesfi</a:t>
                    </a:r>
                    <a:r>
                      <a:rPr lang="en-US" b="1" i="1" dirty="0" smtClean="0">
                        <a:solidFill>
                          <a:srgbClr val="FF0000"/>
                        </a:solidFill>
                        <a:cs typeface="Apple Casual"/>
                      </a:rPr>
                      <a:t> </a:t>
                    </a:r>
                    <a14:m>
                      <m:oMath xmlns:m="http://schemas.openxmlformats.org/officeDocument/2006/math">
                        <m:sSub>
                          <m:sSubPr>
                            <m:ctrlPr>
                              <a:rPr lang="en-US" b="1" i="1" smtClean="0">
                                <a:solidFill>
                                  <a:srgbClr val="FF0000"/>
                                </a:solidFill>
                                <a:latin typeface="Cambria Math"/>
                              </a:rPr>
                            </m:ctrlPr>
                          </m:sSubPr>
                          <m:e>
                            <m:r>
                              <a:rPr lang="el-GR" b="1" i="1">
                                <a:solidFill>
                                  <a:srgbClr val="FF0000"/>
                                </a:solidFill>
                                <a:latin typeface="Cambria Math"/>
                              </a:rPr>
                              <m:t>𝝂</m:t>
                            </m:r>
                          </m:e>
                          <m:sub>
                            <m:r>
                              <a:rPr lang="en-GB" b="1" i="1">
                                <a:solidFill>
                                  <a:srgbClr val="FF0000"/>
                                </a:solidFill>
                                <a:latin typeface="Cambria Math"/>
                              </a:rPr>
                              <m:t>𝒆</m:t>
                            </m:r>
                          </m:sub>
                        </m:sSub>
                        <m:r>
                          <a:rPr lang="en-GB" b="1" i="1">
                            <a:solidFill>
                              <a:srgbClr val="FF0000"/>
                            </a:solidFill>
                            <a:latin typeface="Cambria Math"/>
                          </a:rPr>
                          <m:t> </m:t>
                        </m:r>
                        <m:r>
                          <a:rPr lang="en-GB" b="1" i="1">
                            <a:solidFill>
                              <a:srgbClr val="FF0000"/>
                            </a:solidFill>
                            <a:latin typeface="Cambria Math"/>
                            <a:ea typeface="Cambria Math"/>
                          </a:rPr>
                          <m:t>≠ </m:t>
                        </m:r>
                        <m:sSub>
                          <m:sSubPr>
                            <m:ctrlPr>
                              <a:rPr lang="en-GB" b="1" i="1">
                                <a:solidFill>
                                  <a:srgbClr val="FF0000"/>
                                </a:solidFill>
                                <a:latin typeface="Cambria Math"/>
                                <a:ea typeface="Cambria Math"/>
                              </a:rPr>
                            </m:ctrlPr>
                          </m:sSubPr>
                          <m:e>
                            <m:r>
                              <a:rPr lang="el-GR" b="1" i="1">
                                <a:solidFill>
                                  <a:srgbClr val="FF0000"/>
                                </a:solidFill>
                                <a:latin typeface="Cambria Math"/>
                              </a:rPr>
                              <m:t>𝝂</m:t>
                            </m:r>
                          </m:e>
                          <m:sub>
                            <m:r>
                              <a:rPr lang="en-GB" b="1" i="1">
                                <a:solidFill>
                                  <a:srgbClr val="FF0000"/>
                                </a:solidFill>
                                <a:latin typeface="Cambria Math"/>
                                <a:ea typeface="Cambria Math"/>
                              </a:rPr>
                              <m:t>𝝁</m:t>
                            </m:r>
                          </m:sub>
                        </m:sSub>
                        <m:r>
                          <a:rPr lang="en-GB" b="1" i="1" smtClean="0">
                            <a:solidFill>
                              <a:srgbClr val="FF0000"/>
                            </a:solidFill>
                            <a:latin typeface="Cambria Math"/>
                            <a:ea typeface="Cambria Math"/>
                          </a:rPr>
                          <m:t> </m:t>
                        </m:r>
                      </m:oMath>
                    </a14:m>
                    <a:r>
                      <a:rPr lang="en-US" b="1" i="1" dirty="0" smtClean="0">
                        <a:solidFill>
                          <a:srgbClr val="FF0000"/>
                        </a:solidFill>
                        <a:cs typeface="Apple Casual"/>
                      </a:rPr>
                      <a:t>,</a:t>
                    </a:r>
                    <a:r>
                      <a:rPr lang="en-US" sz="1400" b="1" i="1" dirty="0" smtClean="0">
                        <a:solidFill>
                          <a:schemeClr val="bg1"/>
                        </a:solidFill>
                        <a:cs typeface="Apple Casual"/>
                      </a:rPr>
                      <a:t>Phys. Rev. </a:t>
                    </a:r>
                    <a:r>
                      <a:rPr lang="en-US" sz="1400" b="1" i="1" dirty="0" err="1" smtClean="0">
                        <a:solidFill>
                          <a:schemeClr val="bg1"/>
                        </a:solidFill>
                        <a:cs typeface="Apple Casual"/>
                      </a:rPr>
                      <a:t>Lett</a:t>
                    </a:r>
                    <a:r>
                      <a:rPr lang="en-US" sz="1400" b="1" i="1" dirty="0" smtClean="0">
                        <a:solidFill>
                          <a:schemeClr val="bg1"/>
                        </a:solidFill>
                        <a:cs typeface="Apple Casual"/>
                      </a:rPr>
                      <a:t>. 9, 36 (1962)</a:t>
                    </a:r>
                    <a:r>
                      <a:rPr lang="en-US" b="1" i="1" dirty="0" smtClean="0">
                        <a:solidFill>
                          <a:srgbClr val="00FF00"/>
                        </a:solidFill>
                        <a:cs typeface="Apple Casual"/>
                      </a:rPr>
                      <a:t>.   </a:t>
                    </a:r>
                    <a:r>
                      <a:rPr lang="en-US" b="1" i="1" dirty="0" smtClean="0">
                        <a:solidFill>
                          <a:srgbClr val="FFFF00"/>
                        </a:solidFill>
                        <a:cs typeface="Apple Casual"/>
                      </a:rPr>
                      <a:t>Accelerator n</a:t>
                    </a:r>
                    <a:r>
                      <a:rPr lang="tr-TR" b="1" i="1" dirty="0" smtClean="0">
                        <a:solidFill>
                          <a:srgbClr val="FFFF00"/>
                        </a:solidFill>
                        <a:cs typeface="Apple Casual"/>
                      </a:rPr>
                      <a:t>ö</a:t>
                    </a:r>
                    <a:r>
                      <a:rPr lang="en-US" b="1" i="1" dirty="0" err="1" smtClean="0">
                        <a:solidFill>
                          <a:srgbClr val="FFFF00"/>
                        </a:solidFill>
                        <a:cs typeface="Apple Casual"/>
                      </a:rPr>
                      <a:t>trino</a:t>
                    </a:r>
                    <a:r>
                      <a:rPr lang="en-US" b="1" i="1" dirty="0" smtClean="0">
                        <a:solidFill>
                          <a:srgbClr val="FFFF00"/>
                        </a:solidFill>
                        <a:cs typeface="Apple Casual"/>
                      </a:rPr>
                      <a:t> </a:t>
                    </a:r>
                    <a:r>
                      <a:rPr lang="en-US" b="1" i="1" dirty="0" err="1" smtClean="0">
                        <a:solidFill>
                          <a:srgbClr val="FFFF00"/>
                        </a:solidFill>
                        <a:cs typeface="Apple Casual"/>
                      </a:rPr>
                      <a:t>fizi</a:t>
                    </a:r>
                    <a:r>
                      <a:rPr lang="tr-TR" b="1" i="1" dirty="0">
                        <a:solidFill>
                          <a:srgbClr val="FFFF00"/>
                        </a:solidFill>
                        <a:cs typeface="Apple Casual"/>
                      </a:rPr>
                      <a:t>ğ</a:t>
                    </a:r>
                    <a:r>
                      <a:rPr lang="en-US" b="1" i="1" dirty="0" smtClean="0">
                        <a:solidFill>
                          <a:srgbClr val="FFFF00"/>
                        </a:solidFill>
                        <a:cs typeface="Apple Casual"/>
                      </a:rPr>
                      <a:t>in </a:t>
                    </a:r>
                    <a:r>
                      <a:rPr lang="tr-TR" b="1" i="1" dirty="0" smtClean="0">
                        <a:solidFill>
                          <a:srgbClr val="FFFF00"/>
                        </a:solidFill>
                        <a:cs typeface="Apple Casual"/>
                      </a:rPr>
                      <a:t>başlangıcı</a:t>
                    </a:r>
                    <a:r>
                      <a:rPr lang="en-US" b="1" i="1" dirty="0" smtClean="0">
                        <a:solidFill>
                          <a:srgbClr val="FFFF00"/>
                        </a:solidFill>
                        <a:cs typeface="Apple Casual"/>
                      </a:rPr>
                      <a:t>.</a:t>
                    </a:r>
                    <a:endParaRPr lang="en-US" b="1" i="1" dirty="0">
                      <a:solidFill>
                        <a:srgbClr val="FFFF00"/>
                      </a:solidFill>
                      <a:cs typeface="Apple Casual"/>
                    </a:endParaRPr>
                  </a:p>
                </p:txBody>
              </p:sp>
            </mc:Choice>
            <mc:Fallback>
              <p:sp>
                <p:nvSpPr>
                  <p:cNvPr id="8" name="Rectangle 7"/>
                  <p:cNvSpPr>
                    <a:spLocks noRot="1" noChangeAspect="1" noMove="1" noResize="1" noEditPoints="1" noAdjustHandles="1" noChangeArrowheads="1" noChangeShapeType="1" noTextEdit="1"/>
                  </p:cNvSpPr>
                  <p:nvPr/>
                </p:nvSpPr>
                <p:spPr>
                  <a:xfrm>
                    <a:off x="714871" y="5928515"/>
                    <a:ext cx="7848872" cy="668837"/>
                  </a:xfrm>
                  <a:prstGeom prst="rect">
                    <a:avLst/>
                  </a:prstGeom>
                  <a:blipFill rotWithShape="1">
                    <a:blip r:embed="rId7"/>
                    <a:stretch>
                      <a:fillRect l="-621" t="-4545" b="-10909"/>
                    </a:stretch>
                  </a:blipFill>
                </p:spPr>
                <p:txBody>
                  <a:bodyPr/>
                  <a:lstStyle/>
                  <a:p>
                    <a:r>
                      <a:rPr lang="en-GB">
                        <a:noFill/>
                      </a:rPr>
                      <a:t> </a:t>
                    </a:r>
                  </a:p>
                </p:txBody>
              </p:sp>
            </mc:Fallback>
          </mc:AlternateContent>
          <p:pic>
            <p:nvPicPr>
              <p:cNvPr id="9" name="Picture 2" descr="http://cache.tokyotimes.com/wp-content/blogs.dir/3/files/2013/10/Nobel-Prize-in-Physics.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48448"/>
              <a:stretch/>
            </p:blipFill>
            <p:spPr bwMode="auto">
              <a:xfrm>
                <a:off x="8346968" y="5930671"/>
                <a:ext cx="466877" cy="496688"/>
              </a:xfrm>
              <a:prstGeom prst="rect">
                <a:avLst/>
              </a:prstGeom>
              <a:noFill/>
              <a:extLst>
                <a:ext uri="{909E8E84-426E-40DD-AFC4-6F175D3DCCD1}">
                  <a14:hiddenFill xmlns:a14="http://schemas.microsoft.com/office/drawing/2010/main">
                    <a:solidFill>
                      <a:srgbClr val="FFFFFF"/>
                    </a:solidFill>
                  </a14:hiddenFill>
                </a:ext>
              </a:extLst>
            </p:spPr>
          </p:pic>
        </p:grpSp>
        <p:sp>
          <p:nvSpPr>
            <p:cNvPr id="12" name="TextBox 11"/>
            <p:cNvSpPr txBox="1"/>
            <p:nvPr/>
          </p:nvSpPr>
          <p:spPr>
            <a:xfrm>
              <a:off x="8316416" y="6032321"/>
              <a:ext cx="667928" cy="276999"/>
            </a:xfrm>
            <a:prstGeom prst="rect">
              <a:avLst/>
            </a:prstGeom>
            <a:noFill/>
          </p:spPr>
          <p:txBody>
            <a:bodyPr wrap="square" rtlCol="0">
              <a:spAutoFit/>
            </a:bodyPr>
            <a:lstStyle/>
            <a:p>
              <a:r>
                <a:rPr lang="en-GB" sz="1200" b="1" dirty="0" smtClean="0">
                  <a:solidFill>
                    <a:srgbClr val="FFFF00"/>
                  </a:solidFill>
                </a:rPr>
                <a:t>1988</a:t>
              </a:r>
              <a:endParaRPr lang="en-GB" sz="1200" b="1" dirty="0">
                <a:solidFill>
                  <a:srgbClr val="FFFF00"/>
                </a:solidFill>
              </a:endParaRPr>
            </a:p>
          </p:txBody>
        </p:sp>
      </p:grpSp>
      <p:sp>
        <p:nvSpPr>
          <p:cNvPr id="13" name="TextBox 12"/>
          <p:cNvSpPr txBox="1"/>
          <p:nvPr/>
        </p:nvSpPr>
        <p:spPr>
          <a:xfrm>
            <a:off x="8371860" y="2747784"/>
            <a:ext cx="576064" cy="1569660"/>
          </a:xfrm>
          <a:prstGeom prst="rect">
            <a:avLst/>
          </a:prstGeom>
          <a:noFill/>
        </p:spPr>
        <p:txBody>
          <a:bodyPr wrap="square" rtlCol="0">
            <a:spAutoFit/>
          </a:bodyPr>
          <a:lstStyle/>
          <a:p>
            <a:r>
              <a:rPr lang="en-GB" sz="9600" dirty="0" smtClean="0">
                <a:solidFill>
                  <a:schemeClr val="bg1"/>
                </a:solidFill>
                <a:latin typeface="Algerian" panose="04020705040A02060702" pitchFamily="82" charset="0"/>
              </a:rPr>
              <a:t>?</a:t>
            </a:r>
            <a:endParaRPr lang="en-GB" sz="9600" dirty="0">
              <a:solidFill>
                <a:schemeClr val="bg1"/>
              </a:solidFill>
              <a:latin typeface="Algerian" panose="04020705040A02060702" pitchFamily="82" charset="0"/>
            </a:endParaRPr>
          </a:p>
        </p:txBody>
      </p:sp>
      <p:sp>
        <p:nvSpPr>
          <p:cNvPr id="5" name="Date Placeholder 4"/>
          <p:cNvSpPr>
            <a:spLocks noGrp="1"/>
          </p:cNvSpPr>
          <p:nvPr>
            <p:ph type="dt" sz="half" idx="10"/>
          </p:nvPr>
        </p:nvSpPr>
        <p:spPr/>
        <p:txBody>
          <a:bodyPr/>
          <a:lstStyle/>
          <a:p>
            <a:fld id="{E769E891-7BF3-45F3-9996-1AC576D554ED}" type="datetime1">
              <a:rPr lang="en-GB" smtClean="0"/>
              <a:t>24/04/2014</a:t>
            </a:fld>
            <a:endParaRPr lang="en-GB"/>
          </a:p>
        </p:txBody>
      </p:sp>
    </p:spTree>
    <p:extLst>
      <p:ext uri="{BB962C8B-B14F-4D97-AF65-F5344CB8AC3E}">
        <p14:creationId xmlns:p14="http://schemas.microsoft.com/office/powerpoint/2010/main" val="31750622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Umut KOSE</a:t>
            </a:r>
            <a:endParaRPr lang="en-GB"/>
          </a:p>
        </p:txBody>
      </p:sp>
      <p:sp>
        <p:nvSpPr>
          <p:cNvPr id="3" name="Slide Number Placeholder 2"/>
          <p:cNvSpPr>
            <a:spLocks noGrp="1"/>
          </p:cNvSpPr>
          <p:nvPr>
            <p:ph type="sldNum" sz="quarter" idx="12"/>
          </p:nvPr>
        </p:nvSpPr>
        <p:spPr/>
        <p:txBody>
          <a:bodyPr/>
          <a:lstStyle/>
          <a:p>
            <a:fld id="{9D7D85F2-B42A-4D55-81F3-BF4AC343C405}" type="slidenum">
              <a:rPr lang="en-GB" smtClean="0"/>
              <a:t>21</a:t>
            </a:fld>
            <a:endParaRPr lang="en-GB"/>
          </a:p>
        </p:txBody>
      </p:sp>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3298" t="21233" r="9155" b="34458"/>
          <a:stretch/>
        </p:blipFill>
        <p:spPr bwMode="auto">
          <a:xfrm>
            <a:off x="205780" y="1180178"/>
            <a:ext cx="3595055" cy="14685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50262" t="24146" r="18287" b="42264"/>
          <a:stretch/>
        </p:blipFill>
        <p:spPr bwMode="auto">
          <a:xfrm>
            <a:off x="3995936" y="1157879"/>
            <a:ext cx="2363923" cy="14736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4"/>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4054" t="14200" r="7543" b="34815"/>
          <a:stretch/>
        </p:blipFill>
        <p:spPr bwMode="auto">
          <a:xfrm>
            <a:off x="6444208" y="1157879"/>
            <a:ext cx="2592288" cy="14685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286349" y="419215"/>
            <a:ext cx="8424936" cy="738664"/>
          </a:xfrm>
          <a:prstGeom prst="rect">
            <a:avLst/>
          </a:prstGeom>
          <a:noFill/>
        </p:spPr>
        <p:txBody>
          <a:bodyPr wrap="square" rtlCol="0">
            <a:spAutoFit/>
          </a:bodyPr>
          <a:lstStyle/>
          <a:p>
            <a:r>
              <a:rPr lang="en-GB" sz="2200" b="1" dirty="0" smtClean="0">
                <a:solidFill>
                  <a:srgbClr val="66FF33"/>
                </a:solidFill>
              </a:rPr>
              <a:t>R. P.  Feynman, M. Gell-Mann, </a:t>
            </a:r>
            <a:r>
              <a:rPr lang="en-GB" sz="2200" b="1" dirty="0" err="1" smtClean="0">
                <a:solidFill>
                  <a:srgbClr val="66FF33"/>
                </a:solidFill>
              </a:rPr>
              <a:t>E.C.G.Sudarhan</a:t>
            </a:r>
            <a:r>
              <a:rPr lang="en-GB" sz="2200" b="1" dirty="0" smtClean="0">
                <a:solidFill>
                  <a:srgbClr val="66FF33"/>
                </a:solidFill>
              </a:rPr>
              <a:t>, J. Schwinger, 1958, </a:t>
            </a:r>
            <a:r>
              <a:rPr lang="en-GB" sz="2000" b="1" dirty="0">
                <a:solidFill>
                  <a:srgbClr val="FF0000"/>
                </a:solidFill>
              </a:rPr>
              <a:t> </a:t>
            </a:r>
            <a:r>
              <a:rPr lang="en-GB" sz="2000" b="1" dirty="0" smtClean="0">
                <a:solidFill>
                  <a:srgbClr val="FF0000"/>
                </a:solidFill>
              </a:rPr>
              <a:t>V-A (V minus A) </a:t>
            </a:r>
            <a:r>
              <a:rPr lang="en-GB" sz="2000" b="1" dirty="0" err="1" smtClean="0">
                <a:solidFill>
                  <a:srgbClr val="FF0000"/>
                </a:solidFill>
              </a:rPr>
              <a:t>teorisi</a:t>
            </a:r>
            <a:r>
              <a:rPr lang="en-GB" sz="2000" b="1" dirty="0" smtClean="0">
                <a:solidFill>
                  <a:srgbClr val="FF0000"/>
                </a:solidFill>
              </a:rPr>
              <a:t>, </a:t>
            </a:r>
            <a:endParaRPr lang="en-GB" sz="1400" b="1" dirty="0">
              <a:solidFill>
                <a:schemeClr val="bg1"/>
              </a:solidFill>
            </a:endParaRPr>
          </a:p>
        </p:txBody>
      </p:sp>
      <mc:AlternateContent xmlns:mc="http://schemas.openxmlformats.org/markup-compatibility/2006" xmlns:a14="http://schemas.microsoft.com/office/drawing/2010/main">
        <mc:Choice Requires="a14">
          <p:sp>
            <p:nvSpPr>
              <p:cNvPr id="9" name="TextBox 8"/>
              <p:cNvSpPr txBox="1"/>
              <p:nvPr/>
            </p:nvSpPr>
            <p:spPr>
              <a:xfrm>
                <a:off x="286349" y="2972395"/>
                <a:ext cx="1872208" cy="664606"/>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a:rPr>
                          </m:ctrlPr>
                        </m:sSubPr>
                        <m:e>
                          <m:r>
                            <a:rPr lang="en-GB" b="0" i="1" smtClean="0">
                              <a:latin typeface="Cambria Math"/>
                            </a:rPr>
                            <m:t>𝐻</m:t>
                          </m:r>
                        </m:e>
                        <m:sub>
                          <m:r>
                            <a:rPr lang="en-GB" b="0" i="1" smtClean="0">
                              <a:latin typeface="Cambria Math"/>
                            </a:rPr>
                            <m:t>𝐼</m:t>
                          </m:r>
                        </m:sub>
                      </m:sSub>
                      <m:r>
                        <a:rPr lang="en-GB" b="0" i="1" smtClean="0">
                          <a:latin typeface="Cambria Math"/>
                        </a:rPr>
                        <m:t>=</m:t>
                      </m:r>
                      <m:f>
                        <m:fPr>
                          <m:ctrlPr>
                            <a:rPr lang="en-GB" b="0" i="1" smtClean="0">
                              <a:latin typeface="Cambria Math"/>
                            </a:rPr>
                          </m:ctrlPr>
                        </m:fPr>
                        <m:num>
                          <m:sSub>
                            <m:sSubPr>
                              <m:ctrlPr>
                                <a:rPr lang="en-GB" b="0" i="1" smtClean="0">
                                  <a:latin typeface="Cambria Math"/>
                                </a:rPr>
                              </m:ctrlPr>
                            </m:sSubPr>
                            <m:e>
                              <m:r>
                                <a:rPr lang="en-GB" b="0" i="1" smtClean="0">
                                  <a:latin typeface="Cambria Math"/>
                                </a:rPr>
                                <m:t>𝐺</m:t>
                              </m:r>
                            </m:e>
                            <m:sub>
                              <m:r>
                                <a:rPr lang="en-GB" b="0" i="1" smtClean="0">
                                  <a:latin typeface="Cambria Math"/>
                                </a:rPr>
                                <m:t>𝐹</m:t>
                              </m:r>
                            </m:sub>
                          </m:sSub>
                        </m:num>
                        <m:den>
                          <m:rad>
                            <m:radPr>
                              <m:degHide m:val="on"/>
                              <m:ctrlPr>
                                <a:rPr lang="en-GB" b="0" i="1" smtClean="0">
                                  <a:latin typeface="Cambria Math"/>
                                </a:rPr>
                              </m:ctrlPr>
                            </m:radPr>
                            <m:deg/>
                            <m:e>
                              <m:r>
                                <a:rPr lang="en-GB" b="0" i="1" smtClean="0">
                                  <a:latin typeface="Cambria Math"/>
                                </a:rPr>
                                <m:t>2</m:t>
                              </m:r>
                            </m:e>
                          </m:rad>
                        </m:den>
                      </m:f>
                      <m:sSubSup>
                        <m:sSubSupPr>
                          <m:ctrlPr>
                            <a:rPr lang="en-GB" i="1" baseline="-25000">
                              <a:latin typeface="Cambria Math"/>
                            </a:rPr>
                          </m:ctrlPr>
                        </m:sSubSupPr>
                        <m:e>
                          <m:r>
                            <a:rPr lang="en-GB" i="1">
                              <a:latin typeface="Cambria Math"/>
                            </a:rPr>
                            <m:t>𝐽</m:t>
                          </m:r>
                        </m:e>
                        <m:sub/>
                        <m:sup>
                          <m:r>
                            <a:rPr lang="en-GB" i="1">
                              <a:latin typeface="Cambria Math"/>
                              <a:ea typeface="Cambria Math"/>
                            </a:rPr>
                            <m:t>𝛼</m:t>
                          </m:r>
                        </m:sup>
                      </m:sSubSup>
                      <m:sSubSup>
                        <m:sSubSupPr>
                          <m:ctrlPr>
                            <a:rPr lang="en-GB" i="1">
                              <a:latin typeface="Cambria Math"/>
                              <a:ea typeface="Cambria Math"/>
                            </a:rPr>
                          </m:ctrlPr>
                        </m:sSubSupPr>
                        <m:e>
                          <m:r>
                            <a:rPr lang="en-GB" i="1">
                              <a:latin typeface="Cambria Math"/>
                              <a:ea typeface="Cambria Math"/>
                            </a:rPr>
                            <m:t>𝐽</m:t>
                          </m:r>
                        </m:e>
                        <m:sub>
                          <m:r>
                            <a:rPr lang="en-GB" i="1">
                              <a:latin typeface="Cambria Math"/>
                              <a:ea typeface="Cambria Math"/>
                            </a:rPr>
                            <m:t>𝛼</m:t>
                          </m:r>
                        </m:sub>
                        <m:sup>
                          <m:r>
                            <a:rPr lang="en-GB" i="1">
                              <a:latin typeface="Cambria Math"/>
                            </a:rPr>
                            <m:t>†</m:t>
                          </m:r>
                        </m:sup>
                      </m:sSubSup>
                    </m:oMath>
                  </m:oMathPara>
                </a14:m>
                <a:endParaRPr lang="en-GB" dirty="0"/>
              </a:p>
            </p:txBody>
          </p:sp>
        </mc:Choice>
        <mc:Fallback xmlns="">
          <p:sp>
            <p:nvSpPr>
              <p:cNvPr id="9" name="TextBox 8"/>
              <p:cNvSpPr txBox="1">
                <a:spLocks noRot="1" noChangeAspect="1" noMove="1" noResize="1" noEditPoints="1" noAdjustHandles="1" noChangeArrowheads="1" noChangeShapeType="1" noTextEdit="1"/>
              </p:cNvSpPr>
              <p:nvPr/>
            </p:nvSpPr>
            <p:spPr>
              <a:xfrm>
                <a:off x="286349" y="2972395"/>
                <a:ext cx="1872208" cy="664606"/>
              </a:xfrm>
              <a:prstGeom prst="rect">
                <a:avLst/>
              </a:prstGeom>
              <a:blipFill rotWithShape="1">
                <a:blip r:embed="rId6"/>
                <a:stretch>
                  <a:fillRect/>
                </a:stretch>
              </a:blipFill>
            </p:spPr>
            <p:txBody>
              <a:bodyPr/>
              <a:lstStyle/>
              <a:p>
                <a:r>
                  <a:rPr lang="en-GB">
                    <a:noFill/>
                  </a:rPr>
                  <a:t> </a:t>
                </a:r>
              </a:p>
            </p:txBody>
          </p:sp>
        </mc:Fallback>
      </mc:AlternateContent>
      <p:sp>
        <p:nvSpPr>
          <p:cNvPr id="11" name="TextBox 10"/>
          <p:cNvSpPr txBox="1"/>
          <p:nvPr/>
        </p:nvSpPr>
        <p:spPr>
          <a:xfrm>
            <a:off x="2075315" y="2708920"/>
            <a:ext cx="6889173" cy="369332"/>
          </a:xfrm>
          <a:prstGeom prst="rect">
            <a:avLst/>
          </a:prstGeom>
          <a:noFill/>
        </p:spPr>
        <p:txBody>
          <a:bodyPr wrap="square" rtlCol="0">
            <a:spAutoFit/>
          </a:bodyPr>
          <a:lstStyle/>
          <a:p>
            <a:r>
              <a:rPr lang="en-GB" b="1" dirty="0" smtClean="0">
                <a:solidFill>
                  <a:srgbClr val="FFFF00"/>
                </a:solidFill>
              </a:rPr>
              <a:t>Beta </a:t>
            </a:r>
            <a:r>
              <a:rPr lang="en-GB" b="1" dirty="0" err="1" smtClean="0">
                <a:solidFill>
                  <a:srgbClr val="FFFF00"/>
                </a:solidFill>
              </a:rPr>
              <a:t>bozunumu</a:t>
            </a:r>
            <a:r>
              <a:rPr lang="en-GB" b="1" dirty="0" smtClean="0">
                <a:solidFill>
                  <a:srgbClr val="FFFF00"/>
                </a:solidFill>
              </a:rPr>
              <a:t> </a:t>
            </a:r>
            <a:r>
              <a:rPr lang="en-GB" b="1" dirty="0" err="1" smtClean="0">
                <a:solidFill>
                  <a:srgbClr val="FFFF00"/>
                </a:solidFill>
              </a:rPr>
              <a:t>ve</a:t>
            </a:r>
            <a:r>
              <a:rPr lang="en-GB" b="1" dirty="0" smtClean="0">
                <a:solidFill>
                  <a:srgbClr val="FFFF00"/>
                </a:solidFill>
              </a:rPr>
              <a:t> </a:t>
            </a:r>
            <a:r>
              <a:rPr lang="en-GB" b="1" dirty="0" err="1" smtClean="0">
                <a:solidFill>
                  <a:srgbClr val="FFFF00"/>
                </a:solidFill>
              </a:rPr>
              <a:t>zay</a:t>
            </a:r>
            <a:r>
              <a:rPr lang="tr-TR" b="1" dirty="0" smtClean="0">
                <a:solidFill>
                  <a:srgbClr val="FFFF00"/>
                </a:solidFill>
              </a:rPr>
              <a:t>ı</a:t>
            </a:r>
            <a:r>
              <a:rPr lang="en-GB" b="1" dirty="0" smtClean="0">
                <a:solidFill>
                  <a:srgbClr val="FFFF00"/>
                </a:solidFill>
              </a:rPr>
              <a:t>f </a:t>
            </a:r>
            <a:r>
              <a:rPr lang="en-GB" b="1" dirty="0" err="1" smtClean="0">
                <a:solidFill>
                  <a:srgbClr val="FFFF00"/>
                </a:solidFill>
              </a:rPr>
              <a:t>etkile</a:t>
            </a:r>
            <a:r>
              <a:rPr lang="tr-TR" b="1" dirty="0" smtClean="0">
                <a:solidFill>
                  <a:srgbClr val="FFFF00"/>
                </a:solidFill>
              </a:rPr>
              <a:t>ş</a:t>
            </a:r>
            <a:r>
              <a:rPr lang="en-GB" b="1" dirty="0" err="1" smtClean="0">
                <a:solidFill>
                  <a:srgbClr val="FFFF00"/>
                </a:solidFill>
              </a:rPr>
              <a:t>imlerde</a:t>
            </a:r>
            <a:r>
              <a:rPr lang="en-GB" b="1" dirty="0" smtClean="0">
                <a:solidFill>
                  <a:srgbClr val="FFFF00"/>
                </a:solidFill>
              </a:rPr>
              <a:t> </a:t>
            </a:r>
            <a:r>
              <a:rPr lang="en-GB" b="1" dirty="0" err="1" smtClean="0">
                <a:solidFill>
                  <a:srgbClr val="FFFF00"/>
                </a:solidFill>
              </a:rPr>
              <a:t>sadece</a:t>
            </a:r>
            <a:r>
              <a:rPr lang="en-GB" b="1" dirty="0" smtClean="0">
                <a:solidFill>
                  <a:srgbClr val="FFFF00"/>
                </a:solidFill>
              </a:rPr>
              <a:t> sol-</a:t>
            </a:r>
            <a:r>
              <a:rPr lang="en-GB" b="1" dirty="0" err="1" smtClean="0">
                <a:solidFill>
                  <a:srgbClr val="FFFF00"/>
                </a:solidFill>
              </a:rPr>
              <a:t>elli</a:t>
            </a:r>
            <a:r>
              <a:rPr lang="en-GB" b="1" dirty="0" smtClean="0">
                <a:solidFill>
                  <a:srgbClr val="FFFF00"/>
                </a:solidFill>
              </a:rPr>
              <a:t> </a:t>
            </a:r>
            <a:r>
              <a:rPr lang="en-GB" b="1" dirty="0" err="1" smtClean="0">
                <a:solidFill>
                  <a:srgbClr val="FFFF00"/>
                </a:solidFill>
              </a:rPr>
              <a:t>alanlar</a:t>
            </a:r>
            <a:r>
              <a:rPr lang="en-GB" b="1" dirty="0" smtClean="0">
                <a:solidFill>
                  <a:srgbClr val="FFFF00"/>
                </a:solidFill>
              </a:rPr>
              <a:t> </a:t>
            </a:r>
            <a:r>
              <a:rPr lang="en-GB" b="1" dirty="0" err="1" smtClean="0">
                <a:solidFill>
                  <a:srgbClr val="FFFF00"/>
                </a:solidFill>
              </a:rPr>
              <a:t>rol</a:t>
            </a:r>
            <a:r>
              <a:rPr lang="en-GB" b="1" dirty="0" smtClean="0">
                <a:solidFill>
                  <a:srgbClr val="FFFF00"/>
                </a:solidFill>
              </a:rPr>
              <a:t> al</a:t>
            </a:r>
            <a:r>
              <a:rPr lang="tr-TR" b="1" dirty="0" smtClean="0">
                <a:solidFill>
                  <a:srgbClr val="FFFF00"/>
                </a:solidFill>
              </a:rPr>
              <a:t>ı</a:t>
            </a:r>
            <a:r>
              <a:rPr lang="en-GB" b="1" dirty="0" smtClean="0">
                <a:solidFill>
                  <a:srgbClr val="FFFF00"/>
                </a:solidFill>
              </a:rPr>
              <a:t>r!</a:t>
            </a:r>
            <a:endParaRPr lang="en-GB" b="1" dirty="0">
              <a:solidFill>
                <a:srgbClr val="FFFF00"/>
              </a:solidFill>
            </a:endParaRPr>
          </a:p>
        </p:txBody>
      </p:sp>
      <mc:AlternateContent xmlns:mc="http://schemas.openxmlformats.org/markup-compatibility/2006" xmlns:a14="http://schemas.microsoft.com/office/drawing/2010/main">
        <mc:Choice Requires="a14">
          <p:sp>
            <p:nvSpPr>
              <p:cNvPr id="13" name="TextBox 12"/>
              <p:cNvSpPr txBox="1"/>
              <p:nvPr/>
            </p:nvSpPr>
            <p:spPr>
              <a:xfrm>
                <a:off x="293089" y="4275056"/>
                <a:ext cx="4669390" cy="2070888"/>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a:rPr>
                          </m:ctrlPr>
                        </m:sSubPr>
                        <m:e>
                          <m:r>
                            <a:rPr lang="en-GB" i="1">
                              <a:latin typeface="Cambria Math"/>
                            </a:rPr>
                            <m:t>𝐻</m:t>
                          </m:r>
                        </m:e>
                        <m:sub>
                          <m:r>
                            <a:rPr lang="en-GB" i="1">
                              <a:latin typeface="Cambria Math"/>
                            </a:rPr>
                            <m:t>𝐼</m:t>
                          </m:r>
                        </m:sub>
                      </m:sSub>
                      <m:r>
                        <a:rPr lang="en-GB" i="1">
                          <a:latin typeface="Cambria Math"/>
                        </a:rPr>
                        <m:t>=</m:t>
                      </m:r>
                      <m:f>
                        <m:fPr>
                          <m:ctrlPr>
                            <a:rPr lang="en-GB" i="1">
                              <a:latin typeface="Cambria Math"/>
                            </a:rPr>
                          </m:ctrlPr>
                        </m:fPr>
                        <m:num>
                          <m:r>
                            <a:rPr lang="en-GB" b="0" i="1" smtClean="0">
                              <a:latin typeface="Cambria Math"/>
                            </a:rPr>
                            <m:t>4</m:t>
                          </m:r>
                          <m:sSub>
                            <m:sSubPr>
                              <m:ctrlPr>
                                <a:rPr lang="en-GB" i="1">
                                  <a:latin typeface="Cambria Math"/>
                                </a:rPr>
                              </m:ctrlPr>
                            </m:sSubPr>
                            <m:e>
                              <m:r>
                                <a:rPr lang="en-GB" i="1">
                                  <a:latin typeface="Cambria Math"/>
                                </a:rPr>
                                <m:t>𝐺</m:t>
                              </m:r>
                            </m:e>
                            <m:sub>
                              <m:r>
                                <a:rPr lang="en-GB" i="1">
                                  <a:latin typeface="Cambria Math"/>
                                </a:rPr>
                                <m:t>𝐹</m:t>
                              </m:r>
                            </m:sub>
                          </m:sSub>
                        </m:num>
                        <m:den>
                          <m:rad>
                            <m:radPr>
                              <m:degHide m:val="on"/>
                              <m:ctrlPr>
                                <a:rPr lang="en-GB" i="1">
                                  <a:latin typeface="Cambria Math"/>
                                </a:rPr>
                              </m:ctrlPr>
                            </m:radPr>
                            <m:deg/>
                            <m:e>
                              <m:r>
                                <a:rPr lang="en-GB" i="1">
                                  <a:latin typeface="Cambria Math"/>
                                </a:rPr>
                                <m:t>2</m:t>
                              </m:r>
                            </m:e>
                          </m:rad>
                        </m:den>
                      </m:f>
                      <m:r>
                        <a:rPr lang="en-GB" b="0" i="1" smtClean="0">
                          <a:latin typeface="Cambria Math"/>
                        </a:rPr>
                        <m:t> </m:t>
                      </m:r>
                      <m:d>
                        <m:dPr>
                          <m:begChr m:val="{"/>
                          <m:endChr m:val="}"/>
                          <m:ctrlPr>
                            <a:rPr lang="en-GB" b="0" i="1" smtClean="0">
                              <a:latin typeface="Cambria Math"/>
                            </a:rPr>
                          </m:ctrlPr>
                        </m:dPr>
                        <m:e>
                          <m:d>
                            <m:dPr>
                              <m:begChr m:val="["/>
                              <m:endChr m:val="]"/>
                              <m:ctrlPr>
                                <a:rPr lang="en-GB" b="0" i="1" smtClean="0">
                                  <a:latin typeface="Cambria Math"/>
                                </a:rPr>
                              </m:ctrlPr>
                            </m:dPr>
                            <m:e>
                              <m:d>
                                <m:dPr>
                                  <m:ctrlPr>
                                    <a:rPr lang="en-GB" b="0" i="1" smtClean="0">
                                      <a:latin typeface="Cambria Math"/>
                                    </a:rPr>
                                  </m:ctrlPr>
                                </m:dPr>
                                <m:e>
                                  <m:sSub>
                                    <m:sSubPr>
                                      <m:ctrlPr>
                                        <a:rPr lang="en-GB" b="0" i="1" smtClean="0">
                                          <a:latin typeface="Cambria Math"/>
                                        </a:rPr>
                                      </m:ctrlPr>
                                    </m:sSubPr>
                                    <m:e>
                                      <m:acc>
                                        <m:accPr>
                                          <m:chr m:val="̅"/>
                                          <m:ctrlPr>
                                            <a:rPr lang="en-GB" b="0" i="1" smtClean="0">
                                              <a:latin typeface="Cambria Math"/>
                                            </a:rPr>
                                          </m:ctrlPr>
                                        </m:accPr>
                                        <m:e>
                                          <m:r>
                                            <a:rPr lang="en-GB" b="0" i="1" smtClean="0">
                                              <a:latin typeface="Cambria Math"/>
                                            </a:rPr>
                                            <m:t>𝑝</m:t>
                                          </m:r>
                                        </m:e>
                                      </m:acc>
                                    </m:e>
                                    <m:sub>
                                      <m:r>
                                        <a:rPr lang="en-GB" b="0" i="1" smtClean="0">
                                          <a:latin typeface="Cambria Math"/>
                                        </a:rPr>
                                        <m:t>𝐿</m:t>
                                      </m:r>
                                    </m:sub>
                                  </m:sSub>
                                  <m:sSup>
                                    <m:sSupPr>
                                      <m:ctrlPr>
                                        <a:rPr lang="en-GB" b="0" i="1" smtClean="0">
                                          <a:latin typeface="Cambria Math"/>
                                        </a:rPr>
                                      </m:ctrlPr>
                                    </m:sSupPr>
                                    <m:e>
                                      <m:r>
                                        <a:rPr lang="en-GB" b="0" i="1" smtClean="0">
                                          <a:latin typeface="Cambria Math"/>
                                          <a:ea typeface="Cambria Math"/>
                                        </a:rPr>
                                        <m:t>𝛾</m:t>
                                      </m:r>
                                    </m:e>
                                    <m:sup>
                                      <m:r>
                                        <a:rPr lang="en-GB" b="0" i="1" smtClean="0">
                                          <a:latin typeface="Cambria Math"/>
                                          <a:ea typeface="Cambria Math"/>
                                        </a:rPr>
                                        <m:t>𝛼</m:t>
                                      </m:r>
                                    </m:sup>
                                  </m:sSup>
                                  <m:sSub>
                                    <m:sSubPr>
                                      <m:ctrlPr>
                                        <a:rPr lang="en-GB" b="0" i="1" smtClean="0">
                                          <a:latin typeface="Cambria Math"/>
                                        </a:rPr>
                                      </m:ctrlPr>
                                    </m:sSubPr>
                                    <m:e>
                                      <m:r>
                                        <a:rPr lang="en-GB" b="0" i="1" smtClean="0">
                                          <a:latin typeface="Cambria Math"/>
                                        </a:rPr>
                                        <m:t>𝑛</m:t>
                                      </m:r>
                                    </m:e>
                                    <m:sub>
                                      <m:r>
                                        <a:rPr lang="en-GB" b="0" i="1" smtClean="0">
                                          <a:latin typeface="Cambria Math"/>
                                        </a:rPr>
                                        <m:t>𝐿</m:t>
                                      </m:r>
                                    </m:sub>
                                  </m:sSub>
                                </m:e>
                              </m:d>
                              <m:d>
                                <m:dPr>
                                  <m:ctrlPr>
                                    <a:rPr lang="en-GB" b="0" i="1" smtClean="0">
                                      <a:latin typeface="Cambria Math"/>
                                    </a:rPr>
                                  </m:ctrlPr>
                                </m:dPr>
                                <m:e>
                                  <m:sSub>
                                    <m:sSubPr>
                                      <m:ctrlPr>
                                        <a:rPr lang="en-GB" i="1" smtClean="0">
                                          <a:latin typeface="Cambria Math"/>
                                          <a:ea typeface="Cambria Math"/>
                                        </a:rPr>
                                      </m:ctrlPr>
                                    </m:sSubPr>
                                    <m:e>
                                      <m:acc>
                                        <m:accPr>
                                          <m:chr m:val="̅"/>
                                          <m:ctrlPr>
                                            <a:rPr lang="en-GB" i="1">
                                              <a:latin typeface="Cambria Math"/>
                                              <a:ea typeface="Cambria Math"/>
                                            </a:rPr>
                                          </m:ctrlPr>
                                        </m:accPr>
                                        <m:e>
                                          <m:r>
                                            <a:rPr lang="en-GB" b="0" i="1" smtClean="0">
                                              <a:latin typeface="Cambria Math"/>
                                              <a:ea typeface="Cambria Math"/>
                                            </a:rPr>
                                            <m:t>𝑒</m:t>
                                          </m:r>
                                        </m:e>
                                      </m:acc>
                                    </m:e>
                                    <m:sub>
                                      <m:r>
                                        <a:rPr lang="en-GB" i="1">
                                          <a:latin typeface="Cambria Math"/>
                                          <a:ea typeface="Cambria Math"/>
                                        </a:rPr>
                                        <m:t>𝐿</m:t>
                                      </m:r>
                                    </m:sub>
                                  </m:sSub>
                                  <m:sSup>
                                    <m:sSupPr>
                                      <m:ctrlPr>
                                        <a:rPr lang="en-GB" i="1">
                                          <a:latin typeface="Cambria Math"/>
                                          <a:ea typeface="Cambria Math"/>
                                        </a:rPr>
                                      </m:ctrlPr>
                                    </m:sSupPr>
                                    <m:e>
                                      <m:r>
                                        <a:rPr lang="en-GB" i="1">
                                          <a:latin typeface="Cambria Math"/>
                                          <a:ea typeface="Cambria Math"/>
                                        </a:rPr>
                                        <m:t>𝛾</m:t>
                                      </m:r>
                                    </m:e>
                                    <m:sup>
                                      <m:r>
                                        <a:rPr lang="en-GB" i="1">
                                          <a:latin typeface="Cambria Math"/>
                                          <a:ea typeface="Cambria Math"/>
                                        </a:rPr>
                                        <m:t>𝛼</m:t>
                                      </m:r>
                                    </m:sup>
                                  </m:sSup>
                                  <m:sSub>
                                    <m:sSubPr>
                                      <m:ctrlPr>
                                        <a:rPr lang="en-GB" i="1">
                                          <a:latin typeface="Cambria Math"/>
                                          <a:ea typeface="Cambria Math"/>
                                        </a:rPr>
                                      </m:ctrlPr>
                                    </m:sSubPr>
                                    <m:e>
                                      <m:r>
                                        <a:rPr lang="en-GB" i="1" smtClean="0">
                                          <a:latin typeface="Cambria Math"/>
                                          <a:ea typeface="Cambria Math"/>
                                          <a:sym typeface="Symbol"/>
                                        </a:rPr>
                                        <m:t></m:t>
                                      </m:r>
                                    </m:e>
                                    <m:sub>
                                      <m:r>
                                        <a:rPr lang="en-GB" i="1">
                                          <a:latin typeface="Cambria Math"/>
                                          <a:ea typeface="Cambria Math"/>
                                        </a:rPr>
                                        <m:t>𝐿</m:t>
                                      </m:r>
                                    </m:sub>
                                  </m:sSub>
                                </m:e>
                              </m:d>
                              <m:r>
                                <a:rPr lang="en-GB" b="0" i="1" smtClean="0">
                                  <a:latin typeface="Cambria Math"/>
                                  <a:ea typeface="Cambria Math"/>
                                </a:rPr>
                                <m:t>+</m:t>
                              </m:r>
                              <m:r>
                                <a:rPr lang="en-GB" b="0" i="1" smtClean="0">
                                  <a:latin typeface="Cambria Math"/>
                                  <a:ea typeface="Cambria Math"/>
                                </a:rPr>
                                <m:t>h</m:t>
                              </m:r>
                              <m:r>
                                <a:rPr lang="en-GB" b="0" i="1" smtClean="0">
                                  <a:latin typeface="Cambria Math"/>
                                  <a:ea typeface="Cambria Math"/>
                                </a:rPr>
                                <m:t>.</m:t>
                              </m:r>
                              <m:r>
                                <a:rPr lang="en-GB" b="0" i="1" smtClean="0">
                                  <a:latin typeface="Cambria Math"/>
                                  <a:ea typeface="Cambria Math"/>
                                </a:rPr>
                                <m:t>𝑐</m:t>
                              </m:r>
                              <m:r>
                                <a:rPr lang="en-GB" b="0" i="1" smtClean="0">
                                  <a:latin typeface="Cambria Math"/>
                                  <a:ea typeface="Cambria Math"/>
                                </a:rPr>
                                <m:t>.</m:t>
                              </m:r>
                            </m:e>
                          </m:d>
                          <m:r>
                            <a:rPr lang="en-GB" b="0" i="1" smtClean="0">
                              <a:latin typeface="Cambria Math"/>
                            </a:rPr>
                            <m:t>+</m:t>
                          </m:r>
                          <m:d>
                            <m:dPr>
                              <m:begChr m:val="["/>
                              <m:endChr m:val="]"/>
                              <m:ctrlPr>
                                <a:rPr lang="en-GB" b="0" i="1" smtClean="0">
                                  <a:latin typeface="Cambria Math"/>
                                </a:rPr>
                              </m:ctrlPr>
                            </m:dPr>
                            <m:e>
                              <m:d>
                                <m:dPr>
                                  <m:ctrlPr>
                                    <a:rPr lang="en-GB" i="1">
                                      <a:latin typeface="Cambria Math"/>
                                    </a:rPr>
                                  </m:ctrlPr>
                                </m:dPr>
                                <m:e>
                                  <m:sSub>
                                    <m:sSubPr>
                                      <m:ctrlPr>
                                        <a:rPr lang="en-GB" i="1">
                                          <a:latin typeface="Cambria Math"/>
                                        </a:rPr>
                                      </m:ctrlPr>
                                    </m:sSubPr>
                                    <m:e>
                                      <m:acc>
                                        <m:accPr>
                                          <m:chr m:val="̅"/>
                                          <m:ctrlPr>
                                            <a:rPr lang="en-GB" i="1">
                                              <a:latin typeface="Cambria Math"/>
                                            </a:rPr>
                                          </m:ctrlPr>
                                        </m:accPr>
                                        <m:e>
                                          <m:r>
                                            <a:rPr lang="en-GB" i="1">
                                              <a:latin typeface="Cambria Math"/>
                                            </a:rPr>
                                            <m:t>𝑝</m:t>
                                          </m:r>
                                        </m:e>
                                      </m:acc>
                                    </m:e>
                                    <m:sub>
                                      <m:r>
                                        <a:rPr lang="en-GB" i="1">
                                          <a:latin typeface="Cambria Math"/>
                                        </a:rPr>
                                        <m:t>𝐿</m:t>
                                      </m:r>
                                    </m:sub>
                                  </m:sSub>
                                  <m:sSup>
                                    <m:sSupPr>
                                      <m:ctrlPr>
                                        <a:rPr lang="en-GB" i="1">
                                          <a:latin typeface="Cambria Math"/>
                                        </a:rPr>
                                      </m:ctrlPr>
                                    </m:sSupPr>
                                    <m:e>
                                      <m:r>
                                        <a:rPr lang="en-GB" i="1">
                                          <a:latin typeface="Cambria Math"/>
                                          <a:ea typeface="Cambria Math"/>
                                        </a:rPr>
                                        <m:t>𝛾</m:t>
                                      </m:r>
                                    </m:e>
                                    <m:sup>
                                      <m:r>
                                        <a:rPr lang="en-GB" i="1">
                                          <a:latin typeface="Cambria Math"/>
                                          <a:ea typeface="Cambria Math"/>
                                        </a:rPr>
                                        <m:t>𝛼</m:t>
                                      </m:r>
                                    </m:sup>
                                  </m:sSup>
                                  <m:sSub>
                                    <m:sSubPr>
                                      <m:ctrlPr>
                                        <a:rPr lang="en-GB" i="1">
                                          <a:latin typeface="Cambria Math"/>
                                        </a:rPr>
                                      </m:ctrlPr>
                                    </m:sSubPr>
                                    <m:e>
                                      <m:r>
                                        <a:rPr lang="en-GB" i="1">
                                          <a:latin typeface="Cambria Math"/>
                                        </a:rPr>
                                        <m:t>𝑛</m:t>
                                      </m:r>
                                    </m:e>
                                    <m:sub>
                                      <m:r>
                                        <a:rPr lang="en-GB" i="1">
                                          <a:latin typeface="Cambria Math"/>
                                        </a:rPr>
                                        <m:t>𝐿</m:t>
                                      </m:r>
                                    </m:sub>
                                  </m:sSub>
                                </m:e>
                              </m:d>
                              <m:d>
                                <m:dPr>
                                  <m:ctrlPr>
                                    <a:rPr lang="en-GB" i="1">
                                      <a:latin typeface="Cambria Math"/>
                                    </a:rPr>
                                  </m:ctrlPr>
                                </m:dPr>
                                <m:e>
                                  <m:sSub>
                                    <m:sSubPr>
                                      <m:ctrlPr>
                                        <a:rPr lang="en-GB" i="1">
                                          <a:latin typeface="Cambria Math"/>
                                          <a:ea typeface="Cambria Math"/>
                                        </a:rPr>
                                      </m:ctrlPr>
                                    </m:sSubPr>
                                    <m:e>
                                      <m:acc>
                                        <m:accPr>
                                          <m:chr m:val="̅"/>
                                          <m:ctrlPr>
                                            <a:rPr lang="en-GB" i="1">
                                              <a:latin typeface="Cambria Math"/>
                                              <a:ea typeface="Cambria Math"/>
                                            </a:rPr>
                                          </m:ctrlPr>
                                        </m:accPr>
                                        <m:e>
                                          <m:r>
                                            <a:rPr lang="en-GB" i="1" smtClean="0">
                                              <a:latin typeface="Cambria Math"/>
                                              <a:ea typeface="Cambria Math"/>
                                              <a:sym typeface="Symbol"/>
                                            </a:rPr>
                                            <m:t></m:t>
                                          </m:r>
                                        </m:e>
                                      </m:acc>
                                    </m:e>
                                    <m:sub>
                                      <m:r>
                                        <a:rPr lang="en-GB" i="1">
                                          <a:latin typeface="Cambria Math"/>
                                          <a:ea typeface="Cambria Math"/>
                                        </a:rPr>
                                        <m:t>𝐿</m:t>
                                      </m:r>
                                    </m:sub>
                                  </m:sSub>
                                  <m:sSup>
                                    <m:sSupPr>
                                      <m:ctrlPr>
                                        <a:rPr lang="en-GB" i="1">
                                          <a:latin typeface="Cambria Math"/>
                                          <a:ea typeface="Cambria Math"/>
                                        </a:rPr>
                                      </m:ctrlPr>
                                    </m:sSupPr>
                                    <m:e>
                                      <m:r>
                                        <a:rPr lang="en-GB" i="1">
                                          <a:latin typeface="Cambria Math"/>
                                          <a:ea typeface="Cambria Math"/>
                                        </a:rPr>
                                        <m:t>𝛾</m:t>
                                      </m:r>
                                    </m:e>
                                    <m:sup>
                                      <m:r>
                                        <a:rPr lang="en-GB" i="1">
                                          <a:latin typeface="Cambria Math"/>
                                          <a:ea typeface="Cambria Math"/>
                                        </a:rPr>
                                        <m:t>𝛼</m:t>
                                      </m:r>
                                    </m:sup>
                                  </m:sSup>
                                  <m:sSub>
                                    <m:sSubPr>
                                      <m:ctrlPr>
                                        <a:rPr lang="en-GB" i="1">
                                          <a:latin typeface="Cambria Math"/>
                                          <a:ea typeface="Cambria Math"/>
                                        </a:rPr>
                                      </m:ctrlPr>
                                    </m:sSubPr>
                                    <m:e>
                                      <m:r>
                                        <a:rPr lang="en-GB" i="1">
                                          <a:latin typeface="Cambria Math"/>
                                          <a:ea typeface="Cambria Math"/>
                                          <a:sym typeface="Symbol"/>
                                        </a:rPr>
                                        <m:t></m:t>
                                      </m:r>
                                    </m:e>
                                    <m:sub>
                                      <m:r>
                                        <a:rPr lang="en-GB" i="1">
                                          <a:latin typeface="Cambria Math"/>
                                          <a:ea typeface="Cambria Math"/>
                                        </a:rPr>
                                        <m:t>𝐿</m:t>
                                      </m:r>
                                    </m:sub>
                                  </m:sSub>
                                </m:e>
                              </m:d>
                              <m:r>
                                <a:rPr lang="en-GB" i="1">
                                  <a:latin typeface="Cambria Math"/>
                                  <a:ea typeface="Cambria Math"/>
                                </a:rPr>
                                <m:t>+</m:t>
                              </m:r>
                              <m:r>
                                <a:rPr lang="en-GB" i="1">
                                  <a:latin typeface="Cambria Math"/>
                                  <a:ea typeface="Cambria Math"/>
                                </a:rPr>
                                <m:t>h</m:t>
                              </m:r>
                              <m:r>
                                <a:rPr lang="en-GB" i="1">
                                  <a:latin typeface="Cambria Math"/>
                                  <a:ea typeface="Cambria Math"/>
                                </a:rPr>
                                <m:t>.</m:t>
                              </m:r>
                              <m:r>
                                <a:rPr lang="en-GB" i="1">
                                  <a:latin typeface="Cambria Math"/>
                                  <a:ea typeface="Cambria Math"/>
                                </a:rPr>
                                <m:t>𝑐</m:t>
                              </m:r>
                              <m:r>
                                <a:rPr lang="en-GB" i="1">
                                  <a:latin typeface="Cambria Math"/>
                                  <a:ea typeface="Cambria Math"/>
                                </a:rPr>
                                <m:t>.</m:t>
                              </m:r>
                            </m:e>
                          </m:d>
                          <m:r>
                            <a:rPr lang="en-GB" b="0" i="1" smtClean="0">
                              <a:latin typeface="Cambria Math"/>
                            </a:rPr>
                            <m:t>+</m:t>
                          </m:r>
                          <m:d>
                            <m:dPr>
                              <m:begChr m:val="["/>
                              <m:endChr m:val="]"/>
                              <m:ctrlPr>
                                <a:rPr lang="en-GB" b="0" i="1" smtClean="0">
                                  <a:latin typeface="Cambria Math"/>
                                </a:rPr>
                              </m:ctrlPr>
                            </m:dPr>
                            <m:e>
                              <m:d>
                                <m:dPr>
                                  <m:ctrlPr>
                                    <a:rPr lang="en-GB" i="1">
                                      <a:latin typeface="Cambria Math"/>
                                    </a:rPr>
                                  </m:ctrlPr>
                                </m:dPr>
                                <m:e>
                                  <m:sSub>
                                    <m:sSubPr>
                                      <m:ctrlPr>
                                        <a:rPr lang="en-GB" i="1">
                                          <a:latin typeface="Cambria Math"/>
                                          <a:ea typeface="Cambria Math"/>
                                        </a:rPr>
                                      </m:ctrlPr>
                                    </m:sSubPr>
                                    <m:e>
                                      <m:acc>
                                        <m:accPr>
                                          <m:chr m:val="̅"/>
                                          <m:ctrlPr>
                                            <a:rPr lang="en-GB" i="1">
                                              <a:latin typeface="Cambria Math"/>
                                              <a:ea typeface="Cambria Math"/>
                                            </a:rPr>
                                          </m:ctrlPr>
                                        </m:accPr>
                                        <m:e>
                                          <m:r>
                                            <a:rPr lang="en-GB" i="1">
                                              <a:latin typeface="Cambria Math"/>
                                              <a:ea typeface="Cambria Math"/>
                                            </a:rPr>
                                            <m:t>𝑒</m:t>
                                          </m:r>
                                        </m:e>
                                      </m:acc>
                                    </m:e>
                                    <m:sub>
                                      <m:r>
                                        <a:rPr lang="en-GB" i="1">
                                          <a:latin typeface="Cambria Math"/>
                                          <a:ea typeface="Cambria Math"/>
                                        </a:rPr>
                                        <m:t>𝐿</m:t>
                                      </m:r>
                                    </m:sub>
                                  </m:sSub>
                                  <m:sSup>
                                    <m:sSupPr>
                                      <m:ctrlPr>
                                        <a:rPr lang="en-GB" i="1">
                                          <a:latin typeface="Cambria Math"/>
                                          <a:ea typeface="Cambria Math"/>
                                        </a:rPr>
                                      </m:ctrlPr>
                                    </m:sSupPr>
                                    <m:e>
                                      <m:r>
                                        <a:rPr lang="en-GB" i="1">
                                          <a:latin typeface="Cambria Math"/>
                                          <a:ea typeface="Cambria Math"/>
                                        </a:rPr>
                                        <m:t>𝛾</m:t>
                                      </m:r>
                                    </m:e>
                                    <m:sup>
                                      <m:r>
                                        <a:rPr lang="en-GB" i="1">
                                          <a:latin typeface="Cambria Math"/>
                                          <a:ea typeface="Cambria Math"/>
                                        </a:rPr>
                                        <m:t>𝛼</m:t>
                                      </m:r>
                                    </m:sup>
                                  </m:sSup>
                                  <m:sSub>
                                    <m:sSubPr>
                                      <m:ctrlPr>
                                        <a:rPr lang="en-GB" i="1">
                                          <a:latin typeface="Cambria Math"/>
                                          <a:ea typeface="Cambria Math"/>
                                        </a:rPr>
                                      </m:ctrlPr>
                                    </m:sSubPr>
                                    <m:e>
                                      <m:r>
                                        <a:rPr lang="en-GB" i="1">
                                          <a:latin typeface="Cambria Math"/>
                                          <a:ea typeface="Cambria Math"/>
                                          <a:sym typeface="Symbol"/>
                                        </a:rPr>
                                        <m:t></m:t>
                                      </m:r>
                                    </m:e>
                                    <m:sub>
                                      <m:r>
                                        <a:rPr lang="en-GB" i="1">
                                          <a:latin typeface="Cambria Math"/>
                                          <a:ea typeface="Cambria Math"/>
                                        </a:rPr>
                                        <m:t>𝐿</m:t>
                                      </m:r>
                                    </m:sub>
                                  </m:sSub>
                                </m:e>
                              </m:d>
                              <m:r>
                                <a:rPr lang="en-GB" b="0" i="1" smtClean="0">
                                  <a:latin typeface="Cambria Math"/>
                                  <a:ea typeface="Cambria Math"/>
                                </a:rPr>
                                <m:t>(</m:t>
                              </m:r>
                              <m:sSub>
                                <m:sSubPr>
                                  <m:ctrlPr>
                                    <a:rPr lang="en-GB" i="1">
                                      <a:latin typeface="Cambria Math"/>
                                      <a:ea typeface="Cambria Math"/>
                                    </a:rPr>
                                  </m:ctrlPr>
                                </m:sSubPr>
                                <m:e>
                                  <m:acc>
                                    <m:accPr>
                                      <m:chr m:val="̅"/>
                                      <m:ctrlPr>
                                        <a:rPr lang="en-GB" i="1">
                                          <a:latin typeface="Cambria Math"/>
                                          <a:ea typeface="Cambria Math"/>
                                        </a:rPr>
                                      </m:ctrlPr>
                                    </m:accPr>
                                    <m:e>
                                      <m:r>
                                        <a:rPr lang="en-GB" i="1">
                                          <a:latin typeface="Cambria Math"/>
                                          <a:ea typeface="Cambria Math"/>
                                          <a:sym typeface="Symbol"/>
                                        </a:rPr>
                                        <m:t></m:t>
                                      </m:r>
                                    </m:e>
                                  </m:acc>
                                </m:e>
                                <m:sub>
                                  <m:r>
                                    <a:rPr lang="en-GB" i="1">
                                      <a:latin typeface="Cambria Math"/>
                                      <a:ea typeface="Cambria Math"/>
                                    </a:rPr>
                                    <m:t>𝐿</m:t>
                                  </m:r>
                                </m:sub>
                              </m:sSub>
                              <m:sSup>
                                <m:sSupPr>
                                  <m:ctrlPr>
                                    <a:rPr lang="en-GB" i="1">
                                      <a:latin typeface="Cambria Math"/>
                                      <a:ea typeface="Cambria Math"/>
                                    </a:rPr>
                                  </m:ctrlPr>
                                </m:sSupPr>
                                <m:e>
                                  <m:r>
                                    <a:rPr lang="en-GB" i="1">
                                      <a:latin typeface="Cambria Math"/>
                                      <a:ea typeface="Cambria Math"/>
                                    </a:rPr>
                                    <m:t>𝛾</m:t>
                                  </m:r>
                                </m:e>
                                <m:sup>
                                  <m:r>
                                    <a:rPr lang="en-GB" i="1">
                                      <a:latin typeface="Cambria Math"/>
                                      <a:ea typeface="Cambria Math"/>
                                    </a:rPr>
                                    <m:t>𝛼</m:t>
                                  </m:r>
                                </m:sup>
                              </m:sSup>
                              <m:sSub>
                                <m:sSubPr>
                                  <m:ctrlPr>
                                    <a:rPr lang="en-GB" i="1">
                                      <a:latin typeface="Cambria Math"/>
                                      <a:ea typeface="Cambria Math"/>
                                    </a:rPr>
                                  </m:ctrlPr>
                                </m:sSubPr>
                                <m:e>
                                  <m:r>
                                    <a:rPr lang="en-GB" i="1">
                                      <a:latin typeface="Cambria Math"/>
                                      <a:ea typeface="Cambria Math"/>
                                      <a:sym typeface="Symbol"/>
                                    </a:rPr>
                                    <m:t></m:t>
                                  </m:r>
                                </m:e>
                                <m:sub>
                                  <m:r>
                                    <a:rPr lang="en-GB" i="1">
                                      <a:latin typeface="Cambria Math"/>
                                      <a:ea typeface="Cambria Math"/>
                                    </a:rPr>
                                    <m:t>𝐿</m:t>
                                  </m:r>
                                </m:sub>
                              </m:sSub>
                              <m:r>
                                <a:rPr lang="en-GB" b="0" i="1" smtClean="0">
                                  <a:latin typeface="Cambria Math"/>
                                  <a:ea typeface="Cambria Math"/>
                                </a:rPr>
                                <m:t>)</m:t>
                              </m:r>
                              <m:r>
                                <a:rPr lang="en-GB" i="1">
                                  <a:latin typeface="Cambria Math"/>
                                  <a:ea typeface="Cambria Math"/>
                                </a:rPr>
                                <m:t>+</m:t>
                              </m:r>
                              <m:r>
                                <a:rPr lang="en-GB" i="1">
                                  <a:latin typeface="Cambria Math"/>
                                  <a:ea typeface="Cambria Math"/>
                                </a:rPr>
                                <m:t>h</m:t>
                              </m:r>
                              <m:r>
                                <a:rPr lang="en-GB" i="1">
                                  <a:latin typeface="Cambria Math"/>
                                  <a:ea typeface="Cambria Math"/>
                                </a:rPr>
                                <m:t>.</m:t>
                              </m:r>
                              <m:r>
                                <a:rPr lang="en-GB" i="1">
                                  <a:latin typeface="Cambria Math"/>
                                  <a:ea typeface="Cambria Math"/>
                                </a:rPr>
                                <m:t>𝑐</m:t>
                              </m:r>
                              <m:r>
                                <a:rPr lang="en-GB" i="1">
                                  <a:latin typeface="Cambria Math"/>
                                  <a:ea typeface="Cambria Math"/>
                                </a:rPr>
                                <m:t>.</m:t>
                              </m:r>
                            </m:e>
                          </m:d>
                          <m:r>
                            <a:rPr lang="en-GB" b="0" i="1" smtClean="0">
                              <a:latin typeface="Cambria Math"/>
                            </a:rPr>
                            <m:t>+</m:t>
                          </m:r>
                          <m:d>
                            <m:dPr>
                              <m:begChr m:val="["/>
                              <m:endChr m:val="]"/>
                              <m:ctrlPr>
                                <a:rPr lang="en-GB" b="0" i="1" smtClean="0">
                                  <a:latin typeface="Cambria Math"/>
                                </a:rPr>
                              </m:ctrlPr>
                            </m:dPr>
                            <m:e>
                              <m:d>
                                <m:dPr>
                                  <m:ctrlPr>
                                    <a:rPr lang="en-GB" i="1">
                                      <a:latin typeface="Cambria Math"/>
                                    </a:rPr>
                                  </m:ctrlPr>
                                </m:dPr>
                                <m:e>
                                  <m:sSub>
                                    <m:sSubPr>
                                      <m:ctrlPr>
                                        <a:rPr lang="en-GB" i="1">
                                          <a:latin typeface="Cambria Math"/>
                                          <a:ea typeface="Cambria Math"/>
                                        </a:rPr>
                                      </m:ctrlPr>
                                    </m:sSubPr>
                                    <m:e>
                                      <m:acc>
                                        <m:accPr>
                                          <m:chr m:val="̅"/>
                                          <m:ctrlPr>
                                            <a:rPr lang="en-GB" i="1">
                                              <a:latin typeface="Cambria Math"/>
                                              <a:ea typeface="Cambria Math"/>
                                            </a:rPr>
                                          </m:ctrlPr>
                                        </m:accPr>
                                        <m:e>
                                          <m:r>
                                            <a:rPr lang="en-GB" i="1" smtClean="0">
                                              <a:latin typeface="Cambria Math"/>
                                              <a:ea typeface="Cambria Math"/>
                                              <a:sym typeface="Symbol"/>
                                            </a:rPr>
                                            <m:t></m:t>
                                          </m:r>
                                        </m:e>
                                      </m:acc>
                                    </m:e>
                                    <m:sub>
                                      <m:r>
                                        <a:rPr lang="en-GB" i="1">
                                          <a:latin typeface="Cambria Math"/>
                                          <a:ea typeface="Cambria Math"/>
                                        </a:rPr>
                                        <m:t>𝐿</m:t>
                                      </m:r>
                                    </m:sub>
                                  </m:sSub>
                                  <m:sSup>
                                    <m:sSupPr>
                                      <m:ctrlPr>
                                        <a:rPr lang="en-GB" i="1">
                                          <a:latin typeface="Cambria Math"/>
                                          <a:ea typeface="Cambria Math"/>
                                        </a:rPr>
                                      </m:ctrlPr>
                                    </m:sSupPr>
                                    <m:e>
                                      <m:r>
                                        <a:rPr lang="en-GB" i="1">
                                          <a:latin typeface="Cambria Math"/>
                                          <a:ea typeface="Cambria Math"/>
                                        </a:rPr>
                                        <m:t>𝛾</m:t>
                                      </m:r>
                                    </m:e>
                                    <m:sup>
                                      <m:r>
                                        <a:rPr lang="en-GB" i="1">
                                          <a:latin typeface="Cambria Math"/>
                                          <a:ea typeface="Cambria Math"/>
                                        </a:rPr>
                                        <m:t>𝛼</m:t>
                                      </m:r>
                                    </m:sup>
                                  </m:sSup>
                                  <m:sSub>
                                    <m:sSubPr>
                                      <m:ctrlPr>
                                        <a:rPr lang="en-GB" i="1" smtClean="0">
                                          <a:latin typeface="Cambria Math"/>
                                          <a:ea typeface="Cambria Math"/>
                                        </a:rPr>
                                      </m:ctrlPr>
                                    </m:sSubPr>
                                    <m:e>
                                      <m:r>
                                        <a:rPr lang="en-GB" b="0" i="1" smtClean="0">
                                          <a:latin typeface="Cambria Math"/>
                                          <a:ea typeface="Cambria Math"/>
                                        </a:rPr>
                                        <m:t>𝑒</m:t>
                                      </m:r>
                                    </m:e>
                                    <m:sub>
                                      <m:r>
                                        <a:rPr lang="en-GB" i="1">
                                          <a:latin typeface="Cambria Math"/>
                                          <a:ea typeface="Cambria Math"/>
                                        </a:rPr>
                                        <m:t>𝐿</m:t>
                                      </m:r>
                                    </m:sub>
                                  </m:sSub>
                                </m:e>
                              </m:d>
                              <m:r>
                                <a:rPr lang="en-GB" i="1">
                                  <a:latin typeface="Cambria Math"/>
                                  <a:ea typeface="Cambria Math"/>
                                </a:rPr>
                                <m:t>(</m:t>
                              </m:r>
                              <m:sSub>
                                <m:sSubPr>
                                  <m:ctrlPr>
                                    <a:rPr lang="en-GB" i="1">
                                      <a:latin typeface="Cambria Math"/>
                                      <a:ea typeface="Cambria Math"/>
                                    </a:rPr>
                                  </m:ctrlPr>
                                </m:sSubPr>
                                <m:e>
                                  <m:acc>
                                    <m:accPr>
                                      <m:chr m:val="̅"/>
                                      <m:ctrlPr>
                                        <a:rPr lang="en-GB" i="1">
                                          <a:latin typeface="Cambria Math"/>
                                          <a:ea typeface="Cambria Math"/>
                                        </a:rPr>
                                      </m:ctrlPr>
                                    </m:accPr>
                                    <m:e>
                                      <m:r>
                                        <a:rPr lang="en-GB" b="0" i="1" smtClean="0">
                                          <a:latin typeface="Cambria Math"/>
                                          <a:ea typeface="Cambria Math"/>
                                        </a:rPr>
                                        <m:t>𝑒</m:t>
                                      </m:r>
                                    </m:e>
                                  </m:acc>
                                </m:e>
                                <m:sub>
                                  <m:r>
                                    <a:rPr lang="en-GB" i="1">
                                      <a:latin typeface="Cambria Math"/>
                                      <a:ea typeface="Cambria Math"/>
                                    </a:rPr>
                                    <m:t>𝐿</m:t>
                                  </m:r>
                                </m:sub>
                              </m:sSub>
                              <m:sSup>
                                <m:sSupPr>
                                  <m:ctrlPr>
                                    <a:rPr lang="en-GB" i="1">
                                      <a:latin typeface="Cambria Math"/>
                                      <a:ea typeface="Cambria Math"/>
                                    </a:rPr>
                                  </m:ctrlPr>
                                </m:sSupPr>
                                <m:e>
                                  <m:r>
                                    <a:rPr lang="en-GB" i="1">
                                      <a:latin typeface="Cambria Math"/>
                                      <a:ea typeface="Cambria Math"/>
                                    </a:rPr>
                                    <m:t>𝛾</m:t>
                                  </m:r>
                                </m:e>
                                <m:sup>
                                  <m:r>
                                    <a:rPr lang="en-GB" i="1">
                                      <a:latin typeface="Cambria Math"/>
                                      <a:ea typeface="Cambria Math"/>
                                    </a:rPr>
                                    <m:t>𝛼</m:t>
                                  </m:r>
                                </m:sup>
                              </m:sSup>
                              <m:sSub>
                                <m:sSubPr>
                                  <m:ctrlPr>
                                    <a:rPr lang="en-GB" i="1">
                                      <a:latin typeface="Cambria Math"/>
                                      <a:ea typeface="Cambria Math"/>
                                    </a:rPr>
                                  </m:ctrlPr>
                                </m:sSubPr>
                                <m:e>
                                  <m:r>
                                    <a:rPr lang="en-GB" i="1">
                                      <a:latin typeface="Cambria Math"/>
                                      <a:ea typeface="Cambria Math"/>
                                      <a:sym typeface="Symbol"/>
                                    </a:rPr>
                                    <m:t></m:t>
                                  </m:r>
                                </m:e>
                                <m:sub>
                                  <m:r>
                                    <a:rPr lang="en-GB" i="1">
                                      <a:latin typeface="Cambria Math"/>
                                      <a:ea typeface="Cambria Math"/>
                                    </a:rPr>
                                    <m:t>𝐿</m:t>
                                  </m:r>
                                </m:sub>
                              </m:sSub>
                              <m:r>
                                <a:rPr lang="en-GB" i="1">
                                  <a:latin typeface="Cambria Math"/>
                                  <a:ea typeface="Cambria Math"/>
                                </a:rPr>
                                <m:t>)+</m:t>
                              </m:r>
                              <m:r>
                                <a:rPr lang="en-GB" i="1">
                                  <a:latin typeface="Cambria Math"/>
                                  <a:ea typeface="Cambria Math"/>
                                </a:rPr>
                                <m:t>h</m:t>
                              </m:r>
                              <m:r>
                                <a:rPr lang="en-GB" i="1">
                                  <a:latin typeface="Cambria Math"/>
                                  <a:ea typeface="Cambria Math"/>
                                </a:rPr>
                                <m:t>.</m:t>
                              </m:r>
                              <m:r>
                                <a:rPr lang="en-GB" i="1">
                                  <a:latin typeface="Cambria Math"/>
                                  <a:ea typeface="Cambria Math"/>
                                </a:rPr>
                                <m:t>𝑐</m:t>
                              </m:r>
                              <m:r>
                                <a:rPr lang="en-GB" i="1">
                                  <a:latin typeface="Cambria Math"/>
                                  <a:ea typeface="Cambria Math"/>
                                </a:rPr>
                                <m:t>.</m:t>
                              </m:r>
                            </m:e>
                          </m:d>
                          <m:r>
                            <a:rPr lang="en-GB" b="0" i="1" smtClean="0">
                              <a:latin typeface="Cambria Math"/>
                            </a:rPr>
                            <m:t>+</m:t>
                          </m:r>
                          <m:d>
                            <m:dPr>
                              <m:begChr m:val="["/>
                              <m:endChr m:val="]"/>
                              <m:ctrlPr>
                                <a:rPr lang="en-GB" b="0" i="1" smtClean="0">
                                  <a:latin typeface="Cambria Math"/>
                                </a:rPr>
                              </m:ctrlPr>
                            </m:dPr>
                            <m:e>
                              <m:d>
                                <m:dPr>
                                  <m:ctrlPr>
                                    <a:rPr lang="en-GB" i="1">
                                      <a:latin typeface="Cambria Math"/>
                                    </a:rPr>
                                  </m:ctrlPr>
                                </m:dPr>
                                <m:e>
                                  <m:sSub>
                                    <m:sSubPr>
                                      <m:ctrlPr>
                                        <a:rPr lang="en-GB" i="1">
                                          <a:latin typeface="Cambria Math"/>
                                          <a:ea typeface="Cambria Math"/>
                                        </a:rPr>
                                      </m:ctrlPr>
                                    </m:sSubPr>
                                    <m:e>
                                      <m:acc>
                                        <m:accPr>
                                          <m:chr m:val="̅"/>
                                          <m:ctrlPr>
                                            <a:rPr lang="en-GB" i="1">
                                              <a:latin typeface="Cambria Math"/>
                                              <a:ea typeface="Cambria Math"/>
                                            </a:rPr>
                                          </m:ctrlPr>
                                        </m:accPr>
                                        <m:e>
                                          <m:r>
                                            <a:rPr lang="en-GB" i="1">
                                              <a:latin typeface="Cambria Math"/>
                                              <a:ea typeface="Cambria Math"/>
                                              <a:sym typeface="Symbol"/>
                                            </a:rPr>
                                            <m:t></m:t>
                                          </m:r>
                                        </m:e>
                                      </m:acc>
                                    </m:e>
                                    <m:sub>
                                      <m:r>
                                        <a:rPr lang="en-GB" i="1">
                                          <a:latin typeface="Cambria Math"/>
                                          <a:ea typeface="Cambria Math"/>
                                        </a:rPr>
                                        <m:t>𝐿</m:t>
                                      </m:r>
                                    </m:sub>
                                  </m:sSub>
                                  <m:sSup>
                                    <m:sSupPr>
                                      <m:ctrlPr>
                                        <a:rPr lang="en-GB" i="1">
                                          <a:latin typeface="Cambria Math"/>
                                          <a:ea typeface="Cambria Math"/>
                                        </a:rPr>
                                      </m:ctrlPr>
                                    </m:sSupPr>
                                    <m:e>
                                      <m:r>
                                        <a:rPr lang="en-GB" i="1">
                                          <a:latin typeface="Cambria Math"/>
                                          <a:ea typeface="Cambria Math"/>
                                        </a:rPr>
                                        <m:t>𝛾</m:t>
                                      </m:r>
                                    </m:e>
                                    <m:sup>
                                      <m:r>
                                        <a:rPr lang="en-GB" i="1">
                                          <a:latin typeface="Cambria Math"/>
                                          <a:ea typeface="Cambria Math"/>
                                        </a:rPr>
                                        <m:t>𝛼</m:t>
                                      </m:r>
                                    </m:sup>
                                  </m:sSup>
                                  <m:sSub>
                                    <m:sSubPr>
                                      <m:ctrlPr>
                                        <a:rPr lang="en-GB" i="1">
                                          <a:latin typeface="Cambria Math"/>
                                          <a:ea typeface="Cambria Math"/>
                                        </a:rPr>
                                      </m:ctrlPr>
                                    </m:sSubPr>
                                    <m:e>
                                      <m:r>
                                        <a:rPr lang="en-GB" i="1" smtClean="0">
                                          <a:latin typeface="Cambria Math"/>
                                          <a:ea typeface="Cambria Math"/>
                                          <a:sym typeface="Symbol"/>
                                        </a:rPr>
                                        <m:t></m:t>
                                      </m:r>
                                    </m:e>
                                    <m:sub>
                                      <m:r>
                                        <a:rPr lang="en-GB" i="1">
                                          <a:latin typeface="Cambria Math"/>
                                          <a:ea typeface="Cambria Math"/>
                                        </a:rPr>
                                        <m:t>𝐿</m:t>
                                      </m:r>
                                    </m:sub>
                                  </m:sSub>
                                </m:e>
                              </m:d>
                              <m:r>
                                <a:rPr lang="en-GB" i="1">
                                  <a:latin typeface="Cambria Math"/>
                                  <a:ea typeface="Cambria Math"/>
                                </a:rPr>
                                <m:t>(</m:t>
                              </m:r>
                              <m:sSub>
                                <m:sSubPr>
                                  <m:ctrlPr>
                                    <a:rPr lang="en-GB" i="1">
                                      <a:latin typeface="Cambria Math"/>
                                      <a:ea typeface="Cambria Math"/>
                                    </a:rPr>
                                  </m:ctrlPr>
                                </m:sSubPr>
                                <m:e>
                                  <m:acc>
                                    <m:accPr>
                                      <m:chr m:val="̅"/>
                                      <m:ctrlPr>
                                        <a:rPr lang="en-GB" i="1">
                                          <a:latin typeface="Cambria Math"/>
                                          <a:ea typeface="Cambria Math"/>
                                        </a:rPr>
                                      </m:ctrlPr>
                                    </m:accPr>
                                    <m:e>
                                      <m:r>
                                        <a:rPr lang="en-GB" i="1" smtClean="0">
                                          <a:latin typeface="Cambria Math"/>
                                          <a:ea typeface="Cambria Math"/>
                                          <a:sym typeface="Symbol"/>
                                        </a:rPr>
                                        <m:t></m:t>
                                      </m:r>
                                    </m:e>
                                  </m:acc>
                                </m:e>
                                <m:sub>
                                  <m:r>
                                    <a:rPr lang="en-GB" i="1">
                                      <a:latin typeface="Cambria Math"/>
                                      <a:ea typeface="Cambria Math"/>
                                    </a:rPr>
                                    <m:t>𝐿</m:t>
                                  </m:r>
                                </m:sub>
                              </m:sSub>
                              <m:sSup>
                                <m:sSupPr>
                                  <m:ctrlPr>
                                    <a:rPr lang="en-GB" i="1">
                                      <a:latin typeface="Cambria Math"/>
                                      <a:ea typeface="Cambria Math"/>
                                    </a:rPr>
                                  </m:ctrlPr>
                                </m:sSupPr>
                                <m:e>
                                  <m:r>
                                    <a:rPr lang="en-GB" i="1">
                                      <a:latin typeface="Cambria Math"/>
                                      <a:ea typeface="Cambria Math"/>
                                    </a:rPr>
                                    <m:t>𝛾</m:t>
                                  </m:r>
                                </m:e>
                                <m:sup>
                                  <m:r>
                                    <a:rPr lang="en-GB" i="1">
                                      <a:latin typeface="Cambria Math"/>
                                      <a:ea typeface="Cambria Math"/>
                                    </a:rPr>
                                    <m:t>𝛼</m:t>
                                  </m:r>
                                </m:sup>
                              </m:sSup>
                              <m:sSub>
                                <m:sSubPr>
                                  <m:ctrlPr>
                                    <a:rPr lang="en-GB" i="1">
                                      <a:latin typeface="Cambria Math"/>
                                      <a:ea typeface="Cambria Math"/>
                                    </a:rPr>
                                  </m:ctrlPr>
                                </m:sSubPr>
                                <m:e>
                                  <m:r>
                                    <a:rPr lang="en-GB" i="1">
                                      <a:latin typeface="Cambria Math"/>
                                      <a:ea typeface="Cambria Math"/>
                                      <a:sym typeface="Symbol"/>
                                    </a:rPr>
                                    <m:t></m:t>
                                  </m:r>
                                </m:e>
                                <m:sub>
                                  <m:r>
                                    <a:rPr lang="en-GB" i="1">
                                      <a:latin typeface="Cambria Math"/>
                                      <a:ea typeface="Cambria Math"/>
                                    </a:rPr>
                                    <m:t>𝐿</m:t>
                                  </m:r>
                                </m:sub>
                              </m:sSub>
                              <m:r>
                                <a:rPr lang="en-GB" i="1">
                                  <a:latin typeface="Cambria Math"/>
                                  <a:ea typeface="Cambria Math"/>
                                </a:rPr>
                                <m:t>)+</m:t>
                              </m:r>
                              <m:r>
                                <a:rPr lang="en-GB" i="1">
                                  <a:latin typeface="Cambria Math"/>
                                  <a:ea typeface="Cambria Math"/>
                                </a:rPr>
                                <m:t>h</m:t>
                              </m:r>
                              <m:r>
                                <a:rPr lang="en-GB" i="1">
                                  <a:latin typeface="Cambria Math"/>
                                  <a:ea typeface="Cambria Math"/>
                                </a:rPr>
                                <m:t>.</m:t>
                              </m:r>
                              <m:r>
                                <a:rPr lang="en-GB" i="1">
                                  <a:latin typeface="Cambria Math"/>
                                  <a:ea typeface="Cambria Math"/>
                                </a:rPr>
                                <m:t>𝑐</m:t>
                              </m:r>
                              <m:r>
                                <a:rPr lang="en-GB" i="1">
                                  <a:latin typeface="Cambria Math"/>
                                  <a:ea typeface="Cambria Math"/>
                                </a:rPr>
                                <m:t>.</m:t>
                              </m:r>
                            </m:e>
                          </m:d>
                          <m:r>
                            <a:rPr lang="en-GB" b="0" i="1" smtClean="0">
                              <a:latin typeface="Cambria Math"/>
                            </a:rPr>
                            <m:t>+</m:t>
                          </m:r>
                          <m:d>
                            <m:dPr>
                              <m:begChr m:val="["/>
                              <m:endChr m:val="]"/>
                              <m:ctrlPr>
                                <a:rPr lang="en-GB" b="0" i="1" smtClean="0">
                                  <a:latin typeface="Cambria Math"/>
                                </a:rPr>
                              </m:ctrlPr>
                            </m:dPr>
                            <m:e>
                              <m:d>
                                <m:dPr>
                                  <m:ctrlPr>
                                    <a:rPr lang="en-GB" i="1">
                                      <a:latin typeface="Cambria Math"/>
                                    </a:rPr>
                                  </m:ctrlPr>
                                </m:dPr>
                                <m:e>
                                  <m:sSub>
                                    <m:sSubPr>
                                      <m:ctrlPr>
                                        <a:rPr lang="en-GB" i="1">
                                          <a:latin typeface="Cambria Math"/>
                                        </a:rPr>
                                      </m:ctrlPr>
                                    </m:sSubPr>
                                    <m:e>
                                      <m:acc>
                                        <m:accPr>
                                          <m:chr m:val="̅"/>
                                          <m:ctrlPr>
                                            <a:rPr lang="en-GB" i="1">
                                              <a:latin typeface="Cambria Math"/>
                                            </a:rPr>
                                          </m:ctrlPr>
                                        </m:accPr>
                                        <m:e>
                                          <m:r>
                                            <a:rPr lang="en-GB" i="1">
                                              <a:latin typeface="Cambria Math"/>
                                            </a:rPr>
                                            <m:t>𝑝</m:t>
                                          </m:r>
                                        </m:e>
                                      </m:acc>
                                    </m:e>
                                    <m:sub>
                                      <m:r>
                                        <a:rPr lang="en-GB" i="1">
                                          <a:latin typeface="Cambria Math"/>
                                        </a:rPr>
                                        <m:t>𝐿</m:t>
                                      </m:r>
                                    </m:sub>
                                  </m:sSub>
                                  <m:sSup>
                                    <m:sSupPr>
                                      <m:ctrlPr>
                                        <a:rPr lang="en-GB" i="1">
                                          <a:latin typeface="Cambria Math"/>
                                        </a:rPr>
                                      </m:ctrlPr>
                                    </m:sSupPr>
                                    <m:e>
                                      <m:r>
                                        <a:rPr lang="en-GB" i="1">
                                          <a:latin typeface="Cambria Math"/>
                                          <a:ea typeface="Cambria Math"/>
                                        </a:rPr>
                                        <m:t>𝛾</m:t>
                                      </m:r>
                                    </m:e>
                                    <m:sup>
                                      <m:r>
                                        <a:rPr lang="en-GB" i="1">
                                          <a:latin typeface="Cambria Math"/>
                                          <a:ea typeface="Cambria Math"/>
                                        </a:rPr>
                                        <m:t>𝛼</m:t>
                                      </m:r>
                                    </m:sup>
                                  </m:sSup>
                                  <m:sSub>
                                    <m:sSubPr>
                                      <m:ctrlPr>
                                        <a:rPr lang="en-GB" i="1">
                                          <a:latin typeface="Cambria Math"/>
                                        </a:rPr>
                                      </m:ctrlPr>
                                    </m:sSubPr>
                                    <m:e>
                                      <m:r>
                                        <a:rPr lang="en-GB" i="1">
                                          <a:latin typeface="Cambria Math"/>
                                        </a:rPr>
                                        <m:t>𝑛</m:t>
                                      </m:r>
                                    </m:e>
                                    <m:sub>
                                      <m:r>
                                        <a:rPr lang="en-GB" i="1">
                                          <a:latin typeface="Cambria Math"/>
                                        </a:rPr>
                                        <m:t>𝐿</m:t>
                                      </m:r>
                                    </m:sub>
                                  </m:sSub>
                                </m:e>
                              </m:d>
                              <m:d>
                                <m:dPr>
                                  <m:ctrlPr>
                                    <a:rPr lang="en-GB" i="1">
                                      <a:latin typeface="Cambria Math"/>
                                    </a:rPr>
                                  </m:ctrlPr>
                                </m:dPr>
                                <m:e>
                                  <m:sSub>
                                    <m:sSubPr>
                                      <m:ctrlPr>
                                        <a:rPr lang="en-GB" i="1">
                                          <a:latin typeface="Cambria Math"/>
                                          <a:ea typeface="Cambria Math"/>
                                        </a:rPr>
                                      </m:ctrlPr>
                                    </m:sSubPr>
                                    <m:e>
                                      <m:acc>
                                        <m:accPr>
                                          <m:chr m:val="̅"/>
                                          <m:ctrlPr>
                                            <a:rPr lang="en-GB" i="1">
                                              <a:latin typeface="Cambria Math"/>
                                              <a:ea typeface="Cambria Math"/>
                                            </a:rPr>
                                          </m:ctrlPr>
                                        </m:accPr>
                                        <m:e>
                                          <m:r>
                                            <a:rPr lang="en-GB" b="0" i="1" smtClean="0">
                                              <a:latin typeface="Cambria Math"/>
                                              <a:ea typeface="Cambria Math"/>
                                            </a:rPr>
                                            <m:t>𝑛</m:t>
                                          </m:r>
                                        </m:e>
                                      </m:acc>
                                    </m:e>
                                    <m:sub>
                                      <m:r>
                                        <a:rPr lang="en-GB" i="1">
                                          <a:latin typeface="Cambria Math"/>
                                          <a:ea typeface="Cambria Math"/>
                                        </a:rPr>
                                        <m:t>𝐿</m:t>
                                      </m:r>
                                    </m:sub>
                                  </m:sSub>
                                  <m:sSup>
                                    <m:sSupPr>
                                      <m:ctrlPr>
                                        <a:rPr lang="en-GB" i="1">
                                          <a:latin typeface="Cambria Math"/>
                                          <a:ea typeface="Cambria Math"/>
                                        </a:rPr>
                                      </m:ctrlPr>
                                    </m:sSupPr>
                                    <m:e>
                                      <m:r>
                                        <a:rPr lang="en-GB" i="1">
                                          <a:latin typeface="Cambria Math"/>
                                          <a:ea typeface="Cambria Math"/>
                                        </a:rPr>
                                        <m:t>𝛾</m:t>
                                      </m:r>
                                    </m:e>
                                    <m:sup>
                                      <m:r>
                                        <a:rPr lang="en-GB" i="1">
                                          <a:latin typeface="Cambria Math"/>
                                          <a:ea typeface="Cambria Math"/>
                                        </a:rPr>
                                        <m:t>𝛼</m:t>
                                      </m:r>
                                    </m:sup>
                                  </m:sSup>
                                  <m:sSub>
                                    <m:sSubPr>
                                      <m:ctrlPr>
                                        <a:rPr lang="en-GB" i="1">
                                          <a:latin typeface="Cambria Math"/>
                                          <a:ea typeface="Cambria Math"/>
                                        </a:rPr>
                                      </m:ctrlPr>
                                    </m:sSubPr>
                                    <m:e>
                                      <m:r>
                                        <a:rPr lang="en-GB" b="0" i="1" smtClean="0">
                                          <a:latin typeface="Cambria Math"/>
                                          <a:ea typeface="Cambria Math"/>
                                        </a:rPr>
                                        <m:t>𝑝</m:t>
                                      </m:r>
                                    </m:e>
                                    <m:sub>
                                      <m:r>
                                        <a:rPr lang="en-GB" i="1">
                                          <a:latin typeface="Cambria Math"/>
                                          <a:ea typeface="Cambria Math"/>
                                        </a:rPr>
                                        <m:t>𝐿</m:t>
                                      </m:r>
                                    </m:sub>
                                  </m:sSub>
                                </m:e>
                              </m:d>
                            </m:e>
                          </m:d>
                        </m:e>
                      </m:d>
                    </m:oMath>
                  </m:oMathPara>
                </a14:m>
                <a:endParaRPr lang="en-GB" dirty="0"/>
              </a:p>
            </p:txBody>
          </p:sp>
        </mc:Choice>
        <mc:Fallback xmlns="">
          <p:sp>
            <p:nvSpPr>
              <p:cNvPr id="13" name="TextBox 12"/>
              <p:cNvSpPr txBox="1">
                <a:spLocks noRot="1" noChangeAspect="1" noMove="1" noResize="1" noEditPoints="1" noAdjustHandles="1" noChangeArrowheads="1" noChangeShapeType="1" noTextEdit="1"/>
              </p:cNvSpPr>
              <p:nvPr/>
            </p:nvSpPr>
            <p:spPr>
              <a:xfrm>
                <a:off x="293089" y="4275056"/>
                <a:ext cx="4669390" cy="2070888"/>
              </a:xfrm>
              <a:prstGeom prst="rect">
                <a:avLst/>
              </a:prstGeom>
              <a:blipFill rotWithShape="1">
                <a:blip r:embed="rId7"/>
                <a:stretch>
                  <a:fillRect b="-3088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286349" y="3822324"/>
                <a:ext cx="5477146" cy="398764"/>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sSubSup>
                        <m:sSubSupPr>
                          <m:ctrlPr>
                            <a:rPr lang="en-GB" i="1" baseline="-25000" smtClean="0">
                              <a:latin typeface="Cambria Math"/>
                            </a:rPr>
                          </m:ctrlPr>
                        </m:sSubSupPr>
                        <m:e>
                          <m:r>
                            <a:rPr lang="en-GB" i="1">
                              <a:latin typeface="Cambria Math"/>
                            </a:rPr>
                            <m:t>𝐽</m:t>
                          </m:r>
                        </m:e>
                        <m:sub/>
                        <m:sup>
                          <m:r>
                            <a:rPr lang="en-GB" i="1">
                              <a:latin typeface="Cambria Math"/>
                              <a:ea typeface="Cambria Math"/>
                            </a:rPr>
                            <m:t>𝛼</m:t>
                          </m:r>
                        </m:sup>
                      </m:sSubSup>
                      <m:r>
                        <a:rPr lang="en-GB" b="0" i="1" smtClean="0">
                          <a:latin typeface="Cambria Math"/>
                          <a:ea typeface="Cambria Math"/>
                        </a:rPr>
                        <m:t>=</m:t>
                      </m:r>
                      <m:sSubSup>
                        <m:sSubSupPr>
                          <m:ctrlPr>
                            <a:rPr lang="en-GB" i="1" baseline="-25000">
                              <a:latin typeface="Cambria Math"/>
                              <a:ea typeface="Cambria Math"/>
                            </a:rPr>
                          </m:ctrlPr>
                        </m:sSubSupPr>
                        <m:e>
                          <m:r>
                            <a:rPr lang="en-GB" i="1">
                              <a:latin typeface="Cambria Math"/>
                              <a:ea typeface="Cambria Math"/>
                            </a:rPr>
                            <m:t>𝐽</m:t>
                          </m:r>
                        </m:e>
                        <m:sub>
                          <m:r>
                            <a:rPr lang="en-GB" b="0" i="1" smtClean="0">
                              <a:latin typeface="Cambria Math"/>
                              <a:ea typeface="Cambria Math"/>
                            </a:rPr>
                            <m:t>h𝑎𝑑</m:t>
                          </m:r>
                        </m:sub>
                        <m:sup>
                          <m:r>
                            <a:rPr lang="en-GB" i="1">
                              <a:latin typeface="Cambria Math"/>
                              <a:ea typeface="Cambria Math"/>
                            </a:rPr>
                            <m:t>𝛼</m:t>
                          </m:r>
                        </m:sup>
                      </m:sSubSup>
                      <m:r>
                        <a:rPr lang="en-GB" b="0" i="1" smtClean="0">
                          <a:latin typeface="Cambria Math"/>
                          <a:ea typeface="Cambria Math"/>
                        </a:rPr>
                        <m:t>+</m:t>
                      </m:r>
                      <m:sSubSup>
                        <m:sSubSupPr>
                          <m:ctrlPr>
                            <a:rPr lang="en-GB" i="1" baseline="-25000">
                              <a:latin typeface="Cambria Math"/>
                              <a:ea typeface="Cambria Math"/>
                            </a:rPr>
                          </m:ctrlPr>
                        </m:sSubSupPr>
                        <m:e>
                          <m:r>
                            <a:rPr lang="en-GB" i="1">
                              <a:latin typeface="Cambria Math"/>
                              <a:ea typeface="Cambria Math"/>
                            </a:rPr>
                            <m:t>𝐽</m:t>
                          </m:r>
                        </m:e>
                        <m:sub>
                          <m:r>
                            <a:rPr lang="en-GB" i="1">
                              <a:latin typeface="Cambria Math"/>
                              <a:ea typeface="Cambria Math"/>
                            </a:rPr>
                            <m:t>𝑙𝑒𝑝</m:t>
                          </m:r>
                        </m:sub>
                        <m:sup>
                          <m:r>
                            <a:rPr lang="en-GB" i="1">
                              <a:latin typeface="Cambria Math"/>
                              <a:ea typeface="Cambria Math"/>
                            </a:rPr>
                            <m:t>𝛼</m:t>
                          </m:r>
                        </m:sup>
                      </m:sSubSup>
                      <m:r>
                        <a:rPr lang="en-GB" b="0" i="1" smtClean="0">
                          <a:latin typeface="Cambria Math"/>
                          <a:ea typeface="Cambria Math"/>
                        </a:rPr>
                        <m:t>=2(</m:t>
                      </m:r>
                      <m:sSub>
                        <m:sSubPr>
                          <m:ctrlPr>
                            <a:rPr lang="en-GB" b="0" i="1" smtClean="0">
                              <a:latin typeface="Cambria Math"/>
                              <a:ea typeface="Cambria Math"/>
                            </a:rPr>
                          </m:ctrlPr>
                        </m:sSubPr>
                        <m:e>
                          <m:acc>
                            <m:accPr>
                              <m:chr m:val="̅"/>
                              <m:ctrlPr>
                                <a:rPr lang="en-GB" b="0" i="1" smtClean="0">
                                  <a:latin typeface="Cambria Math"/>
                                  <a:ea typeface="Cambria Math"/>
                                </a:rPr>
                              </m:ctrlPr>
                            </m:accPr>
                            <m:e>
                              <m:r>
                                <a:rPr lang="en-GB" b="0" i="1" smtClean="0">
                                  <a:latin typeface="Cambria Math"/>
                                  <a:ea typeface="Cambria Math"/>
                                </a:rPr>
                                <m:t>𝑝</m:t>
                              </m:r>
                            </m:e>
                          </m:acc>
                        </m:e>
                        <m:sub>
                          <m:r>
                            <a:rPr lang="en-GB" b="0" i="1" smtClean="0">
                              <a:latin typeface="Cambria Math"/>
                              <a:ea typeface="Cambria Math"/>
                            </a:rPr>
                            <m:t>𝐿</m:t>
                          </m:r>
                        </m:sub>
                      </m:sSub>
                      <m:sSup>
                        <m:sSupPr>
                          <m:ctrlPr>
                            <a:rPr lang="en-GB" b="0" i="1" smtClean="0">
                              <a:latin typeface="Cambria Math"/>
                              <a:ea typeface="Cambria Math"/>
                            </a:rPr>
                          </m:ctrlPr>
                        </m:sSupPr>
                        <m:e>
                          <m:r>
                            <a:rPr lang="en-GB" b="0" i="1" smtClean="0">
                              <a:latin typeface="Cambria Math"/>
                              <a:ea typeface="Cambria Math"/>
                            </a:rPr>
                            <m:t>𝛾</m:t>
                          </m:r>
                        </m:e>
                        <m:sup>
                          <m:r>
                            <a:rPr lang="en-GB" b="0" i="1" smtClean="0">
                              <a:latin typeface="Cambria Math"/>
                              <a:ea typeface="Cambria Math"/>
                            </a:rPr>
                            <m:t>𝛼</m:t>
                          </m:r>
                        </m:sup>
                      </m:sSup>
                      <m:sSub>
                        <m:sSubPr>
                          <m:ctrlPr>
                            <a:rPr lang="en-GB" b="0" i="1" smtClean="0">
                              <a:latin typeface="Cambria Math"/>
                              <a:ea typeface="Cambria Math"/>
                            </a:rPr>
                          </m:ctrlPr>
                        </m:sSubPr>
                        <m:e>
                          <m:r>
                            <a:rPr lang="en-GB" b="0" i="1" smtClean="0">
                              <a:latin typeface="Cambria Math"/>
                              <a:ea typeface="Cambria Math"/>
                            </a:rPr>
                            <m:t>𝑛</m:t>
                          </m:r>
                        </m:e>
                        <m:sub>
                          <m:r>
                            <a:rPr lang="en-GB" b="0" i="1" smtClean="0">
                              <a:latin typeface="Cambria Math"/>
                              <a:ea typeface="Cambria Math"/>
                            </a:rPr>
                            <m:t>𝐿</m:t>
                          </m:r>
                        </m:sub>
                      </m:sSub>
                      <m:r>
                        <a:rPr lang="en-GB" b="0" i="1" smtClean="0">
                          <a:latin typeface="Cambria Math"/>
                          <a:ea typeface="Cambria Math"/>
                        </a:rPr>
                        <m:t>+</m:t>
                      </m:r>
                      <m:sSub>
                        <m:sSubPr>
                          <m:ctrlPr>
                            <a:rPr lang="en-GB" i="1" smtClean="0">
                              <a:latin typeface="Cambria Math"/>
                              <a:ea typeface="Cambria Math"/>
                            </a:rPr>
                          </m:ctrlPr>
                        </m:sSubPr>
                        <m:e>
                          <m:acc>
                            <m:accPr>
                              <m:chr m:val="̅"/>
                              <m:ctrlPr>
                                <a:rPr lang="en-GB" i="1">
                                  <a:latin typeface="Cambria Math"/>
                                  <a:ea typeface="Cambria Math"/>
                                </a:rPr>
                              </m:ctrlPr>
                            </m:accPr>
                            <m:e>
                              <m:r>
                                <a:rPr lang="en-GB" i="1" smtClean="0">
                                  <a:latin typeface="Cambria Math"/>
                                  <a:ea typeface="Cambria Math"/>
                                  <a:sym typeface="Symbol"/>
                                </a:rPr>
                                <m:t></m:t>
                              </m:r>
                            </m:e>
                          </m:acc>
                        </m:e>
                        <m:sub>
                          <m:r>
                            <a:rPr lang="en-GB" i="1">
                              <a:latin typeface="Cambria Math"/>
                              <a:ea typeface="Cambria Math"/>
                            </a:rPr>
                            <m:t>𝐿</m:t>
                          </m:r>
                        </m:sub>
                      </m:sSub>
                      <m:sSup>
                        <m:sSupPr>
                          <m:ctrlPr>
                            <a:rPr lang="en-GB" i="1">
                              <a:latin typeface="Cambria Math"/>
                              <a:ea typeface="Cambria Math"/>
                            </a:rPr>
                          </m:ctrlPr>
                        </m:sSupPr>
                        <m:e>
                          <m:r>
                            <a:rPr lang="en-GB" i="1">
                              <a:latin typeface="Cambria Math"/>
                              <a:ea typeface="Cambria Math"/>
                            </a:rPr>
                            <m:t>𝛾</m:t>
                          </m:r>
                        </m:e>
                        <m:sup>
                          <m:r>
                            <a:rPr lang="en-GB" i="1">
                              <a:latin typeface="Cambria Math"/>
                              <a:ea typeface="Cambria Math"/>
                            </a:rPr>
                            <m:t>𝛼</m:t>
                          </m:r>
                        </m:sup>
                      </m:sSup>
                      <m:sSub>
                        <m:sSubPr>
                          <m:ctrlPr>
                            <a:rPr lang="en-GB" i="1">
                              <a:latin typeface="Cambria Math"/>
                              <a:ea typeface="Cambria Math"/>
                            </a:rPr>
                          </m:ctrlPr>
                        </m:sSubPr>
                        <m:e>
                          <m:r>
                            <a:rPr lang="en-GB" b="0" i="1" smtClean="0">
                              <a:latin typeface="Cambria Math"/>
                              <a:ea typeface="Cambria Math"/>
                            </a:rPr>
                            <m:t>𝑒</m:t>
                          </m:r>
                        </m:e>
                        <m:sub>
                          <m:r>
                            <a:rPr lang="en-GB" i="1">
                              <a:latin typeface="Cambria Math"/>
                              <a:ea typeface="Cambria Math"/>
                            </a:rPr>
                            <m:t>𝐿</m:t>
                          </m:r>
                        </m:sub>
                      </m:sSub>
                      <m:r>
                        <a:rPr lang="en-GB" b="0" i="1" smtClean="0">
                          <a:latin typeface="Cambria Math"/>
                          <a:ea typeface="Cambria Math"/>
                        </a:rPr>
                        <m:t>+</m:t>
                      </m:r>
                      <m:sSub>
                        <m:sSubPr>
                          <m:ctrlPr>
                            <a:rPr lang="en-GB" i="1">
                              <a:latin typeface="Cambria Math"/>
                              <a:ea typeface="Cambria Math"/>
                            </a:rPr>
                          </m:ctrlPr>
                        </m:sSubPr>
                        <m:e>
                          <m:acc>
                            <m:accPr>
                              <m:chr m:val="̅"/>
                              <m:ctrlPr>
                                <a:rPr lang="en-GB" i="1">
                                  <a:latin typeface="Cambria Math"/>
                                  <a:ea typeface="Cambria Math"/>
                                </a:rPr>
                              </m:ctrlPr>
                            </m:accPr>
                            <m:e>
                              <m:r>
                                <a:rPr lang="en-GB" i="1" smtClean="0">
                                  <a:latin typeface="Cambria Math"/>
                                  <a:ea typeface="Cambria Math"/>
                                  <a:sym typeface="Symbol"/>
                                </a:rPr>
                                <m:t></m:t>
                              </m:r>
                            </m:e>
                          </m:acc>
                        </m:e>
                        <m:sub>
                          <m:r>
                            <a:rPr lang="en-GB" i="1">
                              <a:latin typeface="Cambria Math"/>
                              <a:ea typeface="Cambria Math"/>
                            </a:rPr>
                            <m:t>𝐿</m:t>
                          </m:r>
                        </m:sub>
                      </m:sSub>
                      <m:sSup>
                        <m:sSupPr>
                          <m:ctrlPr>
                            <a:rPr lang="en-GB" i="1">
                              <a:latin typeface="Cambria Math"/>
                              <a:ea typeface="Cambria Math"/>
                            </a:rPr>
                          </m:ctrlPr>
                        </m:sSupPr>
                        <m:e>
                          <m:r>
                            <a:rPr lang="en-GB" i="1">
                              <a:latin typeface="Cambria Math"/>
                              <a:ea typeface="Cambria Math"/>
                            </a:rPr>
                            <m:t>𝛾</m:t>
                          </m:r>
                        </m:e>
                        <m:sup>
                          <m:r>
                            <a:rPr lang="en-GB" i="1">
                              <a:latin typeface="Cambria Math"/>
                              <a:ea typeface="Cambria Math"/>
                            </a:rPr>
                            <m:t>𝛼</m:t>
                          </m:r>
                        </m:sup>
                      </m:sSup>
                      <m:sSub>
                        <m:sSubPr>
                          <m:ctrlPr>
                            <a:rPr lang="en-GB" i="1">
                              <a:latin typeface="Cambria Math"/>
                              <a:ea typeface="Cambria Math"/>
                            </a:rPr>
                          </m:ctrlPr>
                        </m:sSubPr>
                        <m:e>
                          <m:r>
                            <a:rPr lang="en-GB" i="1" smtClean="0">
                              <a:latin typeface="Cambria Math"/>
                              <a:ea typeface="Cambria Math"/>
                              <a:sym typeface="Symbol"/>
                            </a:rPr>
                            <m:t></m:t>
                          </m:r>
                        </m:e>
                        <m:sub>
                          <m:r>
                            <a:rPr lang="en-GB" i="1">
                              <a:latin typeface="Cambria Math"/>
                              <a:ea typeface="Cambria Math"/>
                            </a:rPr>
                            <m:t>𝐿</m:t>
                          </m:r>
                        </m:sub>
                      </m:sSub>
                      <m:r>
                        <a:rPr lang="en-GB" b="0" i="1" smtClean="0">
                          <a:latin typeface="Cambria Math"/>
                          <a:ea typeface="Cambria Math"/>
                        </a:rPr>
                        <m:t>)</m:t>
                      </m:r>
                    </m:oMath>
                  </m:oMathPara>
                </a14:m>
                <a:endParaRPr lang="en-GB" dirty="0"/>
              </a:p>
            </p:txBody>
          </p:sp>
        </mc:Choice>
        <mc:Fallback xmlns="">
          <p:sp>
            <p:nvSpPr>
              <p:cNvPr id="23" name="TextBox 22"/>
              <p:cNvSpPr txBox="1">
                <a:spLocks noRot="1" noChangeAspect="1" noMove="1" noResize="1" noEditPoints="1" noAdjustHandles="1" noChangeArrowheads="1" noChangeShapeType="1" noTextEdit="1"/>
              </p:cNvSpPr>
              <p:nvPr/>
            </p:nvSpPr>
            <p:spPr>
              <a:xfrm>
                <a:off x="286349" y="3822324"/>
                <a:ext cx="5477146" cy="398764"/>
              </a:xfrm>
              <a:prstGeom prst="rect">
                <a:avLst/>
              </a:prstGeom>
              <a:blipFill rotWithShape="1">
                <a:blip r:embed="rId17"/>
                <a:stretch>
                  <a:fillRect b="-2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TextBox 23"/>
              <p:cNvSpPr txBox="1"/>
              <p:nvPr/>
            </p:nvSpPr>
            <p:spPr>
              <a:xfrm>
                <a:off x="2518506" y="3274017"/>
                <a:ext cx="2016224" cy="362984"/>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a:sym typeface="Symbol"/>
                        </a:rPr>
                        <m:t></m:t>
                      </m:r>
                      <m:r>
                        <a:rPr lang="en-GB" b="0" i="1" smtClean="0">
                          <a:latin typeface="Cambria Math"/>
                          <a:sym typeface="Symbol"/>
                        </a:rPr>
                        <m:t>=</m:t>
                      </m:r>
                      <m:r>
                        <a:rPr lang="en-GB" i="1" smtClean="0">
                          <a:latin typeface="Cambria Math"/>
                          <a:sym typeface="Symbol"/>
                        </a:rPr>
                        <m:t></m:t>
                      </m:r>
                      <m:r>
                        <a:rPr lang="en-GB" b="0" i="1" baseline="-25000" smtClean="0">
                          <a:latin typeface="Cambria Math"/>
                          <a:sym typeface="Symbol"/>
                        </a:rPr>
                        <m:t>𝐿</m:t>
                      </m:r>
                      <m:r>
                        <a:rPr lang="en-GB" b="0" i="1" smtClean="0">
                          <a:latin typeface="Cambria Math"/>
                          <a:sym typeface="Symbol"/>
                        </a:rPr>
                        <m:t>+</m:t>
                      </m:r>
                      <m:r>
                        <a:rPr lang="en-GB" i="1" smtClean="0">
                          <a:latin typeface="Cambria Math"/>
                          <a:sym typeface="Symbol"/>
                        </a:rPr>
                        <m:t></m:t>
                      </m:r>
                      <m:r>
                        <a:rPr lang="en-GB" b="0" i="1" baseline="-25000" smtClean="0">
                          <a:latin typeface="Cambria Math"/>
                          <a:sym typeface="Symbol"/>
                        </a:rPr>
                        <m:t>𝑅</m:t>
                      </m:r>
                    </m:oMath>
                  </m:oMathPara>
                </a14:m>
                <a:endParaRPr lang="en-GB" baseline="-25000" dirty="0"/>
              </a:p>
            </p:txBody>
          </p:sp>
        </mc:Choice>
        <mc:Fallback xmlns="">
          <p:sp>
            <p:nvSpPr>
              <p:cNvPr id="24" name="TextBox 23"/>
              <p:cNvSpPr txBox="1">
                <a:spLocks noRot="1" noChangeAspect="1" noMove="1" noResize="1" noEditPoints="1" noAdjustHandles="1" noChangeArrowheads="1" noChangeShapeType="1" noTextEdit="1"/>
              </p:cNvSpPr>
              <p:nvPr/>
            </p:nvSpPr>
            <p:spPr>
              <a:xfrm>
                <a:off x="2518506" y="3274017"/>
                <a:ext cx="2016224" cy="362984"/>
              </a:xfrm>
              <a:prstGeom prst="rect">
                <a:avLst/>
              </a:prstGeom>
              <a:blipFill rotWithShape="1">
                <a:blip r:embed="rId18"/>
                <a:stretch>
                  <a:fillRect b="-8333"/>
                </a:stretch>
              </a:blipFill>
            </p:spPr>
            <p:txBody>
              <a:bodyPr/>
              <a:lstStyle/>
              <a:p>
                <a:r>
                  <a:rPr lang="en-GB">
                    <a:noFill/>
                  </a:rPr>
                  <a:t> </a:t>
                </a:r>
              </a:p>
            </p:txBody>
          </p:sp>
        </mc:Fallback>
      </mc:AlternateContent>
      <p:grpSp>
        <p:nvGrpSpPr>
          <p:cNvPr id="29" name="Group 28"/>
          <p:cNvGrpSpPr/>
          <p:nvPr/>
        </p:nvGrpSpPr>
        <p:grpSpPr>
          <a:xfrm>
            <a:off x="4857827" y="3141693"/>
            <a:ext cx="3316778" cy="1016679"/>
            <a:chOff x="4857827" y="3141693"/>
            <a:chExt cx="3316778" cy="1016679"/>
          </a:xfrm>
        </p:grpSpPr>
        <p:sp>
          <p:nvSpPr>
            <p:cNvPr id="12" name="TextBox 11"/>
            <p:cNvSpPr txBox="1"/>
            <p:nvPr/>
          </p:nvSpPr>
          <p:spPr>
            <a:xfrm>
              <a:off x="6372200" y="3789040"/>
              <a:ext cx="1020453" cy="369332"/>
            </a:xfrm>
            <a:prstGeom prst="rect">
              <a:avLst/>
            </a:prstGeom>
            <a:noFill/>
            <a:ln>
              <a:solidFill>
                <a:srgbClr val="FF00FF"/>
              </a:solidFill>
            </a:ln>
          </p:spPr>
          <p:txBody>
            <a:bodyPr wrap="square" rtlCol="0">
              <a:spAutoFit/>
            </a:bodyPr>
            <a:lstStyle/>
            <a:p>
              <a:r>
                <a:rPr lang="en-GB" b="1" dirty="0" smtClean="0">
                  <a:solidFill>
                    <a:srgbClr val="FF00FF"/>
                  </a:solidFill>
                </a:rPr>
                <a:t>“V – A”</a:t>
              </a:r>
              <a:endParaRPr lang="en-GB" b="1" dirty="0">
                <a:solidFill>
                  <a:srgbClr val="FF00FF"/>
                </a:solidFill>
              </a:endParaRPr>
            </a:p>
          </p:txBody>
        </p:sp>
        <p:grpSp>
          <p:nvGrpSpPr>
            <p:cNvPr id="26" name="Group 25"/>
            <p:cNvGrpSpPr/>
            <p:nvPr/>
          </p:nvGrpSpPr>
          <p:grpSpPr>
            <a:xfrm>
              <a:off x="4857827" y="3141693"/>
              <a:ext cx="3316778" cy="610936"/>
              <a:chOff x="4857827" y="3141693"/>
              <a:chExt cx="3316778" cy="610936"/>
            </a:xfrm>
          </p:grpSpPr>
          <mc:AlternateContent xmlns:mc="http://schemas.openxmlformats.org/markup-compatibility/2006" xmlns:a14="http://schemas.microsoft.com/office/drawing/2010/main">
            <mc:Choice Requires="a14">
              <p:sp>
                <p:nvSpPr>
                  <p:cNvPr id="25" name="TextBox 24"/>
                  <p:cNvSpPr txBox="1"/>
                  <p:nvPr/>
                </p:nvSpPr>
                <p:spPr>
                  <a:xfrm>
                    <a:off x="4857827" y="3141693"/>
                    <a:ext cx="3316778" cy="610936"/>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GB" i="1" smtClean="0">
                                  <a:latin typeface="Cambria Math"/>
                                </a:rPr>
                              </m:ctrlPr>
                            </m:accPr>
                            <m:e>
                              <m:r>
                                <a:rPr lang="en-GB" i="1" smtClean="0">
                                  <a:latin typeface="Cambria Math"/>
                                  <a:sym typeface="Symbol"/>
                                </a:rPr>
                                <m:t></m:t>
                              </m:r>
                            </m:e>
                          </m:acc>
                          <m:f>
                            <m:fPr>
                              <m:ctrlPr>
                                <a:rPr lang="en-GB" i="1" smtClean="0">
                                  <a:latin typeface="Cambria Math"/>
                                </a:rPr>
                              </m:ctrlPr>
                            </m:fPr>
                            <m:num>
                              <m:r>
                                <a:rPr lang="en-GB" b="0" i="1" smtClean="0">
                                  <a:latin typeface="Cambria Math"/>
                                </a:rPr>
                                <m:t>1</m:t>
                              </m:r>
                            </m:num>
                            <m:den>
                              <m:r>
                                <a:rPr lang="en-GB" b="0" i="1" smtClean="0">
                                  <a:latin typeface="Cambria Math"/>
                                </a:rPr>
                                <m:t>2</m:t>
                              </m:r>
                            </m:den>
                          </m:f>
                          <m:sSup>
                            <m:sSupPr>
                              <m:ctrlPr>
                                <a:rPr lang="en-GB" i="1" smtClean="0">
                                  <a:latin typeface="Cambria Math"/>
                                </a:rPr>
                              </m:ctrlPr>
                            </m:sSupPr>
                            <m:e>
                              <m:r>
                                <a:rPr lang="en-GB" i="1" smtClean="0">
                                  <a:latin typeface="Cambria Math"/>
                                  <a:ea typeface="Cambria Math"/>
                                </a:rPr>
                                <m:t>𝛾</m:t>
                              </m:r>
                            </m:e>
                            <m:sup>
                              <m:r>
                                <a:rPr lang="en-GB" i="1" smtClean="0">
                                  <a:latin typeface="Cambria Math"/>
                                  <a:ea typeface="Cambria Math"/>
                                </a:rPr>
                                <m:t>𝜇</m:t>
                              </m:r>
                            </m:sup>
                          </m:sSup>
                          <m:d>
                            <m:dPr>
                              <m:ctrlPr>
                                <a:rPr lang="en-GB" b="0" i="1" smtClean="0">
                                  <a:latin typeface="Cambria Math"/>
                                </a:rPr>
                              </m:ctrlPr>
                            </m:dPr>
                            <m:e>
                              <m:r>
                                <a:rPr lang="en-GB" b="0" i="1" smtClean="0">
                                  <a:latin typeface="Cambria Math"/>
                                </a:rPr>
                                <m:t>1−</m:t>
                              </m:r>
                              <m:sSup>
                                <m:sSupPr>
                                  <m:ctrlPr>
                                    <a:rPr lang="en-GB" b="0" i="1" smtClean="0">
                                      <a:latin typeface="Cambria Math"/>
                                    </a:rPr>
                                  </m:ctrlPr>
                                </m:sSupPr>
                                <m:e>
                                  <m:r>
                                    <a:rPr lang="en-GB" b="0" i="1" smtClean="0">
                                      <a:latin typeface="Cambria Math"/>
                                      <a:ea typeface="Cambria Math"/>
                                    </a:rPr>
                                    <m:t>𝛾</m:t>
                                  </m:r>
                                </m:e>
                                <m:sup>
                                  <m:r>
                                    <a:rPr lang="en-GB" b="0" i="1" smtClean="0">
                                      <a:latin typeface="Cambria Math"/>
                                    </a:rPr>
                                    <m:t>5</m:t>
                                  </m:r>
                                </m:sup>
                              </m:sSup>
                            </m:e>
                          </m:d>
                          <m:r>
                            <a:rPr lang="en-GB" b="0" i="1" smtClean="0">
                              <a:latin typeface="Cambria Math"/>
                              <a:sym typeface="Symbol"/>
                            </a:rPr>
                            <m:t>=</m:t>
                          </m:r>
                          <m:sSub>
                            <m:sSubPr>
                              <m:ctrlPr>
                                <a:rPr lang="en-GB" b="0" i="1" smtClean="0">
                                  <a:latin typeface="Cambria Math"/>
                                  <a:sym typeface="Symbol"/>
                                </a:rPr>
                              </m:ctrlPr>
                            </m:sSubPr>
                            <m:e>
                              <m:acc>
                                <m:accPr>
                                  <m:chr m:val="̅"/>
                                  <m:ctrlPr>
                                    <a:rPr lang="en-GB" b="0" i="1" smtClean="0">
                                      <a:latin typeface="Cambria Math"/>
                                      <a:sym typeface="Symbol"/>
                                    </a:rPr>
                                  </m:ctrlPr>
                                </m:accPr>
                                <m:e>
                                  <m:r>
                                    <a:rPr lang="en-GB" b="0" i="1" smtClean="0">
                                      <a:latin typeface="Cambria Math"/>
                                      <a:sym typeface="Symbol"/>
                                    </a:rPr>
                                    <m:t></m:t>
                                  </m:r>
                                </m:e>
                              </m:acc>
                            </m:e>
                            <m:sub>
                              <m:r>
                                <a:rPr lang="en-GB" b="0" i="1" smtClean="0">
                                  <a:latin typeface="Cambria Math"/>
                                  <a:sym typeface="Symbol"/>
                                </a:rPr>
                                <m:t>𝐿</m:t>
                              </m:r>
                            </m:sub>
                          </m:sSub>
                          <m:sSup>
                            <m:sSupPr>
                              <m:ctrlPr>
                                <a:rPr lang="en-GB" b="0" i="1" smtClean="0">
                                  <a:latin typeface="Cambria Math"/>
                                  <a:sym typeface="Symbol"/>
                                </a:rPr>
                              </m:ctrlPr>
                            </m:sSupPr>
                            <m:e>
                              <m:r>
                                <a:rPr lang="en-GB" b="0" i="1" smtClean="0">
                                  <a:latin typeface="Cambria Math"/>
                                  <a:ea typeface="Cambria Math"/>
                                  <a:sym typeface="Symbol"/>
                                </a:rPr>
                                <m:t>𝛾</m:t>
                              </m:r>
                            </m:e>
                            <m:sup>
                              <m:r>
                                <a:rPr lang="en-GB" b="0" i="1" smtClean="0">
                                  <a:latin typeface="Cambria Math"/>
                                  <a:ea typeface="Cambria Math"/>
                                  <a:sym typeface="Symbol"/>
                                </a:rPr>
                                <m:t>𝜇</m:t>
                              </m:r>
                            </m:sup>
                          </m:sSup>
                          <m:sSub>
                            <m:sSubPr>
                              <m:ctrlPr>
                                <a:rPr lang="en-GB" b="0" i="1" smtClean="0">
                                  <a:latin typeface="Cambria Math"/>
                                  <a:sym typeface="Symbol"/>
                                </a:rPr>
                              </m:ctrlPr>
                            </m:sSubPr>
                            <m:e>
                              <m:r>
                                <a:rPr lang="en-GB" b="0" i="1" smtClean="0">
                                  <a:latin typeface="Cambria Math"/>
                                  <a:sym typeface="Symbol"/>
                                </a:rPr>
                                <m:t></m:t>
                              </m:r>
                            </m:e>
                            <m:sub>
                              <m:r>
                                <a:rPr lang="en-GB" b="0" i="1" smtClean="0">
                                  <a:latin typeface="Cambria Math"/>
                                  <a:sym typeface="Symbol"/>
                                </a:rPr>
                                <m:t>𝐿</m:t>
                              </m:r>
                            </m:sub>
                          </m:sSub>
                        </m:oMath>
                      </m:oMathPara>
                    </a14:m>
                    <a:endParaRPr lang="en-GB" dirty="0"/>
                  </a:p>
                </p:txBody>
              </p:sp>
            </mc:Choice>
            <mc:Fallback xmlns="">
              <p:sp>
                <p:nvSpPr>
                  <p:cNvPr id="25" name="TextBox 24"/>
                  <p:cNvSpPr txBox="1">
                    <a:spLocks noRot="1" noChangeAspect="1" noMove="1" noResize="1" noEditPoints="1" noAdjustHandles="1" noChangeArrowheads="1" noChangeShapeType="1" noTextEdit="1"/>
                  </p:cNvSpPr>
                  <p:nvPr/>
                </p:nvSpPr>
                <p:spPr>
                  <a:xfrm>
                    <a:off x="4857827" y="3141693"/>
                    <a:ext cx="3316778" cy="610936"/>
                  </a:xfrm>
                  <a:prstGeom prst="rect">
                    <a:avLst/>
                  </a:prstGeom>
                  <a:blipFill rotWithShape="1">
                    <a:blip r:embed="rId19"/>
                    <a:stretch>
                      <a:fillRect/>
                    </a:stretch>
                  </a:blipFill>
                </p:spPr>
                <p:txBody>
                  <a:bodyPr/>
                  <a:lstStyle/>
                  <a:p>
                    <a:r>
                      <a:rPr lang="en-GB">
                        <a:noFill/>
                      </a:rPr>
                      <a:t> </a:t>
                    </a:r>
                  </a:p>
                </p:txBody>
              </p:sp>
            </mc:Fallback>
          </mc:AlternateContent>
          <p:sp>
            <p:nvSpPr>
              <p:cNvPr id="14" name="Oval 13"/>
              <p:cNvSpPr/>
              <p:nvPr/>
            </p:nvSpPr>
            <p:spPr>
              <a:xfrm>
                <a:off x="5508104" y="3150260"/>
                <a:ext cx="1152128" cy="602369"/>
              </a:xfrm>
              <a:prstGeom prst="ellipse">
                <a:avLst/>
              </a:prstGeom>
              <a:noFill/>
              <a:ln>
                <a:solidFill>
                  <a:srgbClr val="FF00FF"/>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grpSp>
        <p:cxnSp>
          <p:nvCxnSpPr>
            <p:cNvPr id="28" name="Straight Arrow Connector 27"/>
            <p:cNvCxnSpPr>
              <a:stCxn id="14" idx="4"/>
              <a:endCxn id="12" idx="1"/>
            </p:cNvCxnSpPr>
            <p:nvPr/>
          </p:nvCxnSpPr>
          <p:spPr>
            <a:xfrm>
              <a:off x="6084168" y="3752629"/>
              <a:ext cx="288032" cy="221077"/>
            </a:xfrm>
            <a:prstGeom prst="straightConnector1">
              <a:avLst/>
            </a:prstGeom>
            <a:ln w="38100">
              <a:solidFill>
                <a:srgbClr val="FF00FF"/>
              </a:solidFill>
              <a:tailEnd type="arrow"/>
            </a:ln>
          </p:spPr>
          <p:style>
            <a:lnRef idx="1">
              <a:schemeClr val="accent1"/>
            </a:lnRef>
            <a:fillRef idx="0">
              <a:schemeClr val="accent1"/>
            </a:fillRef>
            <a:effectRef idx="0">
              <a:schemeClr val="accent1"/>
            </a:effectRef>
            <a:fontRef idx="minor">
              <a:schemeClr val="tx1"/>
            </a:fontRef>
          </p:style>
        </p:cxnSp>
      </p:grpSp>
      <p:grpSp>
        <p:nvGrpSpPr>
          <p:cNvPr id="27" name="Group 26"/>
          <p:cNvGrpSpPr/>
          <p:nvPr/>
        </p:nvGrpSpPr>
        <p:grpSpPr>
          <a:xfrm>
            <a:off x="4954227" y="4131068"/>
            <a:ext cx="3938252" cy="2456983"/>
            <a:chOff x="5076056" y="4221088"/>
            <a:chExt cx="3938252" cy="2456983"/>
          </a:xfrm>
        </p:grpSpPr>
        <p:grpSp>
          <p:nvGrpSpPr>
            <p:cNvPr id="8" name="Group 7"/>
            <p:cNvGrpSpPr/>
            <p:nvPr/>
          </p:nvGrpSpPr>
          <p:grpSpPr>
            <a:xfrm>
              <a:off x="5076056" y="4221088"/>
              <a:ext cx="3816091" cy="1976313"/>
              <a:chOff x="5076056" y="3926115"/>
              <a:chExt cx="3816091" cy="1976313"/>
            </a:xfrm>
          </p:grpSpPr>
          <mc:AlternateContent xmlns:mc="http://schemas.openxmlformats.org/markup-compatibility/2006" xmlns:a14="http://schemas.microsoft.com/office/drawing/2010/main">
            <mc:Choice Requires="a14">
              <p:sp>
                <p:nvSpPr>
                  <p:cNvPr id="15" name="TextBox 14"/>
                  <p:cNvSpPr txBox="1"/>
                  <p:nvPr/>
                </p:nvSpPr>
                <p:spPr>
                  <a:xfrm>
                    <a:off x="5076056" y="3926115"/>
                    <a:ext cx="1840439"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b="1" i="1" smtClean="0">
                              <a:solidFill>
                                <a:schemeClr val="bg1"/>
                              </a:solidFill>
                              <a:latin typeface="Cambria Math"/>
                            </a:rPr>
                            <m:t>𝒏</m:t>
                          </m:r>
                          <m:r>
                            <a:rPr lang="en-GB" b="1" i="1" smtClean="0">
                              <a:solidFill>
                                <a:schemeClr val="bg1"/>
                              </a:solidFill>
                              <a:latin typeface="Cambria Math"/>
                              <a:ea typeface="Cambria Math"/>
                            </a:rPr>
                            <m:t>→</m:t>
                          </m:r>
                          <m:r>
                            <a:rPr lang="en-GB" b="1" i="1" smtClean="0">
                              <a:solidFill>
                                <a:schemeClr val="bg1"/>
                              </a:solidFill>
                              <a:latin typeface="Cambria Math"/>
                              <a:ea typeface="Cambria Math"/>
                            </a:rPr>
                            <m:t>𝒑</m:t>
                          </m:r>
                          <m:r>
                            <a:rPr lang="en-GB" b="1" i="1" smtClean="0">
                              <a:solidFill>
                                <a:schemeClr val="bg1"/>
                              </a:solidFill>
                              <a:latin typeface="Cambria Math"/>
                              <a:ea typeface="Cambria Math"/>
                            </a:rPr>
                            <m:t>+ </m:t>
                          </m:r>
                          <m:sSup>
                            <m:sSupPr>
                              <m:ctrlPr>
                                <a:rPr lang="en-GB" b="1" i="1" smtClean="0">
                                  <a:solidFill>
                                    <a:schemeClr val="bg1"/>
                                  </a:solidFill>
                                  <a:latin typeface="Cambria Math"/>
                                  <a:ea typeface="Cambria Math"/>
                                </a:rPr>
                              </m:ctrlPr>
                            </m:sSupPr>
                            <m:e>
                              <m:r>
                                <a:rPr lang="en-GB" b="1" i="1" smtClean="0">
                                  <a:solidFill>
                                    <a:schemeClr val="bg1"/>
                                  </a:solidFill>
                                  <a:latin typeface="Cambria Math"/>
                                  <a:ea typeface="Cambria Math"/>
                                </a:rPr>
                                <m:t>𝒆</m:t>
                              </m:r>
                            </m:e>
                            <m:sup>
                              <m:r>
                                <a:rPr lang="en-GB" b="1" i="1" smtClean="0">
                                  <a:solidFill>
                                    <a:schemeClr val="bg1"/>
                                  </a:solidFill>
                                  <a:latin typeface="Cambria Math"/>
                                  <a:ea typeface="Cambria Math"/>
                                </a:rPr>
                                <m:t>−</m:t>
                              </m:r>
                            </m:sup>
                          </m:sSup>
                          <m:r>
                            <a:rPr lang="en-GB" b="1" i="1" smtClean="0">
                              <a:solidFill>
                                <a:schemeClr val="bg1"/>
                              </a:solidFill>
                              <a:latin typeface="Cambria Math"/>
                              <a:ea typeface="Cambria Math"/>
                            </a:rPr>
                            <m:t>+</m:t>
                          </m:r>
                          <m:acc>
                            <m:accPr>
                              <m:chr m:val="̅"/>
                              <m:ctrlPr>
                                <a:rPr lang="en-GB" b="1" i="1" smtClean="0">
                                  <a:solidFill>
                                    <a:schemeClr val="bg1"/>
                                  </a:solidFill>
                                  <a:latin typeface="Cambria Math"/>
                                  <a:ea typeface="Cambria Math"/>
                                </a:rPr>
                              </m:ctrlPr>
                            </m:accPr>
                            <m:e>
                              <m:r>
                                <a:rPr lang="en-GB" b="1" i="1" smtClean="0">
                                  <a:solidFill>
                                    <a:schemeClr val="bg1"/>
                                  </a:solidFill>
                                  <a:latin typeface="Cambria Math"/>
                                  <a:ea typeface="Cambria Math"/>
                                  <a:sym typeface="Symbol"/>
                                </a:rPr>
                                <m:t></m:t>
                              </m:r>
                            </m:e>
                          </m:acc>
                        </m:oMath>
                      </m:oMathPara>
                    </a14:m>
                    <a:endParaRPr lang="en-GB" b="1" dirty="0">
                      <a:solidFill>
                        <a:schemeClr val="bg1"/>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5076056" y="3926115"/>
                    <a:ext cx="1840439" cy="369332"/>
                  </a:xfrm>
                  <a:prstGeom prst="rect">
                    <a:avLst/>
                  </a:prstGeom>
                  <a:blipFill rotWithShape="1">
                    <a:blip r:embed="rId20"/>
                    <a:stretch>
                      <a:fillRect r="-10927" b="-6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7100670" y="3933056"/>
                    <a:ext cx="178119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GB" b="1" i="1" smtClean="0">
                                  <a:solidFill>
                                    <a:schemeClr val="bg1"/>
                                  </a:solidFill>
                                  <a:latin typeface="Cambria Math"/>
                                  <a:ea typeface="Cambria Math"/>
                                </a:rPr>
                              </m:ctrlPr>
                            </m:accPr>
                            <m:e>
                              <m:r>
                                <a:rPr lang="en-GB" b="1" i="1" smtClean="0">
                                  <a:solidFill>
                                    <a:schemeClr val="bg1"/>
                                  </a:solidFill>
                                  <a:latin typeface="Cambria Math"/>
                                  <a:ea typeface="Cambria Math"/>
                                  <a:sym typeface="Symbol"/>
                                </a:rPr>
                                <m:t></m:t>
                              </m:r>
                            </m:e>
                          </m:acc>
                          <m:r>
                            <a:rPr lang="en-GB" b="1" i="1" smtClean="0">
                              <a:solidFill>
                                <a:schemeClr val="bg1"/>
                              </a:solidFill>
                              <a:latin typeface="Cambria Math"/>
                            </a:rPr>
                            <m:t>+</m:t>
                          </m:r>
                          <m:r>
                            <a:rPr lang="en-GB" b="1" i="1" smtClean="0">
                              <a:solidFill>
                                <a:schemeClr val="bg1"/>
                              </a:solidFill>
                              <a:latin typeface="Cambria Math"/>
                            </a:rPr>
                            <m:t>𝒑</m:t>
                          </m:r>
                          <m:r>
                            <a:rPr lang="en-GB" b="1" i="1" smtClean="0">
                              <a:solidFill>
                                <a:schemeClr val="bg1"/>
                              </a:solidFill>
                              <a:latin typeface="Cambria Math"/>
                              <a:ea typeface="Cambria Math"/>
                            </a:rPr>
                            <m:t>→</m:t>
                          </m:r>
                          <m:r>
                            <a:rPr lang="en-GB" b="1" i="1" smtClean="0">
                              <a:solidFill>
                                <a:schemeClr val="bg1"/>
                              </a:solidFill>
                              <a:latin typeface="Cambria Math"/>
                              <a:ea typeface="Cambria Math"/>
                            </a:rPr>
                            <m:t>𝒏</m:t>
                          </m:r>
                          <m:r>
                            <a:rPr lang="en-GB" b="1" i="1" smtClean="0">
                              <a:solidFill>
                                <a:schemeClr val="bg1"/>
                              </a:solidFill>
                              <a:latin typeface="Cambria Math"/>
                              <a:ea typeface="Cambria Math"/>
                            </a:rPr>
                            <m:t>+</m:t>
                          </m:r>
                          <m:sSup>
                            <m:sSupPr>
                              <m:ctrlPr>
                                <a:rPr lang="en-GB" b="1" i="1">
                                  <a:solidFill>
                                    <a:schemeClr val="bg1"/>
                                  </a:solidFill>
                                  <a:latin typeface="Cambria Math"/>
                                  <a:ea typeface="Cambria Math"/>
                                </a:rPr>
                              </m:ctrlPr>
                            </m:sSupPr>
                            <m:e>
                              <m:r>
                                <a:rPr lang="en-GB" b="1" i="1">
                                  <a:solidFill>
                                    <a:schemeClr val="bg1"/>
                                  </a:solidFill>
                                  <a:latin typeface="Cambria Math"/>
                                  <a:ea typeface="Cambria Math"/>
                                </a:rPr>
                                <m:t>𝒆</m:t>
                              </m:r>
                            </m:e>
                            <m:sup>
                              <m:r>
                                <a:rPr lang="en-GB" b="1" i="1" smtClean="0">
                                  <a:solidFill>
                                    <a:schemeClr val="bg1"/>
                                  </a:solidFill>
                                  <a:latin typeface="Cambria Math"/>
                                  <a:ea typeface="Cambria Math"/>
                                </a:rPr>
                                <m:t>+</m:t>
                              </m:r>
                            </m:sup>
                          </m:sSup>
                        </m:oMath>
                      </m:oMathPara>
                    </a14:m>
                    <a:endParaRPr lang="en-GB" b="1" dirty="0">
                      <a:solidFill>
                        <a:schemeClr val="bg1"/>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7100670" y="3933056"/>
                    <a:ext cx="1781193" cy="369332"/>
                  </a:xfrm>
                  <a:prstGeom prst="rect">
                    <a:avLst/>
                  </a:prstGeom>
                  <a:blipFill rotWithShape="1">
                    <a:blip r:embed="rId21"/>
                    <a:stretch>
                      <a:fillRect b="-6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5112312" y="4293096"/>
                    <a:ext cx="1787605"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GB" b="1" i="1" smtClean="0">
                                  <a:solidFill>
                                    <a:schemeClr val="bg1"/>
                                  </a:solidFill>
                                  <a:latin typeface="Cambria Math"/>
                                </a:rPr>
                              </m:ctrlPr>
                            </m:sSupPr>
                            <m:e>
                              <m:r>
                                <a:rPr lang="en-GB" b="1" i="1" smtClean="0">
                                  <a:solidFill>
                                    <a:schemeClr val="bg1"/>
                                  </a:solidFill>
                                  <a:latin typeface="Cambria Math"/>
                                  <a:sym typeface="Symbol"/>
                                </a:rPr>
                                <m:t></m:t>
                              </m:r>
                            </m:e>
                            <m:sup>
                              <m:r>
                                <a:rPr lang="en-GB" b="1" i="1" smtClean="0">
                                  <a:solidFill>
                                    <a:schemeClr val="bg1"/>
                                  </a:solidFill>
                                  <a:latin typeface="Cambria Math"/>
                                </a:rPr>
                                <m:t>−</m:t>
                              </m:r>
                            </m:sup>
                          </m:sSup>
                          <m:r>
                            <a:rPr lang="en-GB" b="1" i="1" smtClean="0">
                              <a:solidFill>
                                <a:schemeClr val="bg1"/>
                              </a:solidFill>
                              <a:latin typeface="Cambria Math"/>
                            </a:rPr>
                            <m:t>+</m:t>
                          </m:r>
                          <m:r>
                            <a:rPr lang="en-GB" b="1" i="1" smtClean="0">
                              <a:solidFill>
                                <a:schemeClr val="bg1"/>
                              </a:solidFill>
                              <a:latin typeface="Cambria Math"/>
                            </a:rPr>
                            <m:t>𝒑</m:t>
                          </m:r>
                          <m:r>
                            <a:rPr lang="en-GB" b="1" i="1" smtClean="0">
                              <a:solidFill>
                                <a:schemeClr val="bg1"/>
                              </a:solidFill>
                              <a:latin typeface="Cambria Math"/>
                              <a:ea typeface="Cambria Math"/>
                            </a:rPr>
                            <m:t>→</m:t>
                          </m:r>
                          <m:r>
                            <a:rPr lang="en-GB" b="1" i="1" smtClean="0">
                              <a:solidFill>
                                <a:schemeClr val="bg1"/>
                              </a:solidFill>
                              <a:latin typeface="Cambria Math"/>
                              <a:ea typeface="Cambria Math"/>
                              <a:sym typeface="Symbol"/>
                            </a:rPr>
                            <m:t></m:t>
                          </m:r>
                          <m:r>
                            <a:rPr lang="en-GB" b="1" i="1" smtClean="0">
                              <a:solidFill>
                                <a:schemeClr val="bg1"/>
                              </a:solidFill>
                              <a:latin typeface="Cambria Math"/>
                              <a:ea typeface="Cambria Math"/>
                            </a:rPr>
                            <m:t>+</m:t>
                          </m:r>
                          <m:r>
                            <a:rPr lang="en-GB" b="1" i="1" smtClean="0">
                              <a:solidFill>
                                <a:schemeClr val="bg1"/>
                              </a:solidFill>
                              <a:latin typeface="Cambria Math"/>
                              <a:ea typeface="Cambria Math"/>
                            </a:rPr>
                            <m:t>𝒏</m:t>
                          </m:r>
                        </m:oMath>
                      </m:oMathPara>
                    </a14:m>
                    <a:endParaRPr lang="en-GB" b="1" dirty="0">
                      <a:solidFill>
                        <a:schemeClr val="bg1"/>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5112312" y="4293096"/>
                    <a:ext cx="1787605" cy="369332"/>
                  </a:xfrm>
                  <a:prstGeom prst="rect">
                    <a:avLst/>
                  </a:prstGeom>
                  <a:blipFill rotWithShape="1">
                    <a:blip r:embed="rId22"/>
                    <a:stretch>
                      <a:fillRect b="-6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7109426" y="4293096"/>
                    <a:ext cx="1734706" cy="369332"/>
                  </a:xfrm>
                  <a:prstGeom prst="rect">
                    <a:avLst/>
                  </a:prstGeom>
                  <a:noFill/>
                </p:spPr>
                <p:txBody>
                  <a:bodyPr wrap="none" rtlCol="0">
                    <a:spAutoFit/>
                  </a:bodyPr>
                  <a:lstStyle/>
                  <a:p>
                    <a:r>
                      <a:rPr lang="en-GB" b="1" dirty="0" smtClean="0">
                        <a:solidFill>
                          <a:schemeClr val="bg1"/>
                        </a:solidFill>
                        <a:sym typeface="Symbol"/>
                      </a:rPr>
                      <a:t></a:t>
                    </a:r>
                    <a14:m>
                      <m:oMath xmlns:m="http://schemas.openxmlformats.org/officeDocument/2006/math">
                        <m:r>
                          <a:rPr lang="en-GB" b="1" i="0" smtClean="0">
                            <a:solidFill>
                              <a:schemeClr val="bg1"/>
                            </a:solidFill>
                            <a:latin typeface="Cambria Math"/>
                          </a:rPr>
                          <m:t> </m:t>
                        </m:r>
                        <m:r>
                          <a:rPr lang="en-GB" b="1" i="1" smtClean="0">
                            <a:solidFill>
                              <a:schemeClr val="bg1"/>
                            </a:solidFill>
                            <a:latin typeface="Cambria Math"/>
                          </a:rPr>
                          <m:t>+ </m:t>
                        </m:r>
                        <m:r>
                          <a:rPr lang="en-GB" b="1" i="1" smtClean="0">
                            <a:solidFill>
                              <a:schemeClr val="bg1"/>
                            </a:solidFill>
                            <a:latin typeface="Cambria Math"/>
                          </a:rPr>
                          <m:t>𝒏</m:t>
                        </m:r>
                        <m:r>
                          <a:rPr lang="en-GB" b="1" i="1" smtClean="0">
                            <a:solidFill>
                              <a:schemeClr val="bg1"/>
                            </a:solidFill>
                            <a:latin typeface="Cambria Math"/>
                            <a:ea typeface="Cambria Math"/>
                          </a:rPr>
                          <m:t>→</m:t>
                        </m:r>
                        <m:sSup>
                          <m:sSupPr>
                            <m:ctrlPr>
                              <a:rPr lang="en-GB" b="1" i="1">
                                <a:solidFill>
                                  <a:schemeClr val="bg1"/>
                                </a:solidFill>
                                <a:latin typeface="Cambria Math"/>
                              </a:rPr>
                            </m:ctrlPr>
                          </m:sSupPr>
                          <m:e>
                            <m:r>
                              <a:rPr lang="en-GB" b="1" i="1">
                                <a:solidFill>
                                  <a:schemeClr val="bg1"/>
                                </a:solidFill>
                                <a:latin typeface="Cambria Math"/>
                                <a:sym typeface="Symbol"/>
                              </a:rPr>
                              <m:t></m:t>
                            </m:r>
                          </m:e>
                          <m:sup>
                            <m:r>
                              <a:rPr lang="en-GB" b="1" i="1">
                                <a:solidFill>
                                  <a:schemeClr val="bg1"/>
                                </a:solidFill>
                                <a:latin typeface="Cambria Math"/>
                              </a:rPr>
                              <m:t>−</m:t>
                            </m:r>
                          </m:sup>
                        </m:sSup>
                        <m:r>
                          <a:rPr lang="en-GB" b="1" i="1" smtClean="0">
                            <a:solidFill>
                              <a:schemeClr val="bg1"/>
                            </a:solidFill>
                            <a:latin typeface="Cambria Math"/>
                            <a:ea typeface="Cambria Math"/>
                          </a:rPr>
                          <m:t>+</m:t>
                        </m:r>
                        <m:r>
                          <a:rPr lang="en-GB" b="1" i="1" smtClean="0">
                            <a:solidFill>
                              <a:schemeClr val="bg1"/>
                            </a:solidFill>
                            <a:latin typeface="Cambria Math"/>
                            <a:ea typeface="Cambria Math"/>
                          </a:rPr>
                          <m:t>𝒑</m:t>
                        </m:r>
                      </m:oMath>
                    </a14:m>
                    <a:endParaRPr lang="en-GB" b="1" dirty="0">
                      <a:solidFill>
                        <a:schemeClr val="bg1"/>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7109426" y="4293096"/>
                    <a:ext cx="1734706" cy="369332"/>
                  </a:xfrm>
                  <a:prstGeom prst="rect">
                    <a:avLst/>
                  </a:prstGeom>
                  <a:blipFill rotWithShape="1">
                    <a:blip r:embed="rId23"/>
                    <a:stretch>
                      <a:fillRect l="-2807" t="-11667" b="-2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5116471" y="4653136"/>
                    <a:ext cx="187365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GB" b="1" i="1" smtClean="0">
                                  <a:solidFill>
                                    <a:schemeClr val="bg1"/>
                                  </a:solidFill>
                                  <a:latin typeface="Cambria Math"/>
                                </a:rPr>
                              </m:ctrlPr>
                            </m:sSupPr>
                            <m:e>
                              <m:r>
                                <a:rPr lang="en-GB" b="1" i="1" smtClean="0">
                                  <a:solidFill>
                                    <a:schemeClr val="bg1"/>
                                  </a:solidFill>
                                  <a:latin typeface="Cambria Math"/>
                                  <a:sym typeface="Symbol"/>
                                </a:rPr>
                                <m:t></m:t>
                              </m:r>
                            </m:e>
                            <m:sup>
                              <m:r>
                                <a:rPr lang="en-GB" b="1" i="1" smtClean="0">
                                  <a:solidFill>
                                    <a:schemeClr val="bg1"/>
                                  </a:solidFill>
                                  <a:latin typeface="Cambria Math"/>
                                </a:rPr>
                                <m:t>−</m:t>
                              </m:r>
                            </m:sup>
                          </m:sSup>
                          <m:r>
                            <a:rPr lang="en-GB" b="1" i="1" smtClean="0">
                              <a:solidFill>
                                <a:schemeClr val="bg1"/>
                              </a:solidFill>
                              <a:latin typeface="Cambria Math"/>
                              <a:ea typeface="Cambria Math"/>
                            </a:rPr>
                            <m:t>→</m:t>
                          </m:r>
                          <m:sSup>
                            <m:sSupPr>
                              <m:ctrlPr>
                                <a:rPr lang="en-GB" b="1" i="1">
                                  <a:solidFill>
                                    <a:schemeClr val="bg1"/>
                                  </a:solidFill>
                                  <a:latin typeface="Cambria Math"/>
                                  <a:ea typeface="Cambria Math"/>
                                </a:rPr>
                              </m:ctrlPr>
                            </m:sSupPr>
                            <m:e>
                              <m:r>
                                <a:rPr lang="en-GB" b="1" i="1">
                                  <a:solidFill>
                                    <a:schemeClr val="bg1"/>
                                  </a:solidFill>
                                  <a:latin typeface="Cambria Math"/>
                                  <a:ea typeface="Cambria Math"/>
                                </a:rPr>
                                <m:t>𝒆</m:t>
                              </m:r>
                            </m:e>
                            <m:sup>
                              <m:r>
                                <a:rPr lang="en-GB" b="1" i="1">
                                  <a:solidFill>
                                    <a:schemeClr val="bg1"/>
                                  </a:solidFill>
                                  <a:latin typeface="Cambria Math"/>
                                  <a:ea typeface="Cambria Math"/>
                                </a:rPr>
                                <m:t>−</m:t>
                              </m:r>
                            </m:sup>
                          </m:sSup>
                          <m:r>
                            <a:rPr lang="en-GB" b="1" i="1" smtClean="0">
                              <a:solidFill>
                                <a:schemeClr val="bg1"/>
                              </a:solidFill>
                              <a:latin typeface="Cambria Math"/>
                              <a:ea typeface="Cambria Math"/>
                            </a:rPr>
                            <m:t>+</m:t>
                          </m:r>
                          <m:r>
                            <a:rPr lang="en-GB" b="1" i="1" smtClean="0">
                              <a:solidFill>
                                <a:schemeClr val="bg1"/>
                              </a:solidFill>
                              <a:latin typeface="Cambria Math"/>
                              <a:ea typeface="Cambria Math"/>
                              <a:sym typeface="Symbol"/>
                            </a:rPr>
                            <m:t></m:t>
                          </m:r>
                          <m:r>
                            <a:rPr lang="en-GB" b="1" i="1" smtClean="0">
                              <a:solidFill>
                                <a:schemeClr val="bg1"/>
                              </a:solidFill>
                              <a:latin typeface="Cambria Math"/>
                              <a:ea typeface="Cambria Math"/>
                            </a:rPr>
                            <m:t>+</m:t>
                          </m:r>
                          <m:acc>
                            <m:accPr>
                              <m:chr m:val="̅"/>
                              <m:ctrlPr>
                                <a:rPr lang="en-GB" b="1" i="1">
                                  <a:solidFill>
                                    <a:schemeClr val="bg1"/>
                                  </a:solidFill>
                                  <a:latin typeface="Cambria Math"/>
                                  <a:ea typeface="Cambria Math"/>
                                </a:rPr>
                              </m:ctrlPr>
                            </m:accPr>
                            <m:e>
                              <m:r>
                                <a:rPr lang="en-GB" b="1" i="1">
                                  <a:solidFill>
                                    <a:schemeClr val="bg1"/>
                                  </a:solidFill>
                                  <a:latin typeface="Cambria Math"/>
                                  <a:ea typeface="Cambria Math"/>
                                  <a:sym typeface="Symbol"/>
                                </a:rPr>
                                <m:t></m:t>
                              </m:r>
                            </m:e>
                          </m:acc>
                        </m:oMath>
                      </m:oMathPara>
                    </a14:m>
                    <a:endParaRPr lang="en-GB" b="1" dirty="0">
                      <a:solidFill>
                        <a:schemeClr val="bg1"/>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5116471" y="4653136"/>
                    <a:ext cx="1873653" cy="369332"/>
                  </a:xfrm>
                  <a:prstGeom prst="rect">
                    <a:avLst/>
                  </a:prstGeom>
                  <a:blipFill rotWithShape="1">
                    <a:blip r:embed="rId24"/>
                    <a:stretch>
                      <a:fillRect r="-11039" b="-491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5076056" y="5533096"/>
                    <a:ext cx="1500732" cy="369332"/>
                  </a:xfrm>
                  <a:prstGeom prst="rect">
                    <a:avLst/>
                  </a:prstGeom>
                  <a:noFill/>
                </p:spPr>
                <p:txBody>
                  <a:bodyPr wrap="none" rtlCol="0">
                    <a:spAutoFit/>
                  </a:bodyPr>
                  <a:lstStyle/>
                  <a:p>
                    <a:r>
                      <a:rPr lang="en-GB" b="1" dirty="0" smtClean="0">
                        <a:solidFill>
                          <a:schemeClr val="bg1"/>
                        </a:solidFill>
                        <a:sym typeface="Symbol"/>
                      </a:rPr>
                      <a:t></a:t>
                    </a:r>
                    <a14:m>
                      <m:oMath xmlns:m="http://schemas.openxmlformats.org/officeDocument/2006/math">
                        <m:r>
                          <a:rPr lang="en-GB" b="1" i="0" smtClean="0">
                            <a:solidFill>
                              <a:schemeClr val="bg1"/>
                            </a:solidFill>
                            <a:latin typeface="Cambria Math"/>
                          </a:rPr>
                          <m:t> </m:t>
                        </m:r>
                        <m:r>
                          <a:rPr lang="en-GB" b="1" i="1" smtClean="0">
                            <a:solidFill>
                              <a:schemeClr val="bg1"/>
                            </a:solidFill>
                            <a:latin typeface="Cambria Math"/>
                          </a:rPr>
                          <m:t>+</m:t>
                        </m:r>
                        <m:r>
                          <a:rPr lang="en-GB" b="1" i="1" smtClean="0">
                            <a:solidFill>
                              <a:schemeClr val="bg1"/>
                            </a:solidFill>
                            <a:latin typeface="Cambria Math"/>
                          </a:rPr>
                          <m:t>𝒆</m:t>
                        </m:r>
                        <m:r>
                          <a:rPr lang="en-GB" b="1" i="1" smtClean="0">
                            <a:solidFill>
                              <a:schemeClr val="bg1"/>
                            </a:solidFill>
                            <a:latin typeface="Cambria Math"/>
                            <a:ea typeface="Cambria Math"/>
                          </a:rPr>
                          <m:t>→</m:t>
                        </m:r>
                        <m:r>
                          <a:rPr lang="en-GB" b="1" i="1" smtClean="0">
                            <a:solidFill>
                              <a:schemeClr val="bg1"/>
                            </a:solidFill>
                            <a:latin typeface="Cambria Math"/>
                            <a:ea typeface="Cambria Math"/>
                            <a:sym typeface="Symbol"/>
                          </a:rPr>
                          <m:t>+</m:t>
                        </m:r>
                        <m:r>
                          <a:rPr lang="en-GB" b="1" i="1" smtClean="0">
                            <a:solidFill>
                              <a:schemeClr val="bg1"/>
                            </a:solidFill>
                            <a:latin typeface="Cambria Math"/>
                            <a:ea typeface="Cambria Math"/>
                            <a:sym typeface="Symbol"/>
                          </a:rPr>
                          <m:t>𝒆</m:t>
                        </m:r>
                      </m:oMath>
                    </a14:m>
                    <a:endParaRPr lang="en-GB" b="1" dirty="0">
                      <a:solidFill>
                        <a:schemeClr val="bg1"/>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5076056" y="5533096"/>
                    <a:ext cx="1500732" cy="369332"/>
                  </a:xfrm>
                  <a:prstGeom prst="rect">
                    <a:avLst/>
                  </a:prstGeom>
                  <a:blipFill rotWithShape="1">
                    <a:blip r:embed="rId25"/>
                    <a:stretch>
                      <a:fillRect l="-3659" t="-11475" b="-2131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7025354" y="5533096"/>
                    <a:ext cx="186679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GB" b="1" i="1" smtClean="0">
                                  <a:solidFill>
                                    <a:schemeClr val="bg1"/>
                                  </a:solidFill>
                                  <a:latin typeface="Cambria Math"/>
                                </a:rPr>
                              </m:ctrlPr>
                            </m:sSupPr>
                            <m:e>
                              <m:r>
                                <a:rPr lang="en-GB" b="1" i="1" smtClean="0">
                                  <a:solidFill>
                                    <a:schemeClr val="bg1"/>
                                  </a:solidFill>
                                  <a:latin typeface="Cambria Math"/>
                                </a:rPr>
                                <m:t>𝒆</m:t>
                              </m:r>
                            </m:e>
                            <m:sup>
                              <m:r>
                                <a:rPr lang="en-GB" b="1" i="1" smtClean="0">
                                  <a:solidFill>
                                    <a:schemeClr val="bg1"/>
                                  </a:solidFill>
                                  <a:latin typeface="Cambria Math"/>
                                </a:rPr>
                                <m:t>−</m:t>
                              </m:r>
                            </m:sup>
                          </m:sSup>
                          <m:r>
                            <a:rPr lang="en-GB" b="1" i="1" smtClean="0">
                              <a:solidFill>
                                <a:schemeClr val="bg1"/>
                              </a:solidFill>
                              <a:latin typeface="Cambria Math"/>
                            </a:rPr>
                            <m:t>+</m:t>
                          </m:r>
                          <m:sSup>
                            <m:sSupPr>
                              <m:ctrlPr>
                                <a:rPr lang="en-GB" b="1" i="1" smtClean="0">
                                  <a:solidFill>
                                    <a:schemeClr val="bg1"/>
                                  </a:solidFill>
                                  <a:latin typeface="Cambria Math"/>
                                </a:rPr>
                              </m:ctrlPr>
                            </m:sSupPr>
                            <m:e>
                              <m:r>
                                <a:rPr lang="en-GB" b="1" i="1" smtClean="0">
                                  <a:solidFill>
                                    <a:schemeClr val="bg1"/>
                                  </a:solidFill>
                                  <a:latin typeface="Cambria Math"/>
                                </a:rPr>
                                <m:t>𝒆</m:t>
                              </m:r>
                            </m:e>
                            <m:sup>
                              <m:r>
                                <a:rPr lang="en-GB" b="1" i="1" smtClean="0">
                                  <a:solidFill>
                                    <a:schemeClr val="bg1"/>
                                  </a:solidFill>
                                  <a:latin typeface="Cambria Math"/>
                                </a:rPr>
                                <m:t>+</m:t>
                              </m:r>
                            </m:sup>
                          </m:sSup>
                          <m:r>
                            <a:rPr lang="en-GB" b="1" i="1" smtClean="0">
                              <a:solidFill>
                                <a:schemeClr val="bg1"/>
                              </a:solidFill>
                              <a:latin typeface="Cambria Math"/>
                              <a:ea typeface="Cambria Math"/>
                            </a:rPr>
                            <m:t>→</m:t>
                          </m:r>
                          <m:r>
                            <a:rPr lang="en-GB" b="1" i="1" smtClean="0">
                              <a:solidFill>
                                <a:schemeClr val="bg1"/>
                              </a:solidFill>
                              <a:latin typeface="Cambria Math"/>
                              <a:ea typeface="Cambria Math"/>
                              <a:sym typeface="Symbol"/>
                            </a:rPr>
                            <m:t>+</m:t>
                          </m:r>
                          <m:acc>
                            <m:accPr>
                              <m:chr m:val="̅"/>
                              <m:ctrlPr>
                                <a:rPr lang="en-GB" b="1" i="1">
                                  <a:solidFill>
                                    <a:schemeClr val="bg1"/>
                                  </a:solidFill>
                                  <a:latin typeface="Cambria Math"/>
                                  <a:ea typeface="Cambria Math"/>
                                </a:rPr>
                              </m:ctrlPr>
                            </m:accPr>
                            <m:e>
                              <m:r>
                                <a:rPr lang="en-GB" b="1" i="1">
                                  <a:solidFill>
                                    <a:schemeClr val="bg1"/>
                                  </a:solidFill>
                                  <a:latin typeface="Cambria Math"/>
                                  <a:ea typeface="Cambria Math"/>
                                  <a:sym typeface="Symbol"/>
                                </a:rPr>
                                <m:t></m:t>
                              </m:r>
                            </m:e>
                          </m:acc>
                        </m:oMath>
                      </m:oMathPara>
                    </a14:m>
                    <a:endParaRPr lang="en-GB" b="1" dirty="0">
                      <a:solidFill>
                        <a:schemeClr val="bg1"/>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7025354" y="5533096"/>
                    <a:ext cx="1866793" cy="369332"/>
                  </a:xfrm>
                  <a:prstGeom prst="rect">
                    <a:avLst/>
                  </a:prstGeom>
                  <a:blipFill rotWithShape="1">
                    <a:blip r:embed="rId26"/>
                    <a:stretch>
                      <a:fillRect r="-11075"/>
                    </a:stretch>
                  </a:blipFill>
                </p:spPr>
                <p:txBody>
                  <a:bodyPr/>
                  <a:lstStyle/>
                  <a:p>
                    <a:r>
                      <a:rPr lang="en-GB">
                        <a:noFill/>
                      </a:rPr>
                      <a:t> </a:t>
                    </a:r>
                  </a:p>
                </p:txBody>
              </p:sp>
            </mc:Fallback>
          </mc:AlternateContent>
        </p:grpSp>
        <mc:AlternateContent xmlns:mc="http://schemas.openxmlformats.org/markup-compatibility/2006" xmlns:a14="http://schemas.microsoft.com/office/drawing/2010/main">
          <mc:Choice Requires="a14">
            <p:sp>
              <p:nvSpPr>
                <p:cNvPr id="30" name="TextBox 29"/>
                <p:cNvSpPr txBox="1"/>
                <p:nvPr/>
              </p:nvSpPr>
              <p:spPr>
                <a:xfrm>
                  <a:off x="7092280" y="4931876"/>
                  <a:ext cx="187365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GB" b="1" i="1" smtClean="0">
                                <a:solidFill>
                                  <a:schemeClr val="bg1"/>
                                </a:solidFill>
                                <a:latin typeface="Cambria Math"/>
                              </a:rPr>
                            </m:ctrlPr>
                          </m:sSupPr>
                          <m:e>
                            <m:r>
                              <a:rPr lang="en-GB" b="1" i="1" smtClean="0">
                                <a:solidFill>
                                  <a:schemeClr val="bg1"/>
                                </a:solidFill>
                                <a:latin typeface="Cambria Math"/>
                                <a:sym typeface="Symbol"/>
                              </a:rPr>
                              <m:t></m:t>
                            </m:r>
                          </m:e>
                          <m:sup>
                            <m:r>
                              <a:rPr lang="en-GB" b="1" i="1" smtClean="0">
                                <a:solidFill>
                                  <a:schemeClr val="bg1"/>
                                </a:solidFill>
                                <a:latin typeface="Cambria Math"/>
                                <a:sym typeface="Symbol"/>
                              </a:rPr>
                              <m:t>+</m:t>
                            </m:r>
                          </m:sup>
                        </m:sSup>
                        <m:r>
                          <a:rPr lang="en-GB" b="1" i="1" smtClean="0">
                            <a:solidFill>
                              <a:schemeClr val="bg1"/>
                            </a:solidFill>
                            <a:latin typeface="Cambria Math"/>
                            <a:ea typeface="Cambria Math"/>
                          </a:rPr>
                          <m:t>→</m:t>
                        </m:r>
                        <m:sSup>
                          <m:sSupPr>
                            <m:ctrlPr>
                              <a:rPr lang="en-GB" b="1" i="1">
                                <a:solidFill>
                                  <a:schemeClr val="bg1"/>
                                </a:solidFill>
                                <a:latin typeface="Cambria Math"/>
                                <a:ea typeface="Cambria Math"/>
                              </a:rPr>
                            </m:ctrlPr>
                          </m:sSupPr>
                          <m:e>
                            <m:r>
                              <a:rPr lang="en-GB" b="1" i="1">
                                <a:solidFill>
                                  <a:schemeClr val="bg1"/>
                                </a:solidFill>
                                <a:latin typeface="Cambria Math"/>
                                <a:ea typeface="Cambria Math"/>
                              </a:rPr>
                              <m:t>𝒆</m:t>
                            </m:r>
                          </m:e>
                          <m:sup>
                            <m:r>
                              <a:rPr lang="en-GB" b="1" i="1" smtClean="0">
                                <a:solidFill>
                                  <a:schemeClr val="bg1"/>
                                </a:solidFill>
                                <a:latin typeface="Cambria Math"/>
                                <a:ea typeface="Cambria Math"/>
                              </a:rPr>
                              <m:t>+</m:t>
                            </m:r>
                          </m:sup>
                        </m:sSup>
                        <m:r>
                          <a:rPr lang="en-GB" b="1" i="1" smtClean="0">
                            <a:solidFill>
                              <a:schemeClr val="bg1"/>
                            </a:solidFill>
                            <a:latin typeface="Cambria Math"/>
                            <a:ea typeface="Cambria Math"/>
                          </a:rPr>
                          <m:t>+</m:t>
                        </m:r>
                        <m:r>
                          <a:rPr lang="en-GB" b="1" i="1" smtClean="0">
                            <a:solidFill>
                              <a:schemeClr val="bg1"/>
                            </a:solidFill>
                            <a:latin typeface="Cambria Math"/>
                            <a:ea typeface="Cambria Math"/>
                            <a:sym typeface="Symbol"/>
                          </a:rPr>
                          <m:t></m:t>
                        </m:r>
                        <m:r>
                          <a:rPr lang="en-GB" b="1" i="1" smtClean="0">
                            <a:solidFill>
                              <a:schemeClr val="bg1"/>
                            </a:solidFill>
                            <a:latin typeface="Cambria Math"/>
                            <a:ea typeface="Cambria Math"/>
                          </a:rPr>
                          <m:t>+</m:t>
                        </m:r>
                        <m:acc>
                          <m:accPr>
                            <m:chr m:val="̅"/>
                            <m:ctrlPr>
                              <a:rPr lang="en-GB" b="1" i="1">
                                <a:solidFill>
                                  <a:schemeClr val="bg1"/>
                                </a:solidFill>
                                <a:latin typeface="Cambria Math"/>
                                <a:ea typeface="Cambria Math"/>
                              </a:rPr>
                            </m:ctrlPr>
                          </m:accPr>
                          <m:e>
                            <m:r>
                              <a:rPr lang="en-GB" b="1" i="1">
                                <a:solidFill>
                                  <a:schemeClr val="bg1"/>
                                </a:solidFill>
                                <a:latin typeface="Cambria Math"/>
                                <a:ea typeface="Cambria Math"/>
                                <a:sym typeface="Symbol"/>
                              </a:rPr>
                              <m:t></m:t>
                            </m:r>
                          </m:e>
                        </m:acc>
                      </m:oMath>
                    </m:oMathPara>
                  </a14:m>
                  <a:endParaRPr lang="en-GB" b="1" dirty="0">
                    <a:solidFill>
                      <a:schemeClr val="bg1"/>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7092280" y="4931876"/>
                  <a:ext cx="1873654" cy="369332"/>
                </a:xfrm>
                <a:prstGeom prst="rect">
                  <a:avLst/>
                </a:prstGeom>
                <a:blipFill rotWithShape="1">
                  <a:blip r:embed="rId27"/>
                  <a:stretch>
                    <a:fillRect r="-11039" b="-4918"/>
                  </a:stretch>
                </a:blipFill>
              </p:spPr>
              <p:txBody>
                <a:bodyPr/>
                <a:lstStyle/>
                <a:p>
                  <a:r>
                    <a:rPr lang="en-GB">
                      <a:noFill/>
                    </a:rPr>
                    <a:t> </a:t>
                  </a:r>
                </a:p>
              </p:txBody>
            </p:sp>
          </mc:Fallback>
        </mc:AlternateContent>
        <p:sp>
          <p:nvSpPr>
            <p:cNvPr id="10" name="TextBox 9"/>
            <p:cNvSpPr txBox="1"/>
            <p:nvPr/>
          </p:nvSpPr>
          <p:spPr>
            <a:xfrm>
              <a:off x="5148064" y="5229200"/>
              <a:ext cx="3816424" cy="584775"/>
            </a:xfrm>
            <a:prstGeom prst="rect">
              <a:avLst/>
            </a:prstGeom>
            <a:noFill/>
          </p:spPr>
          <p:txBody>
            <a:bodyPr wrap="square" rtlCol="0">
              <a:spAutoFit/>
            </a:bodyPr>
            <a:lstStyle/>
            <a:p>
              <a:r>
                <a:rPr lang="en-GB" sz="1600" b="1" dirty="0" err="1" smtClean="0">
                  <a:solidFill>
                    <a:srgbClr val="00B0F0"/>
                  </a:solidFill>
                </a:rPr>
                <a:t>Yukar</a:t>
              </a:r>
              <a:r>
                <a:rPr lang="tr-TR" sz="1600" b="1" dirty="0" smtClean="0">
                  <a:solidFill>
                    <a:srgbClr val="00B0F0"/>
                  </a:solidFill>
                </a:rPr>
                <a:t>ı</a:t>
              </a:r>
              <a:r>
                <a:rPr lang="en-GB" sz="1600" b="1" dirty="0" smtClean="0">
                  <a:solidFill>
                    <a:srgbClr val="00B0F0"/>
                  </a:solidFill>
                </a:rPr>
                <a:t>da</a:t>
              </a:r>
              <a:r>
                <a:rPr lang="tr-TR" sz="1600" b="1" dirty="0" smtClean="0">
                  <a:solidFill>
                    <a:srgbClr val="00B0F0"/>
                  </a:solidFill>
                </a:rPr>
                <a:t> </a:t>
              </a:r>
              <a:r>
                <a:rPr lang="en-GB" sz="1600" b="1" dirty="0" err="1" smtClean="0">
                  <a:solidFill>
                    <a:srgbClr val="00B0F0"/>
                  </a:solidFill>
                </a:rPr>
                <a:t>ki</a:t>
              </a:r>
              <a:r>
                <a:rPr lang="en-GB" sz="1600" b="1" dirty="0" smtClean="0">
                  <a:solidFill>
                    <a:srgbClr val="00B0F0"/>
                  </a:solidFill>
                </a:rPr>
                <a:t> </a:t>
              </a:r>
              <a:r>
                <a:rPr lang="en-GB" sz="1600" b="1" dirty="0" err="1" smtClean="0">
                  <a:solidFill>
                    <a:srgbClr val="00B0F0"/>
                  </a:solidFill>
                </a:rPr>
                <a:t>etkile</a:t>
              </a:r>
              <a:r>
                <a:rPr lang="tr-TR" sz="1600" b="1" dirty="0" smtClean="0">
                  <a:solidFill>
                    <a:srgbClr val="00B0F0"/>
                  </a:solidFill>
                </a:rPr>
                <a:t>ş</a:t>
              </a:r>
              <a:r>
                <a:rPr lang="en-GB" sz="1600" b="1" dirty="0" err="1" smtClean="0">
                  <a:solidFill>
                    <a:srgbClr val="00B0F0"/>
                  </a:solidFill>
                </a:rPr>
                <a:t>imler</a:t>
              </a:r>
              <a:r>
                <a:rPr lang="en-GB" sz="1600" b="1" dirty="0" smtClean="0">
                  <a:solidFill>
                    <a:srgbClr val="00B0F0"/>
                  </a:solidFill>
                </a:rPr>
                <a:t> g</a:t>
              </a:r>
              <a:r>
                <a:rPr lang="tr-TR" sz="1600" b="1" dirty="0" smtClean="0">
                  <a:solidFill>
                    <a:srgbClr val="00B0F0"/>
                  </a:solidFill>
                </a:rPr>
                <a:t>ö</a:t>
              </a:r>
              <a:r>
                <a:rPr lang="en-GB" sz="1600" b="1" dirty="0" err="1" smtClean="0">
                  <a:solidFill>
                    <a:srgbClr val="00B0F0"/>
                  </a:solidFill>
                </a:rPr>
                <a:t>zlemlenmi</a:t>
              </a:r>
              <a:r>
                <a:rPr lang="tr-TR" sz="1600" b="1" dirty="0" smtClean="0">
                  <a:solidFill>
                    <a:srgbClr val="00B0F0"/>
                  </a:solidFill>
                </a:rPr>
                <a:t>ş</a:t>
              </a:r>
              <a:r>
                <a:rPr lang="en-GB" sz="1600" b="1" dirty="0" smtClean="0">
                  <a:solidFill>
                    <a:srgbClr val="00B0F0"/>
                  </a:solidFill>
                </a:rPr>
                <a:t> y</a:t>
              </a:r>
              <a:r>
                <a:rPr lang="tr-TR" sz="1600" b="1" dirty="0" smtClean="0">
                  <a:solidFill>
                    <a:srgbClr val="00B0F0"/>
                  </a:solidFill>
                </a:rPr>
                <a:t>ü</a:t>
              </a:r>
              <a:r>
                <a:rPr lang="en-GB" sz="1600" b="1" dirty="0" smtClean="0">
                  <a:solidFill>
                    <a:srgbClr val="00B0F0"/>
                  </a:solidFill>
                </a:rPr>
                <a:t>kl</a:t>
              </a:r>
              <a:r>
                <a:rPr lang="tr-TR" sz="1600" b="1" dirty="0" smtClean="0">
                  <a:solidFill>
                    <a:srgbClr val="00B0F0"/>
                  </a:solidFill>
                </a:rPr>
                <a:t>ü</a:t>
              </a:r>
              <a:r>
                <a:rPr lang="en-GB" sz="1600" b="1" dirty="0" smtClean="0">
                  <a:solidFill>
                    <a:srgbClr val="00B0F0"/>
                  </a:solidFill>
                </a:rPr>
                <a:t> </a:t>
              </a:r>
              <a:r>
                <a:rPr lang="en-GB" sz="1600" b="1" dirty="0" err="1" smtClean="0">
                  <a:solidFill>
                    <a:srgbClr val="00B0F0"/>
                  </a:solidFill>
                </a:rPr>
                <a:t>ak</a:t>
              </a:r>
              <a:r>
                <a:rPr lang="tr-TR" sz="1600" b="1" dirty="0" smtClean="0">
                  <a:solidFill>
                    <a:srgbClr val="00B0F0"/>
                  </a:solidFill>
                </a:rPr>
                <a:t>ı</a:t>
              </a:r>
              <a:r>
                <a:rPr lang="en-GB" sz="1600" b="1" dirty="0" smtClean="0">
                  <a:solidFill>
                    <a:srgbClr val="00B0F0"/>
                  </a:solidFill>
                </a:rPr>
                <a:t>m (Charged Current) </a:t>
              </a:r>
              <a:r>
                <a:rPr lang="en-GB" sz="1600" b="1" dirty="0" err="1" smtClean="0">
                  <a:solidFill>
                    <a:srgbClr val="00B0F0"/>
                  </a:solidFill>
                </a:rPr>
                <a:t>etkile</a:t>
              </a:r>
              <a:r>
                <a:rPr lang="tr-TR" sz="1600" b="1" dirty="0" smtClean="0">
                  <a:solidFill>
                    <a:srgbClr val="00B0F0"/>
                  </a:solidFill>
                </a:rPr>
                <a:t>ş</a:t>
              </a:r>
              <a:r>
                <a:rPr lang="en-GB" sz="1600" b="1" dirty="0" err="1" smtClean="0">
                  <a:solidFill>
                    <a:srgbClr val="00B0F0"/>
                  </a:solidFill>
                </a:rPr>
                <a:t>imleri</a:t>
              </a:r>
              <a:endParaRPr lang="en-GB" sz="1600" b="1" dirty="0">
                <a:solidFill>
                  <a:srgbClr val="00B0F0"/>
                </a:solidFill>
              </a:endParaRPr>
            </a:p>
          </p:txBody>
        </p:sp>
        <p:sp>
          <p:nvSpPr>
            <p:cNvPr id="31" name="TextBox 30"/>
            <p:cNvSpPr txBox="1"/>
            <p:nvPr/>
          </p:nvSpPr>
          <p:spPr>
            <a:xfrm>
              <a:off x="5112311" y="6093296"/>
              <a:ext cx="3901997" cy="584775"/>
            </a:xfrm>
            <a:prstGeom prst="rect">
              <a:avLst/>
            </a:prstGeom>
            <a:noFill/>
          </p:spPr>
          <p:txBody>
            <a:bodyPr wrap="square" rtlCol="0">
              <a:spAutoFit/>
            </a:bodyPr>
            <a:lstStyle/>
            <a:p>
              <a:r>
                <a:rPr lang="en-GB" sz="1600" b="1" dirty="0" smtClean="0">
                  <a:solidFill>
                    <a:srgbClr val="00B0F0"/>
                  </a:solidFill>
                </a:rPr>
                <a:t>Y</a:t>
              </a:r>
              <a:r>
                <a:rPr lang="tr-TR" sz="1600" b="1" dirty="0" smtClean="0">
                  <a:solidFill>
                    <a:srgbClr val="00B0F0"/>
                  </a:solidFill>
                </a:rPr>
                <a:t>ü</a:t>
              </a:r>
              <a:r>
                <a:rPr lang="en-GB" sz="1600" b="1" dirty="0" err="1" smtClean="0">
                  <a:solidFill>
                    <a:srgbClr val="00B0F0"/>
                  </a:solidFill>
                </a:rPr>
                <a:t>ks</a:t>
              </a:r>
              <a:r>
                <a:rPr lang="tr-TR" sz="1600" b="1" dirty="0" smtClean="0">
                  <a:solidFill>
                    <a:srgbClr val="00B0F0"/>
                  </a:solidFill>
                </a:rPr>
                <a:t>ü</a:t>
              </a:r>
              <a:r>
                <a:rPr lang="en-GB" sz="1600" b="1" dirty="0" smtClean="0">
                  <a:solidFill>
                    <a:srgbClr val="00B0F0"/>
                  </a:solidFill>
                </a:rPr>
                <a:t>z </a:t>
              </a:r>
              <a:r>
                <a:rPr lang="en-GB" sz="1600" b="1" dirty="0" err="1" smtClean="0">
                  <a:solidFill>
                    <a:srgbClr val="00B0F0"/>
                  </a:solidFill>
                </a:rPr>
                <a:t>ak</a:t>
              </a:r>
              <a:r>
                <a:rPr lang="tr-TR" sz="1600" b="1" dirty="0" smtClean="0">
                  <a:solidFill>
                    <a:srgbClr val="00B0F0"/>
                  </a:solidFill>
                </a:rPr>
                <a:t>ı</a:t>
              </a:r>
              <a:r>
                <a:rPr lang="en-GB" sz="1600" b="1" dirty="0" smtClean="0">
                  <a:solidFill>
                    <a:srgbClr val="00B0F0"/>
                  </a:solidFill>
                </a:rPr>
                <a:t>m (Neutral Current) </a:t>
              </a:r>
              <a:r>
                <a:rPr lang="en-GB" sz="1600" b="1" dirty="0" err="1" smtClean="0">
                  <a:solidFill>
                    <a:srgbClr val="00B0F0"/>
                  </a:solidFill>
                </a:rPr>
                <a:t>etkile</a:t>
              </a:r>
              <a:r>
                <a:rPr lang="tr-TR" sz="1600" b="1" dirty="0" smtClean="0">
                  <a:solidFill>
                    <a:srgbClr val="00B0F0"/>
                  </a:solidFill>
                </a:rPr>
                <a:t>ş</a:t>
              </a:r>
              <a:r>
                <a:rPr lang="en-GB" sz="1600" b="1" dirty="0" err="1" smtClean="0">
                  <a:solidFill>
                    <a:srgbClr val="00B0F0"/>
                  </a:solidFill>
                </a:rPr>
                <a:t>imler</a:t>
              </a:r>
              <a:r>
                <a:rPr lang="tr-TR" sz="1600" b="1" dirty="0">
                  <a:solidFill>
                    <a:srgbClr val="00B0F0"/>
                  </a:solidFill>
                </a:rPr>
                <a:t> </a:t>
              </a:r>
              <a:r>
                <a:rPr lang="tr-TR" sz="1600" b="1" dirty="0" smtClean="0">
                  <a:solidFill>
                    <a:srgbClr val="00B0F0"/>
                  </a:solidFill>
                </a:rPr>
                <a:t>öngörülmüş ve</a:t>
              </a:r>
              <a:r>
                <a:rPr lang="en-GB" sz="1600" b="1" dirty="0" smtClean="0">
                  <a:solidFill>
                    <a:srgbClr val="00B0F0"/>
                  </a:solidFill>
                </a:rPr>
                <a:t> g</a:t>
              </a:r>
              <a:r>
                <a:rPr lang="tr-TR" sz="1600" b="1" dirty="0" smtClean="0">
                  <a:solidFill>
                    <a:srgbClr val="00B0F0"/>
                  </a:solidFill>
                </a:rPr>
                <a:t>ö</a:t>
              </a:r>
              <a:r>
                <a:rPr lang="en-GB" sz="1600" b="1" dirty="0" err="1" smtClean="0">
                  <a:solidFill>
                    <a:srgbClr val="00B0F0"/>
                  </a:solidFill>
                </a:rPr>
                <a:t>zlemlenmi</a:t>
              </a:r>
              <a:r>
                <a:rPr lang="tr-TR" sz="1600" b="1" dirty="0" smtClean="0">
                  <a:solidFill>
                    <a:srgbClr val="00B0F0"/>
                  </a:solidFill>
                </a:rPr>
                <a:t>ş</a:t>
              </a:r>
              <a:r>
                <a:rPr lang="en-GB" sz="1600" b="1" dirty="0" smtClean="0">
                  <a:solidFill>
                    <a:srgbClr val="00B0F0"/>
                  </a:solidFill>
                </a:rPr>
                <a:t> de</a:t>
              </a:r>
              <a:r>
                <a:rPr lang="tr-TR" sz="1600" b="1" dirty="0">
                  <a:solidFill>
                    <a:srgbClr val="00B0F0"/>
                  </a:solidFill>
                </a:rPr>
                <a:t>ğ</a:t>
              </a:r>
              <a:r>
                <a:rPr lang="en-GB" sz="1600" b="1" dirty="0" err="1" smtClean="0">
                  <a:solidFill>
                    <a:srgbClr val="00B0F0"/>
                  </a:solidFill>
                </a:rPr>
                <a:t>il</a:t>
              </a:r>
              <a:r>
                <a:rPr lang="en-GB" sz="1600" b="1" dirty="0" smtClean="0">
                  <a:solidFill>
                    <a:srgbClr val="00B0F0"/>
                  </a:solidFill>
                </a:rPr>
                <a:t>!</a:t>
              </a:r>
              <a:endParaRPr lang="en-GB" sz="1600" b="1" dirty="0">
                <a:solidFill>
                  <a:srgbClr val="00B0F0"/>
                </a:solidFill>
              </a:endParaRPr>
            </a:p>
          </p:txBody>
        </p:sp>
      </p:grpSp>
      <p:sp>
        <p:nvSpPr>
          <p:cNvPr id="19" name="Date Placeholder 18"/>
          <p:cNvSpPr>
            <a:spLocks noGrp="1"/>
          </p:cNvSpPr>
          <p:nvPr>
            <p:ph type="dt" sz="half" idx="10"/>
          </p:nvPr>
        </p:nvSpPr>
        <p:spPr/>
        <p:txBody>
          <a:bodyPr/>
          <a:lstStyle/>
          <a:p>
            <a:fld id="{B5897011-016D-4A4B-94B8-6370C046B3C2}" type="datetime1">
              <a:rPr lang="en-GB" smtClean="0"/>
              <a:t>24/04/2014</a:t>
            </a:fld>
            <a:endParaRPr lang="en-GB"/>
          </a:p>
        </p:txBody>
      </p:sp>
    </p:spTree>
    <p:extLst>
      <p:ext uri="{BB962C8B-B14F-4D97-AF65-F5344CB8AC3E}">
        <p14:creationId xmlns:p14="http://schemas.microsoft.com/office/powerpoint/2010/main" val="24058116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Umut KOSE</a:t>
            </a:r>
            <a:endParaRPr lang="en-GB"/>
          </a:p>
        </p:txBody>
      </p:sp>
      <p:sp>
        <p:nvSpPr>
          <p:cNvPr id="3" name="Slide Number Placeholder 2"/>
          <p:cNvSpPr>
            <a:spLocks noGrp="1"/>
          </p:cNvSpPr>
          <p:nvPr>
            <p:ph type="sldNum" sz="quarter" idx="12"/>
          </p:nvPr>
        </p:nvSpPr>
        <p:spPr/>
        <p:txBody>
          <a:bodyPr/>
          <a:lstStyle/>
          <a:p>
            <a:fld id="{9D7D85F2-B42A-4D55-81F3-BF4AC343C405}" type="slidenum">
              <a:rPr lang="en-GB" smtClean="0"/>
              <a:t>22</a:t>
            </a:fld>
            <a:r>
              <a:rPr lang="en-GB" dirty="0" smtClean="0"/>
              <a:t>/42</a:t>
            </a:r>
            <a:endParaRPr lang="en-GB" dirty="0"/>
          </a:p>
        </p:txBody>
      </p:sp>
      <p:sp>
        <p:nvSpPr>
          <p:cNvPr id="5" name="TextBox 4"/>
          <p:cNvSpPr txBox="1"/>
          <p:nvPr/>
        </p:nvSpPr>
        <p:spPr>
          <a:xfrm>
            <a:off x="248930" y="2132856"/>
            <a:ext cx="8424936" cy="1446550"/>
          </a:xfrm>
          <a:prstGeom prst="rect">
            <a:avLst/>
          </a:prstGeom>
          <a:noFill/>
        </p:spPr>
        <p:txBody>
          <a:bodyPr wrap="square" rtlCol="0">
            <a:spAutoFit/>
          </a:bodyPr>
          <a:lstStyle/>
          <a:p>
            <a:r>
              <a:rPr lang="en-GB" sz="2200" b="1" dirty="0" err="1" smtClean="0">
                <a:solidFill>
                  <a:srgbClr val="66FF33"/>
                </a:solidFill>
              </a:rPr>
              <a:t>Gargamelle</a:t>
            </a:r>
            <a:r>
              <a:rPr lang="en-GB" sz="2200" b="1" dirty="0" smtClean="0">
                <a:solidFill>
                  <a:srgbClr val="66FF33"/>
                </a:solidFill>
              </a:rPr>
              <a:t> </a:t>
            </a:r>
            <a:r>
              <a:rPr lang="en-GB" sz="2200" b="1" dirty="0" err="1" smtClean="0">
                <a:solidFill>
                  <a:srgbClr val="66FF33"/>
                </a:solidFill>
              </a:rPr>
              <a:t>Deneyi</a:t>
            </a:r>
            <a:r>
              <a:rPr lang="en-GB" sz="2200" b="1" dirty="0" smtClean="0">
                <a:solidFill>
                  <a:srgbClr val="66FF33"/>
                </a:solidFill>
              </a:rPr>
              <a:t> CERN-PS, 1973</a:t>
            </a:r>
            <a:r>
              <a:rPr lang="tr-TR" sz="2200" b="1" dirty="0" smtClean="0">
                <a:solidFill>
                  <a:srgbClr val="66FF33"/>
                </a:solidFill>
              </a:rPr>
              <a:t>  </a:t>
            </a:r>
            <a:r>
              <a:rPr lang="en-GB" sz="2200" b="1" dirty="0" smtClean="0">
                <a:solidFill>
                  <a:srgbClr val="FF0000"/>
                </a:solidFill>
              </a:rPr>
              <a:t>Y</a:t>
            </a:r>
            <a:r>
              <a:rPr lang="tr-TR" sz="2200" b="1" dirty="0" smtClean="0">
                <a:solidFill>
                  <a:srgbClr val="FF0000"/>
                </a:solidFill>
              </a:rPr>
              <a:t>ü</a:t>
            </a:r>
            <a:r>
              <a:rPr lang="en-GB" sz="2200" b="1" dirty="0" err="1" smtClean="0">
                <a:solidFill>
                  <a:srgbClr val="FF0000"/>
                </a:solidFill>
              </a:rPr>
              <a:t>ks</a:t>
            </a:r>
            <a:r>
              <a:rPr lang="tr-TR" sz="2200" b="1" dirty="0" smtClean="0">
                <a:solidFill>
                  <a:srgbClr val="FF0000"/>
                </a:solidFill>
              </a:rPr>
              <a:t>ü</a:t>
            </a:r>
            <a:r>
              <a:rPr lang="en-GB" sz="2200" b="1" dirty="0" smtClean="0">
                <a:solidFill>
                  <a:srgbClr val="FF0000"/>
                </a:solidFill>
              </a:rPr>
              <a:t>z </a:t>
            </a:r>
            <a:r>
              <a:rPr lang="en-GB" sz="2200" b="1" dirty="0" err="1" smtClean="0">
                <a:solidFill>
                  <a:srgbClr val="FF0000"/>
                </a:solidFill>
              </a:rPr>
              <a:t>ak</a:t>
            </a:r>
            <a:r>
              <a:rPr lang="tr-TR" sz="2200" b="1" dirty="0" smtClean="0">
                <a:solidFill>
                  <a:srgbClr val="FF0000"/>
                </a:solidFill>
              </a:rPr>
              <a:t>ı</a:t>
            </a:r>
            <a:r>
              <a:rPr lang="en-GB" sz="2200" b="1" dirty="0" smtClean="0">
                <a:solidFill>
                  <a:srgbClr val="FF0000"/>
                </a:solidFill>
              </a:rPr>
              <a:t>m (NC) </a:t>
            </a:r>
            <a:r>
              <a:rPr lang="en-GB" sz="2200" b="1" dirty="0" err="1" smtClean="0">
                <a:solidFill>
                  <a:srgbClr val="FF0000"/>
                </a:solidFill>
              </a:rPr>
              <a:t>etkile</a:t>
            </a:r>
            <a:r>
              <a:rPr lang="tr-TR" sz="2200" b="1" dirty="0" smtClean="0">
                <a:solidFill>
                  <a:srgbClr val="FF0000"/>
                </a:solidFill>
              </a:rPr>
              <a:t>ş</a:t>
            </a:r>
            <a:r>
              <a:rPr lang="en-GB" sz="2200" b="1" dirty="0" err="1" smtClean="0">
                <a:solidFill>
                  <a:srgbClr val="FF0000"/>
                </a:solidFill>
              </a:rPr>
              <a:t>imi</a:t>
            </a:r>
            <a:endParaRPr lang="en-GB" sz="2200" b="1" dirty="0" smtClean="0">
              <a:solidFill>
                <a:srgbClr val="FF0000"/>
              </a:solidFill>
            </a:endParaRPr>
          </a:p>
          <a:p>
            <a:endParaRPr lang="en-GB" sz="2200" b="1" dirty="0" smtClean="0">
              <a:solidFill>
                <a:srgbClr val="66FF33"/>
              </a:solidFill>
            </a:endParaRPr>
          </a:p>
          <a:p>
            <a:endParaRPr lang="en-GB" sz="2200" b="1" dirty="0" smtClean="0">
              <a:solidFill>
                <a:srgbClr val="66FF33"/>
              </a:solidFill>
            </a:endParaRPr>
          </a:p>
          <a:p>
            <a:endParaRPr lang="en-GB" sz="2200" b="1" dirty="0">
              <a:solidFill>
                <a:srgbClr val="66FF33"/>
              </a:solidFill>
            </a:endParaRPr>
          </a:p>
        </p:txBody>
      </p:sp>
      <p:grpSp>
        <p:nvGrpSpPr>
          <p:cNvPr id="9" name="Group 8"/>
          <p:cNvGrpSpPr/>
          <p:nvPr/>
        </p:nvGrpSpPr>
        <p:grpSpPr>
          <a:xfrm>
            <a:off x="355394" y="2641028"/>
            <a:ext cx="3978832" cy="1748259"/>
            <a:chOff x="5071102" y="1432842"/>
            <a:chExt cx="3978832" cy="1748259"/>
          </a:xfrm>
        </p:grpSpPr>
        <p:pic>
          <p:nvPicPr>
            <p:cNvPr id="7" name="Picture 2" descr="GGM_nu-e_scat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1102" y="1432842"/>
              <a:ext cx="3978832" cy="1748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8" name="TextBox 7"/>
                <p:cNvSpPr txBox="1"/>
                <p:nvPr/>
              </p:nvSpPr>
              <p:spPr>
                <a:xfrm>
                  <a:off x="5071102" y="1432842"/>
                  <a:ext cx="2146100" cy="391646"/>
                </a:xfrm>
                <a:prstGeom prst="rect">
                  <a:avLst/>
                </a:prstGeom>
                <a:solidFill>
                  <a:srgbClr val="FFFF00"/>
                </a:solid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b="1" i="1" smtClean="0">
                                <a:solidFill>
                                  <a:srgbClr val="002060"/>
                                </a:solidFill>
                                <a:latin typeface="Cambria Math"/>
                              </a:rPr>
                            </m:ctrlPr>
                          </m:sSubPr>
                          <m:e>
                            <m:acc>
                              <m:accPr>
                                <m:chr m:val="̅"/>
                                <m:ctrlPr>
                                  <a:rPr lang="en-GB" b="1" i="1" smtClean="0">
                                    <a:solidFill>
                                      <a:srgbClr val="002060"/>
                                    </a:solidFill>
                                    <a:latin typeface="Cambria Math"/>
                                  </a:rPr>
                                </m:ctrlPr>
                              </m:accPr>
                              <m:e>
                                <m:r>
                                  <m:rPr>
                                    <m:nor/>
                                  </m:rPr>
                                  <a:rPr lang="en-GB" b="1" dirty="0">
                                    <a:solidFill>
                                      <a:srgbClr val="002060"/>
                                    </a:solidFill>
                                    <a:sym typeface="Symbol"/>
                                  </a:rPr>
                                  <m:t></m:t>
                                </m:r>
                              </m:e>
                            </m:acc>
                          </m:e>
                          <m:sub>
                            <m:r>
                              <a:rPr lang="en-GB" b="1" i="1" smtClean="0">
                                <a:solidFill>
                                  <a:srgbClr val="002060"/>
                                </a:solidFill>
                                <a:latin typeface="Cambria Math"/>
                                <a:ea typeface="Cambria Math"/>
                              </a:rPr>
                              <m:t>𝝁</m:t>
                            </m:r>
                          </m:sub>
                        </m:sSub>
                        <m:r>
                          <a:rPr lang="en-GB" b="1" i="1" smtClean="0">
                            <a:solidFill>
                              <a:srgbClr val="002060"/>
                            </a:solidFill>
                            <a:latin typeface="Cambria Math"/>
                          </a:rPr>
                          <m:t>+</m:t>
                        </m:r>
                        <m:sSup>
                          <m:sSupPr>
                            <m:ctrlPr>
                              <a:rPr lang="en-GB" b="1" i="1">
                                <a:solidFill>
                                  <a:srgbClr val="002060"/>
                                </a:solidFill>
                                <a:latin typeface="Cambria Math"/>
                                <a:ea typeface="Cambria Math"/>
                              </a:rPr>
                            </m:ctrlPr>
                          </m:sSupPr>
                          <m:e>
                            <m:r>
                              <a:rPr lang="en-GB" b="1" i="1">
                                <a:solidFill>
                                  <a:srgbClr val="002060"/>
                                </a:solidFill>
                                <a:latin typeface="Cambria Math"/>
                                <a:ea typeface="Cambria Math"/>
                              </a:rPr>
                              <m:t>𝒆</m:t>
                            </m:r>
                          </m:e>
                          <m:sup>
                            <m:r>
                              <a:rPr lang="en-GB" b="1" i="1">
                                <a:solidFill>
                                  <a:srgbClr val="002060"/>
                                </a:solidFill>
                                <a:latin typeface="Cambria Math"/>
                                <a:ea typeface="Cambria Math"/>
                              </a:rPr>
                              <m:t>−</m:t>
                            </m:r>
                          </m:sup>
                        </m:sSup>
                        <m:r>
                          <a:rPr lang="en-GB" b="1" i="1" smtClean="0">
                            <a:solidFill>
                              <a:srgbClr val="002060"/>
                            </a:solidFill>
                            <a:latin typeface="Cambria Math"/>
                            <a:ea typeface="Cambria Math"/>
                          </a:rPr>
                          <m:t>→</m:t>
                        </m:r>
                        <m:sSub>
                          <m:sSubPr>
                            <m:ctrlPr>
                              <a:rPr lang="en-GB" b="1" i="1">
                                <a:solidFill>
                                  <a:srgbClr val="002060"/>
                                </a:solidFill>
                                <a:latin typeface="Cambria Math"/>
                              </a:rPr>
                            </m:ctrlPr>
                          </m:sSubPr>
                          <m:e>
                            <m:acc>
                              <m:accPr>
                                <m:chr m:val="̅"/>
                                <m:ctrlPr>
                                  <a:rPr lang="en-GB" b="1" i="1">
                                    <a:solidFill>
                                      <a:srgbClr val="002060"/>
                                    </a:solidFill>
                                    <a:latin typeface="Cambria Math"/>
                                  </a:rPr>
                                </m:ctrlPr>
                              </m:accPr>
                              <m:e>
                                <m:r>
                                  <m:rPr>
                                    <m:nor/>
                                  </m:rPr>
                                  <a:rPr lang="en-GB" b="1" dirty="0">
                                    <a:solidFill>
                                      <a:srgbClr val="002060"/>
                                    </a:solidFill>
                                    <a:sym typeface="Symbol"/>
                                  </a:rPr>
                                  <m:t></m:t>
                                </m:r>
                              </m:e>
                            </m:acc>
                          </m:e>
                          <m:sub>
                            <m:r>
                              <a:rPr lang="en-GB" b="1" i="1">
                                <a:solidFill>
                                  <a:srgbClr val="002060"/>
                                </a:solidFill>
                                <a:latin typeface="Cambria Math"/>
                                <a:ea typeface="Cambria Math"/>
                              </a:rPr>
                              <m:t>𝝁</m:t>
                            </m:r>
                          </m:sub>
                        </m:sSub>
                        <m:r>
                          <a:rPr lang="en-GB" b="1" i="1" smtClean="0">
                            <a:solidFill>
                              <a:srgbClr val="002060"/>
                            </a:solidFill>
                            <a:latin typeface="Cambria Math"/>
                            <a:ea typeface="Cambria Math"/>
                          </a:rPr>
                          <m:t>+ </m:t>
                        </m:r>
                        <m:sSup>
                          <m:sSupPr>
                            <m:ctrlPr>
                              <a:rPr lang="en-GB" b="1" i="1" smtClean="0">
                                <a:solidFill>
                                  <a:srgbClr val="002060"/>
                                </a:solidFill>
                                <a:latin typeface="Cambria Math"/>
                                <a:ea typeface="Cambria Math"/>
                              </a:rPr>
                            </m:ctrlPr>
                          </m:sSupPr>
                          <m:e>
                            <m:r>
                              <a:rPr lang="en-GB" b="1" i="1" smtClean="0">
                                <a:solidFill>
                                  <a:srgbClr val="002060"/>
                                </a:solidFill>
                                <a:latin typeface="Cambria Math"/>
                                <a:ea typeface="Cambria Math"/>
                              </a:rPr>
                              <m:t>𝒆</m:t>
                            </m:r>
                          </m:e>
                          <m:sup>
                            <m:r>
                              <a:rPr lang="en-GB" b="1" i="1" smtClean="0">
                                <a:solidFill>
                                  <a:srgbClr val="002060"/>
                                </a:solidFill>
                                <a:latin typeface="Cambria Math"/>
                                <a:ea typeface="Cambria Math"/>
                              </a:rPr>
                              <m:t>−</m:t>
                            </m:r>
                          </m:sup>
                        </m:sSup>
                      </m:oMath>
                    </m:oMathPara>
                  </a14:m>
                  <a:endParaRPr lang="en-GB" b="1" dirty="0">
                    <a:solidFill>
                      <a:srgbClr val="00206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5071102" y="1432842"/>
                  <a:ext cx="2146100" cy="391646"/>
                </a:xfrm>
                <a:prstGeom prst="rect">
                  <a:avLst/>
                </a:prstGeom>
                <a:blipFill rotWithShape="1">
                  <a:blip r:embed="rId4"/>
                  <a:stretch>
                    <a:fillRect b="-3125"/>
                  </a:stretch>
                </a:blipFill>
              </p:spPr>
              <p:txBody>
                <a:bodyPr/>
                <a:lstStyle/>
                <a:p>
                  <a:r>
                    <a:rPr lang="en-GB">
                      <a:noFill/>
                    </a:rPr>
                    <a:t> </a:t>
                  </a:r>
                </a:p>
              </p:txBody>
            </p:sp>
          </mc:Fallback>
        </mc:AlternateContent>
      </p:grpSp>
      <p:sp>
        <p:nvSpPr>
          <p:cNvPr id="23" name="TextBox 22"/>
          <p:cNvSpPr txBox="1"/>
          <p:nvPr/>
        </p:nvSpPr>
        <p:spPr>
          <a:xfrm>
            <a:off x="135550" y="5661248"/>
            <a:ext cx="8192794" cy="861774"/>
          </a:xfrm>
          <a:prstGeom prst="rect">
            <a:avLst/>
          </a:prstGeom>
          <a:noFill/>
        </p:spPr>
        <p:txBody>
          <a:bodyPr wrap="square" rtlCol="0">
            <a:spAutoFit/>
          </a:bodyPr>
          <a:lstStyle/>
          <a:p>
            <a:r>
              <a:rPr lang="en-GB" sz="2200" b="1" dirty="0" smtClean="0">
                <a:solidFill>
                  <a:srgbClr val="66FF33"/>
                </a:solidFill>
              </a:rPr>
              <a:t>Donut </a:t>
            </a:r>
            <a:r>
              <a:rPr lang="en-GB" sz="2200" b="1" dirty="0" err="1" smtClean="0">
                <a:solidFill>
                  <a:srgbClr val="66FF33"/>
                </a:solidFill>
              </a:rPr>
              <a:t>deneyi</a:t>
            </a:r>
            <a:r>
              <a:rPr lang="en-GB" sz="2200" b="1" dirty="0" smtClean="0">
                <a:solidFill>
                  <a:srgbClr val="66FF33"/>
                </a:solidFill>
              </a:rPr>
              <a:t>, 2000, </a:t>
            </a:r>
            <a:r>
              <a:rPr lang="en-GB" sz="2000" b="1" dirty="0" smtClean="0">
                <a:solidFill>
                  <a:srgbClr val="FF0000"/>
                </a:solidFill>
              </a:rPr>
              <a:t>tau </a:t>
            </a:r>
            <a:r>
              <a:rPr lang="en-GB" sz="2000" b="1" dirty="0" smtClean="0">
                <a:solidFill>
                  <a:srgbClr val="FF0000"/>
                </a:solidFill>
              </a:rPr>
              <a:t>n</a:t>
            </a:r>
            <a:r>
              <a:rPr lang="tr-TR" sz="2000" b="1" dirty="0" smtClean="0">
                <a:solidFill>
                  <a:srgbClr val="FF0000"/>
                </a:solidFill>
              </a:rPr>
              <a:t>ö</a:t>
            </a:r>
            <a:r>
              <a:rPr lang="en-GB" sz="2000" b="1" dirty="0" err="1" smtClean="0">
                <a:solidFill>
                  <a:srgbClr val="FF0000"/>
                </a:solidFill>
              </a:rPr>
              <a:t>trinonun</a:t>
            </a:r>
            <a:r>
              <a:rPr lang="en-GB" sz="2000" b="1" dirty="0" smtClean="0">
                <a:solidFill>
                  <a:srgbClr val="FF0000"/>
                </a:solidFill>
              </a:rPr>
              <a:t> g</a:t>
            </a:r>
            <a:r>
              <a:rPr lang="tr-TR" sz="2000" b="1" dirty="0" smtClean="0">
                <a:solidFill>
                  <a:srgbClr val="FF0000"/>
                </a:solidFill>
              </a:rPr>
              <a:t>ö</a:t>
            </a:r>
            <a:r>
              <a:rPr lang="en-GB" sz="2000" b="1" dirty="0" err="1" smtClean="0">
                <a:solidFill>
                  <a:srgbClr val="FF0000"/>
                </a:solidFill>
              </a:rPr>
              <a:t>zlemlenmesi</a:t>
            </a:r>
            <a:r>
              <a:rPr lang="en-GB" sz="2000" b="1" dirty="0" smtClean="0">
                <a:solidFill>
                  <a:srgbClr val="FF0000"/>
                </a:solidFill>
              </a:rPr>
              <a:t> </a:t>
            </a:r>
            <a:r>
              <a:rPr lang="en-GB" sz="2000" b="1" dirty="0" smtClean="0">
                <a:solidFill>
                  <a:srgbClr val="0070C0"/>
                </a:solidFill>
              </a:rPr>
              <a:t>(</a:t>
            </a:r>
            <a:r>
              <a:rPr lang="en-GB" sz="2000" b="1" dirty="0" err="1" smtClean="0">
                <a:solidFill>
                  <a:srgbClr val="0070C0"/>
                </a:solidFill>
              </a:rPr>
              <a:t>toplamda</a:t>
            </a:r>
            <a:r>
              <a:rPr lang="en-GB" sz="2000" b="1" dirty="0" smtClean="0">
                <a:solidFill>
                  <a:srgbClr val="0070C0"/>
                </a:solidFill>
              </a:rPr>
              <a:t> 9 </a:t>
            </a:r>
            <a:r>
              <a:rPr lang="en-GB" sz="2000" b="1" dirty="0" err="1" smtClean="0">
                <a:solidFill>
                  <a:srgbClr val="0070C0"/>
                </a:solidFill>
              </a:rPr>
              <a:t>adet</a:t>
            </a:r>
            <a:r>
              <a:rPr lang="en-GB" sz="2000" b="1" dirty="0" smtClean="0">
                <a:solidFill>
                  <a:srgbClr val="0070C0"/>
                </a:solidFill>
              </a:rPr>
              <a:t> </a:t>
            </a:r>
            <a:r>
              <a:rPr lang="en-GB" sz="2800" b="1" dirty="0" smtClean="0">
                <a:solidFill>
                  <a:srgbClr val="FFFF00"/>
                </a:solidFill>
                <a:sym typeface="Symbol"/>
              </a:rPr>
              <a:t></a:t>
            </a:r>
            <a:r>
              <a:rPr lang="en-GB" sz="2800" b="1" baseline="-25000" dirty="0" smtClean="0">
                <a:solidFill>
                  <a:srgbClr val="FFFF00"/>
                </a:solidFill>
                <a:sym typeface="Symbol"/>
              </a:rPr>
              <a:t></a:t>
            </a:r>
            <a:r>
              <a:rPr lang="en-GB" sz="2000" b="1" dirty="0" smtClean="0">
                <a:solidFill>
                  <a:srgbClr val="0070C0"/>
                </a:solidFill>
              </a:rPr>
              <a:t> </a:t>
            </a:r>
            <a:r>
              <a:rPr lang="en-GB" sz="2000" b="1" dirty="0" err="1" smtClean="0">
                <a:solidFill>
                  <a:srgbClr val="0070C0"/>
                </a:solidFill>
              </a:rPr>
              <a:t>etkile</a:t>
            </a:r>
            <a:r>
              <a:rPr lang="tr-TR" sz="2000" b="1" dirty="0" smtClean="0">
                <a:solidFill>
                  <a:srgbClr val="0070C0"/>
                </a:solidFill>
              </a:rPr>
              <a:t>ş</a:t>
            </a:r>
            <a:r>
              <a:rPr lang="en-GB" sz="2000" b="1" dirty="0" err="1" smtClean="0">
                <a:solidFill>
                  <a:srgbClr val="0070C0"/>
                </a:solidFill>
              </a:rPr>
              <a:t>imi</a:t>
            </a:r>
            <a:r>
              <a:rPr lang="en-GB" sz="2000" b="1" dirty="0" smtClean="0">
                <a:solidFill>
                  <a:srgbClr val="0070C0"/>
                </a:solidFill>
              </a:rPr>
              <a:t> g</a:t>
            </a:r>
            <a:r>
              <a:rPr lang="tr-TR" sz="2000" b="1" dirty="0" smtClean="0">
                <a:solidFill>
                  <a:srgbClr val="0070C0"/>
                </a:solidFill>
              </a:rPr>
              <a:t>ö</a:t>
            </a:r>
            <a:r>
              <a:rPr lang="en-GB" sz="2000" b="1" dirty="0" err="1" smtClean="0">
                <a:solidFill>
                  <a:srgbClr val="0070C0"/>
                </a:solidFill>
              </a:rPr>
              <a:t>zlemlenmi</a:t>
            </a:r>
            <a:r>
              <a:rPr lang="tr-TR" sz="2000" b="1" dirty="0">
                <a:solidFill>
                  <a:srgbClr val="0070C0"/>
                </a:solidFill>
              </a:rPr>
              <a:t>ş</a:t>
            </a:r>
            <a:r>
              <a:rPr lang="en-GB" sz="2000" b="1" dirty="0" err="1" smtClean="0">
                <a:solidFill>
                  <a:srgbClr val="0070C0"/>
                </a:solidFill>
              </a:rPr>
              <a:t>tir</a:t>
            </a:r>
            <a:r>
              <a:rPr lang="en-GB" sz="2000" b="1" dirty="0" smtClean="0">
                <a:solidFill>
                  <a:srgbClr val="0070C0"/>
                </a:solidFill>
              </a:rPr>
              <a:t>)</a:t>
            </a:r>
            <a:r>
              <a:rPr lang="tr-TR" sz="2000" b="1" dirty="0" smtClean="0">
                <a:solidFill>
                  <a:srgbClr val="FF0000"/>
                </a:solidFill>
              </a:rPr>
              <a:t>.</a:t>
            </a:r>
            <a:endParaRPr lang="en-GB" sz="2000" b="1" dirty="0">
              <a:solidFill>
                <a:srgbClr val="FF0000"/>
              </a:solidFill>
            </a:endParaRPr>
          </a:p>
        </p:txBody>
      </p:sp>
      <p:grpSp>
        <p:nvGrpSpPr>
          <p:cNvPr id="25" name="Group 24"/>
          <p:cNvGrpSpPr/>
          <p:nvPr/>
        </p:nvGrpSpPr>
        <p:grpSpPr>
          <a:xfrm>
            <a:off x="251520" y="272228"/>
            <a:ext cx="8588808" cy="780508"/>
            <a:chOff x="323528" y="340024"/>
            <a:chExt cx="8588808" cy="780508"/>
          </a:xfrm>
        </p:grpSpPr>
        <p:grpSp>
          <p:nvGrpSpPr>
            <p:cNvPr id="13" name="Group 12"/>
            <p:cNvGrpSpPr/>
            <p:nvPr/>
          </p:nvGrpSpPr>
          <p:grpSpPr>
            <a:xfrm>
              <a:off x="323528" y="340024"/>
              <a:ext cx="8425600" cy="780508"/>
              <a:chOff x="286349" y="408148"/>
              <a:chExt cx="8425600" cy="780508"/>
            </a:xfrm>
          </p:grpSpPr>
          <p:sp>
            <p:nvSpPr>
              <p:cNvPr id="14" name="TextBox 13"/>
              <p:cNvSpPr txBox="1"/>
              <p:nvPr/>
            </p:nvSpPr>
            <p:spPr>
              <a:xfrm>
                <a:off x="286349" y="419215"/>
                <a:ext cx="8424936" cy="769441"/>
              </a:xfrm>
              <a:prstGeom prst="rect">
                <a:avLst/>
              </a:prstGeom>
              <a:noFill/>
            </p:spPr>
            <p:txBody>
              <a:bodyPr wrap="square" rtlCol="0">
                <a:spAutoFit/>
              </a:bodyPr>
              <a:lstStyle/>
              <a:p>
                <a:r>
                  <a:rPr lang="en-GB" sz="2200" b="1" dirty="0" smtClean="0">
                    <a:solidFill>
                      <a:srgbClr val="66FF33"/>
                    </a:solidFill>
                  </a:rPr>
                  <a:t>P. Higgs </a:t>
                </a:r>
                <a:r>
                  <a:rPr lang="en-GB" sz="1400" dirty="0">
                    <a:solidFill>
                      <a:schemeClr val="bg1"/>
                    </a:solidFill>
                  </a:rPr>
                  <a:t>Phys. Rev. </a:t>
                </a:r>
                <a:r>
                  <a:rPr lang="en-GB" sz="1400" dirty="0" err="1">
                    <a:solidFill>
                      <a:schemeClr val="bg1"/>
                    </a:solidFill>
                  </a:rPr>
                  <a:t>Lett</a:t>
                </a:r>
                <a:r>
                  <a:rPr lang="en-GB" sz="1400" dirty="0">
                    <a:solidFill>
                      <a:schemeClr val="bg1"/>
                    </a:solidFill>
                  </a:rPr>
                  <a:t>. 13, </a:t>
                </a:r>
                <a:r>
                  <a:rPr lang="tr-TR" sz="1400" dirty="0" smtClean="0">
                    <a:solidFill>
                      <a:schemeClr val="bg1"/>
                    </a:solidFill>
                  </a:rPr>
                  <a:t>508</a:t>
                </a:r>
                <a:r>
                  <a:rPr lang="en-GB" sz="1400" dirty="0" smtClean="0">
                    <a:solidFill>
                      <a:schemeClr val="bg1"/>
                    </a:solidFill>
                  </a:rPr>
                  <a:t> </a:t>
                </a:r>
                <a:r>
                  <a:rPr lang="en-GB" sz="1400" dirty="0">
                    <a:solidFill>
                      <a:schemeClr val="bg1"/>
                    </a:solidFill>
                  </a:rPr>
                  <a:t>(1964</a:t>
                </a:r>
                <a:r>
                  <a:rPr lang="en-GB" sz="1400" dirty="0" smtClean="0">
                    <a:solidFill>
                      <a:schemeClr val="bg1"/>
                    </a:solidFill>
                  </a:rPr>
                  <a:t>)</a:t>
                </a:r>
                <a:r>
                  <a:rPr lang="en-GB" sz="2200" b="1" dirty="0" smtClean="0">
                    <a:solidFill>
                      <a:srgbClr val="66FF33"/>
                    </a:solidFill>
                  </a:rPr>
                  <a:t>, </a:t>
                </a:r>
                <a:r>
                  <a:rPr lang="tr-TR" sz="2200" b="1" dirty="0" smtClean="0">
                    <a:solidFill>
                      <a:srgbClr val="66FF33"/>
                    </a:solidFill>
                  </a:rPr>
                  <a:t>R</a:t>
                </a:r>
                <a:r>
                  <a:rPr lang="en-GB" sz="2200" b="1" dirty="0" smtClean="0">
                    <a:solidFill>
                      <a:srgbClr val="66FF33"/>
                    </a:solidFill>
                  </a:rPr>
                  <a:t>. </a:t>
                </a:r>
                <a:r>
                  <a:rPr lang="en-GB" sz="2200" b="1" dirty="0" err="1" smtClean="0">
                    <a:solidFill>
                      <a:srgbClr val="66FF33"/>
                    </a:solidFill>
                  </a:rPr>
                  <a:t>Brout</a:t>
                </a:r>
                <a:r>
                  <a:rPr lang="en-GB" sz="2200" b="1" dirty="0" smtClean="0">
                    <a:solidFill>
                      <a:srgbClr val="66FF33"/>
                    </a:solidFill>
                  </a:rPr>
                  <a:t> &amp; F. </a:t>
                </a:r>
                <a:r>
                  <a:rPr lang="en-GB" sz="2200" b="1" dirty="0" err="1" smtClean="0">
                    <a:solidFill>
                      <a:srgbClr val="66FF33"/>
                    </a:solidFill>
                  </a:rPr>
                  <a:t>Englert</a:t>
                </a:r>
                <a:r>
                  <a:rPr lang="en-GB" sz="2200" b="1" dirty="0" smtClean="0">
                    <a:solidFill>
                      <a:srgbClr val="66FF33"/>
                    </a:solidFill>
                  </a:rPr>
                  <a:t> </a:t>
                </a:r>
                <a:r>
                  <a:rPr lang="en-GB" sz="1400" dirty="0">
                    <a:solidFill>
                      <a:schemeClr val="bg1"/>
                    </a:solidFill>
                  </a:rPr>
                  <a:t>Phys. Rev. </a:t>
                </a:r>
                <a:r>
                  <a:rPr lang="en-GB" sz="1400" dirty="0" err="1">
                    <a:solidFill>
                      <a:schemeClr val="bg1"/>
                    </a:solidFill>
                  </a:rPr>
                  <a:t>Lett</a:t>
                </a:r>
                <a:r>
                  <a:rPr lang="en-GB" sz="1400" dirty="0">
                    <a:solidFill>
                      <a:schemeClr val="bg1"/>
                    </a:solidFill>
                  </a:rPr>
                  <a:t>. 13, 321 (1964)</a:t>
                </a:r>
              </a:p>
              <a:p>
                <a:r>
                  <a:rPr lang="en-GB" sz="2200" b="1" dirty="0" smtClean="0">
                    <a:solidFill>
                      <a:srgbClr val="66FF33"/>
                    </a:solidFill>
                  </a:rPr>
                  <a:t>1964, </a:t>
                </a:r>
                <a:r>
                  <a:rPr lang="tr-TR" sz="2000" b="1" dirty="0" smtClean="0">
                    <a:solidFill>
                      <a:srgbClr val="FF0000"/>
                    </a:solidFill>
                  </a:rPr>
                  <a:t>BEH </a:t>
                </a:r>
                <a:r>
                  <a:rPr lang="en-GB" sz="2000" b="1" dirty="0" err="1" smtClean="0">
                    <a:solidFill>
                      <a:srgbClr val="FF0000"/>
                    </a:solidFill>
                  </a:rPr>
                  <a:t>mekanizmas</a:t>
                </a:r>
                <a:r>
                  <a:rPr lang="tr-TR" sz="2000" b="1" dirty="0" smtClean="0">
                    <a:solidFill>
                      <a:srgbClr val="FF0000"/>
                    </a:solidFill>
                  </a:rPr>
                  <a:t>ı</a:t>
                </a:r>
                <a:r>
                  <a:rPr lang="en-GB" sz="2000" b="1" dirty="0" smtClean="0">
                    <a:solidFill>
                      <a:srgbClr val="FF0000"/>
                    </a:solidFill>
                  </a:rPr>
                  <a:t> </a:t>
                </a:r>
                <a:endParaRPr lang="en-GB" sz="1400" b="1" dirty="0">
                  <a:solidFill>
                    <a:schemeClr val="bg1"/>
                  </a:solidFill>
                </a:endParaRPr>
              </a:p>
            </p:txBody>
          </p:sp>
          <p:pic>
            <p:nvPicPr>
              <p:cNvPr id="15" name="Picture 2" descr="http://cache.tokyotimes.com/wp-content/blogs.dir/3/files/2013/10/Nobel-Prize-in-Physics.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48448"/>
              <a:stretch/>
            </p:blipFill>
            <p:spPr bwMode="auto">
              <a:xfrm>
                <a:off x="8245072" y="408148"/>
                <a:ext cx="466877" cy="496688"/>
              </a:xfrm>
              <a:prstGeom prst="rect">
                <a:avLst/>
              </a:prstGeom>
              <a:noFill/>
              <a:extLst>
                <a:ext uri="{909E8E84-426E-40DD-AFC4-6F175D3DCCD1}">
                  <a14:hiddenFill xmlns:a14="http://schemas.microsoft.com/office/drawing/2010/main">
                    <a:solidFill>
                      <a:srgbClr val="FFFFFF"/>
                    </a:solidFill>
                  </a14:hiddenFill>
                </a:ext>
              </a:extLst>
            </p:spPr>
          </p:pic>
        </p:grpSp>
        <p:sp>
          <p:nvSpPr>
            <p:cNvPr id="24" name="TextBox 23"/>
            <p:cNvSpPr txBox="1"/>
            <p:nvPr/>
          </p:nvSpPr>
          <p:spPr>
            <a:xfrm>
              <a:off x="8244408" y="703729"/>
              <a:ext cx="667928" cy="276999"/>
            </a:xfrm>
            <a:prstGeom prst="rect">
              <a:avLst/>
            </a:prstGeom>
            <a:noFill/>
          </p:spPr>
          <p:txBody>
            <a:bodyPr wrap="square" rtlCol="0">
              <a:spAutoFit/>
            </a:bodyPr>
            <a:lstStyle/>
            <a:p>
              <a:r>
                <a:rPr lang="en-GB" sz="1200" b="1" dirty="0" smtClean="0">
                  <a:solidFill>
                    <a:srgbClr val="FFFF00"/>
                  </a:solidFill>
                </a:rPr>
                <a:t>2013</a:t>
              </a:r>
              <a:endParaRPr lang="en-GB" sz="1200" b="1" dirty="0">
                <a:solidFill>
                  <a:srgbClr val="FFFF00"/>
                </a:solidFill>
              </a:endParaRPr>
            </a:p>
          </p:txBody>
        </p:sp>
      </p:grpSp>
      <p:grpSp>
        <p:nvGrpSpPr>
          <p:cNvPr id="27" name="Group 26"/>
          <p:cNvGrpSpPr/>
          <p:nvPr/>
        </p:nvGrpSpPr>
        <p:grpSpPr>
          <a:xfrm>
            <a:off x="286349" y="1087725"/>
            <a:ext cx="8678139" cy="757099"/>
            <a:chOff x="286349" y="1087725"/>
            <a:chExt cx="8678139" cy="757099"/>
          </a:xfrm>
        </p:grpSpPr>
        <p:grpSp>
          <p:nvGrpSpPr>
            <p:cNvPr id="12" name="Group 11"/>
            <p:cNvGrpSpPr/>
            <p:nvPr/>
          </p:nvGrpSpPr>
          <p:grpSpPr>
            <a:xfrm>
              <a:off x="286349" y="1087725"/>
              <a:ext cx="8508872" cy="757099"/>
              <a:chOff x="286349" y="400780"/>
              <a:chExt cx="8508872" cy="757099"/>
            </a:xfrm>
          </p:grpSpPr>
          <p:sp>
            <p:nvSpPr>
              <p:cNvPr id="4" name="TextBox 3"/>
              <p:cNvSpPr txBox="1"/>
              <p:nvPr/>
            </p:nvSpPr>
            <p:spPr>
              <a:xfrm>
                <a:off x="286349" y="419215"/>
                <a:ext cx="8424936" cy="738664"/>
              </a:xfrm>
              <a:prstGeom prst="rect">
                <a:avLst/>
              </a:prstGeom>
              <a:noFill/>
            </p:spPr>
            <p:txBody>
              <a:bodyPr wrap="square" rtlCol="0">
                <a:spAutoFit/>
              </a:bodyPr>
              <a:lstStyle/>
              <a:p>
                <a:r>
                  <a:rPr lang="en-GB" sz="2200" b="1" dirty="0" smtClean="0">
                    <a:solidFill>
                      <a:srgbClr val="66FF33"/>
                    </a:solidFill>
                  </a:rPr>
                  <a:t>Sheldon Glashow, </a:t>
                </a:r>
                <a:r>
                  <a:rPr lang="en-GB" sz="2200" b="1" dirty="0" err="1" smtClean="0">
                    <a:solidFill>
                      <a:srgbClr val="66FF33"/>
                    </a:solidFill>
                  </a:rPr>
                  <a:t>Abdus</a:t>
                </a:r>
                <a:r>
                  <a:rPr lang="en-GB" sz="2200" b="1" dirty="0" smtClean="0">
                    <a:solidFill>
                      <a:srgbClr val="66FF33"/>
                    </a:solidFill>
                  </a:rPr>
                  <a:t> Salam, Steven Weinberg, 1967, </a:t>
                </a:r>
                <a:r>
                  <a:rPr lang="en-GB" sz="2000" b="1" dirty="0" err="1" smtClean="0">
                    <a:solidFill>
                      <a:srgbClr val="FF0000"/>
                    </a:solidFill>
                  </a:rPr>
                  <a:t>elektrozay</a:t>
                </a:r>
                <a:r>
                  <a:rPr lang="tr-TR" sz="2000" b="1" dirty="0" smtClean="0">
                    <a:solidFill>
                      <a:srgbClr val="FF0000"/>
                    </a:solidFill>
                  </a:rPr>
                  <a:t>ı</a:t>
                </a:r>
                <a:r>
                  <a:rPr lang="en-GB" sz="2000" b="1" dirty="0" smtClean="0">
                    <a:solidFill>
                      <a:srgbClr val="FF0000"/>
                    </a:solidFill>
                  </a:rPr>
                  <a:t>f </a:t>
                </a:r>
                <a:r>
                  <a:rPr lang="en-GB" sz="2000" b="1" dirty="0" err="1" smtClean="0">
                    <a:solidFill>
                      <a:srgbClr val="FF0000"/>
                    </a:solidFill>
                  </a:rPr>
                  <a:t>etkile</a:t>
                </a:r>
                <a:r>
                  <a:rPr lang="tr-TR" sz="2000" b="1" dirty="0" smtClean="0">
                    <a:solidFill>
                      <a:srgbClr val="FF0000"/>
                    </a:solidFill>
                  </a:rPr>
                  <a:t>ş</a:t>
                </a:r>
                <a:r>
                  <a:rPr lang="en-GB" sz="2000" b="1" dirty="0" err="1" smtClean="0">
                    <a:solidFill>
                      <a:srgbClr val="FF0000"/>
                    </a:solidFill>
                  </a:rPr>
                  <a:t>imlerin</a:t>
                </a:r>
                <a:r>
                  <a:rPr lang="en-GB" sz="2000" b="1" dirty="0" smtClean="0">
                    <a:solidFill>
                      <a:srgbClr val="FF0000"/>
                    </a:solidFill>
                  </a:rPr>
                  <a:t> W, Z </a:t>
                </a:r>
                <a:r>
                  <a:rPr lang="en-GB" sz="2000" b="1" dirty="0" err="1" smtClean="0">
                    <a:solidFill>
                      <a:srgbClr val="FF0000"/>
                    </a:solidFill>
                  </a:rPr>
                  <a:t>bozonlar</a:t>
                </a:r>
                <a:r>
                  <a:rPr lang="tr-TR" sz="2000" b="1" dirty="0" smtClean="0">
                    <a:solidFill>
                      <a:srgbClr val="FF0000"/>
                    </a:solidFill>
                  </a:rPr>
                  <a:t>ı</a:t>
                </a:r>
                <a:r>
                  <a:rPr lang="en-GB" sz="2000" b="1" dirty="0" smtClean="0">
                    <a:solidFill>
                      <a:srgbClr val="FF0000"/>
                    </a:solidFill>
                  </a:rPr>
                  <a:t> GWS standard model</a:t>
                </a:r>
                <a:endParaRPr lang="en-GB" sz="1400" b="1" dirty="0">
                  <a:solidFill>
                    <a:schemeClr val="bg1"/>
                  </a:solidFill>
                </a:endParaRPr>
              </a:p>
            </p:txBody>
          </p:sp>
          <p:pic>
            <p:nvPicPr>
              <p:cNvPr id="11" name="Picture 2" descr="http://cache.tokyotimes.com/wp-content/blogs.dir/3/files/2013/10/Nobel-Prize-in-Physics.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48448"/>
              <a:stretch/>
            </p:blipFill>
            <p:spPr bwMode="auto">
              <a:xfrm>
                <a:off x="8328344" y="400780"/>
                <a:ext cx="466877" cy="496688"/>
              </a:xfrm>
              <a:prstGeom prst="rect">
                <a:avLst/>
              </a:prstGeom>
              <a:noFill/>
              <a:extLst>
                <a:ext uri="{909E8E84-426E-40DD-AFC4-6F175D3DCCD1}">
                  <a14:hiddenFill xmlns:a14="http://schemas.microsoft.com/office/drawing/2010/main">
                    <a:solidFill>
                      <a:srgbClr val="FFFFFF"/>
                    </a:solidFill>
                  </a14:hiddenFill>
                </a:ext>
              </a:extLst>
            </p:spPr>
          </p:pic>
        </p:grpSp>
        <p:sp>
          <p:nvSpPr>
            <p:cNvPr id="26" name="TextBox 25"/>
            <p:cNvSpPr txBox="1"/>
            <p:nvPr/>
          </p:nvSpPr>
          <p:spPr>
            <a:xfrm>
              <a:off x="8296560" y="1495817"/>
              <a:ext cx="667928" cy="276999"/>
            </a:xfrm>
            <a:prstGeom prst="rect">
              <a:avLst/>
            </a:prstGeom>
            <a:noFill/>
          </p:spPr>
          <p:txBody>
            <a:bodyPr wrap="square" rtlCol="0">
              <a:spAutoFit/>
            </a:bodyPr>
            <a:lstStyle/>
            <a:p>
              <a:r>
                <a:rPr lang="en-GB" sz="1200" b="1" dirty="0" smtClean="0">
                  <a:solidFill>
                    <a:srgbClr val="FFFF00"/>
                  </a:solidFill>
                </a:rPr>
                <a:t>1979</a:t>
              </a:r>
              <a:endParaRPr lang="en-GB" sz="1200" b="1" dirty="0">
                <a:solidFill>
                  <a:srgbClr val="FFFF00"/>
                </a:solidFill>
              </a:endParaRPr>
            </a:p>
          </p:txBody>
        </p:sp>
      </p:grpSp>
      <p:grpSp>
        <p:nvGrpSpPr>
          <p:cNvPr id="29" name="Group 28"/>
          <p:cNvGrpSpPr/>
          <p:nvPr/>
        </p:nvGrpSpPr>
        <p:grpSpPr>
          <a:xfrm>
            <a:off x="107504" y="4365104"/>
            <a:ext cx="8856984" cy="1076264"/>
            <a:chOff x="107504" y="4419482"/>
            <a:chExt cx="8856984" cy="1076264"/>
          </a:xfrm>
        </p:grpSpPr>
        <p:grpSp>
          <p:nvGrpSpPr>
            <p:cNvPr id="16" name="Group 15"/>
            <p:cNvGrpSpPr/>
            <p:nvPr/>
          </p:nvGrpSpPr>
          <p:grpSpPr>
            <a:xfrm>
              <a:off x="107504" y="4419482"/>
              <a:ext cx="8640960" cy="1076264"/>
              <a:chOff x="558618" y="1393405"/>
              <a:chExt cx="8640960" cy="1076264"/>
            </a:xfrm>
          </p:grpSpPr>
          <p:sp>
            <p:nvSpPr>
              <p:cNvPr id="17" name="Rectangle 16"/>
              <p:cNvSpPr/>
              <p:nvPr/>
            </p:nvSpPr>
            <p:spPr>
              <a:xfrm>
                <a:off x="558618" y="1484784"/>
                <a:ext cx="7848872" cy="984885"/>
              </a:xfrm>
              <a:prstGeom prst="rect">
                <a:avLst/>
              </a:prstGeom>
            </p:spPr>
            <p:txBody>
              <a:bodyPr wrap="square">
                <a:spAutoFit/>
              </a:bodyPr>
              <a:lstStyle/>
              <a:p>
                <a:r>
                  <a:rPr lang="en-US" sz="2200" b="1" i="1" dirty="0" smtClean="0">
                    <a:solidFill>
                      <a:srgbClr val="00FF00"/>
                    </a:solidFill>
                    <a:cs typeface="Apple Casual"/>
                  </a:rPr>
                  <a:t>M. L. Perl et al. 1975, </a:t>
                </a:r>
                <a:r>
                  <a:rPr lang="en-US" sz="2000" b="1" i="1" dirty="0" smtClean="0">
                    <a:solidFill>
                      <a:srgbClr val="FF0000"/>
                    </a:solidFill>
                    <a:cs typeface="Apple Casual"/>
                  </a:rPr>
                  <a:t>tau </a:t>
                </a:r>
                <a:r>
                  <a:rPr lang="en-US" sz="2000" b="1" i="1" dirty="0" err="1" smtClean="0">
                    <a:solidFill>
                      <a:srgbClr val="FF0000"/>
                    </a:solidFill>
                    <a:cs typeface="Apple Casual"/>
                  </a:rPr>
                  <a:t>leptonun</a:t>
                </a:r>
                <a:r>
                  <a:rPr lang="en-US" sz="2000" b="1" i="1" dirty="0" smtClean="0">
                    <a:solidFill>
                      <a:srgbClr val="FF0000"/>
                    </a:solidFill>
                    <a:cs typeface="Apple Casual"/>
                  </a:rPr>
                  <a:t> </a:t>
                </a:r>
                <a:r>
                  <a:rPr lang="en-US" sz="2000" b="1" i="1" dirty="0" err="1" smtClean="0">
                    <a:solidFill>
                      <a:srgbClr val="FF0000"/>
                    </a:solidFill>
                    <a:cs typeface="Apple Casual"/>
                  </a:rPr>
                  <a:t>kesfi</a:t>
                </a:r>
                <a:r>
                  <a:rPr lang="en-US" sz="2000" b="1" i="1" dirty="0" smtClean="0">
                    <a:solidFill>
                      <a:srgbClr val="FF0000"/>
                    </a:solidFill>
                    <a:cs typeface="Apple Casual"/>
                  </a:rPr>
                  <a:t>, </a:t>
                </a:r>
                <a:r>
                  <a:rPr lang="en-US" sz="1400" b="1" i="1" dirty="0" smtClean="0">
                    <a:solidFill>
                      <a:schemeClr val="bg1"/>
                    </a:solidFill>
                    <a:cs typeface="Apple Casual"/>
                  </a:rPr>
                  <a:t>Phys. Rev. </a:t>
                </a:r>
                <a:r>
                  <a:rPr lang="en-US" sz="1400" b="1" i="1" dirty="0" err="1" smtClean="0">
                    <a:solidFill>
                      <a:schemeClr val="bg1"/>
                    </a:solidFill>
                    <a:cs typeface="Apple Casual"/>
                  </a:rPr>
                  <a:t>Lett</a:t>
                </a:r>
                <a:r>
                  <a:rPr lang="en-US" sz="1400" b="1" i="1" dirty="0" smtClean="0">
                    <a:solidFill>
                      <a:schemeClr val="bg1"/>
                    </a:solidFill>
                    <a:cs typeface="Apple Casual"/>
                  </a:rPr>
                  <a:t>. 35, 1489 (1975)</a:t>
                </a:r>
                <a:r>
                  <a:rPr lang="en-US" b="1" i="1" dirty="0" smtClean="0">
                    <a:solidFill>
                      <a:schemeClr val="bg1"/>
                    </a:solidFill>
                    <a:cs typeface="Apple Casual"/>
                  </a:rPr>
                  <a:t>. </a:t>
                </a:r>
                <a:r>
                  <a:rPr lang="en-US" b="1" i="1" dirty="0" smtClean="0">
                    <a:solidFill>
                      <a:schemeClr val="bg1"/>
                    </a:solidFill>
                    <a:cs typeface="Apple Casual"/>
                  </a:rPr>
                  <a:t>K</a:t>
                </a:r>
                <a:r>
                  <a:rPr lang="tr-TR" b="1" i="1" dirty="0" smtClean="0">
                    <a:solidFill>
                      <a:schemeClr val="bg1"/>
                    </a:solidFill>
                    <a:cs typeface="Apple Casual"/>
                  </a:rPr>
                  <a:t>ü</a:t>
                </a:r>
                <a:r>
                  <a:rPr lang="en-US" b="1" i="1" dirty="0" err="1" smtClean="0">
                    <a:solidFill>
                      <a:schemeClr val="bg1"/>
                    </a:solidFill>
                    <a:cs typeface="Apple Casual"/>
                  </a:rPr>
                  <a:t>tlesi</a:t>
                </a:r>
                <a:r>
                  <a:rPr lang="en-US" b="1" i="1" dirty="0" smtClean="0">
                    <a:solidFill>
                      <a:schemeClr val="bg1"/>
                    </a:solidFill>
                    <a:cs typeface="Apple Casual"/>
                  </a:rPr>
                  <a:t> </a:t>
                </a:r>
                <a:r>
                  <a:rPr lang="en-US" b="1" i="1" dirty="0" smtClean="0">
                    <a:solidFill>
                      <a:schemeClr val="bg1"/>
                    </a:solidFill>
                    <a:cs typeface="Apple Casual"/>
                  </a:rPr>
                  <a:t>1776 </a:t>
                </a:r>
                <a:r>
                  <a:rPr lang="en-US" b="1" i="1" dirty="0" err="1" smtClean="0">
                    <a:solidFill>
                      <a:schemeClr val="bg1"/>
                    </a:solidFill>
                    <a:cs typeface="Apple Casual"/>
                  </a:rPr>
                  <a:t>meV</a:t>
                </a:r>
                <a:r>
                  <a:rPr lang="en-US" b="1" i="1" dirty="0" smtClean="0">
                    <a:solidFill>
                      <a:schemeClr val="bg1"/>
                    </a:solidFill>
                    <a:cs typeface="Apple Casual"/>
                  </a:rPr>
                  <a:t>, spin ½ lepton, </a:t>
                </a:r>
                <a:r>
                  <a:rPr lang="en-US" b="1" i="1" dirty="0" err="1" smtClean="0">
                    <a:solidFill>
                      <a:schemeClr val="bg1"/>
                    </a:solidFill>
                    <a:cs typeface="Apple Casual"/>
                  </a:rPr>
                  <a:t>ortalama</a:t>
                </a:r>
                <a:r>
                  <a:rPr lang="en-US" b="1" i="1" dirty="0" smtClean="0">
                    <a:solidFill>
                      <a:schemeClr val="bg1"/>
                    </a:solidFill>
                    <a:cs typeface="Apple Casual"/>
                  </a:rPr>
                  <a:t> </a:t>
                </a:r>
                <a:r>
                  <a:rPr lang="tr-TR" b="1" i="1" dirty="0">
                    <a:solidFill>
                      <a:schemeClr val="bg1"/>
                    </a:solidFill>
                    <a:cs typeface="Apple Casual"/>
                  </a:rPr>
                  <a:t>ö</a:t>
                </a:r>
                <a:r>
                  <a:rPr lang="en-US" b="1" i="1" dirty="0" err="1" smtClean="0">
                    <a:solidFill>
                      <a:schemeClr val="bg1"/>
                    </a:solidFill>
                    <a:cs typeface="Apple Casual"/>
                  </a:rPr>
                  <a:t>mr</a:t>
                </a:r>
                <a:r>
                  <a:rPr lang="tr-TR" b="1" i="1" dirty="0" smtClean="0">
                    <a:solidFill>
                      <a:schemeClr val="bg1"/>
                    </a:solidFill>
                    <a:cs typeface="Apple Casual"/>
                  </a:rPr>
                  <a:t>ü</a:t>
                </a:r>
                <a:r>
                  <a:rPr lang="en-US" b="1" i="1" dirty="0" smtClean="0">
                    <a:solidFill>
                      <a:schemeClr val="bg1"/>
                    </a:solidFill>
                    <a:cs typeface="Apple Casual"/>
                  </a:rPr>
                  <a:t> </a:t>
                </a:r>
                <a:r>
                  <a:rPr lang="en-US" b="1" i="1" dirty="0" smtClean="0">
                    <a:solidFill>
                      <a:schemeClr val="bg1"/>
                    </a:solidFill>
                    <a:cs typeface="Apple Casual"/>
                  </a:rPr>
                  <a:t>2.9 10</a:t>
                </a:r>
                <a:r>
                  <a:rPr lang="en-US" b="1" i="1" baseline="30000" dirty="0" smtClean="0">
                    <a:solidFill>
                      <a:schemeClr val="bg1"/>
                    </a:solidFill>
                    <a:cs typeface="Apple Casual"/>
                  </a:rPr>
                  <a:t>-13</a:t>
                </a:r>
                <a:r>
                  <a:rPr lang="en-US" b="1" i="1" dirty="0" smtClean="0">
                    <a:solidFill>
                      <a:schemeClr val="bg1"/>
                    </a:solidFill>
                    <a:cs typeface="Apple Casual"/>
                  </a:rPr>
                  <a:t> s.</a:t>
                </a:r>
                <a:r>
                  <a:rPr lang="en-US" b="1" i="1" dirty="0" smtClean="0">
                    <a:solidFill>
                      <a:srgbClr val="00FF00"/>
                    </a:solidFill>
                    <a:cs typeface="Apple Casual"/>
                  </a:rPr>
                  <a:t> </a:t>
                </a:r>
                <a:r>
                  <a:rPr lang="tr-TR" b="1" i="1" dirty="0" smtClean="0">
                    <a:solidFill>
                      <a:srgbClr val="00FF00"/>
                    </a:solidFill>
                    <a:cs typeface="Apple Casual"/>
                  </a:rPr>
                  <a:t>Üçüncü</a:t>
                </a:r>
                <a:r>
                  <a:rPr lang="en-US" b="1" i="1" dirty="0" smtClean="0">
                    <a:solidFill>
                      <a:srgbClr val="00FF00"/>
                    </a:solidFill>
                    <a:cs typeface="Apple Casual"/>
                  </a:rPr>
                  <a:t> n</a:t>
                </a:r>
                <a:r>
                  <a:rPr lang="tr-TR" b="1" i="1" dirty="0" smtClean="0">
                    <a:solidFill>
                      <a:srgbClr val="00FF00"/>
                    </a:solidFill>
                    <a:cs typeface="Apple Casual"/>
                  </a:rPr>
                  <a:t>ö</a:t>
                </a:r>
                <a:r>
                  <a:rPr lang="en-US" b="1" i="1" dirty="0" err="1" smtClean="0">
                    <a:solidFill>
                      <a:srgbClr val="00FF00"/>
                    </a:solidFill>
                    <a:cs typeface="Apple Casual"/>
                  </a:rPr>
                  <a:t>trinon</a:t>
                </a:r>
                <a:r>
                  <a:rPr lang="en-US" b="1" i="1" dirty="0" smtClean="0">
                    <a:solidFill>
                      <a:srgbClr val="00FF00"/>
                    </a:solidFill>
                    <a:cs typeface="Apple Casual"/>
                  </a:rPr>
                  <a:t> </a:t>
                </a:r>
                <a:r>
                  <a:rPr lang="en-US" b="1" i="1" dirty="0" err="1" smtClean="0">
                    <a:solidFill>
                      <a:srgbClr val="00FF00"/>
                    </a:solidFill>
                    <a:cs typeface="Apple Casual"/>
                  </a:rPr>
                  <a:t>varl</a:t>
                </a:r>
                <a:r>
                  <a:rPr lang="tr-TR" b="1" i="1" dirty="0" smtClean="0">
                    <a:solidFill>
                      <a:srgbClr val="00FF00"/>
                    </a:solidFill>
                    <a:cs typeface="Apple Casual"/>
                  </a:rPr>
                  <a:t>ığı</a:t>
                </a:r>
                <a:r>
                  <a:rPr lang="en-US" b="1" i="1" dirty="0" err="1" smtClean="0">
                    <a:solidFill>
                      <a:srgbClr val="00FF00"/>
                    </a:solidFill>
                    <a:cs typeface="Apple Casual"/>
                  </a:rPr>
                  <a:t>na</a:t>
                </a:r>
                <a:r>
                  <a:rPr lang="en-US" b="1" i="1" dirty="0" smtClean="0">
                    <a:solidFill>
                      <a:srgbClr val="00FF00"/>
                    </a:solidFill>
                    <a:cs typeface="Apple Casual"/>
                  </a:rPr>
                  <a:t> </a:t>
                </a:r>
                <a:r>
                  <a:rPr lang="en-US" b="1" i="1" dirty="0" err="1" smtClean="0">
                    <a:solidFill>
                      <a:srgbClr val="00FF00"/>
                    </a:solidFill>
                    <a:cs typeface="Apple Casual"/>
                  </a:rPr>
                  <a:t>i</a:t>
                </a:r>
                <a:r>
                  <a:rPr lang="tr-TR" b="1" i="1" dirty="0">
                    <a:solidFill>
                      <a:srgbClr val="00FF00"/>
                    </a:solidFill>
                    <a:cs typeface="Apple Casual"/>
                  </a:rPr>
                  <a:t>ş</a:t>
                </a:r>
                <a:r>
                  <a:rPr lang="en-US" b="1" i="1" dirty="0" err="1" smtClean="0">
                    <a:solidFill>
                      <a:srgbClr val="00FF00"/>
                    </a:solidFill>
                    <a:cs typeface="Apple Casual"/>
                  </a:rPr>
                  <a:t>aret</a:t>
                </a:r>
                <a:r>
                  <a:rPr lang="en-US" b="1" i="1" dirty="0" smtClean="0">
                    <a:solidFill>
                      <a:srgbClr val="00FF00"/>
                    </a:solidFill>
                    <a:cs typeface="Apple Casual"/>
                  </a:rPr>
                  <a:t> </a:t>
                </a:r>
                <a:r>
                  <a:rPr lang="en-US" b="1" i="1" dirty="0" err="1" smtClean="0">
                    <a:solidFill>
                      <a:srgbClr val="00FF00"/>
                    </a:solidFill>
                    <a:cs typeface="Apple Casual"/>
                  </a:rPr>
                  <a:t>ediyor</a:t>
                </a:r>
                <a:r>
                  <a:rPr lang="en-US" b="1" i="1" dirty="0" smtClean="0">
                    <a:solidFill>
                      <a:srgbClr val="00FF00"/>
                    </a:solidFill>
                    <a:cs typeface="Apple Casual"/>
                  </a:rPr>
                  <a:t>.</a:t>
                </a:r>
                <a:endParaRPr lang="en-US" b="1" i="1" dirty="0">
                  <a:solidFill>
                    <a:srgbClr val="00FF00"/>
                  </a:solidFill>
                  <a:cs typeface="Apple Casual"/>
                </a:endParaRPr>
              </a:p>
            </p:txBody>
          </p:sp>
          <p:pic>
            <p:nvPicPr>
              <p:cNvPr id="18" name="Picture 2" descr="http://cache.tokyotimes.com/wp-content/blogs.dir/3/files/2013/10/Nobel-Prize-in-Physics.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48448"/>
              <a:stretch/>
            </p:blipFill>
            <p:spPr bwMode="auto">
              <a:xfrm>
                <a:off x="8732701" y="1393405"/>
                <a:ext cx="466877" cy="496688"/>
              </a:xfrm>
              <a:prstGeom prst="rect">
                <a:avLst/>
              </a:prstGeom>
              <a:noFill/>
              <a:extLst>
                <a:ext uri="{909E8E84-426E-40DD-AFC4-6F175D3DCCD1}">
                  <a14:hiddenFill xmlns:a14="http://schemas.microsoft.com/office/drawing/2010/main">
                    <a:solidFill>
                      <a:srgbClr val="FFFFFF"/>
                    </a:solidFill>
                  </a14:hiddenFill>
                </a:ext>
              </a:extLst>
            </p:spPr>
          </p:pic>
        </p:grpSp>
        <p:sp>
          <p:nvSpPr>
            <p:cNvPr id="28" name="TextBox 27"/>
            <p:cNvSpPr txBox="1"/>
            <p:nvPr/>
          </p:nvSpPr>
          <p:spPr>
            <a:xfrm>
              <a:off x="8296560" y="4797152"/>
              <a:ext cx="667928" cy="276999"/>
            </a:xfrm>
            <a:prstGeom prst="rect">
              <a:avLst/>
            </a:prstGeom>
            <a:noFill/>
          </p:spPr>
          <p:txBody>
            <a:bodyPr wrap="square" rtlCol="0">
              <a:spAutoFit/>
            </a:bodyPr>
            <a:lstStyle/>
            <a:p>
              <a:r>
                <a:rPr lang="en-GB" sz="1200" b="1" dirty="0" smtClean="0">
                  <a:solidFill>
                    <a:srgbClr val="FFFF00"/>
                  </a:solidFill>
                </a:rPr>
                <a:t>1995</a:t>
              </a:r>
              <a:endParaRPr lang="en-GB" sz="1200" b="1" dirty="0">
                <a:solidFill>
                  <a:srgbClr val="FFFF00"/>
                </a:solidFill>
              </a:endParaRPr>
            </a:p>
          </p:txBody>
        </p:sp>
      </p:grpSp>
      <p:pic>
        <p:nvPicPr>
          <p:cNvPr id="30" name="Picture 3" descr="GGM_NC"/>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96854" y="2582343"/>
            <a:ext cx="3375546" cy="180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31" name="TextBox 30"/>
              <p:cNvSpPr txBox="1"/>
              <p:nvPr/>
            </p:nvSpPr>
            <p:spPr>
              <a:xfrm>
                <a:off x="4786362" y="2564904"/>
                <a:ext cx="2958567" cy="391646"/>
              </a:xfrm>
              <a:prstGeom prst="rect">
                <a:avLst/>
              </a:prstGeom>
              <a:solidFill>
                <a:srgbClr val="FFFF00"/>
              </a:solid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rgbClr val="002060"/>
                              </a:solidFill>
                              <a:latin typeface="Cambria Math"/>
                            </a:rPr>
                          </m:ctrlPr>
                        </m:sSubPr>
                        <m:e>
                          <m:r>
                            <a:rPr lang="en-GB" i="1" smtClean="0">
                              <a:solidFill>
                                <a:srgbClr val="002060"/>
                              </a:solidFill>
                              <a:latin typeface="Cambria Math"/>
                              <a:sym typeface="Symbol"/>
                            </a:rPr>
                            <m:t></m:t>
                          </m:r>
                        </m:e>
                        <m:sub>
                          <m:r>
                            <a:rPr lang="en-GB" b="0" i="1" smtClean="0">
                              <a:solidFill>
                                <a:srgbClr val="002060"/>
                              </a:solidFill>
                              <a:latin typeface="Cambria Math"/>
                              <a:ea typeface="Cambria Math"/>
                            </a:rPr>
                            <m:t>𝜇</m:t>
                          </m:r>
                        </m:sub>
                      </m:sSub>
                      <m:r>
                        <a:rPr lang="en-GB" b="0" i="1" smtClean="0">
                          <a:solidFill>
                            <a:srgbClr val="002060"/>
                          </a:solidFill>
                          <a:latin typeface="Cambria Math"/>
                        </a:rPr>
                        <m:t>+</m:t>
                      </m:r>
                      <m:r>
                        <a:rPr lang="tr-TR" b="0" i="1" smtClean="0">
                          <a:solidFill>
                            <a:srgbClr val="002060"/>
                          </a:solidFill>
                          <a:latin typeface="Cambria Math"/>
                        </a:rPr>
                        <m:t>𝑝</m:t>
                      </m:r>
                      <m:r>
                        <a:rPr lang="tr-TR" b="0" i="1" smtClean="0">
                          <a:solidFill>
                            <a:srgbClr val="002060"/>
                          </a:solidFill>
                          <a:latin typeface="Cambria Math"/>
                        </a:rPr>
                        <m:t> (</m:t>
                      </m:r>
                      <m:r>
                        <a:rPr lang="tr-TR" b="0" i="1" smtClean="0">
                          <a:solidFill>
                            <a:srgbClr val="002060"/>
                          </a:solidFill>
                          <a:latin typeface="Cambria Math"/>
                        </a:rPr>
                        <m:t>𝑛</m:t>
                      </m:r>
                      <m:r>
                        <a:rPr lang="tr-TR" b="0" i="1" smtClean="0">
                          <a:solidFill>
                            <a:srgbClr val="002060"/>
                          </a:solidFill>
                          <a:latin typeface="Cambria Math"/>
                        </a:rPr>
                        <m:t>)→</m:t>
                      </m:r>
                      <m:sSub>
                        <m:sSubPr>
                          <m:ctrlPr>
                            <a:rPr lang="en-GB" i="1">
                              <a:solidFill>
                                <a:srgbClr val="002060"/>
                              </a:solidFill>
                              <a:latin typeface="Cambria Math"/>
                            </a:rPr>
                          </m:ctrlPr>
                        </m:sSubPr>
                        <m:e>
                          <m:r>
                            <a:rPr lang="en-GB" i="1" smtClean="0">
                              <a:solidFill>
                                <a:srgbClr val="002060"/>
                              </a:solidFill>
                              <a:latin typeface="Cambria Math"/>
                              <a:sym typeface="Symbol"/>
                            </a:rPr>
                            <m:t></m:t>
                          </m:r>
                        </m:e>
                        <m:sub>
                          <m:r>
                            <a:rPr lang="en-GB" b="0" i="1">
                              <a:solidFill>
                                <a:srgbClr val="002060"/>
                              </a:solidFill>
                              <a:latin typeface="Cambria Math"/>
                              <a:ea typeface="Cambria Math"/>
                            </a:rPr>
                            <m:t>𝜇</m:t>
                          </m:r>
                        </m:sub>
                      </m:sSub>
                      <m:r>
                        <a:rPr lang="en-GB" b="0" i="1" smtClean="0">
                          <a:solidFill>
                            <a:srgbClr val="002060"/>
                          </a:solidFill>
                          <a:latin typeface="Cambria Math"/>
                          <a:ea typeface="Cambria Math"/>
                        </a:rPr>
                        <m:t>+</m:t>
                      </m:r>
                      <m:r>
                        <a:rPr lang="tr-TR" b="0" i="1" smtClean="0">
                          <a:solidFill>
                            <a:srgbClr val="002060"/>
                          </a:solidFill>
                          <a:latin typeface="Cambria Math"/>
                          <a:ea typeface="Cambria Math"/>
                        </a:rPr>
                        <m:t>h𝑎𝑑𝑟𝑜𝑛𝑠</m:t>
                      </m:r>
                    </m:oMath>
                  </m:oMathPara>
                </a14:m>
                <a:endParaRPr lang="en-GB" dirty="0">
                  <a:solidFill>
                    <a:srgbClr val="002060"/>
                  </a:solidFill>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4786362" y="2564904"/>
                <a:ext cx="2958567" cy="391646"/>
              </a:xfrm>
              <a:prstGeom prst="rect">
                <a:avLst/>
              </a:prstGeom>
              <a:blipFill rotWithShape="1">
                <a:blip r:embed="rId7"/>
                <a:stretch>
                  <a:fillRect b="-7813"/>
                </a:stretch>
              </a:blipFill>
            </p:spPr>
            <p:txBody>
              <a:bodyPr/>
              <a:lstStyle/>
              <a:p>
                <a:r>
                  <a:rPr lang="en-GB">
                    <a:noFill/>
                  </a:rPr>
                  <a:t> </a:t>
                </a:r>
              </a:p>
            </p:txBody>
          </p:sp>
        </mc:Fallback>
      </mc:AlternateContent>
      <p:sp>
        <p:nvSpPr>
          <p:cNvPr id="6" name="Date Placeholder 5"/>
          <p:cNvSpPr>
            <a:spLocks noGrp="1"/>
          </p:cNvSpPr>
          <p:nvPr>
            <p:ph type="dt" sz="half" idx="10"/>
          </p:nvPr>
        </p:nvSpPr>
        <p:spPr/>
        <p:txBody>
          <a:bodyPr/>
          <a:lstStyle/>
          <a:p>
            <a:fld id="{053A7826-E14E-4F0B-954F-B9110848D461}" type="datetime1">
              <a:rPr lang="en-GB" smtClean="0"/>
              <a:t>24/04/2014</a:t>
            </a:fld>
            <a:endParaRPr lang="en-GB"/>
          </a:p>
        </p:txBody>
      </p:sp>
    </p:spTree>
    <p:extLst>
      <p:ext uri="{BB962C8B-B14F-4D97-AF65-F5344CB8AC3E}">
        <p14:creationId xmlns:p14="http://schemas.microsoft.com/office/powerpoint/2010/main" val="11407522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Umut KOSE</a:t>
            </a:r>
            <a:endParaRPr lang="en-GB"/>
          </a:p>
        </p:txBody>
      </p:sp>
      <p:sp>
        <p:nvSpPr>
          <p:cNvPr id="3" name="Slide Number Placeholder 2"/>
          <p:cNvSpPr>
            <a:spLocks noGrp="1"/>
          </p:cNvSpPr>
          <p:nvPr>
            <p:ph type="sldNum" sz="quarter" idx="12"/>
          </p:nvPr>
        </p:nvSpPr>
        <p:spPr/>
        <p:txBody>
          <a:bodyPr/>
          <a:lstStyle/>
          <a:p>
            <a:fld id="{9D7D85F2-B42A-4D55-81F3-BF4AC343C405}" type="slidenum">
              <a:rPr lang="en-GB" smtClean="0"/>
              <a:t>23</a:t>
            </a:fld>
            <a:r>
              <a:rPr lang="en-GB" dirty="0" smtClean="0"/>
              <a:t>/42</a:t>
            </a:r>
            <a:endParaRPr lang="en-GB" dirty="0"/>
          </a:p>
        </p:txBody>
      </p:sp>
      <p:pic>
        <p:nvPicPr>
          <p:cNvPr id="19" name="Picture 22" descr="dibujo20100319_aleph_delphi_l3_opal_lep_cern_evidence_for_three_generation_of_neutrin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35441" y="835342"/>
            <a:ext cx="2859285" cy="2910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2"/>
          <p:cNvPicPr>
            <a:picLocks noChangeAspect="1" noChangeArrowheads="1"/>
          </p:cNvPicPr>
          <p:nvPr/>
        </p:nvPicPr>
        <p:blipFill>
          <a:blip r:embed="rId4" cstate="print"/>
          <a:srcRect l="19225" t="19926" r="46729" b="69126"/>
          <a:stretch>
            <a:fillRect/>
          </a:stretch>
        </p:blipFill>
        <p:spPr bwMode="auto">
          <a:xfrm>
            <a:off x="5835441" y="3728120"/>
            <a:ext cx="2857069" cy="637168"/>
          </a:xfrm>
          <a:prstGeom prst="rect">
            <a:avLst/>
          </a:prstGeom>
          <a:noFill/>
          <a:ln w="9525">
            <a:noFill/>
            <a:miter lim="800000"/>
            <a:headEnd/>
            <a:tailEnd/>
          </a:ln>
        </p:spPr>
      </p:pic>
      <p:sp>
        <p:nvSpPr>
          <p:cNvPr id="21" name="TextBox 20"/>
          <p:cNvSpPr txBox="1"/>
          <p:nvPr/>
        </p:nvSpPr>
        <p:spPr>
          <a:xfrm>
            <a:off x="323528" y="2566645"/>
            <a:ext cx="4663439" cy="646331"/>
          </a:xfrm>
          <a:prstGeom prst="rect">
            <a:avLst/>
          </a:prstGeom>
          <a:noFill/>
        </p:spPr>
        <p:txBody>
          <a:bodyPr wrap="square" rtlCol="0">
            <a:spAutoFit/>
          </a:bodyPr>
          <a:lstStyle/>
          <a:p>
            <a:pPr algn="ctr"/>
            <a:r>
              <a:rPr lang="en-US" b="1" dirty="0" err="1" smtClean="0">
                <a:solidFill>
                  <a:srgbClr val="FFFF00"/>
                </a:solidFill>
              </a:rPr>
              <a:t>N</a:t>
            </a:r>
            <a:r>
              <a:rPr lang="en-US" b="1" baseline="-25000" dirty="0" err="1" smtClean="0">
                <a:solidFill>
                  <a:srgbClr val="FFFF00"/>
                </a:solidFill>
                <a:latin typeface="Symbol" pitchFamily="18" charset="2"/>
              </a:rPr>
              <a:t>n</a:t>
            </a:r>
            <a:r>
              <a:rPr lang="en-US" b="1" dirty="0" smtClean="0">
                <a:solidFill>
                  <a:srgbClr val="FFFF00"/>
                </a:solidFill>
                <a:latin typeface="Symbol" pitchFamily="18" charset="2"/>
              </a:rPr>
              <a:t> ~ 2.984</a:t>
            </a:r>
            <a:r>
              <a:rPr lang="en-US" b="1" dirty="0" smtClean="0">
                <a:solidFill>
                  <a:srgbClr val="FFFF00"/>
                </a:solidFill>
                <a:latin typeface="Symbol" pitchFamily="18" charset="2"/>
                <a:sym typeface="Symbol"/>
              </a:rPr>
              <a:t>0.008 </a:t>
            </a:r>
          </a:p>
          <a:p>
            <a:pPr algn="ctr"/>
            <a:r>
              <a:rPr lang="en-US" dirty="0" smtClean="0">
                <a:solidFill>
                  <a:srgbClr val="FFFF00"/>
                </a:solidFill>
                <a:latin typeface="+mj-lt"/>
                <a:sym typeface="Symbol"/>
              </a:rPr>
              <a:t>(standard model fits to LEP data)</a:t>
            </a:r>
            <a:endParaRPr lang="en-GB" baseline="-25000" dirty="0">
              <a:solidFill>
                <a:srgbClr val="FFFF00"/>
              </a:solidFill>
              <a:latin typeface="+mj-lt"/>
            </a:endParaRPr>
          </a:p>
        </p:txBody>
      </p:sp>
      <p:grpSp>
        <p:nvGrpSpPr>
          <p:cNvPr id="23" name="Group 22"/>
          <p:cNvGrpSpPr/>
          <p:nvPr/>
        </p:nvGrpSpPr>
        <p:grpSpPr>
          <a:xfrm>
            <a:off x="89141" y="3486062"/>
            <a:ext cx="8036358" cy="3183298"/>
            <a:chOff x="421517" y="3313681"/>
            <a:chExt cx="8036358" cy="3183298"/>
          </a:xfrm>
        </p:grpSpPr>
        <p:grpSp>
          <p:nvGrpSpPr>
            <p:cNvPr id="24" name="Group 44"/>
            <p:cNvGrpSpPr/>
            <p:nvPr/>
          </p:nvGrpSpPr>
          <p:grpSpPr>
            <a:xfrm>
              <a:off x="421517" y="3313681"/>
              <a:ext cx="8036358" cy="3183298"/>
              <a:chOff x="421517" y="3313681"/>
              <a:chExt cx="8036358" cy="3183298"/>
            </a:xfrm>
          </p:grpSpPr>
          <p:grpSp>
            <p:nvGrpSpPr>
              <p:cNvPr id="26" name="Group 7"/>
              <p:cNvGrpSpPr/>
              <p:nvPr/>
            </p:nvGrpSpPr>
            <p:grpSpPr>
              <a:xfrm>
                <a:off x="530509" y="4947296"/>
                <a:ext cx="4635044" cy="1472989"/>
                <a:chOff x="1135123" y="3829508"/>
                <a:chExt cx="5486388" cy="1811447"/>
              </a:xfrm>
            </p:grpSpPr>
            <p:grpSp>
              <p:nvGrpSpPr>
                <p:cNvPr id="48" name="Group 19"/>
                <p:cNvGrpSpPr/>
                <p:nvPr/>
              </p:nvGrpSpPr>
              <p:grpSpPr>
                <a:xfrm>
                  <a:off x="1734211" y="3871913"/>
                  <a:ext cx="3405344" cy="1355826"/>
                  <a:chOff x="1545021" y="2774735"/>
                  <a:chExt cx="3405344" cy="1355826"/>
                </a:xfrm>
              </p:grpSpPr>
              <p:cxnSp>
                <p:nvCxnSpPr>
                  <p:cNvPr id="55" name="Straight Arrow Connector 54"/>
                  <p:cNvCxnSpPr/>
                  <p:nvPr/>
                </p:nvCxnSpPr>
                <p:spPr>
                  <a:xfrm flipV="1">
                    <a:off x="1545021" y="3610303"/>
                    <a:ext cx="945931" cy="52025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flipH="1" flipV="1">
                    <a:off x="1545021" y="3168838"/>
                    <a:ext cx="914400" cy="45725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2490944" y="3626078"/>
                    <a:ext cx="1513490" cy="0"/>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flipV="1">
                    <a:off x="4004434" y="2948151"/>
                    <a:ext cx="945931" cy="66215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flipV="1">
                    <a:off x="3957136" y="2774735"/>
                    <a:ext cx="945931" cy="85136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V="1">
                    <a:off x="4004434" y="3168838"/>
                    <a:ext cx="945931" cy="44146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a:off x="3999174" y="3620809"/>
                    <a:ext cx="793531" cy="50975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sp>
              <p:nvSpPr>
                <p:cNvPr id="49" name="TextBox 48"/>
                <p:cNvSpPr txBox="1"/>
                <p:nvPr/>
              </p:nvSpPr>
              <p:spPr>
                <a:xfrm>
                  <a:off x="1135123" y="5148909"/>
                  <a:ext cx="1513488" cy="492046"/>
                </a:xfrm>
                <a:prstGeom prst="rect">
                  <a:avLst/>
                </a:prstGeom>
                <a:noFill/>
              </p:spPr>
              <p:txBody>
                <a:bodyPr wrap="square" rtlCol="0">
                  <a:spAutoFit/>
                </a:bodyPr>
                <a:lstStyle/>
                <a:p>
                  <a:r>
                    <a:rPr lang="en-GB" sz="2000" b="1" dirty="0" smtClean="0">
                      <a:solidFill>
                        <a:srgbClr val="FF0000"/>
                      </a:solidFill>
                      <a:sym typeface="Symbol"/>
                    </a:rPr>
                    <a:t></a:t>
                  </a:r>
                  <a:r>
                    <a:rPr lang="en-GB" sz="1600" b="1" dirty="0" smtClean="0">
                      <a:solidFill>
                        <a:srgbClr val="FF0000"/>
                      </a:solidFill>
                      <a:sym typeface="Symbol"/>
                    </a:rPr>
                    <a:t></a:t>
                  </a:r>
                  <a:r>
                    <a:rPr lang="en-GB" sz="2000" b="1" dirty="0" smtClean="0">
                      <a:sym typeface="Symbol"/>
                    </a:rPr>
                    <a:t>  </a:t>
                  </a:r>
                  <a:r>
                    <a:rPr lang="en-GB" sz="2000" b="1" dirty="0" smtClean="0">
                      <a:solidFill>
                        <a:srgbClr val="00B0F0"/>
                      </a:solidFill>
                      <a:sym typeface="Symbol"/>
                    </a:rPr>
                    <a:t></a:t>
                  </a:r>
                  <a:r>
                    <a:rPr lang="en-GB" sz="1600" b="1" dirty="0" smtClean="0">
                      <a:solidFill>
                        <a:srgbClr val="00B0F0"/>
                      </a:solidFill>
                      <a:sym typeface="Symbol"/>
                    </a:rPr>
                    <a:t>e</a:t>
                  </a:r>
                  <a:r>
                    <a:rPr lang="en-GB" sz="2000" b="1" dirty="0" smtClean="0">
                      <a:sym typeface="Symbol"/>
                    </a:rPr>
                    <a:t>  </a:t>
                  </a:r>
                  <a:r>
                    <a:rPr lang="en-GB" sz="2000" b="1" dirty="0" smtClean="0">
                      <a:solidFill>
                        <a:srgbClr val="FFFF00"/>
                      </a:solidFill>
                      <a:sym typeface="Symbol"/>
                    </a:rPr>
                    <a:t></a:t>
                  </a:r>
                  <a:r>
                    <a:rPr lang="en-GB" sz="1600" b="1" dirty="0" smtClean="0">
                      <a:solidFill>
                        <a:srgbClr val="FFFF00"/>
                      </a:solidFill>
                      <a:sym typeface="Symbol"/>
                    </a:rPr>
                    <a:t></a:t>
                  </a:r>
                  <a:endParaRPr lang="en-GB" sz="2000" b="1" dirty="0">
                    <a:solidFill>
                      <a:srgbClr val="FFFF00"/>
                    </a:solidFill>
                  </a:endParaRPr>
                </a:p>
              </p:txBody>
            </p:sp>
            <p:sp>
              <p:nvSpPr>
                <p:cNvPr id="50" name="TextBox 49"/>
                <p:cNvSpPr txBox="1"/>
                <p:nvPr/>
              </p:nvSpPr>
              <p:spPr>
                <a:xfrm>
                  <a:off x="1138693" y="3829508"/>
                  <a:ext cx="1572488" cy="492046"/>
                </a:xfrm>
                <a:prstGeom prst="rect">
                  <a:avLst/>
                </a:prstGeom>
                <a:noFill/>
              </p:spPr>
              <p:txBody>
                <a:bodyPr wrap="square" rtlCol="0">
                  <a:spAutoFit/>
                </a:bodyPr>
                <a:lstStyle/>
                <a:p>
                  <a:r>
                    <a:rPr lang="en-GB" sz="2000" b="1" dirty="0" smtClean="0">
                      <a:solidFill>
                        <a:srgbClr val="FF0000"/>
                      </a:solidFill>
                      <a:sym typeface="Symbol"/>
                    </a:rPr>
                    <a:t></a:t>
                  </a:r>
                  <a:r>
                    <a:rPr lang="en-GB" sz="1600" b="1" dirty="0" smtClean="0">
                      <a:solidFill>
                        <a:srgbClr val="FF0000"/>
                      </a:solidFill>
                      <a:sym typeface="Symbol"/>
                    </a:rPr>
                    <a:t></a:t>
                  </a:r>
                  <a:r>
                    <a:rPr lang="en-GB" sz="2000" b="1" dirty="0" smtClean="0">
                      <a:sym typeface="Symbol"/>
                    </a:rPr>
                    <a:t>  </a:t>
                  </a:r>
                  <a:r>
                    <a:rPr lang="en-GB" sz="2000" b="1" dirty="0" smtClean="0">
                      <a:solidFill>
                        <a:srgbClr val="00B0F0"/>
                      </a:solidFill>
                      <a:sym typeface="Symbol"/>
                    </a:rPr>
                    <a:t></a:t>
                  </a:r>
                  <a:r>
                    <a:rPr lang="en-GB" sz="1600" b="1" dirty="0" smtClean="0">
                      <a:solidFill>
                        <a:srgbClr val="00B0F0"/>
                      </a:solidFill>
                      <a:sym typeface="Symbol"/>
                    </a:rPr>
                    <a:t>e</a:t>
                  </a:r>
                  <a:r>
                    <a:rPr lang="en-GB" sz="2000" b="1" dirty="0" smtClean="0">
                      <a:sym typeface="Symbol"/>
                    </a:rPr>
                    <a:t>  </a:t>
                  </a:r>
                  <a:r>
                    <a:rPr lang="en-GB" sz="2000" b="1" dirty="0" smtClean="0">
                      <a:solidFill>
                        <a:srgbClr val="FFFF00"/>
                      </a:solidFill>
                      <a:sym typeface="Symbol"/>
                    </a:rPr>
                    <a:t></a:t>
                  </a:r>
                  <a:r>
                    <a:rPr lang="en-GB" sz="1600" b="1" dirty="0" smtClean="0">
                      <a:solidFill>
                        <a:srgbClr val="FFFF00"/>
                      </a:solidFill>
                      <a:sym typeface="Symbol"/>
                    </a:rPr>
                    <a:t></a:t>
                  </a:r>
                  <a:endParaRPr lang="en-GB" sz="2000" b="1" dirty="0">
                    <a:solidFill>
                      <a:srgbClr val="FFFF00"/>
                    </a:solidFill>
                  </a:endParaRPr>
                </a:p>
              </p:txBody>
            </p:sp>
            <p:sp>
              <p:nvSpPr>
                <p:cNvPr id="51" name="TextBox 50"/>
                <p:cNvSpPr txBox="1"/>
                <p:nvPr/>
              </p:nvSpPr>
              <p:spPr>
                <a:xfrm>
                  <a:off x="3105815" y="4266016"/>
                  <a:ext cx="819799" cy="492046"/>
                </a:xfrm>
                <a:prstGeom prst="rect">
                  <a:avLst/>
                </a:prstGeom>
                <a:noFill/>
              </p:spPr>
              <p:txBody>
                <a:bodyPr wrap="square" rtlCol="0">
                  <a:spAutoFit/>
                </a:bodyPr>
                <a:lstStyle/>
                <a:p>
                  <a:r>
                    <a:rPr lang="en-GB" sz="2000" b="1" dirty="0" smtClean="0">
                      <a:solidFill>
                        <a:srgbClr val="00B050"/>
                      </a:solidFill>
                      <a:sym typeface="Symbol"/>
                    </a:rPr>
                    <a:t>Z</a:t>
                  </a:r>
                  <a:r>
                    <a:rPr lang="en-GB" sz="2000" b="1" baseline="30000" dirty="0" smtClean="0">
                      <a:solidFill>
                        <a:srgbClr val="00B050"/>
                      </a:solidFill>
                      <a:sym typeface="Symbol"/>
                    </a:rPr>
                    <a:t>0</a:t>
                  </a:r>
                  <a:endParaRPr lang="en-GB" sz="2000" b="1" baseline="30000" dirty="0">
                    <a:solidFill>
                      <a:srgbClr val="00B050"/>
                    </a:solidFill>
                  </a:endParaRPr>
                </a:p>
              </p:txBody>
            </p:sp>
            <p:sp>
              <p:nvSpPr>
                <p:cNvPr id="52" name="TextBox 51"/>
                <p:cNvSpPr txBox="1"/>
                <p:nvPr/>
              </p:nvSpPr>
              <p:spPr>
                <a:xfrm>
                  <a:off x="5218371" y="3861041"/>
                  <a:ext cx="1403140" cy="454196"/>
                </a:xfrm>
                <a:prstGeom prst="rect">
                  <a:avLst/>
                </a:prstGeom>
                <a:noFill/>
              </p:spPr>
              <p:txBody>
                <a:bodyPr wrap="square" rtlCol="0">
                  <a:spAutoFit/>
                </a:bodyPr>
                <a:lstStyle/>
                <a:p>
                  <a:r>
                    <a:rPr lang="en-GB" sz="1800" b="1" dirty="0" smtClean="0">
                      <a:solidFill>
                        <a:schemeClr val="bg1"/>
                      </a:solidFill>
                      <a:sym typeface="Symbol"/>
                    </a:rPr>
                    <a:t>hadrons</a:t>
                  </a:r>
                  <a:endParaRPr lang="en-GB" sz="1800" b="1" baseline="30000" dirty="0">
                    <a:solidFill>
                      <a:schemeClr val="bg1"/>
                    </a:solidFill>
                  </a:endParaRPr>
                </a:p>
              </p:txBody>
            </p:sp>
            <p:sp>
              <p:nvSpPr>
                <p:cNvPr id="53" name="TextBox 52"/>
                <p:cNvSpPr txBox="1"/>
                <p:nvPr/>
              </p:nvSpPr>
              <p:spPr>
                <a:xfrm>
                  <a:off x="4981896" y="5027685"/>
                  <a:ext cx="1150891" cy="454196"/>
                </a:xfrm>
                <a:prstGeom prst="rect">
                  <a:avLst/>
                </a:prstGeom>
                <a:noFill/>
              </p:spPr>
              <p:txBody>
                <a:bodyPr wrap="square" rtlCol="0">
                  <a:spAutoFit/>
                </a:bodyPr>
                <a:lstStyle/>
                <a:p>
                  <a:r>
                    <a:rPr lang="en-GB" sz="1800" b="1" dirty="0" smtClean="0">
                      <a:solidFill>
                        <a:schemeClr val="bg1"/>
                      </a:solidFill>
                      <a:sym typeface="Symbol"/>
                    </a:rPr>
                    <a:t>N(</a:t>
                  </a:r>
                  <a:r>
                    <a:rPr lang="en-GB" sz="1800" b="1" dirty="0" err="1" smtClean="0">
                      <a:solidFill>
                        <a:schemeClr val="bg1"/>
                      </a:solidFill>
                      <a:sym typeface="Symbol"/>
                    </a:rPr>
                    <a:t>p,n</a:t>
                  </a:r>
                  <a:r>
                    <a:rPr lang="en-GB" sz="1800" b="1" dirty="0" smtClean="0">
                      <a:solidFill>
                        <a:schemeClr val="bg1"/>
                      </a:solidFill>
                      <a:sym typeface="Symbol"/>
                    </a:rPr>
                    <a:t>)</a:t>
                  </a:r>
                  <a:endParaRPr lang="en-GB" sz="1800" b="1" baseline="30000" dirty="0">
                    <a:solidFill>
                      <a:schemeClr val="bg1"/>
                    </a:solidFill>
                  </a:endParaRPr>
                </a:p>
              </p:txBody>
            </p:sp>
            <p:sp>
              <p:nvSpPr>
                <p:cNvPr id="54" name="Right Brace 53"/>
                <p:cNvSpPr/>
                <p:nvPr/>
              </p:nvSpPr>
              <p:spPr>
                <a:xfrm>
                  <a:off x="5139555" y="3829508"/>
                  <a:ext cx="78817" cy="600601"/>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27" name="Group 23"/>
              <p:cNvGrpSpPr/>
              <p:nvPr/>
            </p:nvGrpSpPr>
            <p:grpSpPr>
              <a:xfrm>
                <a:off x="453049" y="3329447"/>
                <a:ext cx="4635044" cy="1472989"/>
                <a:chOff x="1135123" y="3829508"/>
                <a:chExt cx="5486388" cy="1811447"/>
              </a:xfrm>
            </p:grpSpPr>
            <p:grpSp>
              <p:nvGrpSpPr>
                <p:cNvPr id="34" name="Group 19"/>
                <p:cNvGrpSpPr/>
                <p:nvPr/>
              </p:nvGrpSpPr>
              <p:grpSpPr>
                <a:xfrm>
                  <a:off x="1734211" y="3871913"/>
                  <a:ext cx="3405344" cy="1355826"/>
                  <a:chOff x="1545021" y="2774735"/>
                  <a:chExt cx="3405344" cy="1355826"/>
                </a:xfrm>
              </p:grpSpPr>
              <p:cxnSp>
                <p:nvCxnSpPr>
                  <p:cNvPr id="41" name="Straight Arrow Connector 40"/>
                  <p:cNvCxnSpPr/>
                  <p:nvPr/>
                </p:nvCxnSpPr>
                <p:spPr>
                  <a:xfrm flipV="1">
                    <a:off x="1545021" y="3610303"/>
                    <a:ext cx="945931" cy="52025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flipV="1">
                    <a:off x="1545021" y="3168838"/>
                    <a:ext cx="914400" cy="45725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2490944" y="3626078"/>
                    <a:ext cx="1513490" cy="0"/>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V="1">
                    <a:off x="4004434" y="2948151"/>
                    <a:ext cx="945931" cy="66215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V="1">
                    <a:off x="3957136" y="2774735"/>
                    <a:ext cx="945931" cy="85136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V="1">
                    <a:off x="4004434" y="3168838"/>
                    <a:ext cx="945931" cy="44146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3999174" y="3620809"/>
                    <a:ext cx="793531" cy="50975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sp>
              <p:nvSpPr>
                <p:cNvPr id="35" name="TextBox 34"/>
                <p:cNvSpPr txBox="1"/>
                <p:nvPr/>
              </p:nvSpPr>
              <p:spPr>
                <a:xfrm>
                  <a:off x="1135123" y="5148909"/>
                  <a:ext cx="1513488" cy="492046"/>
                </a:xfrm>
                <a:prstGeom prst="rect">
                  <a:avLst/>
                </a:prstGeom>
                <a:noFill/>
              </p:spPr>
              <p:txBody>
                <a:bodyPr wrap="square" rtlCol="0">
                  <a:spAutoFit/>
                </a:bodyPr>
                <a:lstStyle/>
                <a:p>
                  <a:r>
                    <a:rPr lang="en-GB" sz="2000" b="1" dirty="0" smtClean="0">
                      <a:solidFill>
                        <a:srgbClr val="FF0000"/>
                      </a:solidFill>
                      <a:sym typeface="Symbol"/>
                    </a:rPr>
                    <a:t></a:t>
                  </a:r>
                  <a:r>
                    <a:rPr lang="en-GB" sz="1600" b="1" dirty="0" smtClean="0">
                      <a:solidFill>
                        <a:srgbClr val="FF0000"/>
                      </a:solidFill>
                      <a:sym typeface="Symbol"/>
                    </a:rPr>
                    <a:t></a:t>
                  </a:r>
                  <a:r>
                    <a:rPr lang="en-GB" sz="2000" b="1" dirty="0" smtClean="0">
                      <a:sym typeface="Symbol"/>
                    </a:rPr>
                    <a:t>  </a:t>
                  </a:r>
                  <a:r>
                    <a:rPr lang="en-GB" sz="2000" b="1" dirty="0" smtClean="0">
                      <a:solidFill>
                        <a:srgbClr val="00B0F0"/>
                      </a:solidFill>
                      <a:sym typeface="Symbol"/>
                    </a:rPr>
                    <a:t></a:t>
                  </a:r>
                  <a:r>
                    <a:rPr lang="en-GB" sz="1600" b="1" dirty="0" smtClean="0">
                      <a:solidFill>
                        <a:srgbClr val="00B0F0"/>
                      </a:solidFill>
                      <a:sym typeface="Symbol"/>
                    </a:rPr>
                    <a:t>e</a:t>
                  </a:r>
                  <a:r>
                    <a:rPr lang="en-GB" sz="2000" b="1" dirty="0" smtClean="0">
                      <a:sym typeface="Symbol"/>
                    </a:rPr>
                    <a:t>  </a:t>
                  </a:r>
                  <a:r>
                    <a:rPr lang="en-GB" sz="2000" b="1" dirty="0" smtClean="0">
                      <a:solidFill>
                        <a:srgbClr val="FFFF00"/>
                      </a:solidFill>
                      <a:sym typeface="Symbol"/>
                    </a:rPr>
                    <a:t></a:t>
                  </a:r>
                  <a:r>
                    <a:rPr lang="en-GB" sz="1600" b="1" dirty="0" smtClean="0">
                      <a:solidFill>
                        <a:srgbClr val="FFFF00"/>
                      </a:solidFill>
                      <a:sym typeface="Symbol"/>
                    </a:rPr>
                    <a:t></a:t>
                  </a:r>
                  <a:endParaRPr lang="en-GB" sz="2000" b="1" dirty="0">
                    <a:solidFill>
                      <a:srgbClr val="FFFF00"/>
                    </a:solidFill>
                  </a:endParaRPr>
                </a:p>
              </p:txBody>
            </p:sp>
            <p:sp>
              <p:nvSpPr>
                <p:cNvPr id="36" name="TextBox 35"/>
                <p:cNvSpPr txBox="1"/>
                <p:nvPr/>
              </p:nvSpPr>
              <p:spPr>
                <a:xfrm>
                  <a:off x="1138693" y="3829508"/>
                  <a:ext cx="1572488" cy="492046"/>
                </a:xfrm>
                <a:prstGeom prst="rect">
                  <a:avLst/>
                </a:prstGeom>
                <a:noFill/>
              </p:spPr>
              <p:txBody>
                <a:bodyPr wrap="square" rtlCol="0">
                  <a:spAutoFit/>
                </a:bodyPr>
                <a:lstStyle/>
                <a:p>
                  <a:r>
                    <a:rPr lang="en-GB" sz="2000" b="1" dirty="0" smtClean="0">
                      <a:solidFill>
                        <a:srgbClr val="FF0000"/>
                      </a:solidFill>
                      <a:sym typeface="Symbol"/>
                    </a:rPr>
                    <a:t></a:t>
                  </a:r>
                  <a:r>
                    <a:rPr lang="en-GB" sz="2000" b="1" baseline="30000" dirty="0" smtClean="0">
                      <a:solidFill>
                        <a:srgbClr val="FF0000"/>
                      </a:solidFill>
                      <a:sym typeface="Symbol"/>
                    </a:rPr>
                    <a:t>-</a:t>
                  </a:r>
                  <a:r>
                    <a:rPr lang="en-GB" sz="2000" b="1" dirty="0" smtClean="0">
                      <a:sym typeface="Symbol"/>
                    </a:rPr>
                    <a:t>  </a:t>
                  </a:r>
                  <a:r>
                    <a:rPr lang="en-GB" sz="2000" b="1" dirty="0" smtClean="0">
                      <a:solidFill>
                        <a:srgbClr val="00B0F0"/>
                      </a:solidFill>
                      <a:sym typeface="Symbol"/>
                    </a:rPr>
                    <a:t>e</a:t>
                  </a:r>
                  <a:r>
                    <a:rPr lang="en-GB" sz="2000" b="1" baseline="30000" dirty="0" smtClean="0">
                      <a:solidFill>
                        <a:srgbClr val="00B0F0"/>
                      </a:solidFill>
                      <a:sym typeface="Symbol"/>
                    </a:rPr>
                    <a:t>-</a:t>
                  </a:r>
                  <a:r>
                    <a:rPr lang="en-GB" sz="2000" b="1" dirty="0" smtClean="0">
                      <a:sym typeface="Symbol"/>
                    </a:rPr>
                    <a:t>  </a:t>
                  </a:r>
                  <a:r>
                    <a:rPr lang="en-GB" sz="2000" b="1" dirty="0" smtClean="0">
                      <a:solidFill>
                        <a:srgbClr val="FFFF00"/>
                      </a:solidFill>
                      <a:sym typeface="Symbol"/>
                    </a:rPr>
                    <a:t></a:t>
                  </a:r>
                  <a:r>
                    <a:rPr lang="en-GB" sz="2000" b="1" baseline="30000" dirty="0" smtClean="0">
                      <a:solidFill>
                        <a:srgbClr val="FFFF00"/>
                      </a:solidFill>
                      <a:sym typeface="Symbol"/>
                    </a:rPr>
                    <a:t>-</a:t>
                  </a:r>
                  <a:endParaRPr lang="en-GB" sz="2000" b="1" dirty="0">
                    <a:solidFill>
                      <a:srgbClr val="FFFF00"/>
                    </a:solidFill>
                  </a:endParaRPr>
                </a:p>
              </p:txBody>
            </p:sp>
            <p:sp>
              <p:nvSpPr>
                <p:cNvPr id="37" name="TextBox 36"/>
                <p:cNvSpPr txBox="1"/>
                <p:nvPr/>
              </p:nvSpPr>
              <p:spPr>
                <a:xfrm>
                  <a:off x="3105815" y="4266016"/>
                  <a:ext cx="819799" cy="400110"/>
                </a:xfrm>
                <a:prstGeom prst="rect">
                  <a:avLst/>
                </a:prstGeom>
                <a:noFill/>
              </p:spPr>
              <p:txBody>
                <a:bodyPr wrap="square" rtlCol="0">
                  <a:spAutoFit/>
                </a:bodyPr>
                <a:lstStyle/>
                <a:p>
                  <a:r>
                    <a:rPr lang="en-GB" sz="2000" b="1" dirty="0" smtClean="0">
                      <a:solidFill>
                        <a:srgbClr val="00B050"/>
                      </a:solidFill>
                      <a:sym typeface="Symbol"/>
                    </a:rPr>
                    <a:t>W</a:t>
                  </a:r>
                  <a:r>
                    <a:rPr lang="en-GB" sz="2000" b="1" baseline="30000" dirty="0" smtClean="0">
                      <a:solidFill>
                        <a:srgbClr val="00B050"/>
                      </a:solidFill>
                      <a:sym typeface="Symbol"/>
                    </a:rPr>
                    <a:t>±</a:t>
                  </a:r>
                  <a:endParaRPr lang="en-GB" sz="2000" b="1" baseline="30000" dirty="0">
                    <a:solidFill>
                      <a:srgbClr val="00B050"/>
                    </a:solidFill>
                  </a:endParaRPr>
                </a:p>
              </p:txBody>
            </p:sp>
            <p:sp>
              <p:nvSpPr>
                <p:cNvPr id="38" name="TextBox 37"/>
                <p:cNvSpPr txBox="1"/>
                <p:nvPr/>
              </p:nvSpPr>
              <p:spPr>
                <a:xfrm>
                  <a:off x="5218371" y="3861041"/>
                  <a:ext cx="1403140" cy="454196"/>
                </a:xfrm>
                <a:prstGeom prst="rect">
                  <a:avLst/>
                </a:prstGeom>
                <a:noFill/>
              </p:spPr>
              <p:txBody>
                <a:bodyPr wrap="square" rtlCol="0">
                  <a:spAutoFit/>
                </a:bodyPr>
                <a:lstStyle/>
                <a:p>
                  <a:r>
                    <a:rPr lang="en-GB" sz="1800" b="1" dirty="0" smtClean="0">
                      <a:sym typeface="Symbol"/>
                    </a:rPr>
                    <a:t>hadrons</a:t>
                  </a:r>
                  <a:endParaRPr lang="en-GB" sz="1800" b="1" baseline="30000" dirty="0"/>
                </a:p>
              </p:txBody>
            </p:sp>
            <p:sp>
              <p:nvSpPr>
                <p:cNvPr id="39" name="TextBox 38"/>
                <p:cNvSpPr txBox="1"/>
                <p:nvPr/>
              </p:nvSpPr>
              <p:spPr>
                <a:xfrm>
                  <a:off x="5040125" y="5108595"/>
                  <a:ext cx="1150891" cy="454196"/>
                </a:xfrm>
                <a:prstGeom prst="rect">
                  <a:avLst/>
                </a:prstGeom>
                <a:noFill/>
              </p:spPr>
              <p:txBody>
                <a:bodyPr wrap="square" rtlCol="0">
                  <a:spAutoFit/>
                </a:bodyPr>
                <a:lstStyle/>
                <a:p>
                  <a:r>
                    <a:rPr lang="en-GB" sz="1800" b="1" dirty="0" smtClean="0">
                      <a:solidFill>
                        <a:schemeClr val="bg1"/>
                      </a:solidFill>
                      <a:sym typeface="Symbol"/>
                    </a:rPr>
                    <a:t>N(</a:t>
                  </a:r>
                  <a:r>
                    <a:rPr lang="en-GB" sz="1800" b="1" dirty="0" err="1" smtClean="0">
                      <a:solidFill>
                        <a:schemeClr val="bg1"/>
                      </a:solidFill>
                      <a:sym typeface="Symbol"/>
                    </a:rPr>
                    <a:t>p,n</a:t>
                  </a:r>
                  <a:r>
                    <a:rPr lang="en-GB" sz="1800" b="1" dirty="0" smtClean="0">
                      <a:solidFill>
                        <a:schemeClr val="bg1"/>
                      </a:solidFill>
                      <a:sym typeface="Symbol"/>
                    </a:rPr>
                    <a:t>)</a:t>
                  </a:r>
                  <a:endParaRPr lang="en-GB" sz="1800" b="1" baseline="30000" dirty="0">
                    <a:solidFill>
                      <a:schemeClr val="bg1"/>
                    </a:solidFill>
                  </a:endParaRPr>
                </a:p>
              </p:txBody>
            </p:sp>
            <p:sp>
              <p:nvSpPr>
                <p:cNvPr id="40" name="Right Brace 39"/>
                <p:cNvSpPr/>
                <p:nvPr/>
              </p:nvSpPr>
              <p:spPr>
                <a:xfrm>
                  <a:off x="5139555" y="3829508"/>
                  <a:ext cx="78817" cy="600601"/>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sp>
            <p:nvSpPr>
              <p:cNvPr id="28" name="Rounded Rectangle 27"/>
              <p:cNvSpPr/>
              <p:nvPr/>
            </p:nvSpPr>
            <p:spPr>
              <a:xfrm>
                <a:off x="421517" y="3313681"/>
                <a:ext cx="4635044" cy="158042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ounded Rectangle 28"/>
              <p:cNvSpPr/>
              <p:nvPr/>
            </p:nvSpPr>
            <p:spPr>
              <a:xfrm>
                <a:off x="447789" y="4916553"/>
                <a:ext cx="4635044" cy="158042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ight Arrow 29"/>
              <p:cNvSpPr/>
              <p:nvPr/>
            </p:nvSpPr>
            <p:spPr>
              <a:xfrm>
                <a:off x="5088093" y="4466427"/>
                <a:ext cx="634790" cy="2066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ight Arrow 30"/>
              <p:cNvSpPr/>
              <p:nvPr/>
            </p:nvSpPr>
            <p:spPr>
              <a:xfrm>
                <a:off x="5088093" y="5599026"/>
                <a:ext cx="634790" cy="2066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p:cNvSpPr txBox="1"/>
              <p:nvPr/>
            </p:nvSpPr>
            <p:spPr>
              <a:xfrm>
                <a:off x="5770182" y="4239410"/>
                <a:ext cx="2640394" cy="707886"/>
              </a:xfrm>
              <a:prstGeom prst="rect">
                <a:avLst/>
              </a:prstGeom>
              <a:noFill/>
            </p:spPr>
            <p:txBody>
              <a:bodyPr wrap="square" rtlCol="0">
                <a:spAutoFit/>
              </a:bodyPr>
              <a:lstStyle/>
              <a:p>
                <a:r>
                  <a:rPr lang="en-GB" sz="2000" b="1" dirty="0" smtClean="0">
                    <a:solidFill>
                      <a:schemeClr val="bg1"/>
                    </a:solidFill>
                  </a:rPr>
                  <a:t>Y</a:t>
                </a:r>
                <a:r>
                  <a:rPr lang="tr-TR" sz="2000" b="1" dirty="0" smtClean="0">
                    <a:solidFill>
                      <a:schemeClr val="bg1"/>
                    </a:solidFill>
                  </a:rPr>
                  <a:t>ü</a:t>
                </a:r>
                <a:r>
                  <a:rPr lang="en-GB" sz="2000" b="1" dirty="0" smtClean="0">
                    <a:solidFill>
                      <a:schemeClr val="bg1"/>
                    </a:solidFill>
                  </a:rPr>
                  <a:t>kl</a:t>
                </a:r>
                <a:r>
                  <a:rPr lang="tr-TR" sz="2000" b="1" dirty="0" smtClean="0">
                    <a:solidFill>
                      <a:schemeClr val="bg1"/>
                    </a:solidFill>
                  </a:rPr>
                  <a:t>ü</a:t>
                </a:r>
                <a:r>
                  <a:rPr lang="en-GB" sz="2000" b="1" dirty="0" smtClean="0">
                    <a:solidFill>
                      <a:schemeClr val="bg1"/>
                    </a:solidFill>
                  </a:rPr>
                  <a:t> </a:t>
                </a:r>
                <a:r>
                  <a:rPr lang="en-GB" sz="2000" b="1" dirty="0" err="1" smtClean="0">
                    <a:solidFill>
                      <a:schemeClr val="bg1"/>
                    </a:solidFill>
                  </a:rPr>
                  <a:t>Ak</a:t>
                </a:r>
                <a:r>
                  <a:rPr lang="tr-TR" sz="2000" b="1" dirty="0" smtClean="0">
                    <a:solidFill>
                      <a:schemeClr val="bg1"/>
                    </a:solidFill>
                  </a:rPr>
                  <a:t>ı</a:t>
                </a:r>
                <a:r>
                  <a:rPr lang="en-GB" sz="2000" b="1" dirty="0" smtClean="0">
                    <a:solidFill>
                      <a:schemeClr val="bg1"/>
                    </a:solidFill>
                  </a:rPr>
                  <a:t>m (Charged-Current) </a:t>
                </a:r>
                <a:r>
                  <a:rPr lang="en-GB" sz="2000" b="1" dirty="0" err="1" smtClean="0">
                    <a:solidFill>
                      <a:schemeClr val="bg1"/>
                    </a:solidFill>
                  </a:rPr>
                  <a:t>etkile</a:t>
                </a:r>
                <a:r>
                  <a:rPr lang="tr-TR" sz="2000" b="1" dirty="0" smtClean="0">
                    <a:solidFill>
                      <a:schemeClr val="bg1"/>
                    </a:solidFill>
                  </a:rPr>
                  <a:t>ş</a:t>
                </a:r>
                <a:r>
                  <a:rPr lang="en-GB" sz="2000" b="1" dirty="0" err="1" smtClean="0">
                    <a:solidFill>
                      <a:schemeClr val="bg1"/>
                    </a:solidFill>
                  </a:rPr>
                  <a:t>imleri</a:t>
                </a:r>
                <a:endParaRPr lang="en-GB" sz="2000" b="1" dirty="0">
                  <a:solidFill>
                    <a:schemeClr val="bg1"/>
                  </a:solidFill>
                </a:endParaRPr>
              </a:p>
            </p:txBody>
          </p:sp>
          <p:sp>
            <p:nvSpPr>
              <p:cNvPr id="33" name="TextBox 32"/>
              <p:cNvSpPr txBox="1"/>
              <p:nvPr/>
            </p:nvSpPr>
            <p:spPr>
              <a:xfrm>
                <a:off x="5770183" y="5349543"/>
                <a:ext cx="2687692" cy="707886"/>
              </a:xfrm>
              <a:prstGeom prst="rect">
                <a:avLst/>
              </a:prstGeom>
              <a:noFill/>
            </p:spPr>
            <p:txBody>
              <a:bodyPr wrap="square" rtlCol="0">
                <a:spAutoFit/>
              </a:bodyPr>
              <a:lstStyle/>
              <a:p>
                <a:r>
                  <a:rPr lang="en-GB" sz="2000" b="1" dirty="0" smtClean="0">
                    <a:solidFill>
                      <a:schemeClr val="bg1"/>
                    </a:solidFill>
                  </a:rPr>
                  <a:t>Y</a:t>
                </a:r>
                <a:r>
                  <a:rPr lang="tr-TR" sz="2000" b="1" dirty="0" smtClean="0">
                    <a:solidFill>
                      <a:schemeClr val="bg1"/>
                    </a:solidFill>
                  </a:rPr>
                  <a:t>ü</a:t>
                </a:r>
                <a:r>
                  <a:rPr lang="en-GB" sz="2000" b="1" dirty="0" err="1" smtClean="0">
                    <a:solidFill>
                      <a:schemeClr val="bg1"/>
                    </a:solidFill>
                  </a:rPr>
                  <a:t>ks</a:t>
                </a:r>
                <a:r>
                  <a:rPr lang="tr-TR" sz="2000" b="1" dirty="0" smtClean="0">
                    <a:solidFill>
                      <a:schemeClr val="bg1"/>
                    </a:solidFill>
                  </a:rPr>
                  <a:t>ü</a:t>
                </a:r>
                <a:r>
                  <a:rPr lang="en-GB" sz="2000" b="1" dirty="0" smtClean="0">
                    <a:solidFill>
                      <a:schemeClr val="bg1"/>
                    </a:solidFill>
                  </a:rPr>
                  <a:t>z </a:t>
                </a:r>
                <a:r>
                  <a:rPr lang="en-GB" sz="2000" b="1" dirty="0" err="1" smtClean="0">
                    <a:solidFill>
                      <a:schemeClr val="bg1"/>
                    </a:solidFill>
                  </a:rPr>
                  <a:t>Ak</a:t>
                </a:r>
                <a:r>
                  <a:rPr lang="tr-TR" sz="2000" b="1" dirty="0" smtClean="0">
                    <a:solidFill>
                      <a:schemeClr val="bg1"/>
                    </a:solidFill>
                  </a:rPr>
                  <a:t>ı</a:t>
                </a:r>
                <a:r>
                  <a:rPr lang="en-GB" sz="2000" b="1" dirty="0" smtClean="0">
                    <a:solidFill>
                      <a:schemeClr val="bg1"/>
                    </a:solidFill>
                  </a:rPr>
                  <a:t>m (Neutral-Current) </a:t>
                </a:r>
                <a:r>
                  <a:rPr lang="en-GB" sz="2000" b="1" dirty="0" err="1" smtClean="0">
                    <a:solidFill>
                      <a:schemeClr val="bg1"/>
                    </a:solidFill>
                  </a:rPr>
                  <a:t>etkile</a:t>
                </a:r>
                <a:r>
                  <a:rPr lang="tr-TR" sz="2000" b="1" dirty="0" smtClean="0">
                    <a:solidFill>
                      <a:schemeClr val="bg1"/>
                    </a:solidFill>
                  </a:rPr>
                  <a:t>ş</a:t>
                </a:r>
                <a:r>
                  <a:rPr lang="en-GB" sz="2000" b="1" dirty="0" err="1" smtClean="0">
                    <a:solidFill>
                      <a:schemeClr val="bg1"/>
                    </a:solidFill>
                  </a:rPr>
                  <a:t>imleri</a:t>
                </a:r>
                <a:endParaRPr lang="en-GB" sz="2000" b="1" dirty="0">
                  <a:solidFill>
                    <a:schemeClr val="bg1"/>
                  </a:solidFill>
                </a:endParaRPr>
              </a:p>
            </p:txBody>
          </p:sp>
        </p:grpSp>
        <p:sp>
          <p:nvSpPr>
            <p:cNvPr id="25" name="TextBox 24"/>
            <p:cNvSpPr txBox="1"/>
            <p:nvPr/>
          </p:nvSpPr>
          <p:spPr>
            <a:xfrm>
              <a:off x="3886200" y="3352800"/>
              <a:ext cx="1185409" cy="369332"/>
            </a:xfrm>
            <a:prstGeom prst="rect">
              <a:avLst/>
            </a:prstGeom>
            <a:noFill/>
          </p:spPr>
          <p:txBody>
            <a:bodyPr wrap="square" rtlCol="0">
              <a:spAutoFit/>
            </a:bodyPr>
            <a:lstStyle/>
            <a:p>
              <a:r>
                <a:rPr lang="en-GB" sz="1800" b="1" dirty="0" smtClean="0">
                  <a:solidFill>
                    <a:schemeClr val="bg1"/>
                  </a:solidFill>
                  <a:sym typeface="Symbol"/>
                </a:rPr>
                <a:t>hadrons</a:t>
              </a:r>
              <a:endParaRPr lang="en-GB" sz="1800" b="1" baseline="30000" dirty="0">
                <a:solidFill>
                  <a:schemeClr val="bg1"/>
                </a:solidFill>
              </a:endParaRPr>
            </a:p>
          </p:txBody>
        </p:sp>
      </p:grpSp>
      <mc:AlternateContent xmlns:mc="http://schemas.openxmlformats.org/markup-compatibility/2006" xmlns:a14="http://schemas.microsoft.com/office/drawing/2010/main">
        <mc:Choice Requires="a14">
          <p:sp>
            <p:nvSpPr>
              <p:cNvPr id="62" name="Rectangle 61"/>
              <p:cNvSpPr/>
              <p:nvPr/>
            </p:nvSpPr>
            <p:spPr>
              <a:xfrm>
                <a:off x="123689" y="1124744"/>
                <a:ext cx="5660589" cy="1362745"/>
              </a:xfrm>
              <a:prstGeom prst="rect">
                <a:avLst/>
              </a:prstGeom>
            </p:spPr>
            <p:txBody>
              <a:bodyPr wrap="none">
                <a:spAutoFit/>
              </a:bodyPr>
              <a:lstStyle/>
              <a:p>
                <a:r>
                  <a:rPr lang="en-US" sz="2000" b="1" i="1" dirty="0" smtClean="0">
                    <a:solidFill>
                      <a:srgbClr val="FF0000"/>
                    </a:solidFill>
                    <a:latin typeface="Arial" pitchFamily="34" charset="0"/>
                    <a:cs typeface="Arial" pitchFamily="34" charset="0"/>
                  </a:rPr>
                  <a:t>Standard </a:t>
                </a:r>
                <a:r>
                  <a:rPr lang="en-US" sz="2000" b="1" i="1" dirty="0" err="1" smtClean="0">
                    <a:solidFill>
                      <a:srgbClr val="FF0000"/>
                    </a:solidFill>
                    <a:latin typeface="Arial" pitchFamily="34" charset="0"/>
                    <a:cs typeface="Arial" pitchFamily="34" charset="0"/>
                  </a:rPr>
                  <a:t>Modelde</a:t>
                </a:r>
                <a:r>
                  <a:rPr lang="en-US" sz="2000" b="1" i="1" dirty="0" smtClean="0">
                    <a:solidFill>
                      <a:srgbClr val="FF0000"/>
                    </a:solidFill>
                    <a:latin typeface="Arial" pitchFamily="34" charset="0"/>
                    <a:cs typeface="Arial" pitchFamily="34" charset="0"/>
                  </a:rPr>
                  <a:t> n</a:t>
                </a:r>
                <a:r>
                  <a:rPr lang="tr-TR" sz="2000" b="1" i="1" dirty="0" smtClean="0">
                    <a:solidFill>
                      <a:srgbClr val="FF0000"/>
                    </a:solidFill>
                    <a:latin typeface="Arial" pitchFamily="34" charset="0"/>
                    <a:cs typeface="Arial" pitchFamily="34" charset="0"/>
                  </a:rPr>
                  <a:t>ö</a:t>
                </a:r>
                <a:r>
                  <a:rPr lang="en-US" sz="2000" b="1" i="1" dirty="0" err="1" smtClean="0">
                    <a:solidFill>
                      <a:srgbClr val="FF0000"/>
                    </a:solidFill>
                    <a:latin typeface="Arial" pitchFamily="34" charset="0"/>
                    <a:cs typeface="Arial" pitchFamily="34" charset="0"/>
                  </a:rPr>
                  <a:t>trinolar</a:t>
                </a:r>
                <a:r>
                  <a:rPr lang="en-US" sz="2000" b="1" i="1" dirty="0" smtClean="0">
                    <a:solidFill>
                      <a:srgbClr val="FF0000"/>
                    </a:solidFill>
                    <a:latin typeface="Arial" pitchFamily="34" charset="0"/>
                    <a:cs typeface="Arial" pitchFamily="34" charset="0"/>
                  </a:rPr>
                  <a:t>:</a:t>
                </a:r>
              </a:p>
              <a:p>
                <a:r>
                  <a:rPr lang="en-US" b="1" i="1" dirty="0" smtClean="0">
                    <a:solidFill>
                      <a:schemeClr val="bg1"/>
                    </a:solidFill>
                    <a:latin typeface="Arial" pitchFamily="34" charset="0"/>
                    <a:cs typeface="Arial" pitchFamily="34" charset="0"/>
                  </a:rPr>
                  <a:t>Y</a:t>
                </a:r>
                <a:r>
                  <a:rPr lang="tr-TR" b="1" i="1" dirty="0" smtClean="0">
                    <a:solidFill>
                      <a:schemeClr val="bg1"/>
                    </a:solidFill>
                    <a:latin typeface="Arial" pitchFamily="34" charset="0"/>
                    <a:cs typeface="Arial" pitchFamily="34" charset="0"/>
                  </a:rPr>
                  <a:t>ü</a:t>
                </a:r>
                <a:r>
                  <a:rPr lang="en-US" b="1" i="1" dirty="0" err="1" smtClean="0">
                    <a:solidFill>
                      <a:schemeClr val="bg1"/>
                    </a:solidFill>
                    <a:latin typeface="Arial" pitchFamily="34" charset="0"/>
                    <a:cs typeface="Arial" pitchFamily="34" charset="0"/>
                  </a:rPr>
                  <a:t>ks</a:t>
                </a:r>
                <a:r>
                  <a:rPr lang="tr-TR" b="1" i="1" dirty="0" smtClean="0">
                    <a:solidFill>
                      <a:schemeClr val="bg1"/>
                    </a:solidFill>
                    <a:latin typeface="Arial" pitchFamily="34" charset="0"/>
                    <a:cs typeface="Arial" pitchFamily="34" charset="0"/>
                  </a:rPr>
                  <a:t>i</a:t>
                </a:r>
                <a:r>
                  <a:rPr lang="en-US" b="1" i="1" dirty="0" smtClean="0">
                    <a:solidFill>
                      <a:schemeClr val="bg1"/>
                    </a:solidFill>
                    <a:latin typeface="Arial" pitchFamily="34" charset="0"/>
                    <a:cs typeface="Arial" pitchFamily="34" charset="0"/>
                  </a:rPr>
                  <a:t>z, </a:t>
                </a:r>
                <a:r>
                  <a:rPr lang="en-US" sz="2400" b="1" i="1" dirty="0" smtClean="0">
                    <a:solidFill>
                      <a:srgbClr val="FFFF00"/>
                    </a:solidFill>
                    <a:latin typeface="Arial" pitchFamily="34" charset="0"/>
                    <a:cs typeface="Arial" pitchFamily="34" charset="0"/>
                  </a:rPr>
                  <a:t>k</a:t>
                </a:r>
                <a:r>
                  <a:rPr lang="tr-TR" sz="2400" b="1" i="1" dirty="0" smtClean="0">
                    <a:solidFill>
                      <a:srgbClr val="FFFF00"/>
                    </a:solidFill>
                    <a:latin typeface="Arial" pitchFamily="34" charset="0"/>
                    <a:cs typeface="Arial" pitchFamily="34" charset="0"/>
                  </a:rPr>
                  <a:t>ü</a:t>
                </a:r>
                <a:r>
                  <a:rPr lang="en-US" sz="2400" b="1" i="1" dirty="0" err="1" smtClean="0">
                    <a:solidFill>
                      <a:srgbClr val="FFFF00"/>
                    </a:solidFill>
                    <a:latin typeface="Arial" pitchFamily="34" charset="0"/>
                    <a:cs typeface="Arial" pitchFamily="34" charset="0"/>
                  </a:rPr>
                  <a:t>tlesiz</a:t>
                </a:r>
                <a:r>
                  <a:rPr lang="en-US" b="1" i="1" dirty="0" smtClean="0">
                    <a:solidFill>
                      <a:schemeClr val="bg1"/>
                    </a:solidFill>
                    <a:latin typeface="Arial" pitchFamily="34" charset="0"/>
                    <a:cs typeface="Arial" pitchFamily="34" charset="0"/>
                  </a:rPr>
                  <a:t>, spin-1/2, sol-</a:t>
                </a:r>
                <a:r>
                  <a:rPr lang="en-US" b="1" i="1" dirty="0" err="1" smtClean="0">
                    <a:solidFill>
                      <a:schemeClr val="bg1"/>
                    </a:solidFill>
                    <a:latin typeface="Arial" pitchFamily="34" charset="0"/>
                    <a:cs typeface="Arial" pitchFamily="34" charset="0"/>
                  </a:rPr>
                  <a:t>elli</a:t>
                </a:r>
                <a:r>
                  <a:rPr lang="en-US" b="1" i="1" dirty="0" smtClean="0">
                    <a:solidFill>
                      <a:schemeClr val="bg1"/>
                    </a:solidFill>
                    <a:latin typeface="Arial" pitchFamily="34" charset="0"/>
                    <a:cs typeface="Arial" pitchFamily="34" charset="0"/>
                  </a:rPr>
                  <a:t> par</a:t>
                </a:r>
                <a:r>
                  <a:rPr lang="tr-TR" b="1" i="1" dirty="0" smtClean="0">
                    <a:solidFill>
                      <a:schemeClr val="bg1"/>
                    </a:solidFill>
                    <a:latin typeface="Arial" pitchFamily="34" charset="0"/>
                    <a:cs typeface="Arial" pitchFamily="34" charset="0"/>
                  </a:rPr>
                  <a:t>ç</a:t>
                </a:r>
                <a:r>
                  <a:rPr lang="en-US" b="1" i="1" dirty="0" smtClean="0">
                    <a:solidFill>
                      <a:schemeClr val="bg1"/>
                    </a:solidFill>
                    <a:latin typeface="Arial" pitchFamily="34" charset="0"/>
                    <a:cs typeface="Arial" pitchFamily="34" charset="0"/>
                  </a:rPr>
                  <a:t>ac</a:t>
                </a:r>
                <a:r>
                  <a:rPr lang="tr-TR" b="1" i="1" dirty="0" smtClean="0">
                    <a:solidFill>
                      <a:schemeClr val="bg1"/>
                    </a:solidFill>
                    <a:latin typeface="Arial" pitchFamily="34" charset="0"/>
                    <a:cs typeface="Arial" pitchFamily="34" charset="0"/>
                  </a:rPr>
                  <a:t>ı</a:t>
                </a:r>
                <a:r>
                  <a:rPr lang="en-US" b="1" i="1" dirty="0" err="1" smtClean="0">
                    <a:solidFill>
                      <a:schemeClr val="bg1"/>
                    </a:solidFill>
                    <a:latin typeface="Arial" pitchFamily="34" charset="0"/>
                    <a:cs typeface="Arial" pitchFamily="34" charset="0"/>
                  </a:rPr>
                  <a:t>klard</a:t>
                </a:r>
                <a:r>
                  <a:rPr lang="tr-TR" b="1" i="1" dirty="0" smtClean="0">
                    <a:solidFill>
                      <a:schemeClr val="bg1"/>
                    </a:solidFill>
                    <a:latin typeface="Arial" pitchFamily="34" charset="0"/>
                    <a:cs typeface="Arial" pitchFamily="34" charset="0"/>
                  </a:rPr>
                  <a:t>ı</a:t>
                </a:r>
                <a:r>
                  <a:rPr lang="en-US" b="1" i="1" dirty="0" smtClean="0">
                    <a:solidFill>
                      <a:schemeClr val="bg1"/>
                    </a:solidFill>
                    <a:latin typeface="Arial" pitchFamily="34" charset="0"/>
                    <a:cs typeface="Arial" pitchFamily="34" charset="0"/>
                  </a:rPr>
                  <a:t>r.</a:t>
                </a:r>
              </a:p>
              <a:p>
                <a14:m>
                  <m:oMath xmlns:m="http://schemas.openxmlformats.org/officeDocument/2006/math">
                    <m:sSub>
                      <m:sSubPr>
                        <m:ctrlPr>
                          <a:rPr lang="en-US" b="1" i="1" smtClean="0">
                            <a:solidFill>
                              <a:schemeClr val="bg1"/>
                            </a:solidFill>
                            <a:latin typeface="Cambria Math"/>
                            <a:cs typeface="Arial" pitchFamily="34" charset="0"/>
                          </a:rPr>
                        </m:ctrlPr>
                      </m:sSubPr>
                      <m:e>
                        <m:r>
                          <a:rPr lang="en-US" b="1" i="1" smtClean="0">
                            <a:solidFill>
                              <a:schemeClr val="bg1"/>
                            </a:solidFill>
                            <a:latin typeface="Cambria Math"/>
                            <a:cs typeface="Arial" pitchFamily="34" charset="0"/>
                            <a:sym typeface="Symbol"/>
                          </a:rPr>
                          <m:t></m:t>
                        </m:r>
                      </m:e>
                      <m:sub>
                        <m:r>
                          <a:rPr lang="en-GB" b="1" i="1" smtClean="0">
                            <a:solidFill>
                              <a:schemeClr val="bg1"/>
                            </a:solidFill>
                            <a:latin typeface="Cambria Math"/>
                            <a:cs typeface="Arial" pitchFamily="34" charset="0"/>
                          </a:rPr>
                          <m:t>𝒆</m:t>
                        </m:r>
                      </m:sub>
                    </m:sSub>
                    <m:r>
                      <a:rPr lang="en-GB" b="1" i="1" smtClean="0">
                        <a:solidFill>
                          <a:schemeClr val="bg1"/>
                        </a:solidFill>
                        <a:latin typeface="Cambria Math"/>
                        <a:cs typeface="Arial" pitchFamily="34" charset="0"/>
                      </a:rPr>
                      <m:t>,  </m:t>
                    </m:r>
                    <m:sSub>
                      <m:sSubPr>
                        <m:ctrlPr>
                          <a:rPr lang="en-US" b="1" i="1">
                            <a:solidFill>
                              <a:schemeClr val="bg1"/>
                            </a:solidFill>
                            <a:latin typeface="Cambria Math"/>
                            <a:cs typeface="Arial" pitchFamily="34" charset="0"/>
                          </a:rPr>
                        </m:ctrlPr>
                      </m:sSubPr>
                      <m:e>
                        <m:r>
                          <a:rPr lang="en-US" b="1" i="1">
                            <a:solidFill>
                              <a:schemeClr val="bg1"/>
                            </a:solidFill>
                            <a:latin typeface="Cambria Math"/>
                            <a:cs typeface="Arial" pitchFamily="34" charset="0"/>
                            <a:sym typeface="Symbol"/>
                          </a:rPr>
                          <m:t></m:t>
                        </m:r>
                      </m:e>
                      <m:sub>
                        <m:r>
                          <a:rPr lang="en-US" b="1" i="1" smtClean="0">
                            <a:solidFill>
                              <a:schemeClr val="bg1"/>
                            </a:solidFill>
                            <a:latin typeface="Cambria Math"/>
                            <a:cs typeface="Arial" pitchFamily="34" charset="0"/>
                            <a:sym typeface="Symbol"/>
                          </a:rPr>
                          <m:t></m:t>
                        </m:r>
                      </m:sub>
                    </m:sSub>
                    <m:r>
                      <a:rPr lang="en-GB" b="1" i="1" smtClean="0">
                        <a:solidFill>
                          <a:schemeClr val="bg1"/>
                        </a:solidFill>
                        <a:latin typeface="Cambria Math"/>
                        <a:cs typeface="Arial" pitchFamily="34" charset="0"/>
                      </a:rPr>
                      <m:t>,  </m:t>
                    </m:r>
                    <m:sSub>
                      <m:sSubPr>
                        <m:ctrlPr>
                          <a:rPr lang="en-US" b="1" i="1">
                            <a:solidFill>
                              <a:schemeClr val="bg1"/>
                            </a:solidFill>
                            <a:latin typeface="Cambria Math"/>
                            <a:cs typeface="Arial" pitchFamily="34" charset="0"/>
                          </a:rPr>
                        </m:ctrlPr>
                      </m:sSubPr>
                      <m:e>
                        <m:r>
                          <a:rPr lang="en-US" b="1" i="1">
                            <a:solidFill>
                              <a:schemeClr val="bg1"/>
                            </a:solidFill>
                            <a:latin typeface="Cambria Math"/>
                            <a:cs typeface="Arial" pitchFamily="34" charset="0"/>
                            <a:sym typeface="Symbol"/>
                          </a:rPr>
                          <m:t></m:t>
                        </m:r>
                      </m:e>
                      <m:sub>
                        <m:r>
                          <a:rPr lang="en-US" b="1" i="1" smtClean="0">
                            <a:solidFill>
                              <a:schemeClr val="bg1"/>
                            </a:solidFill>
                            <a:latin typeface="Cambria Math"/>
                            <a:cs typeface="Arial" pitchFamily="34" charset="0"/>
                            <a:sym typeface="Symbol"/>
                          </a:rPr>
                          <m:t></m:t>
                        </m:r>
                      </m:sub>
                    </m:sSub>
                  </m:oMath>
                </a14:m>
                <a:r>
                  <a:rPr lang="en-US" b="1" i="1" dirty="0" smtClean="0">
                    <a:solidFill>
                      <a:schemeClr val="bg1"/>
                    </a:solidFill>
                    <a:latin typeface="Arial" pitchFamily="34" charset="0"/>
                    <a:cs typeface="Arial" pitchFamily="34" charset="0"/>
                  </a:rPr>
                  <a:t> </a:t>
                </a:r>
                <a:r>
                  <a:rPr lang="en-US" b="1" i="1" dirty="0" err="1" smtClean="0">
                    <a:solidFill>
                      <a:schemeClr val="bg1"/>
                    </a:solidFill>
                    <a:latin typeface="Arial" pitchFamily="34" charset="0"/>
                    <a:cs typeface="Arial" pitchFamily="34" charset="0"/>
                  </a:rPr>
                  <a:t>olmak</a:t>
                </a:r>
                <a:r>
                  <a:rPr lang="en-US" b="1" i="1" dirty="0" smtClean="0">
                    <a:solidFill>
                      <a:schemeClr val="bg1"/>
                    </a:solidFill>
                    <a:latin typeface="Arial" pitchFamily="34" charset="0"/>
                    <a:cs typeface="Arial" pitchFamily="34" charset="0"/>
                  </a:rPr>
                  <a:t> </a:t>
                </a:r>
                <a:r>
                  <a:rPr lang="tr-TR" b="1" i="1" dirty="0" err="1">
                    <a:solidFill>
                      <a:schemeClr val="bg1"/>
                    </a:solidFill>
                    <a:latin typeface="Arial" pitchFamily="34" charset="0"/>
                    <a:cs typeface="Arial" pitchFamily="34" charset="0"/>
                  </a:rPr>
                  <a:t>ü</a:t>
                </a:r>
                <a:r>
                  <a:rPr lang="en-US" b="1" i="1" dirty="0" err="1" smtClean="0">
                    <a:solidFill>
                      <a:schemeClr val="bg1"/>
                    </a:solidFill>
                    <a:latin typeface="Arial" pitchFamily="34" charset="0"/>
                    <a:cs typeface="Arial" pitchFamily="34" charset="0"/>
                  </a:rPr>
                  <a:t>zere</a:t>
                </a:r>
                <a:r>
                  <a:rPr lang="en-US" b="1" i="1" dirty="0" smtClean="0">
                    <a:solidFill>
                      <a:schemeClr val="bg1"/>
                    </a:solidFill>
                    <a:latin typeface="Arial" pitchFamily="34" charset="0"/>
                    <a:cs typeface="Arial" pitchFamily="34" charset="0"/>
                  </a:rPr>
                  <a:t> 3 </a:t>
                </a:r>
                <a:r>
                  <a:rPr lang="tr-TR" b="1" i="1" dirty="0" err="1">
                    <a:solidFill>
                      <a:schemeClr val="bg1"/>
                    </a:solidFill>
                    <a:latin typeface="Arial" pitchFamily="34" charset="0"/>
                    <a:cs typeface="Arial" pitchFamily="34" charset="0"/>
                  </a:rPr>
                  <a:t>ç</a:t>
                </a:r>
                <a:r>
                  <a:rPr lang="en-US" b="1" i="1" dirty="0" smtClean="0">
                    <a:solidFill>
                      <a:schemeClr val="bg1"/>
                    </a:solidFill>
                    <a:latin typeface="Arial" pitchFamily="34" charset="0"/>
                    <a:cs typeface="Arial" pitchFamily="34" charset="0"/>
                  </a:rPr>
                  <a:t>e</a:t>
                </a:r>
                <a:r>
                  <a:rPr lang="tr-TR" b="1" i="1" dirty="0" smtClean="0">
                    <a:solidFill>
                      <a:schemeClr val="bg1"/>
                    </a:solidFill>
                    <a:latin typeface="Arial" pitchFamily="34" charset="0"/>
                    <a:cs typeface="Arial" pitchFamily="34" charset="0"/>
                  </a:rPr>
                  <a:t>ş</a:t>
                </a:r>
                <a:r>
                  <a:rPr lang="en-US" b="1" i="1" dirty="0" smtClean="0">
                    <a:solidFill>
                      <a:schemeClr val="bg1"/>
                    </a:solidFill>
                    <a:latin typeface="Arial" pitchFamily="34" charset="0"/>
                    <a:cs typeface="Arial" pitchFamily="34" charset="0"/>
                  </a:rPr>
                  <a:t>it n</a:t>
                </a:r>
                <a:r>
                  <a:rPr lang="tr-TR" b="1" i="1" dirty="0" smtClean="0">
                    <a:solidFill>
                      <a:schemeClr val="bg1"/>
                    </a:solidFill>
                    <a:latin typeface="Arial" pitchFamily="34" charset="0"/>
                    <a:cs typeface="Arial" pitchFamily="34" charset="0"/>
                  </a:rPr>
                  <a:t>ö</a:t>
                </a:r>
                <a:r>
                  <a:rPr lang="en-US" b="1" i="1" dirty="0" err="1" smtClean="0">
                    <a:solidFill>
                      <a:schemeClr val="bg1"/>
                    </a:solidFill>
                    <a:latin typeface="Arial" pitchFamily="34" charset="0"/>
                    <a:cs typeface="Arial" pitchFamily="34" charset="0"/>
                  </a:rPr>
                  <a:t>trino</a:t>
                </a:r>
                <a:r>
                  <a:rPr lang="en-US" b="1" i="1" dirty="0" smtClean="0">
                    <a:solidFill>
                      <a:schemeClr val="bg1"/>
                    </a:solidFill>
                    <a:latin typeface="Arial" pitchFamily="34" charset="0"/>
                    <a:cs typeface="Arial" pitchFamily="34" charset="0"/>
                  </a:rPr>
                  <a:t> </a:t>
                </a:r>
                <a:r>
                  <a:rPr lang="en-US" b="1" i="1" dirty="0" err="1" smtClean="0">
                    <a:solidFill>
                      <a:schemeClr val="bg1"/>
                    </a:solidFill>
                    <a:latin typeface="Arial" pitchFamily="34" charset="0"/>
                    <a:cs typeface="Arial" pitchFamily="34" charset="0"/>
                  </a:rPr>
                  <a:t>vard</a:t>
                </a:r>
                <a:r>
                  <a:rPr lang="tr-TR" b="1" i="1" dirty="0" smtClean="0">
                    <a:solidFill>
                      <a:schemeClr val="bg1"/>
                    </a:solidFill>
                    <a:latin typeface="Arial" pitchFamily="34" charset="0"/>
                    <a:cs typeface="Arial" pitchFamily="34" charset="0"/>
                  </a:rPr>
                  <a:t>ı</a:t>
                </a:r>
                <a:r>
                  <a:rPr lang="en-US" b="1" i="1" dirty="0" smtClean="0">
                    <a:solidFill>
                      <a:schemeClr val="bg1"/>
                    </a:solidFill>
                    <a:latin typeface="Arial" pitchFamily="34" charset="0"/>
                    <a:cs typeface="Arial" pitchFamily="34" charset="0"/>
                  </a:rPr>
                  <a:t>r. </a:t>
                </a:r>
              </a:p>
              <a:p>
                <a:r>
                  <a:rPr lang="en-US" b="1" i="1" dirty="0" err="1" smtClean="0">
                    <a:solidFill>
                      <a:schemeClr val="bg1"/>
                    </a:solidFill>
                    <a:latin typeface="Arial" pitchFamily="34" charset="0"/>
                    <a:cs typeface="Arial" pitchFamily="34" charset="0"/>
                  </a:rPr>
                  <a:t>Sadece</a:t>
                </a:r>
                <a:r>
                  <a:rPr lang="en-US" b="1" i="1" dirty="0" smtClean="0">
                    <a:solidFill>
                      <a:schemeClr val="bg1"/>
                    </a:solidFill>
                    <a:latin typeface="Arial" pitchFamily="34" charset="0"/>
                    <a:cs typeface="Arial" pitchFamily="34" charset="0"/>
                  </a:rPr>
                  <a:t> </a:t>
                </a:r>
                <a:r>
                  <a:rPr lang="en-US" b="1" i="1" dirty="0" err="1" smtClean="0">
                    <a:solidFill>
                      <a:schemeClr val="bg1"/>
                    </a:solidFill>
                    <a:latin typeface="Arial" pitchFamily="34" charset="0"/>
                    <a:cs typeface="Arial" pitchFamily="34" charset="0"/>
                  </a:rPr>
                  <a:t>zay</a:t>
                </a:r>
                <a:r>
                  <a:rPr lang="tr-TR" b="1" i="1" dirty="0" smtClean="0">
                    <a:solidFill>
                      <a:schemeClr val="bg1"/>
                    </a:solidFill>
                    <a:latin typeface="Arial" pitchFamily="34" charset="0"/>
                    <a:cs typeface="Arial" pitchFamily="34" charset="0"/>
                  </a:rPr>
                  <a:t>ı</a:t>
                </a:r>
                <a:r>
                  <a:rPr lang="en-US" b="1" i="1" dirty="0" smtClean="0">
                    <a:solidFill>
                      <a:schemeClr val="bg1"/>
                    </a:solidFill>
                    <a:latin typeface="Arial" pitchFamily="34" charset="0"/>
                    <a:cs typeface="Arial" pitchFamily="34" charset="0"/>
                  </a:rPr>
                  <a:t>f </a:t>
                </a:r>
                <a:r>
                  <a:rPr lang="en-US" b="1" i="1" dirty="0" err="1" smtClean="0">
                    <a:solidFill>
                      <a:schemeClr val="bg1"/>
                    </a:solidFill>
                    <a:latin typeface="Arial" pitchFamily="34" charset="0"/>
                    <a:cs typeface="Arial" pitchFamily="34" charset="0"/>
                  </a:rPr>
                  <a:t>kuvvetle</a:t>
                </a:r>
                <a:r>
                  <a:rPr lang="en-US" b="1" i="1" dirty="0" smtClean="0">
                    <a:solidFill>
                      <a:schemeClr val="bg1"/>
                    </a:solidFill>
                    <a:latin typeface="Arial" pitchFamily="34" charset="0"/>
                    <a:cs typeface="Arial" pitchFamily="34" charset="0"/>
                  </a:rPr>
                  <a:t> </a:t>
                </a:r>
                <a:r>
                  <a:rPr lang="en-US" b="1" i="1" dirty="0" err="1" smtClean="0">
                    <a:solidFill>
                      <a:schemeClr val="bg1"/>
                    </a:solidFill>
                    <a:latin typeface="Arial" pitchFamily="34" charset="0"/>
                    <a:cs typeface="Arial" pitchFamily="34" charset="0"/>
                  </a:rPr>
                  <a:t>etkile</a:t>
                </a:r>
                <a:r>
                  <a:rPr lang="tr-TR" b="1" i="1" dirty="0" smtClean="0">
                    <a:solidFill>
                      <a:schemeClr val="bg1"/>
                    </a:solidFill>
                    <a:latin typeface="Arial" pitchFamily="34" charset="0"/>
                    <a:cs typeface="Arial" pitchFamily="34" charset="0"/>
                  </a:rPr>
                  <a:t>ş</a:t>
                </a:r>
                <a:r>
                  <a:rPr lang="en-US" b="1" i="1" dirty="0" err="1" smtClean="0">
                    <a:solidFill>
                      <a:schemeClr val="bg1"/>
                    </a:solidFill>
                    <a:latin typeface="Arial" pitchFamily="34" charset="0"/>
                    <a:cs typeface="Arial" pitchFamily="34" charset="0"/>
                  </a:rPr>
                  <a:t>irler</a:t>
                </a:r>
                <a:r>
                  <a:rPr lang="en-US" b="1" i="1" dirty="0" smtClean="0">
                    <a:solidFill>
                      <a:schemeClr val="bg1"/>
                    </a:solidFill>
                    <a:latin typeface="Arial" pitchFamily="34" charset="0"/>
                    <a:cs typeface="Arial" pitchFamily="34" charset="0"/>
                  </a:rPr>
                  <a:t>.</a:t>
                </a:r>
                <a:endParaRPr lang="en-GB" b="1" i="1" dirty="0">
                  <a:solidFill>
                    <a:schemeClr val="bg1"/>
                  </a:solidFill>
                  <a:latin typeface="Arial" pitchFamily="34" charset="0"/>
                  <a:cs typeface="Arial" pitchFamily="34" charset="0"/>
                </a:endParaRPr>
              </a:p>
            </p:txBody>
          </p:sp>
        </mc:Choice>
        <mc:Fallback xmlns="">
          <p:sp>
            <p:nvSpPr>
              <p:cNvPr id="62" name="Rectangle 61"/>
              <p:cNvSpPr>
                <a:spLocks noRot="1" noChangeAspect="1" noMove="1" noResize="1" noEditPoints="1" noAdjustHandles="1" noChangeArrowheads="1" noChangeShapeType="1" noTextEdit="1"/>
              </p:cNvSpPr>
              <p:nvPr/>
            </p:nvSpPr>
            <p:spPr>
              <a:xfrm>
                <a:off x="123689" y="1124744"/>
                <a:ext cx="5660589" cy="1362745"/>
              </a:xfrm>
              <a:prstGeom prst="rect">
                <a:avLst/>
              </a:prstGeom>
              <a:blipFill rotWithShape="1">
                <a:blip r:embed="rId5"/>
                <a:stretch>
                  <a:fillRect l="-1076" t="-1794" b="-6726"/>
                </a:stretch>
              </a:blipFill>
            </p:spPr>
            <p:txBody>
              <a:bodyPr/>
              <a:lstStyle/>
              <a:p>
                <a:r>
                  <a:rPr lang="en-GB">
                    <a:noFill/>
                  </a:rPr>
                  <a:t> </a:t>
                </a:r>
              </a:p>
            </p:txBody>
          </p:sp>
        </mc:Fallback>
      </mc:AlternateContent>
      <p:grpSp>
        <p:nvGrpSpPr>
          <p:cNvPr id="65" name="Group 64"/>
          <p:cNvGrpSpPr/>
          <p:nvPr/>
        </p:nvGrpSpPr>
        <p:grpSpPr>
          <a:xfrm>
            <a:off x="178942" y="114308"/>
            <a:ext cx="9073578" cy="793831"/>
            <a:chOff x="178942" y="114308"/>
            <a:chExt cx="9073578" cy="793831"/>
          </a:xfrm>
        </p:grpSpPr>
        <p:grpSp>
          <p:nvGrpSpPr>
            <p:cNvPr id="6" name="Group 5"/>
            <p:cNvGrpSpPr/>
            <p:nvPr/>
          </p:nvGrpSpPr>
          <p:grpSpPr>
            <a:xfrm>
              <a:off x="178942" y="114308"/>
              <a:ext cx="8857554" cy="793831"/>
              <a:chOff x="178942" y="114308"/>
              <a:chExt cx="8857554" cy="793831"/>
            </a:xfrm>
          </p:grpSpPr>
          <p:sp>
            <p:nvSpPr>
              <p:cNvPr id="5" name="TextBox 4"/>
              <p:cNvSpPr txBox="1"/>
              <p:nvPr/>
            </p:nvSpPr>
            <p:spPr>
              <a:xfrm>
                <a:off x="178942" y="138698"/>
                <a:ext cx="8805402" cy="769441"/>
              </a:xfrm>
              <a:prstGeom prst="rect">
                <a:avLst/>
              </a:prstGeom>
              <a:noFill/>
            </p:spPr>
            <p:txBody>
              <a:bodyPr wrap="square" rtlCol="0">
                <a:spAutoFit/>
              </a:bodyPr>
              <a:lstStyle/>
              <a:p>
                <a:r>
                  <a:rPr lang="en-GB" sz="2200" b="1" dirty="0" smtClean="0">
                    <a:solidFill>
                      <a:srgbClr val="66FF33"/>
                    </a:solidFill>
                  </a:rPr>
                  <a:t>C. </a:t>
                </a:r>
                <a:r>
                  <a:rPr lang="en-GB" sz="2200" b="1" dirty="0" err="1" smtClean="0">
                    <a:solidFill>
                      <a:srgbClr val="66FF33"/>
                    </a:solidFill>
                  </a:rPr>
                  <a:t>Rubia</a:t>
                </a:r>
                <a:r>
                  <a:rPr lang="en-GB" sz="2200" b="1" dirty="0" smtClean="0">
                    <a:solidFill>
                      <a:srgbClr val="66FF33"/>
                    </a:solidFill>
                  </a:rPr>
                  <a:t>, S. van der Meer, 1983, </a:t>
                </a:r>
                <a:r>
                  <a:rPr lang="en-GB" sz="2200" b="1" dirty="0" smtClean="0">
                    <a:solidFill>
                      <a:srgbClr val="FF0000"/>
                    </a:solidFill>
                  </a:rPr>
                  <a:t>UA1-UA2 </a:t>
                </a:r>
                <a:r>
                  <a:rPr lang="en-GB" sz="2200" b="1" dirty="0" err="1" smtClean="0">
                    <a:solidFill>
                      <a:srgbClr val="FF0000"/>
                    </a:solidFill>
                  </a:rPr>
                  <a:t>deneyleri</a:t>
                </a:r>
                <a:r>
                  <a:rPr lang="en-GB" sz="2200" b="1" dirty="0" smtClean="0">
                    <a:solidFill>
                      <a:srgbClr val="FF0000"/>
                    </a:solidFill>
                  </a:rPr>
                  <a:t> CERN-SPS, W</a:t>
                </a:r>
                <a:r>
                  <a:rPr lang="en-GB" sz="2200" b="1" baseline="30000" dirty="0" smtClean="0">
                    <a:solidFill>
                      <a:srgbClr val="FF0000"/>
                    </a:solidFill>
                  </a:rPr>
                  <a:t>±</a:t>
                </a:r>
                <a:r>
                  <a:rPr lang="en-GB" sz="2200" b="1" dirty="0" smtClean="0">
                    <a:solidFill>
                      <a:srgbClr val="FF0000"/>
                    </a:solidFill>
                  </a:rPr>
                  <a:t> </a:t>
                </a:r>
                <a:r>
                  <a:rPr lang="en-GB" sz="2200" b="1" dirty="0" err="1" smtClean="0">
                    <a:solidFill>
                      <a:srgbClr val="FF0000"/>
                    </a:solidFill>
                  </a:rPr>
                  <a:t>ve</a:t>
                </a:r>
                <a:r>
                  <a:rPr lang="en-GB" sz="2200" b="1" dirty="0" smtClean="0">
                    <a:solidFill>
                      <a:srgbClr val="FF0000"/>
                    </a:solidFill>
                  </a:rPr>
                  <a:t> Z</a:t>
                </a:r>
                <a:r>
                  <a:rPr lang="en-GB" sz="2200" b="1" baseline="30000" dirty="0" smtClean="0">
                    <a:solidFill>
                      <a:srgbClr val="FF0000"/>
                    </a:solidFill>
                  </a:rPr>
                  <a:t>0</a:t>
                </a:r>
                <a:r>
                  <a:rPr lang="en-GB" sz="2200" b="1" dirty="0" smtClean="0">
                    <a:solidFill>
                      <a:srgbClr val="FF0000"/>
                    </a:solidFill>
                  </a:rPr>
                  <a:t> </a:t>
                </a:r>
                <a:r>
                  <a:rPr lang="en-GB" sz="2200" b="1" dirty="0" err="1" smtClean="0">
                    <a:solidFill>
                      <a:srgbClr val="FF0000"/>
                    </a:solidFill>
                  </a:rPr>
                  <a:t>bozonun</a:t>
                </a:r>
                <a:r>
                  <a:rPr lang="en-GB" sz="2200" b="1" dirty="0" smtClean="0">
                    <a:solidFill>
                      <a:srgbClr val="FF0000"/>
                    </a:solidFill>
                  </a:rPr>
                  <a:t> </a:t>
                </a:r>
                <a:r>
                  <a:rPr lang="en-GB" sz="2200" b="1" dirty="0" err="1" smtClean="0">
                    <a:solidFill>
                      <a:srgbClr val="FF0000"/>
                    </a:solidFill>
                  </a:rPr>
                  <a:t>kesfi</a:t>
                </a:r>
                <a:r>
                  <a:rPr lang="en-GB" sz="2200" b="1" dirty="0" smtClean="0">
                    <a:solidFill>
                      <a:srgbClr val="FF0000"/>
                    </a:solidFill>
                  </a:rPr>
                  <a:t>, </a:t>
                </a:r>
                <a:r>
                  <a:rPr lang="en-US" b="1" i="1" dirty="0" smtClean="0">
                    <a:solidFill>
                      <a:schemeClr val="bg1"/>
                    </a:solidFill>
                    <a:cs typeface="Apple Casual"/>
                  </a:rPr>
                  <a:t>M(W</a:t>
                </a:r>
                <a:r>
                  <a:rPr lang="en-US" b="1" i="1" baseline="30000" dirty="0" smtClean="0">
                    <a:solidFill>
                      <a:schemeClr val="bg1"/>
                    </a:solidFill>
                    <a:cs typeface="Apple Casual"/>
                  </a:rPr>
                  <a:t>±</a:t>
                </a:r>
                <a:r>
                  <a:rPr lang="en-US" b="1" i="1" dirty="0" smtClean="0">
                    <a:solidFill>
                      <a:schemeClr val="bg1"/>
                    </a:solidFill>
                    <a:cs typeface="Apple Casual"/>
                  </a:rPr>
                  <a:t>) = 80.4 </a:t>
                </a:r>
                <a:r>
                  <a:rPr lang="en-US" b="1" i="1" dirty="0" err="1" smtClean="0">
                    <a:solidFill>
                      <a:schemeClr val="bg1"/>
                    </a:solidFill>
                    <a:cs typeface="Apple Casual"/>
                  </a:rPr>
                  <a:t>GeV</a:t>
                </a:r>
                <a:r>
                  <a:rPr lang="en-US" b="1" i="1" dirty="0" smtClean="0">
                    <a:solidFill>
                      <a:schemeClr val="bg1"/>
                    </a:solidFill>
                    <a:cs typeface="Apple Casual"/>
                  </a:rPr>
                  <a:t> and M(Z</a:t>
                </a:r>
                <a:r>
                  <a:rPr lang="en-US" b="1" i="1" baseline="30000" dirty="0" smtClean="0">
                    <a:solidFill>
                      <a:schemeClr val="bg1"/>
                    </a:solidFill>
                    <a:cs typeface="Apple Casual"/>
                  </a:rPr>
                  <a:t>0</a:t>
                </a:r>
                <a:r>
                  <a:rPr lang="en-US" b="1" i="1" dirty="0" smtClean="0">
                    <a:solidFill>
                      <a:schemeClr val="bg1"/>
                    </a:solidFill>
                    <a:cs typeface="Apple Casual"/>
                  </a:rPr>
                  <a:t>) = 91.2GeV spin-1, gauge boson.</a:t>
                </a:r>
                <a:endParaRPr lang="en-GB" b="1" dirty="0">
                  <a:solidFill>
                    <a:srgbClr val="66FF33"/>
                  </a:solidFill>
                </a:endParaRPr>
              </a:p>
            </p:txBody>
          </p:sp>
          <p:pic>
            <p:nvPicPr>
              <p:cNvPr id="10" name="Picture 2" descr="http://cache.tokyotimes.com/wp-content/blogs.dir/3/files/2013/10/Nobel-Prize-in-Physics.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48448"/>
              <a:stretch/>
            </p:blipFill>
            <p:spPr bwMode="auto">
              <a:xfrm>
                <a:off x="8569619" y="114308"/>
                <a:ext cx="466877" cy="496688"/>
              </a:xfrm>
              <a:prstGeom prst="rect">
                <a:avLst/>
              </a:prstGeom>
              <a:noFill/>
              <a:extLst>
                <a:ext uri="{909E8E84-426E-40DD-AFC4-6F175D3DCCD1}">
                  <a14:hiddenFill xmlns:a14="http://schemas.microsoft.com/office/drawing/2010/main">
                    <a:solidFill>
                      <a:srgbClr val="FFFFFF"/>
                    </a:solidFill>
                  </a14:hiddenFill>
                </a:ext>
              </a:extLst>
            </p:spPr>
          </p:pic>
        </p:grpSp>
        <p:sp>
          <p:nvSpPr>
            <p:cNvPr id="64" name="TextBox 63"/>
            <p:cNvSpPr txBox="1"/>
            <p:nvPr/>
          </p:nvSpPr>
          <p:spPr>
            <a:xfrm>
              <a:off x="8584592" y="523418"/>
              <a:ext cx="667928" cy="276999"/>
            </a:xfrm>
            <a:prstGeom prst="rect">
              <a:avLst/>
            </a:prstGeom>
            <a:noFill/>
          </p:spPr>
          <p:txBody>
            <a:bodyPr wrap="square" rtlCol="0">
              <a:spAutoFit/>
            </a:bodyPr>
            <a:lstStyle/>
            <a:p>
              <a:r>
                <a:rPr lang="en-GB" sz="1200" b="1" dirty="0" smtClean="0">
                  <a:solidFill>
                    <a:srgbClr val="FFFF00"/>
                  </a:solidFill>
                </a:rPr>
                <a:t>1984</a:t>
              </a:r>
              <a:endParaRPr lang="en-GB" sz="1200" b="1" dirty="0">
                <a:solidFill>
                  <a:srgbClr val="FFFF00"/>
                </a:solidFill>
              </a:endParaRPr>
            </a:p>
          </p:txBody>
        </p:sp>
      </p:grpSp>
      <p:sp>
        <p:nvSpPr>
          <p:cNvPr id="8" name="Right Arrow 7"/>
          <p:cNvSpPr/>
          <p:nvPr/>
        </p:nvSpPr>
        <p:spPr>
          <a:xfrm>
            <a:off x="3647770" y="2636912"/>
            <a:ext cx="2187672" cy="1808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p:cNvGrpSpPr/>
          <p:nvPr/>
        </p:nvGrpSpPr>
        <p:grpSpPr>
          <a:xfrm>
            <a:off x="539552" y="835342"/>
            <a:ext cx="8379004" cy="3536271"/>
            <a:chOff x="539552" y="835342"/>
            <a:chExt cx="8379004" cy="3536271"/>
          </a:xfrm>
        </p:grpSpPr>
        <p:grpSp>
          <p:nvGrpSpPr>
            <p:cNvPr id="9" name="Group 8"/>
            <p:cNvGrpSpPr/>
            <p:nvPr/>
          </p:nvGrpSpPr>
          <p:grpSpPr>
            <a:xfrm>
              <a:off x="539552" y="835342"/>
              <a:ext cx="8379004" cy="3536271"/>
              <a:chOff x="539552" y="835342"/>
              <a:chExt cx="8379004" cy="3536271"/>
            </a:xfrm>
          </p:grpSpPr>
          <p:sp>
            <p:nvSpPr>
              <p:cNvPr id="7" name="Rectangle 6"/>
              <p:cNvSpPr/>
              <p:nvPr/>
            </p:nvSpPr>
            <p:spPr>
              <a:xfrm>
                <a:off x="539552" y="2487489"/>
                <a:ext cx="5472608" cy="86950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52" name="Picture 4" descr="http://www.phy.ornl.gov/images/neutrons/beta_det.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35441" y="835342"/>
                <a:ext cx="3083115" cy="3536271"/>
              </a:xfrm>
              <a:prstGeom prst="rect">
                <a:avLst/>
              </a:prstGeom>
              <a:noFill/>
              <a:extLst>
                <a:ext uri="{909E8E84-426E-40DD-AFC4-6F175D3DCCD1}">
                  <a14:hiddenFill xmlns:a14="http://schemas.microsoft.com/office/drawing/2010/main">
                    <a:solidFill>
                      <a:srgbClr val="FFFFFF"/>
                    </a:solidFill>
                  </a14:hiddenFill>
                </a:ext>
              </a:extLst>
            </p:spPr>
          </p:pic>
        </p:grpSp>
        <p:sp>
          <p:nvSpPr>
            <p:cNvPr id="11" name="TextBox 10"/>
            <p:cNvSpPr txBox="1"/>
            <p:nvPr/>
          </p:nvSpPr>
          <p:spPr>
            <a:xfrm>
              <a:off x="1103831" y="2727357"/>
              <a:ext cx="4476281" cy="369332"/>
            </a:xfrm>
            <a:prstGeom prst="rect">
              <a:avLst/>
            </a:prstGeom>
            <a:noFill/>
          </p:spPr>
          <p:txBody>
            <a:bodyPr wrap="square" rtlCol="0">
              <a:spAutoFit/>
            </a:bodyPr>
            <a:lstStyle/>
            <a:p>
              <a:r>
                <a:rPr lang="en-GB" b="1" dirty="0" smtClean="0">
                  <a:solidFill>
                    <a:srgbClr val="FFFF00"/>
                  </a:solidFill>
                </a:rPr>
                <a:t>Beta </a:t>
              </a:r>
              <a:r>
                <a:rPr lang="en-GB" b="1" dirty="0" err="1" smtClean="0">
                  <a:solidFill>
                    <a:srgbClr val="FFFF00"/>
                  </a:solidFill>
                </a:rPr>
                <a:t>bozunumunun</a:t>
              </a:r>
              <a:r>
                <a:rPr lang="en-GB" b="1" dirty="0" smtClean="0">
                  <a:solidFill>
                    <a:srgbClr val="FFFF00"/>
                  </a:solidFill>
                </a:rPr>
                <a:t> g</a:t>
              </a:r>
              <a:r>
                <a:rPr lang="tr-TR" b="1" dirty="0" smtClean="0">
                  <a:solidFill>
                    <a:srgbClr val="FFFF00"/>
                  </a:solidFill>
                </a:rPr>
                <a:t>ü</a:t>
              </a:r>
              <a:r>
                <a:rPr lang="en-GB" b="1" dirty="0" smtClean="0">
                  <a:solidFill>
                    <a:srgbClr val="FFFF00"/>
                  </a:solidFill>
                </a:rPr>
                <a:t>n</a:t>
              </a:r>
              <a:r>
                <a:rPr lang="tr-TR" b="1" dirty="0" smtClean="0">
                  <a:solidFill>
                    <a:srgbClr val="FFFF00"/>
                  </a:solidFill>
                </a:rPr>
                <a:t>ü</a:t>
              </a:r>
              <a:r>
                <a:rPr lang="en-GB" b="1" dirty="0" smtClean="0">
                  <a:solidFill>
                    <a:srgbClr val="FFFF00"/>
                  </a:solidFill>
                </a:rPr>
                <a:t>m</a:t>
              </a:r>
              <a:r>
                <a:rPr lang="tr-TR" b="1" dirty="0" smtClean="0">
                  <a:solidFill>
                    <a:srgbClr val="FFFF00"/>
                  </a:solidFill>
                </a:rPr>
                <a:t>ü</a:t>
              </a:r>
              <a:r>
                <a:rPr lang="en-GB" b="1" dirty="0" err="1" smtClean="0">
                  <a:solidFill>
                    <a:srgbClr val="FFFF00"/>
                  </a:solidFill>
                </a:rPr>
                <a:t>zde</a:t>
              </a:r>
              <a:r>
                <a:rPr lang="en-GB" b="1" dirty="0" smtClean="0">
                  <a:solidFill>
                    <a:srgbClr val="FFFF00"/>
                  </a:solidFill>
                </a:rPr>
                <a:t> </a:t>
              </a:r>
              <a:r>
                <a:rPr lang="en-GB" b="1" dirty="0" err="1" smtClean="0">
                  <a:solidFill>
                    <a:srgbClr val="FFFF00"/>
                  </a:solidFill>
                </a:rPr>
                <a:t>ki</a:t>
              </a:r>
              <a:r>
                <a:rPr lang="en-GB" b="1" dirty="0" smtClean="0">
                  <a:solidFill>
                    <a:srgbClr val="FFFF00"/>
                  </a:solidFill>
                </a:rPr>
                <a:t> g</a:t>
              </a:r>
              <a:r>
                <a:rPr lang="tr-TR" b="1" dirty="0" smtClean="0">
                  <a:solidFill>
                    <a:srgbClr val="FFFF00"/>
                  </a:solidFill>
                </a:rPr>
                <a:t>ö</a:t>
              </a:r>
              <a:r>
                <a:rPr lang="en-GB" b="1" dirty="0" err="1" smtClean="0">
                  <a:solidFill>
                    <a:srgbClr val="FFFF00"/>
                  </a:solidFill>
                </a:rPr>
                <a:t>sterimi</a:t>
              </a:r>
              <a:endParaRPr lang="en-GB" b="1" dirty="0">
                <a:solidFill>
                  <a:srgbClr val="FFFF00"/>
                </a:solidFill>
              </a:endParaRPr>
            </a:p>
          </p:txBody>
        </p:sp>
      </p:grpSp>
      <p:sp>
        <p:nvSpPr>
          <p:cNvPr id="4" name="Date Placeholder 3"/>
          <p:cNvSpPr>
            <a:spLocks noGrp="1"/>
          </p:cNvSpPr>
          <p:nvPr>
            <p:ph type="dt" sz="half" idx="10"/>
          </p:nvPr>
        </p:nvSpPr>
        <p:spPr/>
        <p:txBody>
          <a:bodyPr/>
          <a:lstStyle/>
          <a:p>
            <a:fld id="{5F54DE75-76FC-44D8-815E-0702356C8CDC}" type="datetime1">
              <a:rPr lang="en-GB" smtClean="0"/>
              <a:t>24/04/2014</a:t>
            </a:fld>
            <a:endParaRPr lang="en-GB"/>
          </a:p>
        </p:txBody>
      </p:sp>
    </p:spTree>
    <p:extLst>
      <p:ext uri="{BB962C8B-B14F-4D97-AF65-F5344CB8AC3E}">
        <p14:creationId xmlns:p14="http://schemas.microsoft.com/office/powerpoint/2010/main" val="18489554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07504" y="888147"/>
            <a:ext cx="5184576" cy="3199570"/>
            <a:chOff x="323528" y="476672"/>
            <a:chExt cx="5184576" cy="3199570"/>
          </a:xfrm>
        </p:grpSpPr>
        <p:pic>
          <p:nvPicPr>
            <p:cNvPr id="2050" name="Picture 2" descr="https://cds.cern.ch/record/1631397/files/vp1_HWW_run191933_ev44097939.png?subformat=icon-64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476672"/>
              <a:ext cx="3885396" cy="2592288"/>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4" name="TextBox 3"/>
                <p:cNvSpPr txBox="1"/>
                <p:nvPr/>
              </p:nvSpPr>
              <p:spPr>
                <a:xfrm>
                  <a:off x="323528" y="3068960"/>
                  <a:ext cx="5184576" cy="60728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GB" b="1" i="1" smtClean="0">
                            <a:solidFill>
                              <a:srgbClr val="FF00FF"/>
                            </a:solidFill>
                            <a:latin typeface="Cambria Math"/>
                            <a:sym typeface="Wingdings" panose="05000000000000000000" pitchFamily="2" charset="2"/>
                          </a:rPr>
                          <m:t>𝑯𝒊𝒈𝒈𝒔</m:t>
                        </m:r>
                        <m:r>
                          <a:rPr lang="en-GB" b="1" i="1" smtClean="0">
                            <a:solidFill>
                              <a:srgbClr val="FF00FF"/>
                            </a:solidFill>
                            <a:latin typeface="Cambria Math"/>
                            <a:ea typeface="Cambria Math"/>
                            <a:sym typeface="Wingdings" panose="05000000000000000000" pitchFamily="2" charset="2"/>
                          </a:rPr>
                          <m:t>→</m:t>
                        </m:r>
                        <m:r>
                          <a:rPr lang="en-GB" b="1" i="1" smtClean="0">
                            <a:solidFill>
                              <a:srgbClr val="FF00FF"/>
                            </a:solidFill>
                            <a:latin typeface="Cambria Math"/>
                            <a:ea typeface="Cambria Math"/>
                            <a:sym typeface="Wingdings" panose="05000000000000000000" pitchFamily="2" charset="2"/>
                          </a:rPr>
                          <m:t>𝑾𝑾</m:t>
                        </m:r>
                        <m:r>
                          <a:rPr lang="en-GB" b="1" i="1" smtClean="0">
                            <a:solidFill>
                              <a:srgbClr val="FF00FF"/>
                            </a:solidFill>
                            <a:latin typeface="Cambria Math"/>
                            <a:ea typeface="Cambria Math"/>
                            <a:sym typeface="Wingdings" panose="05000000000000000000" pitchFamily="2" charset="2"/>
                          </a:rPr>
                          <m:t>→</m:t>
                        </m:r>
                        <m:r>
                          <a:rPr lang="en-GB" b="1" i="1" smtClean="0">
                            <a:solidFill>
                              <a:srgbClr val="FF00FF"/>
                            </a:solidFill>
                            <a:latin typeface="Cambria Math"/>
                            <a:ea typeface="Cambria Math"/>
                            <a:sym typeface="Wingdings" panose="05000000000000000000" pitchFamily="2" charset="2"/>
                          </a:rPr>
                          <m:t>𝟐</m:t>
                        </m:r>
                        <m:r>
                          <a:rPr lang="en-GB" b="1" i="1" smtClean="0">
                            <a:solidFill>
                              <a:srgbClr val="FF00FF"/>
                            </a:solidFill>
                            <a:latin typeface="Cambria Math"/>
                            <a:ea typeface="Cambria Math"/>
                            <a:sym typeface="Wingdings" panose="05000000000000000000" pitchFamily="2" charset="2"/>
                          </a:rPr>
                          <m:t>𝒋𝒆𝒕𝒔</m:t>
                        </m:r>
                        <m:r>
                          <a:rPr lang="en-GB" b="1" i="1" smtClean="0">
                            <a:solidFill>
                              <a:srgbClr val="FF00FF"/>
                            </a:solidFill>
                            <a:latin typeface="Cambria Math"/>
                            <a:ea typeface="Cambria Math"/>
                            <a:sym typeface="Wingdings" panose="05000000000000000000" pitchFamily="2" charset="2"/>
                          </a:rPr>
                          <m:t>+</m:t>
                        </m:r>
                        <m:r>
                          <a:rPr lang="en-GB" b="1" i="1" smtClean="0">
                            <a:solidFill>
                              <a:srgbClr val="FF00FF"/>
                            </a:solidFill>
                            <a:latin typeface="Cambria Math"/>
                            <a:ea typeface="Cambria Math"/>
                            <a:sym typeface="Wingdings" panose="05000000000000000000" pitchFamily="2" charset="2"/>
                          </a:rPr>
                          <m:t>𝝁</m:t>
                        </m:r>
                        <m:r>
                          <a:rPr lang="en-GB" b="1" i="1" smtClean="0">
                            <a:solidFill>
                              <a:srgbClr val="FF00FF"/>
                            </a:solidFill>
                            <a:latin typeface="Cambria Math"/>
                            <a:ea typeface="Cambria Math"/>
                            <a:sym typeface="Wingdings" panose="05000000000000000000" pitchFamily="2" charset="2"/>
                          </a:rPr>
                          <m:t>+</m:t>
                        </m:r>
                        <m:sSub>
                          <m:sSubPr>
                            <m:ctrlPr>
                              <a:rPr lang="en-GB" b="1" i="1" smtClean="0">
                                <a:solidFill>
                                  <a:srgbClr val="FF00FF"/>
                                </a:solidFill>
                                <a:latin typeface="Cambria Math"/>
                                <a:ea typeface="Cambria Math"/>
                                <a:sym typeface="Wingdings" panose="05000000000000000000" pitchFamily="2" charset="2"/>
                              </a:rPr>
                            </m:ctrlPr>
                          </m:sSubPr>
                          <m:e>
                            <m:acc>
                              <m:accPr>
                                <m:chr m:val="̅"/>
                                <m:ctrlPr>
                                  <a:rPr lang="en-GB" b="1" i="1" smtClean="0">
                                    <a:solidFill>
                                      <a:srgbClr val="FF00FF"/>
                                    </a:solidFill>
                                    <a:latin typeface="Cambria Math"/>
                                    <a:ea typeface="Cambria Math"/>
                                    <a:sym typeface="Wingdings" panose="05000000000000000000" pitchFamily="2" charset="2"/>
                                  </a:rPr>
                                </m:ctrlPr>
                              </m:accPr>
                              <m:e>
                                <m:r>
                                  <a:rPr lang="en-GB" b="1" i="1" smtClean="0">
                                    <a:solidFill>
                                      <a:srgbClr val="FF00FF"/>
                                    </a:solidFill>
                                    <a:latin typeface="Cambria Math"/>
                                    <a:ea typeface="Cambria Math"/>
                                    <a:sym typeface="Symbol"/>
                                  </a:rPr>
                                  <m:t></m:t>
                                </m:r>
                              </m:e>
                            </m:acc>
                          </m:e>
                          <m:sub>
                            <m:r>
                              <a:rPr lang="en-GB" b="1" i="1" smtClean="0">
                                <a:solidFill>
                                  <a:srgbClr val="FF00FF"/>
                                </a:solidFill>
                                <a:latin typeface="Cambria Math"/>
                                <a:ea typeface="Cambria Math"/>
                                <a:sym typeface="Wingdings" panose="05000000000000000000" pitchFamily="2" charset="2"/>
                              </a:rPr>
                              <m:t>𝝁</m:t>
                            </m:r>
                          </m:sub>
                        </m:sSub>
                      </m:oMath>
                    </m:oMathPara>
                  </a14:m>
                  <a:endParaRPr lang="en-GB" b="1" dirty="0" smtClean="0">
                    <a:solidFill>
                      <a:srgbClr val="FF00FF"/>
                    </a:solidFill>
                  </a:endParaRPr>
                </a:p>
                <a:p>
                  <a:r>
                    <a:rPr lang="en-GB" sz="1400" b="1" dirty="0" smtClean="0">
                      <a:solidFill>
                        <a:schemeClr val="bg1"/>
                      </a:solidFill>
                    </a:rPr>
                    <a:t>https</a:t>
                  </a:r>
                  <a:r>
                    <a:rPr lang="en-GB" sz="1400" b="1" dirty="0">
                      <a:solidFill>
                        <a:schemeClr val="bg1"/>
                      </a:solidFill>
                    </a:rPr>
                    <a:t>://cds.cern.ch/record/1631397</a:t>
                  </a:r>
                </a:p>
              </p:txBody>
            </p:sp>
          </mc:Choice>
          <mc:Fallback xmlns="">
            <p:sp>
              <p:nvSpPr>
                <p:cNvPr id="4" name="TextBox 3"/>
                <p:cNvSpPr txBox="1">
                  <a:spLocks noRot="1" noChangeAspect="1" noMove="1" noResize="1" noEditPoints="1" noAdjustHandles="1" noChangeArrowheads="1" noChangeShapeType="1" noTextEdit="1"/>
                </p:cNvSpPr>
                <p:nvPr/>
              </p:nvSpPr>
              <p:spPr>
                <a:xfrm>
                  <a:off x="323528" y="3068960"/>
                  <a:ext cx="5184576" cy="607282"/>
                </a:xfrm>
                <a:prstGeom prst="rect">
                  <a:avLst/>
                </a:prstGeom>
                <a:blipFill rotWithShape="1">
                  <a:blip r:embed="rId4"/>
                  <a:stretch>
                    <a:fillRect l="-353" b="-9000"/>
                  </a:stretch>
                </a:blipFill>
              </p:spPr>
              <p:txBody>
                <a:bodyPr/>
                <a:lstStyle/>
                <a:p>
                  <a:r>
                    <a:rPr lang="en-GB">
                      <a:noFill/>
                    </a:rPr>
                    <a:t> </a:t>
                  </a:r>
                </a:p>
              </p:txBody>
            </p:sp>
          </mc:Fallback>
        </mc:AlternateContent>
      </p:grpSp>
      <p:pic>
        <p:nvPicPr>
          <p:cNvPr id="2052" name="Picture 4" descr="Event recorded by CMS in 2012 at a proton-proton centre-of-mass energy of 8 TeV. It shows characteristics expected from the decay of the SM Higgs boson to a pair of τ leptons. Such an event is characterised by the production of two forward-going particle jets (green towers), seen here in opposite endcaps. One of the τs decays to a muon (red lines) and neutrinos, while the other τ decays into a charged hadron (blue towers) and a neutrino. &amp;lt;a href=&amp;quot;https://cds.cern.ch/record/1633370&amp;quot;&amp;gt;Download&amp;lt;/a&amp;g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53660" y="3632526"/>
            <a:ext cx="5654844" cy="3180850"/>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p:cNvSpPr>
            <a:spLocks noGrp="1"/>
          </p:cNvSpPr>
          <p:nvPr>
            <p:ph type="ftr" sz="quarter" idx="11"/>
          </p:nvPr>
        </p:nvSpPr>
        <p:spPr/>
        <p:txBody>
          <a:bodyPr/>
          <a:lstStyle/>
          <a:p>
            <a:r>
              <a:rPr lang="en-GB" dirty="0" smtClean="0"/>
              <a:t>Umut KOSE</a:t>
            </a:r>
            <a:endParaRPr lang="en-GB" dirty="0"/>
          </a:p>
        </p:txBody>
      </p:sp>
      <mc:AlternateContent xmlns:mc="http://schemas.openxmlformats.org/markup-compatibility/2006" xmlns:a14="http://schemas.microsoft.com/office/drawing/2010/main">
        <mc:Choice Requires="a14">
          <p:sp>
            <p:nvSpPr>
              <p:cNvPr id="6" name="TextBox 5"/>
              <p:cNvSpPr txBox="1"/>
              <p:nvPr/>
            </p:nvSpPr>
            <p:spPr>
              <a:xfrm>
                <a:off x="2915816" y="5805264"/>
                <a:ext cx="5760640" cy="60728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GB" b="1" i="1" smtClean="0">
                          <a:solidFill>
                            <a:srgbClr val="FF00FF"/>
                          </a:solidFill>
                          <a:latin typeface="Cambria Math"/>
                          <a:sym typeface="Wingdings" panose="05000000000000000000" pitchFamily="2" charset="2"/>
                        </a:rPr>
                        <m:t>𝑯𝒊𝒈𝒈𝒔</m:t>
                      </m:r>
                      <m:r>
                        <a:rPr lang="en-GB" b="1" i="1">
                          <a:solidFill>
                            <a:srgbClr val="FF00FF"/>
                          </a:solidFill>
                          <a:latin typeface="Cambria Math"/>
                          <a:ea typeface="Cambria Math"/>
                          <a:sym typeface="Wingdings" panose="05000000000000000000" pitchFamily="2" charset="2"/>
                        </a:rPr>
                        <m:t>→</m:t>
                      </m:r>
                      <m:r>
                        <a:rPr lang="en-GB" b="1" i="1" smtClean="0">
                          <a:solidFill>
                            <a:srgbClr val="FF00FF"/>
                          </a:solidFill>
                          <a:latin typeface="Cambria Math"/>
                          <a:ea typeface="Cambria Math"/>
                          <a:sym typeface="Symbol"/>
                        </a:rPr>
                        <m:t></m:t>
                      </m:r>
                      <m:r>
                        <a:rPr lang="en-GB" b="1" i="1">
                          <a:solidFill>
                            <a:srgbClr val="FF00FF"/>
                          </a:solidFill>
                          <a:latin typeface="Cambria Math"/>
                          <a:ea typeface="Cambria Math"/>
                          <a:sym typeface="Wingdings" panose="05000000000000000000" pitchFamily="2" charset="2"/>
                        </a:rPr>
                        <m:t>→</m:t>
                      </m:r>
                      <m:r>
                        <a:rPr lang="en-GB" b="1" i="1">
                          <a:solidFill>
                            <a:srgbClr val="FF00FF"/>
                          </a:solidFill>
                          <a:latin typeface="Cambria Math"/>
                          <a:ea typeface="Cambria Math"/>
                          <a:sym typeface="Wingdings" panose="05000000000000000000" pitchFamily="2" charset="2"/>
                        </a:rPr>
                        <m:t>𝝁</m:t>
                      </m:r>
                      <m:r>
                        <a:rPr lang="en-GB" b="1" i="1">
                          <a:solidFill>
                            <a:srgbClr val="FF00FF"/>
                          </a:solidFill>
                          <a:latin typeface="Cambria Math"/>
                          <a:ea typeface="Cambria Math"/>
                          <a:sym typeface="Wingdings" panose="05000000000000000000" pitchFamily="2" charset="2"/>
                        </a:rPr>
                        <m:t>+</m:t>
                      </m:r>
                      <m:sSub>
                        <m:sSubPr>
                          <m:ctrlPr>
                            <a:rPr lang="en-GB" b="1" i="1">
                              <a:solidFill>
                                <a:srgbClr val="FF00FF"/>
                              </a:solidFill>
                              <a:latin typeface="Cambria Math"/>
                              <a:ea typeface="Cambria Math"/>
                              <a:sym typeface="Wingdings" panose="05000000000000000000" pitchFamily="2" charset="2"/>
                            </a:rPr>
                          </m:ctrlPr>
                        </m:sSubPr>
                        <m:e>
                          <m:acc>
                            <m:accPr>
                              <m:chr m:val="̅"/>
                              <m:ctrlPr>
                                <a:rPr lang="en-GB" b="1" i="1">
                                  <a:solidFill>
                                    <a:srgbClr val="FF00FF"/>
                                  </a:solidFill>
                                  <a:latin typeface="Cambria Math"/>
                                  <a:ea typeface="Cambria Math"/>
                                  <a:sym typeface="Wingdings" panose="05000000000000000000" pitchFamily="2" charset="2"/>
                                </a:rPr>
                              </m:ctrlPr>
                            </m:accPr>
                            <m:e>
                              <m:r>
                                <a:rPr lang="en-GB" b="1" i="1">
                                  <a:solidFill>
                                    <a:srgbClr val="FF00FF"/>
                                  </a:solidFill>
                                  <a:latin typeface="Cambria Math"/>
                                  <a:ea typeface="Cambria Math"/>
                                  <a:sym typeface="Symbol"/>
                                </a:rPr>
                                <m:t></m:t>
                              </m:r>
                            </m:e>
                          </m:acc>
                        </m:e>
                        <m:sub>
                          <m:r>
                            <a:rPr lang="en-GB" b="1" i="1">
                              <a:solidFill>
                                <a:srgbClr val="FF00FF"/>
                              </a:solidFill>
                              <a:latin typeface="Cambria Math"/>
                              <a:ea typeface="Cambria Math"/>
                              <a:sym typeface="Wingdings" panose="05000000000000000000" pitchFamily="2" charset="2"/>
                            </a:rPr>
                            <m:t>𝝁</m:t>
                          </m:r>
                        </m:sub>
                      </m:sSub>
                      <m:r>
                        <a:rPr lang="en-GB" b="1" i="1" smtClean="0">
                          <a:solidFill>
                            <a:srgbClr val="FF00FF"/>
                          </a:solidFill>
                          <a:latin typeface="Cambria Math"/>
                          <a:ea typeface="Cambria Math"/>
                          <a:sym typeface="Wingdings" panose="05000000000000000000" pitchFamily="2" charset="2"/>
                        </a:rPr>
                        <m:t>+</m:t>
                      </m:r>
                      <m:r>
                        <a:rPr lang="en-GB" b="1" i="1" smtClean="0">
                          <a:solidFill>
                            <a:srgbClr val="FF00FF"/>
                          </a:solidFill>
                          <a:latin typeface="Cambria Math"/>
                          <a:ea typeface="Cambria Math"/>
                          <a:sym typeface="Wingdings" panose="05000000000000000000" pitchFamily="2" charset="2"/>
                        </a:rPr>
                        <m:t>𝒉𝒂𝒅𝒓𝒐𝒏</m:t>
                      </m:r>
                      <m:r>
                        <a:rPr lang="en-GB" b="1" i="1">
                          <a:solidFill>
                            <a:srgbClr val="FF00FF"/>
                          </a:solidFill>
                          <a:latin typeface="Cambria Math"/>
                          <a:ea typeface="Cambria Math"/>
                          <a:sym typeface="Wingdings" panose="05000000000000000000" pitchFamily="2" charset="2"/>
                        </a:rPr>
                        <m:t> </m:t>
                      </m:r>
                    </m:oMath>
                  </m:oMathPara>
                </a14:m>
                <a:endParaRPr lang="en-GB" b="1" dirty="0" smtClean="0">
                  <a:solidFill>
                    <a:srgbClr val="FF00FF"/>
                  </a:solidFill>
                  <a:sym typeface="Wingdings" panose="05000000000000000000" pitchFamily="2" charset="2"/>
                </a:endParaRPr>
              </a:p>
              <a:p>
                <a:r>
                  <a:rPr lang="en-GB" sz="1400" b="1" dirty="0" smtClean="0">
                    <a:solidFill>
                      <a:schemeClr val="bg1"/>
                    </a:solidFill>
                    <a:sym typeface="Wingdings" panose="05000000000000000000" pitchFamily="2" charset="2"/>
                  </a:rPr>
                  <a:t>http</a:t>
                </a:r>
                <a:r>
                  <a:rPr lang="en-GB" sz="1400" b="1" dirty="0">
                    <a:solidFill>
                      <a:schemeClr val="bg1"/>
                    </a:solidFill>
                    <a:sym typeface="Wingdings" panose="05000000000000000000" pitchFamily="2" charset="2"/>
                  </a:rPr>
                  <a:t>://cds.cern.ch/record/1633370?ln=en</a:t>
                </a:r>
                <a:endParaRPr lang="en-GB" sz="1400" b="1" dirty="0">
                  <a:solidFill>
                    <a:schemeClr val="bg1"/>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2915816" y="5805264"/>
                <a:ext cx="5760640" cy="607282"/>
              </a:xfrm>
              <a:prstGeom prst="rect">
                <a:avLst/>
              </a:prstGeom>
              <a:blipFill rotWithShape="1">
                <a:blip r:embed="rId6"/>
                <a:stretch>
                  <a:fillRect l="-212" b="-9000"/>
                </a:stretch>
              </a:blipFill>
            </p:spPr>
            <p:txBody>
              <a:bodyPr/>
              <a:lstStyle/>
              <a:p>
                <a:r>
                  <a:rPr lang="en-GB">
                    <a:noFill/>
                  </a:rPr>
                  <a:t> </a:t>
                </a:r>
              </a:p>
            </p:txBody>
          </p:sp>
        </mc:Fallback>
      </mc:AlternateContent>
      <p:sp>
        <p:nvSpPr>
          <p:cNvPr id="7" name="TextBox 6"/>
          <p:cNvSpPr txBox="1"/>
          <p:nvPr/>
        </p:nvSpPr>
        <p:spPr>
          <a:xfrm>
            <a:off x="32460" y="133223"/>
            <a:ext cx="8352928" cy="738664"/>
          </a:xfrm>
          <a:prstGeom prst="rect">
            <a:avLst/>
          </a:prstGeom>
          <a:noFill/>
        </p:spPr>
        <p:txBody>
          <a:bodyPr wrap="square" rtlCol="0">
            <a:spAutoFit/>
          </a:bodyPr>
          <a:lstStyle/>
          <a:p>
            <a:r>
              <a:rPr lang="en-GB" sz="2200" b="1" dirty="0" smtClean="0">
                <a:solidFill>
                  <a:srgbClr val="66FF33"/>
                </a:solidFill>
              </a:rPr>
              <a:t>Higgs par</a:t>
            </a:r>
            <a:r>
              <a:rPr lang="tr-TR" sz="2200" b="1" dirty="0" smtClean="0">
                <a:solidFill>
                  <a:srgbClr val="66FF33"/>
                </a:solidFill>
              </a:rPr>
              <a:t>ç</a:t>
            </a:r>
            <a:r>
              <a:rPr lang="en-GB" sz="2200" b="1" dirty="0" smtClean="0">
                <a:solidFill>
                  <a:srgbClr val="66FF33"/>
                </a:solidFill>
              </a:rPr>
              <a:t>ac</a:t>
            </a:r>
            <a:r>
              <a:rPr lang="tr-TR" sz="2200" b="1" dirty="0" smtClean="0">
                <a:solidFill>
                  <a:srgbClr val="66FF33"/>
                </a:solidFill>
              </a:rPr>
              <a:t>ığ</a:t>
            </a:r>
            <a:r>
              <a:rPr lang="tr-TR" sz="2200" b="1" dirty="0">
                <a:solidFill>
                  <a:srgbClr val="66FF33"/>
                </a:solidFill>
              </a:rPr>
              <a:t>ı</a:t>
            </a:r>
            <a:r>
              <a:rPr lang="en-GB" sz="2200" b="1" dirty="0" smtClean="0">
                <a:solidFill>
                  <a:srgbClr val="66FF33"/>
                </a:solidFill>
              </a:rPr>
              <a:t>n</a:t>
            </a:r>
            <a:r>
              <a:rPr lang="tr-TR" sz="2200" b="1" dirty="0" smtClean="0">
                <a:solidFill>
                  <a:srgbClr val="66FF33"/>
                </a:solidFill>
              </a:rPr>
              <a:t>ı</a:t>
            </a:r>
            <a:r>
              <a:rPr lang="en-GB" sz="2200" b="1" dirty="0" smtClean="0">
                <a:solidFill>
                  <a:srgbClr val="66FF33"/>
                </a:solidFill>
              </a:rPr>
              <a:t>n </a:t>
            </a:r>
            <a:r>
              <a:rPr lang="en-GB" sz="2200" b="1" dirty="0" err="1" smtClean="0">
                <a:solidFill>
                  <a:srgbClr val="66FF33"/>
                </a:solidFill>
              </a:rPr>
              <a:t>ke</a:t>
            </a:r>
            <a:r>
              <a:rPr lang="tr-TR" sz="2200" b="1" dirty="0" smtClean="0">
                <a:solidFill>
                  <a:srgbClr val="66FF33"/>
                </a:solidFill>
              </a:rPr>
              <a:t>ş</a:t>
            </a:r>
            <a:r>
              <a:rPr lang="en-GB" sz="2200" b="1" dirty="0" smtClean="0">
                <a:solidFill>
                  <a:srgbClr val="66FF33"/>
                </a:solidFill>
              </a:rPr>
              <a:t>fi, 2012, </a:t>
            </a:r>
            <a:r>
              <a:rPr lang="en-GB" sz="2000" b="1" dirty="0" smtClean="0">
                <a:solidFill>
                  <a:srgbClr val="FF0000"/>
                </a:solidFill>
              </a:rPr>
              <a:t>ATLAS </a:t>
            </a:r>
            <a:r>
              <a:rPr lang="en-GB" sz="2000" b="1" dirty="0" err="1" smtClean="0">
                <a:solidFill>
                  <a:srgbClr val="FF0000"/>
                </a:solidFill>
              </a:rPr>
              <a:t>deneyi</a:t>
            </a:r>
            <a:r>
              <a:rPr lang="en-GB" sz="2000" b="1" dirty="0" smtClean="0">
                <a:solidFill>
                  <a:srgbClr val="FF0000"/>
                </a:solidFill>
              </a:rPr>
              <a:t>,</a:t>
            </a:r>
            <a:r>
              <a:rPr lang="en-GB" sz="2000" b="1" dirty="0" smtClean="0">
                <a:solidFill>
                  <a:srgbClr val="66FF33"/>
                </a:solidFill>
              </a:rPr>
              <a:t> </a:t>
            </a:r>
            <a:r>
              <a:rPr lang="en-GB" b="1" dirty="0" smtClean="0">
                <a:solidFill>
                  <a:schemeClr val="bg1"/>
                </a:solidFill>
              </a:rPr>
              <a:t>Phys. </a:t>
            </a:r>
            <a:r>
              <a:rPr lang="en-GB" b="1" dirty="0" err="1" smtClean="0">
                <a:solidFill>
                  <a:schemeClr val="bg1"/>
                </a:solidFill>
              </a:rPr>
              <a:t>Lett</a:t>
            </a:r>
            <a:r>
              <a:rPr lang="en-GB" b="1" dirty="0" smtClean="0">
                <a:solidFill>
                  <a:schemeClr val="bg1"/>
                </a:solidFill>
              </a:rPr>
              <a:t>. B 716, 1 (2012),</a:t>
            </a:r>
          </a:p>
          <a:p>
            <a:r>
              <a:rPr lang="en-GB" sz="2000" b="1" dirty="0" smtClean="0">
                <a:solidFill>
                  <a:srgbClr val="FF0000"/>
                </a:solidFill>
              </a:rPr>
              <a:t>CMS </a:t>
            </a:r>
            <a:r>
              <a:rPr lang="en-GB" sz="2000" b="1" dirty="0" err="1" smtClean="0">
                <a:solidFill>
                  <a:srgbClr val="FF0000"/>
                </a:solidFill>
              </a:rPr>
              <a:t>deneyi</a:t>
            </a:r>
            <a:r>
              <a:rPr lang="en-GB" sz="2000" b="1" dirty="0" smtClean="0">
                <a:solidFill>
                  <a:srgbClr val="FF0000"/>
                </a:solidFill>
              </a:rPr>
              <a:t>,</a:t>
            </a:r>
            <a:r>
              <a:rPr lang="en-GB" sz="2000" b="1" dirty="0" smtClean="0">
                <a:solidFill>
                  <a:srgbClr val="66FF33"/>
                </a:solidFill>
              </a:rPr>
              <a:t> </a:t>
            </a:r>
            <a:r>
              <a:rPr lang="en-GB" b="1" dirty="0" smtClean="0">
                <a:solidFill>
                  <a:schemeClr val="bg1"/>
                </a:solidFill>
              </a:rPr>
              <a:t>Phys. </a:t>
            </a:r>
            <a:r>
              <a:rPr lang="en-GB" b="1" dirty="0" err="1" smtClean="0">
                <a:solidFill>
                  <a:schemeClr val="bg1"/>
                </a:solidFill>
              </a:rPr>
              <a:t>Lett</a:t>
            </a:r>
            <a:r>
              <a:rPr lang="en-GB" b="1" dirty="0" smtClean="0">
                <a:solidFill>
                  <a:schemeClr val="bg1"/>
                </a:solidFill>
              </a:rPr>
              <a:t>. B 716, 30 (2012). K</a:t>
            </a:r>
            <a:r>
              <a:rPr lang="tr-TR" b="1" dirty="0" smtClean="0">
                <a:solidFill>
                  <a:schemeClr val="bg1"/>
                </a:solidFill>
              </a:rPr>
              <a:t>ü</a:t>
            </a:r>
            <a:r>
              <a:rPr lang="en-GB" b="1" dirty="0" err="1" smtClean="0">
                <a:solidFill>
                  <a:schemeClr val="bg1"/>
                </a:solidFill>
              </a:rPr>
              <a:t>tlesi</a:t>
            </a:r>
            <a:r>
              <a:rPr lang="en-GB" b="1" dirty="0" smtClean="0">
                <a:solidFill>
                  <a:schemeClr val="bg1"/>
                </a:solidFill>
              </a:rPr>
              <a:t> 125 </a:t>
            </a:r>
            <a:r>
              <a:rPr lang="en-GB" b="1" dirty="0" err="1" smtClean="0">
                <a:solidFill>
                  <a:schemeClr val="bg1"/>
                </a:solidFill>
              </a:rPr>
              <a:t>GeV</a:t>
            </a:r>
            <a:r>
              <a:rPr lang="en-GB" b="1" dirty="0" smtClean="0">
                <a:solidFill>
                  <a:schemeClr val="bg1"/>
                </a:solidFill>
              </a:rPr>
              <a:t>, spin-0, gauge boson.</a:t>
            </a:r>
            <a:endParaRPr lang="en-GB" b="1" dirty="0">
              <a:solidFill>
                <a:schemeClr val="bg1"/>
              </a:solidFill>
            </a:endParaRPr>
          </a:p>
        </p:txBody>
      </p:sp>
      <p:sp>
        <p:nvSpPr>
          <p:cNvPr id="8" name="TextBox 7"/>
          <p:cNvSpPr txBox="1"/>
          <p:nvPr/>
        </p:nvSpPr>
        <p:spPr>
          <a:xfrm>
            <a:off x="4499992" y="1340768"/>
            <a:ext cx="4536504" cy="1938992"/>
          </a:xfrm>
          <a:prstGeom prst="rect">
            <a:avLst/>
          </a:prstGeom>
          <a:noFill/>
        </p:spPr>
        <p:txBody>
          <a:bodyPr wrap="square" rtlCol="0">
            <a:spAutoFit/>
          </a:bodyPr>
          <a:lstStyle/>
          <a:p>
            <a:pPr algn="ctr"/>
            <a:r>
              <a:rPr lang="en-GB" sz="4000" b="1" i="1" dirty="0" smtClean="0">
                <a:solidFill>
                  <a:srgbClr val="FFFF00"/>
                </a:solidFill>
              </a:rPr>
              <a:t>N</a:t>
            </a:r>
            <a:r>
              <a:rPr lang="tr-TR" sz="4000" b="1" i="1" dirty="0" smtClean="0">
                <a:solidFill>
                  <a:srgbClr val="FFFF00"/>
                </a:solidFill>
              </a:rPr>
              <a:t>ö</a:t>
            </a:r>
            <a:r>
              <a:rPr lang="en-GB" sz="4000" b="1" i="1" dirty="0" err="1" smtClean="0">
                <a:solidFill>
                  <a:srgbClr val="FFFF00"/>
                </a:solidFill>
              </a:rPr>
              <a:t>trinolar</a:t>
            </a:r>
            <a:r>
              <a:rPr lang="en-GB" sz="4000" b="1" i="1" dirty="0" smtClean="0">
                <a:solidFill>
                  <a:srgbClr val="FFFF00"/>
                </a:solidFill>
              </a:rPr>
              <a:t> </a:t>
            </a:r>
            <a:r>
              <a:rPr lang="en-GB" sz="4000" b="1" i="1" dirty="0" err="1" smtClean="0">
                <a:solidFill>
                  <a:srgbClr val="FFFF00"/>
                </a:solidFill>
              </a:rPr>
              <a:t>kay</a:t>
            </a:r>
            <a:r>
              <a:rPr lang="tr-TR" sz="4000" b="1" i="1" dirty="0" smtClean="0">
                <a:solidFill>
                  <a:srgbClr val="FFFF00"/>
                </a:solidFill>
              </a:rPr>
              <a:t>ı</a:t>
            </a:r>
            <a:r>
              <a:rPr lang="en-GB" sz="4000" b="1" i="1" dirty="0" smtClean="0">
                <a:solidFill>
                  <a:srgbClr val="FFFF00"/>
                </a:solidFill>
              </a:rPr>
              <a:t>p </a:t>
            </a:r>
            <a:r>
              <a:rPr lang="en-GB" sz="4000" b="1" i="1" dirty="0" err="1" smtClean="0">
                <a:solidFill>
                  <a:srgbClr val="FFFF00"/>
                </a:solidFill>
              </a:rPr>
              <a:t>enerji</a:t>
            </a:r>
            <a:r>
              <a:rPr lang="en-GB" sz="4000" b="1" i="1" dirty="0" smtClean="0">
                <a:solidFill>
                  <a:srgbClr val="FFFF00"/>
                </a:solidFill>
              </a:rPr>
              <a:t> </a:t>
            </a:r>
            <a:r>
              <a:rPr lang="en-GB" sz="4000" b="1" i="1" dirty="0" err="1" smtClean="0">
                <a:solidFill>
                  <a:srgbClr val="FFFF00"/>
                </a:solidFill>
              </a:rPr>
              <a:t>olarak</a:t>
            </a:r>
            <a:r>
              <a:rPr lang="en-GB" sz="4000" b="1" i="1" dirty="0" smtClean="0">
                <a:solidFill>
                  <a:srgbClr val="FFFF00"/>
                </a:solidFill>
              </a:rPr>
              <a:t> </a:t>
            </a:r>
            <a:r>
              <a:rPr lang="en-GB" sz="4000" b="1" i="1" dirty="0" err="1" smtClean="0">
                <a:solidFill>
                  <a:srgbClr val="FFFF00"/>
                </a:solidFill>
              </a:rPr>
              <a:t>kar</a:t>
            </a:r>
            <a:r>
              <a:rPr lang="tr-TR" sz="4000" b="1" i="1" dirty="0" smtClean="0">
                <a:solidFill>
                  <a:srgbClr val="FFFF00"/>
                </a:solidFill>
              </a:rPr>
              <a:t>şı</a:t>
            </a:r>
            <a:r>
              <a:rPr lang="en-GB" sz="4000" b="1" i="1" dirty="0" smtClean="0">
                <a:solidFill>
                  <a:srgbClr val="FFFF00"/>
                </a:solidFill>
              </a:rPr>
              <a:t>m</a:t>
            </a:r>
            <a:r>
              <a:rPr lang="tr-TR" sz="4000" b="1" i="1" dirty="0" smtClean="0">
                <a:solidFill>
                  <a:srgbClr val="FFFF00"/>
                </a:solidFill>
              </a:rPr>
              <a:t>ı</a:t>
            </a:r>
            <a:r>
              <a:rPr lang="en-GB" sz="4000" b="1" i="1" dirty="0" err="1" smtClean="0">
                <a:solidFill>
                  <a:srgbClr val="FFFF00"/>
                </a:solidFill>
              </a:rPr>
              <a:t>za</a:t>
            </a:r>
            <a:r>
              <a:rPr lang="en-GB" sz="4000" b="1" i="1" dirty="0" smtClean="0">
                <a:solidFill>
                  <a:srgbClr val="FFFF00"/>
                </a:solidFill>
              </a:rPr>
              <a:t> </a:t>
            </a:r>
            <a:r>
              <a:rPr lang="tr-TR" sz="4000" b="1" i="1" dirty="0" smtClean="0">
                <a:solidFill>
                  <a:srgbClr val="FFFF00"/>
                </a:solidFill>
              </a:rPr>
              <a:t>çı</a:t>
            </a:r>
            <a:r>
              <a:rPr lang="en-GB" sz="4000" b="1" i="1" dirty="0" smtClean="0">
                <a:solidFill>
                  <a:srgbClr val="FFFF00"/>
                </a:solidFill>
              </a:rPr>
              <a:t>k</a:t>
            </a:r>
            <a:r>
              <a:rPr lang="tr-TR" sz="4000" b="1" i="1" dirty="0" smtClean="0">
                <a:solidFill>
                  <a:srgbClr val="FFFF00"/>
                </a:solidFill>
              </a:rPr>
              <a:t>ı</a:t>
            </a:r>
            <a:r>
              <a:rPr lang="en-GB" sz="4000" b="1" i="1" dirty="0" err="1" smtClean="0">
                <a:solidFill>
                  <a:srgbClr val="FFFF00"/>
                </a:solidFill>
              </a:rPr>
              <a:t>yor</a:t>
            </a:r>
            <a:r>
              <a:rPr lang="en-GB" sz="4000" b="1" i="1" dirty="0" smtClean="0">
                <a:solidFill>
                  <a:srgbClr val="FFFF00"/>
                </a:solidFill>
              </a:rPr>
              <a:t>.</a:t>
            </a:r>
            <a:endParaRPr lang="en-GB" sz="4000" b="1" i="1" dirty="0">
              <a:solidFill>
                <a:srgbClr val="FFFF00"/>
              </a:solidFill>
            </a:endParaRPr>
          </a:p>
        </p:txBody>
      </p:sp>
      <p:sp>
        <p:nvSpPr>
          <p:cNvPr id="3" name="Slide Number Placeholder 2"/>
          <p:cNvSpPr>
            <a:spLocks noGrp="1"/>
          </p:cNvSpPr>
          <p:nvPr>
            <p:ph type="sldNum" sz="quarter" idx="12"/>
          </p:nvPr>
        </p:nvSpPr>
        <p:spPr/>
        <p:txBody>
          <a:bodyPr/>
          <a:lstStyle/>
          <a:p>
            <a:fld id="{9D7D85F2-B42A-4D55-81F3-BF4AC343C405}" type="slidenum">
              <a:rPr lang="en-GB" smtClean="0"/>
              <a:t>24</a:t>
            </a:fld>
            <a:r>
              <a:rPr lang="en-GB" dirty="0" smtClean="0"/>
              <a:t>/42</a:t>
            </a:r>
            <a:endParaRPr lang="en-GB" dirty="0"/>
          </a:p>
        </p:txBody>
      </p:sp>
      <p:sp>
        <p:nvSpPr>
          <p:cNvPr id="9" name="Date Placeholder 8"/>
          <p:cNvSpPr>
            <a:spLocks noGrp="1"/>
          </p:cNvSpPr>
          <p:nvPr>
            <p:ph type="dt" sz="half" idx="10"/>
          </p:nvPr>
        </p:nvSpPr>
        <p:spPr/>
        <p:txBody>
          <a:bodyPr/>
          <a:lstStyle/>
          <a:p>
            <a:fld id="{73503AE4-EC9D-4C40-B48F-1EC5FC28AC9A}" type="datetime1">
              <a:rPr lang="en-GB" smtClean="0"/>
              <a:t>24/04/2014</a:t>
            </a:fld>
            <a:endParaRPr lang="en-GB"/>
          </a:p>
        </p:txBody>
      </p:sp>
    </p:spTree>
    <p:extLst>
      <p:ext uri="{BB962C8B-B14F-4D97-AF65-F5344CB8AC3E}">
        <p14:creationId xmlns:p14="http://schemas.microsoft.com/office/powerpoint/2010/main" val="149507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614864" y="6309054"/>
            <a:ext cx="2133600" cy="365125"/>
          </a:xfrm>
        </p:spPr>
        <p:txBody>
          <a:bodyPr/>
          <a:lstStyle/>
          <a:p>
            <a:fld id="{FFAE8C10-7168-4032-AB6F-E0A2FE1D327A}" type="slidenum">
              <a:rPr lang="en-GB" smtClean="0"/>
              <a:pPr/>
              <a:t>25</a:t>
            </a:fld>
            <a:r>
              <a:rPr lang="en-GB" dirty="0" smtClean="0"/>
              <a:t>/42</a:t>
            </a:r>
            <a:endParaRPr lang="en-GB" dirty="0"/>
          </a:p>
        </p:txBody>
      </p:sp>
      <p:sp>
        <p:nvSpPr>
          <p:cNvPr id="5" name="TextBox 4"/>
          <p:cNvSpPr txBox="1"/>
          <p:nvPr/>
        </p:nvSpPr>
        <p:spPr>
          <a:xfrm>
            <a:off x="8460432" y="-243408"/>
            <a:ext cx="576064" cy="1569660"/>
          </a:xfrm>
          <a:prstGeom prst="rect">
            <a:avLst/>
          </a:prstGeom>
          <a:noFill/>
        </p:spPr>
        <p:txBody>
          <a:bodyPr wrap="square" rtlCol="0">
            <a:spAutoFit/>
          </a:bodyPr>
          <a:lstStyle/>
          <a:p>
            <a:r>
              <a:rPr lang="en-GB" sz="9600" dirty="0" smtClean="0">
                <a:solidFill>
                  <a:schemeClr val="bg1"/>
                </a:solidFill>
                <a:latin typeface="Algerian" panose="04020705040A02060702" pitchFamily="82" charset="0"/>
              </a:rPr>
              <a:t>?</a:t>
            </a:r>
            <a:endParaRPr lang="en-GB" sz="9600" dirty="0">
              <a:solidFill>
                <a:schemeClr val="bg1"/>
              </a:solidFill>
              <a:latin typeface="Algerian" panose="04020705040A02060702" pitchFamily="82" charset="0"/>
            </a:endParaRPr>
          </a:p>
        </p:txBody>
      </p:sp>
      <p:grpSp>
        <p:nvGrpSpPr>
          <p:cNvPr id="89" name="Group 88"/>
          <p:cNvGrpSpPr/>
          <p:nvPr/>
        </p:nvGrpSpPr>
        <p:grpSpPr>
          <a:xfrm>
            <a:off x="179512" y="692696"/>
            <a:ext cx="8222735" cy="5926943"/>
            <a:chOff x="179512" y="692696"/>
            <a:chExt cx="8222735" cy="5926943"/>
          </a:xfrm>
        </p:grpSpPr>
        <p:pic>
          <p:nvPicPr>
            <p:cNvPr id="6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0157" t="7482" r="16475" b="10375"/>
            <a:stretch/>
          </p:blipFill>
          <p:spPr bwMode="auto">
            <a:xfrm>
              <a:off x="305888" y="2731005"/>
              <a:ext cx="2154533" cy="170541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81" name="Group 80"/>
            <p:cNvGrpSpPr/>
            <p:nvPr/>
          </p:nvGrpSpPr>
          <p:grpSpPr>
            <a:xfrm>
              <a:off x="179512" y="692696"/>
              <a:ext cx="2961579" cy="2011444"/>
              <a:chOff x="224949" y="755078"/>
              <a:chExt cx="2961579" cy="2011444"/>
            </a:xfrm>
          </p:grpSpPr>
          <p:grpSp>
            <p:nvGrpSpPr>
              <p:cNvPr id="7" name="Group 17"/>
              <p:cNvGrpSpPr/>
              <p:nvPr/>
            </p:nvGrpSpPr>
            <p:grpSpPr>
              <a:xfrm>
                <a:off x="224949" y="755078"/>
                <a:ext cx="2961579" cy="2011444"/>
                <a:chOff x="1548122" y="1317818"/>
                <a:chExt cx="6249390" cy="3994124"/>
              </a:xfrm>
            </p:grpSpPr>
            <p:pic>
              <p:nvPicPr>
                <p:cNvPr id="8" name="Picture 3"/>
                <p:cNvPicPr>
                  <a:picLocks noChangeAspect="1" noChangeArrowheads="1"/>
                </p:cNvPicPr>
                <p:nvPr/>
              </p:nvPicPr>
              <p:blipFill rotWithShape="1">
                <a:blip r:embed="rId4" cstate="print"/>
                <a:srcRect l="11841" t="16362" r="9394" b="15531"/>
                <a:stretch/>
              </p:blipFill>
              <p:spPr bwMode="auto">
                <a:xfrm>
                  <a:off x="1548122" y="1317818"/>
                  <a:ext cx="6249390" cy="3892355"/>
                </a:xfrm>
                <a:prstGeom prst="rect">
                  <a:avLst/>
                </a:prstGeom>
                <a:ln>
                  <a:noFill/>
                </a:ln>
                <a:effectLst>
                  <a:outerShdw blurRad="292100" dist="139700" dir="2700000" algn="tl" rotWithShape="0">
                    <a:srgbClr val="333333">
                      <a:alpha val="65000"/>
                    </a:srgbClr>
                  </a:outerShdw>
                </a:effectLst>
              </p:spPr>
            </p:pic>
            <p:cxnSp>
              <p:nvCxnSpPr>
                <p:cNvPr id="9" name="Straight Arrow Connector 8"/>
                <p:cNvCxnSpPr/>
                <p:nvPr/>
              </p:nvCxnSpPr>
              <p:spPr>
                <a:xfrm flipV="1">
                  <a:off x="3059113" y="4776948"/>
                  <a:ext cx="3546639" cy="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059117" y="4729655"/>
                  <a:ext cx="3562420" cy="582287"/>
                </a:xfrm>
                <a:prstGeom prst="rect">
                  <a:avLst/>
                </a:prstGeom>
                <a:noFill/>
              </p:spPr>
              <p:txBody>
                <a:bodyPr wrap="square" rtlCol="0">
                  <a:spAutoFit/>
                </a:bodyPr>
                <a:lstStyle/>
                <a:p>
                  <a:r>
                    <a:rPr lang="en-GB" sz="1000" b="1" i="1" dirty="0" smtClean="0">
                      <a:solidFill>
                        <a:schemeClr val="bg1"/>
                      </a:solidFill>
                    </a:rPr>
                    <a:t>13.7 billion years</a:t>
                  </a:r>
                  <a:endParaRPr lang="en-GB" sz="1000" b="1" i="1" dirty="0">
                    <a:solidFill>
                      <a:schemeClr val="bg1"/>
                    </a:solidFill>
                  </a:endParaRPr>
                </a:p>
              </p:txBody>
            </p:sp>
          </p:grpSp>
          <p:sp>
            <p:nvSpPr>
              <p:cNvPr id="3" name="TextBox 2"/>
              <p:cNvSpPr txBox="1"/>
              <p:nvPr/>
            </p:nvSpPr>
            <p:spPr>
              <a:xfrm>
                <a:off x="1236841" y="1299656"/>
                <a:ext cx="1224137" cy="646331"/>
              </a:xfrm>
              <a:prstGeom prst="rect">
                <a:avLst/>
              </a:prstGeom>
              <a:noFill/>
            </p:spPr>
            <p:txBody>
              <a:bodyPr wrap="square" rtlCol="0">
                <a:spAutoFit/>
              </a:bodyPr>
              <a:lstStyle/>
              <a:p>
                <a:r>
                  <a:rPr lang="en-GB" dirty="0" smtClean="0">
                    <a:solidFill>
                      <a:srgbClr val="FFFF00"/>
                    </a:solidFill>
                  </a:rPr>
                  <a:t>330 </a:t>
                </a:r>
                <a:r>
                  <a:rPr lang="en-GB" dirty="0" smtClean="0">
                    <a:solidFill>
                      <a:srgbClr val="FFFF00"/>
                    </a:solidFill>
                    <a:sym typeface="Symbol"/>
                  </a:rPr>
                  <a:t>/cm</a:t>
                </a:r>
                <a:r>
                  <a:rPr lang="en-GB" baseline="30000" dirty="0" smtClean="0">
                    <a:solidFill>
                      <a:srgbClr val="FFFF00"/>
                    </a:solidFill>
                    <a:sym typeface="Symbol"/>
                  </a:rPr>
                  <a:t>3</a:t>
                </a:r>
                <a:r>
                  <a:rPr lang="en-GB" dirty="0" smtClean="0">
                    <a:solidFill>
                      <a:srgbClr val="FFFF00"/>
                    </a:solidFill>
                    <a:sym typeface="Symbol"/>
                  </a:rPr>
                  <a:t> </a:t>
                </a:r>
              </a:p>
              <a:p>
                <a:r>
                  <a:rPr lang="en-GB" dirty="0" smtClean="0">
                    <a:solidFill>
                      <a:srgbClr val="FFFF00"/>
                    </a:solidFill>
                    <a:sym typeface="Symbol"/>
                  </a:rPr>
                  <a:t>E</a:t>
                </a:r>
                <a:r>
                  <a:rPr lang="en-GB" baseline="-25000" dirty="0" smtClean="0">
                    <a:solidFill>
                      <a:srgbClr val="FFFF00"/>
                    </a:solidFill>
                    <a:sym typeface="Symbol"/>
                  </a:rPr>
                  <a:t></a:t>
                </a:r>
                <a:r>
                  <a:rPr lang="en-GB" dirty="0" smtClean="0">
                    <a:solidFill>
                      <a:srgbClr val="FFFF00"/>
                    </a:solidFill>
                    <a:sym typeface="Symbol"/>
                  </a:rPr>
                  <a:t>=4eV</a:t>
                </a:r>
                <a:endParaRPr lang="en-GB" baseline="-25000" dirty="0" smtClean="0">
                  <a:solidFill>
                    <a:srgbClr val="FFFF00"/>
                  </a:solidFill>
                  <a:sym typeface="Symbol"/>
                </a:endParaRPr>
              </a:p>
            </p:txBody>
          </p:sp>
        </p:grpSp>
        <p:grpSp>
          <p:nvGrpSpPr>
            <p:cNvPr id="80" name="Group 79"/>
            <p:cNvGrpSpPr/>
            <p:nvPr/>
          </p:nvGrpSpPr>
          <p:grpSpPr>
            <a:xfrm>
              <a:off x="3131840" y="1065484"/>
              <a:ext cx="2873485" cy="1480850"/>
              <a:chOff x="5508104" y="908720"/>
              <a:chExt cx="2873485" cy="1480850"/>
            </a:xfrm>
          </p:grpSpPr>
          <p:pic>
            <p:nvPicPr>
              <p:cNvPr id="12" name="Picture 7"/>
              <p:cNvPicPr>
                <a:picLocks noChangeAspect="1" noChangeArrowheads="1"/>
              </p:cNvPicPr>
              <p:nvPr/>
            </p:nvPicPr>
            <p:blipFill>
              <a:blip r:embed="rId5" cstate="print"/>
              <a:srcRect/>
              <a:stretch>
                <a:fillRect/>
              </a:stretch>
            </p:blipFill>
            <p:spPr bwMode="auto">
              <a:xfrm>
                <a:off x="5508104" y="908720"/>
                <a:ext cx="1864268" cy="1480850"/>
              </a:xfrm>
              <a:prstGeom prst="rect">
                <a:avLst/>
              </a:prstGeom>
              <a:ln>
                <a:noFill/>
              </a:ln>
              <a:effectLst>
                <a:outerShdw blurRad="292100" dist="139700" dir="2700000" algn="tl" rotWithShape="0">
                  <a:srgbClr val="333333">
                    <a:alpha val="65000"/>
                  </a:srgbClr>
                </a:outerShdw>
              </a:effectLst>
            </p:spPr>
          </p:pic>
          <p:sp>
            <p:nvSpPr>
              <p:cNvPr id="69" name="TextBox 68"/>
              <p:cNvSpPr txBox="1"/>
              <p:nvPr/>
            </p:nvSpPr>
            <p:spPr>
              <a:xfrm>
                <a:off x="7157452" y="1325979"/>
                <a:ext cx="1224137" cy="646331"/>
              </a:xfrm>
              <a:prstGeom prst="rect">
                <a:avLst/>
              </a:prstGeom>
              <a:noFill/>
            </p:spPr>
            <p:txBody>
              <a:bodyPr wrap="square" rtlCol="0">
                <a:spAutoFit/>
              </a:bodyPr>
              <a:lstStyle/>
              <a:p>
                <a:r>
                  <a:rPr lang="en-GB" dirty="0" smtClean="0">
                    <a:solidFill>
                      <a:srgbClr val="FFFF00"/>
                    </a:solidFill>
                    <a:sym typeface="Symbol"/>
                  </a:rPr>
                  <a:t>SN1987</a:t>
                </a:r>
              </a:p>
              <a:p>
                <a:r>
                  <a:rPr lang="en-GB" dirty="0" smtClean="0">
                    <a:solidFill>
                      <a:srgbClr val="FFFF00"/>
                    </a:solidFill>
                    <a:sym typeface="Symbol"/>
                  </a:rPr>
                  <a:t>E</a:t>
                </a:r>
                <a:r>
                  <a:rPr lang="en-GB" baseline="-25000" dirty="0" smtClean="0">
                    <a:solidFill>
                      <a:srgbClr val="FFFF00"/>
                    </a:solidFill>
                    <a:sym typeface="Symbol"/>
                  </a:rPr>
                  <a:t> </a:t>
                </a:r>
                <a:r>
                  <a:rPr lang="en-GB" dirty="0" smtClean="0">
                    <a:solidFill>
                      <a:srgbClr val="FFFF00"/>
                    </a:solidFill>
                    <a:sym typeface="Symbol"/>
                  </a:rPr>
                  <a:t>~ MeV</a:t>
                </a:r>
                <a:endParaRPr lang="en-GB" baseline="-25000" dirty="0" smtClean="0">
                  <a:solidFill>
                    <a:srgbClr val="FFFF00"/>
                  </a:solidFill>
                  <a:sym typeface="Symbol"/>
                </a:endParaRPr>
              </a:p>
            </p:txBody>
          </p:sp>
        </p:grpSp>
        <p:grpSp>
          <p:nvGrpSpPr>
            <p:cNvPr id="79" name="Group 78"/>
            <p:cNvGrpSpPr/>
            <p:nvPr/>
          </p:nvGrpSpPr>
          <p:grpSpPr>
            <a:xfrm>
              <a:off x="3308275" y="2573197"/>
              <a:ext cx="2254249" cy="1690687"/>
              <a:chOff x="6440238" y="2276872"/>
              <a:chExt cx="2254249" cy="1690687"/>
            </a:xfrm>
          </p:grpSpPr>
          <p:pic>
            <p:nvPicPr>
              <p:cNvPr id="66" name="Picture 12"/>
              <p:cNvPicPr>
                <a:picLocks noChangeAspect="1" noChangeArrowheads="1"/>
              </p:cNvPicPr>
              <p:nvPr/>
            </p:nvPicPr>
            <p:blipFill>
              <a:blip r:embed="rId6" cstate="print"/>
              <a:srcRect/>
              <a:stretch>
                <a:fillRect/>
              </a:stretch>
            </p:blipFill>
            <p:spPr bwMode="auto">
              <a:xfrm>
                <a:off x="6440238" y="2276872"/>
                <a:ext cx="2254249" cy="1690687"/>
              </a:xfrm>
              <a:prstGeom prst="rect">
                <a:avLst/>
              </a:prstGeom>
              <a:ln>
                <a:noFill/>
              </a:ln>
              <a:effectLst>
                <a:outerShdw blurRad="292100" dist="139700" dir="2700000" algn="tl" rotWithShape="0">
                  <a:srgbClr val="333333">
                    <a:alpha val="65000"/>
                  </a:srgbClr>
                </a:outerShdw>
              </a:effectLst>
            </p:spPr>
          </p:pic>
          <mc:AlternateContent xmlns:mc="http://schemas.openxmlformats.org/markup-compatibility/2006" xmlns:a14="http://schemas.microsoft.com/office/drawing/2010/main">
            <mc:Choice Requires="a14">
              <p:sp>
                <p:nvSpPr>
                  <p:cNvPr id="72" name="TextBox 71"/>
                  <p:cNvSpPr txBox="1"/>
                  <p:nvPr/>
                </p:nvSpPr>
                <p:spPr>
                  <a:xfrm>
                    <a:off x="6592900" y="2276872"/>
                    <a:ext cx="1948923" cy="646331"/>
                  </a:xfrm>
                  <a:prstGeom prst="rect">
                    <a:avLst/>
                  </a:prstGeom>
                  <a:noFill/>
                </p:spPr>
                <p:txBody>
                  <a:bodyPr wrap="square" rtlCol="0">
                    <a:spAutoFit/>
                  </a:bodyPr>
                  <a:lstStyle/>
                  <a:p>
                    <a:r>
                      <a:rPr lang="en-GB" dirty="0" smtClean="0">
                        <a:solidFill>
                          <a:srgbClr val="FF0000"/>
                        </a:solidFill>
                      </a:rPr>
                      <a:t>1GW </a:t>
                    </a:r>
                    <a:r>
                      <a:rPr lang="en-GB" dirty="0" smtClean="0">
                        <a:solidFill>
                          <a:srgbClr val="FF0000"/>
                        </a:solidFill>
                        <a:sym typeface="Wingdings" panose="05000000000000000000" pitchFamily="2" charset="2"/>
                      </a:rPr>
                      <a:t> </a:t>
                    </a:r>
                    <a:r>
                      <a:rPr lang="en-GB" dirty="0">
                        <a:solidFill>
                          <a:srgbClr val="FF0000"/>
                        </a:solidFill>
                        <a:sym typeface="Wingdings" panose="05000000000000000000" pitchFamily="2" charset="2"/>
                      </a:rPr>
                      <a:t>2</a:t>
                    </a:r>
                    <a:r>
                      <a:rPr lang="en-GB" dirty="0" smtClean="0">
                        <a:solidFill>
                          <a:srgbClr val="FF0000"/>
                        </a:solidFill>
                      </a:rPr>
                      <a:t> 10</a:t>
                    </a:r>
                    <a:r>
                      <a:rPr lang="en-GB" baseline="30000" dirty="0" smtClean="0">
                        <a:solidFill>
                          <a:srgbClr val="FF0000"/>
                        </a:solidFill>
                      </a:rPr>
                      <a:t>20 </a:t>
                    </a:r>
                    <a14:m>
                      <m:oMath xmlns:m="http://schemas.openxmlformats.org/officeDocument/2006/math">
                        <m:sSub>
                          <m:sSubPr>
                            <m:ctrlPr>
                              <a:rPr lang="en-GB" b="1" i="1" smtClean="0">
                                <a:solidFill>
                                  <a:srgbClr val="FF0000"/>
                                </a:solidFill>
                                <a:latin typeface="Cambria Math"/>
                              </a:rPr>
                            </m:ctrlPr>
                          </m:sSubPr>
                          <m:e>
                            <m:acc>
                              <m:accPr>
                                <m:chr m:val="̅"/>
                                <m:ctrlPr>
                                  <a:rPr lang="en-GB" b="1" i="1">
                                    <a:solidFill>
                                      <a:srgbClr val="FF0000"/>
                                    </a:solidFill>
                                    <a:latin typeface="Cambria Math"/>
                                  </a:rPr>
                                </m:ctrlPr>
                              </m:accPr>
                              <m:e>
                                <m:r>
                                  <a:rPr lang="en-GB" b="1">
                                    <a:solidFill>
                                      <a:srgbClr val="FF0000"/>
                                    </a:solidFill>
                                    <a:latin typeface="Cambria Math"/>
                                    <a:sym typeface="Symbol"/>
                                  </a:rPr>
                                  <m:t></m:t>
                                </m:r>
                              </m:e>
                            </m:acc>
                          </m:e>
                          <m:sub>
                            <m:r>
                              <a:rPr lang="en-GB" b="1">
                                <a:solidFill>
                                  <a:srgbClr val="FF0000"/>
                                </a:solidFill>
                                <a:latin typeface="Cambria Math"/>
                              </a:rPr>
                              <m:t>𝐞</m:t>
                            </m:r>
                          </m:sub>
                        </m:sSub>
                      </m:oMath>
                    </a14:m>
                    <a:endParaRPr lang="en-GB" dirty="0" smtClean="0">
                      <a:solidFill>
                        <a:srgbClr val="FF0000"/>
                      </a:solidFill>
                      <a:sym typeface="Symbol"/>
                    </a:endParaRPr>
                  </a:p>
                  <a:p>
                    <a:r>
                      <a:rPr lang="en-GB" dirty="0" smtClean="0">
                        <a:solidFill>
                          <a:srgbClr val="FF0000"/>
                        </a:solidFill>
                        <a:sym typeface="Symbol"/>
                      </a:rPr>
                      <a:t>E</a:t>
                    </a:r>
                    <a:r>
                      <a:rPr lang="en-GB" baseline="-25000" dirty="0" smtClean="0">
                        <a:solidFill>
                          <a:srgbClr val="FF0000"/>
                        </a:solidFill>
                        <a:sym typeface="Symbol"/>
                      </a:rPr>
                      <a:t></a:t>
                    </a:r>
                    <a:r>
                      <a:rPr lang="en-GB" dirty="0" smtClean="0">
                        <a:solidFill>
                          <a:srgbClr val="FF0000"/>
                        </a:solidFill>
                        <a:sym typeface="Symbol"/>
                      </a:rPr>
                      <a:t>~ 0.1-20 MeV</a:t>
                    </a:r>
                    <a:endParaRPr lang="en-GB" baseline="-25000" dirty="0" smtClean="0">
                      <a:solidFill>
                        <a:srgbClr val="FF0000"/>
                      </a:solidFill>
                      <a:sym typeface="Symbol"/>
                    </a:endParaRPr>
                  </a:p>
                </p:txBody>
              </p:sp>
            </mc:Choice>
            <mc:Fallback xmlns="">
              <p:sp>
                <p:nvSpPr>
                  <p:cNvPr id="72" name="TextBox 71"/>
                  <p:cNvSpPr txBox="1">
                    <a:spLocks noRot="1" noChangeAspect="1" noMove="1" noResize="1" noEditPoints="1" noAdjustHandles="1" noChangeArrowheads="1" noChangeShapeType="1" noTextEdit="1"/>
                  </p:cNvSpPr>
                  <p:nvPr/>
                </p:nvSpPr>
                <p:spPr>
                  <a:xfrm>
                    <a:off x="6592900" y="2276872"/>
                    <a:ext cx="1948923" cy="646331"/>
                  </a:xfrm>
                  <a:prstGeom prst="rect">
                    <a:avLst/>
                  </a:prstGeom>
                  <a:blipFill rotWithShape="1">
                    <a:blip r:embed="rId7"/>
                    <a:stretch>
                      <a:fillRect l="-2821" t="-5660" b="-14151"/>
                    </a:stretch>
                  </a:blipFill>
                </p:spPr>
                <p:txBody>
                  <a:bodyPr/>
                  <a:lstStyle/>
                  <a:p>
                    <a:r>
                      <a:rPr lang="en-GB">
                        <a:noFill/>
                      </a:rPr>
                      <a:t> </a:t>
                    </a:r>
                  </a:p>
                </p:txBody>
              </p:sp>
            </mc:Fallback>
          </mc:AlternateContent>
        </p:grpSp>
        <p:grpSp>
          <p:nvGrpSpPr>
            <p:cNvPr id="74" name="Group 73"/>
            <p:cNvGrpSpPr/>
            <p:nvPr/>
          </p:nvGrpSpPr>
          <p:grpSpPr>
            <a:xfrm>
              <a:off x="6291396" y="772782"/>
              <a:ext cx="1593237" cy="1638118"/>
              <a:chOff x="100451" y="2794819"/>
              <a:chExt cx="1593237" cy="1638118"/>
            </a:xfrm>
          </p:grpSpPr>
          <p:pic>
            <p:nvPicPr>
              <p:cNvPr id="14" name="Picture 6"/>
              <p:cNvPicPr>
                <a:picLocks noChangeAspect="1" noChangeArrowheads="1"/>
              </p:cNvPicPr>
              <p:nvPr/>
            </p:nvPicPr>
            <p:blipFill>
              <a:blip r:embed="rId8" cstate="print">
                <a:lum/>
              </a:blip>
              <a:srcRect l="9954" r="8794"/>
              <a:stretch>
                <a:fillRect/>
              </a:stretch>
            </p:blipFill>
            <p:spPr bwMode="auto">
              <a:xfrm>
                <a:off x="100451" y="2794819"/>
                <a:ext cx="1593237" cy="1638118"/>
              </a:xfrm>
              <a:prstGeom prst="ellipse">
                <a:avLst/>
              </a:prstGeom>
              <a:ln>
                <a:noFill/>
              </a:ln>
              <a:effectLst>
                <a:softEdge rad="112500"/>
              </a:effectLst>
            </p:spPr>
          </p:pic>
          <p:sp>
            <p:nvSpPr>
              <p:cNvPr id="73" name="TextBox 72"/>
              <p:cNvSpPr txBox="1"/>
              <p:nvPr/>
            </p:nvSpPr>
            <p:spPr>
              <a:xfrm>
                <a:off x="683568" y="3059668"/>
                <a:ext cx="553273" cy="369332"/>
              </a:xfrm>
              <a:prstGeom prst="rect">
                <a:avLst/>
              </a:prstGeom>
              <a:noFill/>
            </p:spPr>
            <p:txBody>
              <a:bodyPr wrap="square" rtlCol="0">
                <a:spAutoFit/>
              </a:bodyPr>
              <a:lstStyle/>
              <a:p>
                <a:r>
                  <a:rPr lang="en-GB" b="1" dirty="0" smtClean="0">
                    <a:solidFill>
                      <a:srgbClr val="66FF33"/>
                    </a:solidFill>
                    <a:sym typeface="Symbol"/>
                  </a:rPr>
                  <a:t></a:t>
                </a:r>
                <a:r>
                  <a:rPr lang="en-GB" b="1" baseline="-25000" dirty="0" smtClean="0">
                    <a:solidFill>
                      <a:srgbClr val="66FF33"/>
                    </a:solidFill>
                    <a:sym typeface="Symbol"/>
                  </a:rPr>
                  <a:t>e</a:t>
                </a:r>
                <a:endParaRPr lang="en-GB" b="1" baseline="-25000" dirty="0">
                  <a:solidFill>
                    <a:srgbClr val="66FF33"/>
                  </a:solidFill>
                </a:endParaRPr>
              </a:p>
            </p:txBody>
          </p:sp>
        </p:grpSp>
        <p:grpSp>
          <p:nvGrpSpPr>
            <p:cNvPr id="84" name="Group 83"/>
            <p:cNvGrpSpPr/>
            <p:nvPr/>
          </p:nvGrpSpPr>
          <p:grpSpPr>
            <a:xfrm>
              <a:off x="3288469" y="4504903"/>
              <a:ext cx="2075619" cy="1986714"/>
              <a:chOff x="3288469" y="4504903"/>
              <a:chExt cx="2075619" cy="1986714"/>
            </a:xfrm>
          </p:grpSpPr>
          <p:pic>
            <p:nvPicPr>
              <p:cNvPr id="68" name="Picture 3"/>
              <p:cNvPicPr>
                <a:picLocks noChangeAspect="1" noChangeArrowheads="1"/>
              </p:cNvPicPr>
              <p:nvPr/>
            </p:nvPicPr>
            <p:blipFill>
              <a:blip r:embed="rId9" cstate="print"/>
              <a:srcRect l="4110" r="12776" b="4189"/>
              <a:stretch>
                <a:fillRect/>
              </a:stretch>
            </p:blipFill>
            <p:spPr bwMode="auto">
              <a:xfrm>
                <a:off x="3288469" y="4504903"/>
                <a:ext cx="1880332" cy="1795988"/>
              </a:xfrm>
              <a:prstGeom prst="ellipse">
                <a:avLst/>
              </a:prstGeom>
              <a:ln>
                <a:noFill/>
              </a:ln>
              <a:effectLst>
                <a:softEdge rad="112500"/>
              </a:effectLst>
            </p:spPr>
          </p:pic>
          <p:sp>
            <p:nvSpPr>
              <p:cNvPr id="75" name="TextBox 74"/>
              <p:cNvSpPr txBox="1"/>
              <p:nvPr/>
            </p:nvSpPr>
            <p:spPr>
              <a:xfrm>
                <a:off x="3415165" y="6122285"/>
                <a:ext cx="1948923" cy="369332"/>
              </a:xfrm>
              <a:prstGeom prst="rect">
                <a:avLst/>
              </a:prstGeom>
              <a:noFill/>
            </p:spPr>
            <p:txBody>
              <a:bodyPr wrap="square" rtlCol="0">
                <a:spAutoFit/>
              </a:bodyPr>
              <a:lstStyle/>
              <a:p>
                <a:r>
                  <a:rPr lang="en-GB" dirty="0" smtClean="0">
                    <a:solidFill>
                      <a:srgbClr val="FFFF00"/>
                    </a:solidFill>
                  </a:rPr>
                  <a:t>340 10</a:t>
                </a:r>
                <a:r>
                  <a:rPr lang="en-GB" baseline="30000" dirty="0">
                    <a:solidFill>
                      <a:srgbClr val="FFFF00"/>
                    </a:solidFill>
                  </a:rPr>
                  <a:t>6</a:t>
                </a:r>
                <a:r>
                  <a:rPr lang="en-GB" baseline="30000" dirty="0" smtClean="0">
                    <a:solidFill>
                      <a:srgbClr val="FFFF00"/>
                    </a:solidFill>
                  </a:rPr>
                  <a:t> </a:t>
                </a:r>
                <a:r>
                  <a:rPr lang="en-GB" dirty="0" smtClean="0">
                    <a:solidFill>
                      <a:srgbClr val="FFFF00"/>
                    </a:solidFill>
                    <a:sym typeface="Symbol"/>
                  </a:rPr>
                  <a:t>/day</a:t>
                </a:r>
              </a:p>
            </p:txBody>
          </p:sp>
        </p:grpSp>
        <p:grpSp>
          <p:nvGrpSpPr>
            <p:cNvPr id="87" name="Group 86"/>
            <p:cNvGrpSpPr/>
            <p:nvPr/>
          </p:nvGrpSpPr>
          <p:grpSpPr>
            <a:xfrm>
              <a:off x="6211665" y="4653136"/>
              <a:ext cx="2190582" cy="1754943"/>
              <a:chOff x="6211665" y="4730614"/>
              <a:chExt cx="2190582" cy="1754943"/>
            </a:xfrm>
          </p:grpSpPr>
          <p:pic>
            <p:nvPicPr>
              <p:cNvPr id="76" name="Picture 4"/>
              <p:cNvPicPr>
                <a:picLocks noChangeAspect="1" noChangeArrowheads="1"/>
              </p:cNvPicPr>
              <p:nvPr/>
            </p:nvPicPr>
            <p:blipFill>
              <a:blip r:embed="rId10" cstate="print"/>
              <a:srcRect/>
              <a:stretch>
                <a:fillRect/>
              </a:stretch>
            </p:blipFill>
            <p:spPr bwMode="auto">
              <a:xfrm>
                <a:off x="6211665" y="4730614"/>
                <a:ext cx="1999091" cy="1546260"/>
              </a:xfrm>
              <a:prstGeom prst="ellipse">
                <a:avLst/>
              </a:prstGeom>
              <a:ln>
                <a:noFill/>
              </a:ln>
              <a:effectLst>
                <a:softEdge rad="112500"/>
              </a:effectLst>
            </p:spPr>
          </p:pic>
          <p:sp>
            <p:nvSpPr>
              <p:cNvPr id="77" name="TextBox 76"/>
              <p:cNvSpPr txBox="1"/>
              <p:nvPr/>
            </p:nvSpPr>
            <p:spPr>
              <a:xfrm>
                <a:off x="6453324" y="6116225"/>
                <a:ext cx="1948923" cy="369332"/>
              </a:xfrm>
              <a:prstGeom prst="rect">
                <a:avLst/>
              </a:prstGeom>
              <a:noFill/>
            </p:spPr>
            <p:txBody>
              <a:bodyPr wrap="square" rtlCol="0">
                <a:spAutoFit/>
              </a:bodyPr>
              <a:lstStyle/>
              <a:p>
                <a:r>
                  <a:rPr lang="en-GB" dirty="0" smtClean="0">
                    <a:solidFill>
                      <a:srgbClr val="FFFF00"/>
                    </a:solidFill>
                  </a:rPr>
                  <a:t>A few 10</a:t>
                </a:r>
                <a:r>
                  <a:rPr lang="en-GB" baseline="30000" dirty="0">
                    <a:solidFill>
                      <a:srgbClr val="FFFF00"/>
                    </a:solidFill>
                  </a:rPr>
                  <a:t>6</a:t>
                </a:r>
                <a:r>
                  <a:rPr lang="en-GB" baseline="30000" dirty="0" smtClean="0">
                    <a:solidFill>
                      <a:srgbClr val="FFFF00"/>
                    </a:solidFill>
                  </a:rPr>
                  <a:t> </a:t>
                </a:r>
                <a:r>
                  <a:rPr lang="en-GB" dirty="0" smtClean="0">
                    <a:solidFill>
                      <a:srgbClr val="FFFF00"/>
                    </a:solidFill>
                    <a:sym typeface="Symbol"/>
                  </a:rPr>
                  <a:t>/day</a:t>
                </a:r>
              </a:p>
            </p:txBody>
          </p:sp>
        </p:grpSp>
        <p:grpSp>
          <p:nvGrpSpPr>
            <p:cNvPr id="82" name="Group 81"/>
            <p:cNvGrpSpPr/>
            <p:nvPr/>
          </p:nvGrpSpPr>
          <p:grpSpPr>
            <a:xfrm>
              <a:off x="6237537" y="2407007"/>
              <a:ext cx="2002782" cy="2028082"/>
              <a:chOff x="6237537" y="2407007"/>
              <a:chExt cx="2002782" cy="2028082"/>
            </a:xfrm>
          </p:grpSpPr>
          <p:pic>
            <p:nvPicPr>
              <p:cNvPr id="67" name="Picture 20" descr="Earth"/>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237537" y="2407007"/>
                <a:ext cx="1827223" cy="1827223"/>
              </a:xfrm>
              <a:prstGeom prst="rect">
                <a:avLst/>
              </a:prstGeom>
              <a:noFill/>
              <a:extLst>
                <a:ext uri="{909E8E84-426E-40DD-AFC4-6F175D3DCCD1}">
                  <a14:hiddenFill xmlns:a14="http://schemas.microsoft.com/office/drawing/2010/main">
                    <a:solidFill>
                      <a:srgbClr val="FFFFFF"/>
                    </a:solidFill>
                  </a14:hiddenFill>
                </a:ext>
              </a:extLst>
            </p:spPr>
          </p:pic>
          <p:sp>
            <p:nvSpPr>
              <p:cNvPr id="78" name="TextBox 77"/>
              <p:cNvSpPr txBox="1"/>
              <p:nvPr/>
            </p:nvSpPr>
            <p:spPr>
              <a:xfrm>
                <a:off x="6291396" y="4065757"/>
                <a:ext cx="1948923" cy="369332"/>
              </a:xfrm>
              <a:prstGeom prst="rect">
                <a:avLst/>
              </a:prstGeom>
              <a:noFill/>
            </p:spPr>
            <p:txBody>
              <a:bodyPr wrap="square" rtlCol="0">
                <a:spAutoFit/>
              </a:bodyPr>
              <a:lstStyle/>
              <a:p>
                <a:r>
                  <a:rPr lang="en-GB" dirty="0" smtClean="0">
                    <a:solidFill>
                      <a:srgbClr val="FFFF00"/>
                    </a:solidFill>
                  </a:rPr>
                  <a:t>5 10</a:t>
                </a:r>
                <a:r>
                  <a:rPr lang="en-GB" baseline="30000" dirty="0" smtClean="0">
                    <a:solidFill>
                      <a:srgbClr val="FFFF00"/>
                    </a:solidFill>
                  </a:rPr>
                  <a:t>10 </a:t>
                </a:r>
                <a:r>
                  <a:rPr lang="en-GB" dirty="0" smtClean="0">
                    <a:solidFill>
                      <a:srgbClr val="FFFF00"/>
                    </a:solidFill>
                    <a:sym typeface="Symbol"/>
                  </a:rPr>
                  <a:t>/m</a:t>
                </a:r>
                <a:r>
                  <a:rPr lang="en-GB" baseline="30000" dirty="0" smtClean="0">
                    <a:solidFill>
                      <a:srgbClr val="FFFF00"/>
                    </a:solidFill>
                    <a:sym typeface="Symbol"/>
                  </a:rPr>
                  <a:t>2</a:t>
                </a:r>
                <a:r>
                  <a:rPr lang="en-GB" dirty="0" smtClean="0">
                    <a:solidFill>
                      <a:srgbClr val="FFFF00"/>
                    </a:solidFill>
                    <a:sym typeface="Symbol"/>
                  </a:rPr>
                  <a:t>s </a:t>
                </a:r>
              </a:p>
            </p:txBody>
          </p:sp>
        </p:grpSp>
        <p:sp>
          <p:nvSpPr>
            <p:cNvPr id="70" name="TextBox 69"/>
            <p:cNvSpPr txBox="1"/>
            <p:nvPr/>
          </p:nvSpPr>
          <p:spPr>
            <a:xfrm>
              <a:off x="6261833" y="1560439"/>
              <a:ext cx="1948923" cy="646331"/>
            </a:xfrm>
            <a:prstGeom prst="rect">
              <a:avLst/>
            </a:prstGeom>
            <a:noFill/>
          </p:spPr>
          <p:txBody>
            <a:bodyPr wrap="square" rtlCol="0">
              <a:spAutoFit/>
            </a:bodyPr>
            <a:lstStyle/>
            <a:p>
              <a:r>
                <a:rPr lang="en-GB" dirty="0" smtClean="0">
                  <a:solidFill>
                    <a:srgbClr val="FFFF00"/>
                  </a:solidFill>
                </a:rPr>
                <a:t>6.5 10</a:t>
              </a:r>
              <a:r>
                <a:rPr lang="en-GB" baseline="30000" dirty="0" smtClean="0">
                  <a:solidFill>
                    <a:srgbClr val="FFFF00"/>
                  </a:solidFill>
                </a:rPr>
                <a:t>14 </a:t>
              </a:r>
              <a:r>
                <a:rPr lang="en-GB" dirty="0" smtClean="0">
                  <a:solidFill>
                    <a:srgbClr val="FFFF00"/>
                  </a:solidFill>
                  <a:sym typeface="Symbol"/>
                </a:rPr>
                <a:t>/cm</a:t>
              </a:r>
              <a:r>
                <a:rPr lang="en-GB" baseline="30000" dirty="0" smtClean="0">
                  <a:solidFill>
                    <a:srgbClr val="FFFF00"/>
                  </a:solidFill>
                  <a:sym typeface="Symbol"/>
                </a:rPr>
                <a:t>2</a:t>
              </a:r>
              <a:r>
                <a:rPr lang="en-GB" dirty="0" smtClean="0">
                  <a:solidFill>
                    <a:srgbClr val="FFFF00"/>
                  </a:solidFill>
                  <a:sym typeface="Symbol"/>
                </a:rPr>
                <a:t>s </a:t>
              </a:r>
            </a:p>
            <a:p>
              <a:r>
                <a:rPr lang="en-GB" dirty="0" smtClean="0">
                  <a:solidFill>
                    <a:srgbClr val="FFFF00"/>
                  </a:solidFill>
                  <a:sym typeface="Symbol"/>
                </a:rPr>
                <a:t>E</a:t>
              </a:r>
              <a:r>
                <a:rPr lang="en-GB" baseline="-25000" dirty="0" smtClean="0">
                  <a:solidFill>
                    <a:srgbClr val="FFFF00"/>
                  </a:solidFill>
                  <a:sym typeface="Symbol"/>
                </a:rPr>
                <a:t></a:t>
              </a:r>
              <a:r>
                <a:rPr lang="en-GB" dirty="0" smtClean="0">
                  <a:solidFill>
                    <a:srgbClr val="FFFF00"/>
                  </a:solidFill>
                  <a:sym typeface="Symbol"/>
                </a:rPr>
                <a:t>~ 0.1-20 MeV</a:t>
              </a:r>
              <a:endParaRPr lang="en-GB" baseline="-25000" dirty="0" smtClean="0">
                <a:solidFill>
                  <a:srgbClr val="FFFF00"/>
                </a:solidFill>
                <a:sym typeface="Symbol"/>
              </a:endParaRPr>
            </a:p>
          </p:txBody>
        </p:sp>
        <p:pic>
          <p:nvPicPr>
            <p:cNvPr id="85" name="Picture 2"/>
            <p:cNvPicPr>
              <a:picLocks noChangeAspect="1" noChangeArrowheads="1"/>
            </p:cNvPicPr>
            <p:nvPr/>
          </p:nvPicPr>
          <p:blipFill>
            <a:blip r:embed="rId12" cstate="print"/>
            <a:srcRect/>
            <a:stretch>
              <a:fillRect/>
            </a:stretch>
          </p:blipFill>
          <p:spPr bwMode="auto">
            <a:xfrm>
              <a:off x="242774" y="4559535"/>
              <a:ext cx="1718762" cy="2060104"/>
            </a:xfrm>
            <a:prstGeom prst="rect">
              <a:avLst/>
            </a:prstGeom>
            <a:ln>
              <a:noFill/>
            </a:ln>
            <a:effectLst>
              <a:softEdge rad="112500"/>
            </a:effectLst>
          </p:spPr>
        </p:pic>
        <p:sp>
          <p:nvSpPr>
            <p:cNvPr id="86" name="TextBox 85"/>
            <p:cNvSpPr txBox="1"/>
            <p:nvPr/>
          </p:nvSpPr>
          <p:spPr>
            <a:xfrm>
              <a:off x="1807988" y="4887490"/>
              <a:ext cx="1400572" cy="923330"/>
            </a:xfrm>
            <a:prstGeom prst="rect">
              <a:avLst/>
            </a:prstGeom>
            <a:noFill/>
          </p:spPr>
          <p:txBody>
            <a:bodyPr wrap="square" rtlCol="0">
              <a:spAutoFit/>
            </a:bodyPr>
            <a:lstStyle/>
            <a:p>
              <a:r>
                <a:rPr lang="en-GB" dirty="0" smtClean="0">
                  <a:solidFill>
                    <a:srgbClr val="FFFF00"/>
                  </a:solidFill>
                  <a:sym typeface="Symbol"/>
                </a:rPr>
                <a:t>CERN, </a:t>
              </a:r>
              <a:r>
                <a:rPr lang="en-GB" dirty="0" err="1" smtClean="0">
                  <a:solidFill>
                    <a:srgbClr val="FFFF00"/>
                  </a:solidFill>
                  <a:sym typeface="Symbol"/>
                </a:rPr>
                <a:t>Fermilab</a:t>
              </a:r>
              <a:r>
                <a:rPr lang="en-GB" dirty="0" smtClean="0">
                  <a:solidFill>
                    <a:srgbClr val="FFFF00"/>
                  </a:solidFill>
                  <a:sym typeface="Symbol"/>
                </a:rPr>
                <a:t>, JPARC</a:t>
              </a:r>
            </a:p>
          </p:txBody>
        </p:sp>
      </p:grpSp>
      <p:sp>
        <p:nvSpPr>
          <p:cNvPr id="2" name="TextBox 1"/>
          <p:cNvSpPr txBox="1"/>
          <p:nvPr/>
        </p:nvSpPr>
        <p:spPr>
          <a:xfrm>
            <a:off x="114920" y="125923"/>
            <a:ext cx="8640960" cy="830997"/>
          </a:xfrm>
          <a:prstGeom prst="rect">
            <a:avLst/>
          </a:prstGeom>
          <a:noFill/>
        </p:spPr>
        <p:txBody>
          <a:bodyPr wrap="square" rtlCol="0">
            <a:spAutoFit/>
          </a:bodyPr>
          <a:lstStyle/>
          <a:p>
            <a:pPr algn="ctr"/>
            <a:r>
              <a:rPr lang="en-US" sz="2400" b="1" i="1" dirty="0" smtClean="0">
                <a:solidFill>
                  <a:srgbClr val="FF0000"/>
                </a:solidFill>
              </a:rPr>
              <a:t>ATLAS/CMS </a:t>
            </a:r>
            <a:r>
              <a:rPr lang="en-US" sz="2400" b="1" i="1" dirty="0" err="1" smtClean="0">
                <a:solidFill>
                  <a:srgbClr val="FF0000"/>
                </a:solidFill>
              </a:rPr>
              <a:t>gibi</a:t>
            </a:r>
            <a:r>
              <a:rPr lang="en-US" sz="2400" b="1" i="1" dirty="0" smtClean="0">
                <a:solidFill>
                  <a:srgbClr val="FF0000"/>
                </a:solidFill>
              </a:rPr>
              <a:t> </a:t>
            </a:r>
            <a:r>
              <a:rPr lang="en-US" sz="2400" b="1" i="1" dirty="0" err="1" smtClean="0">
                <a:solidFill>
                  <a:srgbClr val="FF0000"/>
                </a:solidFill>
              </a:rPr>
              <a:t>deneylerde</a:t>
            </a:r>
            <a:r>
              <a:rPr lang="en-US" sz="2400" b="1" i="1" dirty="0" smtClean="0">
                <a:solidFill>
                  <a:srgbClr val="FF0000"/>
                </a:solidFill>
              </a:rPr>
              <a:t> </a:t>
            </a:r>
            <a:r>
              <a:rPr lang="en-US" sz="2400" b="1" i="1" dirty="0" err="1" smtClean="0">
                <a:solidFill>
                  <a:srgbClr val="FF0000"/>
                </a:solidFill>
              </a:rPr>
              <a:t>kay</a:t>
            </a:r>
            <a:r>
              <a:rPr lang="tr-TR" sz="2400" b="1" i="1" dirty="0" smtClean="0">
                <a:solidFill>
                  <a:srgbClr val="FF0000"/>
                </a:solidFill>
              </a:rPr>
              <a:t>ı</a:t>
            </a:r>
            <a:r>
              <a:rPr lang="en-US" sz="2400" b="1" i="1" dirty="0" smtClean="0">
                <a:solidFill>
                  <a:srgbClr val="FF0000"/>
                </a:solidFill>
              </a:rPr>
              <a:t>p </a:t>
            </a:r>
            <a:r>
              <a:rPr lang="en-US" sz="2400" b="1" i="1" dirty="0" err="1" smtClean="0">
                <a:solidFill>
                  <a:srgbClr val="FF0000"/>
                </a:solidFill>
              </a:rPr>
              <a:t>enerji</a:t>
            </a:r>
            <a:r>
              <a:rPr lang="en-US" sz="2400" b="1" i="1" dirty="0" smtClean="0">
                <a:solidFill>
                  <a:srgbClr val="FF0000"/>
                </a:solidFill>
              </a:rPr>
              <a:t> </a:t>
            </a:r>
            <a:r>
              <a:rPr lang="en-US" sz="2400" b="1" i="1" dirty="0" err="1" smtClean="0">
                <a:solidFill>
                  <a:srgbClr val="FF0000"/>
                </a:solidFill>
              </a:rPr>
              <a:t>olarak</a:t>
            </a:r>
            <a:r>
              <a:rPr lang="en-US" sz="2400" b="1" i="1" dirty="0" smtClean="0">
                <a:solidFill>
                  <a:srgbClr val="FF0000"/>
                </a:solidFill>
              </a:rPr>
              <a:t> </a:t>
            </a:r>
            <a:r>
              <a:rPr lang="en-US" sz="2400" b="1" i="1" dirty="0" err="1" smtClean="0">
                <a:solidFill>
                  <a:srgbClr val="FF0000"/>
                </a:solidFill>
              </a:rPr>
              <a:t>kar</a:t>
            </a:r>
            <a:r>
              <a:rPr lang="tr-TR" sz="2400" b="1" i="1" dirty="0" smtClean="0">
                <a:solidFill>
                  <a:srgbClr val="FF0000"/>
                </a:solidFill>
              </a:rPr>
              <a:t>şı</a:t>
            </a:r>
            <a:r>
              <a:rPr lang="en-US" sz="2400" b="1" i="1" dirty="0" smtClean="0">
                <a:solidFill>
                  <a:srgbClr val="FF0000"/>
                </a:solidFill>
              </a:rPr>
              <a:t>m</a:t>
            </a:r>
            <a:r>
              <a:rPr lang="tr-TR" sz="2400" b="1" i="1" dirty="0" smtClean="0">
                <a:solidFill>
                  <a:srgbClr val="FF0000"/>
                </a:solidFill>
              </a:rPr>
              <a:t>ı</a:t>
            </a:r>
            <a:r>
              <a:rPr lang="en-US" sz="2400" b="1" i="1" dirty="0" err="1" smtClean="0">
                <a:solidFill>
                  <a:srgbClr val="FF0000"/>
                </a:solidFill>
              </a:rPr>
              <a:t>za</a:t>
            </a:r>
            <a:r>
              <a:rPr lang="en-US" sz="2400" b="1" i="1" dirty="0" smtClean="0">
                <a:solidFill>
                  <a:srgbClr val="FF0000"/>
                </a:solidFill>
              </a:rPr>
              <a:t> </a:t>
            </a:r>
            <a:r>
              <a:rPr lang="tr-TR" sz="2400" b="1" i="1" dirty="0" smtClean="0">
                <a:solidFill>
                  <a:srgbClr val="FF0000"/>
                </a:solidFill>
              </a:rPr>
              <a:t>çı</a:t>
            </a:r>
            <a:r>
              <a:rPr lang="en-US" sz="2400" b="1" i="1" dirty="0" err="1" smtClean="0">
                <a:solidFill>
                  <a:srgbClr val="FF0000"/>
                </a:solidFill>
              </a:rPr>
              <a:t>kan</a:t>
            </a:r>
            <a:r>
              <a:rPr lang="en-US" sz="2400" b="1" i="1" dirty="0" smtClean="0">
                <a:solidFill>
                  <a:srgbClr val="FF0000"/>
                </a:solidFill>
              </a:rPr>
              <a:t> n</a:t>
            </a:r>
            <a:r>
              <a:rPr lang="tr-TR" sz="2400" b="1" i="1" dirty="0" smtClean="0">
                <a:solidFill>
                  <a:srgbClr val="FF0000"/>
                </a:solidFill>
              </a:rPr>
              <a:t>ö</a:t>
            </a:r>
            <a:r>
              <a:rPr lang="en-US" sz="2400" b="1" i="1" dirty="0" err="1" smtClean="0">
                <a:solidFill>
                  <a:srgbClr val="FF0000"/>
                </a:solidFill>
              </a:rPr>
              <a:t>trinolar</a:t>
            </a:r>
            <a:r>
              <a:rPr lang="tr-TR" sz="2400" b="1" i="1" dirty="0" smtClean="0">
                <a:solidFill>
                  <a:srgbClr val="FF0000"/>
                </a:solidFill>
              </a:rPr>
              <a:t>ı</a:t>
            </a:r>
            <a:r>
              <a:rPr lang="en-US" sz="2400" b="1" i="1" dirty="0" smtClean="0">
                <a:solidFill>
                  <a:srgbClr val="FF0000"/>
                </a:solidFill>
              </a:rPr>
              <a:t>n </a:t>
            </a:r>
            <a:r>
              <a:rPr lang="en-US" sz="2400" b="1" i="1" dirty="0" err="1" smtClean="0">
                <a:solidFill>
                  <a:srgbClr val="FF0000"/>
                </a:solidFill>
              </a:rPr>
              <a:t>kayna</a:t>
            </a:r>
            <a:r>
              <a:rPr lang="tr-TR" sz="2400" b="1" i="1" dirty="0" smtClean="0">
                <a:solidFill>
                  <a:srgbClr val="FF0000"/>
                </a:solidFill>
              </a:rPr>
              <a:t>ğı</a:t>
            </a:r>
            <a:r>
              <a:rPr lang="en-US" sz="2400" b="1" i="1" dirty="0" smtClean="0">
                <a:solidFill>
                  <a:srgbClr val="FF0000"/>
                </a:solidFill>
              </a:rPr>
              <a:t> </a:t>
            </a:r>
            <a:r>
              <a:rPr lang="en-US" sz="2400" b="1" i="1" dirty="0" err="1" smtClean="0">
                <a:solidFill>
                  <a:srgbClr val="FF0000"/>
                </a:solidFill>
              </a:rPr>
              <a:t>nedir</a:t>
            </a:r>
            <a:r>
              <a:rPr lang="en-US" sz="2400" b="1" i="1" dirty="0">
                <a:solidFill>
                  <a:srgbClr val="FF0000"/>
                </a:solidFill>
              </a:rPr>
              <a:t>?</a:t>
            </a:r>
            <a:endParaRPr lang="en-GB" sz="2400" dirty="0"/>
          </a:p>
        </p:txBody>
      </p:sp>
      <p:sp>
        <p:nvSpPr>
          <p:cNvPr id="6" name="Date Placeholder 5"/>
          <p:cNvSpPr>
            <a:spLocks noGrp="1"/>
          </p:cNvSpPr>
          <p:nvPr>
            <p:ph type="dt" sz="half" idx="10"/>
          </p:nvPr>
        </p:nvSpPr>
        <p:spPr/>
        <p:txBody>
          <a:bodyPr/>
          <a:lstStyle/>
          <a:p>
            <a:fld id="{07FAC4C4-D807-4604-ACD0-9186144E5C9C}" type="datetime1">
              <a:rPr lang="en-GB" smtClean="0"/>
              <a:t>24/04/2014</a:t>
            </a:fld>
            <a:endParaRPr lang="en-GB"/>
          </a:p>
        </p:txBody>
      </p:sp>
      <p:sp>
        <p:nvSpPr>
          <p:cNvPr id="11" name="Footer Placeholder 10"/>
          <p:cNvSpPr>
            <a:spLocks noGrp="1"/>
          </p:cNvSpPr>
          <p:nvPr>
            <p:ph type="ftr" sz="quarter" idx="11"/>
          </p:nvPr>
        </p:nvSpPr>
        <p:spPr/>
        <p:txBody>
          <a:bodyPr/>
          <a:lstStyle/>
          <a:p>
            <a:r>
              <a:rPr lang="en-GB" smtClean="0"/>
              <a:t>Umut KOSE</a:t>
            </a:r>
            <a:endParaRPr lang="en-GB"/>
          </a:p>
        </p:txBody>
      </p:sp>
    </p:spTree>
    <p:extLst>
      <p:ext uri="{BB962C8B-B14F-4D97-AF65-F5344CB8AC3E}">
        <p14:creationId xmlns:p14="http://schemas.microsoft.com/office/powerpoint/2010/main" val="1791192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circle(in)">
                                      <p:cBhvr>
                                        <p:cTn id="7" dur="20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304active.mpg">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1691680" y="-27384"/>
            <a:ext cx="5688632" cy="5688633"/>
          </a:xfrm>
        </p:spPr>
      </p:pic>
      <p:sp>
        <p:nvSpPr>
          <p:cNvPr id="2" name="Footer Placeholder 1"/>
          <p:cNvSpPr>
            <a:spLocks noGrp="1"/>
          </p:cNvSpPr>
          <p:nvPr>
            <p:ph type="ftr" sz="quarter" idx="11"/>
          </p:nvPr>
        </p:nvSpPr>
        <p:spPr/>
        <p:txBody>
          <a:bodyPr/>
          <a:lstStyle/>
          <a:p>
            <a:r>
              <a:rPr lang="en-GB" smtClean="0"/>
              <a:t>Umut KOSE</a:t>
            </a:r>
            <a:endParaRPr lang="en-GB"/>
          </a:p>
        </p:txBody>
      </p:sp>
      <p:sp>
        <p:nvSpPr>
          <p:cNvPr id="3" name="Slide Number Placeholder 2"/>
          <p:cNvSpPr>
            <a:spLocks noGrp="1"/>
          </p:cNvSpPr>
          <p:nvPr>
            <p:ph type="sldNum" sz="quarter" idx="12"/>
          </p:nvPr>
        </p:nvSpPr>
        <p:spPr/>
        <p:txBody>
          <a:bodyPr/>
          <a:lstStyle/>
          <a:p>
            <a:fld id="{9D7D85F2-B42A-4D55-81F3-BF4AC343C405}" type="slidenum">
              <a:rPr lang="en-GB" smtClean="0"/>
              <a:t>26</a:t>
            </a:fld>
            <a:r>
              <a:rPr lang="en-GB" dirty="0" smtClean="0"/>
              <a:t>/42</a:t>
            </a:r>
            <a:endParaRPr lang="en-GB" dirty="0"/>
          </a:p>
        </p:txBody>
      </p:sp>
      <p:sp>
        <p:nvSpPr>
          <p:cNvPr id="7" name="TextBox 6"/>
          <p:cNvSpPr txBox="1"/>
          <p:nvPr/>
        </p:nvSpPr>
        <p:spPr>
          <a:xfrm>
            <a:off x="3563888" y="692696"/>
            <a:ext cx="2520280" cy="3939540"/>
          </a:xfrm>
          <a:prstGeom prst="rect">
            <a:avLst/>
          </a:prstGeom>
          <a:noFill/>
        </p:spPr>
        <p:txBody>
          <a:bodyPr wrap="square" rtlCol="0">
            <a:spAutoFit/>
          </a:bodyPr>
          <a:lstStyle/>
          <a:p>
            <a:r>
              <a:rPr lang="en-GB" sz="25000" dirty="0" smtClean="0">
                <a:solidFill>
                  <a:schemeClr val="bg1"/>
                </a:solidFill>
                <a:sym typeface="Symbol"/>
              </a:rPr>
              <a:t></a:t>
            </a:r>
            <a:endParaRPr lang="en-GB" sz="25000" dirty="0">
              <a:solidFill>
                <a:schemeClr val="bg1"/>
              </a:solidFill>
            </a:endParaRPr>
          </a:p>
        </p:txBody>
      </p:sp>
      <p:sp>
        <p:nvSpPr>
          <p:cNvPr id="8" name="TextBox 7"/>
          <p:cNvSpPr txBox="1"/>
          <p:nvPr/>
        </p:nvSpPr>
        <p:spPr>
          <a:xfrm>
            <a:off x="1043608" y="4797152"/>
            <a:ext cx="7056784" cy="1446550"/>
          </a:xfrm>
          <a:prstGeom prst="rect">
            <a:avLst/>
          </a:prstGeom>
          <a:noFill/>
        </p:spPr>
        <p:txBody>
          <a:bodyPr wrap="square" rtlCol="0">
            <a:spAutoFit/>
          </a:bodyPr>
          <a:lstStyle/>
          <a:p>
            <a:pPr algn="ctr"/>
            <a:r>
              <a:rPr lang="tr-TR" sz="4400" b="1" i="1" dirty="0" smtClean="0">
                <a:solidFill>
                  <a:schemeClr val="bg1"/>
                </a:solidFill>
                <a:latin typeface="Brush Script MT" panose="03060802040406070304" pitchFamily="66" charset="0"/>
              </a:rPr>
              <a:t>Standard modelin ötesinde yeni fiziğin ayak sesleri</a:t>
            </a:r>
            <a:endParaRPr lang="en-GB" sz="4400" b="1" i="1" dirty="0">
              <a:solidFill>
                <a:schemeClr val="bg1"/>
              </a:solidFill>
              <a:latin typeface="Brush Script MT" panose="03060802040406070304" pitchFamily="66" charset="0"/>
            </a:endParaRPr>
          </a:p>
        </p:txBody>
      </p:sp>
      <p:sp>
        <p:nvSpPr>
          <p:cNvPr id="4" name="Date Placeholder 3"/>
          <p:cNvSpPr>
            <a:spLocks noGrp="1"/>
          </p:cNvSpPr>
          <p:nvPr>
            <p:ph type="dt" sz="half" idx="10"/>
          </p:nvPr>
        </p:nvSpPr>
        <p:spPr/>
        <p:txBody>
          <a:bodyPr/>
          <a:lstStyle/>
          <a:p>
            <a:fld id="{97240DD1-4A84-4615-950F-FA34608B0B70}" type="datetime1">
              <a:rPr lang="en-GB" smtClean="0"/>
              <a:t>24/04/2014</a:t>
            </a:fld>
            <a:endParaRPr lang="en-GB"/>
          </a:p>
        </p:txBody>
      </p:sp>
    </p:spTree>
    <p:extLst>
      <p:ext uri="{BB962C8B-B14F-4D97-AF65-F5344CB8AC3E}">
        <p14:creationId xmlns:p14="http://schemas.microsoft.com/office/powerpoint/2010/main" val="419257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2041" fill="hold"/>
                                        <p:tgtEl>
                                          <p:spTgt spid="6"/>
                                        </p:tgtEl>
                                      </p:cBhvr>
                                    </p:cmd>
                                  </p:childTnLst>
                                </p:cTn>
                              </p:par>
                              <p:par>
                                <p:cTn id="7" presetID="16" presetClass="entr" presetSubtype="21"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animEffect transition="in" filter="barn(inVertical)">
                                      <p:cBhvr>
                                        <p:cTn id="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0" fill="hold" display="0">
                  <p:stCondLst>
                    <p:cond delay="indefinite"/>
                  </p:stCondLst>
                </p:cTn>
                <p:tgtEl>
                  <p:spTgt spid="6"/>
                </p:tgtEl>
              </p:cMediaNode>
            </p:video>
          </p:childTnLst>
        </p:cTn>
      </p:par>
    </p:tnLst>
    <p:bldLst>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3"/>
          <p:cNvSpPr txBox="1">
            <a:spLocks noChangeArrowheads="1"/>
          </p:cNvSpPr>
          <p:nvPr/>
        </p:nvSpPr>
        <p:spPr bwMode="auto">
          <a:xfrm>
            <a:off x="258763" y="436602"/>
            <a:ext cx="856997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tr-TR" altLang="en-US" sz="2000" b="1" dirty="0" smtClean="0">
                <a:solidFill>
                  <a:srgbClr val="FF0000"/>
                </a:solidFill>
                <a:latin typeface="Arial" charset="0"/>
              </a:rPr>
              <a:t>Güneşten gelen nötrinoların keşfi ve Solar Standard Model Problemi:</a:t>
            </a:r>
            <a:endParaRPr lang="en-US" altLang="en-US" sz="2000" b="1" u="sng" dirty="0">
              <a:solidFill>
                <a:srgbClr val="FF0000"/>
              </a:solidFill>
              <a:latin typeface="Arial" charset="0"/>
            </a:endParaRPr>
          </a:p>
        </p:txBody>
      </p:sp>
      <p:sp>
        <p:nvSpPr>
          <p:cNvPr id="7173" name="Text Box 5"/>
          <p:cNvSpPr txBox="1">
            <a:spLocks noChangeArrowheads="1"/>
          </p:cNvSpPr>
          <p:nvPr/>
        </p:nvSpPr>
        <p:spPr bwMode="auto">
          <a:xfrm>
            <a:off x="467544" y="1037635"/>
            <a:ext cx="8616461"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285750" indent="-285750">
              <a:buFont typeface="Arial" panose="020B0604020202020204" pitchFamily="34" charset="0"/>
              <a:buChar char="•"/>
            </a:pPr>
            <a:r>
              <a:rPr lang="en-US" altLang="en-US" sz="1800" b="1" dirty="0">
                <a:solidFill>
                  <a:schemeClr val="bg1"/>
                </a:solidFill>
                <a:latin typeface="Arial" charset="0"/>
              </a:rPr>
              <a:t> </a:t>
            </a:r>
            <a:r>
              <a:rPr lang="en-US" altLang="en-US" sz="1800" b="1" u="sng" dirty="0">
                <a:solidFill>
                  <a:schemeClr val="bg1"/>
                </a:solidFill>
                <a:latin typeface="Arial" charset="0"/>
              </a:rPr>
              <a:t>1964</a:t>
            </a:r>
            <a:r>
              <a:rPr lang="en-US" altLang="en-US" sz="1800" b="1" dirty="0">
                <a:solidFill>
                  <a:schemeClr val="bg1"/>
                </a:solidFill>
                <a:latin typeface="Arial" charset="0"/>
              </a:rPr>
              <a:t> John </a:t>
            </a:r>
            <a:r>
              <a:rPr lang="en-US" altLang="en-US" sz="1800" b="1" dirty="0" err="1">
                <a:solidFill>
                  <a:schemeClr val="bg1"/>
                </a:solidFill>
                <a:latin typeface="Arial" charset="0"/>
              </a:rPr>
              <a:t>Bahcall</a:t>
            </a:r>
            <a:r>
              <a:rPr lang="en-US" altLang="en-US" sz="1800" b="1" dirty="0">
                <a:solidFill>
                  <a:schemeClr val="bg1"/>
                </a:solidFill>
                <a:latin typeface="Arial" charset="0"/>
              </a:rPr>
              <a:t> </a:t>
            </a:r>
            <a:r>
              <a:rPr lang="tr-TR" altLang="en-US" b="1" dirty="0" smtClean="0">
                <a:solidFill>
                  <a:schemeClr val="bg1"/>
                </a:solidFill>
                <a:latin typeface="Arial" charset="0"/>
              </a:rPr>
              <a:t>ve</a:t>
            </a:r>
            <a:r>
              <a:rPr lang="en-US" altLang="en-US" sz="1800" b="1" dirty="0" smtClean="0">
                <a:solidFill>
                  <a:schemeClr val="bg1"/>
                </a:solidFill>
                <a:latin typeface="Arial" charset="0"/>
              </a:rPr>
              <a:t> </a:t>
            </a:r>
            <a:r>
              <a:rPr lang="en-US" altLang="en-US" sz="1800" b="1" dirty="0">
                <a:solidFill>
                  <a:schemeClr val="bg1"/>
                </a:solidFill>
                <a:latin typeface="Arial" charset="0"/>
              </a:rPr>
              <a:t>Ray Davis </a:t>
            </a:r>
            <a:r>
              <a:rPr lang="tr-TR" altLang="en-US" sz="1800" b="1" dirty="0" smtClean="0">
                <a:solidFill>
                  <a:schemeClr val="bg1"/>
                </a:solidFill>
                <a:latin typeface="Arial" charset="0"/>
              </a:rPr>
              <a:t>Güneşten gelen nötrinoları gözlemlemek </a:t>
            </a:r>
          </a:p>
          <a:p>
            <a:r>
              <a:rPr lang="tr-TR" altLang="en-US" b="1" dirty="0" smtClean="0">
                <a:solidFill>
                  <a:schemeClr val="bg1"/>
                </a:solidFill>
                <a:latin typeface="Arial" charset="0"/>
              </a:rPr>
              <a:t>İçin B. Pontecorvo’nun önerdiği Cl-Ar reaksiyonunu çalıştılar.</a:t>
            </a:r>
          </a:p>
          <a:p>
            <a:endParaRPr lang="tr-TR" altLang="en-US" b="1" dirty="0" smtClean="0">
              <a:solidFill>
                <a:schemeClr val="bg1"/>
              </a:solidFill>
              <a:latin typeface="Arial" charset="0"/>
            </a:endParaRPr>
          </a:p>
          <a:p>
            <a:pPr marL="285750" indent="-285750">
              <a:buFont typeface="Arial" panose="020B0604020202020204" pitchFamily="34" charset="0"/>
              <a:buChar char="•"/>
            </a:pPr>
            <a:r>
              <a:rPr lang="en-US" altLang="en-US" b="1" u="sng" dirty="0" smtClean="0">
                <a:solidFill>
                  <a:schemeClr val="bg1"/>
                </a:solidFill>
                <a:latin typeface="Arial" charset="0"/>
              </a:rPr>
              <a:t>1967</a:t>
            </a:r>
            <a:r>
              <a:rPr lang="en-US" altLang="en-US" b="1" dirty="0" smtClean="0">
                <a:solidFill>
                  <a:schemeClr val="bg1"/>
                </a:solidFill>
                <a:latin typeface="Arial" charset="0"/>
              </a:rPr>
              <a:t> </a:t>
            </a:r>
            <a:r>
              <a:rPr lang="en-US" altLang="en-US" b="1" dirty="0" err="1">
                <a:solidFill>
                  <a:schemeClr val="bg1"/>
                </a:solidFill>
                <a:latin typeface="Arial" charset="0"/>
              </a:rPr>
              <a:t>Homestake</a:t>
            </a:r>
            <a:r>
              <a:rPr lang="en-US" altLang="en-US" b="1" dirty="0">
                <a:solidFill>
                  <a:schemeClr val="bg1"/>
                </a:solidFill>
                <a:latin typeface="Arial" charset="0"/>
              </a:rPr>
              <a:t> </a:t>
            </a:r>
            <a:r>
              <a:rPr lang="tr-TR" altLang="en-US" b="1" dirty="0">
                <a:solidFill>
                  <a:schemeClr val="bg1"/>
                </a:solidFill>
                <a:latin typeface="Arial" charset="0"/>
              </a:rPr>
              <a:t>nötino deneyi data alımına başladı</a:t>
            </a:r>
            <a:r>
              <a:rPr lang="tr-TR" altLang="en-US" b="1" dirty="0" smtClean="0">
                <a:solidFill>
                  <a:schemeClr val="bg1"/>
                </a:solidFill>
                <a:latin typeface="Arial" charset="0"/>
              </a:rPr>
              <a:t>.</a:t>
            </a:r>
          </a:p>
          <a:p>
            <a:pPr marL="285750" indent="-285750">
              <a:buFont typeface="Arial" panose="020B0604020202020204" pitchFamily="34" charset="0"/>
              <a:buChar char="•"/>
            </a:pPr>
            <a:endParaRPr lang="tr-TR" altLang="en-US" b="1" dirty="0" smtClean="0">
              <a:solidFill>
                <a:schemeClr val="bg1"/>
              </a:solidFill>
              <a:latin typeface="Arial" charset="0"/>
            </a:endParaRPr>
          </a:p>
          <a:p>
            <a:pPr marL="285750" indent="-285750">
              <a:buFont typeface="Arial" panose="020B0604020202020204" pitchFamily="34" charset="0"/>
              <a:buChar char="•"/>
            </a:pPr>
            <a:r>
              <a:rPr lang="en-US" altLang="en-US" b="1" u="sng" dirty="0">
                <a:solidFill>
                  <a:schemeClr val="bg1"/>
                </a:solidFill>
                <a:latin typeface="Arial" charset="0"/>
              </a:rPr>
              <a:t>1968</a:t>
            </a:r>
            <a:r>
              <a:rPr lang="en-US" altLang="en-US" b="1" dirty="0">
                <a:solidFill>
                  <a:schemeClr val="bg1"/>
                </a:solidFill>
                <a:latin typeface="Arial" charset="0"/>
              </a:rPr>
              <a:t> </a:t>
            </a:r>
            <a:r>
              <a:rPr lang="tr-TR" altLang="en-US" b="1" dirty="0">
                <a:solidFill>
                  <a:schemeClr val="bg1"/>
                </a:solidFill>
                <a:latin typeface="Arial" charset="0"/>
              </a:rPr>
              <a:t>Deney sonucunda  tahmin edilen nötrino etkileşimin</a:t>
            </a:r>
            <a:r>
              <a:rPr lang="en-US" altLang="en-US" b="1" dirty="0">
                <a:solidFill>
                  <a:schemeClr val="bg1"/>
                </a:solidFill>
                <a:latin typeface="Arial" charset="0"/>
              </a:rPr>
              <a:t> 34% </a:t>
            </a:r>
            <a:r>
              <a:rPr lang="tr-TR" altLang="en-US" b="1" dirty="0">
                <a:solidFill>
                  <a:schemeClr val="bg1"/>
                </a:solidFill>
                <a:latin typeface="Arial" charset="0"/>
              </a:rPr>
              <a:t>gözlendi</a:t>
            </a:r>
            <a:r>
              <a:rPr lang="en-US" altLang="en-US" b="1" dirty="0">
                <a:solidFill>
                  <a:schemeClr val="bg1"/>
                </a:solidFill>
                <a:latin typeface="Arial" charset="0"/>
              </a:rPr>
              <a:t> </a:t>
            </a:r>
            <a:r>
              <a:rPr lang="en-US" altLang="en-US" b="1" dirty="0" smtClean="0">
                <a:solidFill>
                  <a:schemeClr val="bg1"/>
                </a:solidFill>
                <a:latin typeface="Arial" charset="0"/>
              </a:rPr>
              <a:t>!</a:t>
            </a:r>
            <a:endParaRPr lang="en-US" altLang="en-US" b="1" dirty="0">
              <a:solidFill>
                <a:schemeClr val="bg1"/>
              </a:solidFill>
              <a:latin typeface="Arial" charset="0"/>
            </a:endParaRPr>
          </a:p>
          <a:p>
            <a:endParaRPr lang="en-US" altLang="en-US" sz="1800" b="1" dirty="0">
              <a:solidFill>
                <a:schemeClr val="bg1"/>
              </a:solidFill>
              <a:latin typeface="Arial" charset="0"/>
            </a:endParaRPr>
          </a:p>
        </p:txBody>
      </p:sp>
      <p:sp>
        <p:nvSpPr>
          <p:cNvPr id="7178" name="Text Box 10"/>
          <p:cNvSpPr txBox="1">
            <a:spLocks noChangeArrowheads="1"/>
          </p:cNvSpPr>
          <p:nvPr/>
        </p:nvSpPr>
        <p:spPr bwMode="auto">
          <a:xfrm>
            <a:off x="179512" y="3030051"/>
            <a:ext cx="888897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tr-TR" altLang="en-US" sz="2400" b="1" dirty="0" smtClean="0">
                <a:solidFill>
                  <a:srgbClr val="FFFF00"/>
                </a:solidFill>
                <a:latin typeface="Arial" charset="0"/>
              </a:rPr>
              <a:t>		Solar nötrino problemi:</a:t>
            </a:r>
          </a:p>
          <a:p>
            <a:r>
              <a:rPr lang="tr-TR" altLang="en-US" sz="2400" b="1" dirty="0" smtClean="0">
                <a:solidFill>
                  <a:srgbClr val="FFFF00"/>
                </a:solidFill>
                <a:latin typeface="Arial" charset="0"/>
              </a:rPr>
              <a:t> </a:t>
            </a:r>
            <a:r>
              <a:rPr lang="tr-TR" altLang="en-US" sz="2400" b="1" dirty="0" smtClean="0">
                <a:solidFill>
                  <a:srgbClr val="66FF33"/>
                </a:solidFill>
                <a:latin typeface="Arial" charset="0"/>
              </a:rPr>
              <a:t>Deneysel sonuçlar mı hatalı yoksa teorik hesaplamalar mı?</a:t>
            </a:r>
          </a:p>
        </p:txBody>
      </p:sp>
      <p:sp>
        <p:nvSpPr>
          <p:cNvPr id="7179" name="Line 11"/>
          <p:cNvSpPr>
            <a:spLocks noChangeShapeType="1"/>
          </p:cNvSpPr>
          <p:nvPr/>
        </p:nvSpPr>
        <p:spPr bwMode="auto">
          <a:xfrm>
            <a:off x="576263" y="5683250"/>
            <a:ext cx="5334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80" name="Text Box 12"/>
          <p:cNvSpPr txBox="1">
            <a:spLocks noChangeArrowheads="1"/>
          </p:cNvSpPr>
          <p:nvPr/>
        </p:nvSpPr>
        <p:spPr bwMode="auto">
          <a:xfrm>
            <a:off x="439738" y="4992688"/>
            <a:ext cx="44354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b="1">
                <a:latin typeface="Arial" charset="0"/>
              </a:rPr>
              <a:t>Neutrino production in solar core ~ T</a:t>
            </a:r>
            <a:r>
              <a:rPr lang="en-US" altLang="en-US" sz="1800" b="1" baseline="30000">
                <a:latin typeface="Arial" charset="0"/>
              </a:rPr>
              <a:t>25</a:t>
            </a:r>
            <a:r>
              <a:rPr lang="en-US" altLang="en-US" sz="1800" b="1">
                <a:latin typeface="Arial" charset="0"/>
              </a:rPr>
              <a:t> </a:t>
            </a:r>
          </a:p>
        </p:txBody>
      </p:sp>
      <p:sp>
        <p:nvSpPr>
          <p:cNvPr id="7182" name="Line 14"/>
          <p:cNvSpPr>
            <a:spLocks noChangeShapeType="1"/>
          </p:cNvSpPr>
          <p:nvPr/>
        </p:nvSpPr>
        <p:spPr bwMode="auto">
          <a:xfrm>
            <a:off x="558800" y="6159500"/>
            <a:ext cx="5334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 name="TextBox 1"/>
          <p:cNvSpPr txBox="1"/>
          <p:nvPr/>
        </p:nvSpPr>
        <p:spPr>
          <a:xfrm>
            <a:off x="464920" y="4213537"/>
            <a:ext cx="8258505" cy="707886"/>
          </a:xfrm>
          <a:prstGeom prst="rect">
            <a:avLst/>
          </a:prstGeom>
          <a:noFill/>
        </p:spPr>
        <p:txBody>
          <a:bodyPr wrap="square" rtlCol="0">
            <a:spAutoFit/>
          </a:bodyPr>
          <a:lstStyle/>
          <a:p>
            <a:r>
              <a:rPr lang="tr-TR" sz="2000" b="1" dirty="0" smtClean="0">
                <a:solidFill>
                  <a:schemeClr val="bg1"/>
                </a:solidFill>
              </a:rPr>
              <a:t>Cevabı bulmamız için 20 </a:t>
            </a:r>
            <a:r>
              <a:rPr lang="tr-TR" sz="2000" b="1" dirty="0" smtClean="0">
                <a:solidFill>
                  <a:schemeClr val="bg1"/>
                </a:solidFill>
              </a:rPr>
              <a:t>yıl </a:t>
            </a:r>
            <a:r>
              <a:rPr lang="tr-TR" sz="2000" b="1" dirty="0" smtClean="0">
                <a:solidFill>
                  <a:schemeClr val="bg1"/>
                </a:solidFill>
              </a:rPr>
              <a:t>geçmesi gerekiyordu</a:t>
            </a:r>
            <a:r>
              <a:rPr lang="tr-TR" sz="2000" b="1" dirty="0" smtClean="0">
                <a:solidFill>
                  <a:schemeClr val="bg1"/>
                </a:solidFill>
              </a:rPr>
              <a:t>, </a:t>
            </a:r>
            <a:r>
              <a:rPr lang="tr-TR" sz="2000" b="1" dirty="0" smtClean="0">
                <a:solidFill>
                  <a:schemeClr val="bg1"/>
                </a:solidFill>
              </a:rPr>
              <a:t>1998’de  SüperKamiokande </a:t>
            </a:r>
            <a:r>
              <a:rPr lang="tr-TR" sz="2000" b="1" dirty="0" smtClean="0">
                <a:solidFill>
                  <a:schemeClr val="bg1"/>
                </a:solidFill>
              </a:rPr>
              <a:t>yaşanan bu tartişmaya nokta koymuştur.</a:t>
            </a:r>
            <a:endParaRPr lang="en-GB" sz="2000" b="1" dirty="0">
              <a:solidFill>
                <a:schemeClr val="bg1"/>
              </a:solidFill>
            </a:endParaRPr>
          </a:p>
        </p:txBody>
      </p:sp>
      <p:sp>
        <p:nvSpPr>
          <p:cNvPr id="3" name="Date Placeholder 2"/>
          <p:cNvSpPr>
            <a:spLocks noGrp="1"/>
          </p:cNvSpPr>
          <p:nvPr>
            <p:ph type="dt" sz="half" idx="10"/>
          </p:nvPr>
        </p:nvSpPr>
        <p:spPr/>
        <p:txBody>
          <a:bodyPr/>
          <a:lstStyle/>
          <a:p>
            <a:fld id="{2996225A-FA3B-4C41-9445-F15DB3CEC35F}" type="datetime1">
              <a:rPr lang="en-GB" smtClean="0"/>
              <a:t>24/04/2014</a:t>
            </a:fld>
            <a:endParaRPr lang="en-GB"/>
          </a:p>
        </p:txBody>
      </p:sp>
      <p:sp>
        <p:nvSpPr>
          <p:cNvPr id="4" name="Footer Placeholder 3"/>
          <p:cNvSpPr>
            <a:spLocks noGrp="1"/>
          </p:cNvSpPr>
          <p:nvPr>
            <p:ph type="ftr" sz="quarter" idx="11"/>
          </p:nvPr>
        </p:nvSpPr>
        <p:spPr/>
        <p:txBody>
          <a:bodyPr/>
          <a:lstStyle/>
          <a:p>
            <a:r>
              <a:rPr lang="en-GB" smtClean="0"/>
              <a:t>Umut KOSE</a:t>
            </a:r>
            <a:endParaRPr lang="en-GB"/>
          </a:p>
        </p:txBody>
      </p:sp>
      <p:sp>
        <p:nvSpPr>
          <p:cNvPr id="5" name="Slide Number Placeholder 4"/>
          <p:cNvSpPr>
            <a:spLocks noGrp="1"/>
          </p:cNvSpPr>
          <p:nvPr>
            <p:ph type="sldNum" sz="quarter" idx="12"/>
          </p:nvPr>
        </p:nvSpPr>
        <p:spPr/>
        <p:txBody>
          <a:bodyPr/>
          <a:lstStyle/>
          <a:p>
            <a:fld id="{9D7D85F2-B42A-4D55-81F3-BF4AC343C405}" type="slidenum">
              <a:rPr lang="en-GB" smtClean="0"/>
              <a:t>27</a:t>
            </a:fld>
            <a:r>
              <a:rPr lang="en-GB" dirty="0" smtClean="0"/>
              <a:t>/42</a:t>
            </a:r>
            <a:endParaRPr lang="en-GB" dirty="0"/>
          </a:p>
        </p:txBody>
      </p:sp>
    </p:spTree>
    <p:extLst>
      <p:ext uri="{BB962C8B-B14F-4D97-AF65-F5344CB8AC3E}">
        <p14:creationId xmlns:p14="http://schemas.microsoft.com/office/powerpoint/2010/main" val="122614636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3528" y="116632"/>
            <a:ext cx="5400600" cy="461665"/>
          </a:xfrm>
          <a:prstGeom prst="rect">
            <a:avLst/>
          </a:prstGeom>
          <a:noFill/>
        </p:spPr>
        <p:txBody>
          <a:bodyPr wrap="square" rtlCol="0">
            <a:spAutoFit/>
          </a:bodyPr>
          <a:lstStyle/>
          <a:p>
            <a:r>
              <a:rPr lang="tr-TR" sz="2400" b="1" i="1" dirty="0" smtClean="0">
                <a:solidFill>
                  <a:srgbClr val="FF0000"/>
                </a:solidFill>
              </a:rPr>
              <a:t>1998 </a:t>
            </a:r>
            <a:r>
              <a:rPr lang="en-GB" sz="2400" b="1" i="1" dirty="0" smtClean="0">
                <a:solidFill>
                  <a:srgbClr val="FF0000"/>
                </a:solidFill>
              </a:rPr>
              <a:t>T. </a:t>
            </a:r>
            <a:r>
              <a:rPr lang="en-GB" sz="2400" b="1" i="1" dirty="0" err="1" smtClean="0">
                <a:solidFill>
                  <a:srgbClr val="FF0000"/>
                </a:solidFill>
              </a:rPr>
              <a:t>Kajita</a:t>
            </a:r>
            <a:r>
              <a:rPr lang="en-GB" sz="2400" b="1" i="1" dirty="0" smtClean="0">
                <a:solidFill>
                  <a:srgbClr val="FF0000"/>
                </a:solidFill>
              </a:rPr>
              <a:t> </a:t>
            </a:r>
            <a:r>
              <a:rPr lang="en-GB" sz="2400" b="1" dirty="0" smtClean="0">
                <a:solidFill>
                  <a:schemeClr val="bg1"/>
                </a:solidFill>
              </a:rPr>
              <a:t> </a:t>
            </a:r>
            <a:r>
              <a:rPr lang="en-GB" sz="2200" b="1" dirty="0" smtClean="0">
                <a:solidFill>
                  <a:schemeClr val="bg1"/>
                </a:solidFill>
              </a:rPr>
              <a:t>Neutrino 98 </a:t>
            </a:r>
            <a:r>
              <a:rPr lang="tr-TR" sz="2200" b="1" dirty="0" smtClean="0">
                <a:solidFill>
                  <a:schemeClr val="bg1"/>
                </a:solidFill>
              </a:rPr>
              <a:t>Conference</a:t>
            </a:r>
            <a:endParaRPr lang="en-GB" sz="2200" b="1" dirty="0">
              <a:solidFill>
                <a:schemeClr val="bg1"/>
              </a:solidFill>
            </a:endParaRPr>
          </a:p>
        </p:txBody>
      </p:sp>
      <p:grpSp>
        <p:nvGrpSpPr>
          <p:cNvPr id="5" name="Group 4"/>
          <p:cNvGrpSpPr/>
          <p:nvPr/>
        </p:nvGrpSpPr>
        <p:grpSpPr>
          <a:xfrm>
            <a:off x="179512" y="614933"/>
            <a:ext cx="4572000" cy="5237259"/>
            <a:chOff x="32360" y="1102097"/>
            <a:chExt cx="4572000" cy="5237259"/>
          </a:xfrm>
        </p:grpSpPr>
        <p:pic>
          <p:nvPicPr>
            <p:cNvPr id="2" name="Picture 2"/>
            <p:cNvPicPr>
              <a:picLocks noChangeAspect="1" noChangeArrowheads="1"/>
            </p:cNvPicPr>
            <p:nvPr/>
          </p:nvPicPr>
          <p:blipFill>
            <a:blip r:embed="rId3" cstate="print"/>
            <a:srcRect l="34723" t="19556" r="33333" b="12889"/>
            <a:stretch>
              <a:fillRect/>
            </a:stretch>
          </p:blipFill>
          <p:spPr bwMode="auto">
            <a:xfrm>
              <a:off x="32360" y="1102097"/>
              <a:ext cx="4572000" cy="5237259"/>
            </a:xfrm>
            <a:prstGeom prst="rect">
              <a:avLst/>
            </a:prstGeom>
            <a:noFill/>
            <a:ln w="9525">
              <a:noFill/>
              <a:miter lim="800000"/>
              <a:headEnd/>
              <a:tailEnd/>
            </a:ln>
          </p:spPr>
        </p:pic>
        <p:sp>
          <p:nvSpPr>
            <p:cNvPr id="6" name="TextBox 5"/>
            <p:cNvSpPr txBox="1"/>
            <p:nvPr/>
          </p:nvSpPr>
          <p:spPr>
            <a:xfrm>
              <a:off x="2623160" y="1102097"/>
              <a:ext cx="1981200" cy="369332"/>
            </a:xfrm>
            <a:prstGeom prst="rect">
              <a:avLst/>
            </a:prstGeom>
            <a:noFill/>
          </p:spPr>
          <p:txBody>
            <a:bodyPr wrap="square" rtlCol="0">
              <a:spAutoFit/>
            </a:bodyPr>
            <a:lstStyle/>
            <a:p>
              <a:r>
                <a:rPr lang="en-GB" b="1" i="1" dirty="0" smtClean="0">
                  <a:solidFill>
                    <a:schemeClr val="tx2"/>
                  </a:solidFill>
                </a:rPr>
                <a:t>Super </a:t>
              </a:r>
              <a:r>
                <a:rPr lang="en-GB" b="1" i="1" dirty="0" err="1" smtClean="0">
                  <a:solidFill>
                    <a:schemeClr val="tx2"/>
                  </a:solidFill>
                </a:rPr>
                <a:t>Kamiokande</a:t>
              </a:r>
              <a:endParaRPr lang="en-GB" b="1" i="1" dirty="0">
                <a:solidFill>
                  <a:schemeClr val="tx2"/>
                </a:solidFill>
              </a:endParaRPr>
            </a:p>
          </p:txBody>
        </p:sp>
      </p:grpSp>
      <p:sp>
        <p:nvSpPr>
          <p:cNvPr id="8" name="Slide Number Placeholder 7"/>
          <p:cNvSpPr>
            <a:spLocks noGrp="1"/>
          </p:cNvSpPr>
          <p:nvPr>
            <p:ph type="sldNum" sz="quarter" idx="12"/>
          </p:nvPr>
        </p:nvSpPr>
        <p:spPr/>
        <p:txBody>
          <a:bodyPr/>
          <a:lstStyle/>
          <a:p>
            <a:fld id="{FFAE8C10-7168-4032-AB6F-E0A2FE1D327A}" type="slidenum">
              <a:rPr lang="en-GB" smtClean="0"/>
              <a:pPr/>
              <a:t>28</a:t>
            </a:fld>
            <a:r>
              <a:rPr lang="en-GB" dirty="0" smtClean="0"/>
              <a:t>/42</a:t>
            </a:r>
            <a:endParaRPr lang="en-GB" dirty="0"/>
          </a:p>
        </p:txBody>
      </p:sp>
      <p:sp>
        <p:nvSpPr>
          <p:cNvPr id="7" name="Footer Placeholder 1"/>
          <p:cNvSpPr>
            <a:spLocks noGrp="1"/>
          </p:cNvSpPr>
          <p:nvPr>
            <p:ph type="ftr" sz="quarter" idx="11"/>
          </p:nvPr>
        </p:nvSpPr>
        <p:spPr>
          <a:xfrm>
            <a:off x="3124200" y="6356350"/>
            <a:ext cx="2895600" cy="365125"/>
          </a:xfrm>
        </p:spPr>
        <p:txBody>
          <a:bodyPr/>
          <a:lstStyle/>
          <a:p>
            <a:r>
              <a:rPr lang="en-GB" dirty="0" smtClean="0"/>
              <a:t>Umut KOSE</a:t>
            </a:r>
            <a:endParaRPr lang="en-GB" dirty="0"/>
          </a:p>
        </p:txBody>
      </p:sp>
      <p:sp>
        <p:nvSpPr>
          <p:cNvPr id="4" name="TextBox 3"/>
          <p:cNvSpPr txBox="1"/>
          <p:nvPr/>
        </p:nvSpPr>
        <p:spPr>
          <a:xfrm>
            <a:off x="179512" y="5805264"/>
            <a:ext cx="8856984" cy="707886"/>
          </a:xfrm>
          <a:prstGeom prst="rect">
            <a:avLst/>
          </a:prstGeom>
          <a:noFill/>
        </p:spPr>
        <p:txBody>
          <a:bodyPr wrap="square" rtlCol="0">
            <a:spAutoFit/>
          </a:bodyPr>
          <a:lstStyle/>
          <a:p>
            <a:r>
              <a:rPr lang="tr-TR" sz="2000" b="1" dirty="0" smtClean="0">
                <a:solidFill>
                  <a:srgbClr val="FF00FF"/>
                </a:solidFill>
              </a:rPr>
              <a:t>Güneşten </a:t>
            </a:r>
            <a:r>
              <a:rPr lang="tr-TR" sz="2000" b="1" dirty="0">
                <a:solidFill>
                  <a:srgbClr val="FF00FF"/>
                </a:solidFill>
              </a:rPr>
              <a:t>yayılan nötrinoların salınıma uğradığı ve bundan dolayı kütleli olması gerektiğini göstermiştir</a:t>
            </a:r>
            <a:r>
              <a:rPr lang="tr-TR" sz="2000" b="1" dirty="0">
                <a:solidFill>
                  <a:schemeClr val="bg1"/>
                </a:solidFill>
              </a:rPr>
              <a:t>. </a:t>
            </a:r>
            <a:endParaRPr lang="en-GB" sz="2000" b="1" dirty="0">
              <a:solidFill>
                <a:srgbClr val="FFFF00"/>
              </a:solidFill>
            </a:endParaRPr>
          </a:p>
        </p:txBody>
      </p:sp>
      <p:grpSp>
        <p:nvGrpSpPr>
          <p:cNvPr id="12" name="Group 11"/>
          <p:cNvGrpSpPr/>
          <p:nvPr/>
        </p:nvGrpSpPr>
        <p:grpSpPr>
          <a:xfrm>
            <a:off x="5125285" y="2492896"/>
            <a:ext cx="3132349" cy="3298225"/>
            <a:chOff x="4635730" y="1662844"/>
            <a:chExt cx="3528392" cy="3778847"/>
          </a:xfrm>
        </p:grpSpPr>
        <p:pic>
          <p:nvPicPr>
            <p:cNvPr id="9" name="Picture 5" descr="earth-and-atm-neutrino"/>
            <p:cNvPicPr>
              <a:picLocks noChangeAspect="1" noChangeArrowheads="1"/>
            </p:cNvPicPr>
            <p:nvPr/>
          </p:nvPicPr>
          <p:blipFill>
            <a:blip r:embed="rId4" cstate="print">
              <a:extLst>
                <a:ext uri="{28A0092B-C50C-407E-A947-70E740481C1C}">
                  <a14:useLocalDpi xmlns:a14="http://schemas.microsoft.com/office/drawing/2010/main" val="0"/>
                </a:ext>
              </a:extLst>
            </a:blip>
            <a:srcRect t="12296" b="16205"/>
            <a:stretch>
              <a:fillRect/>
            </a:stretch>
          </p:blipFill>
          <p:spPr bwMode="auto">
            <a:xfrm>
              <a:off x="4635730" y="1662844"/>
              <a:ext cx="3528392" cy="3778847"/>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5715851" y="3768410"/>
              <a:ext cx="1368152" cy="387889"/>
            </a:xfrm>
            <a:prstGeom prst="rect">
              <a:avLst/>
            </a:prstGeom>
            <a:noFill/>
          </p:spPr>
          <p:txBody>
            <a:bodyPr wrap="square" rtlCol="0">
              <a:spAutoFit/>
            </a:bodyPr>
            <a:lstStyle/>
            <a:p>
              <a:r>
                <a:rPr lang="tr-TR" sz="1600" dirty="0" smtClean="0">
                  <a:solidFill>
                    <a:srgbClr val="FFFF00"/>
                  </a:solidFill>
                </a:rPr>
                <a:t>L</a:t>
              </a:r>
              <a:r>
                <a:rPr lang="en-GB" sz="1600" dirty="0" smtClean="0">
                  <a:solidFill>
                    <a:srgbClr val="FFFF00"/>
                  </a:solidFill>
                </a:rPr>
                <a:t>~13000 km</a:t>
              </a:r>
              <a:endParaRPr lang="en-GB" sz="1600" dirty="0">
                <a:solidFill>
                  <a:srgbClr val="FFFF00"/>
                </a:solidFill>
              </a:endParaRPr>
            </a:p>
          </p:txBody>
        </p:sp>
        <p:sp>
          <p:nvSpPr>
            <p:cNvPr id="11" name="TextBox 10"/>
            <p:cNvSpPr txBox="1"/>
            <p:nvPr/>
          </p:nvSpPr>
          <p:spPr>
            <a:xfrm>
              <a:off x="6526975" y="2301946"/>
              <a:ext cx="1368152" cy="387889"/>
            </a:xfrm>
            <a:prstGeom prst="rect">
              <a:avLst/>
            </a:prstGeom>
            <a:noFill/>
          </p:spPr>
          <p:txBody>
            <a:bodyPr wrap="square" rtlCol="0">
              <a:spAutoFit/>
            </a:bodyPr>
            <a:lstStyle/>
            <a:p>
              <a:r>
                <a:rPr lang="tr-TR" sz="1600" dirty="0" smtClean="0">
                  <a:solidFill>
                    <a:srgbClr val="FFFF00"/>
                  </a:solidFill>
                </a:rPr>
                <a:t>L</a:t>
              </a:r>
              <a:r>
                <a:rPr lang="en-GB" sz="1600" dirty="0" smtClean="0">
                  <a:solidFill>
                    <a:srgbClr val="FFFF00"/>
                  </a:solidFill>
                </a:rPr>
                <a:t>~15 km</a:t>
              </a:r>
              <a:endParaRPr lang="en-GB" sz="1600" dirty="0">
                <a:solidFill>
                  <a:srgbClr val="FFFF00"/>
                </a:solidFill>
              </a:endParaRPr>
            </a:p>
          </p:txBody>
        </p:sp>
      </p:grpSp>
      <p:sp>
        <p:nvSpPr>
          <p:cNvPr id="13" name="TextBox 12"/>
          <p:cNvSpPr txBox="1"/>
          <p:nvPr/>
        </p:nvSpPr>
        <p:spPr>
          <a:xfrm>
            <a:off x="4788024" y="332656"/>
            <a:ext cx="4185230" cy="2923877"/>
          </a:xfrm>
          <a:prstGeom prst="rect">
            <a:avLst/>
          </a:prstGeom>
          <a:noFill/>
        </p:spPr>
        <p:txBody>
          <a:bodyPr wrap="square" rtlCol="0">
            <a:spAutoFit/>
          </a:bodyPr>
          <a:lstStyle/>
          <a:p>
            <a:endParaRPr lang="tr-TR" sz="2000" b="1" dirty="0" smtClean="0">
              <a:solidFill>
                <a:srgbClr val="00FF00"/>
              </a:solidFill>
            </a:endParaRPr>
          </a:p>
          <a:p>
            <a:r>
              <a:rPr lang="en-GB" sz="2000" b="1" dirty="0" smtClean="0">
                <a:solidFill>
                  <a:srgbClr val="00FF00"/>
                </a:solidFill>
              </a:rPr>
              <a:t>Super </a:t>
            </a:r>
            <a:r>
              <a:rPr lang="en-GB" sz="2000" b="1" dirty="0" err="1" smtClean="0">
                <a:solidFill>
                  <a:srgbClr val="00FF00"/>
                </a:solidFill>
              </a:rPr>
              <a:t>Kamiokande</a:t>
            </a:r>
            <a:r>
              <a:rPr lang="en-GB" dirty="0" smtClean="0">
                <a:solidFill>
                  <a:schemeClr val="bg1"/>
                </a:solidFill>
              </a:rPr>
              <a:t>, </a:t>
            </a:r>
            <a:r>
              <a:rPr lang="en-GB" b="1" dirty="0" smtClean="0">
                <a:solidFill>
                  <a:srgbClr val="FF0000"/>
                </a:solidFill>
              </a:rPr>
              <a:t>Water Cherenkov </a:t>
            </a:r>
          </a:p>
          <a:p>
            <a:r>
              <a:rPr lang="tr-TR" dirty="0" smtClean="0">
                <a:solidFill>
                  <a:schemeClr val="bg1"/>
                </a:solidFill>
              </a:rPr>
              <a:t>50,000 ton ultra saf su,  13,000 PMT, 1996 yılında Kamioka Mozumi madeninde faaliyete başladı</a:t>
            </a:r>
            <a:r>
              <a:rPr lang="en-GB" dirty="0" smtClean="0">
                <a:solidFill>
                  <a:schemeClr val="bg1"/>
                </a:solidFill>
              </a:rPr>
              <a:t>.</a:t>
            </a:r>
            <a:r>
              <a:rPr lang="tr-TR" dirty="0" smtClean="0">
                <a:solidFill>
                  <a:schemeClr val="bg1"/>
                </a:solidFill>
              </a:rPr>
              <a:t> Proton bozunumunun yanısıra </a:t>
            </a:r>
            <a:r>
              <a:rPr lang="tr-TR" dirty="0">
                <a:solidFill>
                  <a:schemeClr val="bg1"/>
                </a:solidFill>
              </a:rPr>
              <a:t>s</a:t>
            </a:r>
            <a:r>
              <a:rPr lang="en-GB" dirty="0" err="1" smtClean="0">
                <a:solidFill>
                  <a:schemeClr val="bg1"/>
                </a:solidFill>
              </a:rPr>
              <a:t>olar</a:t>
            </a:r>
            <a:r>
              <a:rPr lang="en-GB" dirty="0" smtClean="0">
                <a:solidFill>
                  <a:schemeClr val="bg1"/>
                </a:solidFill>
              </a:rPr>
              <a:t>, </a:t>
            </a:r>
            <a:r>
              <a:rPr lang="en-GB" dirty="0" err="1" smtClean="0">
                <a:solidFill>
                  <a:schemeClr val="bg1"/>
                </a:solidFill>
              </a:rPr>
              <a:t>atmosferik</a:t>
            </a:r>
            <a:r>
              <a:rPr lang="en-GB" dirty="0" smtClean="0">
                <a:solidFill>
                  <a:schemeClr val="bg1"/>
                </a:solidFill>
              </a:rPr>
              <a:t> </a:t>
            </a:r>
            <a:r>
              <a:rPr lang="en-GB" dirty="0" err="1" smtClean="0">
                <a:solidFill>
                  <a:schemeClr val="bg1"/>
                </a:solidFill>
              </a:rPr>
              <a:t>ve</a:t>
            </a:r>
            <a:r>
              <a:rPr lang="en-GB" dirty="0" smtClean="0">
                <a:solidFill>
                  <a:schemeClr val="bg1"/>
                </a:solidFill>
              </a:rPr>
              <a:t> supernova n</a:t>
            </a:r>
            <a:r>
              <a:rPr lang="tr-TR" dirty="0" smtClean="0">
                <a:solidFill>
                  <a:schemeClr val="bg1"/>
                </a:solidFill>
              </a:rPr>
              <a:t>ö</a:t>
            </a:r>
            <a:r>
              <a:rPr lang="en-GB" dirty="0" err="1" smtClean="0">
                <a:solidFill>
                  <a:schemeClr val="bg1"/>
                </a:solidFill>
              </a:rPr>
              <a:t>trinolar</a:t>
            </a:r>
            <a:r>
              <a:rPr lang="tr-TR" dirty="0" smtClean="0">
                <a:solidFill>
                  <a:schemeClr val="bg1"/>
                </a:solidFill>
              </a:rPr>
              <a:t>ı</a:t>
            </a:r>
            <a:r>
              <a:rPr lang="tr-TR" dirty="0">
                <a:solidFill>
                  <a:schemeClr val="bg1"/>
                </a:solidFill>
              </a:rPr>
              <a:t> </a:t>
            </a:r>
            <a:r>
              <a:rPr lang="tr-TR" dirty="0" smtClean="0">
                <a:solidFill>
                  <a:schemeClr val="bg1"/>
                </a:solidFill>
              </a:rPr>
              <a:t>üzerine çok önemli çalışmalar sürdürülmektedir</a:t>
            </a:r>
            <a:r>
              <a:rPr lang="en-GB" dirty="0" smtClean="0">
                <a:solidFill>
                  <a:schemeClr val="bg1"/>
                </a:solidFill>
              </a:rPr>
              <a:t>. </a:t>
            </a:r>
          </a:p>
          <a:p>
            <a:endParaRPr lang="en-GB" dirty="0">
              <a:solidFill>
                <a:schemeClr val="bg1"/>
              </a:solidFill>
            </a:endParaRPr>
          </a:p>
          <a:p>
            <a:endParaRPr lang="en-GB" dirty="0">
              <a:solidFill>
                <a:schemeClr val="bg1"/>
              </a:solidFill>
            </a:endParaRPr>
          </a:p>
        </p:txBody>
      </p:sp>
      <p:sp>
        <p:nvSpPr>
          <p:cNvPr id="14" name="Date Placeholder 13"/>
          <p:cNvSpPr>
            <a:spLocks noGrp="1"/>
          </p:cNvSpPr>
          <p:nvPr>
            <p:ph type="dt" sz="half" idx="10"/>
          </p:nvPr>
        </p:nvSpPr>
        <p:spPr/>
        <p:txBody>
          <a:bodyPr/>
          <a:lstStyle/>
          <a:p>
            <a:fld id="{E91242EA-B8C4-4137-B3BF-899C47F060A4}" type="datetime1">
              <a:rPr lang="en-GB" smtClean="0"/>
              <a:t>24/04/2014</a:t>
            </a:fld>
            <a:endParaRPr lang="en-GB"/>
          </a:p>
        </p:txBody>
      </p:sp>
    </p:spTree>
    <p:extLst>
      <p:ext uri="{BB962C8B-B14F-4D97-AF65-F5344CB8AC3E}">
        <p14:creationId xmlns:p14="http://schemas.microsoft.com/office/powerpoint/2010/main" val="111193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Umut KOSE</a:t>
            </a:r>
            <a:endParaRPr lang="en-GB"/>
          </a:p>
        </p:txBody>
      </p:sp>
      <p:sp>
        <p:nvSpPr>
          <p:cNvPr id="3" name="Slide Number Placeholder 2"/>
          <p:cNvSpPr>
            <a:spLocks noGrp="1"/>
          </p:cNvSpPr>
          <p:nvPr>
            <p:ph type="sldNum" sz="quarter" idx="12"/>
          </p:nvPr>
        </p:nvSpPr>
        <p:spPr/>
        <p:txBody>
          <a:bodyPr/>
          <a:lstStyle/>
          <a:p>
            <a:fld id="{9D7D85F2-B42A-4D55-81F3-BF4AC343C405}" type="slidenum">
              <a:rPr lang="en-GB" smtClean="0"/>
              <a:t>29</a:t>
            </a:fld>
            <a:r>
              <a:rPr lang="en-GB" dirty="0" smtClean="0"/>
              <a:t>/42</a:t>
            </a:r>
            <a:endParaRPr lang="en-GB" dirty="0"/>
          </a:p>
        </p:txBody>
      </p:sp>
      <p:grpSp>
        <p:nvGrpSpPr>
          <p:cNvPr id="21" name="Group 20"/>
          <p:cNvGrpSpPr/>
          <p:nvPr/>
        </p:nvGrpSpPr>
        <p:grpSpPr>
          <a:xfrm>
            <a:off x="3923928" y="1555051"/>
            <a:ext cx="3888432" cy="1512168"/>
            <a:chOff x="971600" y="2780928"/>
            <a:chExt cx="3888432" cy="1512168"/>
          </a:xfrm>
        </p:grpSpPr>
        <p:sp>
          <p:nvSpPr>
            <p:cNvPr id="8" name="Rectangle 7"/>
            <p:cNvSpPr/>
            <p:nvPr/>
          </p:nvSpPr>
          <p:spPr>
            <a:xfrm>
              <a:off x="971600" y="2780928"/>
              <a:ext cx="3888432" cy="15121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7" name="Object 6"/>
            <p:cNvGraphicFramePr>
              <a:graphicFrameLocks noChangeAspect="1"/>
            </p:cNvGraphicFramePr>
            <p:nvPr>
              <p:extLst>
                <p:ext uri="{D42A27DB-BD31-4B8C-83A1-F6EECF244321}">
                  <p14:modId xmlns:p14="http://schemas.microsoft.com/office/powerpoint/2010/main" val="3498085503"/>
                </p:ext>
              </p:extLst>
            </p:nvPr>
          </p:nvGraphicFramePr>
          <p:xfrm>
            <a:off x="1001514" y="2825018"/>
            <a:ext cx="3757613" cy="1423988"/>
          </p:xfrm>
          <a:graphic>
            <a:graphicData uri="http://schemas.openxmlformats.org/presentationml/2006/ole">
              <mc:AlternateContent xmlns:mc="http://schemas.openxmlformats.org/markup-compatibility/2006">
                <mc:Choice xmlns:v="urn:schemas-microsoft-com:vml" Requires="v">
                  <p:oleObj spid="_x0000_s7445" name="Equation" r:id="rId4" imgW="1879560" imgH="711000" progId="Equation.3">
                    <p:embed/>
                  </p:oleObj>
                </mc:Choice>
                <mc:Fallback>
                  <p:oleObj name="Equation" r:id="rId4" imgW="1879560" imgH="711000" progId="Equation.3">
                    <p:embed/>
                    <p:pic>
                      <p:nvPicPr>
                        <p:cNvPr id="0" name=""/>
                        <p:cNvPicPr>
                          <a:picLocks noChangeAspect="1" noChangeArrowheads="1"/>
                        </p:cNvPicPr>
                        <p:nvPr/>
                      </p:nvPicPr>
                      <p:blipFill>
                        <a:blip r:embed="rId5"/>
                        <a:srcRect/>
                        <a:stretch>
                          <a:fillRect/>
                        </a:stretch>
                      </p:blipFill>
                      <p:spPr bwMode="auto">
                        <a:xfrm>
                          <a:off x="1001514" y="2825018"/>
                          <a:ext cx="3757613" cy="1423988"/>
                        </a:xfrm>
                        <a:prstGeom prst="rect">
                          <a:avLst/>
                        </a:prstGeom>
                        <a:solidFill>
                          <a:schemeClr val="bg1">
                            <a:alpha val="50195"/>
                          </a:schemeClr>
                        </a:solidFill>
                        <a:ln>
                          <a:noFill/>
                        </a:ln>
                        <a:effectLst/>
                      </p:spPr>
                    </p:pic>
                  </p:oleObj>
                </mc:Fallback>
              </mc:AlternateContent>
            </a:graphicData>
          </a:graphic>
        </p:graphicFrame>
      </p:grpSp>
      <p:grpSp>
        <p:nvGrpSpPr>
          <p:cNvPr id="11" name="Group 10"/>
          <p:cNvGrpSpPr/>
          <p:nvPr/>
        </p:nvGrpSpPr>
        <p:grpSpPr>
          <a:xfrm>
            <a:off x="1490250" y="185147"/>
            <a:ext cx="6203321" cy="523220"/>
            <a:chOff x="1490250" y="228600"/>
            <a:chExt cx="6203321" cy="523220"/>
          </a:xfrm>
        </p:grpSpPr>
        <p:sp>
          <p:nvSpPr>
            <p:cNvPr id="12" name="Rounded Rectangle 11"/>
            <p:cNvSpPr/>
            <p:nvPr/>
          </p:nvSpPr>
          <p:spPr>
            <a:xfrm>
              <a:off x="1490250" y="228600"/>
              <a:ext cx="6203321" cy="523220"/>
            </a:xfrm>
            <a:prstGeom prst="roundRect">
              <a:avLst/>
            </a:prstGeom>
            <a:noFill/>
            <a:ln>
              <a:solidFill>
                <a:srgbClr val="F8F8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2252321" y="290053"/>
              <a:ext cx="4660251" cy="461665"/>
            </a:xfrm>
            <a:prstGeom prst="rect">
              <a:avLst/>
            </a:prstGeom>
          </p:spPr>
          <p:txBody>
            <a:bodyPr wrap="none">
              <a:spAutoFit/>
            </a:bodyPr>
            <a:lstStyle/>
            <a:p>
              <a:pPr algn="ctr"/>
              <a:r>
                <a:rPr lang="en-GB" sz="2400" b="1" i="1" dirty="0" smtClean="0">
                  <a:solidFill>
                    <a:srgbClr val="FF0000"/>
                  </a:solidFill>
                  <a:latin typeface="Arial" pitchFamily="34" charset="0"/>
                  <a:cs typeface="Arial" pitchFamily="34" charset="0"/>
                </a:rPr>
                <a:t>N</a:t>
              </a:r>
              <a:r>
                <a:rPr lang="tr-TR" sz="2400" b="1" i="1" dirty="0" smtClean="0">
                  <a:solidFill>
                    <a:srgbClr val="FF0000"/>
                  </a:solidFill>
                  <a:latin typeface="Arial" pitchFamily="34" charset="0"/>
                  <a:cs typeface="Arial" pitchFamily="34" charset="0"/>
                </a:rPr>
                <a:t>ötrino Salınım Formulasyonu</a:t>
              </a:r>
              <a:endParaRPr lang="en-GB" sz="2400" b="1" i="1" dirty="0">
                <a:solidFill>
                  <a:srgbClr val="FF0000"/>
                </a:solidFill>
                <a:latin typeface="Arial" pitchFamily="34" charset="0"/>
                <a:cs typeface="Arial" pitchFamily="34" charset="0"/>
              </a:endParaRPr>
            </a:p>
          </p:txBody>
        </p:sp>
      </p:grpSp>
      <p:grpSp>
        <p:nvGrpSpPr>
          <p:cNvPr id="17" name="Group 16"/>
          <p:cNvGrpSpPr/>
          <p:nvPr/>
        </p:nvGrpSpPr>
        <p:grpSpPr>
          <a:xfrm>
            <a:off x="215482" y="4113864"/>
            <a:ext cx="8821014" cy="1712886"/>
            <a:chOff x="215482" y="4256139"/>
            <a:chExt cx="8821014" cy="1712886"/>
          </a:xfrm>
        </p:grpSpPr>
        <p:sp>
          <p:nvSpPr>
            <p:cNvPr id="22" name="TextBox 21"/>
            <p:cNvSpPr txBox="1"/>
            <p:nvPr/>
          </p:nvSpPr>
          <p:spPr>
            <a:xfrm>
              <a:off x="7524328" y="5661248"/>
              <a:ext cx="1512168" cy="307777"/>
            </a:xfrm>
            <a:prstGeom prst="rect">
              <a:avLst/>
            </a:prstGeom>
            <a:noFill/>
          </p:spPr>
          <p:txBody>
            <a:bodyPr wrap="square" rtlCol="0">
              <a:spAutoFit/>
            </a:bodyPr>
            <a:lstStyle/>
            <a:p>
              <a:pPr algn="ctr"/>
              <a:r>
                <a:rPr lang="tr-TR" sz="1400" b="1" dirty="0" smtClean="0">
                  <a:solidFill>
                    <a:srgbClr val="FFFF00"/>
                  </a:solidFill>
                </a:rPr>
                <a:t>Majorana phases</a:t>
              </a:r>
              <a:endParaRPr lang="en-GB" sz="1400" b="1" dirty="0">
                <a:solidFill>
                  <a:srgbClr val="FFFF00"/>
                </a:solidFill>
              </a:endParaRPr>
            </a:p>
          </p:txBody>
        </p:sp>
        <p:grpSp>
          <p:nvGrpSpPr>
            <p:cNvPr id="24" name="Group 23"/>
            <p:cNvGrpSpPr/>
            <p:nvPr/>
          </p:nvGrpSpPr>
          <p:grpSpPr>
            <a:xfrm>
              <a:off x="215482" y="4256139"/>
              <a:ext cx="8784976" cy="1712886"/>
              <a:chOff x="189958" y="4590256"/>
              <a:chExt cx="8784976" cy="1712886"/>
            </a:xfrm>
          </p:grpSpPr>
          <p:grpSp>
            <p:nvGrpSpPr>
              <p:cNvPr id="6" name="Group 5"/>
              <p:cNvGrpSpPr/>
              <p:nvPr/>
            </p:nvGrpSpPr>
            <p:grpSpPr>
              <a:xfrm>
                <a:off x="189958" y="4590256"/>
                <a:ext cx="8784976" cy="1440160"/>
                <a:chOff x="107504" y="4005064"/>
                <a:chExt cx="8784976" cy="1440160"/>
              </a:xfrm>
            </p:grpSpPr>
            <p:sp>
              <p:nvSpPr>
                <p:cNvPr id="5" name="Rectangle 4"/>
                <p:cNvSpPr/>
                <p:nvPr/>
              </p:nvSpPr>
              <p:spPr>
                <a:xfrm>
                  <a:off x="107504" y="4005064"/>
                  <a:ext cx="8784976" cy="1440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4" name="Object 3"/>
                <p:cNvGraphicFramePr>
                  <a:graphicFrameLocks noChangeAspect="1"/>
                </p:cNvGraphicFramePr>
                <p:nvPr>
                  <p:extLst>
                    <p:ext uri="{D42A27DB-BD31-4B8C-83A1-F6EECF244321}">
                      <p14:modId xmlns:p14="http://schemas.microsoft.com/office/powerpoint/2010/main" val="3666952232"/>
                    </p:ext>
                  </p:extLst>
                </p:nvPr>
              </p:nvGraphicFramePr>
              <p:xfrm>
                <a:off x="179388" y="4076700"/>
                <a:ext cx="8658225" cy="1271588"/>
              </p:xfrm>
              <a:graphic>
                <a:graphicData uri="http://schemas.openxmlformats.org/presentationml/2006/ole">
                  <mc:AlternateContent xmlns:mc="http://schemas.openxmlformats.org/markup-compatibility/2006">
                    <mc:Choice xmlns:v="urn:schemas-microsoft-com:vml" Requires="v">
                      <p:oleObj spid="_x0000_s7446" name="Equation" r:id="rId6" imgW="5663880" imgH="736560" progId="Equation.3">
                        <p:embed/>
                      </p:oleObj>
                    </mc:Choice>
                    <mc:Fallback>
                      <p:oleObj name="Equation" r:id="rId6" imgW="5663880" imgH="736560" progId="Equation.3">
                        <p:embed/>
                        <p:pic>
                          <p:nvPicPr>
                            <p:cNvPr id="0" name=""/>
                            <p:cNvPicPr>
                              <a:picLocks noChangeAspect="1" noChangeArrowheads="1"/>
                            </p:cNvPicPr>
                            <p:nvPr/>
                          </p:nvPicPr>
                          <p:blipFill>
                            <a:blip r:embed="rId7"/>
                            <a:srcRect/>
                            <a:stretch>
                              <a:fillRect/>
                            </a:stretch>
                          </p:blipFill>
                          <p:spPr bwMode="auto">
                            <a:xfrm>
                              <a:off x="179388" y="4076700"/>
                              <a:ext cx="8658225" cy="1271588"/>
                            </a:xfrm>
                            <a:prstGeom prst="rect">
                              <a:avLst/>
                            </a:prstGeom>
                            <a:solidFill>
                              <a:schemeClr val="bg1">
                                <a:alpha val="50195"/>
                              </a:schemeClr>
                            </a:solidFill>
                            <a:ln>
                              <a:noFill/>
                            </a:ln>
                          </p:spPr>
                        </p:pic>
                      </p:oleObj>
                    </mc:Fallback>
                  </mc:AlternateContent>
                </a:graphicData>
              </a:graphic>
            </p:graphicFrame>
          </p:grpSp>
          <p:sp>
            <p:nvSpPr>
              <p:cNvPr id="23" name="TextBox 22"/>
              <p:cNvSpPr txBox="1"/>
              <p:nvPr/>
            </p:nvSpPr>
            <p:spPr>
              <a:xfrm>
                <a:off x="3394348" y="5995365"/>
                <a:ext cx="1512168" cy="307777"/>
              </a:xfrm>
              <a:prstGeom prst="rect">
                <a:avLst/>
              </a:prstGeom>
              <a:noFill/>
            </p:spPr>
            <p:txBody>
              <a:bodyPr wrap="square" rtlCol="0">
                <a:spAutoFit/>
              </a:bodyPr>
              <a:lstStyle/>
              <a:p>
                <a:pPr algn="ctr"/>
                <a:r>
                  <a:rPr lang="tr-TR" sz="1400" b="1" dirty="0" smtClean="0">
                    <a:solidFill>
                      <a:srgbClr val="FFFF00"/>
                    </a:solidFill>
                  </a:rPr>
                  <a:t>CP phase</a:t>
                </a:r>
                <a:endParaRPr lang="en-GB" sz="1400" b="1" dirty="0">
                  <a:solidFill>
                    <a:srgbClr val="FFFF00"/>
                  </a:solidFill>
                </a:endParaRPr>
              </a:p>
            </p:txBody>
          </p:sp>
        </p:grpSp>
      </p:grpSp>
      <p:sp>
        <p:nvSpPr>
          <p:cNvPr id="9" name="TextBox 8"/>
          <p:cNvSpPr txBox="1"/>
          <p:nvPr/>
        </p:nvSpPr>
        <p:spPr>
          <a:xfrm>
            <a:off x="3491880" y="3212976"/>
            <a:ext cx="5297812" cy="646331"/>
          </a:xfrm>
          <a:prstGeom prst="rect">
            <a:avLst/>
          </a:prstGeom>
          <a:noFill/>
        </p:spPr>
        <p:txBody>
          <a:bodyPr wrap="square" rtlCol="0">
            <a:spAutoFit/>
          </a:bodyPr>
          <a:lstStyle/>
          <a:p>
            <a:pPr algn="ctr"/>
            <a:r>
              <a:rPr lang="en-GB" b="1" dirty="0" smtClean="0">
                <a:solidFill>
                  <a:srgbClr val="FFFF00"/>
                </a:solidFill>
              </a:rPr>
              <a:t>PMNS</a:t>
            </a:r>
            <a:endParaRPr lang="tr-TR" b="1" dirty="0" smtClean="0">
              <a:solidFill>
                <a:srgbClr val="FFFF00"/>
              </a:solidFill>
            </a:endParaRPr>
          </a:p>
          <a:p>
            <a:pPr algn="ctr"/>
            <a:r>
              <a:rPr lang="en-GB" b="1" dirty="0" err="1" smtClean="0">
                <a:solidFill>
                  <a:srgbClr val="FFFF00"/>
                </a:solidFill>
              </a:rPr>
              <a:t>Pontecorvo</a:t>
            </a:r>
            <a:r>
              <a:rPr lang="en-GB" b="1" dirty="0" smtClean="0">
                <a:solidFill>
                  <a:srgbClr val="FFFF00"/>
                </a:solidFill>
              </a:rPr>
              <a:t>-Maki-Nakagawa-</a:t>
            </a:r>
            <a:r>
              <a:rPr lang="tr-TR" b="1" dirty="0" smtClean="0">
                <a:solidFill>
                  <a:srgbClr val="FFFF00"/>
                </a:solidFill>
              </a:rPr>
              <a:t>S</a:t>
            </a:r>
            <a:r>
              <a:rPr lang="en-GB" b="1" dirty="0" err="1" smtClean="0">
                <a:solidFill>
                  <a:srgbClr val="FFFF00"/>
                </a:solidFill>
              </a:rPr>
              <a:t>akata</a:t>
            </a:r>
            <a:r>
              <a:rPr lang="en-GB" b="1" dirty="0" smtClean="0">
                <a:solidFill>
                  <a:srgbClr val="FFFF00"/>
                </a:solidFill>
              </a:rPr>
              <a:t> </a:t>
            </a:r>
            <a:r>
              <a:rPr lang="en-GB" b="1" dirty="0" err="1" smtClean="0">
                <a:solidFill>
                  <a:srgbClr val="FFFF00"/>
                </a:solidFill>
              </a:rPr>
              <a:t>matrísi</a:t>
            </a:r>
            <a:endParaRPr lang="en-GB" b="1" dirty="0">
              <a:solidFill>
                <a:srgbClr val="FFFF00"/>
              </a:solidFill>
            </a:endParaRPr>
          </a:p>
        </p:txBody>
      </p:sp>
      <p:sp>
        <p:nvSpPr>
          <p:cNvPr id="14" name="TextBox 13"/>
          <p:cNvSpPr txBox="1"/>
          <p:nvPr/>
        </p:nvSpPr>
        <p:spPr>
          <a:xfrm>
            <a:off x="683568" y="908720"/>
            <a:ext cx="7668852" cy="646331"/>
          </a:xfrm>
          <a:prstGeom prst="rect">
            <a:avLst/>
          </a:prstGeom>
          <a:noFill/>
        </p:spPr>
        <p:txBody>
          <a:bodyPr wrap="square" rtlCol="0">
            <a:spAutoFit/>
          </a:bodyPr>
          <a:lstStyle/>
          <a:p>
            <a:r>
              <a:rPr lang="tr-TR" b="1" dirty="0" smtClean="0">
                <a:solidFill>
                  <a:schemeClr val="bg1"/>
                </a:solidFill>
              </a:rPr>
              <a:t>Nötrinolar kütleli ise nötrino çeşni durumu kütle özdurumlarının lineer karışımı olarak tanımlanır: </a:t>
            </a:r>
            <a:endParaRPr lang="en-GB" b="1" dirty="0">
              <a:solidFill>
                <a:schemeClr val="bg1"/>
              </a:solidFill>
            </a:endParaRPr>
          </a:p>
        </p:txBody>
      </p:sp>
      <p:sp>
        <p:nvSpPr>
          <p:cNvPr id="15" name="Right Brace 14"/>
          <p:cNvSpPr/>
          <p:nvPr/>
        </p:nvSpPr>
        <p:spPr>
          <a:xfrm rot="5400000">
            <a:off x="5804183" y="2052801"/>
            <a:ext cx="382170" cy="2126456"/>
          </a:xfrm>
          <a:prstGeom prst="rightBrace">
            <a:avLst>
              <a:gd name="adj1" fmla="val 111350"/>
              <a:gd name="adj2" fmla="val 45819"/>
            </a:avLst>
          </a:prstGeom>
          <a:ln w="28575">
            <a:solidFill>
              <a:srgbClr val="FF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9" name="TextBox 18"/>
          <p:cNvSpPr txBox="1"/>
          <p:nvPr/>
        </p:nvSpPr>
        <p:spPr>
          <a:xfrm>
            <a:off x="827584" y="5589240"/>
            <a:ext cx="1728192" cy="523220"/>
          </a:xfrm>
          <a:prstGeom prst="rect">
            <a:avLst/>
          </a:prstGeom>
          <a:noFill/>
          <a:ln>
            <a:noFill/>
          </a:ln>
        </p:spPr>
        <p:txBody>
          <a:bodyPr wrap="square" rtlCol="0">
            <a:spAutoFit/>
          </a:bodyPr>
          <a:lstStyle/>
          <a:p>
            <a:pPr algn="ctr"/>
            <a:r>
              <a:rPr lang="tr-TR" sz="1400" b="1" dirty="0" smtClean="0">
                <a:solidFill>
                  <a:srgbClr val="00FF00"/>
                </a:solidFill>
              </a:rPr>
              <a:t>Solar ve nükleer reaktörlerde</a:t>
            </a:r>
            <a:endParaRPr lang="en-GB" sz="1400" b="1" dirty="0">
              <a:solidFill>
                <a:srgbClr val="00FF00"/>
              </a:solidFill>
            </a:endParaRPr>
          </a:p>
        </p:txBody>
      </p:sp>
      <p:sp>
        <p:nvSpPr>
          <p:cNvPr id="26" name="TextBox 25"/>
          <p:cNvSpPr txBox="1"/>
          <p:nvPr/>
        </p:nvSpPr>
        <p:spPr>
          <a:xfrm>
            <a:off x="5737057" y="5589240"/>
            <a:ext cx="1728192" cy="738664"/>
          </a:xfrm>
          <a:prstGeom prst="rect">
            <a:avLst/>
          </a:prstGeom>
          <a:noFill/>
          <a:ln>
            <a:noFill/>
          </a:ln>
        </p:spPr>
        <p:txBody>
          <a:bodyPr wrap="square" rtlCol="0">
            <a:spAutoFit/>
          </a:bodyPr>
          <a:lstStyle/>
          <a:p>
            <a:pPr algn="ctr"/>
            <a:r>
              <a:rPr lang="tr-TR" sz="1400" b="1" dirty="0" smtClean="0">
                <a:solidFill>
                  <a:srgbClr val="00FF00"/>
                </a:solidFill>
              </a:rPr>
              <a:t>Atmosferik ve hızlandırıcı nötrino deneylerinde</a:t>
            </a:r>
            <a:endParaRPr lang="en-GB" sz="1400" b="1" dirty="0">
              <a:solidFill>
                <a:srgbClr val="00FF00"/>
              </a:solidFill>
            </a:endParaRPr>
          </a:p>
        </p:txBody>
      </p:sp>
      <p:sp>
        <p:nvSpPr>
          <p:cNvPr id="27" name="TextBox 26"/>
          <p:cNvSpPr txBox="1"/>
          <p:nvPr/>
        </p:nvSpPr>
        <p:spPr>
          <a:xfrm>
            <a:off x="3419872" y="5741640"/>
            <a:ext cx="1728192" cy="523220"/>
          </a:xfrm>
          <a:prstGeom prst="rect">
            <a:avLst/>
          </a:prstGeom>
          <a:noFill/>
          <a:ln>
            <a:noFill/>
          </a:ln>
        </p:spPr>
        <p:txBody>
          <a:bodyPr wrap="square" rtlCol="0">
            <a:spAutoFit/>
          </a:bodyPr>
          <a:lstStyle/>
          <a:p>
            <a:pPr algn="ctr"/>
            <a:r>
              <a:rPr lang="tr-TR" sz="1400" b="1" dirty="0" smtClean="0">
                <a:solidFill>
                  <a:srgbClr val="00FF00"/>
                </a:solidFill>
              </a:rPr>
              <a:t>Nükleer reaktörlerde ve hızlandırıcılarda </a:t>
            </a:r>
            <a:endParaRPr lang="en-GB" sz="1400" b="1" dirty="0">
              <a:solidFill>
                <a:srgbClr val="00FF00"/>
              </a:solidFill>
            </a:endParaRPr>
          </a:p>
        </p:txBody>
      </p:sp>
      <p:sp>
        <p:nvSpPr>
          <p:cNvPr id="28" name="TextBox 27"/>
          <p:cNvSpPr txBox="1"/>
          <p:nvPr/>
        </p:nvSpPr>
        <p:spPr>
          <a:xfrm>
            <a:off x="7416316" y="5783044"/>
            <a:ext cx="1728192" cy="523220"/>
          </a:xfrm>
          <a:prstGeom prst="rect">
            <a:avLst/>
          </a:prstGeom>
          <a:noFill/>
          <a:ln>
            <a:noFill/>
          </a:ln>
        </p:spPr>
        <p:txBody>
          <a:bodyPr wrap="square" rtlCol="0">
            <a:spAutoFit/>
          </a:bodyPr>
          <a:lstStyle/>
          <a:p>
            <a:pPr algn="ctr"/>
            <a:r>
              <a:rPr lang="tr-TR" sz="1400" b="1" dirty="0" smtClean="0">
                <a:solidFill>
                  <a:srgbClr val="00FF00"/>
                </a:solidFill>
              </a:rPr>
              <a:t>Nötrinosuz çift beta bozunumunda</a:t>
            </a:r>
            <a:endParaRPr lang="en-GB" sz="1400" b="1" dirty="0">
              <a:solidFill>
                <a:srgbClr val="00FF00"/>
              </a:solidFill>
            </a:endParaRPr>
          </a:p>
        </p:txBody>
      </p:sp>
      <p:grpSp>
        <p:nvGrpSpPr>
          <p:cNvPr id="16" name="Group 15"/>
          <p:cNvGrpSpPr/>
          <p:nvPr/>
        </p:nvGrpSpPr>
        <p:grpSpPr>
          <a:xfrm>
            <a:off x="683568" y="1739106"/>
            <a:ext cx="3134327" cy="1201999"/>
            <a:chOff x="683568" y="1739106"/>
            <a:chExt cx="3134327" cy="1201999"/>
          </a:xfrm>
        </p:grpSpPr>
        <p:graphicFrame>
          <p:nvGraphicFramePr>
            <p:cNvPr id="18" name="Object 17"/>
            <p:cNvGraphicFramePr>
              <a:graphicFrameLocks noChangeAspect="1"/>
            </p:cNvGraphicFramePr>
            <p:nvPr>
              <p:extLst>
                <p:ext uri="{D42A27DB-BD31-4B8C-83A1-F6EECF244321}">
                  <p14:modId xmlns:p14="http://schemas.microsoft.com/office/powerpoint/2010/main" val="104203190"/>
                </p:ext>
              </p:extLst>
            </p:nvPr>
          </p:nvGraphicFramePr>
          <p:xfrm>
            <a:off x="1360146" y="1739106"/>
            <a:ext cx="1784350" cy="769938"/>
          </p:xfrm>
          <a:graphic>
            <a:graphicData uri="http://schemas.openxmlformats.org/presentationml/2006/ole">
              <mc:AlternateContent xmlns:mc="http://schemas.openxmlformats.org/markup-compatibility/2006">
                <mc:Choice xmlns:v="urn:schemas-microsoft-com:vml" Requires="v">
                  <p:oleObj spid="_x0000_s7447" name="Ecuación" r:id="rId8" imgW="1028254" imgH="444307" progId="Equation.3">
                    <p:embed/>
                  </p:oleObj>
                </mc:Choice>
                <mc:Fallback>
                  <p:oleObj name="Ecuación" r:id="rId8" imgW="1028254" imgH="444307" progId="Equation.3">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60146" y="1739106"/>
                          <a:ext cx="1784350" cy="769938"/>
                        </a:xfrm>
                        <a:prstGeom prst="rect">
                          <a:avLst/>
                        </a:prstGeom>
                        <a:solidFill>
                          <a:schemeClr val="bg1"/>
                        </a:solidFill>
                        <a:ln>
                          <a:noFill/>
                        </a:ln>
                      </p:spPr>
                    </p:pic>
                  </p:oleObj>
                </mc:Fallback>
              </mc:AlternateContent>
            </a:graphicData>
          </a:graphic>
        </p:graphicFrame>
        <p:sp>
          <p:nvSpPr>
            <p:cNvPr id="25" name="TextBox 24"/>
            <p:cNvSpPr txBox="1"/>
            <p:nvPr/>
          </p:nvSpPr>
          <p:spPr>
            <a:xfrm>
              <a:off x="2305727" y="2633328"/>
              <a:ext cx="1512168" cy="307777"/>
            </a:xfrm>
            <a:prstGeom prst="rect">
              <a:avLst/>
            </a:prstGeom>
            <a:noFill/>
          </p:spPr>
          <p:txBody>
            <a:bodyPr wrap="square" rtlCol="0">
              <a:spAutoFit/>
            </a:bodyPr>
            <a:lstStyle/>
            <a:p>
              <a:pPr algn="ctr"/>
              <a:r>
                <a:rPr lang="tr-TR" sz="1400" b="1" dirty="0" smtClean="0">
                  <a:solidFill>
                    <a:srgbClr val="FFFF00"/>
                  </a:solidFill>
                </a:rPr>
                <a:t>Kütle özdurumları</a:t>
              </a:r>
              <a:endParaRPr lang="en-GB" sz="1400" b="1" dirty="0">
                <a:solidFill>
                  <a:srgbClr val="FFFF00"/>
                </a:solidFill>
              </a:endParaRPr>
            </a:p>
          </p:txBody>
        </p:sp>
        <p:sp>
          <p:nvSpPr>
            <p:cNvPr id="29" name="TextBox 28"/>
            <p:cNvSpPr txBox="1"/>
            <p:nvPr/>
          </p:nvSpPr>
          <p:spPr>
            <a:xfrm>
              <a:off x="683568" y="2617167"/>
              <a:ext cx="1512168" cy="307777"/>
            </a:xfrm>
            <a:prstGeom prst="rect">
              <a:avLst/>
            </a:prstGeom>
            <a:noFill/>
          </p:spPr>
          <p:txBody>
            <a:bodyPr wrap="square" rtlCol="0">
              <a:spAutoFit/>
            </a:bodyPr>
            <a:lstStyle/>
            <a:p>
              <a:pPr algn="ctr"/>
              <a:r>
                <a:rPr lang="tr-TR" sz="1400" b="1" dirty="0" smtClean="0">
                  <a:solidFill>
                    <a:srgbClr val="FFFF00"/>
                  </a:solidFill>
                </a:rPr>
                <a:t>Çeşni özdurumları</a:t>
              </a:r>
              <a:endParaRPr lang="en-GB" sz="1400" b="1" dirty="0">
                <a:solidFill>
                  <a:srgbClr val="FFFF00"/>
                </a:solidFill>
              </a:endParaRPr>
            </a:p>
          </p:txBody>
        </p:sp>
        <p:sp>
          <p:nvSpPr>
            <p:cNvPr id="30" name="Right Brace 29"/>
            <p:cNvSpPr/>
            <p:nvPr/>
          </p:nvSpPr>
          <p:spPr>
            <a:xfrm rot="5400000">
              <a:off x="2717240" y="2240646"/>
              <a:ext cx="396043" cy="430939"/>
            </a:xfrm>
            <a:prstGeom prst="rightBrace">
              <a:avLst>
                <a:gd name="adj1" fmla="val 26093"/>
                <a:gd name="adj2" fmla="val 50000"/>
              </a:avLst>
            </a:prstGeom>
            <a:ln w="28575">
              <a:solidFill>
                <a:srgbClr val="FF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1" name="Right Brace 30"/>
            <p:cNvSpPr/>
            <p:nvPr/>
          </p:nvSpPr>
          <p:spPr>
            <a:xfrm rot="5400000">
              <a:off x="1421096" y="2259424"/>
              <a:ext cx="396043" cy="430939"/>
            </a:xfrm>
            <a:prstGeom prst="rightBrace">
              <a:avLst>
                <a:gd name="adj1" fmla="val 26093"/>
                <a:gd name="adj2" fmla="val 50000"/>
              </a:avLst>
            </a:prstGeom>
            <a:ln w="28575">
              <a:solidFill>
                <a:srgbClr val="FF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sp>
        <p:nvSpPr>
          <p:cNvPr id="10" name="Date Placeholder 9"/>
          <p:cNvSpPr>
            <a:spLocks noGrp="1"/>
          </p:cNvSpPr>
          <p:nvPr>
            <p:ph type="dt" sz="half" idx="10"/>
          </p:nvPr>
        </p:nvSpPr>
        <p:spPr/>
        <p:txBody>
          <a:bodyPr/>
          <a:lstStyle/>
          <a:p>
            <a:fld id="{06BE0F85-FEAF-4428-9B1C-8E2FE1981136}" type="datetime1">
              <a:rPr lang="en-GB" smtClean="0"/>
              <a:t>24/04/2014</a:t>
            </a:fld>
            <a:endParaRPr lang="en-GB"/>
          </a:p>
        </p:txBody>
      </p:sp>
    </p:spTree>
    <p:extLst>
      <p:ext uri="{BB962C8B-B14F-4D97-AF65-F5344CB8AC3E}">
        <p14:creationId xmlns:p14="http://schemas.microsoft.com/office/powerpoint/2010/main" val="7208771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533400" y="1579478"/>
            <a:ext cx="8305800" cy="3865746"/>
            <a:chOff x="533400" y="1579478"/>
            <a:chExt cx="8305800" cy="3865746"/>
          </a:xfrm>
        </p:grpSpPr>
        <p:grpSp>
          <p:nvGrpSpPr>
            <p:cNvPr id="25" name="Group 24"/>
            <p:cNvGrpSpPr/>
            <p:nvPr/>
          </p:nvGrpSpPr>
          <p:grpSpPr>
            <a:xfrm>
              <a:off x="533400" y="1591146"/>
              <a:ext cx="4038600" cy="1902182"/>
              <a:chOff x="533400" y="923393"/>
              <a:chExt cx="4038600" cy="1874406"/>
            </a:xfrm>
          </p:grpSpPr>
          <p:grpSp>
            <p:nvGrpSpPr>
              <p:cNvPr id="2" name="Group 1"/>
              <p:cNvGrpSpPr/>
              <p:nvPr/>
            </p:nvGrpSpPr>
            <p:grpSpPr>
              <a:xfrm>
                <a:off x="533400" y="923393"/>
                <a:ext cx="4038600" cy="1865685"/>
                <a:chOff x="533400" y="923393"/>
                <a:chExt cx="4038600" cy="1865685"/>
              </a:xfrm>
              <a:solidFill>
                <a:schemeClr val="bg1"/>
              </a:solidFill>
            </p:grpSpPr>
            <p:sp>
              <p:nvSpPr>
                <p:cNvPr id="4" name="TextBox 3"/>
                <p:cNvSpPr txBox="1"/>
                <p:nvPr/>
              </p:nvSpPr>
              <p:spPr>
                <a:xfrm>
                  <a:off x="533400" y="923393"/>
                  <a:ext cx="2362437" cy="363939"/>
                </a:xfrm>
                <a:prstGeom prst="rect">
                  <a:avLst/>
                </a:prstGeom>
                <a:solidFill>
                  <a:schemeClr val="tx1"/>
                </a:solidFill>
                <a:ln>
                  <a:solidFill>
                    <a:schemeClr val="tx1"/>
                  </a:solidFill>
                </a:ln>
              </p:spPr>
              <p:txBody>
                <a:bodyPr wrap="square" rtlCol="0">
                  <a:spAutoFit/>
                </a:bodyPr>
                <a:lstStyle/>
                <a:p>
                  <a:r>
                    <a:rPr lang="en-GB" b="1" i="1" dirty="0" smtClean="0">
                      <a:solidFill>
                        <a:schemeClr val="bg1"/>
                      </a:solidFill>
                    </a:rPr>
                    <a:t>Alpha </a:t>
                  </a:r>
                  <a:r>
                    <a:rPr lang="en-GB" b="1" i="1" dirty="0" err="1" smtClean="0">
                      <a:solidFill>
                        <a:schemeClr val="bg1"/>
                      </a:solidFill>
                    </a:rPr>
                    <a:t>bozunumu</a:t>
                  </a:r>
                  <a:endParaRPr lang="en-GB" b="1" i="1" dirty="0">
                    <a:solidFill>
                      <a:schemeClr val="bg1"/>
                    </a:solidFill>
                  </a:endParaRPr>
                </a:p>
              </p:txBody>
            </p:sp>
            <p:grpSp>
              <p:nvGrpSpPr>
                <p:cNvPr id="3" name="Group 10"/>
                <p:cNvGrpSpPr/>
                <p:nvPr/>
              </p:nvGrpSpPr>
              <p:grpSpPr>
                <a:xfrm>
                  <a:off x="571831" y="1287332"/>
                  <a:ext cx="4000169" cy="1501746"/>
                  <a:chOff x="571831" y="768708"/>
                  <a:chExt cx="4000169" cy="1501746"/>
                </a:xfrm>
                <a:grpFill/>
              </p:grpSpPr>
              <p:sp>
                <p:nvSpPr>
                  <p:cNvPr id="5" name="Rectangle 4"/>
                  <p:cNvSpPr/>
                  <p:nvPr/>
                </p:nvSpPr>
                <p:spPr>
                  <a:xfrm>
                    <a:off x="571831" y="768708"/>
                    <a:ext cx="4000169" cy="1501746"/>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6" descr="http://www.hk-phy.org/energy/power/nuclear_phy/images/ra.gif"/>
                  <p:cNvPicPr>
                    <a:picLocks noChangeAspect="1" noChangeArrowheads="1"/>
                  </p:cNvPicPr>
                  <p:nvPr/>
                </p:nvPicPr>
                <p:blipFill>
                  <a:blip r:embed="rId3" cstate="print"/>
                  <a:srcRect t="17454" r="66905" b="8871"/>
                  <a:stretch>
                    <a:fillRect/>
                  </a:stretch>
                </p:blipFill>
                <p:spPr bwMode="auto">
                  <a:xfrm>
                    <a:off x="612775" y="843796"/>
                    <a:ext cx="1134138" cy="1421731"/>
                  </a:xfrm>
                  <a:prstGeom prst="rect">
                    <a:avLst/>
                  </a:prstGeom>
                  <a:grpFill/>
                  <a:ln>
                    <a:solidFill>
                      <a:schemeClr val="bg1"/>
                    </a:solidFill>
                  </a:ln>
                </p:spPr>
              </p:pic>
            </p:grpSp>
          </p:grpSp>
          <p:grpSp>
            <p:nvGrpSpPr>
              <p:cNvPr id="9" name="Group 8"/>
              <p:cNvGrpSpPr/>
              <p:nvPr/>
            </p:nvGrpSpPr>
            <p:grpSpPr>
              <a:xfrm>
                <a:off x="1910687" y="1437506"/>
                <a:ext cx="2524841" cy="1360293"/>
                <a:chOff x="1910687" y="905234"/>
                <a:chExt cx="2524841" cy="1360293"/>
              </a:xfrm>
            </p:grpSpPr>
            <p:pic>
              <p:nvPicPr>
                <p:cNvPr id="10" name="Picture 6" descr="http://www.hk-phy.org/energy/power/nuclear_phy/images/ra.gif"/>
                <p:cNvPicPr>
                  <a:picLocks noChangeAspect="1" noChangeArrowheads="1"/>
                </p:cNvPicPr>
                <p:nvPr/>
              </p:nvPicPr>
              <p:blipFill>
                <a:blip r:embed="rId3" cstate="print"/>
                <a:srcRect l="42394" t="17454" b="8871"/>
                <a:stretch>
                  <a:fillRect/>
                </a:stretch>
              </p:blipFill>
              <p:spPr bwMode="auto">
                <a:xfrm>
                  <a:off x="2461389" y="905234"/>
                  <a:ext cx="1974139" cy="1360293"/>
                </a:xfrm>
                <a:prstGeom prst="rect">
                  <a:avLst/>
                </a:prstGeom>
                <a:noFill/>
              </p:spPr>
            </p:pic>
            <p:sp>
              <p:nvSpPr>
                <p:cNvPr id="11" name="Right Arrow 10"/>
                <p:cNvSpPr/>
                <p:nvPr/>
              </p:nvSpPr>
              <p:spPr>
                <a:xfrm>
                  <a:off x="1910687" y="1269242"/>
                  <a:ext cx="354841" cy="20471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n>
                      <a:solidFill>
                        <a:sysClr val="windowText" lastClr="000000"/>
                      </a:solidFill>
                    </a:ln>
                  </a:endParaRPr>
                </a:p>
              </p:txBody>
            </p:sp>
          </p:grpSp>
        </p:grpSp>
        <p:grpSp>
          <p:nvGrpSpPr>
            <p:cNvPr id="41" name="Group 40"/>
            <p:cNvGrpSpPr/>
            <p:nvPr/>
          </p:nvGrpSpPr>
          <p:grpSpPr>
            <a:xfrm>
              <a:off x="2706216" y="3788987"/>
              <a:ext cx="5178152" cy="1656237"/>
              <a:chOff x="609600" y="3364619"/>
              <a:chExt cx="5178152" cy="1656237"/>
            </a:xfrm>
          </p:grpSpPr>
          <p:grpSp>
            <p:nvGrpSpPr>
              <p:cNvPr id="26" name="Group 25"/>
              <p:cNvGrpSpPr/>
              <p:nvPr/>
            </p:nvGrpSpPr>
            <p:grpSpPr>
              <a:xfrm>
                <a:off x="609600" y="3364619"/>
                <a:ext cx="5178152" cy="1656237"/>
                <a:chOff x="609600" y="3429000"/>
                <a:chExt cx="5178152" cy="2057400"/>
              </a:xfrm>
            </p:grpSpPr>
            <p:sp>
              <p:nvSpPr>
                <p:cNvPr id="12" name="TextBox 11"/>
                <p:cNvSpPr txBox="1"/>
                <p:nvPr/>
              </p:nvSpPr>
              <p:spPr>
                <a:xfrm>
                  <a:off x="609600" y="3429000"/>
                  <a:ext cx="5178152" cy="458789"/>
                </a:xfrm>
                <a:prstGeom prst="rect">
                  <a:avLst/>
                </a:prstGeom>
                <a:noFill/>
              </p:spPr>
              <p:txBody>
                <a:bodyPr wrap="square" rtlCol="0">
                  <a:spAutoFit/>
                </a:bodyPr>
                <a:lstStyle/>
                <a:p>
                  <a:r>
                    <a:rPr lang="en-GB" b="1" i="1" dirty="0" smtClean="0">
                      <a:solidFill>
                        <a:schemeClr val="bg1"/>
                      </a:solidFill>
                    </a:rPr>
                    <a:t>Beta </a:t>
                  </a:r>
                  <a:r>
                    <a:rPr lang="en-GB" b="1" i="1" dirty="0" err="1" smtClean="0">
                      <a:solidFill>
                        <a:schemeClr val="bg1"/>
                      </a:solidFill>
                    </a:rPr>
                    <a:t>bozunumu</a:t>
                  </a:r>
                  <a:r>
                    <a:rPr lang="en-GB" b="1" i="1" dirty="0" smtClean="0">
                      <a:solidFill>
                        <a:schemeClr val="bg1"/>
                      </a:solidFill>
                    </a:rPr>
                    <a:t> (1900’lerin </a:t>
                  </a:r>
                  <a:r>
                    <a:rPr lang="en-GB" b="1" i="1" dirty="0" err="1" smtClean="0">
                      <a:solidFill>
                        <a:schemeClr val="bg1"/>
                      </a:solidFill>
                    </a:rPr>
                    <a:t>ba</a:t>
                  </a:r>
                  <a:r>
                    <a:rPr lang="tr-TR" b="1" i="1" dirty="0" smtClean="0">
                      <a:solidFill>
                        <a:schemeClr val="bg1"/>
                      </a:solidFill>
                    </a:rPr>
                    <a:t>şın</a:t>
                  </a:r>
                  <a:r>
                    <a:rPr lang="en-GB" b="1" i="1" dirty="0" smtClean="0">
                      <a:solidFill>
                        <a:schemeClr val="bg1"/>
                      </a:solidFill>
                    </a:rPr>
                    <a:t>da </a:t>
                  </a:r>
                  <a:r>
                    <a:rPr lang="en-GB" b="1" i="1" dirty="0" err="1" smtClean="0">
                      <a:solidFill>
                        <a:schemeClr val="bg1"/>
                      </a:solidFill>
                    </a:rPr>
                    <a:t>bilinen</a:t>
                  </a:r>
                  <a:r>
                    <a:rPr lang="en-GB" b="1" i="1" dirty="0" smtClean="0">
                      <a:solidFill>
                        <a:schemeClr val="bg1"/>
                      </a:solidFill>
                    </a:rPr>
                    <a:t> </a:t>
                  </a:r>
                  <a:r>
                    <a:rPr lang="en-GB" b="1" i="1" dirty="0" err="1" smtClean="0">
                      <a:solidFill>
                        <a:schemeClr val="bg1"/>
                      </a:solidFill>
                    </a:rPr>
                    <a:t>hali</a:t>
                  </a:r>
                  <a:r>
                    <a:rPr lang="en-GB" b="1" i="1" dirty="0" smtClean="0">
                      <a:solidFill>
                        <a:schemeClr val="bg1"/>
                      </a:solidFill>
                    </a:rPr>
                    <a:t>)</a:t>
                  </a:r>
                  <a:endParaRPr lang="en-GB" b="1" i="1" dirty="0">
                    <a:solidFill>
                      <a:schemeClr val="bg1"/>
                    </a:solidFill>
                  </a:endParaRPr>
                </a:p>
              </p:txBody>
            </p:sp>
            <p:grpSp>
              <p:nvGrpSpPr>
                <p:cNvPr id="23" name="Group 22"/>
                <p:cNvGrpSpPr/>
                <p:nvPr/>
              </p:nvGrpSpPr>
              <p:grpSpPr>
                <a:xfrm>
                  <a:off x="609600" y="3886200"/>
                  <a:ext cx="3810000" cy="1600200"/>
                  <a:chOff x="0" y="4038600"/>
                  <a:chExt cx="3810000" cy="1600200"/>
                </a:xfrm>
              </p:grpSpPr>
              <p:pic>
                <p:nvPicPr>
                  <p:cNvPr id="8" name="Picture 4" descr="http://scienceblogs.com/startswithabang/files/2012/06/carbon14decay.jpeg"/>
                  <p:cNvPicPr>
                    <a:picLocks noChangeAspect="1" noChangeArrowheads="1"/>
                  </p:cNvPicPr>
                  <p:nvPr/>
                </p:nvPicPr>
                <p:blipFill>
                  <a:blip r:embed="rId4" cstate="print"/>
                  <a:srcRect l="77778" t="12500"/>
                  <a:stretch>
                    <a:fillRect/>
                  </a:stretch>
                </p:blipFill>
                <p:spPr bwMode="auto">
                  <a:xfrm>
                    <a:off x="2743200" y="4038600"/>
                    <a:ext cx="1066800" cy="1600200"/>
                  </a:xfrm>
                  <a:prstGeom prst="rect">
                    <a:avLst/>
                  </a:prstGeom>
                  <a:noFill/>
                </p:spPr>
              </p:pic>
              <p:pic>
                <p:nvPicPr>
                  <p:cNvPr id="22" name="Picture 4" descr="http://scienceblogs.com/startswithabang/files/2012/06/carbon14decay.jpeg"/>
                  <p:cNvPicPr>
                    <a:picLocks noChangeAspect="1" noChangeArrowheads="1"/>
                  </p:cNvPicPr>
                  <p:nvPr/>
                </p:nvPicPr>
                <p:blipFill>
                  <a:blip r:embed="rId4" cstate="print"/>
                  <a:srcRect t="12500" r="42857"/>
                  <a:stretch>
                    <a:fillRect/>
                  </a:stretch>
                </p:blipFill>
                <p:spPr bwMode="auto">
                  <a:xfrm>
                    <a:off x="0" y="4038600"/>
                    <a:ext cx="2743200" cy="1600200"/>
                  </a:xfrm>
                  <a:prstGeom prst="rect">
                    <a:avLst/>
                  </a:prstGeom>
                  <a:noFill/>
                </p:spPr>
              </p:pic>
            </p:grpSp>
          </p:grpSp>
          <p:sp>
            <p:nvSpPr>
              <p:cNvPr id="27" name="Rectangle 26"/>
              <p:cNvSpPr/>
              <p:nvPr/>
            </p:nvSpPr>
            <p:spPr>
              <a:xfrm>
                <a:off x="3886200" y="4836830"/>
                <a:ext cx="381000" cy="1693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2" name="Group 31"/>
            <p:cNvGrpSpPr/>
            <p:nvPr/>
          </p:nvGrpSpPr>
          <p:grpSpPr>
            <a:xfrm>
              <a:off x="4800600" y="1579478"/>
              <a:ext cx="4038600" cy="1905000"/>
              <a:chOff x="4800600" y="819090"/>
              <a:chExt cx="4038600" cy="2127912"/>
            </a:xfrm>
          </p:grpSpPr>
          <p:grpSp>
            <p:nvGrpSpPr>
              <p:cNvPr id="13" name="Group 12"/>
              <p:cNvGrpSpPr/>
              <p:nvPr/>
            </p:nvGrpSpPr>
            <p:grpSpPr>
              <a:xfrm>
                <a:off x="4800600" y="819090"/>
                <a:ext cx="4038600" cy="2127912"/>
                <a:chOff x="4800600" y="819090"/>
                <a:chExt cx="4038600" cy="2127912"/>
              </a:xfrm>
              <a:solidFill>
                <a:schemeClr val="bg1"/>
              </a:solidFill>
            </p:grpSpPr>
            <p:sp>
              <p:nvSpPr>
                <p:cNvPr id="14" name="Rectangle 13"/>
                <p:cNvSpPr/>
                <p:nvPr/>
              </p:nvSpPr>
              <p:spPr>
                <a:xfrm>
                  <a:off x="4839031" y="1222130"/>
                  <a:ext cx="4000169" cy="1724872"/>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4800600" y="819090"/>
                  <a:ext cx="2362437" cy="412549"/>
                </a:xfrm>
                <a:prstGeom prst="rect">
                  <a:avLst/>
                </a:prstGeom>
                <a:solidFill>
                  <a:schemeClr val="tx1"/>
                </a:solidFill>
              </p:spPr>
              <p:txBody>
                <a:bodyPr wrap="square" rtlCol="0">
                  <a:spAutoFit/>
                </a:bodyPr>
                <a:lstStyle/>
                <a:p>
                  <a:r>
                    <a:rPr lang="en-GB" b="1" i="1" dirty="0" smtClean="0">
                      <a:solidFill>
                        <a:schemeClr val="bg1"/>
                      </a:solidFill>
                    </a:rPr>
                    <a:t>Gamma </a:t>
                  </a:r>
                  <a:r>
                    <a:rPr lang="tr-TR" b="1" i="1" dirty="0" smtClean="0">
                      <a:solidFill>
                        <a:schemeClr val="bg1"/>
                      </a:solidFill>
                    </a:rPr>
                    <a:t>ışıması</a:t>
                  </a:r>
                  <a:endParaRPr lang="en-GB" b="1" i="1" dirty="0">
                    <a:solidFill>
                      <a:schemeClr val="bg1"/>
                    </a:solidFill>
                  </a:endParaRPr>
                </a:p>
              </p:txBody>
            </p:sp>
            <p:pic>
              <p:nvPicPr>
                <p:cNvPr id="16" name="Picture 2"/>
                <p:cNvPicPr>
                  <a:picLocks noChangeAspect="1" noChangeArrowheads="1"/>
                </p:cNvPicPr>
                <p:nvPr/>
              </p:nvPicPr>
              <p:blipFill>
                <a:blip r:embed="rId5" cstate="print"/>
                <a:srcRect/>
                <a:stretch>
                  <a:fillRect/>
                </a:stretch>
              </p:blipFill>
              <p:spPr bwMode="auto">
                <a:xfrm>
                  <a:off x="5085377" y="1693470"/>
                  <a:ext cx="880423" cy="762000"/>
                </a:xfrm>
                <a:prstGeom prst="rect">
                  <a:avLst/>
                </a:prstGeom>
                <a:grpFill/>
                <a:ln w="9525">
                  <a:noFill/>
                  <a:miter lim="800000"/>
                  <a:headEnd/>
                  <a:tailEnd/>
                </a:ln>
              </p:spPr>
            </p:pic>
          </p:grpSp>
          <p:pic>
            <p:nvPicPr>
              <p:cNvPr id="19" name="Picture 2"/>
              <p:cNvPicPr>
                <a:picLocks noChangeAspect="1" noChangeArrowheads="1"/>
              </p:cNvPicPr>
              <p:nvPr/>
            </p:nvPicPr>
            <p:blipFill>
              <a:blip r:embed="rId5" cstate="print"/>
              <a:srcRect/>
              <a:stretch>
                <a:fillRect/>
              </a:stretch>
            </p:blipFill>
            <p:spPr bwMode="auto">
              <a:xfrm>
                <a:off x="6830178" y="1679822"/>
                <a:ext cx="880423" cy="762000"/>
              </a:xfrm>
              <a:prstGeom prst="rect">
                <a:avLst/>
              </a:prstGeom>
              <a:noFill/>
              <a:ln w="9525">
                <a:noFill/>
                <a:miter lim="800000"/>
                <a:headEnd/>
                <a:tailEnd/>
              </a:ln>
            </p:spPr>
          </p:pic>
          <p:sp>
            <p:nvSpPr>
              <p:cNvPr id="20" name="Freeform 19"/>
              <p:cNvSpPr/>
              <p:nvPr/>
            </p:nvSpPr>
            <p:spPr>
              <a:xfrm>
                <a:off x="7656009" y="2017800"/>
                <a:ext cx="931081" cy="157159"/>
              </a:xfrm>
              <a:custGeom>
                <a:avLst/>
                <a:gdLst>
                  <a:gd name="connsiteX0" fmla="*/ 0 w 931081"/>
                  <a:gd name="connsiteY0" fmla="*/ 118283 h 157159"/>
                  <a:gd name="connsiteX1" fmla="*/ 68239 w 931081"/>
                  <a:gd name="connsiteY1" fmla="*/ 50045 h 157159"/>
                  <a:gd name="connsiteX2" fmla="*/ 136478 w 931081"/>
                  <a:gd name="connsiteY2" fmla="*/ 63692 h 157159"/>
                  <a:gd name="connsiteX3" fmla="*/ 177421 w 931081"/>
                  <a:gd name="connsiteY3" fmla="*/ 90988 h 157159"/>
                  <a:gd name="connsiteX4" fmla="*/ 232012 w 931081"/>
                  <a:gd name="connsiteY4" fmla="*/ 145579 h 157159"/>
                  <a:gd name="connsiteX5" fmla="*/ 272955 w 931081"/>
                  <a:gd name="connsiteY5" fmla="*/ 118283 h 157159"/>
                  <a:gd name="connsiteX6" fmla="*/ 313898 w 931081"/>
                  <a:gd name="connsiteY6" fmla="*/ 104636 h 157159"/>
                  <a:gd name="connsiteX7" fmla="*/ 341194 w 931081"/>
                  <a:gd name="connsiteY7" fmla="*/ 63692 h 157159"/>
                  <a:gd name="connsiteX8" fmla="*/ 382137 w 931081"/>
                  <a:gd name="connsiteY8" fmla="*/ 36397 h 157159"/>
                  <a:gd name="connsiteX9" fmla="*/ 464024 w 931081"/>
                  <a:gd name="connsiteY9" fmla="*/ 63692 h 157159"/>
                  <a:gd name="connsiteX10" fmla="*/ 518615 w 931081"/>
                  <a:gd name="connsiteY10" fmla="*/ 131931 h 157159"/>
                  <a:gd name="connsiteX11" fmla="*/ 600501 w 931081"/>
                  <a:gd name="connsiteY11" fmla="*/ 90988 h 157159"/>
                  <a:gd name="connsiteX12" fmla="*/ 668740 w 931081"/>
                  <a:gd name="connsiteY12" fmla="*/ 22749 h 157159"/>
                  <a:gd name="connsiteX13" fmla="*/ 709684 w 931081"/>
                  <a:gd name="connsiteY13" fmla="*/ 50045 h 157159"/>
                  <a:gd name="connsiteX14" fmla="*/ 736979 w 931081"/>
                  <a:gd name="connsiteY14" fmla="*/ 90988 h 157159"/>
                  <a:gd name="connsiteX15" fmla="*/ 818866 w 931081"/>
                  <a:gd name="connsiteY15" fmla="*/ 118283 h 157159"/>
                  <a:gd name="connsiteX16" fmla="*/ 859809 w 931081"/>
                  <a:gd name="connsiteY16" fmla="*/ 131931 h 157159"/>
                  <a:gd name="connsiteX17" fmla="*/ 873457 w 931081"/>
                  <a:gd name="connsiteY17" fmla="*/ 90988 h 157159"/>
                  <a:gd name="connsiteX18" fmla="*/ 900752 w 931081"/>
                  <a:gd name="connsiteY18" fmla="*/ 36397 h 157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31081" h="157159">
                    <a:moveTo>
                      <a:pt x="0" y="118283"/>
                    </a:moveTo>
                    <a:cubicBezTo>
                      <a:pt x="14889" y="95949"/>
                      <a:pt x="35152" y="54181"/>
                      <a:pt x="68239" y="50045"/>
                    </a:cubicBezTo>
                    <a:cubicBezTo>
                      <a:pt x="91257" y="47168"/>
                      <a:pt x="113732" y="59143"/>
                      <a:pt x="136478" y="63692"/>
                    </a:cubicBezTo>
                    <a:cubicBezTo>
                      <a:pt x="150126" y="72791"/>
                      <a:pt x="167174" y="78180"/>
                      <a:pt x="177421" y="90988"/>
                    </a:cubicBezTo>
                    <a:cubicBezTo>
                      <a:pt x="230357" y="157159"/>
                      <a:pt x="142682" y="115802"/>
                      <a:pt x="232012" y="145579"/>
                    </a:cubicBezTo>
                    <a:cubicBezTo>
                      <a:pt x="245660" y="136480"/>
                      <a:pt x="258284" y="125618"/>
                      <a:pt x="272955" y="118283"/>
                    </a:cubicBezTo>
                    <a:cubicBezTo>
                      <a:pt x="285822" y="111849"/>
                      <a:pt x="302665" y="113623"/>
                      <a:pt x="313898" y="104636"/>
                    </a:cubicBezTo>
                    <a:cubicBezTo>
                      <a:pt x="326706" y="94389"/>
                      <a:pt x="329595" y="75291"/>
                      <a:pt x="341194" y="63692"/>
                    </a:cubicBezTo>
                    <a:cubicBezTo>
                      <a:pt x="352792" y="52094"/>
                      <a:pt x="368489" y="45495"/>
                      <a:pt x="382137" y="36397"/>
                    </a:cubicBezTo>
                    <a:cubicBezTo>
                      <a:pt x="409433" y="45495"/>
                      <a:pt x="454925" y="36396"/>
                      <a:pt x="464024" y="63692"/>
                    </a:cubicBezTo>
                    <a:cubicBezTo>
                      <a:pt x="482859" y="120197"/>
                      <a:pt x="465702" y="96656"/>
                      <a:pt x="518615" y="131931"/>
                    </a:cubicBezTo>
                    <a:cubicBezTo>
                      <a:pt x="551914" y="120831"/>
                      <a:pt x="574045" y="117444"/>
                      <a:pt x="600501" y="90988"/>
                    </a:cubicBezTo>
                    <a:cubicBezTo>
                      <a:pt x="691490" y="0"/>
                      <a:pt x="559555" y="95541"/>
                      <a:pt x="668740" y="22749"/>
                    </a:cubicBezTo>
                    <a:cubicBezTo>
                      <a:pt x="682388" y="31848"/>
                      <a:pt x="698085" y="38446"/>
                      <a:pt x="709684" y="50045"/>
                    </a:cubicBezTo>
                    <a:cubicBezTo>
                      <a:pt x="721282" y="61643"/>
                      <a:pt x="723070" y="82295"/>
                      <a:pt x="736979" y="90988"/>
                    </a:cubicBezTo>
                    <a:cubicBezTo>
                      <a:pt x="761378" y="106237"/>
                      <a:pt x="791570" y="109185"/>
                      <a:pt x="818866" y="118283"/>
                    </a:cubicBezTo>
                    <a:lnTo>
                      <a:pt x="859809" y="131931"/>
                    </a:lnTo>
                    <a:cubicBezTo>
                      <a:pt x="864358" y="118283"/>
                      <a:pt x="865477" y="102958"/>
                      <a:pt x="873457" y="90988"/>
                    </a:cubicBezTo>
                    <a:cubicBezTo>
                      <a:pt x="909851" y="36397"/>
                      <a:pt x="931081" y="66726"/>
                      <a:pt x="900752" y="36397"/>
                    </a:cubicBezTo>
                  </a:path>
                </a:pathLst>
              </a:custGeom>
              <a:solidFill>
                <a:srgbClr val="FFFF33"/>
              </a:solidFill>
              <a:ln w="57150">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0" name="Right Arrow 29"/>
              <p:cNvSpPr/>
              <p:nvPr/>
            </p:nvSpPr>
            <p:spPr>
              <a:xfrm>
                <a:off x="6324600" y="1981200"/>
                <a:ext cx="354841" cy="20471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n>
                    <a:solidFill>
                      <a:sysClr val="windowText" lastClr="000000"/>
                    </a:solidFill>
                  </a:ln>
                </a:endParaRPr>
              </a:p>
            </p:txBody>
          </p:sp>
          <p:sp>
            <p:nvSpPr>
              <p:cNvPr id="31" name="32-Point Star 30"/>
              <p:cNvSpPr/>
              <p:nvPr/>
            </p:nvSpPr>
            <p:spPr>
              <a:xfrm>
                <a:off x="5105400" y="1600200"/>
                <a:ext cx="838200" cy="914400"/>
              </a:xfrm>
              <a:prstGeom prst="star32">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36" name="Slide Number Placeholder 35"/>
          <p:cNvSpPr>
            <a:spLocks noGrp="1"/>
          </p:cNvSpPr>
          <p:nvPr>
            <p:ph type="sldNum" sz="quarter" idx="12"/>
          </p:nvPr>
        </p:nvSpPr>
        <p:spPr/>
        <p:txBody>
          <a:bodyPr/>
          <a:lstStyle/>
          <a:p>
            <a:fld id="{FFAE8C10-7168-4032-AB6F-E0A2FE1D327A}" type="slidenum">
              <a:rPr lang="en-GB" smtClean="0"/>
              <a:pPr/>
              <a:t>3</a:t>
            </a:fld>
            <a:r>
              <a:rPr lang="en-GB" dirty="0" smtClean="0"/>
              <a:t>/42</a:t>
            </a:r>
            <a:endParaRPr lang="en-GB" dirty="0"/>
          </a:p>
        </p:txBody>
      </p:sp>
      <p:sp>
        <p:nvSpPr>
          <p:cNvPr id="17" name="Footer Placeholder 16"/>
          <p:cNvSpPr>
            <a:spLocks noGrp="1"/>
          </p:cNvSpPr>
          <p:nvPr>
            <p:ph type="ftr" sz="quarter" idx="11"/>
          </p:nvPr>
        </p:nvSpPr>
        <p:spPr/>
        <p:txBody>
          <a:bodyPr/>
          <a:lstStyle/>
          <a:p>
            <a:r>
              <a:rPr lang="en-GB" smtClean="0"/>
              <a:t>Umut KOSE</a:t>
            </a:r>
            <a:endParaRPr lang="en-GB"/>
          </a:p>
        </p:txBody>
      </p:sp>
      <p:grpSp>
        <p:nvGrpSpPr>
          <p:cNvPr id="29" name="Group 28"/>
          <p:cNvGrpSpPr/>
          <p:nvPr/>
        </p:nvGrpSpPr>
        <p:grpSpPr>
          <a:xfrm>
            <a:off x="228600" y="260648"/>
            <a:ext cx="8807896" cy="1011906"/>
            <a:chOff x="228600" y="112838"/>
            <a:chExt cx="8807896" cy="1011906"/>
          </a:xfrm>
        </p:grpSpPr>
        <p:sp>
          <p:nvSpPr>
            <p:cNvPr id="33" name="TextBox 32"/>
            <p:cNvSpPr txBox="1"/>
            <p:nvPr/>
          </p:nvSpPr>
          <p:spPr>
            <a:xfrm>
              <a:off x="228600" y="296814"/>
              <a:ext cx="8807896" cy="769441"/>
            </a:xfrm>
            <a:prstGeom prst="rect">
              <a:avLst/>
            </a:prstGeom>
            <a:noFill/>
          </p:spPr>
          <p:txBody>
            <a:bodyPr wrap="square" rtlCol="0">
              <a:spAutoFit/>
            </a:bodyPr>
            <a:lstStyle/>
            <a:p>
              <a:r>
                <a:rPr lang="tr-TR" sz="2200" b="1" i="1" dirty="0" smtClean="0">
                  <a:solidFill>
                    <a:srgbClr val="FF0000"/>
                  </a:solidFill>
                </a:rPr>
                <a:t>X-ışınlarının keşfi</a:t>
              </a:r>
              <a:r>
                <a:rPr lang="en-GB" sz="2200" b="1" i="1" dirty="0" smtClean="0">
                  <a:solidFill>
                    <a:srgbClr val="FF0000"/>
                  </a:solidFill>
                </a:rPr>
                <a:t>:</a:t>
              </a:r>
              <a:r>
                <a:rPr lang="tr-TR" sz="2200" b="1" i="1" dirty="0" smtClean="0">
                  <a:solidFill>
                    <a:srgbClr val="FF0000"/>
                  </a:solidFill>
                </a:rPr>
                <a:t> </a:t>
              </a:r>
              <a:r>
                <a:rPr lang="tr-TR" sz="2200" b="1" i="1" dirty="0" smtClean="0">
                  <a:solidFill>
                    <a:srgbClr val="00FF00"/>
                  </a:solidFill>
                </a:rPr>
                <a:t>W</a:t>
              </a:r>
              <a:r>
                <a:rPr lang="en-GB" sz="2200" b="1" i="1" dirty="0" smtClean="0">
                  <a:solidFill>
                    <a:srgbClr val="00FF00"/>
                  </a:solidFill>
                </a:rPr>
                <a:t>.</a:t>
              </a:r>
              <a:r>
                <a:rPr lang="tr-TR" sz="2200" b="1" i="1" dirty="0" smtClean="0">
                  <a:solidFill>
                    <a:srgbClr val="00FF00"/>
                  </a:solidFill>
                </a:rPr>
                <a:t> Röntgen </a:t>
              </a:r>
              <a:r>
                <a:rPr lang="en-GB" sz="2200" b="1" i="1" dirty="0" smtClean="0">
                  <a:solidFill>
                    <a:srgbClr val="00FF00"/>
                  </a:solidFill>
                </a:rPr>
                <a:t>189</a:t>
              </a:r>
              <a:r>
                <a:rPr lang="tr-TR" sz="2200" b="1" i="1" dirty="0" smtClean="0">
                  <a:solidFill>
                    <a:srgbClr val="00FF00"/>
                  </a:solidFill>
                </a:rPr>
                <a:t>5.</a:t>
              </a:r>
              <a:r>
                <a:rPr lang="en-GB" sz="2200" b="1" i="1" dirty="0" smtClean="0">
                  <a:solidFill>
                    <a:srgbClr val="00FF00"/>
                  </a:solidFill>
                </a:rPr>
                <a:t> </a:t>
              </a:r>
              <a:endParaRPr lang="tr-TR" sz="2200" b="1" i="1" dirty="0" smtClean="0">
                <a:solidFill>
                  <a:srgbClr val="FF0000"/>
                </a:solidFill>
              </a:endParaRPr>
            </a:p>
            <a:p>
              <a:r>
                <a:rPr lang="en-GB" sz="2200" b="1" i="1" dirty="0" err="1" smtClean="0">
                  <a:solidFill>
                    <a:srgbClr val="FF0000"/>
                  </a:solidFill>
                </a:rPr>
                <a:t>Radyoaktivite’nin</a:t>
              </a:r>
              <a:r>
                <a:rPr lang="en-GB" sz="2200" b="1" i="1" dirty="0" smtClean="0">
                  <a:solidFill>
                    <a:srgbClr val="FF0000"/>
                  </a:solidFill>
                </a:rPr>
                <a:t> </a:t>
              </a:r>
              <a:r>
                <a:rPr lang="en-GB" sz="2200" b="1" i="1" dirty="0" err="1" smtClean="0">
                  <a:solidFill>
                    <a:srgbClr val="FF0000"/>
                  </a:solidFill>
                </a:rPr>
                <a:t>ke</a:t>
              </a:r>
              <a:r>
                <a:rPr lang="tr-TR" sz="2200" b="1" i="1" dirty="0" smtClean="0">
                  <a:solidFill>
                    <a:srgbClr val="FF0000"/>
                  </a:solidFill>
                </a:rPr>
                <a:t>şfi</a:t>
              </a:r>
              <a:r>
                <a:rPr lang="en-GB" sz="2200" b="1" i="1" dirty="0" smtClean="0">
                  <a:solidFill>
                    <a:srgbClr val="FF0000"/>
                  </a:solidFill>
                </a:rPr>
                <a:t>: </a:t>
              </a:r>
              <a:r>
                <a:rPr lang="en-GB" sz="2200" b="1" i="1" dirty="0" smtClean="0">
                  <a:solidFill>
                    <a:srgbClr val="00FF00"/>
                  </a:solidFill>
                </a:rPr>
                <a:t>H. Becquerel 1896</a:t>
              </a:r>
              <a:r>
                <a:rPr lang="tr-TR" sz="2200" b="1" i="1" dirty="0" smtClean="0">
                  <a:solidFill>
                    <a:srgbClr val="00FF00"/>
                  </a:solidFill>
                </a:rPr>
                <a:t> </a:t>
              </a:r>
              <a:r>
                <a:rPr lang="en-GB" sz="2200" b="1" i="1" dirty="0" smtClean="0">
                  <a:solidFill>
                    <a:srgbClr val="00FF00"/>
                  </a:solidFill>
                </a:rPr>
                <a:t>          , E. Rutherford 1899 </a:t>
              </a:r>
              <a:endParaRPr lang="en-GB" sz="2200" b="1" i="1" dirty="0">
                <a:solidFill>
                  <a:srgbClr val="00FF00"/>
                </a:solidFill>
              </a:endParaRPr>
            </a:p>
          </p:txBody>
        </p:sp>
        <p:grpSp>
          <p:nvGrpSpPr>
            <p:cNvPr id="18" name="Group 17"/>
            <p:cNvGrpSpPr/>
            <p:nvPr/>
          </p:nvGrpSpPr>
          <p:grpSpPr>
            <a:xfrm>
              <a:off x="5284662" y="404664"/>
              <a:ext cx="667928" cy="720080"/>
              <a:chOff x="7812360" y="476672"/>
              <a:chExt cx="667928" cy="720080"/>
            </a:xfrm>
          </p:grpSpPr>
          <p:pic>
            <p:nvPicPr>
              <p:cNvPr id="37" name="Picture 2" descr="http://cache.tokyotimes.com/wp-content/blogs.dir/3/files/2013/10/Nobel-Prize-in-Physics.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48448"/>
              <a:stretch/>
            </p:blipFill>
            <p:spPr bwMode="auto">
              <a:xfrm>
                <a:off x="7849539" y="476672"/>
                <a:ext cx="466877" cy="496688"/>
              </a:xfrm>
              <a:prstGeom prst="rect">
                <a:avLst/>
              </a:prstGeom>
              <a:noFill/>
              <a:extLst>
                <a:ext uri="{909E8E84-426E-40DD-AFC4-6F175D3DCCD1}">
                  <a14:hiddenFill xmlns:a14="http://schemas.microsoft.com/office/drawing/2010/main">
                    <a:solidFill>
                      <a:srgbClr val="FFFFFF"/>
                    </a:solidFill>
                  </a14:hiddenFill>
                </a:ext>
              </a:extLst>
            </p:spPr>
          </p:pic>
          <p:sp>
            <p:nvSpPr>
              <p:cNvPr id="38" name="TextBox 37"/>
              <p:cNvSpPr txBox="1"/>
              <p:nvPr/>
            </p:nvSpPr>
            <p:spPr>
              <a:xfrm>
                <a:off x="7812360" y="919753"/>
                <a:ext cx="667928" cy="276999"/>
              </a:xfrm>
              <a:prstGeom prst="rect">
                <a:avLst/>
              </a:prstGeom>
              <a:noFill/>
            </p:spPr>
            <p:txBody>
              <a:bodyPr wrap="square" rtlCol="0">
                <a:spAutoFit/>
              </a:bodyPr>
              <a:lstStyle/>
              <a:p>
                <a:r>
                  <a:rPr lang="en-GB" sz="1200" b="1" dirty="0" smtClean="0">
                    <a:solidFill>
                      <a:srgbClr val="FFFF00"/>
                    </a:solidFill>
                  </a:rPr>
                  <a:t>1903</a:t>
                </a:r>
                <a:endParaRPr lang="en-GB" sz="1200" b="1" dirty="0">
                  <a:solidFill>
                    <a:srgbClr val="FFFF00"/>
                  </a:solidFill>
                </a:endParaRPr>
              </a:p>
            </p:txBody>
          </p:sp>
        </p:grpSp>
        <p:grpSp>
          <p:nvGrpSpPr>
            <p:cNvPr id="21" name="Group 20"/>
            <p:cNvGrpSpPr/>
            <p:nvPr/>
          </p:nvGrpSpPr>
          <p:grpSpPr>
            <a:xfrm>
              <a:off x="4572000" y="112838"/>
              <a:ext cx="667928" cy="720080"/>
              <a:chOff x="5128208" y="44624"/>
              <a:chExt cx="667928" cy="720080"/>
            </a:xfrm>
          </p:grpSpPr>
          <p:pic>
            <p:nvPicPr>
              <p:cNvPr id="35" name="Picture 2" descr="http://cache.tokyotimes.com/wp-content/blogs.dir/3/files/2013/10/Nobel-Prize-in-Physics.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48448"/>
              <a:stretch/>
            </p:blipFill>
            <p:spPr bwMode="auto">
              <a:xfrm>
                <a:off x="5148064" y="44624"/>
                <a:ext cx="466877" cy="496688"/>
              </a:xfrm>
              <a:prstGeom prst="rect">
                <a:avLst/>
              </a:prstGeom>
              <a:noFill/>
              <a:extLst>
                <a:ext uri="{909E8E84-426E-40DD-AFC4-6F175D3DCCD1}">
                  <a14:hiddenFill xmlns:a14="http://schemas.microsoft.com/office/drawing/2010/main">
                    <a:solidFill>
                      <a:srgbClr val="FFFFFF"/>
                    </a:solidFill>
                  </a14:hiddenFill>
                </a:ext>
              </a:extLst>
            </p:spPr>
          </p:pic>
          <p:sp>
            <p:nvSpPr>
              <p:cNvPr id="39" name="TextBox 38"/>
              <p:cNvSpPr txBox="1"/>
              <p:nvPr/>
            </p:nvSpPr>
            <p:spPr>
              <a:xfrm>
                <a:off x="5128208" y="487705"/>
                <a:ext cx="667928" cy="276999"/>
              </a:xfrm>
              <a:prstGeom prst="rect">
                <a:avLst/>
              </a:prstGeom>
              <a:noFill/>
            </p:spPr>
            <p:txBody>
              <a:bodyPr wrap="square" rtlCol="0">
                <a:spAutoFit/>
              </a:bodyPr>
              <a:lstStyle/>
              <a:p>
                <a:r>
                  <a:rPr lang="en-GB" sz="1200" b="1" dirty="0" smtClean="0">
                    <a:solidFill>
                      <a:srgbClr val="FFFF00"/>
                    </a:solidFill>
                  </a:rPr>
                  <a:t>1901</a:t>
                </a:r>
                <a:endParaRPr lang="en-GB" sz="1200" b="1" dirty="0">
                  <a:solidFill>
                    <a:srgbClr val="FFFF00"/>
                  </a:solidFill>
                </a:endParaRPr>
              </a:p>
            </p:txBody>
          </p:sp>
        </p:grpSp>
      </p:grpSp>
      <p:sp>
        <p:nvSpPr>
          <p:cNvPr id="24" name="Date Placeholder 23"/>
          <p:cNvSpPr>
            <a:spLocks noGrp="1"/>
          </p:cNvSpPr>
          <p:nvPr>
            <p:ph type="dt" sz="half" idx="10"/>
          </p:nvPr>
        </p:nvSpPr>
        <p:spPr/>
        <p:txBody>
          <a:bodyPr/>
          <a:lstStyle/>
          <a:p>
            <a:fld id="{4A0BED04-A1BA-430C-964E-97DBDC844B14}" type="datetime1">
              <a:rPr lang="en-GB" smtClean="0"/>
              <a:t>24/04/2014</a:t>
            </a:fld>
            <a:endParaRPr lang="en-GB"/>
          </a:p>
        </p:txBody>
      </p:sp>
    </p:spTree>
    <p:extLst>
      <p:ext uri="{BB962C8B-B14F-4D97-AF65-F5344CB8AC3E}">
        <p14:creationId xmlns:p14="http://schemas.microsoft.com/office/powerpoint/2010/main" val="33036637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Umut KOSE</a:t>
            </a:r>
            <a:endParaRPr lang="en-GB"/>
          </a:p>
        </p:txBody>
      </p:sp>
      <p:sp>
        <p:nvSpPr>
          <p:cNvPr id="3" name="Slide Number Placeholder 2"/>
          <p:cNvSpPr>
            <a:spLocks noGrp="1"/>
          </p:cNvSpPr>
          <p:nvPr>
            <p:ph type="sldNum" sz="quarter" idx="12"/>
          </p:nvPr>
        </p:nvSpPr>
        <p:spPr/>
        <p:txBody>
          <a:bodyPr/>
          <a:lstStyle/>
          <a:p>
            <a:fld id="{9D7D85F2-B42A-4D55-81F3-BF4AC343C405}" type="slidenum">
              <a:rPr lang="en-GB" smtClean="0"/>
              <a:t>30</a:t>
            </a:fld>
            <a:r>
              <a:rPr lang="en-GB" dirty="0" smtClean="0"/>
              <a:t>/42</a:t>
            </a:r>
            <a:endParaRPr lang="en-GB" dirty="0"/>
          </a:p>
        </p:txBody>
      </p:sp>
      <p:graphicFrame>
        <p:nvGraphicFramePr>
          <p:cNvPr id="6" name="Object 5"/>
          <p:cNvGraphicFramePr>
            <a:graphicFrameLocks noChangeAspect="1"/>
          </p:cNvGraphicFramePr>
          <p:nvPr>
            <p:extLst>
              <p:ext uri="{D42A27DB-BD31-4B8C-83A1-F6EECF244321}">
                <p14:modId xmlns:p14="http://schemas.microsoft.com/office/powerpoint/2010/main" val="2616612749"/>
              </p:ext>
            </p:extLst>
          </p:nvPr>
        </p:nvGraphicFramePr>
        <p:xfrm>
          <a:off x="755576" y="1052736"/>
          <a:ext cx="7359650" cy="1066800"/>
        </p:xfrm>
        <a:graphic>
          <a:graphicData uri="http://schemas.openxmlformats.org/presentationml/2006/ole">
            <mc:AlternateContent xmlns:mc="http://schemas.openxmlformats.org/markup-compatibility/2006">
              <mc:Choice xmlns:v="urn:schemas-microsoft-com:vml" Requires="v">
                <p:oleObj spid="_x0000_s8540" name="Equation" r:id="rId3" imgW="3517560" imgH="507960" progId="Equation.3">
                  <p:embed/>
                </p:oleObj>
              </mc:Choice>
              <mc:Fallback>
                <p:oleObj name="Equation" r:id="rId3" imgW="3517560" imgH="507960" progId="Equation.3">
                  <p:embed/>
                  <p:pic>
                    <p:nvPicPr>
                      <p:cNvPr id="0" name="7 Objeto"/>
                      <p:cNvPicPr>
                        <a:picLocks noChangeAspect="1" noChangeArrowheads="1"/>
                      </p:cNvPicPr>
                      <p:nvPr/>
                    </p:nvPicPr>
                    <p:blipFill>
                      <a:blip r:embed="rId4"/>
                      <a:srcRect/>
                      <a:stretch>
                        <a:fillRect/>
                      </a:stretch>
                    </p:blipFill>
                    <p:spPr bwMode="auto">
                      <a:xfrm>
                        <a:off x="755576" y="1052736"/>
                        <a:ext cx="7359650" cy="1066800"/>
                      </a:xfrm>
                      <a:prstGeom prst="rect">
                        <a:avLst/>
                      </a:prstGeom>
                      <a:solidFill>
                        <a:schemeClr val="bg1"/>
                      </a:solidFill>
                      <a:ln w="12700">
                        <a:noFill/>
                        <a:miter lim="800000"/>
                        <a:headEnd/>
                        <a:tailEnd/>
                      </a:ln>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2752706343"/>
              </p:ext>
            </p:extLst>
          </p:nvPr>
        </p:nvGraphicFramePr>
        <p:xfrm>
          <a:off x="7236296" y="2132856"/>
          <a:ext cx="1736725" cy="457200"/>
        </p:xfrm>
        <a:graphic>
          <a:graphicData uri="http://schemas.openxmlformats.org/presentationml/2006/ole">
            <mc:AlternateContent xmlns:mc="http://schemas.openxmlformats.org/markup-compatibility/2006">
              <mc:Choice xmlns:v="urn:schemas-microsoft-com:vml" Requires="v">
                <p:oleObj spid="_x0000_s8541" name="Equation" r:id="rId5" imgW="965160" imgH="253800" progId="Equation.3">
                  <p:embed/>
                </p:oleObj>
              </mc:Choice>
              <mc:Fallback>
                <p:oleObj name="Equation" r:id="rId5" imgW="965160" imgH="253800" progId="Equation.3">
                  <p:embed/>
                  <p:pic>
                    <p:nvPicPr>
                      <p:cNvPr id="0" name="6 Objeto"/>
                      <p:cNvPicPr>
                        <a:picLocks noChangeAspect="1" noChangeArrowheads="1"/>
                      </p:cNvPicPr>
                      <p:nvPr/>
                    </p:nvPicPr>
                    <p:blipFill>
                      <a:blip r:embed="rId6"/>
                      <a:srcRect/>
                      <a:stretch>
                        <a:fillRect/>
                      </a:stretch>
                    </p:blipFill>
                    <p:spPr bwMode="auto">
                      <a:xfrm>
                        <a:off x="7236296" y="2132856"/>
                        <a:ext cx="1736725" cy="457200"/>
                      </a:xfrm>
                      <a:prstGeom prst="rect">
                        <a:avLst/>
                      </a:prstGeom>
                      <a:solidFill>
                        <a:schemeClr val="bg1"/>
                      </a:solidFill>
                      <a:ln w="9525">
                        <a:solidFill>
                          <a:srgbClr val="00B050"/>
                        </a:solidFill>
                        <a:miter lim="800000"/>
                        <a:headEnd/>
                        <a:tailEnd/>
                      </a:ln>
                    </p:spPr>
                  </p:pic>
                </p:oleObj>
              </mc:Fallback>
            </mc:AlternateContent>
          </a:graphicData>
        </a:graphic>
      </p:graphicFrame>
      <p:grpSp>
        <p:nvGrpSpPr>
          <p:cNvPr id="30" name="Group 29"/>
          <p:cNvGrpSpPr/>
          <p:nvPr/>
        </p:nvGrpSpPr>
        <p:grpSpPr>
          <a:xfrm>
            <a:off x="827584" y="2276872"/>
            <a:ext cx="7812360" cy="3033628"/>
            <a:chOff x="1259632" y="2276872"/>
            <a:chExt cx="7812360" cy="3033628"/>
          </a:xfrm>
        </p:grpSpPr>
        <p:graphicFrame>
          <p:nvGraphicFramePr>
            <p:cNvPr id="11" name="Object 10"/>
            <p:cNvGraphicFramePr>
              <a:graphicFrameLocks noChangeAspect="1"/>
            </p:cNvGraphicFramePr>
            <p:nvPr>
              <p:extLst>
                <p:ext uri="{D42A27DB-BD31-4B8C-83A1-F6EECF244321}">
                  <p14:modId xmlns:p14="http://schemas.microsoft.com/office/powerpoint/2010/main" val="2384771967"/>
                </p:ext>
              </p:extLst>
            </p:nvPr>
          </p:nvGraphicFramePr>
          <p:xfrm>
            <a:off x="1259632" y="2996952"/>
            <a:ext cx="6110288" cy="1752600"/>
          </p:xfrm>
          <a:graphic>
            <a:graphicData uri="http://schemas.openxmlformats.org/presentationml/2006/ole">
              <mc:AlternateContent xmlns:mc="http://schemas.openxmlformats.org/markup-compatibility/2006">
                <mc:Choice xmlns:v="urn:schemas-microsoft-com:vml" Requires="v">
                  <p:oleObj spid="_x0000_s8542" name="Ecuación" r:id="rId7" imgW="3632200" imgH="1041400" progId="Equation.3">
                    <p:embed/>
                  </p:oleObj>
                </mc:Choice>
                <mc:Fallback>
                  <p:oleObj name="Ecuación" r:id="rId7" imgW="3632200" imgH="1041400" progId="Equation.3">
                    <p:embed/>
                    <p:pic>
                      <p:nvPicPr>
                        <p:cNvPr id="0" name="4 Objeto"/>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59632" y="2996952"/>
                          <a:ext cx="6110288" cy="1752600"/>
                        </a:xfrm>
                        <a:prstGeom prst="rect">
                          <a:avLst/>
                        </a:prstGeom>
                        <a:solidFill>
                          <a:schemeClr val="bg1"/>
                        </a:solidFill>
                        <a:ln w="38100">
                          <a:noFill/>
                          <a:miter lim="800000"/>
                          <a:headEnd/>
                          <a:tailEnd/>
                        </a:ln>
                      </p:spPr>
                    </p:pic>
                  </p:oleObj>
                </mc:Fallback>
              </mc:AlternateContent>
            </a:graphicData>
          </a:graphic>
        </p:graphicFrame>
        <p:sp>
          <p:nvSpPr>
            <p:cNvPr id="14" name="TextBox 13"/>
            <p:cNvSpPr txBox="1"/>
            <p:nvPr/>
          </p:nvSpPr>
          <p:spPr>
            <a:xfrm>
              <a:off x="3851920" y="4941168"/>
              <a:ext cx="2088232" cy="369332"/>
            </a:xfrm>
            <a:prstGeom prst="rect">
              <a:avLst/>
            </a:prstGeom>
            <a:noFill/>
          </p:spPr>
          <p:txBody>
            <a:bodyPr wrap="square" rtlCol="0">
              <a:spAutoFit/>
            </a:bodyPr>
            <a:lstStyle/>
            <a:p>
              <a:r>
                <a:rPr lang="tr-TR" b="1" dirty="0" smtClean="0">
                  <a:solidFill>
                    <a:srgbClr val="FFFF00"/>
                  </a:solidFill>
                </a:rPr>
                <a:t>CP korunumlu ise 0</a:t>
              </a:r>
              <a:endParaRPr lang="en-GB" b="1" dirty="0">
                <a:solidFill>
                  <a:srgbClr val="FFFF00"/>
                </a:solidFill>
              </a:endParaRPr>
            </a:p>
          </p:txBody>
        </p:sp>
        <p:cxnSp>
          <p:nvCxnSpPr>
            <p:cNvPr id="16" name="Straight Arrow Connector 15"/>
            <p:cNvCxnSpPr>
              <a:stCxn id="14" idx="0"/>
            </p:cNvCxnSpPr>
            <p:nvPr/>
          </p:nvCxnSpPr>
          <p:spPr>
            <a:xfrm flipV="1">
              <a:off x="4896036" y="4509120"/>
              <a:ext cx="0" cy="43204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851920" y="2276872"/>
              <a:ext cx="2088232" cy="646331"/>
            </a:xfrm>
            <a:prstGeom prst="rect">
              <a:avLst/>
            </a:prstGeom>
            <a:noFill/>
          </p:spPr>
          <p:txBody>
            <a:bodyPr wrap="square" rtlCol="0">
              <a:spAutoFit/>
            </a:bodyPr>
            <a:lstStyle/>
            <a:p>
              <a:pPr algn="ctr"/>
              <a:r>
                <a:rPr lang="tr-TR" b="1" dirty="0" smtClean="0">
                  <a:solidFill>
                    <a:srgbClr val="FFFF00"/>
                  </a:solidFill>
                </a:rPr>
                <a:t>Karışım acısı max. olasılığı belirler</a:t>
              </a:r>
              <a:endParaRPr lang="en-GB" b="1" dirty="0">
                <a:solidFill>
                  <a:srgbClr val="FFFF00"/>
                </a:solidFill>
              </a:endParaRPr>
            </a:p>
          </p:txBody>
        </p:sp>
        <p:cxnSp>
          <p:nvCxnSpPr>
            <p:cNvPr id="19" name="Straight Arrow Connector 18"/>
            <p:cNvCxnSpPr/>
            <p:nvPr/>
          </p:nvCxnSpPr>
          <p:spPr>
            <a:xfrm>
              <a:off x="4932040" y="2780928"/>
              <a:ext cx="0" cy="433789"/>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7668344" y="3430741"/>
              <a:ext cx="1403648" cy="646331"/>
            </a:xfrm>
            <a:prstGeom prst="rect">
              <a:avLst/>
            </a:prstGeom>
            <a:noFill/>
          </p:spPr>
          <p:txBody>
            <a:bodyPr wrap="square" rtlCol="0">
              <a:spAutoFit/>
            </a:bodyPr>
            <a:lstStyle/>
            <a:p>
              <a:pPr algn="ctr"/>
              <a:r>
                <a:rPr lang="tr-TR" b="1" dirty="0" smtClean="0">
                  <a:solidFill>
                    <a:srgbClr val="FFFF00"/>
                  </a:solidFill>
                </a:rPr>
                <a:t>L/E Salınım terimi</a:t>
              </a:r>
              <a:endParaRPr lang="en-GB" b="1" dirty="0">
                <a:solidFill>
                  <a:srgbClr val="FFFF00"/>
                </a:solidFill>
              </a:endParaRPr>
            </a:p>
          </p:txBody>
        </p:sp>
        <p:cxnSp>
          <p:nvCxnSpPr>
            <p:cNvPr id="22" name="Straight Arrow Connector 21"/>
            <p:cNvCxnSpPr/>
            <p:nvPr/>
          </p:nvCxnSpPr>
          <p:spPr>
            <a:xfrm flipH="1" flipV="1">
              <a:off x="7308304" y="3429000"/>
              <a:ext cx="504056" cy="36004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7236296" y="3789040"/>
              <a:ext cx="576064" cy="43204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aphicFrame>
        <p:nvGraphicFramePr>
          <p:cNvPr id="31" name="Object 30"/>
          <p:cNvGraphicFramePr>
            <a:graphicFrameLocks noChangeAspect="1"/>
          </p:cNvGraphicFramePr>
          <p:nvPr>
            <p:extLst>
              <p:ext uri="{D42A27DB-BD31-4B8C-83A1-F6EECF244321}">
                <p14:modId xmlns:p14="http://schemas.microsoft.com/office/powerpoint/2010/main" val="2946989625"/>
              </p:ext>
            </p:extLst>
          </p:nvPr>
        </p:nvGraphicFramePr>
        <p:xfrm>
          <a:off x="1403648" y="5517232"/>
          <a:ext cx="2651125" cy="800100"/>
        </p:xfrm>
        <a:graphic>
          <a:graphicData uri="http://schemas.openxmlformats.org/presentationml/2006/ole">
            <mc:AlternateContent xmlns:mc="http://schemas.openxmlformats.org/markup-compatibility/2006">
              <mc:Choice xmlns:v="urn:schemas-microsoft-com:vml" Requires="v">
                <p:oleObj spid="_x0000_s8543" name="Equation" r:id="rId9" imgW="1473120" imgH="444240" progId="Equation.3">
                  <p:embed/>
                </p:oleObj>
              </mc:Choice>
              <mc:Fallback>
                <p:oleObj name="Equation" r:id="rId9" imgW="1473120" imgH="444240" progId="Equation.3">
                  <p:embed/>
                  <p:pic>
                    <p:nvPicPr>
                      <p:cNvPr id="0" name="Object 12"/>
                      <p:cNvPicPr>
                        <a:picLocks noChangeAspect="1" noChangeArrowheads="1"/>
                      </p:cNvPicPr>
                      <p:nvPr/>
                    </p:nvPicPr>
                    <p:blipFill>
                      <a:blip r:embed="rId10"/>
                      <a:srcRect/>
                      <a:stretch>
                        <a:fillRect/>
                      </a:stretch>
                    </p:blipFill>
                    <p:spPr bwMode="auto">
                      <a:xfrm>
                        <a:off x="1403648" y="5517232"/>
                        <a:ext cx="2651125" cy="800100"/>
                      </a:xfrm>
                      <a:prstGeom prst="rect">
                        <a:avLst/>
                      </a:prstGeom>
                      <a:solidFill>
                        <a:schemeClr val="bg1"/>
                      </a:solidFill>
                      <a:ln w="9525">
                        <a:solidFill>
                          <a:srgbClr val="00B050"/>
                        </a:solidFill>
                        <a:miter lim="800000"/>
                        <a:headEnd/>
                        <a:tailEnd/>
                      </a:ln>
                    </p:spPr>
                  </p:pic>
                </p:oleObj>
              </mc:Fallback>
            </mc:AlternateContent>
          </a:graphicData>
        </a:graphic>
      </p:graphicFrame>
      <p:sp>
        <p:nvSpPr>
          <p:cNvPr id="32" name="TextBox 31"/>
          <p:cNvSpPr txBox="1"/>
          <p:nvPr/>
        </p:nvSpPr>
        <p:spPr>
          <a:xfrm>
            <a:off x="4139952" y="5733256"/>
            <a:ext cx="1872208" cy="369332"/>
          </a:xfrm>
          <a:prstGeom prst="rect">
            <a:avLst/>
          </a:prstGeom>
          <a:noFill/>
        </p:spPr>
        <p:txBody>
          <a:bodyPr wrap="square" rtlCol="0">
            <a:spAutoFit/>
          </a:bodyPr>
          <a:lstStyle/>
          <a:p>
            <a:r>
              <a:rPr lang="tr-TR" b="1" dirty="0" smtClean="0">
                <a:solidFill>
                  <a:srgbClr val="FFFF00"/>
                </a:solidFill>
              </a:rPr>
              <a:t>Oscillation length</a:t>
            </a:r>
            <a:endParaRPr lang="en-GB" b="1" dirty="0">
              <a:solidFill>
                <a:srgbClr val="FFFF00"/>
              </a:solidFill>
            </a:endParaRPr>
          </a:p>
        </p:txBody>
      </p:sp>
      <p:sp>
        <p:nvSpPr>
          <p:cNvPr id="4" name="Date Placeholder 3"/>
          <p:cNvSpPr>
            <a:spLocks noGrp="1"/>
          </p:cNvSpPr>
          <p:nvPr>
            <p:ph type="dt" sz="half" idx="10"/>
          </p:nvPr>
        </p:nvSpPr>
        <p:spPr/>
        <p:txBody>
          <a:bodyPr/>
          <a:lstStyle/>
          <a:p>
            <a:fld id="{1B3E84EB-8A83-4D02-870C-653033A06DCA}" type="datetime1">
              <a:rPr lang="en-GB" smtClean="0"/>
              <a:t>24/04/2014</a:t>
            </a:fld>
            <a:endParaRPr lang="en-GB"/>
          </a:p>
        </p:txBody>
      </p:sp>
    </p:spTree>
    <p:extLst>
      <p:ext uri="{BB962C8B-B14F-4D97-AF65-F5344CB8AC3E}">
        <p14:creationId xmlns:p14="http://schemas.microsoft.com/office/powerpoint/2010/main" val="7611798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Umut KOSE</a:t>
            </a:r>
            <a:endParaRPr lang="en-GB"/>
          </a:p>
        </p:txBody>
      </p:sp>
      <p:sp>
        <p:nvSpPr>
          <p:cNvPr id="3" name="Slide Number Placeholder 2"/>
          <p:cNvSpPr>
            <a:spLocks noGrp="1"/>
          </p:cNvSpPr>
          <p:nvPr>
            <p:ph type="sldNum" sz="quarter" idx="12"/>
          </p:nvPr>
        </p:nvSpPr>
        <p:spPr/>
        <p:txBody>
          <a:bodyPr/>
          <a:lstStyle/>
          <a:p>
            <a:fld id="{9D7D85F2-B42A-4D55-81F3-BF4AC343C405}" type="slidenum">
              <a:rPr lang="en-GB" smtClean="0"/>
              <a:t>31</a:t>
            </a:fld>
            <a:r>
              <a:rPr lang="en-GB" dirty="0" smtClean="0"/>
              <a:t>/42</a:t>
            </a:r>
            <a:endParaRPr lang="en-GB" dirty="0"/>
          </a:p>
        </p:txBody>
      </p:sp>
      <p:graphicFrame>
        <p:nvGraphicFramePr>
          <p:cNvPr id="5" name="Object 4"/>
          <p:cNvGraphicFramePr>
            <a:graphicFrameLocks noChangeAspect="1"/>
          </p:cNvGraphicFramePr>
          <p:nvPr>
            <p:extLst>
              <p:ext uri="{D42A27DB-BD31-4B8C-83A1-F6EECF244321}">
                <p14:modId xmlns:p14="http://schemas.microsoft.com/office/powerpoint/2010/main" val="1880179171"/>
              </p:ext>
            </p:extLst>
          </p:nvPr>
        </p:nvGraphicFramePr>
        <p:xfrm>
          <a:off x="423863" y="1092568"/>
          <a:ext cx="5561012" cy="825500"/>
        </p:xfrm>
        <a:graphic>
          <a:graphicData uri="http://schemas.openxmlformats.org/presentationml/2006/ole">
            <mc:AlternateContent xmlns:mc="http://schemas.openxmlformats.org/markup-compatibility/2006">
              <mc:Choice xmlns:v="urn:schemas-microsoft-com:vml" Requires="v">
                <p:oleObj spid="_x0000_s9305" name="Equation" r:id="rId4" imgW="2997000" imgH="444240" progId="Equation.3">
                  <p:embed/>
                </p:oleObj>
              </mc:Choice>
              <mc:Fallback>
                <p:oleObj name="Equation" r:id="rId4" imgW="2997000" imgH="444240" progId="Equation.3">
                  <p:embed/>
                  <p:pic>
                    <p:nvPicPr>
                      <p:cNvPr id="0" name=""/>
                      <p:cNvPicPr>
                        <a:picLocks noChangeAspect="1" noChangeArrowheads="1"/>
                      </p:cNvPicPr>
                      <p:nvPr/>
                    </p:nvPicPr>
                    <p:blipFill>
                      <a:blip r:embed="rId5"/>
                      <a:srcRect/>
                      <a:stretch>
                        <a:fillRect/>
                      </a:stretch>
                    </p:blipFill>
                    <p:spPr bwMode="auto">
                      <a:xfrm>
                        <a:off x="423863" y="1092568"/>
                        <a:ext cx="5561012" cy="825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5"/>
          <p:cNvSpPr txBox="1"/>
          <p:nvPr/>
        </p:nvSpPr>
        <p:spPr>
          <a:xfrm>
            <a:off x="288031" y="116632"/>
            <a:ext cx="8579839" cy="646331"/>
          </a:xfrm>
          <a:prstGeom prst="rect">
            <a:avLst/>
          </a:prstGeom>
          <a:noFill/>
        </p:spPr>
        <p:txBody>
          <a:bodyPr wrap="square" rtlCol="0">
            <a:spAutoFit/>
          </a:bodyPr>
          <a:lstStyle/>
          <a:p>
            <a:r>
              <a:rPr lang="tr-TR" b="1" dirty="0">
                <a:solidFill>
                  <a:schemeClr val="bg1"/>
                </a:solidFill>
              </a:rPr>
              <a:t>İki nötrino </a:t>
            </a:r>
            <a:r>
              <a:rPr lang="tr-TR" b="1" dirty="0" smtClean="0">
                <a:solidFill>
                  <a:schemeClr val="bg1"/>
                </a:solidFill>
              </a:rPr>
              <a:t>çercevesinde </a:t>
            </a:r>
            <a:r>
              <a:rPr lang="en-GB" b="1" dirty="0" smtClean="0">
                <a:solidFill>
                  <a:schemeClr val="bg1"/>
                </a:solidFill>
              </a:rPr>
              <a:t>(</a:t>
            </a:r>
            <a:r>
              <a:rPr lang="tr-TR" b="1" dirty="0" smtClean="0">
                <a:solidFill>
                  <a:schemeClr val="bg1"/>
                </a:solidFill>
              </a:rPr>
              <a:t>kısa erimli nötrino salınımlarında ve mass dominant durumlarında kabul edilen yaklasım</a:t>
            </a:r>
            <a:r>
              <a:rPr lang="en-GB" b="1" dirty="0" smtClean="0">
                <a:solidFill>
                  <a:schemeClr val="bg1"/>
                </a:solidFill>
              </a:rPr>
              <a:t>)</a:t>
            </a:r>
            <a:r>
              <a:rPr lang="tr-TR" b="1" dirty="0" smtClean="0">
                <a:solidFill>
                  <a:schemeClr val="bg1"/>
                </a:solidFill>
              </a:rPr>
              <a:t> ve vakumda düşünüldüğünde</a:t>
            </a:r>
            <a:endParaRPr lang="en-GB" b="1" dirty="0">
              <a:solidFill>
                <a:schemeClr val="bg1"/>
              </a:solidFill>
            </a:endParaRPr>
          </a:p>
        </p:txBody>
      </p:sp>
      <mc:AlternateContent xmlns:mc="http://schemas.openxmlformats.org/markup-compatibility/2006" xmlns:a14="http://schemas.microsoft.com/office/drawing/2010/main">
        <mc:Choice Requires="a14">
          <p:sp>
            <p:nvSpPr>
              <p:cNvPr id="8" name="Rectangle 7"/>
              <p:cNvSpPr/>
              <p:nvPr/>
            </p:nvSpPr>
            <p:spPr>
              <a:xfrm>
                <a:off x="4067944" y="701552"/>
                <a:ext cx="1033360" cy="34413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tr-TR" sz="1600" b="1" i="1" smtClean="0">
                          <a:solidFill>
                            <a:srgbClr val="00FF00"/>
                          </a:solidFill>
                          <a:latin typeface="Cambria Math"/>
                          <a:ea typeface="Cambria Math"/>
                          <a:sym typeface="Symbol"/>
                        </a:rPr>
                        <m:t>∆</m:t>
                      </m:r>
                      <m:sSup>
                        <m:sSupPr>
                          <m:ctrlPr>
                            <a:rPr lang="tr-TR" sz="1600" b="1" i="1">
                              <a:solidFill>
                                <a:srgbClr val="00FF00"/>
                              </a:solidFill>
                              <a:latin typeface="Cambria Math"/>
                              <a:ea typeface="Cambria Math"/>
                              <a:sym typeface="Symbol"/>
                            </a:rPr>
                          </m:ctrlPr>
                        </m:sSupPr>
                        <m:e>
                          <m:r>
                            <a:rPr lang="tr-TR" sz="1600" b="1" i="1">
                              <a:solidFill>
                                <a:srgbClr val="00FF00"/>
                              </a:solidFill>
                              <a:latin typeface="Cambria Math"/>
                              <a:ea typeface="Cambria Math"/>
                              <a:sym typeface="Symbol"/>
                            </a:rPr>
                            <m:t>𝒎</m:t>
                          </m:r>
                        </m:e>
                        <m:sup>
                          <m:r>
                            <a:rPr lang="tr-TR" sz="1600" b="1" i="1">
                              <a:solidFill>
                                <a:srgbClr val="00FF00"/>
                              </a:solidFill>
                              <a:latin typeface="Cambria Math"/>
                              <a:ea typeface="Cambria Math"/>
                              <a:sym typeface="Symbol"/>
                            </a:rPr>
                            <m:t>𝟐</m:t>
                          </m:r>
                        </m:sup>
                      </m:sSup>
                      <m:r>
                        <a:rPr lang="tr-TR" sz="1600" b="1" i="1">
                          <a:solidFill>
                            <a:srgbClr val="00FF00"/>
                          </a:solidFill>
                          <a:latin typeface="Cambria Math"/>
                          <a:ea typeface="Cambria Math"/>
                          <a:sym typeface="Symbol"/>
                        </a:rPr>
                        <m:t>≠</m:t>
                      </m:r>
                      <m:r>
                        <a:rPr lang="tr-TR" sz="1600" b="1" i="1">
                          <a:solidFill>
                            <a:srgbClr val="00FF00"/>
                          </a:solidFill>
                          <a:latin typeface="Cambria Math"/>
                          <a:ea typeface="Cambria Math"/>
                          <a:sym typeface="Symbol"/>
                        </a:rPr>
                        <m:t>𝟎</m:t>
                      </m:r>
                    </m:oMath>
                  </m:oMathPara>
                </a14:m>
                <a:endParaRPr lang="en-GB" sz="1600" b="1" dirty="0">
                  <a:solidFill>
                    <a:srgbClr val="00FF00"/>
                  </a:solidFill>
                </a:endParaRPr>
              </a:p>
            </p:txBody>
          </p:sp>
        </mc:Choice>
        <mc:Fallback xmlns="">
          <p:sp>
            <p:nvSpPr>
              <p:cNvPr id="8" name="Rectangle 7"/>
              <p:cNvSpPr>
                <a:spLocks noRot="1" noChangeAspect="1" noMove="1" noResize="1" noEditPoints="1" noAdjustHandles="1" noChangeArrowheads="1" noChangeShapeType="1" noTextEdit="1"/>
              </p:cNvSpPr>
              <p:nvPr/>
            </p:nvSpPr>
            <p:spPr>
              <a:xfrm>
                <a:off x="4067944" y="701552"/>
                <a:ext cx="1033360" cy="344133"/>
              </a:xfrm>
              <a:prstGeom prst="rect">
                <a:avLst/>
              </a:prstGeom>
              <a:blipFill rotWithShape="1">
                <a:blip r:embed="rId6"/>
                <a:stretch>
                  <a:fillRect/>
                </a:stretch>
              </a:blipFill>
            </p:spPr>
            <p:txBody>
              <a:bodyPr/>
              <a:lstStyle/>
              <a:p>
                <a:r>
                  <a:rPr lang="en-GB">
                    <a:noFill/>
                  </a:rPr>
                  <a:t> </a:t>
                </a:r>
              </a:p>
            </p:txBody>
          </p:sp>
        </mc:Fallback>
      </mc:AlternateContent>
      <p:sp>
        <p:nvSpPr>
          <p:cNvPr id="9" name="TextBox 8"/>
          <p:cNvSpPr txBox="1"/>
          <p:nvPr/>
        </p:nvSpPr>
        <p:spPr>
          <a:xfrm>
            <a:off x="1799692" y="777479"/>
            <a:ext cx="1404156" cy="338554"/>
          </a:xfrm>
          <a:prstGeom prst="rect">
            <a:avLst/>
          </a:prstGeom>
          <a:noFill/>
        </p:spPr>
        <p:txBody>
          <a:bodyPr wrap="square" rtlCol="0">
            <a:spAutoFit/>
          </a:bodyPr>
          <a:lstStyle/>
          <a:p>
            <a:r>
              <a:rPr lang="tr-TR" sz="1600" b="1" dirty="0" smtClean="0">
                <a:solidFill>
                  <a:srgbClr val="00FF00"/>
                </a:solidFill>
              </a:rPr>
              <a:t>Karışım acısı</a:t>
            </a:r>
            <a:endParaRPr lang="en-GB" sz="1600" b="1" dirty="0">
              <a:solidFill>
                <a:srgbClr val="00FF00"/>
              </a:solidFill>
            </a:endParaRPr>
          </a:p>
        </p:txBody>
      </p:sp>
      <p:sp>
        <p:nvSpPr>
          <p:cNvPr id="10" name="Right Brace 9"/>
          <p:cNvSpPr/>
          <p:nvPr/>
        </p:nvSpPr>
        <p:spPr>
          <a:xfrm rot="16200000">
            <a:off x="2231740" y="864005"/>
            <a:ext cx="504056" cy="864096"/>
          </a:xfrm>
          <a:prstGeom prst="rightBrace">
            <a:avLst>
              <a:gd name="adj1" fmla="val 23535"/>
              <a:gd name="adj2" fmla="val 47060"/>
            </a:avLst>
          </a:prstGeom>
          <a:ln w="28575">
            <a:solidFill>
              <a:srgbClr val="FF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TextBox 10"/>
          <p:cNvSpPr txBox="1"/>
          <p:nvPr/>
        </p:nvSpPr>
        <p:spPr>
          <a:xfrm>
            <a:off x="899592" y="1836113"/>
            <a:ext cx="5040052" cy="584775"/>
          </a:xfrm>
          <a:prstGeom prst="rect">
            <a:avLst/>
          </a:prstGeom>
          <a:noFill/>
        </p:spPr>
        <p:txBody>
          <a:bodyPr wrap="square" rtlCol="0">
            <a:spAutoFit/>
          </a:bodyPr>
          <a:lstStyle/>
          <a:p>
            <a:r>
              <a:rPr lang="tr-TR" sz="1600" b="1" dirty="0" smtClean="0">
                <a:solidFill>
                  <a:srgbClr val="FF00FF"/>
                </a:solidFill>
              </a:rPr>
              <a:t>L</a:t>
            </a:r>
            <a:r>
              <a:rPr lang="tr-TR" sz="1600" b="1" dirty="0" smtClean="0">
                <a:solidFill>
                  <a:srgbClr val="00FF00"/>
                </a:solidFill>
              </a:rPr>
              <a:t> nötrino kaynağı ve detektör arasındaki mesafe</a:t>
            </a:r>
          </a:p>
          <a:p>
            <a:r>
              <a:rPr lang="tr-TR" sz="1600" b="1" dirty="0" smtClean="0">
                <a:solidFill>
                  <a:srgbClr val="FF00FF"/>
                </a:solidFill>
              </a:rPr>
              <a:t>E</a:t>
            </a:r>
            <a:r>
              <a:rPr lang="tr-TR" sz="1600" b="1" dirty="0" smtClean="0">
                <a:solidFill>
                  <a:srgbClr val="00FF00"/>
                </a:solidFill>
              </a:rPr>
              <a:t> nötrinonun enerjisi</a:t>
            </a:r>
            <a:endParaRPr lang="en-GB" sz="1600" b="1" dirty="0">
              <a:solidFill>
                <a:srgbClr val="00FF00"/>
              </a:solidFill>
            </a:endParaRPr>
          </a:p>
        </p:txBody>
      </p:sp>
      <p:pic>
        <p:nvPicPr>
          <p:cNvPr id="9241" name="Picture 25"/>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52810" r="7260"/>
          <a:stretch/>
        </p:blipFill>
        <p:spPr bwMode="auto">
          <a:xfrm>
            <a:off x="6155668" y="692696"/>
            <a:ext cx="2801799" cy="18254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179512" y="5661248"/>
            <a:ext cx="8744294" cy="923330"/>
          </a:xfrm>
          <a:prstGeom prst="rect">
            <a:avLst/>
          </a:prstGeom>
          <a:noFill/>
        </p:spPr>
        <p:txBody>
          <a:bodyPr wrap="square" rtlCol="0">
            <a:spAutoFit/>
          </a:bodyPr>
          <a:lstStyle/>
          <a:p>
            <a:r>
              <a:rPr lang="tr-TR" b="1" dirty="0" smtClean="0">
                <a:solidFill>
                  <a:srgbClr val="FFFF00"/>
                </a:solidFill>
              </a:rPr>
              <a:t>Nötrino salınımları nötrinonun majorana tip bir parçacık olup olmadığı konusunda herhangi bir cevap sunmaz! Bunun testi için nötrinosuz çift beta bozunum deneylerine gereksinim vardır.</a:t>
            </a:r>
            <a:endParaRPr lang="en-GB" b="1" dirty="0">
              <a:solidFill>
                <a:srgbClr val="FFFF00"/>
              </a:solidFill>
            </a:endParaRPr>
          </a:p>
        </p:txBody>
      </p:sp>
      <mc:AlternateContent xmlns:mc="http://schemas.openxmlformats.org/markup-compatibility/2006" xmlns:a14="http://schemas.microsoft.com/office/drawing/2010/main">
        <mc:Choice Requires="a14">
          <p:sp>
            <p:nvSpPr>
              <p:cNvPr id="13" name="TextBox 12"/>
              <p:cNvSpPr txBox="1"/>
              <p:nvPr/>
            </p:nvSpPr>
            <p:spPr>
              <a:xfrm>
                <a:off x="0" y="2551708"/>
                <a:ext cx="9144000" cy="1991251"/>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1" i="1" smtClean="0">
                          <a:solidFill>
                            <a:schemeClr val="tx1"/>
                          </a:solidFill>
                          <a:latin typeface="Cambria Math"/>
                        </a:rPr>
                        <m:t>𝑷</m:t>
                      </m:r>
                      <m:d>
                        <m:dPr>
                          <m:ctrlPr>
                            <a:rPr lang="en-GB" b="1" i="1" smtClean="0">
                              <a:solidFill>
                                <a:schemeClr val="tx1"/>
                              </a:solidFill>
                              <a:latin typeface="Cambria Math"/>
                            </a:rPr>
                          </m:ctrlPr>
                        </m:dPr>
                        <m:e>
                          <m:sSub>
                            <m:sSubPr>
                              <m:ctrlPr>
                                <a:rPr lang="en-GB" b="1" i="1" smtClean="0">
                                  <a:solidFill>
                                    <a:schemeClr val="tx1"/>
                                  </a:solidFill>
                                  <a:latin typeface="Cambria Math"/>
                                  <a:sym typeface="Symbol"/>
                                </a:rPr>
                              </m:ctrlPr>
                            </m:sSubPr>
                            <m:e>
                              <m:r>
                                <a:rPr lang="en-GB" b="1" i="1" smtClean="0">
                                  <a:solidFill>
                                    <a:schemeClr val="tx1"/>
                                  </a:solidFill>
                                  <a:latin typeface="Cambria Math"/>
                                  <a:sym typeface="Symbol"/>
                                </a:rPr>
                                <m:t></m:t>
                              </m:r>
                            </m:e>
                            <m:sub>
                              <m:r>
                                <a:rPr lang="en-GB" b="1" i="1" smtClean="0">
                                  <a:solidFill>
                                    <a:schemeClr val="tx1"/>
                                  </a:solidFill>
                                  <a:latin typeface="Cambria Math"/>
                                  <a:sym typeface="Symbol"/>
                                </a:rPr>
                                <m:t></m:t>
                              </m:r>
                            </m:sub>
                          </m:sSub>
                          <m:r>
                            <a:rPr lang="en-GB" b="1" i="1" smtClean="0">
                              <a:solidFill>
                                <a:schemeClr val="tx1"/>
                              </a:solidFill>
                              <a:latin typeface="Cambria Math"/>
                              <a:ea typeface="Cambria Math"/>
                            </a:rPr>
                            <m:t>→</m:t>
                          </m:r>
                          <m:sSub>
                            <m:sSubPr>
                              <m:ctrlPr>
                                <a:rPr lang="en-GB" b="1" i="1" smtClean="0">
                                  <a:solidFill>
                                    <a:schemeClr val="tx1"/>
                                  </a:solidFill>
                                  <a:latin typeface="Cambria Math"/>
                                  <a:ea typeface="Cambria Math"/>
                                  <a:sym typeface="Symbol"/>
                                </a:rPr>
                              </m:ctrlPr>
                            </m:sSubPr>
                            <m:e>
                              <m:r>
                                <a:rPr lang="en-GB" b="1" i="1">
                                  <a:solidFill>
                                    <a:schemeClr val="tx1"/>
                                  </a:solidFill>
                                  <a:latin typeface="Cambria Math"/>
                                  <a:sym typeface="Symbol"/>
                                </a:rPr>
                                <m:t></m:t>
                              </m:r>
                            </m:e>
                            <m:sub>
                              <m:r>
                                <a:rPr lang="en-GB" b="1" i="1" smtClean="0">
                                  <a:solidFill>
                                    <a:schemeClr val="tx1"/>
                                  </a:solidFill>
                                  <a:latin typeface="Cambria Math"/>
                                  <a:sym typeface="Symbol"/>
                                </a:rPr>
                                <m:t>𝒆</m:t>
                              </m:r>
                            </m:sub>
                          </m:sSub>
                        </m:e>
                      </m:d>
                      <m:r>
                        <a:rPr lang="en-GB" b="1" i="1" smtClean="0">
                          <a:solidFill>
                            <a:schemeClr val="tx1"/>
                          </a:solidFill>
                          <a:latin typeface="Cambria Math"/>
                        </a:rPr>
                        <m:t>=</m:t>
                      </m:r>
                      <m:sSup>
                        <m:sSupPr>
                          <m:ctrlPr>
                            <a:rPr lang="en-GB" b="1" i="1" smtClean="0">
                              <a:solidFill>
                                <a:schemeClr val="tx1"/>
                              </a:solidFill>
                              <a:latin typeface="Cambria Math"/>
                              <a:sym typeface="Symbol"/>
                            </a:rPr>
                          </m:ctrlPr>
                        </m:sSupPr>
                        <m:e>
                          <m:r>
                            <a:rPr lang="en-GB" b="1" i="1" smtClean="0">
                              <a:solidFill>
                                <a:schemeClr val="tx1"/>
                              </a:solidFill>
                              <a:latin typeface="Cambria Math"/>
                            </a:rPr>
                            <m:t>𝒔𝒊𝒏</m:t>
                          </m:r>
                        </m:e>
                        <m:sup>
                          <m:r>
                            <a:rPr lang="en-GB" b="1" i="1" smtClean="0">
                              <a:solidFill>
                                <a:schemeClr val="tx1"/>
                              </a:solidFill>
                              <a:latin typeface="Cambria Math"/>
                            </a:rPr>
                            <m:t>𝟐</m:t>
                          </m:r>
                        </m:sup>
                      </m:sSup>
                      <m:d>
                        <m:dPr>
                          <m:ctrlPr>
                            <a:rPr lang="en-GB" b="1" i="1" smtClean="0">
                              <a:solidFill>
                                <a:schemeClr val="tx1"/>
                              </a:solidFill>
                              <a:latin typeface="Cambria Math"/>
                              <a:sym typeface="Symbol"/>
                            </a:rPr>
                          </m:ctrlPr>
                        </m:dPr>
                        <m:e>
                          <m:sSub>
                            <m:sSubPr>
                              <m:ctrlPr>
                                <a:rPr lang="en-GB" b="1" i="1" smtClean="0">
                                  <a:solidFill>
                                    <a:schemeClr val="tx1"/>
                                  </a:solidFill>
                                  <a:latin typeface="Cambria Math"/>
                                  <a:ea typeface="Cambria Math"/>
                                  <a:sym typeface="Symbol"/>
                                </a:rPr>
                              </m:ctrlPr>
                            </m:sSubPr>
                            <m:e>
                              <m:r>
                                <a:rPr lang="en-GB" b="1" i="1" smtClean="0">
                                  <a:solidFill>
                                    <a:schemeClr val="tx1"/>
                                  </a:solidFill>
                                  <a:latin typeface="Cambria Math"/>
                                  <a:ea typeface="Cambria Math"/>
                                </a:rPr>
                                <m:t>𝜽</m:t>
                              </m:r>
                            </m:e>
                            <m:sub>
                              <m:r>
                                <a:rPr lang="en-GB" b="1" i="1" smtClean="0">
                                  <a:solidFill>
                                    <a:schemeClr val="tx1"/>
                                  </a:solidFill>
                                  <a:latin typeface="Cambria Math"/>
                                  <a:ea typeface="Cambria Math"/>
                                </a:rPr>
                                <m:t>𝟐𝟑</m:t>
                              </m:r>
                            </m:sub>
                          </m:sSub>
                        </m:e>
                      </m:d>
                      <m:sSup>
                        <m:sSupPr>
                          <m:ctrlPr>
                            <a:rPr lang="en-GB" b="1" i="1" smtClean="0">
                              <a:solidFill>
                                <a:schemeClr val="tx1"/>
                              </a:solidFill>
                              <a:latin typeface="Cambria Math"/>
                              <a:ea typeface="Cambria Math"/>
                            </a:rPr>
                          </m:ctrlPr>
                        </m:sSupPr>
                        <m:e>
                          <m:r>
                            <a:rPr lang="en-GB" b="1" i="1" smtClean="0">
                              <a:solidFill>
                                <a:schemeClr val="tx1"/>
                              </a:solidFill>
                              <a:latin typeface="Cambria Math"/>
                              <a:ea typeface="Cambria Math"/>
                            </a:rPr>
                            <m:t>𝒔𝒊𝒏</m:t>
                          </m:r>
                        </m:e>
                        <m:sup>
                          <m:r>
                            <a:rPr lang="en-GB" b="1" i="1" smtClean="0">
                              <a:solidFill>
                                <a:schemeClr val="tx1"/>
                              </a:solidFill>
                              <a:latin typeface="Cambria Math"/>
                              <a:ea typeface="Cambria Math"/>
                            </a:rPr>
                            <m:t>𝟐</m:t>
                          </m:r>
                        </m:sup>
                      </m:sSup>
                      <m:d>
                        <m:dPr>
                          <m:ctrlPr>
                            <a:rPr lang="en-GB" b="1" i="1" smtClean="0">
                              <a:solidFill>
                                <a:schemeClr val="tx1"/>
                              </a:solidFill>
                              <a:latin typeface="Cambria Math"/>
                              <a:ea typeface="Cambria Math"/>
                            </a:rPr>
                          </m:ctrlPr>
                        </m:dPr>
                        <m:e>
                          <m:r>
                            <a:rPr lang="en-GB" b="1" i="1" smtClean="0">
                              <a:solidFill>
                                <a:schemeClr val="tx1"/>
                              </a:solidFill>
                              <a:latin typeface="Cambria Math"/>
                            </a:rPr>
                            <m:t>𝟐</m:t>
                          </m:r>
                          <m:sSub>
                            <m:sSubPr>
                              <m:ctrlPr>
                                <a:rPr lang="en-GB" b="1" i="1" smtClean="0">
                                  <a:solidFill>
                                    <a:schemeClr val="tx1"/>
                                  </a:solidFill>
                                  <a:latin typeface="Cambria Math"/>
                                  <a:ea typeface="Cambria Math"/>
                                </a:rPr>
                              </m:ctrlPr>
                            </m:sSubPr>
                            <m:e>
                              <m:r>
                                <a:rPr lang="en-GB" b="1" i="1" smtClean="0">
                                  <a:solidFill>
                                    <a:schemeClr val="tx1"/>
                                  </a:solidFill>
                                  <a:latin typeface="Cambria Math"/>
                                  <a:ea typeface="Cambria Math"/>
                                </a:rPr>
                                <m:t>𝜽</m:t>
                              </m:r>
                            </m:e>
                            <m:sub>
                              <m:r>
                                <a:rPr lang="en-GB" b="1" i="1" smtClean="0">
                                  <a:solidFill>
                                    <a:schemeClr val="tx1"/>
                                  </a:solidFill>
                                  <a:latin typeface="Cambria Math"/>
                                  <a:ea typeface="Cambria Math"/>
                                </a:rPr>
                                <m:t>𝟏𝟑</m:t>
                              </m:r>
                            </m:sub>
                          </m:sSub>
                        </m:e>
                      </m:d>
                      <m:sSup>
                        <m:sSupPr>
                          <m:ctrlPr>
                            <a:rPr lang="en-GB" b="1" i="1" smtClean="0">
                              <a:solidFill>
                                <a:schemeClr val="tx1"/>
                              </a:solidFill>
                              <a:latin typeface="Cambria Math"/>
                              <a:ea typeface="Cambria Math"/>
                            </a:rPr>
                          </m:ctrlPr>
                        </m:sSupPr>
                        <m:e>
                          <m:r>
                            <a:rPr lang="en-GB" b="1" i="1">
                              <a:solidFill>
                                <a:schemeClr val="tx1"/>
                              </a:solidFill>
                              <a:latin typeface="Cambria Math"/>
                              <a:ea typeface="Cambria Math"/>
                            </a:rPr>
                            <m:t>𝒔𝒊𝒏</m:t>
                          </m:r>
                        </m:e>
                        <m:sup>
                          <m:r>
                            <a:rPr lang="en-GB" b="1" i="1">
                              <a:solidFill>
                                <a:schemeClr val="tx1"/>
                              </a:solidFill>
                              <a:latin typeface="Cambria Math"/>
                              <a:ea typeface="Cambria Math"/>
                            </a:rPr>
                            <m:t>𝟐</m:t>
                          </m:r>
                        </m:sup>
                      </m:sSup>
                      <m:d>
                        <m:dPr>
                          <m:ctrlPr>
                            <a:rPr lang="en-GB" b="1" i="1">
                              <a:solidFill>
                                <a:schemeClr val="tx1"/>
                              </a:solidFill>
                              <a:latin typeface="Cambria Math"/>
                              <a:ea typeface="Cambria Math"/>
                            </a:rPr>
                          </m:ctrlPr>
                        </m:dPr>
                        <m:e>
                          <m:f>
                            <m:fPr>
                              <m:ctrlPr>
                                <a:rPr lang="en-GB" b="1" i="1" smtClean="0">
                                  <a:solidFill>
                                    <a:schemeClr val="tx1"/>
                                  </a:solidFill>
                                  <a:latin typeface="Cambria Math"/>
                                  <a:ea typeface="Cambria Math"/>
                                </a:rPr>
                              </m:ctrlPr>
                            </m:fPr>
                            <m:num>
                              <m:r>
                                <a:rPr lang="en-GB" b="1" i="1" smtClean="0">
                                  <a:solidFill>
                                    <a:schemeClr val="tx1"/>
                                  </a:solidFill>
                                  <a:latin typeface="Cambria Math"/>
                                  <a:ea typeface="Cambria Math"/>
                                </a:rPr>
                                <m:t>∆</m:t>
                              </m:r>
                              <m:sSubSup>
                                <m:sSubSupPr>
                                  <m:ctrlPr>
                                    <a:rPr lang="en-GB" b="1" i="1" smtClean="0">
                                      <a:solidFill>
                                        <a:schemeClr val="tx1"/>
                                      </a:solidFill>
                                      <a:latin typeface="Cambria Math"/>
                                      <a:ea typeface="Cambria Math"/>
                                    </a:rPr>
                                  </m:ctrlPr>
                                </m:sSubSupPr>
                                <m:e>
                                  <m:r>
                                    <a:rPr lang="en-GB" b="1" i="1" smtClean="0">
                                      <a:solidFill>
                                        <a:schemeClr val="tx1"/>
                                      </a:solidFill>
                                      <a:latin typeface="Cambria Math"/>
                                      <a:ea typeface="Cambria Math"/>
                                    </a:rPr>
                                    <m:t>𝒎</m:t>
                                  </m:r>
                                </m:e>
                                <m:sub>
                                  <m:r>
                                    <a:rPr lang="en-GB" b="1" i="1" smtClean="0">
                                      <a:solidFill>
                                        <a:schemeClr val="tx1"/>
                                      </a:solidFill>
                                      <a:latin typeface="Cambria Math"/>
                                      <a:ea typeface="Cambria Math"/>
                                    </a:rPr>
                                    <m:t>𝟑𝟐</m:t>
                                  </m:r>
                                </m:sub>
                                <m:sup>
                                  <m:r>
                                    <a:rPr lang="en-GB" b="1" i="1" smtClean="0">
                                      <a:solidFill>
                                        <a:schemeClr val="tx1"/>
                                      </a:solidFill>
                                      <a:latin typeface="Cambria Math"/>
                                      <a:ea typeface="Cambria Math"/>
                                    </a:rPr>
                                    <m:t>𝟐</m:t>
                                  </m:r>
                                </m:sup>
                              </m:sSubSup>
                              <m:r>
                                <a:rPr lang="en-GB" b="1" i="1" smtClean="0">
                                  <a:solidFill>
                                    <a:schemeClr val="tx1"/>
                                  </a:solidFill>
                                  <a:latin typeface="Cambria Math"/>
                                  <a:ea typeface="Cambria Math"/>
                                </a:rPr>
                                <m:t>𝑳</m:t>
                              </m:r>
                            </m:num>
                            <m:den>
                              <m:r>
                                <a:rPr lang="en-GB" b="1" i="1" smtClean="0">
                                  <a:solidFill>
                                    <a:schemeClr val="tx1"/>
                                  </a:solidFill>
                                  <a:latin typeface="Cambria Math"/>
                                  <a:ea typeface="Cambria Math"/>
                                </a:rPr>
                                <m:t>𝟒</m:t>
                              </m:r>
                              <m:r>
                                <a:rPr lang="en-GB" b="1" i="1" smtClean="0">
                                  <a:solidFill>
                                    <a:schemeClr val="tx1"/>
                                  </a:solidFill>
                                  <a:latin typeface="Cambria Math"/>
                                  <a:ea typeface="Cambria Math"/>
                                </a:rPr>
                                <m:t>𝑬</m:t>
                              </m:r>
                            </m:den>
                          </m:f>
                        </m:e>
                      </m:d>
                      <m:r>
                        <a:rPr lang="en-GB" b="1" i="1" smtClean="0">
                          <a:solidFill>
                            <a:schemeClr val="tx1"/>
                          </a:solidFill>
                          <a:latin typeface="Cambria Math"/>
                          <a:ea typeface="Cambria Math"/>
                        </a:rPr>
                        <m:t>+</m:t>
                      </m:r>
                      <m:sSup>
                        <m:sSupPr>
                          <m:ctrlPr>
                            <a:rPr lang="en-GB" b="1" i="1">
                              <a:solidFill>
                                <a:schemeClr val="tx1"/>
                              </a:solidFill>
                              <a:latin typeface="Cambria Math"/>
                              <a:sym typeface="Symbol"/>
                            </a:rPr>
                          </m:ctrlPr>
                        </m:sSupPr>
                        <m:e>
                          <m:r>
                            <a:rPr lang="en-GB" b="1" i="1" smtClean="0">
                              <a:solidFill>
                                <a:schemeClr val="tx1"/>
                              </a:solidFill>
                              <a:latin typeface="Cambria Math"/>
                              <a:sym typeface="Symbol"/>
                            </a:rPr>
                            <m:t>𝒄𝒐𝒔</m:t>
                          </m:r>
                        </m:e>
                        <m:sup>
                          <m:r>
                            <a:rPr lang="en-GB" b="1" i="1">
                              <a:solidFill>
                                <a:schemeClr val="tx1"/>
                              </a:solidFill>
                              <a:latin typeface="Cambria Math"/>
                            </a:rPr>
                            <m:t>𝟐</m:t>
                          </m:r>
                        </m:sup>
                      </m:sSup>
                      <m:d>
                        <m:dPr>
                          <m:ctrlPr>
                            <a:rPr lang="en-GB" b="1" i="1">
                              <a:solidFill>
                                <a:schemeClr val="tx1"/>
                              </a:solidFill>
                              <a:latin typeface="Cambria Math"/>
                              <a:sym typeface="Symbol"/>
                            </a:rPr>
                          </m:ctrlPr>
                        </m:dPr>
                        <m:e>
                          <m:sSub>
                            <m:sSubPr>
                              <m:ctrlPr>
                                <a:rPr lang="en-GB" b="1" i="1">
                                  <a:solidFill>
                                    <a:schemeClr val="tx1"/>
                                  </a:solidFill>
                                  <a:latin typeface="Cambria Math"/>
                                  <a:ea typeface="Cambria Math"/>
                                  <a:sym typeface="Symbol"/>
                                </a:rPr>
                              </m:ctrlPr>
                            </m:sSubPr>
                            <m:e>
                              <m:r>
                                <a:rPr lang="en-GB" b="1" i="1">
                                  <a:solidFill>
                                    <a:schemeClr val="tx1"/>
                                  </a:solidFill>
                                  <a:latin typeface="Cambria Math"/>
                                  <a:ea typeface="Cambria Math"/>
                                </a:rPr>
                                <m:t>𝜽</m:t>
                              </m:r>
                            </m:e>
                            <m:sub>
                              <m:r>
                                <a:rPr lang="en-GB" b="1" i="1">
                                  <a:solidFill>
                                    <a:schemeClr val="tx1"/>
                                  </a:solidFill>
                                  <a:latin typeface="Cambria Math"/>
                                  <a:ea typeface="Cambria Math"/>
                                </a:rPr>
                                <m:t>𝟐𝟑</m:t>
                              </m:r>
                            </m:sub>
                          </m:sSub>
                        </m:e>
                      </m:d>
                      <m:sSup>
                        <m:sSupPr>
                          <m:ctrlPr>
                            <a:rPr lang="en-GB" b="1" i="1">
                              <a:solidFill>
                                <a:schemeClr val="tx1"/>
                              </a:solidFill>
                              <a:latin typeface="Cambria Math"/>
                              <a:ea typeface="Cambria Math"/>
                            </a:rPr>
                          </m:ctrlPr>
                        </m:sSupPr>
                        <m:e>
                          <m:r>
                            <a:rPr lang="en-GB" b="1" i="1">
                              <a:solidFill>
                                <a:schemeClr val="tx1"/>
                              </a:solidFill>
                              <a:latin typeface="Cambria Math"/>
                              <a:ea typeface="Cambria Math"/>
                            </a:rPr>
                            <m:t>𝒔𝒊𝒏</m:t>
                          </m:r>
                        </m:e>
                        <m:sup>
                          <m:r>
                            <a:rPr lang="en-GB" b="1" i="1">
                              <a:solidFill>
                                <a:schemeClr val="tx1"/>
                              </a:solidFill>
                              <a:latin typeface="Cambria Math"/>
                              <a:ea typeface="Cambria Math"/>
                            </a:rPr>
                            <m:t>𝟐</m:t>
                          </m:r>
                        </m:sup>
                      </m:sSup>
                      <m:d>
                        <m:dPr>
                          <m:ctrlPr>
                            <a:rPr lang="en-GB" b="1" i="1">
                              <a:solidFill>
                                <a:schemeClr val="tx1"/>
                              </a:solidFill>
                              <a:latin typeface="Cambria Math"/>
                              <a:ea typeface="Cambria Math"/>
                            </a:rPr>
                          </m:ctrlPr>
                        </m:dPr>
                        <m:e>
                          <m:r>
                            <a:rPr lang="en-GB" b="1" i="1">
                              <a:solidFill>
                                <a:schemeClr val="tx1"/>
                              </a:solidFill>
                              <a:latin typeface="Cambria Math"/>
                            </a:rPr>
                            <m:t>𝟐</m:t>
                          </m:r>
                          <m:sSub>
                            <m:sSubPr>
                              <m:ctrlPr>
                                <a:rPr lang="en-GB" b="1" i="1">
                                  <a:solidFill>
                                    <a:schemeClr val="tx1"/>
                                  </a:solidFill>
                                  <a:latin typeface="Cambria Math"/>
                                  <a:ea typeface="Cambria Math"/>
                                </a:rPr>
                              </m:ctrlPr>
                            </m:sSubPr>
                            <m:e>
                              <m:r>
                                <a:rPr lang="en-GB" b="1" i="1">
                                  <a:solidFill>
                                    <a:schemeClr val="tx1"/>
                                  </a:solidFill>
                                  <a:latin typeface="Cambria Math"/>
                                  <a:ea typeface="Cambria Math"/>
                                </a:rPr>
                                <m:t>𝜽</m:t>
                              </m:r>
                            </m:e>
                            <m:sub>
                              <m:r>
                                <a:rPr lang="en-GB" b="1" i="1">
                                  <a:solidFill>
                                    <a:schemeClr val="tx1"/>
                                  </a:solidFill>
                                  <a:latin typeface="Cambria Math"/>
                                  <a:ea typeface="Cambria Math"/>
                                </a:rPr>
                                <m:t>𝟏𝟑</m:t>
                              </m:r>
                            </m:sub>
                          </m:sSub>
                        </m:e>
                      </m:d>
                      <m:sSup>
                        <m:sSupPr>
                          <m:ctrlPr>
                            <a:rPr lang="en-GB" b="1" i="1">
                              <a:solidFill>
                                <a:schemeClr val="tx1"/>
                              </a:solidFill>
                              <a:latin typeface="Cambria Math"/>
                              <a:ea typeface="Cambria Math"/>
                            </a:rPr>
                          </m:ctrlPr>
                        </m:sSupPr>
                        <m:e>
                          <m:r>
                            <a:rPr lang="en-GB" b="1" i="1">
                              <a:solidFill>
                                <a:schemeClr val="tx1"/>
                              </a:solidFill>
                              <a:latin typeface="Cambria Math"/>
                              <a:ea typeface="Cambria Math"/>
                            </a:rPr>
                            <m:t>𝒔𝒊𝒏</m:t>
                          </m:r>
                        </m:e>
                        <m:sup>
                          <m:r>
                            <a:rPr lang="en-GB" b="1" i="1">
                              <a:solidFill>
                                <a:schemeClr val="tx1"/>
                              </a:solidFill>
                              <a:latin typeface="Cambria Math"/>
                              <a:ea typeface="Cambria Math"/>
                            </a:rPr>
                            <m:t>𝟐</m:t>
                          </m:r>
                        </m:sup>
                      </m:sSup>
                      <m:d>
                        <m:dPr>
                          <m:ctrlPr>
                            <a:rPr lang="en-GB" b="1" i="1">
                              <a:solidFill>
                                <a:schemeClr val="tx1"/>
                              </a:solidFill>
                              <a:latin typeface="Cambria Math"/>
                              <a:ea typeface="Cambria Math"/>
                            </a:rPr>
                          </m:ctrlPr>
                        </m:dPr>
                        <m:e>
                          <m:f>
                            <m:fPr>
                              <m:ctrlPr>
                                <a:rPr lang="en-GB" b="1" i="1">
                                  <a:solidFill>
                                    <a:schemeClr val="tx1"/>
                                  </a:solidFill>
                                  <a:latin typeface="Cambria Math"/>
                                  <a:ea typeface="Cambria Math"/>
                                </a:rPr>
                              </m:ctrlPr>
                            </m:fPr>
                            <m:num>
                              <m:r>
                                <a:rPr lang="en-GB" b="1" i="1">
                                  <a:solidFill>
                                    <a:schemeClr val="tx1"/>
                                  </a:solidFill>
                                  <a:latin typeface="Cambria Math"/>
                                  <a:ea typeface="Cambria Math"/>
                                </a:rPr>
                                <m:t>∆</m:t>
                              </m:r>
                              <m:sSubSup>
                                <m:sSubSupPr>
                                  <m:ctrlPr>
                                    <a:rPr lang="en-GB" b="1" i="1">
                                      <a:solidFill>
                                        <a:schemeClr val="tx1"/>
                                      </a:solidFill>
                                      <a:latin typeface="Cambria Math"/>
                                      <a:ea typeface="Cambria Math"/>
                                    </a:rPr>
                                  </m:ctrlPr>
                                </m:sSubSupPr>
                                <m:e>
                                  <m:r>
                                    <a:rPr lang="en-GB" b="1" i="1">
                                      <a:solidFill>
                                        <a:schemeClr val="tx1"/>
                                      </a:solidFill>
                                      <a:latin typeface="Cambria Math"/>
                                      <a:ea typeface="Cambria Math"/>
                                    </a:rPr>
                                    <m:t>𝒎</m:t>
                                  </m:r>
                                </m:e>
                                <m:sub>
                                  <m:r>
                                    <a:rPr lang="en-GB" b="1" i="1" smtClean="0">
                                      <a:solidFill>
                                        <a:schemeClr val="tx1"/>
                                      </a:solidFill>
                                      <a:latin typeface="Cambria Math"/>
                                      <a:ea typeface="Cambria Math"/>
                                    </a:rPr>
                                    <m:t>𝟐𝟏</m:t>
                                  </m:r>
                                </m:sub>
                                <m:sup>
                                  <m:r>
                                    <a:rPr lang="en-GB" b="1" i="1">
                                      <a:solidFill>
                                        <a:schemeClr val="tx1"/>
                                      </a:solidFill>
                                      <a:latin typeface="Cambria Math"/>
                                      <a:ea typeface="Cambria Math"/>
                                    </a:rPr>
                                    <m:t>𝟐</m:t>
                                  </m:r>
                                </m:sup>
                              </m:sSubSup>
                              <m:r>
                                <a:rPr lang="en-GB" b="1" i="1">
                                  <a:solidFill>
                                    <a:schemeClr val="tx1"/>
                                  </a:solidFill>
                                  <a:latin typeface="Cambria Math"/>
                                  <a:ea typeface="Cambria Math"/>
                                </a:rPr>
                                <m:t>𝑳</m:t>
                              </m:r>
                            </m:num>
                            <m:den>
                              <m:r>
                                <a:rPr lang="en-GB" b="1" i="1">
                                  <a:solidFill>
                                    <a:schemeClr val="tx1"/>
                                  </a:solidFill>
                                  <a:latin typeface="Cambria Math"/>
                                  <a:ea typeface="Cambria Math"/>
                                </a:rPr>
                                <m:t>𝟒</m:t>
                              </m:r>
                              <m:r>
                                <a:rPr lang="en-GB" b="1" i="1">
                                  <a:solidFill>
                                    <a:schemeClr val="tx1"/>
                                  </a:solidFill>
                                  <a:latin typeface="Cambria Math"/>
                                  <a:ea typeface="Cambria Math"/>
                                </a:rPr>
                                <m:t>𝑬</m:t>
                              </m:r>
                            </m:den>
                          </m:f>
                        </m:e>
                      </m:d>
                      <m:r>
                        <a:rPr lang="en-GB" b="1" i="1" smtClean="0">
                          <a:solidFill>
                            <a:schemeClr val="tx1"/>
                          </a:solidFill>
                          <a:latin typeface="Cambria Math"/>
                          <a:ea typeface="Cambria Math"/>
                        </a:rPr>
                        <m:t>−</m:t>
                      </m:r>
                      <m:r>
                        <a:rPr lang="en-GB" b="1" i="1" smtClean="0">
                          <a:solidFill>
                            <a:schemeClr val="tx1"/>
                          </a:solidFill>
                          <a:latin typeface="Cambria Math"/>
                          <a:ea typeface="Cambria Math"/>
                        </a:rPr>
                        <m:t>𝑱𝒔𝒊𝒏</m:t>
                      </m:r>
                      <m:d>
                        <m:dPr>
                          <m:ctrlPr>
                            <a:rPr lang="en-GB" b="1" i="1" smtClean="0">
                              <a:solidFill>
                                <a:schemeClr val="tx1"/>
                              </a:solidFill>
                              <a:latin typeface="Cambria Math"/>
                              <a:ea typeface="Cambria Math"/>
                            </a:rPr>
                          </m:ctrlPr>
                        </m:dPr>
                        <m:e>
                          <m:r>
                            <a:rPr lang="en-GB" b="1" i="1" smtClean="0">
                              <a:solidFill>
                                <a:schemeClr val="tx1"/>
                              </a:solidFill>
                              <a:latin typeface="Cambria Math"/>
                              <a:ea typeface="Cambria Math"/>
                            </a:rPr>
                            <m:t>𝜹</m:t>
                          </m:r>
                        </m:e>
                      </m:d>
                      <m:func>
                        <m:funcPr>
                          <m:ctrlPr>
                            <a:rPr lang="en-GB" b="1" i="1" smtClean="0">
                              <a:solidFill>
                                <a:schemeClr val="tx1"/>
                              </a:solidFill>
                              <a:latin typeface="Cambria Math"/>
                              <a:ea typeface="Cambria Math"/>
                            </a:rPr>
                          </m:ctrlPr>
                        </m:funcPr>
                        <m:fName>
                          <m:r>
                            <a:rPr lang="en-GB" b="1" i="0" smtClean="0">
                              <a:solidFill>
                                <a:schemeClr val="tx1"/>
                              </a:solidFill>
                              <a:latin typeface="Cambria Math"/>
                              <a:ea typeface="Cambria Math"/>
                            </a:rPr>
                            <m:t>𝐬𝐢𝐧</m:t>
                          </m:r>
                        </m:fName>
                        <m:e>
                          <m:d>
                            <m:dPr>
                              <m:ctrlPr>
                                <a:rPr lang="en-GB" b="1" i="1" smtClean="0">
                                  <a:solidFill>
                                    <a:schemeClr val="tx1"/>
                                  </a:solidFill>
                                  <a:latin typeface="Cambria Math"/>
                                  <a:ea typeface="Cambria Math"/>
                                </a:rPr>
                              </m:ctrlPr>
                            </m:dPr>
                            <m:e>
                              <m:f>
                                <m:fPr>
                                  <m:ctrlPr>
                                    <a:rPr lang="en-GB" b="1" i="1" smtClean="0">
                                      <a:solidFill>
                                        <a:schemeClr val="tx1"/>
                                      </a:solidFill>
                                      <a:latin typeface="Cambria Math"/>
                                      <a:ea typeface="Cambria Math"/>
                                    </a:rPr>
                                  </m:ctrlPr>
                                </m:fPr>
                                <m:num>
                                  <m:r>
                                    <a:rPr lang="en-GB" b="1" i="1" smtClean="0">
                                      <a:solidFill>
                                        <a:schemeClr val="tx1"/>
                                      </a:solidFill>
                                      <a:latin typeface="Cambria Math"/>
                                      <a:ea typeface="Cambria Math"/>
                                    </a:rPr>
                                    <m:t>∆</m:t>
                                  </m:r>
                                  <m:sSubSup>
                                    <m:sSubSupPr>
                                      <m:ctrlPr>
                                        <a:rPr lang="en-GB" b="1" i="1" smtClean="0">
                                          <a:solidFill>
                                            <a:schemeClr val="tx1"/>
                                          </a:solidFill>
                                          <a:latin typeface="Cambria Math"/>
                                          <a:ea typeface="Cambria Math"/>
                                        </a:rPr>
                                      </m:ctrlPr>
                                    </m:sSubSupPr>
                                    <m:e>
                                      <m:r>
                                        <a:rPr lang="en-GB" b="1" i="1" smtClean="0">
                                          <a:solidFill>
                                            <a:schemeClr val="tx1"/>
                                          </a:solidFill>
                                          <a:latin typeface="Cambria Math"/>
                                          <a:ea typeface="Cambria Math"/>
                                        </a:rPr>
                                        <m:t>𝒎</m:t>
                                      </m:r>
                                    </m:e>
                                    <m:sub>
                                      <m:r>
                                        <a:rPr lang="en-GB" b="1" i="1" smtClean="0">
                                          <a:solidFill>
                                            <a:schemeClr val="tx1"/>
                                          </a:solidFill>
                                          <a:latin typeface="Cambria Math"/>
                                          <a:ea typeface="Cambria Math"/>
                                        </a:rPr>
                                        <m:t>𝟑𝟐</m:t>
                                      </m:r>
                                    </m:sub>
                                    <m:sup>
                                      <m:r>
                                        <a:rPr lang="en-GB" b="1" i="1" smtClean="0">
                                          <a:solidFill>
                                            <a:schemeClr val="tx1"/>
                                          </a:solidFill>
                                          <a:latin typeface="Cambria Math"/>
                                          <a:ea typeface="Cambria Math"/>
                                        </a:rPr>
                                        <m:t>𝟐</m:t>
                                      </m:r>
                                    </m:sup>
                                  </m:sSubSup>
                                  <m:r>
                                    <a:rPr lang="en-GB" b="1" i="1" smtClean="0">
                                      <a:solidFill>
                                        <a:schemeClr val="tx1"/>
                                      </a:solidFill>
                                      <a:latin typeface="Cambria Math"/>
                                      <a:ea typeface="Cambria Math"/>
                                    </a:rPr>
                                    <m:t>𝑳</m:t>
                                  </m:r>
                                </m:num>
                                <m:den>
                                  <m:r>
                                    <a:rPr lang="en-GB" b="1" i="1" smtClean="0">
                                      <a:solidFill>
                                        <a:schemeClr val="tx1"/>
                                      </a:solidFill>
                                      <a:latin typeface="Cambria Math"/>
                                      <a:ea typeface="Cambria Math"/>
                                    </a:rPr>
                                    <m:t>𝟒</m:t>
                                  </m:r>
                                  <m:r>
                                    <a:rPr lang="en-GB" b="1" i="1" smtClean="0">
                                      <a:solidFill>
                                        <a:schemeClr val="tx1"/>
                                      </a:solidFill>
                                      <a:latin typeface="Cambria Math"/>
                                      <a:ea typeface="Cambria Math"/>
                                    </a:rPr>
                                    <m:t>𝑬</m:t>
                                  </m:r>
                                </m:den>
                              </m:f>
                            </m:e>
                          </m:d>
                        </m:e>
                      </m:func>
                      <m:r>
                        <a:rPr lang="en-GB" b="1" i="1" smtClean="0">
                          <a:solidFill>
                            <a:schemeClr val="tx1"/>
                          </a:solidFill>
                          <a:latin typeface="Cambria Math"/>
                          <a:ea typeface="Cambria Math"/>
                        </a:rPr>
                        <m:t>+</m:t>
                      </m:r>
                      <m:r>
                        <a:rPr lang="en-GB" b="1" i="1" smtClean="0">
                          <a:solidFill>
                            <a:schemeClr val="tx1"/>
                          </a:solidFill>
                          <a:latin typeface="Cambria Math"/>
                          <a:ea typeface="Cambria Math"/>
                        </a:rPr>
                        <m:t>𝑱𝒄𝒐𝒔</m:t>
                      </m:r>
                      <m:d>
                        <m:dPr>
                          <m:ctrlPr>
                            <a:rPr lang="en-GB" b="1" i="1">
                              <a:solidFill>
                                <a:schemeClr val="tx1"/>
                              </a:solidFill>
                              <a:latin typeface="Cambria Math"/>
                              <a:ea typeface="Cambria Math"/>
                            </a:rPr>
                          </m:ctrlPr>
                        </m:dPr>
                        <m:e>
                          <m:r>
                            <a:rPr lang="en-GB" b="1" i="1">
                              <a:solidFill>
                                <a:schemeClr val="tx1"/>
                              </a:solidFill>
                              <a:latin typeface="Cambria Math"/>
                              <a:ea typeface="Cambria Math"/>
                            </a:rPr>
                            <m:t>𝜹</m:t>
                          </m:r>
                        </m:e>
                      </m:d>
                      <m:func>
                        <m:funcPr>
                          <m:ctrlPr>
                            <a:rPr lang="en-GB" b="1" i="1">
                              <a:solidFill>
                                <a:schemeClr val="tx1"/>
                              </a:solidFill>
                              <a:latin typeface="Cambria Math"/>
                              <a:ea typeface="Cambria Math"/>
                            </a:rPr>
                          </m:ctrlPr>
                        </m:funcPr>
                        <m:fName>
                          <m:r>
                            <a:rPr lang="en-GB" b="1" i="0" smtClean="0">
                              <a:solidFill>
                                <a:schemeClr val="tx1"/>
                              </a:solidFill>
                              <a:latin typeface="Cambria Math"/>
                              <a:ea typeface="Cambria Math"/>
                            </a:rPr>
                            <m:t>𝐜𝐨𝐬</m:t>
                          </m:r>
                        </m:fName>
                        <m:e>
                          <m:d>
                            <m:dPr>
                              <m:ctrlPr>
                                <a:rPr lang="en-GB" b="1" i="1">
                                  <a:solidFill>
                                    <a:schemeClr val="tx1"/>
                                  </a:solidFill>
                                  <a:latin typeface="Cambria Math"/>
                                  <a:ea typeface="Cambria Math"/>
                                </a:rPr>
                              </m:ctrlPr>
                            </m:dPr>
                            <m:e>
                              <m:f>
                                <m:fPr>
                                  <m:ctrlPr>
                                    <a:rPr lang="en-GB" b="1" i="1">
                                      <a:solidFill>
                                        <a:schemeClr val="tx1"/>
                                      </a:solidFill>
                                      <a:latin typeface="Cambria Math"/>
                                      <a:ea typeface="Cambria Math"/>
                                    </a:rPr>
                                  </m:ctrlPr>
                                </m:fPr>
                                <m:num>
                                  <m:r>
                                    <a:rPr lang="en-GB" b="1" i="1">
                                      <a:solidFill>
                                        <a:schemeClr val="tx1"/>
                                      </a:solidFill>
                                      <a:latin typeface="Cambria Math"/>
                                      <a:ea typeface="Cambria Math"/>
                                    </a:rPr>
                                    <m:t>∆</m:t>
                                  </m:r>
                                  <m:sSubSup>
                                    <m:sSubSupPr>
                                      <m:ctrlPr>
                                        <a:rPr lang="en-GB" b="1" i="1">
                                          <a:solidFill>
                                            <a:schemeClr val="tx1"/>
                                          </a:solidFill>
                                          <a:latin typeface="Cambria Math"/>
                                          <a:ea typeface="Cambria Math"/>
                                        </a:rPr>
                                      </m:ctrlPr>
                                    </m:sSubSupPr>
                                    <m:e>
                                      <m:r>
                                        <a:rPr lang="en-GB" b="1" i="1">
                                          <a:solidFill>
                                            <a:schemeClr val="tx1"/>
                                          </a:solidFill>
                                          <a:latin typeface="Cambria Math"/>
                                          <a:ea typeface="Cambria Math"/>
                                        </a:rPr>
                                        <m:t>𝒎</m:t>
                                      </m:r>
                                    </m:e>
                                    <m:sub>
                                      <m:r>
                                        <a:rPr lang="en-GB" b="1" i="1">
                                          <a:solidFill>
                                            <a:schemeClr val="tx1"/>
                                          </a:solidFill>
                                          <a:latin typeface="Cambria Math"/>
                                          <a:ea typeface="Cambria Math"/>
                                        </a:rPr>
                                        <m:t>𝟑𝟐</m:t>
                                      </m:r>
                                    </m:sub>
                                    <m:sup>
                                      <m:r>
                                        <a:rPr lang="en-GB" b="1" i="1">
                                          <a:solidFill>
                                            <a:schemeClr val="tx1"/>
                                          </a:solidFill>
                                          <a:latin typeface="Cambria Math"/>
                                          <a:ea typeface="Cambria Math"/>
                                        </a:rPr>
                                        <m:t>𝟐</m:t>
                                      </m:r>
                                    </m:sup>
                                  </m:sSubSup>
                                  <m:r>
                                    <a:rPr lang="en-GB" b="1" i="1">
                                      <a:solidFill>
                                        <a:schemeClr val="tx1"/>
                                      </a:solidFill>
                                      <a:latin typeface="Cambria Math"/>
                                      <a:ea typeface="Cambria Math"/>
                                    </a:rPr>
                                    <m:t>𝑳</m:t>
                                  </m:r>
                                </m:num>
                                <m:den>
                                  <m:r>
                                    <a:rPr lang="en-GB" b="1" i="1">
                                      <a:solidFill>
                                        <a:schemeClr val="tx1"/>
                                      </a:solidFill>
                                      <a:latin typeface="Cambria Math"/>
                                      <a:ea typeface="Cambria Math"/>
                                    </a:rPr>
                                    <m:t>𝟒</m:t>
                                  </m:r>
                                  <m:r>
                                    <a:rPr lang="en-GB" b="1" i="1">
                                      <a:solidFill>
                                        <a:schemeClr val="tx1"/>
                                      </a:solidFill>
                                      <a:latin typeface="Cambria Math"/>
                                      <a:ea typeface="Cambria Math"/>
                                    </a:rPr>
                                    <m:t>𝑬</m:t>
                                  </m:r>
                                </m:den>
                              </m:f>
                            </m:e>
                          </m:d>
                        </m:e>
                      </m:func>
                    </m:oMath>
                  </m:oMathPara>
                </a14:m>
                <a:endParaRPr lang="en-GB" b="1" dirty="0">
                  <a:solidFill>
                    <a:schemeClr val="tx1"/>
                  </a:solidFill>
                </a:endParaRPr>
              </a:p>
              <a:p>
                <a:endParaRPr lang="en-GB" b="1" dirty="0">
                  <a:solidFill>
                    <a:schemeClr val="tx1"/>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0" y="2551708"/>
                <a:ext cx="9144000" cy="1991251"/>
              </a:xfrm>
              <a:prstGeom prst="rect">
                <a:avLst/>
              </a:prstGeom>
              <a:blipFill rotWithShape="1">
                <a:blip r:embed="rId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288031" y="4293096"/>
                <a:ext cx="8669436" cy="589457"/>
              </a:xfrm>
              <a:prstGeom prst="rect">
                <a:avLst/>
              </a:prstGeom>
              <a:solidFill>
                <a:schemeClr val="bg1"/>
              </a:solidFill>
            </p:spPr>
            <p:txBody>
              <a:bodyPr wrap="square" rtlCol="0">
                <a:spAutoFit/>
              </a:bodyPr>
              <a:lstStyle/>
              <a:p>
                <a:r>
                  <a:rPr lang="tr-TR" b="1" dirty="0" smtClean="0">
                    <a:solidFill>
                      <a:schemeClr val="tx1"/>
                    </a:solidFill>
                  </a:rPr>
                  <a:t>      </a:t>
                </a:r>
                <a:r>
                  <a:rPr lang="en-GB" b="1" dirty="0" err="1" smtClean="0">
                    <a:solidFill>
                      <a:schemeClr val="tx1"/>
                    </a:solidFill>
                  </a:rPr>
                  <a:t>Burada</a:t>
                </a:r>
                <a:r>
                  <a:rPr lang="en-GB" b="1" dirty="0" smtClean="0">
                    <a:solidFill>
                      <a:schemeClr val="tx1"/>
                    </a:solidFill>
                  </a:rPr>
                  <a:t>  </a:t>
                </a:r>
                <a14:m>
                  <m:oMath xmlns:m="http://schemas.openxmlformats.org/officeDocument/2006/math">
                    <m:r>
                      <a:rPr lang="en-GB" b="1" i="1" smtClean="0">
                        <a:solidFill>
                          <a:schemeClr val="tx1"/>
                        </a:solidFill>
                        <a:latin typeface="Cambria Math"/>
                      </a:rPr>
                      <m:t>𝑱</m:t>
                    </m:r>
                    <m:r>
                      <a:rPr lang="en-GB" b="1" i="1" smtClean="0">
                        <a:solidFill>
                          <a:schemeClr val="tx1"/>
                        </a:solidFill>
                        <a:latin typeface="Cambria Math"/>
                      </a:rPr>
                      <m:t>=</m:t>
                    </m:r>
                    <m:func>
                      <m:funcPr>
                        <m:ctrlPr>
                          <a:rPr lang="en-GB" b="1" i="1" smtClean="0">
                            <a:solidFill>
                              <a:schemeClr val="tx1"/>
                            </a:solidFill>
                            <a:latin typeface="Cambria Math"/>
                          </a:rPr>
                        </m:ctrlPr>
                      </m:funcPr>
                      <m:fName>
                        <m:r>
                          <a:rPr lang="en-GB" b="1" i="0" smtClean="0">
                            <a:solidFill>
                              <a:schemeClr val="tx1"/>
                            </a:solidFill>
                            <a:latin typeface="Cambria Math"/>
                          </a:rPr>
                          <m:t>𝐜𝐨𝐬</m:t>
                        </m:r>
                      </m:fName>
                      <m:e>
                        <m:d>
                          <m:dPr>
                            <m:ctrlPr>
                              <a:rPr lang="en-GB" b="1" i="1" smtClean="0">
                                <a:solidFill>
                                  <a:schemeClr val="tx1"/>
                                </a:solidFill>
                                <a:latin typeface="Cambria Math"/>
                              </a:rPr>
                            </m:ctrlPr>
                          </m:dPr>
                          <m:e>
                            <m:sSub>
                              <m:sSubPr>
                                <m:ctrlPr>
                                  <a:rPr lang="en-GB" b="1" i="1" smtClean="0">
                                    <a:solidFill>
                                      <a:schemeClr val="tx1"/>
                                    </a:solidFill>
                                    <a:latin typeface="Cambria Math"/>
                                    <a:ea typeface="Cambria Math"/>
                                  </a:rPr>
                                </m:ctrlPr>
                              </m:sSubPr>
                              <m:e>
                                <m:r>
                                  <a:rPr lang="en-GB" b="1" i="1" smtClean="0">
                                    <a:solidFill>
                                      <a:schemeClr val="tx1"/>
                                    </a:solidFill>
                                    <a:latin typeface="Cambria Math"/>
                                    <a:ea typeface="Cambria Math"/>
                                  </a:rPr>
                                  <m:t>𝜽</m:t>
                                </m:r>
                              </m:e>
                              <m:sub>
                                <m:r>
                                  <a:rPr lang="en-GB" b="1" i="1" smtClean="0">
                                    <a:solidFill>
                                      <a:schemeClr val="tx1"/>
                                    </a:solidFill>
                                    <a:latin typeface="Cambria Math"/>
                                    <a:ea typeface="Cambria Math"/>
                                  </a:rPr>
                                  <m:t>𝟏𝟑</m:t>
                                </m:r>
                              </m:sub>
                            </m:sSub>
                          </m:e>
                        </m:d>
                      </m:e>
                    </m:func>
                    <m:func>
                      <m:funcPr>
                        <m:ctrlPr>
                          <a:rPr lang="en-GB" b="1" i="1" smtClean="0">
                            <a:solidFill>
                              <a:schemeClr val="tx1"/>
                            </a:solidFill>
                            <a:latin typeface="Cambria Math"/>
                          </a:rPr>
                        </m:ctrlPr>
                      </m:funcPr>
                      <m:fName>
                        <m:r>
                          <a:rPr lang="en-GB" b="1" i="0" smtClean="0">
                            <a:solidFill>
                              <a:schemeClr val="tx1"/>
                            </a:solidFill>
                            <a:latin typeface="Cambria Math"/>
                          </a:rPr>
                          <m:t>𝐬𝐢𝐧</m:t>
                        </m:r>
                      </m:fName>
                      <m:e>
                        <m:d>
                          <m:dPr>
                            <m:ctrlPr>
                              <a:rPr lang="en-GB" b="1" i="1" smtClean="0">
                                <a:solidFill>
                                  <a:schemeClr val="tx1"/>
                                </a:solidFill>
                                <a:latin typeface="Cambria Math"/>
                              </a:rPr>
                            </m:ctrlPr>
                          </m:dPr>
                          <m:e>
                            <m:r>
                              <a:rPr lang="en-GB" b="1" i="1" smtClean="0">
                                <a:solidFill>
                                  <a:schemeClr val="tx1"/>
                                </a:solidFill>
                                <a:latin typeface="Cambria Math"/>
                              </a:rPr>
                              <m:t>𝟐</m:t>
                            </m:r>
                            <m:sSub>
                              <m:sSubPr>
                                <m:ctrlPr>
                                  <a:rPr lang="en-GB" b="1" i="1" smtClean="0">
                                    <a:solidFill>
                                      <a:schemeClr val="tx1"/>
                                    </a:solidFill>
                                    <a:latin typeface="Cambria Math"/>
                                    <a:ea typeface="Cambria Math"/>
                                  </a:rPr>
                                </m:ctrlPr>
                              </m:sSubPr>
                              <m:e>
                                <m:r>
                                  <a:rPr lang="en-GB" b="1" i="1" smtClean="0">
                                    <a:solidFill>
                                      <a:schemeClr val="tx1"/>
                                    </a:solidFill>
                                    <a:latin typeface="Cambria Math"/>
                                    <a:ea typeface="Cambria Math"/>
                                  </a:rPr>
                                  <m:t>𝜽</m:t>
                                </m:r>
                              </m:e>
                              <m:sub>
                                <m:r>
                                  <a:rPr lang="en-GB" b="1" i="1" smtClean="0">
                                    <a:solidFill>
                                      <a:schemeClr val="tx1"/>
                                    </a:solidFill>
                                    <a:latin typeface="Cambria Math"/>
                                    <a:ea typeface="Cambria Math"/>
                                  </a:rPr>
                                  <m:t>𝟏𝟐</m:t>
                                </m:r>
                              </m:sub>
                            </m:sSub>
                          </m:e>
                        </m:d>
                      </m:e>
                    </m:func>
                    <m:func>
                      <m:funcPr>
                        <m:ctrlPr>
                          <a:rPr lang="en-GB" b="1" i="1" smtClean="0">
                            <a:solidFill>
                              <a:schemeClr val="tx1"/>
                            </a:solidFill>
                            <a:latin typeface="Cambria Math"/>
                          </a:rPr>
                        </m:ctrlPr>
                      </m:funcPr>
                      <m:fName>
                        <m:r>
                          <a:rPr lang="en-GB" b="1" i="0" smtClean="0">
                            <a:solidFill>
                              <a:schemeClr val="tx1"/>
                            </a:solidFill>
                            <a:latin typeface="Cambria Math"/>
                          </a:rPr>
                          <m:t>𝐬𝐢𝐧</m:t>
                        </m:r>
                      </m:fName>
                      <m:e>
                        <m:d>
                          <m:dPr>
                            <m:ctrlPr>
                              <a:rPr lang="en-GB" b="1" i="1" smtClean="0">
                                <a:solidFill>
                                  <a:schemeClr val="tx1"/>
                                </a:solidFill>
                                <a:latin typeface="Cambria Math"/>
                              </a:rPr>
                            </m:ctrlPr>
                          </m:dPr>
                          <m:e>
                            <m:r>
                              <a:rPr lang="en-GB" b="1" i="1" smtClean="0">
                                <a:solidFill>
                                  <a:schemeClr val="tx1"/>
                                </a:solidFill>
                                <a:latin typeface="Cambria Math"/>
                              </a:rPr>
                              <m:t>𝟐</m:t>
                            </m:r>
                            <m:sSub>
                              <m:sSubPr>
                                <m:ctrlPr>
                                  <a:rPr lang="en-GB" b="1" i="1" smtClean="0">
                                    <a:solidFill>
                                      <a:schemeClr val="tx1"/>
                                    </a:solidFill>
                                    <a:latin typeface="Cambria Math"/>
                                    <a:ea typeface="Cambria Math"/>
                                  </a:rPr>
                                </m:ctrlPr>
                              </m:sSubPr>
                              <m:e>
                                <m:r>
                                  <a:rPr lang="en-GB" b="1" i="1" smtClean="0">
                                    <a:solidFill>
                                      <a:schemeClr val="tx1"/>
                                    </a:solidFill>
                                    <a:latin typeface="Cambria Math"/>
                                    <a:ea typeface="Cambria Math"/>
                                  </a:rPr>
                                  <m:t>𝜽</m:t>
                                </m:r>
                              </m:e>
                              <m:sub>
                                <m:r>
                                  <a:rPr lang="en-GB" b="1" i="1" smtClean="0">
                                    <a:solidFill>
                                      <a:schemeClr val="tx1"/>
                                    </a:solidFill>
                                    <a:latin typeface="Cambria Math"/>
                                    <a:ea typeface="Cambria Math"/>
                                  </a:rPr>
                                  <m:t>𝟏𝟑</m:t>
                                </m:r>
                              </m:sub>
                            </m:sSub>
                          </m:e>
                        </m:d>
                      </m:e>
                    </m:func>
                    <m:func>
                      <m:funcPr>
                        <m:ctrlPr>
                          <a:rPr lang="en-GB" b="1" i="1" smtClean="0">
                            <a:solidFill>
                              <a:schemeClr val="tx1"/>
                            </a:solidFill>
                            <a:latin typeface="Cambria Math"/>
                          </a:rPr>
                        </m:ctrlPr>
                      </m:funcPr>
                      <m:fName>
                        <m:r>
                          <a:rPr lang="en-GB" b="1" i="0" smtClean="0">
                            <a:solidFill>
                              <a:schemeClr val="tx1"/>
                            </a:solidFill>
                            <a:latin typeface="Cambria Math"/>
                          </a:rPr>
                          <m:t>𝐬𝐢𝐧</m:t>
                        </m:r>
                      </m:fName>
                      <m:e>
                        <m:d>
                          <m:dPr>
                            <m:ctrlPr>
                              <a:rPr lang="en-GB" b="1" i="1" smtClean="0">
                                <a:solidFill>
                                  <a:schemeClr val="tx1"/>
                                </a:solidFill>
                                <a:latin typeface="Cambria Math"/>
                              </a:rPr>
                            </m:ctrlPr>
                          </m:dPr>
                          <m:e>
                            <m:r>
                              <a:rPr lang="en-GB" b="1" i="1" smtClean="0">
                                <a:solidFill>
                                  <a:schemeClr val="tx1"/>
                                </a:solidFill>
                                <a:latin typeface="Cambria Math"/>
                              </a:rPr>
                              <m:t>𝟐</m:t>
                            </m:r>
                            <m:sSub>
                              <m:sSubPr>
                                <m:ctrlPr>
                                  <a:rPr lang="en-GB" b="1" i="1" smtClean="0">
                                    <a:solidFill>
                                      <a:schemeClr val="tx1"/>
                                    </a:solidFill>
                                    <a:latin typeface="Cambria Math"/>
                                    <a:ea typeface="Cambria Math"/>
                                  </a:rPr>
                                </m:ctrlPr>
                              </m:sSubPr>
                              <m:e>
                                <m:r>
                                  <a:rPr lang="en-GB" b="1" i="1" smtClean="0">
                                    <a:solidFill>
                                      <a:schemeClr val="tx1"/>
                                    </a:solidFill>
                                    <a:latin typeface="Cambria Math"/>
                                    <a:ea typeface="Cambria Math"/>
                                  </a:rPr>
                                  <m:t>𝜽</m:t>
                                </m:r>
                              </m:e>
                              <m:sub>
                                <m:r>
                                  <a:rPr lang="en-GB" b="1" i="1" smtClean="0">
                                    <a:solidFill>
                                      <a:schemeClr val="tx1"/>
                                    </a:solidFill>
                                    <a:latin typeface="Cambria Math"/>
                                    <a:ea typeface="Cambria Math"/>
                                  </a:rPr>
                                  <m:t>𝟐𝟑</m:t>
                                </m:r>
                              </m:sub>
                            </m:sSub>
                          </m:e>
                        </m:d>
                      </m:e>
                    </m:func>
                    <m:func>
                      <m:funcPr>
                        <m:ctrlPr>
                          <a:rPr lang="en-GB" b="1" i="1" smtClean="0">
                            <a:solidFill>
                              <a:schemeClr val="tx1"/>
                            </a:solidFill>
                            <a:latin typeface="Cambria Math"/>
                          </a:rPr>
                        </m:ctrlPr>
                      </m:funcPr>
                      <m:fName>
                        <m:r>
                          <a:rPr lang="en-GB" b="1" i="0" smtClean="0">
                            <a:solidFill>
                              <a:schemeClr val="tx1"/>
                            </a:solidFill>
                            <a:latin typeface="Cambria Math"/>
                          </a:rPr>
                          <m:t>𝐬𝐢𝐧</m:t>
                        </m:r>
                      </m:fName>
                      <m:e>
                        <m:d>
                          <m:dPr>
                            <m:ctrlPr>
                              <a:rPr lang="en-GB" b="1" i="1" smtClean="0">
                                <a:solidFill>
                                  <a:schemeClr val="tx1"/>
                                </a:solidFill>
                                <a:latin typeface="Cambria Math"/>
                              </a:rPr>
                            </m:ctrlPr>
                          </m:dPr>
                          <m:e>
                            <m:f>
                              <m:fPr>
                                <m:ctrlPr>
                                  <a:rPr lang="en-GB" b="1" i="1" smtClean="0">
                                    <a:solidFill>
                                      <a:schemeClr val="tx1"/>
                                    </a:solidFill>
                                    <a:latin typeface="Cambria Math"/>
                                    <a:ea typeface="Cambria Math"/>
                                  </a:rPr>
                                </m:ctrlPr>
                              </m:fPr>
                              <m:num>
                                <m:r>
                                  <a:rPr lang="en-GB" b="1" i="1" smtClean="0">
                                    <a:solidFill>
                                      <a:schemeClr val="tx1"/>
                                    </a:solidFill>
                                    <a:latin typeface="Cambria Math"/>
                                    <a:ea typeface="Cambria Math"/>
                                  </a:rPr>
                                  <m:t>∆</m:t>
                                </m:r>
                                <m:sSubSup>
                                  <m:sSubSupPr>
                                    <m:ctrlPr>
                                      <a:rPr lang="en-GB" b="1" i="1" smtClean="0">
                                        <a:solidFill>
                                          <a:schemeClr val="tx1"/>
                                        </a:solidFill>
                                        <a:latin typeface="Cambria Math"/>
                                        <a:ea typeface="Cambria Math"/>
                                      </a:rPr>
                                    </m:ctrlPr>
                                  </m:sSubSupPr>
                                  <m:e>
                                    <m:r>
                                      <a:rPr lang="en-GB" b="1" i="1" smtClean="0">
                                        <a:solidFill>
                                          <a:schemeClr val="tx1"/>
                                        </a:solidFill>
                                        <a:latin typeface="Cambria Math"/>
                                        <a:ea typeface="Cambria Math"/>
                                      </a:rPr>
                                      <m:t>𝒎</m:t>
                                    </m:r>
                                  </m:e>
                                  <m:sub>
                                    <m:r>
                                      <a:rPr lang="en-GB" b="1" i="1" smtClean="0">
                                        <a:solidFill>
                                          <a:schemeClr val="tx1"/>
                                        </a:solidFill>
                                        <a:latin typeface="Cambria Math"/>
                                        <a:ea typeface="Cambria Math"/>
                                      </a:rPr>
                                      <m:t>𝟑𝟐</m:t>
                                    </m:r>
                                  </m:sub>
                                  <m:sup>
                                    <m:r>
                                      <a:rPr lang="en-GB" b="1" i="1" smtClean="0">
                                        <a:solidFill>
                                          <a:schemeClr val="tx1"/>
                                        </a:solidFill>
                                        <a:latin typeface="Cambria Math"/>
                                        <a:ea typeface="Cambria Math"/>
                                      </a:rPr>
                                      <m:t>𝟐</m:t>
                                    </m:r>
                                  </m:sup>
                                </m:sSubSup>
                                <m:r>
                                  <a:rPr lang="en-GB" b="1" i="1" smtClean="0">
                                    <a:solidFill>
                                      <a:schemeClr val="tx1"/>
                                    </a:solidFill>
                                    <a:latin typeface="Cambria Math"/>
                                    <a:ea typeface="Cambria Math"/>
                                  </a:rPr>
                                  <m:t>𝑳</m:t>
                                </m:r>
                              </m:num>
                              <m:den>
                                <m:r>
                                  <a:rPr lang="en-GB" b="1" i="1" smtClean="0">
                                    <a:solidFill>
                                      <a:schemeClr val="tx1"/>
                                    </a:solidFill>
                                    <a:latin typeface="Cambria Math"/>
                                    <a:ea typeface="Cambria Math"/>
                                  </a:rPr>
                                  <m:t>𝟒</m:t>
                                </m:r>
                                <m:r>
                                  <a:rPr lang="en-GB" b="1" i="1" smtClean="0">
                                    <a:solidFill>
                                      <a:schemeClr val="tx1"/>
                                    </a:solidFill>
                                    <a:latin typeface="Cambria Math"/>
                                    <a:ea typeface="Cambria Math"/>
                                  </a:rPr>
                                  <m:t>𝑬</m:t>
                                </m:r>
                              </m:den>
                            </m:f>
                          </m:e>
                        </m:d>
                      </m:e>
                    </m:func>
                    <m:func>
                      <m:funcPr>
                        <m:ctrlPr>
                          <a:rPr lang="en-GB" b="1" i="1" smtClean="0">
                            <a:solidFill>
                              <a:schemeClr val="tx1"/>
                            </a:solidFill>
                            <a:latin typeface="Cambria Math"/>
                          </a:rPr>
                        </m:ctrlPr>
                      </m:funcPr>
                      <m:fName>
                        <m:r>
                          <a:rPr lang="en-GB" b="1" i="0" smtClean="0">
                            <a:solidFill>
                              <a:schemeClr val="tx1"/>
                            </a:solidFill>
                            <a:latin typeface="Cambria Math"/>
                          </a:rPr>
                          <m:t>𝐬𝐢𝐧</m:t>
                        </m:r>
                      </m:fName>
                      <m:e>
                        <m:d>
                          <m:dPr>
                            <m:ctrlPr>
                              <a:rPr lang="en-GB" b="1" i="1" smtClean="0">
                                <a:solidFill>
                                  <a:schemeClr val="tx1"/>
                                </a:solidFill>
                                <a:latin typeface="Cambria Math"/>
                              </a:rPr>
                            </m:ctrlPr>
                          </m:dPr>
                          <m:e>
                            <m:f>
                              <m:fPr>
                                <m:ctrlPr>
                                  <a:rPr lang="en-GB" b="1" i="1" smtClean="0">
                                    <a:solidFill>
                                      <a:schemeClr val="tx1"/>
                                    </a:solidFill>
                                    <a:latin typeface="Cambria Math"/>
                                    <a:ea typeface="Cambria Math"/>
                                  </a:rPr>
                                </m:ctrlPr>
                              </m:fPr>
                              <m:num>
                                <m:r>
                                  <a:rPr lang="en-GB" b="1" i="1" smtClean="0">
                                    <a:solidFill>
                                      <a:schemeClr val="tx1"/>
                                    </a:solidFill>
                                    <a:latin typeface="Cambria Math"/>
                                    <a:ea typeface="Cambria Math"/>
                                  </a:rPr>
                                  <m:t>∆</m:t>
                                </m:r>
                                <m:sSubSup>
                                  <m:sSubSupPr>
                                    <m:ctrlPr>
                                      <a:rPr lang="en-GB" b="1" i="1" smtClean="0">
                                        <a:solidFill>
                                          <a:schemeClr val="tx1"/>
                                        </a:solidFill>
                                        <a:latin typeface="Cambria Math"/>
                                        <a:ea typeface="Cambria Math"/>
                                      </a:rPr>
                                    </m:ctrlPr>
                                  </m:sSubSupPr>
                                  <m:e>
                                    <m:r>
                                      <a:rPr lang="en-GB" b="1" i="1" smtClean="0">
                                        <a:solidFill>
                                          <a:schemeClr val="tx1"/>
                                        </a:solidFill>
                                        <a:latin typeface="Cambria Math"/>
                                        <a:ea typeface="Cambria Math"/>
                                      </a:rPr>
                                      <m:t>𝒎</m:t>
                                    </m:r>
                                  </m:e>
                                  <m:sub>
                                    <m:r>
                                      <a:rPr lang="en-GB" b="1" i="1" smtClean="0">
                                        <a:solidFill>
                                          <a:schemeClr val="tx1"/>
                                        </a:solidFill>
                                        <a:latin typeface="Cambria Math"/>
                                        <a:ea typeface="Cambria Math"/>
                                      </a:rPr>
                                      <m:t>𝟐𝟏</m:t>
                                    </m:r>
                                  </m:sub>
                                  <m:sup>
                                    <m:r>
                                      <a:rPr lang="en-GB" b="1" i="1" smtClean="0">
                                        <a:solidFill>
                                          <a:schemeClr val="tx1"/>
                                        </a:solidFill>
                                        <a:latin typeface="Cambria Math"/>
                                        <a:ea typeface="Cambria Math"/>
                                      </a:rPr>
                                      <m:t>𝟐</m:t>
                                    </m:r>
                                  </m:sup>
                                </m:sSubSup>
                                <m:r>
                                  <a:rPr lang="en-GB" b="1" i="1" smtClean="0">
                                    <a:solidFill>
                                      <a:schemeClr val="tx1"/>
                                    </a:solidFill>
                                    <a:latin typeface="Cambria Math"/>
                                    <a:ea typeface="Cambria Math"/>
                                  </a:rPr>
                                  <m:t>𝑳</m:t>
                                </m:r>
                              </m:num>
                              <m:den>
                                <m:r>
                                  <a:rPr lang="en-GB" b="1" i="1" smtClean="0">
                                    <a:solidFill>
                                      <a:schemeClr val="tx1"/>
                                    </a:solidFill>
                                    <a:latin typeface="Cambria Math"/>
                                    <a:ea typeface="Cambria Math"/>
                                  </a:rPr>
                                  <m:t>𝟒</m:t>
                                </m:r>
                                <m:r>
                                  <a:rPr lang="en-GB" b="1" i="1" smtClean="0">
                                    <a:solidFill>
                                      <a:schemeClr val="tx1"/>
                                    </a:solidFill>
                                    <a:latin typeface="Cambria Math"/>
                                    <a:ea typeface="Cambria Math"/>
                                  </a:rPr>
                                  <m:t>𝑬</m:t>
                                </m:r>
                              </m:den>
                            </m:f>
                          </m:e>
                        </m:d>
                      </m:e>
                    </m:func>
                  </m:oMath>
                </a14:m>
                <a:endParaRPr lang="en-GB" b="1" dirty="0">
                  <a:solidFill>
                    <a:schemeClr val="tx1"/>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288031" y="4293096"/>
                <a:ext cx="8669436" cy="589457"/>
              </a:xfrm>
              <a:prstGeom prst="rect">
                <a:avLst/>
              </a:prstGeom>
              <a:blipFill rotWithShape="1">
                <a:blip r:embed="rId9"/>
                <a:stretch>
                  <a:fillRect/>
                </a:stretch>
              </a:blipFill>
            </p:spPr>
            <p:txBody>
              <a:bodyPr/>
              <a:lstStyle/>
              <a:p>
                <a:r>
                  <a:rPr lang="en-GB">
                    <a:noFill/>
                  </a:rPr>
                  <a:t> </a:t>
                </a:r>
              </a:p>
            </p:txBody>
          </p:sp>
        </mc:Fallback>
      </mc:AlternateContent>
      <p:sp>
        <p:nvSpPr>
          <p:cNvPr id="4" name="Rectangle 3"/>
          <p:cNvSpPr/>
          <p:nvPr/>
        </p:nvSpPr>
        <p:spPr>
          <a:xfrm>
            <a:off x="2915816" y="2494637"/>
            <a:ext cx="5760640" cy="646331"/>
          </a:xfrm>
          <a:prstGeom prst="rect">
            <a:avLst/>
          </a:prstGeom>
        </p:spPr>
        <p:txBody>
          <a:bodyPr wrap="square">
            <a:spAutoFit/>
          </a:bodyPr>
          <a:lstStyle/>
          <a:p>
            <a:r>
              <a:rPr lang="tr-TR" b="1" dirty="0" smtClean="0">
                <a:solidFill>
                  <a:srgbClr val="FFC000"/>
                </a:solidFill>
              </a:rPr>
              <a:t>Üç </a:t>
            </a:r>
            <a:r>
              <a:rPr lang="tr-TR" b="1" dirty="0">
                <a:solidFill>
                  <a:srgbClr val="FFC000"/>
                </a:solidFill>
              </a:rPr>
              <a:t>nötrino </a:t>
            </a:r>
            <a:r>
              <a:rPr lang="tr-TR" b="1" dirty="0" smtClean="0">
                <a:solidFill>
                  <a:srgbClr val="FFC000"/>
                </a:solidFill>
              </a:rPr>
              <a:t>çercevesinde CP terimini, low mass scale </a:t>
            </a:r>
          </a:p>
          <a:p>
            <a:r>
              <a:rPr lang="tr-TR" b="1" dirty="0">
                <a:solidFill>
                  <a:srgbClr val="FFC000"/>
                </a:solidFill>
              </a:rPr>
              <a:t>v</a:t>
            </a:r>
            <a:r>
              <a:rPr lang="tr-TR" b="1" dirty="0" smtClean="0">
                <a:solidFill>
                  <a:srgbClr val="FFC000"/>
                </a:solidFill>
              </a:rPr>
              <a:t>e vakumda</a:t>
            </a:r>
            <a:r>
              <a:rPr lang="en-GB" b="1" dirty="0" smtClean="0">
                <a:solidFill>
                  <a:srgbClr val="FFC000"/>
                </a:solidFill>
              </a:rPr>
              <a:t> </a:t>
            </a:r>
            <a:endParaRPr lang="en-GB" dirty="0">
              <a:solidFill>
                <a:srgbClr val="FFC000"/>
              </a:solidFill>
            </a:endParaRPr>
          </a:p>
        </p:txBody>
      </p:sp>
      <p:sp>
        <p:nvSpPr>
          <p:cNvPr id="7" name="TextBox 6"/>
          <p:cNvSpPr txBox="1"/>
          <p:nvPr/>
        </p:nvSpPr>
        <p:spPr>
          <a:xfrm>
            <a:off x="179512" y="4869160"/>
            <a:ext cx="8964488" cy="923330"/>
          </a:xfrm>
          <a:prstGeom prst="rect">
            <a:avLst/>
          </a:prstGeom>
          <a:noFill/>
        </p:spPr>
        <p:txBody>
          <a:bodyPr wrap="square" rtlCol="0">
            <a:spAutoFit/>
          </a:bodyPr>
          <a:lstStyle/>
          <a:p>
            <a:r>
              <a:rPr lang="tr-TR" b="1" dirty="0" smtClean="0">
                <a:solidFill>
                  <a:schemeClr val="bg1"/>
                </a:solidFill>
              </a:rPr>
              <a:t>Şayet karışım acılarından herhangi biri sıfır değilse, leptonic sektörde </a:t>
            </a:r>
            <a:r>
              <a:rPr lang="tr-TR" b="1" dirty="0" smtClean="0">
                <a:solidFill>
                  <a:srgbClr val="00FF00"/>
                </a:solidFill>
              </a:rPr>
              <a:t>CP</a:t>
            </a:r>
            <a:r>
              <a:rPr lang="tr-TR" b="1" dirty="0" smtClean="0">
                <a:solidFill>
                  <a:schemeClr val="bg1"/>
                </a:solidFill>
              </a:rPr>
              <a:t> çalışımaya olanak sağlar! Uzun erimli nötrino salınım deneylerinde Matter effect etkisi hesaba katılmalı. Daha sonra sözünü edeceğimiz mass hierarchy problemide bu yöntemle cözüme ulaşabiir.</a:t>
            </a:r>
            <a:endParaRPr lang="en-GB" b="1" dirty="0">
              <a:solidFill>
                <a:schemeClr val="bg1"/>
              </a:solidFill>
            </a:endParaRPr>
          </a:p>
        </p:txBody>
      </p:sp>
      <mc:AlternateContent xmlns:mc="http://schemas.openxmlformats.org/markup-compatibility/2006" xmlns:a14="http://schemas.microsoft.com/office/drawing/2010/main">
        <mc:Choice Requires="a14">
          <p:sp>
            <p:nvSpPr>
              <p:cNvPr id="15" name="Rectangle 14"/>
              <p:cNvSpPr/>
              <p:nvPr/>
            </p:nvSpPr>
            <p:spPr>
              <a:xfrm>
                <a:off x="1619672" y="2564448"/>
                <a:ext cx="1396408" cy="40863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b="1" i="1" smtClean="0">
                              <a:solidFill>
                                <a:srgbClr val="FF00FF"/>
                              </a:solidFill>
                              <a:latin typeface="Cambria Math"/>
                              <a:sym typeface="Symbol"/>
                            </a:rPr>
                          </m:ctrlPr>
                        </m:sSubPr>
                        <m:e>
                          <m:r>
                            <a:rPr lang="tr-TR" b="1" i="1" smtClean="0">
                              <a:solidFill>
                                <a:srgbClr val="FF00FF"/>
                              </a:solidFill>
                              <a:latin typeface="Cambria Math"/>
                              <a:sym typeface="Symbol"/>
                            </a:rPr>
                            <m:t>𝑷</m:t>
                          </m:r>
                          <m:r>
                            <a:rPr lang="tr-TR" b="1" i="1" smtClean="0">
                              <a:solidFill>
                                <a:srgbClr val="FF00FF"/>
                              </a:solidFill>
                              <a:latin typeface="Cambria Math"/>
                              <a:sym typeface="Symbol"/>
                            </a:rPr>
                            <m:t>(</m:t>
                          </m:r>
                          <m:acc>
                            <m:accPr>
                              <m:chr m:val="̅"/>
                              <m:ctrlPr>
                                <a:rPr lang="en-GB" b="1" i="1" smtClean="0">
                                  <a:solidFill>
                                    <a:srgbClr val="FF00FF"/>
                                  </a:solidFill>
                                  <a:latin typeface="Cambria Math"/>
                                  <a:sym typeface="Symbol"/>
                                </a:rPr>
                              </m:ctrlPr>
                            </m:accPr>
                            <m:e>
                              <m:r>
                                <a:rPr lang="en-GB" b="1" i="1">
                                  <a:solidFill>
                                    <a:srgbClr val="FF00FF"/>
                                  </a:solidFill>
                                  <a:latin typeface="Cambria Math"/>
                                  <a:sym typeface="Symbol"/>
                                </a:rPr>
                                <m:t></m:t>
                              </m:r>
                            </m:e>
                          </m:acc>
                        </m:e>
                        <m:sub>
                          <m:r>
                            <a:rPr lang="en-GB" b="1" i="1">
                              <a:solidFill>
                                <a:srgbClr val="FF00FF"/>
                              </a:solidFill>
                              <a:latin typeface="Cambria Math"/>
                              <a:sym typeface="Symbol"/>
                            </a:rPr>
                            <m:t></m:t>
                          </m:r>
                        </m:sub>
                      </m:sSub>
                      <m:r>
                        <a:rPr lang="en-GB" b="1" i="1">
                          <a:solidFill>
                            <a:srgbClr val="FF00FF"/>
                          </a:solidFill>
                          <a:latin typeface="Cambria Math"/>
                          <a:ea typeface="Cambria Math"/>
                        </a:rPr>
                        <m:t>→</m:t>
                      </m:r>
                      <m:sSub>
                        <m:sSubPr>
                          <m:ctrlPr>
                            <a:rPr lang="en-GB" b="1" i="1" smtClean="0">
                              <a:solidFill>
                                <a:srgbClr val="FF00FF"/>
                              </a:solidFill>
                              <a:latin typeface="Cambria Math"/>
                              <a:ea typeface="Cambria Math"/>
                              <a:sym typeface="Symbol"/>
                            </a:rPr>
                          </m:ctrlPr>
                        </m:sSubPr>
                        <m:e>
                          <m:acc>
                            <m:accPr>
                              <m:chr m:val="̅"/>
                              <m:ctrlPr>
                                <a:rPr lang="en-GB" b="1" i="1">
                                  <a:solidFill>
                                    <a:srgbClr val="FF00FF"/>
                                  </a:solidFill>
                                  <a:latin typeface="Cambria Math"/>
                                  <a:sym typeface="Symbol"/>
                                </a:rPr>
                              </m:ctrlPr>
                            </m:accPr>
                            <m:e>
                              <m:r>
                                <a:rPr lang="en-GB" b="1" i="1">
                                  <a:solidFill>
                                    <a:srgbClr val="FF00FF"/>
                                  </a:solidFill>
                                  <a:latin typeface="Cambria Math"/>
                                  <a:sym typeface="Symbol"/>
                                </a:rPr>
                                <m:t></m:t>
                              </m:r>
                            </m:e>
                          </m:acc>
                        </m:e>
                        <m:sub>
                          <m:r>
                            <a:rPr lang="en-GB" b="1" i="1">
                              <a:solidFill>
                                <a:srgbClr val="FF00FF"/>
                              </a:solidFill>
                              <a:latin typeface="Cambria Math"/>
                              <a:sym typeface="Symbol"/>
                            </a:rPr>
                            <m:t>𝒆</m:t>
                          </m:r>
                        </m:sub>
                      </m:sSub>
                      <m:r>
                        <a:rPr lang="tr-TR" b="1" i="1" smtClean="0">
                          <a:solidFill>
                            <a:srgbClr val="FF00FF"/>
                          </a:solidFill>
                          <a:latin typeface="Cambria Math"/>
                          <a:sym typeface="Symbol"/>
                        </a:rPr>
                        <m:t>)</m:t>
                      </m:r>
                    </m:oMath>
                  </m:oMathPara>
                </a14:m>
                <a:endParaRPr lang="en-GB" dirty="0">
                  <a:solidFill>
                    <a:srgbClr val="FF00FF"/>
                  </a:solidFill>
                </a:endParaRPr>
              </a:p>
            </p:txBody>
          </p:sp>
        </mc:Choice>
        <mc:Fallback xmlns="">
          <p:sp>
            <p:nvSpPr>
              <p:cNvPr id="15" name="Rectangle 14"/>
              <p:cNvSpPr>
                <a:spLocks noRot="1" noChangeAspect="1" noMove="1" noResize="1" noEditPoints="1" noAdjustHandles="1" noChangeArrowheads="1" noChangeShapeType="1" noTextEdit="1"/>
              </p:cNvSpPr>
              <p:nvPr/>
            </p:nvSpPr>
            <p:spPr>
              <a:xfrm>
                <a:off x="1619672" y="2564448"/>
                <a:ext cx="1396408" cy="408638"/>
              </a:xfrm>
              <a:prstGeom prst="rect">
                <a:avLst/>
              </a:prstGeom>
              <a:blipFill rotWithShape="1">
                <a:blip r:embed="rId10"/>
                <a:stretch>
                  <a:fillRect r="-873" b="-8955"/>
                </a:stretch>
              </a:blipFill>
            </p:spPr>
            <p:txBody>
              <a:bodyPr/>
              <a:lstStyle/>
              <a:p>
                <a:r>
                  <a:rPr lang="en-GB">
                    <a:noFill/>
                  </a:rPr>
                  <a:t> </a:t>
                </a:r>
              </a:p>
            </p:txBody>
          </p:sp>
        </mc:Fallback>
      </mc:AlternateContent>
      <p:sp>
        <p:nvSpPr>
          <p:cNvPr id="16" name="TextBox 15"/>
          <p:cNvSpPr txBox="1"/>
          <p:nvPr/>
        </p:nvSpPr>
        <p:spPr>
          <a:xfrm>
            <a:off x="1115616" y="3573016"/>
            <a:ext cx="328978" cy="461665"/>
          </a:xfrm>
          <a:prstGeom prst="rect">
            <a:avLst/>
          </a:prstGeom>
          <a:noFill/>
        </p:spPr>
        <p:txBody>
          <a:bodyPr wrap="square" rtlCol="0">
            <a:spAutoFit/>
          </a:bodyPr>
          <a:lstStyle/>
          <a:p>
            <a:r>
              <a:rPr lang="tr-TR" sz="2400" dirty="0" smtClean="0">
                <a:solidFill>
                  <a:srgbClr val="FF00FF"/>
                </a:solidFill>
              </a:rPr>
              <a:t>+</a:t>
            </a:r>
            <a:endParaRPr lang="en-GB" sz="2400" dirty="0">
              <a:solidFill>
                <a:srgbClr val="FF00FF"/>
              </a:solidFill>
            </a:endParaRPr>
          </a:p>
        </p:txBody>
      </p:sp>
      <p:sp>
        <p:nvSpPr>
          <p:cNvPr id="19" name="Oval 18"/>
          <p:cNvSpPr/>
          <p:nvPr/>
        </p:nvSpPr>
        <p:spPr>
          <a:xfrm>
            <a:off x="1444594" y="3717032"/>
            <a:ext cx="767419" cy="399480"/>
          </a:xfrm>
          <a:prstGeom prst="ellipse">
            <a:avLst/>
          </a:prstGeom>
          <a:noFill/>
          <a:ln w="9525">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p:nvPr/>
        </p:nvSpPr>
        <p:spPr>
          <a:xfrm>
            <a:off x="3876589" y="3717032"/>
            <a:ext cx="767419" cy="399480"/>
          </a:xfrm>
          <a:prstGeom prst="ellipse">
            <a:avLst/>
          </a:prstGeom>
          <a:noFill/>
          <a:ln w="9525">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Date Placeholder 16"/>
          <p:cNvSpPr>
            <a:spLocks noGrp="1"/>
          </p:cNvSpPr>
          <p:nvPr>
            <p:ph type="dt" sz="half" idx="10"/>
          </p:nvPr>
        </p:nvSpPr>
        <p:spPr/>
        <p:txBody>
          <a:bodyPr/>
          <a:lstStyle/>
          <a:p>
            <a:fld id="{E17F540F-9F6A-41F1-914B-D8D356B9A931}" type="datetime1">
              <a:rPr lang="en-GB" smtClean="0"/>
              <a:t>24/04/2014</a:t>
            </a:fld>
            <a:endParaRPr lang="en-GB"/>
          </a:p>
        </p:txBody>
      </p:sp>
    </p:spTree>
    <p:extLst>
      <p:ext uri="{BB962C8B-B14F-4D97-AF65-F5344CB8AC3E}">
        <p14:creationId xmlns:p14="http://schemas.microsoft.com/office/powerpoint/2010/main" val="69438284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553200" y="6448251"/>
            <a:ext cx="2133600" cy="365125"/>
          </a:xfrm>
        </p:spPr>
        <p:txBody>
          <a:bodyPr/>
          <a:lstStyle/>
          <a:p>
            <a:pPr>
              <a:defRPr/>
            </a:pPr>
            <a:fld id="{1711B91C-BF0E-4ED1-9446-03CBC4D5B477}" type="slidenum">
              <a:rPr lang="en-US" smtClean="0"/>
              <a:pPr>
                <a:defRPr/>
              </a:pPr>
              <a:t>32</a:t>
            </a:fld>
            <a:r>
              <a:rPr lang="en-US" dirty="0" smtClean="0"/>
              <a:t>/42</a:t>
            </a:r>
            <a:endParaRPr lang="en-US" dirty="0"/>
          </a:p>
        </p:txBody>
      </p:sp>
      <p:grpSp>
        <p:nvGrpSpPr>
          <p:cNvPr id="8" name="Group 7"/>
          <p:cNvGrpSpPr/>
          <p:nvPr/>
        </p:nvGrpSpPr>
        <p:grpSpPr>
          <a:xfrm>
            <a:off x="1219200" y="188640"/>
            <a:ext cx="6705600" cy="533400"/>
            <a:chOff x="914400" y="457200"/>
            <a:chExt cx="6705600" cy="533400"/>
          </a:xfrm>
        </p:grpSpPr>
        <p:sp>
          <p:nvSpPr>
            <p:cNvPr id="4" name="TextBox 3"/>
            <p:cNvSpPr txBox="1"/>
            <p:nvPr/>
          </p:nvSpPr>
          <p:spPr>
            <a:xfrm>
              <a:off x="914400" y="457200"/>
              <a:ext cx="6705600" cy="461665"/>
            </a:xfrm>
            <a:prstGeom prst="rect">
              <a:avLst/>
            </a:prstGeom>
            <a:noFill/>
            <a:ln w="38100">
              <a:noFill/>
            </a:ln>
          </p:spPr>
          <p:txBody>
            <a:bodyPr wrap="square" rtlCol="0">
              <a:spAutoFit/>
            </a:bodyPr>
            <a:lstStyle/>
            <a:p>
              <a:pPr algn="ctr"/>
              <a:r>
                <a:rPr lang="en-GB" sz="2400" b="1" i="1" dirty="0" smtClean="0">
                  <a:solidFill>
                    <a:srgbClr val="FF0000"/>
                  </a:solidFill>
                </a:rPr>
                <a:t>Disappearance and Appearance Experiments</a:t>
              </a:r>
              <a:endParaRPr lang="en-GB" sz="2400" b="1" i="1" dirty="0">
                <a:solidFill>
                  <a:srgbClr val="FF0000"/>
                </a:solidFill>
              </a:endParaRPr>
            </a:p>
          </p:txBody>
        </p:sp>
        <p:sp>
          <p:nvSpPr>
            <p:cNvPr id="6" name="Rounded Rectangle 5"/>
            <p:cNvSpPr/>
            <p:nvPr/>
          </p:nvSpPr>
          <p:spPr>
            <a:xfrm>
              <a:off x="1143000" y="467380"/>
              <a:ext cx="6203321" cy="523220"/>
            </a:xfrm>
            <a:prstGeom prst="roundRect">
              <a:avLst/>
            </a:prstGeom>
            <a:noFill/>
            <a:ln>
              <a:solidFill>
                <a:srgbClr val="F8F8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7" name="TextBox 76"/>
          <p:cNvSpPr txBox="1"/>
          <p:nvPr/>
        </p:nvSpPr>
        <p:spPr>
          <a:xfrm>
            <a:off x="533400" y="2132856"/>
            <a:ext cx="7315200" cy="1200329"/>
          </a:xfrm>
          <a:prstGeom prst="rect">
            <a:avLst/>
          </a:prstGeom>
          <a:noFill/>
          <a:ln>
            <a:noFill/>
          </a:ln>
        </p:spPr>
        <p:txBody>
          <a:bodyPr wrap="square" rtlCol="0">
            <a:spAutoFit/>
          </a:bodyPr>
          <a:lstStyle/>
          <a:p>
            <a:r>
              <a:rPr lang="en-GB" altLang="ja-JP" b="1" i="1" dirty="0" smtClean="0">
                <a:solidFill>
                  <a:srgbClr val="00FF00"/>
                </a:solidFill>
                <a:latin typeface="Tahoma" pitchFamily="34" charset="0"/>
                <a:sym typeface="Symbol" pitchFamily="18" charset="2"/>
              </a:rPr>
              <a:t></a:t>
            </a:r>
            <a:r>
              <a:rPr lang="en-GB" altLang="ja-JP" b="1" i="1" baseline="-25000" dirty="0" smtClean="0">
                <a:solidFill>
                  <a:srgbClr val="00FF00"/>
                </a:solidFill>
                <a:latin typeface="Tahoma" pitchFamily="34" charset="0"/>
                <a:sym typeface="Symbol" pitchFamily="18" charset="2"/>
              </a:rPr>
              <a:t></a:t>
            </a:r>
            <a:r>
              <a:rPr lang="en-GB" altLang="ja-JP" b="1" i="1" dirty="0" smtClean="0">
                <a:solidFill>
                  <a:srgbClr val="00FF00"/>
                </a:solidFill>
                <a:latin typeface="Tahoma" pitchFamily="34" charset="0"/>
                <a:sym typeface="Symbol" pitchFamily="18" charset="2"/>
              </a:rPr>
              <a:t> </a:t>
            </a:r>
            <a:r>
              <a:rPr lang="en-US" dirty="0" smtClean="0">
                <a:solidFill>
                  <a:schemeClr val="bg1"/>
                </a:solidFill>
              </a:rPr>
              <a:t> </a:t>
            </a:r>
            <a:r>
              <a:rPr lang="tr-TR" dirty="0" smtClean="0">
                <a:solidFill>
                  <a:schemeClr val="bg1"/>
                </a:solidFill>
              </a:rPr>
              <a:t>yüklü akım etkileşimleri sonucunda oluşan </a:t>
            </a:r>
            <a:r>
              <a:rPr lang="en-US" dirty="0" smtClean="0">
                <a:solidFill>
                  <a:schemeClr val="bg1"/>
                </a:solidFill>
              </a:rPr>
              <a:t> </a:t>
            </a:r>
            <a:r>
              <a:rPr lang="en-US" b="1" dirty="0" smtClean="0">
                <a:solidFill>
                  <a:srgbClr val="00FF00"/>
                </a:solidFill>
                <a:sym typeface="Symbol"/>
              </a:rPr>
              <a:t></a:t>
            </a:r>
            <a:r>
              <a:rPr lang="en-US" dirty="0" smtClean="0">
                <a:solidFill>
                  <a:schemeClr val="bg1"/>
                </a:solidFill>
                <a:sym typeface="Symbol"/>
              </a:rPr>
              <a:t> </a:t>
            </a:r>
            <a:r>
              <a:rPr lang="tr-TR" dirty="0" smtClean="0">
                <a:solidFill>
                  <a:schemeClr val="bg1"/>
                </a:solidFill>
                <a:sym typeface="Symbol"/>
              </a:rPr>
              <a:t> leptonunun gözlenmesi</a:t>
            </a:r>
            <a:endParaRPr lang="en-US" dirty="0" smtClean="0">
              <a:solidFill>
                <a:schemeClr val="bg1"/>
              </a:solidFill>
              <a:sym typeface="Wingdings" pitchFamily="2" charset="2"/>
            </a:endParaRPr>
          </a:p>
          <a:p>
            <a:pPr marL="342900" indent="-342900">
              <a:buAutoNum type="arabicParenR"/>
            </a:pPr>
            <a:r>
              <a:rPr lang="tr-TR" dirty="0" smtClean="0">
                <a:solidFill>
                  <a:schemeClr val="bg1"/>
                </a:solidFill>
                <a:sym typeface="Wingdings" pitchFamily="2" charset="2"/>
              </a:rPr>
              <a:t>Nötrino hüzmesinde </a:t>
            </a:r>
            <a:r>
              <a:rPr lang="en-GB" altLang="ja-JP" b="1" i="1" dirty="0" smtClean="0">
                <a:solidFill>
                  <a:srgbClr val="00FF00"/>
                </a:solidFill>
                <a:latin typeface="Tahoma" pitchFamily="34" charset="0"/>
                <a:sym typeface="Symbol" pitchFamily="18" charset="2"/>
              </a:rPr>
              <a:t></a:t>
            </a:r>
            <a:r>
              <a:rPr lang="en-GB" altLang="ja-JP" b="1" i="1" baseline="-25000" dirty="0" smtClean="0">
                <a:solidFill>
                  <a:srgbClr val="00FF00"/>
                </a:solidFill>
                <a:latin typeface="Tahoma" pitchFamily="34" charset="0"/>
                <a:sym typeface="Symbol" pitchFamily="18" charset="2"/>
              </a:rPr>
              <a:t></a:t>
            </a:r>
            <a:r>
              <a:rPr lang="en-GB" altLang="ja-JP" b="1" i="1" dirty="0" smtClean="0">
                <a:solidFill>
                  <a:srgbClr val="00FF00"/>
                </a:solidFill>
                <a:latin typeface="Tahoma" pitchFamily="34" charset="0"/>
                <a:sym typeface="Symbol" pitchFamily="18" charset="2"/>
              </a:rPr>
              <a:t> </a:t>
            </a:r>
            <a:r>
              <a:rPr lang="en-US" altLang="ja-JP" dirty="0" smtClean="0">
                <a:solidFill>
                  <a:schemeClr val="bg1"/>
                </a:solidFill>
                <a:sym typeface="Symbol" pitchFamily="18" charset="2"/>
              </a:rPr>
              <a:t> </a:t>
            </a:r>
            <a:r>
              <a:rPr lang="tr-TR" altLang="ja-JP" dirty="0" smtClean="0">
                <a:solidFill>
                  <a:schemeClr val="bg1"/>
                </a:solidFill>
                <a:sym typeface="Symbol" pitchFamily="18" charset="2"/>
              </a:rPr>
              <a:t>olmamalı, </a:t>
            </a:r>
          </a:p>
          <a:p>
            <a:pPr marL="342900" indent="-342900">
              <a:buAutoNum type="arabicParenR"/>
            </a:pPr>
            <a:r>
              <a:rPr lang="tr-TR" dirty="0" smtClean="0">
                <a:solidFill>
                  <a:schemeClr val="bg1"/>
                </a:solidFill>
              </a:rPr>
              <a:t>Nötrinonun enerjisi</a:t>
            </a:r>
            <a:r>
              <a:rPr lang="en-US" dirty="0" smtClean="0">
                <a:solidFill>
                  <a:schemeClr val="bg1"/>
                </a:solidFill>
              </a:rPr>
              <a:t> </a:t>
            </a:r>
            <a:r>
              <a:rPr lang="en-US" b="1" dirty="0" smtClean="0">
                <a:solidFill>
                  <a:srgbClr val="00FF00"/>
                </a:solidFill>
                <a:sym typeface="Symbol"/>
              </a:rPr>
              <a:t>  </a:t>
            </a:r>
            <a:r>
              <a:rPr lang="en-US" dirty="0" smtClean="0">
                <a:solidFill>
                  <a:schemeClr val="bg1"/>
                </a:solidFill>
              </a:rPr>
              <a:t>lepton</a:t>
            </a:r>
            <a:r>
              <a:rPr lang="tr-TR" dirty="0" smtClean="0">
                <a:solidFill>
                  <a:schemeClr val="bg1"/>
                </a:solidFill>
              </a:rPr>
              <a:t> oluşturacak düzeyde olmalı</a:t>
            </a:r>
            <a:endParaRPr lang="en-US" dirty="0" smtClean="0">
              <a:solidFill>
                <a:schemeClr val="bg1"/>
              </a:solidFill>
            </a:endParaRPr>
          </a:p>
          <a:p>
            <a:pPr marL="342900" indent="-342900">
              <a:buAutoNum type="arabicParenR"/>
            </a:pPr>
            <a:r>
              <a:rPr lang="tr-TR" dirty="0" smtClean="0">
                <a:solidFill>
                  <a:schemeClr val="bg1"/>
                </a:solidFill>
              </a:rPr>
              <a:t>Yüksek hassiyette detektör</a:t>
            </a:r>
            <a:endParaRPr lang="en-GB" dirty="0">
              <a:solidFill>
                <a:schemeClr val="bg1"/>
              </a:solidFill>
            </a:endParaRPr>
          </a:p>
        </p:txBody>
      </p:sp>
      <p:grpSp>
        <p:nvGrpSpPr>
          <p:cNvPr id="83" name="Group 82"/>
          <p:cNvGrpSpPr/>
          <p:nvPr/>
        </p:nvGrpSpPr>
        <p:grpSpPr>
          <a:xfrm>
            <a:off x="762000" y="764704"/>
            <a:ext cx="6858000" cy="1295400"/>
            <a:chOff x="304800" y="914400"/>
            <a:chExt cx="6858000" cy="1295400"/>
          </a:xfrm>
        </p:grpSpPr>
        <p:grpSp>
          <p:nvGrpSpPr>
            <p:cNvPr id="75" name="Group 74"/>
            <p:cNvGrpSpPr/>
            <p:nvPr/>
          </p:nvGrpSpPr>
          <p:grpSpPr>
            <a:xfrm>
              <a:off x="304800" y="914400"/>
              <a:ext cx="6858000" cy="1143000"/>
              <a:chOff x="304800" y="914400"/>
              <a:chExt cx="6858000" cy="1143000"/>
            </a:xfrm>
          </p:grpSpPr>
          <p:grpSp>
            <p:nvGrpSpPr>
              <p:cNvPr id="71" name="Group 70"/>
              <p:cNvGrpSpPr/>
              <p:nvPr/>
            </p:nvGrpSpPr>
            <p:grpSpPr>
              <a:xfrm>
                <a:off x="1752600" y="914400"/>
                <a:ext cx="5410200" cy="1143000"/>
                <a:chOff x="1752600" y="914400"/>
                <a:chExt cx="5410200" cy="1143000"/>
              </a:xfrm>
            </p:grpSpPr>
            <p:cxnSp>
              <p:nvCxnSpPr>
                <p:cNvPr id="10" name="Straight Arrow Connector 9"/>
                <p:cNvCxnSpPr/>
                <p:nvPr/>
              </p:nvCxnSpPr>
              <p:spPr>
                <a:xfrm>
                  <a:off x="1752600" y="1600200"/>
                  <a:ext cx="1066800" cy="0"/>
                </a:xfrm>
                <a:prstGeom prst="straightConnector1">
                  <a:avLst/>
                </a:prstGeom>
                <a:ln w="28575">
                  <a:solidFill>
                    <a:srgbClr val="FFFF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1752600" y="1676400"/>
                  <a:ext cx="1066800" cy="0"/>
                </a:xfrm>
                <a:prstGeom prst="straightConnector1">
                  <a:avLst/>
                </a:prstGeom>
                <a:ln w="28575">
                  <a:solidFill>
                    <a:srgbClr val="FFFF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1752600" y="1752600"/>
                  <a:ext cx="1066800" cy="0"/>
                </a:xfrm>
                <a:prstGeom prst="straightConnector1">
                  <a:avLst/>
                </a:prstGeom>
                <a:ln w="28575">
                  <a:solidFill>
                    <a:srgbClr val="FFFF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1752600" y="1828800"/>
                  <a:ext cx="1066800" cy="0"/>
                </a:xfrm>
                <a:prstGeom prst="straightConnector1">
                  <a:avLst/>
                </a:prstGeom>
                <a:ln w="28575">
                  <a:solidFill>
                    <a:srgbClr val="FFFF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1752600" y="1447800"/>
                  <a:ext cx="1066800" cy="0"/>
                </a:xfrm>
                <a:prstGeom prst="straightConnector1">
                  <a:avLst/>
                </a:prstGeom>
                <a:ln w="28575">
                  <a:solidFill>
                    <a:srgbClr val="FFFF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1752600" y="1524000"/>
                  <a:ext cx="1066800" cy="0"/>
                </a:xfrm>
                <a:prstGeom prst="straightConnector1">
                  <a:avLst/>
                </a:prstGeom>
                <a:ln w="28575">
                  <a:solidFill>
                    <a:srgbClr val="FFFF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3124200" y="1447800"/>
                  <a:ext cx="1828800" cy="0"/>
                </a:xfrm>
                <a:prstGeom prst="line">
                  <a:avLst/>
                </a:prstGeom>
                <a:ln w="28575">
                  <a:solidFill>
                    <a:srgbClr val="FFFF00"/>
                  </a:solidFill>
                  <a:prstDash val="lgDashDotDot"/>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3124200" y="1524000"/>
                  <a:ext cx="1828800" cy="0"/>
                </a:xfrm>
                <a:prstGeom prst="line">
                  <a:avLst/>
                </a:prstGeom>
                <a:ln w="28575">
                  <a:solidFill>
                    <a:srgbClr val="FFFF00"/>
                  </a:solidFill>
                  <a:prstDash val="lgDashDotDot"/>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3124200" y="1600200"/>
                  <a:ext cx="1828800" cy="0"/>
                </a:xfrm>
                <a:prstGeom prst="line">
                  <a:avLst/>
                </a:prstGeom>
                <a:ln w="28575">
                  <a:solidFill>
                    <a:srgbClr val="FFFF00"/>
                  </a:solidFill>
                  <a:prstDash val="lgDashDotDot"/>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3124200" y="1676400"/>
                  <a:ext cx="1828800" cy="0"/>
                </a:xfrm>
                <a:prstGeom prst="line">
                  <a:avLst/>
                </a:prstGeom>
                <a:ln w="28575">
                  <a:solidFill>
                    <a:srgbClr val="FFFF00"/>
                  </a:solidFill>
                  <a:prstDash val="lgDashDotDot"/>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3124200" y="1752600"/>
                  <a:ext cx="1828800" cy="0"/>
                </a:xfrm>
                <a:prstGeom prst="line">
                  <a:avLst/>
                </a:prstGeom>
                <a:ln w="28575">
                  <a:solidFill>
                    <a:srgbClr val="FFFF00"/>
                  </a:solidFill>
                  <a:prstDash val="lgDashDotDot"/>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3124200" y="1828800"/>
                  <a:ext cx="1828800" cy="0"/>
                </a:xfrm>
                <a:prstGeom prst="line">
                  <a:avLst/>
                </a:prstGeom>
                <a:ln w="28575">
                  <a:solidFill>
                    <a:srgbClr val="FFFF00"/>
                  </a:solidFill>
                  <a:prstDash val="lgDashDotDot"/>
                </a:ln>
              </p:spPr>
              <p:style>
                <a:lnRef idx="1">
                  <a:schemeClr val="accent1"/>
                </a:lnRef>
                <a:fillRef idx="0">
                  <a:schemeClr val="accent1"/>
                </a:fillRef>
                <a:effectRef idx="0">
                  <a:schemeClr val="accent1"/>
                </a:effectRef>
                <a:fontRef idx="minor">
                  <a:schemeClr val="tx1"/>
                </a:fontRef>
              </p:style>
            </p:cxnSp>
            <p:sp>
              <p:nvSpPr>
                <p:cNvPr id="35" name="Cube 34"/>
                <p:cNvSpPr/>
                <p:nvPr/>
              </p:nvSpPr>
              <p:spPr>
                <a:xfrm>
                  <a:off x="5257800" y="914400"/>
                  <a:ext cx="1905000" cy="1143000"/>
                </a:xfrm>
                <a:prstGeom prst="cub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cxnSp>
              <p:nvCxnSpPr>
                <p:cNvPr id="36" name="Straight Arrow Connector 35"/>
                <p:cNvCxnSpPr/>
                <p:nvPr/>
              </p:nvCxnSpPr>
              <p:spPr>
                <a:xfrm>
                  <a:off x="5105400" y="1600200"/>
                  <a:ext cx="731520" cy="0"/>
                </a:xfrm>
                <a:prstGeom prst="straightConnector1">
                  <a:avLst/>
                </a:prstGeom>
                <a:ln w="38100">
                  <a:solidFill>
                    <a:srgbClr val="FFFF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5791200" y="1295400"/>
                  <a:ext cx="914400" cy="304800"/>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grpSp>
          <p:sp>
            <p:nvSpPr>
              <p:cNvPr id="73" name="TextBox 72"/>
              <p:cNvSpPr txBox="1"/>
              <p:nvPr/>
            </p:nvSpPr>
            <p:spPr>
              <a:xfrm>
                <a:off x="304800" y="914400"/>
                <a:ext cx="2514600" cy="369332"/>
              </a:xfrm>
              <a:prstGeom prst="rect">
                <a:avLst/>
              </a:prstGeom>
              <a:noFill/>
            </p:spPr>
            <p:txBody>
              <a:bodyPr wrap="square" rtlCol="0">
                <a:spAutoFit/>
              </a:bodyPr>
              <a:lstStyle/>
              <a:p>
                <a:r>
                  <a:rPr lang="en-US" b="1" i="1" dirty="0" smtClean="0">
                    <a:solidFill>
                      <a:schemeClr val="bg1"/>
                    </a:solidFill>
                  </a:rPr>
                  <a:t>Appearance experiment</a:t>
                </a:r>
                <a:endParaRPr lang="en-GB" b="1" i="1" dirty="0">
                  <a:solidFill>
                    <a:schemeClr val="bg1"/>
                  </a:solidFill>
                </a:endParaRPr>
              </a:p>
            </p:txBody>
          </p:sp>
        </p:grpSp>
        <p:sp>
          <p:nvSpPr>
            <p:cNvPr id="78" name="Rectangle 77"/>
            <p:cNvSpPr/>
            <p:nvPr/>
          </p:nvSpPr>
          <p:spPr>
            <a:xfrm>
              <a:off x="457200" y="1447800"/>
              <a:ext cx="1010213" cy="369332"/>
            </a:xfrm>
            <a:prstGeom prst="rect">
              <a:avLst/>
            </a:prstGeom>
          </p:spPr>
          <p:txBody>
            <a:bodyPr wrap="none">
              <a:spAutoFit/>
            </a:bodyPr>
            <a:lstStyle/>
            <a:p>
              <a:r>
                <a:rPr lang="en-GB" altLang="ja-JP" b="1" i="1" dirty="0" smtClean="0">
                  <a:solidFill>
                    <a:srgbClr val="00FF00"/>
                  </a:solidFill>
                  <a:latin typeface="Tahoma" pitchFamily="34" charset="0"/>
                  <a:sym typeface="Symbol" pitchFamily="18" charset="2"/>
                </a:rPr>
                <a:t></a:t>
              </a:r>
              <a:r>
                <a:rPr lang="en-GB" altLang="ja-JP" b="1" i="1" baseline="-25000" dirty="0" smtClean="0">
                  <a:solidFill>
                    <a:srgbClr val="00FF00"/>
                  </a:solidFill>
                  <a:latin typeface="Tahoma" pitchFamily="34" charset="0"/>
                  <a:sym typeface="Symbol" pitchFamily="18" charset="2"/>
                </a:rPr>
                <a:t></a:t>
              </a:r>
              <a:r>
                <a:rPr lang="en-GB" altLang="ja-JP" b="1" i="1" dirty="0" smtClean="0">
                  <a:solidFill>
                    <a:srgbClr val="00FF00"/>
                  </a:solidFill>
                  <a:latin typeface="Tahoma" pitchFamily="34" charset="0"/>
                  <a:sym typeface="Symbol" pitchFamily="18" charset="2"/>
                </a:rPr>
                <a:t>  </a:t>
              </a:r>
              <a:r>
                <a:rPr lang="en-GB" altLang="ja-JP" b="1" i="1" baseline="-25000" dirty="0" smtClean="0">
                  <a:solidFill>
                    <a:srgbClr val="00FF00"/>
                  </a:solidFill>
                  <a:latin typeface="Tahoma" pitchFamily="34" charset="0"/>
                  <a:sym typeface="Symbol" pitchFamily="18" charset="2"/>
                </a:rPr>
                <a:t></a:t>
              </a:r>
              <a:r>
                <a:rPr lang="en-GB" altLang="ja-JP" b="1" i="1" dirty="0" smtClean="0">
                  <a:solidFill>
                    <a:srgbClr val="00FF00"/>
                  </a:solidFill>
                  <a:latin typeface="Tahoma" pitchFamily="34" charset="0"/>
                  <a:sym typeface="Symbol" pitchFamily="18" charset="2"/>
                </a:rPr>
                <a:t> </a:t>
              </a:r>
              <a:endParaRPr lang="en-GB" dirty="0"/>
            </a:p>
          </p:txBody>
        </p:sp>
        <p:sp>
          <p:nvSpPr>
            <p:cNvPr id="79" name="Rectangle 78"/>
            <p:cNvSpPr/>
            <p:nvPr/>
          </p:nvSpPr>
          <p:spPr>
            <a:xfrm>
              <a:off x="2098576" y="1772816"/>
              <a:ext cx="393056" cy="369332"/>
            </a:xfrm>
            <a:prstGeom prst="rect">
              <a:avLst/>
            </a:prstGeom>
          </p:spPr>
          <p:txBody>
            <a:bodyPr wrap="none">
              <a:spAutoFit/>
            </a:bodyPr>
            <a:lstStyle/>
            <a:p>
              <a:r>
                <a:rPr lang="en-GB" altLang="ja-JP" b="1" i="1" dirty="0" smtClean="0">
                  <a:solidFill>
                    <a:srgbClr val="00FF00"/>
                  </a:solidFill>
                  <a:latin typeface="Tahoma" pitchFamily="34" charset="0"/>
                  <a:sym typeface="Symbol" pitchFamily="18" charset="2"/>
                </a:rPr>
                <a:t></a:t>
              </a:r>
              <a:r>
                <a:rPr lang="en-GB" altLang="ja-JP" b="1" i="1" baseline="-25000" dirty="0" smtClean="0">
                  <a:solidFill>
                    <a:srgbClr val="00FF00"/>
                  </a:solidFill>
                  <a:latin typeface="Tahoma" pitchFamily="34" charset="0"/>
                  <a:sym typeface="Symbol" pitchFamily="18" charset="2"/>
                </a:rPr>
                <a:t></a:t>
              </a:r>
              <a:endParaRPr lang="en-GB" dirty="0"/>
            </a:p>
          </p:txBody>
        </p:sp>
        <p:sp>
          <p:nvSpPr>
            <p:cNvPr id="80" name="Rectangle 79"/>
            <p:cNvSpPr/>
            <p:nvPr/>
          </p:nvSpPr>
          <p:spPr>
            <a:xfrm>
              <a:off x="5427856" y="1600200"/>
              <a:ext cx="439544" cy="369332"/>
            </a:xfrm>
            <a:prstGeom prst="rect">
              <a:avLst/>
            </a:prstGeom>
          </p:spPr>
          <p:txBody>
            <a:bodyPr wrap="none">
              <a:spAutoFit/>
            </a:bodyPr>
            <a:lstStyle/>
            <a:p>
              <a:r>
                <a:rPr lang="en-GB" altLang="ja-JP" b="1" i="1" dirty="0" smtClean="0">
                  <a:solidFill>
                    <a:srgbClr val="00FF00"/>
                  </a:solidFill>
                  <a:latin typeface="Tahoma" pitchFamily="34" charset="0"/>
                  <a:sym typeface="Symbol" pitchFamily="18" charset="2"/>
                </a:rPr>
                <a:t></a:t>
              </a:r>
              <a:r>
                <a:rPr lang="en-GB" altLang="ja-JP" b="1" i="1" baseline="-25000" dirty="0" smtClean="0">
                  <a:solidFill>
                    <a:srgbClr val="00FF00"/>
                  </a:solidFill>
                  <a:latin typeface="Tahoma" pitchFamily="34" charset="0"/>
                  <a:sym typeface="Symbol" pitchFamily="18" charset="2"/>
                </a:rPr>
                <a:t></a:t>
              </a:r>
              <a:r>
                <a:rPr lang="en-GB" altLang="ja-JP" b="1" i="1" dirty="0" smtClean="0">
                  <a:solidFill>
                    <a:srgbClr val="00FF00"/>
                  </a:solidFill>
                  <a:latin typeface="Tahoma" pitchFamily="34" charset="0"/>
                  <a:sym typeface="Symbol" pitchFamily="18" charset="2"/>
                </a:rPr>
                <a:t> </a:t>
              </a:r>
              <a:endParaRPr lang="en-GB" dirty="0"/>
            </a:p>
          </p:txBody>
        </p:sp>
        <p:sp>
          <p:nvSpPr>
            <p:cNvPr id="81" name="Rectangle 80"/>
            <p:cNvSpPr/>
            <p:nvPr/>
          </p:nvSpPr>
          <p:spPr>
            <a:xfrm>
              <a:off x="6266056" y="1307068"/>
              <a:ext cx="285656" cy="369332"/>
            </a:xfrm>
            <a:prstGeom prst="rect">
              <a:avLst/>
            </a:prstGeom>
          </p:spPr>
          <p:txBody>
            <a:bodyPr wrap="none">
              <a:spAutoFit/>
            </a:bodyPr>
            <a:lstStyle/>
            <a:p>
              <a:r>
                <a:rPr lang="en-GB" altLang="ja-JP" b="1" i="1" dirty="0" smtClean="0">
                  <a:solidFill>
                    <a:srgbClr val="00FF00"/>
                  </a:solidFill>
                  <a:latin typeface="Tahoma" pitchFamily="34" charset="0"/>
                  <a:sym typeface="Symbol"/>
                </a:rPr>
                <a:t></a:t>
              </a:r>
              <a:endParaRPr lang="en-GB" dirty="0"/>
            </a:p>
          </p:txBody>
        </p:sp>
        <p:sp>
          <p:nvSpPr>
            <p:cNvPr id="82" name="Rectangle 81"/>
            <p:cNvSpPr/>
            <p:nvPr/>
          </p:nvSpPr>
          <p:spPr>
            <a:xfrm>
              <a:off x="3352800" y="1840468"/>
              <a:ext cx="1253869" cy="369332"/>
            </a:xfrm>
            <a:prstGeom prst="rect">
              <a:avLst/>
            </a:prstGeom>
          </p:spPr>
          <p:txBody>
            <a:bodyPr wrap="none">
              <a:spAutoFit/>
            </a:bodyPr>
            <a:lstStyle/>
            <a:p>
              <a:r>
                <a:rPr lang="en-GB" altLang="ja-JP" b="1" i="1" dirty="0" smtClean="0">
                  <a:solidFill>
                    <a:srgbClr val="00FF00"/>
                  </a:solidFill>
                  <a:latin typeface="+mj-lt"/>
                  <a:sym typeface="Symbol" pitchFamily="18" charset="2"/>
                </a:rPr>
                <a:t>oscillations</a:t>
              </a:r>
              <a:endParaRPr lang="en-GB" dirty="0">
                <a:latin typeface="+mj-lt"/>
              </a:endParaRPr>
            </a:p>
          </p:txBody>
        </p:sp>
      </p:grpSp>
      <p:sp>
        <p:nvSpPr>
          <p:cNvPr id="69" name="Footer Placeholder 1"/>
          <p:cNvSpPr>
            <a:spLocks noGrp="1"/>
          </p:cNvSpPr>
          <p:nvPr>
            <p:ph type="ftr" sz="quarter" idx="11"/>
          </p:nvPr>
        </p:nvSpPr>
        <p:spPr>
          <a:xfrm>
            <a:off x="3124200" y="6520259"/>
            <a:ext cx="2895600" cy="365125"/>
          </a:xfrm>
        </p:spPr>
        <p:txBody>
          <a:bodyPr/>
          <a:lstStyle/>
          <a:p>
            <a:r>
              <a:rPr lang="en-GB" dirty="0" smtClean="0"/>
              <a:t>Umut KOSE</a:t>
            </a:r>
            <a:endParaRPr lang="en-GB" dirty="0"/>
          </a:p>
        </p:txBody>
      </p:sp>
      <p:grpSp>
        <p:nvGrpSpPr>
          <p:cNvPr id="70" name="Group 69"/>
          <p:cNvGrpSpPr/>
          <p:nvPr/>
        </p:nvGrpSpPr>
        <p:grpSpPr>
          <a:xfrm>
            <a:off x="611560" y="3429000"/>
            <a:ext cx="6858000" cy="1375792"/>
            <a:chOff x="731520" y="1702904"/>
            <a:chExt cx="6858000" cy="1375792"/>
          </a:xfrm>
        </p:grpSpPr>
        <p:grpSp>
          <p:nvGrpSpPr>
            <p:cNvPr id="84" name="Group 83"/>
            <p:cNvGrpSpPr/>
            <p:nvPr/>
          </p:nvGrpSpPr>
          <p:grpSpPr>
            <a:xfrm>
              <a:off x="5704276" y="1935696"/>
              <a:ext cx="1885244" cy="1143000"/>
              <a:chOff x="5257800" y="2585357"/>
              <a:chExt cx="1905000" cy="1224643"/>
            </a:xfrm>
          </p:grpSpPr>
          <p:sp>
            <p:nvSpPr>
              <p:cNvPr id="118" name="Cube 117"/>
              <p:cNvSpPr/>
              <p:nvPr/>
            </p:nvSpPr>
            <p:spPr>
              <a:xfrm>
                <a:off x="5257800" y="2585357"/>
                <a:ext cx="1905000" cy="1224643"/>
              </a:xfrm>
              <a:prstGeom prst="cub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9" name="Straight Arrow Connector 118"/>
              <p:cNvCxnSpPr/>
              <p:nvPr/>
            </p:nvCxnSpPr>
            <p:spPr>
              <a:xfrm flipV="1">
                <a:off x="5622830" y="3048000"/>
                <a:ext cx="1082770" cy="353786"/>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grpSp>
        <p:cxnSp>
          <p:nvCxnSpPr>
            <p:cNvPr id="95" name="Straight Arrow Connector 94"/>
            <p:cNvCxnSpPr/>
            <p:nvPr/>
          </p:nvCxnSpPr>
          <p:spPr>
            <a:xfrm>
              <a:off x="4998720" y="2545296"/>
              <a:ext cx="1066800" cy="0"/>
            </a:xfrm>
            <a:prstGeom prst="straightConnector1">
              <a:avLst/>
            </a:prstGeom>
            <a:ln w="28575">
              <a:solidFill>
                <a:srgbClr val="FFFF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p:nvPr/>
          </p:nvCxnSpPr>
          <p:spPr>
            <a:xfrm>
              <a:off x="4998720" y="2621496"/>
              <a:ext cx="1066800" cy="0"/>
            </a:xfrm>
            <a:prstGeom prst="straightConnector1">
              <a:avLst/>
            </a:prstGeom>
            <a:ln w="28575">
              <a:solidFill>
                <a:srgbClr val="FFFF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p:nvPr/>
          </p:nvCxnSpPr>
          <p:spPr>
            <a:xfrm>
              <a:off x="4998720" y="2697696"/>
              <a:ext cx="1066800" cy="0"/>
            </a:xfrm>
            <a:prstGeom prst="straightConnector1">
              <a:avLst/>
            </a:prstGeom>
            <a:ln w="28575">
              <a:solidFill>
                <a:srgbClr val="FFFF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p:nvPr/>
          </p:nvCxnSpPr>
          <p:spPr>
            <a:xfrm>
              <a:off x="4998720" y="2773896"/>
              <a:ext cx="1066800" cy="0"/>
            </a:xfrm>
            <a:prstGeom prst="straightConnector1">
              <a:avLst/>
            </a:prstGeom>
            <a:ln w="28575">
              <a:solidFill>
                <a:srgbClr val="FFFF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99" name="Straight Arrow Connector 98"/>
            <p:cNvCxnSpPr/>
            <p:nvPr/>
          </p:nvCxnSpPr>
          <p:spPr>
            <a:xfrm>
              <a:off x="4998720" y="2392896"/>
              <a:ext cx="1066800" cy="0"/>
            </a:xfrm>
            <a:prstGeom prst="straightConnector1">
              <a:avLst/>
            </a:prstGeom>
            <a:ln w="28575">
              <a:solidFill>
                <a:srgbClr val="FFFF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p:nvPr/>
          </p:nvCxnSpPr>
          <p:spPr>
            <a:xfrm>
              <a:off x="4998720" y="2469096"/>
              <a:ext cx="1066800" cy="0"/>
            </a:xfrm>
            <a:prstGeom prst="straightConnector1">
              <a:avLst/>
            </a:prstGeom>
            <a:ln w="28575">
              <a:solidFill>
                <a:srgbClr val="FFFF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p:nvPr/>
          </p:nvCxnSpPr>
          <p:spPr>
            <a:xfrm>
              <a:off x="2103120" y="2545296"/>
              <a:ext cx="1066800" cy="0"/>
            </a:xfrm>
            <a:prstGeom prst="straightConnector1">
              <a:avLst/>
            </a:prstGeom>
            <a:ln w="28575">
              <a:solidFill>
                <a:srgbClr val="FFFF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a:off x="2103120" y="2621496"/>
              <a:ext cx="1066800" cy="0"/>
            </a:xfrm>
            <a:prstGeom prst="straightConnector1">
              <a:avLst/>
            </a:prstGeom>
            <a:ln w="28575">
              <a:solidFill>
                <a:srgbClr val="FFFF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p:nvPr/>
          </p:nvCxnSpPr>
          <p:spPr>
            <a:xfrm>
              <a:off x="2103120" y="2697696"/>
              <a:ext cx="1066800" cy="0"/>
            </a:xfrm>
            <a:prstGeom prst="straightConnector1">
              <a:avLst/>
            </a:prstGeom>
            <a:ln w="28575">
              <a:solidFill>
                <a:srgbClr val="FFFF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p:nvPr/>
          </p:nvCxnSpPr>
          <p:spPr>
            <a:xfrm>
              <a:off x="2103120" y="2773896"/>
              <a:ext cx="1066800" cy="0"/>
            </a:xfrm>
            <a:prstGeom prst="straightConnector1">
              <a:avLst/>
            </a:prstGeom>
            <a:ln w="28575">
              <a:solidFill>
                <a:srgbClr val="FFFF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05" name="Straight Arrow Connector 104"/>
            <p:cNvCxnSpPr/>
            <p:nvPr/>
          </p:nvCxnSpPr>
          <p:spPr>
            <a:xfrm>
              <a:off x="2103120" y="2392896"/>
              <a:ext cx="1066800" cy="0"/>
            </a:xfrm>
            <a:prstGeom prst="straightConnector1">
              <a:avLst/>
            </a:prstGeom>
            <a:ln w="28575">
              <a:solidFill>
                <a:srgbClr val="FFFF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p:nvPr/>
          </p:nvCxnSpPr>
          <p:spPr>
            <a:xfrm>
              <a:off x="2103120" y="2469096"/>
              <a:ext cx="1066800" cy="0"/>
            </a:xfrm>
            <a:prstGeom prst="straightConnector1">
              <a:avLst/>
            </a:prstGeom>
            <a:ln w="28575">
              <a:solidFill>
                <a:srgbClr val="FFFF00"/>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07" name="TextBox 106"/>
            <p:cNvSpPr txBox="1"/>
            <p:nvPr/>
          </p:nvSpPr>
          <p:spPr>
            <a:xfrm>
              <a:off x="731520" y="1702904"/>
              <a:ext cx="3124200" cy="369332"/>
            </a:xfrm>
            <a:prstGeom prst="rect">
              <a:avLst/>
            </a:prstGeom>
            <a:noFill/>
          </p:spPr>
          <p:txBody>
            <a:bodyPr wrap="square" rtlCol="0">
              <a:spAutoFit/>
            </a:bodyPr>
            <a:lstStyle/>
            <a:p>
              <a:r>
                <a:rPr lang="en-US" b="1" i="1" dirty="0" smtClean="0">
                  <a:solidFill>
                    <a:schemeClr val="bg1"/>
                  </a:solidFill>
                </a:rPr>
                <a:t>Disappearance experiment</a:t>
              </a:r>
              <a:endParaRPr lang="en-GB" b="1" i="1" dirty="0">
                <a:solidFill>
                  <a:schemeClr val="bg1"/>
                </a:solidFill>
              </a:endParaRPr>
            </a:p>
          </p:txBody>
        </p:sp>
        <p:sp>
          <p:nvSpPr>
            <p:cNvPr id="108" name="Rectangle 107"/>
            <p:cNvSpPr/>
            <p:nvPr/>
          </p:nvSpPr>
          <p:spPr>
            <a:xfrm>
              <a:off x="914859" y="2392896"/>
              <a:ext cx="1035861" cy="369332"/>
            </a:xfrm>
            <a:prstGeom prst="rect">
              <a:avLst/>
            </a:prstGeom>
          </p:spPr>
          <p:txBody>
            <a:bodyPr wrap="none">
              <a:spAutoFit/>
            </a:bodyPr>
            <a:lstStyle/>
            <a:p>
              <a:r>
                <a:rPr lang="en-GB" altLang="ja-JP" b="1" i="1" dirty="0" smtClean="0">
                  <a:solidFill>
                    <a:srgbClr val="00FF00"/>
                  </a:solidFill>
                  <a:latin typeface="Tahoma" pitchFamily="34" charset="0"/>
                  <a:sym typeface="Symbol" pitchFamily="18" charset="2"/>
                </a:rPr>
                <a:t></a:t>
              </a:r>
              <a:r>
                <a:rPr lang="en-GB" altLang="ja-JP" b="1" i="1" baseline="-25000" dirty="0" smtClean="0">
                  <a:solidFill>
                    <a:srgbClr val="00FF00"/>
                  </a:solidFill>
                  <a:latin typeface="Tahoma" pitchFamily="34" charset="0"/>
                  <a:sym typeface="Symbol" pitchFamily="18" charset="2"/>
                </a:rPr>
                <a:t></a:t>
              </a:r>
              <a:r>
                <a:rPr lang="en-GB" altLang="ja-JP" b="1" i="1" dirty="0" smtClean="0">
                  <a:solidFill>
                    <a:srgbClr val="00FF00"/>
                  </a:solidFill>
                  <a:latin typeface="Tahoma" pitchFamily="34" charset="0"/>
                  <a:sym typeface="Symbol" pitchFamily="18" charset="2"/>
                </a:rPr>
                <a:t>  </a:t>
              </a:r>
              <a:r>
                <a:rPr lang="en-GB" altLang="ja-JP" b="1" i="1" baseline="-25000" dirty="0" smtClean="0">
                  <a:solidFill>
                    <a:srgbClr val="00FF00"/>
                  </a:solidFill>
                  <a:latin typeface="Tahoma" pitchFamily="34" charset="0"/>
                  <a:sym typeface="Symbol" pitchFamily="18" charset="2"/>
                </a:rPr>
                <a:t>x</a:t>
              </a:r>
              <a:r>
                <a:rPr lang="en-GB" altLang="ja-JP" b="1" i="1" dirty="0" smtClean="0">
                  <a:solidFill>
                    <a:srgbClr val="00FF00"/>
                  </a:solidFill>
                  <a:latin typeface="Tahoma" pitchFamily="34" charset="0"/>
                  <a:sym typeface="Symbol" pitchFamily="18" charset="2"/>
                </a:rPr>
                <a:t> </a:t>
              </a:r>
              <a:endParaRPr lang="en-GB" dirty="0"/>
            </a:p>
          </p:txBody>
        </p:sp>
        <p:sp>
          <p:nvSpPr>
            <p:cNvPr id="109" name="Rectangle 108"/>
            <p:cNvSpPr/>
            <p:nvPr/>
          </p:nvSpPr>
          <p:spPr>
            <a:xfrm>
              <a:off x="5684520" y="2697696"/>
              <a:ext cx="393056" cy="369332"/>
            </a:xfrm>
            <a:prstGeom prst="rect">
              <a:avLst/>
            </a:prstGeom>
          </p:spPr>
          <p:txBody>
            <a:bodyPr wrap="none">
              <a:spAutoFit/>
            </a:bodyPr>
            <a:lstStyle/>
            <a:p>
              <a:r>
                <a:rPr lang="en-GB" altLang="ja-JP" b="1" i="1" dirty="0" smtClean="0">
                  <a:solidFill>
                    <a:srgbClr val="00FF00"/>
                  </a:solidFill>
                  <a:latin typeface="Tahoma" pitchFamily="34" charset="0"/>
                  <a:sym typeface="Symbol" pitchFamily="18" charset="2"/>
                </a:rPr>
                <a:t></a:t>
              </a:r>
              <a:r>
                <a:rPr lang="en-GB" altLang="ja-JP" b="1" i="1" baseline="-25000" dirty="0" smtClean="0">
                  <a:solidFill>
                    <a:srgbClr val="00FF00"/>
                  </a:solidFill>
                  <a:latin typeface="Tahoma" pitchFamily="34" charset="0"/>
                  <a:sym typeface="Symbol" pitchFamily="18" charset="2"/>
                </a:rPr>
                <a:t></a:t>
              </a:r>
              <a:endParaRPr lang="en-GB" dirty="0"/>
            </a:p>
          </p:txBody>
        </p:sp>
        <p:sp>
          <p:nvSpPr>
            <p:cNvPr id="110" name="Rectangle 109"/>
            <p:cNvSpPr/>
            <p:nvPr/>
          </p:nvSpPr>
          <p:spPr>
            <a:xfrm>
              <a:off x="6738404" y="2392896"/>
              <a:ext cx="317716" cy="369332"/>
            </a:xfrm>
            <a:prstGeom prst="rect">
              <a:avLst/>
            </a:prstGeom>
          </p:spPr>
          <p:txBody>
            <a:bodyPr wrap="none">
              <a:spAutoFit/>
            </a:bodyPr>
            <a:lstStyle/>
            <a:p>
              <a:r>
                <a:rPr lang="en-GB" altLang="ja-JP" b="1" i="1" dirty="0" smtClean="0">
                  <a:solidFill>
                    <a:srgbClr val="00FF00"/>
                  </a:solidFill>
                  <a:latin typeface="Tahoma" pitchFamily="34" charset="0"/>
                  <a:sym typeface="Symbol"/>
                </a:rPr>
                <a:t></a:t>
              </a:r>
              <a:endParaRPr lang="en-GB" dirty="0"/>
            </a:p>
          </p:txBody>
        </p:sp>
        <p:sp>
          <p:nvSpPr>
            <p:cNvPr id="111" name="TextBox 110"/>
            <p:cNvSpPr txBox="1"/>
            <p:nvPr/>
          </p:nvSpPr>
          <p:spPr>
            <a:xfrm>
              <a:off x="6217920" y="1859496"/>
              <a:ext cx="914400" cy="381000"/>
            </a:xfrm>
            <a:prstGeom prst="rect">
              <a:avLst/>
            </a:prstGeom>
            <a:noFill/>
          </p:spPr>
          <p:txBody>
            <a:bodyPr wrap="square" rtlCol="0">
              <a:spAutoFit/>
            </a:bodyPr>
            <a:lstStyle/>
            <a:p>
              <a:r>
                <a:rPr lang="en-US" b="1" i="1" dirty="0" smtClean="0">
                  <a:solidFill>
                    <a:srgbClr val="0070C0"/>
                  </a:solidFill>
                </a:rPr>
                <a:t>FAR</a:t>
              </a:r>
              <a:endParaRPr lang="en-GB" b="1" i="1" dirty="0">
                <a:solidFill>
                  <a:srgbClr val="0070C0"/>
                </a:solidFill>
              </a:endParaRPr>
            </a:p>
          </p:txBody>
        </p:sp>
        <p:cxnSp>
          <p:nvCxnSpPr>
            <p:cNvPr id="112" name="Straight Arrow Connector 111"/>
            <p:cNvCxnSpPr/>
            <p:nvPr/>
          </p:nvCxnSpPr>
          <p:spPr>
            <a:xfrm>
              <a:off x="3577208" y="2552328"/>
              <a:ext cx="1066800" cy="0"/>
            </a:xfrm>
            <a:prstGeom prst="straightConnector1">
              <a:avLst/>
            </a:prstGeom>
            <a:ln w="28575">
              <a:solidFill>
                <a:srgbClr val="FFFF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13" name="Straight Arrow Connector 112"/>
            <p:cNvCxnSpPr/>
            <p:nvPr/>
          </p:nvCxnSpPr>
          <p:spPr>
            <a:xfrm>
              <a:off x="3577208" y="2628528"/>
              <a:ext cx="1066800" cy="0"/>
            </a:xfrm>
            <a:prstGeom prst="straightConnector1">
              <a:avLst/>
            </a:prstGeom>
            <a:ln w="28575">
              <a:solidFill>
                <a:srgbClr val="FFFF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14" name="Straight Arrow Connector 113"/>
            <p:cNvCxnSpPr/>
            <p:nvPr/>
          </p:nvCxnSpPr>
          <p:spPr>
            <a:xfrm>
              <a:off x="3577208" y="2704728"/>
              <a:ext cx="1066800" cy="0"/>
            </a:xfrm>
            <a:prstGeom prst="straightConnector1">
              <a:avLst/>
            </a:prstGeom>
            <a:ln w="28575">
              <a:solidFill>
                <a:srgbClr val="FFFF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15" name="Straight Arrow Connector 114"/>
            <p:cNvCxnSpPr/>
            <p:nvPr/>
          </p:nvCxnSpPr>
          <p:spPr>
            <a:xfrm>
              <a:off x="3577208" y="2780928"/>
              <a:ext cx="1066800" cy="0"/>
            </a:xfrm>
            <a:prstGeom prst="straightConnector1">
              <a:avLst/>
            </a:prstGeom>
            <a:ln w="28575">
              <a:solidFill>
                <a:srgbClr val="FFFF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16" name="Straight Arrow Connector 115"/>
            <p:cNvCxnSpPr/>
            <p:nvPr/>
          </p:nvCxnSpPr>
          <p:spPr>
            <a:xfrm>
              <a:off x="3577208" y="2399928"/>
              <a:ext cx="1066800" cy="0"/>
            </a:xfrm>
            <a:prstGeom prst="straightConnector1">
              <a:avLst/>
            </a:prstGeom>
            <a:ln w="28575">
              <a:solidFill>
                <a:srgbClr val="FFFF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17" name="Straight Arrow Connector 116"/>
            <p:cNvCxnSpPr/>
            <p:nvPr/>
          </p:nvCxnSpPr>
          <p:spPr>
            <a:xfrm>
              <a:off x="3577208" y="2476128"/>
              <a:ext cx="1066800" cy="0"/>
            </a:xfrm>
            <a:prstGeom prst="straightConnector1">
              <a:avLst/>
            </a:prstGeom>
            <a:ln w="28575">
              <a:solidFill>
                <a:srgbClr val="FFFF00"/>
              </a:solidFill>
              <a:prstDash val="dash"/>
              <a:tailEnd type="arrow"/>
            </a:ln>
          </p:spPr>
          <p:style>
            <a:lnRef idx="1">
              <a:schemeClr val="accent1"/>
            </a:lnRef>
            <a:fillRef idx="0">
              <a:schemeClr val="accent1"/>
            </a:fillRef>
            <a:effectRef idx="0">
              <a:schemeClr val="accent1"/>
            </a:effectRef>
            <a:fontRef idx="minor">
              <a:schemeClr val="tx1"/>
            </a:fontRef>
          </p:style>
        </p:cxnSp>
      </p:grpSp>
      <p:grpSp>
        <p:nvGrpSpPr>
          <p:cNvPr id="3" name="Group 2"/>
          <p:cNvGrpSpPr/>
          <p:nvPr/>
        </p:nvGrpSpPr>
        <p:grpSpPr>
          <a:xfrm>
            <a:off x="179512" y="3690099"/>
            <a:ext cx="8686800" cy="3066370"/>
            <a:chOff x="359024" y="3861048"/>
            <a:chExt cx="8686800" cy="3066370"/>
          </a:xfrm>
        </p:grpSpPr>
        <p:sp>
          <p:nvSpPr>
            <p:cNvPr id="86" name="TextBox 85"/>
            <p:cNvSpPr txBox="1"/>
            <p:nvPr/>
          </p:nvSpPr>
          <p:spPr>
            <a:xfrm>
              <a:off x="359024" y="4896093"/>
              <a:ext cx="8686800" cy="2031325"/>
            </a:xfrm>
            <a:prstGeom prst="rect">
              <a:avLst/>
            </a:prstGeom>
            <a:noFill/>
            <a:ln>
              <a:noFill/>
            </a:ln>
          </p:spPr>
          <p:txBody>
            <a:bodyPr wrap="square" rtlCol="0">
              <a:spAutoFit/>
            </a:bodyPr>
            <a:lstStyle/>
            <a:p>
              <a:r>
                <a:rPr lang="en-GB" altLang="ja-JP" b="1" i="1" dirty="0" smtClean="0">
                  <a:solidFill>
                    <a:srgbClr val="00FF00"/>
                  </a:solidFill>
                  <a:latin typeface="Tahoma" pitchFamily="34" charset="0"/>
                  <a:sym typeface="Symbol" pitchFamily="18" charset="2"/>
                </a:rPr>
                <a:t></a:t>
              </a:r>
              <a:r>
                <a:rPr lang="en-GB" altLang="ja-JP" b="1" i="1" baseline="-25000" dirty="0" smtClean="0">
                  <a:solidFill>
                    <a:srgbClr val="00FF00"/>
                  </a:solidFill>
                  <a:latin typeface="Tahoma" pitchFamily="34" charset="0"/>
                  <a:sym typeface="Symbol" pitchFamily="18" charset="2"/>
                </a:rPr>
                <a:t></a:t>
              </a:r>
              <a:r>
                <a:rPr lang="en-GB" dirty="0" smtClean="0">
                  <a:solidFill>
                    <a:schemeClr val="bg1"/>
                  </a:solidFill>
                </a:rPr>
                <a:t>  </a:t>
              </a:r>
              <a:r>
                <a:rPr lang="tr-TR" dirty="0" smtClean="0">
                  <a:solidFill>
                    <a:schemeClr val="bg1"/>
                  </a:solidFill>
                </a:rPr>
                <a:t>yüklü etkileşimleri salınımın oluşmadığı ve salınımın etkin olduğu mesafede ölçülür,</a:t>
              </a:r>
              <a:endParaRPr lang="en-GB" dirty="0" smtClean="0">
                <a:solidFill>
                  <a:schemeClr val="bg1"/>
                </a:solidFill>
              </a:endParaRPr>
            </a:p>
            <a:p>
              <a:r>
                <a:rPr lang="en-GB" dirty="0" smtClean="0">
                  <a:solidFill>
                    <a:schemeClr val="bg1"/>
                  </a:solidFill>
                </a:rPr>
                <a:t>1) </a:t>
              </a:r>
              <a:r>
                <a:rPr lang="tr-TR" dirty="0" smtClean="0">
                  <a:solidFill>
                    <a:schemeClr val="bg1"/>
                  </a:solidFill>
                </a:rPr>
                <a:t>Nötrüno hizmesinin akısı yüksek hassiyetle bilinmesi ve detektördeki sistematik hataların kontrol altında tutlabilir ve düşük miktarda olması</a:t>
              </a:r>
              <a:endParaRPr lang="en-GB" dirty="0" smtClean="0">
                <a:solidFill>
                  <a:schemeClr val="bg1"/>
                </a:solidFill>
              </a:endParaRPr>
            </a:p>
            <a:p>
              <a:r>
                <a:rPr lang="en-GB" dirty="0" smtClean="0">
                  <a:solidFill>
                    <a:schemeClr val="bg1"/>
                  </a:solidFill>
                </a:rPr>
                <a:t>2) </a:t>
              </a:r>
              <a:r>
                <a:rPr lang="tr-TR" dirty="0" smtClean="0">
                  <a:solidFill>
                    <a:schemeClr val="bg1"/>
                  </a:solidFill>
                </a:rPr>
                <a:t>Benzer sisteme ve teknolojiye sahip Yakın ve Uzak detektör kullanımı, etki kesiti ve detektörlerden kaynaklı sistematik hatalar birbirini yok eder</a:t>
              </a:r>
              <a:endParaRPr lang="en-GB" dirty="0" smtClean="0">
                <a:solidFill>
                  <a:schemeClr val="bg1"/>
                </a:solidFill>
              </a:endParaRPr>
            </a:p>
            <a:p>
              <a:r>
                <a:rPr lang="en-GB" dirty="0" smtClean="0">
                  <a:solidFill>
                    <a:schemeClr val="bg1"/>
                  </a:solidFill>
                </a:rPr>
                <a:t>3) </a:t>
              </a:r>
              <a:r>
                <a:rPr lang="tr-TR" dirty="0" smtClean="0">
                  <a:solidFill>
                    <a:schemeClr val="bg1"/>
                  </a:solidFill>
                </a:rPr>
                <a:t>Her iki detektörde nötrinonun enerji spektrumunda salınımdan kaynaklı  bozukluk (distortion)</a:t>
              </a:r>
              <a:endParaRPr lang="en-GB" dirty="0">
                <a:solidFill>
                  <a:schemeClr val="bg1"/>
                </a:solidFill>
              </a:endParaRPr>
            </a:p>
          </p:txBody>
        </p:sp>
        <p:grpSp>
          <p:nvGrpSpPr>
            <p:cNvPr id="120" name="Group 119"/>
            <p:cNvGrpSpPr/>
            <p:nvPr/>
          </p:nvGrpSpPr>
          <p:grpSpPr>
            <a:xfrm>
              <a:off x="3301893" y="3861048"/>
              <a:ext cx="1449620" cy="1143000"/>
              <a:chOff x="3261361" y="3888296"/>
              <a:chExt cx="1449620" cy="1143000"/>
            </a:xfrm>
          </p:grpSpPr>
          <p:grpSp>
            <p:nvGrpSpPr>
              <p:cNvPr id="121" name="Group 120"/>
              <p:cNvGrpSpPr/>
              <p:nvPr/>
            </p:nvGrpSpPr>
            <p:grpSpPr>
              <a:xfrm>
                <a:off x="3261361" y="3964496"/>
                <a:ext cx="1449620" cy="1066800"/>
                <a:chOff x="5105400" y="2667000"/>
                <a:chExt cx="2302337" cy="1143000"/>
              </a:xfrm>
            </p:grpSpPr>
            <p:sp>
              <p:nvSpPr>
                <p:cNvPr id="126" name="Cube 125"/>
                <p:cNvSpPr/>
                <p:nvPr/>
              </p:nvSpPr>
              <p:spPr>
                <a:xfrm>
                  <a:off x="5502738" y="2667000"/>
                  <a:ext cx="1904999" cy="1143000"/>
                </a:xfrm>
                <a:prstGeom prst="cub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7" name="Straight Arrow Connector 126"/>
                <p:cNvCxnSpPr/>
                <p:nvPr/>
              </p:nvCxnSpPr>
              <p:spPr>
                <a:xfrm>
                  <a:off x="5105400" y="3352800"/>
                  <a:ext cx="731520" cy="0"/>
                </a:xfrm>
                <a:prstGeom prst="straightConnector1">
                  <a:avLst/>
                </a:prstGeom>
                <a:ln w="38100">
                  <a:solidFill>
                    <a:srgbClr val="FFFF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28" name="Straight Arrow Connector 127"/>
                <p:cNvCxnSpPr/>
                <p:nvPr/>
              </p:nvCxnSpPr>
              <p:spPr>
                <a:xfrm flipV="1">
                  <a:off x="5791200" y="3048000"/>
                  <a:ext cx="914400" cy="304800"/>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grpSp>
          <p:grpSp>
            <p:nvGrpSpPr>
              <p:cNvPr id="122" name="Group 121"/>
              <p:cNvGrpSpPr/>
              <p:nvPr/>
            </p:nvGrpSpPr>
            <p:grpSpPr>
              <a:xfrm>
                <a:off x="3337560" y="3888296"/>
                <a:ext cx="1143000" cy="1066800"/>
                <a:chOff x="3337560" y="3888296"/>
                <a:chExt cx="1143000" cy="1066800"/>
              </a:xfrm>
            </p:grpSpPr>
            <p:sp>
              <p:nvSpPr>
                <p:cNvPr id="123" name="Rectangle 122"/>
                <p:cNvSpPr/>
                <p:nvPr/>
              </p:nvSpPr>
              <p:spPr>
                <a:xfrm>
                  <a:off x="3337560" y="4585764"/>
                  <a:ext cx="393056" cy="369332"/>
                </a:xfrm>
                <a:prstGeom prst="rect">
                  <a:avLst/>
                </a:prstGeom>
              </p:spPr>
              <p:txBody>
                <a:bodyPr wrap="none">
                  <a:spAutoFit/>
                </a:bodyPr>
                <a:lstStyle/>
                <a:p>
                  <a:r>
                    <a:rPr lang="en-GB" altLang="ja-JP" b="1" i="1" dirty="0" smtClean="0">
                      <a:solidFill>
                        <a:srgbClr val="00FF00"/>
                      </a:solidFill>
                      <a:latin typeface="Tahoma" pitchFamily="34" charset="0"/>
                      <a:sym typeface="Symbol" pitchFamily="18" charset="2"/>
                    </a:rPr>
                    <a:t></a:t>
                  </a:r>
                  <a:r>
                    <a:rPr lang="en-GB" altLang="ja-JP" b="1" i="1" baseline="-25000" dirty="0" smtClean="0">
                      <a:solidFill>
                        <a:srgbClr val="00FF00"/>
                      </a:solidFill>
                      <a:latin typeface="Tahoma" pitchFamily="34" charset="0"/>
                      <a:sym typeface="Symbol" pitchFamily="18" charset="2"/>
                    </a:rPr>
                    <a:t></a:t>
                  </a:r>
                  <a:endParaRPr lang="en-GB" dirty="0"/>
                </a:p>
              </p:txBody>
            </p:sp>
            <p:sp>
              <p:nvSpPr>
                <p:cNvPr id="124" name="Rectangle 123"/>
                <p:cNvSpPr/>
                <p:nvPr/>
              </p:nvSpPr>
              <p:spPr>
                <a:xfrm>
                  <a:off x="3935104" y="4345496"/>
                  <a:ext cx="317716" cy="369332"/>
                </a:xfrm>
                <a:prstGeom prst="rect">
                  <a:avLst/>
                </a:prstGeom>
              </p:spPr>
              <p:txBody>
                <a:bodyPr wrap="none">
                  <a:spAutoFit/>
                </a:bodyPr>
                <a:lstStyle/>
                <a:p>
                  <a:r>
                    <a:rPr lang="en-GB" altLang="ja-JP" b="1" i="1" dirty="0" smtClean="0">
                      <a:solidFill>
                        <a:srgbClr val="00FF00"/>
                      </a:solidFill>
                      <a:latin typeface="Tahoma" pitchFamily="34" charset="0"/>
                      <a:sym typeface="Symbol"/>
                    </a:rPr>
                    <a:t></a:t>
                  </a:r>
                  <a:endParaRPr lang="en-GB" dirty="0"/>
                </a:p>
              </p:txBody>
            </p:sp>
            <p:sp>
              <p:nvSpPr>
                <p:cNvPr id="125" name="TextBox 124"/>
                <p:cNvSpPr txBox="1"/>
                <p:nvPr/>
              </p:nvSpPr>
              <p:spPr>
                <a:xfrm>
                  <a:off x="3566160" y="3888296"/>
                  <a:ext cx="914400" cy="381000"/>
                </a:xfrm>
                <a:prstGeom prst="rect">
                  <a:avLst/>
                </a:prstGeom>
                <a:noFill/>
              </p:spPr>
              <p:txBody>
                <a:bodyPr wrap="square" rtlCol="0">
                  <a:spAutoFit/>
                </a:bodyPr>
                <a:lstStyle/>
                <a:p>
                  <a:r>
                    <a:rPr lang="en-US" b="1" i="1" dirty="0" smtClean="0">
                      <a:solidFill>
                        <a:srgbClr val="0070C0"/>
                      </a:solidFill>
                    </a:rPr>
                    <a:t>NEAR</a:t>
                  </a:r>
                  <a:endParaRPr lang="en-GB" b="1" i="1" dirty="0">
                    <a:solidFill>
                      <a:srgbClr val="0070C0"/>
                    </a:solidFill>
                  </a:endParaRPr>
                </a:p>
              </p:txBody>
            </p:sp>
          </p:grpSp>
        </p:grpSp>
      </p:grpSp>
    </p:spTree>
    <p:extLst>
      <p:ext uri="{BB962C8B-B14F-4D97-AF65-F5344CB8AC3E}">
        <p14:creationId xmlns:p14="http://schemas.microsoft.com/office/powerpoint/2010/main" val="2812082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Umut KOSE</a:t>
            </a:r>
            <a:endParaRPr lang="en-GB"/>
          </a:p>
        </p:txBody>
      </p:sp>
      <p:sp>
        <p:nvSpPr>
          <p:cNvPr id="3" name="Slide Number Placeholder 2"/>
          <p:cNvSpPr>
            <a:spLocks noGrp="1"/>
          </p:cNvSpPr>
          <p:nvPr>
            <p:ph type="sldNum" sz="quarter" idx="12"/>
          </p:nvPr>
        </p:nvSpPr>
        <p:spPr/>
        <p:txBody>
          <a:bodyPr/>
          <a:lstStyle/>
          <a:p>
            <a:fld id="{9D7D85F2-B42A-4D55-81F3-BF4AC343C405}" type="slidenum">
              <a:rPr lang="en-GB" smtClean="0"/>
              <a:t>33</a:t>
            </a:fld>
            <a:r>
              <a:rPr lang="en-GB" dirty="0" smtClean="0"/>
              <a:t>/42</a:t>
            </a:r>
            <a:endParaRPr lang="en-GB" dirty="0"/>
          </a:p>
        </p:txBody>
      </p:sp>
      <p:pic>
        <p:nvPicPr>
          <p:cNvPr id="10242" name="Picture 2" descr="https://fbcdn-profile-a.akamaihd.net/hprofile-ak-prn2/t1.0-1/p160x160/1797992_544525388988947_1396923349_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532" y="1154428"/>
            <a:ext cx="875928" cy="875929"/>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http://computing.fnal.gov/xms_content/scientific_computing/images/minos.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4218" y="1161811"/>
            <a:ext cx="844282" cy="1152331"/>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descr="http://operaweb.lngs.infn.it/IMG/gif/logo_opera.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96819" y="2410711"/>
            <a:ext cx="1125461" cy="845761"/>
          </a:xfrm>
          <a:prstGeom prst="rect">
            <a:avLst/>
          </a:prstGeom>
          <a:noFill/>
          <a:extLst>
            <a:ext uri="{909E8E84-426E-40DD-AFC4-6F175D3DCCD1}">
              <a14:hiddenFill xmlns:a14="http://schemas.microsoft.com/office/drawing/2010/main">
                <a:solidFill>
                  <a:srgbClr val="FFFFFF"/>
                </a:solidFill>
              </a14:hiddenFill>
            </a:ext>
          </a:extLst>
        </p:spPr>
      </p:pic>
      <p:pic>
        <p:nvPicPr>
          <p:cNvPr id="10248" name="Picture 8" descr="https://pprc.qmul.ac.uk/sites/default/files/t2k_logo_small_white.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61369" y="631650"/>
            <a:ext cx="1345896" cy="672949"/>
          </a:xfrm>
          <a:prstGeom prst="rect">
            <a:avLst/>
          </a:prstGeom>
          <a:noFill/>
          <a:extLst>
            <a:ext uri="{909E8E84-426E-40DD-AFC4-6F175D3DCCD1}">
              <a14:hiddenFill xmlns:a14="http://schemas.microsoft.com/office/drawing/2010/main">
                <a:solidFill>
                  <a:srgbClr val="FFFFFF"/>
                </a:solidFill>
              </a14:hiddenFill>
            </a:ext>
          </a:extLst>
        </p:spPr>
      </p:pic>
      <p:pic>
        <p:nvPicPr>
          <p:cNvPr id="10250" name="Picture 10" descr="http://kamland.stanford.edu/KamLAND_logo.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95823" y="4506128"/>
            <a:ext cx="1150200" cy="1150201"/>
          </a:xfrm>
          <a:prstGeom prst="rect">
            <a:avLst/>
          </a:prstGeom>
          <a:noFill/>
          <a:extLst>
            <a:ext uri="{909E8E84-426E-40DD-AFC4-6F175D3DCCD1}">
              <a14:hiddenFill xmlns:a14="http://schemas.microsoft.com/office/drawing/2010/main">
                <a:solidFill>
                  <a:srgbClr val="FFFFFF"/>
                </a:solidFill>
              </a14:hiddenFill>
            </a:ext>
          </a:extLst>
        </p:spPr>
      </p:pic>
      <p:pic>
        <p:nvPicPr>
          <p:cNvPr id="10252" name="Picture 12" descr="http://www1.na.infn.it/wsubnucl/cosm/macro/pict/mlogo.gi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64418" y="617538"/>
            <a:ext cx="1258143" cy="823512"/>
          </a:xfrm>
          <a:prstGeom prst="rect">
            <a:avLst/>
          </a:prstGeom>
          <a:noFill/>
          <a:extLst>
            <a:ext uri="{909E8E84-426E-40DD-AFC4-6F175D3DCCD1}">
              <a14:hiddenFill xmlns:a14="http://schemas.microsoft.com/office/drawing/2010/main">
                <a:solidFill>
                  <a:srgbClr val="FFFFFF"/>
                </a:solidFill>
              </a14:hiddenFill>
            </a:ext>
          </a:extLst>
        </p:spPr>
      </p:pic>
      <p:pic>
        <p:nvPicPr>
          <p:cNvPr id="10254" name="Picture 14" descr="https://encrypted-tbn3.gstatic.com/images?q=tbn:ANd9GcSU3u8eummVlbWwnN6mywEScDPweliomJLmPGCd6VXvQeDXc5eMCw"/>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439517" y="574799"/>
            <a:ext cx="1063816" cy="786653"/>
          </a:xfrm>
          <a:prstGeom prst="rect">
            <a:avLst/>
          </a:prstGeom>
          <a:noFill/>
          <a:extLst>
            <a:ext uri="{909E8E84-426E-40DD-AFC4-6F175D3DCCD1}">
              <a14:hiddenFill xmlns:a14="http://schemas.microsoft.com/office/drawing/2010/main">
                <a:solidFill>
                  <a:srgbClr val="FFFFFF"/>
                </a:solidFill>
              </a14:hiddenFill>
            </a:ext>
          </a:extLst>
        </p:spPr>
      </p:pic>
      <p:pic>
        <p:nvPicPr>
          <p:cNvPr id="10256" name="Picture 16" descr="https://encrypted-tbn3.gstatic.com/images?q=tbn:ANd9GcT-j9-0h8UghhZodwco2nzKKLbYFxc3oGbb5e3QkKQ-Q9jlqoU"/>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5096" y="1780031"/>
            <a:ext cx="1623724" cy="620049"/>
          </a:xfrm>
          <a:prstGeom prst="rect">
            <a:avLst/>
          </a:prstGeom>
          <a:noFill/>
          <a:extLst>
            <a:ext uri="{909E8E84-426E-40DD-AFC4-6F175D3DCCD1}">
              <a14:hiddenFill xmlns:a14="http://schemas.microsoft.com/office/drawing/2010/main">
                <a:solidFill>
                  <a:srgbClr val="FFFFFF"/>
                </a:solidFill>
              </a14:hiddenFill>
            </a:ext>
          </a:extLst>
        </p:spPr>
      </p:pic>
      <p:pic>
        <p:nvPicPr>
          <p:cNvPr id="10258" name="Picture 18" descr="BooN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512039" y="738344"/>
            <a:ext cx="1888842" cy="286913"/>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20" descr="data:image/jpeg;base64,/9j/4AAQSkZJRgABAQAAAQABAAD/2wCEAAkGBxQTEhUTExQWFhUXGCAbGBgYGBsgGxwYHxweHBogHRwkHCggHBsnHBskITQhJykrLi4uFyAzODMsNygtLisBCgoKDg0OGxAQGywkICQsLCwsLCwsLCwsLCwsLCwsLCwsLCwsLCwsLCwsLCwsLCwsLCwsLCwsLCwsLCwsLCwsLP/AABEIAKwAfAMBIgACEQEDEQH/xAAbAAACAwEBAQAAAAAAAAAAAAAFBgIDBAEHAP/EAEIQAAIBAgQEAwUFBwIDCQAAAAECEQMhAAQSMQVBUWEGEyIycYGRoRQjQsHwBzNicrHR4VKyJILxCBUlU3SSs8LS/8QAGAEAAwEBAAAAAAAAAAAAAAAAAQIDAAT/xAAhEQADAQEAAgICAwAAAAAAAAAAARECITFBElGB4RNhcf/aAAwDAQACEQMRAD8A9txwnHmv7eM1Uo5FKtGpUpP5yrqpuynSVaRYi2PR6NIKoUbAdSfqb45xiycdnEcfTgUx3EK1cICzGFAknHScfM2NTQ+qoGBVhIIgjthXqZqplcxVYjVlyac3lwSCBA1XA52BgCJ5M4acCcuiPmM0hAuKZaGMmQ0WmVIje041CkFKGYV0DoQykSCDY4rz9RxTZkEsBIHWLkDuRaepwt5DLnL1np0iA4hysHRWRib6bBKsgiVsYuOhrg/FaVfW1MnUp01EJ9SETErNpvfYxjdM0RyXGdVRkZYGuEYXDKaaupPQkMY/lwS8z1RB2meXu9/9sJGV8xKmcpaCooJTqUgpBLCm1QwBylAqXwz8U4stGmrgF3e1KmPadiJAFrDmTyEnA6A2V87TRlV3VWYEqCbkKJYgcwARPvGO0KhLNtFovyI32tfAvgfC2UGtmIbM1BDsLhVmQidKY6c7k3OIeHENN6tImYLEC9gatQ8+QDAYPQwPY4AMfDCH468f/YcwtEBDNMOZIkElhG/QfXDKgBH/AGhT/wCGp/6hf9r49Cz/ABOnRakjkg1X0L0kKWueQtE9SOuMXiPwvl88oTNKzopkKHYCbibEXgn540ZrgtKogSoDUUAga2JsSCf9oxP5cQYU0PEtFhRIn76o1NJHNSQSegkAe9lHPEG8Rp5JzAUmloeorBlllQEyBMwQLfWMdq8BoaWGj2jq3Mg6/Mlf9PrM27Yg3h7LsCCpjTUUKGMKtWPMCj8IaPhywj0hoSp+I6ZqNRAPmLoIUwJD6bg89OoSNxI64uyfFPNKFB6Gkq0r6gDvEzB5Yj/3RRN2WYdagJNw6KFBHQwIx3K8EpJUV1BlNen1HSvmEF9I5AkC22Mmgwt4ez6/vG9RU+hQSg0tdgxEz6gIPTA/h+WnP13KsAESDqa7S4M+oqbRAiQJ643PnfKUGoCoJguY0qZAXVzAJMTgarp9sNUBFCUgXdpUBSzaiTZWBIsSfTDWvimXwzCvE6KnS1tamx5x+IbdpHdRgfl86ldXaloGZTUoYjSTBs1xLIesEWODRcXEgchPWOQ54854xwF1ZSz1c06sFdHIAejB1hBABZZ13GkRpO84GemXTTxrjVLIVvtNfS3mZdkYUGJ1VVYMAq6pVSpNzYdcb/BWp6S5lE8x3TRqarK09J06VEXWRJYQWjbaJcV4dSqLlc3lmRKFEPUJpqo1IVURGmCIBBwXp1Xp5phpXyK0aWm/m6ZNo2YADfdO+GbEDYUCe5k4C06Yp50nQRrU+vl+CxvYypO0YOE4TeLN5XFaLafTWpgMxJ9pWZQo+FSSOw64FMhznHjnizwSOJ53MV9chHFIaeWlFMe+W+uPYiwAkmALnsMLX7PqgfI0qzKoavqrGAB7bEj6QPhh8uKih2m5j4YFeKuOU8nlquYqTpQWA3ZjZQO5Nsb2cRvHXCb+2jJPV4VW0AkoyuQP9Ia/yF/hiCVaTKtQjwPL5rM5dMzm81Uo+aAyUaBVFVTdZJVmZ47/AAwSyXC8xRzKFc1WrZdlcOlXQSjgDQQwUGDffF/g7i1OvkMtUpkEeWqt/CyrpI7GRgtnM6iKS7KggmWMQACSd+QEn3YXWnYN6LVWTiysOhvv+u2AdbxDTUQdStCmCpBZWOlSoO4LGPebxi6vxmiAQX0lAoebMpqQEkHbUf6HphUGBlR6fV9cAeE06DZuu1J1I8sCpSgwGLs2q4iGvsTMYnxjjiKkAtqWpoYANqIGnzCoAmArTq2Fr4HNmsqrZYUw6U9BbyxKn0Q1PUka2YnYEiY2OLYJhbIZlKISkTvUdUgWEEsFttCnboML+WzYzD1lgBC6htTBw+v1aSQZss/dLBhhqONWd4rTASZV3ruipUUkyyySwFwoQkj+YCQcBfA+ap+TXClQVrNIHpUMxNi3OS1goO15tgpexkGPBNcUalbJEk382kGCgaWjzEhfSCrX0iYDjBjLZQ1aFTL1HhlJQOlmUAzSYfxBdJ6SDhb42X1LVpqddA6qKssHSDqqKlIXVWQaS9QyImMMPCc5qahWDKy5miNTCw81RqWLndS4P8i4L+xdBDhucaogLqA49NQA2Vx7QHadj3GF/wAe1NAy9WLpViSBIEqxjnfRg1mj5NZXA9FYhHubOP3bRtedB6+jA39oSTkyQJKup+dvzwF5AjV43zvl5HMFSNbUzTQTu7+hAPezAYL5DLLRpU6SgBUQKAOgEflgJx6n5rZSi+jW1ZarqDPppAvI5wKmj54YZ9+G9Ci/lKLJNzJ+PeflzxvqMsGbL+Ke/LFCkMSALSOd+f0xXVIVT6bE/Od/hiJ1vrF9PASUqjvka9XJ67slPS1Ikc9DAx8CMaaPhKWZ8zmKuZ1U2p6WCogV4DQFA9UCJJtGGarUjY+/APxf4hXJ5OpmTcoPSpNmY+yJ6H6YN0yUIZrgIZfvWNQmn5JLKp+7mSCsAEsQJMchEYqr+EqVQMGdxNPy9QILEQoUtY6mQqSCebt1wY4dnBXpUqyNqWoAyn3j9fXF2aWPULbYFY3kxHgwLmqKjhw7sGAAtUVVdYj2ToB5GVF8Qr8bq0G8qpTBqEkUnJCpUHUtEIwG4+QwTB307xsdsc4nw8V6ZpvaTZh7SHkykizd+WDnXek3EKlbh5rVar5n7xiuhVVSAE1QNKTqALX8wlfYnbAc1Tkagq1FLLUYCrWp6S0AEp5pHsvGkHQLi9sF6eben9zmWCz6aZvTVwogam9upVndFtcHmME81l0dCjFgplQI2g30psvsTqcyJxWjQrCIyDVpKNMQT5RnSgt7dYmTDc8UZEuDXy9tSH7RlhpVSQD6l0C6ifTe5DHpgPwWvUy1c0HBNFhrp1IPoVbmiXAMRqDDTzJAMYIZ8tQq0swqyyMFKgkE0yJqQglmud6hsfroB9HCsi16ZU3p1E9oG8HYjoYgg9cB+M1DUyNVagl6UBx/ErA6o6FfV8caOAPpetQ1qwpsGpBRBFB7pMWIkMARyX44nxzLkamE6alM0qgtFwfLf3hiV9zjphV5ggJyfFkfOZQGTpytm/jrFYEb7UT7p74PcTL6hprMgjYIjXk3k/q2FbgA15mnVVVLFHYSYHl69CwY/hG2DOZzb62DIpIMbbWBiZvvvhmbKrNHmrJAbeANrG+J1nmQ1xzvF8D1pMACVZZgnURIaNrWtzxF67EBWvO5tt19+InWsXwb6bkRrIM7EHn0GEnxZnMtVztPLZjUKFGk1SoAjvNSoNFMelTELra/UdMMIqOpUquu1lkASTO+MvgrI1aS13zAUV61U1HZW1KRtTUGJhVtHc4OYui7z6Fn9jvGYpvkKhJfL1G02ILUzdTBuBIPSzLh3zDVlq1WJQUG0ad9evZudhbpe3fCzxHgtenxannsqqMr0ytdGaC0cxbeNPyxv8Q5CtVaq1FgrPTRNBcaWHr1hh+FgSCGHcbYbUbv2LlPwM1Opvcg9Ol8FQRjzTjuRzFN6mZoGCtfztEgq9LSoI2LoTpMxIgzFsMHCPFBzCFqVMuQRZXB/qBp2uGIwvxBpN+gln+FUswalN1spWojrZkqmbqeRACme+FbJtVpO2SzRVWuabqAoqUzChl1SPMBY6hDNJBsDhy4XQqKjeawaozFmIAgcgo9wtiHHuFJXpjUdNRDqp1BMo8bgiDBFiByOKLXoROC+EWoqnSGD6tybq5AXUt6ryqzfSMZEyzAGhdqTKxBYyFLOLVFUiQB7OtzYXuL/cJqsiGk6xVogAqIABRIBkxT0ktazG+C6KCG0XIgBgNWwCWLxTHqJNsGwJV4azx+6JFMETQq6Y3Hqy4ESAt2G/OL4bMzTV1ZXgqwIYHod8IwKedUNNpauggnU581CXoeyvlgTNhfDZw2t51IVGgBvUFB9kdCeZ64z+xGui34Eymg00LNNDL6Ct49TmCx/E/pPu+OGRKQZqhB/HGw6Dthe8DU3+1Z4sTpU00APJgarN9HXB/h7MFJ8stqZmJBUbnuekYL8gXAfUzaxeO/v/PFNWvBgg6YsYHz94xlXKVPSNWpYIJaZN525DpOL8xlwVIk/lMWEzzxE7kkToMs6o0ibdTtf9dcb9cL2Hzj++ANJSBeZsSOYEfHY4IqLTznlzI2InbAgdZMPHuM08rTNZlfQouVEwCRc3k78sA6/jrLJ5TMK1KnU9l6lNlVptOq4Aj3Yu/aWwPDszH/AJc/MjChxfNU81w3KZKk6tXqIihSQIIIJJn2QIJnnimcJrpLWmmehV8wZUzeLRb9f5wIynBVp5jzqTVKJqAw1M+zUW5DIfS6soLARurDmMY8hxumKa0m1UXpqqkVkYWjTOoGLkbk4I0M1Ur16dOi1NwryXVWgAKy9YNmJ+AG+AlB9uobslnnVvLzAVXOzL+7f+Un2W/hPwnBKo50/wCk4GV8nUqIUY0ypgXUjkZj1WMxBxmqVK+XQLVqUyvpCVCrEBpuHg2BFg3LnOMunMyrxXwJqmjM0B/xFK0DTNSlILpcEaoHpPI4CnNCtSBpamd1hZlmY6SWjWN117hQO+HA1qqLqJQibBZkk+yBeJ/VsB8xlVylQ10C/ek642VrGF6XkmInnywU+GT9FGb8PVfKZgQKqKGpSzGGSWUaiduR64M8PzIFN2OmnTB8yTJXQwLP2ENqHw74nkc0zfgYe/TfvIJgdjhO4zxOnl9NJGrEir5ThVa1MkNuV0wSANXR2xs1g1/YX8KZvU2YrAyK41paDp1MqE8wdLL8sN2UQBFHbChnGIzRNMgqaLteLMpQqAN4llw45elpRVn2VA+QjDroukIS55gL6haNgee5vbrGNeXrEmKg0z9AOvIYt4eisCxDA6bzEjn6r7jEK+XlzpIiZuxgn5b4gd3PBbUUEHTbb4iLX/LGbMZ5RAaaZIsriDy2ItA6zjtCpqDCQYMGbCYFveMaKmYWG8yNCi5O0DeZ5dfdjUIpeL81Tr8PrU6M1KjrCKssxMzy5RjHnOAjN8PyyCaeYoU1KOVIZKgGxtMSPzwffhNGqAzppeBDbPHKWG5g88ZMzl3pK0lnXlLO1uUiZ/3bYotRcJvNdYvZfjbZml5GZpOucUCWg/8AvDrPpiZUmDO3PE6PGs5QNXyx922lkgAOqlrrZRJAHMGNWCHD+NZeoCtNkEaSdEabyBcd+t+2JcSztJGWm9RUabAmCb8uv+cH8AiefIwcF41VepQDO+nyj5qkbVdY0gwsMdB3kAi+HGqFZYaCGsRyPbCjkuHmolN6VRqb8o2a8jVveLf3wSpZjVFOr92+oSeRtEDoTtOx5HlhL9CawkWZZfJKSCaAJFNiTKTa45r0Y7Tgtm8sHBUyVI5HY7gjvz+GIVqQYFWAKndfy7YE5bNNl3WjUYNSYHQ3NbgANyK3ieRgbHGtEnsu4PXKaqT2ZJjcjR266Z+TLjB4pOlSfRNWA3q0xDAoxPQC/fTj7i2diK6AlaZOto9JHY/itIMW9npi3iuUmi7Bi4VfM2JZnQqyERyABgAcxjBa9gnI5Op9oSbuzmo73gpU0liNwqkUgApM+k49ABN9sCclW8yqdMhaagExZnYTp/5F/wDk7YJEyd/rh6T10UaZV5OkkMN159PeDig1BTQl2gqbAbiOUbYj9gqtI+01EBJNlQWwu5rhjtUA+0kEkwXWT3gzeffiSR20YsnmQysaNMvN2/CBa7ajO/RZ2OKqNPUfvX1aTIUfuwevVj77TyxJOD5jy08vNGCLzTBmNvxTjM2TrCpUAZCAbFhAPaw74wV0JLSMHqef054gKTayJuDYcsUtXrqpBRH07aGk/KJn++M54wAS1SmygG8CIjfcCcGBEr9lWWV8tmNQn78wRvOleYv+WLfFvDnTM5Dy/VqqtC29qBsJAHwjFPgLOpkqmZy1Y6dVTXSZoCuhtud7AGO5wa4jmEzWdyxpHzKeXL1KjqPSGYBUUNsW3JHK2KOrdIKfxpe/2OHBcwEQLUHlFbsT7I+O4PvA7Tgk+TV0XzIab6liB00nmO2xvhUy3H6lRV1oAQlaojCbqoOgqw2MiGXuORxizfE8xl6YekyunlU3bTAphqhg6kkBGvOpN7krzxP4tgeujbTzjUjpqmaf4akklR3N5A5zcdxcX5vLiomkwBcLIknl6uiH5kHCfW8SswcGmCiIWFO4ZiKQdSrKxGotMRIgTJIjH3D869BHppV86kDSKvpBVEqlhC+oF5K2HLTOxjBeX5BUMmQzLVEegSylPSSfaCGymdi6kEHrpnniPD2qimlGkADTPl1a2rUFAX8MganNrbLq7RhfzXHnNCrUprTWr5aNpCyarMpmGsdA0lBYmZsOZPLcTalT0AKNFSspWCIWmGKEibSYJP8AFbAaaBzwhx4dllpoqJsO8knmSdy3UnGpvdhMHiaqA4KrTdGoK6sJ0tVqsjQZGpYEqbflhh4XxB381XWTTqFA6j0uNKtIF49rSb7qcFUk/IFp1zoXUoBEyBe/v/W+MWYSk6wxZNuQOk8iO4N8dzdT2l2JF+XuwLzGYGk6pLHYDcxuI/PAh3wOcM4nrorF3EqdgCwJUlRykifjjHSMGD8ZnGDIt5NNdTopuxJNpLEn4CYxyvxykJZqqbbhp93/AEwGuhUQZZlF4Eg3g/L+n0wP4jxdKLAMXbWWAiDLjSIF9zMj3HA4+JcuJ9cgkmykjnHbFVHxEgWyVTEkRTO3Y8vfgwFDWYyFGoFD00YHnEMPcwEjGPMZNaepldqZWTaJsDzXST7zOKDxRyFIoVoI5gf/AK6YUfFvGf8AiaC5hXWgyEldUAvIjXcSoEW74bOW+Cb0kqPnBszX/dlEYLIsymBuZUaWA+B+ONrZ2k7IHApqp1FRBBaRpmwKqBJ9Si8Xwg8BpZWhmftA89FaGMfuwATMgbrBEe49cNOe4j5iqaOirWJYnWCqrMAHXZ0YDYgGdJ2xnnolDOf4dSYhwVpKpJLASG2kjpK2kbztIBxqpZdGIZkVUnUlPSALTpZre125TjNmU0eXTpqI1gtrYkCGBJnmZ/pjXSqksQTafl+jfCOwZZI0lR8wSUtRQaTA3qmWjvCj598bXoqdXpkyZkCSOhMYx8NrajUa/qqMR3AhPl6frjW1UAxzm4G/TfCOiwsoBCJZVIiBInb373xrVuQFh02wLpViFhrcyCbc9sSNUj/qf7YKTBrIvcTrFgwETBievL64VM/lKrXeron8FMECSdteoEjBinUIN23mw/LtijO1upFzzNv84qlCtqMOT4ZQW4LBtpsY9wYMMGnz5UXh0AGtgoWB1K7GN5ERjGrBttjt1xcGA1WkRcdR2/pjeTII1oOkn1adhEwOw5X54pp1ytwTEmR/TAyhxKnTRUZlLKsHSZiB2/VsVDiZZZWm7Lvcf4ODGGhapnYN5/xhe47l6WZY0Kg1aBJI/CWHpIPWAfljRXrViQSiIO7mYwv8WyRLlydLhd6dRwWXYAmLkXwcqCarRk8PVKlD7Tl6ja0owR3W7MoBtcCY7Y9MfiSVq+h6avpPllnKiGYeyBuYB5HpjzfhmVArNlp0qU1FjJLarG8T2nffB7JU6mXd69RWroz+Y+jdCo0rU021KVuQLjvhtqk8VIZKHiZKjmtBCKqkzuIYlgw76xBxoyfFlLUNIZtdJqt4sQVDKRO8t9MDOE5OjVoEooOqlAYH8MhlBP4gCPywSpcOowaigqQH2Ywpc6mAG3tDbtiThVJm/wAKVxUylFtgQSZjeSTsfSZMEYLUae5k9wYid995EfXA/h+XSlSEAad99ydySRvib5qzbg7juMKwfFmpmB5hgTcHa3frig1CCQogA8j+v0MZxVPXpy3HfvjUi6r/AP2GDkzQo1QoOkHYbdsZc4AbGNyBab8uXbBXywXNo9O/PGXMrdDJuDItB+mK/E1MS0m0mGCnrMx8OeKc1lVgl3qVABIUQbbeyBc4JlbR1PysNsX5akJA5H+5/tjfEwpnPVUB8rL1NKz7flqY/hAv03H9MbgmZeD9zTvzdqlvcAo3xipcTqOjMW9oMbAWuRAttjRlaVRjBr1fY5aO38GGgtLvsOZN2zCf8lEfK7nA/McPrghhmF1Bdmogx1uGG074YquTZUqN51WVEj2I5/wYTuI5+pJUuYI93yIvgpOg1IRpvWSoXNKm7udJYPpMchBBEe488HKvEawpvTOUrkEG6lHid+Y9222FOnn3aoksbkzBPKO+GQ55gw2M7zfpjayLn/TJX4tVpVddKjUpTGqiyqULXk2eVJ7D4YOeHvGCVmqBqLUTpl9RBGo29NvUOtrfPHeDVi7x6RN7U6e/xU4YCjFVIqupMezpG+/4bbYRpe0NlteGWHj9ICnTfzV1mEIQlWAA1H+USLnebYI06eq2qYMDuItf64G0fCOXXTUAafOW0grGqI0kaYO+023wwnLqoIAgCR8JgYnrM8D510w009o39I2ONeWoiNj+h7sURYm9vrfnjTQSRud+uMkHR//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AutoShape 22" descr="data:image/jpeg;base64,/9j/4AAQSkZJRgABAQAAAQABAAD/2wCEAAkGBxQTEhUTExQWFhUXGCAbGBgYGBsgGxwYHxweHBogHRwkHCggHBsnHBskITQhJykrLi4uFyAzODMsNygtLisBCgoKDg0OGxAQGywkICQsLCwsLCwsLCwsLCwsLCwsLCwsLCwsLCwsLCwsLCwsLCwsLCwsLCwsLCwsLCwsLCwsLP/AABEIAKwAfAMBIgACEQEDEQH/xAAbAAACAwEBAQAAAAAAAAAAAAAFBgIDBAEHAP/EAEIQAAIBAgQEAwUFBwIDCQAAAAECEQMhAAQSMQVBUWEGEyIycYGRoRQjQsHwBzNicrHR4VKyJILxCBUlU3SSs8LS/8QAGAEAAwEBAAAAAAAAAAAAAAAAAQIDAAT/xAAhEQADAQEAAgICAwAAAAAAAAAAARECITFBElGB4RNhcf/aAAwDAQACEQMRAD8A9txwnHmv7eM1Uo5FKtGpUpP5yrqpuynSVaRYi2PR6NIKoUbAdSfqb45xiycdnEcfTgUx3EK1cICzGFAknHScfM2NTQ+qoGBVhIIgjthXqZqplcxVYjVlyac3lwSCBA1XA52BgCJ5M4acCcuiPmM0hAuKZaGMmQ0WmVIje041CkFKGYV0DoQykSCDY4rz9RxTZkEsBIHWLkDuRaepwt5DLnL1np0iA4hysHRWRib6bBKsgiVsYuOhrg/FaVfW1MnUp01EJ9SETErNpvfYxjdM0RyXGdVRkZYGuEYXDKaaupPQkMY/lwS8z1RB2meXu9/9sJGV8xKmcpaCooJTqUgpBLCm1QwBylAqXwz8U4stGmrgF3e1KmPadiJAFrDmTyEnA6A2V87TRlV3VWYEqCbkKJYgcwARPvGO0KhLNtFovyI32tfAvgfC2UGtmIbM1BDsLhVmQidKY6c7k3OIeHENN6tImYLEC9gatQ8+QDAYPQwPY4AMfDCH468f/YcwtEBDNMOZIkElhG/QfXDKgBH/AGhT/wCGp/6hf9r49Cz/ABOnRakjkg1X0L0kKWueQtE9SOuMXiPwvl88oTNKzopkKHYCbibEXgn540ZrgtKogSoDUUAga2JsSCf9oxP5cQYU0PEtFhRIn76o1NJHNSQSegkAe9lHPEG8Rp5JzAUmloeorBlllQEyBMwQLfWMdq8BoaWGj2jq3Mg6/Mlf9PrM27Yg3h7LsCCpjTUUKGMKtWPMCj8IaPhywj0hoSp+I6ZqNRAPmLoIUwJD6bg89OoSNxI64uyfFPNKFB6Gkq0r6gDvEzB5Yj/3RRN2WYdagJNw6KFBHQwIx3K8EpJUV1BlNen1HSvmEF9I5AkC22Mmgwt4ez6/vG9RU+hQSg0tdgxEz6gIPTA/h+WnP13KsAESDqa7S4M+oqbRAiQJ643PnfKUGoCoJguY0qZAXVzAJMTgarp9sNUBFCUgXdpUBSzaiTZWBIsSfTDWvimXwzCvE6KnS1tamx5x+IbdpHdRgfl86ldXaloGZTUoYjSTBs1xLIesEWODRcXEgchPWOQ54854xwF1ZSz1c06sFdHIAejB1hBABZZ13GkRpO84GemXTTxrjVLIVvtNfS3mZdkYUGJ1VVYMAq6pVSpNzYdcb/BWp6S5lE8x3TRqarK09J06VEXWRJYQWjbaJcV4dSqLlc3lmRKFEPUJpqo1IVURGmCIBBwXp1Xp5phpXyK0aWm/m6ZNo2YADfdO+GbEDYUCe5k4C06Yp50nQRrU+vl+CxvYypO0YOE4TeLN5XFaLafTWpgMxJ9pWZQo+FSSOw64FMhznHjnizwSOJ53MV9chHFIaeWlFMe+W+uPYiwAkmALnsMLX7PqgfI0qzKoavqrGAB7bEj6QPhh8uKih2m5j4YFeKuOU8nlquYqTpQWA3ZjZQO5Nsb2cRvHXCb+2jJPV4VW0AkoyuQP9Ia/yF/hiCVaTKtQjwPL5rM5dMzm81Uo+aAyUaBVFVTdZJVmZ47/AAwSyXC8xRzKFc1WrZdlcOlXQSjgDQQwUGDffF/g7i1OvkMtUpkEeWqt/CyrpI7GRgtnM6iKS7KggmWMQACSd+QEn3YXWnYN6LVWTiysOhvv+u2AdbxDTUQdStCmCpBZWOlSoO4LGPebxi6vxmiAQX0lAoebMpqQEkHbUf6HphUGBlR6fV9cAeE06DZuu1J1I8sCpSgwGLs2q4iGvsTMYnxjjiKkAtqWpoYANqIGnzCoAmArTq2Fr4HNmsqrZYUw6U9BbyxKn0Q1PUka2YnYEiY2OLYJhbIZlKISkTvUdUgWEEsFttCnboML+WzYzD1lgBC6htTBw+v1aSQZss/dLBhhqONWd4rTASZV3ruipUUkyyySwFwoQkj+YCQcBfA+ap+TXClQVrNIHpUMxNi3OS1goO15tgpexkGPBNcUalbJEk382kGCgaWjzEhfSCrX0iYDjBjLZQ1aFTL1HhlJQOlmUAzSYfxBdJ6SDhb42X1LVpqddA6qKssHSDqqKlIXVWQaS9QyImMMPCc5qahWDKy5miNTCw81RqWLndS4P8i4L+xdBDhucaogLqA49NQA2Vx7QHadj3GF/wAe1NAy9WLpViSBIEqxjnfRg1mj5NZXA9FYhHubOP3bRtedB6+jA39oSTkyQJKup+dvzwF5AjV43zvl5HMFSNbUzTQTu7+hAPezAYL5DLLRpU6SgBUQKAOgEflgJx6n5rZSi+jW1ZarqDPppAvI5wKmj54YZ9+G9Ci/lKLJNzJ+PeflzxvqMsGbL+Ke/LFCkMSALSOd+f0xXVIVT6bE/Od/hiJ1vrF9PASUqjvka9XJ67slPS1Ikc9DAx8CMaaPhKWZ8zmKuZ1U2p6WCogV4DQFA9UCJJtGGarUjY+/APxf4hXJ5OpmTcoPSpNmY+yJ6H6YN0yUIZrgIZfvWNQmn5JLKp+7mSCsAEsQJMchEYqr+EqVQMGdxNPy9QILEQoUtY6mQqSCebt1wY4dnBXpUqyNqWoAyn3j9fXF2aWPULbYFY3kxHgwLmqKjhw7sGAAtUVVdYj2ToB5GVF8Qr8bq0G8qpTBqEkUnJCpUHUtEIwG4+QwTB307xsdsc4nw8V6ZpvaTZh7SHkykizd+WDnXek3EKlbh5rVar5n7xiuhVVSAE1QNKTqALX8wlfYnbAc1Tkagq1FLLUYCrWp6S0AEp5pHsvGkHQLi9sF6eben9zmWCz6aZvTVwogam9upVndFtcHmME81l0dCjFgplQI2g30psvsTqcyJxWjQrCIyDVpKNMQT5RnSgt7dYmTDc8UZEuDXy9tSH7RlhpVSQD6l0C6ifTe5DHpgPwWvUy1c0HBNFhrp1IPoVbmiXAMRqDDTzJAMYIZ8tQq0swqyyMFKgkE0yJqQglmud6hsfroB9HCsi16ZU3p1E9oG8HYjoYgg9cB+M1DUyNVagl6UBx/ErA6o6FfV8caOAPpetQ1qwpsGpBRBFB7pMWIkMARyX44nxzLkamE6alM0qgtFwfLf3hiV9zjphV5ggJyfFkfOZQGTpytm/jrFYEb7UT7p74PcTL6hprMgjYIjXk3k/q2FbgA15mnVVVLFHYSYHl69CwY/hG2DOZzb62DIpIMbbWBiZvvvhmbKrNHmrJAbeANrG+J1nmQ1xzvF8D1pMACVZZgnURIaNrWtzxF67EBWvO5tt19+InWsXwb6bkRrIM7EHn0GEnxZnMtVztPLZjUKFGk1SoAjvNSoNFMelTELra/UdMMIqOpUquu1lkASTO+MvgrI1aS13zAUV61U1HZW1KRtTUGJhVtHc4OYui7z6Fn9jvGYpvkKhJfL1G02ILUzdTBuBIPSzLh3zDVlq1WJQUG0ad9evZudhbpe3fCzxHgtenxannsqqMr0ytdGaC0cxbeNPyxv8Q5CtVaq1FgrPTRNBcaWHr1hh+FgSCGHcbYbUbv2LlPwM1Opvcg9Ol8FQRjzTjuRzFN6mZoGCtfztEgq9LSoI2LoTpMxIgzFsMHCPFBzCFqVMuQRZXB/qBp2uGIwvxBpN+gln+FUswalN1spWojrZkqmbqeRACme+FbJtVpO2SzRVWuabqAoqUzChl1SPMBY6hDNJBsDhy4XQqKjeawaozFmIAgcgo9wtiHHuFJXpjUdNRDqp1BMo8bgiDBFiByOKLXoROC+EWoqnSGD6tybq5AXUt6ryqzfSMZEyzAGhdqTKxBYyFLOLVFUiQB7OtzYXuL/cJqsiGk6xVogAqIABRIBkxT0ktazG+C6KCG0XIgBgNWwCWLxTHqJNsGwJV4azx+6JFMETQq6Y3Hqy4ESAt2G/OL4bMzTV1ZXgqwIYHod8IwKedUNNpauggnU581CXoeyvlgTNhfDZw2t51IVGgBvUFB9kdCeZ64z+xGui34Eymg00LNNDL6Ct49TmCx/E/pPu+OGRKQZqhB/HGw6Dthe8DU3+1Z4sTpU00APJgarN9HXB/h7MFJ8stqZmJBUbnuekYL8gXAfUzaxeO/v/PFNWvBgg6YsYHz94xlXKVPSNWpYIJaZN525DpOL8xlwVIk/lMWEzzxE7kkToMs6o0ibdTtf9dcb9cL2Hzj++ANJSBeZsSOYEfHY4IqLTznlzI2InbAgdZMPHuM08rTNZlfQouVEwCRc3k78sA6/jrLJ5TMK1KnU9l6lNlVptOq4Aj3Yu/aWwPDszH/AJc/MjChxfNU81w3KZKk6tXqIihSQIIIJJn2QIJnnimcJrpLWmmehV8wZUzeLRb9f5wIynBVp5jzqTVKJqAw1M+zUW5DIfS6soLARurDmMY8hxumKa0m1UXpqqkVkYWjTOoGLkbk4I0M1Ur16dOi1NwryXVWgAKy9YNmJ+AG+AlB9uobslnnVvLzAVXOzL+7f+Un2W/hPwnBKo50/wCk4GV8nUqIUY0ypgXUjkZj1WMxBxmqVK+XQLVqUyvpCVCrEBpuHg2BFg3LnOMunMyrxXwJqmjM0B/xFK0DTNSlILpcEaoHpPI4CnNCtSBpamd1hZlmY6SWjWN117hQO+HA1qqLqJQibBZkk+yBeJ/VsB8xlVylQ10C/ek642VrGF6XkmInnywU+GT9FGb8PVfKZgQKqKGpSzGGSWUaiduR64M8PzIFN2OmnTB8yTJXQwLP2ENqHw74nkc0zfgYe/TfvIJgdjhO4zxOnl9NJGrEir5ThVa1MkNuV0wSANXR2xs1g1/YX8KZvU2YrAyK41paDp1MqE8wdLL8sN2UQBFHbChnGIzRNMgqaLteLMpQqAN4llw45elpRVn2VA+QjDroukIS55gL6haNgee5vbrGNeXrEmKg0z9AOvIYt4eisCxDA6bzEjn6r7jEK+XlzpIiZuxgn5b4gd3PBbUUEHTbb4iLX/LGbMZ5RAaaZIsriDy2ItA6zjtCpqDCQYMGbCYFveMaKmYWG8yNCi5O0DeZ5dfdjUIpeL81Tr8PrU6M1KjrCKssxMzy5RjHnOAjN8PyyCaeYoU1KOVIZKgGxtMSPzwffhNGqAzppeBDbPHKWG5g88ZMzl3pK0lnXlLO1uUiZ/3bYotRcJvNdYvZfjbZml5GZpOucUCWg/8AvDrPpiZUmDO3PE6PGs5QNXyx922lkgAOqlrrZRJAHMGNWCHD+NZeoCtNkEaSdEabyBcd+t+2JcSztJGWm9RUabAmCb8uv+cH8AiefIwcF41VepQDO+nyj5qkbVdY0gwsMdB3kAi+HGqFZYaCGsRyPbCjkuHmolN6VRqb8o2a8jVveLf3wSpZjVFOr92+oSeRtEDoTtOx5HlhL9CawkWZZfJKSCaAJFNiTKTa45r0Y7Tgtm8sHBUyVI5HY7gjvz+GIVqQYFWAKndfy7YE5bNNl3WjUYNSYHQ3NbgANyK3ieRgbHGtEnsu4PXKaqT2ZJjcjR266Z+TLjB4pOlSfRNWA3q0xDAoxPQC/fTj7i2diK6AlaZOto9JHY/itIMW9npi3iuUmi7Bi4VfM2JZnQqyERyABgAcxjBa9gnI5Op9oSbuzmo73gpU0liNwqkUgApM+k49ABN9sCclW8yqdMhaagExZnYTp/5F/wDk7YJEyd/rh6T10UaZV5OkkMN159PeDig1BTQl2gqbAbiOUbYj9gqtI+01EBJNlQWwu5rhjtUA+0kEkwXWT3gzeffiSR20YsnmQysaNMvN2/CBa7ajO/RZ2OKqNPUfvX1aTIUfuwevVj77TyxJOD5jy08vNGCLzTBmNvxTjM2TrCpUAZCAbFhAPaw74wV0JLSMHqef054gKTayJuDYcsUtXrqpBRH07aGk/KJn++M54wAS1SmygG8CIjfcCcGBEr9lWWV8tmNQn78wRvOleYv+WLfFvDnTM5Dy/VqqtC29qBsJAHwjFPgLOpkqmZy1Y6dVTXSZoCuhtud7AGO5wa4jmEzWdyxpHzKeXL1KjqPSGYBUUNsW3JHK2KOrdIKfxpe/2OHBcwEQLUHlFbsT7I+O4PvA7Tgk+TV0XzIab6liB00nmO2xvhUy3H6lRV1oAQlaojCbqoOgqw2MiGXuORxizfE8xl6YekyunlU3bTAphqhg6kkBGvOpN7krzxP4tgeujbTzjUjpqmaf4akklR3N5A5zcdxcX5vLiomkwBcLIknl6uiH5kHCfW8SswcGmCiIWFO4ZiKQdSrKxGotMRIgTJIjH3D869BHppV86kDSKvpBVEqlhC+oF5K2HLTOxjBeX5BUMmQzLVEegSylPSSfaCGymdi6kEHrpnniPD2qimlGkADTPl1a2rUFAX8MganNrbLq7RhfzXHnNCrUprTWr5aNpCyarMpmGsdA0lBYmZsOZPLcTalT0AKNFSspWCIWmGKEibSYJP8AFbAaaBzwhx4dllpoqJsO8knmSdy3UnGpvdhMHiaqA4KrTdGoK6sJ0tVqsjQZGpYEqbflhh4XxB381XWTTqFA6j0uNKtIF49rSb7qcFUk/IFp1zoXUoBEyBe/v/W+MWYSk6wxZNuQOk8iO4N8dzdT2l2JF+XuwLzGYGk6pLHYDcxuI/PAh3wOcM4nrorF3EqdgCwJUlRykifjjHSMGD8ZnGDIt5NNdTopuxJNpLEn4CYxyvxykJZqqbbhp93/AEwGuhUQZZlF4Eg3g/L+n0wP4jxdKLAMXbWWAiDLjSIF9zMj3HA4+JcuJ9cgkmykjnHbFVHxEgWyVTEkRTO3Y8vfgwFDWYyFGoFD00YHnEMPcwEjGPMZNaepldqZWTaJsDzXST7zOKDxRyFIoVoI5gf/AK6YUfFvGf8AiaC5hXWgyEldUAvIjXcSoEW74bOW+Cb0kqPnBszX/dlEYLIsymBuZUaWA+B+ONrZ2k7IHApqp1FRBBaRpmwKqBJ9Si8Xwg8BpZWhmftA89FaGMfuwATMgbrBEe49cNOe4j5iqaOirWJYnWCqrMAHXZ0YDYgGdJ2xnnolDOf4dSYhwVpKpJLASG2kjpK2kbztIBxqpZdGIZkVUnUlPSALTpZre125TjNmU0eXTpqI1gtrYkCGBJnmZ/pjXSqksQTafl+jfCOwZZI0lR8wSUtRQaTA3qmWjvCj598bXoqdXpkyZkCSOhMYx8NrajUa/qqMR3AhPl6frjW1UAxzm4G/TfCOiwsoBCJZVIiBInb373xrVuQFh02wLpViFhrcyCbc9sSNUj/qf7YKTBrIvcTrFgwETBievL64VM/lKrXeron8FMECSdteoEjBinUIN23mw/LtijO1upFzzNv84qlCtqMOT4ZQW4LBtpsY9wYMMGnz5UXh0AGtgoWB1K7GN5ERjGrBttjt1xcGA1WkRcdR2/pjeTII1oOkn1adhEwOw5X54pp1ytwTEmR/TAyhxKnTRUZlLKsHSZiB2/VsVDiZZZWm7Lvcf4ODGGhapnYN5/xhe47l6WZY0Kg1aBJI/CWHpIPWAfljRXrViQSiIO7mYwv8WyRLlydLhd6dRwWXYAmLkXwcqCarRk8PVKlD7Tl6ja0owR3W7MoBtcCY7Y9MfiSVq+h6avpPllnKiGYeyBuYB5HpjzfhmVArNlp0qU1FjJLarG8T2nffB7JU6mXd69RWroz+Y+jdCo0rU021KVuQLjvhtqk8VIZKHiZKjmtBCKqkzuIYlgw76xBxoyfFlLUNIZtdJqt4sQVDKRO8t9MDOE5OjVoEooOqlAYH8MhlBP4gCPywSpcOowaigqQH2Ywpc6mAG3tDbtiThVJm/wAKVxUylFtgQSZjeSTsfSZMEYLUae5k9wYid995EfXA/h+XSlSEAad99ydySRvib5qzbg7juMKwfFmpmB5hgTcHa3frig1CCQogA8j+v0MZxVPXpy3HfvjUi6r/AP2GDkzQo1QoOkHYbdsZc4AbGNyBab8uXbBXywXNo9O/PGXMrdDJuDItB+mK/E1MS0m0mGCnrMx8OeKc1lVgl3qVABIUQbbeyBc4JlbR1PysNsX5akJA5H+5/tjfEwpnPVUB8rL1NKz7flqY/hAv03H9MbgmZeD9zTvzdqlvcAo3xipcTqOjMW9oMbAWuRAttjRlaVRjBr1fY5aO38GGgtLvsOZN2zCf8lEfK7nA/McPrghhmF1Bdmogx1uGG074YquTZUqN51WVEj2I5/wYTuI5+pJUuYI93yIvgpOg1IRpvWSoXNKm7udJYPpMchBBEe488HKvEawpvTOUrkEG6lHid+Y9222FOnn3aoksbkzBPKO+GQ55gw2M7zfpjayLn/TJX4tVpVddKjUpTGqiyqULXk2eVJ7D4YOeHvGCVmqBqLUTpl9RBGo29NvUOtrfPHeDVi7x6RN7U6e/xU4YCjFVIqupMezpG+/4bbYRpe0NlteGWHj9ICnTfzV1mEIQlWAA1H+USLnebYI06eq2qYMDuItf64G0fCOXXTUAafOW0grGqI0kaYO+023wwnLqoIAgCR8JgYnrM8D510w009o39I2ONeWoiNj+h7sURYm9vrfnjTQSRud+uMkHR//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AutoShape 24" descr="data:image/jpeg;base64,/9j/4AAQSkZJRgABAQAAAQABAAD/2wCEAAkGBxQTEhUTExQWFhUXGCAbGBgYGBsgGxwYHxweHBogHRwkHCggHBsnHBskITQhJykrLi4uFyAzODMsNygtLisBCgoKDg0OGxAQGywkICQsLCwsLCwsLCwsLCwsLCwsLCwsLCwsLCwsLCwsLCwsLCwsLCwsLCwsLCwsLCwsLCwsLP/AABEIAKwAfAMBIgACEQEDEQH/xAAbAAACAwEBAQAAAAAAAAAAAAAFBgIDBAEHAP/EAEIQAAIBAgQEAwUFBwIDCQAAAAECEQMhAAQSMQVBUWEGEyIycYGRoRQjQsHwBzNicrHR4VKyJILxCBUlU3SSs8LS/8QAGAEAAwEBAAAAAAAAAAAAAAAAAQIDAAT/xAAhEQADAQEAAgICAwAAAAAAAAAAARECITFBElGB4RNhcf/aAAwDAQACEQMRAD8A9txwnHmv7eM1Uo5FKtGpUpP5yrqpuynSVaRYi2PR6NIKoUbAdSfqb45xiycdnEcfTgUx3EK1cICzGFAknHScfM2NTQ+qoGBVhIIgjthXqZqplcxVYjVlyac3lwSCBA1XA52BgCJ5M4acCcuiPmM0hAuKZaGMmQ0WmVIje041CkFKGYV0DoQykSCDY4rz9RxTZkEsBIHWLkDuRaepwt5DLnL1np0iA4hysHRWRib6bBKsgiVsYuOhrg/FaVfW1MnUp01EJ9SETErNpvfYxjdM0RyXGdVRkZYGuEYXDKaaupPQkMY/lwS8z1RB2meXu9/9sJGV8xKmcpaCooJTqUgpBLCm1QwBylAqXwz8U4stGmrgF3e1KmPadiJAFrDmTyEnA6A2V87TRlV3VWYEqCbkKJYgcwARPvGO0KhLNtFovyI32tfAvgfC2UGtmIbM1BDsLhVmQidKY6c7k3OIeHENN6tImYLEC9gatQ8+QDAYPQwPY4AMfDCH468f/YcwtEBDNMOZIkElhG/QfXDKgBH/AGhT/wCGp/6hf9r49Cz/ABOnRakjkg1X0L0kKWueQtE9SOuMXiPwvl88oTNKzopkKHYCbibEXgn540ZrgtKogSoDUUAga2JsSCf9oxP5cQYU0PEtFhRIn76o1NJHNSQSegkAe9lHPEG8Rp5JzAUmloeorBlllQEyBMwQLfWMdq8BoaWGj2jq3Mg6/Mlf9PrM27Yg3h7LsCCpjTUUKGMKtWPMCj8IaPhywj0hoSp+I6ZqNRAPmLoIUwJD6bg89OoSNxI64uyfFPNKFB6Gkq0r6gDvEzB5Yj/3RRN2WYdagJNw6KFBHQwIx3K8EpJUV1BlNen1HSvmEF9I5AkC22Mmgwt4ez6/vG9RU+hQSg0tdgxEz6gIPTA/h+WnP13KsAESDqa7S4M+oqbRAiQJ643PnfKUGoCoJguY0qZAXVzAJMTgarp9sNUBFCUgXdpUBSzaiTZWBIsSfTDWvimXwzCvE6KnS1tamx5x+IbdpHdRgfl86ldXaloGZTUoYjSTBs1xLIesEWODRcXEgchPWOQ54854xwF1ZSz1c06sFdHIAejB1hBABZZ13GkRpO84GemXTTxrjVLIVvtNfS3mZdkYUGJ1VVYMAq6pVSpNzYdcb/BWp6S5lE8x3TRqarK09J06VEXWRJYQWjbaJcV4dSqLlc3lmRKFEPUJpqo1IVURGmCIBBwXp1Xp5phpXyK0aWm/m6ZNo2YADfdO+GbEDYUCe5k4C06Yp50nQRrU+vl+CxvYypO0YOE4TeLN5XFaLafTWpgMxJ9pWZQo+FSSOw64FMhznHjnizwSOJ53MV9chHFIaeWlFMe+W+uPYiwAkmALnsMLX7PqgfI0qzKoavqrGAB7bEj6QPhh8uKih2m5j4YFeKuOU8nlquYqTpQWA3ZjZQO5Nsb2cRvHXCb+2jJPV4VW0AkoyuQP9Ia/yF/hiCVaTKtQjwPL5rM5dMzm81Uo+aAyUaBVFVTdZJVmZ47/AAwSyXC8xRzKFc1WrZdlcOlXQSjgDQQwUGDffF/g7i1OvkMtUpkEeWqt/CyrpI7GRgtnM6iKS7KggmWMQACSd+QEn3YXWnYN6LVWTiysOhvv+u2AdbxDTUQdStCmCpBZWOlSoO4LGPebxi6vxmiAQX0lAoebMpqQEkHbUf6HphUGBlR6fV9cAeE06DZuu1J1I8sCpSgwGLs2q4iGvsTMYnxjjiKkAtqWpoYANqIGnzCoAmArTq2Fr4HNmsqrZYUw6U9BbyxKn0Q1PUka2YnYEiY2OLYJhbIZlKISkTvUdUgWEEsFttCnboML+WzYzD1lgBC6htTBw+v1aSQZss/dLBhhqONWd4rTASZV3ruipUUkyyySwFwoQkj+YCQcBfA+ap+TXClQVrNIHpUMxNi3OS1goO15tgpexkGPBNcUalbJEk382kGCgaWjzEhfSCrX0iYDjBjLZQ1aFTL1HhlJQOlmUAzSYfxBdJ6SDhb42X1LVpqddA6qKssHSDqqKlIXVWQaS9QyImMMPCc5qahWDKy5miNTCw81RqWLndS4P8i4L+xdBDhucaogLqA49NQA2Vx7QHadj3GF/wAe1NAy9WLpViSBIEqxjnfRg1mj5NZXA9FYhHubOP3bRtedB6+jA39oSTkyQJKup+dvzwF5AjV43zvl5HMFSNbUzTQTu7+hAPezAYL5DLLRpU6SgBUQKAOgEflgJx6n5rZSi+jW1ZarqDPppAvI5wKmj54YZ9+G9Ci/lKLJNzJ+PeflzxvqMsGbL+Ke/LFCkMSALSOd+f0xXVIVT6bE/Od/hiJ1vrF9PASUqjvka9XJ67slPS1Ikc9DAx8CMaaPhKWZ8zmKuZ1U2p6WCogV4DQFA9UCJJtGGarUjY+/APxf4hXJ5OpmTcoPSpNmY+yJ6H6YN0yUIZrgIZfvWNQmn5JLKp+7mSCsAEsQJMchEYqr+EqVQMGdxNPy9QILEQoUtY6mQqSCebt1wY4dnBXpUqyNqWoAyn3j9fXF2aWPULbYFY3kxHgwLmqKjhw7sGAAtUVVdYj2ToB5GVF8Qr8bq0G8qpTBqEkUnJCpUHUtEIwG4+QwTB307xsdsc4nw8V6ZpvaTZh7SHkykizd+WDnXek3EKlbh5rVar5n7xiuhVVSAE1QNKTqALX8wlfYnbAc1Tkagq1FLLUYCrWp6S0AEp5pHsvGkHQLi9sF6eben9zmWCz6aZvTVwogam9upVndFtcHmME81l0dCjFgplQI2g30psvsTqcyJxWjQrCIyDVpKNMQT5RnSgt7dYmTDc8UZEuDXy9tSH7RlhpVSQD6l0C6ifTe5DHpgPwWvUy1c0HBNFhrp1IPoVbmiXAMRqDDTzJAMYIZ8tQq0swqyyMFKgkE0yJqQglmud6hsfroB9HCsi16ZU3p1E9oG8HYjoYgg9cB+M1DUyNVagl6UBx/ErA6o6FfV8caOAPpetQ1qwpsGpBRBFB7pMWIkMARyX44nxzLkamE6alM0qgtFwfLf3hiV9zjphV5ggJyfFkfOZQGTpytm/jrFYEb7UT7p74PcTL6hprMgjYIjXk3k/q2FbgA15mnVVVLFHYSYHl69CwY/hG2DOZzb62DIpIMbbWBiZvvvhmbKrNHmrJAbeANrG+J1nmQ1xzvF8D1pMACVZZgnURIaNrWtzxF67EBWvO5tt19+InWsXwb6bkRrIM7EHn0GEnxZnMtVztPLZjUKFGk1SoAjvNSoNFMelTELra/UdMMIqOpUquu1lkASTO+MvgrI1aS13zAUV61U1HZW1KRtTUGJhVtHc4OYui7z6Fn9jvGYpvkKhJfL1G02ILUzdTBuBIPSzLh3zDVlq1WJQUG0ad9evZudhbpe3fCzxHgtenxannsqqMr0ytdGaC0cxbeNPyxv8Q5CtVaq1FgrPTRNBcaWHr1hh+FgSCGHcbYbUbv2LlPwM1Opvcg9Ol8FQRjzTjuRzFN6mZoGCtfztEgq9LSoI2LoTpMxIgzFsMHCPFBzCFqVMuQRZXB/qBp2uGIwvxBpN+gln+FUswalN1spWojrZkqmbqeRACme+FbJtVpO2SzRVWuabqAoqUzChl1SPMBY6hDNJBsDhy4XQqKjeawaozFmIAgcgo9wtiHHuFJXpjUdNRDqp1BMo8bgiDBFiByOKLXoROC+EWoqnSGD6tybq5AXUt6ryqzfSMZEyzAGhdqTKxBYyFLOLVFUiQB7OtzYXuL/cJqsiGk6xVogAqIABRIBkxT0ktazG+C6KCG0XIgBgNWwCWLxTHqJNsGwJV4azx+6JFMETQq6Y3Hqy4ESAt2G/OL4bMzTV1ZXgqwIYHod8IwKedUNNpauggnU581CXoeyvlgTNhfDZw2t51IVGgBvUFB9kdCeZ64z+xGui34Eymg00LNNDL6Ct49TmCx/E/pPu+OGRKQZqhB/HGw6Dthe8DU3+1Z4sTpU00APJgarN9HXB/h7MFJ8stqZmJBUbnuekYL8gXAfUzaxeO/v/PFNWvBgg6YsYHz94xlXKVPSNWpYIJaZN525DpOL8xlwVIk/lMWEzzxE7kkToMs6o0ibdTtf9dcb9cL2Hzj++ANJSBeZsSOYEfHY4IqLTznlzI2InbAgdZMPHuM08rTNZlfQouVEwCRc3k78sA6/jrLJ5TMK1KnU9l6lNlVptOq4Aj3Yu/aWwPDszH/AJc/MjChxfNU81w3KZKk6tXqIihSQIIIJJn2QIJnnimcJrpLWmmehV8wZUzeLRb9f5wIynBVp5jzqTVKJqAw1M+zUW5DIfS6soLARurDmMY8hxumKa0m1UXpqqkVkYWjTOoGLkbk4I0M1Ur16dOi1NwryXVWgAKy9YNmJ+AG+AlB9uobslnnVvLzAVXOzL+7f+Un2W/hPwnBKo50/wCk4GV8nUqIUY0ypgXUjkZj1WMxBxmqVK+XQLVqUyvpCVCrEBpuHg2BFg3LnOMunMyrxXwJqmjM0B/xFK0DTNSlILpcEaoHpPI4CnNCtSBpamd1hZlmY6SWjWN117hQO+HA1qqLqJQibBZkk+yBeJ/VsB8xlVylQ10C/ek642VrGF6XkmInnywU+GT9FGb8PVfKZgQKqKGpSzGGSWUaiduR64M8PzIFN2OmnTB8yTJXQwLP2ENqHw74nkc0zfgYe/TfvIJgdjhO4zxOnl9NJGrEir5ThVa1MkNuV0wSANXR2xs1g1/YX8KZvU2YrAyK41paDp1MqE8wdLL8sN2UQBFHbChnGIzRNMgqaLteLMpQqAN4llw45elpRVn2VA+QjDroukIS55gL6haNgee5vbrGNeXrEmKg0z9AOvIYt4eisCxDA6bzEjn6r7jEK+XlzpIiZuxgn5b4gd3PBbUUEHTbb4iLX/LGbMZ5RAaaZIsriDy2ItA6zjtCpqDCQYMGbCYFveMaKmYWG8yNCi5O0DeZ5dfdjUIpeL81Tr8PrU6M1KjrCKssxMzy5RjHnOAjN8PyyCaeYoU1KOVIZKgGxtMSPzwffhNGqAzppeBDbPHKWG5g88ZMzl3pK0lnXlLO1uUiZ/3bYotRcJvNdYvZfjbZml5GZpOucUCWg/8AvDrPpiZUmDO3PE6PGs5QNXyx922lkgAOqlrrZRJAHMGNWCHD+NZeoCtNkEaSdEabyBcd+t+2JcSztJGWm9RUabAmCb8uv+cH8AiefIwcF41VepQDO+nyj5qkbVdY0gwsMdB3kAi+HGqFZYaCGsRyPbCjkuHmolN6VRqb8o2a8jVveLf3wSpZjVFOr92+oSeRtEDoTtOx5HlhL9CawkWZZfJKSCaAJFNiTKTa45r0Y7Tgtm8sHBUyVI5HY7gjvz+GIVqQYFWAKndfy7YE5bNNl3WjUYNSYHQ3NbgANyK3ieRgbHGtEnsu4PXKaqT2ZJjcjR266Z+TLjB4pOlSfRNWA3q0xDAoxPQC/fTj7i2diK6AlaZOto9JHY/itIMW9npi3iuUmi7Bi4VfM2JZnQqyERyABgAcxjBa9gnI5Op9oSbuzmo73gpU0liNwqkUgApM+k49ABN9sCclW8yqdMhaagExZnYTp/5F/wDk7YJEyd/rh6T10UaZV5OkkMN159PeDig1BTQl2gqbAbiOUbYj9gqtI+01EBJNlQWwu5rhjtUA+0kEkwXWT3gzeffiSR20YsnmQysaNMvN2/CBa7ajO/RZ2OKqNPUfvX1aTIUfuwevVj77TyxJOD5jy08vNGCLzTBmNvxTjM2TrCpUAZCAbFhAPaw74wV0JLSMHqef054gKTayJuDYcsUtXrqpBRH07aGk/KJn++M54wAS1SmygG8CIjfcCcGBEr9lWWV8tmNQn78wRvOleYv+WLfFvDnTM5Dy/VqqtC29qBsJAHwjFPgLOpkqmZy1Y6dVTXSZoCuhtud7AGO5wa4jmEzWdyxpHzKeXL1KjqPSGYBUUNsW3JHK2KOrdIKfxpe/2OHBcwEQLUHlFbsT7I+O4PvA7Tgk+TV0XzIab6liB00nmO2xvhUy3H6lRV1oAQlaojCbqoOgqw2MiGXuORxizfE8xl6YekyunlU3bTAphqhg6kkBGvOpN7krzxP4tgeujbTzjUjpqmaf4akklR3N5A5zcdxcX5vLiomkwBcLIknl6uiH5kHCfW8SswcGmCiIWFO4ZiKQdSrKxGotMRIgTJIjH3D869BHppV86kDSKvpBVEqlhC+oF5K2HLTOxjBeX5BUMmQzLVEegSylPSSfaCGymdi6kEHrpnniPD2qimlGkADTPl1a2rUFAX8MganNrbLq7RhfzXHnNCrUprTWr5aNpCyarMpmGsdA0lBYmZsOZPLcTalT0AKNFSspWCIWmGKEibSYJP8AFbAaaBzwhx4dllpoqJsO8knmSdy3UnGpvdhMHiaqA4KrTdGoK6sJ0tVqsjQZGpYEqbflhh4XxB381XWTTqFA6j0uNKtIF49rSb7qcFUk/IFp1zoXUoBEyBe/v/W+MWYSk6wxZNuQOk8iO4N8dzdT2l2JF+XuwLzGYGk6pLHYDcxuI/PAh3wOcM4nrorF3EqdgCwJUlRykifjjHSMGD8ZnGDIt5NNdTopuxJNpLEn4CYxyvxykJZqqbbhp93/AEwGuhUQZZlF4Eg3g/L+n0wP4jxdKLAMXbWWAiDLjSIF9zMj3HA4+JcuJ9cgkmykjnHbFVHxEgWyVTEkRTO3Y8vfgwFDWYyFGoFD00YHnEMPcwEjGPMZNaepldqZWTaJsDzXST7zOKDxRyFIoVoI5gf/AK6YUfFvGf8AiaC5hXWgyEldUAvIjXcSoEW74bOW+Cb0kqPnBszX/dlEYLIsymBuZUaWA+B+ONrZ2k7IHApqp1FRBBaRpmwKqBJ9Si8Xwg8BpZWhmftA89FaGMfuwATMgbrBEe49cNOe4j5iqaOirWJYnWCqrMAHXZ0YDYgGdJ2xnnolDOf4dSYhwVpKpJLASG2kjpK2kbztIBxqpZdGIZkVUnUlPSALTpZre125TjNmU0eXTpqI1gtrYkCGBJnmZ/pjXSqksQTafl+jfCOwZZI0lR8wSUtRQaTA3qmWjvCj598bXoqdXpkyZkCSOhMYx8NrajUa/qqMR3AhPl6frjW1UAxzm4G/TfCOiwsoBCJZVIiBInb373xrVuQFh02wLpViFhrcyCbc9sSNUj/qf7YKTBrIvcTrFgwETBievL64VM/lKrXeron8FMECSdteoEjBinUIN23mw/LtijO1upFzzNv84qlCtqMOT4ZQW4LBtpsY9wYMMGnz5UXh0AGtgoWB1K7GN5ERjGrBttjt1xcGA1WkRcdR2/pjeTII1oOkn1adhEwOw5X54pp1ytwTEmR/TAyhxKnTRUZlLKsHSZiB2/VsVDiZZZWm7Lvcf4ODGGhapnYN5/xhe47l6WZY0Kg1aBJI/CWHpIPWAfljRXrViQSiIO7mYwv8WyRLlydLhd6dRwWXYAmLkXwcqCarRk8PVKlD7Tl6ja0owR3W7MoBtcCY7Y9MfiSVq+h6avpPllnKiGYeyBuYB5HpjzfhmVArNlp0qU1FjJLarG8T2nffB7JU6mXd69RWroz+Y+jdCo0rU021KVuQLjvhtqk8VIZKHiZKjmtBCKqkzuIYlgw76xBxoyfFlLUNIZtdJqt4sQVDKRO8t9MDOE5OjVoEooOqlAYH8MhlBP4gCPywSpcOowaigqQH2Ywpc6mAG3tDbtiThVJm/wAKVxUylFtgQSZjeSTsfSZMEYLUae5k9wYid995EfXA/h+XSlSEAad99ydySRvib5qzbg7juMKwfFmpmB5hgTcHa3frig1CCQogA8j+v0MZxVPXpy3HfvjUi6r/AP2GDkzQo1QoOkHYbdsZc4AbGNyBab8uXbBXywXNo9O/PGXMrdDJuDItB+mK/E1MS0m0mGCnrMx8OeKc1lVgl3qVABIUQbbeyBc4JlbR1PysNsX5akJA5H+5/tjfEwpnPVUB8rL1NKz7flqY/hAv03H9MbgmZeD9zTvzdqlvcAo3xipcTqOjMW9oMbAWuRAttjRlaVRjBr1fY5aO38GGgtLvsOZN2zCf8lEfK7nA/McPrghhmF1Bdmogx1uGG074YquTZUqN51WVEj2I5/wYTuI5+pJUuYI93yIvgpOg1IRpvWSoXNKm7udJYPpMchBBEe488HKvEawpvTOUrkEG6lHid+Y9222FOnn3aoksbkzBPKO+GQ55gw2M7zfpjayLn/TJX4tVpVddKjUpTGqiyqULXk2eVJ7D4YOeHvGCVmqBqLUTpl9RBGo29NvUOtrfPHeDVi7x6RN7U6e/xU4YCjFVIqupMezpG+/4bbYRpe0NlteGWHj9ICnTfzV1mEIQlWAA1H+USLnebYI06eq2qYMDuItf64G0fCOXXTUAafOW0grGqI0kaYO+023wwnLqoIAgCR8JgYnrM8D510w009o39I2ONeWoiNj+h7sURYm9vrfnjTQSRud+uMkHR//Z"/>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 name="AutoShape 26" descr="data:image/jpeg;base64,/9j/4AAQSkZJRgABAQAAAQABAAD/2wCEAAkGBxQTEhUTExQWFhUXGCAbGBgYGBsgGxwYHxweHBogHRwkHCggHBsnHBskITQhJykrLi4uFyAzODMsNygtLisBCgoKDg0OGxAQGywkICQsLCwsLCwsLCwsLCwsLCwsLCwsLCwsLCwsLCwsLCwsLCwsLCwsLCwsLCwsLCwsLCwsLP/AABEIAKwAfAMBIgACEQEDEQH/xAAbAAACAwEBAQAAAAAAAAAAAAAFBgIDBAEHAP/EAEIQAAIBAgQEAwUFBwIDCQAAAAECEQMhAAQSMQVBUWEGEyIycYGRoRQjQsHwBzNicrHR4VKyJILxCBUlU3SSs8LS/8QAGAEAAwEBAAAAAAAAAAAAAAAAAQIDAAT/xAAhEQADAQEAAgICAwAAAAAAAAAAARECITFBElGB4RNhcf/aAAwDAQACEQMRAD8A9txwnHmv7eM1Uo5FKtGpUpP5yrqpuynSVaRYi2PR6NIKoUbAdSfqb45xiycdnEcfTgUx3EK1cICzGFAknHScfM2NTQ+qoGBVhIIgjthXqZqplcxVYjVlyac3lwSCBA1XA52BgCJ5M4acCcuiPmM0hAuKZaGMmQ0WmVIje041CkFKGYV0DoQykSCDY4rz9RxTZkEsBIHWLkDuRaepwt5DLnL1np0iA4hysHRWRib6bBKsgiVsYuOhrg/FaVfW1MnUp01EJ9SETErNpvfYxjdM0RyXGdVRkZYGuEYXDKaaupPQkMY/lwS8z1RB2meXu9/9sJGV8xKmcpaCooJTqUgpBLCm1QwBylAqXwz8U4stGmrgF3e1KmPadiJAFrDmTyEnA6A2V87TRlV3VWYEqCbkKJYgcwARPvGO0KhLNtFovyI32tfAvgfC2UGtmIbM1BDsLhVmQidKY6c7k3OIeHENN6tImYLEC9gatQ8+QDAYPQwPY4AMfDCH468f/YcwtEBDNMOZIkElhG/QfXDKgBH/AGhT/wCGp/6hf9r49Cz/ABOnRakjkg1X0L0kKWueQtE9SOuMXiPwvl88oTNKzopkKHYCbibEXgn540ZrgtKogSoDUUAga2JsSCf9oxP5cQYU0PEtFhRIn76o1NJHNSQSegkAe9lHPEG8Rp5JzAUmloeorBlllQEyBMwQLfWMdq8BoaWGj2jq3Mg6/Mlf9PrM27Yg3h7LsCCpjTUUKGMKtWPMCj8IaPhywj0hoSp+I6ZqNRAPmLoIUwJD6bg89OoSNxI64uyfFPNKFB6Gkq0r6gDvEzB5Yj/3RRN2WYdagJNw6KFBHQwIx3K8EpJUV1BlNen1HSvmEF9I5AkC22Mmgwt4ez6/vG9RU+hQSg0tdgxEz6gIPTA/h+WnP13KsAESDqa7S4M+oqbRAiQJ643PnfKUGoCoJguY0qZAXVzAJMTgarp9sNUBFCUgXdpUBSzaiTZWBIsSfTDWvimXwzCvE6KnS1tamx5x+IbdpHdRgfl86ldXaloGZTUoYjSTBs1xLIesEWODRcXEgchPWOQ54854xwF1ZSz1c06sFdHIAejB1hBABZZ13GkRpO84GemXTTxrjVLIVvtNfS3mZdkYUGJ1VVYMAq6pVSpNzYdcb/BWp6S5lE8x3TRqarK09J06VEXWRJYQWjbaJcV4dSqLlc3lmRKFEPUJpqo1IVURGmCIBBwXp1Xp5phpXyK0aWm/m6ZNo2YADfdO+GbEDYUCe5k4C06Yp50nQRrU+vl+CxvYypO0YOE4TeLN5XFaLafTWpgMxJ9pWZQo+FSSOw64FMhznHjnizwSOJ53MV9chHFIaeWlFMe+W+uPYiwAkmALnsMLX7PqgfI0qzKoavqrGAB7bEj6QPhh8uKih2m5j4YFeKuOU8nlquYqTpQWA3ZjZQO5Nsb2cRvHXCb+2jJPV4VW0AkoyuQP9Ia/yF/hiCVaTKtQjwPL5rM5dMzm81Uo+aAyUaBVFVTdZJVmZ47/AAwSyXC8xRzKFc1WrZdlcOlXQSjgDQQwUGDffF/g7i1OvkMtUpkEeWqt/CyrpI7GRgtnM6iKS7KggmWMQACSd+QEn3YXWnYN6LVWTiysOhvv+u2AdbxDTUQdStCmCpBZWOlSoO4LGPebxi6vxmiAQX0lAoebMpqQEkHbUf6HphUGBlR6fV9cAeE06DZuu1J1I8sCpSgwGLs2q4iGvsTMYnxjjiKkAtqWpoYANqIGnzCoAmArTq2Fr4HNmsqrZYUw6U9BbyxKn0Q1PUka2YnYEiY2OLYJhbIZlKISkTvUdUgWEEsFttCnboML+WzYzD1lgBC6htTBw+v1aSQZss/dLBhhqONWd4rTASZV3ruipUUkyyySwFwoQkj+YCQcBfA+ap+TXClQVrNIHpUMxNi3OS1goO15tgpexkGPBNcUalbJEk382kGCgaWjzEhfSCrX0iYDjBjLZQ1aFTL1HhlJQOlmUAzSYfxBdJ6SDhb42X1LVpqddA6qKssHSDqqKlIXVWQaS9QyImMMPCc5qahWDKy5miNTCw81RqWLndS4P8i4L+xdBDhucaogLqA49NQA2Vx7QHadj3GF/wAe1NAy9WLpViSBIEqxjnfRg1mj5NZXA9FYhHubOP3bRtedB6+jA39oSTkyQJKup+dvzwF5AjV43zvl5HMFSNbUzTQTu7+hAPezAYL5DLLRpU6SgBUQKAOgEflgJx6n5rZSi+jW1ZarqDPppAvI5wKmj54YZ9+G9Ci/lKLJNzJ+PeflzxvqMsGbL+Ke/LFCkMSALSOd+f0xXVIVT6bE/Od/hiJ1vrF9PASUqjvka9XJ67slPS1Ikc9DAx8CMaaPhKWZ8zmKuZ1U2p6WCogV4DQFA9UCJJtGGarUjY+/APxf4hXJ5OpmTcoPSpNmY+yJ6H6YN0yUIZrgIZfvWNQmn5JLKp+7mSCsAEsQJMchEYqr+EqVQMGdxNPy9QILEQoUtY6mQqSCebt1wY4dnBXpUqyNqWoAyn3j9fXF2aWPULbYFY3kxHgwLmqKjhw7sGAAtUVVdYj2ToB5GVF8Qr8bq0G8qpTBqEkUnJCpUHUtEIwG4+QwTB307xsdsc4nw8V6ZpvaTZh7SHkykizd+WDnXek3EKlbh5rVar5n7xiuhVVSAE1QNKTqALX8wlfYnbAc1Tkagq1FLLUYCrWp6S0AEp5pHsvGkHQLi9sF6eben9zmWCz6aZvTVwogam9upVndFtcHmME81l0dCjFgplQI2g30psvsTqcyJxWjQrCIyDVpKNMQT5RnSgt7dYmTDc8UZEuDXy9tSH7RlhpVSQD6l0C6ifTe5DHpgPwWvUy1c0HBNFhrp1IPoVbmiXAMRqDDTzJAMYIZ8tQq0swqyyMFKgkE0yJqQglmud6hsfroB9HCsi16ZU3p1E9oG8HYjoYgg9cB+M1DUyNVagl6UBx/ErA6o6FfV8caOAPpetQ1qwpsGpBRBFB7pMWIkMARyX44nxzLkamE6alM0qgtFwfLf3hiV9zjphV5ggJyfFkfOZQGTpytm/jrFYEb7UT7p74PcTL6hprMgjYIjXk3k/q2FbgA15mnVVVLFHYSYHl69CwY/hG2DOZzb62DIpIMbbWBiZvvvhmbKrNHmrJAbeANrG+J1nmQ1xzvF8D1pMACVZZgnURIaNrWtzxF67EBWvO5tt19+InWsXwb6bkRrIM7EHn0GEnxZnMtVztPLZjUKFGk1SoAjvNSoNFMelTELra/UdMMIqOpUquu1lkASTO+MvgrI1aS13zAUV61U1HZW1KRtTUGJhVtHc4OYui7z6Fn9jvGYpvkKhJfL1G02ILUzdTBuBIPSzLh3zDVlq1WJQUG0ad9evZudhbpe3fCzxHgtenxannsqqMr0ytdGaC0cxbeNPyxv8Q5CtVaq1FgrPTRNBcaWHr1hh+FgSCGHcbYbUbv2LlPwM1Opvcg9Ol8FQRjzTjuRzFN6mZoGCtfztEgq9LSoI2LoTpMxIgzFsMHCPFBzCFqVMuQRZXB/qBp2uGIwvxBpN+gln+FUswalN1spWojrZkqmbqeRACme+FbJtVpO2SzRVWuabqAoqUzChl1SPMBY6hDNJBsDhy4XQqKjeawaozFmIAgcgo9wtiHHuFJXpjUdNRDqp1BMo8bgiDBFiByOKLXoROC+EWoqnSGD6tybq5AXUt6ryqzfSMZEyzAGhdqTKxBYyFLOLVFUiQB7OtzYXuL/cJqsiGk6xVogAqIABRIBkxT0ktazG+C6KCG0XIgBgNWwCWLxTHqJNsGwJV4azx+6JFMETQq6Y3Hqy4ESAt2G/OL4bMzTV1ZXgqwIYHod8IwKedUNNpauggnU581CXoeyvlgTNhfDZw2t51IVGgBvUFB9kdCeZ64z+xGui34Eymg00LNNDL6Ct49TmCx/E/pPu+OGRKQZqhB/HGw6Dthe8DU3+1Z4sTpU00APJgarN9HXB/h7MFJ8stqZmJBUbnuekYL8gXAfUzaxeO/v/PFNWvBgg6YsYHz94xlXKVPSNWpYIJaZN525DpOL8xlwVIk/lMWEzzxE7kkToMs6o0ibdTtf9dcb9cL2Hzj++ANJSBeZsSOYEfHY4IqLTznlzI2InbAgdZMPHuM08rTNZlfQouVEwCRc3k78sA6/jrLJ5TMK1KnU9l6lNlVptOq4Aj3Yu/aWwPDszH/AJc/MjChxfNU81w3KZKk6tXqIihSQIIIJJn2QIJnnimcJrpLWmmehV8wZUzeLRb9f5wIynBVp5jzqTVKJqAw1M+zUW5DIfS6soLARurDmMY8hxumKa0m1UXpqqkVkYWjTOoGLkbk4I0M1Ur16dOi1NwryXVWgAKy9YNmJ+AG+AlB9uobslnnVvLzAVXOzL+7f+Un2W/hPwnBKo50/wCk4GV8nUqIUY0ypgXUjkZj1WMxBxmqVK+XQLVqUyvpCVCrEBpuHg2BFg3LnOMunMyrxXwJqmjM0B/xFK0DTNSlILpcEaoHpPI4CnNCtSBpamd1hZlmY6SWjWN117hQO+HA1qqLqJQibBZkk+yBeJ/VsB8xlVylQ10C/ek642VrGF6XkmInnywU+GT9FGb8PVfKZgQKqKGpSzGGSWUaiduR64M8PzIFN2OmnTB8yTJXQwLP2ENqHw74nkc0zfgYe/TfvIJgdjhO4zxOnl9NJGrEir5ThVa1MkNuV0wSANXR2xs1g1/YX8KZvU2YrAyK41paDp1MqE8wdLL8sN2UQBFHbChnGIzRNMgqaLteLMpQqAN4llw45elpRVn2VA+QjDroukIS55gL6haNgee5vbrGNeXrEmKg0z9AOvIYt4eisCxDA6bzEjn6r7jEK+XlzpIiZuxgn5b4gd3PBbUUEHTbb4iLX/LGbMZ5RAaaZIsriDy2ItA6zjtCpqDCQYMGbCYFveMaKmYWG8yNCi5O0DeZ5dfdjUIpeL81Tr8PrU6M1KjrCKssxMzy5RjHnOAjN8PyyCaeYoU1KOVIZKgGxtMSPzwffhNGqAzppeBDbPHKWG5g88ZMzl3pK0lnXlLO1uUiZ/3bYotRcJvNdYvZfjbZml5GZpOucUCWg/8AvDrPpiZUmDO3PE6PGs5QNXyx922lkgAOqlrrZRJAHMGNWCHD+NZeoCtNkEaSdEabyBcd+t+2JcSztJGWm9RUabAmCb8uv+cH8AiefIwcF41VepQDO+nyj5qkbVdY0gwsMdB3kAi+HGqFZYaCGsRyPbCjkuHmolN6VRqb8o2a8jVveLf3wSpZjVFOr92+oSeRtEDoTtOx5HlhL9CawkWZZfJKSCaAJFNiTKTa45r0Y7Tgtm8sHBUyVI5HY7gjvz+GIVqQYFWAKndfy7YE5bNNl3WjUYNSYHQ3NbgANyK3ieRgbHGtEnsu4PXKaqT2ZJjcjR266Z+TLjB4pOlSfRNWA3q0xDAoxPQC/fTj7i2diK6AlaZOto9JHY/itIMW9npi3iuUmi7Bi4VfM2JZnQqyERyABgAcxjBa9gnI5Op9oSbuzmo73gpU0liNwqkUgApM+k49ABN9sCclW8yqdMhaagExZnYTp/5F/wDk7YJEyd/rh6T10UaZV5OkkMN159PeDig1BTQl2gqbAbiOUbYj9gqtI+01EBJNlQWwu5rhjtUA+0kEkwXWT3gzeffiSR20YsnmQysaNMvN2/CBa7ajO/RZ2OKqNPUfvX1aTIUfuwevVj77TyxJOD5jy08vNGCLzTBmNvxTjM2TrCpUAZCAbFhAPaw74wV0JLSMHqef054gKTayJuDYcsUtXrqpBRH07aGk/KJn++M54wAS1SmygG8CIjfcCcGBEr9lWWV8tmNQn78wRvOleYv+WLfFvDnTM5Dy/VqqtC29qBsJAHwjFPgLOpkqmZy1Y6dVTXSZoCuhtud7AGO5wa4jmEzWdyxpHzKeXL1KjqPSGYBUUNsW3JHK2KOrdIKfxpe/2OHBcwEQLUHlFbsT7I+O4PvA7Tgk+TV0XzIab6liB00nmO2xvhUy3H6lRV1oAQlaojCbqoOgqw2MiGXuORxizfE8xl6YekyunlU3bTAphqhg6kkBGvOpN7krzxP4tgeujbTzjUjpqmaf4akklR3N5A5zcdxcX5vLiomkwBcLIknl6uiH5kHCfW8SswcGmCiIWFO4ZiKQdSrKxGotMRIgTJIjH3D869BHppV86kDSKvpBVEqlhC+oF5K2HLTOxjBeX5BUMmQzLVEegSylPSSfaCGymdi6kEHrpnniPD2qimlGkADTPl1a2rUFAX8MganNrbLq7RhfzXHnNCrUprTWr5aNpCyarMpmGsdA0lBYmZsOZPLcTalT0AKNFSspWCIWmGKEibSYJP8AFbAaaBzwhx4dllpoqJsO8knmSdy3UnGpvdhMHiaqA4KrTdGoK6sJ0tVqsjQZGpYEqbflhh4XxB381XWTTqFA6j0uNKtIF49rSb7qcFUk/IFp1zoXUoBEyBe/v/W+MWYSk6wxZNuQOk8iO4N8dzdT2l2JF+XuwLzGYGk6pLHYDcxuI/PAh3wOcM4nrorF3EqdgCwJUlRykifjjHSMGD8ZnGDIt5NNdTopuxJNpLEn4CYxyvxykJZqqbbhp93/AEwGuhUQZZlF4Eg3g/L+n0wP4jxdKLAMXbWWAiDLjSIF9zMj3HA4+JcuJ9cgkmykjnHbFVHxEgWyVTEkRTO3Y8vfgwFDWYyFGoFD00YHnEMPcwEjGPMZNaepldqZWTaJsDzXST7zOKDxRyFIoVoI5gf/AK6YUfFvGf8AiaC5hXWgyEldUAvIjXcSoEW74bOW+Cb0kqPnBszX/dlEYLIsymBuZUaWA+B+ONrZ2k7IHApqp1FRBBaRpmwKqBJ9Si8Xwg8BpZWhmftA89FaGMfuwATMgbrBEe49cNOe4j5iqaOirWJYnWCqrMAHXZ0YDYgGdJ2xnnolDOf4dSYhwVpKpJLASG2kjpK2kbztIBxqpZdGIZkVUnUlPSALTpZre125TjNmU0eXTpqI1gtrYkCGBJnmZ/pjXSqksQTafl+jfCOwZZI0lR8wSUtRQaTA3qmWjvCj598bXoqdXpkyZkCSOhMYx8NrajUa/qqMR3AhPl6frjW1UAxzm4G/TfCOiwsoBCJZVIiBInb373xrVuQFh02wLpViFhrcyCbc9sSNUj/qf7YKTBrIvcTrFgwETBievL64VM/lKrXeron8FMECSdteoEjBinUIN23mw/LtijO1upFzzNv84qlCtqMOT4ZQW4LBtpsY9wYMMGnz5UXh0AGtgoWB1K7GN5ERjGrBttjt1xcGA1WkRcdR2/pjeTII1oOkn1adhEwOw5X54pp1ytwTEmR/TAyhxKnTRUZlLKsHSZiB2/VsVDiZZZWm7Lvcf4ODGGhapnYN5/xhe47l6WZY0Kg1aBJI/CWHpIPWAfljRXrViQSiIO7mYwv8WyRLlydLhd6dRwWXYAmLkXwcqCarRk8PVKlD7Tl6ja0owR3W7MoBtcCY7Y9MfiSVq+h6avpPllnKiGYeyBuYB5HpjzfhmVArNlp0qU1FjJLarG8T2nffB7JU6mXd69RWroz+Y+jdCo0rU021KVuQLjvhtqk8VIZKHiZKjmtBCKqkzuIYlgw76xBxoyfFlLUNIZtdJqt4sQVDKRO8t9MDOE5OjVoEooOqlAYH8MhlBP4gCPywSpcOowaigqQH2Ywpc6mAG3tDbtiThVJm/wAKVxUylFtgQSZjeSTsfSZMEYLUae5k9wYid995EfXA/h+XSlSEAad99ydySRvib5qzbg7juMKwfFmpmB5hgTcHa3frig1CCQogA8j+v0MZxVPXpy3HfvjUi6r/AP2GDkzQo1QoOkHYbdsZc4AbGNyBab8uXbBXywXNo9O/PGXMrdDJuDItB+mK/E1MS0m0mGCnrMx8OeKc1lVgl3qVABIUQbbeyBc4JlbR1PysNsX5akJA5H+5/tjfEwpnPVUB8rL1NKz7flqY/hAv03H9MbgmZeD9zTvzdqlvcAo3xipcTqOjMW9oMbAWuRAttjRlaVRjBr1fY5aO38GGgtLvsOZN2zCf8lEfK7nA/McPrghhmF1Bdmogx1uGG074YquTZUqN51WVEj2I5/wYTuI5+pJUuYI93yIvgpOg1IRpvWSoXNKm7udJYPpMchBBEe488HKvEawpvTOUrkEG6lHid+Y9222FOnn3aoksbkzBPKO+GQ55gw2M7zfpjayLn/TJX4tVpVddKjUpTGqiyqULXk2eVJ7D4YOeHvGCVmqBqLUTpl9RBGo29NvUOtrfPHeDVi7x6RN7U6e/xU4YCjFVIqupMezpG+/4bbYRpe0NlteGWHj9ICnTfzV1mEIQlWAA1H+USLnebYI06eq2qYMDuItf64G0fCOXXTUAafOW0grGqI0kaYO+023wwnLqoIAgCR8JgYnrM8D510w009o39I2ONeWoiNj+h7sURYm9vrfnjTQSRud+uMkHR//Z"/>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AutoShape 28" descr="data:image/jpeg;base64,/9j/4AAQSkZJRgABAQAAAQABAAD/2wCEAAkGBxQTEhUTExQWFhUXGCAbGBgYGBsgGxwYHxweHBogHRwkHCggHBsnHBskITQhJykrLi4uFyAzODMsNygtLisBCgoKDg0OGxAQGywkICQsLCwsLCwsLCwsLCwsLCwsLCwsLCwsLCwsLCwsLCwsLCwsLCwsLCwsLCwsLCwsLCwsLP/AABEIAKwAfAMBIgACEQEDEQH/xAAbAAACAwEBAQAAAAAAAAAAAAAFBgIDBAEHAP/EAEIQAAIBAgQEAwUFBwIDCQAAAAECEQMhAAQSMQVBUWEGEyIycYGRoRQjQsHwBzNicrHR4VKyJILxCBUlU3SSs8LS/8QAGAEAAwEBAAAAAAAAAAAAAAAAAQIDAAT/xAAhEQADAQEAAgICAwAAAAAAAAAAARECITFBElGB4RNhcf/aAAwDAQACEQMRAD8A9txwnHmv7eM1Uo5FKtGpUpP5yrqpuynSVaRYi2PR6NIKoUbAdSfqb45xiycdnEcfTgUx3EK1cICzGFAknHScfM2NTQ+qoGBVhIIgjthXqZqplcxVYjVlyac3lwSCBA1XA52BgCJ5M4acCcuiPmM0hAuKZaGMmQ0WmVIje041CkFKGYV0DoQykSCDY4rz9RxTZkEsBIHWLkDuRaepwt5DLnL1np0iA4hysHRWRib6bBKsgiVsYuOhrg/FaVfW1MnUp01EJ9SETErNpvfYxjdM0RyXGdVRkZYGuEYXDKaaupPQkMY/lwS8z1RB2meXu9/9sJGV8xKmcpaCooJTqUgpBLCm1QwBylAqXwz8U4stGmrgF3e1KmPadiJAFrDmTyEnA6A2V87TRlV3VWYEqCbkKJYgcwARPvGO0KhLNtFovyI32tfAvgfC2UGtmIbM1BDsLhVmQidKY6c7k3OIeHENN6tImYLEC9gatQ8+QDAYPQwPY4AMfDCH468f/YcwtEBDNMOZIkElhG/QfXDKgBH/AGhT/wCGp/6hf9r49Cz/ABOnRakjkg1X0L0kKWueQtE9SOuMXiPwvl88oTNKzopkKHYCbibEXgn540ZrgtKogSoDUUAga2JsSCf9oxP5cQYU0PEtFhRIn76o1NJHNSQSegkAe9lHPEG8Rp5JzAUmloeorBlllQEyBMwQLfWMdq8BoaWGj2jq3Mg6/Mlf9PrM27Yg3h7LsCCpjTUUKGMKtWPMCj8IaPhywj0hoSp+I6ZqNRAPmLoIUwJD6bg89OoSNxI64uyfFPNKFB6Gkq0r6gDvEzB5Yj/3RRN2WYdagJNw6KFBHQwIx3K8EpJUV1BlNen1HSvmEF9I5AkC22Mmgwt4ez6/vG9RU+hQSg0tdgxEz6gIPTA/h+WnP13KsAESDqa7S4M+oqbRAiQJ643PnfKUGoCoJguY0qZAXVzAJMTgarp9sNUBFCUgXdpUBSzaiTZWBIsSfTDWvimXwzCvE6KnS1tamx5x+IbdpHdRgfl86ldXaloGZTUoYjSTBs1xLIesEWODRcXEgchPWOQ54854xwF1ZSz1c06sFdHIAejB1hBABZZ13GkRpO84GemXTTxrjVLIVvtNfS3mZdkYUGJ1VVYMAq6pVSpNzYdcb/BWp6S5lE8x3TRqarK09J06VEXWRJYQWjbaJcV4dSqLlc3lmRKFEPUJpqo1IVURGmCIBBwXp1Xp5phpXyK0aWm/m6ZNo2YADfdO+GbEDYUCe5k4C06Yp50nQRrU+vl+CxvYypO0YOE4TeLN5XFaLafTWpgMxJ9pWZQo+FSSOw64FMhznHjnizwSOJ53MV9chHFIaeWlFMe+W+uPYiwAkmALnsMLX7PqgfI0qzKoavqrGAB7bEj6QPhh8uKih2m5j4YFeKuOU8nlquYqTpQWA3ZjZQO5Nsb2cRvHXCb+2jJPV4VW0AkoyuQP9Ia/yF/hiCVaTKtQjwPL5rM5dMzm81Uo+aAyUaBVFVTdZJVmZ47/AAwSyXC8xRzKFc1WrZdlcOlXQSjgDQQwUGDffF/g7i1OvkMtUpkEeWqt/CyrpI7GRgtnM6iKS7KggmWMQACSd+QEn3YXWnYN6LVWTiysOhvv+u2AdbxDTUQdStCmCpBZWOlSoO4LGPebxi6vxmiAQX0lAoebMpqQEkHbUf6HphUGBlR6fV9cAeE06DZuu1J1I8sCpSgwGLs2q4iGvsTMYnxjjiKkAtqWpoYANqIGnzCoAmArTq2Fr4HNmsqrZYUw6U9BbyxKn0Q1PUka2YnYEiY2OLYJhbIZlKISkTvUdUgWEEsFttCnboML+WzYzD1lgBC6htTBw+v1aSQZss/dLBhhqONWd4rTASZV3ruipUUkyyySwFwoQkj+YCQcBfA+ap+TXClQVrNIHpUMxNi3OS1goO15tgpexkGPBNcUalbJEk382kGCgaWjzEhfSCrX0iYDjBjLZQ1aFTL1HhlJQOlmUAzSYfxBdJ6SDhb42X1LVpqddA6qKssHSDqqKlIXVWQaS9QyImMMPCc5qahWDKy5miNTCw81RqWLndS4P8i4L+xdBDhucaogLqA49NQA2Vx7QHadj3GF/wAe1NAy9WLpViSBIEqxjnfRg1mj5NZXA9FYhHubOP3bRtedB6+jA39oSTkyQJKup+dvzwF5AjV43zvl5HMFSNbUzTQTu7+hAPezAYL5DLLRpU6SgBUQKAOgEflgJx6n5rZSi+jW1ZarqDPppAvI5wKmj54YZ9+G9Ci/lKLJNzJ+PeflzxvqMsGbL+Ke/LFCkMSALSOd+f0xXVIVT6bE/Od/hiJ1vrF9PASUqjvka9XJ67slPS1Ikc9DAx8CMaaPhKWZ8zmKuZ1U2p6WCogV4DQFA9UCJJtGGarUjY+/APxf4hXJ5OpmTcoPSpNmY+yJ6H6YN0yUIZrgIZfvWNQmn5JLKp+7mSCsAEsQJMchEYqr+EqVQMGdxNPy9QILEQoUtY6mQqSCebt1wY4dnBXpUqyNqWoAyn3j9fXF2aWPULbYFY3kxHgwLmqKjhw7sGAAtUVVdYj2ToB5GVF8Qr8bq0G8qpTBqEkUnJCpUHUtEIwG4+QwTB307xsdsc4nw8V6ZpvaTZh7SHkykizd+WDnXek3EKlbh5rVar5n7xiuhVVSAE1QNKTqALX8wlfYnbAc1Tkagq1FLLUYCrWp6S0AEp5pHsvGkHQLi9sF6eben9zmWCz6aZvTVwogam9upVndFtcHmME81l0dCjFgplQI2g30psvsTqcyJxWjQrCIyDVpKNMQT5RnSgt7dYmTDc8UZEuDXy9tSH7RlhpVSQD6l0C6ifTe5DHpgPwWvUy1c0HBNFhrp1IPoVbmiXAMRqDDTzJAMYIZ8tQq0swqyyMFKgkE0yJqQglmud6hsfroB9HCsi16ZU3p1E9oG8HYjoYgg9cB+M1DUyNVagl6UBx/ErA6o6FfV8caOAPpetQ1qwpsGpBRBFB7pMWIkMARyX44nxzLkamE6alM0qgtFwfLf3hiV9zjphV5ggJyfFkfOZQGTpytm/jrFYEb7UT7p74PcTL6hprMgjYIjXk3k/q2FbgA15mnVVVLFHYSYHl69CwY/hG2DOZzb62DIpIMbbWBiZvvvhmbKrNHmrJAbeANrG+J1nmQ1xzvF8D1pMACVZZgnURIaNrWtzxF67EBWvO5tt19+InWsXwb6bkRrIM7EHn0GEnxZnMtVztPLZjUKFGk1SoAjvNSoNFMelTELra/UdMMIqOpUquu1lkASTO+MvgrI1aS13zAUV61U1HZW1KRtTUGJhVtHc4OYui7z6Fn9jvGYpvkKhJfL1G02ILUzdTBuBIPSzLh3zDVlq1WJQUG0ad9evZudhbpe3fCzxHgtenxannsqqMr0ytdGaC0cxbeNPyxv8Q5CtVaq1FgrPTRNBcaWHr1hh+FgSCGHcbYbUbv2LlPwM1Opvcg9Ol8FQRjzTjuRzFN6mZoGCtfztEgq9LSoI2LoTpMxIgzFsMHCPFBzCFqVMuQRZXB/qBp2uGIwvxBpN+gln+FUswalN1spWojrZkqmbqeRACme+FbJtVpO2SzRVWuabqAoqUzChl1SPMBY6hDNJBsDhy4XQqKjeawaozFmIAgcgo9wtiHHuFJXpjUdNRDqp1BMo8bgiDBFiByOKLXoROC+EWoqnSGD6tybq5AXUt6ryqzfSMZEyzAGhdqTKxBYyFLOLVFUiQB7OtzYXuL/cJqsiGk6xVogAqIABRIBkxT0ktazG+C6KCG0XIgBgNWwCWLxTHqJNsGwJV4azx+6JFMETQq6Y3Hqy4ESAt2G/OL4bMzTV1ZXgqwIYHod8IwKedUNNpauggnU581CXoeyvlgTNhfDZw2t51IVGgBvUFB9kdCeZ64z+xGui34Eymg00LNNDL6Ct49TmCx/E/pPu+OGRKQZqhB/HGw6Dthe8DU3+1Z4sTpU00APJgarN9HXB/h7MFJ8stqZmJBUbnuekYL8gXAfUzaxeO/v/PFNWvBgg6YsYHz94xlXKVPSNWpYIJaZN525DpOL8xlwVIk/lMWEzzxE7kkToMs6o0ibdTtf9dcb9cL2Hzj++ANJSBeZsSOYEfHY4IqLTznlzI2InbAgdZMPHuM08rTNZlfQouVEwCRc3k78sA6/jrLJ5TMK1KnU9l6lNlVptOq4Aj3Yu/aWwPDszH/AJc/MjChxfNU81w3KZKk6tXqIihSQIIIJJn2QIJnnimcJrpLWmmehV8wZUzeLRb9f5wIynBVp5jzqTVKJqAw1M+zUW5DIfS6soLARurDmMY8hxumKa0m1UXpqqkVkYWjTOoGLkbk4I0M1Ur16dOi1NwryXVWgAKy9YNmJ+AG+AlB9uobslnnVvLzAVXOzL+7f+Un2W/hPwnBKo50/wCk4GV8nUqIUY0ypgXUjkZj1WMxBxmqVK+XQLVqUyvpCVCrEBpuHg2BFg3LnOMunMyrxXwJqmjM0B/xFK0DTNSlILpcEaoHpPI4CnNCtSBpamd1hZlmY6SWjWN117hQO+HA1qqLqJQibBZkk+yBeJ/VsB8xlVylQ10C/ek642VrGF6XkmInnywU+GT9FGb8PVfKZgQKqKGpSzGGSWUaiduR64M8PzIFN2OmnTB8yTJXQwLP2ENqHw74nkc0zfgYe/TfvIJgdjhO4zxOnl9NJGrEir5ThVa1MkNuV0wSANXR2xs1g1/YX8KZvU2YrAyK41paDp1MqE8wdLL8sN2UQBFHbChnGIzRNMgqaLteLMpQqAN4llw45elpRVn2VA+QjDroukIS55gL6haNgee5vbrGNeXrEmKg0z9AOvIYt4eisCxDA6bzEjn6r7jEK+XlzpIiZuxgn5b4gd3PBbUUEHTbb4iLX/LGbMZ5RAaaZIsriDy2ItA6zjtCpqDCQYMGbCYFveMaKmYWG8yNCi5O0DeZ5dfdjUIpeL81Tr8PrU6M1KjrCKssxMzy5RjHnOAjN8PyyCaeYoU1KOVIZKgGxtMSPzwffhNGqAzppeBDbPHKWG5g88ZMzl3pK0lnXlLO1uUiZ/3bYotRcJvNdYvZfjbZml5GZpOucUCWg/8AvDrPpiZUmDO3PE6PGs5QNXyx922lkgAOqlrrZRJAHMGNWCHD+NZeoCtNkEaSdEabyBcd+t+2JcSztJGWm9RUabAmCb8uv+cH8AiefIwcF41VepQDO+nyj5qkbVdY0gwsMdB3kAi+HGqFZYaCGsRyPbCjkuHmolN6VRqb8o2a8jVveLf3wSpZjVFOr92+oSeRtEDoTtOx5HlhL9CawkWZZfJKSCaAJFNiTKTa45r0Y7Tgtm8sHBUyVI5HY7gjvz+GIVqQYFWAKndfy7YE5bNNl3WjUYNSYHQ3NbgANyK3ieRgbHGtEnsu4PXKaqT2ZJjcjR266Z+TLjB4pOlSfRNWA3q0xDAoxPQC/fTj7i2diK6AlaZOto9JHY/itIMW9npi3iuUmi7Bi4VfM2JZnQqyERyABgAcxjBa9gnI5Op9oSbuzmo73gpU0liNwqkUgApM+k49ABN9sCclW8yqdMhaagExZnYTp/5F/wDk7YJEyd/rh6T10UaZV5OkkMN159PeDig1BTQl2gqbAbiOUbYj9gqtI+01EBJNlQWwu5rhjtUA+0kEkwXWT3gzeffiSR20YsnmQysaNMvN2/CBa7ajO/RZ2OKqNPUfvX1aTIUfuwevVj77TyxJOD5jy08vNGCLzTBmNvxTjM2TrCpUAZCAbFhAPaw74wV0JLSMHqef054gKTayJuDYcsUtXrqpBRH07aGk/KJn++M54wAS1SmygG8CIjfcCcGBEr9lWWV8tmNQn78wRvOleYv+WLfFvDnTM5Dy/VqqtC29qBsJAHwjFPgLOpkqmZy1Y6dVTXSZoCuhtud7AGO5wa4jmEzWdyxpHzKeXL1KjqPSGYBUUNsW3JHK2KOrdIKfxpe/2OHBcwEQLUHlFbsT7I+O4PvA7Tgk+TV0XzIab6liB00nmO2xvhUy3H6lRV1oAQlaojCbqoOgqw2MiGXuORxizfE8xl6YekyunlU3bTAphqhg6kkBGvOpN7krzxP4tgeujbTzjUjpqmaf4akklR3N5A5zcdxcX5vLiomkwBcLIknl6uiH5kHCfW8SswcGmCiIWFO4ZiKQdSrKxGotMRIgTJIjH3D869BHppV86kDSKvpBVEqlhC+oF5K2HLTOxjBeX5BUMmQzLVEegSylPSSfaCGymdi6kEHrpnniPD2qimlGkADTPl1a2rUFAX8MganNrbLq7RhfzXHnNCrUprTWr5aNpCyarMpmGsdA0lBYmZsOZPLcTalT0AKNFSspWCIWmGKEibSYJP8AFbAaaBzwhx4dllpoqJsO8knmSdy3UnGpvdhMHiaqA4KrTdGoK6sJ0tVqsjQZGpYEqbflhh4XxB381XWTTqFA6j0uNKtIF49rSb7qcFUk/IFp1zoXUoBEyBe/v/W+MWYSk6wxZNuQOk8iO4N8dzdT2l2JF+XuwLzGYGk6pLHYDcxuI/PAh3wOcM4nrorF3EqdgCwJUlRykifjjHSMGD8ZnGDIt5NNdTopuxJNpLEn4CYxyvxykJZqqbbhp93/AEwGuhUQZZlF4Eg3g/L+n0wP4jxdKLAMXbWWAiDLjSIF9zMj3HA4+JcuJ9cgkmykjnHbFVHxEgWyVTEkRTO3Y8vfgwFDWYyFGoFD00YHnEMPcwEjGPMZNaepldqZWTaJsDzXST7zOKDxRyFIoVoI5gf/AK6YUfFvGf8AiaC5hXWgyEldUAvIjXcSoEW74bOW+Cb0kqPnBszX/dlEYLIsymBuZUaWA+B+ONrZ2k7IHApqp1FRBBaRpmwKqBJ9Si8Xwg8BpZWhmftA89FaGMfuwATMgbrBEe49cNOe4j5iqaOirWJYnWCqrMAHXZ0YDYgGdJ2xnnolDOf4dSYhwVpKpJLASG2kjpK2kbztIBxqpZdGIZkVUnUlPSALTpZre125TjNmU0eXTpqI1gtrYkCGBJnmZ/pjXSqksQTafl+jfCOwZZI0lR8wSUtRQaTA3qmWjvCj598bXoqdXpkyZkCSOhMYx8NrajUa/qqMR3AhPl6frjW1UAxzm4G/TfCOiwsoBCJZVIiBInb373xrVuQFh02wLpViFhrcyCbc9sSNUj/qf7YKTBrIvcTrFgwETBievL64VM/lKrXeron8FMECSdteoEjBinUIN23mw/LtijO1upFzzNv84qlCtqMOT4ZQW4LBtpsY9wYMMGnz5UXh0AGtgoWB1K7GN5ERjGrBttjt1xcGA1WkRcdR2/pjeTII1oOkn1adhEwOw5X54pp1ytwTEmR/TAyhxKnTRUZlLKsHSZiB2/VsVDiZZZWm7Lvcf4ODGGhapnYN5/xhe47l6WZY0Kg1aBJI/CWHpIPWAfljRXrViQSiIO7mYwv8WyRLlydLhd6dRwWXYAmLkXwcqCarRk8PVKlD7Tl6ja0owR3W7MoBtcCY7Y9MfiSVq+h6avpPllnKiGYeyBuYB5HpjzfhmVArNlp0qU1FjJLarG8T2nffB7JU6mXd69RWroz+Y+jdCo0rU021KVuQLjvhtqk8VIZKHiZKjmtBCKqkzuIYlgw76xBxoyfFlLUNIZtdJqt4sQVDKRO8t9MDOE5OjVoEooOqlAYH8MhlBP4gCPywSpcOowaigqQH2Ywpc6mAG3tDbtiThVJm/wAKVxUylFtgQSZjeSTsfSZMEYLUae5k9wYid995EfXA/h+XSlSEAad99ydySRvib5qzbg7juMKwfFmpmB5hgTcHa3frig1CCQogA8j+v0MZxVPXpy3HfvjUi6r/AP2GDkzQo1QoOkHYbdsZc4AbGNyBab8uXbBXywXNo9O/PGXMrdDJuDItB+mK/E1MS0m0mGCnrMx8OeKc1lVgl3qVABIUQbbeyBc4JlbR1PysNsX5akJA5H+5/tjfEwpnPVUB8rL1NKz7flqY/hAv03H9MbgmZeD9zTvzdqlvcAo3xipcTqOjMW9oMbAWuRAttjRlaVRjBr1fY5aO38GGgtLvsOZN2zCf8lEfK7nA/McPrghhmF1Bdmogx1uGG074YquTZUqN51WVEj2I5/wYTuI5+pJUuYI93yIvgpOg1IRpvWSoXNKm7udJYPpMchBBEe488HKvEawpvTOUrkEG6lHid+Y9222FOnn3aoksbkzBPKO+GQ55gw2M7zfpjayLn/TJX4tVpVddKjUpTGqiyqULXk2eVJ7D4YOeHvGCVmqBqLUTpl9RBGo29NvUOtrfPHeDVi7x6RN7U6e/xU4YCjFVIqupMezpG+/4bbYRpe0NlteGWHj9ICnTfzV1mEIQlWAA1H+USLnebYI06eq2qYMDuItf64G0fCOXXTUAafOW0grGqI0kaYO+023wwnLqoIAgCR8JgYnrM8D510w009o39I2ONeWoiNj+h7sURYm9vrfnjTQSRud+uMkHR//Z"/>
          <p:cNvSpPr>
            <a:spLocks noChangeAspect="1" noChangeArrowheads="1"/>
          </p:cNvSpPr>
          <p:nvPr/>
        </p:nvSpPr>
        <p:spPr bwMode="auto">
          <a:xfrm>
            <a:off x="155575" y="-982663"/>
            <a:ext cx="1476375" cy="20574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270" name="Picture 30" descr="https://www.lngs.infn.it/lngs_infn/immagini/research/experiments_scientific_info/experiments/current/icarus/icarus_ala.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133689" y="2353049"/>
            <a:ext cx="832842" cy="1160606"/>
          </a:xfrm>
          <a:prstGeom prst="rect">
            <a:avLst/>
          </a:prstGeom>
          <a:noFill/>
          <a:extLst>
            <a:ext uri="{909E8E84-426E-40DD-AFC4-6F175D3DCCD1}">
              <a14:hiddenFill xmlns:a14="http://schemas.microsoft.com/office/drawing/2010/main">
                <a:solidFill>
                  <a:srgbClr val="FFFFFF"/>
                </a:solidFill>
              </a14:hiddenFill>
            </a:ext>
          </a:extLst>
        </p:spPr>
      </p:pic>
      <p:pic>
        <p:nvPicPr>
          <p:cNvPr id="10272" name="Picture 32" descr="http://borex.lngs.infn.it/images/gif/borex_logo.gif"/>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403752" y="1531050"/>
            <a:ext cx="1032846" cy="1032846"/>
          </a:xfrm>
          <a:prstGeom prst="rect">
            <a:avLst/>
          </a:prstGeom>
          <a:noFill/>
          <a:extLst>
            <a:ext uri="{909E8E84-426E-40DD-AFC4-6F175D3DCCD1}">
              <a14:hiddenFill xmlns:a14="http://schemas.microsoft.com/office/drawing/2010/main">
                <a:solidFill>
                  <a:srgbClr val="FFFFFF"/>
                </a:solidFill>
              </a14:hiddenFill>
            </a:ext>
          </a:extLst>
        </p:spPr>
      </p:pic>
      <p:pic>
        <p:nvPicPr>
          <p:cNvPr id="10274" name="Picture 34" descr="http://www.mpi-hd.mpg.de/lin/images/gallext_1.gif"/>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964035" y="2353049"/>
            <a:ext cx="907568" cy="895626"/>
          </a:xfrm>
          <a:prstGeom prst="rect">
            <a:avLst/>
          </a:prstGeom>
          <a:noFill/>
          <a:extLst>
            <a:ext uri="{909E8E84-426E-40DD-AFC4-6F175D3DCCD1}">
              <a14:hiddenFill xmlns:a14="http://schemas.microsoft.com/office/drawing/2010/main">
                <a:solidFill>
                  <a:srgbClr val="FFFFFF"/>
                </a:solidFill>
              </a14:hiddenFill>
            </a:ext>
          </a:extLst>
        </p:spPr>
      </p:pic>
      <p:pic>
        <p:nvPicPr>
          <p:cNvPr id="10276" name="Picture 36" descr="http://www.mpi-hd.mpg.de/lin/images/gnologo_1.gif"/>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672787" y="2933352"/>
            <a:ext cx="848447" cy="848447"/>
          </a:xfrm>
          <a:prstGeom prst="rect">
            <a:avLst/>
          </a:prstGeom>
          <a:noFill/>
          <a:extLst>
            <a:ext uri="{909E8E84-426E-40DD-AFC4-6F175D3DCCD1}">
              <a14:hiddenFill xmlns:a14="http://schemas.microsoft.com/office/drawing/2010/main">
                <a:solidFill>
                  <a:srgbClr val="FFFFFF"/>
                </a:solidFill>
              </a14:hiddenFill>
            </a:ext>
          </a:extLst>
        </p:spPr>
      </p:pic>
      <p:pic>
        <p:nvPicPr>
          <p:cNvPr id="10278" name="Picture 38" descr="SNO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904751" y="4072339"/>
            <a:ext cx="638175" cy="857251"/>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p:cNvGrpSpPr/>
          <p:nvPr/>
        </p:nvGrpSpPr>
        <p:grpSpPr>
          <a:xfrm>
            <a:off x="6018496" y="3746144"/>
            <a:ext cx="1150892" cy="990601"/>
            <a:chOff x="7326749" y="5354587"/>
            <a:chExt cx="1150892" cy="990601"/>
          </a:xfrm>
        </p:grpSpPr>
        <p:pic>
          <p:nvPicPr>
            <p:cNvPr id="10280" name="Picture 40" descr="The Soudan Min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375348" y="5354587"/>
              <a:ext cx="952500" cy="990601"/>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7326749" y="5373216"/>
              <a:ext cx="1150892" cy="369332"/>
            </a:xfrm>
            <a:prstGeom prst="rect">
              <a:avLst/>
            </a:prstGeom>
            <a:noFill/>
          </p:spPr>
          <p:txBody>
            <a:bodyPr wrap="square" rtlCol="0">
              <a:spAutoFit/>
            </a:bodyPr>
            <a:lstStyle/>
            <a:p>
              <a:r>
                <a:rPr lang="tr-TR" b="1" dirty="0" smtClean="0">
                  <a:solidFill>
                    <a:schemeClr val="bg1"/>
                  </a:solidFill>
                </a:rPr>
                <a:t>Soudan2</a:t>
              </a:r>
              <a:endParaRPr lang="en-GB" b="1" dirty="0">
                <a:solidFill>
                  <a:schemeClr val="bg1"/>
                </a:solidFill>
              </a:endParaRPr>
            </a:p>
          </p:txBody>
        </p:sp>
      </p:grpSp>
      <p:pic>
        <p:nvPicPr>
          <p:cNvPr id="10282" name="Picture 42" descr="http://upload.wikimedia.org/wikipedia/commons/thumb/5/5c/Logo_DChooz.jpg/220px-Logo_DChooz.jpg"/>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14588" y="3491362"/>
            <a:ext cx="1705391" cy="767427"/>
          </a:xfrm>
          <a:prstGeom prst="rect">
            <a:avLst/>
          </a:prstGeom>
          <a:noFill/>
          <a:extLst>
            <a:ext uri="{909E8E84-426E-40DD-AFC4-6F175D3DCCD1}">
              <a14:hiddenFill xmlns:a14="http://schemas.microsoft.com/office/drawing/2010/main">
                <a:solidFill>
                  <a:srgbClr val="FFFFFF"/>
                </a:solidFill>
              </a14:hiddenFill>
            </a:ext>
          </a:extLst>
        </p:spPr>
      </p:pic>
      <p:pic>
        <p:nvPicPr>
          <p:cNvPr id="10284" name="Picture 44" descr="https://encrypted-tbn0.gstatic.com/images?q=tbn:ANd9GcQmhbXfTGN3C_dpCaXR1ZijCrTcedoDpKxLuzgfKbzs9Ps3Lczz"/>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661310" y="5641563"/>
            <a:ext cx="969138" cy="756724"/>
          </a:xfrm>
          <a:prstGeom prst="rect">
            <a:avLst/>
          </a:prstGeom>
          <a:noFill/>
          <a:extLst>
            <a:ext uri="{909E8E84-426E-40DD-AFC4-6F175D3DCCD1}">
              <a14:hiddenFill xmlns:a14="http://schemas.microsoft.com/office/drawing/2010/main">
                <a:solidFill>
                  <a:srgbClr val="FFFFFF"/>
                </a:solidFill>
              </a14:hiddenFill>
            </a:ext>
          </a:extLst>
        </p:spPr>
      </p:pic>
      <p:pic>
        <p:nvPicPr>
          <p:cNvPr id="10286" name="Picture 46" descr="https://encrypted-tbn3.gstatic.com/images?q=tbn:ANd9GcREhs0Y4-sg52sGNGLfMjbHLEc7InkI7Xb87aS_YdAY82kyd4f7"/>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2044243" y="4712067"/>
            <a:ext cx="1635570" cy="520918"/>
          </a:xfrm>
          <a:prstGeom prst="rect">
            <a:avLst/>
          </a:prstGeom>
          <a:noFill/>
          <a:extLst>
            <a:ext uri="{909E8E84-426E-40DD-AFC4-6F175D3DCCD1}">
              <a14:hiddenFill xmlns:a14="http://schemas.microsoft.com/office/drawing/2010/main">
                <a:solidFill>
                  <a:srgbClr val="FFFFFF"/>
                </a:solidFill>
              </a14:hiddenFill>
            </a:ext>
          </a:extLst>
        </p:spPr>
      </p:pic>
      <p:pic>
        <p:nvPicPr>
          <p:cNvPr id="10288" name="Picture 48" descr="http://calcolo.infn.it/pub/Experiments/chorus.gif"/>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19863" y="4566817"/>
            <a:ext cx="1162050" cy="866776"/>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oup 11"/>
          <p:cNvGrpSpPr/>
          <p:nvPr/>
        </p:nvGrpSpPr>
        <p:grpSpPr>
          <a:xfrm>
            <a:off x="4821780" y="4316299"/>
            <a:ext cx="1150892" cy="840893"/>
            <a:chOff x="4070010" y="4221129"/>
            <a:chExt cx="1150892" cy="840893"/>
          </a:xfrm>
        </p:grpSpPr>
        <p:pic>
          <p:nvPicPr>
            <p:cNvPr id="10290" name="Picture 50" descr="Image:Genom_camel_bw_twothirds.gif"/>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146780" y="4221129"/>
              <a:ext cx="876930" cy="840893"/>
            </a:xfrm>
            <a:prstGeom prst="rect">
              <a:avLst/>
            </a:prstGeom>
            <a:noFill/>
            <a:extLst>
              <a:ext uri="{909E8E84-426E-40DD-AFC4-6F175D3DCCD1}">
                <a14:hiddenFill xmlns:a14="http://schemas.microsoft.com/office/drawing/2010/main">
                  <a:solidFill>
                    <a:srgbClr val="FFFFFF"/>
                  </a:solidFill>
                </a14:hiddenFill>
              </a:ext>
            </a:extLst>
          </p:spPr>
        </p:pic>
        <p:sp>
          <p:nvSpPr>
            <p:cNvPr id="32" name="TextBox 31"/>
            <p:cNvSpPr txBox="1"/>
            <p:nvPr/>
          </p:nvSpPr>
          <p:spPr>
            <a:xfrm>
              <a:off x="4070010" y="4692690"/>
              <a:ext cx="1150892" cy="369332"/>
            </a:xfrm>
            <a:prstGeom prst="rect">
              <a:avLst/>
            </a:prstGeom>
            <a:noFill/>
          </p:spPr>
          <p:txBody>
            <a:bodyPr wrap="square" rtlCol="0">
              <a:spAutoFit/>
            </a:bodyPr>
            <a:lstStyle/>
            <a:p>
              <a:r>
                <a:rPr lang="tr-TR" b="1" dirty="0" smtClean="0">
                  <a:solidFill>
                    <a:schemeClr val="bg1"/>
                  </a:solidFill>
                </a:rPr>
                <a:t>NOMAD</a:t>
              </a:r>
              <a:endParaRPr lang="en-GB" b="1" dirty="0">
                <a:solidFill>
                  <a:schemeClr val="bg1"/>
                </a:solidFill>
              </a:endParaRPr>
            </a:p>
          </p:txBody>
        </p:sp>
      </p:grpSp>
      <p:pic>
        <p:nvPicPr>
          <p:cNvPr id="10292" name="Picture 52" descr="http://www-sciboone.fnal.gov/pictures/sciboonelogo_large.png"/>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3870493" y="1531050"/>
            <a:ext cx="1327648" cy="585727"/>
          </a:xfrm>
          <a:prstGeom prst="rect">
            <a:avLst/>
          </a:prstGeom>
          <a:noFill/>
          <a:extLst>
            <a:ext uri="{909E8E84-426E-40DD-AFC4-6F175D3DCCD1}">
              <a14:hiddenFill xmlns:a14="http://schemas.microsoft.com/office/drawing/2010/main">
                <a:solidFill>
                  <a:srgbClr val="FFFFFF"/>
                </a:solidFill>
              </a14:hiddenFill>
            </a:ext>
          </a:extLst>
        </p:spPr>
      </p:pic>
      <p:pic>
        <p:nvPicPr>
          <p:cNvPr id="10294" name="Picture 54" descr="NuTeV"/>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7640547" y="2489832"/>
            <a:ext cx="1060751" cy="1050144"/>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7400881" y="3899134"/>
            <a:ext cx="972333" cy="369332"/>
          </a:xfrm>
          <a:prstGeom prst="rect">
            <a:avLst/>
          </a:prstGeom>
          <a:solidFill>
            <a:schemeClr val="bg1"/>
          </a:solidFill>
        </p:spPr>
        <p:txBody>
          <a:bodyPr wrap="square" rtlCol="0">
            <a:spAutoFit/>
          </a:bodyPr>
          <a:lstStyle/>
          <a:p>
            <a:pPr algn="ctr"/>
            <a:r>
              <a:rPr lang="tr-TR" b="1" dirty="0" smtClean="0">
                <a:latin typeface="Arial Black" panose="020B0A04020102020204" pitchFamily="34" charset="0"/>
              </a:rPr>
              <a:t>LSND</a:t>
            </a:r>
            <a:endParaRPr lang="en-GB" b="1" dirty="0">
              <a:latin typeface="Arial Black" panose="020B0A04020102020204" pitchFamily="34" charset="0"/>
            </a:endParaRPr>
          </a:p>
        </p:txBody>
      </p:sp>
      <p:sp>
        <p:nvSpPr>
          <p:cNvPr id="37" name="TextBox 36"/>
          <p:cNvSpPr txBox="1"/>
          <p:nvPr/>
        </p:nvSpPr>
        <p:spPr>
          <a:xfrm>
            <a:off x="6067095" y="4972526"/>
            <a:ext cx="1328677" cy="369332"/>
          </a:xfrm>
          <a:prstGeom prst="rect">
            <a:avLst/>
          </a:prstGeom>
          <a:solidFill>
            <a:schemeClr val="bg1"/>
          </a:solidFill>
        </p:spPr>
        <p:txBody>
          <a:bodyPr wrap="square" rtlCol="0">
            <a:spAutoFit/>
          </a:bodyPr>
          <a:lstStyle/>
          <a:p>
            <a:pPr algn="ctr"/>
            <a:r>
              <a:rPr lang="tr-TR" b="1" dirty="0" smtClean="0">
                <a:latin typeface="Arial Black" panose="020B0A04020102020204" pitchFamily="34" charset="0"/>
              </a:rPr>
              <a:t>KARMEN</a:t>
            </a:r>
            <a:endParaRPr lang="en-GB" b="1" dirty="0">
              <a:latin typeface="Arial Black" panose="020B0A04020102020204" pitchFamily="34" charset="0"/>
            </a:endParaRPr>
          </a:p>
        </p:txBody>
      </p:sp>
      <p:sp>
        <p:nvSpPr>
          <p:cNvPr id="38" name="TextBox 37"/>
          <p:cNvSpPr txBox="1"/>
          <p:nvPr/>
        </p:nvSpPr>
        <p:spPr>
          <a:xfrm>
            <a:off x="4542926" y="3474911"/>
            <a:ext cx="1328677" cy="369332"/>
          </a:xfrm>
          <a:prstGeom prst="rect">
            <a:avLst/>
          </a:prstGeom>
          <a:solidFill>
            <a:schemeClr val="bg1"/>
          </a:solidFill>
        </p:spPr>
        <p:txBody>
          <a:bodyPr wrap="square" rtlCol="0">
            <a:spAutoFit/>
          </a:bodyPr>
          <a:lstStyle/>
          <a:p>
            <a:pPr algn="ctr"/>
            <a:r>
              <a:rPr lang="tr-TR" b="1" dirty="0" smtClean="0">
                <a:latin typeface="Arial Black" panose="020B0A04020102020204" pitchFamily="34" charset="0"/>
              </a:rPr>
              <a:t>SAGE</a:t>
            </a:r>
            <a:endParaRPr lang="en-GB" b="1" dirty="0">
              <a:latin typeface="Arial Black" panose="020B0A04020102020204" pitchFamily="34" charset="0"/>
            </a:endParaRPr>
          </a:p>
        </p:txBody>
      </p:sp>
      <p:sp>
        <p:nvSpPr>
          <p:cNvPr id="39" name="TextBox 38"/>
          <p:cNvSpPr txBox="1"/>
          <p:nvPr/>
        </p:nvSpPr>
        <p:spPr>
          <a:xfrm>
            <a:off x="2268482" y="4131633"/>
            <a:ext cx="1328677" cy="369332"/>
          </a:xfrm>
          <a:prstGeom prst="rect">
            <a:avLst/>
          </a:prstGeom>
          <a:solidFill>
            <a:schemeClr val="bg1"/>
          </a:solidFill>
        </p:spPr>
        <p:txBody>
          <a:bodyPr wrap="square" rtlCol="0">
            <a:spAutoFit/>
          </a:bodyPr>
          <a:lstStyle/>
          <a:p>
            <a:pPr algn="ctr"/>
            <a:r>
              <a:rPr lang="tr-TR" b="1" dirty="0" smtClean="0">
                <a:latin typeface="Arial Black" panose="020B0A04020102020204" pitchFamily="34" charset="0"/>
              </a:rPr>
              <a:t>CCFR</a:t>
            </a:r>
            <a:endParaRPr lang="en-GB" b="1" dirty="0">
              <a:latin typeface="Arial Black" panose="020B0A04020102020204" pitchFamily="34" charset="0"/>
            </a:endParaRPr>
          </a:p>
        </p:txBody>
      </p:sp>
      <p:sp>
        <p:nvSpPr>
          <p:cNvPr id="40" name="TextBox 39"/>
          <p:cNvSpPr txBox="1"/>
          <p:nvPr/>
        </p:nvSpPr>
        <p:spPr>
          <a:xfrm>
            <a:off x="917575" y="2821912"/>
            <a:ext cx="1328677" cy="369332"/>
          </a:xfrm>
          <a:prstGeom prst="rect">
            <a:avLst/>
          </a:prstGeom>
          <a:solidFill>
            <a:schemeClr val="bg1"/>
          </a:solidFill>
        </p:spPr>
        <p:txBody>
          <a:bodyPr wrap="square" rtlCol="0">
            <a:spAutoFit/>
          </a:bodyPr>
          <a:lstStyle/>
          <a:p>
            <a:pPr algn="ctr"/>
            <a:r>
              <a:rPr lang="tr-TR" b="1" dirty="0" smtClean="0">
                <a:latin typeface="Arial Black" panose="020B0A04020102020204" pitchFamily="34" charset="0"/>
              </a:rPr>
              <a:t>CDHSW</a:t>
            </a:r>
            <a:endParaRPr lang="en-GB" b="1" dirty="0">
              <a:latin typeface="Arial Black" panose="020B0A04020102020204" pitchFamily="34" charset="0"/>
            </a:endParaRPr>
          </a:p>
        </p:txBody>
      </p:sp>
      <p:sp>
        <p:nvSpPr>
          <p:cNvPr id="41" name="TextBox 40"/>
          <p:cNvSpPr txBox="1"/>
          <p:nvPr/>
        </p:nvSpPr>
        <p:spPr>
          <a:xfrm>
            <a:off x="2268481" y="5641563"/>
            <a:ext cx="935367" cy="369332"/>
          </a:xfrm>
          <a:prstGeom prst="rect">
            <a:avLst/>
          </a:prstGeom>
          <a:solidFill>
            <a:schemeClr val="bg1"/>
          </a:solidFill>
        </p:spPr>
        <p:txBody>
          <a:bodyPr wrap="square" rtlCol="0">
            <a:spAutoFit/>
          </a:bodyPr>
          <a:lstStyle/>
          <a:p>
            <a:pPr algn="ctr"/>
            <a:r>
              <a:rPr lang="en-GB" b="1" dirty="0" smtClean="0">
                <a:latin typeface="Arial Black" panose="020B0A04020102020204" pitchFamily="34" charset="0"/>
              </a:rPr>
              <a:t>IMB</a:t>
            </a:r>
            <a:endParaRPr lang="en-GB" b="1" dirty="0">
              <a:latin typeface="Arial Black" panose="020B0A04020102020204" pitchFamily="34" charset="0"/>
            </a:endParaRPr>
          </a:p>
        </p:txBody>
      </p:sp>
      <p:sp>
        <p:nvSpPr>
          <p:cNvPr id="42" name="TextBox 41"/>
          <p:cNvSpPr txBox="1"/>
          <p:nvPr/>
        </p:nvSpPr>
        <p:spPr>
          <a:xfrm>
            <a:off x="3718614" y="5672042"/>
            <a:ext cx="1179936" cy="369332"/>
          </a:xfrm>
          <a:prstGeom prst="rect">
            <a:avLst/>
          </a:prstGeom>
          <a:solidFill>
            <a:schemeClr val="bg1"/>
          </a:solidFill>
        </p:spPr>
        <p:txBody>
          <a:bodyPr wrap="square" rtlCol="0">
            <a:spAutoFit/>
          </a:bodyPr>
          <a:lstStyle/>
          <a:p>
            <a:pPr algn="ctr"/>
            <a:r>
              <a:rPr lang="en-GB" b="1" dirty="0" err="1" smtClean="0">
                <a:latin typeface="Arial Black" panose="020B0A04020102020204" pitchFamily="34" charset="0"/>
              </a:rPr>
              <a:t>Frejus</a:t>
            </a:r>
            <a:endParaRPr lang="en-GB" b="1" dirty="0">
              <a:latin typeface="Arial Black" panose="020B0A04020102020204" pitchFamily="34" charset="0"/>
            </a:endParaRPr>
          </a:p>
        </p:txBody>
      </p:sp>
      <p:sp>
        <p:nvSpPr>
          <p:cNvPr id="43" name="TextBox 42"/>
          <p:cNvSpPr txBox="1"/>
          <p:nvPr/>
        </p:nvSpPr>
        <p:spPr>
          <a:xfrm>
            <a:off x="5477127" y="5824442"/>
            <a:ext cx="1179936" cy="369332"/>
          </a:xfrm>
          <a:prstGeom prst="rect">
            <a:avLst/>
          </a:prstGeom>
          <a:solidFill>
            <a:schemeClr val="bg1"/>
          </a:solidFill>
        </p:spPr>
        <p:txBody>
          <a:bodyPr wrap="square" rtlCol="0">
            <a:spAutoFit/>
          </a:bodyPr>
          <a:lstStyle/>
          <a:p>
            <a:pPr algn="ctr"/>
            <a:r>
              <a:rPr lang="en-GB" b="1" dirty="0" smtClean="0">
                <a:latin typeface="Arial Black" panose="020B0A04020102020204" pitchFamily="34" charset="0"/>
              </a:rPr>
              <a:t>NUSEX</a:t>
            </a:r>
            <a:endParaRPr lang="en-GB" b="1" dirty="0">
              <a:latin typeface="Arial Black" panose="020B0A04020102020204" pitchFamily="34" charset="0"/>
            </a:endParaRPr>
          </a:p>
        </p:txBody>
      </p:sp>
      <p:sp>
        <p:nvSpPr>
          <p:cNvPr id="9" name="TextBox 8"/>
          <p:cNvSpPr txBox="1"/>
          <p:nvPr/>
        </p:nvSpPr>
        <p:spPr>
          <a:xfrm>
            <a:off x="414588" y="160337"/>
            <a:ext cx="8621908" cy="369332"/>
          </a:xfrm>
          <a:prstGeom prst="rect">
            <a:avLst/>
          </a:prstGeom>
          <a:noFill/>
        </p:spPr>
        <p:txBody>
          <a:bodyPr wrap="square" rtlCol="0">
            <a:spAutoFit/>
          </a:bodyPr>
          <a:lstStyle/>
          <a:p>
            <a:r>
              <a:rPr lang="tr-TR" b="1" dirty="0" smtClean="0">
                <a:solidFill>
                  <a:srgbClr val="FF0000"/>
                </a:solidFill>
              </a:rPr>
              <a:t>Günümüze kadar nötrino salınımlarını araştırmış olan deney grupları </a:t>
            </a:r>
            <a:r>
              <a:rPr lang="tr-TR" b="1" dirty="0" smtClean="0">
                <a:solidFill>
                  <a:schemeClr val="bg1"/>
                </a:solidFill>
              </a:rPr>
              <a:t>(</a:t>
            </a:r>
            <a:r>
              <a:rPr lang="tr-TR" sz="1400" b="1" dirty="0" smtClean="0">
                <a:solidFill>
                  <a:srgbClr val="92D050"/>
                </a:solidFill>
              </a:rPr>
              <a:t>eksik varsa af ola</a:t>
            </a:r>
            <a:r>
              <a:rPr lang="tr-TR" b="1" dirty="0" smtClean="0">
                <a:solidFill>
                  <a:schemeClr val="bg1"/>
                </a:solidFill>
              </a:rPr>
              <a:t>)</a:t>
            </a:r>
            <a:endParaRPr lang="en-GB" b="1" dirty="0">
              <a:solidFill>
                <a:schemeClr val="bg1"/>
              </a:solidFill>
            </a:endParaRPr>
          </a:p>
        </p:txBody>
      </p:sp>
      <p:sp>
        <p:nvSpPr>
          <p:cNvPr id="14" name="Date Placeholder 13"/>
          <p:cNvSpPr>
            <a:spLocks noGrp="1"/>
          </p:cNvSpPr>
          <p:nvPr>
            <p:ph type="dt" sz="half" idx="10"/>
          </p:nvPr>
        </p:nvSpPr>
        <p:spPr/>
        <p:txBody>
          <a:bodyPr/>
          <a:lstStyle/>
          <a:p>
            <a:fld id="{EC62EEA3-A172-4E42-BCA3-E68A19F221D0}" type="datetime1">
              <a:rPr lang="en-GB" smtClean="0"/>
              <a:t>24/04/2014</a:t>
            </a:fld>
            <a:endParaRPr lang="en-GB"/>
          </a:p>
        </p:txBody>
      </p:sp>
    </p:spTree>
    <p:extLst>
      <p:ext uri="{BB962C8B-B14F-4D97-AF65-F5344CB8AC3E}">
        <p14:creationId xmlns:p14="http://schemas.microsoft.com/office/powerpoint/2010/main" val="70261258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4"/>
          <p:cNvGrpSpPr>
            <a:grpSpLocks/>
          </p:cNvGrpSpPr>
          <p:nvPr/>
        </p:nvGrpSpPr>
        <p:grpSpPr bwMode="auto">
          <a:xfrm>
            <a:off x="130175" y="246063"/>
            <a:ext cx="8926513" cy="6100762"/>
            <a:chOff x="129528" y="245661"/>
            <a:chExt cx="8927116" cy="6100550"/>
          </a:xfrm>
        </p:grpSpPr>
        <p:grpSp>
          <p:nvGrpSpPr>
            <p:cNvPr id="6" name="Group 21"/>
            <p:cNvGrpSpPr>
              <a:grpSpLocks/>
            </p:cNvGrpSpPr>
            <p:nvPr/>
          </p:nvGrpSpPr>
          <p:grpSpPr bwMode="auto">
            <a:xfrm>
              <a:off x="129528" y="245661"/>
              <a:ext cx="8927116" cy="6100550"/>
              <a:chOff x="129528" y="245661"/>
              <a:chExt cx="8927116" cy="6100550"/>
            </a:xfrm>
          </p:grpSpPr>
          <p:pic>
            <p:nvPicPr>
              <p:cNvPr id="25612" name="Picture 2"/>
              <p:cNvPicPr>
                <a:picLocks noChangeAspect="1" noChangeArrowheads="1"/>
              </p:cNvPicPr>
              <p:nvPr/>
            </p:nvPicPr>
            <p:blipFill>
              <a:blip r:embed="rId3" cstate="print"/>
              <a:srcRect/>
              <a:stretch>
                <a:fillRect/>
              </a:stretch>
            </p:blipFill>
            <p:spPr bwMode="auto">
              <a:xfrm>
                <a:off x="129528" y="245661"/>
                <a:ext cx="8817932" cy="6100550"/>
              </a:xfrm>
              <a:prstGeom prst="rect">
                <a:avLst/>
              </a:prstGeom>
              <a:noFill/>
              <a:ln w="9525">
                <a:noFill/>
                <a:miter lim="800000"/>
                <a:headEnd/>
                <a:tailEnd/>
              </a:ln>
            </p:spPr>
          </p:pic>
          <p:sp>
            <p:nvSpPr>
              <p:cNvPr id="3" name="7-Point Star 2"/>
              <p:cNvSpPr/>
              <p:nvPr/>
            </p:nvSpPr>
            <p:spPr>
              <a:xfrm>
                <a:off x="7629099" y="2238233"/>
                <a:ext cx="122829" cy="136477"/>
              </a:xfrm>
              <a:prstGeom prst="star7">
                <a:avLst/>
              </a:prstGeom>
              <a:solidFill>
                <a:srgbClr val="FF0000"/>
              </a:solidFill>
              <a:ln/>
            </p:spPr>
            <p:style>
              <a:lnRef idx="0">
                <a:schemeClr val="dk1"/>
              </a:lnRef>
              <a:fillRef idx="3">
                <a:schemeClr val="dk1"/>
              </a:fillRef>
              <a:effectRef idx="3">
                <a:schemeClr val="dk1"/>
              </a:effectRef>
              <a:fontRef idx="minor">
                <a:schemeClr val="lt1"/>
              </a:fontRef>
            </p:style>
            <p:txBody>
              <a:bodyPr anchor="ctr"/>
              <a:lstStyle/>
              <a:p>
                <a:pPr algn="ctr">
                  <a:defRPr/>
                </a:pPr>
                <a:endParaRPr lang="en-GB" dirty="0">
                  <a:ln>
                    <a:solidFill>
                      <a:srgbClr val="FF0000"/>
                    </a:solidFill>
                  </a:ln>
                  <a:solidFill>
                    <a:srgbClr val="FF3300"/>
                  </a:solidFill>
                </a:endParaRPr>
              </a:p>
            </p:txBody>
          </p:sp>
          <p:sp>
            <p:nvSpPr>
              <p:cNvPr id="4" name="7-Point Star 3"/>
              <p:cNvSpPr/>
              <p:nvPr/>
            </p:nvSpPr>
            <p:spPr>
              <a:xfrm>
                <a:off x="7358411" y="2213209"/>
                <a:ext cx="122829" cy="136477"/>
              </a:xfrm>
              <a:prstGeom prst="star7">
                <a:avLst/>
              </a:prstGeom>
              <a:solidFill>
                <a:srgbClr val="FF0000"/>
              </a:solidFill>
              <a:ln/>
            </p:spPr>
            <p:style>
              <a:lnRef idx="0">
                <a:schemeClr val="dk1"/>
              </a:lnRef>
              <a:fillRef idx="3">
                <a:schemeClr val="dk1"/>
              </a:fillRef>
              <a:effectRef idx="3">
                <a:schemeClr val="dk1"/>
              </a:effectRef>
              <a:fontRef idx="minor">
                <a:schemeClr val="lt1"/>
              </a:fontRef>
            </p:style>
            <p:txBody>
              <a:bodyPr anchor="ctr"/>
              <a:lstStyle/>
              <a:p>
                <a:pPr algn="ctr">
                  <a:defRPr/>
                </a:pPr>
                <a:endParaRPr lang="en-GB" dirty="0">
                  <a:ln>
                    <a:solidFill>
                      <a:srgbClr val="FF0000"/>
                    </a:solidFill>
                  </a:ln>
                  <a:solidFill>
                    <a:srgbClr val="FF3300"/>
                  </a:solidFill>
                </a:endParaRPr>
              </a:p>
            </p:txBody>
          </p:sp>
          <p:sp>
            <p:nvSpPr>
              <p:cNvPr id="5" name="7-Point Star 4"/>
              <p:cNvSpPr/>
              <p:nvPr/>
            </p:nvSpPr>
            <p:spPr>
              <a:xfrm>
                <a:off x="4135272" y="5609230"/>
                <a:ext cx="122829" cy="136477"/>
              </a:xfrm>
              <a:prstGeom prst="star7">
                <a:avLst/>
              </a:prstGeom>
              <a:solidFill>
                <a:srgbClr val="FF0000"/>
              </a:solidFill>
              <a:ln/>
            </p:spPr>
            <p:style>
              <a:lnRef idx="0">
                <a:schemeClr val="dk1"/>
              </a:lnRef>
              <a:fillRef idx="3">
                <a:schemeClr val="dk1"/>
              </a:fillRef>
              <a:effectRef idx="3">
                <a:schemeClr val="dk1"/>
              </a:effectRef>
              <a:fontRef idx="minor">
                <a:schemeClr val="lt1"/>
              </a:fontRef>
            </p:style>
            <p:txBody>
              <a:bodyPr anchor="ctr"/>
              <a:lstStyle/>
              <a:p>
                <a:pPr algn="ctr">
                  <a:defRPr/>
                </a:pPr>
                <a:endParaRPr lang="en-GB" dirty="0">
                  <a:ln>
                    <a:solidFill>
                      <a:srgbClr val="FF0000"/>
                    </a:solidFill>
                  </a:ln>
                  <a:solidFill>
                    <a:srgbClr val="FF3300"/>
                  </a:solidFill>
                </a:endParaRPr>
              </a:p>
            </p:txBody>
          </p:sp>
          <p:sp>
            <p:nvSpPr>
              <p:cNvPr id="9" name="7-Point Star 8"/>
              <p:cNvSpPr/>
              <p:nvPr/>
            </p:nvSpPr>
            <p:spPr>
              <a:xfrm>
                <a:off x="4435525" y="2144971"/>
                <a:ext cx="122829" cy="136477"/>
              </a:xfrm>
              <a:prstGeom prst="star7">
                <a:avLst/>
              </a:prstGeom>
              <a:solidFill>
                <a:srgbClr val="FF0000"/>
              </a:solidFill>
              <a:ln/>
            </p:spPr>
            <p:style>
              <a:lnRef idx="0">
                <a:schemeClr val="dk1"/>
              </a:lnRef>
              <a:fillRef idx="3">
                <a:schemeClr val="dk1"/>
              </a:fillRef>
              <a:effectRef idx="3">
                <a:schemeClr val="dk1"/>
              </a:effectRef>
              <a:fontRef idx="minor">
                <a:schemeClr val="lt1"/>
              </a:fontRef>
            </p:style>
            <p:txBody>
              <a:bodyPr anchor="ctr"/>
              <a:lstStyle/>
              <a:p>
                <a:pPr algn="ctr">
                  <a:defRPr/>
                </a:pPr>
                <a:endParaRPr lang="en-GB" dirty="0">
                  <a:ln>
                    <a:solidFill>
                      <a:srgbClr val="FF0000"/>
                    </a:solidFill>
                  </a:ln>
                  <a:solidFill>
                    <a:srgbClr val="FF3300"/>
                  </a:solidFill>
                </a:endParaRPr>
              </a:p>
            </p:txBody>
          </p:sp>
          <p:sp>
            <p:nvSpPr>
              <p:cNvPr id="10" name="7-Point Star 9"/>
              <p:cNvSpPr/>
              <p:nvPr/>
            </p:nvSpPr>
            <p:spPr>
              <a:xfrm>
                <a:off x="2067636" y="2169994"/>
                <a:ext cx="122829" cy="136477"/>
              </a:xfrm>
              <a:prstGeom prst="star7">
                <a:avLst/>
              </a:prstGeom>
              <a:solidFill>
                <a:srgbClr val="FF0000"/>
              </a:solidFill>
              <a:ln/>
            </p:spPr>
            <p:style>
              <a:lnRef idx="0">
                <a:schemeClr val="dk1"/>
              </a:lnRef>
              <a:fillRef idx="3">
                <a:schemeClr val="dk1"/>
              </a:fillRef>
              <a:effectRef idx="3">
                <a:schemeClr val="dk1"/>
              </a:effectRef>
              <a:fontRef idx="minor">
                <a:schemeClr val="lt1"/>
              </a:fontRef>
            </p:style>
            <p:txBody>
              <a:bodyPr anchor="ctr"/>
              <a:lstStyle/>
              <a:p>
                <a:pPr algn="ctr">
                  <a:defRPr/>
                </a:pPr>
                <a:endParaRPr lang="en-GB" dirty="0">
                  <a:ln>
                    <a:solidFill>
                      <a:srgbClr val="FF0000"/>
                    </a:solidFill>
                  </a:ln>
                  <a:solidFill>
                    <a:srgbClr val="FF3300"/>
                  </a:solidFill>
                </a:endParaRPr>
              </a:p>
            </p:txBody>
          </p:sp>
          <p:sp>
            <p:nvSpPr>
              <p:cNvPr id="11" name="7-Point Star 10"/>
              <p:cNvSpPr/>
              <p:nvPr/>
            </p:nvSpPr>
            <p:spPr>
              <a:xfrm>
                <a:off x="4476466" y="1951630"/>
                <a:ext cx="122829" cy="136477"/>
              </a:xfrm>
              <a:prstGeom prst="star7">
                <a:avLst/>
              </a:prstGeom>
              <a:solidFill>
                <a:srgbClr val="FF0000"/>
              </a:solidFill>
              <a:ln/>
            </p:spPr>
            <p:style>
              <a:lnRef idx="0">
                <a:schemeClr val="dk1"/>
              </a:lnRef>
              <a:fillRef idx="3">
                <a:schemeClr val="dk1"/>
              </a:fillRef>
              <a:effectRef idx="3">
                <a:schemeClr val="dk1"/>
              </a:effectRef>
              <a:fontRef idx="minor">
                <a:schemeClr val="lt1"/>
              </a:fontRef>
            </p:style>
            <p:txBody>
              <a:bodyPr anchor="ctr"/>
              <a:lstStyle/>
              <a:p>
                <a:pPr algn="ctr">
                  <a:defRPr/>
                </a:pPr>
                <a:endParaRPr lang="en-GB" dirty="0">
                  <a:ln>
                    <a:solidFill>
                      <a:srgbClr val="FF0000"/>
                    </a:solidFill>
                  </a:ln>
                  <a:solidFill>
                    <a:srgbClr val="FF3300"/>
                  </a:solidFill>
                </a:endParaRPr>
              </a:p>
            </p:txBody>
          </p:sp>
          <p:sp>
            <p:nvSpPr>
              <p:cNvPr id="12" name="7-Point Star 11"/>
              <p:cNvSpPr/>
              <p:nvPr/>
            </p:nvSpPr>
            <p:spPr>
              <a:xfrm>
                <a:off x="7099099" y="2308745"/>
                <a:ext cx="122829" cy="136477"/>
              </a:xfrm>
              <a:prstGeom prst="star7">
                <a:avLst/>
              </a:prstGeom>
              <a:solidFill>
                <a:srgbClr val="FF0000"/>
              </a:solidFill>
              <a:ln/>
            </p:spPr>
            <p:style>
              <a:lnRef idx="0">
                <a:schemeClr val="dk1"/>
              </a:lnRef>
              <a:fillRef idx="3">
                <a:schemeClr val="dk1"/>
              </a:fillRef>
              <a:effectRef idx="3">
                <a:schemeClr val="dk1"/>
              </a:effectRef>
              <a:fontRef idx="minor">
                <a:schemeClr val="lt1"/>
              </a:fontRef>
            </p:style>
            <p:txBody>
              <a:bodyPr anchor="ctr"/>
              <a:lstStyle/>
              <a:p>
                <a:pPr algn="ctr">
                  <a:defRPr/>
                </a:pPr>
                <a:endParaRPr lang="en-GB" dirty="0">
                  <a:ln>
                    <a:solidFill>
                      <a:srgbClr val="FF0000"/>
                    </a:solidFill>
                  </a:ln>
                  <a:solidFill>
                    <a:srgbClr val="FF3300"/>
                  </a:solidFill>
                </a:endParaRPr>
              </a:p>
            </p:txBody>
          </p:sp>
          <p:sp>
            <p:nvSpPr>
              <p:cNvPr id="25634" name="Rectangle 12"/>
              <p:cNvSpPr>
                <a:spLocks noChangeArrowheads="1"/>
              </p:cNvSpPr>
              <p:nvPr/>
            </p:nvSpPr>
            <p:spPr bwMode="auto">
              <a:xfrm>
                <a:off x="4258101" y="5484097"/>
                <a:ext cx="790601" cy="830997"/>
              </a:xfrm>
              <a:prstGeom prst="rect">
                <a:avLst/>
              </a:prstGeom>
              <a:noFill/>
              <a:ln w="9525">
                <a:noFill/>
                <a:miter lim="800000"/>
                <a:headEnd/>
                <a:tailEnd/>
              </a:ln>
            </p:spPr>
            <p:txBody>
              <a:bodyPr wrap="none">
                <a:spAutoFit/>
              </a:bodyPr>
              <a:lstStyle/>
              <a:p>
                <a:r>
                  <a:rPr lang="en-GB" sz="1200" b="1" i="1" dirty="0">
                    <a:solidFill>
                      <a:srgbClr val="FFC000"/>
                    </a:solidFill>
                  </a:rPr>
                  <a:t>Amanda</a:t>
                </a:r>
              </a:p>
              <a:p>
                <a:r>
                  <a:rPr lang="en-GB" sz="1200" b="1" i="1" dirty="0">
                    <a:solidFill>
                      <a:srgbClr val="FFC000"/>
                    </a:solidFill>
                  </a:rPr>
                  <a:t>Anita</a:t>
                </a:r>
              </a:p>
              <a:p>
                <a:r>
                  <a:rPr lang="en-GB" sz="1200" b="1" i="1" dirty="0" err="1">
                    <a:solidFill>
                      <a:srgbClr val="FFC000"/>
                    </a:solidFill>
                  </a:rPr>
                  <a:t>IceCube</a:t>
                </a:r>
                <a:endParaRPr lang="en-GB" sz="1200" b="1" i="1" dirty="0">
                  <a:solidFill>
                    <a:srgbClr val="FFC000"/>
                  </a:solidFill>
                </a:endParaRPr>
              </a:p>
              <a:p>
                <a:r>
                  <a:rPr lang="en-GB" sz="1200" b="1" i="1" dirty="0">
                    <a:solidFill>
                      <a:srgbClr val="FFC000"/>
                    </a:solidFill>
                  </a:rPr>
                  <a:t>Rice</a:t>
                </a:r>
              </a:p>
            </p:txBody>
          </p:sp>
          <p:sp>
            <p:nvSpPr>
              <p:cNvPr id="25635" name="Rectangle 13"/>
              <p:cNvSpPr>
                <a:spLocks noChangeArrowheads="1"/>
              </p:cNvSpPr>
              <p:nvPr/>
            </p:nvSpPr>
            <p:spPr bwMode="auto">
              <a:xfrm>
                <a:off x="7478968" y="2292825"/>
                <a:ext cx="1577676" cy="830997"/>
              </a:xfrm>
              <a:prstGeom prst="rect">
                <a:avLst/>
              </a:prstGeom>
              <a:noFill/>
              <a:ln w="9525">
                <a:noFill/>
                <a:miter lim="800000"/>
                <a:headEnd/>
                <a:tailEnd/>
              </a:ln>
            </p:spPr>
            <p:txBody>
              <a:bodyPr wrap="none">
                <a:spAutoFit/>
              </a:bodyPr>
              <a:lstStyle/>
              <a:p>
                <a:r>
                  <a:rPr lang="en-GB" sz="1200" b="1" i="1">
                    <a:solidFill>
                      <a:srgbClr val="0070C0"/>
                    </a:solidFill>
                  </a:rPr>
                  <a:t>KamLand</a:t>
                </a:r>
              </a:p>
              <a:p>
                <a:r>
                  <a:rPr lang="en-GB" sz="1200" b="1" i="1">
                    <a:solidFill>
                      <a:srgbClr val="FF0000"/>
                    </a:solidFill>
                  </a:rPr>
                  <a:t>K2K</a:t>
                </a:r>
              </a:p>
              <a:p>
                <a:r>
                  <a:rPr lang="en-GB" sz="1200" b="1" i="1">
                    <a:solidFill>
                      <a:srgbClr val="0070C0"/>
                    </a:solidFill>
                  </a:rPr>
                  <a:t>Super Kamiokande</a:t>
                </a:r>
              </a:p>
              <a:p>
                <a:r>
                  <a:rPr lang="en-GB" sz="1200" b="1" i="1">
                    <a:solidFill>
                      <a:srgbClr val="FF0000"/>
                    </a:solidFill>
                  </a:rPr>
                  <a:t>T2K</a:t>
                </a:r>
              </a:p>
            </p:txBody>
          </p:sp>
          <p:sp>
            <p:nvSpPr>
              <p:cNvPr id="25636" name="Rectangle 14"/>
              <p:cNvSpPr>
                <a:spLocks noChangeArrowheads="1"/>
              </p:cNvSpPr>
              <p:nvPr/>
            </p:nvSpPr>
            <p:spPr bwMode="auto">
              <a:xfrm>
                <a:off x="2169992" y="2020118"/>
                <a:ext cx="904476" cy="1200287"/>
              </a:xfrm>
              <a:prstGeom prst="rect">
                <a:avLst/>
              </a:prstGeom>
              <a:noFill/>
              <a:ln w="9525">
                <a:noFill/>
                <a:miter lim="800000"/>
                <a:headEnd/>
                <a:tailEnd/>
              </a:ln>
            </p:spPr>
            <p:txBody>
              <a:bodyPr wrap="none">
                <a:spAutoFit/>
              </a:bodyPr>
              <a:lstStyle/>
              <a:p>
                <a:r>
                  <a:rPr lang="en-GB" sz="1200" b="1" i="1" dirty="0" err="1" smtClean="0">
                    <a:solidFill>
                      <a:srgbClr val="7030A0"/>
                    </a:solidFill>
                  </a:rPr>
                  <a:t>Majorana</a:t>
                </a:r>
                <a:endParaRPr lang="en-GB" sz="1200" b="1" i="1" dirty="0">
                  <a:solidFill>
                    <a:srgbClr val="7030A0"/>
                  </a:solidFill>
                </a:endParaRPr>
              </a:p>
              <a:p>
                <a:r>
                  <a:rPr lang="en-GB" sz="1200" b="1" i="1" dirty="0">
                    <a:solidFill>
                      <a:srgbClr val="FF0000"/>
                    </a:solidFill>
                  </a:rPr>
                  <a:t>Minerva</a:t>
                </a:r>
              </a:p>
              <a:p>
                <a:r>
                  <a:rPr lang="en-GB" sz="1200" b="1" i="1" dirty="0" err="1">
                    <a:solidFill>
                      <a:srgbClr val="FF0000"/>
                    </a:solidFill>
                  </a:rPr>
                  <a:t>MiniBooNe</a:t>
                </a:r>
                <a:endParaRPr lang="en-GB" sz="1200" b="1" i="1" dirty="0">
                  <a:solidFill>
                    <a:srgbClr val="FF0000"/>
                  </a:solidFill>
                </a:endParaRPr>
              </a:p>
              <a:p>
                <a:r>
                  <a:rPr lang="en-GB" sz="1200" b="1" i="1" dirty="0">
                    <a:solidFill>
                      <a:srgbClr val="FF0000"/>
                    </a:solidFill>
                  </a:rPr>
                  <a:t>Minos</a:t>
                </a:r>
              </a:p>
              <a:p>
                <a:r>
                  <a:rPr lang="en-GB" sz="1200" b="1" i="1" dirty="0">
                    <a:solidFill>
                      <a:srgbClr val="0070C0"/>
                    </a:solidFill>
                  </a:rPr>
                  <a:t>SNO</a:t>
                </a:r>
              </a:p>
              <a:p>
                <a:r>
                  <a:rPr lang="en-GB" sz="1200" b="1" i="1" dirty="0" smtClean="0">
                    <a:solidFill>
                      <a:srgbClr val="FF3300"/>
                    </a:solidFill>
                  </a:rPr>
                  <a:t>NOVA</a:t>
                </a:r>
                <a:endParaRPr lang="en-GB" sz="1200" b="1" i="1" dirty="0">
                  <a:solidFill>
                    <a:srgbClr val="FF3300"/>
                  </a:solidFill>
                </a:endParaRPr>
              </a:p>
            </p:txBody>
          </p:sp>
          <p:sp>
            <p:nvSpPr>
              <p:cNvPr id="25637" name="Rectangle 15"/>
              <p:cNvSpPr>
                <a:spLocks noChangeArrowheads="1"/>
              </p:cNvSpPr>
              <p:nvPr/>
            </p:nvSpPr>
            <p:spPr bwMode="auto">
              <a:xfrm>
                <a:off x="4660126" y="1924334"/>
                <a:ext cx="1061581" cy="1631159"/>
              </a:xfrm>
              <a:prstGeom prst="rect">
                <a:avLst/>
              </a:prstGeom>
              <a:noFill/>
              <a:ln w="9525">
                <a:noFill/>
                <a:miter lim="800000"/>
                <a:headEnd/>
                <a:tailEnd/>
              </a:ln>
            </p:spPr>
            <p:txBody>
              <a:bodyPr wrap="none">
                <a:spAutoFit/>
              </a:bodyPr>
              <a:lstStyle/>
              <a:p>
                <a:r>
                  <a:rPr lang="en-GB" sz="1200" b="1" i="1" dirty="0" err="1">
                    <a:solidFill>
                      <a:srgbClr val="0070C0"/>
                    </a:solidFill>
                  </a:rPr>
                  <a:t>Borexino</a:t>
                </a:r>
                <a:endParaRPr lang="en-GB" sz="1200" b="1" i="1" dirty="0">
                  <a:solidFill>
                    <a:srgbClr val="0070C0"/>
                  </a:solidFill>
                </a:endParaRPr>
              </a:p>
              <a:p>
                <a:r>
                  <a:rPr lang="en-GB" sz="1200" b="1" i="1" dirty="0" err="1" smtClean="0">
                    <a:solidFill>
                      <a:srgbClr val="7030A0"/>
                    </a:solidFill>
                  </a:rPr>
                  <a:t>Cuore</a:t>
                </a:r>
                <a:r>
                  <a:rPr lang="en-GB" sz="1200" b="1" i="1" dirty="0" smtClean="0">
                    <a:solidFill>
                      <a:srgbClr val="0070C0"/>
                    </a:solidFill>
                  </a:rPr>
                  <a:t> </a:t>
                </a:r>
                <a:endParaRPr lang="en-GB" sz="1200" b="1" i="1" dirty="0">
                  <a:solidFill>
                    <a:srgbClr val="0070C0"/>
                  </a:solidFill>
                </a:endParaRPr>
              </a:p>
              <a:p>
                <a:r>
                  <a:rPr lang="en-GB" sz="1200" b="1" i="1" dirty="0">
                    <a:solidFill>
                      <a:srgbClr val="00B050"/>
                    </a:solidFill>
                  </a:rPr>
                  <a:t>Double </a:t>
                </a:r>
                <a:r>
                  <a:rPr lang="en-GB" sz="1200" b="1" i="1" dirty="0" err="1">
                    <a:solidFill>
                      <a:srgbClr val="00B050"/>
                    </a:solidFill>
                  </a:rPr>
                  <a:t>Chooz</a:t>
                </a:r>
                <a:endParaRPr lang="en-GB" sz="1200" b="1" i="1" dirty="0">
                  <a:solidFill>
                    <a:srgbClr val="00B050"/>
                  </a:solidFill>
                </a:endParaRPr>
              </a:p>
              <a:p>
                <a:r>
                  <a:rPr lang="en-GB" sz="1200" b="1" i="1" dirty="0" err="1">
                    <a:solidFill>
                      <a:srgbClr val="7030A0"/>
                    </a:solidFill>
                  </a:rPr>
                  <a:t>Gerda</a:t>
                </a:r>
                <a:endParaRPr lang="en-GB" sz="1200" b="1" i="1" dirty="0">
                  <a:solidFill>
                    <a:srgbClr val="7030A0"/>
                  </a:solidFill>
                </a:endParaRPr>
              </a:p>
              <a:p>
                <a:r>
                  <a:rPr lang="en-GB" sz="1200" b="1" i="1" dirty="0">
                    <a:solidFill>
                      <a:srgbClr val="FF0000"/>
                    </a:solidFill>
                  </a:rPr>
                  <a:t>Icarus</a:t>
                </a:r>
              </a:p>
              <a:p>
                <a:r>
                  <a:rPr lang="en-GB" sz="1200" b="1" i="1" dirty="0" err="1" smtClean="0">
                    <a:solidFill>
                      <a:srgbClr val="7030A0"/>
                    </a:solidFill>
                  </a:rPr>
                  <a:t>Katrin</a:t>
                </a:r>
                <a:endParaRPr lang="en-GB" sz="1200" b="1" i="1" dirty="0">
                  <a:solidFill>
                    <a:srgbClr val="7030A0"/>
                  </a:solidFill>
                </a:endParaRPr>
              </a:p>
              <a:p>
                <a:r>
                  <a:rPr lang="en-GB" sz="1200" b="1" i="1" dirty="0">
                    <a:solidFill>
                      <a:srgbClr val="0070C0"/>
                    </a:solidFill>
                  </a:rPr>
                  <a:t>LVD</a:t>
                </a:r>
              </a:p>
              <a:p>
                <a:r>
                  <a:rPr lang="en-GB" sz="1600" b="1" i="1" dirty="0">
                    <a:solidFill>
                      <a:srgbClr val="FF0000"/>
                    </a:solidFill>
                  </a:rPr>
                  <a:t>Opera</a:t>
                </a:r>
              </a:p>
            </p:txBody>
          </p:sp>
          <p:sp>
            <p:nvSpPr>
              <p:cNvPr id="25638" name="Rectangle 16"/>
              <p:cNvSpPr>
                <a:spLocks noChangeArrowheads="1"/>
              </p:cNvSpPr>
              <p:nvPr/>
            </p:nvSpPr>
            <p:spPr bwMode="auto">
              <a:xfrm>
                <a:off x="3987416" y="2210850"/>
                <a:ext cx="755335" cy="646331"/>
              </a:xfrm>
              <a:prstGeom prst="rect">
                <a:avLst/>
              </a:prstGeom>
              <a:noFill/>
              <a:ln w="9525">
                <a:noFill/>
                <a:miter lim="800000"/>
                <a:headEnd/>
                <a:tailEnd/>
              </a:ln>
            </p:spPr>
            <p:txBody>
              <a:bodyPr wrap="none">
                <a:spAutoFit/>
              </a:bodyPr>
              <a:lstStyle/>
              <a:p>
                <a:r>
                  <a:rPr lang="en-GB" sz="1200" b="1" i="1">
                    <a:solidFill>
                      <a:srgbClr val="FFC000"/>
                    </a:solidFill>
                  </a:rPr>
                  <a:t>Anteres</a:t>
                </a:r>
              </a:p>
              <a:p>
                <a:r>
                  <a:rPr lang="en-GB" sz="1200" b="1" i="1">
                    <a:solidFill>
                      <a:srgbClr val="FFC000"/>
                    </a:solidFill>
                  </a:rPr>
                  <a:t>KM3Net</a:t>
                </a:r>
              </a:p>
              <a:p>
                <a:r>
                  <a:rPr lang="en-GB" sz="1200" b="1" i="1">
                    <a:solidFill>
                      <a:srgbClr val="FFC000"/>
                    </a:solidFill>
                  </a:rPr>
                  <a:t>Nemo</a:t>
                </a:r>
              </a:p>
            </p:txBody>
          </p:sp>
          <p:sp>
            <p:nvSpPr>
              <p:cNvPr id="25639" name="Rectangle 17"/>
              <p:cNvSpPr>
                <a:spLocks noChangeArrowheads="1"/>
              </p:cNvSpPr>
              <p:nvPr/>
            </p:nvSpPr>
            <p:spPr bwMode="auto">
              <a:xfrm>
                <a:off x="6738263" y="2481783"/>
                <a:ext cx="830677" cy="276999"/>
              </a:xfrm>
              <a:prstGeom prst="rect">
                <a:avLst/>
              </a:prstGeom>
              <a:noFill/>
              <a:ln w="9525">
                <a:noFill/>
                <a:miter lim="800000"/>
                <a:headEnd/>
                <a:tailEnd/>
              </a:ln>
            </p:spPr>
            <p:txBody>
              <a:bodyPr wrap="none">
                <a:spAutoFit/>
              </a:bodyPr>
              <a:lstStyle/>
              <a:p>
                <a:r>
                  <a:rPr lang="en-GB" sz="1200" b="1" i="1">
                    <a:solidFill>
                      <a:srgbClr val="00B050"/>
                    </a:solidFill>
                  </a:rPr>
                  <a:t>DayaBay</a:t>
                </a:r>
              </a:p>
            </p:txBody>
          </p:sp>
          <p:sp>
            <p:nvSpPr>
              <p:cNvPr id="19" name="7-Point Star 18"/>
              <p:cNvSpPr/>
              <p:nvPr/>
            </p:nvSpPr>
            <p:spPr>
              <a:xfrm>
                <a:off x="3305051" y="3375562"/>
                <a:ext cx="122829" cy="136477"/>
              </a:xfrm>
              <a:prstGeom prst="star7">
                <a:avLst/>
              </a:prstGeom>
              <a:solidFill>
                <a:srgbClr val="FF0000"/>
              </a:solidFill>
              <a:ln/>
            </p:spPr>
            <p:style>
              <a:lnRef idx="0">
                <a:schemeClr val="dk1"/>
              </a:lnRef>
              <a:fillRef idx="3">
                <a:schemeClr val="dk1"/>
              </a:fillRef>
              <a:effectRef idx="3">
                <a:schemeClr val="dk1"/>
              </a:effectRef>
              <a:fontRef idx="minor">
                <a:schemeClr val="lt1"/>
              </a:fontRef>
            </p:style>
            <p:txBody>
              <a:bodyPr anchor="ctr"/>
              <a:lstStyle/>
              <a:p>
                <a:pPr algn="ctr">
                  <a:defRPr/>
                </a:pPr>
                <a:endParaRPr lang="en-GB" dirty="0">
                  <a:ln>
                    <a:solidFill>
                      <a:srgbClr val="FF0000"/>
                    </a:solidFill>
                  </a:ln>
                  <a:solidFill>
                    <a:srgbClr val="FF3300"/>
                  </a:solidFill>
                </a:endParaRPr>
              </a:p>
            </p:txBody>
          </p:sp>
          <p:sp>
            <p:nvSpPr>
              <p:cNvPr id="25643" name="Rectangle 19"/>
              <p:cNvSpPr>
                <a:spLocks noChangeArrowheads="1"/>
              </p:cNvSpPr>
              <p:nvPr/>
            </p:nvSpPr>
            <p:spPr bwMode="auto">
              <a:xfrm>
                <a:off x="3340860" y="3235630"/>
                <a:ext cx="628698" cy="276999"/>
              </a:xfrm>
              <a:prstGeom prst="rect">
                <a:avLst/>
              </a:prstGeom>
              <a:noFill/>
              <a:ln w="9525">
                <a:noFill/>
                <a:miter lim="800000"/>
                <a:headEnd/>
                <a:tailEnd/>
              </a:ln>
            </p:spPr>
            <p:txBody>
              <a:bodyPr wrap="none">
                <a:spAutoFit/>
              </a:bodyPr>
              <a:lstStyle/>
              <a:p>
                <a:r>
                  <a:rPr lang="en-GB" sz="1200" b="1" i="1">
                    <a:solidFill>
                      <a:srgbClr val="FFC000"/>
                    </a:solidFill>
                  </a:rPr>
                  <a:t>Auger</a:t>
                </a:r>
                <a:endParaRPr lang="en-GB" sz="1200" b="1">
                  <a:solidFill>
                    <a:srgbClr val="FFC000"/>
                  </a:solidFill>
                </a:endParaRPr>
              </a:p>
            </p:txBody>
          </p:sp>
          <p:sp>
            <p:nvSpPr>
              <p:cNvPr id="25644" name="Rectangle 20"/>
              <p:cNvSpPr>
                <a:spLocks noChangeArrowheads="1"/>
              </p:cNvSpPr>
              <p:nvPr/>
            </p:nvSpPr>
            <p:spPr bwMode="auto">
              <a:xfrm>
                <a:off x="7095383" y="2006375"/>
                <a:ext cx="569387" cy="276999"/>
              </a:xfrm>
              <a:prstGeom prst="rect">
                <a:avLst/>
              </a:prstGeom>
              <a:noFill/>
              <a:ln w="9525">
                <a:noFill/>
                <a:miter lim="800000"/>
                <a:headEnd/>
                <a:tailEnd/>
              </a:ln>
            </p:spPr>
            <p:txBody>
              <a:bodyPr wrap="none">
                <a:spAutoFit/>
              </a:bodyPr>
              <a:lstStyle/>
              <a:p>
                <a:r>
                  <a:rPr lang="en-GB" sz="1200" b="1" i="1">
                    <a:solidFill>
                      <a:srgbClr val="00B050"/>
                    </a:solidFill>
                  </a:rPr>
                  <a:t>Reno</a:t>
                </a:r>
              </a:p>
            </p:txBody>
          </p:sp>
        </p:grpSp>
        <p:sp>
          <p:nvSpPr>
            <p:cNvPr id="23" name="7-Point Star 22"/>
            <p:cNvSpPr/>
            <p:nvPr/>
          </p:nvSpPr>
          <p:spPr>
            <a:xfrm>
              <a:off x="1667256" y="2567998"/>
              <a:ext cx="122829" cy="136477"/>
            </a:xfrm>
            <a:prstGeom prst="star7">
              <a:avLst/>
            </a:prstGeom>
            <a:solidFill>
              <a:srgbClr val="FF0000"/>
            </a:solidFill>
            <a:ln/>
          </p:spPr>
          <p:style>
            <a:lnRef idx="0">
              <a:schemeClr val="dk1"/>
            </a:lnRef>
            <a:fillRef idx="3">
              <a:schemeClr val="dk1"/>
            </a:fillRef>
            <a:effectRef idx="3">
              <a:schemeClr val="dk1"/>
            </a:effectRef>
            <a:fontRef idx="minor">
              <a:schemeClr val="lt1"/>
            </a:fontRef>
          </p:style>
          <p:txBody>
            <a:bodyPr anchor="ctr"/>
            <a:lstStyle/>
            <a:p>
              <a:pPr algn="ctr">
                <a:defRPr/>
              </a:pPr>
              <a:endParaRPr lang="en-GB" dirty="0">
                <a:ln>
                  <a:solidFill>
                    <a:srgbClr val="FF0000"/>
                  </a:solidFill>
                </a:ln>
                <a:solidFill>
                  <a:srgbClr val="FF3300"/>
                </a:solidFill>
              </a:endParaRPr>
            </a:p>
          </p:txBody>
        </p:sp>
        <p:sp>
          <p:nvSpPr>
            <p:cNvPr id="25611" name="Rectangle 23"/>
            <p:cNvSpPr>
              <a:spLocks noChangeArrowheads="1"/>
            </p:cNvSpPr>
            <p:nvPr/>
          </p:nvSpPr>
          <p:spPr bwMode="auto">
            <a:xfrm>
              <a:off x="1475739" y="2636235"/>
              <a:ext cx="773021" cy="276989"/>
            </a:xfrm>
            <a:prstGeom prst="rect">
              <a:avLst/>
            </a:prstGeom>
            <a:noFill/>
            <a:ln w="9525">
              <a:noFill/>
              <a:miter lim="800000"/>
              <a:headEnd/>
              <a:tailEnd/>
            </a:ln>
          </p:spPr>
          <p:txBody>
            <a:bodyPr wrap="none">
              <a:spAutoFit/>
            </a:bodyPr>
            <a:lstStyle/>
            <a:p>
              <a:r>
                <a:rPr lang="en-GB" sz="1200" b="1" i="1">
                  <a:solidFill>
                    <a:srgbClr val="7030A0"/>
                  </a:solidFill>
                </a:rPr>
                <a:t>Exo-200</a:t>
              </a:r>
              <a:endParaRPr lang="en-GB" sz="1200" b="1">
                <a:solidFill>
                  <a:srgbClr val="7030A0"/>
                </a:solidFill>
              </a:endParaRPr>
            </a:p>
          </p:txBody>
        </p:sp>
      </p:grpSp>
      <p:sp>
        <p:nvSpPr>
          <p:cNvPr id="25603" name="Rectangle 12"/>
          <p:cNvSpPr>
            <a:spLocks noChangeArrowheads="1"/>
          </p:cNvSpPr>
          <p:nvPr/>
        </p:nvSpPr>
        <p:spPr bwMode="auto">
          <a:xfrm>
            <a:off x="300038" y="4203700"/>
            <a:ext cx="1831975" cy="1384300"/>
          </a:xfrm>
          <a:prstGeom prst="rect">
            <a:avLst/>
          </a:prstGeom>
          <a:noFill/>
          <a:ln w="9525">
            <a:noFill/>
            <a:miter lim="800000"/>
            <a:headEnd/>
            <a:tailEnd/>
          </a:ln>
        </p:spPr>
        <p:txBody>
          <a:bodyPr wrap="none">
            <a:spAutoFit/>
          </a:bodyPr>
          <a:lstStyle/>
          <a:p>
            <a:r>
              <a:rPr lang="en-GB" sz="1200" b="1" i="1">
                <a:solidFill>
                  <a:srgbClr val="FF0000"/>
                </a:solidFill>
              </a:rPr>
              <a:t>Particle accelerator</a:t>
            </a:r>
          </a:p>
          <a:p>
            <a:r>
              <a:rPr lang="en-GB" sz="1200" b="1" i="1">
                <a:solidFill>
                  <a:srgbClr val="00B050"/>
                </a:solidFill>
              </a:rPr>
              <a:t>Nuclear reactor</a:t>
            </a:r>
          </a:p>
          <a:p>
            <a:r>
              <a:rPr lang="en-GB" sz="1200" b="1" i="1">
                <a:solidFill>
                  <a:srgbClr val="0070C0"/>
                </a:solidFill>
              </a:rPr>
              <a:t>Sun/Atmosphere</a:t>
            </a:r>
          </a:p>
          <a:p>
            <a:r>
              <a:rPr lang="en-GB" sz="1200" b="1" i="1">
                <a:solidFill>
                  <a:srgbClr val="FFC000"/>
                </a:solidFill>
              </a:rPr>
              <a:t>Astrophysical sources</a:t>
            </a:r>
          </a:p>
          <a:p>
            <a:r>
              <a:rPr lang="en-GB" sz="1200" b="1" i="1">
                <a:solidFill>
                  <a:srgbClr val="7030A0"/>
                </a:solidFill>
              </a:rPr>
              <a:t>Nuclear decay</a:t>
            </a:r>
          </a:p>
          <a:p>
            <a:endParaRPr lang="en-GB" sz="1200" b="1" i="1">
              <a:solidFill>
                <a:srgbClr val="0070C0"/>
              </a:solidFill>
            </a:endParaRPr>
          </a:p>
          <a:p>
            <a:r>
              <a:rPr lang="en-GB" sz="1200" b="1" i="1">
                <a:solidFill>
                  <a:schemeClr val="bg1"/>
                </a:solidFill>
              </a:rPr>
              <a:t>* Under construction</a:t>
            </a:r>
          </a:p>
        </p:txBody>
      </p:sp>
      <p:sp>
        <p:nvSpPr>
          <p:cNvPr id="25605" name="Slide Number Placeholder 24"/>
          <p:cNvSpPr>
            <a:spLocks noGrp="1"/>
          </p:cNvSpPr>
          <p:nvPr>
            <p:ph type="sldNum" sz="quarter" idx="12"/>
          </p:nvPr>
        </p:nvSpPr>
        <p:spPr bwMode="auto">
          <a:xfrm>
            <a:off x="8410575" y="6284168"/>
            <a:ext cx="609600" cy="457200"/>
          </a:xfrm>
          <a:noFill/>
          <a:ln>
            <a:miter lim="800000"/>
            <a:headEnd/>
            <a:tailEnd/>
          </a:ln>
        </p:spPr>
        <p:txBody>
          <a:bodyPr wrap="square" numCol="1" compatLnSpc="1">
            <a:prstTxWarp prst="textNoShape">
              <a:avLst/>
            </a:prstTxWarp>
          </a:bodyPr>
          <a:lstStyle/>
          <a:p>
            <a:fld id="{486A5C40-DEEF-4D6C-B1AB-B9186C98B1ED}" type="slidenum">
              <a:rPr lang="en-US" smtClean="0">
                <a:solidFill>
                  <a:schemeClr val="bg1"/>
                </a:solidFill>
                <a:latin typeface="Arial" pitchFamily="34" charset="0"/>
              </a:rPr>
              <a:pPr/>
              <a:t>34</a:t>
            </a:fld>
            <a:r>
              <a:rPr lang="en-US" dirty="0" smtClean="0">
                <a:solidFill>
                  <a:schemeClr val="bg1"/>
                </a:solidFill>
                <a:latin typeface="Arial" pitchFamily="34" charset="0"/>
              </a:rPr>
              <a:t>/42</a:t>
            </a:r>
          </a:p>
        </p:txBody>
      </p:sp>
      <p:sp>
        <p:nvSpPr>
          <p:cNvPr id="27" name="Rectangle 26"/>
          <p:cNvSpPr/>
          <p:nvPr/>
        </p:nvSpPr>
        <p:spPr>
          <a:xfrm>
            <a:off x="504257" y="104169"/>
            <a:ext cx="8190766" cy="46166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tr-TR" sz="2400" b="1" i="1" dirty="0">
                <a:solidFill>
                  <a:srgbClr val="FF0000"/>
                </a:solidFill>
                <a:latin typeface="Arial" pitchFamily="34" charset="0"/>
                <a:cs typeface="Arial" pitchFamily="34" charset="0"/>
              </a:rPr>
              <a:t>N</a:t>
            </a:r>
            <a:r>
              <a:rPr lang="tr-TR" sz="2400" b="1" i="1" dirty="0" smtClean="0">
                <a:solidFill>
                  <a:srgbClr val="FF0000"/>
                </a:solidFill>
                <a:latin typeface="Arial" pitchFamily="34" charset="0"/>
                <a:cs typeface="Arial" pitchFamily="34" charset="0"/>
              </a:rPr>
              <a:t>ö</a:t>
            </a:r>
            <a:r>
              <a:rPr lang="en-GB" sz="2400" b="1" i="1" dirty="0" err="1" smtClean="0">
                <a:solidFill>
                  <a:srgbClr val="FF0000"/>
                </a:solidFill>
                <a:latin typeface="Arial" pitchFamily="34" charset="0"/>
                <a:cs typeface="Arial" pitchFamily="34" charset="0"/>
              </a:rPr>
              <a:t>trino</a:t>
            </a:r>
            <a:r>
              <a:rPr lang="en-GB" sz="2400" b="1" i="1" dirty="0" smtClean="0">
                <a:solidFill>
                  <a:srgbClr val="FF0000"/>
                </a:solidFill>
                <a:latin typeface="Arial" pitchFamily="34" charset="0"/>
                <a:cs typeface="Arial" pitchFamily="34" charset="0"/>
              </a:rPr>
              <a:t> </a:t>
            </a:r>
            <a:r>
              <a:rPr lang="en-GB" sz="2400" b="1" i="1" dirty="0" err="1" smtClean="0">
                <a:solidFill>
                  <a:srgbClr val="FF0000"/>
                </a:solidFill>
                <a:latin typeface="Arial" pitchFamily="34" charset="0"/>
                <a:cs typeface="Arial" pitchFamily="34" charset="0"/>
              </a:rPr>
              <a:t>deneylerin</a:t>
            </a:r>
            <a:r>
              <a:rPr lang="tr-TR" sz="2400" b="1" i="1" dirty="0">
                <a:solidFill>
                  <a:srgbClr val="FF0000"/>
                </a:solidFill>
                <a:latin typeface="Arial" pitchFamily="34" charset="0"/>
                <a:cs typeface="Arial" pitchFamily="34" charset="0"/>
              </a:rPr>
              <a:t>e</a:t>
            </a:r>
            <a:r>
              <a:rPr lang="en-GB" sz="2400" b="1" i="1" dirty="0" smtClean="0">
                <a:solidFill>
                  <a:srgbClr val="FF0000"/>
                </a:solidFill>
                <a:latin typeface="Arial" pitchFamily="34" charset="0"/>
                <a:cs typeface="Arial" pitchFamily="34" charset="0"/>
              </a:rPr>
              <a:t> </a:t>
            </a:r>
            <a:r>
              <a:rPr lang="tr-TR" sz="2400" b="1" i="1" dirty="0" err="1">
                <a:solidFill>
                  <a:srgbClr val="FF0000"/>
                </a:solidFill>
                <a:latin typeface="Arial" pitchFamily="34" charset="0"/>
                <a:cs typeface="Arial" pitchFamily="34" charset="0"/>
              </a:rPr>
              <a:t>ö</a:t>
            </a:r>
            <a:r>
              <a:rPr lang="en-GB" sz="2400" b="1" i="1" dirty="0" err="1" smtClean="0">
                <a:solidFill>
                  <a:srgbClr val="FF0000"/>
                </a:solidFill>
                <a:latin typeface="Arial" pitchFamily="34" charset="0"/>
                <a:cs typeface="Arial" pitchFamily="34" charset="0"/>
              </a:rPr>
              <a:t>rnek</a:t>
            </a:r>
            <a:endParaRPr lang="en-GB" sz="2400" b="1" i="1" dirty="0">
              <a:solidFill>
                <a:srgbClr val="FF0000"/>
              </a:solidFill>
              <a:latin typeface="Arial" pitchFamily="34" charset="0"/>
              <a:cs typeface="Arial" pitchFamily="34" charset="0"/>
            </a:endParaRPr>
          </a:p>
        </p:txBody>
      </p:sp>
      <p:sp>
        <p:nvSpPr>
          <p:cNvPr id="26" name="Rectangle 12"/>
          <p:cNvSpPr>
            <a:spLocks noChangeArrowheads="1"/>
          </p:cNvSpPr>
          <p:nvPr/>
        </p:nvSpPr>
        <p:spPr bwMode="auto">
          <a:xfrm>
            <a:off x="5105400" y="5493574"/>
            <a:ext cx="806631" cy="461665"/>
          </a:xfrm>
          <a:prstGeom prst="rect">
            <a:avLst/>
          </a:prstGeom>
          <a:noFill/>
          <a:ln w="9525">
            <a:noFill/>
            <a:miter lim="800000"/>
            <a:headEnd/>
            <a:tailEnd/>
          </a:ln>
        </p:spPr>
        <p:txBody>
          <a:bodyPr wrap="none">
            <a:spAutoFit/>
          </a:bodyPr>
          <a:lstStyle/>
          <a:p>
            <a:r>
              <a:rPr lang="en-GB" sz="1200" b="1" i="1" dirty="0" err="1" smtClean="0">
                <a:solidFill>
                  <a:srgbClr val="FFC000"/>
                </a:solidFill>
              </a:rPr>
              <a:t>Pingu</a:t>
            </a:r>
            <a:endParaRPr lang="en-GB" sz="1200" b="1" i="1" dirty="0">
              <a:solidFill>
                <a:srgbClr val="FFC000"/>
              </a:solidFill>
            </a:endParaRPr>
          </a:p>
          <a:p>
            <a:r>
              <a:rPr lang="en-GB" sz="1200" b="1" i="1" dirty="0" err="1" smtClean="0">
                <a:solidFill>
                  <a:srgbClr val="FFC000"/>
                </a:solidFill>
              </a:rPr>
              <a:t>DeepCore</a:t>
            </a:r>
            <a:endParaRPr lang="en-GB" sz="1200" b="1" i="1" dirty="0">
              <a:solidFill>
                <a:srgbClr val="FFC000"/>
              </a:solidFill>
            </a:endParaRPr>
          </a:p>
        </p:txBody>
      </p:sp>
      <p:sp>
        <p:nvSpPr>
          <p:cNvPr id="28" name="Footer Placeholder 1"/>
          <p:cNvSpPr>
            <a:spLocks noGrp="1"/>
          </p:cNvSpPr>
          <p:nvPr>
            <p:ph type="ftr" sz="quarter" idx="11"/>
          </p:nvPr>
        </p:nvSpPr>
        <p:spPr>
          <a:xfrm>
            <a:off x="3124200" y="6356350"/>
            <a:ext cx="2895600" cy="365125"/>
          </a:xfrm>
        </p:spPr>
        <p:txBody>
          <a:bodyPr/>
          <a:lstStyle/>
          <a:p>
            <a:r>
              <a:rPr lang="en-GB" dirty="0" smtClean="0"/>
              <a:t>Umut KOSE</a:t>
            </a:r>
            <a:endParaRPr lang="en-GB" dirty="0"/>
          </a:p>
        </p:txBody>
      </p:sp>
      <p:sp>
        <p:nvSpPr>
          <p:cNvPr id="7" name="Date Placeholder 6"/>
          <p:cNvSpPr>
            <a:spLocks noGrp="1"/>
          </p:cNvSpPr>
          <p:nvPr>
            <p:ph type="dt" sz="half" idx="10"/>
          </p:nvPr>
        </p:nvSpPr>
        <p:spPr/>
        <p:txBody>
          <a:bodyPr/>
          <a:lstStyle/>
          <a:p>
            <a:fld id="{B5AB61F8-4AF4-4723-8B9B-77FB77E2CB88}" type="datetime1">
              <a:rPr lang="en-GB" smtClean="0"/>
              <a:t>24/04/2014</a:t>
            </a:fld>
            <a:endParaRPr lang="en-GB"/>
          </a:p>
        </p:txBody>
      </p:sp>
    </p:spTree>
    <p:extLst>
      <p:ext uri="{BB962C8B-B14F-4D97-AF65-F5344CB8AC3E}">
        <p14:creationId xmlns:p14="http://schemas.microsoft.com/office/powerpoint/2010/main" val="7276453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a:xfrm>
            <a:off x="7419528" y="6616010"/>
            <a:ext cx="1905000" cy="228600"/>
          </a:xfrm>
        </p:spPr>
        <p:txBody>
          <a:bodyPr/>
          <a:lstStyle/>
          <a:p>
            <a:r>
              <a:rPr lang="tr-TR" dirty="0" smtClean="0"/>
              <a:t>      </a:t>
            </a:r>
            <a:fld id="{376D9610-EE21-EF47-B0E0-B514E2693501}" type="slidenum">
              <a:rPr lang="en-GB" smtClean="0"/>
              <a:pPr/>
              <a:t>35</a:t>
            </a:fld>
            <a:r>
              <a:rPr lang="en-GB" dirty="0" smtClean="0"/>
              <a:t>/42</a:t>
            </a:r>
            <a:endParaRPr lang="en-GB" dirty="0">
              <a:solidFill>
                <a:schemeClr val="accent1"/>
              </a:solidFill>
            </a:endParaRPr>
          </a:p>
        </p:txBody>
      </p:sp>
      <p:grpSp>
        <p:nvGrpSpPr>
          <p:cNvPr id="28" name="Group 27"/>
          <p:cNvGrpSpPr/>
          <p:nvPr/>
        </p:nvGrpSpPr>
        <p:grpSpPr>
          <a:xfrm>
            <a:off x="-13320" y="44624"/>
            <a:ext cx="3505200" cy="5715000"/>
            <a:chOff x="1600200" y="0"/>
            <a:chExt cx="3505200" cy="5715000"/>
          </a:xfrm>
        </p:grpSpPr>
        <p:sp>
          <p:nvSpPr>
            <p:cNvPr id="27" name="Rounded Rectangle 26"/>
            <p:cNvSpPr/>
            <p:nvPr/>
          </p:nvSpPr>
          <p:spPr>
            <a:xfrm>
              <a:off x="1600200" y="0"/>
              <a:ext cx="3505200" cy="57150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5" name="Group 24"/>
            <p:cNvGrpSpPr/>
            <p:nvPr/>
          </p:nvGrpSpPr>
          <p:grpSpPr>
            <a:xfrm>
              <a:off x="1752600" y="228600"/>
              <a:ext cx="3149734" cy="5322332"/>
              <a:chOff x="533400" y="838200"/>
              <a:chExt cx="3149734" cy="5322332"/>
            </a:xfrm>
          </p:grpSpPr>
          <p:pic>
            <p:nvPicPr>
              <p:cNvPr id="152578" name="Picture 2"/>
              <p:cNvPicPr>
                <a:picLocks noChangeAspect="1" noChangeArrowheads="1"/>
              </p:cNvPicPr>
              <p:nvPr/>
            </p:nvPicPr>
            <p:blipFill>
              <a:blip r:embed="rId3" cstate="print"/>
              <a:srcRect/>
              <a:stretch>
                <a:fillRect/>
              </a:stretch>
            </p:blipFill>
            <p:spPr bwMode="auto">
              <a:xfrm>
                <a:off x="609600" y="1295400"/>
                <a:ext cx="3073534" cy="4495800"/>
              </a:xfrm>
              <a:prstGeom prst="rect">
                <a:avLst/>
              </a:prstGeom>
              <a:noFill/>
              <a:ln w="9525">
                <a:noFill/>
                <a:miter lim="800000"/>
                <a:headEnd/>
                <a:tailEnd/>
              </a:ln>
            </p:spPr>
          </p:pic>
          <p:sp>
            <p:nvSpPr>
              <p:cNvPr id="19" name="TextBox 18"/>
              <p:cNvSpPr txBox="1"/>
              <p:nvPr/>
            </p:nvSpPr>
            <p:spPr>
              <a:xfrm>
                <a:off x="1066800" y="5791200"/>
                <a:ext cx="2057400" cy="369332"/>
              </a:xfrm>
              <a:prstGeom prst="rect">
                <a:avLst/>
              </a:prstGeom>
              <a:noFill/>
            </p:spPr>
            <p:txBody>
              <a:bodyPr wrap="square" rtlCol="0">
                <a:spAutoFit/>
              </a:bodyPr>
              <a:lstStyle/>
              <a:p>
                <a:r>
                  <a:rPr lang="en-US" b="1" dirty="0" smtClean="0"/>
                  <a:t>Particle Data Group</a:t>
                </a:r>
                <a:endParaRPr lang="en-GB" b="1" dirty="0"/>
              </a:p>
            </p:txBody>
          </p:sp>
          <p:sp>
            <p:nvSpPr>
              <p:cNvPr id="20" name="Rectangle 19"/>
              <p:cNvSpPr/>
              <p:nvPr/>
            </p:nvSpPr>
            <p:spPr>
              <a:xfrm>
                <a:off x="533400" y="838200"/>
                <a:ext cx="3092385" cy="369332"/>
              </a:xfrm>
              <a:prstGeom prst="rect">
                <a:avLst/>
              </a:prstGeom>
            </p:spPr>
            <p:txBody>
              <a:bodyPr wrap="none">
                <a:spAutoFit/>
              </a:bodyPr>
              <a:lstStyle/>
              <a:p>
                <a:r>
                  <a:rPr lang="en-GB" b="1" dirty="0" smtClean="0"/>
                  <a:t>Octant (a)symmetric contours:</a:t>
                </a:r>
                <a:endParaRPr lang="en-GB" dirty="0"/>
              </a:p>
            </p:txBody>
          </p:sp>
        </p:grpSp>
      </p:grpSp>
      <p:sp>
        <p:nvSpPr>
          <p:cNvPr id="3" name="Rectangle 2"/>
          <p:cNvSpPr/>
          <p:nvPr/>
        </p:nvSpPr>
        <p:spPr>
          <a:xfrm>
            <a:off x="827584" y="5373216"/>
            <a:ext cx="1939249" cy="369332"/>
          </a:xfrm>
          <a:prstGeom prst="rect">
            <a:avLst/>
          </a:prstGeom>
        </p:spPr>
        <p:txBody>
          <a:bodyPr wrap="none">
            <a:spAutoFit/>
          </a:bodyPr>
          <a:lstStyle/>
          <a:p>
            <a:r>
              <a:rPr lang="en-GB" dirty="0">
                <a:solidFill>
                  <a:srgbClr val="7030A0"/>
                </a:solidFill>
              </a:rPr>
              <a:t>http://pdg.lbl.gov/</a:t>
            </a:r>
          </a:p>
        </p:txBody>
      </p:sp>
      <p:grpSp>
        <p:nvGrpSpPr>
          <p:cNvPr id="4" name="Group 3"/>
          <p:cNvGrpSpPr/>
          <p:nvPr/>
        </p:nvGrpSpPr>
        <p:grpSpPr>
          <a:xfrm>
            <a:off x="3838083" y="116632"/>
            <a:ext cx="5106154" cy="3558103"/>
            <a:chOff x="3838083" y="518969"/>
            <a:chExt cx="5106154" cy="3558103"/>
          </a:xfrm>
        </p:grpSpPr>
        <p:grpSp>
          <p:nvGrpSpPr>
            <p:cNvPr id="34" name="Group 33"/>
            <p:cNvGrpSpPr/>
            <p:nvPr/>
          </p:nvGrpSpPr>
          <p:grpSpPr>
            <a:xfrm>
              <a:off x="3838083" y="518969"/>
              <a:ext cx="5106154" cy="3558103"/>
              <a:chOff x="971600" y="1340766"/>
              <a:chExt cx="6336703" cy="3816424"/>
            </a:xfrm>
          </p:grpSpPr>
          <p:grpSp>
            <p:nvGrpSpPr>
              <p:cNvPr id="35" name="Group 34"/>
              <p:cNvGrpSpPr/>
              <p:nvPr/>
            </p:nvGrpSpPr>
            <p:grpSpPr>
              <a:xfrm>
                <a:off x="971600" y="1340766"/>
                <a:ext cx="6336703" cy="3816424"/>
                <a:chOff x="971600" y="1593426"/>
                <a:chExt cx="6336703" cy="3548605"/>
              </a:xfrm>
            </p:grpSpPr>
            <p:grpSp>
              <p:nvGrpSpPr>
                <p:cNvPr id="43" name="Group 42"/>
                <p:cNvGrpSpPr/>
                <p:nvPr/>
              </p:nvGrpSpPr>
              <p:grpSpPr>
                <a:xfrm>
                  <a:off x="971600" y="1593426"/>
                  <a:ext cx="6336703" cy="3548605"/>
                  <a:chOff x="976754" y="1593426"/>
                  <a:chExt cx="6223320" cy="3548605"/>
                </a:xfrm>
              </p:grpSpPr>
              <p:sp>
                <p:nvSpPr>
                  <p:cNvPr id="45" name="Rectangle 44"/>
                  <p:cNvSpPr/>
                  <p:nvPr/>
                </p:nvSpPr>
                <p:spPr>
                  <a:xfrm>
                    <a:off x="976754" y="1593426"/>
                    <a:ext cx="6223320" cy="354860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4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3016" t="39447" r="38840" b="23447"/>
                  <a:stretch/>
                </p:blipFill>
                <p:spPr bwMode="auto">
                  <a:xfrm>
                    <a:off x="1259632" y="1833619"/>
                    <a:ext cx="5869722" cy="25447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44" name="TextBox 43"/>
                <p:cNvSpPr txBox="1"/>
                <p:nvPr/>
              </p:nvSpPr>
              <p:spPr>
                <a:xfrm>
                  <a:off x="2987824" y="4504882"/>
                  <a:ext cx="2160241" cy="368346"/>
                </a:xfrm>
                <a:prstGeom prst="rect">
                  <a:avLst/>
                </a:prstGeom>
                <a:noFill/>
                <a:ln>
                  <a:noFill/>
                </a:ln>
              </p:spPr>
              <p:txBody>
                <a:bodyPr wrap="square" rtlCol="0">
                  <a:spAutoFit/>
                </a:bodyPr>
                <a:lstStyle/>
                <a:p>
                  <a:r>
                    <a:rPr lang="tr-TR" b="1" dirty="0" smtClean="0">
                      <a:sym typeface="Symbol"/>
                    </a:rPr>
                    <a:t>     </a:t>
                  </a:r>
                  <a:r>
                    <a:rPr lang="en-GB" b="1" dirty="0" smtClean="0">
                      <a:solidFill>
                        <a:srgbClr val="FF0000"/>
                      </a:solidFill>
                      <a:sym typeface="Symbol"/>
                    </a:rPr>
                    <a:t></a:t>
                  </a:r>
                  <a:r>
                    <a:rPr lang="tr-TR" b="1" baseline="-25000" dirty="0" smtClean="0">
                      <a:solidFill>
                        <a:srgbClr val="FF0000"/>
                      </a:solidFill>
                      <a:sym typeface="Symbol"/>
                    </a:rPr>
                    <a:t>e</a:t>
                  </a:r>
                  <a:r>
                    <a:rPr lang="tr-TR" b="1" dirty="0" smtClean="0">
                      <a:sym typeface="Symbol"/>
                    </a:rPr>
                    <a:t>     </a:t>
                  </a:r>
                  <a:r>
                    <a:rPr lang="en-GB" b="1" dirty="0" smtClean="0">
                      <a:solidFill>
                        <a:srgbClr val="00FF00"/>
                      </a:solidFill>
                      <a:sym typeface="Symbol"/>
                    </a:rPr>
                    <a:t></a:t>
                  </a:r>
                  <a:r>
                    <a:rPr lang="en-GB" b="1" baseline="-25000" dirty="0" smtClean="0">
                      <a:solidFill>
                        <a:srgbClr val="00FF00"/>
                      </a:solidFill>
                      <a:sym typeface="Symbol"/>
                    </a:rPr>
                    <a:t></a:t>
                  </a:r>
                  <a:r>
                    <a:rPr lang="tr-TR" b="1" dirty="0" smtClean="0">
                      <a:sym typeface="Symbol"/>
                    </a:rPr>
                    <a:t>   </a:t>
                  </a:r>
                  <a:r>
                    <a:rPr lang="en-GB" b="1" dirty="0" smtClean="0">
                      <a:solidFill>
                        <a:srgbClr val="0070C0"/>
                      </a:solidFill>
                      <a:sym typeface="Symbol"/>
                    </a:rPr>
                    <a:t></a:t>
                  </a:r>
                  <a:r>
                    <a:rPr lang="en-GB" b="1" baseline="-25000" dirty="0" smtClean="0">
                      <a:solidFill>
                        <a:srgbClr val="0070C0"/>
                      </a:solidFill>
                      <a:sym typeface="Symbol"/>
                    </a:rPr>
                    <a:t></a:t>
                  </a:r>
                  <a:endParaRPr lang="en-GB" b="1" baseline="-25000" dirty="0">
                    <a:solidFill>
                      <a:srgbClr val="0070C0"/>
                    </a:solidFill>
                  </a:endParaRPr>
                </a:p>
              </p:txBody>
            </p:sp>
          </p:grpSp>
          <p:cxnSp>
            <p:nvCxnSpPr>
              <p:cNvPr id="36" name="Straight Arrow Connector 35"/>
              <p:cNvCxnSpPr/>
              <p:nvPr/>
            </p:nvCxnSpPr>
            <p:spPr>
              <a:xfrm flipV="1">
                <a:off x="1259632" y="1587500"/>
                <a:ext cx="36000" cy="328166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V="1">
                <a:off x="1259632" y="4869159"/>
                <a:ext cx="5752254"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971600" y="4715852"/>
                <a:ext cx="216025" cy="369332"/>
              </a:xfrm>
              <a:prstGeom prst="rect">
                <a:avLst/>
              </a:prstGeom>
              <a:noFill/>
            </p:spPr>
            <p:txBody>
              <a:bodyPr wrap="square" rtlCol="0">
                <a:spAutoFit/>
              </a:bodyPr>
              <a:lstStyle/>
              <a:p>
                <a:r>
                  <a:rPr lang="tr-TR" dirty="0" smtClean="0"/>
                  <a:t>0</a:t>
                </a:r>
                <a:endParaRPr lang="en-GB" dirty="0"/>
              </a:p>
            </p:txBody>
          </p:sp>
          <p:cxnSp>
            <p:nvCxnSpPr>
              <p:cNvPr id="39" name="Straight Arrow Connector 38"/>
              <p:cNvCxnSpPr/>
              <p:nvPr/>
            </p:nvCxnSpPr>
            <p:spPr>
              <a:xfrm>
                <a:off x="2483768" y="4293096"/>
                <a:ext cx="0" cy="576000"/>
              </a:xfrm>
              <a:prstGeom prst="straightConnector1">
                <a:avLst/>
              </a:prstGeom>
              <a:ln w="38100">
                <a:headEnd type="arrow"/>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5868144" y="4293160"/>
                <a:ext cx="0" cy="576000"/>
              </a:xfrm>
              <a:prstGeom prst="straightConnector1">
                <a:avLst/>
              </a:prstGeom>
              <a:ln w="38100">
                <a:headEnd type="arrow"/>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2483768" y="4234276"/>
                <a:ext cx="216025" cy="759279"/>
              </a:xfrm>
              <a:prstGeom prst="rect">
                <a:avLst/>
              </a:prstGeom>
              <a:noFill/>
            </p:spPr>
            <p:txBody>
              <a:bodyPr wrap="square" rtlCol="0">
                <a:spAutoFit/>
              </a:bodyPr>
              <a:lstStyle/>
              <a:p>
                <a:r>
                  <a:rPr lang="tr-TR" sz="4000" b="1" dirty="0" smtClean="0">
                    <a:latin typeface="Century"/>
                  </a:rPr>
                  <a:t>?</a:t>
                </a:r>
                <a:endParaRPr lang="en-GB" sz="4000" b="1" dirty="0"/>
              </a:p>
            </p:txBody>
          </p:sp>
          <p:sp>
            <p:nvSpPr>
              <p:cNvPr id="42" name="TextBox 41"/>
              <p:cNvSpPr txBox="1"/>
              <p:nvPr/>
            </p:nvSpPr>
            <p:spPr>
              <a:xfrm>
                <a:off x="5903651" y="4234276"/>
                <a:ext cx="216025" cy="759279"/>
              </a:xfrm>
              <a:prstGeom prst="rect">
                <a:avLst/>
              </a:prstGeom>
              <a:noFill/>
            </p:spPr>
            <p:txBody>
              <a:bodyPr wrap="square" rtlCol="0">
                <a:spAutoFit/>
              </a:bodyPr>
              <a:lstStyle/>
              <a:p>
                <a:r>
                  <a:rPr lang="tr-TR" sz="4000" b="1" dirty="0" smtClean="0">
                    <a:latin typeface="Century"/>
                  </a:rPr>
                  <a:t>?</a:t>
                </a:r>
                <a:endParaRPr lang="en-GB" sz="4000" b="1" dirty="0"/>
              </a:p>
            </p:txBody>
          </p:sp>
        </p:grpSp>
        <p:sp>
          <p:nvSpPr>
            <p:cNvPr id="26" name="TextBox 25"/>
            <p:cNvSpPr txBox="1"/>
            <p:nvPr/>
          </p:nvSpPr>
          <p:spPr>
            <a:xfrm>
              <a:off x="7964760" y="548680"/>
              <a:ext cx="174074" cy="707886"/>
            </a:xfrm>
            <a:prstGeom prst="rect">
              <a:avLst/>
            </a:prstGeom>
            <a:noFill/>
          </p:spPr>
          <p:txBody>
            <a:bodyPr wrap="square" rtlCol="0">
              <a:spAutoFit/>
            </a:bodyPr>
            <a:lstStyle/>
            <a:p>
              <a:r>
                <a:rPr lang="tr-TR" sz="4000" b="1" dirty="0" smtClean="0">
                  <a:latin typeface="Century"/>
                </a:rPr>
                <a:t>?</a:t>
              </a:r>
              <a:endParaRPr lang="en-GB" sz="4000" b="1" dirty="0"/>
            </a:p>
          </p:txBody>
        </p:sp>
        <p:sp>
          <p:nvSpPr>
            <p:cNvPr id="29" name="TextBox 28"/>
            <p:cNvSpPr txBox="1"/>
            <p:nvPr/>
          </p:nvSpPr>
          <p:spPr>
            <a:xfrm>
              <a:off x="5508104" y="560874"/>
              <a:ext cx="174074" cy="707886"/>
            </a:xfrm>
            <a:prstGeom prst="rect">
              <a:avLst/>
            </a:prstGeom>
            <a:noFill/>
          </p:spPr>
          <p:txBody>
            <a:bodyPr wrap="square" rtlCol="0">
              <a:spAutoFit/>
            </a:bodyPr>
            <a:lstStyle/>
            <a:p>
              <a:r>
                <a:rPr lang="tr-TR" sz="4000" b="1" dirty="0" smtClean="0">
                  <a:latin typeface="Century"/>
                </a:rPr>
                <a:t>?</a:t>
              </a:r>
              <a:endParaRPr lang="en-GB" sz="4000" b="1" dirty="0"/>
            </a:p>
          </p:txBody>
        </p:sp>
      </p:grpSp>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1659083208"/>
                  </p:ext>
                </p:extLst>
              </p:nvPr>
            </p:nvGraphicFramePr>
            <p:xfrm>
              <a:off x="3491880" y="3789040"/>
              <a:ext cx="4556586" cy="2995528"/>
            </p:xfrm>
            <a:graphic>
              <a:graphicData uri="http://schemas.openxmlformats.org/drawingml/2006/table">
                <a:tbl>
                  <a:tblPr firstRow="1" bandRow="1">
                    <a:tableStyleId>{5C22544A-7EE6-4342-B048-85BDC9FD1C3A}</a:tableStyleId>
                  </a:tblPr>
                  <a:tblGrid>
                    <a:gridCol w="2733509"/>
                    <a:gridCol w="1823077"/>
                  </a:tblGrid>
                  <a:tr h="370840">
                    <a:tc>
                      <a:txBody>
                        <a:bodyPr/>
                        <a:lstStyle/>
                        <a:p>
                          <a:pPr algn="ctr"/>
                          <a:r>
                            <a:rPr lang="en-GB" dirty="0" smtClean="0"/>
                            <a:t>Global fit (E.</a:t>
                          </a:r>
                          <a:r>
                            <a:rPr lang="en-GB" baseline="0" dirty="0" smtClean="0"/>
                            <a:t> </a:t>
                          </a:r>
                          <a:r>
                            <a:rPr lang="en-GB" baseline="0" dirty="0" err="1" smtClean="0"/>
                            <a:t>Lisi</a:t>
                          </a:r>
                          <a:r>
                            <a:rPr lang="en-GB" baseline="0" dirty="0" smtClean="0"/>
                            <a:t> et al.</a:t>
                          </a:r>
                          <a:r>
                            <a:rPr lang="en-GB" dirty="0" smtClean="0"/>
                            <a:t>)</a:t>
                          </a:r>
                          <a:endParaRPr lang="en-GB" dirty="0"/>
                        </a:p>
                      </a:txBody>
                      <a:tcPr/>
                    </a:tc>
                    <a:tc>
                      <a:txBody>
                        <a:bodyPr/>
                        <a:lstStyle/>
                        <a:p>
                          <a:pPr algn="ctr"/>
                          <a:r>
                            <a:rPr lang="en-GB" dirty="0" smtClean="0"/>
                            <a:t>NH – IH</a:t>
                          </a:r>
                          <a:endParaRPr lang="en-GB" dirty="0"/>
                        </a:p>
                      </a:txBody>
                      <a:tcPr/>
                    </a:tc>
                  </a:tr>
                  <a:tr h="370840">
                    <a:tc>
                      <a:txBody>
                        <a:bodyPr/>
                        <a:lstStyle/>
                        <a:p>
                          <a:pPr algn="ctr"/>
                          <a14:m>
                            <m:oMath xmlns:m="http://schemas.openxmlformats.org/officeDocument/2006/math">
                              <m:r>
                                <a:rPr lang="en-GB" sz="1600" i="1" smtClean="0">
                                  <a:latin typeface="Cambria Math"/>
                                  <a:ea typeface="Cambria Math"/>
                                </a:rPr>
                                <m:t>∆</m:t>
                              </m:r>
                              <m:sSubSup>
                                <m:sSubSupPr>
                                  <m:ctrlPr>
                                    <a:rPr lang="en-GB" sz="1600" b="0" i="1" smtClean="0">
                                      <a:latin typeface="Cambria Math"/>
                                      <a:ea typeface="Cambria Math"/>
                                    </a:rPr>
                                  </m:ctrlPr>
                                </m:sSubSupPr>
                                <m:e>
                                  <m:r>
                                    <a:rPr lang="tr-TR" sz="1600" b="0" i="1" smtClean="0">
                                      <a:latin typeface="Cambria Math"/>
                                      <a:ea typeface="Cambria Math"/>
                                    </a:rPr>
                                    <m:t>𝑚</m:t>
                                  </m:r>
                                </m:e>
                                <m:sub>
                                  <m:r>
                                    <a:rPr lang="tr-TR" sz="1600" b="0" i="1" smtClean="0">
                                      <a:latin typeface="Cambria Math"/>
                                      <a:ea typeface="Cambria Math"/>
                                    </a:rPr>
                                    <m:t>21</m:t>
                                  </m:r>
                                </m:sub>
                                <m:sup>
                                  <m:r>
                                    <a:rPr lang="tr-TR" sz="1600" b="0" i="1" smtClean="0">
                                      <a:latin typeface="Cambria Math"/>
                                      <a:ea typeface="Cambria Math"/>
                                    </a:rPr>
                                    <m:t>2</m:t>
                                  </m:r>
                                </m:sup>
                              </m:sSubSup>
                            </m:oMath>
                          </a14:m>
                          <a:r>
                            <a:rPr lang="tr-TR" sz="1600" dirty="0" smtClean="0"/>
                            <a:t> (eV</a:t>
                          </a:r>
                          <a:r>
                            <a:rPr lang="tr-TR" sz="1600" baseline="30000" dirty="0" smtClean="0"/>
                            <a:t>2</a:t>
                          </a:r>
                          <a:r>
                            <a:rPr lang="tr-TR" sz="1600" dirty="0" smtClean="0"/>
                            <a:t>)</a:t>
                          </a:r>
                          <a:endParaRPr lang="en-GB" sz="1600" dirty="0"/>
                        </a:p>
                      </a:txBody>
                      <a:tcPr/>
                    </a:tc>
                    <a:tc>
                      <a:txBody>
                        <a:bodyPr/>
                        <a:lstStyle/>
                        <a:p>
                          <a:pPr algn="ctr"/>
                          <a:r>
                            <a:rPr lang="tr-TR" dirty="0" smtClean="0"/>
                            <a:t>7.5</a:t>
                          </a:r>
                          <a:r>
                            <a:rPr lang="en-GB" dirty="0" smtClean="0"/>
                            <a:t>4</a:t>
                          </a:r>
                          <a:r>
                            <a:rPr lang="en-GB" dirty="0" smtClean="0">
                              <a:sym typeface="Symbol"/>
                            </a:rPr>
                            <a:t> 10</a:t>
                          </a:r>
                          <a:r>
                            <a:rPr lang="en-GB" baseline="30000" dirty="0" smtClean="0">
                              <a:sym typeface="Symbol"/>
                            </a:rPr>
                            <a:t>-5</a:t>
                          </a:r>
                          <a:endParaRPr lang="en-GB" baseline="30000"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GB" sz="1600" i="1" smtClean="0">
                                  <a:latin typeface="Cambria Math"/>
                                  <a:ea typeface="Cambria Math"/>
                                </a:rPr>
                                <m:t>∆</m:t>
                              </m:r>
                              <m:sSubSup>
                                <m:sSubSupPr>
                                  <m:ctrlPr>
                                    <a:rPr lang="en-GB" sz="1600" b="0" i="1" smtClean="0">
                                      <a:latin typeface="Cambria Math"/>
                                      <a:ea typeface="Cambria Math"/>
                                    </a:rPr>
                                  </m:ctrlPr>
                                </m:sSubSupPr>
                                <m:e>
                                  <m:r>
                                    <a:rPr lang="tr-TR" sz="1600" b="0" i="1" smtClean="0">
                                      <a:latin typeface="Cambria Math"/>
                                      <a:ea typeface="Cambria Math"/>
                                    </a:rPr>
                                    <m:t>𝑚</m:t>
                                  </m:r>
                                </m:e>
                                <m:sub>
                                  <m:r>
                                    <a:rPr lang="tr-TR" sz="1600" b="0" i="1" smtClean="0">
                                      <a:latin typeface="Cambria Math"/>
                                      <a:ea typeface="Cambria Math"/>
                                    </a:rPr>
                                    <m:t>32</m:t>
                                  </m:r>
                                </m:sub>
                                <m:sup>
                                  <m:r>
                                    <a:rPr lang="tr-TR" sz="1600" b="0" i="1" smtClean="0">
                                      <a:latin typeface="Cambria Math"/>
                                      <a:ea typeface="Cambria Math"/>
                                    </a:rPr>
                                    <m:t>2</m:t>
                                  </m:r>
                                </m:sup>
                              </m:sSubSup>
                            </m:oMath>
                          </a14:m>
                          <a:r>
                            <a:rPr lang="tr-TR" sz="1600" dirty="0" smtClean="0"/>
                            <a:t> (eV</a:t>
                          </a:r>
                          <a:r>
                            <a:rPr lang="tr-TR" sz="1600" baseline="30000" dirty="0" smtClean="0"/>
                            <a:t>2</a:t>
                          </a:r>
                          <a:r>
                            <a:rPr lang="tr-TR" sz="1600" dirty="0" smtClean="0"/>
                            <a:t>)</a:t>
                          </a:r>
                          <a:endParaRPr lang="en-GB" sz="1600" dirty="0"/>
                        </a:p>
                      </a:txBody>
                      <a:tcPr/>
                    </a:tc>
                    <a:tc>
                      <a:txBody>
                        <a:bodyPr/>
                        <a:lstStyle/>
                        <a:p>
                          <a:pPr algn="ctr"/>
                          <a:r>
                            <a:rPr lang="en-GB" dirty="0" smtClean="0"/>
                            <a:t>2.44-2.40 10</a:t>
                          </a:r>
                          <a:r>
                            <a:rPr lang="en-GB" baseline="30000" dirty="0" smtClean="0"/>
                            <a:t>-3</a:t>
                          </a:r>
                          <a:endParaRPr lang="en-GB" baseline="30000" dirty="0"/>
                        </a:p>
                      </a:txBody>
                      <a:tcPr/>
                    </a:tc>
                  </a:tr>
                  <a:tr h="39964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GB" sz="1600" i="1" smtClean="0">
                                  <a:latin typeface="Cambria Math"/>
                                  <a:ea typeface="Cambria Math"/>
                                </a:rPr>
                                <m:t>∆</m:t>
                              </m:r>
                              <m:sSubSup>
                                <m:sSubSupPr>
                                  <m:ctrlPr>
                                    <a:rPr lang="en-GB" sz="1600" b="0" i="1" smtClean="0">
                                      <a:latin typeface="Cambria Math"/>
                                      <a:ea typeface="Cambria Math"/>
                                    </a:rPr>
                                  </m:ctrlPr>
                                </m:sSubSupPr>
                                <m:e>
                                  <m:r>
                                    <a:rPr lang="tr-TR" sz="1600" b="0" i="1" smtClean="0">
                                      <a:latin typeface="Cambria Math"/>
                                      <a:ea typeface="Cambria Math"/>
                                    </a:rPr>
                                    <m:t>𝑚</m:t>
                                  </m:r>
                                </m:e>
                                <m:sub>
                                  <m:r>
                                    <a:rPr lang="tr-TR" sz="1600" b="0" i="1" smtClean="0">
                                      <a:latin typeface="Cambria Math"/>
                                      <a:ea typeface="Cambria Math"/>
                                    </a:rPr>
                                    <m:t>3</m:t>
                                  </m:r>
                                  <m:r>
                                    <a:rPr lang="en-GB" sz="1600" b="0" i="1" smtClean="0">
                                      <a:latin typeface="Cambria Math"/>
                                      <a:ea typeface="Cambria Math"/>
                                    </a:rPr>
                                    <m:t>1</m:t>
                                  </m:r>
                                </m:sub>
                                <m:sup>
                                  <m:r>
                                    <a:rPr lang="tr-TR" sz="1600" b="0" i="1" smtClean="0">
                                      <a:latin typeface="Cambria Math"/>
                                      <a:ea typeface="Cambria Math"/>
                                    </a:rPr>
                                    <m:t>2</m:t>
                                  </m:r>
                                </m:sup>
                              </m:sSubSup>
                            </m:oMath>
                          </a14:m>
                          <a:r>
                            <a:rPr lang="tr-TR" sz="1600" dirty="0" smtClean="0"/>
                            <a:t> (eV</a:t>
                          </a:r>
                          <a:r>
                            <a:rPr lang="tr-TR" sz="1600" baseline="30000" dirty="0" smtClean="0"/>
                            <a:t>2</a:t>
                          </a:r>
                          <a:r>
                            <a:rPr lang="tr-TR" sz="1600" dirty="0" smtClean="0"/>
                            <a:t>)</a:t>
                          </a:r>
                          <a:r>
                            <a:rPr lang="en-GB" sz="1600" dirty="0" smtClean="0"/>
                            <a:t> = </a:t>
                          </a:r>
                          <a14:m>
                            <m:oMath xmlns:m="http://schemas.openxmlformats.org/officeDocument/2006/math">
                              <m:r>
                                <a:rPr lang="en-GB" sz="1600" i="1" smtClean="0">
                                  <a:latin typeface="Cambria Math"/>
                                  <a:ea typeface="Cambria Math"/>
                                </a:rPr>
                                <m:t>∆</m:t>
                              </m:r>
                              <m:sSubSup>
                                <m:sSubSupPr>
                                  <m:ctrlPr>
                                    <a:rPr lang="en-GB" sz="1600" b="0" i="1" smtClean="0">
                                      <a:latin typeface="Cambria Math"/>
                                      <a:ea typeface="Cambria Math"/>
                                    </a:rPr>
                                  </m:ctrlPr>
                                </m:sSubSupPr>
                                <m:e>
                                  <m:r>
                                    <a:rPr lang="tr-TR" sz="1600" b="0" i="1" smtClean="0">
                                      <a:latin typeface="Cambria Math"/>
                                      <a:ea typeface="Cambria Math"/>
                                    </a:rPr>
                                    <m:t>𝑚</m:t>
                                  </m:r>
                                </m:e>
                                <m:sub>
                                  <m:r>
                                    <a:rPr lang="tr-TR" sz="1600" b="0" i="1" smtClean="0">
                                      <a:latin typeface="Cambria Math"/>
                                      <a:ea typeface="Cambria Math"/>
                                    </a:rPr>
                                    <m:t>32</m:t>
                                  </m:r>
                                </m:sub>
                                <m:sup>
                                  <m:r>
                                    <a:rPr lang="tr-TR" sz="1600" b="0" i="1" smtClean="0">
                                      <a:latin typeface="Cambria Math"/>
                                      <a:ea typeface="Cambria Math"/>
                                    </a:rPr>
                                    <m:t>2</m:t>
                                  </m:r>
                                </m:sup>
                              </m:sSubSup>
                              <m:r>
                                <a:rPr lang="en-GB" sz="1600" b="0" i="0" smtClean="0">
                                  <a:latin typeface="Cambria Math"/>
                                  <a:ea typeface="Cambria Math"/>
                                </a:rPr>
                                <m:t>−</m:t>
                              </m:r>
                              <m:r>
                                <a:rPr lang="en-GB" sz="1600" i="1" smtClean="0">
                                  <a:latin typeface="Cambria Math"/>
                                  <a:ea typeface="Cambria Math"/>
                                </a:rPr>
                                <m:t>∆</m:t>
                              </m:r>
                              <m:sSubSup>
                                <m:sSubSupPr>
                                  <m:ctrlPr>
                                    <a:rPr lang="en-GB" sz="1600" b="0" i="1" smtClean="0">
                                      <a:latin typeface="Cambria Math"/>
                                      <a:ea typeface="Cambria Math"/>
                                    </a:rPr>
                                  </m:ctrlPr>
                                </m:sSubSupPr>
                                <m:e>
                                  <m:r>
                                    <a:rPr lang="tr-TR" sz="1600" b="0" i="1" smtClean="0">
                                      <a:latin typeface="Cambria Math"/>
                                      <a:ea typeface="Cambria Math"/>
                                    </a:rPr>
                                    <m:t>𝑚</m:t>
                                  </m:r>
                                </m:e>
                                <m:sub>
                                  <m:r>
                                    <a:rPr lang="tr-TR" sz="1600" b="0" i="1" smtClean="0">
                                      <a:latin typeface="Cambria Math"/>
                                      <a:ea typeface="Cambria Math"/>
                                    </a:rPr>
                                    <m:t>2</m:t>
                                  </m:r>
                                  <m:r>
                                    <a:rPr lang="en-GB" sz="1600" b="0" i="1" smtClean="0">
                                      <a:latin typeface="Cambria Math"/>
                                      <a:ea typeface="Cambria Math"/>
                                    </a:rPr>
                                    <m:t>1</m:t>
                                  </m:r>
                                </m:sub>
                                <m:sup>
                                  <m:r>
                                    <a:rPr lang="tr-TR" sz="1600" b="0" i="1" smtClean="0">
                                      <a:latin typeface="Cambria Math"/>
                                      <a:ea typeface="Cambria Math"/>
                                    </a:rPr>
                                    <m:t>2</m:t>
                                  </m:r>
                                </m:sup>
                              </m:sSubSup>
                            </m:oMath>
                          </a14:m>
                          <a:endParaRPr lang="en-GB" sz="1600" dirty="0"/>
                        </a:p>
                      </a:txBody>
                      <a:tcPr/>
                    </a:tc>
                    <a:tc>
                      <a:txBody>
                        <a:bodyPr/>
                        <a:lstStyle/>
                        <a:p>
                          <a:pPr algn="ctr"/>
                          <a:endParaRPr lang="en-GB" dirty="0"/>
                        </a:p>
                      </a:txBody>
                      <a:tcPr/>
                    </a:tc>
                  </a:tr>
                  <a:tr h="370840">
                    <a:tc>
                      <a:txBody>
                        <a:bodyPr/>
                        <a:lstStyle/>
                        <a:p>
                          <a:pPr algn="ctr"/>
                          <a14:m>
                            <m:oMathPara xmlns:m="http://schemas.openxmlformats.org/officeDocument/2006/math">
                              <m:oMathParaPr>
                                <m:jc m:val="centerGroup"/>
                              </m:oMathParaPr>
                              <m:oMath xmlns:m="http://schemas.openxmlformats.org/officeDocument/2006/math">
                                <m:sSup>
                                  <m:sSupPr>
                                    <m:ctrlPr>
                                      <a:rPr lang="en-GB" sz="1600" i="1" smtClean="0">
                                        <a:latin typeface="Cambria Math"/>
                                      </a:rPr>
                                    </m:ctrlPr>
                                  </m:sSupPr>
                                  <m:e>
                                    <m:r>
                                      <a:rPr lang="en-GB" sz="1600" b="0" i="1" smtClean="0">
                                        <a:latin typeface="Cambria Math"/>
                                      </a:rPr>
                                      <m:t>𝑠𝑖𝑛</m:t>
                                    </m:r>
                                  </m:e>
                                  <m:sup>
                                    <m:r>
                                      <a:rPr lang="en-GB" sz="1600" b="0" i="1" smtClean="0">
                                        <a:latin typeface="Cambria Math"/>
                                      </a:rPr>
                                      <m:t>2</m:t>
                                    </m:r>
                                  </m:sup>
                                </m:sSup>
                                <m:sSub>
                                  <m:sSubPr>
                                    <m:ctrlPr>
                                      <a:rPr lang="en-GB" sz="1600" b="0" i="1" smtClean="0">
                                        <a:latin typeface="Cambria Math"/>
                                      </a:rPr>
                                    </m:ctrlPr>
                                  </m:sSubPr>
                                  <m:e>
                                    <m:r>
                                      <a:rPr lang="en-GB" sz="1600" b="0" i="1" smtClean="0">
                                        <a:latin typeface="Cambria Math"/>
                                        <a:ea typeface="Cambria Math"/>
                                      </a:rPr>
                                      <m:t>𝜃</m:t>
                                    </m:r>
                                  </m:e>
                                  <m:sub>
                                    <m:r>
                                      <a:rPr lang="en-GB" sz="1600" b="0" i="1" smtClean="0">
                                        <a:latin typeface="Cambria Math"/>
                                      </a:rPr>
                                      <m:t>12</m:t>
                                    </m:r>
                                  </m:sub>
                                </m:sSub>
                              </m:oMath>
                            </m:oMathPara>
                          </a14:m>
                          <a:endParaRPr lang="en-GB" sz="1600" dirty="0"/>
                        </a:p>
                      </a:txBody>
                      <a:tcPr/>
                    </a:tc>
                    <a:tc>
                      <a:txBody>
                        <a:bodyPr/>
                        <a:lstStyle/>
                        <a:p>
                          <a:pPr algn="ctr"/>
                          <a:r>
                            <a:rPr lang="en-GB" dirty="0" smtClean="0"/>
                            <a:t>0.308</a:t>
                          </a:r>
                          <a:endParaRPr lang="en-GB" dirty="0"/>
                        </a:p>
                      </a:txBody>
                      <a:tcPr/>
                    </a:tc>
                  </a:tr>
                  <a:tr h="370840">
                    <a:tc>
                      <a:txBody>
                        <a:bodyPr/>
                        <a:lstStyle/>
                        <a:p>
                          <a:pPr algn="ctr"/>
                          <a14:m>
                            <m:oMathPara xmlns:m="http://schemas.openxmlformats.org/officeDocument/2006/math">
                              <m:oMathParaPr>
                                <m:jc m:val="centerGroup"/>
                              </m:oMathParaPr>
                              <m:oMath xmlns:m="http://schemas.openxmlformats.org/officeDocument/2006/math">
                                <m:sSup>
                                  <m:sSupPr>
                                    <m:ctrlPr>
                                      <a:rPr lang="en-GB" sz="1600" i="1" smtClean="0">
                                        <a:latin typeface="Cambria Math"/>
                                      </a:rPr>
                                    </m:ctrlPr>
                                  </m:sSupPr>
                                  <m:e>
                                    <m:r>
                                      <a:rPr lang="en-GB" sz="1600" b="0" i="1" smtClean="0">
                                        <a:latin typeface="Cambria Math"/>
                                      </a:rPr>
                                      <m:t>𝑠𝑖𝑛</m:t>
                                    </m:r>
                                  </m:e>
                                  <m:sup>
                                    <m:r>
                                      <a:rPr lang="en-GB" sz="1600" b="0" i="1" smtClean="0">
                                        <a:latin typeface="Cambria Math"/>
                                      </a:rPr>
                                      <m:t>2</m:t>
                                    </m:r>
                                  </m:sup>
                                </m:sSup>
                                <m:sSub>
                                  <m:sSubPr>
                                    <m:ctrlPr>
                                      <a:rPr lang="en-GB" sz="1600" b="0" i="1" smtClean="0">
                                        <a:latin typeface="Cambria Math"/>
                                      </a:rPr>
                                    </m:ctrlPr>
                                  </m:sSubPr>
                                  <m:e>
                                    <m:r>
                                      <a:rPr lang="en-GB" sz="1600" b="0" i="1" smtClean="0">
                                        <a:latin typeface="Cambria Math"/>
                                        <a:ea typeface="Cambria Math"/>
                                      </a:rPr>
                                      <m:t>𝜃</m:t>
                                    </m:r>
                                  </m:e>
                                  <m:sub>
                                    <m:r>
                                      <a:rPr lang="en-GB" sz="1600" b="0" i="1" smtClean="0">
                                        <a:latin typeface="Cambria Math"/>
                                      </a:rPr>
                                      <m:t>23</m:t>
                                    </m:r>
                                  </m:sub>
                                </m:sSub>
                              </m:oMath>
                            </m:oMathPara>
                          </a14:m>
                          <a:endParaRPr lang="en-GB" sz="1600" dirty="0"/>
                        </a:p>
                      </a:txBody>
                      <a:tcPr/>
                    </a:tc>
                    <a:tc>
                      <a:txBody>
                        <a:bodyPr/>
                        <a:lstStyle/>
                        <a:p>
                          <a:pPr algn="ctr"/>
                          <a:r>
                            <a:rPr lang="en-GB" dirty="0" smtClean="0"/>
                            <a:t>0.425-0.437</a:t>
                          </a:r>
                          <a:r>
                            <a:rPr lang="tr-TR" dirty="0" smtClean="0"/>
                            <a:t> </a:t>
                          </a:r>
                          <a:endParaRPr lang="en-GB" dirty="0"/>
                        </a:p>
                      </a:txBody>
                      <a:tcPr/>
                    </a:tc>
                  </a:tr>
                  <a:tr h="370840">
                    <a:tc>
                      <a:txBody>
                        <a:bodyPr/>
                        <a:lstStyle/>
                        <a:p>
                          <a:pPr algn="ctr"/>
                          <a14:m>
                            <m:oMathPara xmlns:m="http://schemas.openxmlformats.org/officeDocument/2006/math">
                              <m:oMathParaPr>
                                <m:jc m:val="centerGroup"/>
                              </m:oMathParaPr>
                              <m:oMath xmlns:m="http://schemas.openxmlformats.org/officeDocument/2006/math">
                                <m:sSup>
                                  <m:sSupPr>
                                    <m:ctrlPr>
                                      <a:rPr lang="en-GB" sz="1600" i="1" smtClean="0">
                                        <a:latin typeface="Cambria Math"/>
                                      </a:rPr>
                                    </m:ctrlPr>
                                  </m:sSupPr>
                                  <m:e>
                                    <m:r>
                                      <a:rPr lang="en-GB" sz="1600" b="0" i="1" smtClean="0">
                                        <a:latin typeface="Cambria Math"/>
                                      </a:rPr>
                                      <m:t>𝑠𝑖𝑛</m:t>
                                    </m:r>
                                  </m:e>
                                  <m:sup>
                                    <m:r>
                                      <a:rPr lang="en-GB" sz="1600" b="0" i="1" smtClean="0">
                                        <a:latin typeface="Cambria Math"/>
                                      </a:rPr>
                                      <m:t>2</m:t>
                                    </m:r>
                                  </m:sup>
                                </m:sSup>
                                <m:sSub>
                                  <m:sSubPr>
                                    <m:ctrlPr>
                                      <a:rPr lang="en-GB" sz="1600" b="0" i="1" smtClean="0">
                                        <a:latin typeface="Cambria Math"/>
                                      </a:rPr>
                                    </m:ctrlPr>
                                  </m:sSubPr>
                                  <m:e>
                                    <m:r>
                                      <a:rPr lang="en-GB" sz="1600" b="0" i="1" smtClean="0">
                                        <a:latin typeface="Cambria Math"/>
                                        <a:ea typeface="Cambria Math"/>
                                      </a:rPr>
                                      <m:t>𝜃</m:t>
                                    </m:r>
                                  </m:e>
                                  <m:sub>
                                    <m:r>
                                      <a:rPr lang="en-GB" sz="1600" b="0" i="1" smtClean="0">
                                        <a:latin typeface="Cambria Math"/>
                                      </a:rPr>
                                      <m:t>13</m:t>
                                    </m:r>
                                  </m:sub>
                                </m:sSub>
                              </m:oMath>
                            </m:oMathPara>
                          </a14:m>
                          <a:endParaRPr lang="en-GB" sz="1600" dirty="0"/>
                        </a:p>
                      </a:txBody>
                      <a:tcPr/>
                    </a:tc>
                    <a:tc>
                      <a:txBody>
                        <a:bodyPr/>
                        <a:lstStyle/>
                        <a:p>
                          <a:pPr algn="ctr"/>
                          <a:r>
                            <a:rPr lang="en-GB" dirty="0" smtClean="0"/>
                            <a:t>0.0234-0.0239</a:t>
                          </a:r>
                          <a:endParaRPr lang="en-GB" dirty="0"/>
                        </a:p>
                      </a:txBody>
                      <a:tcPr/>
                    </a:tc>
                  </a:tr>
                  <a:tr h="370840">
                    <a:tc>
                      <a:txBody>
                        <a:bodyPr/>
                        <a:lstStyle/>
                        <a:p>
                          <a:pPr algn="ctr"/>
                          <a:r>
                            <a:rPr lang="en-GB" sz="1600" dirty="0" smtClean="0">
                              <a:sym typeface="Symbol"/>
                            </a:rPr>
                            <a:t>/</a:t>
                          </a:r>
                          <a:endParaRPr lang="en-GB" sz="1600" dirty="0"/>
                        </a:p>
                      </a:txBody>
                      <a:tcPr/>
                    </a:tc>
                    <a:tc>
                      <a:txBody>
                        <a:bodyPr/>
                        <a:lstStyle/>
                        <a:p>
                          <a:pPr algn="ctr"/>
                          <a:r>
                            <a:rPr lang="en-GB" dirty="0" smtClean="0"/>
                            <a:t>1.39-1.35</a:t>
                          </a:r>
                          <a:endParaRPr lang="en-GB" dirty="0"/>
                        </a:p>
                      </a:txBody>
                      <a:tcPr/>
                    </a:tc>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1659083208"/>
                  </p:ext>
                </p:extLst>
              </p:nvPr>
            </p:nvGraphicFramePr>
            <p:xfrm>
              <a:off x="3491880" y="3789040"/>
              <a:ext cx="4556586" cy="2995528"/>
            </p:xfrm>
            <a:graphic>
              <a:graphicData uri="http://schemas.openxmlformats.org/drawingml/2006/table">
                <a:tbl>
                  <a:tblPr firstRow="1" bandRow="1">
                    <a:tableStyleId>{5C22544A-7EE6-4342-B048-85BDC9FD1C3A}</a:tableStyleId>
                  </a:tblPr>
                  <a:tblGrid>
                    <a:gridCol w="2733509"/>
                    <a:gridCol w="1823077"/>
                  </a:tblGrid>
                  <a:tr h="370840">
                    <a:tc>
                      <a:txBody>
                        <a:bodyPr/>
                        <a:lstStyle/>
                        <a:p>
                          <a:pPr algn="ctr"/>
                          <a:r>
                            <a:rPr lang="en-GB" dirty="0" smtClean="0"/>
                            <a:t>Global fit (E.</a:t>
                          </a:r>
                          <a:r>
                            <a:rPr lang="en-GB" baseline="0" dirty="0" smtClean="0"/>
                            <a:t> </a:t>
                          </a:r>
                          <a:r>
                            <a:rPr lang="en-GB" baseline="0" dirty="0" err="1" smtClean="0"/>
                            <a:t>Lisi</a:t>
                          </a:r>
                          <a:r>
                            <a:rPr lang="en-GB" baseline="0" dirty="0" smtClean="0"/>
                            <a:t> et al.</a:t>
                          </a:r>
                          <a:r>
                            <a:rPr lang="en-GB" dirty="0" smtClean="0"/>
                            <a:t>)</a:t>
                          </a:r>
                          <a:endParaRPr lang="en-GB" dirty="0"/>
                        </a:p>
                      </a:txBody>
                      <a:tcPr/>
                    </a:tc>
                    <a:tc>
                      <a:txBody>
                        <a:bodyPr/>
                        <a:lstStyle/>
                        <a:p>
                          <a:pPr algn="ctr"/>
                          <a:r>
                            <a:rPr lang="en-GB" dirty="0" smtClean="0"/>
                            <a:t>NH – IH</a:t>
                          </a:r>
                          <a:endParaRPr lang="en-GB" dirty="0"/>
                        </a:p>
                      </a:txBody>
                      <a:tcPr/>
                    </a:tc>
                  </a:tr>
                  <a:tr h="370840">
                    <a:tc>
                      <a:txBody>
                        <a:bodyPr/>
                        <a:lstStyle/>
                        <a:p>
                          <a:endParaRPr lang="en-US"/>
                        </a:p>
                      </a:txBody>
                      <a:tcPr>
                        <a:blipFill rotWithShape="1">
                          <a:blip r:embed="rId5"/>
                          <a:stretch>
                            <a:fillRect l="-223" t="-108197" r="-66964" b="-629508"/>
                          </a:stretch>
                        </a:blipFill>
                      </a:tcPr>
                    </a:tc>
                    <a:tc>
                      <a:txBody>
                        <a:bodyPr/>
                        <a:lstStyle/>
                        <a:p>
                          <a:pPr algn="ctr"/>
                          <a:r>
                            <a:rPr lang="tr-TR" dirty="0" smtClean="0"/>
                            <a:t>7.5</a:t>
                          </a:r>
                          <a:r>
                            <a:rPr lang="en-GB" dirty="0" smtClean="0"/>
                            <a:t>4</a:t>
                          </a:r>
                          <a:r>
                            <a:rPr lang="en-GB" dirty="0" smtClean="0">
                              <a:sym typeface="Symbol"/>
                            </a:rPr>
                            <a:t> 10</a:t>
                          </a:r>
                          <a:r>
                            <a:rPr lang="en-GB" baseline="30000" dirty="0" smtClean="0">
                              <a:sym typeface="Symbol"/>
                            </a:rPr>
                            <a:t>-5</a:t>
                          </a:r>
                          <a:endParaRPr lang="en-GB" baseline="30000" dirty="0"/>
                        </a:p>
                      </a:txBody>
                      <a:tcPr/>
                    </a:tc>
                  </a:tr>
                  <a:tr h="370840">
                    <a:tc>
                      <a:txBody>
                        <a:bodyPr/>
                        <a:lstStyle/>
                        <a:p>
                          <a:endParaRPr lang="en-US"/>
                        </a:p>
                      </a:txBody>
                      <a:tcPr>
                        <a:blipFill rotWithShape="1">
                          <a:blip r:embed="rId5"/>
                          <a:stretch>
                            <a:fillRect l="-223" t="-211667" r="-66964" b="-540000"/>
                          </a:stretch>
                        </a:blipFill>
                      </a:tcPr>
                    </a:tc>
                    <a:tc>
                      <a:txBody>
                        <a:bodyPr/>
                        <a:lstStyle/>
                        <a:p>
                          <a:pPr algn="ctr"/>
                          <a:r>
                            <a:rPr lang="en-GB" dirty="0" smtClean="0"/>
                            <a:t>2.44-2.40 10</a:t>
                          </a:r>
                          <a:r>
                            <a:rPr lang="en-GB" baseline="30000" dirty="0" smtClean="0"/>
                            <a:t>-3</a:t>
                          </a:r>
                          <a:endParaRPr lang="en-GB" baseline="30000" dirty="0"/>
                        </a:p>
                      </a:txBody>
                      <a:tcPr/>
                    </a:tc>
                  </a:tr>
                  <a:tr h="399648">
                    <a:tc>
                      <a:txBody>
                        <a:bodyPr/>
                        <a:lstStyle/>
                        <a:p>
                          <a:endParaRPr lang="en-US"/>
                        </a:p>
                      </a:txBody>
                      <a:tcPr>
                        <a:blipFill rotWithShape="1">
                          <a:blip r:embed="rId5"/>
                          <a:stretch>
                            <a:fillRect l="-223" t="-283333" r="-66964" b="-390909"/>
                          </a:stretch>
                        </a:blipFill>
                      </a:tcPr>
                    </a:tc>
                    <a:tc>
                      <a:txBody>
                        <a:bodyPr/>
                        <a:lstStyle/>
                        <a:p>
                          <a:pPr algn="ctr"/>
                          <a:endParaRPr lang="en-GB" dirty="0"/>
                        </a:p>
                      </a:txBody>
                      <a:tcPr/>
                    </a:tc>
                  </a:tr>
                  <a:tr h="370840">
                    <a:tc>
                      <a:txBody>
                        <a:bodyPr/>
                        <a:lstStyle/>
                        <a:p>
                          <a:endParaRPr lang="en-US"/>
                        </a:p>
                      </a:txBody>
                      <a:tcPr>
                        <a:blipFill rotWithShape="1">
                          <a:blip r:embed="rId5"/>
                          <a:stretch>
                            <a:fillRect l="-223" t="-414754" r="-66964" b="-322951"/>
                          </a:stretch>
                        </a:blipFill>
                      </a:tcPr>
                    </a:tc>
                    <a:tc>
                      <a:txBody>
                        <a:bodyPr/>
                        <a:lstStyle/>
                        <a:p>
                          <a:pPr algn="ctr"/>
                          <a:r>
                            <a:rPr lang="en-GB" dirty="0" smtClean="0"/>
                            <a:t>0.308</a:t>
                          </a:r>
                          <a:endParaRPr lang="en-GB" dirty="0"/>
                        </a:p>
                      </a:txBody>
                      <a:tcPr/>
                    </a:tc>
                  </a:tr>
                  <a:tr h="370840">
                    <a:tc>
                      <a:txBody>
                        <a:bodyPr/>
                        <a:lstStyle/>
                        <a:p>
                          <a:endParaRPr lang="en-US"/>
                        </a:p>
                      </a:txBody>
                      <a:tcPr>
                        <a:blipFill rotWithShape="1">
                          <a:blip r:embed="rId5"/>
                          <a:stretch>
                            <a:fillRect l="-223" t="-523333" r="-66964" b="-228333"/>
                          </a:stretch>
                        </a:blipFill>
                      </a:tcPr>
                    </a:tc>
                    <a:tc>
                      <a:txBody>
                        <a:bodyPr/>
                        <a:lstStyle/>
                        <a:p>
                          <a:pPr algn="ctr"/>
                          <a:r>
                            <a:rPr lang="en-GB" dirty="0" smtClean="0"/>
                            <a:t>0.425-0.437</a:t>
                          </a:r>
                          <a:r>
                            <a:rPr lang="tr-TR" dirty="0" smtClean="0"/>
                            <a:t> </a:t>
                          </a:r>
                          <a:endParaRPr lang="en-GB" dirty="0"/>
                        </a:p>
                      </a:txBody>
                      <a:tcPr/>
                    </a:tc>
                  </a:tr>
                  <a:tr h="370840">
                    <a:tc>
                      <a:txBody>
                        <a:bodyPr/>
                        <a:lstStyle/>
                        <a:p>
                          <a:endParaRPr lang="en-US"/>
                        </a:p>
                      </a:txBody>
                      <a:tcPr>
                        <a:blipFill rotWithShape="1">
                          <a:blip r:embed="rId5"/>
                          <a:stretch>
                            <a:fillRect l="-223" t="-613115" r="-66964" b="-124590"/>
                          </a:stretch>
                        </a:blipFill>
                      </a:tcPr>
                    </a:tc>
                    <a:tc>
                      <a:txBody>
                        <a:bodyPr/>
                        <a:lstStyle/>
                        <a:p>
                          <a:pPr algn="ctr"/>
                          <a:r>
                            <a:rPr lang="en-GB" dirty="0" smtClean="0"/>
                            <a:t>0.0234-0.0239</a:t>
                          </a:r>
                          <a:endParaRPr lang="en-GB" dirty="0"/>
                        </a:p>
                      </a:txBody>
                      <a:tcPr/>
                    </a:tc>
                  </a:tr>
                  <a:tr h="370840">
                    <a:tc>
                      <a:txBody>
                        <a:bodyPr/>
                        <a:lstStyle/>
                        <a:p>
                          <a:pPr algn="ctr"/>
                          <a:r>
                            <a:rPr lang="en-GB" sz="1600" dirty="0" smtClean="0">
                              <a:sym typeface="Symbol"/>
                            </a:rPr>
                            <a:t>/</a:t>
                          </a:r>
                          <a:endParaRPr lang="en-GB" sz="1600" dirty="0"/>
                        </a:p>
                      </a:txBody>
                      <a:tcPr/>
                    </a:tc>
                    <a:tc>
                      <a:txBody>
                        <a:bodyPr/>
                        <a:lstStyle/>
                        <a:p>
                          <a:pPr algn="ctr"/>
                          <a:r>
                            <a:rPr lang="en-GB" dirty="0" smtClean="0"/>
                            <a:t>1.39-1.35</a:t>
                          </a:r>
                          <a:endParaRPr lang="en-GB" dirty="0"/>
                        </a:p>
                      </a:txBody>
                      <a:tcPr/>
                    </a:tc>
                  </a:tr>
                </a:tbl>
              </a:graphicData>
            </a:graphic>
          </p:graphicFrame>
        </mc:Fallback>
      </mc:AlternateContent>
      <p:sp>
        <p:nvSpPr>
          <p:cNvPr id="6" name="TextBox 5"/>
          <p:cNvSpPr txBox="1"/>
          <p:nvPr/>
        </p:nvSpPr>
        <p:spPr>
          <a:xfrm>
            <a:off x="8100392" y="5661248"/>
            <a:ext cx="1179240" cy="369332"/>
          </a:xfrm>
          <a:prstGeom prst="rect">
            <a:avLst/>
          </a:prstGeom>
          <a:noFill/>
        </p:spPr>
        <p:txBody>
          <a:bodyPr wrap="square" rtlCol="0">
            <a:spAutoFit/>
          </a:bodyPr>
          <a:lstStyle/>
          <a:p>
            <a:r>
              <a:rPr lang="tr-TR" b="1" dirty="0" smtClean="0">
                <a:solidFill>
                  <a:srgbClr val="FF0000"/>
                </a:solidFill>
              </a:rPr>
              <a:t>Maximal?</a:t>
            </a:r>
            <a:endParaRPr lang="en-GB" b="1" dirty="0">
              <a:solidFill>
                <a:srgbClr val="FF0000"/>
              </a:solidFill>
            </a:endParaRPr>
          </a:p>
        </p:txBody>
      </p:sp>
      <p:sp>
        <p:nvSpPr>
          <p:cNvPr id="30" name="TextBox 29"/>
          <p:cNvSpPr txBox="1"/>
          <p:nvPr/>
        </p:nvSpPr>
        <p:spPr>
          <a:xfrm>
            <a:off x="7956376" y="4798893"/>
            <a:ext cx="1224136" cy="646331"/>
          </a:xfrm>
          <a:prstGeom prst="rect">
            <a:avLst/>
          </a:prstGeom>
          <a:noFill/>
        </p:spPr>
        <p:txBody>
          <a:bodyPr wrap="square" rtlCol="0">
            <a:spAutoFit/>
          </a:bodyPr>
          <a:lstStyle/>
          <a:p>
            <a:r>
              <a:rPr lang="tr-TR" b="1" dirty="0" smtClean="0">
                <a:solidFill>
                  <a:srgbClr val="FF0000"/>
                </a:solidFill>
              </a:rPr>
              <a:t>Mass hierarchy?</a:t>
            </a:r>
            <a:endParaRPr lang="en-GB" b="1" dirty="0">
              <a:solidFill>
                <a:srgbClr val="FF0000"/>
              </a:solidFill>
            </a:endParaRPr>
          </a:p>
        </p:txBody>
      </p:sp>
      <p:sp>
        <p:nvSpPr>
          <p:cNvPr id="31" name="TextBox 30"/>
          <p:cNvSpPr txBox="1"/>
          <p:nvPr/>
        </p:nvSpPr>
        <p:spPr>
          <a:xfrm>
            <a:off x="8028384" y="6381328"/>
            <a:ext cx="1179240" cy="369332"/>
          </a:xfrm>
          <a:prstGeom prst="rect">
            <a:avLst/>
          </a:prstGeom>
          <a:noFill/>
        </p:spPr>
        <p:txBody>
          <a:bodyPr wrap="square" rtlCol="0">
            <a:spAutoFit/>
          </a:bodyPr>
          <a:lstStyle/>
          <a:p>
            <a:r>
              <a:rPr lang="en-GB" b="1" dirty="0" smtClean="0">
                <a:solidFill>
                  <a:srgbClr val="FF0000"/>
                </a:solidFill>
              </a:rPr>
              <a:t>CP phase</a:t>
            </a:r>
            <a:endParaRPr lang="en-GB" b="1" dirty="0">
              <a:solidFill>
                <a:srgbClr val="FF0000"/>
              </a:solidFill>
            </a:endParaRPr>
          </a:p>
        </p:txBody>
      </p:sp>
      <p:sp>
        <p:nvSpPr>
          <p:cNvPr id="7" name="Oval 6"/>
          <p:cNvSpPr/>
          <p:nvPr/>
        </p:nvSpPr>
        <p:spPr>
          <a:xfrm>
            <a:off x="3925120" y="6030580"/>
            <a:ext cx="4292176" cy="458088"/>
          </a:xfrm>
          <a:prstGeom prst="ellipse">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p:cNvSpPr txBox="1"/>
          <p:nvPr/>
        </p:nvSpPr>
        <p:spPr>
          <a:xfrm>
            <a:off x="35496" y="5851162"/>
            <a:ext cx="1152129" cy="369332"/>
          </a:xfrm>
          <a:prstGeom prst="rect">
            <a:avLst/>
          </a:prstGeom>
          <a:solidFill>
            <a:schemeClr val="bg1"/>
          </a:solidFill>
        </p:spPr>
        <p:txBody>
          <a:bodyPr wrap="square" rtlCol="0">
            <a:spAutoFit/>
          </a:bodyPr>
          <a:lstStyle/>
          <a:p>
            <a:pPr algn="ctr"/>
            <a:r>
              <a:rPr lang="en-GB" b="1" dirty="0" err="1" smtClean="0">
                <a:latin typeface="Arial Black" panose="020B0A04020102020204" pitchFamily="34" charset="0"/>
              </a:rPr>
              <a:t>HyperK</a:t>
            </a:r>
            <a:endParaRPr lang="en-GB" b="1" dirty="0">
              <a:latin typeface="Arial Black" panose="020B0A04020102020204" pitchFamily="34" charset="0"/>
            </a:endParaRPr>
          </a:p>
        </p:txBody>
      </p:sp>
      <p:pic>
        <p:nvPicPr>
          <p:cNvPr id="1229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75656" y="5926249"/>
            <a:ext cx="781050" cy="666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TextBox 32"/>
          <p:cNvSpPr txBox="1"/>
          <p:nvPr/>
        </p:nvSpPr>
        <p:spPr>
          <a:xfrm>
            <a:off x="35497" y="6372894"/>
            <a:ext cx="1152128" cy="369332"/>
          </a:xfrm>
          <a:prstGeom prst="rect">
            <a:avLst/>
          </a:prstGeom>
          <a:solidFill>
            <a:schemeClr val="bg1"/>
          </a:solidFill>
        </p:spPr>
        <p:txBody>
          <a:bodyPr wrap="square" rtlCol="0">
            <a:spAutoFit/>
          </a:bodyPr>
          <a:lstStyle/>
          <a:p>
            <a:pPr algn="ctr"/>
            <a:r>
              <a:rPr lang="en-GB" b="1" dirty="0" smtClean="0">
                <a:latin typeface="Arial Black" panose="020B0A04020102020204" pitchFamily="34" charset="0"/>
              </a:rPr>
              <a:t>LBNE</a:t>
            </a:r>
            <a:endParaRPr lang="en-GB" b="1" dirty="0">
              <a:latin typeface="Arial Black" panose="020B0A04020102020204" pitchFamily="34" charset="0"/>
            </a:endParaRPr>
          </a:p>
        </p:txBody>
      </p:sp>
      <p:sp>
        <p:nvSpPr>
          <p:cNvPr id="47" name="TextBox 46"/>
          <p:cNvSpPr txBox="1"/>
          <p:nvPr/>
        </p:nvSpPr>
        <p:spPr>
          <a:xfrm>
            <a:off x="2339753" y="6155962"/>
            <a:ext cx="949062" cy="369332"/>
          </a:xfrm>
          <a:prstGeom prst="rect">
            <a:avLst/>
          </a:prstGeom>
          <a:solidFill>
            <a:schemeClr val="bg1"/>
          </a:solidFill>
        </p:spPr>
        <p:txBody>
          <a:bodyPr wrap="square" rtlCol="0">
            <a:spAutoFit/>
          </a:bodyPr>
          <a:lstStyle/>
          <a:p>
            <a:pPr algn="ctr"/>
            <a:r>
              <a:rPr lang="en-GB" b="1" dirty="0" smtClean="0">
                <a:latin typeface="Arial Black" panose="020B0A04020102020204" pitchFamily="34" charset="0"/>
              </a:rPr>
              <a:t>JUNO</a:t>
            </a:r>
            <a:endParaRPr lang="en-GB" b="1" dirty="0">
              <a:latin typeface="Arial Black" panose="020B0A04020102020204" pitchFamily="34" charset="0"/>
            </a:endParaRPr>
          </a:p>
        </p:txBody>
      </p:sp>
      <p:sp>
        <p:nvSpPr>
          <p:cNvPr id="8" name="Date Placeholder 7"/>
          <p:cNvSpPr>
            <a:spLocks noGrp="1"/>
          </p:cNvSpPr>
          <p:nvPr>
            <p:ph type="dt" sz="half" idx="10"/>
          </p:nvPr>
        </p:nvSpPr>
        <p:spPr/>
        <p:txBody>
          <a:bodyPr/>
          <a:lstStyle/>
          <a:p>
            <a:fld id="{70435A09-9B98-4B95-8B0A-9D51371BE504}" type="datetime1">
              <a:rPr lang="en-GB" smtClean="0"/>
              <a:t>24/04/2014</a:t>
            </a:fld>
            <a:endParaRPr lang="en-GB"/>
          </a:p>
        </p:txBody>
      </p:sp>
      <p:sp>
        <p:nvSpPr>
          <p:cNvPr id="9" name="Footer Placeholder 8"/>
          <p:cNvSpPr>
            <a:spLocks noGrp="1"/>
          </p:cNvSpPr>
          <p:nvPr>
            <p:ph type="ftr" sz="quarter" idx="11"/>
          </p:nvPr>
        </p:nvSpPr>
        <p:spPr>
          <a:xfrm>
            <a:off x="2771800" y="6448251"/>
            <a:ext cx="2895600" cy="365125"/>
          </a:xfrm>
        </p:spPr>
        <p:txBody>
          <a:bodyPr/>
          <a:lstStyle/>
          <a:p>
            <a:r>
              <a:rPr lang="en-GB" dirty="0" smtClean="0"/>
              <a:t>Umut KOSE</a:t>
            </a:r>
            <a:endParaRPr lang="en-GB" dirty="0"/>
          </a:p>
        </p:txBody>
      </p:sp>
    </p:spTree>
    <p:extLst>
      <p:ext uri="{BB962C8B-B14F-4D97-AF65-F5344CB8AC3E}">
        <p14:creationId xmlns:p14="http://schemas.microsoft.com/office/powerpoint/2010/main" val="86322490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Umut KOSE</a:t>
            </a:r>
            <a:endParaRPr lang="en-GB"/>
          </a:p>
        </p:txBody>
      </p:sp>
      <p:sp>
        <p:nvSpPr>
          <p:cNvPr id="3" name="Slide Number Placeholder 2"/>
          <p:cNvSpPr>
            <a:spLocks noGrp="1"/>
          </p:cNvSpPr>
          <p:nvPr>
            <p:ph type="sldNum" sz="quarter" idx="12"/>
          </p:nvPr>
        </p:nvSpPr>
        <p:spPr/>
        <p:txBody>
          <a:bodyPr/>
          <a:lstStyle/>
          <a:p>
            <a:fld id="{9D7D85F2-B42A-4D55-81F3-BF4AC343C405}" type="slidenum">
              <a:rPr lang="en-GB" smtClean="0"/>
              <a:t>36</a:t>
            </a:fld>
            <a:r>
              <a:rPr lang="en-GB" dirty="0" smtClean="0"/>
              <a:t>/42</a:t>
            </a:r>
            <a:endParaRPr lang="en-GB" dirty="0"/>
          </a:p>
        </p:txBody>
      </p:sp>
      <p:sp>
        <p:nvSpPr>
          <p:cNvPr id="4" name="TextBox 3"/>
          <p:cNvSpPr txBox="1"/>
          <p:nvPr/>
        </p:nvSpPr>
        <p:spPr>
          <a:xfrm>
            <a:off x="3347864" y="44624"/>
            <a:ext cx="2160240" cy="646331"/>
          </a:xfrm>
          <a:prstGeom prst="rect">
            <a:avLst/>
          </a:prstGeom>
          <a:noFill/>
        </p:spPr>
        <p:txBody>
          <a:bodyPr wrap="square" rtlCol="0">
            <a:spAutoFit/>
          </a:bodyPr>
          <a:lstStyle/>
          <a:p>
            <a:r>
              <a:rPr lang="tr-TR" sz="3600" b="1" i="1" dirty="0" smtClean="0">
                <a:solidFill>
                  <a:srgbClr val="66FF33"/>
                </a:solidFill>
              </a:rPr>
              <a:t>Anomaly</a:t>
            </a:r>
            <a:endParaRPr lang="en-GB" sz="3600" b="1" i="1" dirty="0">
              <a:solidFill>
                <a:srgbClr val="66FF33"/>
              </a:solidFill>
            </a:endParaRPr>
          </a:p>
        </p:txBody>
      </p:sp>
      <p:sp>
        <p:nvSpPr>
          <p:cNvPr id="6" name="TextBox 5"/>
          <p:cNvSpPr txBox="1"/>
          <p:nvPr/>
        </p:nvSpPr>
        <p:spPr>
          <a:xfrm>
            <a:off x="8388424" y="-315416"/>
            <a:ext cx="576064" cy="1569660"/>
          </a:xfrm>
          <a:prstGeom prst="rect">
            <a:avLst/>
          </a:prstGeom>
          <a:noFill/>
        </p:spPr>
        <p:txBody>
          <a:bodyPr wrap="square" rtlCol="0">
            <a:spAutoFit/>
          </a:bodyPr>
          <a:lstStyle/>
          <a:p>
            <a:r>
              <a:rPr lang="en-GB" sz="9600" dirty="0" smtClean="0">
                <a:solidFill>
                  <a:schemeClr val="bg1"/>
                </a:solidFill>
                <a:latin typeface="Algerian" panose="04020705040A02060702" pitchFamily="82" charset="0"/>
              </a:rPr>
              <a:t>?</a:t>
            </a:r>
            <a:endParaRPr lang="en-GB" sz="9600" dirty="0">
              <a:solidFill>
                <a:schemeClr val="bg1"/>
              </a:solidFill>
              <a:latin typeface="Algerian" panose="04020705040A02060702" pitchFamily="82" charset="0"/>
            </a:endParaRPr>
          </a:p>
        </p:txBody>
      </p:sp>
      <p:sp>
        <p:nvSpPr>
          <p:cNvPr id="7" name="TextBox 6"/>
          <p:cNvSpPr txBox="1"/>
          <p:nvPr/>
        </p:nvSpPr>
        <p:spPr>
          <a:xfrm>
            <a:off x="125129" y="4005064"/>
            <a:ext cx="3996197" cy="1200329"/>
          </a:xfrm>
          <a:prstGeom prst="rect">
            <a:avLst/>
          </a:prstGeom>
          <a:noFill/>
        </p:spPr>
        <p:txBody>
          <a:bodyPr wrap="square" rtlCol="0">
            <a:spAutoFit/>
          </a:bodyPr>
          <a:lstStyle/>
          <a:p>
            <a:pPr algn="ctr"/>
            <a:r>
              <a:rPr lang="tr-TR" sz="2400" b="1" dirty="0" smtClean="0">
                <a:solidFill>
                  <a:srgbClr val="FFFF00"/>
                </a:solidFill>
              </a:rPr>
              <a:t>Doğanın bize söylemek istediği </a:t>
            </a:r>
            <a:endParaRPr lang="en-GB" sz="2400" b="1" dirty="0" smtClean="0">
              <a:solidFill>
                <a:srgbClr val="FFFF00"/>
              </a:solidFill>
            </a:endParaRPr>
          </a:p>
          <a:p>
            <a:pPr algn="ctr"/>
            <a:r>
              <a:rPr lang="tr-TR" sz="2400" b="1" dirty="0" smtClean="0">
                <a:solidFill>
                  <a:srgbClr val="FFFF00"/>
                </a:solidFill>
              </a:rPr>
              <a:t>bir şeyler mi var</a:t>
            </a:r>
            <a:r>
              <a:rPr lang="en-GB" sz="2400" b="1" dirty="0" smtClean="0">
                <a:solidFill>
                  <a:srgbClr val="FFFF00"/>
                </a:solidFill>
              </a:rPr>
              <a:t>?</a:t>
            </a:r>
            <a:endParaRPr lang="en-GB" sz="2400" b="1" dirty="0">
              <a:solidFill>
                <a:srgbClr val="FFFF00"/>
              </a:solidFill>
            </a:endParaRPr>
          </a:p>
        </p:txBody>
      </p:sp>
      <mc:AlternateContent xmlns:mc="http://schemas.openxmlformats.org/markup-compatibility/2006" xmlns:a14="http://schemas.microsoft.com/office/drawing/2010/main">
        <mc:Choice Requires="a14">
          <p:sp>
            <p:nvSpPr>
              <p:cNvPr id="64" name="TextBox 63"/>
              <p:cNvSpPr txBox="1"/>
              <p:nvPr/>
            </p:nvSpPr>
            <p:spPr>
              <a:xfrm>
                <a:off x="107504" y="548680"/>
                <a:ext cx="8673057" cy="4015330"/>
              </a:xfrm>
              <a:prstGeom prst="rect">
                <a:avLst/>
              </a:prstGeom>
              <a:noFill/>
            </p:spPr>
            <p:txBody>
              <a:bodyPr wrap="square" rtlCol="0">
                <a:spAutoFit/>
              </a:bodyPr>
              <a:lstStyle/>
              <a:p>
                <a:pPr marL="342900" indent="-342900">
                  <a:buFont typeface="+mj-lt"/>
                  <a:buAutoNum type="arabicPeriod"/>
                </a:pPr>
                <a:r>
                  <a:rPr lang="tr-TR" b="1" dirty="0" smtClean="0">
                    <a:solidFill>
                      <a:schemeClr val="bg1"/>
                    </a:solidFill>
                  </a:rPr>
                  <a:t>LSND deneyi, Los Alamos, 1993-1998</a:t>
                </a:r>
                <a:r>
                  <a:rPr lang="en-GB" b="1" dirty="0" smtClean="0">
                    <a:solidFill>
                      <a:schemeClr val="bg1"/>
                    </a:solidFill>
                  </a:rPr>
                  <a:t>. </a:t>
                </a:r>
                <a14:m>
                  <m:oMath xmlns:m="http://schemas.openxmlformats.org/officeDocument/2006/math">
                    <m:sSub>
                      <m:sSubPr>
                        <m:ctrlPr>
                          <a:rPr lang="en-GB" b="1" i="1" smtClean="0">
                            <a:solidFill>
                              <a:srgbClr val="FFFF00"/>
                            </a:solidFill>
                            <a:latin typeface="Cambria Math"/>
                          </a:rPr>
                        </m:ctrlPr>
                      </m:sSubPr>
                      <m:e>
                        <m:acc>
                          <m:accPr>
                            <m:chr m:val="̅"/>
                            <m:ctrlPr>
                              <a:rPr lang="en-GB" b="1" i="1">
                                <a:solidFill>
                                  <a:srgbClr val="FFFF00"/>
                                </a:solidFill>
                                <a:latin typeface="Cambria Math"/>
                              </a:rPr>
                            </m:ctrlPr>
                          </m:accPr>
                          <m:e>
                            <m:r>
                              <m:rPr>
                                <m:nor/>
                              </m:rPr>
                              <a:rPr lang="en-GB" b="1" dirty="0">
                                <a:solidFill>
                                  <a:srgbClr val="FFFF00"/>
                                </a:solidFill>
                                <a:sym typeface="Symbol"/>
                              </a:rPr>
                              <m:t></m:t>
                            </m:r>
                          </m:e>
                        </m:acc>
                      </m:e>
                      <m:sub>
                        <m:r>
                          <a:rPr lang="en-GB" b="1" i="1">
                            <a:solidFill>
                              <a:srgbClr val="FFFF00"/>
                            </a:solidFill>
                            <a:latin typeface="Cambria Math"/>
                            <a:ea typeface="Cambria Math"/>
                          </a:rPr>
                          <m:t>𝝁</m:t>
                        </m:r>
                      </m:sub>
                    </m:sSub>
                    <m:r>
                      <a:rPr lang="en-GB" b="1" i="1">
                        <a:solidFill>
                          <a:srgbClr val="FFFF00"/>
                        </a:solidFill>
                        <a:latin typeface="Cambria Math"/>
                        <a:ea typeface="Cambria Math"/>
                      </a:rPr>
                      <m:t>→</m:t>
                    </m:r>
                    <m:sSub>
                      <m:sSubPr>
                        <m:ctrlPr>
                          <a:rPr lang="en-GB" b="1" i="1">
                            <a:solidFill>
                              <a:srgbClr val="FFFF00"/>
                            </a:solidFill>
                            <a:latin typeface="Cambria Math"/>
                          </a:rPr>
                        </m:ctrlPr>
                      </m:sSubPr>
                      <m:e>
                        <m:acc>
                          <m:accPr>
                            <m:chr m:val="̅"/>
                            <m:ctrlPr>
                              <a:rPr lang="en-GB" b="1" i="1">
                                <a:solidFill>
                                  <a:srgbClr val="FFFF00"/>
                                </a:solidFill>
                                <a:latin typeface="Cambria Math"/>
                              </a:rPr>
                            </m:ctrlPr>
                          </m:accPr>
                          <m:e>
                            <m:r>
                              <m:rPr>
                                <m:nor/>
                              </m:rPr>
                              <a:rPr lang="en-GB" b="1" dirty="0">
                                <a:solidFill>
                                  <a:srgbClr val="FFFF00"/>
                                </a:solidFill>
                                <a:sym typeface="Symbol"/>
                              </a:rPr>
                              <m:t></m:t>
                            </m:r>
                          </m:e>
                        </m:acc>
                      </m:e>
                      <m:sub>
                        <m:r>
                          <a:rPr lang="en-GB" b="1" i="1" dirty="0" smtClean="0">
                            <a:solidFill>
                              <a:srgbClr val="FFFF00"/>
                            </a:solidFill>
                            <a:latin typeface="Cambria Math"/>
                            <a:sym typeface="Symbol"/>
                          </a:rPr>
                          <m:t>𝒆</m:t>
                        </m:r>
                      </m:sub>
                    </m:sSub>
                  </m:oMath>
                </a14:m>
                <a:r>
                  <a:rPr lang="en-GB" b="1" dirty="0" smtClean="0">
                    <a:solidFill>
                      <a:schemeClr val="bg1"/>
                    </a:solidFill>
                  </a:rPr>
                  <a:t> </a:t>
                </a:r>
                <a:r>
                  <a:rPr lang="en-GB" b="1" dirty="0" err="1" smtClean="0">
                    <a:solidFill>
                      <a:schemeClr val="bg1"/>
                    </a:solidFill>
                  </a:rPr>
                  <a:t>sal</a:t>
                </a:r>
                <a:r>
                  <a:rPr lang="tr-TR" b="1" dirty="0" smtClean="0">
                    <a:solidFill>
                      <a:schemeClr val="bg1"/>
                    </a:solidFill>
                  </a:rPr>
                  <a:t>ınımı</a:t>
                </a:r>
                <a:r>
                  <a:rPr lang="en-GB" b="1" dirty="0" smtClean="0">
                    <a:solidFill>
                      <a:schemeClr val="bg1"/>
                    </a:solidFill>
                  </a:rPr>
                  <a:t>, E</a:t>
                </a:r>
                <a:r>
                  <a:rPr lang="en-GB" b="1" baseline="-25000" dirty="0" smtClean="0">
                    <a:solidFill>
                      <a:schemeClr val="bg1"/>
                    </a:solidFill>
                    <a:sym typeface="Symbol"/>
                  </a:rPr>
                  <a:t> </a:t>
                </a:r>
                <a:r>
                  <a:rPr lang="en-GB" b="1" dirty="0" smtClean="0">
                    <a:solidFill>
                      <a:schemeClr val="bg1"/>
                    </a:solidFill>
                    <a:sym typeface="Symbol"/>
                  </a:rPr>
                  <a:t>~ 30 MeV, L ~ 30 m. </a:t>
                </a:r>
                <a:r>
                  <a:rPr lang="en-GB" b="1" dirty="0" err="1" smtClean="0">
                    <a:solidFill>
                      <a:schemeClr val="bg1"/>
                    </a:solidFill>
                    <a:sym typeface="Symbol"/>
                  </a:rPr>
                  <a:t>Beklenenden</a:t>
                </a:r>
                <a:r>
                  <a:rPr lang="en-GB" b="1" dirty="0" smtClean="0">
                    <a:solidFill>
                      <a:schemeClr val="bg1"/>
                    </a:solidFill>
                    <a:sym typeface="Symbol"/>
                  </a:rPr>
                  <a:t> </a:t>
                </a:r>
                <a:r>
                  <a:rPr lang="en-GB" b="1" dirty="0" err="1" smtClean="0">
                    <a:solidFill>
                      <a:schemeClr val="bg1"/>
                    </a:solidFill>
                    <a:sym typeface="Symbol"/>
                  </a:rPr>
                  <a:t>daha</a:t>
                </a:r>
                <a:r>
                  <a:rPr lang="en-GB" b="1" dirty="0" smtClean="0">
                    <a:solidFill>
                      <a:schemeClr val="bg1"/>
                    </a:solidFill>
                    <a:sym typeface="Symbol"/>
                  </a:rPr>
                  <a:t> </a:t>
                </a:r>
                <a:r>
                  <a:rPr lang="en-GB" b="1" dirty="0" err="1" smtClean="0">
                    <a:solidFill>
                      <a:schemeClr val="bg1"/>
                    </a:solidFill>
                    <a:sym typeface="Symbol"/>
                  </a:rPr>
                  <a:t>fazla</a:t>
                </a:r>
                <a:r>
                  <a:rPr lang="en-GB" b="1" dirty="0" smtClean="0">
                    <a:solidFill>
                      <a:schemeClr val="bg1"/>
                    </a:solidFill>
                    <a:sym typeface="Symbol"/>
                  </a:rPr>
                  <a:t> n</a:t>
                </a:r>
                <a:r>
                  <a:rPr lang="tr-TR" b="1" dirty="0" smtClean="0">
                    <a:solidFill>
                      <a:schemeClr val="bg1"/>
                    </a:solidFill>
                    <a:sym typeface="Symbol"/>
                  </a:rPr>
                  <a:t>ö</a:t>
                </a:r>
                <a:r>
                  <a:rPr lang="en-GB" b="1" dirty="0" err="1" smtClean="0">
                    <a:solidFill>
                      <a:schemeClr val="bg1"/>
                    </a:solidFill>
                    <a:sym typeface="Symbol"/>
                  </a:rPr>
                  <a:t>trino</a:t>
                </a:r>
                <a:r>
                  <a:rPr lang="en-GB" b="1" dirty="0" smtClean="0">
                    <a:solidFill>
                      <a:schemeClr val="bg1"/>
                    </a:solidFill>
                    <a:sym typeface="Symbol"/>
                  </a:rPr>
                  <a:t> </a:t>
                </a:r>
                <a:r>
                  <a:rPr lang="en-GB" b="1" dirty="0" err="1" smtClean="0">
                    <a:solidFill>
                      <a:schemeClr val="bg1"/>
                    </a:solidFill>
                    <a:sym typeface="Symbol"/>
                  </a:rPr>
                  <a:t>etkile</a:t>
                </a:r>
                <a:r>
                  <a:rPr lang="tr-TR" b="1" dirty="0" smtClean="0">
                    <a:solidFill>
                      <a:schemeClr val="bg1"/>
                    </a:solidFill>
                    <a:sym typeface="Symbol"/>
                  </a:rPr>
                  <a:t>ş</a:t>
                </a:r>
                <a:r>
                  <a:rPr lang="en-GB" b="1" dirty="0" err="1" smtClean="0">
                    <a:solidFill>
                      <a:schemeClr val="bg1"/>
                    </a:solidFill>
                    <a:sym typeface="Symbol"/>
                  </a:rPr>
                  <a:t>imi</a:t>
                </a:r>
                <a:r>
                  <a:rPr lang="en-GB" b="1" dirty="0" smtClean="0">
                    <a:solidFill>
                      <a:schemeClr val="bg1"/>
                    </a:solidFill>
                    <a:sym typeface="Symbol"/>
                  </a:rPr>
                  <a:t> g</a:t>
                </a:r>
                <a:r>
                  <a:rPr lang="tr-TR" b="1" dirty="0" smtClean="0">
                    <a:solidFill>
                      <a:schemeClr val="bg1"/>
                    </a:solidFill>
                    <a:sym typeface="Symbol"/>
                  </a:rPr>
                  <a:t>ö</a:t>
                </a:r>
                <a:r>
                  <a:rPr lang="en-GB" b="1" dirty="0" err="1" smtClean="0">
                    <a:solidFill>
                      <a:schemeClr val="bg1"/>
                    </a:solidFill>
                    <a:sym typeface="Symbol"/>
                  </a:rPr>
                  <a:t>zlenmesi</a:t>
                </a:r>
                <a:r>
                  <a:rPr lang="en-GB" b="1" dirty="0">
                    <a:solidFill>
                      <a:schemeClr val="bg1"/>
                    </a:solidFill>
                    <a:sym typeface="Symbol"/>
                  </a:rPr>
                  <a:t>,</a:t>
                </a:r>
              </a:p>
              <a:p>
                <a:pPr marL="342900" indent="-342900">
                  <a:buFont typeface="+mj-lt"/>
                  <a:buAutoNum type="arabicPeriod"/>
                </a:pPr>
                <a:r>
                  <a:rPr lang="tr-TR" b="1" dirty="0" smtClean="0">
                    <a:solidFill>
                      <a:schemeClr val="bg1"/>
                    </a:solidFill>
                  </a:rPr>
                  <a:t> MiniBooNE deneyi</a:t>
                </a:r>
                <a:r>
                  <a:rPr lang="en-GB" b="1" dirty="0" smtClean="0">
                    <a:solidFill>
                      <a:schemeClr val="bg1"/>
                    </a:solidFill>
                  </a:rPr>
                  <a:t>, </a:t>
                </a:r>
                <a:r>
                  <a:rPr lang="tr-TR" b="1" dirty="0" smtClean="0">
                    <a:solidFill>
                      <a:schemeClr val="bg1"/>
                    </a:solidFill>
                  </a:rPr>
                  <a:t> </a:t>
                </a:r>
                <a:r>
                  <a:rPr lang="en-GB" b="1" dirty="0" err="1" smtClean="0">
                    <a:solidFill>
                      <a:schemeClr val="bg1"/>
                    </a:solidFill>
                  </a:rPr>
                  <a:t>Fermilab</a:t>
                </a:r>
                <a:r>
                  <a:rPr lang="en-GB" b="1" dirty="0" smtClean="0">
                    <a:solidFill>
                      <a:schemeClr val="bg1"/>
                    </a:solidFill>
                  </a:rPr>
                  <a:t>, 2002-2012. LSND’nin sonucunu test </a:t>
                </a:r>
                <a:r>
                  <a:rPr lang="en-GB" b="1" dirty="0" err="1" smtClean="0">
                    <a:solidFill>
                      <a:schemeClr val="bg1"/>
                    </a:solidFill>
                  </a:rPr>
                  <a:t>etmek</a:t>
                </a:r>
                <a:r>
                  <a:rPr lang="en-GB" b="1" dirty="0" smtClean="0">
                    <a:solidFill>
                      <a:schemeClr val="bg1"/>
                    </a:solidFill>
                  </a:rPr>
                  <a:t> </a:t>
                </a:r>
                <a:r>
                  <a:rPr lang="en-GB" b="1" dirty="0" err="1" smtClean="0">
                    <a:solidFill>
                      <a:schemeClr val="bg1"/>
                    </a:solidFill>
                  </a:rPr>
                  <a:t>i</a:t>
                </a:r>
                <a:r>
                  <a:rPr lang="tr-TR" b="1" dirty="0" smtClean="0">
                    <a:solidFill>
                      <a:schemeClr val="bg1"/>
                    </a:solidFill>
                  </a:rPr>
                  <a:t>ç</a:t>
                </a:r>
                <a:r>
                  <a:rPr lang="en-GB" b="1" dirty="0" smtClean="0">
                    <a:solidFill>
                      <a:schemeClr val="bg1"/>
                    </a:solidFill>
                  </a:rPr>
                  <a:t>in design edildi. </a:t>
                </a:r>
                <a14:m>
                  <m:oMath xmlns:m="http://schemas.openxmlformats.org/officeDocument/2006/math">
                    <m:sSub>
                      <m:sSubPr>
                        <m:ctrlPr>
                          <a:rPr lang="en-GB" b="1" i="1" smtClean="0">
                            <a:solidFill>
                              <a:srgbClr val="FFFF00"/>
                            </a:solidFill>
                            <a:latin typeface="Cambria Math"/>
                          </a:rPr>
                        </m:ctrlPr>
                      </m:sSubPr>
                      <m:e>
                        <m:acc>
                          <m:accPr>
                            <m:chr m:val="̅"/>
                            <m:ctrlPr>
                              <a:rPr lang="en-GB" b="1" i="1">
                                <a:solidFill>
                                  <a:srgbClr val="FFFF00"/>
                                </a:solidFill>
                                <a:latin typeface="Cambria Math"/>
                              </a:rPr>
                            </m:ctrlPr>
                          </m:accPr>
                          <m:e>
                            <m:r>
                              <m:rPr>
                                <m:nor/>
                              </m:rPr>
                              <a:rPr lang="en-GB" b="1" dirty="0">
                                <a:solidFill>
                                  <a:srgbClr val="FFFF00"/>
                                </a:solidFill>
                                <a:sym typeface="Symbol"/>
                              </a:rPr>
                              <m:t></m:t>
                            </m:r>
                          </m:e>
                        </m:acc>
                      </m:e>
                      <m:sub>
                        <m:r>
                          <a:rPr lang="en-GB" b="1" i="1">
                            <a:solidFill>
                              <a:srgbClr val="FFFF00"/>
                            </a:solidFill>
                            <a:latin typeface="Cambria Math"/>
                            <a:ea typeface="Cambria Math"/>
                          </a:rPr>
                          <m:t>𝝁</m:t>
                        </m:r>
                      </m:sub>
                    </m:sSub>
                    <m:r>
                      <a:rPr lang="en-GB" b="1" i="1">
                        <a:solidFill>
                          <a:srgbClr val="FFFF00"/>
                        </a:solidFill>
                        <a:latin typeface="Cambria Math"/>
                        <a:ea typeface="Cambria Math"/>
                      </a:rPr>
                      <m:t>→</m:t>
                    </m:r>
                    <m:sSub>
                      <m:sSubPr>
                        <m:ctrlPr>
                          <a:rPr lang="en-GB" b="1" i="1">
                            <a:solidFill>
                              <a:srgbClr val="FFFF00"/>
                            </a:solidFill>
                            <a:latin typeface="Cambria Math"/>
                          </a:rPr>
                        </m:ctrlPr>
                      </m:sSubPr>
                      <m:e>
                        <m:acc>
                          <m:accPr>
                            <m:chr m:val="̅"/>
                            <m:ctrlPr>
                              <a:rPr lang="en-GB" b="1" i="1">
                                <a:solidFill>
                                  <a:srgbClr val="FFFF00"/>
                                </a:solidFill>
                                <a:latin typeface="Cambria Math"/>
                              </a:rPr>
                            </m:ctrlPr>
                          </m:accPr>
                          <m:e>
                            <m:r>
                              <m:rPr>
                                <m:nor/>
                              </m:rPr>
                              <a:rPr lang="en-GB" b="1" dirty="0">
                                <a:solidFill>
                                  <a:srgbClr val="FFFF00"/>
                                </a:solidFill>
                                <a:sym typeface="Symbol"/>
                              </a:rPr>
                              <m:t></m:t>
                            </m:r>
                          </m:e>
                        </m:acc>
                      </m:e>
                      <m:sub>
                        <m:r>
                          <a:rPr lang="en-GB" b="1" i="1" dirty="0">
                            <a:solidFill>
                              <a:srgbClr val="FFFF00"/>
                            </a:solidFill>
                            <a:latin typeface="Cambria Math"/>
                            <a:sym typeface="Symbol"/>
                          </a:rPr>
                          <m:t>𝒆</m:t>
                        </m:r>
                      </m:sub>
                    </m:sSub>
                  </m:oMath>
                </a14:m>
                <a:r>
                  <a:rPr lang="en-GB" b="1" dirty="0" smtClean="0">
                    <a:solidFill>
                      <a:schemeClr val="bg1"/>
                    </a:solidFill>
                  </a:rPr>
                  <a:t> ve </a:t>
                </a:r>
                <a14:m>
                  <m:oMath xmlns:m="http://schemas.openxmlformats.org/officeDocument/2006/math">
                    <m:sSub>
                      <m:sSubPr>
                        <m:ctrlPr>
                          <a:rPr lang="en-GB" b="1" i="1" smtClean="0">
                            <a:solidFill>
                              <a:srgbClr val="FFFF00"/>
                            </a:solidFill>
                            <a:latin typeface="Cambria Math"/>
                          </a:rPr>
                        </m:ctrlPr>
                      </m:sSubPr>
                      <m:e>
                        <m:r>
                          <a:rPr lang="en-GB" b="1" i="1">
                            <a:solidFill>
                              <a:srgbClr val="FFFF00"/>
                            </a:solidFill>
                            <a:latin typeface="Cambria Math"/>
                            <a:sym typeface="Symbol"/>
                          </a:rPr>
                          <m:t></m:t>
                        </m:r>
                      </m:e>
                      <m:sub>
                        <m:r>
                          <a:rPr lang="en-GB" b="1" i="1">
                            <a:solidFill>
                              <a:srgbClr val="FFFF00"/>
                            </a:solidFill>
                            <a:latin typeface="Cambria Math"/>
                            <a:ea typeface="Cambria Math"/>
                          </a:rPr>
                          <m:t>𝝁</m:t>
                        </m:r>
                      </m:sub>
                    </m:sSub>
                    <m:r>
                      <a:rPr lang="tr-TR" b="1" i="1">
                        <a:solidFill>
                          <a:srgbClr val="FFFF00"/>
                        </a:solidFill>
                        <a:latin typeface="Cambria Math"/>
                      </a:rPr>
                      <m:t>→</m:t>
                    </m:r>
                    <m:sSub>
                      <m:sSubPr>
                        <m:ctrlPr>
                          <a:rPr lang="en-GB" b="1" i="1">
                            <a:solidFill>
                              <a:srgbClr val="FFFF00"/>
                            </a:solidFill>
                            <a:latin typeface="Cambria Math"/>
                          </a:rPr>
                        </m:ctrlPr>
                      </m:sSubPr>
                      <m:e>
                        <m:r>
                          <a:rPr lang="en-GB" b="1" i="1">
                            <a:solidFill>
                              <a:srgbClr val="FFFF00"/>
                            </a:solidFill>
                            <a:latin typeface="Cambria Math"/>
                            <a:sym typeface="Symbol"/>
                          </a:rPr>
                          <m:t></m:t>
                        </m:r>
                      </m:e>
                      <m:sub>
                        <m:r>
                          <a:rPr lang="en-GB" b="1" i="1" smtClean="0">
                            <a:solidFill>
                              <a:srgbClr val="FFFF00"/>
                            </a:solidFill>
                            <a:latin typeface="Cambria Math"/>
                            <a:sym typeface="Symbol"/>
                          </a:rPr>
                          <m:t>𝒆</m:t>
                        </m:r>
                      </m:sub>
                    </m:sSub>
                  </m:oMath>
                </a14:m>
                <a:r>
                  <a:rPr lang="en-GB" b="1" dirty="0" smtClean="0">
                    <a:solidFill>
                      <a:srgbClr val="FFFF00"/>
                    </a:solidFill>
                  </a:rPr>
                  <a:t> </a:t>
                </a:r>
                <a:r>
                  <a:rPr lang="en-GB" b="1" dirty="0" smtClean="0">
                    <a:solidFill>
                      <a:schemeClr val="bg1"/>
                    </a:solidFill>
                  </a:rPr>
                  <a:t>sal</a:t>
                </a:r>
                <a:r>
                  <a:rPr lang="tr-TR" b="1" dirty="0" smtClean="0">
                    <a:solidFill>
                      <a:schemeClr val="bg1"/>
                    </a:solidFill>
                  </a:rPr>
                  <a:t>ı</a:t>
                </a:r>
                <a:r>
                  <a:rPr lang="en-GB" b="1" dirty="0" smtClean="0">
                    <a:solidFill>
                      <a:schemeClr val="bg1"/>
                    </a:solidFill>
                  </a:rPr>
                  <a:t>n</a:t>
                </a:r>
                <a:r>
                  <a:rPr lang="tr-TR" b="1" dirty="0" smtClean="0">
                    <a:solidFill>
                      <a:schemeClr val="bg1"/>
                    </a:solidFill>
                  </a:rPr>
                  <a:t>ı</a:t>
                </a:r>
                <a:r>
                  <a:rPr lang="en-GB" b="1" dirty="0" smtClean="0">
                    <a:solidFill>
                      <a:schemeClr val="bg1"/>
                    </a:solidFill>
                  </a:rPr>
                  <a:t>m </a:t>
                </a:r>
                <a:r>
                  <a:rPr lang="en-GB" b="1" dirty="0" err="1" smtClean="0">
                    <a:solidFill>
                      <a:schemeClr val="bg1"/>
                    </a:solidFill>
                  </a:rPr>
                  <a:t>sonu</a:t>
                </a:r>
                <a:r>
                  <a:rPr lang="tr-TR" b="1" dirty="0" smtClean="0">
                    <a:solidFill>
                      <a:schemeClr val="bg1"/>
                    </a:solidFill>
                  </a:rPr>
                  <a:t>ç</a:t>
                </a:r>
                <a:r>
                  <a:rPr lang="en-GB" b="1" dirty="0" err="1" smtClean="0">
                    <a:solidFill>
                      <a:schemeClr val="bg1"/>
                    </a:solidFill>
                  </a:rPr>
                  <a:t>lar</a:t>
                </a:r>
                <a:r>
                  <a:rPr lang="tr-TR" b="1" dirty="0" smtClean="0">
                    <a:solidFill>
                      <a:schemeClr val="bg1"/>
                    </a:solidFill>
                  </a:rPr>
                  <a:t>ı</a:t>
                </a:r>
                <a:r>
                  <a:rPr lang="en-GB" b="1" dirty="0" smtClean="0">
                    <a:solidFill>
                      <a:schemeClr val="bg1"/>
                    </a:solidFill>
                  </a:rPr>
                  <a:t>,</a:t>
                </a:r>
              </a:p>
              <a:p>
                <a:pPr marL="342900" indent="-342900">
                  <a:buFont typeface="+mj-lt"/>
                  <a:buAutoNum type="arabicPeriod"/>
                </a:pPr>
                <a:r>
                  <a:rPr lang="en-GB" b="1" dirty="0" smtClean="0">
                    <a:solidFill>
                      <a:schemeClr val="bg1"/>
                    </a:solidFill>
                  </a:rPr>
                  <a:t>N</a:t>
                </a:r>
                <a:r>
                  <a:rPr lang="tr-TR" b="1" dirty="0" smtClean="0">
                    <a:solidFill>
                      <a:schemeClr val="bg1"/>
                    </a:solidFill>
                  </a:rPr>
                  <a:t>ü</a:t>
                </a:r>
                <a:r>
                  <a:rPr lang="en-GB" b="1" dirty="0" err="1" smtClean="0">
                    <a:solidFill>
                      <a:schemeClr val="bg1"/>
                    </a:solidFill>
                  </a:rPr>
                  <a:t>kleer</a:t>
                </a:r>
                <a:r>
                  <a:rPr lang="en-GB" b="1" dirty="0" smtClean="0">
                    <a:solidFill>
                      <a:schemeClr val="bg1"/>
                    </a:solidFill>
                  </a:rPr>
                  <a:t> </a:t>
                </a:r>
                <a:r>
                  <a:rPr lang="en-GB" b="1" dirty="0" err="1" smtClean="0">
                    <a:solidFill>
                      <a:schemeClr val="bg1"/>
                    </a:solidFill>
                  </a:rPr>
                  <a:t>reaktorlerden</a:t>
                </a:r>
                <a:r>
                  <a:rPr lang="en-GB" b="1" dirty="0" smtClean="0">
                    <a:solidFill>
                      <a:schemeClr val="bg1"/>
                    </a:solidFill>
                  </a:rPr>
                  <a:t> </a:t>
                </a:r>
                <a:r>
                  <a:rPr lang="tr-TR" b="1" dirty="0" smtClean="0">
                    <a:solidFill>
                      <a:schemeClr val="bg1"/>
                    </a:solidFill>
                  </a:rPr>
                  <a:t>çı</a:t>
                </a:r>
                <a:r>
                  <a:rPr lang="en-GB" b="1" dirty="0" err="1" smtClean="0">
                    <a:solidFill>
                      <a:schemeClr val="bg1"/>
                    </a:solidFill>
                  </a:rPr>
                  <a:t>kan</a:t>
                </a:r>
                <a:r>
                  <a:rPr lang="en-GB" b="1" dirty="0" smtClean="0">
                    <a:solidFill>
                      <a:schemeClr val="bg1"/>
                    </a:solidFill>
                  </a:rPr>
                  <a:t> n</a:t>
                </a:r>
                <a:r>
                  <a:rPr lang="tr-TR" b="1" dirty="0" smtClean="0">
                    <a:solidFill>
                      <a:schemeClr val="bg1"/>
                    </a:solidFill>
                  </a:rPr>
                  <a:t>ö</a:t>
                </a:r>
                <a:r>
                  <a:rPr lang="en-GB" b="1" dirty="0" err="1" smtClean="0">
                    <a:solidFill>
                      <a:schemeClr val="bg1"/>
                    </a:solidFill>
                  </a:rPr>
                  <a:t>trinolar</a:t>
                </a:r>
                <a:r>
                  <a:rPr lang="tr-TR" b="1" dirty="0" smtClean="0">
                    <a:solidFill>
                      <a:schemeClr val="bg1"/>
                    </a:solidFill>
                  </a:rPr>
                  <a:t>ı</a:t>
                </a:r>
                <a:r>
                  <a:rPr lang="en-GB" b="1" dirty="0" smtClean="0">
                    <a:solidFill>
                      <a:schemeClr val="bg1"/>
                    </a:solidFill>
                  </a:rPr>
                  <a:t>n </a:t>
                </a:r>
                <a:r>
                  <a:rPr lang="en-GB" b="1" dirty="0" err="1" smtClean="0">
                    <a:solidFill>
                      <a:schemeClr val="bg1"/>
                    </a:solidFill>
                  </a:rPr>
                  <a:t>ak</a:t>
                </a:r>
                <a:r>
                  <a:rPr lang="tr-TR" b="1" dirty="0" smtClean="0">
                    <a:solidFill>
                      <a:schemeClr val="bg1"/>
                    </a:solidFill>
                  </a:rPr>
                  <a:t>ı</a:t>
                </a:r>
                <a:r>
                  <a:rPr lang="en-GB" b="1" dirty="0" smtClean="0">
                    <a:solidFill>
                      <a:schemeClr val="bg1"/>
                    </a:solidFill>
                  </a:rPr>
                  <a:t>s</a:t>
                </a:r>
                <a:r>
                  <a:rPr lang="tr-TR" b="1" dirty="0" smtClean="0">
                    <a:solidFill>
                      <a:schemeClr val="bg1"/>
                    </a:solidFill>
                  </a:rPr>
                  <a:t>ı</a:t>
                </a:r>
                <a:r>
                  <a:rPr lang="en-GB" b="1" dirty="0" smtClean="0">
                    <a:solidFill>
                      <a:schemeClr val="bg1"/>
                    </a:solidFill>
                  </a:rPr>
                  <a:t> </a:t>
                </a:r>
                <a:r>
                  <a:rPr lang="en-GB" b="1" dirty="0" err="1" smtClean="0">
                    <a:solidFill>
                      <a:schemeClr val="bg1"/>
                    </a:solidFill>
                  </a:rPr>
                  <a:t>yeniden</a:t>
                </a:r>
                <a:r>
                  <a:rPr lang="en-GB" b="1" dirty="0" smtClean="0">
                    <a:solidFill>
                      <a:schemeClr val="bg1"/>
                    </a:solidFill>
                  </a:rPr>
                  <a:t> </a:t>
                </a:r>
                <a:r>
                  <a:rPr lang="en-GB" b="1" dirty="0" err="1" smtClean="0">
                    <a:solidFill>
                      <a:schemeClr val="bg1"/>
                    </a:solidFill>
                  </a:rPr>
                  <a:t>hesaplanmas</a:t>
                </a:r>
                <a:r>
                  <a:rPr lang="tr-TR" b="1" dirty="0" smtClean="0">
                    <a:solidFill>
                      <a:schemeClr val="bg1"/>
                    </a:solidFill>
                  </a:rPr>
                  <a:t>ı</a:t>
                </a:r>
                <a:r>
                  <a:rPr lang="en-GB" b="1" dirty="0" smtClean="0">
                    <a:solidFill>
                      <a:schemeClr val="bg1"/>
                    </a:solidFill>
                  </a:rPr>
                  <a:t>, %3.5 </a:t>
                </a:r>
                <a:r>
                  <a:rPr lang="en-GB" b="1" dirty="0" err="1" smtClean="0">
                    <a:solidFill>
                      <a:schemeClr val="bg1"/>
                    </a:solidFill>
                  </a:rPr>
                  <a:t>lik</a:t>
                </a:r>
                <a:r>
                  <a:rPr lang="en-GB" b="1" dirty="0" smtClean="0">
                    <a:solidFill>
                      <a:schemeClr val="bg1"/>
                    </a:solidFill>
                  </a:rPr>
                  <a:t> </a:t>
                </a:r>
                <a:r>
                  <a:rPr lang="en-GB" b="1" dirty="0" err="1" smtClean="0">
                    <a:solidFill>
                      <a:schemeClr val="bg1"/>
                    </a:solidFill>
                  </a:rPr>
                  <a:t>bir</a:t>
                </a:r>
                <a:r>
                  <a:rPr lang="en-GB" b="1" dirty="0" smtClean="0">
                    <a:solidFill>
                      <a:schemeClr val="bg1"/>
                    </a:solidFill>
                  </a:rPr>
                  <a:t> art</a:t>
                </a:r>
                <a:r>
                  <a:rPr lang="tr-TR" b="1" dirty="0" smtClean="0">
                    <a:solidFill>
                      <a:schemeClr val="bg1"/>
                    </a:solidFill>
                  </a:rPr>
                  <a:t>ış bulundu</a:t>
                </a:r>
                <a:r>
                  <a:rPr lang="en-GB" b="1" dirty="0" smtClean="0">
                    <a:solidFill>
                      <a:schemeClr val="bg1"/>
                    </a:solidFill>
                  </a:rPr>
                  <a:t>. Bu </a:t>
                </a:r>
                <a:r>
                  <a:rPr lang="en-GB" b="1" dirty="0" err="1" smtClean="0">
                    <a:solidFill>
                      <a:schemeClr val="bg1"/>
                    </a:solidFill>
                  </a:rPr>
                  <a:t>yeni</a:t>
                </a:r>
                <a:r>
                  <a:rPr lang="en-GB" b="1" dirty="0" smtClean="0">
                    <a:solidFill>
                      <a:schemeClr val="bg1"/>
                    </a:solidFill>
                  </a:rPr>
                  <a:t> </a:t>
                </a:r>
                <a:r>
                  <a:rPr lang="en-GB" b="1" dirty="0" err="1" smtClean="0">
                    <a:solidFill>
                      <a:schemeClr val="bg1"/>
                    </a:solidFill>
                  </a:rPr>
                  <a:t>hesaba</a:t>
                </a:r>
                <a:r>
                  <a:rPr lang="en-GB" b="1" dirty="0" smtClean="0">
                    <a:solidFill>
                      <a:schemeClr val="bg1"/>
                    </a:solidFill>
                  </a:rPr>
                  <a:t> g</a:t>
                </a:r>
                <a:r>
                  <a:rPr lang="tr-TR" b="1" dirty="0">
                    <a:solidFill>
                      <a:schemeClr val="bg1"/>
                    </a:solidFill>
                  </a:rPr>
                  <a:t>ö</a:t>
                </a:r>
                <a:r>
                  <a:rPr lang="en-GB" b="1" dirty="0" smtClean="0">
                    <a:solidFill>
                      <a:schemeClr val="bg1"/>
                    </a:solidFill>
                  </a:rPr>
                  <a:t>re </a:t>
                </a:r>
                <a:r>
                  <a:rPr lang="en-GB" b="1" dirty="0" err="1" smtClean="0">
                    <a:solidFill>
                      <a:schemeClr val="bg1"/>
                    </a:solidFill>
                  </a:rPr>
                  <a:t>daha</a:t>
                </a:r>
                <a:r>
                  <a:rPr lang="en-GB" b="1" dirty="0" smtClean="0">
                    <a:solidFill>
                      <a:schemeClr val="bg1"/>
                    </a:solidFill>
                  </a:rPr>
                  <a:t> </a:t>
                </a:r>
                <a:r>
                  <a:rPr lang="tr-TR" b="1" dirty="0" smtClean="0">
                    <a:solidFill>
                      <a:schemeClr val="bg1"/>
                    </a:solidFill>
                  </a:rPr>
                  <a:t>ö</a:t>
                </a:r>
                <a:r>
                  <a:rPr lang="en-GB" b="1" dirty="0" err="1" smtClean="0">
                    <a:solidFill>
                      <a:schemeClr val="bg1"/>
                    </a:solidFill>
                  </a:rPr>
                  <a:t>nce</a:t>
                </a:r>
                <a:r>
                  <a:rPr lang="en-GB" b="1" dirty="0" smtClean="0">
                    <a:solidFill>
                      <a:schemeClr val="bg1"/>
                    </a:solidFill>
                  </a:rPr>
                  <a:t> yap</a:t>
                </a:r>
                <a:r>
                  <a:rPr lang="tr-TR" b="1" dirty="0" smtClean="0">
                    <a:solidFill>
                      <a:schemeClr val="bg1"/>
                    </a:solidFill>
                  </a:rPr>
                  <a:t>ı</a:t>
                </a:r>
                <a:r>
                  <a:rPr lang="en-GB" b="1" dirty="0" err="1" smtClean="0">
                    <a:solidFill>
                      <a:schemeClr val="bg1"/>
                    </a:solidFill>
                  </a:rPr>
                  <a:t>lan</a:t>
                </a:r>
                <a:r>
                  <a:rPr lang="en-GB" b="1" dirty="0" smtClean="0">
                    <a:solidFill>
                      <a:schemeClr val="bg1"/>
                    </a:solidFill>
                  </a:rPr>
                  <a:t> k</a:t>
                </a:r>
                <a:r>
                  <a:rPr lang="tr-TR" b="1" dirty="0" smtClean="0">
                    <a:solidFill>
                      <a:schemeClr val="bg1"/>
                    </a:solidFill>
                  </a:rPr>
                  <a:t>ı</a:t>
                </a:r>
                <a:r>
                  <a:rPr lang="en-GB" b="1" dirty="0" err="1" smtClean="0">
                    <a:solidFill>
                      <a:schemeClr val="bg1"/>
                    </a:solidFill>
                  </a:rPr>
                  <a:t>sa</a:t>
                </a:r>
                <a:r>
                  <a:rPr lang="en-GB" b="1" dirty="0" smtClean="0">
                    <a:solidFill>
                      <a:schemeClr val="bg1"/>
                    </a:solidFill>
                  </a:rPr>
                  <a:t> </a:t>
                </a:r>
                <a:r>
                  <a:rPr lang="en-GB" b="1" dirty="0" err="1" smtClean="0">
                    <a:solidFill>
                      <a:schemeClr val="bg1"/>
                    </a:solidFill>
                  </a:rPr>
                  <a:t>menzilli</a:t>
                </a:r>
                <a:r>
                  <a:rPr lang="en-GB" b="1" dirty="0" smtClean="0">
                    <a:solidFill>
                      <a:schemeClr val="bg1"/>
                    </a:solidFill>
                  </a:rPr>
                  <a:t> </a:t>
                </a:r>
                <a:r>
                  <a:rPr lang="en-GB" b="1" dirty="0" err="1" smtClean="0">
                    <a:solidFill>
                      <a:schemeClr val="bg1"/>
                    </a:solidFill>
                  </a:rPr>
                  <a:t>reakt</a:t>
                </a:r>
                <a:r>
                  <a:rPr lang="tr-TR" b="1" dirty="0" smtClean="0">
                    <a:solidFill>
                      <a:schemeClr val="bg1"/>
                    </a:solidFill>
                  </a:rPr>
                  <a:t>ö</a:t>
                </a:r>
                <a:r>
                  <a:rPr lang="en-GB" b="1" dirty="0" smtClean="0">
                    <a:solidFill>
                      <a:schemeClr val="bg1"/>
                    </a:solidFill>
                  </a:rPr>
                  <a:t>r </a:t>
                </a:r>
                <a:r>
                  <a:rPr lang="en-GB" b="1" dirty="0" err="1" smtClean="0">
                    <a:solidFill>
                      <a:schemeClr val="bg1"/>
                    </a:solidFill>
                  </a:rPr>
                  <a:t>antinotrino</a:t>
                </a:r>
                <a:r>
                  <a:rPr lang="en-GB" b="1" dirty="0" smtClean="0">
                    <a:solidFill>
                      <a:schemeClr val="bg1"/>
                    </a:solidFill>
                  </a:rPr>
                  <a:t> </a:t>
                </a:r>
                <a:r>
                  <a:rPr lang="en-GB" b="1" dirty="0" err="1" smtClean="0">
                    <a:solidFill>
                      <a:schemeClr val="bg1"/>
                    </a:solidFill>
                  </a:rPr>
                  <a:t>deneylerinin</a:t>
                </a:r>
                <a:r>
                  <a:rPr lang="en-GB" b="1" dirty="0" smtClean="0">
                    <a:solidFill>
                      <a:schemeClr val="bg1"/>
                    </a:solidFill>
                  </a:rPr>
                  <a:t> </a:t>
                </a:r>
                <a:r>
                  <a:rPr lang="en-GB" b="1" dirty="0" err="1" smtClean="0">
                    <a:solidFill>
                      <a:schemeClr val="bg1"/>
                    </a:solidFill>
                  </a:rPr>
                  <a:t>sonu</a:t>
                </a:r>
                <a:r>
                  <a:rPr lang="tr-TR" b="1" dirty="0" smtClean="0">
                    <a:solidFill>
                      <a:schemeClr val="bg1"/>
                    </a:solidFill>
                  </a:rPr>
                  <a:t>ç</a:t>
                </a:r>
                <a:r>
                  <a:rPr lang="en-GB" b="1" dirty="0" err="1" smtClean="0">
                    <a:solidFill>
                      <a:schemeClr val="bg1"/>
                    </a:solidFill>
                  </a:rPr>
                  <a:t>lar</a:t>
                </a:r>
                <a:r>
                  <a:rPr lang="tr-TR" b="1" dirty="0" smtClean="0">
                    <a:solidFill>
                      <a:schemeClr val="bg1"/>
                    </a:solidFill>
                  </a:rPr>
                  <a:t>ı</a:t>
                </a:r>
                <a:r>
                  <a:rPr lang="en-GB" b="1" dirty="0" err="1" smtClean="0">
                    <a:solidFill>
                      <a:schemeClr val="bg1"/>
                    </a:solidFill>
                  </a:rPr>
                  <a:t>nda</a:t>
                </a:r>
                <a:r>
                  <a:rPr lang="en-GB" b="1" dirty="0" smtClean="0">
                    <a:solidFill>
                      <a:schemeClr val="bg1"/>
                    </a:solidFill>
                  </a:rPr>
                  <a:t> </a:t>
                </a:r>
                <a:r>
                  <a:rPr lang="en-GB" b="1" dirty="0" err="1" smtClean="0">
                    <a:solidFill>
                      <a:schemeClr val="bg1"/>
                    </a:solidFill>
                  </a:rPr>
                  <a:t>ortaya</a:t>
                </a:r>
                <a:r>
                  <a:rPr lang="en-GB" b="1" dirty="0" smtClean="0">
                    <a:solidFill>
                      <a:schemeClr val="bg1"/>
                    </a:solidFill>
                  </a:rPr>
                  <a:t> </a:t>
                </a:r>
                <a:r>
                  <a:rPr lang="tr-TR" b="1" dirty="0" smtClean="0">
                    <a:solidFill>
                      <a:schemeClr val="bg1"/>
                    </a:solidFill>
                  </a:rPr>
                  <a:t>çı</a:t>
                </a:r>
                <a:r>
                  <a:rPr lang="en-GB" b="1" dirty="0" err="1" smtClean="0">
                    <a:solidFill>
                      <a:schemeClr val="bg1"/>
                    </a:solidFill>
                  </a:rPr>
                  <a:t>kan</a:t>
                </a:r>
                <a:r>
                  <a:rPr lang="en-GB" b="1" dirty="0" smtClean="0">
                    <a:solidFill>
                      <a:schemeClr val="bg1"/>
                    </a:solidFill>
                  </a:rPr>
                  <a:t> </a:t>
                </a:r>
                <a:r>
                  <a:rPr lang="en-GB" b="1" dirty="0" err="1" smtClean="0">
                    <a:solidFill>
                      <a:schemeClr val="bg1"/>
                    </a:solidFill>
                  </a:rPr>
                  <a:t>sonu</a:t>
                </a:r>
                <a:r>
                  <a:rPr lang="tr-TR" b="1" dirty="0" smtClean="0">
                    <a:solidFill>
                      <a:schemeClr val="bg1"/>
                    </a:solidFill>
                  </a:rPr>
                  <a:t>ç</a:t>
                </a:r>
                <a:r>
                  <a:rPr lang="en-GB" b="1" dirty="0" err="1" smtClean="0">
                    <a:solidFill>
                      <a:schemeClr val="bg1"/>
                    </a:solidFill>
                  </a:rPr>
                  <a:t>lar</a:t>
                </a:r>
                <a:r>
                  <a:rPr lang="en-GB" b="1" dirty="0" smtClean="0">
                    <a:solidFill>
                      <a:schemeClr val="bg1"/>
                    </a:solidFill>
                  </a:rPr>
                  <a:t>,</a:t>
                </a:r>
              </a:p>
              <a:p>
                <a:pPr marL="342900" indent="-342900">
                  <a:buFont typeface="+mj-lt"/>
                  <a:buAutoNum type="arabicPeriod"/>
                </a:pPr>
                <a:r>
                  <a:rPr lang="en-GB" b="1" dirty="0" smtClean="0">
                    <a:solidFill>
                      <a:schemeClr val="bg1"/>
                    </a:solidFill>
                  </a:rPr>
                  <a:t>Gallium solar n</a:t>
                </a:r>
                <a:r>
                  <a:rPr lang="tr-TR" b="1" dirty="0" smtClean="0">
                    <a:solidFill>
                      <a:schemeClr val="bg1"/>
                    </a:solidFill>
                  </a:rPr>
                  <a:t>ö</a:t>
                </a:r>
                <a:r>
                  <a:rPr lang="en-GB" b="1" dirty="0" err="1" smtClean="0">
                    <a:solidFill>
                      <a:schemeClr val="bg1"/>
                    </a:solidFill>
                  </a:rPr>
                  <a:t>trino</a:t>
                </a:r>
                <a:r>
                  <a:rPr lang="en-GB" b="1" dirty="0" smtClean="0">
                    <a:solidFill>
                      <a:schemeClr val="bg1"/>
                    </a:solidFill>
                  </a:rPr>
                  <a:t> </a:t>
                </a:r>
                <a:r>
                  <a:rPr lang="en-GB" b="1" dirty="0" err="1" smtClean="0">
                    <a:solidFill>
                      <a:schemeClr val="bg1"/>
                    </a:solidFill>
                  </a:rPr>
                  <a:t>deneyleri</a:t>
                </a:r>
                <a:endParaRPr lang="tr-TR" b="1" dirty="0" smtClean="0">
                  <a:solidFill>
                    <a:schemeClr val="bg1"/>
                  </a:solidFill>
                </a:endParaRPr>
              </a:p>
              <a:p>
                <a:pPr marL="342900" indent="-342900">
                  <a:buFont typeface="+mj-lt"/>
                  <a:buAutoNum type="arabicPeriod"/>
                </a:pPr>
                <a:r>
                  <a:rPr lang="tr-TR" b="1" dirty="0">
                    <a:solidFill>
                      <a:schemeClr val="bg1"/>
                    </a:solidFill>
                  </a:rPr>
                  <a:t> </a:t>
                </a:r>
                <a:r>
                  <a:rPr lang="tr-TR" b="1" dirty="0" smtClean="0">
                    <a:solidFill>
                      <a:schemeClr val="bg1"/>
                    </a:solidFill>
                  </a:rPr>
                  <a:t>Kozmolojiden gelen bazı öngörüler </a:t>
                </a:r>
                <a:endParaRPr lang="en-GB" b="1" dirty="0" smtClean="0">
                  <a:solidFill>
                    <a:schemeClr val="bg1"/>
                  </a:solidFill>
                </a:endParaRPr>
              </a:p>
              <a:p>
                <a:pPr marL="342900" indent="-342900">
                  <a:buFont typeface="+mj-lt"/>
                  <a:buAutoNum type="arabicPeriod"/>
                </a:pPr>
                <a:endParaRPr lang="en-GB" b="1" dirty="0">
                  <a:solidFill>
                    <a:schemeClr val="bg1"/>
                  </a:solidFill>
                </a:endParaRPr>
              </a:p>
              <a:p>
                <a:r>
                  <a:rPr lang="en-GB" b="1" dirty="0" err="1" smtClean="0">
                    <a:solidFill>
                      <a:schemeClr val="bg1"/>
                    </a:solidFill>
                  </a:rPr>
                  <a:t>Yukar</a:t>
                </a:r>
                <a:r>
                  <a:rPr lang="tr-TR" b="1" dirty="0" smtClean="0">
                    <a:solidFill>
                      <a:schemeClr val="bg1"/>
                    </a:solidFill>
                  </a:rPr>
                  <a:t>ı</a:t>
                </a:r>
                <a:r>
                  <a:rPr lang="en-GB" b="1" dirty="0" smtClean="0">
                    <a:solidFill>
                      <a:schemeClr val="bg1"/>
                    </a:solidFill>
                  </a:rPr>
                  <a:t>da s</a:t>
                </a:r>
                <a:r>
                  <a:rPr lang="tr-TR" b="1" dirty="0" smtClean="0">
                    <a:solidFill>
                      <a:schemeClr val="bg1"/>
                    </a:solidFill>
                  </a:rPr>
                  <a:t>ı</a:t>
                </a:r>
                <a:r>
                  <a:rPr lang="en-GB" b="1" dirty="0" err="1" smtClean="0">
                    <a:solidFill>
                      <a:schemeClr val="bg1"/>
                    </a:solidFill>
                  </a:rPr>
                  <a:t>ral</a:t>
                </a:r>
                <a:r>
                  <a:rPr lang="tr-TR" b="1" dirty="0" smtClean="0">
                    <a:solidFill>
                      <a:schemeClr val="bg1"/>
                    </a:solidFill>
                  </a:rPr>
                  <a:t>ı</a:t>
                </a:r>
                <a:r>
                  <a:rPr lang="en-GB" b="1" dirty="0" smtClean="0">
                    <a:solidFill>
                      <a:schemeClr val="bg1"/>
                    </a:solidFill>
                  </a:rPr>
                  <a:t> </a:t>
                </a:r>
                <a:r>
                  <a:rPr lang="en-GB" b="1" dirty="0" err="1" smtClean="0">
                    <a:solidFill>
                      <a:schemeClr val="bg1"/>
                    </a:solidFill>
                  </a:rPr>
                  <a:t>deneysel</a:t>
                </a:r>
                <a:r>
                  <a:rPr lang="en-GB" b="1" dirty="0" smtClean="0">
                    <a:solidFill>
                      <a:schemeClr val="bg1"/>
                    </a:solidFill>
                  </a:rPr>
                  <a:t> </a:t>
                </a:r>
                <a:r>
                  <a:rPr lang="en-GB" b="1" dirty="0" err="1" smtClean="0">
                    <a:solidFill>
                      <a:schemeClr val="bg1"/>
                    </a:solidFill>
                  </a:rPr>
                  <a:t>sonu</a:t>
                </a:r>
                <a:r>
                  <a:rPr lang="tr-TR" b="1" dirty="0" smtClean="0">
                    <a:solidFill>
                      <a:schemeClr val="bg1"/>
                    </a:solidFill>
                  </a:rPr>
                  <a:t>ç</a:t>
                </a:r>
                <a:r>
                  <a:rPr lang="en-GB" b="1" dirty="0" err="1" smtClean="0">
                    <a:solidFill>
                      <a:schemeClr val="bg1"/>
                    </a:solidFill>
                  </a:rPr>
                  <a:t>lar</a:t>
                </a:r>
                <a:r>
                  <a:rPr lang="tr-TR" b="1" dirty="0" smtClean="0">
                    <a:solidFill>
                      <a:schemeClr val="bg1"/>
                    </a:solidFill>
                  </a:rPr>
                  <a:t>ı</a:t>
                </a:r>
                <a:r>
                  <a:rPr lang="en-GB" b="1" dirty="0" smtClean="0">
                    <a:solidFill>
                      <a:schemeClr val="bg1"/>
                    </a:solidFill>
                  </a:rPr>
                  <a:t>n ac</a:t>
                </a:r>
                <a:r>
                  <a:rPr lang="tr-TR" b="1" dirty="0" smtClean="0">
                    <a:solidFill>
                      <a:schemeClr val="bg1"/>
                    </a:solidFill>
                  </a:rPr>
                  <a:t>ı</a:t>
                </a:r>
                <a:r>
                  <a:rPr lang="en-GB" b="1" dirty="0" err="1" smtClean="0">
                    <a:solidFill>
                      <a:schemeClr val="bg1"/>
                    </a:solidFill>
                  </a:rPr>
                  <a:t>klanabilmesi</a:t>
                </a:r>
                <a:r>
                  <a:rPr lang="en-GB" b="1" dirty="0" smtClean="0">
                    <a:solidFill>
                      <a:schemeClr val="bg1"/>
                    </a:solidFill>
                  </a:rPr>
                  <a:t> </a:t>
                </a:r>
                <a:r>
                  <a:rPr lang="en-GB" b="1" dirty="0" err="1" smtClean="0">
                    <a:solidFill>
                      <a:schemeClr val="bg1"/>
                    </a:solidFill>
                  </a:rPr>
                  <a:t>i</a:t>
                </a:r>
                <a:r>
                  <a:rPr lang="tr-TR" b="1" dirty="0">
                    <a:solidFill>
                      <a:schemeClr val="bg1"/>
                    </a:solidFill>
                  </a:rPr>
                  <a:t>ç</a:t>
                </a:r>
                <a:r>
                  <a:rPr lang="en-GB" b="1" dirty="0" smtClean="0">
                    <a:solidFill>
                      <a:schemeClr val="bg1"/>
                    </a:solidFill>
                  </a:rPr>
                  <a:t>in 4</a:t>
                </a:r>
                <a:r>
                  <a:rPr lang="en-GB" b="1" baseline="30000" dirty="0" smtClean="0">
                    <a:solidFill>
                      <a:schemeClr val="bg1"/>
                    </a:solidFill>
                  </a:rPr>
                  <a:t>th</a:t>
                </a:r>
                <a:r>
                  <a:rPr lang="en-GB" b="1" dirty="0" smtClean="0">
                    <a:solidFill>
                      <a:schemeClr val="bg1"/>
                    </a:solidFill>
                  </a:rPr>
                  <a:t> n</a:t>
                </a:r>
                <a:r>
                  <a:rPr lang="tr-TR" b="1" dirty="0" smtClean="0">
                    <a:solidFill>
                      <a:schemeClr val="bg1"/>
                    </a:solidFill>
                  </a:rPr>
                  <a:t>ö</a:t>
                </a:r>
                <a:r>
                  <a:rPr lang="en-GB" b="1" dirty="0" err="1" smtClean="0">
                    <a:solidFill>
                      <a:schemeClr val="bg1"/>
                    </a:solidFill>
                  </a:rPr>
                  <a:t>trinoya</a:t>
                </a:r>
                <a:r>
                  <a:rPr lang="en-GB" b="1" dirty="0" smtClean="0">
                    <a:solidFill>
                      <a:schemeClr val="bg1"/>
                    </a:solidFill>
                  </a:rPr>
                  <a:t> </a:t>
                </a:r>
                <a:r>
                  <a:rPr lang="en-GB" b="1" dirty="0" err="1" smtClean="0">
                    <a:solidFill>
                      <a:schemeClr val="bg1"/>
                    </a:solidFill>
                  </a:rPr>
                  <a:t>ihtiya</a:t>
                </a:r>
                <a:r>
                  <a:rPr lang="tr-TR" b="1" dirty="0" smtClean="0">
                    <a:solidFill>
                      <a:schemeClr val="bg1"/>
                    </a:solidFill>
                  </a:rPr>
                  <a:t>ç</a:t>
                </a:r>
                <a:r>
                  <a:rPr lang="en-GB" b="1" dirty="0" smtClean="0">
                    <a:solidFill>
                      <a:schemeClr val="bg1"/>
                    </a:solidFill>
                  </a:rPr>
                  <a:t> var. Bu n</a:t>
                </a:r>
                <a:r>
                  <a:rPr lang="tr-TR" b="1" dirty="0" smtClean="0">
                    <a:solidFill>
                      <a:schemeClr val="bg1"/>
                    </a:solidFill>
                  </a:rPr>
                  <a:t>ö</a:t>
                </a:r>
                <a:r>
                  <a:rPr lang="en-GB" b="1" dirty="0" err="1" smtClean="0">
                    <a:solidFill>
                      <a:schemeClr val="bg1"/>
                    </a:solidFill>
                  </a:rPr>
                  <a:t>trino</a:t>
                </a:r>
                <a:r>
                  <a:rPr lang="en-GB" b="1" dirty="0" smtClean="0">
                    <a:solidFill>
                      <a:schemeClr val="bg1"/>
                    </a:solidFill>
                  </a:rPr>
                  <a:t> Z </a:t>
                </a:r>
                <a:r>
                  <a:rPr lang="en-GB" b="1" dirty="0" err="1" smtClean="0">
                    <a:solidFill>
                      <a:schemeClr val="bg1"/>
                    </a:solidFill>
                  </a:rPr>
                  <a:t>bozonuna</a:t>
                </a:r>
                <a:r>
                  <a:rPr lang="en-GB" b="1" dirty="0" smtClean="0">
                    <a:solidFill>
                      <a:schemeClr val="bg1"/>
                    </a:solidFill>
                  </a:rPr>
                  <a:t> </a:t>
                </a:r>
                <a:r>
                  <a:rPr lang="en-GB" b="1" dirty="0" err="1" smtClean="0">
                    <a:solidFill>
                      <a:schemeClr val="bg1"/>
                    </a:solidFill>
                  </a:rPr>
                  <a:t>ba</a:t>
                </a:r>
                <a:r>
                  <a:rPr lang="tr-TR" b="1" dirty="0" smtClean="0">
                    <a:solidFill>
                      <a:schemeClr val="bg1"/>
                    </a:solidFill>
                  </a:rPr>
                  <a:t>ğ</a:t>
                </a:r>
                <a:r>
                  <a:rPr lang="en-GB" b="1" dirty="0" err="1" smtClean="0">
                    <a:solidFill>
                      <a:schemeClr val="bg1"/>
                    </a:solidFill>
                  </a:rPr>
                  <a:t>lanmad</a:t>
                </a:r>
                <a:r>
                  <a:rPr lang="tr-TR" b="1" dirty="0" smtClean="0">
                    <a:solidFill>
                      <a:schemeClr val="bg1"/>
                    </a:solidFill>
                  </a:rPr>
                  <a:t>ığı</a:t>
                </a:r>
                <a:r>
                  <a:rPr lang="en-GB" b="1" dirty="0" smtClean="0">
                    <a:solidFill>
                      <a:schemeClr val="bg1"/>
                    </a:solidFill>
                  </a:rPr>
                  <a:t> </a:t>
                </a:r>
                <a:r>
                  <a:rPr lang="en-GB" b="1" dirty="0" err="1" smtClean="0">
                    <a:solidFill>
                      <a:schemeClr val="bg1"/>
                    </a:solidFill>
                  </a:rPr>
                  <a:t>i</a:t>
                </a:r>
                <a:r>
                  <a:rPr lang="tr-TR" b="1" dirty="0" smtClean="0">
                    <a:solidFill>
                      <a:schemeClr val="bg1"/>
                    </a:solidFill>
                  </a:rPr>
                  <a:t>ç</a:t>
                </a:r>
                <a:r>
                  <a:rPr lang="en-GB" b="1" dirty="0" smtClean="0">
                    <a:solidFill>
                      <a:schemeClr val="bg1"/>
                    </a:solidFill>
                  </a:rPr>
                  <a:t>in </a:t>
                </a:r>
                <a:r>
                  <a:rPr lang="en-GB" b="1" dirty="0" smtClean="0">
                    <a:solidFill>
                      <a:srgbClr val="FF00FF"/>
                    </a:solidFill>
                  </a:rPr>
                  <a:t>STER</a:t>
                </a:r>
                <a:r>
                  <a:rPr lang="tr-TR" b="1" dirty="0" smtClean="0">
                    <a:solidFill>
                      <a:srgbClr val="FF00FF"/>
                    </a:solidFill>
                  </a:rPr>
                  <a:t>İ</a:t>
                </a:r>
                <a:r>
                  <a:rPr lang="en-GB" b="1" dirty="0" smtClean="0">
                    <a:solidFill>
                      <a:srgbClr val="FF00FF"/>
                    </a:solidFill>
                  </a:rPr>
                  <a:t>LE n</a:t>
                </a:r>
                <a:r>
                  <a:rPr lang="tr-TR" b="1" dirty="0" smtClean="0">
                    <a:solidFill>
                      <a:srgbClr val="FF00FF"/>
                    </a:solidFill>
                  </a:rPr>
                  <a:t>ö</a:t>
                </a:r>
                <a:r>
                  <a:rPr lang="en-GB" b="1" dirty="0" err="1" smtClean="0">
                    <a:solidFill>
                      <a:srgbClr val="FF00FF"/>
                    </a:solidFill>
                  </a:rPr>
                  <a:t>trino</a:t>
                </a:r>
                <a:r>
                  <a:rPr lang="en-GB" b="1" dirty="0" smtClean="0">
                    <a:solidFill>
                      <a:srgbClr val="FF00FF"/>
                    </a:solidFill>
                  </a:rPr>
                  <a:t> </a:t>
                </a:r>
                <a:r>
                  <a:rPr lang="en-GB" b="1" dirty="0" smtClean="0">
                    <a:solidFill>
                      <a:schemeClr val="bg1"/>
                    </a:solidFill>
                  </a:rPr>
                  <a:t>ad</a:t>
                </a:r>
                <a:r>
                  <a:rPr lang="tr-TR" b="1" dirty="0" smtClean="0">
                    <a:solidFill>
                      <a:schemeClr val="bg1"/>
                    </a:solidFill>
                  </a:rPr>
                  <a:t>ı</a:t>
                </a:r>
                <a:r>
                  <a:rPr lang="en-GB" b="1" dirty="0" smtClean="0">
                    <a:solidFill>
                      <a:schemeClr val="bg1"/>
                    </a:solidFill>
                  </a:rPr>
                  <a:t> </a:t>
                </a:r>
                <a:r>
                  <a:rPr lang="en-GB" b="1" dirty="0" err="1" smtClean="0">
                    <a:solidFill>
                      <a:schemeClr val="bg1"/>
                    </a:solidFill>
                  </a:rPr>
                  <a:t>verilmektedir</a:t>
                </a:r>
                <a:r>
                  <a:rPr lang="en-GB" b="1" dirty="0" smtClean="0">
                    <a:solidFill>
                      <a:schemeClr val="bg1"/>
                    </a:solidFill>
                  </a:rPr>
                  <a:t>. </a:t>
                </a:r>
              </a:p>
              <a:p>
                <a:endParaRPr lang="tr-TR" b="1" dirty="0">
                  <a:solidFill>
                    <a:schemeClr val="bg1"/>
                  </a:solidFill>
                </a:endParaRPr>
              </a:p>
              <a:p>
                <a:endParaRPr lang="en-GB" b="1" dirty="0" smtClean="0">
                  <a:solidFill>
                    <a:schemeClr val="bg1"/>
                  </a:solidFill>
                </a:endParaRPr>
              </a:p>
            </p:txBody>
          </p:sp>
        </mc:Choice>
        <mc:Fallback xmlns="">
          <p:sp>
            <p:nvSpPr>
              <p:cNvPr id="64" name="TextBox 63"/>
              <p:cNvSpPr txBox="1">
                <a:spLocks noRot="1" noChangeAspect="1" noMove="1" noResize="1" noEditPoints="1" noAdjustHandles="1" noChangeArrowheads="1" noChangeShapeType="1" noTextEdit="1"/>
              </p:cNvSpPr>
              <p:nvPr/>
            </p:nvSpPr>
            <p:spPr>
              <a:xfrm>
                <a:off x="107504" y="548680"/>
                <a:ext cx="8673057" cy="4015330"/>
              </a:xfrm>
              <a:prstGeom prst="rect">
                <a:avLst/>
              </a:prstGeom>
              <a:blipFill rotWithShape="1">
                <a:blip r:embed="rId2"/>
                <a:stretch>
                  <a:fillRect l="-633" t="-607" r="-563"/>
                </a:stretch>
              </a:blipFill>
            </p:spPr>
            <p:txBody>
              <a:bodyPr/>
              <a:lstStyle/>
              <a:p>
                <a:r>
                  <a:rPr lang="en-GB">
                    <a:noFill/>
                  </a:rPr>
                  <a:t> </a:t>
                </a:r>
              </a:p>
            </p:txBody>
          </p:sp>
        </mc:Fallback>
      </mc:AlternateContent>
      <p:pic>
        <p:nvPicPr>
          <p:cNvPr id="9" name="3 Marcador de contenido"/>
          <p:cNvPicPr>
            <a:picLocks noGrp="1"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4556339" y="3933336"/>
            <a:ext cx="2175901" cy="2520000"/>
          </a:xfrm>
          <a:prstGeom prst="rect">
            <a:avLst/>
          </a:prstGeom>
          <a:ln>
            <a:solidFill>
              <a:srgbClr val="000000"/>
            </a:solidFill>
            <a:miter lim="800000"/>
            <a:headEnd/>
            <a:tailEnd/>
          </a:ln>
        </p:spPr>
      </p:pic>
      <p:pic>
        <p:nvPicPr>
          <p:cNvPr id="10" name="1 Marcador de contenido"/>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32872" y="3907669"/>
            <a:ext cx="2014568" cy="2520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1" name="1 CuadroTexto"/>
          <p:cNvSpPr txBox="1">
            <a:spLocks noChangeArrowheads="1"/>
          </p:cNvSpPr>
          <p:nvPr/>
        </p:nvSpPr>
        <p:spPr bwMode="auto">
          <a:xfrm>
            <a:off x="5678073" y="4915781"/>
            <a:ext cx="53412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r>
              <a:rPr lang="es-ES" b="1" dirty="0">
                <a:solidFill>
                  <a:srgbClr val="FF00FF"/>
                </a:solidFill>
              </a:rPr>
              <a:t>3+1</a:t>
            </a:r>
          </a:p>
        </p:txBody>
      </p:sp>
      <p:sp>
        <p:nvSpPr>
          <p:cNvPr id="12" name="1 CuadroTexto"/>
          <p:cNvSpPr txBox="1">
            <a:spLocks noChangeArrowheads="1"/>
          </p:cNvSpPr>
          <p:nvPr/>
        </p:nvSpPr>
        <p:spPr bwMode="auto">
          <a:xfrm>
            <a:off x="8010085" y="4979063"/>
            <a:ext cx="53412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r>
              <a:rPr lang="es-ES" b="1" dirty="0" smtClean="0">
                <a:solidFill>
                  <a:srgbClr val="FF00FF"/>
                </a:solidFill>
              </a:rPr>
              <a:t>3+</a:t>
            </a:r>
            <a:r>
              <a:rPr lang="tr-TR" b="1" dirty="0" smtClean="0">
                <a:solidFill>
                  <a:srgbClr val="FF00FF"/>
                </a:solidFill>
              </a:rPr>
              <a:t>2</a:t>
            </a:r>
            <a:endParaRPr lang="es-ES" b="1" dirty="0">
              <a:solidFill>
                <a:srgbClr val="FF00FF"/>
              </a:solidFill>
            </a:endParaRPr>
          </a:p>
        </p:txBody>
      </p:sp>
      <p:pic>
        <p:nvPicPr>
          <p:cNvPr id="13" name="Picture 30" descr="https://www.lngs.infn.it/lngs_infn/immagini/research/experiments_scientific_info/experiments/current/icarus/icarus_ala.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8456" y="5787160"/>
            <a:ext cx="675327" cy="94110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7"/>
          <p:cNvPicPr>
            <a:picLocks noChangeAspect="1" noChangeArrowheads="1"/>
          </p:cNvPicPr>
          <p:nvPr/>
        </p:nvPicPr>
        <p:blipFill rotWithShape="1">
          <a:blip r:embed="rId6" cstate="print"/>
          <a:srcRect l="7480" t="25862" r="20708" b="30978"/>
          <a:stretch/>
        </p:blipFill>
        <p:spPr bwMode="auto">
          <a:xfrm>
            <a:off x="1048206" y="5958872"/>
            <a:ext cx="997914" cy="743211"/>
          </a:xfrm>
          <a:prstGeom prst="rect">
            <a:avLst/>
          </a:prstGeom>
          <a:ln w="19050" cap="sq">
            <a:solidFill>
              <a:srgbClr val="000000"/>
            </a:solidFill>
            <a:prstDash val="solid"/>
            <a:miter lim="800000"/>
          </a:ln>
          <a:effectLst/>
        </p:spPr>
      </p:pic>
      <p:sp>
        <p:nvSpPr>
          <p:cNvPr id="5" name="TextBox 4"/>
          <p:cNvSpPr txBox="1"/>
          <p:nvPr/>
        </p:nvSpPr>
        <p:spPr>
          <a:xfrm>
            <a:off x="3287296" y="5867980"/>
            <a:ext cx="1152128" cy="369332"/>
          </a:xfrm>
          <a:prstGeom prst="rect">
            <a:avLst/>
          </a:prstGeom>
          <a:solidFill>
            <a:schemeClr val="bg1"/>
          </a:solidFill>
        </p:spPr>
        <p:txBody>
          <a:bodyPr wrap="square" rtlCol="0">
            <a:spAutoFit/>
          </a:bodyPr>
          <a:lstStyle/>
          <a:p>
            <a:pPr algn="ctr"/>
            <a:r>
              <a:rPr lang="en-GB" b="1" dirty="0" smtClean="0"/>
              <a:t>LAr1ND</a:t>
            </a:r>
            <a:endParaRPr lang="en-GB" b="1" dirty="0"/>
          </a:p>
        </p:txBody>
      </p:sp>
      <p:sp>
        <p:nvSpPr>
          <p:cNvPr id="15" name="TextBox 14"/>
          <p:cNvSpPr txBox="1"/>
          <p:nvPr/>
        </p:nvSpPr>
        <p:spPr>
          <a:xfrm>
            <a:off x="2123227" y="6300028"/>
            <a:ext cx="1485158" cy="369332"/>
          </a:xfrm>
          <a:prstGeom prst="rect">
            <a:avLst/>
          </a:prstGeom>
          <a:solidFill>
            <a:schemeClr val="bg1"/>
          </a:solidFill>
        </p:spPr>
        <p:txBody>
          <a:bodyPr wrap="square" rtlCol="0">
            <a:spAutoFit/>
          </a:bodyPr>
          <a:lstStyle/>
          <a:p>
            <a:pPr algn="ctr"/>
            <a:r>
              <a:rPr lang="en-GB" b="1" dirty="0" smtClean="0"/>
              <a:t>JPARC-MLF</a:t>
            </a:r>
            <a:endParaRPr lang="en-GB" b="1" dirty="0"/>
          </a:p>
        </p:txBody>
      </p:sp>
      <p:sp>
        <p:nvSpPr>
          <p:cNvPr id="16" name="TextBox 15"/>
          <p:cNvSpPr txBox="1"/>
          <p:nvPr/>
        </p:nvSpPr>
        <p:spPr>
          <a:xfrm>
            <a:off x="2072092" y="5867980"/>
            <a:ext cx="1152128" cy="369332"/>
          </a:xfrm>
          <a:prstGeom prst="rect">
            <a:avLst/>
          </a:prstGeom>
          <a:solidFill>
            <a:schemeClr val="bg1"/>
          </a:solidFill>
        </p:spPr>
        <p:txBody>
          <a:bodyPr wrap="square" rtlCol="0">
            <a:spAutoFit/>
          </a:bodyPr>
          <a:lstStyle/>
          <a:p>
            <a:pPr algn="ctr"/>
            <a:r>
              <a:rPr lang="en-GB" b="1" dirty="0" smtClean="0"/>
              <a:t>STEREO</a:t>
            </a:r>
            <a:endParaRPr lang="en-GB" b="1" dirty="0"/>
          </a:p>
        </p:txBody>
      </p:sp>
      <p:pic>
        <p:nvPicPr>
          <p:cNvPr id="18" name="Picture 16" descr="https://encrypted-tbn3.gstatic.com/images?q=tbn:ANd9GcT-j9-0h8UghhZodwco2nzKKLbYFxc3oGbb5e3QkKQ-Q9jlqoU"/>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65119" y="5392418"/>
            <a:ext cx="1263205" cy="394742"/>
          </a:xfrm>
          <a:prstGeom prst="rect">
            <a:avLst/>
          </a:prstGeom>
          <a:noFill/>
          <a:extLst>
            <a:ext uri="{909E8E84-426E-40DD-AFC4-6F175D3DCCD1}">
              <a14:hiddenFill xmlns:a14="http://schemas.microsoft.com/office/drawing/2010/main">
                <a:solidFill>
                  <a:srgbClr val="FFFFFF"/>
                </a:solidFill>
              </a14:hiddenFill>
            </a:ext>
          </a:extLst>
        </p:spPr>
      </p:pic>
      <p:sp>
        <p:nvSpPr>
          <p:cNvPr id="8" name="Date Placeholder 7"/>
          <p:cNvSpPr>
            <a:spLocks noGrp="1"/>
          </p:cNvSpPr>
          <p:nvPr>
            <p:ph type="dt" sz="half" idx="10"/>
          </p:nvPr>
        </p:nvSpPr>
        <p:spPr/>
        <p:txBody>
          <a:bodyPr/>
          <a:lstStyle/>
          <a:p>
            <a:fld id="{326C3513-9F68-4275-8244-6B3CBFD0CC2F}" type="datetime1">
              <a:rPr lang="en-GB" smtClean="0"/>
              <a:t>24/04/2014</a:t>
            </a:fld>
            <a:endParaRPr lang="en-GB"/>
          </a:p>
        </p:txBody>
      </p:sp>
    </p:spTree>
    <p:extLst>
      <p:ext uri="{BB962C8B-B14F-4D97-AF65-F5344CB8AC3E}">
        <p14:creationId xmlns:p14="http://schemas.microsoft.com/office/powerpoint/2010/main" val="221373926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Umut KOSE</a:t>
            </a:r>
            <a:endParaRPr lang="en-GB"/>
          </a:p>
        </p:txBody>
      </p:sp>
      <p:sp>
        <p:nvSpPr>
          <p:cNvPr id="3" name="Slide Number Placeholder 2"/>
          <p:cNvSpPr>
            <a:spLocks noGrp="1"/>
          </p:cNvSpPr>
          <p:nvPr>
            <p:ph type="sldNum" sz="quarter" idx="12"/>
          </p:nvPr>
        </p:nvSpPr>
        <p:spPr/>
        <p:txBody>
          <a:bodyPr/>
          <a:lstStyle/>
          <a:p>
            <a:fld id="{9D7D85F2-B42A-4D55-81F3-BF4AC343C405}" type="slidenum">
              <a:rPr lang="en-GB" smtClean="0"/>
              <a:t>37</a:t>
            </a:fld>
            <a:r>
              <a:rPr lang="en-GB" dirty="0" smtClean="0"/>
              <a:t>/42</a:t>
            </a:r>
            <a:endParaRPr lang="en-GB" dirty="0"/>
          </a:p>
        </p:txBody>
      </p:sp>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4455" t="25145" r="6337" b="9618"/>
          <a:stretch/>
        </p:blipFill>
        <p:spPr bwMode="auto">
          <a:xfrm>
            <a:off x="4644008" y="260648"/>
            <a:ext cx="4404489" cy="27133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8" name="Group 7"/>
          <p:cNvGrpSpPr/>
          <p:nvPr/>
        </p:nvGrpSpPr>
        <p:grpSpPr>
          <a:xfrm>
            <a:off x="6545474" y="3076823"/>
            <a:ext cx="2433686" cy="2090277"/>
            <a:chOff x="4895136" y="3284984"/>
            <a:chExt cx="3838742" cy="2908536"/>
          </a:xfrm>
        </p:grpSpPr>
        <p:grpSp>
          <p:nvGrpSpPr>
            <p:cNvPr id="4" name="Group 3"/>
            <p:cNvGrpSpPr/>
            <p:nvPr/>
          </p:nvGrpSpPr>
          <p:grpSpPr>
            <a:xfrm>
              <a:off x="4895136" y="3284984"/>
              <a:ext cx="3838742" cy="2555222"/>
              <a:chOff x="5148064" y="3284984"/>
              <a:chExt cx="3838742" cy="2555222"/>
            </a:xfrm>
          </p:grpSpPr>
          <p:pic>
            <p:nvPicPr>
              <p:cNvPr id="6" name="Picture 4" descr="leopoldshaf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3284984"/>
                <a:ext cx="3838742" cy="2555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descr="C:\Documents and Settings\ettore\Desktop\varenna2009\KATRIN homepage_file\katrin-logo-homepage-round.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6532" y="3291440"/>
                <a:ext cx="600274" cy="600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 name="TextBox 4"/>
            <p:cNvSpPr txBox="1"/>
            <p:nvPr/>
          </p:nvSpPr>
          <p:spPr>
            <a:xfrm>
              <a:off x="5337398" y="5840206"/>
              <a:ext cx="3096343" cy="353314"/>
            </a:xfrm>
            <a:prstGeom prst="rect">
              <a:avLst/>
            </a:prstGeom>
            <a:noFill/>
          </p:spPr>
          <p:txBody>
            <a:bodyPr wrap="square" rtlCol="0">
              <a:spAutoFit/>
            </a:bodyPr>
            <a:lstStyle/>
            <a:p>
              <a:r>
                <a:rPr lang="en-GB" sz="1050" dirty="0" smtClean="0">
                  <a:solidFill>
                    <a:srgbClr val="FFFF00"/>
                  </a:solidFill>
                </a:rPr>
                <a:t>24 </a:t>
              </a:r>
              <a:r>
                <a:rPr lang="en-GB" sz="1050" dirty="0" err="1" smtClean="0">
                  <a:solidFill>
                    <a:srgbClr val="FFFF00"/>
                  </a:solidFill>
                </a:rPr>
                <a:t>Kasim</a:t>
              </a:r>
              <a:r>
                <a:rPr lang="en-GB" sz="1050" dirty="0" smtClean="0">
                  <a:solidFill>
                    <a:srgbClr val="FFFF00"/>
                  </a:solidFill>
                </a:rPr>
                <a:t> 2006, </a:t>
              </a:r>
              <a:r>
                <a:rPr lang="en-GB" sz="1050" dirty="0" err="1" smtClean="0">
                  <a:solidFill>
                    <a:srgbClr val="FFFF00"/>
                  </a:solidFill>
                </a:rPr>
                <a:t>Leopoldshafen</a:t>
              </a:r>
              <a:endParaRPr lang="en-GB" sz="1050" dirty="0">
                <a:solidFill>
                  <a:srgbClr val="FFFF00"/>
                </a:solidFill>
              </a:endParaRPr>
            </a:p>
          </p:txBody>
        </p:sp>
      </p:grpSp>
      <p:sp>
        <p:nvSpPr>
          <p:cNvPr id="9" name="TextBox 8"/>
          <p:cNvSpPr txBox="1"/>
          <p:nvPr/>
        </p:nvSpPr>
        <p:spPr>
          <a:xfrm>
            <a:off x="388266" y="260648"/>
            <a:ext cx="4248472" cy="5970865"/>
          </a:xfrm>
          <a:prstGeom prst="rect">
            <a:avLst/>
          </a:prstGeom>
          <a:noFill/>
        </p:spPr>
        <p:txBody>
          <a:bodyPr wrap="square" rtlCol="0">
            <a:spAutoFit/>
          </a:bodyPr>
          <a:lstStyle/>
          <a:p>
            <a:r>
              <a:rPr lang="en-GB" sz="2000" b="1" dirty="0" smtClean="0">
                <a:solidFill>
                  <a:srgbClr val="FF0000"/>
                </a:solidFill>
              </a:rPr>
              <a:t>N</a:t>
            </a:r>
            <a:r>
              <a:rPr lang="tr-TR" sz="2000" b="1" dirty="0" smtClean="0">
                <a:solidFill>
                  <a:srgbClr val="FF0000"/>
                </a:solidFill>
              </a:rPr>
              <a:t>ö</a:t>
            </a:r>
            <a:r>
              <a:rPr lang="en-GB" sz="2000" b="1" dirty="0" err="1" smtClean="0">
                <a:solidFill>
                  <a:srgbClr val="FF0000"/>
                </a:solidFill>
              </a:rPr>
              <a:t>trino</a:t>
            </a:r>
            <a:r>
              <a:rPr lang="tr-TR" sz="2000" b="1" dirty="0" smtClean="0">
                <a:solidFill>
                  <a:srgbClr val="FF0000"/>
                </a:solidFill>
              </a:rPr>
              <a:t>nu</a:t>
            </a:r>
            <a:r>
              <a:rPr lang="en-GB" sz="2000" b="1" dirty="0" smtClean="0">
                <a:solidFill>
                  <a:srgbClr val="FF0000"/>
                </a:solidFill>
              </a:rPr>
              <a:t>n k</a:t>
            </a:r>
            <a:r>
              <a:rPr lang="tr-TR" sz="2000" b="1" dirty="0" smtClean="0">
                <a:solidFill>
                  <a:srgbClr val="FF0000"/>
                </a:solidFill>
              </a:rPr>
              <a:t>ü</a:t>
            </a:r>
            <a:r>
              <a:rPr lang="en-GB" sz="2000" b="1" dirty="0" err="1" smtClean="0">
                <a:solidFill>
                  <a:srgbClr val="FF0000"/>
                </a:solidFill>
              </a:rPr>
              <a:t>tlesinin</a:t>
            </a:r>
            <a:r>
              <a:rPr lang="en-GB" sz="2000" b="1" dirty="0" smtClean="0">
                <a:solidFill>
                  <a:srgbClr val="FF0000"/>
                </a:solidFill>
              </a:rPr>
              <a:t> </a:t>
            </a:r>
            <a:r>
              <a:rPr lang="en-GB" sz="2000" b="1" dirty="0" err="1" smtClean="0">
                <a:solidFill>
                  <a:srgbClr val="FF0000"/>
                </a:solidFill>
              </a:rPr>
              <a:t>direkt</a:t>
            </a:r>
            <a:r>
              <a:rPr lang="en-GB" sz="2000" b="1" dirty="0" smtClean="0">
                <a:solidFill>
                  <a:srgbClr val="FF0000"/>
                </a:solidFill>
              </a:rPr>
              <a:t> </a:t>
            </a:r>
            <a:r>
              <a:rPr lang="tr-TR" sz="2000" b="1" dirty="0">
                <a:solidFill>
                  <a:srgbClr val="FF0000"/>
                </a:solidFill>
              </a:rPr>
              <a:t>ö</a:t>
            </a:r>
            <a:r>
              <a:rPr lang="en-GB" sz="2000" b="1" dirty="0" smtClean="0">
                <a:solidFill>
                  <a:srgbClr val="FF0000"/>
                </a:solidFill>
              </a:rPr>
              <a:t>l</a:t>
            </a:r>
            <a:r>
              <a:rPr lang="tr-TR" sz="2000" b="1" dirty="0" smtClean="0">
                <a:solidFill>
                  <a:srgbClr val="FF0000"/>
                </a:solidFill>
              </a:rPr>
              <a:t>çü</a:t>
            </a:r>
            <a:r>
              <a:rPr lang="en-GB" sz="2000" b="1" dirty="0" smtClean="0">
                <a:solidFill>
                  <a:srgbClr val="FF0000"/>
                </a:solidFill>
              </a:rPr>
              <a:t>m </a:t>
            </a:r>
            <a:r>
              <a:rPr lang="en-GB" sz="2000" b="1" dirty="0" err="1" smtClean="0">
                <a:solidFill>
                  <a:srgbClr val="FF0000"/>
                </a:solidFill>
              </a:rPr>
              <a:t>tekni</a:t>
            </a:r>
            <a:r>
              <a:rPr lang="tr-TR" sz="2000" b="1" dirty="0">
                <a:solidFill>
                  <a:srgbClr val="FF0000"/>
                </a:solidFill>
              </a:rPr>
              <a:t>ğ</a:t>
            </a:r>
            <a:r>
              <a:rPr lang="en-GB" sz="2000" b="1" dirty="0" smtClean="0">
                <a:solidFill>
                  <a:srgbClr val="FF0000"/>
                </a:solidFill>
              </a:rPr>
              <a:t>i:</a:t>
            </a:r>
          </a:p>
          <a:p>
            <a:endParaRPr lang="en-GB" b="1" dirty="0">
              <a:solidFill>
                <a:srgbClr val="FFFF00"/>
              </a:solidFill>
            </a:endParaRPr>
          </a:p>
          <a:p>
            <a:pPr marL="285750" indent="-285750">
              <a:buFont typeface="Arial" pitchFamily="34" charset="0"/>
              <a:buChar char="•"/>
            </a:pPr>
            <a:r>
              <a:rPr lang="en-GB" b="1" dirty="0" err="1" smtClean="0">
                <a:solidFill>
                  <a:schemeClr val="bg1"/>
                </a:solidFill>
              </a:rPr>
              <a:t>Elektron</a:t>
            </a:r>
            <a:r>
              <a:rPr lang="en-GB" b="1" dirty="0" smtClean="0">
                <a:solidFill>
                  <a:schemeClr val="bg1"/>
                </a:solidFill>
              </a:rPr>
              <a:t> n</a:t>
            </a:r>
            <a:r>
              <a:rPr lang="tr-TR" b="1" dirty="0" smtClean="0">
                <a:solidFill>
                  <a:schemeClr val="bg1"/>
                </a:solidFill>
              </a:rPr>
              <a:t>ö</a:t>
            </a:r>
            <a:r>
              <a:rPr lang="en-GB" b="1" dirty="0" err="1" smtClean="0">
                <a:solidFill>
                  <a:schemeClr val="bg1"/>
                </a:solidFill>
              </a:rPr>
              <a:t>trino’nun</a:t>
            </a:r>
            <a:r>
              <a:rPr lang="en-GB" b="1" dirty="0" smtClean="0">
                <a:solidFill>
                  <a:schemeClr val="bg1"/>
                </a:solidFill>
              </a:rPr>
              <a:t> k</a:t>
            </a:r>
            <a:r>
              <a:rPr lang="tr-TR" b="1" dirty="0" smtClean="0">
                <a:solidFill>
                  <a:schemeClr val="bg1"/>
                </a:solidFill>
              </a:rPr>
              <a:t>ü</a:t>
            </a:r>
            <a:r>
              <a:rPr lang="en-GB" b="1" dirty="0" err="1" smtClean="0">
                <a:solidFill>
                  <a:schemeClr val="bg1"/>
                </a:solidFill>
              </a:rPr>
              <a:t>tlesi</a:t>
            </a:r>
            <a:r>
              <a:rPr lang="en-GB" b="1" dirty="0" smtClean="0">
                <a:solidFill>
                  <a:schemeClr val="bg1"/>
                </a:solidFill>
              </a:rPr>
              <a:t>, </a:t>
            </a:r>
          </a:p>
          <a:p>
            <a:pPr algn="ctr"/>
            <a:r>
              <a:rPr lang="en-US" altLang="en-US" b="1" baseline="30000" dirty="0" smtClean="0">
                <a:solidFill>
                  <a:srgbClr val="FFFF00"/>
                </a:solidFill>
              </a:rPr>
              <a:t>3</a:t>
            </a:r>
            <a:r>
              <a:rPr lang="en-US" altLang="en-US" b="1" dirty="0" smtClean="0">
                <a:solidFill>
                  <a:srgbClr val="FFFF00"/>
                </a:solidFill>
              </a:rPr>
              <a:t>H </a:t>
            </a:r>
            <a:r>
              <a:rPr lang="en-US" altLang="en-US" b="1" dirty="0" smtClean="0">
                <a:solidFill>
                  <a:srgbClr val="FFFF00"/>
                </a:solidFill>
                <a:latin typeface="Symbol" pitchFamily="18" charset="2"/>
                <a:sym typeface="Symbol" pitchFamily="18" charset="2"/>
              </a:rPr>
              <a:t> </a:t>
            </a:r>
            <a:r>
              <a:rPr lang="en-US" altLang="en-US" b="1" baseline="30000" dirty="0" smtClean="0">
                <a:solidFill>
                  <a:srgbClr val="FFFF00"/>
                </a:solidFill>
                <a:sym typeface="Symbol" pitchFamily="18" charset="2"/>
              </a:rPr>
              <a:t>3</a:t>
            </a:r>
            <a:r>
              <a:rPr lang="en-US" altLang="en-US" b="1" dirty="0" smtClean="0">
                <a:solidFill>
                  <a:srgbClr val="FFFF00"/>
                </a:solidFill>
                <a:sym typeface="Symbol" pitchFamily="18" charset="2"/>
              </a:rPr>
              <a:t>He </a:t>
            </a:r>
            <a:r>
              <a:rPr lang="en-US" altLang="en-US" b="1" dirty="0">
                <a:solidFill>
                  <a:srgbClr val="FFFF00"/>
                </a:solidFill>
                <a:sym typeface="Symbol" pitchFamily="18" charset="2"/>
              </a:rPr>
              <a:t>+ </a:t>
            </a:r>
            <a:r>
              <a:rPr lang="en-US" altLang="en-US" b="1" dirty="0">
                <a:solidFill>
                  <a:srgbClr val="FFFF00"/>
                </a:solidFill>
                <a:latin typeface="Symbol" pitchFamily="18" charset="2"/>
                <a:sym typeface="Symbol" pitchFamily="18" charset="2"/>
              </a:rPr>
              <a:t>n</a:t>
            </a:r>
            <a:r>
              <a:rPr lang="en-US" altLang="en-US" b="1" baseline="-25000" dirty="0">
                <a:solidFill>
                  <a:srgbClr val="FFFF00"/>
                </a:solidFill>
                <a:sym typeface="Symbol" pitchFamily="18" charset="2"/>
              </a:rPr>
              <a:t>e</a:t>
            </a:r>
            <a:r>
              <a:rPr lang="en-US" altLang="en-US" b="1" dirty="0">
                <a:solidFill>
                  <a:srgbClr val="FFFF00"/>
                </a:solidFill>
                <a:sym typeface="Symbol" pitchFamily="18" charset="2"/>
              </a:rPr>
              <a:t> + </a:t>
            </a:r>
            <a:r>
              <a:rPr lang="en-US" altLang="en-US" b="1" dirty="0" smtClean="0">
                <a:solidFill>
                  <a:srgbClr val="FFFF00"/>
                </a:solidFill>
                <a:sym typeface="Symbol" pitchFamily="18" charset="2"/>
              </a:rPr>
              <a:t>e</a:t>
            </a:r>
            <a:r>
              <a:rPr lang="en-US" altLang="en-US" b="1" baseline="30000" dirty="0" smtClean="0">
                <a:solidFill>
                  <a:srgbClr val="FFFF00"/>
                </a:solidFill>
                <a:latin typeface="Symbol" pitchFamily="18" charset="2"/>
                <a:sym typeface="Symbol" pitchFamily="18" charset="2"/>
              </a:rPr>
              <a:t>- </a:t>
            </a:r>
          </a:p>
          <a:p>
            <a:pPr marL="285750" indent="-285750">
              <a:buFont typeface="Symbol" pitchFamily="18" charset="2"/>
              <a:buChar char=" "/>
            </a:pPr>
            <a:r>
              <a:rPr lang="en-GB" b="1" dirty="0" smtClean="0">
                <a:solidFill>
                  <a:schemeClr val="bg1"/>
                </a:solidFill>
                <a:sym typeface="Symbol"/>
              </a:rPr>
              <a:t></a:t>
            </a:r>
            <a:r>
              <a:rPr lang="en-GB" b="1" dirty="0">
                <a:solidFill>
                  <a:schemeClr val="bg1"/>
                </a:solidFill>
                <a:sym typeface="Symbol"/>
              </a:rPr>
              <a:t>-</a:t>
            </a:r>
            <a:r>
              <a:rPr lang="en-GB" b="1" dirty="0" err="1">
                <a:solidFill>
                  <a:schemeClr val="bg1"/>
                </a:solidFill>
                <a:sym typeface="Symbol"/>
              </a:rPr>
              <a:t>bozunum</a:t>
            </a:r>
            <a:r>
              <a:rPr lang="en-GB" b="1" dirty="0">
                <a:solidFill>
                  <a:schemeClr val="bg1"/>
                </a:solidFill>
                <a:sym typeface="Symbol"/>
              </a:rPr>
              <a:t> </a:t>
            </a:r>
            <a:r>
              <a:rPr lang="en-GB" b="1" dirty="0" err="1">
                <a:solidFill>
                  <a:schemeClr val="bg1"/>
                </a:solidFill>
                <a:sym typeface="Symbol"/>
              </a:rPr>
              <a:t>spektrumunun</a:t>
            </a:r>
            <a:r>
              <a:rPr lang="en-GB" b="1" dirty="0">
                <a:solidFill>
                  <a:schemeClr val="bg1"/>
                </a:solidFill>
                <a:sym typeface="Symbol"/>
              </a:rPr>
              <a:t> </a:t>
            </a:r>
            <a:r>
              <a:rPr lang="en-GB" b="1" dirty="0" smtClean="0">
                <a:solidFill>
                  <a:schemeClr val="bg1"/>
                </a:solidFill>
                <a:sym typeface="Symbol"/>
              </a:rPr>
              <a:t>end-point b</a:t>
            </a:r>
            <a:r>
              <a:rPr lang="tr-TR" b="1" dirty="0">
                <a:solidFill>
                  <a:schemeClr val="bg1"/>
                </a:solidFill>
                <a:sym typeface="Symbol"/>
              </a:rPr>
              <a:t>ö</a:t>
            </a:r>
            <a:r>
              <a:rPr lang="en-GB" b="1" dirty="0" err="1" smtClean="0">
                <a:solidFill>
                  <a:schemeClr val="bg1"/>
                </a:solidFill>
                <a:sym typeface="Symbol"/>
              </a:rPr>
              <a:t>lgesini</a:t>
            </a:r>
            <a:r>
              <a:rPr lang="en-GB" b="1" dirty="0" smtClean="0">
                <a:solidFill>
                  <a:schemeClr val="bg1"/>
                </a:solidFill>
                <a:sym typeface="Symbol"/>
              </a:rPr>
              <a:t>  </a:t>
            </a:r>
            <a:r>
              <a:rPr lang="en-GB" b="1" dirty="0" err="1">
                <a:solidFill>
                  <a:schemeClr val="bg1"/>
                </a:solidFill>
                <a:sym typeface="Symbol"/>
              </a:rPr>
              <a:t>hassas</a:t>
            </a:r>
            <a:r>
              <a:rPr lang="en-GB" b="1" dirty="0">
                <a:solidFill>
                  <a:schemeClr val="bg1"/>
                </a:solidFill>
                <a:sym typeface="Symbol"/>
              </a:rPr>
              <a:t> </a:t>
            </a:r>
            <a:r>
              <a:rPr lang="en-GB" b="1" dirty="0" err="1">
                <a:solidFill>
                  <a:schemeClr val="bg1"/>
                </a:solidFill>
                <a:sym typeface="Symbol"/>
              </a:rPr>
              <a:t>olarak</a:t>
            </a:r>
            <a:r>
              <a:rPr lang="en-GB" b="1" dirty="0">
                <a:solidFill>
                  <a:schemeClr val="bg1"/>
                </a:solidFill>
                <a:sym typeface="Symbol"/>
              </a:rPr>
              <a:t> </a:t>
            </a:r>
            <a:r>
              <a:rPr lang="tr-TR" b="1" dirty="0">
                <a:solidFill>
                  <a:schemeClr val="bg1"/>
                </a:solidFill>
                <a:sym typeface="Symbol"/>
              </a:rPr>
              <a:t>ö</a:t>
            </a:r>
            <a:r>
              <a:rPr lang="en-GB" b="1" dirty="0" smtClean="0">
                <a:solidFill>
                  <a:schemeClr val="bg1"/>
                </a:solidFill>
                <a:sym typeface="Symbol"/>
              </a:rPr>
              <a:t>l</a:t>
            </a:r>
            <a:r>
              <a:rPr lang="tr-TR" b="1" dirty="0" smtClean="0">
                <a:solidFill>
                  <a:schemeClr val="bg1"/>
                </a:solidFill>
                <a:sym typeface="Symbol"/>
              </a:rPr>
              <a:t>ç</a:t>
            </a:r>
            <a:r>
              <a:rPr lang="en-GB" b="1" dirty="0" err="1" smtClean="0">
                <a:solidFill>
                  <a:schemeClr val="bg1"/>
                </a:solidFill>
                <a:sym typeface="Symbol"/>
              </a:rPr>
              <a:t>mek</a:t>
            </a:r>
            <a:r>
              <a:rPr lang="en-GB" b="1" dirty="0" smtClean="0">
                <a:solidFill>
                  <a:schemeClr val="bg1"/>
                </a:solidFill>
                <a:sym typeface="Symbol"/>
              </a:rPr>
              <a:t> </a:t>
            </a:r>
            <a:r>
              <a:rPr lang="en-GB" b="1" dirty="0" err="1">
                <a:solidFill>
                  <a:schemeClr val="bg1"/>
                </a:solidFill>
                <a:sym typeface="Symbol"/>
              </a:rPr>
              <a:t>gerekmektedir</a:t>
            </a:r>
            <a:r>
              <a:rPr lang="en-GB" b="1" dirty="0">
                <a:solidFill>
                  <a:schemeClr val="bg1"/>
                </a:solidFill>
                <a:sym typeface="Symbol"/>
              </a:rPr>
              <a:t>.</a:t>
            </a:r>
            <a:r>
              <a:rPr lang="en-GB" b="1" dirty="0">
                <a:solidFill>
                  <a:schemeClr val="bg1"/>
                </a:solidFill>
              </a:rPr>
              <a:t> </a:t>
            </a:r>
          </a:p>
          <a:p>
            <a:pPr algn="ctr"/>
            <a:r>
              <a:rPr lang="en-US" b="1" dirty="0" smtClean="0">
                <a:solidFill>
                  <a:srgbClr val="FFFF00"/>
                </a:solidFill>
                <a:latin typeface="+mj-lt"/>
                <a:sym typeface="Symbol" pitchFamily="18" charset="2"/>
              </a:rPr>
              <a:t>m(</a:t>
            </a:r>
            <a:r>
              <a:rPr lang="en-US" altLang="en-US" b="1" dirty="0" smtClean="0">
                <a:solidFill>
                  <a:srgbClr val="FFFF00"/>
                </a:solidFill>
                <a:latin typeface="Symbol" pitchFamily="18" charset="2"/>
                <a:sym typeface="Symbol" pitchFamily="18" charset="2"/>
              </a:rPr>
              <a:t>n</a:t>
            </a:r>
            <a:r>
              <a:rPr lang="en-US" altLang="en-US" b="1" baseline="-25000" dirty="0" smtClean="0">
                <a:solidFill>
                  <a:srgbClr val="FFFF00"/>
                </a:solidFill>
                <a:sym typeface="Symbol" pitchFamily="18" charset="2"/>
              </a:rPr>
              <a:t>e</a:t>
            </a:r>
            <a:r>
              <a:rPr lang="en-US" b="1" dirty="0" smtClean="0">
                <a:solidFill>
                  <a:srgbClr val="FFFF00"/>
                </a:solidFill>
                <a:latin typeface="+mj-lt"/>
                <a:sym typeface="Symbol" pitchFamily="18" charset="2"/>
              </a:rPr>
              <a:t>) &lt; 2.2 eV (95% C.L.)</a:t>
            </a:r>
          </a:p>
          <a:p>
            <a:pPr marL="285750" indent="-285750">
              <a:buFont typeface="Arial" pitchFamily="34" charset="0"/>
              <a:buChar char="•"/>
            </a:pPr>
            <a:r>
              <a:rPr lang="en-US" b="1" dirty="0" err="1" smtClean="0">
                <a:solidFill>
                  <a:schemeClr val="bg1"/>
                </a:solidFill>
                <a:sym typeface="Symbol" pitchFamily="18" charset="2"/>
              </a:rPr>
              <a:t>Muon</a:t>
            </a:r>
            <a:r>
              <a:rPr lang="en-US" b="1" dirty="0" smtClean="0">
                <a:solidFill>
                  <a:schemeClr val="bg1"/>
                </a:solidFill>
                <a:sym typeface="Symbol" pitchFamily="18" charset="2"/>
              </a:rPr>
              <a:t> n</a:t>
            </a:r>
            <a:r>
              <a:rPr lang="tr-TR" b="1" dirty="0" smtClean="0">
                <a:solidFill>
                  <a:schemeClr val="bg1"/>
                </a:solidFill>
                <a:sym typeface="Symbol" pitchFamily="18" charset="2"/>
              </a:rPr>
              <a:t>ö</a:t>
            </a:r>
            <a:r>
              <a:rPr lang="en-US" b="1" dirty="0" err="1" smtClean="0">
                <a:solidFill>
                  <a:schemeClr val="bg1"/>
                </a:solidFill>
                <a:sym typeface="Symbol" pitchFamily="18" charset="2"/>
              </a:rPr>
              <a:t>trino’nun</a:t>
            </a:r>
            <a:r>
              <a:rPr lang="en-US" b="1" dirty="0" smtClean="0">
                <a:solidFill>
                  <a:schemeClr val="bg1"/>
                </a:solidFill>
                <a:sym typeface="Symbol" pitchFamily="18" charset="2"/>
              </a:rPr>
              <a:t> k</a:t>
            </a:r>
            <a:r>
              <a:rPr lang="tr-TR" b="1" dirty="0" smtClean="0">
                <a:solidFill>
                  <a:schemeClr val="bg1"/>
                </a:solidFill>
                <a:sym typeface="Symbol" pitchFamily="18" charset="2"/>
              </a:rPr>
              <a:t>ü</a:t>
            </a:r>
            <a:r>
              <a:rPr lang="en-US" b="1" dirty="0" err="1" smtClean="0">
                <a:solidFill>
                  <a:schemeClr val="bg1"/>
                </a:solidFill>
                <a:sym typeface="Symbol" pitchFamily="18" charset="2"/>
              </a:rPr>
              <a:t>tlesi</a:t>
            </a:r>
            <a:r>
              <a:rPr lang="en-US" b="1" dirty="0" smtClean="0">
                <a:solidFill>
                  <a:schemeClr val="bg1"/>
                </a:solidFill>
                <a:sym typeface="Symbol" pitchFamily="18" charset="2"/>
              </a:rPr>
              <a:t>, </a:t>
            </a:r>
          </a:p>
          <a:p>
            <a:pPr algn="ctr"/>
            <a:r>
              <a:rPr lang="en-US" altLang="en-US" b="1" dirty="0" smtClean="0">
                <a:solidFill>
                  <a:srgbClr val="FFFF00"/>
                </a:solidFill>
                <a:latin typeface="Symbol" pitchFamily="18" charset="2"/>
                <a:sym typeface="Symbol" pitchFamily="18" charset="2"/>
              </a:rPr>
              <a:t>p</a:t>
            </a:r>
            <a:r>
              <a:rPr lang="en-US" altLang="en-US" b="1" baseline="30000" dirty="0" smtClean="0">
                <a:solidFill>
                  <a:srgbClr val="FFFF00"/>
                </a:solidFill>
                <a:latin typeface="Symbol" pitchFamily="18" charset="2"/>
                <a:sym typeface="Symbol" pitchFamily="18" charset="2"/>
              </a:rPr>
              <a:t>- </a:t>
            </a:r>
            <a:r>
              <a:rPr lang="en-US" altLang="en-US" b="1" dirty="0" smtClean="0">
                <a:solidFill>
                  <a:srgbClr val="FFFF00"/>
                </a:solidFill>
                <a:latin typeface="Symbol" pitchFamily="18" charset="2"/>
                <a:sym typeface="Symbol" pitchFamily="18" charset="2"/>
              </a:rPr>
              <a:t> m</a:t>
            </a:r>
            <a:r>
              <a:rPr lang="en-US" altLang="en-US" b="1" baseline="30000" dirty="0" smtClean="0">
                <a:solidFill>
                  <a:srgbClr val="FFFF00"/>
                </a:solidFill>
                <a:latin typeface="Symbol" pitchFamily="18" charset="2"/>
                <a:sym typeface="Symbol" pitchFamily="18" charset="2"/>
              </a:rPr>
              <a:t>-</a:t>
            </a:r>
            <a:r>
              <a:rPr lang="en-US" altLang="en-US" b="1" dirty="0" smtClean="0">
                <a:solidFill>
                  <a:srgbClr val="FFFF00"/>
                </a:solidFill>
                <a:latin typeface="Symbol" pitchFamily="18" charset="2"/>
                <a:sym typeface="Symbol" pitchFamily="18" charset="2"/>
              </a:rPr>
              <a:t> + n</a:t>
            </a:r>
            <a:r>
              <a:rPr lang="en-US" altLang="en-US" b="1" baseline="-25000" dirty="0" smtClean="0">
                <a:solidFill>
                  <a:srgbClr val="FFFF00"/>
                </a:solidFill>
                <a:latin typeface="Symbol" pitchFamily="18" charset="2"/>
                <a:sym typeface="Symbol" pitchFamily="18" charset="2"/>
              </a:rPr>
              <a:t>m</a:t>
            </a:r>
            <a:r>
              <a:rPr lang="en-US" altLang="en-US" b="1" dirty="0" smtClean="0">
                <a:solidFill>
                  <a:srgbClr val="FFFF00"/>
                </a:solidFill>
                <a:latin typeface="Symbol" pitchFamily="18" charset="2"/>
                <a:sym typeface="Symbol" pitchFamily="18" charset="2"/>
              </a:rPr>
              <a:t> </a:t>
            </a:r>
          </a:p>
          <a:p>
            <a:pPr marL="285750" indent="-285750">
              <a:buFont typeface="Symbol" pitchFamily="18" charset="2"/>
              <a:buChar char=" "/>
            </a:pPr>
            <a:r>
              <a:rPr lang="en-US" b="1" dirty="0">
                <a:solidFill>
                  <a:schemeClr val="bg1"/>
                </a:solidFill>
                <a:sym typeface="Symbol" pitchFamily="18" charset="2"/>
              </a:rPr>
              <a:t>P</a:t>
            </a:r>
            <a:r>
              <a:rPr lang="en-US" b="1" baseline="-25000" dirty="0">
                <a:solidFill>
                  <a:schemeClr val="bg1"/>
                </a:solidFill>
                <a:sym typeface="Symbol"/>
              </a:rPr>
              <a:t></a:t>
            </a:r>
            <a:r>
              <a:rPr lang="en-US" b="1" dirty="0">
                <a:solidFill>
                  <a:schemeClr val="bg1"/>
                </a:solidFill>
                <a:sym typeface="Symbol"/>
              </a:rPr>
              <a:t> , </a:t>
            </a:r>
            <a:r>
              <a:rPr lang="en-US" b="1" dirty="0" err="1">
                <a:solidFill>
                  <a:schemeClr val="bg1"/>
                </a:solidFill>
                <a:sym typeface="Symbol"/>
              </a:rPr>
              <a:t>muon</a:t>
            </a:r>
            <a:r>
              <a:rPr lang="en-US" b="1" dirty="0">
                <a:solidFill>
                  <a:schemeClr val="bg1"/>
                </a:solidFill>
                <a:sym typeface="Symbol"/>
              </a:rPr>
              <a:t> </a:t>
            </a:r>
            <a:r>
              <a:rPr lang="en-US" b="1" dirty="0" err="1">
                <a:solidFill>
                  <a:schemeClr val="bg1"/>
                </a:solidFill>
                <a:sym typeface="Symbol"/>
              </a:rPr>
              <a:t>momentumunun</a:t>
            </a:r>
            <a:r>
              <a:rPr lang="en-US" b="1" dirty="0">
                <a:solidFill>
                  <a:schemeClr val="bg1"/>
                </a:solidFill>
                <a:sym typeface="Symbol"/>
              </a:rPr>
              <a:t> </a:t>
            </a:r>
            <a:r>
              <a:rPr lang="en-US" b="1" dirty="0" err="1">
                <a:solidFill>
                  <a:schemeClr val="bg1"/>
                </a:solidFill>
                <a:sym typeface="Symbol"/>
              </a:rPr>
              <a:t>hassas</a:t>
            </a:r>
            <a:r>
              <a:rPr lang="en-US" b="1" dirty="0">
                <a:solidFill>
                  <a:schemeClr val="bg1"/>
                </a:solidFill>
                <a:sym typeface="Symbol"/>
              </a:rPr>
              <a:t> </a:t>
            </a:r>
            <a:r>
              <a:rPr lang="en-US" b="1" dirty="0" err="1">
                <a:solidFill>
                  <a:schemeClr val="bg1"/>
                </a:solidFill>
                <a:sym typeface="Symbol"/>
              </a:rPr>
              <a:t>bir</a:t>
            </a:r>
            <a:r>
              <a:rPr lang="en-US" b="1" dirty="0">
                <a:solidFill>
                  <a:schemeClr val="bg1"/>
                </a:solidFill>
                <a:sym typeface="Symbol"/>
              </a:rPr>
              <a:t> </a:t>
            </a:r>
            <a:r>
              <a:rPr lang="tr-TR" b="1" dirty="0" err="1">
                <a:solidFill>
                  <a:schemeClr val="bg1"/>
                </a:solidFill>
                <a:sym typeface="Symbol"/>
              </a:rPr>
              <a:t>ş</a:t>
            </a:r>
            <a:r>
              <a:rPr lang="en-US" b="1" dirty="0" err="1" smtClean="0">
                <a:solidFill>
                  <a:schemeClr val="bg1"/>
                </a:solidFill>
                <a:sym typeface="Symbol"/>
              </a:rPr>
              <a:t>ekilde</a:t>
            </a:r>
            <a:r>
              <a:rPr lang="en-US" b="1" dirty="0" smtClean="0">
                <a:solidFill>
                  <a:schemeClr val="bg1"/>
                </a:solidFill>
                <a:sym typeface="Symbol"/>
              </a:rPr>
              <a:t> </a:t>
            </a:r>
            <a:r>
              <a:rPr lang="tr-TR" b="1" dirty="0">
                <a:solidFill>
                  <a:schemeClr val="bg1"/>
                </a:solidFill>
                <a:sym typeface="Symbol"/>
              </a:rPr>
              <a:t>ö</a:t>
            </a:r>
            <a:r>
              <a:rPr lang="en-US" b="1" dirty="0" smtClean="0">
                <a:solidFill>
                  <a:schemeClr val="bg1"/>
                </a:solidFill>
                <a:sym typeface="Symbol"/>
              </a:rPr>
              <a:t>l</a:t>
            </a:r>
            <a:r>
              <a:rPr lang="tr-TR" b="1" dirty="0" smtClean="0">
                <a:solidFill>
                  <a:schemeClr val="bg1"/>
                </a:solidFill>
                <a:sym typeface="Symbol"/>
              </a:rPr>
              <a:t>çü</a:t>
            </a:r>
            <a:r>
              <a:rPr lang="en-US" b="1" dirty="0" err="1" smtClean="0">
                <a:solidFill>
                  <a:schemeClr val="bg1"/>
                </a:solidFill>
                <a:sym typeface="Symbol"/>
              </a:rPr>
              <a:t>lmesi</a:t>
            </a:r>
            <a:r>
              <a:rPr lang="en-US" b="1" dirty="0" smtClean="0">
                <a:solidFill>
                  <a:schemeClr val="bg1"/>
                </a:solidFill>
                <a:sym typeface="Symbol"/>
              </a:rPr>
              <a:t> </a:t>
            </a:r>
            <a:r>
              <a:rPr lang="en-US" b="1" dirty="0" err="1" smtClean="0">
                <a:solidFill>
                  <a:schemeClr val="bg1"/>
                </a:solidFill>
                <a:sym typeface="Symbol"/>
              </a:rPr>
              <a:t>gerekiyor</a:t>
            </a:r>
            <a:r>
              <a:rPr lang="en-US" b="1" dirty="0" smtClean="0">
                <a:solidFill>
                  <a:schemeClr val="bg1"/>
                </a:solidFill>
                <a:sym typeface="Symbol"/>
              </a:rPr>
              <a:t>:</a:t>
            </a:r>
            <a:endParaRPr lang="en-US" b="1" baseline="-25000" dirty="0">
              <a:solidFill>
                <a:schemeClr val="bg1"/>
              </a:solidFill>
              <a:sym typeface="Symbol" pitchFamily="18" charset="2"/>
            </a:endParaRPr>
          </a:p>
          <a:p>
            <a:pPr algn="ctr"/>
            <a:r>
              <a:rPr lang="en-US" b="1" dirty="0" smtClean="0">
                <a:solidFill>
                  <a:srgbClr val="FFFF00"/>
                </a:solidFill>
                <a:sym typeface="Symbol" pitchFamily="18" charset="2"/>
              </a:rPr>
              <a:t>m(</a:t>
            </a:r>
            <a:r>
              <a:rPr lang="en-US" altLang="en-US" b="1" dirty="0" smtClean="0">
                <a:solidFill>
                  <a:srgbClr val="FFFF00"/>
                </a:solidFill>
                <a:latin typeface="Symbol" pitchFamily="18" charset="2"/>
                <a:sym typeface="Symbol" pitchFamily="18" charset="2"/>
              </a:rPr>
              <a:t>n</a:t>
            </a:r>
            <a:r>
              <a:rPr lang="en-US" altLang="en-US" b="1" baseline="-25000" dirty="0" smtClean="0">
                <a:solidFill>
                  <a:srgbClr val="FFFF00"/>
                </a:solidFill>
                <a:latin typeface="Symbol" pitchFamily="18" charset="2"/>
                <a:sym typeface="Symbol" pitchFamily="18" charset="2"/>
              </a:rPr>
              <a:t>m</a:t>
            </a:r>
            <a:r>
              <a:rPr lang="en-US" b="1" dirty="0" smtClean="0">
                <a:solidFill>
                  <a:srgbClr val="FFFF00"/>
                </a:solidFill>
                <a:sym typeface="Symbol" pitchFamily="18" charset="2"/>
              </a:rPr>
              <a:t>) </a:t>
            </a:r>
            <a:r>
              <a:rPr lang="en-US" b="1" dirty="0">
                <a:solidFill>
                  <a:srgbClr val="FFFF00"/>
                </a:solidFill>
                <a:sym typeface="Symbol" pitchFamily="18" charset="2"/>
              </a:rPr>
              <a:t>&lt; </a:t>
            </a:r>
            <a:r>
              <a:rPr lang="en-US" b="1" dirty="0" smtClean="0">
                <a:solidFill>
                  <a:srgbClr val="FFFF00"/>
                </a:solidFill>
                <a:sym typeface="Symbol" pitchFamily="18" charset="2"/>
              </a:rPr>
              <a:t>170 </a:t>
            </a:r>
            <a:r>
              <a:rPr lang="en-US" b="1" dirty="0" err="1" smtClean="0">
                <a:solidFill>
                  <a:srgbClr val="FFFF00"/>
                </a:solidFill>
                <a:sym typeface="Symbol" pitchFamily="18" charset="2"/>
              </a:rPr>
              <a:t>keV</a:t>
            </a:r>
            <a:r>
              <a:rPr lang="en-US" b="1" dirty="0" smtClean="0">
                <a:solidFill>
                  <a:srgbClr val="FFFF00"/>
                </a:solidFill>
                <a:sym typeface="Symbol" pitchFamily="18" charset="2"/>
              </a:rPr>
              <a:t> (90% C.L.)</a:t>
            </a:r>
            <a:endParaRPr lang="en-GB" b="1" dirty="0" smtClean="0">
              <a:solidFill>
                <a:srgbClr val="FFFF00"/>
              </a:solidFill>
            </a:endParaRPr>
          </a:p>
          <a:p>
            <a:pPr marL="285750" indent="-285750">
              <a:buFont typeface="Arial" pitchFamily="34" charset="0"/>
              <a:buChar char="•"/>
            </a:pPr>
            <a:r>
              <a:rPr lang="en-US" b="1" dirty="0" smtClean="0">
                <a:solidFill>
                  <a:schemeClr val="bg1"/>
                </a:solidFill>
                <a:sym typeface="Symbol" pitchFamily="18" charset="2"/>
              </a:rPr>
              <a:t>Tau n</a:t>
            </a:r>
            <a:r>
              <a:rPr lang="tr-TR" b="1" dirty="0" smtClean="0">
                <a:solidFill>
                  <a:schemeClr val="bg1"/>
                </a:solidFill>
                <a:sym typeface="Symbol" pitchFamily="18" charset="2"/>
              </a:rPr>
              <a:t>ö</a:t>
            </a:r>
            <a:r>
              <a:rPr lang="en-US" b="1" dirty="0" err="1" smtClean="0">
                <a:solidFill>
                  <a:schemeClr val="bg1"/>
                </a:solidFill>
                <a:sym typeface="Symbol" pitchFamily="18" charset="2"/>
              </a:rPr>
              <a:t>trino’nun</a:t>
            </a:r>
            <a:r>
              <a:rPr lang="en-US" b="1" dirty="0" smtClean="0">
                <a:solidFill>
                  <a:schemeClr val="bg1"/>
                </a:solidFill>
                <a:sym typeface="Symbol" pitchFamily="18" charset="2"/>
              </a:rPr>
              <a:t> k</a:t>
            </a:r>
            <a:r>
              <a:rPr lang="tr-TR" b="1" dirty="0">
                <a:solidFill>
                  <a:schemeClr val="bg1"/>
                </a:solidFill>
                <a:sym typeface="Symbol" pitchFamily="18" charset="2"/>
              </a:rPr>
              <a:t>ü</a:t>
            </a:r>
            <a:r>
              <a:rPr lang="en-US" b="1" dirty="0" err="1" smtClean="0">
                <a:solidFill>
                  <a:schemeClr val="bg1"/>
                </a:solidFill>
                <a:sym typeface="Symbol" pitchFamily="18" charset="2"/>
              </a:rPr>
              <a:t>tlesi</a:t>
            </a:r>
            <a:endParaRPr lang="en-US" b="1" dirty="0">
              <a:solidFill>
                <a:schemeClr val="bg1"/>
              </a:solidFill>
              <a:sym typeface="Symbol" pitchFamily="18" charset="2"/>
            </a:endParaRPr>
          </a:p>
          <a:p>
            <a:pPr algn="ctr"/>
            <a:r>
              <a:rPr lang="en-US" altLang="en-US" b="1" dirty="0" smtClean="0">
                <a:solidFill>
                  <a:srgbClr val="FFFF00"/>
                </a:solidFill>
                <a:latin typeface="Symbol" pitchFamily="18" charset="2"/>
                <a:sym typeface="Symbol"/>
              </a:rPr>
              <a:t></a:t>
            </a:r>
            <a:r>
              <a:rPr lang="en-US" altLang="en-US" b="1" baseline="30000" dirty="0" smtClean="0">
                <a:solidFill>
                  <a:srgbClr val="FFFF00"/>
                </a:solidFill>
                <a:latin typeface="Symbol" pitchFamily="18" charset="2"/>
                <a:sym typeface="Symbol" pitchFamily="18" charset="2"/>
              </a:rPr>
              <a:t>- </a:t>
            </a:r>
            <a:r>
              <a:rPr lang="en-US" altLang="en-US" b="1" dirty="0">
                <a:solidFill>
                  <a:srgbClr val="FFFF00"/>
                </a:solidFill>
                <a:latin typeface="Symbol" pitchFamily="18" charset="2"/>
                <a:sym typeface="Symbol" pitchFamily="18" charset="2"/>
              </a:rPr>
              <a:t> </a:t>
            </a:r>
            <a:r>
              <a:rPr lang="en-US" altLang="en-US" b="1" dirty="0" smtClean="0">
                <a:solidFill>
                  <a:srgbClr val="FFFF00"/>
                </a:solidFill>
                <a:sym typeface="Symbol" pitchFamily="18" charset="2"/>
              </a:rPr>
              <a:t>n</a:t>
            </a:r>
            <a:r>
              <a:rPr lang="en-US" altLang="en-US" b="1" dirty="0" smtClean="0">
                <a:solidFill>
                  <a:srgbClr val="FFFF00"/>
                </a:solidFill>
                <a:sym typeface="Symbol"/>
              </a:rPr>
              <a:t></a:t>
            </a:r>
            <a:r>
              <a:rPr lang="en-US" altLang="en-US" b="1" dirty="0" smtClean="0">
                <a:solidFill>
                  <a:srgbClr val="FFFF00"/>
                </a:solidFill>
                <a:latin typeface="Symbol" pitchFamily="18" charset="2"/>
                <a:sym typeface="Symbol" pitchFamily="18" charset="2"/>
              </a:rPr>
              <a:t> </a:t>
            </a:r>
            <a:r>
              <a:rPr lang="en-US" altLang="en-US" b="1" dirty="0">
                <a:solidFill>
                  <a:srgbClr val="FFFF00"/>
                </a:solidFill>
                <a:latin typeface="Symbol" pitchFamily="18" charset="2"/>
                <a:sym typeface="Symbol" pitchFamily="18" charset="2"/>
              </a:rPr>
              <a:t>+ </a:t>
            </a:r>
            <a:r>
              <a:rPr lang="en-US" altLang="en-US" b="1" dirty="0" smtClean="0">
                <a:solidFill>
                  <a:srgbClr val="FFFF00"/>
                </a:solidFill>
                <a:latin typeface="Symbol" pitchFamily="18" charset="2"/>
                <a:sym typeface="Symbol" pitchFamily="18" charset="2"/>
              </a:rPr>
              <a:t>n</a:t>
            </a:r>
            <a:r>
              <a:rPr lang="en-US" altLang="en-US" b="1" baseline="-25000" dirty="0" smtClean="0">
                <a:solidFill>
                  <a:srgbClr val="FFFF00"/>
                </a:solidFill>
                <a:latin typeface="Symbol" pitchFamily="18" charset="2"/>
                <a:sym typeface="Symbol" pitchFamily="18" charset="2"/>
              </a:rPr>
              <a:t></a:t>
            </a:r>
            <a:r>
              <a:rPr lang="en-US" altLang="en-US" b="1" dirty="0" smtClean="0">
                <a:solidFill>
                  <a:srgbClr val="FFFF00"/>
                </a:solidFill>
                <a:latin typeface="Symbol" pitchFamily="18" charset="2"/>
                <a:sym typeface="Symbol" pitchFamily="18" charset="2"/>
              </a:rPr>
              <a:t> </a:t>
            </a:r>
          </a:p>
          <a:p>
            <a:r>
              <a:rPr lang="en-US" b="1" dirty="0" smtClean="0">
                <a:solidFill>
                  <a:srgbClr val="FFFF00"/>
                </a:solidFill>
                <a:sym typeface="Symbol" pitchFamily="18" charset="2"/>
              </a:rPr>
              <a:t>     </a:t>
            </a:r>
            <a:r>
              <a:rPr lang="en-US" b="1" dirty="0" smtClean="0">
                <a:solidFill>
                  <a:schemeClr val="bg1"/>
                </a:solidFill>
                <a:sym typeface="Symbol" pitchFamily="18" charset="2"/>
              </a:rPr>
              <a:t>n</a:t>
            </a:r>
            <a:r>
              <a:rPr lang="en-US" b="1" dirty="0" smtClean="0">
                <a:solidFill>
                  <a:schemeClr val="bg1"/>
                </a:solidFill>
                <a:sym typeface="Symbol"/>
              </a:rPr>
              <a:t> </a:t>
            </a:r>
            <a:r>
              <a:rPr lang="en-US" b="1" dirty="0" err="1" smtClean="0">
                <a:solidFill>
                  <a:schemeClr val="bg1"/>
                </a:solidFill>
                <a:sym typeface="Symbol"/>
              </a:rPr>
              <a:t>toplam</a:t>
            </a:r>
            <a:r>
              <a:rPr lang="en-US" b="1" dirty="0" smtClean="0">
                <a:solidFill>
                  <a:schemeClr val="bg1"/>
                </a:solidFill>
                <a:sym typeface="Symbol"/>
              </a:rPr>
              <a:t> k</a:t>
            </a:r>
            <a:r>
              <a:rPr lang="tr-TR" b="1" dirty="0" smtClean="0">
                <a:solidFill>
                  <a:schemeClr val="bg1"/>
                </a:solidFill>
                <a:sym typeface="Symbol"/>
              </a:rPr>
              <a:t>ü</a:t>
            </a:r>
            <a:r>
              <a:rPr lang="en-US" b="1" dirty="0" err="1" smtClean="0">
                <a:solidFill>
                  <a:schemeClr val="bg1"/>
                </a:solidFill>
                <a:sym typeface="Symbol"/>
              </a:rPr>
              <a:t>tleyi</a:t>
            </a:r>
            <a:r>
              <a:rPr lang="en-US" b="1" dirty="0" smtClean="0">
                <a:solidFill>
                  <a:schemeClr val="bg1"/>
                </a:solidFill>
                <a:sym typeface="Symbol"/>
              </a:rPr>
              <a:t> </a:t>
            </a:r>
            <a:r>
              <a:rPr lang="en-US" b="1" dirty="0" err="1" smtClean="0">
                <a:solidFill>
                  <a:schemeClr val="bg1"/>
                </a:solidFill>
                <a:sym typeface="Symbol"/>
              </a:rPr>
              <a:t>hassas</a:t>
            </a:r>
            <a:r>
              <a:rPr lang="en-US" b="1" dirty="0" smtClean="0">
                <a:solidFill>
                  <a:schemeClr val="bg1"/>
                </a:solidFill>
                <a:sym typeface="Symbol"/>
              </a:rPr>
              <a:t> </a:t>
            </a:r>
            <a:r>
              <a:rPr lang="tr-TR" b="1" dirty="0" smtClean="0">
                <a:solidFill>
                  <a:schemeClr val="bg1"/>
                </a:solidFill>
                <a:sym typeface="Symbol"/>
              </a:rPr>
              <a:t>ö</a:t>
            </a:r>
            <a:r>
              <a:rPr lang="en-US" b="1" dirty="0" smtClean="0">
                <a:solidFill>
                  <a:schemeClr val="bg1"/>
                </a:solidFill>
                <a:sym typeface="Symbol"/>
              </a:rPr>
              <a:t>l</a:t>
            </a:r>
            <a:r>
              <a:rPr lang="tr-TR" b="1" dirty="0" smtClean="0">
                <a:solidFill>
                  <a:schemeClr val="bg1"/>
                </a:solidFill>
                <a:sym typeface="Symbol"/>
              </a:rPr>
              <a:t>ç</a:t>
            </a:r>
            <a:r>
              <a:rPr lang="en-US" b="1" dirty="0" err="1" smtClean="0">
                <a:solidFill>
                  <a:schemeClr val="bg1"/>
                </a:solidFill>
                <a:sym typeface="Symbol"/>
              </a:rPr>
              <a:t>mek</a:t>
            </a:r>
            <a:endParaRPr lang="en-US" b="1" dirty="0">
              <a:solidFill>
                <a:schemeClr val="bg1"/>
              </a:solidFill>
              <a:sym typeface="Symbol"/>
            </a:endParaRPr>
          </a:p>
          <a:p>
            <a:r>
              <a:rPr lang="en-US" b="1" dirty="0" smtClean="0">
                <a:solidFill>
                  <a:schemeClr val="bg1"/>
                </a:solidFill>
                <a:sym typeface="Symbol"/>
              </a:rPr>
              <a:t>     </a:t>
            </a:r>
            <a:r>
              <a:rPr lang="en-US" b="1" dirty="0" err="1" smtClean="0">
                <a:solidFill>
                  <a:schemeClr val="bg1"/>
                </a:solidFill>
                <a:sym typeface="Symbol"/>
              </a:rPr>
              <a:t>gerekecek</a:t>
            </a:r>
            <a:r>
              <a:rPr lang="en-US" b="1" dirty="0" smtClean="0">
                <a:solidFill>
                  <a:schemeClr val="bg1"/>
                </a:solidFill>
                <a:sym typeface="Symbol"/>
              </a:rPr>
              <a:t>. </a:t>
            </a:r>
          </a:p>
          <a:p>
            <a:pPr algn="ctr"/>
            <a:r>
              <a:rPr lang="en-US" b="1" dirty="0" smtClean="0">
                <a:solidFill>
                  <a:srgbClr val="FFFF00"/>
                </a:solidFill>
                <a:sym typeface="Symbol" pitchFamily="18" charset="2"/>
              </a:rPr>
              <a:t>m(</a:t>
            </a:r>
            <a:r>
              <a:rPr lang="en-US" altLang="en-US" b="1" dirty="0">
                <a:solidFill>
                  <a:srgbClr val="FFFF00"/>
                </a:solidFill>
                <a:latin typeface="Symbol" pitchFamily="18" charset="2"/>
                <a:sym typeface="Symbol" pitchFamily="18" charset="2"/>
              </a:rPr>
              <a:t>n</a:t>
            </a:r>
            <a:r>
              <a:rPr lang="en-US" altLang="en-US" b="1" baseline="-25000" dirty="0">
                <a:solidFill>
                  <a:srgbClr val="FFFF00"/>
                </a:solidFill>
                <a:latin typeface="Symbol" pitchFamily="18" charset="2"/>
                <a:sym typeface="Symbol" pitchFamily="18" charset="2"/>
              </a:rPr>
              <a:t></a:t>
            </a:r>
            <a:r>
              <a:rPr lang="en-US" b="1" dirty="0" smtClean="0">
                <a:solidFill>
                  <a:srgbClr val="FFFF00"/>
                </a:solidFill>
                <a:sym typeface="Symbol" pitchFamily="18" charset="2"/>
              </a:rPr>
              <a:t>) </a:t>
            </a:r>
            <a:r>
              <a:rPr lang="en-US" b="1" dirty="0">
                <a:solidFill>
                  <a:srgbClr val="FFFF00"/>
                </a:solidFill>
                <a:sym typeface="Symbol" pitchFamily="18" charset="2"/>
              </a:rPr>
              <a:t>&lt; </a:t>
            </a:r>
            <a:r>
              <a:rPr lang="en-US" b="1" dirty="0" smtClean="0">
                <a:solidFill>
                  <a:srgbClr val="FFFF00"/>
                </a:solidFill>
                <a:sym typeface="Symbol" pitchFamily="18" charset="2"/>
              </a:rPr>
              <a:t>18.2 MeV (95% C.L.)</a:t>
            </a:r>
            <a:endParaRPr lang="en-GB" b="1" dirty="0">
              <a:solidFill>
                <a:srgbClr val="FFFF00"/>
              </a:solidFill>
            </a:endParaRPr>
          </a:p>
          <a:p>
            <a:endParaRPr lang="en-US" b="1" dirty="0">
              <a:solidFill>
                <a:srgbClr val="FFFF00"/>
              </a:solidFill>
              <a:sym typeface="Symbol" pitchFamily="18" charset="2"/>
            </a:endParaRPr>
          </a:p>
          <a:p>
            <a:pPr marL="285750" indent="-285750">
              <a:buFont typeface="Arial" pitchFamily="34" charset="0"/>
              <a:buChar char="•"/>
            </a:pPr>
            <a:endParaRPr lang="en-GB" b="1" dirty="0">
              <a:solidFill>
                <a:srgbClr val="FFFF00"/>
              </a:solidFill>
            </a:endParaRPr>
          </a:p>
        </p:txBody>
      </p:sp>
      <p:sp>
        <p:nvSpPr>
          <p:cNvPr id="10" name="Date Placeholder 9"/>
          <p:cNvSpPr>
            <a:spLocks noGrp="1"/>
          </p:cNvSpPr>
          <p:nvPr>
            <p:ph type="dt" sz="half" idx="10"/>
          </p:nvPr>
        </p:nvSpPr>
        <p:spPr/>
        <p:txBody>
          <a:bodyPr/>
          <a:lstStyle/>
          <a:p>
            <a:fld id="{FF66E804-9A52-4871-BB69-F089E5BD383D}" type="datetime1">
              <a:rPr lang="en-GB" smtClean="0"/>
              <a:t>24/04/2014</a:t>
            </a:fld>
            <a:endParaRPr lang="en-GB"/>
          </a:p>
        </p:txBody>
      </p:sp>
    </p:spTree>
    <p:extLst>
      <p:ext uri="{BB962C8B-B14F-4D97-AF65-F5344CB8AC3E}">
        <p14:creationId xmlns:p14="http://schemas.microsoft.com/office/powerpoint/2010/main" val="299625842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Umut KOSE</a:t>
            </a:r>
            <a:endParaRPr lang="en-GB"/>
          </a:p>
        </p:txBody>
      </p:sp>
      <p:sp>
        <p:nvSpPr>
          <p:cNvPr id="3" name="Slide Number Placeholder 2"/>
          <p:cNvSpPr>
            <a:spLocks noGrp="1"/>
          </p:cNvSpPr>
          <p:nvPr>
            <p:ph type="sldNum" sz="quarter" idx="12"/>
          </p:nvPr>
        </p:nvSpPr>
        <p:spPr/>
        <p:txBody>
          <a:bodyPr/>
          <a:lstStyle/>
          <a:p>
            <a:fld id="{9D7D85F2-B42A-4D55-81F3-BF4AC343C405}" type="slidenum">
              <a:rPr lang="en-GB" smtClean="0"/>
              <a:t>38</a:t>
            </a:fld>
            <a:r>
              <a:rPr lang="en-GB" dirty="0" smtClean="0"/>
              <a:t>/42</a:t>
            </a:r>
            <a:endParaRPr lang="en-GB" dirty="0"/>
          </a:p>
        </p:txBody>
      </p:sp>
      <p:sp>
        <p:nvSpPr>
          <p:cNvPr id="5" name="TextBox 4"/>
          <p:cNvSpPr txBox="1"/>
          <p:nvPr/>
        </p:nvSpPr>
        <p:spPr>
          <a:xfrm>
            <a:off x="179512" y="188640"/>
            <a:ext cx="8712968" cy="1631216"/>
          </a:xfrm>
          <a:prstGeom prst="rect">
            <a:avLst/>
          </a:prstGeom>
          <a:noFill/>
        </p:spPr>
        <p:txBody>
          <a:bodyPr wrap="square" rtlCol="0">
            <a:spAutoFit/>
          </a:bodyPr>
          <a:lstStyle/>
          <a:p>
            <a:r>
              <a:rPr lang="en-GB" sz="2000" b="1" dirty="0" smtClean="0">
                <a:solidFill>
                  <a:srgbClr val="FF0000"/>
                </a:solidFill>
              </a:rPr>
              <a:t>N</a:t>
            </a:r>
            <a:r>
              <a:rPr lang="tr-TR" sz="2000" b="1" dirty="0" smtClean="0">
                <a:solidFill>
                  <a:srgbClr val="FF0000"/>
                </a:solidFill>
              </a:rPr>
              <a:t>ötrinolar nasıl kütle kazanır?</a:t>
            </a:r>
          </a:p>
          <a:p>
            <a:r>
              <a:rPr lang="en-GB" sz="2000" b="1" dirty="0" smtClean="0">
                <a:solidFill>
                  <a:schemeClr val="bg1"/>
                </a:solidFill>
              </a:rPr>
              <a:t>Standard </a:t>
            </a:r>
            <a:r>
              <a:rPr lang="en-GB" sz="2000" b="1" dirty="0" err="1" smtClean="0">
                <a:solidFill>
                  <a:schemeClr val="bg1"/>
                </a:solidFill>
              </a:rPr>
              <a:t>modelde</a:t>
            </a:r>
            <a:r>
              <a:rPr lang="tr-TR" sz="2000" b="1" dirty="0" smtClean="0">
                <a:solidFill>
                  <a:schemeClr val="bg1"/>
                </a:solidFill>
              </a:rPr>
              <a:t> parçacıkların kütle kazanımı  spontaneous symmetry beraking mekanizmasıyla açıklanır. Fermiyon kütleleri sol-elli fermiyon ile sağ-elli fermiyonun skaler Higgs alanıyla etkileşmesinden, Yukawa bağlaşımı (coupling) ve vakum beklenen değerinden elde edilir. </a:t>
            </a:r>
            <a:r>
              <a:rPr lang="en-GB" sz="2000" b="1" dirty="0" smtClean="0">
                <a:solidFill>
                  <a:schemeClr val="bg1"/>
                </a:solidFill>
              </a:rPr>
              <a:t>   </a:t>
            </a:r>
          </a:p>
        </p:txBody>
      </p:sp>
      <mc:AlternateContent xmlns:mc="http://schemas.openxmlformats.org/markup-compatibility/2006" xmlns:a14="http://schemas.microsoft.com/office/drawing/2010/main">
        <mc:Choice Requires="a14">
          <p:sp>
            <p:nvSpPr>
              <p:cNvPr id="6" name="TextBox 5"/>
              <p:cNvSpPr txBox="1"/>
              <p:nvPr/>
            </p:nvSpPr>
            <p:spPr>
              <a:xfrm>
                <a:off x="1115616" y="1846112"/>
                <a:ext cx="2098972" cy="679610"/>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GB" i="1" smtClean="0">
                              <a:solidFill>
                                <a:schemeClr val="tx1"/>
                              </a:solidFill>
                              <a:latin typeface="Cambria Math"/>
                            </a:rPr>
                          </m:ctrlPr>
                        </m:fPr>
                        <m:num>
                          <m:sSub>
                            <m:sSubPr>
                              <m:ctrlPr>
                                <a:rPr lang="en-GB" i="1">
                                  <a:latin typeface="Cambria Math"/>
                                </a:rPr>
                              </m:ctrlPr>
                            </m:sSubPr>
                            <m:e>
                              <m:r>
                                <a:rPr lang="en-GB" i="1">
                                  <a:latin typeface="Cambria Math"/>
                                  <a:sym typeface="Symbol"/>
                                </a:rPr>
                                <m:t></m:t>
                              </m:r>
                            </m:e>
                            <m:sub>
                              <m:r>
                                <a:rPr lang="en-GB" i="1" smtClean="0">
                                  <a:latin typeface="Cambria Math"/>
                                  <a:ea typeface="Cambria Math"/>
                                  <a:sym typeface="Symbol"/>
                                </a:rPr>
                                <m:t>𝜓</m:t>
                              </m:r>
                            </m:sub>
                          </m:sSub>
                          <m:r>
                            <a:rPr lang="en-GB" i="1">
                              <a:latin typeface="Cambria Math"/>
                              <a:ea typeface="Cambria Math"/>
                            </a:rPr>
                            <m:t>𝜐</m:t>
                          </m:r>
                        </m:num>
                        <m:den>
                          <m:rad>
                            <m:radPr>
                              <m:degHide m:val="on"/>
                              <m:ctrlPr>
                                <a:rPr lang="en-GB" i="1" smtClean="0">
                                  <a:solidFill>
                                    <a:schemeClr val="tx1"/>
                                  </a:solidFill>
                                  <a:latin typeface="Cambria Math"/>
                                </a:rPr>
                              </m:ctrlPr>
                            </m:radPr>
                            <m:deg/>
                            <m:e>
                              <m:r>
                                <a:rPr lang="en-GB" b="0" i="1" smtClean="0">
                                  <a:solidFill>
                                    <a:schemeClr val="tx1"/>
                                  </a:solidFill>
                                  <a:latin typeface="Cambria Math"/>
                                </a:rPr>
                                <m:t>2</m:t>
                              </m:r>
                            </m:e>
                          </m:rad>
                        </m:den>
                      </m:f>
                      <m:acc>
                        <m:accPr>
                          <m:chr m:val="̅"/>
                          <m:ctrlPr>
                            <a:rPr lang="en-GB" i="1" smtClean="0">
                              <a:solidFill>
                                <a:schemeClr val="tx1"/>
                              </a:solidFill>
                              <a:latin typeface="Cambria Math"/>
                            </a:rPr>
                          </m:ctrlPr>
                        </m:accPr>
                        <m:e>
                          <m:r>
                            <a:rPr lang="en-GB" i="1" smtClean="0">
                              <a:solidFill>
                                <a:schemeClr val="tx1"/>
                              </a:solidFill>
                              <a:latin typeface="Cambria Math"/>
                              <a:ea typeface="Cambria Math"/>
                            </a:rPr>
                            <m:t>𝜓</m:t>
                          </m:r>
                        </m:e>
                      </m:acc>
                      <m:r>
                        <a:rPr lang="en-GB" i="1" smtClean="0">
                          <a:solidFill>
                            <a:schemeClr val="tx1"/>
                          </a:solidFill>
                          <a:latin typeface="Cambria Math"/>
                          <a:ea typeface="Cambria Math"/>
                        </a:rPr>
                        <m:t>𝜓</m:t>
                      </m:r>
                      <m:r>
                        <a:rPr lang="en-GB" b="0" i="1" smtClean="0">
                          <a:solidFill>
                            <a:schemeClr val="tx1"/>
                          </a:solidFill>
                          <a:latin typeface="Cambria Math"/>
                          <a:ea typeface="Cambria Math"/>
                        </a:rPr>
                        <m:t>+</m:t>
                      </m:r>
                      <m:f>
                        <m:fPr>
                          <m:ctrlPr>
                            <a:rPr lang="en-GB" i="1">
                              <a:latin typeface="Cambria Math"/>
                            </a:rPr>
                          </m:ctrlPr>
                        </m:fPr>
                        <m:num>
                          <m:sSub>
                            <m:sSubPr>
                              <m:ctrlPr>
                                <a:rPr lang="en-GB" i="1">
                                  <a:latin typeface="Cambria Math"/>
                                </a:rPr>
                              </m:ctrlPr>
                            </m:sSubPr>
                            <m:e>
                              <m:r>
                                <a:rPr lang="en-GB" i="1">
                                  <a:latin typeface="Cambria Math"/>
                                  <a:sym typeface="Symbol"/>
                                </a:rPr>
                                <m:t></m:t>
                              </m:r>
                            </m:e>
                            <m:sub>
                              <m:r>
                                <a:rPr lang="en-GB" i="1" smtClean="0">
                                  <a:latin typeface="Cambria Math"/>
                                  <a:ea typeface="Cambria Math"/>
                                  <a:sym typeface="Symbol"/>
                                </a:rPr>
                                <m:t>𝜓</m:t>
                              </m:r>
                            </m:sub>
                          </m:sSub>
                        </m:num>
                        <m:den>
                          <m:rad>
                            <m:radPr>
                              <m:degHide m:val="on"/>
                              <m:ctrlPr>
                                <a:rPr lang="en-GB" i="1">
                                  <a:latin typeface="Cambria Math"/>
                                </a:rPr>
                              </m:ctrlPr>
                            </m:radPr>
                            <m:deg/>
                            <m:e>
                              <m:r>
                                <a:rPr lang="en-GB" i="1">
                                  <a:latin typeface="Cambria Math"/>
                                </a:rPr>
                                <m:t>2</m:t>
                              </m:r>
                            </m:e>
                          </m:rad>
                        </m:den>
                      </m:f>
                      <m:r>
                        <a:rPr lang="en-GB" b="0" i="1" smtClean="0">
                          <a:latin typeface="Cambria Math"/>
                        </a:rPr>
                        <m:t>𝐻</m:t>
                      </m:r>
                      <m:acc>
                        <m:accPr>
                          <m:chr m:val="̅"/>
                          <m:ctrlPr>
                            <a:rPr lang="en-GB" i="1">
                              <a:latin typeface="Cambria Math"/>
                            </a:rPr>
                          </m:ctrlPr>
                        </m:accPr>
                        <m:e>
                          <m:r>
                            <a:rPr lang="en-GB" i="1">
                              <a:latin typeface="Cambria Math"/>
                              <a:ea typeface="Cambria Math"/>
                            </a:rPr>
                            <m:t>𝜓</m:t>
                          </m:r>
                        </m:e>
                      </m:acc>
                      <m:r>
                        <a:rPr lang="en-GB" i="1">
                          <a:latin typeface="Cambria Math"/>
                          <a:ea typeface="Cambria Math"/>
                        </a:rPr>
                        <m:t>𝜓</m:t>
                      </m:r>
                    </m:oMath>
                  </m:oMathPara>
                </a14:m>
                <a:endParaRPr lang="en-GB" dirty="0">
                  <a:solidFill>
                    <a:schemeClr val="tx1"/>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115616" y="1846112"/>
                <a:ext cx="2098972" cy="679610"/>
              </a:xfrm>
              <a:prstGeom prst="rect">
                <a:avLst/>
              </a:prstGeom>
              <a:blipFill rotWithShape="1">
                <a:blip r:embed="rId3"/>
                <a:stretch>
                  <a:fillRect/>
                </a:stretch>
              </a:blipFill>
            </p:spPr>
            <p:txBody>
              <a:bodyPr/>
              <a:lstStyle/>
              <a:p>
                <a:r>
                  <a:rPr lang="en-GB">
                    <a:noFill/>
                  </a:rPr>
                  <a:t> </a:t>
                </a:r>
              </a:p>
            </p:txBody>
          </p:sp>
        </mc:Fallback>
      </mc:AlternateContent>
      <p:sp>
        <p:nvSpPr>
          <p:cNvPr id="7" name="Right Arrow 6"/>
          <p:cNvSpPr/>
          <p:nvPr/>
        </p:nvSpPr>
        <p:spPr>
          <a:xfrm>
            <a:off x="3347864" y="2076582"/>
            <a:ext cx="936104" cy="109335"/>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8" name="TextBox 7"/>
              <p:cNvSpPr txBox="1"/>
              <p:nvPr/>
            </p:nvSpPr>
            <p:spPr>
              <a:xfrm>
                <a:off x="4499992" y="1844824"/>
                <a:ext cx="1944216" cy="572849"/>
              </a:xfrm>
              <a:prstGeom prst="rect">
                <a:avLst/>
              </a:prstGeom>
              <a:solidFill>
                <a:schemeClr val="bg1"/>
              </a:solidFill>
            </p:spPr>
            <p:txBody>
              <a:bodyPr wrap="square" rtlCol="0">
                <a:spAutoFit/>
              </a:bodyPr>
              <a:lstStyle/>
              <a:p>
                <a:r>
                  <a:rPr lang="en-GB" dirty="0" smtClean="0"/>
                  <a:t>K</a:t>
                </a:r>
                <a:r>
                  <a:rPr lang="tr-TR" dirty="0" smtClean="0"/>
                  <a:t>ü</a:t>
                </a:r>
                <a:r>
                  <a:rPr lang="en-GB" dirty="0" err="1" smtClean="0"/>
                  <a:t>tle</a:t>
                </a:r>
                <a:r>
                  <a:rPr lang="en-GB" dirty="0" smtClean="0"/>
                  <a:t> </a:t>
                </a:r>
                <a:r>
                  <a:rPr lang="en-GB" dirty="0" err="1" smtClean="0"/>
                  <a:t>ter</a:t>
                </a:r>
                <a:r>
                  <a:rPr lang="tr-TR" dirty="0" smtClean="0"/>
                  <a:t>i</a:t>
                </a:r>
                <a:r>
                  <a:rPr lang="en-GB" dirty="0" smtClean="0"/>
                  <a:t>m</a:t>
                </a:r>
                <a:r>
                  <a:rPr lang="tr-TR" dirty="0" smtClean="0"/>
                  <a:t>i   </a:t>
                </a:r>
                <a14:m>
                  <m:oMath xmlns:m="http://schemas.openxmlformats.org/officeDocument/2006/math">
                    <m:f>
                      <m:fPr>
                        <m:ctrlPr>
                          <a:rPr lang="en-GB" i="1">
                            <a:latin typeface="Cambria Math"/>
                          </a:rPr>
                        </m:ctrlPr>
                      </m:fPr>
                      <m:num>
                        <m:sSub>
                          <m:sSubPr>
                            <m:ctrlPr>
                              <a:rPr lang="en-GB" i="1">
                                <a:latin typeface="Cambria Math"/>
                              </a:rPr>
                            </m:ctrlPr>
                          </m:sSubPr>
                          <m:e>
                            <m:r>
                              <a:rPr lang="en-GB" i="1">
                                <a:latin typeface="Cambria Math"/>
                                <a:sym typeface="Symbol"/>
                              </a:rPr>
                              <m:t></m:t>
                            </m:r>
                          </m:e>
                          <m:sub>
                            <m:r>
                              <a:rPr lang="en-GB" i="1">
                                <a:latin typeface="Cambria Math"/>
                                <a:ea typeface="Cambria Math"/>
                                <a:sym typeface="Symbol"/>
                              </a:rPr>
                              <m:t>𝜓</m:t>
                            </m:r>
                          </m:sub>
                        </m:sSub>
                        <m:r>
                          <a:rPr lang="en-GB" i="1">
                            <a:latin typeface="Cambria Math"/>
                            <a:ea typeface="Cambria Math"/>
                          </a:rPr>
                          <m:t>𝜐</m:t>
                        </m:r>
                      </m:num>
                      <m:den>
                        <m:rad>
                          <m:radPr>
                            <m:degHide m:val="on"/>
                            <m:ctrlPr>
                              <a:rPr lang="en-GB" i="1">
                                <a:latin typeface="Cambria Math"/>
                              </a:rPr>
                            </m:ctrlPr>
                          </m:radPr>
                          <m:deg/>
                          <m:e>
                            <m:r>
                              <a:rPr lang="en-GB" i="1">
                                <a:latin typeface="Cambria Math"/>
                              </a:rPr>
                              <m:t>2</m:t>
                            </m:r>
                          </m:e>
                        </m:rad>
                      </m:den>
                    </m:f>
                  </m:oMath>
                </a14:m>
                <a:endParaRPr lang="en-GB" dirty="0"/>
              </a:p>
            </p:txBody>
          </p:sp>
        </mc:Choice>
        <mc:Fallback xmlns="">
          <p:sp>
            <p:nvSpPr>
              <p:cNvPr id="8" name="TextBox 7"/>
              <p:cNvSpPr txBox="1">
                <a:spLocks noRot="1" noChangeAspect="1" noMove="1" noResize="1" noEditPoints="1" noAdjustHandles="1" noChangeArrowheads="1" noChangeShapeType="1" noTextEdit="1"/>
              </p:cNvSpPr>
              <p:nvPr/>
            </p:nvSpPr>
            <p:spPr>
              <a:xfrm>
                <a:off x="4499992" y="1844824"/>
                <a:ext cx="1944216" cy="572849"/>
              </a:xfrm>
              <a:prstGeom prst="rect">
                <a:avLst/>
              </a:prstGeom>
              <a:blipFill rotWithShape="1">
                <a:blip r:embed="rId4"/>
                <a:stretch>
                  <a:fillRect l="-2508" b="-319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20528" y="2492896"/>
                <a:ext cx="9145016" cy="3823034"/>
              </a:xfrm>
              <a:prstGeom prst="rect">
                <a:avLst/>
              </a:prstGeom>
              <a:noFill/>
            </p:spPr>
            <p:txBody>
              <a:bodyPr wrap="square" rtlCol="0">
                <a:spAutoFit/>
              </a:bodyPr>
              <a:lstStyle/>
              <a:p>
                <a:r>
                  <a:rPr lang="tr-TR" sz="2000" b="1" dirty="0" smtClean="0">
                    <a:solidFill>
                      <a:schemeClr val="bg1"/>
                    </a:solidFill>
                  </a:rPr>
                  <a:t>Standard modelde sağ-elli nötrinolar yoktur! Sağ-elli nötrinolar, </a:t>
                </a:r>
                <a14:m>
                  <m:oMath xmlns:m="http://schemas.openxmlformats.org/officeDocument/2006/math">
                    <m:sSub>
                      <m:sSubPr>
                        <m:ctrlPr>
                          <a:rPr lang="tr-TR" sz="2000" b="1" i="1" smtClean="0">
                            <a:solidFill>
                              <a:schemeClr val="bg1"/>
                            </a:solidFill>
                            <a:latin typeface="Cambria Math"/>
                          </a:rPr>
                        </m:ctrlPr>
                      </m:sSubPr>
                      <m:e>
                        <m:r>
                          <a:rPr lang="tr-TR" sz="2000" b="1" i="1" smtClean="0">
                            <a:solidFill>
                              <a:schemeClr val="bg1"/>
                            </a:solidFill>
                            <a:latin typeface="Cambria Math"/>
                            <a:ea typeface="Cambria Math"/>
                          </a:rPr>
                          <m:t>𝝂</m:t>
                        </m:r>
                      </m:e>
                      <m:sub>
                        <m:r>
                          <a:rPr lang="tr-TR" sz="2000" b="1" i="1" smtClean="0">
                            <a:solidFill>
                              <a:schemeClr val="bg1"/>
                            </a:solidFill>
                            <a:latin typeface="Cambria Math"/>
                          </a:rPr>
                          <m:t>𝑹</m:t>
                        </m:r>
                      </m:sub>
                    </m:sSub>
                  </m:oMath>
                </a14:m>
                <a:r>
                  <a:rPr lang="tr-TR" sz="2000" b="1" dirty="0" smtClean="0">
                    <a:solidFill>
                      <a:schemeClr val="bg1"/>
                    </a:solidFill>
                  </a:rPr>
                  <a:t>, eklenirse higgs mekanizmasına göre </a:t>
                </a:r>
                <a:r>
                  <a:rPr lang="tr-TR" sz="2000" b="1" dirty="0" smtClean="0">
                    <a:solidFill>
                      <a:srgbClr val="66FF33"/>
                    </a:solidFill>
                  </a:rPr>
                  <a:t>nötrinoların kütlesi</a:t>
                </a:r>
                <a:r>
                  <a:rPr lang="en-GB" sz="2000" b="1" dirty="0" smtClean="0">
                    <a:solidFill>
                      <a:srgbClr val="66FF33"/>
                    </a:solidFill>
                  </a:rPr>
                  <a:t>   </a:t>
                </a:r>
                <a14:m>
                  <m:oMath xmlns:m="http://schemas.openxmlformats.org/officeDocument/2006/math">
                    <m:r>
                      <a:rPr lang="en-GB" sz="2000" b="1" i="0" smtClean="0">
                        <a:solidFill>
                          <a:srgbClr val="66FF33"/>
                        </a:solidFill>
                        <a:latin typeface="Cambria Math"/>
                      </a:rPr>
                      <m:t> </m:t>
                    </m:r>
                    <m:sSubSup>
                      <m:sSubSupPr>
                        <m:ctrlPr>
                          <a:rPr lang="en-GB" sz="2000" b="1" i="1">
                            <a:solidFill>
                              <a:srgbClr val="66FF33"/>
                            </a:solidFill>
                            <a:latin typeface="Cambria Math"/>
                          </a:rPr>
                        </m:ctrlPr>
                      </m:sSubSupPr>
                      <m:e>
                        <m:r>
                          <a:rPr lang="tr-TR" sz="2000" b="1" i="1">
                            <a:solidFill>
                              <a:srgbClr val="66FF33"/>
                            </a:solidFill>
                            <a:latin typeface="Cambria Math"/>
                          </a:rPr>
                          <m:t>𝒎</m:t>
                        </m:r>
                      </m:e>
                      <m:sub>
                        <m:r>
                          <a:rPr lang="en-GB" sz="2000" b="1" i="1">
                            <a:solidFill>
                              <a:srgbClr val="66FF33"/>
                            </a:solidFill>
                            <a:latin typeface="Cambria Math"/>
                            <a:ea typeface="Cambria Math"/>
                          </a:rPr>
                          <m:t>𝝂</m:t>
                        </m:r>
                      </m:sub>
                      <m:sup>
                        <m:r>
                          <a:rPr lang="en-GB" sz="2000" b="1" i="1">
                            <a:solidFill>
                              <a:srgbClr val="66FF33"/>
                            </a:solidFill>
                            <a:latin typeface="Cambria Math"/>
                          </a:rPr>
                          <m:t>𝒊</m:t>
                        </m:r>
                      </m:sup>
                    </m:sSubSup>
                    <m:r>
                      <a:rPr lang="en-GB" sz="2000" b="1">
                        <a:solidFill>
                          <a:srgbClr val="66FF33"/>
                        </a:solidFill>
                        <a:latin typeface="Cambria Math"/>
                      </a:rPr>
                      <m:t>=</m:t>
                    </m:r>
                    <m:f>
                      <m:fPr>
                        <m:ctrlPr>
                          <a:rPr lang="en-GB" sz="2000" b="1" i="1" smtClean="0">
                            <a:solidFill>
                              <a:srgbClr val="66FF33"/>
                            </a:solidFill>
                            <a:latin typeface="Cambria Math"/>
                            <a:ea typeface="Cambria Math"/>
                          </a:rPr>
                        </m:ctrlPr>
                      </m:fPr>
                      <m:num>
                        <m:sSubSup>
                          <m:sSubSupPr>
                            <m:ctrlPr>
                              <a:rPr lang="en-GB" sz="2000" b="1" i="1" smtClean="0">
                                <a:solidFill>
                                  <a:srgbClr val="66FF33"/>
                                </a:solidFill>
                                <a:latin typeface="Cambria Math"/>
                                <a:ea typeface="Cambria Math"/>
                              </a:rPr>
                            </m:ctrlPr>
                          </m:sSubSupPr>
                          <m:e>
                            <m:r>
                              <a:rPr lang="el-GR" sz="2000" b="1" i="1" smtClean="0">
                                <a:solidFill>
                                  <a:srgbClr val="66FF33"/>
                                </a:solidFill>
                                <a:latin typeface="Cambria Math"/>
                                <a:ea typeface="Cambria Math"/>
                              </a:rPr>
                              <m:t>𝝀</m:t>
                            </m:r>
                          </m:e>
                          <m:sub>
                            <m:r>
                              <a:rPr lang="en-GB" sz="2000" b="1" i="1" smtClean="0">
                                <a:solidFill>
                                  <a:srgbClr val="66FF33"/>
                                </a:solidFill>
                                <a:latin typeface="Cambria Math"/>
                                <a:ea typeface="Cambria Math"/>
                              </a:rPr>
                              <m:t>𝝍</m:t>
                            </m:r>
                          </m:sub>
                          <m:sup>
                            <m:r>
                              <a:rPr lang="en-GB" sz="2000" b="1" i="1" smtClean="0">
                                <a:solidFill>
                                  <a:srgbClr val="66FF33"/>
                                </a:solidFill>
                                <a:latin typeface="Cambria Math"/>
                                <a:ea typeface="Cambria Math"/>
                              </a:rPr>
                              <m:t>𝒊</m:t>
                            </m:r>
                          </m:sup>
                        </m:sSubSup>
                        <m:r>
                          <a:rPr lang="en-GB" sz="2000" b="1" i="1" smtClean="0">
                            <a:solidFill>
                              <a:srgbClr val="66FF33"/>
                            </a:solidFill>
                            <a:latin typeface="Cambria Math"/>
                            <a:ea typeface="Cambria Math"/>
                          </a:rPr>
                          <m:t>𝝊</m:t>
                        </m:r>
                      </m:num>
                      <m:den>
                        <m:rad>
                          <m:radPr>
                            <m:degHide m:val="on"/>
                            <m:ctrlPr>
                              <a:rPr lang="en-GB" sz="2000" b="1" i="1" smtClean="0">
                                <a:solidFill>
                                  <a:srgbClr val="66FF33"/>
                                </a:solidFill>
                                <a:latin typeface="Cambria Math"/>
                                <a:ea typeface="Cambria Math"/>
                              </a:rPr>
                            </m:ctrlPr>
                          </m:radPr>
                          <m:deg/>
                          <m:e>
                            <m:r>
                              <a:rPr lang="en-GB" sz="2000" b="1" i="1" smtClean="0">
                                <a:solidFill>
                                  <a:srgbClr val="66FF33"/>
                                </a:solidFill>
                                <a:latin typeface="Cambria Math"/>
                                <a:ea typeface="Cambria Math"/>
                              </a:rPr>
                              <m:t>𝟐</m:t>
                            </m:r>
                          </m:e>
                        </m:rad>
                      </m:den>
                    </m:f>
                  </m:oMath>
                </a14:m>
                <a:r>
                  <a:rPr lang="en-GB" sz="2000" b="1" dirty="0" smtClean="0">
                    <a:solidFill>
                      <a:schemeClr val="bg1"/>
                    </a:solidFill>
                  </a:rPr>
                  <a:t>.   ~</a:t>
                </a:r>
                <a:r>
                  <a:rPr lang="en-GB" sz="2000" b="1" dirty="0" smtClean="0">
                    <a:solidFill>
                      <a:srgbClr val="FFFF00"/>
                    </a:solidFill>
                  </a:rPr>
                  <a:t>1eV </a:t>
                </a:r>
                <a:r>
                  <a:rPr lang="en-GB" sz="2000" b="1" dirty="0" smtClean="0">
                    <a:solidFill>
                      <a:schemeClr val="bg1"/>
                    </a:solidFill>
                  </a:rPr>
                  <a:t>b</a:t>
                </a:r>
                <a:r>
                  <a:rPr lang="tr-TR" sz="2000" b="1" dirty="0" smtClean="0">
                    <a:solidFill>
                      <a:schemeClr val="bg1"/>
                    </a:solidFill>
                  </a:rPr>
                  <a:t>i</a:t>
                </a:r>
                <a:r>
                  <a:rPr lang="en-GB" sz="2000" b="1" dirty="0" smtClean="0">
                    <a:solidFill>
                      <a:schemeClr val="bg1"/>
                    </a:solidFill>
                  </a:rPr>
                  <a:t>r </a:t>
                </a:r>
                <a:r>
                  <a:rPr lang="tr-TR" sz="2000" b="1" dirty="0" smtClean="0">
                    <a:solidFill>
                      <a:schemeClr val="bg1"/>
                    </a:solidFill>
                  </a:rPr>
                  <a:t>kütle değeri için bilinen vakum beklenen değeri ışığında </a:t>
                </a:r>
                <a:r>
                  <a:rPr lang="tr-TR" sz="2000" b="1" dirty="0" smtClean="0">
                    <a:solidFill>
                      <a:srgbClr val="FFFF00"/>
                    </a:solidFill>
                  </a:rPr>
                  <a:t>nötrinoların Yukawa coupling  </a:t>
                </a:r>
                <a:r>
                  <a:rPr lang="en-GB" sz="2000" b="1" dirty="0" smtClean="0">
                    <a:solidFill>
                      <a:srgbClr val="FFFF00"/>
                    </a:solidFill>
                  </a:rPr>
                  <a:t>~10</a:t>
                </a:r>
                <a:r>
                  <a:rPr lang="en-GB" sz="2000" b="1" baseline="30000" dirty="0" smtClean="0">
                    <a:solidFill>
                      <a:srgbClr val="FFFF00"/>
                    </a:solidFill>
                  </a:rPr>
                  <a:t>-11 </a:t>
                </a:r>
                <a:r>
                  <a:rPr lang="en-GB" sz="2000" b="1" dirty="0">
                    <a:solidFill>
                      <a:srgbClr val="FFFF00"/>
                    </a:solidFill>
                  </a:rPr>
                  <a:t> </a:t>
                </a:r>
                <a:r>
                  <a:rPr lang="en-GB" sz="2000" b="1" dirty="0" smtClean="0">
                    <a:solidFill>
                      <a:schemeClr val="bg1"/>
                    </a:solidFill>
                  </a:rPr>
                  <a:t>g</a:t>
                </a:r>
                <a:r>
                  <a:rPr lang="tr-TR" sz="2000" b="1" dirty="0" smtClean="0">
                    <a:solidFill>
                      <a:schemeClr val="bg1"/>
                    </a:solidFill>
                  </a:rPr>
                  <a:t>i</a:t>
                </a:r>
                <a:r>
                  <a:rPr lang="en-GB" sz="2000" b="1" dirty="0" smtClean="0">
                    <a:solidFill>
                      <a:schemeClr val="bg1"/>
                    </a:solidFill>
                  </a:rPr>
                  <a:t>bi b</a:t>
                </a:r>
                <a:r>
                  <a:rPr lang="tr-TR" sz="2000" b="1" dirty="0" smtClean="0">
                    <a:solidFill>
                      <a:schemeClr val="bg1"/>
                    </a:solidFill>
                  </a:rPr>
                  <a:t>i</a:t>
                </a:r>
                <a:r>
                  <a:rPr lang="en-GB" sz="2000" b="1" dirty="0" smtClean="0">
                    <a:solidFill>
                      <a:schemeClr val="bg1"/>
                    </a:solidFill>
                  </a:rPr>
                  <a:t>r </a:t>
                </a:r>
                <a:r>
                  <a:rPr lang="tr-TR" sz="2000" b="1" dirty="0" smtClean="0">
                    <a:solidFill>
                      <a:schemeClr val="bg1"/>
                    </a:solidFill>
                  </a:rPr>
                  <a:t>değere sahip olmak zorundadır. Standard model nötrinoların çok küçük kütle sahibi olmasını açıklamakta yetersizdir. Standard modelin ötesine geçmek gereklidir.</a:t>
                </a:r>
                <a:endParaRPr lang="en-GB" sz="2000" b="1" dirty="0" smtClean="0">
                  <a:solidFill>
                    <a:schemeClr val="bg1"/>
                  </a:solidFill>
                </a:endParaRPr>
              </a:p>
              <a:p>
                <a:r>
                  <a:rPr lang="tr-TR" sz="2000" b="1" dirty="0">
                    <a:solidFill>
                      <a:schemeClr val="bg1"/>
                    </a:solidFill>
                  </a:rPr>
                  <a:t>Bu durum Dirac nötrinolar için geçerlidir ve toplam lepton korunumu sağlanır</a:t>
                </a:r>
                <a:r>
                  <a:rPr lang="tr-TR" sz="2000" b="1" dirty="0" smtClean="0">
                    <a:solidFill>
                      <a:schemeClr val="bg1"/>
                    </a:solidFill>
                  </a:rPr>
                  <a:t>.</a:t>
                </a:r>
              </a:p>
              <a:p>
                <a:endParaRPr lang="tr-TR" sz="2000" b="1" dirty="0" smtClean="0">
                  <a:solidFill>
                    <a:schemeClr val="bg1"/>
                  </a:solidFill>
                </a:endParaRPr>
              </a:p>
              <a:p>
                <a:r>
                  <a:rPr lang="tr-TR" sz="2000" b="1" dirty="0" smtClean="0">
                    <a:solidFill>
                      <a:schemeClr val="bg1"/>
                    </a:solidFill>
                  </a:rPr>
                  <a:t>Majorana nötrinolar için düşündüğümüzde</a:t>
                </a:r>
                <a:r>
                  <a:rPr lang="en-GB" sz="2000" b="1" dirty="0">
                    <a:solidFill>
                      <a:schemeClr val="bg1"/>
                    </a:solidFill>
                  </a:rPr>
                  <a:t> </a:t>
                </a:r>
                <a:r>
                  <a:rPr lang="tr-TR" sz="2000" b="1" dirty="0" smtClean="0">
                    <a:solidFill>
                      <a:schemeClr val="bg1"/>
                    </a:solidFill>
                  </a:rPr>
                  <a:t>sağ-elli nötrino </a:t>
                </a:r>
                <a14:m>
                  <m:oMath xmlns:m="http://schemas.openxmlformats.org/officeDocument/2006/math">
                    <m:sSup>
                      <m:sSupPr>
                        <m:ctrlPr>
                          <a:rPr lang="tr-TR" sz="2000" b="1" i="1" smtClean="0">
                            <a:solidFill>
                              <a:schemeClr val="bg1"/>
                            </a:solidFill>
                            <a:latin typeface="Cambria Math"/>
                          </a:rPr>
                        </m:ctrlPr>
                      </m:sSupPr>
                      <m:e>
                        <m:sSub>
                          <m:sSubPr>
                            <m:ctrlPr>
                              <a:rPr lang="tr-TR" sz="2000" b="1" i="1">
                                <a:solidFill>
                                  <a:schemeClr val="bg1"/>
                                </a:solidFill>
                                <a:latin typeface="Cambria Math"/>
                              </a:rPr>
                            </m:ctrlPr>
                          </m:sSubPr>
                          <m:e>
                            <m:r>
                              <a:rPr lang="tr-TR" sz="2000" b="1" i="1">
                                <a:solidFill>
                                  <a:schemeClr val="bg1"/>
                                </a:solidFill>
                                <a:latin typeface="Cambria Math"/>
                                <a:ea typeface="Cambria Math"/>
                              </a:rPr>
                              <m:t>𝝂</m:t>
                            </m:r>
                          </m:e>
                          <m:sub>
                            <m:r>
                              <a:rPr lang="tr-TR" sz="2000" b="1" i="1" smtClean="0">
                                <a:solidFill>
                                  <a:schemeClr val="bg1"/>
                                </a:solidFill>
                                <a:latin typeface="Cambria Math"/>
                                <a:ea typeface="Cambria Math"/>
                              </a:rPr>
                              <m:t>𝑳</m:t>
                            </m:r>
                          </m:sub>
                        </m:sSub>
                      </m:e>
                      <m:sup>
                        <m:r>
                          <a:rPr lang="tr-TR" sz="2000" b="1" i="1" smtClean="0">
                            <a:solidFill>
                              <a:schemeClr val="bg1"/>
                            </a:solidFill>
                            <a:latin typeface="Cambria Math"/>
                          </a:rPr>
                          <m:t>𝒄</m:t>
                        </m:r>
                      </m:sup>
                    </m:sSup>
                  </m:oMath>
                </a14:m>
                <a:r>
                  <a:rPr lang="tr-TR" sz="2000" b="1" dirty="0" smtClean="0">
                    <a:solidFill>
                      <a:schemeClr val="bg1"/>
                    </a:solidFill>
                  </a:rPr>
                  <a:t> ile gösterilir. </a:t>
                </a:r>
                <a14:m>
                  <m:oMath xmlns:m="http://schemas.openxmlformats.org/officeDocument/2006/math">
                    <m:sSubSup>
                      <m:sSubSupPr>
                        <m:ctrlPr>
                          <a:rPr lang="tr-TR" sz="2000" b="1" i="1" smtClean="0">
                            <a:solidFill>
                              <a:schemeClr val="bg1"/>
                            </a:solidFill>
                            <a:latin typeface="Cambria Math"/>
                            <a:ea typeface="Cambria Math"/>
                          </a:rPr>
                        </m:ctrlPr>
                      </m:sSubSupPr>
                      <m:e>
                        <m:r>
                          <a:rPr lang="tr-TR" sz="2000" b="1" i="1" smtClean="0">
                            <a:solidFill>
                              <a:schemeClr val="bg1"/>
                            </a:solidFill>
                            <a:latin typeface="Cambria Math"/>
                            <a:ea typeface="Cambria Math"/>
                          </a:rPr>
                          <m:t>ℒ</m:t>
                        </m:r>
                      </m:e>
                      <m:sub>
                        <m:r>
                          <a:rPr lang="tr-TR" sz="2000" b="1" i="1" smtClean="0">
                            <a:solidFill>
                              <a:schemeClr val="bg1"/>
                            </a:solidFill>
                            <a:latin typeface="Cambria Math"/>
                            <a:ea typeface="Cambria Math"/>
                          </a:rPr>
                          <m:t>𝒎𝒂𝒔𝒔</m:t>
                        </m:r>
                      </m:sub>
                      <m:sup>
                        <m:r>
                          <a:rPr lang="tr-TR" sz="2000" b="1" i="1" smtClean="0">
                            <a:solidFill>
                              <a:schemeClr val="bg1"/>
                            </a:solidFill>
                            <a:latin typeface="Cambria Math"/>
                          </a:rPr>
                          <m:t>𝑴</m:t>
                        </m:r>
                      </m:sup>
                    </m:sSubSup>
                    <m:r>
                      <a:rPr lang="tr-TR" sz="2000" b="1" i="1" smtClean="0">
                        <a:solidFill>
                          <a:schemeClr val="bg1"/>
                        </a:solidFill>
                        <a:latin typeface="Cambria Math"/>
                        <a:ea typeface="Cambria Math"/>
                      </a:rPr>
                      <m:t>=−</m:t>
                    </m:r>
                    <m:f>
                      <m:fPr>
                        <m:ctrlPr>
                          <a:rPr lang="tr-TR" sz="2000" b="1" i="1" smtClean="0">
                            <a:solidFill>
                              <a:schemeClr val="bg1"/>
                            </a:solidFill>
                            <a:latin typeface="Cambria Math"/>
                            <a:ea typeface="Cambria Math"/>
                          </a:rPr>
                        </m:ctrlPr>
                      </m:fPr>
                      <m:num>
                        <m:r>
                          <a:rPr lang="tr-TR" sz="2000" b="1" i="1" smtClean="0">
                            <a:solidFill>
                              <a:schemeClr val="bg1"/>
                            </a:solidFill>
                            <a:latin typeface="Cambria Math"/>
                            <a:ea typeface="Cambria Math"/>
                          </a:rPr>
                          <m:t>𝒎</m:t>
                        </m:r>
                      </m:num>
                      <m:den>
                        <m:r>
                          <a:rPr lang="tr-TR" sz="2000" b="1" i="1" smtClean="0">
                            <a:solidFill>
                              <a:schemeClr val="bg1"/>
                            </a:solidFill>
                            <a:latin typeface="Cambria Math"/>
                            <a:ea typeface="Cambria Math"/>
                          </a:rPr>
                          <m:t>𝟐</m:t>
                        </m:r>
                      </m:den>
                    </m:f>
                    <m:acc>
                      <m:accPr>
                        <m:chr m:val="̅"/>
                        <m:ctrlPr>
                          <a:rPr lang="tr-TR" sz="2000" b="1" i="1" smtClean="0">
                            <a:solidFill>
                              <a:schemeClr val="bg1"/>
                            </a:solidFill>
                            <a:latin typeface="Cambria Math"/>
                            <a:ea typeface="Cambria Math"/>
                          </a:rPr>
                        </m:ctrlPr>
                      </m:accPr>
                      <m:e>
                        <m:sSup>
                          <m:sSupPr>
                            <m:ctrlPr>
                              <a:rPr lang="tr-TR" sz="2000" b="1" i="1">
                                <a:solidFill>
                                  <a:schemeClr val="bg1"/>
                                </a:solidFill>
                                <a:latin typeface="Cambria Math"/>
                              </a:rPr>
                            </m:ctrlPr>
                          </m:sSupPr>
                          <m:e>
                            <m:sSub>
                              <m:sSubPr>
                                <m:ctrlPr>
                                  <a:rPr lang="tr-TR" sz="2000" b="1" i="1">
                                    <a:solidFill>
                                      <a:schemeClr val="bg1"/>
                                    </a:solidFill>
                                    <a:latin typeface="Cambria Math"/>
                                  </a:rPr>
                                </m:ctrlPr>
                              </m:sSubPr>
                              <m:e>
                                <m:r>
                                  <a:rPr lang="tr-TR" sz="2000" b="1" i="1">
                                    <a:solidFill>
                                      <a:schemeClr val="bg1"/>
                                    </a:solidFill>
                                    <a:latin typeface="Cambria Math"/>
                                    <a:ea typeface="Cambria Math"/>
                                  </a:rPr>
                                  <m:t>𝝂</m:t>
                                </m:r>
                              </m:e>
                              <m:sub>
                                <m:r>
                                  <a:rPr lang="tr-TR" sz="2000" b="1" i="1">
                                    <a:solidFill>
                                      <a:schemeClr val="bg1"/>
                                    </a:solidFill>
                                    <a:latin typeface="Cambria Math"/>
                                    <a:ea typeface="Cambria Math"/>
                                  </a:rPr>
                                  <m:t>𝑳</m:t>
                                </m:r>
                              </m:sub>
                            </m:sSub>
                          </m:e>
                          <m:sup>
                            <m:r>
                              <a:rPr lang="tr-TR" sz="2000" b="1" i="1">
                                <a:solidFill>
                                  <a:schemeClr val="bg1"/>
                                </a:solidFill>
                                <a:latin typeface="Cambria Math"/>
                              </a:rPr>
                              <m:t>𝒄</m:t>
                            </m:r>
                          </m:sup>
                        </m:sSup>
                      </m:e>
                    </m:acc>
                    <m:sSub>
                      <m:sSubPr>
                        <m:ctrlPr>
                          <a:rPr lang="tr-TR" sz="2000" b="1" i="1" smtClean="0">
                            <a:solidFill>
                              <a:schemeClr val="bg1"/>
                            </a:solidFill>
                            <a:latin typeface="Cambria Math"/>
                            <a:ea typeface="Cambria Math"/>
                          </a:rPr>
                        </m:ctrlPr>
                      </m:sSubPr>
                      <m:e>
                        <m:r>
                          <a:rPr lang="tr-TR" sz="2000" b="1" i="1" smtClean="0">
                            <a:solidFill>
                              <a:schemeClr val="bg1"/>
                            </a:solidFill>
                            <a:latin typeface="Cambria Math"/>
                            <a:ea typeface="Cambria Math"/>
                          </a:rPr>
                          <m:t>𝝂</m:t>
                        </m:r>
                      </m:e>
                      <m:sub>
                        <m:r>
                          <a:rPr lang="en-GB" sz="2000" b="1" i="1" smtClean="0">
                            <a:solidFill>
                              <a:schemeClr val="bg1"/>
                            </a:solidFill>
                            <a:latin typeface="Cambria Math"/>
                            <a:ea typeface="Cambria Math"/>
                          </a:rPr>
                          <m:t>𝑳</m:t>
                        </m:r>
                      </m:sub>
                    </m:sSub>
                    <m:r>
                      <a:rPr lang="en-GB" sz="2000" b="1" i="1" smtClean="0">
                        <a:solidFill>
                          <a:schemeClr val="bg1"/>
                        </a:solidFill>
                        <a:latin typeface="Cambria Math"/>
                        <a:ea typeface="Cambria Math"/>
                      </a:rPr>
                      <m:t>+</m:t>
                    </m:r>
                    <m:r>
                      <a:rPr lang="en-GB" sz="2000" b="1" i="1" smtClean="0">
                        <a:solidFill>
                          <a:schemeClr val="bg1"/>
                        </a:solidFill>
                        <a:latin typeface="Cambria Math"/>
                        <a:ea typeface="Cambria Math"/>
                      </a:rPr>
                      <m:t>𝒉</m:t>
                    </m:r>
                    <m:r>
                      <a:rPr lang="en-GB" sz="2000" b="1" i="1" smtClean="0">
                        <a:solidFill>
                          <a:schemeClr val="bg1"/>
                        </a:solidFill>
                        <a:latin typeface="Cambria Math"/>
                        <a:ea typeface="Cambria Math"/>
                      </a:rPr>
                      <m:t>.</m:t>
                    </m:r>
                    <m:r>
                      <a:rPr lang="en-GB" sz="2000" b="1" i="1" smtClean="0">
                        <a:solidFill>
                          <a:schemeClr val="bg1"/>
                        </a:solidFill>
                        <a:latin typeface="Cambria Math"/>
                        <a:ea typeface="Cambria Math"/>
                      </a:rPr>
                      <m:t>𝒄</m:t>
                    </m:r>
                    <m:r>
                      <a:rPr lang="en-GB" sz="2000" b="1" i="1" smtClean="0">
                        <a:solidFill>
                          <a:schemeClr val="bg1"/>
                        </a:solidFill>
                        <a:latin typeface="Cambria Math"/>
                        <a:ea typeface="Cambria Math"/>
                      </a:rPr>
                      <m:t>.</m:t>
                    </m:r>
                  </m:oMath>
                </a14:m>
                <a:r>
                  <a:rPr lang="en-GB" sz="2000" b="1" dirty="0" smtClean="0">
                    <a:solidFill>
                      <a:schemeClr val="bg1"/>
                    </a:solidFill>
                  </a:rPr>
                  <a:t> </a:t>
                </a:r>
                <a:r>
                  <a:rPr lang="en-GB" sz="2000" b="1" dirty="0" err="1" smtClean="0">
                    <a:solidFill>
                      <a:schemeClr val="bg1"/>
                    </a:solidFill>
                  </a:rPr>
                  <a:t>Toplam</a:t>
                </a:r>
                <a:r>
                  <a:rPr lang="en-GB" sz="2000" b="1" dirty="0" smtClean="0">
                    <a:solidFill>
                      <a:schemeClr val="bg1"/>
                    </a:solidFill>
                  </a:rPr>
                  <a:t> lepton </a:t>
                </a:r>
                <a:r>
                  <a:rPr lang="en-GB" sz="2000" b="1" dirty="0" err="1" smtClean="0">
                    <a:solidFill>
                      <a:schemeClr val="bg1"/>
                    </a:solidFill>
                  </a:rPr>
                  <a:t>korunumu</a:t>
                </a:r>
                <a:r>
                  <a:rPr lang="en-GB" sz="2000" b="1" dirty="0" smtClean="0">
                    <a:solidFill>
                      <a:schemeClr val="bg1"/>
                    </a:solidFill>
                  </a:rPr>
                  <a:t> </a:t>
                </a:r>
                <a:r>
                  <a:rPr lang="tr-TR" sz="2000" b="1" dirty="0" smtClean="0">
                    <a:solidFill>
                      <a:schemeClr val="bg1"/>
                    </a:solidFill>
                  </a:rPr>
                  <a:t>iki birimle kırılmıştır </a:t>
                </a:r>
                <a14:m>
                  <m:oMath xmlns:m="http://schemas.openxmlformats.org/officeDocument/2006/math">
                    <m:r>
                      <a:rPr lang="tr-TR" sz="2000" b="1" i="1" smtClean="0">
                        <a:solidFill>
                          <a:schemeClr val="bg1"/>
                        </a:solidFill>
                        <a:latin typeface="Cambria Math"/>
                        <a:ea typeface="Cambria Math"/>
                      </a:rPr>
                      <m:t>𝚫</m:t>
                    </m:r>
                    <m:r>
                      <a:rPr lang="tr-TR" sz="2000" b="1" i="1" smtClean="0">
                        <a:solidFill>
                          <a:schemeClr val="bg1"/>
                        </a:solidFill>
                        <a:latin typeface="Cambria Math"/>
                        <a:ea typeface="Cambria Math"/>
                      </a:rPr>
                      <m:t>𝑳</m:t>
                    </m:r>
                    <m:r>
                      <a:rPr lang="tr-TR" sz="2000" b="1" i="1" smtClean="0">
                        <a:solidFill>
                          <a:schemeClr val="bg1"/>
                        </a:solidFill>
                        <a:latin typeface="Cambria Math"/>
                        <a:ea typeface="Cambria Math"/>
                      </a:rPr>
                      <m:t>=±</m:t>
                    </m:r>
                    <m:r>
                      <a:rPr lang="tr-TR" sz="2000" b="1" i="1" smtClean="0">
                        <a:solidFill>
                          <a:schemeClr val="bg1"/>
                        </a:solidFill>
                        <a:latin typeface="Cambria Math"/>
                        <a:ea typeface="Cambria Math"/>
                      </a:rPr>
                      <m:t>𝟐</m:t>
                    </m:r>
                  </m:oMath>
                </a14:m>
                <a:r>
                  <a:rPr lang="tr-TR" sz="2000" b="1" dirty="0" smtClean="0">
                    <a:solidFill>
                      <a:schemeClr val="bg1"/>
                    </a:solidFill>
                  </a:rPr>
                  <a:t>. Majorana nötrinoların kütlesi SM Higgs alanı ve Yukawa couplingten elde eilemez. Nötrinolar Majorana ise Standard modelin ötesinde yeni fizik çözümleri gereklidir.</a:t>
                </a:r>
              </a:p>
            </p:txBody>
          </p:sp>
        </mc:Choice>
        <mc:Fallback xmlns="">
          <p:sp>
            <p:nvSpPr>
              <p:cNvPr id="11" name="TextBox 10"/>
              <p:cNvSpPr txBox="1">
                <a:spLocks noRot="1" noChangeAspect="1" noMove="1" noResize="1" noEditPoints="1" noAdjustHandles="1" noChangeArrowheads="1" noChangeShapeType="1" noTextEdit="1"/>
              </p:cNvSpPr>
              <p:nvPr/>
            </p:nvSpPr>
            <p:spPr>
              <a:xfrm>
                <a:off x="-20528" y="2492896"/>
                <a:ext cx="9145016" cy="3823034"/>
              </a:xfrm>
              <a:prstGeom prst="rect">
                <a:avLst/>
              </a:prstGeom>
              <a:blipFill rotWithShape="1">
                <a:blip r:embed="rId5"/>
                <a:stretch>
                  <a:fillRect l="-733" t="-797" b="-1914"/>
                </a:stretch>
              </a:blipFill>
            </p:spPr>
            <p:txBody>
              <a:bodyPr/>
              <a:lstStyle/>
              <a:p>
                <a:r>
                  <a:rPr lang="en-GB">
                    <a:noFill/>
                  </a:rPr>
                  <a:t> </a:t>
                </a:r>
              </a:p>
            </p:txBody>
          </p:sp>
        </mc:Fallback>
      </mc:AlternateContent>
      <p:sp>
        <p:nvSpPr>
          <p:cNvPr id="12" name="Date Placeholder 11"/>
          <p:cNvSpPr>
            <a:spLocks noGrp="1"/>
          </p:cNvSpPr>
          <p:nvPr>
            <p:ph type="dt" sz="half" idx="10"/>
          </p:nvPr>
        </p:nvSpPr>
        <p:spPr/>
        <p:txBody>
          <a:bodyPr/>
          <a:lstStyle/>
          <a:p>
            <a:fld id="{2C86F9C0-B63C-412C-930A-BB6FF7489FA5}" type="datetime1">
              <a:rPr lang="en-GB" smtClean="0"/>
              <a:t>24/04/2014</a:t>
            </a:fld>
            <a:endParaRPr lang="en-GB"/>
          </a:p>
        </p:txBody>
      </p:sp>
    </p:spTree>
    <p:extLst>
      <p:ext uri="{BB962C8B-B14F-4D97-AF65-F5344CB8AC3E}">
        <p14:creationId xmlns:p14="http://schemas.microsoft.com/office/powerpoint/2010/main" val="281195500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Umut KOSE</a:t>
            </a:r>
            <a:endParaRPr lang="en-GB"/>
          </a:p>
        </p:txBody>
      </p:sp>
      <p:sp>
        <p:nvSpPr>
          <p:cNvPr id="3" name="Slide Number Placeholder 2"/>
          <p:cNvSpPr>
            <a:spLocks noGrp="1"/>
          </p:cNvSpPr>
          <p:nvPr>
            <p:ph type="sldNum" sz="quarter" idx="12"/>
          </p:nvPr>
        </p:nvSpPr>
        <p:spPr/>
        <p:txBody>
          <a:bodyPr/>
          <a:lstStyle/>
          <a:p>
            <a:fld id="{9D7D85F2-B42A-4D55-81F3-BF4AC343C405}" type="slidenum">
              <a:rPr lang="en-GB" smtClean="0"/>
              <a:t>39</a:t>
            </a:fld>
            <a:r>
              <a:rPr lang="en-GB" dirty="0" smtClean="0"/>
              <a:t>/42</a:t>
            </a:r>
            <a:endParaRPr lang="en-GB" dirty="0"/>
          </a:p>
        </p:txBody>
      </p:sp>
      <p:sp>
        <p:nvSpPr>
          <p:cNvPr id="4" name="TextBox 3"/>
          <p:cNvSpPr txBox="1"/>
          <p:nvPr/>
        </p:nvSpPr>
        <p:spPr>
          <a:xfrm>
            <a:off x="251520" y="209850"/>
            <a:ext cx="3672408" cy="523220"/>
          </a:xfrm>
          <a:prstGeom prst="rect">
            <a:avLst/>
          </a:prstGeom>
          <a:noFill/>
        </p:spPr>
        <p:txBody>
          <a:bodyPr wrap="square" rtlCol="0">
            <a:spAutoFit/>
          </a:bodyPr>
          <a:lstStyle/>
          <a:p>
            <a:r>
              <a:rPr lang="tr-TR" sz="2800" b="1" dirty="0" smtClean="0">
                <a:solidFill>
                  <a:srgbClr val="FF0000"/>
                </a:solidFill>
              </a:rPr>
              <a:t>Majorana nötrino:</a:t>
            </a:r>
            <a:endParaRPr lang="en-GB" sz="2800" b="1" dirty="0">
              <a:solidFill>
                <a:srgbClr val="FF0000"/>
              </a:solidFill>
            </a:endParaRPr>
          </a:p>
        </p:txBody>
      </p:sp>
      <p:sp>
        <p:nvSpPr>
          <p:cNvPr id="5" name="TextBox 4"/>
          <p:cNvSpPr txBox="1"/>
          <p:nvPr/>
        </p:nvSpPr>
        <p:spPr>
          <a:xfrm>
            <a:off x="170572" y="764704"/>
            <a:ext cx="8865924" cy="1600438"/>
          </a:xfrm>
          <a:prstGeom prst="rect">
            <a:avLst/>
          </a:prstGeom>
          <a:noFill/>
        </p:spPr>
        <p:txBody>
          <a:bodyPr wrap="square" rtlCol="0">
            <a:spAutoFit/>
          </a:bodyPr>
          <a:lstStyle/>
          <a:p>
            <a:r>
              <a:rPr lang="tr-TR" sz="2000" b="1" baseline="30000" dirty="0" smtClean="0">
                <a:solidFill>
                  <a:schemeClr val="bg1"/>
                </a:solidFill>
              </a:rPr>
              <a:t>13</a:t>
            </a:r>
            <a:r>
              <a:rPr lang="en-GB" sz="2000" b="1" baseline="30000" dirty="0" smtClean="0">
                <a:solidFill>
                  <a:schemeClr val="bg1"/>
                </a:solidFill>
              </a:rPr>
              <a:t>6</a:t>
            </a:r>
            <a:r>
              <a:rPr lang="en-GB" sz="2000" b="1" dirty="0" smtClean="0">
                <a:solidFill>
                  <a:schemeClr val="bg1"/>
                </a:solidFill>
              </a:rPr>
              <a:t>X</a:t>
            </a:r>
            <a:r>
              <a:rPr lang="tr-TR" sz="2000" b="1" dirty="0" smtClean="0">
                <a:solidFill>
                  <a:schemeClr val="bg1"/>
                </a:solidFill>
              </a:rPr>
              <a:t>e</a:t>
            </a:r>
            <a:r>
              <a:rPr lang="en-GB" sz="2000" b="1" dirty="0" smtClean="0">
                <a:solidFill>
                  <a:schemeClr val="bg1"/>
                </a:solidFill>
                <a:sym typeface="Wingdings" panose="05000000000000000000" pitchFamily="2" charset="2"/>
              </a:rPr>
              <a:t></a:t>
            </a:r>
            <a:r>
              <a:rPr lang="en-GB" sz="2000" b="1" baseline="30000" dirty="0" smtClean="0">
                <a:solidFill>
                  <a:schemeClr val="bg1"/>
                </a:solidFill>
                <a:sym typeface="Wingdings" panose="05000000000000000000" pitchFamily="2" charset="2"/>
              </a:rPr>
              <a:t>136</a:t>
            </a:r>
            <a:r>
              <a:rPr lang="en-GB" sz="2000" b="1" dirty="0" smtClean="0">
                <a:solidFill>
                  <a:schemeClr val="bg1"/>
                </a:solidFill>
                <a:sym typeface="Wingdings" panose="05000000000000000000" pitchFamily="2" charset="2"/>
              </a:rPr>
              <a:t>Ba</a:t>
            </a:r>
            <a:r>
              <a:rPr lang="en-GB" sz="2000" b="1" dirty="0" smtClean="0">
                <a:solidFill>
                  <a:schemeClr val="bg1"/>
                </a:solidFill>
              </a:rPr>
              <a:t> </a:t>
            </a:r>
            <a:r>
              <a:rPr lang="tr-TR" sz="2000" b="1" dirty="0" smtClean="0">
                <a:solidFill>
                  <a:schemeClr val="bg1"/>
                </a:solidFill>
              </a:rPr>
              <a:t>,   </a:t>
            </a:r>
            <a:r>
              <a:rPr lang="tr-TR" sz="2000" b="1" baseline="30000" dirty="0" smtClean="0">
                <a:solidFill>
                  <a:schemeClr val="bg1"/>
                </a:solidFill>
              </a:rPr>
              <a:t>76</a:t>
            </a:r>
            <a:r>
              <a:rPr lang="tr-TR" sz="2000" b="1" dirty="0" smtClean="0">
                <a:solidFill>
                  <a:schemeClr val="bg1"/>
                </a:solidFill>
              </a:rPr>
              <a:t>Ge</a:t>
            </a:r>
            <a:r>
              <a:rPr lang="en-GB" sz="2000" b="1" dirty="0" smtClean="0">
                <a:solidFill>
                  <a:schemeClr val="bg1"/>
                </a:solidFill>
                <a:sym typeface="Wingdings" panose="05000000000000000000" pitchFamily="2" charset="2"/>
              </a:rPr>
              <a:t></a:t>
            </a:r>
            <a:r>
              <a:rPr lang="en-GB" sz="2000" b="1" baseline="30000" dirty="0" smtClean="0">
                <a:solidFill>
                  <a:schemeClr val="bg1"/>
                </a:solidFill>
                <a:sym typeface="Wingdings" panose="05000000000000000000" pitchFamily="2" charset="2"/>
              </a:rPr>
              <a:t>76</a:t>
            </a:r>
            <a:r>
              <a:rPr lang="tr-TR" sz="2000" b="1" dirty="0" smtClean="0">
                <a:solidFill>
                  <a:schemeClr val="bg1"/>
                </a:solidFill>
              </a:rPr>
              <a:t>Se, </a:t>
            </a:r>
            <a:r>
              <a:rPr lang="en-GB" sz="2000" b="1" dirty="0" smtClean="0">
                <a:solidFill>
                  <a:schemeClr val="bg1"/>
                </a:solidFill>
              </a:rPr>
              <a:t> </a:t>
            </a:r>
            <a:r>
              <a:rPr lang="en-GB" sz="2000" b="1" baseline="30000" dirty="0" smtClean="0">
                <a:solidFill>
                  <a:schemeClr val="bg1"/>
                </a:solidFill>
              </a:rPr>
              <a:t>130</a:t>
            </a:r>
            <a:r>
              <a:rPr lang="en-GB" sz="2000" b="1" dirty="0" smtClean="0">
                <a:solidFill>
                  <a:schemeClr val="bg1"/>
                </a:solidFill>
              </a:rPr>
              <a:t>Te</a:t>
            </a:r>
            <a:r>
              <a:rPr lang="en-GB" sz="2000" b="1" dirty="0" smtClean="0">
                <a:solidFill>
                  <a:schemeClr val="bg1"/>
                </a:solidFill>
                <a:sym typeface="Wingdings" panose="05000000000000000000" pitchFamily="2" charset="2"/>
              </a:rPr>
              <a:t></a:t>
            </a:r>
            <a:r>
              <a:rPr lang="en-GB" sz="2000" b="1" baseline="30000" dirty="0" smtClean="0">
                <a:solidFill>
                  <a:schemeClr val="bg1"/>
                </a:solidFill>
                <a:sym typeface="Wingdings" panose="05000000000000000000" pitchFamily="2" charset="2"/>
              </a:rPr>
              <a:t>130</a:t>
            </a:r>
            <a:r>
              <a:rPr lang="en-GB" sz="2000" b="1" dirty="0" smtClean="0">
                <a:solidFill>
                  <a:schemeClr val="bg1"/>
                </a:solidFill>
                <a:sym typeface="Wingdings" panose="05000000000000000000" pitchFamily="2" charset="2"/>
              </a:rPr>
              <a:t>Xe </a:t>
            </a:r>
            <a:r>
              <a:rPr lang="tr-TR" sz="2000" b="1" dirty="0" smtClean="0">
                <a:solidFill>
                  <a:schemeClr val="bg1"/>
                </a:solidFill>
              </a:rPr>
              <a:t>gibi bazı çekirdekler çift beta </a:t>
            </a:r>
          </a:p>
          <a:p>
            <a:r>
              <a:rPr lang="tr-TR" sz="2000" b="1" dirty="0" smtClean="0">
                <a:solidFill>
                  <a:schemeClr val="bg1"/>
                </a:solidFill>
              </a:rPr>
              <a:t>bozunumuna uğrarlar</a:t>
            </a:r>
            <a:r>
              <a:rPr lang="en-GB" sz="2000" b="1" dirty="0" smtClean="0">
                <a:solidFill>
                  <a:schemeClr val="bg1"/>
                </a:solidFill>
              </a:rPr>
              <a:t>: </a:t>
            </a:r>
            <a:endParaRPr lang="tr-TR" sz="2000" b="1" dirty="0"/>
          </a:p>
          <a:p>
            <a:endParaRPr lang="tr-TR" b="1" dirty="0">
              <a:solidFill>
                <a:schemeClr val="bg1"/>
              </a:solidFill>
            </a:endParaRPr>
          </a:p>
          <a:p>
            <a:r>
              <a:rPr lang="tr-TR" b="1" i="1" dirty="0" smtClean="0">
                <a:solidFill>
                  <a:srgbClr val="FFFF00"/>
                </a:solidFill>
              </a:rPr>
              <a:t> </a:t>
            </a:r>
            <a:r>
              <a:rPr lang="tr-TR" sz="2000" b="1" i="1" dirty="0" smtClean="0">
                <a:solidFill>
                  <a:srgbClr val="FFFF00"/>
                </a:solidFill>
              </a:rPr>
              <a:t>Nötrinosuz çift beta bozunumu nötrinolar majorana karateriğinde ise gerçekleşebilir!</a:t>
            </a:r>
            <a:endParaRPr lang="en-GB" sz="2000" b="1" i="1" dirty="0">
              <a:solidFill>
                <a:srgbClr val="FFFF00"/>
              </a:solidFill>
            </a:endParaRPr>
          </a:p>
        </p:txBody>
      </p:sp>
      <p:pic>
        <p:nvPicPr>
          <p:cNvPr id="10244" name="Picture 4" descr="http://www2.warwick.ac.uk/study/csde/gsp/eportfolio/directory/crs/phsgbu/research/phdresearch/theory/betadecay/double/feynman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2454728"/>
            <a:ext cx="4970252" cy="263045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Object 5"/>
          <p:cNvGraphicFramePr>
            <a:graphicFrameLocks noChangeAspect="1"/>
          </p:cNvGraphicFramePr>
          <p:nvPr>
            <p:extLst>
              <p:ext uri="{D42A27DB-BD31-4B8C-83A1-F6EECF244321}">
                <p14:modId xmlns:p14="http://schemas.microsoft.com/office/powerpoint/2010/main" val="3876641545"/>
              </p:ext>
            </p:extLst>
          </p:nvPr>
        </p:nvGraphicFramePr>
        <p:xfrm>
          <a:off x="2915816" y="1124744"/>
          <a:ext cx="3528392" cy="426249"/>
        </p:xfrm>
        <a:graphic>
          <a:graphicData uri="http://schemas.openxmlformats.org/presentationml/2006/ole">
            <mc:AlternateContent xmlns:mc="http://schemas.openxmlformats.org/markup-compatibility/2006">
              <mc:Choice xmlns:v="urn:schemas-microsoft-com:vml" Requires="v">
                <p:oleObj spid="_x0000_s10303" name="Equation" r:id="rId5" imgW="1892160" imgH="228600" progId="Equation.3">
                  <p:embed/>
                </p:oleObj>
              </mc:Choice>
              <mc:Fallback>
                <p:oleObj name="Equation" r:id="rId5" imgW="1892160" imgH="228600" progId="Equation.3">
                  <p:embed/>
                  <p:pic>
                    <p:nvPicPr>
                      <p:cNvPr id="0" name=""/>
                      <p:cNvPicPr/>
                      <p:nvPr/>
                    </p:nvPicPr>
                    <p:blipFill>
                      <a:blip r:embed="rId6"/>
                      <a:stretch>
                        <a:fillRect/>
                      </a:stretch>
                    </p:blipFill>
                    <p:spPr>
                      <a:xfrm>
                        <a:off x="2915816" y="1124744"/>
                        <a:ext cx="3528392" cy="426249"/>
                      </a:xfrm>
                      <a:prstGeom prst="rect">
                        <a:avLst/>
                      </a:prstGeom>
                      <a:solidFill>
                        <a:schemeClr val="bg1"/>
                      </a:solidFill>
                    </p:spPr>
                  </p:pic>
                </p:oleObj>
              </mc:Fallback>
            </mc:AlternateContent>
          </a:graphicData>
        </a:graphic>
      </p:graphicFrame>
      <p:grpSp>
        <p:nvGrpSpPr>
          <p:cNvPr id="8" name="Group 7"/>
          <p:cNvGrpSpPr/>
          <p:nvPr/>
        </p:nvGrpSpPr>
        <p:grpSpPr>
          <a:xfrm>
            <a:off x="5650518" y="2348880"/>
            <a:ext cx="3313970" cy="1920596"/>
            <a:chOff x="5368453" y="2444783"/>
            <a:chExt cx="3313970" cy="1920596"/>
          </a:xfrm>
        </p:grpSpPr>
        <p:pic>
          <p:nvPicPr>
            <p:cNvPr id="12292"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68453" y="2444783"/>
              <a:ext cx="3313970" cy="19205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6156176" y="3384187"/>
              <a:ext cx="792088" cy="400110"/>
            </a:xfrm>
            <a:prstGeom prst="rect">
              <a:avLst/>
            </a:prstGeom>
            <a:noFill/>
          </p:spPr>
          <p:txBody>
            <a:bodyPr wrap="square" rtlCol="0">
              <a:spAutoFit/>
            </a:bodyPr>
            <a:lstStyle/>
            <a:p>
              <a:r>
                <a:rPr lang="en-GB" sz="2000" b="1" i="1" dirty="0" smtClean="0">
                  <a:solidFill>
                    <a:schemeClr val="bg1"/>
                  </a:solidFill>
                  <a:sym typeface="Symbol"/>
                </a:rPr>
                <a:t>2</a:t>
              </a:r>
              <a:endParaRPr lang="en-GB" sz="2000" b="1" i="1" dirty="0">
                <a:solidFill>
                  <a:schemeClr val="bg1"/>
                </a:solidFill>
              </a:endParaRPr>
            </a:p>
          </p:txBody>
        </p:sp>
        <p:sp>
          <p:nvSpPr>
            <p:cNvPr id="12" name="TextBox 11"/>
            <p:cNvSpPr txBox="1"/>
            <p:nvPr/>
          </p:nvSpPr>
          <p:spPr>
            <a:xfrm>
              <a:off x="7740352" y="2780928"/>
              <a:ext cx="792088" cy="400110"/>
            </a:xfrm>
            <a:prstGeom prst="rect">
              <a:avLst/>
            </a:prstGeom>
            <a:noFill/>
          </p:spPr>
          <p:txBody>
            <a:bodyPr wrap="square" rtlCol="0">
              <a:spAutoFit/>
            </a:bodyPr>
            <a:lstStyle/>
            <a:p>
              <a:r>
                <a:rPr lang="en-GB" sz="2000" b="1" i="1" dirty="0" smtClean="0">
                  <a:solidFill>
                    <a:schemeClr val="accent6">
                      <a:lumMod val="50000"/>
                    </a:schemeClr>
                  </a:solidFill>
                  <a:sym typeface="Symbol"/>
                </a:rPr>
                <a:t>0</a:t>
              </a:r>
              <a:endParaRPr lang="en-GB" sz="2000" b="1" i="1" dirty="0">
                <a:solidFill>
                  <a:schemeClr val="accent6">
                    <a:lumMod val="50000"/>
                  </a:schemeClr>
                </a:solidFill>
              </a:endParaRPr>
            </a:p>
          </p:txBody>
        </p:sp>
      </p:grpSp>
      <p:pic>
        <p:nvPicPr>
          <p:cNvPr id="10248" name="Picture 8" descr="https://encrypted-tbn1.gstatic.com/images?q=tbn:ANd9GcQ4TT8rg0Bpc6ILlxXEr_qynVik_F2tESqiAITtz62VY1mUWvH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31840" y="5391705"/>
            <a:ext cx="1140264" cy="878628"/>
          </a:xfrm>
          <a:prstGeom prst="rect">
            <a:avLst/>
          </a:prstGeom>
          <a:noFill/>
          <a:extLst>
            <a:ext uri="{909E8E84-426E-40DD-AFC4-6F175D3DCCD1}">
              <a14:hiddenFill xmlns:a14="http://schemas.microsoft.com/office/drawing/2010/main">
                <a:solidFill>
                  <a:srgbClr val="FFFFFF"/>
                </a:solidFill>
              </a14:hiddenFill>
            </a:ext>
          </a:extLst>
        </p:spPr>
      </p:pic>
      <p:pic>
        <p:nvPicPr>
          <p:cNvPr id="10250" name="Picture 10" descr="https://encrypted-tbn1.gstatic.com/images?q=tbn:ANd9GcSDYItdkDfwsK-hAop_3wgoGSGaBwZdr3yd5BlHOJExL8kc2j_zXg"/>
          <p:cNvPicPr>
            <a:picLocks noChangeAspect="1" noChangeArrowheads="1"/>
          </p:cNvPicPr>
          <p:nvPr/>
        </p:nvPicPr>
        <p:blipFill rotWithShape="1">
          <a:blip r:embed="rId9">
            <a:extLst>
              <a:ext uri="{28A0092B-C50C-407E-A947-70E740481C1C}">
                <a14:useLocalDpi xmlns:a14="http://schemas.microsoft.com/office/drawing/2010/main" val="0"/>
              </a:ext>
            </a:extLst>
          </a:blip>
          <a:srcRect l="16590" r="17542"/>
          <a:stretch/>
        </p:blipFill>
        <p:spPr bwMode="auto">
          <a:xfrm>
            <a:off x="5114357" y="5167021"/>
            <a:ext cx="949913" cy="685694"/>
          </a:xfrm>
          <a:prstGeom prst="rect">
            <a:avLst/>
          </a:prstGeom>
          <a:noFill/>
          <a:extLst>
            <a:ext uri="{909E8E84-426E-40DD-AFC4-6F175D3DCCD1}">
              <a14:hiddenFill xmlns:a14="http://schemas.microsoft.com/office/drawing/2010/main">
                <a:solidFill>
                  <a:srgbClr val="FFFFFF"/>
                </a:solidFill>
              </a14:hiddenFill>
            </a:ext>
          </a:extLst>
        </p:spPr>
      </p:pic>
      <p:sp>
        <p:nvSpPr>
          <p:cNvPr id="9" name="AutoShape 12" descr="data:image/jpeg;base64,/9j/4AAQSkZJRgABAQAAAQABAAD/2wCEAAkGBhESERQUExIVFRUWGRgVGRgYFRgUGhccFRcVFxUZGxgYHSYgFxsjGRUYIi8gJCcpLCwsFx4yNTAqNSYrLCkBCQoKDgwOGg8PGiwkHyQ1NDIrLC8yLCwsNDApLy8sKiwsLzQtLyksNC4qLDQsKSwsKSosLDUsMjYsKSksLy8sL//AABEIAKoAoAMBIgACEQEDEQH/xAAcAAACAgMBAQAAAAAAAAAAAAAABgUHAgMEAQj/xABJEAACAAMEBgYDDQYEBwAAAAABAgADEQQFEiEGMUFRgZEHExQiYXEyUoIXI0JUcpKTobGys9LiFTM1YnOjJEPR8CU2RFODwcL/xAAbAQABBQEBAAAAAAAAAAAAAAAAAQIDBAUGB//EADQRAAEDAgQDBgYBBAMAAAAAAAEAAgMEERIhMUEFUXETFGGBofAiMpGxwdEGM1Lh8SNCcv/aAAwDAQACEQMRAD8AvGCCCBCIIIIEIggggQiNVntaTK4HVsJKnCQ1GGsGmojdEXpdfBs1lmOmcxqS5Q2mZMOFAOJrwhbuu7jdM6QCxMi0hJU0k1CWgDJ89QfMcBErY7tv9Pyml1in2CCCIk5ELmlKtaGWxI5TrVZ5rqaFJS5Di70HkHiftE9UVnYgKoLEnUABUnkIh9F5DMr2mYKTLSQ9DrSWBSSnhRcz4u0PZl8SQ55LDQq9HnWYLN/fSGMiaP5peVfaWhr4xPwp2z/CXnLm6pVsAkvuE5ATKb2lqvCGyFkGdxukbyRBBBEaciCCCBCIIIIEIggggQiCCCBCIII5L2vJLPJmTn9GWpY+NBkPMnLjCgXyQlu2T1tV7SpNe5ZFM4j1pziiD2UJPGGG+7oS1SJkmZ6LildqnWrDxBoeEVxo7PmSyJ7/AL2Y5nP5vnh8guUWlKmBgGGYIBHkdUSyHCQBt7+6rwyiQuCgdDr2eZLaTPP+IszdVN/mp6Ewbw65131hhhG0tt62S2yrUgOS9XaQNspj3WptZDn5Q5vbEEszCwwBceKuWEDFWu6mcNeL/EN1K1wNxyS9pbb0aZIshPdmsHneEpWyU+DvRfINDOBFWi0tOeZPcENOOIA/BQZSl+bmfFjD9cN5iZIBY5pk3Aa+UDxbJV4pw+Qt+ihukNuskdQDRmo4O1ShqhG44h9RiV0SvvtdllzTk9MEwbnTJx4ZivGFK8rYZs1n3nLwA1fVHmiFv7PbmlE0l2oYl3Cag7w9pc+Ah4bdhHn+/fgo4qjFKRsdFY0EEEQK+iCCCBCIIIIEIggggQiCCCBCIRukW3dY8ixjUx66b8iWe6p+U/3Yd5kwKCSaACpJ2AazFVWS1G0TZ1qP+c1ErslJ3ZfOleMTwtzxclWqZMDOq6qQ2aO3qBZ2Dn91n7J1fXUcoVaR6CaEA69fjt+2HFlwsqKUxuuF5bZvWs7OK461Gyhyp5UyiOs96zep/ZrVKhsQcn0rOO8JficdFP8ALWJCkR972NmCzJY99lHEv8w+EnkRD4xY2Ps7JY5SCc9VIUjdItTIrqpycYTzr/vzjSuoZU8N3hGVIMChBIWNI471s7NLrLymSyJss7nTMc9XGO6kEOAsboBsbhPVwXutqs8qcup1BI3HUy8CCIkIQdBLd1Fpm2U+hNrPleB1TkHGjc4foqytwust+N+NociCCCI1IiCCCBCIIIIEIggggQlPpGvIpZhIQ0mWluqHgmua3BcvahdlIFUKooFAAHgMhGF7Xh2m3zZtapJ/w8vdUGs5h7WXCDHGlHHhYAsSsmxSWGy2FiSFUYmbUNWrWSdgG0xJSbiX/MZnO4Eoo8gMz5kmNdwSq9ZM2lsA8AlK82JPARLx57xvi0zp3QxOLWtyyyJO636KlZFG1xHxEXv12HJRz3FK+DjQ71cn6mqDyiOnSXlsFehr6LAUDU1inwWG7lDFHHe0jFJfeoxr4MneH2U4xS4dxeenlAe4uadQc/MKeemZUDC4Z7Hf/Xh+VESZLzGKJQUzZiKha6hT4THdxPjJS7ilfCxud7OR9S0A5RsueThkpvYY28S/eP2gcI7YXiXGJ6iUhji1o0Ay8ykgpmU4wtGe53/171UXOuJae9syHcSXU+YOY4ERG4mBKsMLLrGvXqIO0HYYZoiNIJVBLmbQ2A+Kv/owB5xc4JxeZk7YZXFzXZZ5kE6KGtpWSxucB8QF79NjzUJejOgSfL/eSGE1fED018itRFo3db0nykmoaq6hh5EV5xWuOJno4vHA02xsfQPXSf6bnvKPkt96PQKiO7L8li0E2ZYU9QQQRnrWRBBBAhEEEECERCaZX32WyTJi+me5LG937q8tfCJuKz09vPrrakkHuWYY28Zkwd0eyuftGJ4I+0eAoZ5RFGXlRdgkCVLVNwzO8nNjzjf1kcxmU1x32O5p0wVylqdRetT44Rq4kRdrKyno2453Afc9Bqudp6eeqcezF+Z0Hvw1Ulo3PFJibQ2Pg4GfzgRyiZiATR+dLYPLnJiG9CoIOtTRjkf9I7f26inDOBlPStCCynxVwKEco8q4k2OeqfJSnEHZ2sbjnl+Qu4gjk7FuLUCxt4ZX8/upKOO9rRgkudpBUeJfuj6z9UaZmkNnFAr42OQVFLkncMqfXHNabttE9gzskpR6KZzCK6yxBAxU5RVp4AJWmo+Fu9wb28BqfspcLmtLrdL7n3qu655+ORLO0AIfAp3T9leMdsQlmuy0SGLIyTFPpJQyyaaipJIDU5x0y9IbOahn6thkVdSpB3HKn1wVEAdK40/xN2sDe3iNfwjC5zcRHW2x96KSiG0ltACom1mxcE28yBG/9uy2OGSDOelaKCFHizkUA5xwzNH50xi8ycgY7FQsFA1KKsMhFrhrY4KpklUcIab2sbm2mX5Kinjk7F2HUiwv45X8lGdZGibbmkTZVpXMyWqwHwpbZTF5Z+YjvtlyTpYrlMUa8NQw8cJ18CYjcYI3gjmDHqtJWU1awuhcHDfn5jVcTLDPRPDnjodj75aq4ZE5XVWU1VgGBG0EVB5RshK6Mr2rJeysavZz3a7ZT5oeGa8BDrGdIwscWldGx4e0OG6IIIIYnoggggQuS9rySzyZk5/RlqWPjQZDzJy4xTVlmMwaZM/eTWM1/NzWnkBQQ4dKV616myKfSPXTPkIe4Pab7sJ+ONmhiszGd1hcUmuRGOpU1o7YhNmlmFVl0NNhY1w18qE8oboW9DpgpOG2qtwKkfaIZI8s/kcz5OISB/8A1yHS3sro6BjWU0YbyB8zmf15Ijiva7xOllfhDNDuYauB1HzjtgxUzOzPlGJHI6J4ew2IzCuJbuCWEkPaWFThcqNyoCSBuLEHPwEYWTSGdWzFjLcT61RFo0ru4g1cRqBWhqBrjps88Pdzkf8Aanf/AH/rEHJwvIsfUKRaFaWWYS2UhAvexNSjKRSgqa5R11OwVskstQ27i/D0FnW/8gEDMclWmaICIo8g3QdD639dVKW/SGaGtRRpSLZzQK61M0hQzCuIU10FAYzvxMchLSFKsAuNduFth3lWP2xGq8nrbwWchYmYcI6tnOIy1ACkA4WrTdEkjzJd2jr6lwig1zJ7y0HiafZCyRCjEU0DbOBZn/cHNuQP7s9eV8kRNEzjFJm12R+vp4fVS10XeJMsD4R7znex/wDQ1DyjtjwMDmNRzHHMR7HISyOleXvNycyrOmQyRClpJYhLmhlFFmVNNzCmLmDXzBhthc0ymDDKG3EzcAtPtYRt/wAdmfHxCMM3yPT3mqdcxr6aQO5E+YzHqoO7b17LapVo+CD1c3+m51+yaHhFzA1ijZihgQdRFDxix+je+jOsnVuazLOeqbeVA97biuXsmPT6+LR4WDwua7TGdtE2QQQRlLYRGMyYFBJNABUk7ANZjKE/pNvgyrJ1Smj2g9WPBdcw/Ny9qHsYXuDQmucGi5Ve228zabROtB/zGonhLXJBxArxjDFGpaAADUMo9xR0jQGgALl5byPLjuu67LyaTMDjPYw9ZTrHntHlD1YbwlzlxS2rvG0eBGsGK3xQK9DUEg7waHmI5njP8fj4i7tWOwv9D1/a1qHiHYN7OQXbtbUfv0VokRA31eLzVaVZ0aZXJ3Ud0DaoY5EnUc8hEPcF3taXJmO7S0pUF2IYnUuvVTM8N8OqIAAAAAMgBkB5DZHnlTTt4bU4CQ9zddcN+R3PTLzXTRSMfGHi+emgtyO/UJQsMmdJSZLnSpgkzQQzLRilRQt3a0BGvLZWGe7JSLKRZbYkUAKQQchlrEdMLWk10YAZ8klCP3gUlcQPwqDaNu8eUSOqncSmwPIZjIJt8uLQE7jXUZeG6RrI2MAAN2jLe45beWalrPYJdnM6YWIExuscuQADQDXllkMohL5mz7UQJUpzKXMEjDjOqveI7oGrzrGzRm6cYE+cS5P7sMSwAGWKh2k6t3GGaB9S6iq8dxI9mVz8uQtkMr2tkfTdBZG6LDY/EM9rX1G/nmoC5bxeUolWhGl0yR2HdI2KWGQI2VOYifAjxlBBBAIORBzB8xthL0gu9rMwMp3WW9aAMwCkZldeqmY47ojp4G8SqcAIY53XDfkNx6+SWR7GRl5vlrob8zt1Kbbdb5clcUxgo3bT4AayYRL0vJp8wuRQalHqqNQ89pjhZ6mpJJ3k1PMx5ij0Pg38fj4e7tXuxP8AQdP2uZruIduzs4xYb31P69VtxRI6K3v2W2y3JpLm0kzNwqfe2Pk2XkYicUYT0DKVO0R0kjQ9paVmQExPDgr9ghe0Ev02qxozH3xPepnykpnxFDxhhjnHNLSQV0wNxcIil9M747TbpjA1ST7ynmD743FsuEWZppfnZLHMmA98jBL+W+S8tfCKTkrhUD/ZO2NChjzLyqVY+zcI3XTigxxpxQYo1FlYVuxwY404oMUCMKsDQsDs1dpd6/UPspE7CPoZfSy2MpzRXNVJ1BtVOIpxHjDxHjPHKeSCukD9ySPEHP8AwuwgeHxNc3kPQWIRGi3qDKmA6sD1+aY3wv6X3ysuUZQPvkwUp6qnWTurqHGKFHTvqJ2xRjMn2fJS4gz4joMype7VAkygNWBKfNEdMLuh98rMlCUT35YoB6y7CPLUeEMULWU76ed8UgzB9nzRiD/iGhzCIg9MgOzVOsOlOZH2ExOQk6Z30rsJKGoQ1YjUW1AcM+J8Iu8Ep5J66MM2IJ8AM1FM8Mic52lj6iwHml7FHmKNZaPMUezrj8K24oMUasUGKBGFM3R9fXZ7aEJpLtNEO4TFr1Z4iq8RFvx87zakZGhFCDuIzU8xF46KX4LXZZc74RFHG51yccxXyIjKro7EPC1qOS7cJ2VedKd99bakkKe7IGJvGY4y+av3jCdjhuuTo/mW+V2trVhaczuw6vFnjYa8XhHf7jj/ABz+z+qJ45oom4L6JkkL5HYkg44McP3uOP8AHB9D+qNQ6Js6dvSu7qxX78Sd7i5qPukiRscGOH73HH+Of2f1QHodcf8AWj6H9UHe4uaO6vSDjiau/S+0ygFxB1GoOMVPI5H64YvchPx5foh+aAdELfHR9EPzRUqRR1TcMwDh4j2VPEyoh+Q2+300UJadOrSwouBPFVqebE0iBmTyxJYkk5kk1J4w9nodf44Pof1Rj7kJ+PL9EPzQylioKT+g0N8jf66pZe8zCzzl5D7JFlzypBUkEZgg0I4xP2bTq0qKNgfxZaHmpFYnB0PMdVtH0Q/NHvuOP8c/s/qgqoqGr/rtDvI3+uqIu8wizDlyyP3S3b9MLTNBXEEU6wgw141JiGxw9nogb46Poh+aPR0PsdVtB/8AEPzQ+mbRUrcMADR4D2UkzKib5zf0H00SHjgxQ++44/xz+z+qD3HH+OD6H9UW+9xc/uq/dXpCxwY4ez0PsNdtH0Q/NGXuOP8AHB9D+qDvcXP7o7o9IWOHLosvzqrS9nY9yf318JijMe0v3RHX7jj/ABwfQ/qjgvvo8mWGSbUtqxNJZHUdXhzDqBni8YjkmilbgvqpYoXxuxJ16M/4bI9v8R4aIV+jP+GyPb/EeGiMuX53dVeboFSemuk9rvG8DYLNMKSlYyzhJGMr6bMRmVByC6svHLvboFHV1W1sJ1KiqjDXxINR5wv6NOLFf7rPOEdbNTE2Q98YtLap2EEZ+MWXp3cF5Wh5TWK19QqqwcY2TESQQ2QpkAecWXOLC1rTYW1Vg8lGdF4vWSWkW2U5lAdx3YMyEfBrUkoRqrq4xMdKx/4TavJfxEiv+jfSO3PenUzrXMnKOsUguXUlTSor5ZGLA6Vv4TavJPxEiNzSJRe22iafmCqzQXo9S8JDTXtbSirFaZGvjmYb7o6Hkkz5c1LezNLYOBQZ08mhU6P+jSVeNnaa86ZLKuVooBB5w86OdD8qx2mXaEtMxmQ6ioANRQjLwiSZ+bhi8rJcVt00abfw61/0Jv3DFJ9H2gYvJZpNoeX1ZAyGIGoB2mLs02/h1r/oTfuGKR0A0Jm29Jxl2ppDIRkMVGqBrwsDDYTaNxvbRI3T34Lo0y0WnXM8iZItrlnLUoSjLgoakVIZTWmYi7NF70a02STOcUZ0UsNlaZ0igrou2TKvDs96dYCrBCxeqg/BLVzMtq1qDtzGuPo2y2dZaKqCigUEJUaAHM8+aHaKgNKbu7Tf06QXZBMmhag6ve12RO330PT7LJefZrY7PKBfDmhIUVOFlbXQRH27/mY/11/DWLj0mvBJNknzJhAVZb69pKkAeJJoOMOkkczAG8gnXN7JU6JdN5ltkvLnnFOk07+11Oon+YUoTth9dwASTQDMndTXFLdA1lbrp707uBU4ipP2jnDn0vaR9msDIppMtB6pd4WlZh+bl7QiOWP/AJSxqjtcqn9KrznXharVakxdXLpShIwyw2CWct/pcTF4dHGknbbDLdjWYnvczfiXbxFDFN6KaTLZLPOktYZk7r1Ks1SvdYUoO6dm2JHod0hNmtpkPVUnjDQ5UcZoaHVUZcosTMxMIA+XTpv+1I4ZK+4Wekn+G2jyT8RIZoWekn+G2jyT8RIpxfO3qq7tCsOjRh+zZHt/iPDRiG+PmOZNYEgEgZ6j4xj2h/WbmYvuo8Ti7FqoRLYWsry006O7LeNHYmXOAoJi0NRsDKcmH1jfCXM6HLeR1ZvKsrVhLTKU+TipCD2h/WbmYO0P6zczD20z2iwf6J4qCNlc+hnRfZ7A4m9YZk0CmLUBXWABE/pbcfbbHNs4mBDMAGKmKlGDaq+EfPPaH9ZuZg7Q/rNzMNNI4nEXZpO3N72T/I6FLUgol44BuUOo5Bo67F0TW2XMR/2mzYGVqVmZ4SDT0vCK17Q/rNzMHaH9ZuZh5p3nV/oE7vJ5L6Pvq7+0WabIxhTMltLxa6YlpWm2Fvo90Ea7etDTlmCZQ5DDSlBv8IpTtD+s3Mwdof1m5mIxRkC2LLom9vlayuvT/o6lXlgdXEqcmWOmIMvqsKjUcwdlTvia0UuyfZrMkmfOWcU7quAQSo1Bq6yNVd0fPXaH9ZuZg7Q/rNzMKaNxGEuy6I7c2tZWfpN0RTLTbJtpS1iWZjBgMJqtFC+kG8Prjj9xOc5HXXgzqM6d48sTECK87Q/rNzMHaH9ZuZh4p5ALY/RL3g8l9D6NaNyLDJEqUMtpOsneYWNOujiZeNpSabSqy0UKJZU76vnXW3lsEU/2h/WbmYO0P6zczDG0bmnEHZ9EgnPJfSthsiS5aIKUUAcoSNM+i/tlrW1SbQslwFr3a1ZD3WBByNKDhFQ9of1m5mDtD+s3MwjaMtNw70QJyNl9M2YsEUOQWoMRGonaRC90kMP2baPJPxEih+0P6zczGSTWJoSSPOBtFhcDi0TTLcaL/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254" name="Picture 14" descr="http://www.lngs.infn.it/lngs_infn/immagini/research/experiments_scientific_info/experiments/current/gerda/gerda_logo_new_200x200.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920727" y="5367687"/>
            <a:ext cx="823773" cy="877318"/>
          </a:xfrm>
          <a:prstGeom prst="rect">
            <a:avLst/>
          </a:prstGeom>
          <a:noFill/>
          <a:extLst>
            <a:ext uri="{909E8E84-426E-40DD-AFC4-6F175D3DCCD1}">
              <a14:hiddenFill xmlns:a14="http://schemas.microsoft.com/office/drawing/2010/main">
                <a:solidFill>
                  <a:srgbClr val="FFFFFF"/>
                </a:solidFill>
              </a14:hiddenFill>
            </a:ext>
          </a:extLst>
        </p:spPr>
      </p:pic>
      <p:pic>
        <p:nvPicPr>
          <p:cNvPr id="10258" name="Picture 18" descr="http://www.senkyo.co.jp/saito/distinguished/english/contents/img/03_7_on.jpg"/>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l="13782" r="14875"/>
          <a:stretch/>
        </p:blipFill>
        <p:spPr bwMode="auto">
          <a:xfrm>
            <a:off x="7593627" y="4628220"/>
            <a:ext cx="978039" cy="913928"/>
          </a:xfrm>
          <a:prstGeom prst="rect">
            <a:avLst/>
          </a:prstGeom>
          <a:noFill/>
          <a:extLst>
            <a:ext uri="{909E8E84-426E-40DD-AFC4-6F175D3DCCD1}">
              <a14:hiddenFill xmlns:a14="http://schemas.microsoft.com/office/drawing/2010/main">
                <a:solidFill>
                  <a:srgbClr val="FFFFFF"/>
                </a:solidFill>
              </a14:hiddenFill>
            </a:ext>
          </a:extLst>
        </p:spPr>
      </p:pic>
      <p:pic>
        <p:nvPicPr>
          <p:cNvPr id="10260" name="Picture 20" descr="http://neutrino.desy.de/sites/site_neutrino/content/e45955/e47153/cobra_logo.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304203" y="4638330"/>
            <a:ext cx="804863" cy="871538"/>
          </a:xfrm>
          <a:prstGeom prst="rect">
            <a:avLst/>
          </a:prstGeom>
          <a:noFill/>
          <a:extLst>
            <a:ext uri="{909E8E84-426E-40DD-AFC4-6F175D3DCCD1}">
              <a14:hiddenFill xmlns:a14="http://schemas.microsoft.com/office/drawing/2010/main">
                <a:solidFill>
                  <a:srgbClr val="FFFFFF"/>
                </a:solidFill>
              </a14:hiddenFill>
            </a:ext>
          </a:extLst>
        </p:spPr>
      </p:pic>
      <p:pic>
        <p:nvPicPr>
          <p:cNvPr id="10262" name="Picture 22" descr="http://nemo.in2p3.fr/nemow3/resources/images/supernemo_logo_v1.0_150x144.jpe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785541" y="5692183"/>
            <a:ext cx="889576" cy="853994"/>
          </a:xfrm>
          <a:prstGeom prst="rect">
            <a:avLst/>
          </a:prstGeom>
          <a:noFill/>
          <a:extLst>
            <a:ext uri="{909E8E84-426E-40DD-AFC4-6F175D3DCCD1}">
              <a14:hiddenFill xmlns:a14="http://schemas.microsoft.com/office/drawing/2010/main">
                <a:solidFill>
                  <a:srgbClr val="FFFFFF"/>
                </a:solidFill>
              </a14:hiddenFill>
            </a:ext>
          </a:extLst>
        </p:spPr>
      </p:pic>
      <p:pic>
        <p:nvPicPr>
          <p:cNvPr id="10264" name="Picture 24" descr="https://pbs.twimg.com/profile_images/2240224302/logo_next_reverse.jp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5382124" y="5968594"/>
            <a:ext cx="1056117" cy="792088"/>
          </a:xfrm>
          <a:prstGeom prst="rect">
            <a:avLst/>
          </a:prstGeom>
          <a:noFill/>
          <a:extLst>
            <a:ext uri="{909E8E84-426E-40DD-AFC4-6F175D3DCCD1}">
              <a14:hiddenFill xmlns:a14="http://schemas.microsoft.com/office/drawing/2010/main">
                <a:solidFill>
                  <a:srgbClr val="FFFFFF"/>
                </a:solidFill>
              </a14:hiddenFill>
            </a:ext>
          </a:extLst>
        </p:spPr>
      </p:pic>
      <p:pic>
        <p:nvPicPr>
          <p:cNvPr id="10266" name="Picture 26" descr="http://www.mpi-hd.mpg.de/lin/images/hdm.jp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70572" y="5287389"/>
            <a:ext cx="1473674" cy="837774"/>
          </a:xfrm>
          <a:prstGeom prst="rect">
            <a:avLst/>
          </a:prstGeom>
          <a:noFill/>
          <a:extLst>
            <a:ext uri="{909E8E84-426E-40DD-AFC4-6F175D3DCCD1}">
              <a14:hiddenFill xmlns:a14="http://schemas.microsoft.com/office/drawing/2010/main">
                <a:solidFill>
                  <a:srgbClr val="FFFFFF"/>
                </a:solidFill>
              </a14:hiddenFill>
            </a:ext>
          </a:extLst>
        </p:spPr>
      </p:pic>
      <p:pic>
        <p:nvPicPr>
          <p:cNvPr id="10272" name="Picture 32" descr="SNOplus"/>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7817777" y="5692183"/>
            <a:ext cx="1146711" cy="552822"/>
          </a:xfrm>
          <a:prstGeom prst="rect">
            <a:avLst/>
          </a:prstGeom>
          <a:noFill/>
          <a:extLst>
            <a:ext uri="{909E8E84-426E-40DD-AFC4-6F175D3DCCD1}">
              <a14:hiddenFill xmlns:a14="http://schemas.microsoft.com/office/drawing/2010/main">
                <a:solidFill>
                  <a:srgbClr val="FFFFFF"/>
                </a:solidFill>
              </a14:hiddenFill>
            </a:ext>
          </a:extLst>
        </p:spPr>
      </p:pic>
      <p:sp>
        <p:nvSpPr>
          <p:cNvPr id="10" name="Date Placeholder 9"/>
          <p:cNvSpPr>
            <a:spLocks noGrp="1"/>
          </p:cNvSpPr>
          <p:nvPr>
            <p:ph type="dt" sz="half" idx="10"/>
          </p:nvPr>
        </p:nvSpPr>
        <p:spPr/>
        <p:txBody>
          <a:bodyPr/>
          <a:lstStyle/>
          <a:p>
            <a:fld id="{2DD0F979-8AAD-4518-808D-0EE04C2DEF8E}" type="datetime1">
              <a:rPr lang="en-GB" smtClean="0"/>
              <a:t>24/04/2014</a:t>
            </a:fld>
            <a:endParaRPr lang="en-GB"/>
          </a:p>
        </p:txBody>
      </p:sp>
    </p:spTree>
    <p:extLst>
      <p:ext uri="{BB962C8B-B14F-4D97-AF65-F5344CB8AC3E}">
        <p14:creationId xmlns:p14="http://schemas.microsoft.com/office/powerpoint/2010/main" val="36819153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a:off x="215008" y="1615893"/>
            <a:ext cx="8928992" cy="646331"/>
          </a:xfrm>
          <a:prstGeom prst="rect">
            <a:avLst/>
          </a:prstGeom>
          <a:noFill/>
        </p:spPr>
        <p:txBody>
          <a:bodyPr wrap="square" rtlCol="0">
            <a:spAutoFit/>
          </a:bodyPr>
          <a:lstStyle/>
          <a:p>
            <a:r>
              <a:rPr lang="tr-TR" b="1" i="1" u="sng" dirty="0" smtClean="0">
                <a:solidFill>
                  <a:srgbClr val="0070C0"/>
                </a:solidFill>
              </a:rPr>
              <a:t>PROBLEM: </a:t>
            </a:r>
            <a:r>
              <a:rPr lang="tr-TR" b="1" i="1" dirty="0">
                <a:solidFill>
                  <a:srgbClr val="FFFF00"/>
                </a:solidFill>
              </a:rPr>
              <a:t> </a:t>
            </a:r>
            <a:r>
              <a:rPr lang="tr-TR" b="1" i="1" dirty="0" smtClean="0">
                <a:solidFill>
                  <a:srgbClr val="FFFF00"/>
                </a:solidFill>
              </a:rPr>
              <a:t>beta ışımasında  açığa çıkan elektronların k</a:t>
            </a:r>
            <a:r>
              <a:rPr lang="en-GB" b="1" i="1" dirty="0" err="1" smtClean="0">
                <a:solidFill>
                  <a:srgbClr val="FFFF00"/>
                </a:solidFill>
              </a:rPr>
              <a:t>i</a:t>
            </a:r>
            <a:r>
              <a:rPr lang="tr-TR" b="1" i="1" dirty="0" smtClean="0">
                <a:solidFill>
                  <a:srgbClr val="FFFF00"/>
                </a:solidFill>
              </a:rPr>
              <a:t>net</a:t>
            </a:r>
            <a:r>
              <a:rPr lang="en-GB" b="1" i="1" dirty="0" err="1" smtClean="0">
                <a:solidFill>
                  <a:srgbClr val="FFFF00"/>
                </a:solidFill>
              </a:rPr>
              <a:t>i</a:t>
            </a:r>
            <a:r>
              <a:rPr lang="tr-TR" b="1" i="1" dirty="0" smtClean="0">
                <a:solidFill>
                  <a:srgbClr val="FFFF00"/>
                </a:solidFill>
              </a:rPr>
              <a:t>k enerjilerinin</a:t>
            </a:r>
            <a:endParaRPr lang="en-GB" b="1" i="1" dirty="0" smtClean="0">
              <a:solidFill>
                <a:srgbClr val="FFFF00"/>
              </a:solidFill>
            </a:endParaRPr>
          </a:p>
          <a:p>
            <a:r>
              <a:rPr lang="en-GB" b="1" i="1" dirty="0" smtClean="0">
                <a:solidFill>
                  <a:srgbClr val="FFFF00"/>
                </a:solidFill>
                <a:sym typeface="Wingdings" pitchFamily="2" charset="2"/>
              </a:rPr>
              <a:t>	</a:t>
            </a:r>
            <a:r>
              <a:rPr lang="en-GB" b="1" i="1" dirty="0" smtClean="0">
                <a:solidFill>
                  <a:schemeClr val="bg1"/>
                </a:solidFill>
                <a:sym typeface="Wingdings" pitchFamily="2" charset="2"/>
              </a:rPr>
              <a:t></a:t>
            </a:r>
            <a:r>
              <a:rPr lang="en-GB" b="1" i="1" dirty="0" smtClean="0">
                <a:solidFill>
                  <a:srgbClr val="FF0000"/>
                </a:solidFill>
                <a:sym typeface="Wingdings" pitchFamily="2" charset="2"/>
              </a:rPr>
              <a:t> </a:t>
            </a:r>
            <a:r>
              <a:rPr lang="tr-TR" b="1" i="1" dirty="0" smtClean="0">
                <a:solidFill>
                  <a:srgbClr val="FF0000"/>
                </a:solidFill>
                <a:sym typeface="Wingdings" pitchFamily="2" charset="2"/>
              </a:rPr>
              <a:t>SÜREKLİ </a:t>
            </a:r>
            <a:r>
              <a:rPr lang="tr-TR" b="1" i="1" dirty="0" smtClean="0">
                <a:solidFill>
                  <a:schemeClr val="accent6">
                    <a:lumMod val="60000"/>
                    <a:lumOff val="40000"/>
                  </a:schemeClr>
                </a:solidFill>
                <a:sym typeface="Wingdings" pitchFamily="2" charset="2"/>
              </a:rPr>
              <a:t>(</a:t>
            </a:r>
            <a:r>
              <a:rPr lang="en-GB" b="1" i="1" dirty="0" smtClean="0">
                <a:solidFill>
                  <a:schemeClr val="accent6">
                    <a:lumMod val="60000"/>
                    <a:lumOff val="40000"/>
                  </a:schemeClr>
                </a:solidFill>
                <a:sym typeface="Wingdings" pitchFamily="2" charset="2"/>
              </a:rPr>
              <a:t>CONTINUOUS</a:t>
            </a:r>
            <a:r>
              <a:rPr lang="tr-TR" b="1" i="1" dirty="0" smtClean="0">
                <a:solidFill>
                  <a:schemeClr val="accent6">
                    <a:lumMod val="60000"/>
                    <a:lumOff val="40000"/>
                  </a:schemeClr>
                </a:solidFill>
                <a:sym typeface="Wingdings" pitchFamily="2" charset="2"/>
              </a:rPr>
              <a:t>)</a:t>
            </a:r>
            <a:r>
              <a:rPr lang="en-GB" b="1" i="1" dirty="0" smtClean="0">
                <a:solidFill>
                  <a:srgbClr val="FF0000"/>
                </a:solidFill>
                <a:sym typeface="Wingdings" pitchFamily="2" charset="2"/>
              </a:rPr>
              <a:t> </a:t>
            </a:r>
            <a:r>
              <a:rPr lang="tr-TR" b="1" i="1" dirty="0" smtClean="0">
                <a:solidFill>
                  <a:srgbClr val="FF0000"/>
                </a:solidFill>
                <a:sym typeface="Wingdings" pitchFamily="2" charset="2"/>
              </a:rPr>
              <a:t> veya</a:t>
            </a:r>
            <a:r>
              <a:rPr lang="en-GB" b="1" i="1" dirty="0" smtClean="0">
                <a:solidFill>
                  <a:srgbClr val="FF0000"/>
                </a:solidFill>
                <a:sym typeface="Wingdings" pitchFamily="2" charset="2"/>
              </a:rPr>
              <a:t> </a:t>
            </a:r>
            <a:r>
              <a:rPr lang="tr-TR" b="1" i="1" dirty="0" smtClean="0">
                <a:solidFill>
                  <a:srgbClr val="FF0000"/>
                </a:solidFill>
                <a:sym typeface="Wingdings" pitchFamily="2" charset="2"/>
              </a:rPr>
              <a:t>KESİKLİ </a:t>
            </a:r>
            <a:r>
              <a:rPr lang="tr-TR" b="1" i="1" dirty="0" smtClean="0">
                <a:solidFill>
                  <a:schemeClr val="accent6">
                    <a:lumMod val="60000"/>
                    <a:lumOff val="40000"/>
                  </a:schemeClr>
                </a:solidFill>
                <a:sym typeface="Wingdings" pitchFamily="2" charset="2"/>
              </a:rPr>
              <a:t>(</a:t>
            </a:r>
            <a:r>
              <a:rPr lang="en-GB" b="1" i="1" dirty="0" smtClean="0">
                <a:solidFill>
                  <a:schemeClr val="accent6">
                    <a:lumMod val="60000"/>
                    <a:lumOff val="40000"/>
                  </a:schemeClr>
                </a:solidFill>
                <a:sym typeface="Wingdings" pitchFamily="2" charset="2"/>
              </a:rPr>
              <a:t>DISCRETE</a:t>
            </a:r>
            <a:r>
              <a:rPr lang="tr-TR" b="1" i="1" dirty="0">
                <a:solidFill>
                  <a:schemeClr val="accent6">
                    <a:lumMod val="60000"/>
                    <a:lumOff val="40000"/>
                  </a:schemeClr>
                </a:solidFill>
                <a:sym typeface="Wingdings" pitchFamily="2" charset="2"/>
              </a:rPr>
              <a:t>)</a:t>
            </a:r>
            <a:r>
              <a:rPr lang="en-GB" b="1" i="1" dirty="0" smtClean="0">
                <a:solidFill>
                  <a:schemeClr val="accent6">
                    <a:lumMod val="60000"/>
                    <a:lumOff val="40000"/>
                  </a:schemeClr>
                </a:solidFill>
                <a:sym typeface="Wingdings" pitchFamily="2" charset="2"/>
              </a:rPr>
              <a:t> </a:t>
            </a:r>
            <a:r>
              <a:rPr lang="en-GB" b="1" i="1" dirty="0" smtClean="0">
                <a:solidFill>
                  <a:srgbClr val="FF0000"/>
                </a:solidFill>
                <a:sym typeface="Wingdings" pitchFamily="2" charset="2"/>
              </a:rPr>
              <a:t>SPE</a:t>
            </a:r>
            <a:r>
              <a:rPr lang="tr-TR" b="1" i="1" dirty="0" smtClean="0">
                <a:solidFill>
                  <a:srgbClr val="FF0000"/>
                </a:solidFill>
                <a:sym typeface="Wingdings" pitchFamily="2" charset="2"/>
              </a:rPr>
              <a:t>KTRUM</a:t>
            </a:r>
            <a:r>
              <a:rPr lang="en-GB" b="1" i="1" dirty="0" smtClean="0">
                <a:solidFill>
                  <a:srgbClr val="FF0000"/>
                </a:solidFill>
                <a:sym typeface="Wingdings" pitchFamily="2" charset="2"/>
              </a:rPr>
              <a:t>?</a:t>
            </a:r>
            <a:r>
              <a:rPr lang="tr-TR" b="1" i="1" dirty="0" smtClean="0">
                <a:solidFill>
                  <a:srgbClr val="FF0000"/>
                </a:solidFill>
                <a:sym typeface="Wingdings" pitchFamily="2" charset="2"/>
              </a:rPr>
              <a:t> </a:t>
            </a:r>
            <a:endParaRPr lang="en-GB" b="1" i="1" dirty="0" smtClean="0">
              <a:solidFill>
                <a:srgbClr val="FF0000"/>
              </a:solidFill>
              <a:sym typeface="Wingdings" pitchFamily="2" charset="2"/>
            </a:endParaRPr>
          </a:p>
        </p:txBody>
      </p:sp>
      <p:sp>
        <p:nvSpPr>
          <p:cNvPr id="36" name="Slide Number Placeholder 35"/>
          <p:cNvSpPr>
            <a:spLocks noGrp="1"/>
          </p:cNvSpPr>
          <p:nvPr>
            <p:ph type="sldNum" sz="quarter" idx="12"/>
          </p:nvPr>
        </p:nvSpPr>
        <p:spPr/>
        <p:txBody>
          <a:bodyPr/>
          <a:lstStyle/>
          <a:p>
            <a:fld id="{FFAE8C10-7168-4032-AB6F-E0A2FE1D327A}" type="slidenum">
              <a:rPr lang="en-GB" smtClean="0"/>
              <a:pPr/>
              <a:t>4</a:t>
            </a:fld>
            <a:r>
              <a:rPr lang="en-GB" dirty="0" smtClean="0"/>
              <a:t>/42</a:t>
            </a:r>
            <a:endParaRPr lang="en-GB" dirty="0"/>
          </a:p>
        </p:txBody>
      </p:sp>
      <p:sp>
        <p:nvSpPr>
          <p:cNvPr id="17" name="Footer Placeholder 16"/>
          <p:cNvSpPr>
            <a:spLocks noGrp="1"/>
          </p:cNvSpPr>
          <p:nvPr>
            <p:ph type="ftr" sz="quarter" idx="11"/>
          </p:nvPr>
        </p:nvSpPr>
        <p:spPr/>
        <p:txBody>
          <a:bodyPr/>
          <a:lstStyle/>
          <a:p>
            <a:r>
              <a:rPr lang="en-GB" smtClean="0"/>
              <a:t>Umut KOSE</a:t>
            </a:r>
            <a:endParaRPr lang="en-GB"/>
          </a:p>
        </p:txBody>
      </p:sp>
      <p:sp>
        <p:nvSpPr>
          <p:cNvPr id="40" name="TextBox 39"/>
          <p:cNvSpPr txBox="1"/>
          <p:nvPr/>
        </p:nvSpPr>
        <p:spPr>
          <a:xfrm>
            <a:off x="8100392" y="851228"/>
            <a:ext cx="576064" cy="1569660"/>
          </a:xfrm>
          <a:prstGeom prst="rect">
            <a:avLst/>
          </a:prstGeom>
          <a:noFill/>
        </p:spPr>
        <p:txBody>
          <a:bodyPr wrap="square" rtlCol="0">
            <a:spAutoFit/>
          </a:bodyPr>
          <a:lstStyle/>
          <a:p>
            <a:r>
              <a:rPr lang="en-GB" sz="9600" dirty="0" smtClean="0">
                <a:solidFill>
                  <a:schemeClr val="bg1"/>
                </a:solidFill>
                <a:latin typeface="Algerian" panose="04020705040A02060702" pitchFamily="82" charset="0"/>
              </a:rPr>
              <a:t>?</a:t>
            </a:r>
            <a:endParaRPr lang="en-GB" sz="9600" dirty="0">
              <a:solidFill>
                <a:schemeClr val="bg1"/>
              </a:solidFill>
              <a:latin typeface="Algerian" panose="04020705040A02060702" pitchFamily="82" charset="0"/>
            </a:endParaRPr>
          </a:p>
        </p:txBody>
      </p:sp>
      <p:grpSp>
        <p:nvGrpSpPr>
          <p:cNvPr id="41" name="Group 40"/>
          <p:cNvGrpSpPr/>
          <p:nvPr/>
        </p:nvGrpSpPr>
        <p:grpSpPr>
          <a:xfrm>
            <a:off x="395536" y="260648"/>
            <a:ext cx="8064896" cy="1262432"/>
            <a:chOff x="463315" y="3131676"/>
            <a:chExt cx="8064896" cy="1262432"/>
          </a:xfrm>
        </p:grpSpPr>
        <p:sp>
          <p:nvSpPr>
            <p:cNvPr id="42" name="Rectangle 41"/>
            <p:cNvSpPr/>
            <p:nvPr/>
          </p:nvSpPr>
          <p:spPr>
            <a:xfrm>
              <a:off x="463315" y="3470778"/>
              <a:ext cx="8064896" cy="923330"/>
            </a:xfrm>
            <a:prstGeom prst="rect">
              <a:avLst/>
            </a:prstGeom>
          </p:spPr>
          <p:txBody>
            <a:bodyPr wrap="square">
              <a:spAutoFit/>
            </a:bodyPr>
            <a:lstStyle/>
            <a:p>
              <a:r>
                <a:rPr lang="en-GB" b="1" i="1" dirty="0">
                  <a:solidFill>
                    <a:srgbClr val="00FF00"/>
                  </a:solidFill>
                  <a:sym typeface="Wingdings" pitchFamily="2" charset="2"/>
                </a:rPr>
                <a:t>1911-1912: Van Bayer, O. Hahn, L. Meitner </a:t>
              </a:r>
              <a:r>
                <a:rPr lang="en-GB" b="1" i="1" dirty="0">
                  <a:solidFill>
                    <a:schemeClr val="bg1"/>
                  </a:solidFill>
                  <a:sym typeface="Wingdings" pitchFamily="2" charset="2"/>
                </a:rPr>
                <a:t> </a:t>
              </a:r>
              <a:r>
                <a:rPr lang="tr-TR" b="1" i="1" dirty="0">
                  <a:solidFill>
                    <a:srgbClr val="FF0000"/>
                  </a:solidFill>
                  <a:sym typeface="Wingdings" pitchFamily="2" charset="2"/>
                </a:rPr>
                <a:t>kesikli </a:t>
              </a:r>
              <a:r>
                <a:rPr lang="en-GB" b="1" i="1" dirty="0" err="1">
                  <a:solidFill>
                    <a:srgbClr val="FF0000"/>
                  </a:solidFill>
                  <a:sym typeface="Wingdings" pitchFamily="2" charset="2"/>
                </a:rPr>
                <a:t>spe</a:t>
              </a:r>
              <a:r>
                <a:rPr lang="tr-TR" b="1" i="1" dirty="0">
                  <a:solidFill>
                    <a:srgbClr val="FF0000"/>
                  </a:solidFill>
                  <a:sym typeface="Wingdings" pitchFamily="2" charset="2"/>
                </a:rPr>
                <a:t>k</a:t>
              </a:r>
              <a:r>
                <a:rPr lang="en-GB" b="1" i="1" dirty="0" err="1">
                  <a:solidFill>
                    <a:srgbClr val="FF0000"/>
                  </a:solidFill>
                  <a:sym typeface="Wingdings" pitchFamily="2" charset="2"/>
                </a:rPr>
                <a:t>trum</a:t>
              </a:r>
              <a:r>
                <a:rPr lang="en-GB" b="1" i="1" dirty="0">
                  <a:solidFill>
                    <a:srgbClr val="FF0000"/>
                  </a:solidFill>
                  <a:sym typeface="Wingdings" pitchFamily="2" charset="2"/>
                </a:rPr>
                <a:t> </a:t>
              </a:r>
              <a:r>
                <a:rPr lang="en-GB" sz="1400" b="1" i="1" dirty="0">
                  <a:solidFill>
                    <a:schemeClr val="bg1"/>
                  </a:solidFill>
                </a:rPr>
                <a:t>Z. </a:t>
              </a:r>
              <a:r>
                <a:rPr lang="en-GB" sz="1400" b="1" i="1" dirty="0" err="1">
                  <a:solidFill>
                    <a:schemeClr val="bg1"/>
                  </a:solidFill>
                </a:rPr>
                <a:t>Physik</a:t>
              </a:r>
              <a:r>
                <a:rPr lang="en-GB" sz="1400" b="1" i="1" dirty="0">
                  <a:solidFill>
                    <a:schemeClr val="bg1"/>
                  </a:solidFill>
                </a:rPr>
                <a:t> 12 (1911) 273.</a:t>
              </a:r>
              <a:endParaRPr lang="en-GB" sz="1400" b="1" i="1" dirty="0">
                <a:solidFill>
                  <a:schemeClr val="bg1"/>
                </a:solidFill>
                <a:sym typeface="Wingdings" pitchFamily="2" charset="2"/>
              </a:endParaRPr>
            </a:p>
            <a:p>
              <a:r>
                <a:rPr lang="en-GB" b="1" i="1" dirty="0">
                  <a:solidFill>
                    <a:srgbClr val="00FF00"/>
                  </a:solidFill>
                  <a:sym typeface="Wingdings" pitchFamily="2" charset="2"/>
                </a:rPr>
                <a:t>J. Chadwick 1914</a:t>
              </a:r>
              <a:r>
                <a:rPr lang="en-GB" b="1" i="1" dirty="0">
                  <a:solidFill>
                    <a:schemeClr val="bg1"/>
                  </a:solidFill>
                  <a:sym typeface="Wingdings" pitchFamily="2" charset="2"/>
                </a:rPr>
                <a:t></a:t>
              </a:r>
              <a:r>
                <a:rPr lang="en-GB" b="1" i="1" dirty="0">
                  <a:solidFill>
                    <a:srgbClr val="FF0000"/>
                  </a:solidFill>
                  <a:sym typeface="Wingdings" pitchFamily="2" charset="2"/>
                </a:rPr>
                <a:t> </a:t>
              </a:r>
              <a:r>
                <a:rPr lang="tr-TR" b="1" i="1" dirty="0">
                  <a:solidFill>
                    <a:srgbClr val="FF0000"/>
                  </a:solidFill>
                  <a:sym typeface="Wingdings" pitchFamily="2" charset="2"/>
                </a:rPr>
                <a:t>elektronlar tek enerjili değil</a:t>
              </a:r>
              <a:r>
                <a:rPr lang="en-GB" b="1" i="1" dirty="0">
                  <a:solidFill>
                    <a:srgbClr val="FF0000"/>
                  </a:solidFill>
                  <a:sym typeface="Wingdings" pitchFamily="2" charset="2"/>
                </a:rPr>
                <a:t>!!  </a:t>
              </a:r>
              <a:r>
                <a:rPr lang="en-GB" sz="1400" b="1" i="1" dirty="0" err="1">
                  <a:solidFill>
                    <a:schemeClr val="bg1"/>
                  </a:solidFill>
                  <a:sym typeface="Wingdings" pitchFamily="2" charset="2"/>
                </a:rPr>
                <a:t>Verh</a:t>
              </a:r>
              <a:r>
                <a:rPr lang="en-GB" sz="1400" b="1" i="1" dirty="0">
                  <a:solidFill>
                    <a:schemeClr val="bg1"/>
                  </a:solidFill>
                  <a:sym typeface="Wingdings" pitchFamily="2" charset="2"/>
                </a:rPr>
                <a:t>. Deutsch. Phys. </a:t>
              </a:r>
              <a:r>
                <a:rPr lang="en-GB" sz="1400" b="1" i="1" dirty="0" err="1">
                  <a:solidFill>
                    <a:schemeClr val="bg1"/>
                  </a:solidFill>
                  <a:sym typeface="Wingdings" pitchFamily="2" charset="2"/>
                </a:rPr>
                <a:t>Ges</a:t>
              </a:r>
              <a:r>
                <a:rPr lang="en-GB" sz="1400" b="1" i="1" dirty="0">
                  <a:solidFill>
                    <a:schemeClr val="bg1"/>
                  </a:solidFill>
                  <a:sym typeface="Wingdings" pitchFamily="2" charset="2"/>
                </a:rPr>
                <a:t>. 16 (1914) 383</a:t>
              </a:r>
            </a:p>
            <a:p>
              <a:r>
                <a:rPr lang="en-GB" b="1" i="1" dirty="0">
                  <a:solidFill>
                    <a:srgbClr val="00FF00"/>
                  </a:solidFill>
                  <a:sym typeface="Wingdings" pitchFamily="2" charset="2"/>
                </a:rPr>
                <a:t>1927 Ellis &amp; Wooster</a:t>
              </a:r>
              <a:r>
                <a:rPr lang="en-GB" b="1" i="1" dirty="0">
                  <a:solidFill>
                    <a:srgbClr val="FF0000"/>
                  </a:solidFill>
                  <a:sym typeface="Wingdings" pitchFamily="2" charset="2"/>
                </a:rPr>
                <a:t> </a:t>
              </a:r>
              <a:r>
                <a:rPr lang="en-GB" b="1" i="1" dirty="0">
                  <a:solidFill>
                    <a:schemeClr val="bg1"/>
                  </a:solidFill>
                  <a:sym typeface="Wingdings" pitchFamily="2" charset="2"/>
                </a:rPr>
                <a:t></a:t>
              </a:r>
              <a:r>
                <a:rPr lang="en-GB" b="1" i="1" dirty="0">
                  <a:solidFill>
                    <a:srgbClr val="FF0000"/>
                  </a:solidFill>
                  <a:sym typeface="Wingdings" pitchFamily="2" charset="2"/>
                </a:rPr>
                <a:t> </a:t>
              </a:r>
              <a:r>
                <a:rPr lang="tr-TR" b="1" i="1" dirty="0">
                  <a:solidFill>
                    <a:srgbClr val="FF0000"/>
                  </a:solidFill>
                  <a:sym typeface="Wingdings" pitchFamily="2" charset="2"/>
                </a:rPr>
                <a:t>Sürekli</a:t>
              </a:r>
              <a:r>
                <a:rPr lang="en-GB" b="1" i="1" dirty="0">
                  <a:solidFill>
                    <a:srgbClr val="FF0000"/>
                  </a:solidFill>
                  <a:sym typeface="Wingdings" pitchFamily="2" charset="2"/>
                </a:rPr>
                <a:t>!! </a:t>
              </a:r>
              <a:r>
                <a:rPr lang="en-GB" sz="1400" b="1" i="1" dirty="0">
                  <a:solidFill>
                    <a:schemeClr val="bg1"/>
                  </a:solidFill>
                  <a:sym typeface="Wingdings" pitchFamily="2" charset="2"/>
                </a:rPr>
                <a:t>Proc. R. Soc. London. Ser. A 117 (1927) 109.</a:t>
              </a:r>
              <a:endParaRPr lang="en-GB" sz="1400" b="1" i="1" dirty="0">
                <a:solidFill>
                  <a:schemeClr val="bg1"/>
                </a:solidFill>
              </a:endParaRPr>
            </a:p>
          </p:txBody>
        </p:sp>
        <p:sp>
          <p:nvSpPr>
            <p:cNvPr id="43" name="TextBox 42"/>
            <p:cNvSpPr txBox="1"/>
            <p:nvPr/>
          </p:nvSpPr>
          <p:spPr>
            <a:xfrm>
              <a:off x="463315" y="3131676"/>
              <a:ext cx="7200902" cy="369332"/>
            </a:xfrm>
            <a:prstGeom prst="rect">
              <a:avLst/>
            </a:prstGeom>
            <a:noFill/>
          </p:spPr>
          <p:txBody>
            <a:bodyPr wrap="square" rtlCol="0">
              <a:spAutoFit/>
            </a:bodyPr>
            <a:lstStyle/>
            <a:p>
              <a:r>
                <a:rPr lang="en-GB" b="1" dirty="0" smtClean="0">
                  <a:solidFill>
                    <a:srgbClr val="00B0F0"/>
                  </a:solidFill>
                </a:rPr>
                <a:t>15 y</a:t>
              </a:r>
              <a:r>
                <a:rPr lang="tr-TR" b="1" dirty="0" smtClean="0">
                  <a:solidFill>
                    <a:srgbClr val="00B0F0"/>
                  </a:solidFill>
                </a:rPr>
                <a:t>ı</a:t>
              </a:r>
              <a:r>
                <a:rPr lang="en-GB" b="1" dirty="0" smtClean="0">
                  <a:solidFill>
                    <a:srgbClr val="00B0F0"/>
                  </a:solidFill>
                </a:rPr>
                <a:t>l </a:t>
              </a:r>
              <a:r>
                <a:rPr lang="en-GB" b="1" dirty="0" err="1" smtClean="0">
                  <a:solidFill>
                    <a:srgbClr val="00B0F0"/>
                  </a:solidFill>
                </a:rPr>
                <a:t>boyunca</a:t>
              </a:r>
              <a:r>
                <a:rPr lang="en-GB" b="1" dirty="0" smtClean="0">
                  <a:solidFill>
                    <a:srgbClr val="00B0F0"/>
                  </a:solidFill>
                </a:rPr>
                <a:t> s</a:t>
              </a:r>
              <a:r>
                <a:rPr lang="tr-TR" b="1" dirty="0" smtClean="0">
                  <a:solidFill>
                    <a:srgbClr val="00B0F0"/>
                  </a:solidFill>
                </a:rPr>
                <a:t>ü</a:t>
              </a:r>
              <a:r>
                <a:rPr lang="en-GB" b="1" dirty="0" err="1" smtClean="0">
                  <a:solidFill>
                    <a:srgbClr val="00B0F0"/>
                  </a:solidFill>
                </a:rPr>
                <a:t>ren</a:t>
              </a:r>
              <a:r>
                <a:rPr lang="en-GB" b="1" dirty="0" smtClean="0">
                  <a:solidFill>
                    <a:srgbClr val="00B0F0"/>
                  </a:solidFill>
                </a:rPr>
                <a:t> </a:t>
              </a:r>
              <a:r>
                <a:rPr lang="en-GB" b="1" dirty="0" err="1" smtClean="0">
                  <a:solidFill>
                    <a:srgbClr val="00B0F0"/>
                  </a:solidFill>
                </a:rPr>
                <a:t>ara</a:t>
              </a:r>
              <a:r>
                <a:rPr lang="tr-TR" b="1" dirty="0" smtClean="0">
                  <a:solidFill>
                    <a:srgbClr val="00B0F0"/>
                  </a:solidFill>
                </a:rPr>
                <a:t>ş</a:t>
              </a:r>
              <a:r>
                <a:rPr lang="en-GB" b="1" dirty="0" smtClean="0">
                  <a:solidFill>
                    <a:srgbClr val="00B0F0"/>
                  </a:solidFill>
                </a:rPr>
                <a:t>t</a:t>
              </a:r>
              <a:r>
                <a:rPr lang="tr-TR" b="1" dirty="0" smtClean="0">
                  <a:solidFill>
                    <a:srgbClr val="00B0F0"/>
                  </a:solidFill>
                </a:rPr>
                <a:t>ı</a:t>
              </a:r>
              <a:r>
                <a:rPr lang="en-GB" b="1" dirty="0" err="1" smtClean="0">
                  <a:solidFill>
                    <a:srgbClr val="00B0F0"/>
                  </a:solidFill>
                </a:rPr>
                <a:t>rmalar</a:t>
              </a:r>
              <a:r>
                <a:rPr lang="en-GB" b="1" dirty="0" smtClean="0">
                  <a:solidFill>
                    <a:srgbClr val="00B0F0"/>
                  </a:solidFill>
                </a:rPr>
                <a:t>: </a:t>
              </a:r>
              <a:endParaRPr lang="en-GB" b="1" dirty="0">
                <a:solidFill>
                  <a:srgbClr val="00B0F0"/>
                </a:solidFill>
              </a:endParaRPr>
            </a:p>
          </p:txBody>
        </p:sp>
      </p:grpSp>
      <p:grpSp>
        <p:nvGrpSpPr>
          <p:cNvPr id="47" name="Group 46"/>
          <p:cNvGrpSpPr/>
          <p:nvPr/>
        </p:nvGrpSpPr>
        <p:grpSpPr>
          <a:xfrm>
            <a:off x="286333" y="4019025"/>
            <a:ext cx="8619869" cy="2225576"/>
            <a:chOff x="323528" y="404664"/>
            <a:chExt cx="8619869" cy="2225576"/>
          </a:xfrm>
        </p:grpSpPr>
        <p:grpSp>
          <p:nvGrpSpPr>
            <p:cNvPr id="48" name="Group 47"/>
            <p:cNvGrpSpPr/>
            <p:nvPr/>
          </p:nvGrpSpPr>
          <p:grpSpPr>
            <a:xfrm>
              <a:off x="323528" y="404664"/>
              <a:ext cx="3261644" cy="2225576"/>
              <a:chOff x="971600" y="1052736"/>
              <a:chExt cx="3261644" cy="2225576"/>
            </a:xfrm>
          </p:grpSpPr>
          <p:grpSp>
            <p:nvGrpSpPr>
              <p:cNvPr id="53" name="Group 52"/>
              <p:cNvGrpSpPr/>
              <p:nvPr/>
            </p:nvGrpSpPr>
            <p:grpSpPr>
              <a:xfrm>
                <a:off x="971600" y="1052736"/>
                <a:ext cx="3169945" cy="2225576"/>
                <a:chOff x="746125" y="3313113"/>
                <a:chExt cx="3659188" cy="2514340"/>
              </a:xfrm>
            </p:grpSpPr>
            <p:sp>
              <p:nvSpPr>
                <p:cNvPr id="55" name="Oval 1030" descr="10%"/>
                <p:cNvSpPr>
                  <a:spLocks noChangeArrowheads="1"/>
                </p:cNvSpPr>
                <p:nvPr/>
              </p:nvSpPr>
              <p:spPr bwMode="auto">
                <a:xfrm rot="1873613">
                  <a:off x="1905000" y="4038600"/>
                  <a:ext cx="762000" cy="762000"/>
                </a:xfrm>
                <a:prstGeom prst="ellipse">
                  <a:avLst/>
                </a:prstGeom>
                <a:pattFill prst="pct10">
                  <a:fgClr>
                    <a:srgbClr val="99CC00"/>
                  </a:fgClr>
                  <a:bgClr>
                    <a:srgbClr val="FFFFFF"/>
                  </a:bgClr>
                </a:pattFill>
                <a:ln w="9525" cap="rnd">
                  <a:solidFill>
                    <a:srgbClr val="99CC00"/>
                  </a:solidFill>
                  <a:prstDash val="sysDot"/>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ltLang="en-US" b="0">
                    <a:solidFill>
                      <a:schemeClr val="bg1"/>
                    </a:solidFill>
                  </a:endParaRPr>
                </a:p>
              </p:txBody>
            </p:sp>
            <p:sp>
              <p:nvSpPr>
                <p:cNvPr id="56" name="Oval 1031"/>
                <p:cNvSpPr>
                  <a:spLocks noChangeArrowheads="1"/>
                </p:cNvSpPr>
                <p:nvPr/>
              </p:nvSpPr>
              <p:spPr bwMode="auto">
                <a:xfrm rot="1873613">
                  <a:off x="1254125" y="3670300"/>
                  <a:ext cx="609600" cy="609600"/>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b="0">
                    <a:solidFill>
                      <a:schemeClr val="bg1"/>
                    </a:solidFill>
                  </a:endParaRPr>
                </a:p>
                <a:p>
                  <a:pPr algn="ctr"/>
                  <a:endParaRPr lang="en-US" altLang="en-US" b="0">
                    <a:solidFill>
                      <a:schemeClr val="bg1"/>
                    </a:solidFill>
                  </a:endParaRPr>
                </a:p>
              </p:txBody>
            </p:sp>
            <p:sp>
              <p:nvSpPr>
                <p:cNvPr id="57" name="Oval 1032"/>
                <p:cNvSpPr>
                  <a:spLocks noChangeArrowheads="1"/>
                </p:cNvSpPr>
                <p:nvPr/>
              </p:nvSpPr>
              <p:spPr bwMode="auto">
                <a:xfrm rot="1873613">
                  <a:off x="2786063" y="4689475"/>
                  <a:ext cx="152400" cy="152400"/>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chemeClr val="bg1"/>
                    </a:solidFill>
                  </a:endParaRPr>
                </a:p>
              </p:txBody>
            </p:sp>
            <p:sp>
              <p:nvSpPr>
                <p:cNvPr id="58" name="Line 1034"/>
                <p:cNvSpPr>
                  <a:spLocks noChangeShapeType="1"/>
                </p:cNvSpPr>
                <p:nvPr/>
              </p:nvSpPr>
              <p:spPr bwMode="auto">
                <a:xfrm rot="1873613" flipH="1">
                  <a:off x="1020763" y="3719513"/>
                  <a:ext cx="228600" cy="0"/>
                </a:xfrm>
                <a:prstGeom prst="line">
                  <a:avLst/>
                </a:prstGeom>
                <a:noFill/>
                <a:ln w="28575">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chemeClr val="bg1"/>
                    </a:solidFill>
                  </a:endParaRPr>
                </a:p>
              </p:txBody>
            </p:sp>
            <p:sp>
              <p:nvSpPr>
                <p:cNvPr id="59" name="Line 1035"/>
                <p:cNvSpPr>
                  <a:spLocks noChangeShapeType="1"/>
                </p:cNvSpPr>
                <p:nvPr/>
              </p:nvSpPr>
              <p:spPr bwMode="auto">
                <a:xfrm rot="1873613">
                  <a:off x="2881313" y="5240338"/>
                  <a:ext cx="1524000" cy="0"/>
                </a:xfrm>
                <a:prstGeom prst="line">
                  <a:avLst/>
                </a:prstGeom>
                <a:noFill/>
                <a:ln w="28575">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chemeClr val="bg1"/>
                    </a:solidFill>
                  </a:endParaRPr>
                </a:p>
              </p:txBody>
            </p:sp>
            <p:sp>
              <p:nvSpPr>
                <p:cNvPr id="60" name="Text Box 1047"/>
                <p:cNvSpPr txBox="1">
                  <a:spLocks noChangeArrowheads="1"/>
                </p:cNvSpPr>
                <p:nvPr/>
              </p:nvSpPr>
              <p:spPr bwMode="auto">
                <a:xfrm>
                  <a:off x="2130426" y="4198086"/>
                  <a:ext cx="31114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dirty="0" smtClean="0"/>
                    <a:t>A</a:t>
                  </a:r>
                  <a:endParaRPr lang="en-US" altLang="en-US" b="0" dirty="0"/>
                </a:p>
              </p:txBody>
            </p:sp>
            <p:sp>
              <p:nvSpPr>
                <p:cNvPr id="61" name="Text Box 1048"/>
                <p:cNvSpPr txBox="1">
                  <a:spLocks noChangeArrowheads="1"/>
                </p:cNvSpPr>
                <p:nvPr/>
              </p:nvSpPr>
              <p:spPr bwMode="auto">
                <a:xfrm>
                  <a:off x="1371600" y="3733800"/>
                  <a:ext cx="30329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smtClean="0">
                      <a:solidFill>
                        <a:schemeClr val="bg1"/>
                      </a:solidFill>
                    </a:rPr>
                    <a:t>B</a:t>
                  </a:r>
                  <a:endParaRPr lang="en-US" altLang="en-US" b="0" dirty="0">
                    <a:solidFill>
                      <a:schemeClr val="bg1"/>
                    </a:solidFill>
                  </a:endParaRPr>
                </a:p>
              </p:txBody>
            </p:sp>
            <p:sp>
              <p:nvSpPr>
                <p:cNvPr id="62" name="Text Box 1049"/>
                <p:cNvSpPr txBox="1">
                  <a:spLocks noChangeArrowheads="1"/>
                </p:cNvSpPr>
                <p:nvPr/>
              </p:nvSpPr>
              <p:spPr bwMode="auto">
                <a:xfrm>
                  <a:off x="2895600" y="4343400"/>
                  <a:ext cx="30172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smtClean="0">
                      <a:solidFill>
                        <a:schemeClr val="bg1"/>
                      </a:solidFill>
                    </a:rPr>
                    <a:t>C</a:t>
                  </a:r>
                  <a:endParaRPr lang="en-US" altLang="en-US" b="0" dirty="0">
                    <a:solidFill>
                      <a:schemeClr val="bg1"/>
                    </a:solidFill>
                  </a:endParaRPr>
                </a:p>
              </p:txBody>
            </p:sp>
            <p:sp>
              <p:nvSpPr>
                <p:cNvPr id="63" name="Text Box 1050"/>
                <p:cNvSpPr txBox="1">
                  <a:spLocks noChangeArrowheads="1"/>
                </p:cNvSpPr>
                <p:nvPr/>
              </p:nvSpPr>
              <p:spPr bwMode="auto">
                <a:xfrm>
                  <a:off x="746125" y="3313113"/>
                  <a:ext cx="350097" cy="417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dirty="0" smtClean="0">
                      <a:solidFill>
                        <a:schemeClr val="bg1"/>
                      </a:solidFill>
                    </a:rPr>
                    <a:t>P</a:t>
                  </a:r>
                  <a:endParaRPr lang="en-US" altLang="en-US" b="0" dirty="0">
                    <a:solidFill>
                      <a:schemeClr val="bg1"/>
                    </a:solidFill>
                  </a:endParaRPr>
                </a:p>
              </p:txBody>
            </p:sp>
            <p:sp>
              <p:nvSpPr>
                <p:cNvPr id="64" name="Text Box 1051"/>
                <p:cNvSpPr txBox="1">
                  <a:spLocks noChangeArrowheads="1"/>
                </p:cNvSpPr>
                <p:nvPr/>
              </p:nvSpPr>
              <p:spPr bwMode="auto">
                <a:xfrm>
                  <a:off x="3733800" y="5410201"/>
                  <a:ext cx="431515" cy="417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dirty="0" smtClean="0">
                      <a:solidFill>
                        <a:schemeClr val="bg1"/>
                      </a:solidFill>
                    </a:rPr>
                    <a:t>-P</a:t>
                  </a:r>
                  <a:endParaRPr lang="en-US" altLang="en-US" b="0" dirty="0">
                    <a:solidFill>
                      <a:schemeClr val="bg1"/>
                    </a:solidFill>
                  </a:endParaRPr>
                </a:p>
              </p:txBody>
            </p:sp>
            <p:sp>
              <p:nvSpPr>
                <p:cNvPr id="65" name="Text Box 1052"/>
                <p:cNvSpPr txBox="1">
                  <a:spLocks noChangeArrowheads="1"/>
                </p:cNvSpPr>
                <p:nvPr/>
              </p:nvSpPr>
              <p:spPr bwMode="auto">
                <a:xfrm>
                  <a:off x="1295400" y="4267200"/>
                  <a:ext cx="45557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dirty="0" smtClean="0">
                      <a:solidFill>
                        <a:schemeClr val="bg1"/>
                      </a:solidFill>
                    </a:rPr>
                    <a:t>M</a:t>
                  </a:r>
                  <a:r>
                    <a:rPr lang="en-US" altLang="en-US" baseline="-25000" dirty="0" smtClean="0">
                      <a:solidFill>
                        <a:schemeClr val="bg1"/>
                      </a:solidFill>
                    </a:rPr>
                    <a:t>B</a:t>
                  </a:r>
                  <a:endParaRPr lang="en-US" altLang="en-US" b="0" dirty="0">
                    <a:solidFill>
                      <a:schemeClr val="bg1"/>
                    </a:solidFill>
                  </a:endParaRPr>
                </a:p>
              </p:txBody>
            </p:sp>
            <p:sp>
              <p:nvSpPr>
                <p:cNvPr id="66" name="Text Box 1053"/>
                <p:cNvSpPr txBox="1">
                  <a:spLocks noChangeArrowheads="1"/>
                </p:cNvSpPr>
                <p:nvPr/>
              </p:nvSpPr>
              <p:spPr bwMode="auto">
                <a:xfrm>
                  <a:off x="2590800" y="4800600"/>
                  <a:ext cx="44144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0" dirty="0" err="1" smtClean="0">
                      <a:solidFill>
                        <a:schemeClr val="bg1"/>
                      </a:solidFill>
                    </a:rPr>
                    <a:t>m</a:t>
                  </a:r>
                  <a:r>
                    <a:rPr lang="en-US" altLang="en-US" baseline="-25000" dirty="0" err="1" smtClean="0">
                      <a:solidFill>
                        <a:schemeClr val="bg1"/>
                      </a:solidFill>
                    </a:rPr>
                    <a:t>C</a:t>
                  </a:r>
                  <a:endParaRPr lang="en-US" altLang="en-US" b="0" dirty="0">
                    <a:solidFill>
                      <a:schemeClr val="bg1"/>
                    </a:solidFill>
                  </a:endParaRPr>
                </a:p>
              </p:txBody>
            </p:sp>
          </p:grpSp>
          <p:sp>
            <p:nvSpPr>
              <p:cNvPr id="54" name="TextBox 53"/>
              <p:cNvSpPr txBox="1"/>
              <p:nvPr/>
            </p:nvSpPr>
            <p:spPr>
              <a:xfrm>
                <a:off x="2447845" y="1422951"/>
                <a:ext cx="1785399" cy="369332"/>
              </a:xfrm>
              <a:prstGeom prst="rect">
                <a:avLst/>
              </a:prstGeom>
              <a:noFill/>
            </p:spPr>
            <p:txBody>
              <a:bodyPr wrap="square" rtlCol="0">
                <a:spAutoFit/>
              </a:bodyPr>
              <a:lstStyle/>
              <a:p>
                <a:r>
                  <a:rPr lang="en-GB" dirty="0" err="1" smtClean="0">
                    <a:solidFill>
                      <a:schemeClr val="bg1"/>
                    </a:solidFill>
                  </a:rPr>
                  <a:t>Karars</a:t>
                </a:r>
                <a:r>
                  <a:rPr lang="tr-TR" dirty="0" smtClean="0">
                    <a:solidFill>
                      <a:schemeClr val="bg1"/>
                    </a:solidFill>
                  </a:rPr>
                  <a:t>ı</a:t>
                </a:r>
                <a:r>
                  <a:rPr lang="en-GB" dirty="0" smtClean="0">
                    <a:solidFill>
                      <a:schemeClr val="bg1"/>
                    </a:solidFill>
                  </a:rPr>
                  <a:t>z </a:t>
                </a:r>
                <a:r>
                  <a:rPr lang="tr-TR" dirty="0" err="1">
                    <a:solidFill>
                      <a:schemeClr val="bg1"/>
                    </a:solidFill>
                  </a:rPr>
                  <a:t>ç</a:t>
                </a:r>
                <a:r>
                  <a:rPr lang="en-GB" dirty="0" err="1" smtClean="0">
                    <a:solidFill>
                      <a:schemeClr val="bg1"/>
                    </a:solidFill>
                  </a:rPr>
                  <a:t>ekirdek</a:t>
                </a:r>
                <a:endParaRPr lang="en-GB" dirty="0">
                  <a:solidFill>
                    <a:schemeClr val="bg1"/>
                  </a:solidFill>
                </a:endParaRPr>
              </a:p>
            </p:txBody>
          </p:sp>
        </p:grpSp>
        <mc:AlternateContent xmlns:mc="http://schemas.openxmlformats.org/markup-compatibility/2006" xmlns:a14="http://schemas.microsoft.com/office/drawing/2010/main">
          <mc:Choice Requires="a14">
            <p:sp>
              <p:nvSpPr>
                <p:cNvPr id="49" name="TextBox 48"/>
                <p:cNvSpPr txBox="1"/>
                <p:nvPr/>
              </p:nvSpPr>
              <p:spPr>
                <a:xfrm>
                  <a:off x="4287356" y="620688"/>
                  <a:ext cx="2736304" cy="646331"/>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0" i="1" smtClean="0">
                            <a:solidFill>
                              <a:schemeClr val="tx1"/>
                            </a:solidFill>
                            <a:latin typeface="Cambria Math"/>
                          </a:rPr>
                          <m:t>𝐴</m:t>
                        </m:r>
                        <m:r>
                          <a:rPr lang="en-GB" b="0" i="1" smtClean="0">
                            <a:solidFill>
                              <a:schemeClr val="tx1"/>
                            </a:solidFill>
                            <a:latin typeface="Cambria Math"/>
                          </a:rPr>
                          <m:t> →</m:t>
                        </m:r>
                        <m:r>
                          <a:rPr lang="en-GB" b="0" i="1" smtClean="0">
                            <a:solidFill>
                              <a:schemeClr val="tx1"/>
                            </a:solidFill>
                            <a:latin typeface="Cambria Math"/>
                          </a:rPr>
                          <m:t>𝐵</m:t>
                        </m:r>
                        <m:r>
                          <a:rPr lang="en-GB" b="0" i="1" smtClean="0">
                            <a:solidFill>
                              <a:schemeClr val="tx1"/>
                            </a:solidFill>
                            <a:latin typeface="Cambria Math"/>
                          </a:rPr>
                          <m:t>+</m:t>
                        </m:r>
                        <m:r>
                          <a:rPr lang="en-GB" b="0" i="1" smtClean="0">
                            <a:solidFill>
                              <a:schemeClr val="tx1"/>
                            </a:solidFill>
                            <a:latin typeface="Cambria Math"/>
                          </a:rPr>
                          <m:t>𝐶</m:t>
                        </m:r>
                      </m:oMath>
                    </m:oMathPara>
                  </a14:m>
                  <a:endParaRPr lang="en-GB" b="0" i="1" dirty="0" smtClean="0">
                    <a:solidFill>
                      <a:schemeClr val="tx1"/>
                    </a:solidFill>
                    <a:latin typeface="Cambria Math"/>
                  </a:endParaRPr>
                </a:p>
                <a:p>
                  <a:pPr/>
                  <a14:m>
                    <m:oMathPara xmlns:m="http://schemas.openxmlformats.org/officeDocument/2006/math">
                      <m:oMathParaPr>
                        <m:jc m:val="centerGroup"/>
                      </m:oMathParaPr>
                      <m:oMath xmlns:m="http://schemas.openxmlformats.org/officeDocument/2006/math">
                        <m:d>
                          <m:dPr>
                            <m:ctrlPr>
                              <a:rPr lang="en-GB" i="1" smtClean="0">
                                <a:solidFill>
                                  <a:schemeClr val="tx1"/>
                                </a:solidFill>
                                <a:latin typeface="Cambria Math"/>
                              </a:rPr>
                            </m:ctrlPr>
                          </m:dPr>
                          <m:e>
                            <m:r>
                              <a:rPr lang="en-GB" b="0" i="1" smtClean="0">
                                <a:solidFill>
                                  <a:schemeClr val="tx1"/>
                                </a:solidFill>
                                <a:latin typeface="Cambria Math"/>
                              </a:rPr>
                              <m:t>𝐴</m:t>
                            </m:r>
                            <m:r>
                              <a:rPr lang="en-GB" b="0" i="1" smtClean="0">
                                <a:solidFill>
                                  <a:schemeClr val="tx1"/>
                                </a:solidFill>
                                <a:latin typeface="Cambria Math"/>
                              </a:rPr>
                              <m:t>,</m:t>
                            </m:r>
                            <m:r>
                              <a:rPr lang="en-GB" b="0" i="1" smtClean="0">
                                <a:solidFill>
                                  <a:schemeClr val="tx1"/>
                                </a:solidFill>
                                <a:latin typeface="Cambria Math"/>
                              </a:rPr>
                              <m:t>𝑍</m:t>
                            </m:r>
                          </m:e>
                        </m:d>
                        <m:r>
                          <a:rPr lang="en-GB" b="0" i="1" smtClean="0">
                            <a:solidFill>
                              <a:schemeClr val="tx1"/>
                            </a:solidFill>
                            <a:latin typeface="Cambria Math"/>
                            <a:ea typeface="Cambria Math"/>
                          </a:rPr>
                          <m:t>→</m:t>
                        </m:r>
                        <m:d>
                          <m:dPr>
                            <m:ctrlPr>
                              <a:rPr lang="en-GB" b="0" i="1" smtClean="0">
                                <a:solidFill>
                                  <a:schemeClr val="tx1"/>
                                </a:solidFill>
                                <a:latin typeface="Cambria Math"/>
                                <a:ea typeface="Cambria Math"/>
                              </a:rPr>
                            </m:ctrlPr>
                          </m:dPr>
                          <m:e>
                            <m:r>
                              <a:rPr lang="en-GB" b="0" i="1" smtClean="0">
                                <a:solidFill>
                                  <a:schemeClr val="tx1"/>
                                </a:solidFill>
                                <a:latin typeface="Cambria Math"/>
                                <a:ea typeface="Cambria Math"/>
                              </a:rPr>
                              <m:t>𝐴</m:t>
                            </m:r>
                            <m:r>
                              <a:rPr lang="en-GB" b="0" i="1" smtClean="0">
                                <a:solidFill>
                                  <a:schemeClr val="tx1"/>
                                </a:solidFill>
                                <a:latin typeface="Cambria Math"/>
                                <a:ea typeface="Cambria Math"/>
                              </a:rPr>
                              <m:t>,</m:t>
                            </m:r>
                            <m:r>
                              <a:rPr lang="en-GB" b="0" i="1" smtClean="0">
                                <a:solidFill>
                                  <a:schemeClr val="tx1"/>
                                </a:solidFill>
                                <a:latin typeface="Cambria Math"/>
                                <a:ea typeface="Cambria Math"/>
                              </a:rPr>
                              <m:t>𝑍</m:t>
                            </m:r>
                            <m:r>
                              <a:rPr lang="en-GB" b="0" i="1" smtClean="0">
                                <a:solidFill>
                                  <a:schemeClr val="tx1"/>
                                </a:solidFill>
                                <a:latin typeface="Cambria Math"/>
                                <a:ea typeface="Cambria Math"/>
                              </a:rPr>
                              <m:t>+1</m:t>
                            </m:r>
                          </m:e>
                        </m:d>
                        <m:r>
                          <a:rPr lang="en-GB" b="0" i="1" smtClean="0">
                            <a:solidFill>
                              <a:schemeClr val="tx1"/>
                            </a:solidFill>
                            <a:latin typeface="Cambria Math"/>
                            <a:ea typeface="Cambria Math"/>
                          </a:rPr>
                          <m:t>+</m:t>
                        </m:r>
                        <m:sSup>
                          <m:sSupPr>
                            <m:ctrlPr>
                              <a:rPr lang="en-GB" b="0" i="1" smtClean="0">
                                <a:solidFill>
                                  <a:schemeClr val="tx1"/>
                                </a:solidFill>
                                <a:latin typeface="Cambria Math"/>
                                <a:ea typeface="Cambria Math"/>
                              </a:rPr>
                            </m:ctrlPr>
                          </m:sSupPr>
                          <m:e>
                            <m:r>
                              <a:rPr lang="en-GB" b="0" i="1" smtClean="0">
                                <a:solidFill>
                                  <a:schemeClr val="tx1"/>
                                </a:solidFill>
                                <a:latin typeface="Cambria Math"/>
                                <a:ea typeface="Cambria Math"/>
                              </a:rPr>
                              <m:t>𝑒</m:t>
                            </m:r>
                          </m:e>
                          <m:sup>
                            <m:r>
                              <a:rPr lang="en-GB" b="0" i="1" smtClean="0">
                                <a:solidFill>
                                  <a:schemeClr val="tx1"/>
                                </a:solidFill>
                                <a:latin typeface="Cambria Math"/>
                                <a:ea typeface="Cambria Math"/>
                              </a:rPr>
                              <m:t>−</m:t>
                            </m:r>
                          </m:sup>
                        </m:sSup>
                      </m:oMath>
                    </m:oMathPara>
                  </a14:m>
                  <a:endParaRPr lang="en-GB" dirty="0">
                    <a:solidFill>
                      <a:schemeClr val="tx1"/>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4287356" y="620688"/>
                  <a:ext cx="2736304" cy="646331"/>
                </a:xfrm>
                <a:prstGeom prst="rect">
                  <a:avLst/>
                </a:prstGeom>
                <a:blipFill rotWithShape="1">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0" name="TextBox 49"/>
                <p:cNvSpPr txBox="1"/>
                <p:nvPr/>
              </p:nvSpPr>
              <p:spPr>
                <a:xfrm>
                  <a:off x="3585172" y="1340768"/>
                  <a:ext cx="5342524" cy="658065"/>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a:rPr>
                          <m:t>𝑃</m:t>
                        </m:r>
                        <m:r>
                          <a:rPr lang="en-GB" b="0" i="1" smtClean="0">
                            <a:latin typeface="Cambria Math"/>
                          </a:rPr>
                          <m:t>=</m:t>
                        </m:r>
                        <m:f>
                          <m:fPr>
                            <m:ctrlPr>
                              <a:rPr lang="en-GB" b="0" i="1" smtClean="0">
                                <a:latin typeface="Cambria Math"/>
                              </a:rPr>
                            </m:ctrlPr>
                          </m:fPr>
                          <m:num>
                            <m:r>
                              <a:rPr lang="en-GB" b="0" i="1" smtClean="0">
                                <a:latin typeface="Cambria Math"/>
                              </a:rPr>
                              <m:t>1</m:t>
                            </m:r>
                          </m:num>
                          <m:den>
                            <m:r>
                              <a:rPr lang="en-GB" b="0" i="1" smtClean="0">
                                <a:latin typeface="Cambria Math"/>
                              </a:rPr>
                              <m:t>2</m:t>
                            </m:r>
                            <m:sSub>
                              <m:sSubPr>
                                <m:ctrlPr>
                                  <a:rPr lang="en-GB" b="0" i="1" smtClean="0">
                                    <a:latin typeface="Cambria Math"/>
                                  </a:rPr>
                                </m:ctrlPr>
                              </m:sSubPr>
                              <m:e>
                                <m:r>
                                  <a:rPr lang="en-GB" b="0" i="1" smtClean="0">
                                    <a:latin typeface="Cambria Math"/>
                                  </a:rPr>
                                  <m:t>𝑀</m:t>
                                </m:r>
                              </m:e>
                              <m:sub>
                                <m:r>
                                  <a:rPr lang="en-GB" b="0" i="1" smtClean="0">
                                    <a:latin typeface="Cambria Math"/>
                                  </a:rPr>
                                  <m:t>𝐴</m:t>
                                </m:r>
                              </m:sub>
                            </m:sSub>
                          </m:den>
                        </m:f>
                        <m:rad>
                          <m:radPr>
                            <m:degHide m:val="on"/>
                            <m:ctrlPr>
                              <a:rPr lang="en-GB" b="0" i="1" smtClean="0">
                                <a:latin typeface="Cambria Math"/>
                              </a:rPr>
                            </m:ctrlPr>
                          </m:radPr>
                          <m:deg/>
                          <m:e>
                            <m:d>
                              <m:dPr>
                                <m:begChr m:val="["/>
                                <m:endChr m:val="]"/>
                                <m:ctrlPr>
                                  <a:rPr lang="en-GB" b="0" i="1" smtClean="0">
                                    <a:latin typeface="Cambria Math"/>
                                  </a:rPr>
                                </m:ctrlPr>
                              </m:dPr>
                              <m:e>
                                <m:sSubSup>
                                  <m:sSubSupPr>
                                    <m:ctrlPr>
                                      <a:rPr lang="en-GB" b="0" i="1" smtClean="0">
                                        <a:latin typeface="Cambria Math"/>
                                      </a:rPr>
                                    </m:ctrlPr>
                                  </m:sSubSupPr>
                                  <m:e>
                                    <m:r>
                                      <a:rPr lang="en-GB" b="0" i="1" smtClean="0">
                                        <a:latin typeface="Cambria Math"/>
                                      </a:rPr>
                                      <m:t>𝑀</m:t>
                                    </m:r>
                                  </m:e>
                                  <m:sub/>
                                  <m:sup>
                                    <m:r>
                                      <a:rPr lang="en-GB" b="0" i="1" smtClean="0">
                                        <a:latin typeface="Cambria Math"/>
                                      </a:rPr>
                                      <m:t>2</m:t>
                                    </m:r>
                                  </m:sup>
                                </m:sSubSup>
                                <m:r>
                                  <a:rPr lang="en-GB" b="0" i="1" smtClean="0">
                                    <a:latin typeface="Cambria Math"/>
                                  </a:rPr>
                                  <m:t>−</m:t>
                                </m:r>
                                <m:sSup>
                                  <m:sSupPr>
                                    <m:ctrlPr>
                                      <a:rPr lang="en-GB" b="0" i="1" smtClean="0">
                                        <a:latin typeface="Cambria Math"/>
                                      </a:rPr>
                                    </m:ctrlPr>
                                  </m:sSupPr>
                                  <m:e>
                                    <m:d>
                                      <m:dPr>
                                        <m:ctrlPr>
                                          <a:rPr lang="en-GB" b="0" i="1" smtClean="0">
                                            <a:latin typeface="Cambria Math"/>
                                          </a:rPr>
                                        </m:ctrlPr>
                                      </m:dPr>
                                      <m:e>
                                        <m:sSub>
                                          <m:sSubPr>
                                            <m:ctrlPr>
                                              <a:rPr lang="en-GB" b="0" i="1" smtClean="0">
                                                <a:latin typeface="Cambria Math"/>
                                              </a:rPr>
                                            </m:ctrlPr>
                                          </m:sSubPr>
                                          <m:e>
                                            <m:r>
                                              <a:rPr lang="en-GB" b="0" i="1" smtClean="0">
                                                <a:latin typeface="Cambria Math"/>
                                              </a:rPr>
                                              <m:t>𝑀</m:t>
                                            </m:r>
                                          </m:e>
                                          <m:sub>
                                            <m:r>
                                              <a:rPr lang="en-GB" b="0" i="1" smtClean="0">
                                                <a:latin typeface="Cambria Math"/>
                                              </a:rPr>
                                              <m:t>𝐵</m:t>
                                            </m:r>
                                          </m:sub>
                                        </m:sSub>
                                        <m:r>
                                          <a:rPr lang="en-GB" b="0" i="1" smtClean="0">
                                            <a:latin typeface="Cambria Math"/>
                                          </a:rPr>
                                          <m:t>−</m:t>
                                        </m:r>
                                        <m:sSub>
                                          <m:sSubPr>
                                            <m:ctrlPr>
                                              <a:rPr lang="en-GB" b="0" i="1" smtClean="0">
                                                <a:latin typeface="Cambria Math"/>
                                              </a:rPr>
                                            </m:ctrlPr>
                                          </m:sSubPr>
                                          <m:e>
                                            <m:r>
                                              <a:rPr lang="en-GB" b="0" i="1" smtClean="0">
                                                <a:latin typeface="Cambria Math"/>
                                              </a:rPr>
                                              <m:t>𝑚</m:t>
                                            </m:r>
                                          </m:e>
                                          <m:sub>
                                            <m:r>
                                              <a:rPr lang="en-GB" b="0" i="1" smtClean="0">
                                                <a:latin typeface="Cambria Math"/>
                                              </a:rPr>
                                              <m:t>𝐶</m:t>
                                            </m:r>
                                          </m:sub>
                                        </m:sSub>
                                      </m:e>
                                    </m:d>
                                  </m:e>
                                  <m:sup>
                                    <m:r>
                                      <a:rPr lang="en-GB" b="0" i="1" smtClean="0">
                                        <a:latin typeface="Cambria Math"/>
                                      </a:rPr>
                                      <m:t>2</m:t>
                                    </m:r>
                                  </m:sup>
                                </m:sSup>
                              </m:e>
                            </m:d>
                            <m:d>
                              <m:dPr>
                                <m:begChr m:val="["/>
                                <m:endChr m:val="]"/>
                                <m:ctrlPr>
                                  <a:rPr lang="en-GB" i="1">
                                    <a:latin typeface="Cambria Math"/>
                                  </a:rPr>
                                </m:ctrlPr>
                              </m:dPr>
                              <m:e>
                                <m:sSubSup>
                                  <m:sSubSupPr>
                                    <m:ctrlPr>
                                      <a:rPr lang="en-GB" i="1">
                                        <a:latin typeface="Cambria Math"/>
                                      </a:rPr>
                                    </m:ctrlPr>
                                  </m:sSubSupPr>
                                  <m:e>
                                    <m:r>
                                      <a:rPr lang="en-GB" i="1">
                                        <a:latin typeface="Cambria Math"/>
                                      </a:rPr>
                                      <m:t>𝑀</m:t>
                                    </m:r>
                                  </m:e>
                                  <m:sub/>
                                  <m:sup>
                                    <m:r>
                                      <a:rPr lang="en-GB" i="1">
                                        <a:latin typeface="Cambria Math"/>
                                      </a:rPr>
                                      <m:t>2</m:t>
                                    </m:r>
                                  </m:sup>
                                </m:sSubSup>
                                <m:r>
                                  <a:rPr lang="en-GB" i="1">
                                    <a:latin typeface="Cambria Math"/>
                                  </a:rPr>
                                  <m:t>−</m:t>
                                </m:r>
                                <m:sSup>
                                  <m:sSupPr>
                                    <m:ctrlPr>
                                      <a:rPr lang="en-GB" i="1">
                                        <a:latin typeface="Cambria Math"/>
                                      </a:rPr>
                                    </m:ctrlPr>
                                  </m:sSupPr>
                                  <m:e>
                                    <m:d>
                                      <m:dPr>
                                        <m:ctrlPr>
                                          <a:rPr lang="en-GB" i="1">
                                            <a:latin typeface="Cambria Math"/>
                                          </a:rPr>
                                        </m:ctrlPr>
                                      </m:dPr>
                                      <m:e>
                                        <m:sSub>
                                          <m:sSubPr>
                                            <m:ctrlPr>
                                              <a:rPr lang="en-GB" i="1">
                                                <a:latin typeface="Cambria Math"/>
                                              </a:rPr>
                                            </m:ctrlPr>
                                          </m:sSubPr>
                                          <m:e>
                                            <m:r>
                                              <a:rPr lang="en-GB" i="1">
                                                <a:latin typeface="Cambria Math"/>
                                              </a:rPr>
                                              <m:t>𝑀</m:t>
                                            </m:r>
                                          </m:e>
                                          <m:sub>
                                            <m:r>
                                              <a:rPr lang="en-GB" i="1">
                                                <a:latin typeface="Cambria Math"/>
                                              </a:rPr>
                                              <m:t>𝐵</m:t>
                                            </m:r>
                                          </m:sub>
                                        </m:sSub>
                                        <m:r>
                                          <a:rPr lang="en-GB" i="1">
                                            <a:latin typeface="Cambria Math"/>
                                          </a:rPr>
                                          <m:t>−</m:t>
                                        </m:r>
                                        <m:sSub>
                                          <m:sSubPr>
                                            <m:ctrlPr>
                                              <a:rPr lang="en-GB" i="1">
                                                <a:latin typeface="Cambria Math"/>
                                              </a:rPr>
                                            </m:ctrlPr>
                                          </m:sSubPr>
                                          <m:e>
                                            <m:r>
                                              <a:rPr lang="en-GB" i="1">
                                                <a:latin typeface="Cambria Math"/>
                                              </a:rPr>
                                              <m:t>𝑚</m:t>
                                            </m:r>
                                          </m:e>
                                          <m:sub>
                                            <m:r>
                                              <a:rPr lang="en-GB" i="1">
                                                <a:latin typeface="Cambria Math"/>
                                              </a:rPr>
                                              <m:t>𝐶</m:t>
                                            </m:r>
                                          </m:sub>
                                        </m:sSub>
                                      </m:e>
                                    </m:d>
                                  </m:e>
                                  <m:sup>
                                    <m:r>
                                      <a:rPr lang="en-GB" i="1">
                                        <a:latin typeface="Cambria Math"/>
                                      </a:rPr>
                                      <m:t>2</m:t>
                                    </m:r>
                                  </m:sup>
                                </m:sSup>
                              </m:e>
                            </m:d>
                          </m:e>
                        </m:rad>
                      </m:oMath>
                    </m:oMathPara>
                  </a14:m>
                  <a:endParaRPr lang="en-GB" dirty="0"/>
                </a:p>
              </p:txBody>
            </p:sp>
          </mc:Choice>
          <mc:Fallback xmlns="">
            <p:sp>
              <p:nvSpPr>
                <p:cNvPr id="24" name="TextBox 23"/>
                <p:cNvSpPr txBox="1">
                  <a:spLocks noRot="1" noChangeAspect="1" noMove="1" noResize="1" noEditPoints="1" noAdjustHandles="1" noChangeArrowheads="1" noChangeShapeType="1" noTextEdit="1"/>
                </p:cNvSpPr>
                <p:nvPr/>
              </p:nvSpPr>
              <p:spPr>
                <a:xfrm>
                  <a:off x="3585172" y="1340768"/>
                  <a:ext cx="5342524" cy="658065"/>
                </a:xfrm>
                <a:prstGeom prst="rect">
                  <a:avLst/>
                </a:prstGeom>
                <a:blipFill rotWithShape="1">
                  <a:blip r:embed="rId4"/>
                  <a:stretch>
                    <a:fillRect/>
                  </a:stretch>
                </a:blipFill>
              </p:spPr>
              <p:txBody>
                <a:bodyPr/>
                <a:lstStyle/>
                <a:p>
                  <a:r>
                    <a:rPr lang="en-GB">
                      <a:noFill/>
                    </a:rPr>
                    <a:t> </a:t>
                  </a:r>
                </a:p>
              </p:txBody>
            </p:sp>
          </mc:Fallback>
        </mc:AlternateContent>
        <p:sp>
          <p:nvSpPr>
            <p:cNvPr id="52" name="TextBox 51"/>
            <p:cNvSpPr txBox="1"/>
            <p:nvPr/>
          </p:nvSpPr>
          <p:spPr>
            <a:xfrm>
              <a:off x="3591359" y="1988840"/>
              <a:ext cx="5352038" cy="369332"/>
            </a:xfrm>
            <a:prstGeom prst="rect">
              <a:avLst/>
            </a:prstGeom>
            <a:noFill/>
          </p:spPr>
          <p:txBody>
            <a:bodyPr wrap="square" rtlCol="0">
              <a:spAutoFit/>
            </a:bodyPr>
            <a:lstStyle/>
            <a:p>
              <a:r>
                <a:rPr lang="en-GB" b="1" dirty="0" err="1" smtClean="0">
                  <a:solidFill>
                    <a:schemeClr val="bg1"/>
                  </a:solidFill>
                </a:rPr>
                <a:t>Elektron</a:t>
              </a:r>
              <a:r>
                <a:rPr lang="en-GB" b="1" dirty="0" smtClean="0">
                  <a:solidFill>
                    <a:schemeClr val="bg1"/>
                  </a:solidFill>
                </a:rPr>
                <a:t> </a:t>
              </a:r>
              <a:r>
                <a:rPr lang="en-GB" b="1" dirty="0" err="1" smtClean="0">
                  <a:solidFill>
                    <a:schemeClr val="bg1"/>
                  </a:solidFill>
                </a:rPr>
                <a:t>tek</a:t>
              </a:r>
              <a:r>
                <a:rPr lang="en-GB" b="1" dirty="0" smtClean="0">
                  <a:solidFill>
                    <a:schemeClr val="bg1"/>
                  </a:solidFill>
                </a:rPr>
                <a:t> </a:t>
              </a:r>
              <a:r>
                <a:rPr lang="en-GB" b="1" dirty="0" err="1" smtClean="0">
                  <a:solidFill>
                    <a:schemeClr val="bg1"/>
                  </a:solidFill>
                </a:rPr>
                <a:t>enerjili</a:t>
              </a:r>
              <a:r>
                <a:rPr lang="en-GB" b="1" dirty="0" smtClean="0">
                  <a:solidFill>
                    <a:schemeClr val="bg1"/>
                  </a:solidFill>
                </a:rPr>
                <a:t> </a:t>
              </a:r>
              <a:r>
                <a:rPr lang="en-GB" b="1" dirty="0" err="1" smtClean="0">
                  <a:solidFill>
                    <a:schemeClr val="bg1"/>
                  </a:solidFill>
                </a:rPr>
                <a:t>bir</a:t>
              </a:r>
              <a:r>
                <a:rPr lang="en-GB" b="1" dirty="0" smtClean="0">
                  <a:solidFill>
                    <a:schemeClr val="bg1"/>
                  </a:solidFill>
                </a:rPr>
                <a:t> de</a:t>
              </a:r>
              <a:r>
                <a:rPr lang="tr-TR" b="1" dirty="0">
                  <a:solidFill>
                    <a:schemeClr val="bg1"/>
                  </a:solidFill>
                </a:rPr>
                <a:t>ğ</a:t>
              </a:r>
              <a:r>
                <a:rPr lang="en-GB" b="1" dirty="0" smtClean="0">
                  <a:solidFill>
                    <a:schemeClr val="bg1"/>
                  </a:solidFill>
                </a:rPr>
                <a:t>ere </a:t>
              </a:r>
              <a:r>
                <a:rPr lang="en-GB" b="1" dirty="0" err="1" smtClean="0">
                  <a:solidFill>
                    <a:schemeClr val="bg1"/>
                  </a:solidFill>
                </a:rPr>
                <a:t>sahip</a:t>
              </a:r>
              <a:r>
                <a:rPr lang="en-GB" b="1" dirty="0" smtClean="0">
                  <a:solidFill>
                    <a:schemeClr val="bg1"/>
                  </a:solidFill>
                </a:rPr>
                <a:t> </a:t>
              </a:r>
              <a:r>
                <a:rPr lang="en-GB" b="1" dirty="0" err="1" smtClean="0">
                  <a:solidFill>
                    <a:schemeClr val="bg1"/>
                  </a:solidFill>
                </a:rPr>
                <a:t>olmas</a:t>
              </a:r>
              <a:r>
                <a:rPr lang="tr-TR" b="1" dirty="0" smtClean="0">
                  <a:solidFill>
                    <a:schemeClr val="bg1"/>
                  </a:solidFill>
                </a:rPr>
                <a:t>ı</a:t>
              </a:r>
              <a:r>
                <a:rPr lang="en-GB" b="1" dirty="0" smtClean="0">
                  <a:solidFill>
                    <a:schemeClr val="bg1"/>
                  </a:solidFill>
                </a:rPr>
                <a:t> </a:t>
              </a:r>
              <a:r>
                <a:rPr lang="en-GB" b="1" dirty="0" err="1" smtClean="0">
                  <a:solidFill>
                    <a:schemeClr val="bg1"/>
                  </a:solidFill>
                </a:rPr>
                <a:t>gerekiyor</a:t>
              </a:r>
              <a:r>
                <a:rPr lang="en-GB" b="1" dirty="0" smtClean="0">
                  <a:solidFill>
                    <a:schemeClr val="bg1"/>
                  </a:solidFill>
                </a:rPr>
                <a:t>!  </a:t>
              </a:r>
              <a:endParaRPr lang="en-GB" b="1" dirty="0">
                <a:solidFill>
                  <a:schemeClr val="bg1"/>
                </a:solidFill>
              </a:endParaRPr>
            </a:p>
          </p:txBody>
        </p:sp>
      </p:grpSp>
      <p:pic>
        <p:nvPicPr>
          <p:cNvPr id="67"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87824" y="2420888"/>
            <a:ext cx="1925922" cy="133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8"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605225" y="2420888"/>
            <a:ext cx="1991111" cy="133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9" name="Picture 2" descr="http://www.lngs.infn.it/lngs_infn/immagini/research/experiments_scientific_info/experiments/current/cobra/BetaDecaySpektrum.jpg"/>
          <p:cNvPicPr>
            <a:picLocks noChangeAspect="1" noChangeArrowheads="1"/>
          </p:cNvPicPr>
          <p:nvPr/>
        </p:nvPicPr>
        <p:blipFill>
          <a:blip r:embed="rId7" cstate="print">
            <a:lum contrast="30000"/>
          </a:blip>
          <a:srcRect l="3530" t="4019" r="4581" b="20914"/>
          <a:stretch>
            <a:fillRect/>
          </a:stretch>
        </p:blipFill>
        <p:spPr bwMode="auto">
          <a:xfrm>
            <a:off x="5436096" y="2204864"/>
            <a:ext cx="2529530" cy="1770804"/>
          </a:xfrm>
          <a:prstGeom prst="rect">
            <a:avLst/>
          </a:prstGeom>
          <a:ln>
            <a:noFill/>
          </a:ln>
          <a:effectLst>
            <a:softEdge rad="112500"/>
          </a:effectLst>
        </p:spPr>
      </p:pic>
      <p:pic>
        <p:nvPicPr>
          <p:cNvPr id="1026" name="Picture 2"/>
          <p:cNvPicPr>
            <a:picLocks noChangeAspect="1" noChangeArrowheads="1"/>
          </p:cNvPicPr>
          <p:nvPr/>
        </p:nvPicPr>
        <p:blipFill rotWithShape="1">
          <a:blip r:embed="rId8">
            <a:extLst>
              <a:ext uri="{28A0092B-C50C-407E-A947-70E740481C1C}">
                <a14:useLocalDpi xmlns:a14="http://schemas.microsoft.com/office/drawing/2010/main" val="0"/>
              </a:ext>
            </a:extLst>
          </a:blip>
          <a:srcRect l="22266" t="44828" r="56829" b="27586"/>
          <a:stretch/>
        </p:blipFill>
        <p:spPr bwMode="auto">
          <a:xfrm>
            <a:off x="688318" y="2420888"/>
            <a:ext cx="1794423" cy="133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Date Placeholder 1"/>
          <p:cNvSpPr>
            <a:spLocks noGrp="1"/>
          </p:cNvSpPr>
          <p:nvPr>
            <p:ph type="dt" sz="half" idx="10"/>
          </p:nvPr>
        </p:nvSpPr>
        <p:spPr/>
        <p:txBody>
          <a:bodyPr/>
          <a:lstStyle/>
          <a:p>
            <a:fld id="{EB488776-DF06-4410-9EEA-E1A521A37018}" type="datetime1">
              <a:rPr lang="en-GB" smtClean="0"/>
              <a:t>24/04/2014</a:t>
            </a:fld>
            <a:endParaRPr lang="en-GB"/>
          </a:p>
        </p:txBody>
      </p:sp>
    </p:spTree>
    <p:extLst>
      <p:ext uri="{BB962C8B-B14F-4D97-AF65-F5344CB8AC3E}">
        <p14:creationId xmlns:p14="http://schemas.microsoft.com/office/powerpoint/2010/main" val="9806805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par>
                                <p:cTn id="8" presetID="10" presetClass="entr" presetSubtype="0" fill="hold" nodeType="with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fade">
                                      <p:cBhvr>
                                        <p:cTn id="10"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Umut KOSE</a:t>
            </a:r>
            <a:endParaRPr lang="en-GB"/>
          </a:p>
        </p:txBody>
      </p:sp>
      <p:sp>
        <p:nvSpPr>
          <p:cNvPr id="3" name="Slide Number Placeholder 2"/>
          <p:cNvSpPr>
            <a:spLocks noGrp="1"/>
          </p:cNvSpPr>
          <p:nvPr>
            <p:ph type="sldNum" sz="quarter" idx="12"/>
          </p:nvPr>
        </p:nvSpPr>
        <p:spPr/>
        <p:txBody>
          <a:bodyPr/>
          <a:lstStyle/>
          <a:p>
            <a:fld id="{9D7D85F2-B42A-4D55-81F3-BF4AC343C405}" type="slidenum">
              <a:rPr lang="en-GB" smtClean="0"/>
              <a:t>40</a:t>
            </a:fld>
            <a:r>
              <a:rPr lang="en-GB" dirty="0" smtClean="0"/>
              <a:t>/42</a:t>
            </a:r>
            <a:endParaRPr lang="en-GB" dirty="0"/>
          </a:p>
        </p:txBody>
      </p:sp>
      <p:sp>
        <p:nvSpPr>
          <p:cNvPr id="4" name="TextBox 3"/>
          <p:cNvSpPr txBox="1"/>
          <p:nvPr/>
        </p:nvSpPr>
        <p:spPr>
          <a:xfrm>
            <a:off x="395536" y="299232"/>
            <a:ext cx="7920880" cy="461665"/>
          </a:xfrm>
          <a:prstGeom prst="rect">
            <a:avLst/>
          </a:prstGeom>
          <a:noFill/>
        </p:spPr>
        <p:txBody>
          <a:bodyPr wrap="square" rtlCol="0">
            <a:spAutoFit/>
          </a:bodyPr>
          <a:lstStyle/>
          <a:p>
            <a:r>
              <a:rPr lang="tr-TR" sz="2400" b="1" i="1" dirty="0" smtClean="0">
                <a:solidFill>
                  <a:srgbClr val="FF0000"/>
                </a:solidFill>
              </a:rPr>
              <a:t>Nötrino araştırmalarının geleceği:</a:t>
            </a:r>
            <a:endParaRPr lang="en-GB" sz="2400" b="1" i="1" dirty="0">
              <a:solidFill>
                <a:srgbClr val="FF0000"/>
              </a:solidFill>
            </a:endParaRPr>
          </a:p>
        </p:txBody>
      </p:sp>
      <p:grpSp>
        <p:nvGrpSpPr>
          <p:cNvPr id="316" name="Group 315"/>
          <p:cNvGrpSpPr/>
          <p:nvPr/>
        </p:nvGrpSpPr>
        <p:grpSpPr>
          <a:xfrm>
            <a:off x="1907704" y="836712"/>
            <a:ext cx="4950343" cy="3461648"/>
            <a:chOff x="1907704" y="836712"/>
            <a:chExt cx="4950343" cy="3461648"/>
          </a:xfrm>
        </p:grpSpPr>
        <p:pic>
          <p:nvPicPr>
            <p:cNvPr id="13623" name="Picture 311"/>
            <p:cNvPicPr>
              <a:picLocks noChangeAspect="1" noChangeArrowheads="1"/>
            </p:cNvPicPr>
            <p:nvPr/>
          </p:nvPicPr>
          <p:blipFill rotWithShape="1">
            <a:blip r:embed="rId2">
              <a:extLst>
                <a:ext uri="{28A0092B-C50C-407E-A947-70E740481C1C}">
                  <a14:useLocalDpi xmlns:a14="http://schemas.microsoft.com/office/drawing/2010/main" val="0"/>
                </a:ext>
              </a:extLst>
            </a:blip>
            <a:srcRect l="8157" t="30391" r="40648" b="5967"/>
            <a:stretch/>
          </p:blipFill>
          <p:spPr bwMode="auto">
            <a:xfrm>
              <a:off x="1907704" y="836712"/>
              <a:ext cx="4950343" cy="34616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5" name="TextBox 314"/>
            <p:cNvSpPr txBox="1"/>
            <p:nvPr/>
          </p:nvSpPr>
          <p:spPr>
            <a:xfrm>
              <a:off x="2051719" y="3717032"/>
              <a:ext cx="4806327" cy="369332"/>
            </a:xfrm>
            <a:prstGeom prst="rect">
              <a:avLst/>
            </a:prstGeom>
            <a:noFill/>
          </p:spPr>
          <p:txBody>
            <a:bodyPr wrap="square" rtlCol="0">
              <a:spAutoFit/>
            </a:bodyPr>
            <a:lstStyle/>
            <a:p>
              <a:r>
                <a:rPr lang="tr-TR" i="1" dirty="0" smtClean="0">
                  <a:solidFill>
                    <a:srgbClr val="FF0000"/>
                  </a:solidFill>
                </a:rPr>
                <a:t>European Strategy on Particle Physics Mayıs 2013</a:t>
              </a:r>
              <a:endParaRPr lang="en-GB" i="1" dirty="0">
                <a:solidFill>
                  <a:srgbClr val="FF0000"/>
                </a:solidFill>
              </a:endParaRPr>
            </a:p>
          </p:txBody>
        </p:sp>
      </p:grpSp>
      <p:sp>
        <p:nvSpPr>
          <p:cNvPr id="317" name="TextBox 316"/>
          <p:cNvSpPr txBox="1"/>
          <p:nvPr/>
        </p:nvSpPr>
        <p:spPr>
          <a:xfrm>
            <a:off x="395536" y="4509120"/>
            <a:ext cx="8496944" cy="1631216"/>
          </a:xfrm>
          <a:prstGeom prst="rect">
            <a:avLst/>
          </a:prstGeom>
          <a:noFill/>
        </p:spPr>
        <p:txBody>
          <a:bodyPr wrap="square" rtlCol="0">
            <a:spAutoFit/>
          </a:bodyPr>
          <a:lstStyle/>
          <a:p>
            <a:r>
              <a:rPr lang="tr-TR" sz="2000" b="1" dirty="0" smtClean="0">
                <a:solidFill>
                  <a:schemeClr val="bg1"/>
                </a:solidFill>
              </a:rPr>
              <a:t>CERN </a:t>
            </a:r>
            <a:r>
              <a:rPr lang="tr-TR" sz="2000" b="1" smtClean="0">
                <a:solidFill>
                  <a:schemeClr val="bg1"/>
                </a:solidFill>
              </a:rPr>
              <a:t>Nötrino platformu: </a:t>
            </a:r>
            <a:r>
              <a:rPr lang="tr-TR" sz="2000" b="1" dirty="0" smtClean="0">
                <a:solidFill>
                  <a:schemeClr val="bg1"/>
                </a:solidFill>
              </a:rPr>
              <a:t>Nötrino detektör R&amp;D (halihazırda WA104-WA105 projeleri) çalışmalarına lojistik/teknik destek, Nötrino beam-line design, Avrupa ve Amerika’da bulunan nötrino komiteleri arasında iletişim ve ortak paydada harekete elverişli planlamalar yapmak. Küresel kollaborayona ve uzun soluklu destek ve cabalara ihtiyaç var.</a:t>
            </a:r>
            <a:endParaRPr lang="en-GB" sz="2000" b="1" dirty="0">
              <a:solidFill>
                <a:schemeClr val="bg1"/>
              </a:solidFill>
            </a:endParaRPr>
          </a:p>
        </p:txBody>
      </p:sp>
      <p:sp>
        <p:nvSpPr>
          <p:cNvPr id="318" name="Date Placeholder 317"/>
          <p:cNvSpPr>
            <a:spLocks noGrp="1"/>
          </p:cNvSpPr>
          <p:nvPr>
            <p:ph type="dt" sz="half" idx="10"/>
          </p:nvPr>
        </p:nvSpPr>
        <p:spPr/>
        <p:txBody>
          <a:bodyPr/>
          <a:lstStyle/>
          <a:p>
            <a:fld id="{FBE14A21-1C69-4C12-92C1-7BDB728D55F3}" type="datetime1">
              <a:rPr lang="en-GB" smtClean="0"/>
              <a:t>24/04/2014</a:t>
            </a:fld>
            <a:endParaRPr lang="en-GB"/>
          </a:p>
        </p:txBody>
      </p:sp>
    </p:spTree>
    <p:extLst>
      <p:ext uri="{BB962C8B-B14F-4D97-AF65-F5344CB8AC3E}">
        <p14:creationId xmlns:p14="http://schemas.microsoft.com/office/powerpoint/2010/main" val="110394470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1711B91C-BF0E-4ED1-9446-03CBC4D5B477}" type="slidenum">
              <a:rPr lang="en-US" smtClean="0">
                <a:solidFill>
                  <a:schemeClr val="bg1"/>
                </a:solidFill>
              </a:rPr>
              <a:pPr>
                <a:defRPr/>
              </a:pPr>
              <a:t>41</a:t>
            </a:fld>
            <a:r>
              <a:rPr lang="en-US" dirty="0" smtClean="0">
                <a:solidFill>
                  <a:schemeClr val="bg1"/>
                </a:solidFill>
              </a:rPr>
              <a:t>/42</a:t>
            </a:r>
            <a:endParaRPr lang="en-US" dirty="0">
              <a:solidFill>
                <a:schemeClr val="bg1"/>
              </a:solidFill>
            </a:endParaRPr>
          </a:p>
        </p:txBody>
      </p:sp>
      <p:grpSp>
        <p:nvGrpSpPr>
          <p:cNvPr id="5" name="Group 7"/>
          <p:cNvGrpSpPr/>
          <p:nvPr/>
        </p:nvGrpSpPr>
        <p:grpSpPr>
          <a:xfrm>
            <a:off x="376807" y="2173654"/>
            <a:ext cx="8515673" cy="4639722"/>
            <a:chOff x="751475" y="2348434"/>
            <a:chExt cx="8056193" cy="4639722"/>
          </a:xfrm>
        </p:grpSpPr>
        <p:sp>
          <p:nvSpPr>
            <p:cNvPr id="4" name="TextBox 3"/>
            <p:cNvSpPr txBox="1"/>
            <p:nvPr/>
          </p:nvSpPr>
          <p:spPr>
            <a:xfrm>
              <a:off x="751475" y="2956283"/>
              <a:ext cx="8056193" cy="4031873"/>
            </a:xfrm>
            <a:prstGeom prst="rect">
              <a:avLst/>
            </a:prstGeom>
            <a:noFill/>
          </p:spPr>
          <p:txBody>
            <a:bodyPr wrap="square" rtlCol="0">
              <a:spAutoFit/>
            </a:bodyPr>
            <a:lstStyle/>
            <a:p>
              <a:pPr>
                <a:buFont typeface="Wingdings" pitchFamily="2" charset="2"/>
                <a:buChar char="v"/>
              </a:pPr>
              <a:r>
                <a:rPr lang="tr-TR" sz="2200" i="1" dirty="0" smtClean="0">
                  <a:solidFill>
                    <a:schemeClr val="bg1"/>
                  </a:solidFill>
                </a:rPr>
                <a:t>Ü</a:t>
              </a:r>
              <a:r>
                <a:rPr lang="tr-TR" sz="2200" i="1" dirty="0">
                  <a:solidFill>
                    <a:schemeClr val="bg1"/>
                  </a:solidFill>
                </a:rPr>
                <a:t>ç</a:t>
              </a:r>
              <a:r>
                <a:rPr lang="en-GB" sz="2200" i="1" dirty="0" smtClean="0">
                  <a:solidFill>
                    <a:schemeClr val="bg1"/>
                  </a:solidFill>
                </a:rPr>
                <a:t>ten </a:t>
              </a:r>
              <a:r>
                <a:rPr lang="en-GB" sz="2200" i="1" dirty="0" err="1" smtClean="0">
                  <a:solidFill>
                    <a:schemeClr val="bg1"/>
                  </a:solidFill>
                </a:rPr>
                <a:t>fazla</a:t>
              </a:r>
              <a:r>
                <a:rPr lang="en-GB" sz="2200" i="1" dirty="0" smtClean="0">
                  <a:solidFill>
                    <a:schemeClr val="bg1"/>
                  </a:solidFill>
                </a:rPr>
                <a:t> n</a:t>
              </a:r>
              <a:r>
                <a:rPr lang="tr-TR" sz="2200" i="1" dirty="0" smtClean="0">
                  <a:solidFill>
                    <a:schemeClr val="bg1"/>
                  </a:solidFill>
                </a:rPr>
                <a:t>ö</a:t>
              </a:r>
              <a:r>
                <a:rPr lang="en-GB" sz="2200" i="1" dirty="0" err="1" smtClean="0">
                  <a:solidFill>
                    <a:schemeClr val="bg1"/>
                  </a:solidFill>
                </a:rPr>
                <a:t>trino</a:t>
              </a:r>
              <a:r>
                <a:rPr lang="en-GB" sz="2200" i="1" dirty="0" smtClean="0">
                  <a:solidFill>
                    <a:schemeClr val="bg1"/>
                  </a:solidFill>
                </a:rPr>
                <a:t> </a:t>
              </a:r>
              <a:r>
                <a:rPr lang="en-GB" sz="2200" i="1" dirty="0" err="1" smtClean="0">
                  <a:solidFill>
                    <a:schemeClr val="bg1"/>
                  </a:solidFill>
                </a:rPr>
                <a:t>var</a:t>
              </a:r>
              <a:r>
                <a:rPr lang="en-GB" sz="2200" i="1" dirty="0" smtClean="0">
                  <a:solidFill>
                    <a:schemeClr val="bg1"/>
                  </a:solidFill>
                </a:rPr>
                <a:t> m</a:t>
              </a:r>
              <a:r>
                <a:rPr lang="tr-TR" sz="2200" i="1" dirty="0" smtClean="0">
                  <a:solidFill>
                    <a:schemeClr val="bg1"/>
                  </a:solidFill>
                </a:rPr>
                <a:t>ı</a:t>
              </a:r>
              <a:r>
                <a:rPr lang="en-GB" sz="2200" i="1" dirty="0" smtClean="0">
                  <a:solidFill>
                    <a:schemeClr val="bg1"/>
                  </a:solidFill>
                </a:rPr>
                <a:t>d</a:t>
              </a:r>
              <a:r>
                <a:rPr lang="tr-TR" sz="2200" i="1" dirty="0" smtClean="0">
                  <a:solidFill>
                    <a:schemeClr val="bg1"/>
                  </a:solidFill>
                </a:rPr>
                <a:t>ı</a:t>
              </a:r>
              <a:r>
                <a:rPr lang="en-GB" sz="2200" i="1" dirty="0" smtClean="0">
                  <a:solidFill>
                    <a:schemeClr val="bg1"/>
                  </a:solidFill>
                </a:rPr>
                <a:t>r? </a:t>
              </a:r>
            </a:p>
            <a:p>
              <a:pPr>
                <a:buFont typeface="Wingdings" pitchFamily="2" charset="2"/>
                <a:buChar char="v"/>
              </a:pPr>
              <a:r>
                <a:rPr lang="en-GB" sz="2200" i="1" dirty="0" smtClean="0">
                  <a:solidFill>
                    <a:schemeClr val="bg1"/>
                  </a:solidFill>
                </a:rPr>
                <a:t>Sterile n</a:t>
              </a:r>
              <a:r>
                <a:rPr lang="tr-TR" sz="2200" i="1" dirty="0" smtClean="0">
                  <a:solidFill>
                    <a:schemeClr val="bg1"/>
                  </a:solidFill>
                </a:rPr>
                <a:t>ö</a:t>
              </a:r>
              <a:r>
                <a:rPr lang="en-GB" sz="2200" i="1" dirty="0" err="1" smtClean="0">
                  <a:solidFill>
                    <a:schemeClr val="bg1"/>
                  </a:solidFill>
                </a:rPr>
                <a:t>trino</a:t>
              </a:r>
              <a:r>
                <a:rPr lang="en-GB" sz="2200" i="1" dirty="0" smtClean="0">
                  <a:solidFill>
                    <a:schemeClr val="bg1"/>
                  </a:solidFill>
                </a:rPr>
                <a:t> </a:t>
              </a:r>
              <a:r>
                <a:rPr lang="en-GB" sz="2200" i="1" dirty="0" err="1" smtClean="0">
                  <a:solidFill>
                    <a:schemeClr val="bg1"/>
                  </a:solidFill>
                </a:rPr>
                <a:t>var</a:t>
              </a:r>
              <a:r>
                <a:rPr lang="en-GB" sz="2200" i="1" dirty="0" smtClean="0">
                  <a:solidFill>
                    <a:schemeClr val="bg1"/>
                  </a:solidFill>
                </a:rPr>
                <a:t> m</a:t>
              </a:r>
              <a:r>
                <a:rPr lang="tr-TR" sz="2200" i="1" dirty="0" smtClean="0">
                  <a:solidFill>
                    <a:schemeClr val="bg1"/>
                  </a:solidFill>
                </a:rPr>
                <a:t>ı</a:t>
              </a:r>
              <a:r>
                <a:rPr lang="en-GB" sz="2200" i="1" dirty="0" smtClean="0">
                  <a:solidFill>
                    <a:schemeClr val="bg1"/>
                  </a:solidFill>
                </a:rPr>
                <a:t>? </a:t>
              </a:r>
              <a:r>
                <a:rPr lang="en-GB" sz="2200" i="1" dirty="0" err="1" smtClean="0">
                  <a:solidFill>
                    <a:schemeClr val="bg1"/>
                  </a:solidFill>
                </a:rPr>
                <a:t>Varsa</a:t>
              </a:r>
              <a:r>
                <a:rPr lang="en-GB" sz="2200" i="1" dirty="0" smtClean="0">
                  <a:solidFill>
                    <a:schemeClr val="bg1"/>
                  </a:solidFill>
                </a:rPr>
                <a:t> </a:t>
              </a:r>
              <a:r>
                <a:rPr lang="en-GB" sz="2200" i="1" dirty="0" err="1" smtClean="0">
                  <a:solidFill>
                    <a:schemeClr val="bg1"/>
                  </a:solidFill>
                </a:rPr>
                <a:t>ka</a:t>
              </a:r>
              <a:r>
                <a:rPr lang="tr-TR" sz="2200" i="1" dirty="0" smtClean="0">
                  <a:solidFill>
                    <a:schemeClr val="bg1"/>
                  </a:solidFill>
                </a:rPr>
                <a:t>ç</a:t>
              </a:r>
              <a:r>
                <a:rPr lang="en-GB" sz="2200" i="1" dirty="0" smtClean="0">
                  <a:solidFill>
                    <a:schemeClr val="bg1"/>
                  </a:solidFill>
                </a:rPr>
                <a:t> </a:t>
              </a:r>
              <a:r>
                <a:rPr lang="en-GB" sz="2200" i="1" dirty="0" err="1" smtClean="0">
                  <a:solidFill>
                    <a:schemeClr val="bg1"/>
                  </a:solidFill>
                </a:rPr>
                <a:t>tane</a:t>
              </a:r>
              <a:r>
                <a:rPr lang="en-GB" sz="2200" i="1" dirty="0" smtClean="0">
                  <a:solidFill>
                    <a:schemeClr val="bg1"/>
                  </a:solidFill>
                </a:rPr>
                <a:t>? </a:t>
              </a:r>
            </a:p>
            <a:p>
              <a:r>
                <a:rPr lang="en-GB" sz="2200" i="1" dirty="0">
                  <a:solidFill>
                    <a:schemeClr val="bg1"/>
                  </a:solidFill>
                </a:rPr>
                <a:t> </a:t>
              </a:r>
              <a:r>
                <a:rPr lang="en-GB" sz="2200" i="1" dirty="0" smtClean="0">
                  <a:solidFill>
                    <a:schemeClr val="bg1"/>
                  </a:solidFill>
                </a:rPr>
                <a:t>    </a:t>
              </a:r>
              <a:r>
                <a:rPr lang="en-GB" sz="2200" i="1" dirty="0" err="1" smtClean="0">
                  <a:solidFill>
                    <a:schemeClr val="bg1"/>
                  </a:solidFill>
                </a:rPr>
                <a:t>Hafif</a:t>
              </a:r>
              <a:r>
                <a:rPr lang="en-GB" sz="2200" i="1" dirty="0" smtClean="0">
                  <a:solidFill>
                    <a:schemeClr val="bg1"/>
                  </a:solidFill>
                </a:rPr>
                <a:t> </a:t>
              </a:r>
              <a:r>
                <a:rPr lang="en-GB" sz="2200" i="1" dirty="0" err="1" smtClean="0">
                  <a:solidFill>
                    <a:schemeClr val="bg1"/>
                  </a:solidFill>
                </a:rPr>
                <a:t>veya</a:t>
              </a:r>
              <a:r>
                <a:rPr lang="en-GB" sz="2200" i="1" dirty="0" smtClean="0">
                  <a:solidFill>
                    <a:schemeClr val="bg1"/>
                  </a:solidFill>
                </a:rPr>
                <a:t> a</a:t>
              </a:r>
              <a:r>
                <a:rPr lang="tr-TR" sz="2200" i="1" dirty="0" smtClean="0">
                  <a:solidFill>
                    <a:schemeClr val="bg1"/>
                  </a:solidFill>
                </a:rPr>
                <a:t>ğı</a:t>
              </a:r>
              <a:r>
                <a:rPr lang="en-GB" sz="2200" i="1" dirty="0" smtClean="0">
                  <a:solidFill>
                    <a:schemeClr val="bg1"/>
                  </a:solidFill>
                </a:rPr>
                <a:t>r k</a:t>
              </a:r>
              <a:r>
                <a:rPr lang="tr-TR" sz="2200" i="1" dirty="0" smtClean="0">
                  <a:solidFill>
                    <a:schemeClr val="bg1"/>
                  </a:solidFill>
                </a:rPr>
                <a:t>ü</a:t>
              </a:r>
              <a:r>
                <a:rPr lang="en-GB" sz="2200" i="1" dirty="0" err="1" smtClean="0">
                  <a:solidFill>
                    <a:schemeClr val="bg1"/>
                  </a:solidFill>
                </a:rPr>
                <a:t>tleli</a:t>
              </a:r>
              <a:r>
                <a:rPr lang="en-GB" sz="2200" i="1" dirty="0" smtClean="0">
                  <a:solidFill>
                    <a:schemeClr val="bg1"/>
                  </a:solidFill>
                </a:rPr>
                <a:t>?</a:t>
              </a:r>
            </a:p>
            <a:p>
              <a:pPr>
                <a:buFont typeface="Wingdings" pitchFamily="2" charset="2"/>
                <a:buChar char="v"/>
              </a:pPr>
              <a:r>
                <a:rPr lang="en-GB" sz="2200" i="1" dirty="0" smtClean="0">
                  <a:solidFill>
                    <a:schemeClr val="bg1"/>
                  </a:solidFill>
                </a:rPr>
                <a:t>N</a:t>
              </a:r>
              <a:r>
                <a:rPr lang="tr-TR" sz="2200" i="1" dirty="0" smtClean="0">
                  <a:solidFill>
                    <a:schemeClr val="bg1"/>
                  </a:solidFill>
                </a:rPr>
                <a:t>ö</a:t>
              </a:r>
              <a:r>
                <a:rPr lang="en-GB" sz="2200" i="1" dirty="0" err="1" smtClean="0">
                  <a:solidFill>
                    <a:schemeClr val="bg1"/>
                  </a:solidFill>
                </a:rPr>
                <a:t>trinolar</a:t>
              </a:r>
              <a:r>
                <a:rPr lang="en-GB" sz="2200" i="1" dirty="0" smtClean="0">
                  <a:solidFill>
                    <a:schemeClr val="bg1"/>
                  </a:solidFill>
                </a:rPr>
                <a:t> </a:t>
              </a:r>
              <a:r>
                <a:rPr lang="en-GB" sz="2200" i="1" dirty="0" err="1" smtClean="0">
                  <a:solidFill>
                    <a:schemeClr val="bg1"/>
                  </a:solidFill>
                </a:rPr>
                <a:t>kendi</a:t>
              </a:r>
              <a:r>
                <a:rPr lang="en-GB" sz="2200" i="1" dirty="0" smtClean="0">
                  <a:solidFill>
                    <a:schemeClr val="bg1"/>
                  </a:solidFill>
                </a:rPr>
                <a:t> </a:t>
              </a:r>
              <a:r>
                <a:rPr lang="en-GB" sz="2200" i="1" dirty="0" err="1" smtClean="0">
                  <a:solidFill>
                    <a:schemeClr val="bg1"/>
                  </a:solidFill>
                </a:rPr>
                <a:t>kar</a:t>
              </a:r>
              <a:r>
                <a:rPr lang="tr-TR" sz="2200" i="1" dirty="0" smtClean="0">
                  <a:solidFill>
                    <a:schemeClr val="bg1"/>
                  </a:solidFill>
                </a:rPr>
                <a:t>şı</a:t>
              </a:r>
              <a:r>
                <a:rPr lang="en-GB" sz="2200" i="1" dirty="0" smtClean="0">
                  <a:solidFill>
                    <a:schemeClr val="bg1"/>
                  </a:solidFill>
                </a:rPr>
                <a:t>t par</a:t>
              </a:r>
              <a:r>
                <a:rPr lang="tr-TR" sz="2200" i="1" dirty="0" smtClean="0">
                  <a:solidFill>
                    <a:schemeClr val="bg1"/>
                  </a:solidFill>
                </a:rPr>
                <a:t>ç</a:t>
              </a:r>
              <a:r>
                <a:rPr lang="en-GB" sz="2200" i="1" dirty="0" smtClean="0">
                  <a:solidFill>
                    <a:schemeClr val="bg1"/>
                  </a:solidFill>
                </a:rPr>
                <a:t>ac</a:t>
              </a:r>
              <a:r>
                <a:rPr lang="tr-TR" sz="2200" i="1" dirty="0" smtClean="0">
                  <a:solidFill>
                    <a:schemeClr val="bg1"/>
                  </a:solidFill>
                </a:rPr>
                <a:t>ı</a:t>
              </a:r>
              <a:r>
                <a:rPr lang="en-GB" sz="2200" i="1" dirty="0" err="1" smtClean="0">
                  <a:solidFill>
                    <a:schemeClr val="bg1"/>
                  </a:solidFill>
                </a:rPr>
                <a:t>klar</a:t>
              </a:r>
              <a:r>
                <a:rPr lang="tr-TR" sz="2200" i="1" dirty="0" smtClean="0">
                  <a:solidFill>
                    <a:schemeClr val="bg1"/>
                  </a:solidFill>
                </a:rPr>
                <a:t>ı </a:t>
              </a:r>
              <a:r>
                <a:rPr lang="en-GB" sz="2200" i="1" dirty="0" smtClean="0">
                  <a:solidFill>
                    <a:schemeClr val="bg1"/>
                  </a:solidFill>
                </a:rPr>
                <a:t>m</a:t>
              </a:r>
              <a:r>
                <a:rPr lang="tr-TR" sz="2200" i="1" dirty="0" smtClean="0">
                  <a:solidFill>
                    <a:schemeClr val="bg1"/>
                  </a:solidFill>
                </a:rPr>
                <a:t>ı</a:t>
              </a:r>
              <a:r>
                <a:rPr lang="en-GB" sz="2200" i="1" dirty="0" smtClean="0">
                  <a:solidFill>
                    <a:schemeClr val="bg1"/>
                  </a:solidFill>
                </a:rPr>
                <a:t>d</a:t>
              </a:r>
              <a:r>
                <a:rPr lang="tr-TR" sz="2200" i="1" dirty="0" smtClean="0">
                  <a:solidFill>
                    <a:schemeClr val="bg1"/>
                  </a:solidFill>
                </a:rPr>
                <a:t>ı</a:t>
              </a:r>
              <a:r>
                <a:rPr lang="en-GB" sz="2200" i="1" dirty="0" smtClean="0">
                  <a:solidFill>
                    <a:schemeClr val="bg1"/>
                  </a:solidFill>
                </a:rPr>
                <a:t>r? </a:t>
              </a:r>
            </a:p>
            <a:p>
              <a:r>
                <a:rPr lang="en-GB" sz="2200" i="1" dirty="0" smtClean="0">
                  <a:solidFill>
                    <a:schemeClr val="bg1"/>
                  </a:solidFill>
                </a:rPr>
                <a:t>     Dirac </a:t>
              </a:r>
              <a:r>
                <a:rPr lang="en-GB" sz="2200" i="1" dirty="0" err="1" smtClean="0">
                  <a:solidFill>
                    <a:schemeClr val="bg1"/>
                  </a:solidFill>
                </a:rPr>
                <a:t>veya</a:t>
              </a:r>
              <a:r>
                <a:rPr lang="en-GB" sz="2200" i="1" dirty="0" smtClean="0">
                  <a:solidFill>
                    <a:schemeClr val="bg1"/>
                  </a:solidFill>
                </a:rPr>
                <a:t> </a:t>
              </a:r>
              <a:r>
                <a:rPr lang="en-GB" sz="2200" i="1" dirty="0" err="1" smtClean="0">
                  <a:solidFill>
                    <a:schemeClr val="bg1"/>
                  </a:solidFill>
                </a:rPr>
                <a:t>Majorana</a:t>
              </a:r>
              <a:r>
                <a:rPr lang="en-GB" sz="2200" i="1" dirty="0" smtClean="0">
                  <a:solidFill>
                    <a:schemeClr val="bg1"/>
                  </a:solidFill>
                </a:rPr>
                <a:t> type?</a:t>
              </a:r>
            </a:p>
            <a:p>
              <a:pPr>
                <a:buFont typeface="Wingdings" pitchFamily="2" charset="2"/>
                <a:buChar char="v"/>
              </a:pPr>
              <a:r>
                <a:rPr lang="en-GB" sz="2200" i="1" dirty="0" smtClean="0">
                  <a:solidFill>
                    <a:srgbClr val="FFFF00"/>
                  </a:solidFill>
                </a:rPr>
                <a:t>N</a:t>
              </a:r>
              <a:r>
                <a:rPr lang="tr-TR" sz="2200" i="1" dirty="0" smtClean="0">
                  <a:solidFill>
                    <a:srgbClr val="FFFF00"/>
                  </a:solidFill>
                </a:rPr>
                <a:t>ö</a:t>
              </a:r>
              <a:r>
                <a:rPr lang="en-GB" sz="2200" i="1" dirty="0" err="1" smtClean="0">
                  <a:solidFill>
                    <a:srgbClr val="FFFF00"/>
                  </a:solidFill>
                </a:rPr>
                <a:t>trinolar</a:t>
              </a:r>
              <a:r>
                <a:rPr lang="en-GB" sz="2200" i="1" dirty="0" smtClean="0">
                  <a:solidFill>
                    <a:srgbClr val="FFFF00"/>
                  </a:solidFill>
                </a:rPr>
                <a:t> k</a:t>
              </a:r>
              <a:r>
                <a:rPr lang="tr-TR" sz="2200" i="1" dirty="0" smtClean="0">
                  <a:solidFill>
                    <a:srgbClr val="FFFF00"/>
                  </a:solidFill>
                </a:rPr>
                <a:t>ü</a:t>
              </a:r>
              <a:r>
                <a:rPr lang="en-GB" sz="2200" i="1" dirty="0" err="1" smtClean="0">
                  <a:solidFill>
                    <a:srgbClr val="FFFF00"/>
                  </a:solidFill>
                </a:rPr>
                <a:t>tlelerini</a:t>
              </a:r>
              <a:r>
                <a:rPr lang="en-GB" sz="2200" i="1" dirty="0" smtClean="0">
                  <a:solidFill>
                    <a:srgbClr val="FFFF00"/>
                  </a:solidFill>
                </a:rPr>
                <a:t> </a:t>
              </a:r>
              <a:r>
                <a:rPr lang="en-GB" sz="2200" i="1" dirty="0" err="1" smtClean="0">
                  <a:solidFill>
                    <a:srgbClr val="FFFF00"/>
                  </a:solidFill>
                </a:rPr>
                <a:t>nas</a:t>
              </a:r>
              <a:r>
                <a:rPr lang="tr-TR" sz="2200" i="1" dirty="0" smtClean="0">
                  <a:solidFill>
                    <a:srgbClr val="FFFF00"/>
                  </a:solidFill>
                </a:rPr>
                <a:t>ı</a:t>
              </a:r>
              <a:r>
                <a:rPr lang="en-GB" sz="2200" i="1" dirty="0" smtClean="0">
                  <a:solidFill>
                    <a:srgbClr val="FFFF00"/>
                  </a:solidFill>
                </a:rPr>
                <a:t>l </a:t>
              </a:r>
              <a:r>
                <a:rPr lang="en-GB" sz="2200" i="1" dirty="0" err="1" smtClean="0">
                  <a:solidFill>
                    <a:srgbClr val="FFFF00"/>
                  </a:solidFill>
                </a:rPr>
                <a:t>kazan</a:t>
              </a:r>
              <a:r>
                <a:rPr lang="tr-TR" sz="2200" i="1" dirty="0" smtClean="0">
                  <a:solidFill>
                    <a:srgbClr val="FFFF00"/>
                  </a:solidFill>
                </a:rPr>
                <a:t>ı</a:t>
              </a:r>
              <a:r>
                <a:rPr lang="en-GB" sz="2200" i="1" dirty="0" err="1" smtClean="0">
                  <a:solidFill>
                    <a:srgbClr val="FFFF00"/>
                  </a:solidFill>
                </a:rPr>
                <a:t>yor</a:t>
              </a:r>
              <a:r>
                <a:rPr lang="en-GB" sz="2200" i="1" dirty="0" smtClean="0">
                  <a:solidFill>
                    <a:srgbClr val="FFFF00"/>
                  </a:solidFill>
                </a:rPr>
                <a:t>?</a:t>
              </a:r>
            </a:p>
            <a:p>
              <a:pPr>
                <a:buFont typeface="Wingdings" pitchFamily="2" charset="2"/>
                <a:buChar char="v"/>
              </a:pPr>
              <a:r>
                <a:rPr lang="en-GB" sz="2200" i="1" dirty="0" smtClean="0">
                  <a:solidFill>
                    <a:schemeClr val="bg1"/>
                  </a:solidFill>
                </a:rPr>
                <a:t>N</a:t>
              </a:r>
              <a:r>
                <a:rPr lang="tr-TR" sz="2200" i="1" dirty="0" smtClean="0">
                  <a:solidFill>
                    <a:schemeClr val="bg1"/>
                  </a:solidFill>
                </a:rPr>
                <a:t>ö</a:t>
              </a:r>
              <a:r>
                <a:rPr lang="en-GB" sz="2200" i="1" dirty="0" err="1" smtClean="0">
                  <a:solidFill>
                    <a:schemeClr val="bg1"/>
                  </a:solidFill>
                </a:rPr>
                <a:t>trinolar</a:t>
              </a:r>
              <a:r>
                <a:rPr lang="tr-TR" sz="2200" i="1" dirty="0" smtClean="0">
                  <a:solidFill>
                    <a:schemeClr val="bg1"/>
                  </a:solidFill>
                </a:rPr>
                <a:t>ı</a:t>
              </a:r>
              <a:r>
                <a:rPr lang="en-GB" sz="2200" i="1" dirty="0" smtClean="0">
                  <a:solidFill>
                    <a:schemeClr val="bg1"/>
                  </a:solidFill>
                </a:rPr>
                <a:t>n k</a:t>
              </a:r>
              <a:r>
                <a:rPr lang="tr-TR" sz="2200" i="1" dirty="0" smtClean="0">
                  <a:solidFill>
                    <a:schemeClr val="bg1"/>
                  </a:solidFill>
                </a:rPr>
                <a:t>ü</a:t>
              </a:r>
              <a:r>
                <a:rPr lang="en-GB" sz="2200" i="1" dirty="0" err="1" smtClean="0">
                  <a:solidFill>
                    <a:schemeClr val="bg1"/>
                  </a:solidFill>
                </a:rPr>
                <a:t>tlesi</a:t>
              </a:r>
              <a:r>
                <a:rPr lang="en-GB" sz="2200" i="1" dirty="0" smtClean="0">
                  <a:solidFill>
                    <a:schemeClr val="bg1"/>
                  </a:solidFill>
                </a:rPr>
                <a:t> </a:t>
              </a:r>
              <a:r>
                <a:rPr lang="en-GB" sz="2200" i="1" dirty="0" err="1" smtClean="0">
                  <a:solidFill>
                    <a:schemeClr val="bg1"/>
                  </a:solidFill>
                </a:rPr>
                <a:t>nedir</a:t>
              </a:r>
              <a:r>
                <a:rPr lang="en-GB" sz="2200" i="1" dirty="0" smtClean="0">
                  <a:solidFill>
                    <a:schemeClr val="bg1"/>
                  </a:solidFill>
                </a:rPr>
                <a:t>?</a:t>
              </a:r>
            </a:p>
            <a:p>
              <a:pPr>
                <a:buFont typeface="Wingdings" pitchFamily="2" charset="2"/>
                <a:buChar char="v"/>
              </a:pPr>
              <a:r>
                <a:rPr lang="en-GB" sz="2200" i="1" dirty="0" smtClean="0">
                  <a:solidFill>
                    <a:schemeClr val="bg1"/>
                  </a:solidFill>
                </a:rPr>
                <a:t>K</a:t>
              </a:r>
              <a:r>
                <a:rPr lang="tr-TR" sz="2200" i="1" dirty="0" smtClean="0">
                  <a:solidFill>
                    <a:schemeClr val="bg1"/>
                  </a:solidFill>
                </a:rPr>
                <a:t>ü</a:t>
              </a:r>
              <a:r>
                <a:rPr lang="en-GB" sz="2200" i="1" dirty="0" err="1" smtClean="0">
                  <a:solidFill>
                    <a:schemeClr val="bg1"/>
                  </a:solidFill>
                </a:rPr>
                <a:t>tle</a:t>
              </a:r>
              <a:r>
                <a:rPr lang="en-GB" sz="2200" i="1" dirty="0" smtClean="0">
                  <a:solidFill>
                    <a:schemeClr val="bg1"/>
                  </a:solidFill>
                </a:rPr>
                <a:t> </a:t>
              </a:r>
              <a:r>
                <a:rPr lang="en-GB" sz="2200" i="1" dirty="0" err="1" smtClean="0">
                  <a:solidFill>
                    <a:schemeClr val="bg1"/>
                  </a:solidFill>
                </a:rPr>
                <a:t>hiyerar</a:t>
              </a:r>
              <a:r>
                <a:rPr lang="tr-TR" sz="2200" i="1" dirty="0" smtClean="0">
                  <a:solidFill>
                    <a:schemeClr val="bg1"/>
                  </a:solidFill>
                </a:rPr>
                <a:t>ş</a:t>
              </a:r>
              <a:r>
                <a:rPr lang="en-GB" sz="2200" i="1" dirty="0" err="1" smtClean="0">
                  <a:solidFill>
                    <a:schemeClr val="bg1"/>
                  </a:solidFill>
                </a:rPr>
                <a:t>i</a:t>
              </a:r>
              <a:r>
                <a:rPr lang="en-GB" sz="2200" i="1" dirty="0" smtClean="0">
                  <a:solidFill>
                    <a:schemeClr val="bg1"/>
                  </a:solidFill>
                </a:rPr>
                <a:t>?  Inverted or not inverted?</a:t>
              </a:r>
            </a:p>
            <a:p>
              <a:pPr>
                <a:buFont typeface="Wingdings" pitchFamily="2" charset="2"/>
                <a:buChar char="v"/>
              </a:pPr>
              <a:r>
                <a:rPr lang="en-GB" sz="2200" i="1" dirty="0" smtClean="0">
                  <a:solidFill>
                    <a:schemeClr val="bg1"/>
                  </a:solidFill>
                </a:rPr>
                <a:t>CP, CPT violation?</a:t>
              </a:r>
              <a:endParaRPr lang="tr-TR" sz="2200" i="1" dirty="0" smtClean="0">
                <a:solidFill>
                  <a:schemeClr val="bg1"/>
                </a:solidFill>
              </a:endParaRPr>
            </a:p>
            <a:p>
              <a:pPr>
                <a:buFont typeface="Wingdings" pitchFamily="2" charset="2"/>
                <a:buChar char="v"/>
              </a:pPr>
              <a:r>
                <a:rPr lang="tr-TR" sz="2200" i="1" dirty="0" smtClean="0">
                  <a:solidFill>
                    <a:schemeClr val="bg1"/>
                  </a:solidFill>
                </a:rPr>
                <a:t> </a:t>
              </a:r>
              <a:r>
                <a:rPr lang="en-GB" sz="2200" i="1" dirty="0" smtClean="0">
                  <a:solidFill>
                    <a:schemeClr val="bg1"/>
                  </a:solidFill>
                </a:rPr>
                <a:t>…….</a:t>
              </a:r>
            </a:p>
            <a:p>
              <a:endParaRPr lang="en-GB" dirty="0" smtClean="0">
                <a:solidFill>
                  <a:schemeClr val="bg1"/>
                </a:solidFill>
              </a:endParaRPr>
            </a:p>
            <a:p>
              <a:endParaRPr lang="en-GB" dirty="0">
                <a:solidFill>
                  <a:schemeClr val="bg1"/>
                </a:solidFill>
              </a:endParaRPr>
            </a:p>
          </p:txBody>
        </p:sp>
        <p:sp>
          <p:nvSpPr>
            <p:cNvPr id="7" name="TextBox 6"/>
            <p:cNvSpPr txBox="1"/>
            <p:nvPr/>
          </p:nvSpPr>
          <p:spPr>
            <a:xfrm>
              <a:off x="961680" y="2348434"/>
              <a:ext cx="6716126" cy="430887"/>
            </a:xfrm>
            <a:prstGeom prst="rect">
              <a:avLst/>
            </a:prstGeom>
            <a:noFill/>
          </p:spPr>
          <p:txBody>
            <a:bodyPr wrap="square" rtlCol="0">
              <a:spAutoFit/>
            </a:bodyPr>
            <a:lstStyle/>
            <a:p>
              <a:r>
                <a:rPr lang="en-GB" sz="2200" b="1" i="1" dirty="0" err="1" smtClean="0">
                  <a:solidFill>
                    <a:srgbClr val="FF0000"/>
                  </a:solidFill>
                </a:rPr>
                <a:t>Fizikcilerin</a:t>
              </a:r>
              <a:r>
                <a:rPr lang="en-GB" sz="2200" b="1" i="1" dirty="0" smtClean="0">
                  <a:solidFill>
                    <a:srgbClr val="FF0000"/>
                  </a:solidFill>
                </a:rPr>
                <a:t> </a:t>
              </a:r>
              <a:r>
                <a:rPr lang="en-GB" sz="2200" b="1" i="1" dirty="0" err="1" smtClean="0">
                  <a:solidFill>
                    <a:srgbClr val="FF0000"/>
                  </a:solidFill>
                </a:rPr>
                <a:t>arad</a:t>
              </a:r>
              <a:r>
                <a:rPr lang="tr-TR" sz="2200" b="1" i="1" dirty="0" smtClean="0">
                  <a:solidFill>
                    <a:srgbClr val="FF0000"/>
                  </a:solidFill>
                </a:rPr>
                <a:t>ığı</a:t>
              </a:r>
              <a:r>
                <a:rPr lang="en-GB" sz="2200" b="1" i="1" dirty="0" smtClean="0">
                  <a:solidFill>
                    <a:srgbClr val="FF0000"/>
                  </a:solidFill>
                </a:rPr>
                <a:t> </a:t>
              </a:r>
              <a:r>
                <a:rPr lang="en-GB" sz="2200" b="1" i="1" dirty="0" err="1" smtClean="0">
                  <a:solidFill>
                    <a:srgbClr val="FF0000"/>
                  </a:solidFill>
                </a:rPr>
                <a:t>cevaplar</a:t>
              </a:r>
              <a:r>
                <a:rPr lang="en-GB" sz="2200" b="1" i="1" dirty="0" smtClean="0">
                  <a:solidFill>
                    <a:srgbClr val="FF0000"/>
                  </a:solidFill>
                </a:rPr>
                <a:t>:</a:t>
              </a:r>
              <a:endParaRPr lang="en-GB" sz="2200" b="1" i="1" dirty="0">
                <a:solidFill>
                  <a:srgbClr val="FF0000"/>
                </a:solidFill>
              </a:endParaRPr>
            </a:p>
          </p:txBody>
        </p:sp>
      </p:grpSp>
      <p:grpSp>
        <p:nvGrpSpPr>
          <p:cNvPr id="8" name="Group 12"/>
          <p:cNvGrpSpPr/>
          <p:nvPr/>
        </p:nvGrpSpPr>
        <p:grpSpPr>
          <a:xfrm>
            <a:off x="539552" y="319547"/>
            <a:ext cx="7766248" cy="1927577"/>
            <a:chOff x="539552" y="319547"/>
            <a:chExt cx="7766248" cy="1927577"/>
          </a:xfrm>
        </p:grpSpPr>
        <p:grpSp>
          <p:nvGrpSpPr>
            <p:cNvPr id="10" name="Group 9"/>
            <p:cNvGrpSpPr/>
            <p:nvPr/>
          </p:nvGrpSpPr>
          <p:grpSpPr>
            <a:xfrm>
              <a:off x="539552" y="356184"/>
              <a:ext cx="7766248" cy="1890940"/>
              <a:chOff x="539552" y="529610"/>
              <a:chExt cx="7766248" cy="1890940"/>
            </a:xfrm>
          </p:grpSpPr>
          <p:sp>
            <p:nvSpPr>
              <p:cNvPr id="3" name="TextBox 2"/>
              <p:cNvSpPr txBox="1"/>
              <p:nvPr/>
            </p:nvSpPr>
            <p:spPr>
              <a:xfrm>
                <a:off x="539552" y="529610"/>
                <a:ext cx="7595440" cy="400110"/>
              </a:xfrm>
              <a:prstGeom prst="rect">
                <a:avLst/>
              </a:prstGeom>
              <a:noFill/>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tr-TR" sz="2000" b="1" i="1" dirty="0" smtClean="0">
                    <a:solidFill>
                      <a:srgbClr val="FF0000"/>
                    </a:solidFill>
                    <a:latin typeface="Arial" pitchFamily="34" charset="0"/>
                    <a:cs typeface="Arial" pitchFamily="34" charset="0"/>
                  </a:rPr>
                  <a:t>Sonsöz: </a:t>
                </a:r>
                <a:r>
                  <a:rPr lang="en-GB" sz="2000" b="1" i="1" dirty="0" smtClean="0">
                    <a:solidFill>
                      <a:srgbClr val="FF0000"/>
                    </a:solidFill>
                    <a:latin typeface="Arial" pitchFamily="34" charset="0"/>
                    <a:cs typeface="Arial" pitchFamily="34" charset="0"/>
                  </a:rPr>
                  <a:t>N</a:t>
                </a:r>
                <a:r>
                  <a:rPr lang="tr-TR" sz="2000" b="1" i="1" dirty="0" smtClean="0">
                    <a:solidFill>
                      <a:srgbClr val="FF0000"/>
                    </a:solidFill>
                    <a:latin typeface="Arial" pitchFamily="34" charset="0"/>
                    <a:cs typeface="Arial" pitchFamily="34" charset="0"/>
                  </a:rPr>
                  <a:t>ö</a:t>
                </a:r>
                <a:r>
                  <a:rPr lang="en-GB" sz="2000" b="1" i="1" dirty="0" err="1" smtClean="0">
                    <a:solidFill>
                      <a:srgbClr val="FF0000"/>
                    </a:solidFill>
                    <a:latin typeface="Arial" pitchFamily="34" charset="0"/>
                    <a:cs typeface="Arial" pitchFamily="34" charset="0"/>
                  </a:rPr>
                  <a:t>trinolar</a:t>
                </a:r>
                <a:r>
                  <a:rPr lang="tr-TR" sz="2000" b="1" i="1" dirty="0" smtClean="0">
                    <a:solidFill>
                      <a:srgbClr val="FF0000"/>
                    </a:solidFill>
                    <a:latin typeface="Arial" pitchFamily="34" charset="0"/>
                    <a:cs typeface="Arial" pitchFamily="34" charset="0"/>
                  </a:rPr>
                  <a:t>ın bilime katkısı ne olacak</a:t>
                </a:r>
                <a:r>
                  <a:rPr lang="en-GB" sz="2000" b="1" i="1" dirty="0" smtClean="0">
                    <a:solidFill>
                      <a:srgbClr val="FF0000"/>
                    </a:solidFill>
                    <a:latin typeface="Arial" pitchFamily="34" charset="0"/>
                    <a:cs typeface="Arial" pitchFamily="34" charset="0"/>
                  </a:rPr>
                  <a:t>?</a:t>
                </a:r>
                <a:endParaRPr lang="en-GB" sz="2000" b="1" i="1" dirty="0">
                  <a:solidFill>
                    <a:srgbClr val="FF0000"/>
                  </a:solidFill>
                  <a:latin typeface="Arial" pitchFamily="34" charset="0"/>
                  <a:cs typeface="Arial" pitchFamily="34" charset="0"/>
                </a:endParaRPr>
              </a:p>
            </p:txBody>
          </p:sp>
          <p:sp>
            <p:nvSpPr>
              <p:cNvPr id="6" name="TextBox 5"/>
              <p:cNvSpPr txBox="1"/>
              <p:nvPr/>
            </p:nvSpPr>
            <p:spPr>
              <a:xfrm>
                <a:off x="539552" y="974000"/>
                <a:ext cx="7766248" cy="1446550"/>
              </a:xfrm>
              <a:prstGeom prst="rect">
                <a:avLst/>
              </a:prstGeom>
              <a:noFill/>
            </p:spPr>
            <p:txBody>
              <a:bodyPr wrap="square" rtlCol="0">
                <a:spAutoFit/>
              </a:bodyPr>
              <a:lstStyle/>
              <a:p>
                <a:pPr>
                  <a:buFont typeface="Wingdings" pitchFamily="2" charset="2"/>
                  <a:buChar char="v"/>
                </a:pPr>
                <a:r>
                  <a:rPr lang="en-GB" sz="2200" i="1" dirty="0">
                    <a:solidFill>
                      <a:schemeClr val="bg1"/>
                    </a:solidFill>
                  </a:rPr>
                  <a:t> </a:t>
                </a:r>
                <a:r>
                  <a:rPr lang="tr-TR" sz="2200" i="1" dirty="0" smtClean="0">
                    <a:solidFill>
                      <a:schemeClr val="bg1"/>
                    </a:solidFill>
                  </a:rPr>
                  <a:t> Evreni ve evrenin evrimini</a:t>
                </a:r>
                <a:endParaRPr lang="en-GB" sz="2200" i="1" dirty="0">
                  <a:solidFill>
                    <a:schemeClr val="bg1"/>
                  </a:solidFill>
                </a:endParaRPr>
              </a:p>
              <a:p>
                <a:pPr>
                  <a:buFont typeface="Wingdings" pitchFamily="2" charset="2"/>
                  <a:buChar char="v"/>
                </a:pPr>
                <a:r>
                  <a:rPr lang="en-GB" sz="2200" i="1" dirty="0">
                    <a:solidFill>
                      <a:schemeClr val="bg1"/>
                    </a:solidFill>
                  </a:rPr>
                  <a:t> </a:t>
                </a:r>
                <a:r>
                  <a:rPr lang="tr-TR" sz="2200" i="1" dirty="0" smtClean="0">
                    <a:solidFill>
                      <a:schemeClr val="bg1"/>
                    </a:solidFill>
                  </a:rPr>
                  <a:t> Maddenin karşıt maddeye üstünlüğünü</a:t>
                </a:r>
                <a:endParaRPr lang="en-GB" sz="2200" i="1" dirty="0">
                  <a:solidFill>
                    <a:schemeClr val="bg1"/>
                  </a:solidFill>
                </a:endParaRPr>
              </a:p>
              <a:p>
                <a:pPr>
                  <a:buFont typeface="Wingdings" pitchFamily="2" charset="2"/>
                  <a:buChar char="v"/>
                </a:pPr>
                <a:r>
                  <a:rPr lang="en-GB" sz="2200" i="1" dirty="0">
                    <a:solidFill>
                      <a:schemeClr val="bg1"/>
                    </a:solidFill>
                  </a:rPr>
                  <a:t> </a:t>
                </a:r>
                <a:r>
                  <a:rPr lang="tr-TR" sz="2200" i="1" dirty="0" smtClean="0">
                    <a:solidFill>
                      <a:schemeClr val="bg1"/>
                    </a:solidFill>
                  </a:rPr>
                  <a:t> Karanlık maddeyi</a:t>
                </a:r>
              </a:p>
              <a:p>
                <a:r>
                  <a:rPr lang="tr-TR" sz="2200" i="1" dirty="0">
                    <a:solidFill>
                      <a:schemeClr val="bg1"/>
                    </a:solidFill>
                  </a:rPr>
                  <a:t>a</a:t>
                </a:r>
                <a:r>
                  <a:rPr lang="tr-TR" sz="2200" i="1" dirty="0" smtClean="0">
                    <a:solidFill>
                      <a:schemeClr val="bg1"/>
                    </a:solidFill>
                  </a:rPr>
                  <a:t>nlamamıza olanak sağlayacak.</a:t>
                </a:r>
                <a:endParaRPr lang="en-GB" sz="2200" i="1" dirty="0">
                  <a:solidFill>
                    <a:schemeClr val="bg1"/>
                  </a:solidFill>
                </a:endParaRPr>
              </a:p>
            </p:txBody>
          </p:sp>
        </p:grpSp>
        <p:sp>
          <p:nvSpPr>
            <p:cNvPr id="11" name="Rounded Rectangle 10"/>
            <p:cNvSpPr/>
            <p:nvPr/>
          </p:nvSpPr>
          <p:spPr>
            <a:xfrm>
              <a:off x="899592" y="319547"/>
              <a:ext cx="7235400" cy="523220"/>
            </a:xfrm>
            <a:prstGeom prst="roundRect">
              <a:avLst/>
            </a:prstGeom>
            <a:noFill/>
            <a:ln>
              <a:solidFill>
                <a:srgbClr val="F8F8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3" name="Picture 102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6151520" y="2503704"/>
            <a:ext cx="2196189" cy="3204915"/>
          </a:xfrm>
          <a:prstGeom prst="rect">
            <a:avLst/>
          </a:prstGeom>
          <a:ln/>
        </p:spPr>
      </p:pic>
      <p:sp>
        <p:nvSpPr>
          <p:cNvPr id="9" name="Date Placeholder 8"/>
          <p:cNvSpPr>
            <a:spLocks noGrp="1"/>
          </p:cNvSpPr>
          <p:nvPr>
            <p:ph type="dt" sz="half" idx="10"/>
          </p:nvPr>
        </p:nvSpPr>
        <p:spPr/>
        <p:txBody>
          <a:bodyPr/>
          <a:lstStyle/>
          <a:p>
            <a:fld id="{CA9D8809-62B9-4C6A-8072-43C41F3EEA88}" type="datetime1">
              <a:rPr lang="en-GB" smtClean="0"/>
              <a:t>24/04/2014</a:t>
            </a:fld>
            <a:endParaRPr lang="en-GB"/>
          </a:p>
        </p:txBody>
      </p:sp>
      <p:sp>
        <p:nvSpPr>
          <p:cNvPr id="12" name="Footer Placeholder 11"/>
          <p:cNvSpPr>
            <a:spLocks noGrp="1"/>
          </p:cNvSpPr>
          <p:nvPr>
            <p:ph type="ftr" sz="quarter" idx="11"/>
          </p:nvPr>
        </p:nvSpPr>
        <p:spPr/>
        <p:txBody>
          <a:bodyPr/>
          <a:lstStyle/>
          <a:p>
            <a:r>
              <a:rPr lang="en-GB" smtClean="0"/>
              <a:t>Umut KOSE</a:t>
            </a:r>
            <a:endParaRPr lang="en-GB"/>
          </a:p>
        </p:txBody>
      </p:sp>
    </p:spTree>
    <p:extLst>
      <p:ext uri="{BB962C8B-B14F-4D97-AF65-F5344CB8AC3E}">
        <p14:creationId xmlns:p14="http://schemas.microsoft.com/office/powerpoint/2010/main" val="2305185610"/>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smtClean="0"/>
              <a:t>Umut KOSE</a:t>
            </a:r>
            <a:endParaRPr lang="en-GB"/>
          </a:p>
        </p:txBody>
      </p:sp>
      <p:sp>
        <p:nvSpPr>
          <p:cNvPr id="5" name="Slide Number Placeholder 4"/>
          <p:cNvSpPr>
            <a:spLocks noGrp="1"/>
          </p:cNvSpPr>
          <p:nvPr>
            <p:ph type="sldNum" sz="quarter" idx="12"/>
          </p:nvPr>
        </p:nvSpPr>
        <p:spPr/>
        <p:txBody>
          <a:bodyPr/>
          <a:lstStyle/>
          <a:p>
            <a:fld id="{9D7D85F2-B42A-4D55-81F3-BF4AC343C405}" type="slidenum">
              <a:rPr lang="en-GB" smtClean="0"/>
              <a:t>42</a:t>
            </a:fld>
            <a:r>
              <a:rPr lang="en-GB" dirty="0" smtClean="0"/>
              <a:t>/42</a:t>
            </a:r>
            <a:endParaRPr lang="en-GB" dirty="0"/>
          </a:p>
        </p:txBody>
      </p:sp>
      <p:sp>
        <p:nvSpPr>
          <p:cNvPr id="2" name="Date Placeholder 1"/>
          <p:cNvSpPr>
            <a:spLocks noGrp="1"/>
          </p:cNvSpPr>
          <p:nvPr>
            <p:ph type="dt" sz="half" idx="10"/>
          </p:nvPr>
        </p:nvSpPr>
        <p:spPr/>
        <p:txBody>
          <a:bodyPr/>
          <a:lstStyle/>
          <a:p>
            <a:fld id="{C6FDB7EB-9C16-4750-A1E8-1816B74BDAE7}" type="datetime1">
              <a:rPr lang="en-GB" smtClean="0"/>
              <a:t>24/04/2014</a:t>
            </a:fld>
            <a:endParaRPr lang="en-GB"/>
          </a:p>
        </p:txBody>
      </p:sp>
      <p:pic>
        <p:nvPicPr>
          <p:cNvPr id="7" name="Picture 3"/>
          <p:cNvPicPr>
            <a:picLocks noChangeAspect="1" noChangeArrowheads="1"/>
          </p:cNvPicPr>
          <p:nvPr/>
        </p:nvPicPr>
        <p:blipFill>
          <a:blip r:embed="rId2" cstate="print"/>
          <a:srcRect/>
          <a:stretch>
            <a:fillRect/>
          </a:stretch>
        </p:blipFill>
        <p:spPr bwMode="auto">
          <a:xfrm>
            <a:off x="1547664" y="2319348"/>
            <a:ext cx="2088232" cy="1720177"/>
          </a:xfrm>
          <a:prstGeom prst="rect">
            <a:avLst/>
          </a:prstGeom>
          <a:noFill/>
          <a:ln w="9525">
            <a:noFill/>
            <a:miter lim="800000"/>
            <a:headEnd/>
            <a:tailEnd/>
          </a:ln>
        </p:spPr>
      </p:pic>
      <p:sp>
        <p:nvSpPr>
          <p:cNvPr id="3" name="TextBox 2"/>
          <p:cNvSpPr txBox="1"/>
          <p:nvPr/>
        </p:nvSpPr>
        <p:spPr>
          <a:xfrm>
            <a:off x="3779912" y="2824247"/>
            <a:ext cx="3888432" cy="769441"/>
          </a:xfrm>
          <a:prstGeom prst="rect">
            <a:avLst/>
          </a:prstGeom>
          <a:noFill/>
        </p:spPr>
        <p:txBody>
          <a:bodyPr wrap="square" rtlCol="0">
            <a:spAutoFit/>
          </a:bodyPr>
          <a:lstStyle/>
          <a:p>
            <a:r>
              <a:rPr lang="en-GB" sz="4400" b="1" i="1" dirty="0" err="1" smtClean="0">
                <a:solidFill>
                  <a:srgbClr val="FFFF00"/>
                </a:solidFill>
                <a:latin typeface="Brush Script MT" panose="03060802040406070304" pitchFamily="66" charset="0"/>
                <a:cs typeface="Andalus" panose="02020603050405020304" pitchFamily="18" charset="-78"/>
              </a:rPr>
              <a:t>Te</a:t>
            </a:r>
            <a:r>
              <a:rPr lang="tr-TR" sz="4400" b="1" i="1" dirty="0" smtClean="0">
                <a:solidFill>
                  <a:srgbClr val="FFFF00"/>
                </a:solidFill>
                <a:latin typeface="Brush Script MT" panose="03060802040406070304" pitchFamily="66" charset="0"/>
                <a:cs typeface="Andalus" panose="02020603050405020304" pitchFamily="18" charset="-78"/>
              </a:rPr>
              <a:t>şekkürler..</a:t>
            </a:r>
            <a:endParaRPr lang="en-GB" sz="4400" b="1" i="1" dirty="0">
              <a:solidFill>
                <a:srgbClr val="FFFF00"/>
              </a:solidFill>
              <a:latin typeface="Brush Script MT" panose="03060802040406070304" pitchFamily="66" charset="0"/>
              <a:cs typeface="Andalus" panose="02020603050405020304" pitchFamily="18" charset="-78"/>
            </a:endParaRPr>
          </a:p>
        </p:txBody>
      </p:sp>
    </p:spTree>
    <p:extLst>
      <p:ext uri="{BB962C8B-B14F-4D97-AF65-F5344CB8AC3E}">
        <p14:creationId xmlns:p14="http://schemas.microsoft.com/office/powerpoint/2010/main" val="22088892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Umut KOSE</a:t>
            </a:r>
            <a:endParaRPr lang="en-GB"/>
          </a:p>
        </p:txBody>
      </p:sp>
      <p:sp>
        <p:nvSpPr>
          <p:cNvPr id="3" name="Slide Number Placeholder 2"/>
          <p:cNvSpPr>
            <a:spLocks noGrp="1"/>
          </p:cNvSpPr>
          <p:nvPr>
            <p:ph type="sldNum" sz="quarter" idx="12"/>
          </p:nvPr>
        </p:nvSpPr>
        <p:spPr/>
        <p:txBody>
          <a:bodyPr/>
          <a:lstStyle/>
          <a:p>
            <a:fld id="{9D7D85F2-B42A-4D55-81F3-BF4AC343C405}" type="slidenum">
              <a:rPr lang="en-GB" smtClean="0"/>
              <a:t>5</a:t>
            </a:fld>
            <a:r>
              <a:rPr lang="en-GB" dirty="0" smtClean="0"/>
              <a:t>/42</a:t>
            </a:r>
            <a:endParaRPr lang="en-GB" dirty="0"/>
          </a:p>
        </p:txBody>
      </p:sp>
      <p:sp>
        <p:nvSpPr>
          <p:cNvPr id="5" name="TextBox 4"/>
          <p:cNvSpPr txBox="1"/>
          <p:nvPr/>
        </p:nvSpPr>
        <p:spPr>
          <a:xfrm>
            <a:off x="7799855" y="419180"/>
            <a:ext cx="576064" cy="1569660"/>
          </a:xfrm>
          <a:prstGeom prst="rect">
            <a:avLst/>
          </a:prstGeom>
          <a:noFill/>
        </p:spPr>
        <p:txBody>
          <a:bodyPr wrap="square" rtlCol="0">
            <a:spAutoFit/>
          </a:bodyPr>
          <a:lstStyle/>
          <a:p>
            <a:r>
              <a:rPr lang="en-GB" sz="9600" dirty="0" smtClean="0">
                <a:solidFill>
                  <a:schemeClr val="bg1"/>
                </a:solidFill>
                <a:latin typeface="Algerian" panose="04020705040A02060702" pitchFamily="82" charset="0"/>
              </a:rPr>
              <a:t>?</a:t>
            </a:r>
            <a:endParaRPr lang="en-GB" sz="9600" dirty="0">
              <a:solidFill>
                <a:schemeClr val="bg1"/>
              </a:solidFill>
              <a:latin typeface="Algerian" panose="04020705040A02060702" pitchFamily="82" charset="0"/>
            </a:endParaRPr>
          </a:p>
        </p:txBody>
      </p:sp>
      <p:sp>
        <p:nvSpPr>
          <p:cNvPr id="30" name="TextBox 29"/>
          <p:cNvSpPr txBox="1"/>
          <p:nvPr/>
        </p:nvSpPr>
        <p:spPr>
          <a:xfrm>
            <a:off x="827584" y="1338928"/>
            <a:ext cx="7260303" cy="461665"/>
          </a:xfrm>
          <a:prstGeom prst="rect">
            <a:avLst/>
          </a:prstGeom>
          <a:noFill/>
        </p:spPr>
        <p:txBody>
          <a:bodyPr wrap="square" rtlCol="0">
            <a:spAutoFit/>
          </a:bodyPr>
          <a:lstStyle/>
          <a:p>
            <a:pPr algn="ctr"/>
            <a:r>
              <a:rPr lang="en-GB" sz="2400" b="1" dirty="0" smtClean="0">
                <a:solidFill>
                  <a:schemeClr val="bg1"/>
                </a:solidFill>
              </a:rPr>
              <a:t>ENERJ</a:t>
            </a:r>
            <a:r>
              <a:rPr lang="tr-TR" sz="2400" b="1" dirty="0" smtClean="0">
                <a:solidFill>
                  <a:schemeClr val="bg1"/>
                </a:solidFill>
              </a:rPr>
              <a:t>İ</a:t>
            </a:r>
            <a:r>
              <a:rPr lang="en-GB" sz="2400" b="1" dirty="0" smtClean="0">
                <a:solidFill>
                  <a:schemeClr val="bg1"/>
                </a:solidFill>
              </a:rPr>
              <a:t> KORUNUM YASASI </a:t>
            </a:r>
            <a:r>
              <a:rPr lang="tr-TR" sz="2400" b="1" dirty="0" smtClean="0">
                <a:solidFill>
                  <a:schemeClr val="bg1"/>
                </a:solidFill>
              </a:rPr>
              <a:t>ÇİĞ</a:t>
            </a:r>
            <a:r>
              <a:rPr lang="en-GB" sz="2400" b="1" dirty="0" smtClean="0">
                <a:solidFill>
                  <a:schemeClr val="bg1"/>
                </a:solidFill>
              </a:rPr>
              <a:t>NENMEKTED</a:t>
            </a:r>
            <a:r>
              <a:rPr lang="tr-TR" sz="2400" b="1" dirty="0" smtClean="0">
                <a:solidFill>
                  <a:schemeClr val="bg1"/>
                </a:solidFill>
              </a:rPr>
              <a:t>İ</a:t>
            </a:r>
            <a:r>
              <a:rPr lang="en-GB" sz="2400" b="1" dirty="0" smtClean="0">
                <a:solidFill>
                  <a:schemeClr val="bg1"/>
                </a:solidFill>
              </a:rPr>
              <a:t>R!</a:t>
            </a:r>
            <a:endParaRPr lang="en-GB" sz="2400" b="1" dirty="0">
              <a:solidFill>
                <a:schemeClr val="bg1"/>
              </a:solidFill>
            </a:endParaRPr>
          </a:p>
        </p:txBody>
      </p:sp>
      <p:sp>
        <p:nvSpPr>
          <p:cNvPr id="31" name="TextBox 30"/>
          <p:cNvSpPr txBox="1"/>
          <p:nvPr/>
        </p:nvSpPr>
        <p:spPr>
          <a:xfrm>
            <a:off x="251518" y="1988840"/>
            <a:ext cx="8691877" cy="1200329"/>
          </a:xfrm>
          <a:prstGeom prst="rect">
            <a:avLst/>
          </a:prstGeom>
          <a:noFill/>
        </p:spPr>
        <p:txBody>
          <a:bodyPr wrap="square" rtlCol="0">
            <a:spAutoFit/>
          </a:bodyPr>
          <a:lstStyle/>
          <a:p>
            <a:r>
              <a:rPr lang="en-GB" sz="2200" b="1" i="1" dirty="0" err="1" smtClean="0">
                <a:solidFill>
                  <a:srgbClr val="00FF00"/>
                </a:solidFill>
              </a:rPr>
              <a:t>Niels</a:t>
            </a:r>
            <a:r>
              <a:rPr lang="en-GB" sz="2200" b="1" i="1" dirty="0" smtClean="0">
                <a:solidFill>
                  <a:srgbClr val="00FF00"/>
                </a:solidFill>
              </a:rPr>
              <a:t> Bohr, 1929, </a:t>
            </a:r>
            <a:r>
              <a:rPr lang="en-GB" b="1" dirty="0">
                <a:solidFill>
                  <a:srgbClr val="FF0000"/>
                </a:solidFill>
              </a:rPr>
              <a:t>“At the present stage of atomic theory, however, we may say that we have no argument, either empirical or theoretical, for upholding the energy principle in the case of β-ray disintegrations</a:t>
            </a:r>
            <a:r>
              <a:rPr lang="en-GB" b="1" dirty="0" smtClean="0">
                <a:solidFill>
                  <a:srgbClr val="FF0000"/>
                </a:solidFill>
              </a:rPr>
              <a:t>” </a:t>
            </a:r>
            <a:r>
              <a:rPr lang="en-GB" sz="1400" i="1" dirty="0" smtClean="0">
                <a:solidFill>
                  <a:schemeClr val="bg1"/>
                </a:solidFill>
              </a:rPr>
              <a:t>“</a:t>
            </a:r>
            <a:r>
              <a:rPr lang="en-GB" sz="1400" b="1" i="1" dirty="0">
                <a:solidFill>
                  <a:schemeClr val="bg1"/>
                </a:solidFill>
                <a:sym typeface="Symbol"/>
              </a:rPr>
              <a:t></a:t>
            </a:r>
            <a:r>
              <a:rPr lang="en-GB" sz="1400" b="1" i="1" dirty="0" smtClean="0">
                <a:solidFill>
                  <a:schemeClr val="bg1"/>
                </a:solidFill>
                <a:sym typeface="Symbol"/>
              </a:rPr>
              <a:t>-ray spectra and Energy Conservation, 1929 unpublished manuscript</a:t>
            </a:r>
            <a:r>
              <a:rPr lang="en-GB" sz="1400" i="1" dirty="0" smtClean="0">
                <a:solidFill>
                  <a:schemeClr val="bg1"/>
                </a:solidFill>
              </a:rPr>
              <a:t>”: N. Bohr collected works, Vol. 9, Nuclear Physics (1929-1952). </a:t>
            </a:r>
            <a:endParaRPr lang="en-GB" sz="1400" i="1" dirty="0">
              <a:solidFill>
                <a:schemeClr val="bg1"/>
              </a:solidFill>
            </a:endParaRPr>
          </a:p>
        </p:txBody>
      </p:sp>
      <p:grpSp>
        <p:nvGrpSpPr>
          <p:cNvPr id="20" name="Group 19"/>
          <p:cNvGrpSpPr/>
          <p:nvPr/>
        </p:nvGrpSpPr>
        <p:grpSpPr>
          <a:xfrm>
            <a:off x="98399" y="3645024"/>
            <a:ext cx="9154121" cy="1788152"/>
            <a:chOff x="98399" y="3645024"/>
            <a:chExt cx="9154121" cy="1788152"/>
          </a:xfrm>
        </p:grpSpPr>
        <p:sp>
          <p:nvSpPr>
            <p:cNvPr id="33" name="TextBox 32"/>
            <p:cNvSpPr txBox="1"/>
            <p:nvPr/>
          </p:nvSpPr>
          <p:spPr>
            <a:xfrm>
              <a:off x="98399" y="4232847"/>
              <a:ext cx="9154121" cy="1200329"/>
            </a:xfrm>
            <a:prstGeom prst="rect">
              <a:avLst/>
            </a:prstGeom>
            <a:noFill/>
          </p:spPr>
          <p:txBody>
            <a:bodyPr wrap="square" rtlCol="0">
              <a:spAutoFit/>
            </a:bodyPr>
            <a:lstStyle/>
            <a:p>
              <a:r>
                <a:rPr lang="en-GB" b="1" dirty="0" err="1" smtClean="0">
                  <a:solidFill>
                    <a:srgbClr val="FF0000"/>
                  </a:solidFill>
                </a:rPr>
                <a:t>Zaman</a:t>
              </a:r>
              <a:r>
                <a:rPr lang="tr-TR" b="1" dirty="0" smtClean="0">
                  <a:solidFill>
                    <a:srgbClr val="FF0000"/>
                  </a:solidFill>
                </a:rPr>
                <a:t>ı</a:t>
              </a:r>
              <a:r>
                <a:rPr lang="en-GB" b="1" dirty="0" smtClean="0">
                  <a:solidFill>
                    <a:srgbClr val="FF0000"/>
                  </a:solidFill>
                </a:rPr>
                <a:t>n di</a:t>
              </a:r>
              <a:r>
                <a:rPr lang="tr-TR" b="1" dirty="0" smtClean="0">
                  <a:solidFill>
                    <a:srgbClr val="FF0000"/>
                  </a:solidFill>
                </a:rPr>
                <a:t>ğ</a:t>
              </a:r>
              <a:r>
                <a:rPr lang="en-GB" b="1" dirty="0" err="1" smtClean="0">
                  <a:solidFill>
                    <a:srgbClr val="FF0000"/>
                  </a:solidFill>
                </a:rPr>
                <a:t>er</a:t>
              </a:r>
              <a:r>
                <a:rPr lang="en-GB" b="1" dirty="0" smtClean="0">
                  <a:solidFill>
                    <a:srgbClr val="FF0000"/>
                  </a:solidFill>
                </a:rPr>
                <a:t> </a:t>
              </a:r>
              <a:r>
                <a:rPr lang="en-GB" b="1" dirty="0" err="1" smtClean="0">
                  <a:solidFill>
                    <a:srgbClr val="FF0000"/>
                  </a:solidFill>
                </a:rPr>
                <a:t>problemi</a:t>
              </a:r>
              <a:r>
                <a:rPr lang="en-GB" b="1" dirty="0" smtClean="0">
                  <a:solidFill>
                    <a:srgbClr val="FF0000"/>
                  </a:solidFill>
                </a:rPr>
                <a:t> </a:t>
              </a:r>
              <a:r>
                <a:rPr lang="en-GB" b="1" dirty="0" smtClean="0">
                  <a:solidFill>
                    <a:srgbClr val="00FF00"/>
                  </a:solidFill>
                </a:rPr>
                <a:t>“Spin </a:t>
              </a:r>
              <a:r>
                <a:rPr lang="en-GB" b="1" dirty="0" err="1" smtClean="0">
                  <a:solidFill>
                    <a:srgbClr val="00FF00"/>
                  </a:solidFill>
                </a:rPr>
                <a:t>istatistik</a:t>
              </a:r>
              <a:r>
                <a:rPr lang="en-GB" b="1" dirty="0" smtClean="0">
                  <a:solidFill>
                    <a:srgbClr val="00FF00"/>
                  </a:solidFill>
                </a:rPr>
                <a:t> </a:t>
              </a:r>
              <a:r>
                <a:rPr lang="en-GB" b="1" dirty="0" err="1" smtClean="0">
                  <a:solidFill>
                    <a:srgbClr val="00FF00"/>
                  </a:solidFill>
                </a:rPr>
                <a:t>problemi</a:t>
              </a:r>
              <a:r>
                <a:rPr lang="en-GB" b="1" dirty="0" smtClean="0">
                  <a:solidFill>
                    <a:srgbClr val="00FF00"/>
                  </a:solidFill>
                </a:rPr>
                <a:t>”: </a:t>
              </a:r>
              <a:r>
                <a:rPr lang="en-GB" b="1" dirty="0" smtClean="0">
                  <a:solidFill>
                    <a:schemeClr val="bg1"/>
                  </a:solidFill>
                </a:rPr>
                <a:t>Atom </a:t>
              </a:r>
              <a:r>
                <a:rPr lang="tr-TR" b="1" dirty="0">
                  <a:solidFill>
                    <a:schemeClr val="bg1"/>
                  </a:solidFill>
                </a:rPr>
                <a:t>ç</a:t>
              </a:r>
              <a:r>
                <a:rPr lang="en-GB" b="1" dirty="0" err="1" smtClean="0">
                  <a:solidFill>
                    <a:schemeClr val="bg1"/>
                  </a:solidFill>
                </a:rPr>
                <a:t>ekirde</a:t>
              </a:r>
              <a:r>
                <a:rPr lang="tr-TR" b="1" dirty="0">
                  <a:solidFill>
                    <a:schemeClr val="bg1"/>
                  </a:solidFill>
                </a:rPr>
                <a:t>ğ</a:t>
              </a:r>
              <a:r>
                <a:rPr lang="en-GB" b="1" dirty="0" err="1" smtClean="0">
                  <a:solidFill>
                    <a:schemeClr val="bg1"/>
                  </a:solidFill>
                </a:rPr>
                <a:t>i</a:t>
              </a:r>
              <a:r>
                <a:rPr lang="en-GB" b="1" dirty="0" smtClean="0">
                  <a:solidFill>
                    <a:schemeClr val="bg1"/>
                  </a:solidFill>
                </a:rPr>
                <a:t> proton </a:t>
              </a:r>
              <a:r>
                <a:rPr lang="en-GB" b="1" dirty="0" err="1" smtClean="0">
                  <a:solidFill>
                    <a:schemeClr val="bg1"/>
                  </a:solidFill>
                </a:rPr>
                <a:t>ve</a:t>
              </a:r>
              <a:r>
                <a:rPr lang="en-GB" b="1" dirty="0" smtClean="0">
                  <a:solidFill>
                    <a:schemeClr val="bg1"/>
                  </a:solidFill>
                </a:rPr>
                <a:t> </a:t>
              </a:r>
            </a:p>
            <a:p>
              <a:r>
                <a:rPr lang="en-GB" b="1" dirty="0" err="1" smtClean="0">
                  <a:solidFill>
                    <a:schemeClr val="bg1"/>
                  </a:solidFill>
                </a:rPr>
                <a:t>elektronlarda</a:t>
              </a:r>
              <a:r>
                <a:rPr lang="tr-TR" b="1" dirty="0" smtClean="0">
                  <a:solidFill>
                    <a:schemeClr val="bg1"/>
                  </a:solidFill>
                </a:rPr>
                <a:t>n</a:t>
              </a:r>
              <a:r>
                <a:rPr lang="en-GB" b="1" dirty="0" smtClean="0">
                  <a:solidFill>
                    <a:schemeClr val="bg1"/>
                  </a:solidFill>
                </a:rPr>
                <a:t> </a:t>
              </a:r>
              <a:r>
                <a:rPr lang="en-GB" b="1" dirty="0" err="1" smtClean="0">
                  <a:solidFill>
                    <a:schemeClr val="bg1"/>
                  </a:solidFill>
                </a:rPr>
                <a:t>meydana</a:t>
              </a:r>
              <a:r>
                <a:rPr lang="en-GB" b="1" dirty="0" smtClean="0">
                  <a:solidFill>
                    <a:schemeClr val="bg1"/>
                  </a:solidFill>
                </a:rPr>
                <a:t> </a:t>
              </a:r>
              <a:r>
                <a:rPr lang="en-GB" b="1" dirty="0" err="1" smtClean="0">
                  <a:solidFill>
                    <a:schemeClr val="bg1"/>
                  </a:solidFill>
                </a:rPr>
                <a:t>geldi</a:t>
              </a:r>
              <a:r>
                <a:rPr lang="tr-TR" b="1" dirty="0" smtClean="0">
                  <a:solidFill>
                    <a:schemeClr val="bg1"/>
                  </a:solidFill>
                </a:rPr>
                <a:t>ğ</a:t>
              </a:r>
              <a:r>
                <a:rPr lang="en-GB" b="1" dirty="0" err="1" smtClean="0">
                  <a:solidFill>
                    <a:schemeClr val="bg1"/>
                  </a:solidFill>
                </a:rPr>
                <a:t>i</a:t>
              </a:r>
              <a:r>
                <a:rPr lang="en-GB" b="1" dirty="0" smtClean="0">
                  <a:solidFill>
                    <a:schemeClr val="bg1"/>
                  </a:solidFill>
                </a:rPr>
                <a:t> d</a:t>
              </a:r>
              <a:r>
                <a:rPr lang="tr-TR" b="1" dirty="0" smtClean="0">
                  <a:solidFill>
                    <a:schemeClr val="bg1"/>
                  </a:solidFill>
                </a:rPr>
                <a:t>üşü</a:t>
              </a:r>
              <a:r>
                <a:rPr lang="en-GB" b="1" dirty="0" smtClean="0">
                  <a:solidFill>
                    <a:schemeClr val="bg1"/>
                  </a:solidFill>
                </a:rPr>
                <a:t>n</a:t>
              </a:r>
              <a:r>
                <a:rPr lang="tr-TR" b="1" dirty="0" smtClean="0">
                  <a:solidFill>
                    <a:schemeClr val="bg1"/>
                  </a:solidFill>
                </a:rPr>
                <a:t>ü</a:t>
              </a:r>
              <a:r>
                <a:rPr lang="en-GB" b="1" dirty="0" smtClean="0">
                  <a:solidFill>
                    <a:schemeClr val="bg1"/>
                  </a:solidFill>
                </a:rPr>
                <a:t>l</a:t>
              </a:r>
              <a:r>
                <a:rPr lang="tr-TR" b="1" dirty="0" smtClean="0">
                  <a:solidFill>
                    <a:schemeClr val="bg1"/>
                  </a:solidFill>
                </a:rPr>
                <a:t>ü</a:t>
              </a:r>
              <a:r>
                <a:rPr lang="en-GB" b="1" dirty="0" err="1" smtClean="0">
                  <a:solidFill>
                    <a:schemeClr val="bg1"/>
                  </a:solidFill>
                </a:rPr>
                <a:t>yordu</a:t>
              </a:r>
              <a:r>
                <a:rPr lang="en-GB" b="1" dirty="0" smtClean="0">
                  <a:solidFill>
                    <a:schemeClr val="bg1"/>
                  </a:solidFill>
                </a:rPr>
                <a:t>. Li (6 proton+3 </a:t>
              </a:r>
              <a:r>
                <a:rPr lang="en-GB" b="1" dirty="0" err="1" smtClean="0">
                  <a:solidFill>
                    <a:schemeClr val="bg1"/>
                  </a:solidFill>
                </a:rPr>
                <a:t>elektron</a:t>
              </a:r>
              <a:r>
                <a:rPr lang="en-GB" b="1" dirty="0" smtClean="0">
                  <a:solidFill>
                    <a:schemeClr val="bg1"/>
                  </a:solidFill>
                </a:rPr>
                <a:t>) </a:t>
              </a:r>
              <a:r>
                <a:rPr lang="en-GB" b="1" dirty="0" err="1" smtClean="0">
                  <a:solidFill>
                    <a:schemeClr val="bg1"/>
                  </a:solidFill>
                </a:rPr>
                <a:t>ve</a:t>
              </a:r>
              <a:r>
                <a:rPr lang="en-GB" b="1" dirty="0" smtClean="0">
                  <a:solidFill>
                    <a:schemeClr val="bg1"/>
                  </a:solidFill>
                </a:rPr>
                <a:t> </a:t>
              </a:r>
            </a:p>
            <a:p>
              <a:r>
                <a:rPr lang="en-GB" b="1" dirty="0" smtClean="0">
                  <a:solidFill>
                    <a:schemeClr val="bg1"/>
                  </a:solidFill>
                </a:rPr>
                <a:t>N (14 proton + 7 </a:t>
              </a:r>
              <a:r>
                <a:rPr lang="en-GB" b="1" dirty="0" err="1" smtClean="0">
                  <a:solidFill>
                    <a:schemeClr val="bg1"/>
                  </a:solidFill>
                </a:rPr>
                <a:t>elektron</a:t>
              </a:r>
              <a:r>
                <a:rPr lang="en-GB" b="1" dirty="0" smtClean="0">
                  <a:solidFill>
                    <a:schemeClr val="bg1"/>
                  </a:solidFill>
                </a:rPr>
                <a:t>) </a:t>
              </a:r>
              <a:r>
                <a:rPr lang="en-GB" b="1" dirty="0" err="1" smtClean="0">
                  <a:solidFill>
                    <a:schemeClr val="bg1"/>
                  </a:solidFill>
                </a:rPr>
                <a:t>bu</a:t>
              </a:r>
              <a:r>
                <a:rPr lang="en-GB" b="1" dirty="0" smtClean="0">
                  <a:solidFill>
                    <a:schemeClr val="bg1"/>
                  </a:solidFill>
                </a:rPr>
                <a:t> </a:t>
              </a:r>
              <a:r>
                <a:rPr lang="en-GB" b="1" dirty="0" err="1" smtClean="0">
                  <a:solidFill>
                    <a:schemeClr val="bg1"/>
                  </a:solidFill>
                </a:rPr>
                <a:t>durumda</a:t>
              </a:r>
              <a:r>
                <a:rPr lang="en-GB" b="1" dirty="0" smtClean="0">
                  <a:solidFill>
                    <a:schemeClr val="bg1"/>
                  </a:solidFill>
                </a:rPr>
                <a:t> her </a:t>
              </a:r>
              <a:r>
                <a:rPr lang="en-GB" b="1" dirty="0" err="1" smtClean="0">
                  <a:solidFill>
                    <a:schemeClr val="bg1"/>
                  </a:solidFill>
                </a:rPr>
                <a:t>ikisinin</a:t>
              </a:r>
              <a:r>
                <a:rPr lang="en-GB" b="1" dirty="0" smtClean="0">
                  <a:solidFill>
                    <a:schemeClr val="bg1"/>
                  </a:solidFill>
                </a:rPr>
                <a:t> Fermi-Dirac </a:t>
              </a:r>
              <a:r>
                <a:rPr lang="en-GB" b="1" dirty="0" err="1" smtClean="0">
                  <a:solidFill>
                    <a:schemeClr val="bg1"/>
                  </a:solidFill>
                </a:rPr>
                <a:t>istatisti</a:t>
              </a:r>
              <a:r>
                <a:rPr lang="tr-TR" b="1" dirty="0" smtClean="0">
                  <a:solidFill>
                    <a:schemeClr val="bg1"/>
                  </a:solidFill>
                </a:rPr>
                <a:t>ğ</a:t>
              </a:r>
              <a:r>
                <a:rPr lang="en-GB" b="1" dirty="0" err="1" smtClean="0">
                  <a:solidFill>
                    <a:schemeClr val="bg1"/>
                  </a:solidFill>
                </a:rPr>
                <a:t>ine</a:t>
              </a:r>
              <a:r>
                <a:rPr lang="en-GB" b="1" dirty="0" smtClean="0">
                  <a:solidFill>
                    <a:schemeClr val="bg1"/>
                  </a:solidFill>
                </a:rPr>
                <a:t> </a:t>
              </a:r>
              <a:r>
                <a:rPr lang="en-GB" b="1" dirty="0" err="1" smtClean="0">
                  <a:solidFill>
                    <a:schemeClr val="bg1"/>
                  </a:solidFill>
                </a:rPr>
                <a:t>uymas</a:t>
              </a:r>
              <a:r>
                <a:rPr lang="tr-TR" b="1" dirty="0" smtClean="0">
                  <a:solidFill>
                    <a:schemeClr val="bg1"/>
                  </a:solidFill>
                </a:rPr>
                <a:t>ı</a:t>
              </a:r>
              <a:r>
                <a:rPr lang="en-GB" b="1" dirty="0" smtClean="0">
                  <a:solidFill>
                    <a:schemeClr val="bg1"/>
                  </a:solidFill>
                </a:rPr>
                <a:t> </a:t>
              </a:r>
              <a:r>
                <a:rPr lang="en-GB" b="1" dirty="0" err="1" smtClean="0">
                  <a:solidFill>
                    <a:schemeClr val="bg1"/>
                  </a:solidFill>
                </a:rPr>
                <a:t>beklenirken</a:t>
              </a:r>
              <a:r>
                <a:rPr lang="en-GB" b="1" dirty="0" smtClean="0">
                  <a:solidFill>
                    <a:schemeClr val="bg1"/>
                  </a:solidFill>
                </a:rPr>
                <a:t>, </a:t>
              </a:r>
              <a:r>
                <a:rPr lang="en-GB" b="1" dirty="0" err="1" smtClean="0">
                  <a:solidFill>
                    <a:schemeClr val="bg1"/>
                  </a:solidFill>
                </a:rPr>
                <a:t>deneysel</a:t>
              </a:r>
              <a:r>
                <a:rPr lang="en-GB" b="1" dirty="0" smtClean="0">
                  <a:solidFill>
                    <a:schemeClr val="bg1"/>
                  </a:solidFill>
                </a:rPr>
                <a:t> </a:t>
              </a:r>
              <a:r>
                <a:rPr lang="en-GB" b="1" dirty="0" err="1" smtClean="0">
                  <a:solidFill>
                    <a:schemeClr val="bg1"/>
                  </a:solidFill>
                </a:rPr>
                <a:t>veriler</a:t>
              </a:r>
              <a:r>
                <a:rPr lang="en-GB" b="1" dirty="0" smtClean="0">
                  <a:solidFill>
                    <a:schemeClr val="bg1"/>
                  </a:solidFill>
                </a:rPr>
                <a:t> Bose-Einstein </a:t>
              </a:r>
              <a:r>
                <a:rPr lang="en-GB" b="1" dirty="0" err="1" smtClean="0">
                  <a:solidFill>
                    <a:schemeClr val="bg1"/>
                  </a:solidFill>
                </a:rPr>
                <a:t>istatisti</a:t>
              </a:r>
              <a:r>
                <a:rPr lang="tr-TR" b="1" dirty="0">
                  <a:solidFill>
                    <a:schemeClr val="bg1"/>
                  </a:solidFill>
                </a:rPr>
                <a:t>ğ</a:t>
              </a:r>
              <a:r>
                <a:rPr lang="en-GB" b="1" dirty="0" err="1" smtClean="0">
                  <a:solidFill>
                    <a:schemeClr val="bg1"/>
                  </a:solidFill>
                </a:rPr>
                <a:t>inin</a:t>
              </a:r>
              <a:r>
                <a:rPr lang="en-GB" b="1" dirty="0" smtClean="0">
                  <a:solidFill>
                    <a:schemeClr val="bg1"/>
                  </a:solidFill>
                </a:rPr>
                <a:t> </a:t>
              </a:r>
              <a:r>
                <a:rPr lang="en-GB" b="1" dirty="0" err="1" smtClean="0">
                  <a:solidFill>
                    <a:schemeClr val="bg1"/>
                  </a:solidFill>
                </a:rPr>
                <a:t>ge</a:t>
              </a:r>
              <a:r>
                <a:rPr lang="tr-TR" b="1" dirty="0" smtClean="0">
                  <a:solidFill>
                    <a:schemeClr val="bg1"/>
                  </a:solidFill>
                </a:rPr>
                <a:t>ç</a:t>
              </a:r>
              <a:r>
                <a:rPr lang="en-GB" b="1" dirty="0" err="1" smtClean="0">
                  <a:solidFill>
                    <a:schemeClr val="bg1"/>
                  </a:solidFill>
                </a:rPr>
                <a:t>erli</a:t>
              </a:r>
              <a:r>
                <a:rPr lang="en-GB" b="1" dirty="0" smtClean="0">
                  <a:solidFill>
                    <a:schemeClr val="bg1"/>
                  </a:solidFill>
                </a:rPr>
                <a:t> </a:t>
              </a:r>
              <a:r>
                <a:rPr lang="en-GB" b="1" dirty="0" err="1" smtClean="0">
                  <a:solidFill>
                    <a:schemeClr val="bg1"/>
                  </a:solidFill>
                </a:rPr>
                <a:t>oldu</a:t>
              </a:r>
              <a:r>
                <a:rPr lang="tr-TR" b="1" dirty="0" smtClean="0">
                  <a:solidFill>
                    <a:schemeClr val="bg1"/>
                  </a:solidFill>
                </a:rPr>
                <a:t>ğ</a:t>
              </a:r>
              <a:r>
                <a:rPr lang="en-GB" b="1" dirty="0" err="1" smtClean="0">
                  <a:solidFill>
                    <a:schemeClr val="bg1"/>
                  </a:solidFill>
                </a:rPr>
                <a:t>unu</a:t>
              </a:r>
              <a:r>
                <a:rPr lang="en-GB" b="1" dirty="0" smtClean="0">
                  <a:solidFill>
                    <a:schemeClr val="bg1"/>
                  </a:solidFill>
                </a:rPr>
                <a:t> g</a:t>
              </a:r>
              <a:r>
                <a:rPr lang="tr-TR" b="1" dirty="0">
                  <a:solidFill>
                    <a:schemeClr val="bg1"/>
                  </a:solidFill>
                </a:rPr>
                <a:t>ö</a:t>
              </a:r>
              <a:r>
                <a:rPr lang="en-GB" b="1" dirty="0" err="1" smtClean="0">
                  <a:solidFill>
                    <a:schemeClr val="bg1"/>
                  </a:solidFill>
                </a:rPr>
                <a:t>stermekte</a:t>
              </a:r>
              <a:r>
                <a:rPr lang="en-GB" b="1" dirty="0" smtClean="0">
                  <a:solidFill>
                    <a:schemeClr val="bg1"/>
                  </a:solidFill>
                </a:rPr>
                <a:t>!!”</a:t>
              </a:r>
              <a:endParaRPr lang="en-GB" b="1" dirty="0">
                <a:solidFill>
                  <a:schemeClr val="bg1"/>
                </a:solidFill>
              </a:endParaRPr>
            </a:p>
          </p:txBody>
        </p:sp>
        <p:sp>
          <p:nvSpPr>
            <p:cNvPr id="34" name="TextBox 33"/>
            <p:cNvSpPr txBox="1"/>
            <p:nvPr/>
          </p:nvSpPr>
          <p:spPr>
            <a:xfrm>
              <a:off x="7956376" y="3645024"/>
              <a:ext cx="392583" cy="1569660"/>
            </a:xfrm>
            <a:prstGeom prst="rect">
              <a:avLst/>
            </a:prstGeom>
            <a:noFill/>
          </p:spPr>
          <p:txBody>
            <a:bodyPr wrap="square" rtlCol="0">
              <a:spAutoFit/>
            </a:bodyPr>
            <a:lstStyle/>
            <a:p>
              <a:r>
                <a:rPr lang="en-GB" sz="9600" dirty="0" smtClean="0">
                  <a:solidFill>
                    <a:schemeClr val="bg1"/>
                  </a:solidFill>
                  <a:latin typeface="Algerian" panose="04020705040A02060702" pitchFamily="82" charset="0"/>
                </a:rPr>
                <a:t>?</a:t>
              </a:r>
              <a:endParaRPr lang="en-GB" sz="9600" dirty="0">
                <a:solidFill>
                  <a:schemeClr val="bg1"/>
                </a:solidFill>
                <a:latin typeface="Algerian" panose="04020705040A02060702" pitchFamily="82" charset="0"/>
              </a:endParaRPr>
            </a:p>
          </p:txBody>
        </p:sp>
      </p:grpSp>
      <p:sp>
        <p:nvSpPr>
          <p:cNvPr id="4" name="Date Placeholder 3"/>
          <p:cNvSpPr>
            <a:spLocks noGrp="1"/>
          </p:cNvSpPr>
          <p:nvPr>
            <p:ph type="dt" sz="half" idx="10"/>
          </p:nvPr>
        </p:nvSpPr>
        <p:spPr/>
        <p:txBody>
          <a:bodyPr/>
          <a:lstStyle/>
          <a:p>
            <a:fld id="{D072C696-3C79-4BBD-941B-77B0EF124F2B}" type="datetime1">
              <a:rPr lang="en-GB" smtClean="0"/>
              <a:t>24/04/2014</a:t>
            </a:fld>
            <a:endParaRPr lang="en-GB"/>
          </a:p>
        </p:txBody>
      </p:sp>
    </p:spTree>
    <p:extLst>
      <p:ext uri="{BB962C8B-B14F-4D97-AF65-F5344CB8AC3E}">
        <p14:creationId xmlns:p14="http://schemas.microsoft.com/office/powerpoint/2010/main" val="4319622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FFAE8C10-7168-4032-AB6F-E0A2FE1D327A}" type="slidenum">
              <a:rPr lang="en-GB" smtClean="0"/>
              <a:pPr/>
              <a:t>6</a:t>
            </a:fld>
            <a:r>
              <a:rPr lang="en-GB" dirty="0" smtClean="0"/>
              <a:t>/42</a:t>
            </a:r>
            <a:endParaRPr lang="en-GB" dirty="0"/>
          </a:p>
        </p:txBody>
      </p:sp>
      <p:sp>
        <p:nvSpPr>
          <p:cNvPr id="10" name="Footer Placeholder 9"/>
          <p:cNvSpPr>
            <a:spLocks noGrp="1"/>
          </p:cNvSpPr>
          <p:nvPr>
            <p:ph type="ftr" sz="quarter" idx="11"/>
          </p:nvPr>
        </p:nvSpPr>
        <p:spPr/>
        <p:txBody>
          <a:bodyPr/>
          <a:lstStyle/>
          <a:p>
            <a:r>
              <a:rPr lang="en-GB" smtClean="0"/>
              <a:t>Umut KOSE</a:t>
            </a:r>
            <a:endParaRPr lang="en-GB"/>
          </a:p>
        </p:txBody>
      </p:sp>
      <p:grpSp>
        <p:nvGrpSpPr>
          <p:cNvPr id="22" name="Group 21"/>
          <p:cNvGrpSpPr/>
          <p:nvPr/>
        </p:nvGrpSpPr>
        <p:grpSpPr>
          <a:xfrm>
            <a:off x="18007" y="1052736"/>
            <a:ext cx="8964488" cy="5688632"/>
            <a:chOff x="18007" y="1033461"/>
            <a:chExt cx="8964488" cy="5688632"/>
          </a:xfrm>
        </p:grpSpPr>
        <p:grpSp>
          <p:nvGrpSpPr>
            <p:cNvPr id="12" name="Group 11"/>
            <p:cNvGrpSpPr/>
            <p:nvPr/>
          </p:nvGrpSpPr>
          <p:grpSpPr>
            <a:xfrm>
              <a:off x="18007" y="1033461"/>
              <a:ext cx="8964488" cy="5688632"/>
              <a:chOff x="0" y="1080592"/>
              <a:chExt cx="8964488" cy="5688632"/>
            </a:xfrm>
          </p:grpSpPr>
          <p:grpSp>
            <p:nvGrpSpPr>
              <p:cNvPr id="8" name="Group 7"/>
              <p:cNvGrpSpPr/>
              <p:nvPr/>
            </p:nvGrpSpPr>
            <p:grpSpPr>
              <a:xfrm>
                <a:off x="0" y="1080592"/>
                <a:ext cx="8964488" cy="5688632"/>
                <a:chOff x="0" y="1080592"/>
                <a:chExt cx="8964488" cy="5688632"/>
              </a:xfrm>
            </p:grpSpPr>
            <p:sp>
              <p:nvSpPr>
                <p:cNvPr id="4" name="TextBox 3"/>
                <p:cNvSpPr txBox="1"/>
                <p:nvPr/>
              </p:nvSpPr>
              <p:spPr>
                <a:xfrm>
                  <a:off x="4800600" y="1403798"/>
                  <a:ext cx="4163888" cy="2092881"/>
                </a:xfrm>
                <a:prstGeom prst="rect">
                  <a:avLst/>
                </a:prstGeom>
                <a:noFill/>
              </p:spPr>
              <p:txBody>
                <a:bodyPr wrap="square" rtlCol="0">
                  <a:spAutoFit/>
                </a:bodyPr>
                <a:lstStyle/>
                <a:p>
                  <a:r>
                    <a:rPr lang="en-GB" sz="2200" b="1" i="1" dirty="0" smtClean="0">
                      <a:solidFill>
                        <a:srgbClr val="00FF00"/>
                      </a:solidFill>
                    </a:rPr>
                    <a:t>Wolfgang Pauli, 1930, </a:t>
                  </a:r>
                </a:p>
                <a:p>
                  <a:r>
                    <a:rPr lang="en-GB" b="1" i="1" dirty="0" smtClean="0">
                      <a:solidFill>
                        <a:srgbClr val="FF0000"/>
                      </a:solidFill>
                      <a:sym typeface="Symbol"/>
                    </a:rPr>
                    <a:t>-</a:t>
                  </a:r>
                  <a:r>
                    <a:rPr lang="en-GB" b="1" i="1" dirty="0" err="1" smtClean="0">
                      <a:solidFill>
                        <a:srgbClr val="FF0000"/>
                      </a:solidFill>
                      <a:sym typeface="Symbol"/>
                    </a:rPr>
                    <a:t>bozunumunun</a:t>
                  </a:r>
                  <a:r>
                    <a:rPr lang="en-GB" b="1" i="1" dirty="0" smtClean="0">
                      <a:solidFill>
                        <a:srgbClr val="FF0000"/>
                      </a:solidFill>
                      <a:sym typeface="Symbol"/>
                    </a:rPr>
                    <a:t> </a:t>
                  </a:r>
                  <a:r>
                    <a:rPr lang="en-GB" b="1" i="1" dirty="0" err="1" smtClean="0">
                      <a:solidFill>
                        <a:srgbClr val="FF0000"/>
                      </a:solidFill>
                      <a:sym typeface="Symbol"/>
                    </a:rPr>
                    <a:t>enerji</a:t>
                  </a:r>
                  <a:r>
                    <a:rPr lang="en-GB" b="1" i="1" dirty="0" smtClean="0">
                      <a:solidFill>
                        <a:srgbClr val="FF0000"/>
                      </a:solidFill>
                      <a:sym typeface="Symbol"/>
                    </a:rPr>
                    <a:t> </a:t>
                  </a:r>
                  <a:r>
                    <a:rPr lang="en-GB" b="1" i="1" dirty="0" err="1" smtClean="0">
                      <a:solidFill>
                        <a:srgbClr val="FF0000"/>
                      </a:solidFill>
                      <a:sym typeface="Symbol"/>
                    </a:rPr>
                    <a:t>spektrumunu</a:t>
                  </a:r>
                  <a:r>
                    <a:rPr lang="en-GB" b="1" i="1" dirty="0" smtClean="0">
                      <a:solidFill>
                        <a:srgbClr val="FF0000"/>
                      </a:solidFill>
                      <a:sym typeface="Symbol"/>
                    </a:rPr>
                    <a:t>  </a:t>
                  </a:r>
                  <a:r>
                    <a:rPr lang="en-GB" b="1" i="1" dirty="0" err="1" smtClean="0">
                      <a:solidFill>
                        <a:srgbClr val="FF0000"/>
                      </a:solidFill>
                      <a:sym typeface="Symbol"/>
                    </a:rPr>
                    <a:t>ve</a:t>
                  </a:r>
                  <a:r>
                    <a:rPr lang="en-GB" b="1" i="1" dirty="0" smtClean="0">
                      <a:solidFill>
                        <a:srgbClr val="FF0000"/>
                      </a:solidFill>
                      <a:sym typeface="Symbol"/>
                    </a:rPr>
                    <a:t> “spin </a:t>
                  </a:r>
                  <a:r>
                    <a:rPr lang="en-GB" b="1" i="1" dirty="0" err="1" smtClean="0">
                      <a:solidFill>
                        <a:srgbClr val="FF0000"/>
                      </a:solidFill>
                      <a:sym typeface="Symbol"/>
                    </a:rPr>
                    <a:t>istatistik</a:t>
                  </a:r>
                  <a:r>
                    <a:rPr lang="en-GB" b="1" i="1" dirty="0" smtClean="0">
                      <a:solidFill>
                        <a:srgbClr val="FF0000"/>
                      </a:solidFill>
                      <a:sym typeface="Symbol"/>
                    </a:rPr>
                    <a:t>” </a:t>
                  </a:r>
                  <a:r>
                    <a:rPr lang="en-GB" b="1" i="1" dirty="0" err="1" smtClean="0">
                      <a:solidFill>
                        <a:srgbClr val="FF0000"/>
                      </a:solidFill>
                      <a:sym typeface="Symbol"/>
                    </a:rPr>
                    <a:t>problemini</a:t>
                  </a:r>
                  <a:r>
                    <a:rPr lang="en-GB" b="1" i="1" dirty="0" smtClean="0">
                      <a:solidFill>
                        <a:srgbClr val="FF0000"/>
                      </a:solidFill>
                      <a:sym typeface="Symbol"/>
                    </a:rPr>
                    <a:t> </a:t>
                  </a:r>
                  <a:r>
                    <a:rPr lang="tr-TR" b="1" i="1" dirty="0" smtClean="0">
                      <a:solidFill>
                        <a:srgbClr val="FF0000"/>
                      </a:solidFill>
                      <a:sym typeface="Symbol"/>
                    </a:rPr>
                    <a:t>çö</a:t>
                  </a:r>
                  <a:r>
                    <a:rPr lang="en-GB" b="1" i="1" dirty="0" err="1" smtClean="0">
                      <a:solidFill>
                        <a:srgbClr val="FF0000"/>
                      </a:solidFill>
                      <a:sym typeface="Symbol"/>
                    </a:rPr>
                    <a:t>zmek</a:t>
                  </a:r>
                  <a:r>
                    <a:rPr lang="en-GB" b="1" i="1" dirty="0" smtClean="0">
                      <a:solidFill>
                        <a:srgbClr val="FF0000"/>
                      </a:solidFill>
                      <a:sym typeface="Symbol"/>
                    </a:rPr>
                    <a:t> </a:t>
                  </a:r>
                  <a:r>
                    <a:rPr lang="en-GB" b="1" i="1" dirty="0" err="1" smtClean="0">
                      <a:solidFill>
                        <a:srgbClr val="FF0000"/>
                      </a:solidFill>
                      <a:sym typeface="Symbol"/>
                    </a:rPr>
                    <a:t>icin</a:t>
                  </a:r>
                  <a:r>
                    <a:rPr lang="en-GB" b="1" i="1" dirty="0" smtClean="0">
                      <a:solidFill>
                        <a:srgbClr val="FF0000"/>
                      </a:solidFill>
                      <a:sym typeface="Symbol"/>
                    </a:rPr>
                    <a:t> </a:t>
                  </a:r>
                  <a:r>
                    <a:rPr lang="en-GB" b="1" i="1" dirty="0" smtClean="0">
                      <a:solidFill>
                        <a:schemeClr val="bg1"/>
                      </a:solidFill>
                      <a:sym typeface="Symbol"/>
                    </a:rPr>
                    <a:t>“</a:t>
                  </a:r>
                  <a:r>
                    <a:rPr lang="en-GB" b="1" i="1" dirty="0" err="1" smtClean="0">
                      <a:solidFill>
                        <a:schemeClr val="bg1"/>
                      </a:solidFill>
                      <a:sym typeface="Symbol"/>
                    </a:rPr>
                    <a:t>umutsuz</a:t>
                  </a:r>
                  <a:r>
                    <a:rPr lang="en-GB" b="1" i="1" dirty="0" smtClean="0">
                      <a:solidFill>
                        <a:schemeClr val="bg1"/>
                      </a:solidFill>
                      <a:sym typeface="Symbol"/>
                    </a:rPr>
                    <a:t> </a:t>
                  </a:r>
                  <a:r>
                    <a:rPr lang="tr-TR" b="1" i="1" dirty="0" smtClean="0">
                      <a:solidFill>
                        <a:schemeClr val="bg1"/>
                      </a:solidFill>
                      <a:sym typeface="Symbol"/>
                    </a:rPr>
                    <a:t>ç</a:t>
                  </a:r>
                  <a:r>
                    <a:rPr lang="en-GB" b="1" i="1" dirty="0" smtClean="0">
                      <a:solidFill>
                        <a:schemeClr val="bg1"/>
                      </a:solidFill>
                      <a:sym typeface="Symbol"/>
                    </a:rPr>
                    <a:t>are </a:t>
                  </a:r>
                  <a:r>
                    <a:rPr lang="en-GB" b="1" i="1" dirty="0" smtClean="0">
                      <a:solidFill>
                        <a:srgbClr val="FFC000"/>
                      </a:solidFill>
                      <a:sym typeface="Symbol"/>
                    </a:rPr>
                    <a:t>(desperate remedy)</a:t>
                  </a:r>
                  <a:r>
                    <a:rPr lang="en-GB" b="1" i="1" dirty="0" smtClean="0">
                      <a:solidFill>
                        <a:schemeClr val="bg1"/>
                      </a:solidFill>
                      <a:sym typeface="Symbol"/>
                    </a:rPr>
                    <a:t>”</a:t>
                  </a:r>
                  <a:r>
                    <a:rPr lang="en-GB" b="1" i="1" dirty="0" smtClean="0">
                      <a:solidFill>
                        <a:srgbClr val="FF0000"/>
                      </a:solidFill>
                      <a:sym typeface="Symbol"/>
                    </a:rPr>
                    <a:t> </a:t>
                  </a:r>
                  <a:r>
                    <a:rPr lang="en-GB" b="1" i="1" dirty="0" err="1" smtClean="0">
                      <a:solidFill>
                        <a:srgbClr val="FF0000"/>
                      </a:solidFill>
                      <a:sym typeface="Symbol"/>
                    </a:rPr>
                    <a:t>olarak</a:t>
                  </a:r>
                  <a:r>
                    <a:rPr lang="en-GB" b="1" i="1" dirty="0" smtClean="0">
                      <a:solidFill>
                        <a:srgbClr val="FF0000"/>
                      </a:solidFill>
                      <a:sym typeface="Symbol"/>
                    </a:rPr>
                    <a:t> y</a:t>
                  </a:r>
                  <a:r>
                    <a:rPr lang="tr-TR" b="1" i="1" dirty="0" smtClean="0">
                      <a:solidFill>
                        <a:srgbClr val="FF0000"/>
                      </a:solidFill>
                      <a:sym typeface="Symbol"/>
                    </a:rPr>
                    <a:t>ü</a:t>
                  </a:r>
                  <a:r>
                    <a:rPr lang="en-GB" b="1" i="1" dirty="0" err="1" smtClean="0">
                      <a:solidFill>
                        <a:srgbClr val="FF0000"/>
                      </a:solidFill>
                      <a:sym typeface="Symbol"/>
                    </a:rPr>
                    <a:t>ks</a:t>
                  </a:r>
                  <a:r>
                    <a:rPr lang="tr-TR" b="1" i="1" dirty="0" smtClean="0">
                      <a:solidFill>
                        <a:srgbClr val="FF0000"/>
                      </a:solidFill>
                      <a:sym typeface="Symbol"/>
                    </a:rPr>
                    <a:t>ü</a:t>
                  </a:r>
                  <a:r>
                    <a:rPr lang="en-GB" b="1" i="1" dirty="0" smtClean="0">
                      <a:solidFill>
                        <a:srgbClr val="FF0000"/>
                      </a:solidFill>
                      <a:sym typeface="Symbol"/>
                    </a:rPr>
                    <a:t>z, </a:t>
                  </a:r>
                  <a:r>
                    <a:rPr lang="en-GB" b="1" i="1" dirty="0" err="1" smtClean="0">
                      <a:solidFill>
                        <a:srgbClr val="FF0000"/>
                      </a:solidFill>
                      <a:sym typeface="Symbol"/>
                    </a:rPr>
                    <a:t>spini</a:t>
                  </a:r>
                  <a:r>
                    <a:rPr lang="en-GB" b="1" i="1" dirty="0" smtClean="0">
                      <a:solidFill>
                        <a:srgbClr val="FF0000"/>
                      </a:solidFill>
                      <a:sym typeface="Symbol"/>
                    </a:rPr>
                    <a:t> ½ </a:t>
                  </a:r>
                  <a:r>
                    <a:rPr lang="en-GB" b="1" i="1" dirty="0" err="1" smtClean="0">
                      <a:solidFill>
                        <a:srgbClr val="FF0000"/>
                      </a:solidFill>
                      <a:sym typeface="Symbol"/>
                    </a:rPr>
                    <a:t>olan</a:t>
                  </a:r>
                  <a:r>
                    <a:rPr lang="en-GB" b="1" i="1" dirty="0" smtClean="0">
                      <a:solidFill>
                        <a:srgbClr val="FF0000"/>
                      </a:solidFill>
                      <a:sym typeface="Symbol"/>
                    </a:rPr>
                    <a:t> </a:t>
                  </a:r>
                  <a:r>
                    <a:rPr lang="en-GB" b="1" i="1" dirty="0" err="1" smtClean="0">
                      <a:solidFill>
                        <a:srgbClr val="FF0000"/>
                      </a:solidFill>
                      <a:sym typeface="Symbol"/>
                    </a:rPr>
                    <a:t>bir</a:t>
                  </a:r>
                  <a:r>
                    <a:rPr lang="en-GB" b="1" i="1" dirty="0" smtClean="0">
                      <a:solidFill>
                        <a:srgbClr val="FF0000"/>
                      </a:solidFill>
                      <a:sym typeface="Symbol"/>
                    </a:rPr>
                    <a:t> par</a:t>
                  </a:r>
                  <a:r>
                    <a:rPr lang="tr-TR" b="1" i="1" dirty="0" smtClean="0">
                      <a:solidFill>
                        <a:srgbClr val="FF0000"/>
                      </a:solidFill>
                      <a:sym typeface="Symbol"/>
                    </a:rPr>
                    <a:t>ç</a:t>
                  </a:r>
                  <a:r>
                    <a:rPr lang="en-GB" b="1" i="1" dirty="0" smtClean="0">
                      <a:solidFill>
                        <a:srgbClr val="FF0000"/>
                      </a:solidFill>
                      <a:sym typeface="Symbol"/>
                    </a:rPr>
                    <a:t>ac</a:t>
                  </a:r>
                  <a:r>
                    <a:rPr lang="tr-TR" b="1" i="1" dirty="0" smtClean="0">
                      <a:solidFill>
                        <a:srgbClr val="FF0000"/>
                      </a:solidFill>
                      <a:sym typeface="Symbol"/>
                    </a:rPr>
                    <a:t>ı</a:t>
                  </a:r>
                  <a:r>
                    <a:rPr lang="en-GB" b="1" i="1" dirty="0" smtClean="0">
                      <a:solidFill>
                        <a:srgbClr val="FF0000"/>
                      </a:solidFill>
                      <a:sym typeface="Symbol"/>
                    </a:rPr>
                    <a:t>k </a:t>
                  </a:r>
                  <a:r>
                    <a:rPr lang="tr-TR" b="1" i="1" dirty="0">
                      <a:solidFill>
                        <a:srgbClr val="FF0000"/>
                      </a:solidFill>
                      <a:sym typeface="Symbol"/>
                    </a:rPr>
                    <a:t>ö</a:t>
                  </a:r>
                  <a:r>
                    <a:rPr lang="en-GB" b="1" i="1" dirty="0" err="1" smtClean="0">
                      <a:solidFill>
                        <a:srgbClr val="FF0000"/>
                      </a:solidFill>
                      <a:sym typeface="Symbol"/>
                    </a:rPr>
                    <a:t>nermi</a:t>
                  </a:r>
                  <a:r>
                    <a:rPr lang="tr-TR" b="1" i="1" dirty="0" smtClean="0">
                      <a:solidFill>
                        <a:srgbClr val="FF0000"/>
                      </a:solidFill>
                      <a:sym typeface="Symbol"/>
                    </a:rPr>
                    <a:t>ş</a:t>
                  </a:r>
                  <a:r>
                    <a:rPr lang="en-GB" b="1" i="1" dirty="0" err="1" smtClean="0">
                      <a:solidFill>
                        <a:srgbClr val="FF0000"/>
                      </a:solidFill>
                      <a:sym typeface="Symbol"/>
                    </a:rPr>
                    <a:t>tir</a:t>
                  </a:r>
                  <a:r>
                    <a:rPr lang="en-GB" b="1" i="1" dirty="0" smtClean="0">
                      <a:solidFill>
                        <a:srgbClr val="FF0000"/>
                      </a:solidFill>
                      <a:sym typeface="Symbol"/>
                    </a:rPr>
                    <a:t>.</a:t>
                  </a:r>
                  <a:endParaRPr lang="tr-TR" b="1" i="1" dirty="0" smtClean="0">
                    <a:solidFill>
                      <a:srgbClr val="FF0000"/>
                    </a:solidFill>
                  </a:endParaRPr>
                </a:p>
                <a:p>
                  <a:endParaRPr lang="tr-TR" b="1" i="1" dirty="0">
                    <a:solidFill>
                      <a:srgbClr val="FF0000"/>
                    </a:solidFill>
                  </a:endParaRPr>
                </a:p>
              </p:txBody>
            </p:sp>
            <p:pic>
              <p:nvPicPr>
                <p:cNvPr id="5" name="Picture 4" descr="http://scienceblogs.com/startswithabang/files/2012/06/carbon14decay.jpeg"/>
                <p:cNvPicPr>
                  <a:picLocks noChangeAspect="1" noChangeArrowheads="1"/>
                </p:cNvPicPr>
                <p:nvPr/>
              </p:nvPicPr>
              <p:blipFill rotWithShape="1">
                <a:blip r:embed="rId3" cstate="print"/>
                <a:srcRect t="12500" b="26923"/>
                <a:stretch/>
              </p:blipFill>
              <p:spPr bwMode="auto">
                <a:xfrm>
                  <a:off x="4929231" y="3600872"/>
                  <a:ext cx="3833769" cy="989222"/>
                </a:xfrm>
                <a:prstGeom prst="rect">
                  <a:avLst/>
                </a:prstGeom>
                <a:noFill/>
              </p:spPr>
            </p:pic>
            <p:grpSp>
              <p:nvGrpSpPr>
                <p:cNvPr id="6" name="Group 5"/>
                <p:cNvGrpSpPr/>
                <p:nvPr/>
              </p:nvGrpSpPr>
              <p:grpSpPr>
                <a:xfrm>
                  <a:off x="0" y="1080592"/>
                  <a:ext cx="4803422" cy="5688632"/>
                  <a:chOff x="0" y="1080592"/>
                  <a:chExt cx="4803422" cy="5688632"/>
                </a:xfrm>
              </p:grpSpPr>
              <p:pic>
                <p:nvPicPr>
                  <p:cNvPr id="5126" name="Picture 6"/>
                  <p:cNvPicPr>
                    <a:picLocks noChangeAspect="1" noChangeArrowheads="1"/>
                  </p:cNvPicPr>
                  <p:nvPr/>
                </p:nvPicPr>
                <p:blipFill>
                  <a:blip r:embed="rId4" cstate="print"/>
                  <a:srcRect l="16667" t="11556" r="42222" b="16444"/>
                  <a:stretch>
                    <a:fillRect/>
                  </a:stretch>
                </p:blipFill>
                <p:spPr bwMode="auto">
                  <a:xfrm>
                    <a:off x="0" y="1080592"/>
                    <a:ext cx="4803422" cy="5688632"/>
                  </a:xfrm>
                  <a:prstGeom prst="rect">
                    <a:avLst/>
                  </a:prstGeom>
                  <a:noFill/>
                  <a:ln w="9525">
                    <a:noFill/>
                    <a:miter lim="800000"/>
                    <a:headEnd/>
                    <a:tailEnd/>
                  </a:ln>
                </p:spPr>
              </p:pic>
              <p:sp>
                <p:nvSpPr>
                  <p:cNvPr id="2" name="Rounded Rectangle 1"/>
                  <p:cNvSpPr/>
                  <p:nvPr/>
                </p:nvSpPr>
                <p:spPr>
                  <a:xfrm>
                    <a:off x="152400" y="3096816"/>
                    <a:ext cx="4267200" cy="648072"/>
                  </a:xfrm>
                  <a:prstGeom prst="roundRect">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ounded Rectangle 2"/>
                  <p:cNvSpPr/>
                  <p:nvPr/>
                </p:nvSpPr>
                <p:spPr>
                  <a:xfrm>
                    <a:off x="152400" y="4897016"/>
                    <a:ext cx="4457700" cy="457200"/>
                  </a:xfrm>
                  <a:prstGeom prst="roundRect">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 name="TextBox 6"/>
                <p:cNvSpPr txBox="1"/>
                <p:nvPr/>
              </p:nvSpPr>
              <p:spPr>
                <a:xfrm>
                  <a:off x="4914033" y="5546829"/>
                  <a:ext cx="3889838" cy="646331"/>
                </a:xfrm>
                <a:prstGeom prst="rect">
                  <a:avLst/>
                </a:prstGeom>
                <a:noFill/>
              </p:spPr>
              <p:txBody>
                <a:bodyPr wrap="square" rtlCol="0">
                  <a:spAutoFit/>
                </a:bodyPr>
                <a:lstStyle/>
                <a:p>
                  <a:r>
                    <a:rPr lang="en-GB" b="1" dirty="0" smtClean="0">
                      <a:solidFill>
                        <a:srgbClr val="FFFF00"/>
                      </a:solidFill>
                    </a:rPr>
                    <a:t>!</a:t>
                  </a:r>
                  <a:r>
                    <a:rPr lang="en-GB" b="1" dirty="0" smtClean="0">
                      <a:solidFill>
                        <a:schemeClr val="accent6">
                          <a:lumMod val="60000"/>
                          <a:lumOff val="40000"/>
                        </a:schemeClr>
                      </a:solidFill>
                    </a:rPr>
                    <a:t> Lepton </a:t>
                  </a:r>
                  <a:r>
                    <a:rPr lang="tr-TR" b="1" dirty="0" smtClean="0">
                      <a:solidFill>
                        <a:schemeClr val="accent6">
                          <a:lumMod val="60000"/>
                          <a:lumOff val="40000"/>
                        </a:schemeClr>
                      </a:solidFill>
                    </a:rPr>
                    <a:t>numarası </a:t>
                  </a:r>
                  <a:r>
                    <a:rPr lang="en-GB" b="1" dirty="0" err="1" smtClean="0">
                      <a:solidFill>
                        <a:schemeClr val="accent6">
                          <a:lumMod val="60000"/>
                          <a:lumOff val="40000"/>
                        </a:schemeClr>
                      </a:solidFill>
                    </a:rPr>
                    <a:t>korunum</a:t>
                  </a:r>
                  <a:r>
                    <a:rPr lang="en-GB" b="1" dirty="0" smtClean="0">
                      <a:solidFill>
                        <a:schemeClr val="accent6">
                          <a:lumMod val="60000"/>
                          <a:lumOff val="40000"/>
                        </a:schemeClr>
                      </a:solidFill>
                    </a:rPr>
                    <a:t> </a:t>
                  </a:r>
                  <a:r>
                    <a:rPr lang="en-GB" b="1" dirty="0" err="1" smtClean="0">
                      <a:solidFill>
                        <a:schemeClr val="accent6">
                          <a:lumMod val="60000"/>
                          <a:lumOff val="40000"/>
                        </a:schemeClr>
                      </a:solidFill>
                    </a:rPr>
                    <a:t>yasas</a:t>
                  </a:r>
                  <a:r>
                    <a:rPr lang="tr-TR" b="1" dirty="0" smtClean="0">
                      <a:solidFill>
                        <a:schemeClr val="accent6">
                          <a:lumMod val="60000"/>
                          <a:lumOff val="40000"/>
                        </a:schemeClr>
                      </a:solidFill>
                    </a:rPr>
                    <a:t>ı</a:t>
                  </a:r>
                  <a:r>
                    <a:rPr lang="en-GB" b="1" dirty="0" smtClean="0">
                      <a:solidFill>
                        <a:schemeClr val="accent6">
                          <a:lumMod val="60000"/>
                          <a:lumOff val="40000"/>
                        </a:schemeClr>
                      </a:solidFill>
                    </a:rPr>
                    <a:t> </a:t>
                  </a:r>
                  <a:r>
                    <a:rPr lang="en-GB" b="1" dirty="0" err="1" smtClean="0">
                      <a:solidFill>
                        <a:schemeClr val="accent6">
                          <a:lumMod val="60000"/>
                          <a:lumOff val="40000"/>
                        </a:schemeClr>
                      </a:solidFill>
                    </a:rPr>
                    <a:t>bilinmiyordu</a:t>
                  </a:r>
                  <a:r>
                    <a:rPr lang="en-GB" b="1" dirty="0" smtClean="0">
                      <a:solidFill>
                        <a:schemeClr val="accent6">
                          <a:lumMod val="60000"/>
                          <a:lumOff val="40000"/>
                        </a:schemeClr>
                      </a:solidFill>
                    </a:rPr>
                    <a:t>.</a:t>
                  </a:r>
                  <a:endParaRPr lang="en-GB" b="1" dirty="0">
                    <a:solidFill>
                      <a:schemeClr val="accent6">
                        <a:lumMod val="60000"/>
                        <a:lumOff val="40000"/>
                      </a:schemeClr>
                    </a:solidFill>
                  </a:endParaRPr>
                </a:p>
              </p:txBody>
            </p:sp>
          </p:grpSp>
          <p:sp>
            <p:nvSpPr>
              <p:cNvPr id="11" name="Rectangle 10"/>
              <p:cNvSpPr/>
              <p:nvPr/>
            </p:nvSpPr>
            <p:spPr>
              <a:xfrm>
                <a:off x="7146280" y="3954302"/>
                <a:ext cx="306039" cy="14118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9" name="Oval 18"/>
            <p:cNvSpPr/>
            <p:nvPr/>
          </p:nvSpPr>
          <p:spPr>
            <a:xfrm>
              <a:off x="7479321" y="4104181"/>
              <a:ext cx="189023" cy="169640"/>
            </a:xfrm>
            <a:prstGeom prst="ellipse">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7452320" y="4038907"/>
              <a:ext cx="189023" cy="261610"/>
            </a:xfrm>
            <a:prstGeom prst="rect">
              <a:avLst/>
            </a:prstGeom>
            <a:noFill/>
          </p:spPr>
          <p:txBody>
            <a:bodyPr wrap="square" rtlCol="0">
              <a:spAutoFit/>
            </a:bodyPr>
            <a:lstStyle/>
            <a:p>
              <a:r>
                <a:rPr lang="en-GB" sz="1100" dirty="0" smtClean="0">
                  <a:sym typeface="Symbol"/>
                </a:rPr>
                <a:t></a:t>
              </a:r>
              <a:endParaRPr lang="en-GB" sz="1100" dirty="0"/>
            </a:p>
          </p:txBody>
        </p:sp>
      </p:grpSp>
      <p:sp>
        <p:nvSpPr>
          <p:cNvPr id="15" name="TextBox 14"/>
          <p:cNvSpPr txBox="1"/>
          <p:nvPr/>
        </p:nvSpPr>
        <p:spPr>
          <a:xfrm>
            <a:off x="170407" y="332656"/>
            <a:ext cx="3704951" cy="523220"/>
          </a:xfrm>
          <a:prstGeom prst="rect">
            <a:avLst/>
          </a:prstGeom>
          <a:noFill/>
        </p:spPr>
        <p:txBody>
          <a:bodyPr wrap="square" rtlCol="0">
            <a:spAutoFit/>
          </a:bodyPr>
          <a:lstStyle/>
          <a:p>
            <a:pPr algn="ctr"/>
            <a:r>
              <a:rPr lang="en-GB" sz="2800" b="1" i="1" dirty="0" smtClean="0">
                <a:solidFill>
                  <a:srgbClr val="FFFF00"/>
                </a:solidFill>
              </a:rPr>
              <a:t>N</a:t>
            </a:r>
            <a:r>
              <a:rPr lang="tr-TR" sz="2800" b="1" i="1" dirty="0" smtClean="0">
                <a:solidFill>
                  <a:srgbClr val="FFFF00"/>
                </a:solidFill>
              </a:rPr>
              <a:t>ö</a:t>
            </a:r>
            <a:r>
              <a:rPr lang="en-GB" sz="2800" b="1" i="1" dirty="0" err="1" smtClean="0">
                <a:solidFill>
                  <a:srgbClr val="FFFF00"/>
                </a:solidFill>
              </a:rPr>
              <a:t>trino</a:t>
            </a:r>
            <a:r>
              <a:rPr lang="en-GB" sz="2800" b="1" i="1" dirty="0" smtClean="0">
                <a:solidFill>
                  <a:srgbClr val="FFFF00"/>
                </a:solidFill>
              </a:rPr>
              <a:t> </a:t>
            </a:r>
            <a:r>
              <a:rPr lang="en-GB" sz="2800" b="1" i="1" dirty="0" err="1" smtClean="0">
                <a:solidFill>
                  <a:srgbClr val="FFFF00"/>
                </a:solidFill>
              </a:rPr>
              <a:t>Hipotezi</a:t>
            </a:r>
            <a:endParaRPr lang="en-GB" sz="2800" b="1" i="1" dirty="0">
              <a:solidFill>
                <a:srgbClr val="FFFF00"/>
              </a:solidFill>
            </a:endParaRPr>
          </a:p>
        </p:txBody>
      </p:sp>
      <p:sp>
        <p:nvSpPr>
          <p:cNvPr id="13" name="Date Placeholder 12"/>
          <p:cNvSpPr>
            <a:spLocks noGrp="1"/>
          </p:cNvSpPr>
          <p:nvPr>
            <p:ph type="dt" sz="half" idx="10"/>
          </p:nvPr>
        </p:nvSpPr>
        <p:spPr/>
        <p:txBody>
          <a:bodyPr/>
          <a:lstStyle/>
          <a:p>
            <a:fld id="{E121042A-B64D-4A6D-B502-003B91DF724F}" type="datetime1">
              <a:rPr lang="en-GB" smtClean="0"/>
              <a:t>24/04/2014</a:t>
            </a:fld>
            <a:endParaRPr lang="en-GB"/>
          </a:p>
        </p:txBody>
      </p:sp>
    </p:spTree>
    <p:extLst>
      <p:ext uri="{BB962C8B-B14F-4D97-AF65-F5344CB8AC3E}">
        <p14:creationId xmlns:p14="http://schemas.microsoft.com/office/powerpoint/2010/main" val="33199580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Slide Number Placeholder 32"/>
          <p:cNvSpPr>
            <a:spLocks noGrp="1"/>
          </p:cNvSpPr>
          <p:nvPr>
            <p:ph type="sldNum" sz="quarter" idx="12"/>
          </p:nvPr>
        </p:nvSpPr>
        <p:spPr/>
        <p:txBody>
          <a:bodyPr/>
          <a:lstStyle/>
          <a:p>
            <a:fld id="{FFAE8C10-7168-4032-AB6F-E0A2FE1D327A}" type="slidenum">
              <a:rPr lang="en-GB" smtClean="0"/>
              <a:pPr/>
              <a:t>7</a:t>
            </a:fld>
            <a:r>
              <a:rPr lang="en-GB" dirty="0" smtClean="0"/>
              <a:t>/42</a:t>
            </a:r>
            <a:endParaRPr lang="en-GB" dirty="0"/>
          </a:p>
        </p:txBody>
      </p:sp>
      <p:sp>
        <p:nvSpPr>
          <p:cNvPr id="5" name="TextBox 4"/>
          <p:cNvSpPr txBox="1"/>
          <p:nvPr/>
        </p:nvSpPr>
        <p:spPr>
          <a:xfrm>
            <a:off x="422415" y="218497"/>
            <a:ext cx="8229600" cy="1969770"/>
          </a:xfrm>
          <a:prstGeom prst="rect">
            <a:avLst/>
          </a:prstGeom>
          <a:noFill/>
        </p:spPr>
        <p:txBody>
          <a:bodyPr wrap="square" rtlCol="0">
            <a:spAutoFit/>
          </a:bodyPr>
          <a:lstStyle/>
          <a:p>
            <a:r>
              <a:rPr lang="en-GB" sz="2200" b="1" i="1" dirty="0" smtClean="0">
                <a:solidFill>
                  <a:srgbClr val="00FF00"/>
                </a:solidFill>
              </a:rPr>
              <a:t>J. Chadwick, 1932, </a:t>
            </a:r>
            <a:r>
              <a:rPr lang="en-GB" sz="2200" b="1" i="1" dirty="0" smtClean="0">
                <a:solidFill>
                  <a:srgbClr val="FF0000"/>
                </a:solidFill>
              </a:rPr>
              <a:t> </a:t>
            </a:r>
            <a:r>
              <a:rPr lang="en-GB" sz="2000" b="1" i="1" dirty="0">
                <a:solidFill>
                  <a:srgbClr val="FFFF00"/>
                </a:solidFill>
              </a:rPr>
              <a:t>N</a:t>
            </a:r>
            <a:r>
              <a:rPr lang="tr-TR" sz="2000" b="1" i="1" dirty="0" smtClean="0">
                <a:solidFill>
                  <a:srgbClr val="FFFF00"/>
                </a:solidFill>
              </a:rPr>
              <a:t>ö</a:t>
            </a:r>
            <a:r>
              <a:rPr lang="en-GB" sz="2000" b="1" i="1" dirty="0" err="1" smtClean="0">
                <a:solidFill>
                  <a:srgbClr val="FFFF00"/>
                </a:solidFill>
              </a:rPr>
              <a:t>tronun</a:t>
            </a:r>
            <a:r>
              <a:rPr lang="en-GB" sz="2000" b="1" i="1" dirty="0" smtClean="0">
                <a:solidFill>
                  <a:srgbClr val="FFFF00"/>
                </a:solidFill>
              </a:rPr>
              <a:t> </a:t>
            </a:r>
            <a:r>
              <a:rPr lang="en-GB" sz="2000" b="1" i="1" dirty="0" err="1" smtClean="0">
                <a:solidFill>
                  <a:srgbClr val="FFFF00"/>
                </a:solidFill>
              </a:rPr>
              <a:t>ke</a:t>
            </a:r>
            <a:r>
              <a:rPr lang="tr-TR" sz="2000" b="1" i="1" dirty="0" smtClean="0">
                <a:solidFill>
                  <a:srgbClr val="FFFF00"/>
                </a:solidFill>
              </a:rPr>
              <a:t>ş</a:t>
            </a:r>
            <a:r>
              <a:rPr lang="en-GB" sz="2000" b="1" i="1" dirty="0" smtClean="0">
                <a:solidFill>
                  <a:srgbClr val="FFFF00"/>
                </a:solidFill>
              </a:rPr>
              <a:t>fi: </a:t>
            </a:r>
            <a:r>
              <a:rPr lang="en-GB" sz="2000" b="1" i="1" dirty="0" smtClean="0">
                <a:solidFill>
                  <a:srgbClr val="FF0000"/>
                </a:solidFill>
              </a:rPr>
              <a:t>y</a:t>
            </a:r>
            <a:r>
              <a:rPr lang="tr-TR" sz="2000" b="1" i="1" dirty="0" smtClean="0">
                <a:solidFill>
                  <a:srgbClr val="FF0000"/>
                </a:solidFill>
              </a:rPr>
              <a:t>ü</a:t>
            </a:r>
            <a:r>
              <a:rPr lang="en-GB" sz="2000" b="1" i="1" dirty="0" err="1" smtClean="0">
                <a:solidFill>
                  <a:srgbClr val="FF0000"/>
                </a:solidFill>
              </a:rPr>
              <a:t>ks</a:t>
            </a:r>
            <a:r>
              <a:rPr lang="tr-TR" sz="2000" b="1" i="1" dirty="0" smtClean="0">
                <a:solidFill>
                  <a:srgbClr val="FF0000"/>
                </a:solidFill>
              </a:rPr>
              <a:t>ü</a:t>
            </a:r>
            <a:r>
              <a:rPr lang="en-GB" sz="2000" b="1" i="1" dirty="0" smtClean="0">
                <a:solidFill>
                  <a:srgbClr val="FF0000"/>
                </a:solidFill>
              </a:rPr>
              <a:t>z, k</a:t>
            </a:r>
            <a:r>
              <a:rPr lang="tr-TR" sz="2000" b="1" i="1" dirty="0" smtClean="0">
                <a:solidFill>
                  <a:srgbClr val="FF0000"/>
                </a:solidFill>
              </a:rPr>
              <a:t>ü</a:t>
            </a:r>
            <a:r>
              <a:rPr lang="en-GB" sz="2000" b="1" i="1" dirty="0" err="1" smtClean="0">
                <a:solidFill>
                  <a:srgbClr val="FF0000"/>
                </a:solidFill>
              </a:rPr>
              <a:t>tlesi</a:t>
            </a:r>
            <a:r>
              <a:rPr lang="en-GB" sz="2000" b="1" i="1" dirty="0" smtClean="0">
                <a:solidFill>
                  <a:srgbClr val="FF0000"/>
                </a:solidFill>
              </a:rPr>
              <a:t> </a:t>
            </a:r>
            <a:r>
              <a:rPr lang="en-GB" sz="2000" b="1" i="1" dirty="0" err="1" smtClean="0">
                <a:solidFill>
                  <a:srgbClr val="FF0000"/>
                </a:solidFill>
              </a:rPr>
              <a:t>protonun</a:t>
            </a:r>
            <a:r>
              <a:rPr lang="en-GB" sz="2000" b="1" i="1" dirty="0" smtClean="0">
                <a:solidFill>
                  <a:srgbClr val="FF0000"/>
                </a:solidFill>
              </a:rPr>
              <a:t> k</a:t>
            </a:r>
            <a:r>
              <a:rPr lang="tr-TR" sz="2000" b="1" i="1" dirty="0" smtClean="0">
                <a:solidFill>
                  <a:srgbClr val="FF0000"/>
                </a:solidFill>
              </a:rPr>
              <a:t>ü</a:t>
            </a:r>
            <a:r>
              <a:rPr lang="en-GB" sz="2000" b="1" i="1" dirty="0" err="1" smtClean="0">
                <a:solidFill>
                  <a:srgbClr val="FF0000"/>
                </a:solidFill>
              </a:rPr>
              <a:t>tlesine</a:t>
            </a:r>
            <a:r>
              <a:rPr lang="en-GB" sz="2000" b="1" i="1" dirty="0" smtClean="0">
                <a:solidFill>
                  <a:srgbClr val="FF0000"/>
                </a:solidFill>
              </a:rPr>
              <a:t> yak</a:t>
            </a:r>
            <a:r>
              <a:rPr lang="tr-TR" sz="2000" b="1" i="1" dirty="0" smtClean="0">
                <a:solidFill>
                  <a:srgbClr val="FF0000"/>
                </a:solidFill>
              </a:rPr>
              <a:t>ı</a:t>
            </a:r>
            <a:r>
              <a:rPr lang="en-GB" sz="2000" b="1" i="1" dirty="0" smtClean="0">
                <a:solidFill>
                  <a:srgbClr val="FF0000"/>
                </a:solidFill>
              </a:rPr>
              <a:t>n, M(p)=938.3 MeV </a:t>
            </a:r>
            <a:r>
              <a:rPr lang="en-GB" sz="2000" b="1" i="1" dirty="0" err="1" smtClean="0">
                <a:solidFill>
                  <a:srgbClr val="FF0000"/>
                </a:solidFill>
              </a:rPr>
              <a:t>ve</a:t>
            </a:r>
            <a:r>
              <a:rPr lang="en-GB" sz="2000" b="1" i="1" dirty="0" smtClean="0">
                <a:solidFill>
                  <a:srgbClr val="FF0000"/>
                </a:solidFill>
              </a:rPr>
              <a:t> M(n)=939.6 MeV </a:t>
            </a:r>
            <a:r>
              <a:rPr lang="en-GB" sz="2000" b="1" i="1" dirty="0" err="1" smtClean="0">
                <a:solidFill>
                  <a:srgbClr val="FF0000"/>
                </a:solidFill>
              </a:rPr>
              <a:t>Pauli’nin</a:t>
            </a:r>
            <a:r>
              <a:rPr lang="en-GB" sz="2000" b="1" i="1" dirty="0" smtClean="0">
                <a:solidFill>
                  <a:srgbClr val="FF0000"/>
                </a:solidFill>
              </a:rPr>
              <a:t> </a:t>
            </a:r>
            <a:r>
              <a:rPr lang="tr-TR" sz="2000" b="1" i="1" dirty="0">
                <a:solidFill>
                  <a:srgbClr val="FF0000"/>
                </a:solidFill>
              </a:rPr>
              <a:t>ö</a:t>
            </a:r>
            <a:r>
              <a:rPr lang="en-GB" sz="2000" b="1" i="1" dirty="0" err="1" smtClean="0">
                <a:solidFill>
                  <a:srgbClr val="FF0000"/>
                </a:solidFill>
              </a:rPr>
              <a:t>nerdi</a:t>
            </a:r>
            <a:r>
              <a:rPr lang="tr-TR" sz="2000" b="1" i="1" dirty="0" smtClean="0">
                <a:solidFill>
                  <a:srgbClr val="FF0000"/>
                </a:solidFill>
              </a:rPr>
              <a:t>ğ</a:t>
            </a:r>
            <a:r>
              <a:rPr lang="en-GB" sz="2000" b="1" i="1" dirty="0" err="1" smtClean="0">
                <a:solidFill>
                  <a:srgbClr val="FF0000"/>
                </a:solidFill>
              </a:rPr>
              <a:t>i</a:t>
            </a:r>
            <a:r>
              <a:rPr lang="en-GB" sz="2000" b="1" i="1" dirty="0" smtClean="0">
                <a:solidFill>
                  <a:srgbClr val="FF0000"/>
                </a:solidFill>
              </a:rPr>
              <a:t> par</a:t>
            </a:r>
            <a:r>
              <a:rPr lang="tr-TR" sz="2000" b="1" i="1" dirty="0">
                <a:solidFill>
                  <a:srgbClr val="FF0000"/>
                </a:solidFill>
              </a:rPr>
              <a:t>ç</a:t>
            </a:r>
            <a:r>
              <a:rPr lang="en-GB" sz="2000" b="1" i="1" dirty="0" smtClean="0">
                <a:solidFill>
                  <a:srgbClr val="FF0000"/>
                </a:solidFill>
              </a:rPr>
              <a:t>ac</a:t>
            </a:r>
            <a:r>
              <a:rPr lang="tr-TR" sz="2000" b="1" i="1" dirty="0" smtClean="0">
                <a:solidFill>
                  <a:srgbClr val="FF0000"/>
                </a:solidFill>
              </a:rPr>
              <a:t>ı</a:t>
            </a:r>
            <a:r>
              <a:rPr lang="en-GB" sz="2000" b="1" i="1" dirty="0" smtClean="0">
                <a:solidFill>
                  <a:srgbClr val="FF0000"/>
                </a:solidFill>
              </a:rPr>
              <a:t>k </a:t>
            </a:r>
            <a:r>
              <a:rPr lang="en-GB" sz="2000" b="1" i="1" dirty="0" err="1" smtClean="0">
                <a:solidFill>
                  <a:srgbClr val="FF0000"/>
                </a:solidFill>
              </a:rPr>
              <a:t>olamaz</a:t>
            </a:r>
            <a:r>
              <a:rPr lang="en-GB" sz="2000" b="1" i="1" dirty="0" smtClean="0">
                <a:solidFill>
                  <a:srgbClr val="FF0000"/>
                </a:solidFill>
              </a:rPr>
              <a:t>.</a:t>
            </a:r>
            <a:r>
              <a:rPr lang="de-DE" sz="2000" b="1" i="1" dirty="0" smtClean="0">
                <a:solidFill>
                  <a:srgbClr val="FF0000"/>
                </a:solidFill>
              </a:rPr>
              <a:t> </a:t>
            </a:r>
            <a:r>
              <a:rPr lang="de-DE" sz="1400" b="1" i="1" dirty="0" smtClean="0">
                <a:solidFill>
                  <a:schemeClr val="bg1"/>
                </a:solidFill>
              </a:rPr>
              <a:t>Nature 192, 312 (1932)</a:t>
            </a:r>
            <a:endParaRPr lang="en-GB" sz="1400" b="1" i="1" dirty="0" smtClean="0">
              <a:solidFill>
                <a:srgbClr val="FF0000"/>
              </a:solidFill>
            </a:endParaRPr>
          </a:p>
          <a:p>
            <a:endParaRPr lang="en-GB" sz="2000" b="1" i="1" dirty="0">
              <a:solidFill>
                <a:srgbClr val="FF0000"/>
              </a:solidFill>
            </a:endParaRPr>
          </a:p>
          <a:p>
            <a:endParaRPr lang="en-GB" sz="2000" b="1" i="1" dirty="0">
              <a:solidFill>
                <a:srgbClr val="FF0000"/>
              </a:solidFill>
            </a:endParaRPr>
          </a:p>
          <a:p>
            <a:endParaRPr lang="en-GB" sz="2000" b="1" i="1" dirty="0">
              <a:solidFill>
                <a:srgbClr val="FF0000"/>
              </a:solidFill>
            </a:endParaRPr>
          </a:p>
        </p:txBody>
      </p:sp>
      <p:sp>
        <p:nvSpPr>
          <p:cNvPr id="55" name="TextBox 54"/>
          <p:cNvSpPr txBox="1"/>
          <p:nvPr/>
        </p:nvSpPr>
        <p:spPr>
          <a:xfrm>
            <a:off x="395536" y="1230432"/>
            <a:ext cx="8229600" cy="1046440"/>
          </a:xfrm>
          <a:prstGeom prst="rect">
            <a:avLst/>
          </a:prstGeom>
          <a:noFill/>
        </p:spPr>
        <p:txBody>
          <a:bodyPr wrap="square" rtlCol="0">
            <a:spAutoFit/>
          </a:bodyPr>
          <a:lstStyle/>
          <a:p>
            <a:r>
              <a:rPr lang="en-GB" sz="2200" b="1" i="1" dirty="0" smtClean="0">
                <a:solidFill>
                  <a:srgbClr val="00FF00"/>
                </a:solidFill>
              </a:rPr>
              <a:t>Ettore </a:t>
            </a:r>
            <a:r>
              <a:rPr lang="en-GB" sz="2200" b="1" i="1" dirty="0" err="1" smtClean="0">
                <a:solidFill>
                  <a:srgbClr val="00FF00"/>
                </a:solidFill>
              </a:rPr>
              <a:t>Majorana</a:t>
            </a:r>
            <a:r>
              <a:rPr lang="en-GB" sz="2200" b="1" i="1" dirty="0" smtClean="0">
                <a:solidFill>
                  <a:srgbClr val="00FF00"/>
                </a:solidFill>
              </a:rPr>
              <a:t>, Werner Heisenberg, Dimitri </a:t>
            </a:r>
            <a:r>
              <a:rPr lang="en-GB" sz="2200" b="1" i="1" dirty="0" err="1" smtClean="0">
                <a:solidFill>
                  <a:srgbClr val="00FF00"/>
                </a:solidFill>
              </a:rPr>
              <a:t>Iwanenko</a:t>
            </a:r>
            <a:r>
              <a:rPr lang="en-GB" sz="2200" b="1" i="1" dirty="0" smtClean="0">
                <a:solidFill>
                  <a:srgbClr val="00FF00"/>
                </a:solidFill>
              </a:rPr>
              <a:t>, 1932</a:t>
            </a:r>
            <a:r>
              <a:rPr lang="en-GB" sz="2000" b="1" i="1" dirty="0" smtClean="0">
                <a:solidFill>
                  <a:srgbClr val="00FF00"/>
                </a:solidFill>
              </a:rPr>
              <a:t>, </a:t>
            </a:r>
            <a:r>
              <a:rPr lang="en-GB" sz="2000" b="1" i="1" dirty="0" err="1" smtClean="0">
                <a:solidFill>
                  <a:srgbClr val="FF0000"/>
                </a:solidFill>
              </a:rPr>
              <a:t>birbirlerinden</a:t>
            </a:r>
            <a:r>
              <a:rPr lang="en-GB" sz="2000" b="1" i="1" dirty="0" smtClean="0">
                <a:solidFill>
                  <a:srgbClr val="FF0000"/>
                </a:solidFill>
              </a:rPr>
              <a:t> </a:t>
            </a:r>
            <a:r>
              <a:rPr lang="en-GB" sz="2000" b="1" i="1" dirty="0" err="1" smtClean="0">
                <a:solidFill>
                  <a:srgbClr val="FF0000"/>
                </a:solidFill>
              </a:rPr>
              <a:t>ba</a:t>
            </a:r>
            <a:r>
              <a:rPr lang="tr-TR" sz="2000" b="1" i="1" dirty="0" smtClean="0">
                <a:solidFill>
                  <a:srgbClr val="FF0000"/>
                </a:solidFill>
              </a:rPr>
              <a:t>ğı</a:t>
            </a:r>
            <a:r>
              <a:rPr lang="en-GB" sz="2000" b="1" i="1" dirty="0" err="1" smtClean="0">
                <a:solidFill>
                  <a:srgbClr val="FF0000"/>
                </a:solidFill>
              </a:rPr>
              <a:t>ms</a:t>
            </a:r>
            <a:r>
              <a:rPr lang="tr-TR" sz="2000" b="1" i="1" dirty="0" smtClean="0">
                <a:solidFill>
                  <a:srgbClr val="FF0000"/>
                </a:solidFill>
              </a:rPr>
              <a:t>ı</a:t>
            </a:r>
            <a:r>
              <a:rPr lang="en-GB" sz="2000" b="1" i="1" dirty="0" smtClean="0">
                <a:solidFill>
                  <a:srgbClr val="FF0000"/>
                </a:solidFill>
              </a:rPr>
              <a:t>z </a:t>
            </a:r>
            <a:r>
              <a:rPr lang="en-GB" sz="2000" b="1" i="1" dirty="0" err="1" smtClean="0">
                <a:solidFill>
                  <a:srgbClr val="FF0000"/>
                </a:solidFill>
              </a:rPr>
              <a:t>olarak</a:t>
            </a:r>
            <a:r>
              <a:rPr lang="en-GB" sz="2000" b="1" i="1" dirty="0" smtClean="0">
                <a:solidFill>
                  <a:srgbClr val="FF0000"/>
                </a:solidFill>
              </a:rPr>
              <a:t> atom </a:t>
            </a:r>
            <a:r>
              <a:rPr lang="tr-TR" sz="2000" b="1" i="1" dirty="0">
                <a:solidFill>
                  <a:srgbClr val="FF0000"/>
                </a:solidFill>
              </a:rPr>
              <a:t>ç</a:t>
            </a:r>
            <a:r>
              <a:rPr lang="en-GB" sz="2000" b="1" i="1" dirty="0" err="1" smtClean="0">
                <a:solidFill>
                  <a:srgbClr val="FF0000"/>
                </a:solidFill>
              </a:rPr>
              <a:t>ekirde</a:t>
            </a:r>
            <a:r>
              <a:rPr lang="tr-TR" sz="2000" b="1" i="1" dirty="0">
                <a:solidFill>
                  <a:srgbClr val="FF0000"/>
                </a:solidFill>
              </a:rPr>
              <a:t>ğ</a:t>
            </a:r>
            <a:r>
              <a:rPr lang="en-GB" sz="2000" b="1" i="1" dirty="0" err="1" smtClean="0">
                <a:solidFill>
                  <a:srgbClr val="FF0000"/>
                </a:solidFill>
              </a:rPr>
              <a:t>inin</a:t>
            </a:r>
            <a:r>
              <a:rPr lang="en-GB" sz="2000" b="1" i="1" dirty="0" smtClean="0">
                <a:solidFill>
                  <a:srgbClr val="FF0000"/>
                </a:solidFill>
              </a:rPr>
              <a:t> </a:t>
            </a:r>
            <a:r>
              <a:rPr lang="en-GB" sz="2000" b="1" i="1" dirty="0" smtClean="0">
                <a:solidFill>
                  <a:srgbClr val="FFFF00"/>
                </a:solidFill>
              </a:rPr>
              <a:t>n</a:t>
            </a:r>
            <a:r>
              <a:rPr lang="tr-TR" sz="2000" b="1" i="1" dirty="0" smtClean="0">
                <a:solidFill>
                  <a:srgbClr val="FFFF00"/>
                </a:solidFill>
              </a:rPr>
              <a:t>ö</a:t>
            </a:r>
            <a:r>
              <a:rPr lang="en-GB" sz="2000" b="1" i="1" dirty="0" err="1" smtClean="0">
                <a:solidFill>
                  <a:srgbClr val="FFFF00"/>
                </a:solidFill>
              </a:rPr>
              <a:t>tron</a:t>
            </a:r>
            <a:r>
              <a:rPr lang="en-GB" sz="2000" b="1" i="1" dirty="0" smtClean="0">
                <a:solidFill>
                  <a:srgbClr val="FFFF00"/>
                </a:solidFill>
              </a:rPr>
              <a:t>-proton </a:t>
            </a:r>
            <a:r>
              <a:rPr lang="en-GB" sz="2000" b="1" i="1" dirty="0" err="1" smtClean="0">
                <a:solidFill>
                  <a:srgbClr val="FFFF00"/>
                </a:solidFill>
              </a:rPr>
              <a:t>modeli</a:t>
            </a:r>
            <a:r>
              <a:rPr lang="en-GB" sz="2000" b="1" i="1" dirty="0" err="1" smtClean="0">
                <a:solidFill>
                  <a:srgbClr val="FF0000"/>
                </a:solidFill>
              </a:rPr>
              <a:t>ni</a:t>
            </a:r>
            <a:r>
              <a:rPr lang="en-GB" sz="2000" b="1" i="1" dirty="0" smtClean="0">
                <a:solidFill>
                  <a:srgbClr val="FF0000"/>
                </a:solidFill>
              </a:rPr>
              <a:t> </a:t>
            </a:r>
            <a:r>
              <a:rPr lang="tr-TR" sz="2000" b="1" i="1" dirty="0" err="1">
                <a:solidFill>
                  <a:srgbClr val="FF0000"/>
                </a:solidFill>
              </a:rPr>
              <a:t>ö</a:t>
            </a:r>
            <a:r>
              <a:rPr lang="en-GB" sz="2000" b="1" i="1" dirty="0" err="1" smtClean="0">
                <a:solidFill>
                  <a:srgbClr val="FF0000"/>
                </a:solidFill>
              </a:rPr>
              <a:t>nerdiler</a:t>
            </a:r>
            <a:r>
              <a:rPr lang="en-GB" sz="2000" b="1" i="1" dirty="0" smtClean="0">
                <a:solidFill>
                  <a:srgbClr val="FF0000"/>
                </a:solidFill>
              </a:rPr>
              <a:t>. </a:t>
            </a:r>
            <a:r>
              <a:rPr lang="de-DE" sz="1400" b="1" i="1" dirty="0" smtClean="0">
                <a:solidFill>
                  <a:schemeClr val="bg1"/>
                </a:solidFill>
              </a:rPr>
              <a:t>W. Heisenberg, Z. Phys. 77, 1 (1932); D. </a:t>
            </a:r>
            <a:r>
              <a:rPr lang="de-DE" sz="1400" b="1" i="1" dirty="0" err="1" smtClean="0">
                <a:solidFill>
                  <a:schemeClr val="bg1"/>
                </a:solidFill>
              </a:rPr>
              <a:t>Ivanenko</a:t>
            </a:r>
            <a:r>
              <a:rPr lang="de-DE" sz="1400" b="1" i="1" dirty="0" smtClean="0">
                <a:solidFill>
                  <a:schemeClr val="bg1"/>
                </a:solidFill>
              </a:rPr>
              <a:t>, Nature 129, 798 (1932).</a:t>
            </a:r>
          </a:p>
        </p:txBody>
      </p:sp>
      <p:sp>
        <p:nvSpPr>
          <p:cNvPr id="13" name="Footer Placeholder 12"/>
          <p:cNvSpPr>
            <a:spLocks noGrp="1"/>
          </p:cNvSpPr>
          <p:nvPr>
            <p:ph type="ftr" sz="quarter" idx="11"/>
          </p:nvPr>
        </p:nvSpPr>
        <p:spPr/>
        <p:txBody>
          <a:bodyPr/>
          <a:lstStyle/>
          <a:p>
            <a:r>
              <a:rPr lang="en-GB" dirty="0" smtClean="0"/>
              <a:t>Umut KOSE</a:t>
            </a:r>
            <a:endParaRPr lang="en-GB" dirty="0"/>
          </a:p>
        </p:txBody>
      </p:sp>
      <p:grpSp>
        <p:nvGrpSpPr>
          <p:cNvPr id="3" name="Group 2"/>
          <p:cNvGrpSpPr/>
          <p:nvPr/>
        </p:nvGrpSpPr>
        <p:grpSpPr>
          <a:xfrm>
            <a:off x="8152544" y="210937"/>
            <a:ext cx="667928" cy="697783"/>
            <a:chOff x="7956376" y="210937"/>
            <a:chExt cx="667928" cy="697783"/>
          </a:xfrm>
        </p:grpSpPr>
        <p:pic>
          <p:nvPicPr>
            <p:cNvPr id="58" name="Picture 2" descr="http://cache.tokyotimes.com/wp-content/blogs.dir/3/files/2013/10/Nobel-Prize-in-Physics.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8448"/>
            <a:stretch/>
          </p:blipFill>
          <p:spPr bwMode="auto">
            <a:xfrm>
              <a:off x="7993554" y="210937"/>
              <a:ext cx="466877" cy="496688"/>
            </a:xfrm>
            <a:prstGeom prst="rect">
              <a:avLst/>
            </a:prstGeom>
            <a:noFill/>
            <a:extLst>
              <a:ext uri="{909E8E84-426E-40DD-AFC4-6F175D3DCCD1}">
                <a14:hiddenFill xmlns:a14="http://schemas.microsoft.com/office/drawing/2010/main">
                  <a:solidFill>
                    <a:srgbClr val="FFFFFF"/>
                  </a:solidFill>
                </a14:hiddenFill>
              </a:ext>
            </a:extLst>
          </p:spPr>
        </p:pic>
        <p:sp>
          <p:nvSpPr>
            <p:cNvPr id="32" name="TextBox 31"/>
            <p:cNvSpPr txBox="1"/>
            <p:nvPr/>
          </p:nvSpPr>
          <p:spPr>
            <a:xfrm>
              <a:off x="7956376" y="631721"/>
              <a:ext cx="667928" cy="276999"/>
            </a:xfrm>
            <a:prstGeom prst="rect">
              <a:avLst/>
            </a:prstGeom>
            <a:noFill/>
          </p:spPr>
          <p:txBody>
            <a:bodyPr wrap="square" rtlCol="0">
              <a:spAutoFit/>
            </a:bodyPr>
            <a:lstStyle/>
            <a:p>
              <a:r>
                <a:rPr lang="en-GB" sz="1200" b="1" dirty="0" smtClean="0">
                  <a:solidFill>
                    <a:srgbClr val="FFFF00"/>
                  </a:solidFill>
                </a:rPr>
                <a:t>1935</a:t>
              </a:r>
              <a:endParaRPr lang="en-GB" sz="1200" b="1" dirty="0">
                <a:solidFill>
                  <a:srgbClr val="FFFF00"/>
                </a:solidFill>
              </a:endParaRPr>
            </a:p>
          </p:txBody>
        </p:sp>
      </p:grpSp>
      <p:grpSp>
        <p:nvGrpSpPr>
          <p:cNvPr id="8" name="Group 7"/>
          <p:cNvGrpSpPr/>
          <p:nvPr/>
        </p:nvGrpSpPr>
        <p:grpSpPr>
          <a:xfrm>
            <a:off x="435852" y="2276872"/>
            <a:ext cx="8229600" cy="4219010"/>
            <a:chOff x="435852" y="2276872"/>
            <a:chExt cx="8229600" cy="4219010"/>
          </a:xfrm>
        </p:grpSpPr>
        <p:grpSp>
          <p:nvGrpSpPr>
            <p:cNvPr id="4" name="Group 3"/>
            <p:cNvGrpSpPr/>
            <p:nvPr/>
          </p:nvGrpSpPr>
          <p:grpSpPr>
            <a:xfrm>
              <a:off x="435852" y="2276872"/>
              <a:ext cx="8229600" cy="4219010"/>
              <a:chOff x="435852" y="2189565"/>
              <a:chExt cx="8229600" cy="4219010"/>
            </a:xfrm>
          </p:grpSpPr>
          <p:grpSp>
            <p:nvGrpSpPr>
              <p:cNvPr id="12" name="Group 11"/>
              <p:cNvGrpSpPr/>
              <p:nvPr/>
            </p:nvGrpSpPr>
            <p:grpSpPr>
              <a:xfrm>
                <a:off x="435852" y="2189565"/>
                <a:ext cx="8229600" cy="4219010"/>
                <a:chOff x="418945" y="2204864"/>
                <a:chExt cx="8229600" cy="4219010"/>
              </a:xfrm>
            </p:grpSpPr>
            <p:pic>
              <p:nvPicPr>
                <p:cNvPr id="34" name="Picture 2"/>
                <p:cNvPicPr>
                  <a:picLocks noChangeAspect="1" noChangeArrowheads="1"/>
                </p:cNvPicPr>
                <p:nvPr/>
              </p:nvPicPr>
              <p:blipFill>
                <a:blip r:embed="rId4" cstate="print"/>
                <a:srcRect/>
                <a:stretch>
                  <a:fillRect/>
                </a:stretch>
              </p:blipFill>
              <p:spPr bwMode="auto">
                <a:xfrm>
                  <a:off x="521936" y="3876347"/>
                  <a:ext cx="3072430" cy="2547527"/>
                </a:xfrm>
                <a:prstGeom prst="rect">
                  <a:avLst/>
                </a:prstGeom>
                <a:noFill/>
                <a:ln w="9525">
                  <a:noFill/>
                  <a:miter lim="800000"/>
                  <a:headEnd/>
                  <a:tailEnd/>
                </a:ln>
              </p:spPr>
            </p:pic>
            <p:grpSp>
              <p:nvGrpSpPr>
                <p:cNvPr id="35" name="Group 34"/>
                <p:cNvGrpSpPr/>
                <p:nvPr/>
              </p:nvGrpSpPr>
              <p:grpSpPr>
                <a:xfrm>
                  <a:off x="4537215" y="3645024"/>
                  <a:ext cx="3352800" cy="1458429"/>
                  <a:chOff x="5029200" y="4791308"/>
                  <a:chExt cx="3352800" cy="1458429"/>
                </a:xfrm>
              </p:grpSpPr>
              <p:grpSp>
                <p:nvGrpSpPr>
                  <p:cNvPr id="36" name="Group 35"/>
                  <p:cNvGrpSpPr/>
                  <p:nvPr/>
                </p:nvGrpSpPr>
                <p:grpSpPr>
                  <a:xfrm>
                    <a:off x="5105400" y="5324708"/>
                    <a:ext cx="2286000" cy="693710"/>
                    <a:chOff x="3429000" y="5464363"/>
                    <a:chExt cx="2286000" cy="693710"/>
                  </a:xfrm>
                </p:grpSpPr>
                <p:grpSp>
                  <p:nvGrpSpPr>
                    <p:cNvPr id="42" name="Group 41"/>
                    <p:cNvGrpSpPr/>
                    <p:nvPr/>
                  </p:nvGrpSpPr>
                  <p:grpSpPr>
                    <a:xfrm>
                      <a:off x="3429000" y="5705708"/>
                      <a:ext cx="1143000" cy="0"/>
                      <a:chOff x="3429000" y="5705708"/>
                      <a:chExt cx="1143000" cy="0"/>
                    </a:xfrm>
                  </p:grpSpPr>
                  <p:cxnSp>
                    <p:nvCxnSpPr>
                      <p:cNvPr id="52" name="Straight Arrow Connector 51"/>
                      <p:cNvCxnSpPr/>
                      <p:nvPr/>
                    </p:nvCxnSpPr>
                    <p:spPr>
                      <a:xfrm>
                        <a:off x="3429000" y="5705708"/>
                        <a:ext cx="685800" cy="0"/>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038600" y="5705708"/>
                        <a:ext cx="533400"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rot="20101210">
                      <a:off x="4518544" y="5464363"/>
                      <a:ext cx="1143001" cy="0"/>
                      <a:chOff x="3593820" y="5742218"/>
                      <a:chExt cx="1143001" cy="0"/>
                    </a:xfrm>
                  </p:grpSpPr>
                  <p:cxnSp>
                    <p:nvCxnSpPr>
                      <p:cNvPr id="50" name="Straight Arrow Connector 49"/>
                      <p:cNvCxnSpPr/>
                      <p:nvPr/>
                    </p:nvCxnSpPr>
                    <p:spPr>
                      <a:xfrm>
                        <a:off x="3593820" y="5742218"/>
                        <a:ext cx="685800" cy="0"/>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203421" y="5742218"/>
                        <a:ext cx="533400"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44" name="Group 43"/>
                    <p:cNvGrpSpPr/>
                    <p:nvPr/>
                  </p:nvGrpSpPr>
                  <p:grpSpPr>
                    <a:xfrm>
                      <a:off x="4572000" y="5705708"/>
                      <a:ext cx="1143000" cy="0"/>
                      <a:chOff x="3429000" y="5705708"/>
                      <a:chExt cx="1143000" cy="0"/>
                    </a:xfrm>
                  </p:grpSpPr>
                  <p:cxnSp>
                    <p:nvCxnSpPr>
                      <p:cNvPr id="48" name="Straight Arrow Connector 47"/>
                      <p:cNvCxnSpPr/>
                      <p:nvPr/>
                    </p:nvCxnSpPr>
                    <p:spPr>
                      <a:xfrm>
                        <a:off x="3429000" y="5705708"/>
                        <a:ext cx="685800" cy="0"/>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038600" y="5705708"/>
                        <a:ext cx="533400"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45" name="Group 44"/>
                    <p:cNvGrpSpPr/>
                    <p:nvPr/>
                  </p:nvGrpSpPr>
                  <p:grpSpPr>
                    <a:xfrm rot="12470321">
                      <a:off x="4558449" y="5814140"/>
                      <a:ext cx="990730" cy="343933"/>
                      <a:chOff x="3741763" y="6224856"/>
                      <a:chExt cx="948278" cy="343933"/>
                    </a:xfrm>
                  </p:grpSpPr>
                  <p:cxnSp>
                    <p:nvCxnSpPr>
                      <p:cNvPr id="46" name="Straight Arrow Connector 45"/>
                      <p:cNvCxnSpPr/>
                      <p:nvPr/>
                    </p:nvCxnSpPr>
                    <p:spPr>
                      <a:xfrm rot="9129679">
                        <a:off x="4173131" y="6224856"/>
                        <a:ext cx="516910" cy="343933"/>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9129679" flipH="1" flipV="1">
                        <a:off x="3741763" y="6232073"/>
                        <a:ext cx="471668" cy="260241"/>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grpSp>
              </p:grpSp>
              <p:sp>
                <p:nvSpPr>
                  <p:cNvPr id="37" name="TextBox 36"/>
                  <p:cNvSpPr txBox="1"/>
                  <p:nvPr/>
                </p:nvSpPr>
                <p:spPr>
                  <a:xfrm>
                    <a:off x="5029200" y="5172308"/>
                    <a:ext cx="990600" cy="369332"/>
                  </a:xfrm>
                  <a:prstGeom prst="rect">
                    <a:avLst/>
                  </a:prstGeom>
                  <a:noFill/>
                </p:spPr>
                <p:txBody>
                  <a:bodyPr wrap="square" rtlCol="0">
                    <a:spAutoFit/>
                  </a:bodyPr>
                  <a:lstStyle/>
                  <a:p>
                    <a:r>
                      <a:rPr lang="en-GB" b="1" dirty="0" smtClean="0">
                        <a:solidFill>
                          <a:srgbClr val="00B0F0"/>
                        </a:solidFill>
                      </a:rPr>
                      <a:t>neutron</a:t>
                    </a:r>
                    <a:endParaRPr lang="en-GB" b="1" dirty="0">
                      <a:solidFill>
                        <a:srgbClr val="00B0F0"/>
                      </a:solidFill>
                    </a:endParaRPr>
                  </a:p>
                </p:txBody>
              </p:sp>
              <p:sp>
                <p:nvSpPr>
                  <p:cNvPr id="38" name="TextBox 37"/>
                  <p:cNvSpPr txBox="1"/>
                  <p:nvPr/>
                </p:nvSpPr>
                <p:spPr>
                  <a:xfrm>
                    <a:off x="7315200" y="4791308"/>
                    <a:ext cx="990600" cy="369332"/>
                  </a:xfrm>
                  <a:prstGeom prst="rect">
                    <a:avLst/>
                  </a:prstGeom>
                  <a:noFill/>
                </p:spPr>
                <p:txBody>
                  <a:bodyPr wrap="square" rtlCol="0">
                    <a:spAutoFit/>
                  </a:bodyPr>
                  <a:lstStyle/>
                  <a:p>
                    <a:r>
                      <a:rPr lang="en-GB" b="1" dirty="0" smtClean="0">
                        <a:solidFill>
                          <a:srgbClr val="00B0F0"/>
                        </a:solidFill>
                      </a:rPr>
                      <a:t>proton</a:t>
                    </a:r>
                    <a:endParaRPr lang="en-GB" b="1" dirty="0">
                      <a:solidFill>
                        <a:srgbClr val="00B0F0"/>
                      </a:solidFill>
                    </a:endParaRPr>
                  </a:p>
                </p:txBody>
              </p:sp>
              <p:sp>
                <p:nvSpPr>
                  <p:cNvPr id="39" name="TextBox 38"/>
                  <p:cNvSpPr txBox="1"/>
                  <p:nvPr/>
                </p:nvSpPr>
                <p:spPr>
                  <a:xfrm>
                    <a:off x="7391400" y="5412576"/>
                    <a:ext cx="990600" cy="369332"/>
                  </a:xfrm>
                  <a:prstGeom prst="rect">
                    <a:avLst/>
                  </a:prstGeom>
                  <a:noFill/>
                </p:spPr>
                <p:txBody>
                  <a:bodyPr wrap="square" rtlCol="0">
                    <a:spAutoFit/>
                  </a:bodyPr>
                  <a:lstStyle/>
                  <a:p>
                    <a:r>
                      <a:rPr lang="en-GB" b="1" dirty="0" smtClean="0">
                        <a:solidFill>
                          <a:srgbClr val="FFFF00"/>
                        </a:solidFill>
                      </a:rPr>
                      <a:t>electron</a:t>
                    </a:r>
                    <a:endParaRPr lang="en-GB" b="1" dirty="0">
                      <a:solidFill>
                        <a:srgbClr val="FFFF00"/>
                      </a:solidFill>
                    </a:endParaRPr>
                  </a:p>
                </p:txBody>
              </p:sp>
              <p:sp>
                <p:nvSpPr>
                  <p:cNvPr id="40" name="TextBox 39"/>
                  <p:cNvSpPr txBox="1"/>
                  <p:nvPr/>
                </p:nvSpPr>
                <p:spPr>
                  <a:xfrm>
                    <a:off x="7180593" y="5880405"/>
                    <a:ext cx="1143000" cy="369332"/>
                  </a:xfrm>
                  <a:prstGeom prst="rect">
                    <a:avLst/>
                  </a:prstGeom>
                  <a:noFill/>
                </p:spPr>
                <p:txBody>
                  <a:bodyPr wrap="square" rtlCol="0">
                    <a:spAutoFit/>
                  </a:bodyPr>
                  <a:lstStyle/>
                  <a:p>
                    <a:r>
                      <a:rPr lang="en-GB" b="1" dirty="0" smtClean="0">
                        <a:solidFill>
                          <a:srgbClr val="FFFF00"/>
                        </a:solidFill>
                      </a:rPr>
                      <a:t>neutrino</a:t>
                    </a:r>
                    <a:endParaRPr lang="en-GB" b="1" dirty="0">
                      <a:solidFill>
                        <a:srgbClr val="FFFF00"/>
                      </a:solidFill>
                    </a:endParaRPr>
                  </a:p>
                </p:txBody>
              </p:sp>
              <p:sp>
                <p:nvSpPr>
                  <p:cNvPr id="41" name="TextBox 40"/>
                  <p:cNvSpPr txBox="1"/>
                  <p:nvPr/>
                </p:nvSpPr>
                <p:spPr>
                  <a:xfrm>
                    <a:off x="6019800" y="5574268"/>
                    <a:ext cx="457200" cy="369332"/>
                  </a:xfrm>
                  <a:prstGeom prst="rect">
                    <a:avLst/>
                  </a:prstGeom>
                  <a:noFill/>
                </p:spPr>
                <p:txBody>
                  <a:bodyPr wrap="square" rtlCol="0">
                    <a:spAutoFit/>
                  </a:bodyPr>
                  <a:lstStyle/>
                  <a:p>
                    <a:r>
                      <a:rPr lang="en-GB" b="1" dirty="0" smtClean="0">
                        <a:solidFill>
                          <a:srgbClr val="00FF00"/>
                        </a:solidFill>
                      </a:rPr>
                      <a:t>G</a:t>
                    </a:r>
                    <a:r>
                      <a:rPr lang="en-GB" b="1" baseline="-25000" dirty="0" smtClean="0">
                        <a:solidFill>
                          <a:srgbClr val="00FF00"/>
                        </a:solidFill>
                      </a:rPr>
                      <a:t>F</a:t>
                    </a:r>
                    <a:endParaRPr lang="en-GB" b="1" baseline="-25000" dirty="0">
                      <a:solidFill>
                        <a:srgbClr val="00FF00"/>
                      </a:solidFill>
                    </a:endParaRPr>
                  </a:p>
                </p:txBody>
              </p:sp>
            </p:grpSp>
            <p:sp>
              <p:nvSpPr>
                <p:cNvPr id="11" name="TextBox 10"/>
                <p:cNvSpPr txBox="1"/>
                <p:nvPr/>
              </p:nvSpPr>
              <p:spPr>
                <a:xfrm>
                  <a:off x="4810844" y="5807005"/>
                  <a:ext cx="3217540" cy="369332"/>
                </a:xfrm>
                <a:prstGeom prst="rect">
                  <a:avLst/>
                </a:prstGeom>
                <a:noFill/>
              </p:spPr>
              <p:txBody>
                <a:bodyPr wrap="square" rtlCol="0">
                  <a:spAutoFit/>
                </a:bodyPr>
                <a:lstStyle/>
                <a:p>
                  <a:pPr algn="ctr"/>
                  <a:r>
                    <a:rPr lang="en-GB" b="1" dirty="0" smtClean="0">
                      <a:solidFill>
                        <a:schemeClr val="accent6">
                          <a:lumMod val="75000"/>
                        </a:schemeClr>
                      </a:solidFill>
                    </a:rPr>
                    <a:t>4-Fermion Hamiltonian  (V x V)</a:t>
                  </a:r>
                </a:p>
              </p:txBody>
            </p:sp>
            <p:sp>
              <p:nvSpPr>
                <p:cNvPr id="56" name="TextBox 55"/>
                <p:cNvSpPr txBox="1"/>
                <p:nvPr/>
              </p:nvSpPr>
              <p:spPr>
                <a:xfrm>
                  <a:off x="418945" y="2204864"/>
                  <a:ext cx="8229600" cy="2092881"/>
                </a:xfrm>
                <a:prstGeom prst="rect">
                  <a:avLst/>
                </a:prstGeom>
                <a:noFill/>
              </p:spPr>
              <p:txBody>
                <a:bodyPr wrap="square" rtlCol="0">
                  <a:spAutoFit/>
                </a:bodyPr>
                <a:lstStyle/>
                <a:p>
                  <a:r>
                    <a:rPr lang="en-GB" sz="2200" b="1" i="1" dirty="0" smtClean="0">
                      <a:solidFill>
                        <a:srgbClr val="00FF00"/>
                      </a:solidFill>
                    </a:rPr>
                    <a:t>Enrico Fermi, 1933-1934</a:t>
                  </a:r>
                  <a:r>
                    <a:rPr lang="en-GB" sz="2000" b="1" i="1" dirty="0" smtClean="0">
                      <a:solidFill>
                        <a:srgbClr val="00FF00"/>
                      </a:solidFill>
                    </a:rPr>
                    <a:t>,</a:t>
                  </a:r>
                  <a:r>
                    <a:rPr lang="en-GB" sz="2000" b="1" i="1" dirty="0" smtClean="0">
                      <a:solidFill>
                        <a:srgbClr val="FF0000"/>
                      </a:solidFill>
                    </a:rPr>
                    <a:t> n</a:t>
                  </a:r>
                  <a:r>
                    <a:rPr lang="tr-TR" sz="2000" b="1" i="1" dirty="0" smtClean="0">
                      <a:solidFill>
                        <a:srgbClr val="FF0000"/>
                      </a:solidFill>
                    </a:rPr>
                    <a:t>ö</a:t>
                  </a:r>
                  <a:r>
                    <a:rPr lang="en-GB" sz="2000" b="1" i="1" dirty="0" err="1" smtClean="0">
                      <a:solidFill>
                        <a:srgbClr val="FF0000"/>
                      </a:solidFill>
                    </a:rPr>
                    <a:t>tron</a:t>
                  </a:r>
                  <a:r>
                    <a:rPr lang="en-GB" sz="2000" b="1" i="1" dirty="0" smtClean="0">
                      <a:solidFill>
                        <a:srgbClr val="FF0000"/>
                      </a:solidFill>
                    </a:rPr>
                    <a:t>-proton </a:t>
                  </a:r>
                  <a:r>
                    <a:rPr lang="tr-TR" sz="2000" b="1" i="1" dirty="0" err="1">
                      <a:solidFill>
                        <a:srgbClr val="FF0000"/>
                      </a:solidFill>
                    </a:rPr>
                    <a:t>ç</a:t>
                  </a:r>
                  <a:r>
                    <a:rPr lang="en-GB" sz="2000" b="1" i="1" dirty="0" err="1" smtClean="0">
                      <a:solidFill>
                        <a:srgbClr val="FF0000"/>
                      </a:solidFill>
                    </a:rPr>
                    <a:t>ekirdek</a:t>
                  </a:r>
                  <a:r>
                    <a:rPr lang="en-GB" sz="2000" b="1" i="1" dirty="0" smtClean="0">
                      <a:solidFill>
                        <a:srgbClr val="FF0000"/>
                      </a:solidFill>
                    </a:rPr>
                    <a:t> </a:t>
                  </a:r>
                  <a:r>
                    <a:rPr lang="en-GB" sz="2000" b="1" i="1" dirty="0" err="1" smtClean="0">
                      <a:solidFill>
                        <a:srgbClr val="FF0000"/>
                      </a:solidFill>
                    </a:rPr>
                    <a:t>modeli</a:t>
                  </a:r>
                  <a:r>
                    <a:rPr lang="en-GB" sz="2000" b="1" i="1" dirty="0" smtClean="0">
                      <a:solidFill>
                        <a:srgbClr val="FF0000"/>
                      </a:solidFill>
                    </a:rPr>
                    <a:t> </a:t>
                  </a:r>
                  <a:r>
                    <a:rPr lang="en-GB" sz="2000" b="1" i="1" dirty="0" err="1" smtClean="0">
                      <a:solidFill>
                        <a:srgbClr val="FF0000"/>
                      </a:solidFill>
                    </a:rPr>
                    <a:t>ve</a:t>
                  </a:r>
                  <a:r>
                    <a:rPr lang="en-GB" sz="2000" b="1" i="1" dirty="0" smtClean="0">
                      <a:solidFill>
                        <a:srgbClr val="FF0000"/>
                      </a:solidFill>
                    </a:rPr>
                    <a:t> </a:t>
                  </a:r>
                  <a:r>
                    <a:rPr lang="en-GB" sz="2000" b="1" i="1" dirty="0" err="1" smtClean="0">
                      <a:solidFill>
                        <a:srgbClr val="FF0000"/>
                      </a:solidFill>
                    </a:rPr>
                    <a:t>Pauli’nin</a:t>
                  </a:r>
                  <a:r>
                    <a:rPr lang="en-GB" sz="2000" b="1" i="1" dirty="0" smtClean="0">
                      <a:solidFill>
                        <a:srgbClr val="FF0000"/>
                      </a:solidFill>
                    </a:rPr>
                    <a:t> n</a:t>
                  </a:r>
                  <a:r>
                    <a:rPr lang="tr-TR" sz="2000" b="1" i="1" dirty="0" smtClean="0">
                      <a:solidFill>
                        <a:srgbClr val="FF0000"/>
                      </a:solidFill>
                    </a:rPr>
                    <a:t>ö</a:t>
                  </a:r>
                  <a:r>
                    <a:rPr lang="en-GB" sz="2000" b="1" i="1" dirty="0" err="1" smtClean="0">
                      <a:solidFill>
                        <a:srgbClr val="FF0000"/>
                      </a:solidFill>
                    </a:rPr>
                    <a:t>trino</a:t>
                  </a:r>
                  <a:r>
                    <a:rPr lang="en-GB" sz="2000" b="1" i="1" dirty="0" smtClean="0">
                      <a:solidFill>
                        <a:srgbClr val="FF0000"/>
                      </a:solidFill>
                    </a:rPr>
                    <a:t> </a:t>
                  </a:r>
                  <a:r>
                    <a:rPr lang="en-GB" sz="2000" b="1" i="1" dirty="0" err="1" smtClean="0">
                      <a:solidFill>
                        <a:srgbClr val="FF0000"/>
                      </a:solidFill>
                    </a:rPr>
                    <a:t>hipotezini</a:t>
                  </a:r>
                  <a:r>
                    <a:rPr lang="en-GB" sz="2000" b="1" i="1" dirty="0" smtClean="0">
                      <a:solidFill>
                        <a:srgbClr val="FF0000"/>
                      </a:solidFill>
                    </a:rPr>
                    <a:t> </a:t>
                  </a:r>
                  <a:r>
                    <a:rPr lang="en-GB" sz="2000" b="1" i="1" dirty="0" err="1" smtClean="0">
                      <a:solidFill>
                        <a:srgbClr val="FF0000"/>
                      </a:solidFill>
                    </a:rPr>
                    <a:t>temel</a:t>
                  </a:r>
                  <a:r>
                    <a:rPr lang="en-GB" sz="2000" b="1" i="1" dirty="0" smtClean="0">
                      <a:solidFill>
                        <a:srgbClr val="FF0000"/>
                      </a:solidFill>
                    </a:rPr>
                    <a:t> </a:t>
                  </a:r>
                  <a:r>
                    <a:rPr lang="en-GB" sz="2000" b="1" i="1" dirty="0" err="1" smtClean="0">
                      <a:solidFill>
                        <a:srgbClr val="FF0000"/>
                      </a:solidFill>
                    </a:rPr>
                    <a:t>alarak</a:t>
                  </a:r>
                  <a:r>
                    <a:rPr lang="en-GB" sz="2000" b="1" i="1" dirty="0" smtClean="0">
                      <a:solidFill>
                        <a:srgbClr val="FF0000"/>
                      </a:solidFill>
                    </a:rPr>
                    <a:t> </a:t>
                  </a:r>
                  <a:r>
                    <a:rPr lang="en-GB" sz="2000" b="1" i="1" dirty="0" smtClean="0">
                      <a:solidFill>
                        <a:srgbClr val="FFFF00"/>
                      </a:solidFill>
                    </a:rPr>
                    <a:t>beta </a:t>
                  </a:r>
                  <a:r>
                    <a:rPr lang="en-GB" sz="2000" b="1" i="1" dirty="0" err="1" smtClean="0">
                      <a:solidFill>
                        <a:srgbClr val="FFFF00"/>
                      </a:solidFill>
                    </a:rPr>
                    <a:t>bozunumunun</a:t>
                  </a:r>
                  <a:r>
                    <a:rPr lang="en-GB" sz="2000" b="1" i="1" dirty="0" smtClean="0">
                      <a:solidFill>
                        <a:srgbClr val="FFFF00"/>
                      </a:solidFill>
                    </a:rPr>
                    <a:t> </a:t>
                  </a:r>
                  <a:r>
                    <a:rPr lang="en-GB" sz="2000" b="1" i="1" dirty="0" err="1" smtClean="0">
                      <a:solidFill>
                        <a:srgbClr val="FFFF00"/>
                      </a:solidFill>
                    </a:rPr>
                    <a:t>dinami</a:t>
                  </a:r>
                  <a:r>
                    <a:rPr lang="tr-TR" sz="2000" b="1" i="1" dirty="0">
                      <a:solidFill>
                        <a:srgbClr val="FFFF00"/>
                      </a:solidFill>
                    </a:rPr>
                    <a:t>ğ</a:t>
                  </a:r>
                  <a:r>
                    <a:rPr lang="en-GB" sz="2000" b="1" i="1" dirty="0" err="1" smtClean="0">
                      <a:solidFill>
                        <a:srgbClr val="FFFF00"/>
                      </a:solidFill>
                    </a:rPr>
                    <a:t>ini</a:t>
                  </a:r>
                  <a:r>
                    <a:rPr lang="en-GB" sz="2000" b="1" i="1" dirty="0" smtClean="0">
                      <a:solidFill>
                        <a:srgbClr val="FFFF00"/>
                      </a:solidFill>
                    </a:rPr>
                    <a:t> a</a:t>
                  </a:r>
                  <a:r>
                    <a:rPr lang="tr-TR" sz="2000" b="1" i="1" dirty="0" smtClean="0">
                      <a:solidFill>
                        <a:srgbClr val="FFFF00"/>
                      </a:solidFill>
                    </a:rPr>
                    <a:t>çı</a:t>
                  </a:r>
                  <a:r>
                    <a:rPr lang="en-GB" sz="2000" b="1" i="1" dirty="0" err="1" smtClean="0">
                      <a:solidFill>
                        <a:srgbClr val="FFFF00"/>
                      </a:solidFill>
                    </a:rPr>
                    <a:t>klayan</a:t>
                  </a:r>
                  <a:r>
                    <a:rPr lang="en-GB" sz="2000" b="1" i="1" dirty="0" smtClean="0">
                      <a:solidFill>
                        <a:srgbClr val="FFFF00"/>
                      </a:solidFill>
                    </a:rPr>
                    <a:t> </a:t>
                  </a:r>
                  <a:r>
                    <a:rPr lang="en-GB" sz="2000" b="1" i="1" dirty="0" err="1" smtClean="0">
                      <a:solidFill>
                        <a:srgbClr val="FFFF00"/>
                      </a:solidFill>
                    </a:rPr>
                    <a:t>kuram</a:t>
                  </a:r>
                  <a:r>
                    <a:rPr lang="tr-TR" sz="2000" b="1" i="1" dirty="0" smtClean="0">
                      <a:solidFill>
                        <a:srgbClr val="FF0000"/>
                      </a:solidFill>
                    </a:rPr>
                    <a:t>ı</a:t>
                  </a:r>
                  <a:r>
                    <a:rPr lang="en-GB" sz="2000" b="1" i="1" dirty="0" smtClean="0">
                      <a:solidFill>
                        <a:srgbClr val="FF0000"/>
                      </a:solidFill>
                    </a:rPr>
                    <a:t>n</a:t>
                  </a:r>
                  <a:r>
                    <a:rPr lang="tr-TR" sz="2000" b="1" i="1" dirty="0" smtClean="0">
                      <a:solidFill>
                        <a:srgbClr val="FF0000"/>
                      </a:solidFill>
                    </a:rPr>
                    <a:t>ı</a:t>
                  </a:r>
                  <a:r>
                    <a:rPr lang="en-GB" sz="2000" b="1" i="1" dirty="0" smtClean="0">
                      <a:solidFill>
                        <a:srgbClr val="FF0000"/>
                      </a:solidFill>
                    </a:rPr>
                    <a:t> </a:t>
                  </a:r>
                  <a:r>
                    <a:rPr lang="en-GB" sz="2000" b="1" i="1" dirty="0" err="1" smtClean="0">
                      <a:solidFill>
                        <a:srgbClr val="FF0000"/>
                      </a:solidFill>
                    </a:rPr>
                    <a:t>ortaya</a:t>
                  </a:r>
                  <a:r>
                    <a:rPr lang="en-GB" sz="2000" b="1" i="1" dirty="0" smtClean="0">
                      <a:solidFill>
                        <a:srgbClr val="FF0000"/>
                      </a:solidFill>
                    </a:rPr>
                    <a:t> </a:t>
                  </a:r>
                  <a:r>
                    <a:rPr lang="en-GB" sz="2000" b="1" i="1" dirty="0" err="1" smtClean="0">
                      <a:solidFill>
                        <a:srgbClr val="FF0000"/>
                      </a:solidFill>
                    </a:rPr>
                    <a:t>atm</a:t>
                  </a:r>
                  <a:r>
                    <a:rPr lang="tr-TR" sz="2000" b="1" i="1" dirty="0" smtClean="0">
                      <a:solidFill>
                        <a:srgbClr val="FF0000"/>
                      </a:solidFill>
                    </a:rPr>
                    <a:t>ış</a:t>
                  </a:r>
                  <a:r>
                    <a:rPr lang="en-GB" sz="2000" b="1" i="1" dirty="0" smtClean="0">
                      <a:solidFill>
                        <a:srgbClr val="FF0000"/>
                      </a:solidFill>
                    </a:rPr>
                    <a:t>t</a:t>
                  </a:r>
                  <a:r>
                    <a:rPr lang="tr-TR" sz="2000" b="1" i="1" dirty="0" smtClean="0">
                      <a:solidFill>
                        <a:srgbClr val="FF0000"/>
                      </a:solidFill>
                    </a:rPr>
                    <a:t>ı</a:t>
                  </a:r>
                  <a:r>
                    <a:rPr lang="en-GB" sz="2000" b="1" i="1" dirty="0" smtClean="0">
                      <a:solidFill>
                        <a:srgbClr val="FF0000"/>
                      </a:solidFill>
                    </a:rPr>
                    <a:t>r. </a:t>
                  </a:r>
                  <a:r>
                    <a:rPr lang="en-GB" sz="1400" dirty="0" smtClean="0">
                      <a:solidFill>
                        <a:schemeClr val="bg1"/>
                      </a:solidFill>
                    </a:rPr>
                    <a:t>Il </a:t>
                  </a:r>
                  <a:r>
                    <a:rPr lang="en-GB" sz="1400" dirty="0" err="1" smtClean="0">
                      <a:solidFill>
                        <a:schemeClr val="bg1"/>
                      </a:solidFill>
                    </a:rPr>
                    <a:t>Nuovo</a:t>
                  </a:r>
                  <a:r>
                    <a:rPr lang="en-GB" sz="1400" dirty="0" smtClean="0">
                      <a:solidFill>
                        <a:schemeClr val="bg1"/>
                      </a:solidFill>
                    </a:rPr>
                    <a:t> </a:t>
                  </a:r>
                  <a:r>
                    <a:rPr lang="en-GB" sz="1400" dirty="0" err="1" smtClean="0">
                      <a:solidFill>
                        <a:schemeClr val="bg1"/>
                      </a:solidFill>
                    </a:rPr>
                    <a:t>Cimento</a:t>
                  </a:r>
                  <a:r>
                    <a:rPr lang="en-GB" sz="1400" dirty="0" smtClean="0">
                      <a:solidFill>
                        <a:schemeClr val="bg1"/>
                      </a:solidFill>
                    </a:rPr>
                    <a:t>, volume 11, issue 1, p. 1-19 (1933). </a:t>
                  </a:r>
                  <a:r>
                    <a:rPr lang="en-GB" sz="1400" dirty="0">
                      <a:solidFill>
                        <a:schemeClr val="bg1"/>
                      </a:solidFill>
                    </a:rPr>
                    <a:t> </a:t>
                  </a:r>
                  <a:r>
                    <a:rPr lang="en-GB" sz="1400" dirty="0" smtClean="0">
                      <a:solidFill>
                        <a:schemeClr val="bg1"/>
                      </a:solidFill>
                    </a:rPr>
                    <a:t>Nature </a:t>
                  </a:r>
                  <a:r>
                    <a:rPr lang="en-GB" sz="1400" dirty="0" err="1" smtClean="0">
                      <a:solidFill>
                        <a:schemeClr val="bg1"/>
                      </a:solidFill>
                    </a:rPr>
                    <a:t>dergisine</a:t>
                  </a:r>
                  <a:r>
                    <a:rPr lang="en-GB" sz="1400" dirty="0" smtClean="0">
                      <a:solidFill>
                        <a:schemeClr val="bg1"/>
                      </a:solidFill>
                    </a:rPr>
                    <a:t> g</a:t>
                  </a:r>
                  <a:r>
                    <a:rPr lang="tr-TR" sz="1400" dirty="0" smtClean="0">
                      <a:solidFill>
                        <a:schemeClr val="bg1"/>
                      </a:solidFill>
                    </a:rPr>
                    <a:t>ö</a:t>
                  </a:r>
                  <a:r>
                    <a:rPr lang="en-GB" sz="1400" dirty="0" err="1" smtClean="0">
                      <a:solidFill>
                        <a:schemeClr val="bg1"/>
                      </a:solidFill>
                    </a:rPr>
                    <a:t>nderilen</a:t>
                  </a:r>
                  <a:r>
                    <a:rPr lang="en-GB" sz="1400" dirty="0" smtClean="0">
                      <a:solidFill>
                        <a:schemeClr val="bg1"/>
                      </a:solidFill>
                    </a:rPr>
                    <a:t> </a:t>
                  </a:r>
                  <a:r>
                    <a:rPr lang="en-GB" sz="1400" dirty="0" err="1" smtClean="0">
                      <a:solidFill>
                        <a:schemeClr val="bg1"/>
                      </a:solidFill>
                    </a:rPr>
                    <a:t>makale</a:t>
                  </a:r>
                  <a:r>
                    <a:rPr lang="en-GB" sz="1400" dirty="0" smtClean="0">
                      <a:solidFill>
                        <a:schemeClr val="bg1"/>
                      </a:solidFill>
                    </a:rPr>
                    <a:t> </a:t>
                  </a:r>
                  <a:r>
                    <a:rPr lang="en-GB" sz="1400" i="1" dirty="0" smtClean="0">
                      <a:solidFill>
                        <a:schemeClr val="bg1"/>
                      </a:solidFill>
                    </a:rPr>
                    <a:t> “contained speculations too remote from reality to be interest to the reader…” </a:t>
                  </a:r>
                  <a:r>
                    <a:rPr lang="en-GB" sz="1400" i="1" dirty="0" err="1" smtClean="0">
                      <a:solidFill>
                        <a:schemeClr val="bg1"/>
                      </a:solidFill>
                    </a:rPr>
                    <a:t>gerek</a:t>
                  </a:r>
                  <a:r>
                    <a:rPr lang="tr-TR" sz="1400" i="1" dirty="0" smtClean="0">
                      <a:solidFill>
                        <a:schemeClr val="bg1"/>
                      </a:solidFill>
                    </a:rPr>
                    <a:t>ç</a:t>
                  </a:r>
                  <a:r>
                    <a:rPr lang="en-GB" sz="1400" i="1" dirty="0" err="1" smtClean="0">
                      <a:solidFill>
                        <a:schemeClr val="bg1"/>
                      </a:solidFill>
                    </a:rPr>
                    <a:t>esiyle</a:t>
                  </a:r>
                  <a:r>
                    <a:rPr lang="en-GB" sz="1400" i="1" dirty="0" smtClean="0">
                      <a:solidFill>
                        <a:schemeClr val="bg1"/>
                      </a:solidFill>
                    </a:rPr>
                    <a:t> </a:t>
                  </a:r>
                  <a:r>
                    <a:rPr lang="en-GB" sz="1400" i="1" dirty="0" err="1" smtClean="0">
                      <a:solidFill>
                        <a:schemeClr val="bg1"/>
                      </a:solidFill>
                    </a:rPr>
                    <a:t>kabul</a:t>
                  </a:r>
                  <a:r>
                    <a:rPr lang="en-GB" sz="1400" i="1" dirty="0" smtClean="0">
                      <a:solidFill>
                        <a:schemeClr val="bg1"/>
                      </a:solidFill>
                    </a:rPr>
                    <a:t> </a:t>
                  </a:r>
                  <a:r>
                    <a:rPr lang="en-GB" sz="1400" i="1" dirty="0" err="1" smtClean="0">
                      <a:solidFill>
                        <a:schemeClr val="bg1"/>
                      </a:solidFill>
                    </a:rPr>
                    <a:t>edilmemi</a:t>
                  </a:r>
                  <a:r>
                    <a:rPr lang="tr-TR" sz="1400" i="1" dirty="0" smtClean="0">
                      <a:solidFill>
                        <a:schemeClr val="bg1"/>
                      </a:solidFill>
                    </a:rPr>
                    <a:t>ş</a:t>
                  </a:r>
                  <a:r>
                    <a:rPr lang="en-GB" sz="1400" i="1" dirty="0" err="1" smtClean="0">
                      <a:solidFill>
                        <a:schemeClr val="bg1"/>
                      </a:solidFill>
                    </a:rPr>
                    <a:t>tir</a:t>
                  </a:r>
                  <a:r>
                    <a:rPr lang="en-GB" sz="1400" i="1" dirty="0" smtClean="0">
                      <a:solidFill>
                        <a:schemeClr val="bg1"/>
                      </a:solidFill>
                    </a:rPr>
                    <a:t>.</a:t>
                  </a:r>
                  <a:endParaRPr lang="en-GB" sz="2000" b="1" i="1" dirty="0" smtClean="0">
                    <a:solidFill>
                      <a:srgbClr val="FF0000"/>
                    </a:solidFill>
                  </a:endParaRPr>
                </a:p>
                <a:p>
                  <a:endParaRPr lang="en-GB" sz="2000" b="1" i="1" dirty="0">
                    <a:solidFill>
                      <a:srgbClr val="FF0000"/>
                    </a:solidFill>
                  </a:endParaRPr>
                </a:p>
                <a:p>
                  <a:endParaRPr lang="en-GB" sz="2000" b="1" i="1" dirty="0">
                    <a:solidFill>
                      <a:srgbClr val="FF0000"/>
                    </a:solidFill>
                  </a:endParaRPr>
                </a:p>
              </p:txBody>
            </p:sp>
          </p:grpSp>
          <p:sp>
            <p:nvSpPr>
              <p:cNvPr id="2" name="TextBox 1"/>
              <p:cNvSpPr txBox="1"/>
              <p:nvPr/>
            </p:nvSpPr>
            <p:spPr>
              <a:xfrm>
                <a:off x="4168245" y="4797152"/>
                <a:ext cx="1987931" cy="338554"/>
              </a:xfrm>
              <a:prstGeom prst="rect">
                <a:avLst/>
              </a:prstGeom>
              <a:noFill/>
            </p:spPr>
            <p:txBody>
              <a:bodyPr wrap="square" rtlCol="0">
                <a:spAutoFit/>
              </a:bodyPr>
              <a:lstStyle/>
              <a:p>
                <a:r>
                  <a:rPr lang="en-GB" sz="1600" dirty="0" smtClean="0">
                    <a:solidFill>
                      <a:schemeClr val="bg1"/>
                    </a:solidFill>
                  </a:rPr>
                  <a:t>G</a:t>
                </a:r>
                <a:r>
                  <a:rPr lang="en-GB" sz="1600" baseline="-25000" dirty="0" smtClean="0">
                    <a:solidFill>
                      <a:schemeClr val="bg1"/>
                    </a:solidFill>
                  </a:rPr>
                  <a:t>F</a:t>
                </a:r>
                <a:r>
                  <a:rPr lang="en-GB" sz="1600" dirty="0" smtClean="0">
                    <a:solidFill>
                      <a:schemeClr val="bg1"/>
                    </a:solidFill>
                  </a:rPr>
                  <a:t> ~1.17 10</a:t>
                </a:r>
                <a:r>
                  <a:rPr lang="en-GB" sz="1600" baseline="30000" dirty="0" smtClean="0">
                    <a:solidFill>
                      <a:schemeClr val="bg1"/>
                    </a:solidFill>
                  </a:rPr>
                  <a:t>-5</a:t>
                </a:r>
                <a:r>
                  <a:rPr lang="en-GB" sz="1600" dirty="0" smtClean="0">
                    <a:solidFill>
                      <a:schemeClr val="bg1"/>
                    </a:solidFill>
                  </a:rPr>
                  <a:t> GeV</a:t>
                </a:r>
                <a:r>
                  <a:rPr lang="en-GB" sz="1600" baseline="30000" dirty="0" smtClean="0">
                    <a:solidFill>
                      <a:schemeClr val="bg1"/>
                    </a:solidFill>
                  </a:rPr>
                  <a:t>-2</a:t>
                </a:r>
                <a:endParaRPr lang="en-GB" sz="1600" baseline="30000" dirty="0">
                  <a:solidFill>
                    <a:schemeClr val="bg1"/>
                  </a:solidFill>
                </a:endParaRPr>
              </a:p>
            </p:txBody>
          </p:sp>
        </p:grpSp>
        <mc:AlternateContent xmlns:mc="http://schemas.openxmlformats.org/markup-compatibility/2006" xmlns:a14="http://schemas.microsoft.com/office/drawing/2010/main">
          <mc:Choice Requires="a14">
            <p:sp>
              <p:nvSpPr>
                <p:cNvPr id="7" name="TextBox 6"/>
                <p:cNvSpPr txBox="1"/>
                <p:nvPr/>
              </p:nvSpPr>
              <p:spPr>
                <a:xfrm>
                  <a:off x="4067944" y="5373216"/>
                  <a:ext cx="4121778" cy="369332"/>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a:rPr>
                          <m:t>𝐻</m:t>
                        </m:r>
                        <m:r>
                          <a:rPr lang="en-GB" b="0" i="1" smtClean="0">
                            <a:latin typeface="Cambria Math"/>
                          </a:rPr>
                          <m:t>=</m:t>
                        </m:r>
                        <m:sSub>
                          <m:sSubPr>
                            <m:ctrlPr>
                              <a:rPr lang="en-GB" b="0" i="1" smtClean="0">
                                <a:latin typeface="Cambria Math"/>
                              </a:rPr>
                            </m:ctrlPr>
                          </m:sSubPr>
                          <m:e>
                            <m:r>
                              <a:rPr lang="en-GB" b="0" i="1" smtClean="0">
                                <a:latin typeface="Cambria Math"/>
                              </a:rPr>
                              <m:t>𝐺</m:t>
                            </m:r>
                          </m:e>
                          <m:sub>
                            <m:r>
                              <a:rPr lang="en-GB" b="0" i="1" smtClean="0">
                                <a:latin typeface="Cambria Math"/>
                              </a:rPr>
                              <m:t>𝐹</m:t>
                            </m:r>
                          </m:sub>
                        </m:sSub>
                        <m:acc>
                          <m:accPr>
                            <m:chr m:val="̅"/>
                            <m:ctrlPr>
                              <a:rPr lang="en-GB" b="0" i="1" smtClean="0">
                                <a:latin typeface="Cambria Math"/>
                              </a:rPr>
                            </m:ctrlPr>
                          </m:accPr>
                          <m:e>
                            <m:r>
                              <a:rPr lang="en-GB" b="0" i="1" smtClean="0">
                                <a:latin typeface="Cambria Math"/>
                              </a:rPr>
                              <m:t>𝑝</m:t>
                            </m:r>
                          </m:e>
                        </m:acc>
                        <m:sSub>
                          <m:sSubPr>
                            <m:ctrlPr>
                              <a:rPr lang="en-GB" b="0" i="1" smtClean="0">
                                <a:latin typeface="Cambria Math"/>
                              </a:rPr>
                            </m:ctrlPr>
                          </m:sSubPr>
                          <m:e>
                            <m:r>
                              <a:rPr lang="en-GB" b="0" i="1" smtClean="0">
                                <a:latin typeface="Cambria Math"/>
                                <a:ea typeface="Cambria Math"/>
                              </a:rPr>
                              <m:t>𝛾</m:t>
                            </m:r>
                          </m:e>
                          <m:sub>
                            <m:r>
                              <a:rPr lang="en-GB" b="0" i="1" smtClean="0">
                                <a:latin typeface="Cambria Math"/>
                                <a:ea typeface="Cambria Math"/>
                              </a:rPr>
                              <m:t>𝛼</m:t>
                            </m:r>
                          </m:sub>
                        </m:sSub>
                        <m:r>
                          <a:rPr lang="en-GB" b="0" i="1" smtClean="0">
                            <a:latin typeface="Cambria Math"/>
                          </a:rPr>
                          <m:t>𝑛</m:t>
                        </m:r>
                        <m:r>
                          <a:rPr lang="en-GB" b="0" i="1" smtClean="0">
                            <a:latin typeface="Cambria Math"/>
                          </a:rPr>
                          <m:t> </m:t>
                        </m:r>
                        <m:acc>
                          <m:accPr>
                            <m:chr m:val="̅"/>
                            <m:ctrlPr>
                              <a:rPr lang="en-GB" b="0" i="1" smtClean="0">
                                <a:latin typeface="Cambria Math"/>
                              </a:rPr>
                            </m:ctrlPr>
                          </m:accPr>
                          <m:e>
                            <m:r>
                              <a:rPr lang="en-GB" b="0" i="1" smtClean="0">
                                <a:latin typeface="Cambria Math"/>
                              </a:rPr>
                              <m:t>𝑒</m:t>
                            </m:r>
                          </m:e>
                        </m:acc>
                        <m:sSup>
                          <m:sSupPr>
                            <m:ctrlPr>
                              <a:rPr lang="en-GB" b="0" i="1" smtClean="0">
                                <a:latin typeface="Cambria Math"/>
                              </a:rPr>
                            </m:ctrlPr>
                          </m:sSupPr>
                          <m:e>
                            <m:r>
                              <a:rPr lang="en-GB" b="0" i="1" smtClean="0">
                                <a:latin typeface="Cambria Math"/>
                                <a:ea typeface="Cambria Math"/>
                              </a:rPr>
                              <m:t>𝛾</m:t>
                            </m:r>
                          </m:e>
                          <m:sup>
                            <m:r>
                              <a:rPr lang="en-GB" b="0" i="1" smtClean="0">
                                <a:latin typeface="Cambria Math"/>
                                <a:ea typeface="Cambria Math"/>
                              </a:rPr>
                              <m:t>𝛼</m:t>
                            </m:r>
                          </m:sup>
                        </m:sSup>
                        <m:r>
                          <a:rPr lang="en-GB" b="0" i="1" smtClean="0">
                            <a:latin typeface="Cambria Math"/>
                            <a:sym typeface="Symbol"/>
                          </a:rPr>
                          <m:t>+</m:t>
                        </m:r>
                        <m:r>
                          <a:rPr lang="en-GB" b="0" i="1" smtClean="0">
                            <a:latin typeface="Cambria Math"/>
                            <a:sym typeface="Symbol"/>
                          </a:rPr>
                          <m:t>h</m:t>
                        </m:r>
                        <m:r>
                          <a:rPr lang="en-GB" b="0" i="1" smtClean="0">
                            <a:latin typeface="Cambria Math"/>
                            <a:sym typeface="Symbol"/>
                          </a:rPr>
                          <m:t>.</m:t>
                        </m:r>
                        <m:r>
                          <a:rPr lang="en-GB" b="0" i="1" smtClean="0">
                            <a:latin typeface="Cambria Math"/>
                            <a:sym typeface="Symbol"/>
                          </a:rPr>
                          <m:t>𝑐</m:t>
                        </m:r>
                        <m:r>
                          <a:rPr lang="en-GB" b="0" i="1" smtClean="0">
                            <a:latin typeface="Cambria Math"/>
                            <a:sym typeface="Symbol"/>
                          </a:rPr>
                          <m:t>.</m:t>
                        </m:r>
                      </m:oMath>
                    </m:oMathPara>
                  </a14:m>
                  <a:endParaRPr lang="en-GB" dirty="0"/>
                </a:p>
              </p:txBody>
            </p:sp>
          </mc:Choice>
          <mc:Fallback xmlns="">
            <p:sp>
              <p:nvSpPr>
                <p:cNvPr id="7" name="TextBox 6"/>
                <p:cNvSpPr txBox="1">
                  <a:spLocks noRot="1" noChangeAspect="1" noMove="1" noResize="1" noEditPoints="1" noAdjustHandles="1" noChangeArrowheads="1" noChangeShapeType="1" noTextEdit="1"/>
                </p:cNvSpPr>
                <p:nvPr/>
              </p:nvSpPr>
              <p:spPr>
                <a:xfrm>
                  <a:off x="4067944" y="5373216"/>
                  <a:ext cx="4121778" cy="369332"/>
                </a:xfrm>
                <a:prstGeom prst="rect">
                  <a:avLst/>
                </a:prstGeom>
                <a:blipFill rotWithShape="1">
                  <a:blip r:embed="rId5"/>
                  <a:stretch>
                    <a:fillRect b="-4918"/>
                  </a:stretch>
                </a:blipFill>
              </p:spPr>
              <p:txBody>
                <a:bodyPr/>
                <a:lstStyle/>
                <a:p>
                  <a:r>
                    <a:rPr lang="en-GB">
                      <a:noFill/>
                    </a:rPr>
                    <a:t> </a:t>
                  </a:r>
                </a:p>
              </p:txBody>
            </p:sp>
          </mc:Fallback>
        </mc:AlternateContent>
      </p:grpSp>
      <p:sp>
        <p:nvSpPr>
          <p:cNvPr id="6" name="Date Placeholder 5"/>
          <p:cNvSpPr>
            <a:spLocks noGrp="1"/>
          </p:cNvSpPr>
          <p:nvPr>
            <p:ph type="dt" sz="half" idx="10"/>
          </p:nvPr>
        </p:nvSpPr>
        <p:spPr/>
        <p:txBody>
          <a:bodyPr/>
          <a:lstStyle/>
          <a:p>
            <a:fld id="{68DDC472-7D29-4943-B1B1-B46F283C4EF1}" type="datetime1">
              <a:rPr lang="en-GB" smtClean="0"/>
              <a:t>24/04/2014</a:t>
            </a:fld>
            <a:endParaRPr lang="en-GB"/>
          </a:p>
        </p:txBody>
      </p:sp>
    </p:spTree>
    <p:extLst>
      <p:ext uri="{BB962C8B-B14F-4D97-AF65-F5344CB8AC3E}">
        <p14:creationId xmlns:p14="http://schemas.microsoft.com/office/powerpoint/2010/main" val="36296807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FAE8C10-7168-4032-AB6F-E0A2FE1D327A}" type="slidenum">
              <a:rPr lang="en-GB" smtClean="0"/>
              <a:pPr/>
              <a:t>8</a:t>
            </a:fld>
            <a:r>
              <a:rPr lang="en-GB" dirty="0" smtClean="0"/>
              <a:t>/42</a:t>
            </a:r>
            <a:endParaRPr lang="en-GB" dirty="0"/>
          </a:p>
        </p:txBody>
      </p:sp>
      <p:sp>
        <p:nvSpPr>
          <p:cNvPr id="3" name="Rectangle 2"/>
          <p:cNvSpPr/>
          <p:nvPr/>
        </p:nvSpPr>
        <p:spPr>
          <a:xfrm>
            <a:off x="381000" y="76200"/>
            <a:ext cx="8153400" cy="569387"/>
          </a:xfrm>
          <a:prstGeom prst="rect">
            <a:avLst/>
          </a:prstGeom>
        </p:spPr>
        <p:txBody>
          <a:bodyPr wrap="square">
            <a:spAutoFit/>
          </a:bodyPr>
          <a:lstStyle/>
          <a:p>
            <a:r>
              <a:rPr lang="en-GB" sz="2000" b="1" dirty="0" smtClean="0">
                <a:solidFill>
                  <a:srgbClr val="66FF33"/>
                </a:solidFill>
              </a:rPr>
              <a:t>“Fermi’s theory of beta decay” </a:t>
            </a:r>
            <a:r>
              <a:rPr lang="en-GB" sz="2000" b="1" dirty="0" smtClean="0">
                <a:solidFill>
                  <a:srgbClr val="FF00FF"/>
                </a:solidFill>
                <a:sym typeface="Wingdings" panose="05000000000000000000" pitchFamily="2" charset="2"/>
              </a:rPr>
              <a:t> </a:t>
            </a:r>
            <a:r>
              <a:rPr lang="en-GB" sz="2000" b="1" dirty="0" smtClean="0">
                <a:solidFill>
                  <a:srgbClr val="FF00FF"/>
                </a:solidFill>
              </a:rPr>
              <a:t> </a:t>
            </a:r>
            <a:r>
              <a:rPr lang="tr-TR" sz="2000" b="1" dirty="0" smtClean="0">
                <a:solidFill>
                  <a:srgbClr val="FF00FF"/>
                </a:solidFill>
              </a:rPr>
              <a:t>Standard modele uzanan yol</a:t>
            </a:r>
            <a:endParaRPr lang="en-GB" sz="2000" b="1" dirty="0" smtClean="0">
              <a:solidFill>
                <a:srgbClr val="FF00FF"/>
              </a:solidFill>
            </a:endParaRPr>
          </a:p>
          <a:p>
            <a:r>
              <a:rPr lang="en-GB" sz="1100" dirty="0" smtClean="0">
                <a:solidFill>
                  <a:srgbClr val="FFFF00"/>
                </a:solidFill>
              </a:rPr>
              <a:t>http</a:t>
            </a:r>
            <a:r>
              <a:rPr lang="en-GB" sz="1100" dirty="0">
                <a:solidFill>
                  <a:srgbClr val="FFFF00"/>
                </a:solidFill>
              </a:rPr>
              <a:t>://microboone-docdb.fnal.gov/cgi-bin/RetrieveFile?docid=953;filename=FermiBetaDecay1934.pdf;version=1</a:t>
            </a:r>
          </a:p>
        </p:txBody>
      </p:sp>
      <p:grpSp>
        <p:nvGrpSpPr>
          <p:cNvPr id="16" name="Group 15"/>
          <p:cNvGrpSpPr/>
          <p:nvPr/>
        </p:nvGrpSpPr>
        <p:grpSpPr>
          <a:xfrm>
            <a:off x="323528" y="609600"/>
            <a:ext cx="8667271" cy="6248400"/>
            <a:chOff x="323528" y="609600"/>
            <a:chExt cx="8667271" cy="6248400"/>
          </a:xfrm>
        </p:grpSpPr>
        <p:grpSp>
          <p:nvGrpSpPr>
            <p:cNvPr id="10" name="Group 9"/>
            <p:cNvGrpSpPr/>
            <p:nvPr/>
          </p:nvGrpSpPr>
          <p:grpSpPr>
            <a:xfrm>
              <a:off x="323528" y="609600"/>
              <a:ext cx="6248400" cy="6248400"/>
              <a:chOff x="990600" y="609600"/>
              <a:chExt cx="6248400" cy="6248400"/>
            </a:xfrm>
          </p:grpSpPr>
          <p:grpSp>
            <p:nvGrpSpPr>
              <p:cNvPr id="6" name="Group 5"/>
              <p:cNvGrpSpPr/>
              <p:nvPr/>
            </p:nvGrpSpPr>
            <p:grpSpPr>
              <a:xfrm>
                <a:off x="990600" y="609600"/>
                <a:ext cx="6248400" cy="6248400"/>
                <a:chOff x="990600" y="609600"/>
                <a:chExt cx="6248400" cy="6248400"/>
              </a:xfrm>
            </p:grpSpPr>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8804" t="8879" r="8472" b="9109"/>
                <a:stretch/>
              </p:blipFill>
              <p:spPr bwMode="auto">
                <a:xfrm>
                  <a:off x="990600" y="609600"/>
                  <a:ext cx="6248400" cy="624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ounded Rectangle 3"/>
                <p:cNvSpPr/>
                <p:nvPr/>
              </p:nvSpPr>
              <p:spPr>
                <a:xfrm>
                  <a:off x="1143000" y="2362200"/>
                  <a:ext cx="2895600" cy="3810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ounded Rectangle 7"/>
                <p:cNvSpPr/>
                <p:nvPr/>
              </p:nvSpPr>
              <p:spPr>
                <a:xfrm>
                  <a:off x="1143000" y="4038600"/>
                  <a:ext cx="2971800" cy="21336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ounded Rectangle 6"/>
                <p:cNvSpPr/>
                <p:nvPr/>
              </p:nvSpPr>
              <p:spPr>
                <a:xfrm>
                  <a:off x="4114800" y="990601"/>
                  <a:ext cx="2895600" cy="10702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 name="Rectangle 8"/>
              <p:cNvSpPr/>
              <p:nvPr/>
            </p:nvSpPr>
            <p:spPr>
              <a:xfrm>
                <a:off x="4158279" y="2133599"/>
                <a:ext cx="2952328" cy="47054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1" name="Group 10"/>
            <p:cNvGrpSpPr/>
            <p:nvPr/>
          </p:nvGrpSpPr>
          <p:grpSpPr>
            <a:xfrm>
              <a:off x="3644688" y="2186285"/>
              <a:ext cx="2782757" cy="3197897"/>
              <a:chOff x="3660778" y="2362200"/>
              <a:chExt cx="2782757" cy="3197897"/>
            </a:xfrm>
          </p:grpSpPr>
          <p:pic>
            <p:nvPicPr>
              <p:cNvPr id="205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8824" t="64528" r="50000" b="17736"/>
              <a:stretch/>
            </p:blipFill>
            <p:spPr bwMode="auto">
              <a:xfrm>
                <a:off x="3660778" y="2362200"/>
                <a:ext cx="2613185" cy="1036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49162" t="22112" r="19244" b="38944"/>
              <a:stretch/>
            </p:blipFill>
            <p:spPr bwMode="auto">
              <a:xfrm>
                <a:off x="3795338" y="3284984"/>
                <a:ext cx="2648197" cy="2275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2052" name="Picture 4"/>
            <p:cNvPicPr>
              <a:picLocks noChangeAspect="1" noChangeArrowheads="1"/>
            </p:cNvPicPr>
            <p:nvPr/>
          </p:nvPicPr>
          <p:blipFill rotWithShape="1">
            <a:blip r:embed="rId6">
              <a:extLst>
                <a:ext uri="{28A0092B-C50C-407E-A947-70E740481C1C}">
                  <a14:useLocalDpi xmlns:a14="http://schemas.microsoft.com/office/drawing/2010/main" val="0"/>
                </a:ext>
              </a:extLst>
            </a:blip>
            <a:srcRect l="49755" t="26581" r="17640" b="21305"/>
            <a:stretch/>
          </p:blipFill>
          <p:spPr bwMode="auto">
            <a:xfrm>
              <a:off x="6257873" y="3356992"/>
              <a:ext cx="2732926" cy="3044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Rounded Rectangle 18"/>
            <p:cNvSpPr/>
            <p:nvPr/>
          </p:nvSpPr>
          <p:spPr>
            <a:xfrm>
              <a:off x="6257873" y="5733256"/>
              <a:ext cx="2418583" cy="3810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7" name="Footer Placeholder 16"/>
          <p:cNvSpPr>
            <a:spLocks noGrp="1"/>
          </p:cNvSpPr>
          <p:nvPr>
            <p:ph type="ftr" sz="quarter" idx="11"/>
          </p:nvPr>
        </p:nvSpPr>
        <p:spPr/>
        <p:txBody>
          <a:bodyPr/>
          <a:lstStyle/>
          <a:p>
            <a:r>
              <a:rPr lang="en-GB" smtClean="0"/>
              <a:t>Umut KOSE</a:t>
            </a:r>
            <a:endParaRPr lang="en-GB"/>
          </a:p>
        </p:txBody>
      </p:sp>
      <p:sp>
        <p:nvSpPr>
          <p:cNvPr id="12" name="Date Placeholder 11"/>
          <p:cNvSpPr>
            <a:spLocks noGrp="1"/>
          </p:cNvSpPr>
          <p:nvPr>
            <p:ph type="dt" sz="half" idx="10"/>
          </p:nvPr>
        </p:nvSpPr>
        <p:spPr/>
        <p:txBody>
          <a:bodyPr/>
          <a:lstStyle/>
          <a:p>
            <a:fld id="{3060DB13-7D5A-487A-9B6A-E8EEC76B9222}" type="datetime1">
              <a:rPr lang="en-GB" smtClean="0"/>
              <a:t>24/04/2014</a:t>
            </a:fld>
            <a:endParaRPr lang="en-GB"/>
          </a:p>
        </p:txBody>
      </p:sp>
    </p:spTree>
    <p:extLst>
      <p:ext uri="{BB962C8B-B14F-4D97-AF65-F5344CB8AC3E}">
        <p14:creationId xmlns:p14="http://schemas.microsoft.com/office/powerpoint/2010/main" val="33626592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79512" y="188640"/>
            <a:ext cx="8229600" cy="1046440"/>
          </a:xfrm>
          <a:prstGeom prst="rect">
            <a:avLst/>
          </a:prstGeom>
          <a:noFill/>
        </p:spPr>
        <p:txBody>
          <a:bodyPr wrap="square" rtlCol="0">
            <a:spAutoFit/>
          </a:bodyPr>
          <a:lstStyle/>
          <a:p>
            <a:r>
              <a:rPr lang="en-GB" sz="2200" b="1" i="1" dirty="0" smtClean="0">
                <a:solidFill>
                  <a:srgbClr val="00FF00"/>
                </a:solidFill>
              </a:rPr>
              <a:t>H. Bethe, R. </a:t>
            </a:r>
            <a:r>
              <a:rPr lang="en-GB" sz="2200" b="1" i="1" dirty="0" err="1" smtClean="0">
                <a:solidFill>
                  <a:srgbClr val="00FF00"/>
                </a:solidFill>
              </a:rPr>
              <a:t>Peierls</a:t>
            </a:r>
            <a:r>
              <a:rPr lang="en-GB" sz="2200" b="1" i="1" dirty="0" smtClean="0">
                <a:solidFill>
                  <a:srgbClr val="00FF00"/>
                </a:solidFill>
              </a:rPr>
              <a:t>, 1934</a:t>
            </a:r>
            <a:r>
              <a:rPr lang="en-GB" sz="2000" b="1" i="1" dirty="0" smtClean="0">
                <a:solidFill>
                  <a:srgbClr val="00FF00"/>
                </a:solidFill>
              </a:rPr>
              <a:t>, </a:t>
            </a:r>
            <a:r>
              <a:rPr lang="en-GB" sz="2000" b="1" i="1" dirty="0" err="1" smtClean="0">
                <a:solidFill>
                  <a:srgbClr val="FF0000"/>
                </a:solidFill>
              </a:rPr>
              <a:t>Fermi’nin</a:t>
            </a:r>
            <a:r>
              <a:rPr lang="en-GB" sz="2000" b="1" i="1" dirty="0" smtClean="0">
                <a:solidFill>
                  <a:srgbClr val="FF0000"/>
                </a:solidFill>
              </a:rPr>
              <a:t> </a:t>
            </a:r>
            <a:r>
              <a:rPr lang="tr-TR" sz="2000" b="1" i="1" dirty="0">
                <a:solidFill>
                  <a:srgbClr val="FF0000"/>
                </a:solidFill>
              </a:rPr>
              <a:t>ö</a:t>
            </a:r>
            <a:r>
              <a:rPr lang="en-GB" sz="2000" b="1" i="1" dirty="0" err="1" smtClean="0">
                <a:solidFill>
                  <a:srgbClr val="FF0000"/>
                </a:solidFill>
              </a:rPr>
              <a:t>nerdi</a:t>
            </a:r>
            <a:r>
              <a:rPr lang="tr-TR" sz="2000" b="1" i="1" dirty="0" smtClean="0">
                <a:solidFill>
                  <a:srgbClr val="FF0000"/>
                </a:solidFill>
              </a:rPr>
              <a:t>ğ</a:t>
            </a:r>
            <a:r>
              <a:rPr lang="en-GB" sz="2000" b="1" i="1" dirty="0" err="1" smtClean="0">
                <a:solidFill>
                  <a:srgbClr val="FF0000"/>
                </a:solidFill>
              </a:rPr>
              <a:t>i</a:t>
            </a:r>
            <a:r>
              <a:rPr lang="en-GB" sz="2000" b="1" i="1" dirty="0" smtClean="0">
                <a:solidFill>
                  <a:srgbClr val="FF0000"/>
                </a:solidFill>
              </a:rPr>
              <a:t> </a:t>
            </a:r>
            <a:r>
              <a:rPr lang="en-GB" sz="2000" b="1" i="1" dirty="0" err="1" smtClean="0">
                <a:solidFill>
                  <a:srgbClr val="FF0000"/>
                </a:solidFill>
              </a:rPr>
              <a:t>teoriyi</a:t>
            </a:r>
            <a:r>
              <a:rPr lang="en-GB" sz="2000" b="1" i="1" dirty="0" smtClean="0">
                <a:solidFill>
                  <a:srgbClr val="FF0000"/>
                </a:solidFill>
              </a:rPr>
              <a:t> </a:t>
            </a:r>
            <a:r>
              <a:rPr lang="en-GB" sz="2000" b="1" i="1" dirty="0" err="1" smtClean="0">
                <a:solidFill>
                  <a:srgbClr val="FF0000"/>
                </a:solidFill>
              </a:rPr>
              <a:t>kullanarak</a:t>
            </a:r>
            <a:r>
              <a:rPr lang="en-GB" sz="2000" b="1" i="1" dirty="0" smtClean="0">
                <a:solidFill>
                  <a:srgbClr val="FF0000"/>
                </a:solidFill>
              </a:rPr>
              <a:t>,  </a:t>
            </a:r>
            <a:r>
              <a:rPr lang="en-GB" sz="2000" b="1" i="1" dirty="0" smtClean="0">
                <a:solidFill>
                  <a:srgbClr val="FFFF00"/>
                </a:solidFill>
              </a:rPr>
              <a:t>n</a:t>
            </a:r>
            <a:r>
              <a:rPr lang="tr-TR" sz="2000" b="1" i="1" dirty="0" smtClean="0">
                <a:solidFill>
                  <a:srgbClr val="FFFF00"/>
                </a:solidFill>
              </a:rPr>
              <a:t>ö</a:t>
            </a:r>
            <a:r>
              <a:rPr lang="en-GB" sz="2000" b="1" i="1" dirty="0" err="1" smtClean="0">
                <a:solidFill>
                  <a:srgbClr val="FFFF00"/>
                </a:solidFill>
              </a:rPr>
              <a:t>trinolarin</a:t>
            </a:r>
            <a:r>
              <a:rPr lang="en-GB" sz="2000" b="1" i="1" dirty="0" smtClean="0">
                <a:solidFill>
                  <a:srgbClr val="FFFF00"/>
                </a:solidFill>
              </a:rPr>
              <a:t> </a:t>
            </a:r>
            <a:r>
              <a:rPr lang="en-GB" sz="2000" b="1" i="1" dirty="0" err="1" smtClean="0">
                <a:solidFill>
                  <a:srgbClr val="FFFF00"/>
                </a:solidFill>
              </a:rPr>
              <a:t>tesir</a:t>
            </a:r>
            <a:r>
              <a:rPr lang="en-GB" sz="2000" b="1" i="1" dirty="0" smtClean="0">
                <a:solidFill>
                  <a:srgbClr val="FFFF00"/>
                </a:solidFill>
              </a:rPr>
              <a:t> </a:t>
            </a:r>
            <a:r>
              <a:rPr lang="en-GB" sz="2000" b="1" i="1" dirty="0" err="1" smtClean="0">
                <a:solidFill>
                  <a:srgbClr val="FFFF00"/>
                </a:solidFill>
              </a:rPr>
              <a:t>kesiti</a:t>
            </a:r>
            <a:r>
              <a:rPr lang="en-GB" sz="2000" b="1" i="1" dirty="0" err="1" smtClean="0">
                <a:solidFill>
                  <a:srgbClr val="FF0000"/>
                </a:solidFill>
              </a:rPr>
              <a:t>ni</a:t>
            </a:r>
            <a:r>
              <a:rPr lang="en-GB" sz="2000" b="1" i="1" dirty="0" smtClean="0">
                <a:solidFill>
                  <a:srgbClr val="FF0000"/>
                </a:solidFill>
              </a:rPr>
              <a:t> </a:t>
            </a:r>
            <a:r>
              <a:rPr lang="en-GB" sz="2000" b="1" i="1" dirty="0" err="1" smtClean="0">
                <a:solidFill>
                  <a:srgbClr val="FF0000"/>
                </a:solidFill>
              </a:rPr>
              <a:t>hesaplad</a:t>
            </a:r>
            <a:r>
              <a:rPr lang="tr-TR" sz="2000" b="1" i="1" dirty="0" smtClean="0">
                <a:solidFill>
                  <a:srgbClr val="FF0000"/>
                </a:solidFill>
              </a:rPr>
              <a:t>ı</a:t>
            </a:r>
            <a:r>
              <a:rPr lang="en-GB" sz="2000" b="1" i="1" dirty="0" err="1" smtClean="0">
                <a:solidFill>
                  <a:srgbClr val="FF0000"/>
                </a:solidFill>
              </a:rPr>
              <a:t>lar</a:t>
            </a:r>
            <a:r>
              <a:rPr lang="en-GB" sz="2000" b="1" i="1" dirty="0" smtClean="0">
                <a:solidFill>
                  <a:srgbClr val="FF0000"/>
                </a:solidFill>
              </a:rPr>
              <a:t> </a:t>
            </a:r>
            <a:r>
              <a:rPr lang="en-GB" sz="2000" b="1" i="1" dirty="0" smtClean="0">
                <a:solidFill>
                  <a:schemeClr val="bg1"/>
                </a:solidFill>
                <a:sym typeface="Wingdings" panose="05000000000000000000" pitchFamily="2" charset="2"/>
              </a:rPr>
              <a:t></a:t>
            </a:r>
            <a:r>
              <a:rPr lang="tr-TR" sz="2000" b="1" i="1" dirty="0" smtClean="0">
                <a:solidFill>
                  <a:schemeClr val="bg1"/>
                </a:solidFill>
                <a:sym typeface="Wingdings" panose="05000000000000000000" pitchFamily="2" charset="2"/>
              </a:rPr>
              <a:t> </a:t>
            </a:r>
            <a:r>
              <a:rPr lang="en-GB" sz="2000" b="1" i="1" dirty="0" smtClean="0">
                <a:solidFill>
                  <a:srgbClr val="FF0000"/>
                </a:solidFill>
              </a:rPr>
              <a:t>“cross-section for inverse beta reaction”, </a:t>
            </a:r>
            <a:r>
              <a:rPr lang="en-GB" sz="1600" b="1" i="1" dirty="0" smtClean="0">
                <a:solidFill>
                  <a:schemeClr val="bg1"/>
                </a:solidFill>
              </a:rPr>
              <a:t>Nature 133 (1934) 532</a:t>
            </a:r>
            <a:r>
              <a:rPr lang="en-GB" sz="2000" b="1" i="1" dirty="0" smtClean="0">
                <a:solidFill>
                  <a:srgbClr val="FF0000"/>
                </a:solidFill>
              </a:rPr>
              <a:t> </a:t>
            </a:r>
            <a:r>
              <a:rPr lang="en-GB" sz="2000" b="1" i="1" dirty="0" smtClean="0">
                <a:solidFill>
                  <a:srgbClr val="FF0000"/>
                </a:solidFill>
                <a:sym typeface="Wingdings" pitchFamily="2" charset="2"/>
              </a:rPr>
              <a:t> </a:t>
            </a:r>
            <a:r>
              <a:rPr lang="en-GB" sz="2000" b="1" i="1" dirty="0" smtClean="0">
                <a:solidFill>
                  <a:srgbClr val="FFFF00"/>
                </a:solidFill>
                <a:sym typeface="Symbol"/>
              </a:rPr>
              <a:t> ~ 10</a:t>
            </a:r>
            <a:r>
              <a:rPr lang="en-GB" sz="2000" b="1" i="1" baseline="30000" dirty="0" smtClean="0">
                <a:solidFill>
                  <a:srgbClr val="FFFF00"/>
                </a:solidFill>
                <a:sym typeface="Symbol"/>
              </a:rPr>
              <a:t>-44 </a:t>
            </a:r>
            <a:r>
              <a:rPr lang="en-GB" sz="2000" b="1" i="1" dirty="0" smtClean="0">
                <a:solidFill>
                  <a:srgbClr val="FFFF00"/>
                </a:solidFill>
                <a:sym typeface="Symbol"/>
              </a:rPr>
              <a:t>cm</a:t>
            </a:r>
            <a:r>
              <a:rPr lang="en-GB" sz="2000" b="1" i="1" baseline="30000" dirty="0" smtClean="0">
                <a:solidFill>
                  <a:srgbClr val="FFFF00"/>
                </a:solidFill>
                <a:sym typeface="Symbol"/>
              </a:rPr>
              <a:t>2</a:t>
            </a:r>
            <a:r>
              <a:rPr lang="en-GB" sz="2000" b="1" i="1" dirty="0" smtClean="0">
                <a:solidFill>
                  <a:srgbClr val="FFFF00"/>
                </a:solidFill>
                <a:sym typeface="Symbol"/>
              </a:rPr>
              <a:t> </a:t>
            </a:r>
            <a:endParaRPr lang="en-GB" sz="2000" b="1" i="1" dirty="0">
              <a:solidFill>
                <a:srgbClr val="FFFF00"/>
              </a:solidFill>
            </a:endParaRPr>
          </a:p>
        </p:txBody>
      </p:sp>
      <p:sp>
        <p:nvSpPr>
          <p:cNvPr id="22" name="Slide Number Placeholder 21"/>
          <p:cNvSpPr>
            <a:spLocks noGrp="1"/>
          </p:cNvSpPr>
          <p:nvPr>
            <p:ph type="sldNum" sz="quarter" idx="12"/>
          </p:nvPr>
        </p:nvSpPr>
        <p:spPr>
          <a:xfrm>
            <a:off x="6553200" y="6448251"/>
            <a:ext cx="2133600" cy="365125"/>
          </a:xfrm>
        </p:spPr>
        <p:txBody>
          <a:bodyPr/>
          <a:lstStyle/>
          <a:p>
            <a:fld id="{FFAE8C10-7168-4032-AB6F-E0A2FE1D327A}" type="slidenum">
              <a:rPr lang="en-GB" smtClean="0"/>
              <a:pPr/>
              <a:t>9</a:t>
            </a:fld>
            <a:r>
              <a:rPr lang="en-GB" dirty="0" smtClean="0"/>
              <a:t>/42</a:t>
            </a:r>
            <a:endParaRPr lang="en-GB" dirty="0"/>
          </a:p>
        </p:txBody>
      </p:sp>
      <p:grpSp>
        <p:nvGrpSpPr>
          <p:cNvPr id="8" name="Group 7"/>
          <p:cNvGrpSpPr/>
          <p:nvPr/>
        </p:nvGrpSpPr>
        <p:grpSpPr>
          <a:xfrm>
            <a:off x="7162800" y="609600"/>
            <a:ext cx="1981200" cy="5983307"/>
            <a:chOff x="7162800" y="609600"/>
            <a:chExt cx="1981200" cy="5983307"/>
          </a:xfrm>
        </p:grpSpPr>
        <p:grpSp>
          <p:nvGrpSpPr>
            <p:cNvPr id="18" name="Group 9"/>
            <p:cNvGrpSpPr/>
            <p:nvPr/>
          </p:nvGrpSpPr>
          <p:grpSpPr>
            <a:xfrm>
              <a:off x="7162800" y="609600"/>
              <a:ext cx="1905000" cy="5356225"/>
              <a:chOff x="6969262" y="612775"/>
              <a:chExt cx="1905000" cy="5356225"/>
            </a:xfrm>
          </p:grpSpPr>
          <p:sp>
            <p:nvSpPr>
              <p:cNvPr id="19" name="Cube 18"/>
              <p:cNvSpPr/>
              <p:nvPr/>
            </p:nvSpPr>
            <p:spPr>
              <a:xfrm>
                <a:off x="7450275" y="612775"/>
                <a:ext cx="1131887" cy="5356225"/>
              </a:xfrm>
              <a:prstGeom prst="cub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schemeClr val="tx1"/>
                  </a:solidFill>
                </a:endParaRPr>
              </a:p>
            </p:txBody>
          </p:sp>
          <p:pic>
            <p:nvPicPr>
              <p:cNvPr id="20" name="Picture 14" descr="C:\Users\ukose\AppData\Roaming\videotogif\Free Video to GIF Converter\out.gif"/>
              <p:cNvPicPr>
                <a:picLocks noChangeAspect="1" noChangeArrowheads="1" noCrop="1"/>
              </p:cNvPicPr>
              <p:nvPr/>
            </p:nvPicPr>
            <p:blipFill>
              <a:blip r:embed="rId3" cstate="print"/>
              <a:srcRect/>
              <a:stretch>
                <a:fillRect/>
              </a:stretch>
            </p:blipFill>
            <p:spPr bwMode="auto">
              <a:xfrm>
                <a:off x="6969262" y="939800"/>
                <a:ext cx="1905000" cy="4762500"/>
              </a:xfrm>
              <a:prstGeom prst="rect">
                <a:avLst/>
              </a:prstGeom>
              <a:noFill/>
              <a:ln w="9525">
                <a:noFill/>
                <a:miter lim="800000"/>
                <a:headEnd/>
                <a:tailEnd/>
              </a:ln>
            </p:spPr>
          </p:pic>
        </p:grpSp>
        <p:sp>
          <p:nvSpPr>
            <p:cNvPr id="24" name="TextBox 23"/>
            <p:cNvSpPr txBox="1"/>
            <p:nvPr/>
          </p:nvSpPr>
          <p:spPr>
            <a:xfrm>
              <a:off x="7162800" y="5638800"/>
              <a:ext cx="1981200" cy="954107"/>
            </a:xfrm>
            <a:prstGeom prst="rect">
              <a:avLst/>
            </a:prstGeom>
            <a:noFill/>
          </p:spPr>
          <p:txBody>
            <a:bodyPr wrap="square" rtlCol="0">
              <a:spAutoFit/>
            </a:bodyPr>
            <a:lstStyle/>
            <a:p>
              <a:r>
                <a:rPr lang="en-GB" sz="1400" dirty="0" err="1" smtClean="0">
                  <a:solidFill>
                    <a:srgbClr val="FFFF00"/>
                  </a:solidFill>
                </a:rPr>
                <a:t>Vasat</a:t>
              </a:r>
              <a:r>
                <a:rPr lang="en-GB" sz="1400" dirty="0" smtClean="0">
                  <a:solidFill>
                    <a:srgbClr val="FFFF00"/>
                  </a:solidFill>
                </a:rPr>
                <a:t> </a:t>
              </a:r>
              <a:r>
                <a:rPr lang="en-GB" sz="1400" dirty="0" err="1" smtClean="0">
                  <a:solidFill>
                    <a:srgbClr val="FFFF00"/>
                  </a:solidFill>
                </a:rPr>
                <a:t>enerjili</a:t>
              </a:r>
              <a:r>
                <a:rPr lang="en-GB" sz="1400" dirty="0" smtClean="0">
                  <a:solidFill>
                    <a:srgbClr val="FFFF00"/>
                  </a:solidFill>
                </a:rPr>
                <a:t> </a:t>
              </a:r>
              <a:r>
                <a:rPr lang="en-GB" sz="1400" dirty="0" err="1" smtClean="0">
                  <a:solidFill>
                    <a:srgbClr val="FFFF00"/>
                  </a:solidFill>
                </a:rPr>
                <a:t>bir</a:t>
              </a:r>
              <a:r>
                <a:rPr lang="en-GB" sz="1400" dirty="0" smtClean="0">
                  <a:solidFill>
                    <a:srgbClr val="FFFF00"/>
                  </a:solidFill>
                </a:rPr>
                <a:t> </a:t>
              </a:r>
              <a:r>
                <a:rPr lang="en-GB" sz="1400" dirty="0" err="1" smtClean="0">
                  <a:solidFill>
                    <a:srgbClr val="FFFF00"/>
                  </a:solidFill>
                </a:rPr>
                <a:t>notrino</a:t>
              </a:r>
              <a:r>
                <a:rPr lang="en-GB" sz="1400" dirty="0" smtClean="0">
                  <a:solidFill>
                    <a:srgbClr val="FFFF00"/>
                  </a:solidFill>
                </a:rPr>
                <a:t> </a:t>
              </a:r>
              <a:r>
                <a:rPr lang="en-GB" sz="1400" dirty="0" err="1" smtClean="0">
                  <a:solidFill>
                    <a:srgbClr val="FFFF00"/>
                  </a:solidFill>
                </a:rPr>
                <a:t>kursun</a:t>
              </a:r>
              <a:r>
                <a:rPr lang="en-GB" sz="1400" dirty="0" smtClean="0">
                  <a:solidFill>
                    <a:srgbClr val="FFFF00"/>
                  </a:solidFill>
                </a:rPr>
                <a:t> </a:t>
              </a:r>
              <a:r>
                <a:rPr lang="en-GB" sz="1400" dirty="0" err="1" smtClean="0">
                  <a:solidFill>
                    <a:srgbClr val="FFFF00"/>
                  </a:solidFill>
                </a:rPr>
                <a:t>icinden</a:t>
              </a:r>
              <a:r>
                <a:rPr lang="en-GB" sz="1400" dirty="0" smtClean="0">
                  <a:solidFill>
                    <a:srgbClr val="FFFF00"/>
                  </a:solidFill>
                </a:rPr>
                <a:t> bin </a:t>
              </a:r>
              <a:r>
                <a:rPr lang="en-GB" sz="1400" dirty="0" err="1" smtClean="0">
                  <a:solidFill>
                    <a:srgbClr val="FFFF00"/>
                  </a:solidFill>
                </a:rPr>
                <a:t>isikyili</a:t>
              </a:r>
              <a:r>
                <a:rPr lang="en-GB" sz="1400" dirty="0" smtClean="0">
                  <a:solidFill>
                    <a:srgbClr val="FFFF00"/>
                  </a:solidFill>
                </a:rPr>
                <a:t> </a:t>
              </a:r>
              <a:r>
                <a:rPr lang="en-GB" sz="1400" dirty="0" err="1" smtClean="0">
                  <a:solidFill>
                    <a:srgbClr val="FFFF00"/>
                  </a:solidFill>
                </a:rPr>
                <a:t>hicbir</a:t>
              </a:r>
              <a:r>
                <a:rPr lang="en-GB" sz="1400" dirty="0" smtClean="0">
                  <a:solidFill>
                    <a:srgbClr val="FFFF00"/>
                  </a:solidFill>
                </a:rPr>
                <a:t> </a:t>
              </a:r>
              <a:r>
                <a:rPr lang="en-GB" sz="1400" dirty="0" err="1" smtClean="0">
                  <a:solidFill>
                    <a:srgbClr val="FFFF00"/>
                  </a:solidFill>
                </a:rPr>
                <a:t>etkilesme</a:t>
              </a:r>
              <a:r>
                <a:rPr lang="en-GB" sz="1400" dirty="0" smtClean="0">
                  <a:solidFill>
                    <a:srgbClr val="FFFF00"/>
                  </a:solidFill>
                </a:rPr>
                <a:t> </a:t>
              </a:r>
              <a:r>
                <a:rPr lang="en-GB" sz="1400" dirty="0" err="1" smtClean="0">
                  <a:solidFill>
                    <a:srgbClr val="FFFF00"/>
                  </a:solidFill>
                </a:rPr>
                <a:t>olusturmadan</a:t>
              </a:r>
              <a:r>
                <a:rPr lang="en-GB" sz="1400" dirty="0" smtClean="0">
                  <a:solidFill>
                    <a:srgbClr val="FFFF00"/>
                  </a:solidFill>
                </a:rPr>
                <a:t> </a:t>
              </a:r>
              <a:r>
                <a:rPr lang="en-GB" sz="1400" dirty="0" err="1" smtClean="0">
                  <a:solidFill>
                    <a:srgbClr val="FFFF00"/>
                  </a:solidFill>
                </a:rPr>
                <a:t>gecer</a:t>
              </a:r>
              <a:r>
                <a:rPr lang="en-GB" sz="1400" dirty="0" smtClean="0">
                  <a:solidFill>
                    <a:srgbClr val="FFFF00"/>
                  </a:solidFill>
                </a:rPr>
                <a:t>.</a:t>
              </a:r>
              <a:endParaRPr lang="en-GB" sz="1400" dirty="0">
                <a:solidFill>
                  <a:srgbClr val="FFFF00"/>
                </a:solidFill>
              </a:endParaRPr>
            </a:p>
          </p:txBody>
        </p:sp>
      </p:grpSp>
      <p:grpSp>
        <p:nvGrpSpPr>
          <p:cNvPr id="3" name="Group 2"/>
          <p:cNvGrpSpPr/>
          <p:nvPr/>
        </p:nvGrpSpPr>
        <p:grpSpPr>
          <a:xfrm>
            <a:off x="990600" y="1203556"/>
            <a:ext cx="6172200" cy="2945524"/>
            <a:chOff x="990600" y="1322716"/>
            <a:chExt cx="6172200" cy="2945524"/>
          </a:xfrm>
        </p:grpSpPr>
        <p:grpSp>
          <p:nvGrpSpPr>
            <p:cNvPr id="11" name="Group 10"/>
            <p:cNvGrpSpPr/>
            <p:nvPr/>
          </p:nvGrpSpPr>
          <p:grpSpPr>
            <a:xfrm>
              <a:off x="990600" y="1322716"/>
              <a:ext cx="6172200" cy="2945524"/>
              <a:chOff x="381000" y="1447800"/>
              <a:chExt cx="6172200" cy="3942443"/>
            </a:xfrm>
          </p:grpSpPr>
          <p:pic>
            <p:nvPicPr>
              <p:cNvPr id="31746" name="Picture 2"/>
              <p:cNvPicPr>
                <a:picLocks noChangeAspect="1" noChangeArrowheads="1"/>
              </p:cNvPicPr>
              <p:nvPr/>
            </p:nvPicPr>
            <p:blipFill>
              <a:blip r:embed="rId4" cstate="print"/>
              <a:srcRect l="33333" t="53333" r="21667" b="36889"/>
              <a:stretch>
                <a:fillRect/>
              </a:stretch>
            </p:blipFill>
            <p:spPr bwMode="auto">
              <a:xfrm>
                <a:off x="381000" y="1447800"/>
                <a:ext cx="6172200" cy="838200"/>
              </a:xfrm>
              <a:prstGeom prst="rect">
                <a:avLst/>
              </a:prstGeom>
              <a:noFill/>
              <a:ln w="9525">
                <a:noFill/>
                <a:miter lim="800000"/>
                <a:headEnd/>
                <a:tailEnd/>
              </a:ln>
            </p:spPr>
          </p:pic>
          <p:pic>
            <p:nvPicPr>
              <p:cNvPr id="31747" name="Picture 3"/>
              <p:cNvPicPr>
                <a:picLocks noChangeAspect="1" noChangeArrowheads="1"/>
              </p:cNvPicPr>
              <p:nvPr/>
            </p:nvPicPr>
            <p:blipFill>
              <a:blip r:embed="rId5" cstate="print"/>
              <a:srcRect l="31667" t="48889" r="23333" b="11111"/>
              <a:stretch>
                <a:fillRect/>
              </a:stretch>
            </p:blipFill>
            <p:spPr bwMode="auto">
              <a:xfrm>
                <a:off x="381000" y="1961243"/>
                <a:ext cx="6172200" cy="3429000"/>
              </a:xfrm>
              <a:prstGeom prst="rect">
                <a:avLst/>
              </a:prstGeom>
              <a:noFill/>
              <a:ln w="9525">
                <a:noFill/>
                <a:miter lim="800000"/>
                <a:headEnd/>
                <a:tailEnd/>
              </a:ln>
            </p:spPr>
          </p:pic>
        </p:grpSp>
        <p:sp>
          <p:nvSpPr>
            <p:cNvPr id="12" name="Rectangle 11"/>
            <p:cNvSpPr/>
            <p:nvPr/>
          </p:nvSpPr>
          <p:spPr>
            <a:xfrm>
              <a:off x="5638800" y="2112978"/>
              <a:ext cx="1295400" cy="14368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1371600" y="2256663"/>
              <a:ext cx="4495800" cy="14368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1371600" y="3548160"/>
              <a:ext cx="5562600" cy="43105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1043608" y="1340768"/>
              <a:ext cx="5890592" cy="461665"/>
            </a:xfrm>
            <a:prstGeom prst="rect">
              <a:avLst/>
            </a:prstGeom>
            <a:noFill/>
            <a:ln>
              <a:noFill/>
            </a:ln>
          </p:spPr>
          <p:txBody>
            <a:bodyPr wrap="square" rtlCol="0">
              <a:spAutoFit/>
            </a:bodyPr>
            <a:lstStyle/>
            <a:p>
              <a:r>
                <a:rPr lang="en-GB" sz="2400" b="1" dirty="0" smtClean="0">
                  <a:solidFill>
                    <a:srgbClr val="00B0F0"/>
                  </a:solidFill>
                  <a:sym typeface="Symbol"/>
                </a:rPr>
                <a:t>  n </a:t>
              </a:r>
              <a:r>
                <a:rPr lang="en-GB" sz="2400" b="1" dirty="0" smtClean="0">
                  <a:solidFill>
                    <a:srgbClr val="00B0F0"/>
                  </a:solidFill>
                  <a:sym typeface="Wingdings" panose="05000000000000000000" pitchFamily="2" charset="2"/>
                </a:rPr>
                <a:t> p + e</a:t>
              </a:r>
              <a:r>
                <a:rPr lang="en-GB" sz="2400" b="1" baseline="30000" dirty="0" smtClean="0">
                  <a:solidFill>
                    <a:srgbClr val="00B0F0"/>
                  </a:solidFill>
                  <a:sym typeface="Wingdings" panose="05000000000000000000" pitchFamily="2" charset="2"/>
                </a:rPr>
                <a:t>-</a:t>
              </a:r>
              <a:r>
                <a:rPr lang="en-GB" sz="2400" b="1" dirty="0" smtClean="0">
                  <a:solidFill>
                    <a:srgbClr val="00B0F0"/>
                  </a:solidFill>
                  <a:sym typeface="Wingdings" panose="05000000000000000000" pitchFamily="2" charset="2"/>
                </a:rPr>
                <a:t> +</a:t>
              </a:r>
              <a:r>
                <a:rPr lang="en-GB" sz="2400" b="1" dirty="0" smtClean="0">
                  <a:solidFill>
                    <a:srgbClr val="00B0F0"/>
                  </a:solidFill>
                  <a:sym typeface="Symbol"/>
                </a:rPr>
                <a:t>                              + p </a:t>
              </a:r>
              <a:r>
                <a:rPr lang="en-GB" sz="2400" b="1" dirty="0" smtClean="0">
                  <a:solidFill>
                    <a:srgbClr val="00B0F0"/>
                  </a:solidFill>
                  <a:sym typeface="Wingdings" panose="05000000000000000000" pitchFamily="2" charset="2"/>
                </a:rPr>
                <a:t> n + e</a:t>
              </a:r>
              <a:r>
                <a:rPr lang="en-GB" sz="2400" b="1" baseline="30000" dirty="0" smtClean="0">
                  <a:solidFill>
                    <a:srgbClr val="00B0F0"/>
                  </a:solidFill>
                  <a:sym typeface="Wingdings" panose="05000000000000000000" pitchFamily="2" charset="2"/>
                </a:rPr>
                <a:t>+ </a:t>
              </a:r>
              <a:endParaRPr lang="en-GB" sz="2400" b="1" dirty="0">
                <a:solidFill>
                  <a:srgbClr val="00B0F0"/>
                </a:solidFill>
              </a:endParaRPr>
            </a:p>
          </p:txBody>
        </p:sp>
      </p:grpSp>
      <p:sp>
        <p:nvSpPr>
          <p:cNvPr id="9" name="Footer Placeholder 8"/>
          <p:cNvSpPr>
            <a:spLocks noGrp="1"/>
          </p:cNvSpPr>
          <p:nvPr>
            <p:ph type="ftr" sz="quarter" idx="11"/>
          </p:nvPr>
        </p:nvSpPr>
        <p:spPr/>
        <p:txBody>
          <a:bodyPr/>
          <a:lstStyle/>
          <a:p>
            <a:r>
              <a:rPr lang="en-GB" smtClean="0"/>
              <a:t>Umut KOSE</a:t>
            </a:r>
            <a:endParaRPr lang="en-GB"/>
          </a:p>
        </p:txBody>
      </p:sp>
      <p:sp>
        <p:nvSpPr>
          <p:cNvPr id="23" name="TextBox 22"/>
          <p:cNvSpPr txBox="1"/>
          <p:nvPr/>
        </p:nvSpPr>
        <p:spPr>
          <a:xfrm>
            <a:off x="795536" y="4386039"/>
            <a:ext cx="576064" cy="1569660"/>
          </a:xfrm>
          <a:prstGeom prst="rect">
            <a:avLst/>
          </a:prstGeom>
          <a:noFill/>
        </p:spPr>
        <p:txBody>
          <a:bodyPr wrap="square" rtlCol="0">
            <a:spAutoFit/>
          </a:bodyPr>
          <a:lstStyle/>
          <a:p>
            <a:r>
              <a:rPr lang="en-GB" sz="9600" dirty="0" smtClean="0">
                <a:solidFill>
                  <a:schemeClr val="bg1"/>
                </a:solidFill>
                <a:latin typeface="Algerian" panose="04020705040A02060702" pitchFamily="82" charset="0"/>
              </a:rPr>
              <a:t>?</a:t>
            </a:r>
            <a:endParaRPr lang="en-GB" sz="9600" dirty="0">
              <a:solidFill>
                <a:schemeClr val="bg1"/>
              </a:solidFill>
              <a:latin typeface="Algerian" panose="04020705040A02060702" pitchFamily="82" charset="0"/>
            </a:endParaRPr>
          </a:p>
        </p:txBody>
      </p:sp>
      <p:grpSp>
        <p:nvGrpSpPr>
          <p:cNvPr id="5" name="Group 4"/>
          <p:cNvGrpSpPr/>
          <p:nvPr/>
        </p:nvGrpSpPr>
        <p:grpSpPr>
          <a:xfrm>
            <a:off x="1272330" y="4205390"/>
            <a:ext cx="5387902" cy="2541406"/>
            <a:chOff x="1272330" y="4205390"/>
            <a:chExt cx="5387902" cy="2541406"/>
          </a:xfrm>
        </p:grpSpPr>
        <p:pic>
          <p:nvPicPr>
            <p:cNvPr id="1026"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40296" t="40231" r="7643" b="8834"/>
            <a:stretch/>
          </p:blipFill>
          <p:spPr bwMode="auto">
            <a:xfrm>
              <a:off x="1672956" y="4205390"/>
              <a:ext cx="4681202" cy="2185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272330" y="6377464"/>
              <a:ext cx="5387902" cy="369332"/>
            </a:xfrm>
            <a:prstGeom prst="rect">
              <a:avLst/>
            </a:prstGeom>
            <a:solidFill>
              <a:schemeClr val="bg1"/>
            </a:solidFill>
            <a:ln>
              <a:solidFill>
                <a:schemeClr val="bg1"/>
              </a:solidFill>
            </a:ln>
          </p:spPr>
          <p:txBody>
            <a:bodyPr wrap="square" rtlCol="0">
              <a:spAutoFit/>
            </a:bodyPr>
            <a:lstStyle/>
            <a:p>
              <a:r>
                <a:rPr lang="en-GB" dirty="0" smtClean="0"/>
                <a:t>A. </a:t>
              </a:r>
              <a:r>
                <a:rPr lang="en-GB" dirty="0" err="1" smtClean="0"/>
                <a:t>Eddington</a:t>
              </a:r>
              <a:r>
                <a:rPr lang="en-GB" dirty="0" smtClean="0"/>
                <a:t>, The Philosophy of Physical Science, 1939</a:t>
              </a:r>
              <a:endParaRPr lang="en-GB" dirty="0"/>
            </a:p>
          </p:txBody>
        </p:sp>
        <p:sp>
          <p:nvSpPr>
            <p:cNvPr id="4" name="Rectangle 3"/>
            <p:cNvSpPr/>
            <p:nvPr/>
          </p:nvSpPr>
          <p:spPr>
            <a:xfrm>
              <a:off x="1907704" y="4797152"/>
              <a:ext cx="4104456" cy="37371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1907704" y="5301208"/>
              <a:ext cx="4104456" cy="373717"/>
            </a:xfrm>
            <a:prstGeom prst="rect">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6" name="Group 25"/>
          <p:cNvGrpSpPr/>
          <p:nvPr/>
        </p:nvGrpSpPr>
        <p:grpSpPr>
          <a:xfrm>
            <a:off x="1043608" y="2348880"/>
            <a:ext cx="6120680" cy="1112876"/>
            <a:chOff x="608329" y="2316124"/>
            <a:chExt cx="5814392" cy="1200329"/>
          </a:xfrm>
        </p:grpSpPr>
        <p:sp>
          <p:nvSpPr>
            <p:cNvPr id="27" name="Rectangle 26"/>
            <p:cNvSpPr/>
            <p:nvPr/>
          </p:nvSpPr>
          <p:spPr>
            <a:xfrm>
              <a:off x="608329" y="2316124"/>
              <a:ext cx="5814392" cy="12003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608329" y="2316124"/>
              <a:ext cx="5814392" cy="1200329"/>
            </a:xfrm>
            <a:prstGeom prst="rect">
              <a:avLst/>
            </a:prstGeom>
          </p:spPr>
          <p:txBody>
            <a:bodyPr wrap="square">
              <a:spAutoFit/>
            </a:bodyPr>
            <a:lstStyle/>
            <a:p>
              <a:r>
                <a:rPr lang="en-GB" sz="1600" b="1" dirty="0" err="1"/>
                <a:t>Bir</a:t>
              </a:r>
              <a:r>
                <a:rPr lang="en-GB" sz="1600" b="1" dirty="0"/>
                <a:t> </a:t>
              </a:r>
              <a:r>
                <a:rPr lang="en-GB" sz="1600" b="1" dirty="0" err="1"/>
                <a:t>hedefe</a:t>
              </a:r>
              <a:r>
                <a:rPr lang="en-GB" sz="1600" b="1" dirty="0"/>
                <a:t> </a:t>
              </a:r>
              <a:r>
                <a:rPr lang="en-GB" sz="1600" b="1" dirty="0" smtClean="0"/>
                <a:t>bombard</a:t>
              </a:r>
              <a:r>
                <a:rPr lang="tr-TR" sz="1600" b="1" dirty="0" smtClean="0"/>
                <a:t>ı</a:t>
              </a:r>
              <a:r>
                <a:rPr lang="en-GB" sz="1600" b="1" dirty="0" smtClean="0"/>
                <a:t>man </a:t>
              </a:r>
              <a:r>
                <a:rPr lang="en-GB" sz="1600" b="1" dirty="0" err="1"/>
                <a:t>edilen</a:t>
              </a:r>
              <a:r>
                <a:rPr lang="en-GB" sz="1600" b="1" dirty="0"/>
                <a:t> her </a:t>
              </a:r>
              <a:r>
                <a:rPr lang="en-GB" sz="1600" b="1" dirty="0" smtClean="0"/>
                <a:t>par</a:t>
              </a:r>
              <a:r>
                <a:rPr lang="tr-TR" sz="1600" b="1" dirty="0"/>
                <a:t>ç</a:t>
              </a:r>
              <a:r>
                <a:rPr lang="en-GB" sz="1600" b="1" dirty="0" smtClean="0"/>
                <a:t>ac</a:t>
              </a:r>
              <a:r>
                <a:rPr lang="tr-TR" sz="1600" b="1" dirty="0" smtClean="0"/>
                <a:t>ı</a:t>
              </a:r>
              <a:r>
                <a:rPr lang="en-GB" sz="1600" b="1" dirty="0" smtClean="0"/>
                <a:t>k </a:t>
              </a:r>
              <a:r>
                <a:rPr lang="en-GB" sz="1600" b="1" dirty="0" err="1"/>
                <a:t>hedefte</a:t>
              </a:r>
              <a:r>
                <a:rPr lang="en-GB" sz="1600" b="1" dirty="0"/>
                <a:t> belli </a:t>
              </a:r>
              <a:r>
                <a:rPr lang="en-GB" sz="1600" b="1" dirty="0" err="1"/>
                <a:t>bir</a:t>
              </a:r>
              <a:r>
                <a:rPr lang="en-GB" sz="1600" b="1" dirty="0"/>
                <a:t> </a:t>
              </a:r>
              <a:r>
                <a:rPr lang="en-GB" sz="1600" b="1" dirty="0" err="1"/>
                <a:t>kesit</a:t>
              </a:r>
              <a:r>
                <a:rPr lang="en-GB" sz="1600" b="1" dirty="0"/>
                <a:t> </a:t>
              </a:r>
              <a:r>
                <a:rPr lang="en-GB" sz="1600" b="1" dirty="0" smtClean="0"/>
                <a:t>g</a:t>
              </a:r>
              <a:r>
                <a:rPr lang="tr-TR" sz="1600" b="1" dirty="0" smtClean="0"/>
                <a:t>ö</a:t>
              </a:r>
              <a:r>
                <a:rPr lang="en-GB" sz="1600" b="1" dirty="0" smtClean="0"/>
                <a:t>r</a:t>
              </a:r>
              <a:r>
                <a:rPr lang="tr-TR" sz="1600" b="1" dirty="0" smtClean="0"/>
                <a:t>ü</a:t>
              </a:r>
              <a:r>
                <a:rPr lang="en-GB" sz="1600" b="1" dirty="0" smtClean="0"/>
                <a:t>r</a:t>
              </a:r>
              <a:r>
                <a:rPr lang="en-GB" sz="1600" b="1" dirty="0"/>
                <a:t>. Bu </a:t>
              </a:r>
              <a:r>
                <a:rPr lang="en-GB" sz="1600" b="1" dirty="0" err="1"/>
                <a:t>kesite</a:t>
              </a:r>
              <a:r>
                <a:rPr lang="en-GB" sz="1600" b="1" dirty="0"/>
                <a:t> </a:t>
              </a:r>
              <a:r>
                <a:rPr lang="en-GB" sz="1600" b="1" dirty="0" smtClean="0"/>
                <a:t>y</a:t>
              </a:r>
              <a:r>
                <a:rPr lang="tr-TR" sz="1600" b="1" dirty="0" smtClean="0"/>
                <a:t>ö</a:t>
              </a:r>
              <a:r>
                <a:rPr lang="en-GB" sz="1600" b="1" dirty="0" err="1" smtClean="0"/>
                <a:t>nelen</a:t>
              </a:r>
              <a:r>
                <a:rPr lang="en-GB" sz="1600" b="1" dirty="0" smtClean="0"/>
                <a:t> </a:t>
              </a:r>
              <a:r>
                <a:rPr lang="en-GB" sz="1600" b="1" dirty="0"/>
                <a:t>her </a:t>
              </a:r>
              <a:r>
                <a:rPr lang="en-GB" sz="1600" b="1" dirty="0" smtClean="0"/>
                <a:t>par</a:t>
              </a:r>
              <a:r>
                <a:rPr lang="tr-TR" sz="1600" b="1" dirty="0" smtClean="0"/>
                <a:t>ç</a:t>
              </a:r>
              <a:r>
                <a:rPr lang="en-GB" sz="1600" b="1" dirty="0" smtClean="0"/>
                <a:t>ac</a:t>
              </a:r>
              <a:r>
                <a:rPr lang="tr-TR" sz="1600" b="1" dirty="0" smtClean="0"/>
                <a:t>ı</a:t>
              </a:r>
              <a:r>
                <a:rPr lang="en-GB" sz="1600" b="1" dirty="0" smtClean="0"/>
                <a:t>k </a:t>
              </a:r>
              <a:r>
                <a:rPr lang="en-GB" sz="1600" b="1" dirty="0" err="1"/>
                <a:t>hedef</a:t>
              </a:r>
              <a:r>
                <a:rPr lang="en-GB" sz="1600" b="1" dirty="0"/>
                <a:t> </a:t>
              </a:r>
              <a:r>
                <a:rPr lang="en-GB" sz="1600" b="1" dirty="0" err="1"/>
                <a:t>madde</a:t>
              </a:r>
              <a:r>
                <a:rPr lang="en-GB" sz="1600" b="1" dirty="0"/>
                <a:t> </a:t>
              </a:r>
              <a:r>
                <a:rPr lang="en-GB" sz="1600" b="1" dirty="0" err="1"/>
                <a:t>ile</a:t>
              </a:r>
              <a:r>
                <a:rPr lang="en-GB" sz="1600" b="1" dirty="0"/>
                <a:t> </a:t>
              </a:r>
              <a:r>
                <a:rPr lang="en-GB" sz="1600" b="1" dirty="0" err="1" smtClean="0"/>
                <a:t>etkile</a:t>
              </a:r>
              <a:r>
                <a:rPr lang="tr-TR" sz="1600" b="1" dirty="0" smtClean="0"/>
                <a:t>ş</a:t>
              </a:r>
              <a:r>
                <a:rPr lang="en-GB" sz="1600" b="1" dirty="0" err="1" smtClean="0"/>
                <a:t>ir</a:t>
              </a:r>
              <a:r>
                <a:rPr lang="en-GB" sz="1600" b="1" dirty="0" err="1"/>
                <a:t>.</a:t>
              </a:r>
              <a:r>
                <a:rPr lang="en-GB" sz="1600" b="1" dirty="0"/>
                <a:t> </a:t>
              </a:r>
              <a:r>
                <a:rPr lang="en-GB" sz="1600" b="1" dirty="0" err="1" smtClean="0"/>
                <a:t>Dolay</a:t>
              </a:r>
              <a:r>
                <a:rPr lang="tr-TR" sz="1600" b="1" dirty="0" smtClean="0"/>
                <a:t>ı</a:t>
              </a:r>
              <a:r>
                <a:rPr lang="en-GB" sz="1600" b="1" dirty="0" smtClean="0"/>
                <a:t>s</a:t>
              </a:r>
              <a:r>
                <a:rPr lang="tr-TR" sz="1600" b="1" dirty="0" smtClean="0"/>
                <a:t>ı</a:t>
              </a:r>
              <a:r>
                <a:rPr lang="en-GB" sz="1600" b="1" dirty="0" err="1" smtClean="0"/>
                <a:t>yla</a:t>
              </a:r>
              <a:r>
                <a:rPr lang="en-GB" sz="1600" b="1" dirty="0" smtClean="0"/>
                <a:t> </a:t>
              </a:r>
              <a:r>
                <a:rPr lang="en-GB" sz="1600" b="1" dirty="0" err="1"/>
                <a:t>gelen</a:t>
              </a:r>
              <a:r>
                <a:rPr lang="en-GB" sz="1600" b="1" dirty="0"/>
                <a:t> </a:t>
              </a:r>
              <a:r>
                <a:rPr lang="en-GB" sz="1600" b="1" dirty="0" smtClean="0"/>
                <a:t>par</a:t>
              </a:r>
              <a:r>
                <a:rPr lang="tr-TR" sz="1600" b="1" dirty="0" smtClean="0"/>
                <a:t>ç</a:t>
              </a:r>
              <a:r>
                <a:rPr lang="en-GB" sz="1600" b="1" dirty="0" smtClean="0"/>
                <a:t>ac</a:t>
              </a:r>
              <a:r>
                <a:rPr lang="tr-TR" sz="1600" b="1" dirty="0" smtClean="0"/>
                <a:t>ı</a:t>
              </a:r>
              <a:r>
                <a:rPr lang="en-GB" sz="1600" b="1" dirty="0" smtClean="0"/>
                <a:t>k </a:t>
              </a:r>
              <a:r>
                <a:rPr lang="en-GB" sz="1600" b="1" dirty="0"/>
                <a:t>ne </a:t>
              </a:r>
              <a:r>
                <a:rPr lang="en-GB" sz="1600" b="1" dirty="0" err="1"/>
                <a:t>kadar</a:t>
              </a:r>
              <a:r>
                <a:rPr lang="en-GB" sz="1600" b="1" dirty="0"/>
                <a:t> </a:t>
              </a:r>
              <a:r>
                <a:rPr lang="en-GB" sz="1600" b="1" dirty="0" smtClean="0"/>
                <a:t>b</a:t>
              </a:r>
              <a:r>
                <a:rPr lang="tr-TR" sz="1600" b="1" dirty="0" smtClean="0"/>
                <a:t>ü</a:t>
              </a:r>
              <a:r>
                <a:rPr lang="en-GB" sz="1600" b="1" dirty="0" smtClean="0"/>
                <a:t>y</a:t>
              </a:r>
              <a:r>
                <a:rPr lang="tr-TR" sz="1600" b="1" dirty="0" smtClean="0"/>
                <a:t>ü</a:t>
              </a:r>
              <a:r>
                <a:rPr lang="en-GB" sz="1600" b="1" dirty="0" smtClean="0"/>
                <a:t>k </a:t>
              </a:r>
              <a:r>
                <a:rPr lang="en-GB" sz="1600" b="1" dirty="0" err="1"/>
                <a:t>bir</a:t>
              </a:r>
              <a:r>
                <a:rPr lang="en-GB" sz="1600" b="1" dirty="0"/>
                <a:t> </a:t>
              </a:r>
              <a:r>
                <a:rPr lang="en-GB" sz="1600" b="1" dirty="0" err="1"/>
                <a:t>kesit</a:t>
              </a:r>
              <a:r>
                <a:rPr lang="en-GB" sz="1600" b="1" dirty="0"/>
                <a:t> </a:t>
              </a:r>
              <a:r>
                <a:rPr lang="en-GB" sz="1600" b="1" dirty="0" smtClean="0"/>
                <a:t>g</a:t>
              </a:r>
              <a:r>
                <a:rPr lang="tr-TR" sz="1600" b="1" dirty="0" smtClean="0"/>
                <a:t>ö</a:t>
              </a:r>
              <a:r>
                <a:rPr lang="en-GB" sz="1600" b="1" dirty="0" smtClean="0"/>
                <a:t>r</a:t>
              </a:r>
              <a:r>
                <a:rPr lang="tr-TR" sz="1600" b="1" dirty="0" smtClean="0"/>
                <a:t>ü</a:t>
              </a:r>
              <a:r>
                <a:rPr lang="en-GB" sz="1600" b="1" dirty="0" err="1" smtClean="0"/>
                <a:t>rse</a:t>
              </a:r>
              <a:r>
                <a:rPr lang="en-GB" sz="1600" b="1" dirty="0" smtClean="0"/>
                <a:t> </a:t>
              </a:r>
              <a:r>
                <a:rPr lang="en-GB" sz="1600" b="1" dirty="0" err="1" smtClean="0"/>
                <a:t>etkile</a:t>
              </a:r>
              <a:r>
                <a:rPr lang="tr-TR" sz="1600" b="1" dirty="0" smtClean="0"/>
                <a:t>ş</a:t>
              </a:r>
              <a:r>
                <a:rPr lang="en-GB" sz="1600" b="1" dirty="0" smtClean="0"/>
                <a:t>me </a:t>
              </a:r>
              <a:r>
                <a:rPr lang="en-GB" sz="1600" b="1" dirty="0" err="1" smtClean="0"/>
                <a:t>olas</a:t>
              </a:r>
              <a:r>
                <a:rPr lang="tr-TR" sz="1600" b="1" dirty="0" smtClean="0"/>
                <a:t>ı</a:t>
              </a:r>
              <a:r>
                <a:rPr lang="en-GB" sz="1600" b="1" dirty="0" smtClean="0"/>
                <a:t>l</a:t>
              </a:r>
              <a:r>
                <a:rPr lang="tr-TR" sz="1600" b="1" dirty="0" smtClean="0"/>
                <a:t>ığı</a:t>
              </a:r>
              <a:r>
                <a:rPr lang="en-GB" sz="1600" b="1" dirty="0" smtClean="0"/>
                <a:t> </a:t>
              </a:r>
              <a:r>
                <a:rPr lang="en-GB" sz="1600" b="1" dirty="0"/>
                <a:t>o </a:t>
              </a:r>
              <a:r>
                <a:rPr lang="en-GB" sz="1600" b="1" dirty="0" err="1"/>
                <a:t>kadar</a:t>
              </a:r>
              <a:r>
                <a:rPr lang="en-GB" sz="1600" b="1" dirty="0"/>
                <a:t> </a:t>
              </a:r>
              <a:r>
                <a:rPr lang="en-GB" sz="1600" b="1" dirty="0" smtClean="0"/>
                <a:t>b</a:t>
              </a:r>
              <a:r>
                <a:rPr lang="tr-TR" sz="1600" b="1" dirty="0" smtClean="0"/>
                <a:t>ü</a:t>
              </a:r>
              <a:r>
                <a:rPr lang="en-GB" sz="1600" b="1" dirty="0" smtClean="0"/>
                <a:t>y</a:t>
              </a:r>
              <a:r>
                <a:rPr lang="tr-TR" sz="1600" b="1" dirty="0" smtClean="0"/>
                <a:t>ü</a:t>
              </a:r>
              <a:r>
                <a:rPr lang="en-GB" sz="1600" b="1" dirty="0" err="1" smtClean="0"/>
                <a:t>kt</a:t>
              </a:r>
              <a:r>
                <a:rPr lang="tr-TR" sz="1600" b="1" dirty="0" smtClean="0"/>
                <a:t>ü</a:t>
              </a:r>
              <a:r>
                <a:rPr lang="en-GB" sz="1600" b="1" dirty="0" smtClean="0"/>
                <a:t>r</a:t>
              </a:r>
              <a:r>
                <a:rPr lang="en-GB" sz="1600" b="1" dirty="0"/>
                <a:t>.</a:t>
              </a:r>
            </a:p>
          </p:txBody>
        </p:sp>
      </p:grpSp>
      <p:sp>
        <p:nvSpPr>
          <p:cNvPr id="6" name="Date Placeholder 5"/>
          <p:cNvSpPr>
            <a:spLocks noGrp="1"/>
          </p:cNvSpPr>
          <p:nvPr>
            <p:ph type="dt" sz="half" idx="10"/>
          </p:nvPr>
        </p:nvSpPr>
        <p:spPr/>
        <p:txBody>
          <a:bodyPr/>
          <a:lstStyle/>
          <a:p>
            <a:fld id="{292FBCFA-29F9-4904-8C9A-7D9590B1933F}" type="datetime1">
              <a:rPr lang="en-GB" smtClean="0"/>
              <a:t>24/04/2014</a:t>
            </a:fld>
            <a:endParaRPr lang="en-GB"/>
          </a:p>
        </p:txBody>
      </p:sp>
    </p:spTree>
    <p:extLst>
      <p:ext uri="{BB962C8B-B14F-4D97-AF65-F5344CB8AC3E}">
        <p14:creationId xmlns:p14="http://schemas.microsoft.com/office/powerpoint/2010/main" val="12556237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11076</TotalTime>
  <Words>5585</Words>
  <Application>Microsoft Office PowerPoint</Application>
  <PresentationFormat>On-screen Show (4:3)</PresentationFormat>
  <Paragraphs>633</Paragraphs>
  <Slides>42</Slides>
  <Notes>33</Notes>
  <HiddenSlides>0</HiddenSlides>
  <MMClips>1</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42</vt:i4>
      </vt:variant>
    </vt:vector>
  </HeadingPairs>
  <TitlesOfParts>
    <vt:vector size="45" baseType="lpstr">
      <vt:lpstr>Office Theme</vt:lpstr>
      <vt:lpstr>Equation</vt:lpstr>
      <vt:lpstr>Ecuación</vt:lpstr>
      <vt:lpstr>Nötrinoların dünyasına kısa bir yolculuk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INFN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umutkose</dc:creator>
  <cp:lastModifiedBy>umutkose</cp:lastModifiedBy>
  <cp:revision>693</cp:revision>
  <cp:lastPrinted>2014-04-24T11:35:24Z</cp:lastPrinted>
  <dcterms:created xsi:type="dcterms:W3CDTF">2013-12-25T09:26:08Z</dcterms:created>
  <dcterms:modified xsi:type="dcterms:W3CDTF">2014-04-24T15:42:12Z</dcterms:modified>
</cp:coreProperties>
</file>