
<file path=[Content_Types].xml><?xml version="1.0" encoding="utf-8"?>
<Types xmlns="http://schemas.openxmlformats.org/package/2006/content-types">
  <Default Extension="gif" ContentType="image/gif"/>
  <Default Extension="rels" ContentType="application/vnd.openxmlformats-package.relationships+xml"/>
  <Override PartName="/ppt/slides/slide14.xml" ContentType="application/vnd.openxmlformats-officedocument.presentationml.slide+xml"/>
  <Override PartName="/ppt/embeddings/oleObject1.bin" ContentType="application/vnd.openxmlformats-officedocument.oleObject"/>
  <Default Extension="xml" ContentType="application/xml"/>
  <Override PartName="/ppt/slides/slide45.xml" ContentType="application/vnd.openxmlformats-officedocument.presentationml.slide+xml"/>
  <Override PartName="/ppt/tableStyles.xml" ContentType="application/vnd.openxmlformats-officedocument.presentationml.tableStyles+xml"/>
  <Override PartName="/ppt/embeddings/Microsoft_Equation5.bin" ContentType="application/vnd.openxmlformats-officedocument.oleObject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embeddings/Microsoft_Equation16.bin" ContentType="application/vnd.openxmlformats-officedocument.oleObject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embeddings/Microsoft_Equation4.bin" ContentType="application/vnd.openxmlformats-officedocument.oleObject"/>
  <Override PartName="/ppt/slides/slide44.xml" ContentType="application/vnd.openxmlformats-officedocument.presentationml.slide+xml"/>
  <Override PartName="/ppt/embeddings/Microsoft_Equation15.bin" ContentType="application/vnd.openxmlformats-officedocument.oleObject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Default Extension="vml" ContentType="application/vnd.openxmlformats-officedocument.vmlDrawing"/>
  <Override PartName="/ppt/slides/slide20.xml" ContentType="application/vnd.openxmlformats-officedocument.presentationml.slide+xml"/>
  <Override PartName="/ppt/slides/slide36.xml" ContentType="application/vnd.openxmlformats-officedocument.presentationml.slide+xml"/>
  <Default Extension="emf" ContentType="image/x-emf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Default Extension="png" ContentType="image/png"/>
  <Override PartName="/ppt/slides/slide12.xml" ContentType="application/vnd.openxmlformats-officedocument.presentationml.slide+xml"/>
  <Override PartName="/ppt/notesSlides/notesSlide6.xml" ContentType="application/vnd.openxmlformats-officedocument.presentationml.notesSlide+xml"/>
  <Override PartName="/ppt/embeddings/Microsoft_Equation3.bin" ContentType="application/vnd.openxmlformats-officedocument.oleObject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embeddings/Microsoft_Equation14.bin" ContentType="application/vnd.openxmlformats-officedocument.oleObject"/>
  <Default Extension="pict" ContentType="image/pict"/>
  <Override PartName="/ppt/slides/slide26.xml" ContentType="application/vnd.openxmlformats-officedocument.presentationml.slide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embeddings/Microsoft_Equation9.bin" ContentType="application/vnd.openxmlformats-officedocument.oleObject"/>
  <Override PartName="/ppt/slides/slide49.xml" ContentType="application/vnd.openxmlformats-officedocument.presentationml.slide+xml"/>
  <Override PartName="/ppt/notesSlides/notesSlide5.xml" ContentType="application/vnd.openxmlformats-officedocument.presentationml.notesSlide+xml"/>
  <Override PartName="/ppt/embeddings/Microsoft_Equation2.bin" ContentType="application/vnd.openxmlformats-officedocument.oleObject"/>
  <Override PartName="/ppt/slides/slide42.xml" ContentType="application/vnd.openxmlformats-officedocument.presentationml.slide+xml"/>
  <Override PartName="/ppt/embeddings/Microsoft_Equation13.bin" ContentType="application/vnd.openxmlformats-officedocument.oleObject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slides/slide10.xml" ContentType="application/vnd.openxmlformats-officedocument.presentationml.slide+xml"/>
  <Default Extension="wmf" ContentType="image/x-wmf"/>
  <Override PartName="/ppt/slides/slide48.xml" ContentType="application/vnd.openxmlformats-officedocument.presentationml.slide+xml"/>
  <Override PartName="/ppt/embeddings/Microsoft_Equation8.bin" ContentType="application/vnd.openxmlformats-officedocument.oleObject"/>
  <Override PartName="/ppt/embeddings/Microsoft_Equation19.bin" ContentType="application/vnd.openxmlformats-officedocument.oleObject"/>
  <Override PartName="/ppt/notesSlides/notesSlide4.xml" ContentType="application/vnd.openxmlformats-officedocument.presentationml.notesSlide+xml"/>
  <Override PartName="/ppt/embeddings/Microsoft_Equation1.bin" ContentType="application/vnd.openxmlformats-officedocument.oleObject"/>
  <Override PartName="/ppt/slides/slide41.xml" ContentType="application/vnd.openxmlformats-officedocument.presentationml.slide+xml"/>
  <Override PartName="/ppt/theme/theme3.xml" ContentType="application/vnd.openxmlformats-officedocument.theme+xml"/>
  <Override PartName="/ppt/embeddings/Microsoft_Equation12.bin" ContentType="application/vnd.openxmlformats-officedocument.oleObject"/>
  <Override PartName="/docProps/app.xml" ContentType="application/vnd.openxmlformats-officedocument.extended-properties+xml"/>
  <Override PartName="/ppt/slides/slide24.xml" ContentType="application/vnd.openxmlformats-officedocument.presentationml.slide+xml"/>
  <Override PartName="/ppt/slides/slide50.xml" ContentType="application/vnd.openxmlformats-officedocument.presentationml.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Default Extension="jpeg" ContentType="image/jpeg"/>
  <Override PartName="/ppt/viewProps.xml" ContentType="application/vnd.openxmlformats-officedocument.presentationml.viewProps+xml"/>
  <Override PartName="/ppt/embeddings/Microsoft_Equation7.bin" ContentType="application/vnd.openxmlformats-officedocument.oleObject"/>
  <Override PartName="/ppt/slides/slide47.xml" ContentType="application/vnd.openxmlformats-officedocument.presentationml.slide+xml"/>
  <Override PartName="/ppt/embeddings/Microsoft_Equation18.bin" ContentType="application/vnd.openxmlformats-officedocument.oleObject"/>
  <Override PartName="/ppt/notesSlides/notesSlide3.xml" ContentType="application/vnd.openxmlformats-officedocument.presentationml.notesSlide+xml"/>
  <Override PartName="/ppt/embeddings/Microsoft_Equation11.bin" ContentType="application/vnd.openxmlformats-officedocument.oleObject"/>
  <Override PartName="/ppt/slides/slide40.xml" ContentType="application/vnd.openxmlformats-officedocument.presentationml.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embeddings/oleObject2.bin" ContentType="application/vnd.openxmlformats-officedocument.oleObject"/>
  <Override PartName="/ppt/embeddings/Microsoft_Equation6.bin" ContentType="application/vnd.openxmlformats-officedocument.oleObject"/>
  <Override PartName="/ppt/slides/slide46.xml" ContentType="application/vnd.openxmlformats-officedocument.presentationml.slide+xml"/>
  <Override PartName="/ppt/embeddings/Microsoft_Equation17.bin" ContentType="application/vnd.openxmlformats-officedocument.oleObject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embeddings/Microsoft_Equation10.bin" ContentType="application/vnd.openxmlformats-officedocument.oleObject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60" r:id="rId1"/>
  </p:sldMasterIdLst>
  <p:notesMasterIdLst>
    <p:notesMasterId r:id="rId52"/>
  </p:notesMasterIdLst>
  <p:handoutMasterIdLst>
    <p:handoutMasterId r:id="rId53"/>
  </p:handoutMasterIdLst>
  <p:sldIdLst>
    <p:sldId id="256" r:id="rId2"/>
    <p:sldId id="257" r:id="rId3"/>
    <p:sldId id="312" r:id="rId4"/>
    <p:sldId id="337" r:id="rId5"/>
    <p:sldId id="338" r:id="rId6"/>
    <p:sldId id="339" r:id="rId7"/>
    <p:sldId id="340" r:id="rId8"/>
    <p:sldId id="341" r:id="rId9"/>
    <p:sldId id="342" r:id="rId10"/>
    <p:sldId id="343" r:id="rId11"/>
    <p:sldId id="344" r:id="rId12"/>
    <p:sldId id="345" r:id="rId13"/>
    <p:sldId id="346" r:id="rId14"/>
    <p:sldId id="347" r:id="rId15"/>
    <p:sldId id="348" r:id="rId16"/>
    <p:sldId id="349" r:id="rId17"/>
    <p:sldId id="350" r:id="rId18"/>
    <p:sldId id="320" r:id="rId19"/>
    <p:sldId id="352" r:id="rId20"/>
    <p:sldId id="353" r:id="rId21"/>
    <p:sldId id="351" r:id="rId22"/>
    <p:sldId id="354" r:id="rId23"/>
    <p:sldId id="356" r:id="rId24"/>
    <p:sldId id="357" r:id="rId25"/>
    <p:sldId id="359" r:id="rId26"/>
    <p:sldId id="360" r:id="rId27"/>
    <p:sldId id="361" r:id="rId28"/>
    <p:sldId id="362" r:id="rId29"/>
    <p:sldId id="363" r:id="rId30"/>
    <p:sldId id="364" r:id="rId31"/>
    <p:sldId id="365" r:id="rId32"/>
    <p:sldId id="366" r:id="rId33"/>
    <p:sldId id="367" r:id="rId34"/>
    <p:sldId id="368" r:id="rId35"/>
    <p:sldId id="369" r:id="rId36"/>
    <p:sldId id="370" r:id="rId37"/>
    <p:sldId id="371" r:id="rId38"/>
    <p:sldId id="384" r:id="rId39"/>
    <p:sldId id="373" r:id="rId40"/>
    <p:sldId id="374" r:id="rId41"/>
    <p:sldId id="324" r:id="rId42"/>
    <p:sldId id="375" r:id="rId43"/>
    <p:sldId id="325" r:id="rId44"/>
    <p:sldId id="378" r:id="rId45"/>
    <p:sldId id="379" r:id="rId46"/>
    <p:sldId id="380" r:id="rId47"/>
    <p:sldId id="381" r:id="rId48"/>
    <p:sldId id="382" r:id="rId49"/>
    <p:sldId id="383" r:id="rId50"/>
    <p:sldId id="355" r:id="rId5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8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notesMaster" Target="notesMasters/notesMaster1.xml"/><Relationship Id="rId53" Type="http://schemas.openxmlformats.org/officeDocument/2006/relationships/handoutMaster" Target="handoutMasters/handoutMaster1.xml"/><Relationship Id="rId54" Type="http://schemas.openxmlformats.org/officeDocument/2006/relationships/printerSettings" Target="printerSettings/printerSettings1.bin"/><Relationship Id="rId55" Type="http://schemas.openxmlformats.org/officeDocument/2006/relationships/presProps" Target="presProps.xml"/><Relationship Id="rId56" Type="http://schemas.openxmlformats.org/officeDocument/2006/relationships/viewProps" Target="viewProps.xml"/><Relationship Id="rId57" Type="http://schemas.openxmlformats.org/officeDocument/2006/relationships/theme" Target="theme/theme1.xml"/><Relationship Id="rId58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ict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Relationship Id="rId2" Type="http://schemas.openxmlformats.org/officeDocument/2006/relationships/image" Target="../media/image13.wmf"/><Relationship Id="rId3" Type="http://schemas.openxmlformats.org/officeDocument/2006/relationships/image" Target="../media/image1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Relationship Id="rId2" Type="http://schemas.openxmlformats.org/officeDocument/2006/relationships/image" Target="../media/image1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Relationship Id="rId2" Type="http://schemas.openxmlformats.org/officeDocument/2006/relationships/image" Target="../media/image2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Relationship Id="rId2" Type="http://schemas.openxmlformats.org/officeDocument/2006/relationships/image" Target="../media/image46.wmf"/><Relationship Id="rId3" Type="http://schemas.openxmlformats.org/officeDocument/2006/relationships/image" Target="../media/image47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ict"/><Relationship Id="rId4" Type="http://schemas.openxmlformats.org/officeDocument/2006/relationships/image" Target="../media/image55.wmf"/><Relationship Id="rId5" Type="http://schemas.openxmlformats.org/officeDocument/2006/relationships/image" Target="../media/image56.pict"/><Relationship Id="rId1" Type="http://schemas.openxmlformats.org/officeDocument/2006/relationships/image" Target="../media/image52.pict"/><Relationship Id="rId2" Type="http://schemas.openxmlformats.org/officeDocument/2006/relationships/image" Target="../media/image53.pict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62ECA-5D3C-C64B-B139-7D895CA68BB7}" type="datetimeFigureOut">
              <a:rPr lang="en-US" smtClean="0"/>
              <a:pPr/>
              <a:t>6/12/14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1A200C-CC6B-434D-A8CF-5A2D779A2C6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742902-20A4-8949-9F8E-3F27A434445C}" type="datetimeFigureOut">
              <a:rPr lang="en-US" smtClean="0"/>
              <a:pPr/>
              <a:t>6/12/14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C5C3B9-0615-0C4B-A432-888AAB648EF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72D0AE-4665-5749-A007-577931B1E56C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355178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C3E50C-EB9F-5943-A63E-110381B1B0C8}" type="slidenum">
              <a:rPr lang="en-US"/>
              <a:pPr/>
              <a:t>20</a:t>
            </a:fld>
            <a:endParaRPr lang="en-US"/>
          </a:p>
        </p:txBody>
      </p:sp>
      <p:sp>
        <p:nvSpPr>
          <p:cNvPr id="3537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37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Recombination there where there are lots of charm: low pT, central, mid-rapidity</a:t>
            </a:r>
          </a:p>
          <a:p>
            <a:r>
              <a:rPr lang="en-US"/>
              <a:t>transport model: "kinetic rate-equation approach in an evolving QGP and includes both suppression and regeneration effects. CNM effects are taken into account by means of an effective absorption cross section varied between 0 and 2mb, resulting in a band for the predicted RAA . " (</a:t>
            </a:r>
            <a:r>
              <a:rPr lang="en-US" b="1"/>
              <a:t>Model: EPJA48(2012))</a:t>
            </a: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7D37CF-B9E5-1E41-8716-706E6F778C90}" type="slidenum">
              <a:rPr lang="nl-NL"/>
              <a:pPr/>
              <a:t>23</a:t>
            </a:fld>
            <a:endParaRPr lang="nl-NL"/>
          </a:p>
        </p:txBody>
      </p:sp>
      <p:sp>
        <p:nvSpPr>
          <p:cNvPr id="11266" name="Text Box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Text Box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72D0AE-4665-5749-A007-577931B1E56C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850249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72D0AE-4665-5749-A007-577931B1E56C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791838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72D0AE-4665-5749-A007-577931B1E56C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6290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CCE095A4-C667-4E46-A228-D6990C81CEFE}" type="datetime1">
              <a:rPr lang="en-US" smtClean="0"/>
              <a:pPr/>
              <a:t>6/12/14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Peter.Hristov@cern.ch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EF853AD4-4294-FA4A-A84C-3C3B034389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E14E7-BB12-744E-874A-C1D489AC163E}" type="datetime1">
              <a:rPr lang="en-US" smtClean="0"/>
              <a:pPr/>
              <a:t>6/12/14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Peter.Hristov@cern.ch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94CEE-6A41-FF40-802D-E3EEDCC03E8A}" type="datetime1">
              <a:rPr lang="en-US" smtClean="0"/>
              <a:pPr/>
              <a:t>6/12/14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Peter.Hristov@cern.ch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B7C34-034B-1D44-9A29-677E539785BD}" type="datetime1">
              <a:rPr lang="en-US" smtClean="0"/>
              <a:pPr/>
              <a:t>6/12/14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Peter.Hristov@cern.ch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03300"/>
            <a:ext cx="8229600" cy="515366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220B9F7B-1B22-0749-824D-25E027EBDB0D}" type="datetime1">
              <a:rPr lang="en-US" smtClean="0"/>
              <a:pPr/>
              <a:t>6/12/14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Peter.Hristov@cern.ch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EF853AD4-4294-FA4A-A84C-3C3B034389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842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80A5E-04F7-2C4F-A0BD-8D14200836B9}" type="datetime1">
              <a:rPr lang="en-US" smtClean="0"/>
              <a:pPr/>
              <a:t>6/12/14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Peter.Hristov@cern.ch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4041648" cy="51663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990600"/>
            <a:ext cx="4041648" cy="5163312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969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52500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9525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5D2EB-72F1-E945-9B1E-34300807FB5D}" type="datetime1">
              <a:rPr lang="en-US" smtClean="0"/>
              <a:pPr/>
              <a:t>6/12/14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Peter.Hristov@cern.ch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1790700"/>
            <a:ext cx="4038600" cy="43815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1790700"/>
            <a:ext cx="4038600" cy="43815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84200"/>
          </a:xfrm>
        </p:spPr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834A3-BB8F-6847-88B1-F5C6D2FC0505}" type="datetime1">
              <a:rPr lang="en-US" smtClean="0"/>
              <a:pPr/>
              <a:t>6/12/14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Peter.Hristov@cern.ch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FD2BF-61E4-1543-AB39-29D988B056E1}" type="datetime1">
              <a:rPr lang="en-US" smtClean="0"/>
              <a:pPr/>
              <a:t>6/12/14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Peter.Hristov@cern.ch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79AE6-8929-8246-878C-BAC8ABFAC799}" type="datetime1">
              <a:rPr lang="en-US" smtClean="0"/>
              <a:pPr/>
              <a:t>6/12/14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Peter.Hristov@cern.ch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BFDF1-0A5D-5548-BACB-745AF38BFDAF}" type="datetime1">
              <a:rPr lang="en-US" smtClean="0"/>
              <a:pPr/>
              <a:t>6/12/14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Peter.Hristov@cern.ch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731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77900"/>
            <a:ext cx="8229600" cy="51516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715FA64-3038-C148-8857-4AD77B98A107}" type="datetime1">
              <a:rPr lang="en-US" smtClean="0"/>
              <a:pPr/>
              <a:t>6/12/14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Peter.Hristov@cern.ch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F853AD4-4294-FA4A-A84C-3C3B034389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60248" y="8255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4" Type="http://schemas.openxmlformats.org/officeDocument/2006/relationships/oleObject" Target="../embeddings/Microsoft_Equation5.bin"/><Relationship Id="rId5" Type="http://schemas.openxmlformats.org/officeDocument/2006/relationships/image" Target="../media/image25.png"/><Relationship Id="rId6" Type="http://schemas.openxmlformats.org/officeDocument/2006/relationships/oleObject" Target="../embeddings/Microsoft_Equation6.bin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gif"/><Relationship Id="rId3" Type="http://schemas.openxmlformats.org/officeDocument/2006/relationships/image" Target="../media/image33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.png"/><Relationship Id="rId3" Type="http://schemas.openxmlformats.org/officeDocument/2006/relationships/image" Target="../media/image35.gi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6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7.bin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4.png"/><Relationship Id="rId3" Type="http://schemas.openxmlformats.org/officeDocument/2006/relationships/image" Target="../media/image45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8.bin"/><Relationship Id="rId4" Type="http://schemas.openxmlformats.org/officeDocument/2006/relationships/image" Target="../media/image48.png"/><Relationship Id="rId5" Type="http://schemas.openxmlformats.org/officeDocument/2006/relationships/image" Target="../media/image49.png"/><Relationship Id="rId6" Type="http://schemas.openxmlformats.org/officeDocument/2006/relationships/oleObject" Target="../embeddings/Microsoft_Equation9.bin"/><Relationship Id="rId7" Type="http://schemas.openxmlformats.org/officeDocument/2006/relationships/oleObject" Target="../embeddings/Microsoft_Equation10.bin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11.bin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oleObject" Target="../embeddings/Microsoft_Equation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2.bin"/><Relationship Id="rId4" Type="http://schemas.openxmlformats.org/officeDocument/2006/relationships/image" Target="../media/image57.png"/><Relationship Id="rId5" Type="http://schemas.openxmlformats.org/officeDocument/2006/relationships/oleObject" Target="../embeddings/Microsoft_Equation13.bin"/><Relationship Id="rId6" Type="http://schemas.openxmlformats.org/officeDocument/2006/relationships/oleObject" Target="../embeddings/Microsoft_Equation14.bin"/><Relationship Id="rId7" Type="http://schemas.openxmlformats.org/officeDocument/2006/relationships/oleObject" Target="../embeddings/Microsoft_Equation15.bin"/><Relationship Id="rId8" Type="http://schemas.openxmlformats.org/officeDocument/2006/relationships/oleObject" Target="../embeddings/Microsoft_Equation16.bin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6.xml"/><Relationship Id="rId3" Type="http://schemas.openxmlformats.org/officeDocument/2006/relationships/oleObject" Target="../embeddings/Microsoft_Equation17.bin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2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png"/><Relationship Id="rId3" Type="http://schemas.openxmlformats.org/officeDocument/2006/relationships/image" Target="../media/image64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4" Type="http://schemas.openxmlformats.org/officeDocument/2006/relationships/image" Target="../media/image67.png"/><Relationship Id="rId5" Type="http://schemas.openxmlformats.org/officeDocument/2006/relationships/oleObject" Target="../embeddings/Microsoft_Equation18.bin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4" Type="http://schemas.openxmlformats.org/officeDocument/2006/relationships/oleObject" Target="../embeddings/Microsoft_Equation19.bin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4" Type="http://schemas.openxmlformats.org/officeDocument/2006/relationships/image" Target="../media/image74.png"/><Relationship Id="rId5" Type="http://schemas.openxmlformats.org/officeDocument/2006/relationships/image" Target="../media/image7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4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gif"/><Relationship Id="rId4" Type="http://schemas.openxmlformats.org/officeDocument/2006/relationships/image" Target="../media/image79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7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gif"/><Relationship Id="rId4" Type="http://schemas.openxmlformats.org/officeDocument/2006/relationships/image" Target="../media/image81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0.gi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gif"/><Relationship Id="rId4" Type="http://schemas.openxmlformats.org/officeDocument/2006/relationships/image" Target="../media/image78.gif"/><Relationship Id="rId5" Type="http://schemas.openxmlformats.org/officeDocument/2006/relationships/image" Target="../media/image81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2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2.bin"/><Relationship Id="rId4" Type="http://schemas.openxmlformats.org/officeDocument/2006/relationships/oleObject" Target="../embeddings/Microsoft_Equation3.bin"/><Relationship Id="rId5" Type="http://schemas.openxmlformats.org/officeDocument/2006/relationships/oleObject" Target="../embeddings/Microsoft_Equation4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oleObject" Target="../embeddings/oleObject2.bin"/><Relationship Id="rId5" Type="http://schemas.openxmlformats.org/officeDocument/2006/relationships/image" Target="../media/image17.png"/><Relationship Id="rId6" Type="http://schemas.openxmlformats.org/officeDocument/2006/relationships/image" Target="../media/image18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Selected topics in Heavy Ion Physics</a:t>
            </a:r>
            <a:br>
              <a:rPr lang="en-US" dirty="0" smtClean="0"/>
            </a:br>
            <a:r>
              <a:rPr lang="en-US" dirty="0" err="1" smtClean="0"/>
              <a:t>Primorsko</a:t>
            </a:r>
            <a:r>
              <a:rPr lang="en-US" dirty="0" smtClean="0"/>
              <a:t> 2014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Peter </a:t>
            </a:r>
            <a:r>
              <a:rPr lang="en-US" dirty="0" err="1" smtClean="0"/>
              <a:t>Hristov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Quarkonium</a:t>
            </a:r>
            <a:r>
              <a:rPr lang="en-US" dirty="0" smtClean="0"/>
              <a:t> regeneration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3625272"/>
            <a:ext cx="8229600" cy="2531687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Statistical approach:</a:t>
            </a:r>
          </a:p>
          <a:p>
            <a:pPr lvl="1"/>
            <a:r>
              <a:rPr lang="en-US" dirty="0" err="1" smtClean="0"/>
              <a:t>Charmonium</a:t>
            </a:r>
            <a:r>
              <a:rPr lang="en-US" dirty="0" smtClean="0"/>
              <a:t> fully melted in QGP</a:t>
            </a:r>
          </a:p>
          <a:p>
            <a:pPr lvl="1"/>
            <a:r>
              <a:rPr lang="en-US" dirty="0" err="1" smtClean="0"/>
              <a:t>Charmonium</a:t>
            </a:r>
            <a:r>
              <a:rPr lang="en-US" dirty="0" smtClean="0"/>
              <a:t> produced, together with all other hadrons, at chemical freeze-out, according to statistical weight</a:t>
            </a:r>
          </a:p>
          <a:p>
            <a:r>
              <a:rPr lang="en-US" dirty="0" smtClean="0"/>
              <a:t>Kinetic recombination:</a:t>
            </a:r>
          </a:p>
          <a:p>
            <a:pPr lvl="1"/>
            <a:r>
              <a:rPr lang="en-US" dirty="0" smtClean="0"/>
              <a:t>Continuous dissociation/regeneration over QGP lifetime</a:t>
            </a:r>
          </a:p>
          <a:p>
            <a:r>
              <a:rPr lang="en-US" dirty="0" smtClean="0"/>
              <a:t>Contrary to the suppression </a:t>
            </a:r>
            <a:r>
              <a:rPr lang="en-US" dirty="0" err="1" smtClean="0"/>
              <a:t>scenarii</a:t>
            </a:r>
            <a:r>
              <a:rPr lang="en-US" dirty="0" smtClean="0"/>
              <a:t> described before, these approaches may lead to a J/ enhancement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19200"/>
            <a:ext cx="3924300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5436" t="7479" r="7587" b="4008"/>
          <a:stretch/>
        </p:blipFill>
        <p:spPr bwMode="auto">
          <a:xfrm>
            <a:off x="4862285" y="1143000"/>
            <a:ext cx="4281715" cy="2724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12648" y="849868"/>
            <a:ext cx="6146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At sufficiently high energy, the cc pair multiplicity becomes large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cold nuclear matter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4552950"/>
            <a:ext cx="8229600" cy="1604009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There is suppression of the J/ already in </a:t>
            </a:r>
            <a:r>
              <a:rPr lang="en-US" dirty="0" err="1" smtClean="0"/>
              <a:t>pA</a:t>
            </a:r>
            <a:r>
              <a:rPr lang="en-US" dirty="0" smtClean="0"/>
              <a:t>! This effect can mask a genuine QGP signal. Needs to be calibrated and factorized out</a:t>
            </a:r>
          </a:p>
          <a:p>
            <a:r>
              <a:rPr lang="en-US" dirty="0" smtClean="0"/>
              <a:t>Commonly known as Cold Nuclear Matter Effects (CNM)</a:t>
            </a:r>
          </a:p>
          <a:p>
            <a:r>
              <a:rPr lang="en-US" dirty="0" smtClean="0"/>
              <a:t>Effective quantities are used for their parameterization (</a:t>
            </a:r>
            <a:r>
              <a:rPr lang="en-US" dirty="0" err="1" smtClean="0"/>
              <a:t></a:t>
            </a:r>
            <a:r>
              <a:rPr lang="en-US" dirty="0" smtClean="0"/>
              <a:t>, </a:t>
            </a:r>
            <a:r>
              <a:rPr lang="en-US" dirty="0" err="1" smtClean="0"/>
              <a:t></a:t>
            </a:r>
            <a:r>
              <a:rPr lang="en-US" baseline="-25000" dirty="0" err="1" smtClean="0"/>
              <a:t>abs</a:t>
            </a:r>
            <a:r>
              <a:rPr lang="en-US" dirty="0" smtClean="0"/>
              <a:t>, …)</a:t>
            </a:r>
          </a:p>
          <a:p>
            <a:endParaRPr lang="en-US" dirty="0"/>
          </a:p>
        </p:txBody>
      </p:sp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r="14471"/>
          <a:stretch>
            <a:fillRect/>
          </a:stretch>
        </p:blipFill>
        <p:spPr bwMode="auto">
          <a:xfrm>
            <a:off x="76200" y="825500"/>
            <a:ext cx="4105275" cy="372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0530" name="Object 2"/>
          <p:cNvGraphicFramePr>
            <a:graphicFrameLocks noChangeAspect="1"/>
          </p:cNvGraphicFramePr>
          <p:nvPr/>
        </p:nvGraphicFramePr>
        <p:xfrm>
          <a:off x="2292350" y="876300"/>
          <a:ext cx="1689100" cy="533400"/>
        </p:xfrm>
        <a:graphic>
          <a:graphicData uri="http://schemas.openxmlformats.org/presentationml/2006/ole">
            <p:oleObj spid="_x0000_s150530" name="Equation" r:id="rId4" imgW="799920" imgH="253800" progId="Equation.3">
              <p:embed/>
            </p:oleObj>
          </a:graphicData>
        </a:graphic>
      </p:graphicFrame>
      <p:sp>
        <p:nvSpPr>
          <p:cNvPr id="7" name="Text Box 25"/>
          <p:cNvSpPr txBox="1">
            <a:spLocks noChangeArrowheads="1"/>
          </p:cNvSpPr>
          <p:nvPr/>
        </p:nvSpPr>
        <p:spPr bwMode="auto">
          <a:xfrm>
            <a:off x="1143000" y="3505200"/>
            <a:ext cx="2568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bg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bg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bg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bg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bg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dirty="0">
                <a:solidFill>
                  <a:schemeClr val="tx1"/>
                </a:solidFill>
              </a:rPr>
              <a:t>NA50, </a:t>
            </a:r>
            <a:r>
              <a:rPr lang="en-US" dirty="0" err="1">
                <a:solidFill>
                  <a:schemeClr val="tx1"/>
                </a:solidFill>
              </a:rPr>
              <a:t>pA</a:t>
            </a:r>
            <a:r>
              <a:rPr lang="en-US" dirty="0">
                <a:solidFill>
                  <a:schemeClr val="tx1"/>
                </a:solidFill>
              </a:rPr>
              <a:t> 450 </a:t>
            </a:r>
            <a:r>
              <a:rPr lang="en-US" dirty="0" err="1">
                <a:solidFill>
                  <a:schemeClr val="tx1"/>
                </a:solidFill>
              </a:rPr>
              <a:t>GeV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8" name="Picture 7" descr="PsiDY_p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t="3754"/>
          <a:stretch>
            <a:fillRect/>
          </a:stretch>
        </p:blipFill>
        <p:spPr bwMode="auto">
          <a:xfrm>
            <a:off x="4571999" y="825500"/>
            <a:ext cx="4123987" cy="3727450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50531" name="Object 3"/>
          <p:cNvGraphicFramePr>
            <a:graphicFrameLocks noChangeAspect="1"/>
          </p:cNvGraphicFramePr>
          <p:nvPr/>
        </p:nvGraphicFramePr>
        <p:xfrm>
          <a:off x="6248400" y="876300"/>
          <a:ext cx="2413000" cy="533400"/>
        </p:xfrm>
        <a:graphic>
          <a:graphicData uri="http://schemas.openxmlformats.org/presentationml/2006/ole">
            <p:oleObj spid="_x0000_s150531" name="Equation" r:id="rId6" imgW="1524000" imgH="3429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0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SPS: the anomalous J/</a:t>
            </a:r>
            <a:r>
              <a:rPr lang="en-US" dirty="0" smtClean="0">
                <a:sym typeface="Symbol"/>
              </a:rPr>
              <a:t> suppression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4842256"/>
            <a:ext cx="8229600" cy="1314704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In semi-central and central </a:t>
            </a:r>
            <a:r>
              <a:rPr lang="en-US" dirty="0" err="1" smtClean="0"/>
              <a:t>Pb-Pb</a:t>
            </a:r>
            <a:r>
              <a:rPr lang="en-US" dirty="0" smtClean="0"/>
              <a:t> collisions there is suppression beyond CNM =&gt; anomalous J/ suppression</a:t>
            </a:r>
          </a:p>
          <a:p>
            <a:r>
              <a:rPr lang="en-US" dirty="0" smtClean="0"/>
              <a:t>Maximum suppression ~ 30%. Could be consistent with suppression of J/ from </a:t>
            </a:r>
            <a:r>
              <a:rPr lang="en-US" dirty="0" err="1" smtClean="0"/>
              <a:t>c</a:t>
            </a:r>
            <a:r>
              <a:rPr lang="en-US" dirty="0" smtClean="0"/>
              <a:t> and (2S) decays (sequential suppression)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825500"/>
            <a:ext cx="4206738" cy="4016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4206739" y="859120"/>
            <a:ext cx="4965397" cy="4016756"/>
            <a:chOff x="138383" y="2438400"/>
            <a:chExt cx="5119417" cy="4238171"/>
          </a:xfrm>
        </p:grpSpPr>
        <p:pic>
          <p:nvPicPr>
            <p:cNvPr id="7" name="Picture 19" descr="PbIn_MeasExp_shadowi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2734" t="4572" b="2312"/>
            <a:stretch/>
          </p:blipFill>
          <p:spPr bwMode="auto">
            <a:xfrm>
              <a:off x="138383" y="2438400"/>
              <a:ext cx="5119417" cy="4238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21"/>
            <p:cNvSpPr>
              <a:spLocks noChangeArrowheads="1"/>
            </p:cNvSpPr>
            <p:nvPr/>
          </p:nvSpPr>
          <p:spPr bwMode="auto">
            <a:xfrm>
              <a:off x="4849926" y="3714256"/>
              <a:ext cx="178445" cy="382901"/>
            </a:xfrm>
            <a:prstGeom prst="rect">
              <a:avLst/>
            </a:prstGeom>
            <a:solidFill>
              <a:srgbClr val="0099FF">
                <a:alpha val="49019"/>
              </a:srgbClr>
            </a:solidFill>
            <a:ln w="9525" algn="ctr">
              <a:solidFill>
                <a:srgbClr val="0099FF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it-IT" sz="2400">
                <a:solidFill>
                  <a:srgbClr val="FFFFFF"/>
                </a:solidFill>
                <a:latin typeface="Times New Roman" pitchFamily="18" charset="0"/>
                <a:ea typeface="DejaVu LGC Sans"/>
                <a:cs typeface="DejaVu LGC Sans"/>
              </a:endParaRPr>
            </a:p>
          </p:txBody>
        </p:sp>
        <p:sp>
          <p:nvSpPr>
            <p:cNvPr id="9" name="Text Box 20"/>
            <p:cNvSpPr txBox="1">
              <a:spLocks noChangeArrowheads="1"/>
            </p:cNvSpPr>
            <p:nvPr/>
          </p:nvSpPr>
          <p:spPr bwMode="auto">
            <a:xfrm>
              <a:off x="1126577" y="5596974"/>
              <a:ext cx="3667866" cy="22685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200" dirty="0">
                  <a:solidFill>
                    <a:srgbClr val="FFFFFF"/>
                  </a:solidFill>
                  <a:ea typeface="DejaVu LGC Sans"/>
                  <a:cs typeface="DejaVu LGC Sans"/>
                </a:rPr>
                <a:t>After correction for EKS98 shadowing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762000" y="3107689"/>
            <a:ext cx="20088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 smtClean="0"/>
              <a:t>Drell</a:t>
            </a:r>
            <a:r>
              <a:rPr lang="en-US" sz="1400" dirty="0" smtClean="0"/>
              <a:t>-Yan used</a:t>
            </a:r>
          </a:p>
          <a:p>
            <a:pPr algn="ctr"/>
            <a:r>
              <a:rPr lang="en-US" sz="1400" dirty="0" smtClean="0"/>
              <a:t>as a reference here!</a:t>
            </a:r>
            <a:endParaRPr lang="it-IT" sz="1400" dirty="0"/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6719668" y="949273"/>
            <a:ext cx="223678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00CC99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rgbClr val="FF0000"/>
                </a:solidFill>
                <a:cs typeface="Arial" pitchFamily="34" charset="0"/>
              </a:rPr>
              <a:t>In-In 158 </a:t>
            </a:r>
            <a:r>
              <a:rPr lang="en-US" sz="1400" dirty="0" err="1">
                <a:solidFill>
                  <a:srgbClr val="FF0000"/>
                </a:solidFill>
                <a:cs typeface="Arial" pitchFamily="34" charset="0"/>
              </a:rPr>
              <a:t>GeV</a:t>
            </a:r>
            <a:r>
              <a:rPr lang="en-US" sz="1400" dirty="0">
                <a:solidFill>
                  <a:srgbClr val="FF0000"/>
                </a:solidFill>
                <a:cs typeface="Arial" pitchFamily="34" charset="0"/>
              </a:rPr>
              <a:t> (NA60)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err="1">
                <a:solidFill>
                  <a:srgbClr val="3333CC"/>
                </a:solidFill>
                <a:cs typeface="Arial" pitchFamily="34" charset="0"/>
              </a:rPr>
              <a:t>Pb-Pb</a:t>
            </a:r>
            <a:r>
              <a:rPr lang="en-US" sz="1400" dirty="0">
                <a:solidFill>
                  <a:srgbClr val="3333CC"/>
                </a:solidFill>
                <a:cs typeface="Arial" pitchFamily="34" charset="0"/>
              </a:rPr>
              <a:t> 158 </a:t>
            </a:r>
            <a:r>
              <a:rPr lang="en-US" sz="1400" dirty="0" err="1">
                <a:solidFill>
                  <a:srgbClr val="3333CC"/>
                </a:solidFill>
                <a:cs typeface="Arial" pitchFamily="34" charset="0"/>
              </a:rPr>
              <a:t>GeV</a:t>
            </a:r>
            <a:r>
              <a:rPr lang="en-US" sz="1400" dirty="0">
                <a:solidFill>
                  <a:srgbClr val="3333CC"/>
                </a:solidFill>
                <a:cs typeface="Arial" pitchFamily="34" charset="0"/>
              </a:rPr>
              <a:t> (NA50)</a:t>
            </a:r>
            <a:endParaRPr lang="it-IT" sz="1400" dirty="0">
              <a:solidFill>
                <a:srgbClr val="3333CC"/>
              </a:solidFill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1850963">
            <a:off x="6673872" y="3369298"/>
            <a:ext cx="10428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Anomalous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suppression</a:t>
            </a:r>
            <a:endParaRPr lang="it-IT" sz="1400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19507" y="6156960"/>
            <a:ext cx="31051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B. Alessandro et al., EPJC39 (2005) 335</a:t>
            </a:r>
          </a:p>
          <a:p>
            <a:r>
              <a:rPr lang="en-US" sz="1400" dirty="0" smtClean="0"/>
              <a:t>R. </a:t>
            </a:r>
            <a:r>
              <a:rPr lang="en-US" sz="1400" dirty="0" err="1" smtClean="0"/>
              <a:t>Arnaldi</a:t>
            </a:r>
            <a:r>
              <a:rPr lang="en-US" sz="1400" dirty="0" smtClean="0"/>
              <a:t> et al., </a:t>
            </a:r>
            <a:r>
              <a:rPr lang="en-US" sz="1400" dirty="0" err="1" smtClean="0"/>
              <a:t>Nucl</a:t>
            </a:r>
            <a:r>
              <a:rPr lang="en-US" sz="1400" dirty="0" smtClean="0"/>
              <a:t>. Phys. A (2009) 345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J/</a:t>
            </a:r>
            <a:r>
              <a:rPr lang="en-US" dirty="0" smtClean="0">
                <a:sym typeface="Symbol"/>
              </a:rPr>
              <a:t> @ </a:t>
            </a:r>
            <a:r>
              <a:rPr lang="en-US" dirty="0" smtClean="0"/>
              <a:t>RHIC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003300"/>
            <a:ext cx="4160982" cy="5153660"/>
          </a:xfrm>
        </p:spPr>
        <p:txBody>
          <a:bodyPr>
            <a:normAutofit/>
          </a:bodyPr>
          <a:lstStyle/>
          <a:p>
            <a:r>
              <a:rPr lang="en-US" dirty="0" smtClean="0"/>
              <a:t>Using RAA, no cold nuclear effects taken into account</a:t>
            </a:r>
          </a:p>
          <a:p>
            <a:r>
              <a:rPr lang="en-US" dirty="0" smtClean="0"/>
              <a:t>Qualitatively, very similar behavior at SPS and RHIC!</a:t>
            </a:r>
          </a:p>
          <a:p>
            <a:pPr lvl="1"/>
            <a:r>
              <a:rPr lang="en-US" dirty="0" smtClean="0"/>
              <a:t>Do we see (as at SPS) suppression of (2S) and </a:t>
            </a:r>
            <a:r>
              <a:rPr lang="en-US" dirty="0" err="1" smtClean="0"/>
              <a:t></a:t>
            </a:r>
            <a:r>
              <a:rPr lang="en-US" baseline="-25000" dirty="0" err="1" smtClean="0"/>
              <a:t>c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Or does (</a:t>
            </a:r>
            <a:r>
              <a:rPr lang="en-US" dirty="0" err="1" smtClean="0"/>
              <a:t>re)generation</a:t>
            </a:r>
            <a:r>
              <a:rPr lang="en-US" dirty="0" smtClean="0"/>
              <a:t> counterbalance a larger suppression at RHIC?</a:t>
            </a:r>
          </a:p>
          <a:p>
            <a:r>
              <a:rPr lang="en-US" dirty="0" smtClean="0"/>
              <a:t>PHENIX: comparison between RAA at central and forward rapidity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4" descr="C:\Users\Roberta\Documents\QM2011 Student Day\RAA_2011_fw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69756" y="825500"/>
            <a:ext cx="4674243" cy="4450773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J/</a:t>
            </a:r>
            <a:r>
              <a:rPr lang="en-US" dirty="0" smtClean="0">
                <a:sym typeface="Symbol"/>
              </a:rPr>
              <a:t> @ </a:t>
            </a:r>
            <a:r>
              <a:rPr lang="en-US" dirty="0" smtClean="0"/>
              <a:t>RHIC: forward </a:t>
            </a:r>
            <a:r>
              <a:rPr lang="en-US" dirty="0" err="1" smtClean="0"/>
              <a:t>vs</a:t>
            </a:r>
            <a:r>
              <a:rPr lang="en-US" dirty="0" smtClean="0"/>
              <a:t> central </a:t>
            </a:r>
            <a:r>
              <a:rPr lang="en-US" dirty="0" err="1" smtClean="0"/>
              <a:t>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003300"/>
            <a:ext cx="4389256" cy="515366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Stronger suppression at forward </a:t>
            </a:r>
            <a:r>
              <a:rPr lang="en-US" dirty="0" err="1" smtClean="0"/>
              <a:t>rapidities</a:t>
            </a:r>
            <a:endParaRPr lang="en-US" dirty="0" smtClean="0"/>
          </a:p>
          <a:p>
            <a:r>
              <a:rPr lang="en-US" dirty="0" smtClean="0"/>
              <a:t>Not expected if suppression increases with energy density     (which should be larger at    central rapidity)</a:t>
            </a:r>
          </a:p>
          <a:p>
            <a:r>
              <a:rPr lang="en-US" dirty="0" smtClean="0"/>
              <a:t>Are we seeing a hint of (</a:t>
            </a:r>
            <a:r>
              <a:rPr lang="en-US" dirty="0" err="1" smtClean="0"/>
              <a:t>re)generation</a:t>
            </a:r>
            <a:r>
              <a:rPr lang="en-US" dirty="0" smtClean="0"/>
              <a:t>, since there are more pairs at </a:t>
            </a:r>
            <a:r>
              <a:rPr lang="en-US" dirty="0" err="1" smtClean="0"/>
              <a:t>y</a:t>
            </a:r>
            <a:r>
              <a:rPr lang="en-US" dirty="0" smtClean="0"/>
              <a:t>=0?</a:t>
            </a:r>
          </a:p>
          <a:p>
            <a:r>
              <a:rPr lang="en-US" dirty="0" smtClean="0"/>
              <a:t>Comparisons with theoretical models tend to confirm this interpretation, but the LHC results should clarify the situation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r="1679"/>
          <a:stretch/>
        </p:blipFill>
        <p:spPr bwMode="auto">
          <a:xfrm>
            <a:off x="4846456" y="1081314"/>
            <a:ext cx="4312057" cy="4557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ym typeface="Symbol"/>
              </a:rPr>
              <a:t>Quarkonia</a:t>
            </a:r>
            <a:r>
              <a:rPr lang="en-US" dirty="0" smtClean="0">
                <a:sym typeface="Symbol"/>
              </a:rPr>
              <a:t> @ LHC: Advantages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003300"/>
            <a:ext cx="4114800" cy="2826140"/>
          </a:xfrm>
        </p:spPr>
        <p:txBody>
          <a:bodyPr/>
          <a:lstStyle/>
          <a:p>
            <a:r>
              <a:rPr lang="en-US" dirty="0" smtClean="0"/>
              <a:t>Higher </a:t>
            </a:r>
            <a:r>
              <a:rPr lang="en-US" dirty="0" err="1" smtClean="0"/>
              <a:t>charmonium</a:t>
            </a:r>
            <a:r>
              <a:rPr lang="en-US" dirty="0" smtClean="0"/>
              <a:t> states are accessible =&gt; study of regeneration</a:t>
            </a:r>
          </a:p>
          <a:p>
            <a:r>
              <a:rPr lang="en-US" dirty="0" smtClean="0"/>
              <a:t>Possibility for detailed study (for the first time) of </a:t>
            </a:r>
            <a:r>
              <a:rPr lang="en-US" dirty="0" err="1" smtClean="0"/>
              <a:t>bottomonium</a:t>
            </a:r>
            <a:r>
              <a:rPr lang="en-US" dirty="0" smtClean="0"/>
              <a:t> suppression</a:t>
            </a:r>
          </a:p>
          <a:p>
            <a:endParaRPr lang="en-US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00600" y="969835"/>
            <a:ext cx="4184053" cy="2859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5494493" y="3886200"/>
            <a:ext cx="2963707" cy="2882557"/>
            <a:chOff x="3829206" y="2230437"/>
            <a:chExt cx="3116107" cy="3088810"/>
          </a:xfrm>
        </p:grpSpPr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32069" t="52344" r="24782" b="17981"/>
            <a:stretch>
              <a:fillRect/>
            </a:stretch>
          </p:blipFill>
          <p:spPr bwMode="auto">
            <a:xfrm>
              <a:off x="3829206" y="2230437"/>
              <a:ext cx="3116107" cy="30888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 Box 9"/>
            <p:cNvSpPr txBox="1">
              <a:spLocks noChangeArrowheads="1"/>
            </p:cNvSpPr>
            <p:nvPr/>
          </p:nvSpPr>
          <p:spPr bwMode="auto">
            <a:xfrm>
              <a:off x="4418518" y="4261367"/>
              <a:ext cx="350624" cy="405853"/>
            </a:xfrm>
            <a:prstGeom prst="rect">
              <a:avLst/>
            </a:prstGeom>
            <a:noFill/>
            <a:ln w="9525">
              <a:solidFill>
                <a:srgbClr val="33CC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2000" dirty="0">
                  <a:solidFill>
                    <a:srgbClr val="33CC33"/>
                  </a:solidFill>
                  <a:latin typeface="Times New Roman" pitchFamily="18" charset="0"/>
                  <a:cs typeface="Arial" pitchFamily="34" charset="0"/>
                  <a:sym typeface="Symbol" pitchFamily="18" charset="2"/>
                </a:rPr>
                <a:t></a:t>
              </a:r>
              <a:endParaRPr lang="en-GB" sz="2000" dirty="0">
                <a:solidFill>
                  <a:srgbClr val="33CC33"/>
                </a:solidFill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9" name="Text Box 10"/>
            <p:cNvSpPr txBox="1">
              <a:spLocks noChangeArrowheads="1"/>
            </p:cNvSpPr>
            <p:nvPr/>
          </p:nvSpPr>
          <p:spPr bwMode="auto">
            <a:xfrm>
              <a:off x="5365037" y="2436690"/>
              <a:ext cx="541574" cy="2744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2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20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  <a:sym typeface="Symbol" pitchFamily="18" charset="2"/>
                </a:rPr>
                <a:t></a:t>
              </a:r>
              <a:r>
                <a:rPr lang="en-US" sz="120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  <a:sym typeface="Symbol" pitchFamily="18" charset="2"/>
                </a:rPr>
                <a:t>(3S)</a:t>
              </a:r>
              <a:endParaRPr lang="en-GB" sz="12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10" name="Text Box 11"/>
            <p:cNvSpPr txBox="1">
              <a:spLocks noChangeArrowheads="1"/>
            </p:cNvSpPr>
            <p:nvPr/>
          </p:nvSpPr>
          <p:spPr bwMode="auto">
            <a:xfrm>
              <a:off x="5913195" y="2521520"/>
              <a:ext cx="581081" cy="2744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2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20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  <a:sym typeface="Symbol" pitchFamily="18" charset="2"/>
                </a:rPr>
                <a:t></a:t>
              </a:r>
              <a:r>
                <a:rPr lang="en-US" sz="1200" baseline="-2500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  <a:sym typeface="Symbol" pitchFamily="18" charset="2"/>
                </a:rPr>
                <a:t>b</a:t>
              </a:r>
              <a:r>
                <a:rPr lang="en-US" sz="120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  <a:sym typeface="Symbol" pitchFamily="18" charset="2"/>
                </a:rPr>
                <a:t>(2P)</a:t>
              </a:r>
              <a:endParaRPr lang="en-GB" sz="12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11" name="Text Box 12"/>
            <p:cNvSpPr txBox="1">
              <a:spLocks noChangeArrowheads="1"/>
            </p:cNvSpPr>
            <p:nvPr/>
          </p:nvSpPr>
          <p:spPr bwMode="auto">
            <a:xfrm>
              <a:off x="5455574" y="2692844"/>
              <a:ext cx="541574" cy="2744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2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20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  <a:sym typeface="Symbol" pitchFamily="18" charset="2"/>
                </a:rPr>
                <a:t></a:t>
              </a:r>
              <a:r>
                <a:rPr lang="en-US" sz="120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  <a:sym typeface="Symbol" pitchFamily="18" charset="2"/>
                </a:rPr>
                <a:t>(2S)</a:t>
              </a:r>
              <a:endParaRPr lang="en-GB" sz="20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>
              <a:off x="5964225" y="2872484"/>
              <a:ext cx="581081" cy="2744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2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20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  <a:sym typeface="Symbol" pitchFamily="18" charset="2"/>
                </a:rPr>
                <a:t></a:t>
              </a:r>
              <a:r>
                <a:rPr lang="en-US" sz="1200" baseline="-2500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  <a:sym typeface="Symbol" pitchFamily="18" charset="2"/>
                </a:rPr>
                <a:t>b</a:t>
              </a:r>
              <a:r>
                <a:rPr lang="en-US" sz="120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  <a:sym typeface="Symbol" pitchFamily="18" charset="2"/>
                </a:rPr>
                <a:t>(1P)</a:t>
              </a:r>
              <a:endParaRPr lang="en-GB" sz="20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13" name="Text Box 14"/>
            <p:cNvSpPr txBox="1">
              <a:spLocks noChangeArrowheads="1"/>
            </p:cNvSpPr>
            <p:nvPr/>
          </p:nvSpPr>
          <p:spPr bwMode="auto">
            <a:xfrm>
              <a:off x="6375755" y="3517857"/>
              <a:ext cx="541574" cy="2744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2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20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  <a:sym typeface="Symbol" pitchFamily="18" charset="2"/>
                </a:rPr>
                <a:t></a:t>
              </a:r>
              <a:r>
                <a:rPr lang="en-US" sz="120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  <a:sym typeface="Symbol" pitchFamily="18" charset="2"/>
                </a:rPr>
                <a:t>(1S)</a:t>
              </a:r>
              <a:endParaRPr lang="en-GB" sz="20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14" name="Line 18"/>
            <p:cNvSpPr>
              <a:spLocks noChangeShapeType="1"/>
            </p:cNvSpPr>
            <p:nvPr/>
          </p:nvSpPr>
          <p:spPr bwMode="auto">
            <a:xfrm flipH="1">
              <a:off x="5007829" y="2573084"/>
              <a:ext cx="337455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 sz="2000">
                <a:solidFill>
                  <a:srgbClr val="FFFFFF"/>
                </a:solidFill>
                <a:cs typeface="Arial" pitchFamily="34" charset="0"/>
              </a:endParaRPr>
            </a:p>
          </p:txBody>
        </p:sp>
        <p:sp>
          <p:nvSpPr>
            <p:cNvPr id="15" name="Line 19"/>
            <p:cNvSpPr>
              <a:spLocks noChangeShapeType="1"/>
            </p:cNvSpPr>
            <p:nvPr/>
          </p:nvSpPr>
          <p:spPr bwMode="auto">
            <a:xfrm flipH="1">
              <a:off x="5007829" y="2659577"/>
              <a:ext cx="926766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 sz="2000">
                <a:solidFill>
                  <a:srgbClr val="FFFFFF"/>
                </a:solidFill>
                <a:cs typeface="Arial" pitchFamily="34" charset="0"/>
              </a:endParaRPr>
            </a:p>
          </p:txBody>
        </p:sp>
        <p:sp>
          <p:nvSpPr>
            <p:cNvPr id="16" name="Line 20"/>
            <p:cNvSpPr>
              <a:spLocks noChangeShapeType="1"/>
            </p:cNvSpPr>
            <p:nvPr/>
          </p:nvSpPr>
          <p:spPr bwMode="auto">
            <a:xfrm flipH="1">
              <a:off x="5177379" y="2830900"/>
              <a:ext cx="335809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 sz="2000">
                <a:solidFill>
                  <a:srgbClr val="FFFFFF"/>
                </a:solidFill>
                <a:cs typeface="Arial" pitchFamily="34" charset="0"/>
              </a:endParaRPr>
            </a:p>
          </p:txBody>
        </p:sp>
        <p:sp>
          <p:nvSpPr>
            <p:cNvPr id="17" name="Line 21"/>
            <p:cNvSpPr>
              <a:spLocks noChangeShapeType="1"/>
            </p:cNvSpPr>
            <p:nvPr/>
          </p:nvSpPr>
          <p:spPr bwMode="auto">
            <a:xfrm flipH="1">
              <a:off x="5177379" y="3060440"/>
              <a:ext cx="757216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 sz="2000">
                <a:solidFill>
                  <a:srgbClr val="FFFFFF"/>
                </a:solidFill>
                <a:cs typeface="Arial" pitchFamily="34" charset="0"/>
              </a:endParaRPr>
            </a:p>
          </p:txBody>
        </p:sp>
        <p:sp>
          <p:nvSpPr>
            <p:cNvPr id="18" name="Line 22"/>
            <p:cNvSpPr>
              <a:spLocks noChangeShapeType="1"/>
            </p:cNvSpPr>
            <p:nvPr/>
          </p:nvSpPr>
          <p:spPr bwMode="auto">
            <a:xfrm flipH="1">
              <a:off x="6188097" y="3689180"/>
              <a:ext cx="251856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 sz="2000">
                <a:solidFill>
                  <a:srgbClr val="FFFFFF"/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28600" y="4876800"/>
            <a:ext cx="4876800" cy="818599"/>
            <a:chOff x="1068636" y="5105400"/>
            <a:chExt cx="5941764" cy="928914"/>
          </a:xfrm>
        </p:grpSpPr>
        <p:sp>
          <p:nvSpPr>
            <p:cNvPr id="20" name="Rectangle 19"/>
            <p:cNvSpPr/>
            <p:nvPr/>
          </p:nvSpPr>
          <p:spPr bwMode="auto">
            <a:xfrm>
              <a:off x="1068636" y="5105400"/>
              <a:ext cx="5941764" cy="9289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cs typeface="Arial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1068636" y="5105400"/>
              <a:ext cx="609600" cy="9144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cs typeface="Arial" pitchFamily="34" charset="0"/>
              </a:endParaRPr>
            </a:p>
          </p:txBody>
        </p:sp>
        <p:pic>
          <p:nvPicPr>
            <p:cNvPr id="22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8236" y="5119914"/>
              <a:ext cx="5332164" cy="914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3" name="TextBox 22"/>
            <p:cNvSpPr txBox="1"/>
            <p:nvPr/>
          </p:nvSpPr>
          <p:spPr>
            <a:xfrm>
              <a:off x="1068636" y="5391352"/>
              <a:ext cx="628698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Mass</a:t>
              </a:r>
            </a:p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r</a:t>
              </a:r>
              <a:r>
                <a:rPr lang="en-US" sz="1400" baseline="-25000" dirty="0" smtClean="0">
                  <a:solidFill>
                    <a:schemeClr val="tx1"/>
                  </a:solidFill>
                </a:rPr>
                <a:t>0</a:t>
              </a:r>
              <a:endParaRPr lang="it-IT" sz="1400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J/</a:t>
            </a:r>
            <a:r>
              <a:rPr lang="en-US" dirty="0" smtClean="0">
                <a:sym typeface="Symbol"/>
              </a:rPr>
              <a:t>, ALICE </a:t>
            </a:r>
            <a:r>
              <a:rPr lang="en-US" dirty="0" err="1" smtClean="0">
                <a:sym typeface="Symbol"/>
              </a:rPr>
              <a:t>vs</a:t>
            </a:r>
            <a:r>
              <a:rPr lang="en-US" dirty="0" smtClean="0">
                <a:sym typeface="Symbol"/>
              </a:rPr>
              <a:t> PHENIX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4234941"/>
            <a:ext cx="8229600" cy="1922018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Even at the LHC, NO rise of J/ yield for central events, but….</a:t>
            </a:r>
          </a:p>
          <a:p>
            <a:r>
              <a:rPr lang="en-US" dirty="0" smtClean="0"/>
              <a:t>Compare with PHENIX</a:t>
            </a:r>
          </a:p>
          <a:p>
            <a:pPr lvl="1"/>
            <a:r>
              <a:rPr lang="en-US" dirty="0" smtClean="0"/>
              <a:t>Stronger centrality dependence at lower energy</a:t>
            </a:r>
          </a:p>
          <a:p>
            <a:pPr lvl="1"/>
            <a:r>
              <a:rPr lang="en-US" dirty="0" smtClean="0"/>
              <a:t>Systematically larger RAA values for central events in ALICE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First possible evidence for (</a:t>
            </a:r>
            <a:r>
              <a:rPr lang="en-US" dirty="0" err="1" smtClean="0">
                <a:solidFill>
                  <a:srgbClr val="0000FF"/>
                </a:solidFill>
              </a:rPr>
              <a:t>re)combination</a:t>
            </a:r>
            <a:endParaRPr lang="en-US" dirty="0" smtClean="0">
              <a:solidFill>
                <a:srgbClr val="0000FF"/>
              </a:solidFill>
            </a:endParaRPr>
          </a:p>
          <a:p>
            <a:endParaRPr lang="en-US" dirty="0"/>
          </a:p>
        </p:txBody>
      </p:sp>
      <p:pic>
        <p:nvPicPr>
          <p:cNvPr id="5" name="Picture 3" descr="C:\Users\Roberta\Application Data\SSH\temp\RAA_vs_NPart_Phenix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484" y="914401"/>
            <a:ext cx="4576961" cy="3320540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Enrico\Documents\Work\QM2012\RAA_midy_PhenixNew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01445" y="914401"/>
            <a:ext cx="4572051" cy="3320540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dependence of the suppression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Large </a:t>
            </a:r>
            <a:r>
              <a:rPr lang="en-US" dirty="0" err="1" smtClean="0"/>
              <a:t>pT</a:t>
            </a:r>
            <a:r>
              <a:rPr lang="en-US" dirty="0" smtClean="0"/>
              <a:t>: compare CMS with STAR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Small </a:t>
            </a:r>
            <a:r>
              <a:rPr lang="en-US" dirty="0" err="1" smtClean="0"/>
              <a:t>pT</a:t>
            </a:r>
            <a:r>
              <a:rPr lang="en-US" dirty="0" smtClean="0"/>
              <a:t>: compare ALICE with models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>
          <a:xfrm>
            <a:off x="457199" y="5386090"/>
            <a:ext cx="8232775" cy="78610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At high </a:t>
            </a:r>
            <a:r>
              <a:rPr lang="en-US" dirty="0" err="1" smtClean="0"/>
              <a:t>pT</a:t>
            </a:r>
            <a:r>
              <a:rPr lang="en-US" dirty="0" smtClean="0"/>
              <a:t> no regeneration expected: more suppression at LHC energies</a:t>
            </a:r>
          </a:p>
          <a:p>
            <a:r>
              <a:rPr lang="en-US" dirty="0" smtClean="0"/>
              <a:t>At small </a:t>
            </a:r>
            <a:r>
              <a:rPr lang="en-US" dirty="0" err="1" smtClean="0"/>
              <a:t>pT</a:t>
            </a:r>
            <a:r>
              <a:rPr lang="en-US" dirty="0" smtClean="0"/>
              <a:t> ~ 50% of the J/ should come from regeneration</a:t>
            </a: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1" y="1512332"/>
            <a:ext cx="4038600" cy="3873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C:\Users\Enrico\Documents\Work\QM2012\2012-Aug-09-RAA_vs_Centrality_0pt2_RappNew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14801" y="1638300"/>
            <a:ext cx="4840142" cy="3505200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Initial temperature: “melting” of heavy resonances (</a:t>
            </a:r>
            <a:r>
              <a:rPr lang="en-US" dirty="0" err="1" smtClean="0">
                <a:sym typeface="Symbol"/>
              </a:rPr>
              <a:t></a:t>
            </a:r>
            <a:r>
              <a:rPr lang="en-US" dirty="0" smtClean="0">
                <a:sym typeface="Symbol"/>
              </a:rPr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68C7-9349-A34A-810A-BCFECA2B684C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5642035"/>
            <a:ext cx="8229600" cy="714315"/>
          </a:xfrm>
        </p:spPr>
        <p:txBody>
          <a:bodyPr/>
          <a:lstStyle/>
          <a:p>
            <a:r>
              <a:rPr lang="en-US" dirty="0" smtClean="0"/>
              <a:t>T &gt; 1.5Tc ~ 300 </a:t>
            </a:r>
            <a:r>
              <a:rPr lang="en-US" dirty="0" err="1" smtClean="0"/>
              <a:t>MeV</a:t>
            </a:r>
            <a:r>
              <a:rPr lang="en-US" dirty="0" smtClean="0"/>
              <a:t> PRL 109 (2012) 2223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248" y="1143000"/>
            <a:ext cx="4521200" cy="4419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4448" y="1233870"/>
            <a:ext cx="4289552" cy="41168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CMS: </a:t>
            </a:r>
            <a:r>
              <a:rPr lang="fr-FR" dirty="0" err="1" smtClean="0"/>
              <a:t>ψ</a:t>
            </a:r>
            <a:r>
              <a:rPr lang="fr-FR" dirty="0" smtClean="0"/>
              <a:t>’ in </a:t>
            </a:r>
            <a:r>
              <a:rPr lang="fr-FR" dirty="0" err="1" smtClean="0"/>
              <a:t>PbPb</a:t>
            </a:r>
            <a:r>
              <a:rPr lang="fr-FR" dirty="0" smtClean="0"/>
              <a:t> collisions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4300" y="762001"/>
            <a:ext cx="8877300" cy="1447799"/>
          </a:xfrm>
        </p:spPr>
        <p:txBody>
          <a:bodyPr>
            <a:normAutofit/>
          </a:bodyPr>
          <a:lstStyle/>
          <a:p>
            <a:r>
              <a:rPr lang="en-GB" dirty="0"/>
              <a:t>Surprisingly large (</a:t>
            </a:r>
            <a:r>
              <a:rPr lang="en-GB" dirty="0" err="1"/>
              <a:t>ψ</a:t>
            </a:r>
            <a:r>
              <a:rPr lang="en-GB" dirty="0"/>
              <a:t>’/</a:t>
            </a:r>
            <a:r>
              <a:rPr lang="en-GB" dirty="0" err="1"/>
              <a:t>ψ</a:t>
            </a:r>
            <a:r>
              <a:rPr lang="en-GB" dirty="0"/>
              <a:t>)</a:t>
            </a:r>
            <a:r>
              <a:rPr lang="en-GB" baseline="-25000" dirty="0" err="1"/>
              <a:t>PbPb</a:t>
            </a:r>
            <a:r>
              <a:rPr lang="en-GB" baseline="-25000" dirty="0"/>
              <a:t> </a:t>
            </a:r>
            <a:r>
              <a:rPr lang="en-GB" dirty="0"/>
              <a:t>/ (</a:t>
            </a:r>
            <a:r>
              <a:rPr lang="en-GB" dirty="0" err="1"/>
              <a:t>ψ</a:t>
            </a:r>
            <a:r>
              <a:rPr lang="en-GB" dirty="0"/>
              <a:t>’/</a:t>
            </a:r>
            <a:r>
              <a:rPr lang="en-GB" dirty="0" err="1"/>
              <a:t>ψ</a:t>
            </a:r>
            <a:r>
              <a:rPr lang="en-GB" dirty="0"/>
              <a:t>)</a:t>
            </a:r>
            <a:r>
              <a:rPr lang="en-GB" baseline="-25000" dirty="0" err="1"/>
              <a:t>pp</a:t>
            </a:r>
            <a:r>
              <a:rPr lang="en-GB" dirty="0"/>
              <a:t> ratio </a:t>
            </a:r>
            <a:r>
              <a:rPr lang="en-GB" dirty="0" smtClean="0"/>
              <a:t>confirmed: </a:t>
            </a:r>
          </a:p>
          <a:p>
            <a:pPr lvl="1"/>
            <a:r>
              <a:rPr lang="en-GB" dirty="0" smtClean="0"/>
              <a:t>new </a:t>
            </a:r>
            <a:r>
              <a:rPr lang="en-GB" dirty="0" err="1"/>
              <a:t>pp</a:t>
            </a:r>
            <a:r>
              <a:rPr lang="en-GB" dirty="0"/>
              <a:t> </a:t>
            </a:r>
            <a:r>
              <a:rPr lang="en-GB" dirty="0" smtClean="0"/>
              <a:t>reference, 20 times larger, now negligible uncertainty</a:t>
            </a:r>
          </a:p>
          <a:p>
            <a:pPr lvl="1"/>
            <a:r>
              <a:rPr lang="en-GB" dirty="0" smtClean="0"/>
              <a:t>non-prompt component subtracted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2"/>
          </p:nvPr>
        </p:nvSpPr>
        <p:spPr>
          <a:xfrm>
            <a:off x="4648200" y="2217737"/>
            <a:ext cx="4381500" cy="3802063"/>
          </a:xfrm>
        </p:spPr>
        <p:txBody>
          <a:bodyPr>
            <a:normAutofit/>
          </a:bodyPr>
          <a:lstStyle/>
          <a:p>
            <a:r>
              <a:rPr lang="en-GB" dirty="0" err="1" smtClean="0"/>
              <a:t>ψ</a:t>
            </a:r>
            <a:r>
              <a:rPr lang="en-GB" dirty="0"/>
              <a:t>’ very suppressed at high </a:t>
            </a:r>
            <a:r>
              <a:rPr lang="en-GB" dirty="0" err="1"/>
              <a:t>p</a:t>
            </a:r>
            <a:r>
              <a:rPr lang="en-GB" baseline="-25000" dirty="0" err="1"/>
              <a:t>T</a:t>
            </a:r>
            <a:r>
              <a:rPr lang="en-GB" dirty="0"/>
              <a:t> (more than </a:t>
            </a:r>
            <a:r>
              <a:rPr lang="en-GB" dirty="0" err="1"/>
              <a:t>ψ</a:t>
            </a:r>
            <a:r>
              <a:rPr lang="en-GB" dirty="0"/>
              <a:t>)</a:t>
            </a:r>
          </a:p>
          <a:p>
            <a:pPr marL="477837" lvl="1" indent="0">
              <a:buNone/>
            </a:pPr>
            <a:r>
              <a:rPr lang="en-GB" sz="1800" dirty="0" smtClean="0">
                <a:sym typeface="Wingdings"/>
              </a:rPr>
              <a:t></a:t>
            </a:r>
            <a:r>
              <a:rPr lang="en-GB" dirty="0" smtClean="0">
                <a:sym typeface="Wingdings"/>
              </a:rPr>
              <a:t> </a:t>
            </a:r>
            <a:r>
              <a:rPr lang="en-GB" dirty="0" smtClean="0"/>
              <a:t>R</a:t>
            </a:r>
            <a:r>
              <a:rPr lang="en-GB" baseline="-25000" dirty="0" smtClean="0"/>
              <a:t>AA</a:t>
            </a:r>
            <a:r>
              <a:rPr lang="en-GB" dirty="0"/>
              <a:t>(</a:t>
            </a:r>
            <a:r>
              <a:rPr lang="en-GB" dirty="0" err="1"/>
              <a:t>ψ</a:t>
            </a:r>
            <a:r>
              <a:rPr lang="en-GB" dirty="0"/>
              <a:t>’) = 0.13 ± 0.05</a:t>
            </a:r>
          </a:p>
          <a:p>
            <a:r>
              <a:rPr lang="en-GB" dirty="0"/>
              <a:t>Much less at lower </a:t>
            </a:r>
            <a:r>
              <a:rPr lang="en-GB" dirty="0" err="1"/>
              <a:t>p</a:t>
            </a:r>
            <a:r>
              <a:rPr lang="en-GB" baseline="-25000" dirty="0" err="1"/>
              <a:t>T</a:t>
            </a:r>
            <a:r>
              <a:rPr lang="en-GB" dirty="0"/>
              <a:t> </a:t>
            </a:r>
          </a:p>
          <a:p>
            <a:pPr marL="477837" lvl="1" indent="0">
              <a:buNone/>
            </a:pPr>
            <a:r>
              <a:rPr lang="en-GB" sz="1800" dirty="0" smtClean="0">
                <a:solidFill>
                  <a:srgbClr val="FF0000"/>
                </a:solidFill>
                <a:sym typeface="Wingdings"/>
              </a:rPr>
              <a:t></a:t>
            </a:r>
            <a:r>
              <a:rPr lang="en-GB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R</a:t>
            </a:r>
            <a:r>
              <a:rPr lang="en-GB" baseline="-25000" dirty="0" smtClean="0">
                <a:solidFill>
                  <a:srgbClr val="FF0000"/>
                </a:solidFill>
              </a:rPr>
              <a:t>AA</a:t>
            </a:r>
            <a:r>
              <a:rPr lang="en-GB" dirty="0">
                <a:solidFill>
                  <a:srgbClr val="FF0000"/>
                </a:solidFill>
              </a:rPr>
              <a:t>(ψ’) = </a:t>
            </a:r>
            <a:r>
              <a:rPr lang="en-GB" dirty="0" smtClean="0">
                <a:solidFill>
                  <a:srgbClr val="FF0000"/>
                </a:solidFill>
              </a:rPr>
              <a:t>0.6</a:t>
            </a:r>
            <a:r>
              <a:rPr lang="en-GB" dirty="0">
                <a:solidFill>
                  <a:srgbClr val="FF0000"/>
                </a:solidFill>
              </a:rPr>
              <a:t>7 ± </a:t>
            </a:r>
            <a:r>
              <a:rPr lang="en-GB" dirty="0" smtClean="0">
                <a:solidFill>
                  <a:srgbClr val="FF0000"/>
                </a:solidFill>
              </a:rPr>
              <a:t>0.19 </a:t>
            </a:r>
          </a:p>
          <a:p>
            <a:pPr lvl="1"/>
            <a:endParaRPr lang="fr-FR" dirty="0"/>
          </a:p>
        </p:txBody>
      </p:sp>
      <p:sp>
        <p:nvSpPr>
          <p:cNvPr id="5" name="Rectangle à coins arrondis 4"/>
          <p:cNvSpPr>
            <a:spLocks noChangeArrowheads="1"/>
          </p:cNvSpPr>
          <p:nvPr/>
        </p:nvSpPr>
        <p:spPr bwMode="auto">
          <a:xfrm>
            <a:off x="5334000" y="5257800"/>
            <a:ext cx="3124200" cy="720063"/>
          </a:xfrm>
          <a:prstGeom prst="roundRect">
            <a:avLst>
              <a:gd name="adj" fmla="val 16667"/>
            </a:avLst>
          </a:prstGeom>
          <a:solidFill>
            <a:srgbClr val="1C3E7C"/>
          </a:solidFill>
          <a:ln>
            <a:noFill/>
          </a:ln>
          <a:effectLst/>
          <a:extLs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891" tIns="47946" rIns="95891" bIns="47946" anchor="ctr">
            <a:spAutoFit/>
          </a:bodyPr>
          <a:lstStyle/>
          <a:p>
            <a:pPr marL="0" lvl="1"/>
            <a:r>
              <a:rPr lang="fr-FR" sz="1800" b="0" dirty="0" smtClean="0">
                <a:solidFill>
                  <a:srgbClr val="FFFF00"/>
                </a:solidFill>
                <a:sym typeface="Wingdings" pitchFamily="2" charset="2"/>
              </a:rPr>
              <a:t>Talk by Moon, HIN-12-007</a:t>
            </a:r>
          </a:p>
          <a:p>
            <a:pPr marL="0" lvl="1"/>
            <a:r>
              <a:rPr lang="fr-FR" sz="1800" b="0" dirty="0">
                <a:solidFill>
                  <a:srgbClr val="FFFF00"/>
                </a:solidFill>
                <a:sym typeface="Wingdings" pitchFamily="2" charset="2"/>
              </a:rPr>
              <a:t>t</a:t>
            </a:r>
            <a:r>
              <a:rPr lang="fr-FR" sz="1800" b="0" dirty="0" smtClean="0">
                <a:solidFill>
                  <a:srgbClr val="FFFF00"/>
                </a:solidFill>
                <a:sym typeface="Wingdings" pitchFamily="2" charset="2"/>
              </a:rPr>
              <a:t>o </a:t>
            </a:r>
            <a:r>
              <a:rPr lang="fr-FR" sz="1800" b="0" dirty="0" err="1" smtClean="0">
                <a:solidFill>
                  <a:srgbClr val="FFFF00"/>
                </a:solidFill>
                <a:sym typeface="Wingdings" pitchFamily="2" charset="2"/>
              </a:rPr>
              <a:t>be</a:t>
            </a:r>
            <a:r>
              <a:rPr lang="fr-FR" sz="1800" b="0" dirty="0" smtClean="0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fr-FR" sz="1800" b="0" dirty="0" err="1" smtClean="0">
                <a:solidFill>
                  <a:srgbClr val="FFFF00"/>
                </a:solidFill>
                <a:sym typeface="Wingdings" pitchFamily="2" charset="2"/>
              </a:rPr>
              <a:t>submitted</a:t>
            </a:r>
            <a:r>
              <a:rPr lang="fr-FR" sz="1800" b="0" dirty="0" smtClean="0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fr-FR" sz="1800" b="0" dirty="0" err="1" smtClean="0">
                <a:solidFill>
                  <a:srgbClr val="FFFF00"/>
                </a:solidFill>
                <a:sym typeface="Wingdings" pitchFamily="2" charset="2"/>
              </a:rPr>
              <a:t>soon</a:t>
            </a:r>
            <a:r>
              <a:rPr lang="fr-FR" sz="1800" b="0" dirty="0" smtClean="0">
                <a:solidFill>
                  <a:srgbClr val="FFFF00"/>
                </a:solidFill>
                <a:sym typeface="Wingdings" pitchFamily="2" charset="2"/>
              </a:rPr>
              <a:t> </a:t>
            </a:r>
            <a:endParaRPr lang="en-US" sz="1800" b="0" dirty="0">
              <a:solidFill>
                <a:srgbClr val="FFFF00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088" y="2286000"/>
            <a:ext cx="4330712" cy="3810000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 rot="19589753">
            <a:off x="692370" y="3800815"/>
            <a:ext cx="9434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0" dirty="0" smtClean="0">
                <a:solidFill>
                  <a:srgbClr val="000000"/>
                </a:solidFill>
              </a:rPr>
              <a:t>40–100%</a:t>
            </a:r>
          </a:p>
        </p:txBody>
      </p:sp>
      <p:sp>
        <p:nvSpPr>
          <p:cNvPr id="12" name="ZoneTexte 11"/>
          <p:cNvSpPr txBox="1"/>
          <p:nvPr/>
        </p:nvSpPr>
        <p:spPr>
          <a:xfrm rot="19589753">
            <a:off x="1538867" y="3800815"/>
            <a:ext cx="8435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0" dirty="0" smtClean="0">
                <a:solidFill>
                  <a:srgbClr val="000000"/>
                </a:solidFill>
              </a:rPr>
              <a:t>20–40%</a:t>
            </a:r>
          </a:p>
        </p:txBody>
      </p:sp>
      <p:sp>
        <p:nvSpPr>
          <p:cNvPr id="13" name="ZoneTexte 12"/>
          <p:cNvSpPr txBox="1"/>
          <p:nvPr/>
        </p:nvSpPr>
        <p:spPr>
          <a:xfrm rot="19589753">
            <a:off x="2807477" y="3800815"/>
            <a:ext cx="7437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0" dirty="0" smtClean="0">
                <a:solidFill>
                  <a:srgbClr val="000000"/>
                </a:solidFill>
              </a:rPr>
              <a:t>0–20%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5257800" y="4705290"/>
            <a:ext cx="31495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0" dirty="0" smtClean="0">
                <a:solidFill>
                  <a:srgbClr val="000000"/>
                </a:solidFill>
              </a:rPr>
              <a:t>(</a:t>
            </a:r>
            <a:r>
              <a:rPr lang="fr-FR" sz="2000" b="0" dirty="0" err="1">
                <a:solidFill>
                  <a:srgbClr val="000000"/>
                </a:solidFill>
              </a:rPr>
              <a:t>C</a:t>
            </a:r>
            <a:r>
              <a:rPr lang="fr-FR" sz="2000" b="0" dirty="0" err="1" smtClean="0">
                <a:solidFill>
                  <a:srgbClr val="000000"/>
                </a:solidFill>
              </a:rPr>
              <a:t>entrality-integrated</a:t>
            </a:r>
            <a:r>
              <a:rPr lang="fr-FR" sz="2000" b="0" dirty="0" smtClean="0">
                <a:solidFill>
                  <a:srgbClr val="000000"/>
                </a:solidFill>
              </a:rPr>
              <a:t> R</a:t>
            </a:r>
            <a:r>
              <a:rPr lang="fr-FR" sz="2000" b="0" baseline="-25000" dirty="0" smtClean="0">
                <a:solidFill>
                  <a:srgbClr val="000000"/>
                </a:solidFill>
              </a:rPr>
              <a:t>AA</a:t>
            </a:r>
            <a:r>
              <a:rPr lang="fr-FR" sz="2000" b="0" dirty="0" smtClean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617131" y="6246091"/>
            <a:ext cx="1841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RGdC@QM2014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327727" y="6096000"/>
            <a:ext cx="4891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Could some regeneration models favour lower </a:t>
            </a:r>
            <a:r>
              <a:rPr lang="en-GB" dirty="0" err="1" smtClean="0"/>
              <a:t>p</a:t>
            </a:r>
            <a:r>
              <a:rPr lang="en-GB" baseline="-25000" dirty="0" err="1" smtClean="0"/>
              <a:t>T</a:t>
            </a:r>
            <a:r>
              <a:rPr lang="en-GB" dirty="0" smtClean="0"/>
              <a:t>?  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88110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Lecture 4: </a:t>
            </a:r>
            <a:r>
              <a:rPr lang="en-US" dirty="0" err="1" smtClean="0"/>
              <a:t>dileptons</a:t>
            </a:r>
            <a:r>
              <a:rPr lang="en-US" dirty="0" smtClean="0"/>
              <a:t>, </a:t>
            </a:r>
            <a:r>
              <a:rPr lang="en-US" dirty="0" err="1" smtClean="0"/>
              <a:t>quarkonia</a:t>
            </a:r>
            <a:r>
              <a:rPr lang="en-US" dirty="0" smtClean="0"/>
              <a:t>, melting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283605" y="5147300"/>
            <a:ext cx="24673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Based on the lectures of</a:t>
            </a:r>
          </a:p>
          <a:p>
            <a:r>
              <a:rPr lang="en-US" dirty="0" err="1" smtClean="0"/>
              <a:t>F.Antinori</a:t>
            </a:r>
            <a:r>
              <a:rPr lang="en-US" dirty="0" smtClean="0"/>
              <a:t>, </a:t>
            </a:r>
            <a:r>
              <a:rPr lang="en-US" dirty="0" err="1" smtClean="0"/>
              <a:t>E.Scomparin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31809" name="Picture 33" descr="Raa_th_centr_Emeric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59425" y="4551363"/>
            <a:ext cx="3333750" cy="2262187"/>
          </a:xfrm>
          <a:prstGeom prst="rect">
            <a:avLst/>
          </a:prstGeom>
          <a:noFill/>
        </p:spPr>
      </p:pic>
      <p:sp>
        <p:nvSpPr>
          <p:cNvPr id="3531778" name="Rectangle 2"/>
          <p:cNvSpPr>
            <a:spLocks noGrp="1" noChangeArrowheads="1"/>
          </p:cNvSpPr>
          <p:nvPr>
            <p:ph type="title"/>
          </p:nvPr>
        </p:nvSpPr>
        <p:spPr>
          <a:xfrm>
            <a:off x="1119909" y="179388"/>
            <a:ext cx="4028354" cy="5207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ALICE:J</a:t>
            </a:r>
            <a:r>
              <a:rPr lang="en-US" dirty="0"/>
              <a:t>/</a:t>
            </a:r>
            <a:r>
              <a:rPr lang="en-US" dirty="0" err="1">
                <a:latin typeface="Symbol" pitchFamily="-107" charset="2"/>
              </a:rPr>
              <a:t>y</a:t>
            </a:r>
            <a:r>
              <a:rPr lang="en-US" dirty="0"/>
              <a:t> and </a:t>
            </a:r>
            <a:r>
              <a:rPr lang="en-US" dirty="0" err="1">
                <a:latin typeface="Symbol" pitchFamily="-107" charset="2"/>
                <a:sym typeface="Symbol" pitchFamily="-107" charset="2"/>
              </a:rPr>
              <a:t></a:t>
            </a:r>
            <a:r>
              <a:rPr lang="en-US" dirty="0">
                <a:latin typeface="Symbol" pitchFamily="-107" charset="2"/>
                <a:sym typeface="Symbol" pitchFamily="-107" charset="2"/>
              </a:rPr>
              <a:t> </a:t>
            </a:r>
            <a:r>
              <a:rPr lang="en-US" i="1" dirty="0"/>
              <a:t>R</a:t>
            </a:r>
            <a:r>
              <a:rPr lang="en-US" baseline="-25000" dirty="0"/>
              <a:t>AA</a:t>
            </a:r>
            <a:endParaRPr lang="en-US" dirty="0"/>
          </a:p>
        </p:txBody>
      </p:sp>
      <p:sp>
        <p:nvSpPr>
          <p:cNvPr id="3531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5122863" cy="50403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dirty="0"/>
              <a:t> J/</a:t>
            </a:r>
            <a:r>
              <a:rPr lang="en-US" sz="2000" dirty="0" err="1">
                <a:latin typeface="Symbol" pitchFamily="-107" charset="2"/>
              </a:rPr>
              <a:t>y</a:t>
            </a:r>
            <a:r>
              <a:rPr lang="en-US" sz="2000" dirty="0"/>
              <a:t> </a:t>
            </a:r>
            <a:r>
              <a:rPr lang="en-US" sz="2000" i="1" dirty="0"/>
              <a:t>R</a:t>
            </a:r>
            <a:r>
              <a:rPr lang="en-US" sz="2000" baseline="-25000" dirty="0"/>
              <a:t>AA</a:t>
            </a:r>
            <a:r>
              <a:rPr lang="en-US" sz="2000" dirty="0"/>
              <a:t> shows strong </a:t>
            </a:r>
            <a:r>
              <a:rPr lang="en-US" sz="2000" i="1" dirty="0" err="1"/>
              <a:t>p</a:t>
            </a:r>
            <a:r>
              <a:rPr lang="en-US" sz="2000" baseline="-25000" dirty="0" err="1"/>
              <a:t>T</a:t>
            </a:r>
            <a:r>
              <a:rPr lang="en-US" sz="2000" dirty="0"/>
              <a:t> </a:t>
            </a:r>
            <a:br>
              <a:rPr lang="en-US" sz="2000" dirty="0"/>
            </a:br>
            <a:r>
              <a:rPr lang="en-US" sz="2000" dirty="0"/>
              <a:t> dependence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Contrary to RHIC</a:t>
            </a:r>
          </a:p>
          <a:p>
            <a:pPr lvl="1">
              <a:lnSpc>
                <a:spcPct val="90000"/>
              </a:lnSpc>
              <a:buClr>
                <a:schemeClr val="tx1"/>
              </a:buClr>
            </a:pPr>
            <a:r>
              <a:rPr lang="en-US" sz="1800" dirty="0">
                <a:solidFill>
                  <a:srgbClr val="FF0000"/>
                </a:solidFill>
              </a:rPr>
              <a:t>Suggests contribution from (</a:t>
            </a:r>
            <a:r>
              <a:rPr lang="en-US" sz="1800" dirty="0" err="1">
                <a:solidFill>
                  <a:srgbClr val="FF0000"/>
                </a:solidFill>
              </a:rPr>
              <a:t>re)combination</a:t>
            </a:r>
            <a:endParaRPr lang="en-US" sz="1800" dirty="0">
              <a:solidFill>
                <a:srgbClr val="FF0000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sz="1800" dirty="0" err="1"/>
              <a:t>p-Pb</a:t>
            </a:r>
            <a:r>
              <a:rPr lang="en-US" sz="1800" dirty="0"/>
              <a:t> (</a:t>
            </a:r>
            <a:r>
              <a:rPr lang="en-US" sz="1800" i="1" dirty="0" err="1"/>
              <a:t>R</a:t>
            </a:r>
            <a:r>
              <a:rPr lang="en-US" sz="1800" baseline="-25000" dirty="0" err="1"/>
              <a:t>pA</a:t>
            </a:r>
            <a:r>
              <a:rPr lang="en-US" sz="1800" dirty="0"/>
              <a:t> </a:t>
            </a:r>
            <a:r>
              <a:rPr lang="en-US" sz="1800" dirty="0" err="1"/>
              <a:t>x</a:t>
            </a:r>
            <a:r>
              <a:rPr lang="en-US" sz="1800" dirty="0"/>
              <a:t> </a:t>
            </a:r>
            <a:r>
              <a:rPr lang="en-US" sz="1800" i="1" dirty="0" err="1"/>
              <a:t>R</a:t>
            </a:r>
            <a:r>
              <a:rPr lang="en-US" sz="1800" baseline="-25000" dirty="0" err="1"/>
              <a:t>Ap</a:t>
            </a:r>
            <a:r>
              <a:rPr lang="en-US" sz="1800" dirty="0"/>
              <a:t>) (</a:t>
            </a:r>
            <a:r>
              <a:rPr lang="en-US" sz="1800" dirty="0" err="1"/>
              <a:t>anti)shadowing</a:t>
            </a:r>
            <a:r>
              <a:rPr lang="en-US" sz="1800" dirty="0"/>
              <a:t> expectation</a:t>
            </a:r>
          </a:p>
          <a:p>
            <a:pPr lvl="1">
              <a:lnSpc>
                <a:spcPct val="90000"/>
              </a:lnSpc>
            </a:pPr>
            <a:endParaRPr lang="en-US" sz="3000" dirty="0"/>
          </a:p>
          <a:p>
            <a:pPr>
              <a:lnSpc>
                <a:spcPct val="90000"/>
              </a:lnSpc>
            </a:pPr>
            <a:r>
              <a:rPr lang="en-US" sz="2000" dirty="0"/>
              <a:t> </a:t>
            </a:r>
            <a:r>
              <a:rPr lang="en-US" sz="2000" dirty="0">
                <a:latin typeface="Symbol" pitchFamily="-107" charset="2"/>
                <a:sym typeface="Symbol" pitchFamily="-107" charset="2"/>
              </a:rPr>
              <a:t></a:t>
            </a:r>
            <a:r>
              <a:rPr lang="en-US" sz="2000" dirty="0"/>
              <a:t>(1S) </a:t>
            </a:r>
            <a:r>
              <a:rPr lang="en-US" sz="2000" i="1" dirty="0"/>
              <a:t>R</a:t>
            </a:r>
            <a:r>
              <a:rPr lang="en-US" sz="2000" baseline="-25000" dirty="0"/>
              <a:t>AA</a:t>
            </a:r>
            <a:endParaRPr lang="en-US" sz="2000" dirty="0"/>
          </a:p>
          <a:p>
            <a:pPr lvl="1">
              <a:lnSpc>
                <a:spcPct val="90000"/>
              </a:lnSpc>
            </a:pPr>
            <a:r>
              <a:rPr lang="en-US" sz="1800" i="1" dirty="0"/>
              <a:t>R</a:t>
            </a:r>
            <a:r>
              <a:rPr lang="en-US" sz="1800" baseline="-25000" dirty="0"/>
              <a:t>AA</a:t>
            </a:r>
            <a:r>
              <a:rPr lang="en-US" sz="1800" dirty="0"/>
              <a:t> with </a:t>
            </a:r>
            <a:r>
              <a:rPr lang="en-US" sz="1800" dirty="0" err="1"/>
              <a:t>LHCb</a:t>
            </a:r>
            <a:r>
              <a:rPr lang="en-US" sz="1800" dirty="0"/>
              <a:t> reference about 50% smaller </a:t>
            </a:r>
            <a:r>
              <a:rPr lang="en-US" sz="1800" dirty="0" err="1"/>
              <a:t>wrt</a:t>
            </a:r>
            <a:r>
              <a:rPr lang="en-US" sz="1800" dirty="0"/>
              <a:t> interpolated reference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More suppression in data than in transport models (</a:t>
            </a:r>
            <a:r>
              <a:rPr lang="en-US" sz="1800" dirty="0" err="1"/>
              <a:t>Emerick</a:t>
            </a:r>
            <a:r>
              <a:rPr lang="en-US" sz="1800" dirty="0"/>
              <a:t> et al., suppression + regeneration)</a:t>
            </a:r>
          </a:p>
          <a:p>
            <a:pPr>
              <a:lnSpc>
                <a:spcPct val="90000"/>
              </a:lnSpc>
            </a:pPr>
            <a:endParaRPr lang="en-US" sz="2000" dirty="0"/>
          </a:p>
        </p:txBody>
      </p:sp>
      <p:pic>
        <p:nvPicPr>
          <p:cNvPr id="3531780" name="Picture 4" descr="2013-Nov-04-RAAPtvsModels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46713" y="44450"/>
            <a:ext cx="3408362" cy="2468563"/>
          </a:xfrm>
          <a:prstGeom prst="rect">
            <a:avLst/>
          </a:prstGeom>
          <a:noFill/>
        </p:spPr>
      </p:pic>
      <p:sp>
        <p:nvSpPr>
          <p:cNvPr id="3531794" name="Text Box 18"/>
          <p:cNvSpPr txBox="1">
            <a:spLocks noChangeArrowheads="1"/>
          </p:cNvSpPr>
          <p:nvPr/>
        </p:nvSpPr>
        <p:spPr bwMode="auto">
          <a:xfrm>
            <a:off x="7716838" y="700088"/>
            <a:ext cx="1031875" cy="641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ALICE</a:t>
            </a:r>
            <a:br>
              <a:rPr lang="en-US">
                <a:solidFill>
                  <a:srgbClr val="FF0000"/>
                </a:solidFill>
              </a:rPr>
            </a:br>
            <a:r>
              <a:rPr lang="en-US"/>
              <a:t>PHENIX</a:t>
            </a:r>
          </a:p>
        </p:txBody>
      </p:sp>
      <p:pic>
        <p:nvPicPr>
          <p:cNvPr id="3531789" name="Picture 13" descr="2013-Nov-27-RAAPtvsModels_020_L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35600" y="44450"/>
            <a:ext cx="3419475" cy="2476500"/>
          </a:xfrm>
          <a:prstGeom prst="rect">
            <a:avLst/>
          </a:prstGeom>
          <a:noFill/>
        </p:spPr>
      </p:pic>
      <p:pic>
        <p:nvPicPr>
          <p:cNvPr id="3531810" name="Picture 34" descr="2014-May-12-RpARAp_vs_PT"/>
          <p:cNvPicPr>
            <a:picLocks noChangeAspect="1" noChangeArrowheads="1"/>
          </p:cNvPicPr>
          <p:nvPr/>
        </p:nvPicPr>
        <p:blipFill>
          <a:blip r:embed="rId6"/>
          <a:srcRect t="1707"/>
          <a:stretch>
            <a:fillRect/>
          </a:stretch>
        </p:blipFill>
        <p:spPr bwMode="auto">
          <a:xfrm>
            <a:off x="5435600" y="2138363"/>
            <a:ext cx="3457575" cy="2466975"/>
          </a:xfrm>
          <a:prstGeom prst="rect">
            <a:avLst/>
          </a:prstGeom>
          <a:noFill/>
        </p:spPr>
      </p:pic>
      <p:sp>
        <p:nvSpPr>
          <p:cNvPr id="3531781" name="Rectangle 5"/>
          <p:cNvSpPr>
            <a:spLocks noChangeArrowheads="1"/>
          </p:cNvSpPr>
          <p:nvPr/>
        </p:nvSpPr>
        <p:spPr bwMode="auto">
          <a:xfrm rot="-16200000">
            <a:off x="7286625" y="1747838"/>
            <a:ext cx="33083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US" sz="1600" b="0"/>
              <a:t>arXiv:1311.0214, accepted by PLB</a:t>
            </a:r>
          </a:p>
        </p:txBody>
      </p:sp>
      <p:sp>
        <p:nvSpPr>
          <p:cNvPr id="3531791" name="Text Box 15"/>
          <p:cNvSpPr txBox="1">
            <a:spLocks noChangeArrowheads="1"/>
          </p:cNvSpPr>
          <p:nvPr/>
        </p:nvSpPr>
        <p:spPr bwMode="auto">
          <a:xfrm rot="5400000">
            <a:off x="8094663" y="5430837"/>
            <a:ext cx="1779588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US" sz="1600" b="0"/>
              <a:t>arXiv:</a:t>
            </a:r>
            <a:r>
              <a:rPr lang="en-US" b="0"/>
              <a:t>1405.4493</a:t>
            </a:r>
          </a:p>
        </p:txBody>
      </p:sp>
      <p:sp>
        <p:nvSpPr>
          <p:cNvPr id="3531796" name="Rectangle 20"/>
          <p:cNvSpPr>
            <a:spLocks noChangeArrowheads="1"/>
          </p:cNvSpPr>
          <p:nvPr/>
        </p:nvSpPr>
        <p:spPr bwMode="auto">
          <a:xfrm>
            <a:off x="7596188" y="2933700"/>
            <a:ext cx="1171575" cy="366713"/>
          </a:xfrm>
          <a:prstGeom prst="rect">
            <a:avLst/>
          </a:prstGeom>
          <a:solidFill>
            <a:srgbClr val="66FF66"/>
          </a:solidFill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US" i="1">
                <a:solidFill>
                  <a:srgbClr val="CC00CC"/>
                </a:solidFill>
              </a:rPr>
              <a:t>R</a:t>
            </a:r>
            <a:r>
              <a:rPr lang="en-US" baseline="-25000">
                <a:solidFill>
                  <a:srgbClr val="CC00CC"/>
                </a:solidFill>
              </a:rPr>
              <a:t>pA</a:t>
            </a:r>
            <a:r>
              <a:rPr lang="en-US">
                <a:solidFill>
                  <a:srgbClr val="CC00CC"/>
                </a:solidFill>
              </a:rPr>
              <a:t> x </a:t>
            </a:r>
            <a:r>
              <a:rPr lang="en-US" i="1">
                <a:solidFill>
                  <a:srgbClr val="CC00CC"/>
                </a:solidFill>
              </a:rPr>
              <a:t>R</a:t>
            </a:r>
            <a:r>
              <a:rPr lang="en-US" baseline="-25000">
                <a:solidFill>
                  <a:srgbClr val="CC00CC"/>
                </a:solidFill>
              </a:rPr>
              <a:t>Ap</a:t>
            </a:r>
            <a:endParaRPr lang="en-US" baseline="-25000">
              <a:solidFill>
                <a:srgbClr val="339933"/>
              </a:solidFill>
            </a:endParaRPr>
          </a:p>
        </p:txBody>
      </p:sp>
      <p:sp>
        <p:nvSpPr>
          <p:cNvPr id="3531797" name="Text Box 21"/>
          <p:cNvSpPr txBox="1">
            <a:spLocks noChangeArrowheads="1"/>
          </p:cNvSpPr>
          <p:nvPr/>
        </p:nvSpPr>
        <p:spPr bwMode="auto">
          <a:xfrm>
            <a:off x="881063" y="5448300"/>
            <a:ext cx="2665412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US">
                <a:sym typeface="Wingdings" pitchFamily="-107" charset="2"/>
              </a:rPr>
              <a:t> </a:t>
            </a:r>
            <a:r>
              <a:rPr lang="en-US"/>
              <a:t>J. Castillo (Wed AM)</a:t>
            </a:r>
          </a:p>
        </p:txBody>
      </p:sp>
      <p:sp>
        <p:nvSpPr>
          <p:cNvPr id="3531798" name="Rectangle 22"/>
          <p:cNvSpPr>
            <a:spLocks noChangeArrowheads="1"/>
          </p:cNvSpPr>
          <p:nvPr/>
        </p:nvSpPr>
        <p:spPr bwMode="auto">
          <a:xfrm>
            <a:off x="900113" y="2917826"/>
            <a:ext cx="2335212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US" dirty="0" err="1">
                <a:sym typeface="Wingdings" pitchFamily="-107" charset="2"/>
              </a:rPr>
              <a:t></a:t>
            </a:r>
            <a:r>
              <a:rPr lang="en-US" dirty="0">
                <a:sym typeface="Wingdings" pitchFamily="-107" charset="2"/>
              </a:rPr>
              <a:t> </a:t>
            </a:r>
            <a:r>
              <a:rPr lang="en-US" dirty="0"/>
              <a:t>J. Book (Tue AM)</a:t>
            </a:r>
          </a:p>
        </p:txBody>
      </p:sp>
      <p:sp>
        <p:nvSpPr>
          <p:cNvPr id="3531800" name="Text Box 24"/>
          <p:cNvSpPr txBox="1">
            <a:spLocks noChangeArrowheads="1"/>
          </p:cNvSpPr>
          <p:nvPr/>
        </p:nvSpPr>
        <p:spPr bwMode="auto">
          <a:xfrm>
            <a:off x="6084888" y="188913"/>
            <a:ext cx="1590675" cy="366712"/>
          </a:xfrm>
          <a:prstGeom prst="rect">
            <a:avLst/>
          </a:prstGeom>
          <a:solidFill>
            <a:srgbClr val="66FF66"/>
          </a:solidFill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US"/>
              <a:t>J/</a:t>
            </a:r>
            <a:r>
              <a:rPr lang="en-US">
                <a:latin typeface="Symbol" pitchFamily="-107" charset="2"/>
              </a:rPr>
              <a:t>y</a:t>
            </a:r>
            <a:r>
              <a:rPr lang="en-US"/>
              <a:t> </a:t>
            </a:r>
            <a:r>
              <a:rPr lang="en-US" i="1"/>
              <a:t>R</a:t>
            </a:r>
            <a:r>
              <a:rPr lang="en-US" baseline="-25000"/>
              <a:t>AA</a:t>
            </a:r>
            <a:r>
              <a:rPr lang="en-US"/>
              <a:t> vs </a:t>
            </a:r>
            <a:r>
              <a:rPr lang="en-US" i="1"/>
              <a:t>p</a:t>
            </a:r>
            <a:r>
              <a:rPr lang="en-US" baseline="-25000"/>
              <a:t>T</a:t>
            </a:r>
            <a:endParaRPr lang="en-US" baseline="-25000">
              <a:latin typeface="Symbol" pitchFamily="-107" charset="2"/>
            </a:endParaRPr>
          </a:p>
        </p:txBody>
      </p:sp>
      <p:sp>
        <p:nvSpPr>
          <p:cNvPr id="3531802" name="Text Box 26"/>
          <p:cNvSpPr txBox="1">
            <a:spLocks noChangeArrowheads="1"/>
          </p:cNvSpPr>
          <p:nvPr/>
        </p:nvSpPr>
        <p:spPr bwMode="auto">
          <a:xfrm>
            <a:off x="5994400" y="6037263"/>
            <a:ext cx="338138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US" b="0">
                <a:solidFill>
                  <a:schemeClr val="tx2"/>
                </a:solidFill>
                <a:sym typeface="Symbol" pitchFamily="-107" charset="2"/>
              </a:rPr>
              <a:t></a:t>
            </a:r>
          </a:p>
        </p:txBody>
      </p:sp>
      <p:sp>
        <p:nvSpPr>
          <p:cNvPr id="3531803" name="Rectangle 27"/>
          <p:cNvSpPr>
            <a:spLocks noChangeArrowheads="1"/>
          </p:cNvSpPr>
          <p:nvPr/>
        </p:nvSpPr>
        <p:spPr bwMode="auto">
          <a:xfrm rot="1617310">
            <a:off x="8101013" y="188913"/>
            <a:ext cx="573087" cy="333375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/>
              <a:t>final</a:t>
            </a:r>
          </a:p>
        </p:txBody>
      </p:sp>
      <p:sp>
        <p:nvSpPr>
          <p:cNvPr id="3531806" name="Rectangle 30"/>
          <p:cNvSpPr>
            <a:spLocks noChangeArrowheads="1"/>
          </p:cNvSpPr>
          <p:nvPr/>
        </p:nvSpPr>
        <p:spPr bwMode="auto">
          <a:xfrm rot="1617310">
            <a:off x="8229600" y="4508500"/>
            <a:ext cx="573088" cy="333375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/>
              <a:t>final</a:t>
            </a:r>
          </a:p>
        </p:txBody>
      </p:sp>
      <p:sp>
        <p:nvSpPr>
          <p:cNvPr id="3531808" name="Text Box 32"/>
          <p:cNvSpPr txBox="1">
            <a:spLocks noChangeArrowheads="1"/>
          </p:cNvSpPr>
          <p:nvPr/>
        </p:nvSpPr>
        <p:spPr bwMode="auto">
          <a:xfrm>
            <a:off x="0" y="-36513"/>
            <a:ext cx="841375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Pb-Pb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531811" name="Text Box 35"/>
          <p:cNvSpPr txBox="1">
            <a:spLocks noChangeArrowheads="1"/>
          </p:cNvSpPr>
          <p:nvPr/>
        </p:nvSpPr>
        <p:spPr bwMode="auto">
          <a:xfrm>
            <a:off x="684213" y="5949950"/>
            <a:ext cx="1786514" cy="371513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JFGO@QM2014</a:t>
            </a:r>
            <a:endParaRPr lang="en-US" dirty="0"/>
          </a:p>
        </p:txBody>
      </p:sp>
      <p:sp>
        <p:nvSpPr>
          <p:cNvPr id="3531812" name="Text Box 36"/>
          <p:cNvSpPr txBox="1">
            <a:spLocks noChangeArrowheads="1"/>
          </p:cNvSpPr>
          <p:nvPr/>
        </p:nvSpPr>
        <p:spPr bwMode="auto">
          <a:xfrm>
            <a:off x="6084888" y="4724400"/>
            <a:ext cx="1619250" cy="366713"/>
          </a:xfrm>
          <a:prstGeom prst="rect">
            <a:avLst/>
          </a:prstGeom>
          <a:solidFill>
            <a:srgbClr val="66FF66"/>
          </a:solidFill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US">
                <a:latin typeface="Symbol" pitchFamily="-107" charset="2"/>
              </a:rPr>
              <a:t>U</a:t>
            </a:r>
            <a:r>
              <a:rPr lang="en-US"/>
              <a:t> </a:t>
            </a:r>
            <a:r>
              <a:rPr lang="en-US" i="1"/>
              <a:t>R</a:t>
            </a:r>
            <a:r>
              <a:rPr lang="en-US" baseline="-25000"/>
              <a:t>AA</a:t>
            </a:r>
            <a:r>
              <a:rPr lang="en-US"/>
              <a:t> vs </a:t>
            </a:r>
            <a:r>
              <a:rPr lang="en-US" i="1"/>
              <a:t>N</a:t>
            </a:r>
            <a:r>
              <a:rPr lang="en-US" baseline="-25000"/>
              <a:t>part</a:t>
            </a:r>
            <a:endParaRPr lang="en-US" baseline="-25000">
              <a:latin typeface="Symbol" pitchFamily="-107" charset="2"/>
            </a:endParaRPr>
          </a:p>
        </p:txBody>
      </p:sp>
      <p:sp>
        <p:nvSpPr>
          <p:cNvPr id="3531813" name="Text Box 37"/>
          <p:cNvSpPr txBox="1">
            <a:spLocks noChangeArrowheads="1"/>
          </p:cNvSpPr>
          <p:nvPr/>
        </p:nvSpPr>
        <p:spPr bwMode="auto">
          <a:xfrm>
            <a:off x="6011863" y="2276475"/>
            <a:ext cx="2022475" cy="366713"/>
          </a:xfrm>
          <a:prstGeom prst="rect">
            <a:avLst/>
          </a:prstGeom>
          <a:solidFill>
            <a:srgbClr val="66FF66"/>
          </a:solidFill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US"/>
              <a:t>J/</a:t>
            </a:r>
            <a:r>
              <a:rPr lang="en-US">
                <a:latin typeface="Symbol" pitchFamily="-107" charset="2"/>
              </a:rPr>
              <a:t>y</a:t>
            </a:r>
            <a:r>
              <a:rPr lang="en-US"/>
              <a:t> </a:t>
            </a:r>
            <a:r>
              <a:rPr lang="en-US" i="1"/>
              <a:t>R</a:t>
            </a:r>
            <a:r>
              <a:rPr lang="en-US" baseline="-25000"/>
              <a:t>AA</a:t>
            </a:r>
            <a:r>
              <a:rPr lang="en-US"/>
              <a:t>/</a:t>
            </a:r>
            <a:r>
              <a:rPr lang="en-US" i="1"/>
              <a:t>R</a:t>
            </a:r>
            <a:r>
              <a:rPr lang="en-US" baseline="-25000"/>
              <a:t>pA</a:t>
            </a:r>
            <a:r>
              <a:rPr lang="en-US"/>
              <a:t> vs </a:t>
            </a:r>
            <a:r>
              <a:rPr lang="en-US" i="1"/>
              <a:t>p</a:t>
            </a:r>
            <a:r>
              <a:rPr lang="en-US" baseline="-25000"/>
              <a:t>T</a:t>
            </a:r>
            <a:endParaRPr lang="en-US" baseline="-25000">
              <a:latin typeface="Symbol" pitchFamily="-107" charset="2"/>
            </a:endParaRPr>
          </a:p>
        </p:txBody>
      </p:sp>
      <p:sp>
        <p:nvSpPr>
          <p:cNvPr id="3531814" name="Rectangle 38"/>
          <p:cNvSpPr>
            <a:spLocks noChangeArrowheads="1"/>
          </p:cNvSpPr>
          <p:nvPr/>
        </p:nvSpPr>
        <p:spPr bwMode="auto">
          <a:xfrm>
            <a:off x="7632700" y="3878263"/>
            <a:ext cx="565150" cy="366712"/>
          </a:xfrm>
          <a:prstGeom prst="rect">
            <a:avLst/>
          </a:prstGeom>
          <a:solidFill>
            <a:srgbClr val="66FF66"/>
          </a:solidFill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US" i="1">
                <a:solidFill>
                  <a:srgbClr val="339933"/>
                </a:solidFill>
              </a:rPr>
              <a:t>R</a:t>
            </a:r>
            <a:r>
              <a:rPr lang="en-US" baseline="-25000">
                <a:solidFill>
                  <a:srgbClr val="339933"/>
                </a:solidFill>
              </a:rPr>
              <a:t>AA</a:t>
            </a: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1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1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1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1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1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1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1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1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1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17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17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1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1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1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1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1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1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1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531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31779" grpId="0" build="p"/>
      <p:bldP spid="3531779" grpId="1" build="p"/>
      <p:bldP spid="3531791" grpId="0"/>
      <p:bldP spid="3531796" grpId="0" animBg="1"/>
      <p:bldP spid="3531797" grpId="0"/>
      <p:bldP spid="3531798" grpId="0"/>
      <p:bldP spid="3531802" grpId="0"/>
      <p:bldP spid="3531806" grpId="0" animBg="1"/>
      <p:bldP spid="3531811" grpId="0" animBg="1"/>
      <p:bldP spid="3531812" grpId="0" animBg="1"/>
      <p:bldP spid="3531813" grpId="0" animBg="1"/>
      <p:bldP spid="353181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on </a:t>
            </a:r>
            <a:r>
              <a:rPr lang="en-US" dirty="0" err="1" smtClean="0"/>
              <a:t>quarkonia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Very strong sensitivity of </a:t>
            </a:r>
            <a:r>
              <a:rPr lang="en-US" dirty="0" err="1" smtClean="0"/>
              <a:t>quarkonium</a:t>
            </a:r>
            <a:r>
              <a:rPr lang="en-US" dirty="0" smtClean="0"/>
              <a:t> states to the medium created in heavy-ion collisions</a:t>
            </a:r>
          </a:p>
          <a:p>
            <a:r>
              <a:rPr lang="en-US" dirty="0" smtClean="0"/>
              <a:t>Two main mechanisms at play in AA collisions</a:t>
            </a:r>
          </a:p>
          <a:p>
            <a:pPr lvl="1"/>
            <a:r>
              <a:rPr lang="en-US" dirty="0" smtClean="0"/>
              <a:t>Suppression by color screening/</a:t>
            </a:r>
            <a:r>
              <a:rPr lang="en-US" dirty="0" err="1" smtClean="0"/>
              <a:t>partonic</a:t>
            </a:r>
            <a:r>
              <a:rPr lang="en-US" dirty="0" smtClean="0"/>
              <a:t> dissociation</a:t>
            </a:r>
          </a:p>
          <a:p>
            <a:pPr lvl="1"/>
            <a:r>
              <a:rPr lang="en-US" dirty="0" smtClean="0"/>
              <a:t>Re-generation (for </a:t>
            </a:r>
            <a:r>
              <a:rPr lang="en-US" dirty="0" err="1" smtClean="0"/>
              <a:t>charmonium</a:t>
            </a:r>
            <a:r>
              <a:rPr lang="en-US" dirty="0" smtClean="0"/>
              <a:t> only!) at high </a:t>
            </a:r>
            <a:r>
              <a:rPr lang="en-US" dirty="0" err="1" smtClean="0"/>
              <a:t>s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can qualitatively explain the main features of the results</a:t>
            </a:r>
          </a:p>
          <a:p>
            <a:r>
              <a:rPr lang="en-US" dirty="0" smtClean="0"/>
              <a:t> Cold nuclear matter effects are an important issue (almost not covered here and in these lectures):  interesting physics in itself and necessary for precision studies =&gt; study </a:t>
            </a:r>
            <a:r>
              <a:rPr lang="en-US" dirty="0" err="1" smtClean="0"/>
              <a:t>pA</a:t>
            </a:r>
            <a:r>
              <a:rPr lang="en-US" dirty="0" smtClean="0"/>
              <a:t> at the LHC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 probes, jets, energy losses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094443" y="4691187"/>
            <a:ext cx="341350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Based on the lectures of </a:t>
            </a:r>
          </a:p>
          <a:p>
            <a:r>
              <a:rPr lang="en-US" dirty="0" smtClean="0"/>
              <a:t>M. van </a:t>
            </a:r>
            <a:r>
              <a:rPr lang="en-US" dirty="0" err="1" smtClean="0"/>
              <a:t>Leeuwen</a:t>
            </a:r>
            <a:r>
              <a:rPr lang="en-US" dirty="0" smtClean="0"/>
              <a:t>, P. Jacobs, G. Salam</a:t>
            </a:r>
          </a:p>
          <a:p>
            <a:r>
              <a:rPr lang="en-US" dirty="0" smtClean="0"/>
              <a:t>and the talks of </a:t>
            </a:r>
          </a:p>
          <a:p>
            <a:r>
              <a:rPr lang="en-US" dirty="0" smtClean="0"/>
              <a:t>R. </a:t>
            </a:r>
            <a:r>
              <a:rPr lang="en-US" dirty="0" err="1" smtClean="0"/>
              <a:t>Grannier</a:t>
            </a:r>
            <a:r>
              <a:rPr lang="en-US" dirty="0" smtClean="0"/>
              <a:t> de </a:t>
            </a:r>
            <a:r>
              <a:rPr lang="en-US" dirty="0" err="1" smtClean="0"/>
              <a:t>Cassagnac</a:t>
            </a:r>
            <a:r>
              <a:rPr lang="en-US" dirty="0" smtClean="0"/>
              <a:t>,</a:t>
            </a:r>
          </a:p>
          <a:p>
            <a:r>
              <a:rPr lang="en-US" dirty="0" err="1" smtClean="0"/>
              <a:t>B.Cole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28600"/>
            <a:ext cx="7773988" cy="1144588"/>
          </a:xfrm>
          <a:noFill/>
          <a:ln/>
        </p:spPr>
        <p:txBody>
          <a:bodyPr lIns="90000" tIns="46800" rIns="90000" bIns="46800"/>
          <a:lstStyle/>
          <a:p>
            <a:pPr defTabSz="457200">
              <a:lnSpc>
                <a:spcPct val="93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Soft QCD matter and hard probes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133600" y="4419600"/>
            <a:ext cx="4752975" cy="8588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defTabSz="457200">
              <a:lnSpc>
                <a:spcPct val="93000"/>
              </a:lnSpc>
              <a:buClr>
                <a:srgbClr val="000000"/>
              </a:buClr>
              <a:buSzPct val="100000"/>
              <a:buFont typeface="Arial" pitchFamily="-107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>
                <a:ea typeface="AR PL ShanHeiSun Uni" pitchFamily="49" charset="-128"/>
                <a:cs typeface="AR PL ShanHeiSun Uni" pitchFamily="49" charset="-128"/>
              </a:rPr>
              <a:t>Hard-scatterings produce ‘quasi-free’ partons</a:t>
            </a:r>
          </a:p>
          <a:p>
            <a:pPr defTabSz="457200">
              <a:lnSpc>
                <a:spcPct val="93000"/>
              </a:lnSpc>
              <a:buClr>
                <a:srgbClr val="000000"/>
              </a:buClr>
              <a:buSzPct val="100000"/>
              <a:buFont typeface="Arial" pitchFamily="-107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>
                <a:ea typeface="AR PL ShanHeiSun Uni" pitchFamily="49" charset="-128"/>
                <a:cs typeface="AR PL ShanHeiSun Uni" pitchFamily="49" charset="-128"/>
                <a:sym typeface="Symbol" pitchFamily="-107" charset="2"/>
              </a:rPr>
              <a:t></a:t>
            </a:r>
            <a:r>
              <a:rPr lang="en-GB" sz="1800">
                <a:ea typeface="AR PL ShanHeiSun Uni" pitchFamily="49" charset="-128"/>
                <a:cs typeface="AR PL ShanHeiSun Uni" pitchFamily="49" charset="-128"/>
                <a:sym typeface="Wingdings" pitchFamily="-107" charset="2"/>
              </a:rPr>
              <a:t> Initial-state production known from pQCD</a:t>
            </a:r>
            <a:endParaRPr lang="en-GB" sz="1800">
              <a:ea typeface="AR PL ShanHeiSun Uni" pitchFamily="49" charset="-128"/>
              <a:cs typeface="AR PL ShanHeiSun Uni" pitchFamily="49" charset="-128"/>
            </a:endParaRPr>
          </a:p>
          <a:p>
            <a:pPr defTabSz="457200">
              <a:lnSpc>
                <a:spcPct val="93000"/>
              </a:lnSpc>
              <a:buClr>
                <a:srgbClr val="000000"/>
              </a:buClr>
              <a:buSzPct val="100000"/>
              <a:buFont typeface="Arial" pitchFamily="-107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>
                <a:ea typeface="AR PL ShanHeiSun Uni" pitchFamily="49" charset="-128"/>
                <a:cs typeface="AR PL ShanHeiSun Uni" pitchFamily="49" charset="-128"/>
                <a:sym typeface="Symbol" pitchFamily="-107" charset="2"/>
              </a:rPr>
              <a:t></a:t>
            </a:r>
            <a:r>
              <a:rPr lang="en-GB" sz="1800">
                <a:ea typeface="AR PL ShanHeiSun Uni" pitchFamily="49" charset="-128"/>
                <a:cs typeface="AR PL ShanHeiSun Uni" pitchFamily="49" charset="-128"/>
                <a:sym typeface="Wingdings" pitchFamily="-107" charset="2"/>
              </a:rPr>
              <a:t> Probe medium through energy loss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152400" y="838200"/>
            <a:ext cx="3089275" cy="10207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 defTabSz="457200">
              <a:lnSpc>
                <a:spcPct val="93000"/>
              </a:lnSpc>
              <a:spcBef>
                <a:spcPct val="10000"/>
              </a:spcBef>
              <a:buClr>
                <a:srgbClr val="000000"/>
              </a:buClr>
              <a:buSzPct val="100000"/>
              <a:buFont typeface="Arial" pitchFamily="-107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>
                <a:ea typeface="AR PL ShanHeiSun Uni" pitchFamily="49" charset="-128"/>
                <a:cs typeface="AR PL ShanHeiSun Uni" pitchFamily="49" charset="-128"/>
              </a:rPr>
              <a:t>Heavy-ion collisions produce</a:t>
            </a:r>
            <a:br>
              <a:rPr lang="en-GB" sz="1800">
                <a:ea typeface="AR PL ShanHeiSun Uni" pitchFamily="49" charset="-128"/>
                <a:cs typeface="AR PL ShanHeiSun Uni" pitchFamily="49" charset="-128"/>
              </a:rPr>
            </a:br>
            <a:r>
              <a:rPr lang="en-GB" sz="1800">
                <a:ea typeface="AR PL ShanHeiSun Uni" pitchFamily="49" charset="-128"/>
                <a:cs typeface="AR PL ShanHeiSun Uni" pitchFamily="49" charset="-128"/>
              </a:rPr>
              <a:t>QCD matter</a:t>
            </a:r>
          </a:p>
          <a:p>
            <a:pPr algn="ctr" defTabSz="457200">
              <a:lnSpc>
                <a:spcPct val="93000"/>
              </a:lnSpc>
              <a:spcBef>
                <a:spcPct val="10000"/>
              </a:spcBef>
              <a:buClr>
                <a:srgbClr val="000000"/>
              </a:buClr>
              <a:buSzPct val="100000"/>
              <a:buFont typeface="Arial" pitchFamily="-107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>
                <a:ea typeface="AR PL ShanHeiSun Uni" pitchFamily="49" charset="-128"/>
                <a:cs typeface="AR PL ShanHeiSun Uni" pitchFamily="49" charset="-128"/>
              </a:rPr>
              <a:t>Dominated by soft partons </a:t>
            </a:r>
            <a:br>
              <a:rPr lang="en-GB" sz="1400">
                <a:ea typeface="AR PL ShanHeiSun Uni" pitchFamily="49" charset="-128"/>
                <a:cs typeface="AR PL ShanHeiSun Uni" pitchFamily="49" charset="-128"/>
              </a:rPr>
            </a:br>
            <a:r>
              <a:rPr lang="en-GB" sz="1400">
                <a:ea typeface="AR PL ShanHeiSun Uni" pitchFamily="49" charset="-128"/>
                <a:cs typeface="AR PL ShanHeiSun Uni" pitchFamily="49" charset="-128"/>
              </a:rPr>
              <a:t>p ~ T ~ 100-300 MeV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1295400" y="5486400"/>
            <a:ext cx="6607175" cy="347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 defTabSz="457200">
              <a:lnSpc>
                <a:spcPct val="93000"/>
              </a:lnSpc>
              <a:buClr>
                <a:srgbClr val="000000"/>
              </a:buClr>
              <a:buSzPct val="100000"/>
              <a:buFont typeface="Arial" pitchFamily="-107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>
                <a:solidFill>
                  <a:srgbClr val="990000"/>
                </a:solidFill>
                <a:ea typeface="AR PL ShanHeiSun Uni" pitchFamily="49" charset="-128"/>
                <a:cs typeface="AR PL ShanHeiSun Uni" pitchFamily="49" charset="-128"/>
              </a:rPr>
              <a:t>‘Hard Probes’: sensitive to medium density, transport properties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352800" y="2173288"/>
            <a:ext cx="2971800" cy="1281112"/>
            <a:chOff x="2112" y="1561"/>
            <a:chExt cx="1872" cy="807"/>
          </a:xfrm>
        </p:grpSpPr>
        <p:sp>
          <p:nvSpPr>
            <p:cNvPr id="9223" name="Rectangle 7"/>
            <p:cNvSpPr>
              <a:spLocks noChangeArrowheads="1"/>
            </p:cNvSpPr>
            <p:nvPr/>
          </p:nvSpPr>
          <p:spPr bwMode="auto">
            <a:xfrm>
              <a:off x="2210" y="1565"/>
              <a:ext cx="1678" cy="803"/>
            </a:xfrm>
            <a:prstGeom prst="rect">
              <a:avLst/>
            </a:prstGeom>
            <a:gradFill rotWithShape="0">
              <a:gsLst>
                <a:gs pos="0">
                  <a:srgbClr val="FD3C15"/>
                </a:gs>
                <a:gs pos="100000">
                  <a:srgbClr val="FFE667"/>
                </a:gs>
              </a:gsLst>
              <a:path path="shape">
                <a:fillToRect l="50000" t="50000" r="50000" b="50000"/>
              </a:path>
            </a:gradFill>
            <a:ln w="9360">
              <a:solidFill>
                <a:srgbClr val="0000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4" name="Oval 8"/>
            <p:cNvSpPr>
              <a:spLocks noChangeArrowheads="1"/>
            </p:cNvSpPr>
            <p:nvPr/>
          </p:nvSpPr>
          <p:spPr bwMode="auto">
            <a:xfrm>
              <a:off x="2112" y="1565"/>
              <a:ext cx="192" cy="803"/>
            </a:xfrm>
            <a:prstGeom prst="ellipse">
              <a:avLst/>
            </a:prstGeom>
            <a:solidFill>
              <a:srgbClr val="D1D9FF"/>
            </a:solidFill>
            <a:ln w="9360">
              <a:solidFill>
                <a:srgbClr val="0000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5" name="Oval 9"/>
            <p:cNvSpPr>
              <a:spLocks noChangeArrowheads="1"/>
            </p:cNvSpPr>
            <p:nvPr/>
          </p:nvSpPr>
          <p:spPr bwMode="auto">
            <a:xfrm>
              <a:off x="3792" y="1561"/>
              <a:ext cx="192" cy="803"/>
            </a:xfrm>
            <a:prstGeom prst="ellipse">
              <a:avLst/>
            </a:prstGeom>
            <a:solidFill>
              <a:srgbClr val="D1D9FF"/>
            </a:solidFill>
            <a:ln w="9360">
              <a:solidFill>
                <a:srgbClr val="0000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226" name="Line 10"/>
          <p:cNvSpPr>
            <a:spLocks noChangeShapeType="1"/>
          </p:cNvSpPr>
          <p:nvPr/>
        </p:nvSpPr>
        <p:spPr bwMode="auto">
          <a:xfrm>
            <a:off x="1676400" y="1828800"/>
            <a:ext cx="2133600" cy="533400"/>
          </a:xfrm>
          <a:prstGeom prst="line">
            <a:avLst/>
          </a:prstGeom>
          <a:noFill/>
          <a:ln w="19050">
            <a:solidFill>
              <a:srgbClr val="000099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3870325" y="1600200"/>
            <a:ext cx="1936750" cy="2378075"/>
            <a:chOff x="2438" y="1200"/>
            <a:chExt cx="1220" cy="1498"/>
          </a:xfrm>
        </p:grpSpPr>
        <p:grpSp>
          <p:nvGrpSpPr>
            <p:cNvPr id="4" name="Group 12"/>
            <p:cNvGrpSpPr>
              <a:grpSpLocks/>
            </p:cNvGrpSpPr>
            <p:nvPr/>
          </p:nvGrpSpPr>
          <p:grpSpPr bwMode="auto">
            <a:xfrm>
              <a:off x="2438" y="1200"/>
              <a:ext cx="1220" cy="1498"/>
              <a:chOff x="2438" y="1200"/>
              <a:chExt cx="1220" cy="1498"/>
            </a:xfrm>
          </p:grpSpPr>
          <p:sp>
            <p:nvSpPr>
              <p:cNvPr id="9229" name="Freeform 13"/>
              <p:cNvSpPr>
                <a:spLocks noChangeArrowheads="1"/>
              </p:cNvSpPr>
              <p:nvPr/>
            </p:nvSpPr>
            <p:spPr bwMode="auto">
              <a:xfrm>
                <a:off x="2438" y="1741"/>
                <a:ext cx="769" cy="161"/>
              </a:xfrm>
              <a:custGeom>
                <a:avLst/>
                <a:gdLst/>
                <a:ahLst/>
                <a:cxnLst>
                  <a:cxn ang="0">
                    <a:pos x="0" y="106"/>
                  </a:cxn>
                  <a:cxn ang="0">
                    <a:pos x="410" y="104"/>
                  </a:cxn>
                  <a:cxn ang="0">
                    <a:pos x="506" y="0"/>
                  </a:cxn>
                </a:cxnLst>
                <a:rect l="0" t="0" r="r" b="b"/>
                <a:pathLst>
                  <a:path w="506" h="106">
                    <a:moveTo>
                      <a:pt x="0" y="106"/>
                    </a:moveTo>
                    <a:lnTo>
                      <a:pt x="410" y="104"/>
                    </a:lnTo>
                    <a:lnTo>
                      <a:pt x="506" y="0"/>
                    </a:lnTo>
                  </a:path>
                </a:pathLst>
              </a:custGeom>
              <a:noFill/>
              <a:ln w="1908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30" name="Freeform 14"/>
              <p:cNvSpPr>
                <a:spLocks noChangeArrowheads="1"/>
              </p:cNvSpPr>
              <p:nvPr/>
            </p:nvSpPr>
            <p:spPr bwMode="auto">
              <a:xfrm>
                <a:off x="2986" y="2057"/>
                <a:ext cx="673" cy="161"/>
              </a:xfrm>
              <a:custGeom>
                <a:avLst/>
                <a:gdLst/>
                <a:ahLst/>
                <a:cxnLst>
                  <a:cxn ang="0">
                    <a:pos x="443" y="0"/>
                  </a:cxn>
                  <a:cxn ang="0">
                    <a:pos x="96" y="1"/>
                  </a:cxn>
                  <a:cxn ang="0">
                    <a:pos x="0" y="106"/>
                  </a:cxn>
                </a:cxnLst>
                <a:rect l="0" t="0" r="r" b="b"/>
                <a:pathLst>
                  <a:path w="443" h="106">
                    <a:moveTo>
                      <a:pt x="443" y="0"/>
                    </a:moveTo>
                    <a:lnTo>
                      <a:pt x="96" y="1"/>
                    </a:lnTo>
                    <a:lnTo>
                      <a:pt x="0" y="106"/>
                    </a:lnTo>
                  </a:path>
                </a:pathLst>
              </a:custGeom>
              <a:noFill/>
              <a:ln w="1908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31" name="Line 15"/>
              <p:cNvSpPr>
                <a:spLocks noChangeShapeType="1"/>
              </p:cNvSpPr>
              <p:nvPr/>
            </p:nvSpPr>
            <p:spPr bwMode="auto">
              <a:xfrm flipV="1">
                <a:off x="3207" y="1199"/>
                <a:ext cx="347" cy="543"/>
              </a:xfrm>
              <a:prstGeom prst="line">
                <a:avLst/>
              </a:prstGeom>
              <a:noFill/>
              <a:ln w="19080">
                <a:solidFill>
                  <a:srgbClr val="000099"/>
                </a:solidFill>
                <a:miter lim="800000"/>
                <a:headEnd/>
                <a:tailEnd type="triangl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32" name="Line 16"/>
              <p:cNvSpPr>
                <a:spLocks noChangeShapeType="1"/>
              </p:cNvSpPr>
              <p:nvPr/>
            </p:nvSpPr>
            <p:spPr bwMode="auto">
              <a:xfrm flipV="1">
                <a:off x="3207" y="1500"/>
                <a:ext cx="260" cy="242"/>
              </a:xfrm>
              <a:prstGeom prst="line">
                <a:avLst/>
              </a:prstGeom>
              <a:noFill/>
              <a:ln w="19080">
                <a:solidFill>
                  <a:srgbClr val="000099"/>
                </a:solidFill>
                <a:miter lim="800000"/>
                <a:headEnd/>
                <a:tailEnd type="triangl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33" name="Line 17"/>
              <p:cNvSpPr>
                <a:spLocks noChangeShapeType="1"/>
              </p:cNvSpPr>
              <p:nvPr/>
            </p:nvSpPr>
            <p:spPr bwMode="auto">
              <a:xfrm flipV="1">
                <a:off x="3207" y="1476"/>
                <a:ext cx="23" cy="266"/>
              </a:xfrm>
              <a:prstGeom prst="line">
                <a:avLst/>
              </a:prstGeom>
              <a:noFill/>
              <a:ln w="19080">
                <a:solidFill>
                  <a:srgbClr val="000099"/>
                </a:solidFill>
                <a:miter lim="800000"/>
                <a:headEnd/>
                <a:tailEnd type="triangl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34" name="Line 18"/>
              <p:cNvSpPr>
                <a:spLocks noChangeShapeType="1"/>
              </p:cNvSpPr>
              <p:nvPr/>
            </p:nvSpPr>
            <p:spPr bwMode="auto">
              <a:xfrm flipH="1">
                <a:off x="2551" y="2226"/>
                <a:ext cx="430" cy="473"/>
              </a:xfrm>
              <a:prstGeom prst="line">
                <a:avLst/>
              </a:prstGeom>
              <a:noFill/>
              <a:ln w="19080">
                <a:solidFill>
                  <a:srgbClr val="000099"/>
                </a:solidFill>
                <a:miter lim="800000"/>
                <a:headEnd/>
                <a:tailEnd type="triangl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35" name="Line 19"/>
              <p:cNvSpPr>
                <a:spLocks noChangeShapeType="1"/>
              </p:cNvSpPr>
              <p:nvPr/>
            </p:nvSpPr>
            <p:spPr bwMode="auto">
              <a:xfrm flipH="1">
                <a:off x="2690" y="2219"/>
                <a:ext cx="294" cy="190"/>
              </a:xfrm>
              <a:prstGeom prst="line">
                <a:avLst/>
              </a:prstGeom>
              <a:noFill/>
              <a:ln w="19080">
                <a:solidFill>
                  <a:srgbClr val="000099"/>
                </a:solidFill>
                <a:miter lim="800000"/>
                <a:headEnd/>
                <a:tailEnd type="triangl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36" name="Line 20"/>
              <p:cNvSpPr>
                <a:spLocks noChangeShapeType="1"/>
              </p:cNvSpPr>
              <p:nvPr/>
            </p:nvSpPr>
            <p:spPr bwMode="auto">
              <a:xfrm flipH="1">
                <a:off x="2924" y="2212"/>
                <a:ext cx="64" cy="258"/>
              </a:xfrm>
              <a:prstGeom prst="line">
                <a:avLst/>
              </a:prstGeom>
              <a:noFill/>
              <a:ln w="19080">
                <a:solidFill>
                  <a:srgbClr val="000099"/>
                </a:solidFill>
                <a:miter lim="800000"/>
                <a:headEnd/>
                <a:tailEnd type="triangl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37" name="Freeform 21"/>
              <p:cNvSpPr>
                <a:spLocks noChangeArrowheads="1"/>
              </p:cNvSpPr>
              <p:nvPr/>
            </p:nvSpPr>
            <p:spPr bwMode="auto">
              <a:xfrm rot="9300000">
                <a:off x="3079" y="1895"/>
                <a:ext cx="44" cy="163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153" y="56"/>
                  </a:cxn>
                  <a:cxn ang="0">
                    <a:pos x="9" y="104"/>
                  </a:cxn>
                  <a:cxn ang="0">
                    <a:pos x="153" y="152"/>
                  </a:cxn>
                  <a:cxn ang="0">
                    <a:pos x="9" y="200"/>
                  </a:cxn>
                  <a:cxn ang="0">
                    <a:pos x="153" y="248"/>
                  </a:cxn>
                  <a:cxn ang="0">
                    <a:pos x="9" y="296"/>
                  </a:cxn>
                  <a:cxn ang="0">
                    <a:pos x="153" y="344"/>
                  </a:cxn>
                  <a:cxn ang="0">
                    <a:pos x="9" y="392"/>
                  </a:cxn>
                  <a:cxn ang="0">
                    <a:pos x="97" y="432"/>
                  </a:cxn>
                </a:cxnLst>
                <a:rect l="0" t="0" r="r" b="b"/>
                <a:pathLst>
                  <a:path w="164" h="432">
                    <a:moveTo>
                      <a:pt x="77" y="0"/>
                    </a:moveTo>
                    <a:cubicBezTo>
                      <a:pt x="90" y="10"/>
                      <a:pt x="164" y="39"/>
                      <a:pt x="153" y="56"/>
                    </a:cubicBezTo>
                    <a:cubicBezTo>
                      <a:pt x="142" y="73"/>
                      <a:pt x="9" y="88"/>
                      <a:pt x="9" y="104"/>
                    </a:cubicBezTo>
                    <a:cubicBezTo>
                      <a:pt x="9" y="120"/>
                      <a:pt x="153" y="136"/>
                      <a:pt x="153" y="152"/>
                    </a:cubicBezTo>
                    <a:cubicBezTo>
                      <a:pt x="153" y="168"/>
                      <a:pt x="9" y="184"/>
                      <a:pt x="9" y="200"/>
                    </a:cubicBezTo>
                    <a:cubicBezTo>
                      <a:pt x="9" y="216"/>
                      <a:pt x="153" y="232"/>
                      <a:pt x="153" y="248"/>
                    </a:cubicBezTo>
                    <a:cubicBezTo>
                      <a:pt x="153" y="264"/>
                      <a:pt x="9" y="280"/>
                      <a:pt x="9" y="296"/>
                    </a:cubicBezTo>
                    <a:cubicBezTo>
                      <a:pt x="9" y="312"/>
                      <a:pt x="153" y="328"/>
                      <a:pt x="153" y="344"/>
                    </a:cubicBezTo>
                    <a:cubicBezTo>
                      <a:pt x="153" y="360"/>
                      <a:pt x="18" y="377"/>
                      <a:pt x="9" y="392"/>
                    </a:cubicBezTo>
                    <a:cubicBezTo>
                      <a:pt x="0" y="407"/>
                      <a:pt x="79" y="424"/>
                      <a:pt x="97" y="432"/>
                    </a:cubicBezTo>
                  </a:path>
                </a:pathLst>
              </a:custGeom>
              <a:noFill/>
              <a:ln w="19080">
                <a:solidFill>
                  <a:srgbClr val="CC00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238" name="Freeform 22"/>
            <p:cNvSpPr>
              <a:spLocks/>
            </p:cNvSpPr>
            <p:nvPr/>
          </p:nvSpPr>
          <p:spPr bwMode="auto">
            <a:xfrm rot="9000000">
              <a:off x="3003" y="1501"/>
              <a:ext cx="83" cy="336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4" y="48"/>
                </a:cxn>
                <a:cxn ang="0">
                  <a:pos x="8" y="96"/>
                </a:cxn>
                <a:cxn ang="0">
                  <a:pos x="104" y="144"/>
                </a:cxn>
                <a:cxn ang="0">
                  <a:pos x="8" y="192"/>
                </a:cxn>
                <a:cxn ang="0">
                  <a:pos x="104" y="240"/>
                </a:cxn>
                <a:cxn ang="0">
                  <a:pos x="8" y="288"/>
                </a:cxn>
                <a:cxn ang="0">
                  <a:pos x="56" y="336"/>
                </a:cxn>
                <a:cxn ang="0">
                  <a:pos x="56" y="426"/>
                </a:cxn>
              </a:cxnLst>
              <a:rect l="0" t="0" r="r" b="b"/>
              <a:pathLst>
                <a:path w="112" h="426">
                  <a:moveTo>
                    <a:pt x="56" y="0"/>
                  </a:moveTo>
                  <a:cubicBezTo>
                    <a:pt x="84" y="16"/>
                    <a:pt x="112" y="32"/>
                    <a:pt x="104" y="48"/>
                  </a:cubicBezTo>
                  <a:cubicBezTo>
                    <a:pt x="96" y="64"/>
                    <a:pt x="8" y="80"/>
                    <a:pt x="8" y="96"/>
                  </a:cubicBezTo>
                  <a:cubicBezTo>
                    <a:pt x="8" y="112"/>
                    <a:pt x="104" y="128"/>
                    <a:pt x="104" y="144"/>
                  </a:cubicBezTo>
                  <a:cubicBezTo>
                    <a:pt x="104" y="160"/>
                    <a:pt x="8" y="176"/>
                    <a:pt x="8" y="192"/>
                  </a:cubicBezTo>
                  <a:cubicBezTo>
                    <a:pt x="8" y="208"/>
                    <a:pt x="104" y="224"/>
                    <a:pt x="104" y="240"/>
                  </a:cubicBezTo>
                  <a:cubicBezTo>
                    <a:pt x="104" y="256"/>
                    <a:pt x="16" y="272"/>
                    <a:pt x="8" y="288"/>
                  </a:cubicBezTo>
                  <a:cubicBezTo>
                    <a:pt x="0" y="304"/>
                    <a:pt x="48" y="313"/>
                    <a:pt x="56" y="336"/>
                  </a:cubicBezTo>
                  <a:cubicBezTo>
                    <a:pt x="64" y="359"/>
                    <a:pt x="56" y="407"/>
                    <a:pt x="56" y="426"/>
                  </a:cubicBezTo>
                </a:path>
              </a:pathLst>
            </a:custGeom>
            <a:noFill/>
            <a:ln w="9360">
              <a:solidFill>
                <a:srgbClr val="6666FF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9" name="Freeform 23"/>
            <p:cNvSpPr>
              <a:spLocks/>
            </p:cNvSpPr>
            <p:nvPr/>
          </p:nvSpPr>
          <p:spPr bwMode="auto">
            <a:xfrm rot="6300000" flipH="1">
              <a:off x="2833" y="1942"/>
              <a:ext cx="94" cy="335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4" y="48"/>
                </a:cxn>
                <a:cxn ang="0">
                  <a:pos x="8" y="96"/>
                </a:cxn>
                <a:cxn ang="0">
                  <a:pos x="104" y="144"/>
                </a:cxn>
                <a:cxn ang="0">
                  <a:pos x="8" y="192"/>
                </a:cxn>
                <a:cxn ang="0">
                  <a:pos x="104" y="240"/>
                </a:cxn>
                <a:cxn ang="0">
                  <a:pos x="8" y="288"/>
                </a:cxn>
                <a:cxn ang="0">
                  <a:pos x="56" y="336"/>
                </a:cxn>
                <a:cxn ang="0">
                  <a:pos x="56" y="426"/>
                </a:cxn>
              </a:cxnLst>
              <a:rect l="0" t="0" r="r" b="b"/>
              <a:pathLst>
                <a:path w="112" h="426">
                  <a:moveTo>
                    <a:pt x="56" y="0"/>
                  </a:moveTo>
                  <a:cubicBezTo>
                    <a:pt x="84" y="16"/>
                    <a:pt x="112" y="32"/>
                    <a:pt x="104" y="48"/>
                  </a:cubicBezTo>
                  <a:cubicBezTo>
                    <a:pt x="96" y="64"/>
                    <a:pt x="8" y="80"/>
                    <a:pt x="8" y="96"/>
                  </a:cubicBezTo>
                  <a:cubicBezTo>
                    <a:pt x="8" y="112"/>
                    <a:pt x="104" y="128"/>
                    <a:pt x="104" y="144"/>
                  </a:cubicBezTo>
                  <a:cubicBezTo>
                    <a:pt x="104" y="160"/>
                    <a:pt x="8" y="176"/>
                    <a:pt x="8" y="192"/>
                  </a:cubicBezTo>
                  <a:cubicBezTo>
                    <a:pt x="8" y="208"/>
                    <a:pt x="104" y="224"/>
                    <a:pt x="104" y="240"/>
                  </a:cubicBezTo>
                  <a:cubicBezTo>
                    <a:pt x="104" y="256"/>
                    <a:pt x="16" y="272"/>
                    <a:pt x="8" y="288"/>
                  </a:cubicBezTo>
                  <a:cubicBezTo>
                    <a:pt x="0" y="304"/>
                    <a:pt x="48" y="313"/>
                    <a:pt x="56" y="336"/>
                  </a:cubicBezTo>
                  <a:cubicBezTo>
                    <a:pt x="64" y="359"/>
                    <a:pt x="56" y="407"/>
                    <a:pt x="56" y="426"/>
                  </a:cubicBezTo>
                </a:path>
              </a:pathLst>
            </a:custGeom>
            <a:noFill/>
            <a:ln w="9360">
              <a:solidFill>
                <a:srgbClr val="6666FF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0" name="Freeform 24"/>
            <p:cNvSpPr>
              <a:spLocks/>
            </p:cNvSpPr>
            <p:nvPr/>
          </p:nvSpPr>
          <p:spPr bwMode="auto">
            <a:xfrm rot="18600000">
              <a:off x="3129" y="2104"/>
              <a:ext cx="83" cy="336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4" y="48"/>
                </a:cxn>
                <a:cxn ang="0">
                  <a:pos x="8" y="96"/>
                </a:cxn>
                <a:cxn ang="0">
                  <a:pos x="104" y="144"/>
                </a:cxn>
                <a:cxn ang="0">
                  <a:pos x="8" y="192"/>
                </a:cxn>
                <a:cxn ang="0">
                  <a:pos x="104" y="240"/>
                </a:cxn>
                <a:cxn ang="0">
                  <a:pos x="8" y="288"/>
                </a:cxn>
                <a:cxn ang="0">
                  <a:pos x="56" y="336"/>
                </a:cxn>
                <a:cxn ang="0">
                  <a:pos x="56" y="426"/>
                </a:cxn>
              </a:cxnLst>
              <a:rect l="0" t="0" r="r" b="b"/>
              <a:pathLst>
                <a:path w="112" h="426">
                  <a:moveTo>
                    <a:pt x="56" y="0"/>
                  </a:moveTo>
                  <a:cubicBezTo>
                    <a:pt x="84" y="16"/>
                    <a:pt x="112" y="32"/>
                    <a:pt x="104" y="48"/>
                  </a:cubicBezTo>
                  <a:cubicBezTo>
                    <a:pt x="96" y="64"/>
                    <a:pt x="8" y="80"/>
                    <a:pt x="8" y="96"/>
                  </a:cubicBezTo>
                  <a:cubicBezTo>
                    <a:pt x="8" y="112"/>
                    <a:pt x="104" y="128"/>
                    <a:pt x="104" y="144"/>
                  </a:cubicBezTo>
                  <a:cubicBezTo>
                    <a:pt x="104" y="160"/>
                    <a:pt x="8" y="176"/>
                    <a:pt x="8" y="192"/>
                  </a:cubicBezTo>
                  <a:cubicBezTo>
                    <a:pt x="8" y="208"/>
                    <a:pt x="104" y="224"/>
                    <a:pt x="104" y="240"/>
                  </a:cubicBezTo>
                  <a:cubicBezTo>
                    <a:pt x="104" y="256"/>
                    <a:pt x="16" y="272"/>
                    <a:pt x="8" y="288"/>
                  </a:cubicBezTo>
                  <a:cubicBezTo>
                    <a:pt x="0" y="304"/>
                    <a:pt x="48" y="313"/>
                    <a:pt x="56" y="336"/>
                  </a:cubicBezTo>
                  <a:cubicBezTo>
                    <a:pt x="64" y="359"/>
                    <a:pt x="56" y="407"/>
                    <a:pt x="56" y="426"/>
                  </a:cubicBezTo>
                </a:path>
              </a:pathLst>
            </a:custGeom>
            <a:noFill/>
            <a:ln w="9360">
              <a:solidFill>
                <a:srgbClr val="6666FF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1" name="Freeform 25"/>
            <p:cNvSpPr>
              <a:spLocks/>
            </p:cNvSpPr>
            <p:nvPr/>
          </p:nvSpPr>
          <p:spPr bwMode="auto">
            <a:xfrm rot="15600000" flipH="1">
              <a:off x="3253" y="1632"/>
              <a:ext cx="94" cy="335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4" y="48"/>
                </a:cxn>
                <a:cxn ang="0">
                  <a:pos x="8" y="96"/>
                </a:cxn>
                <a:cxn ang="0">
                  <a:pos x="104" y="144"/>
                </a:cxn>
                <a:cxn ang="0">
                  <a:pos x="8" y="192"/>
                </a:cxn>
                <a:cxn ang="0">
                  <a:pos x="104" y="240"/>
                </a:cxn>
                <a:cxn ang="0">
                  <a:pos x="8" y="288"/>
                </a:cxn>
                <a:cxn ang="0">
                  <a:pos x="56" y="336"/>
                </a:cxn>
                <a:cxn ang="0">
                  <a:pos x="56" y="426"/>
                </a:cxn>
              </a:cxnLst>
              <a:rect l="0" t="0" r="r" b="b"/>
              <a:pathLst>
                <a:path w="112" h="426">
                  <a:moveTo>
                    <a:pt x="56" y="0"/>
                  </a:moveTo>
                  <a:cubicBezTo>
                    <a:pt x="84" y="16"/>
                    <a:pt x="112" y="32"/>
                    <a:pt x="104" y="48"/>
                  </a:cubicBezTo>
                  <a:cubicBezTo>
                    <a:pt x="96" y="64"/>
                    <a:pt x="8" y="80"/>
                    <a:pt x="8" y="96"/>
                  </a:cubicBezTo>
                  <a:cubicBezTo>
                    <a:pt x="8" y="112"/>
                    <a:pt x="104" y="128"/>
                    <a:pt x="104" y="144"/>
                  </a:cubicBezTo>
                  <a:cubicBezTo>
                    <a:pt x="104" y="160"/>
                    <a:pt x="8" y="176"/>
                    <a:pt x="8" y="192"/>
                  </a:cubicBezTo>
                  <a:cubicBezTo>
                    <a:pt x="8" y="208"/>
                    <a:pt x="104" y="224"/>
                    <a:pt x="104" y="240"/>
                  </a:cubicBezTo>
                  <a:cubicBezTo>
                    <a:pt x="104" y="256"/>
                    <a:pt x="16" y="272"/>
                    <a:pt x="8" y="288"/>
                  </a:cubicBezTo>
                  <a:cubicBezTo>
                    <a:pt x="0" y="304"/>
                    <a:pt x="48" y="313"/>
                    <a:pt x="56" y="336"/>
                  </a:cubicBezTo>
                  <a:cubicBezTo>
                    <a:pt x="64" y="359"/>
                    <a:pt x="56" y="407"/>
                    <a:pt x="56" y="426"/>
                  </a:cubicBezTo>
                </a:path>
              </a:pathLst>
            </a:custGeom>
            <a:noFill/>
            <a:ln w="9360">
              <a:solidFill>
                <a:srgbClr val="6666FF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autoUpdateAnimBg="0"/>
      <p:bldP spid="9221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Hard processes in </a:t>
            </a:r>
            <a:r>
              <a:rPr lang="en-US" dirty="0" smtClean="0"/>
              <a:t>QCD: Reminder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47800" y="914400"/>
            <a:ext cx="7772400" cy="2362200"/>
          </a:xfrm>
        </p:spPr>
        <p:txBody>
          <a:bodyPr/>
          <a:lstStyle/>
          <a:p>
            <a:r>
              <a:rPr lang="en-US" sz="2000"/>
              <a:t>Hard process: scale Q &gt;&gt; </a:t>
            </a:r>
            <a:r>
              <a:rPr lang="en-US" sz="2000">
                <a:latin typeface="Symbol" pitchFamily="-107" charset="2"/>
              </a:rPr>
              <a:t>L</a:t>
            </a:r>
            <a:r>
              <a:rPr lang="en-US" sz="2000" baseline="-25000"/>
              <a:t>QCD</a:t>
            </a:r>
          </a:p>
          <a:p>
            <a:r>
              <a:rPr lang="en-US" sz="2000"/>
              <a:t>Hard scattering High-p</a:t>
            </a:r>
            <a:r>
              <a:rPr lang="en-US" sz="2000" baseline="-25000"/>
              <a:t>T</a:t>
            </a:r>
            <a:r>
              <a:rPr lang="en-US" sz="2000"/>
              <a:t> parton(photon) Q ~ p</a:t>
            </a:r>
            <a:r>
              <a:rPr lang="en-US" sz="2000" baseline="-25000"/>
              <a:t>T</a:t>
            </a:r>
          </a:p>
          <a:p>
            <a:r>
              <a:rPr lang="en-US" sz="2000"/>
              <a:t>Heavy flavour production m &gt;&gt; </a:t>
            </a:r>
            <a:r>
              <a:rPr lang="en-US" sz="2000">
                <a:latin typeface="Symbol" pitchFamily="-107" charset="2"/>
              </a:rPr>
              <a:t>L</a:t>
            </a:r>
            <a:r>
              <a:rPr lang="en-US" sz="2000" baseline="-25000"/>
              <a:t>QCD</a:t>
            </a:r>
            <a:endParaRPr lang="nl-NL" sz="2000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990600" y="2803525"/>
            <a:ext cx="60912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228600" indent="-174625">
              <a:tabLst>
                <a:tab pos="349250" algn="l"/>
              </a:tabLst>
            </a:pPr>
            <a:r>
              <a:rPr lang="en-US"/>
              <a:t>Cross section calculation can be split into </a:t>
            </a:r>
          </a:p>
          <a:p>
            <a:pPr marL="228600" indent="-174625">
              <a:buFontTx/>
              <a:buChar char="•"/>
              <a:tabLst>
                <a:tab pos="349250" algn="l"/>
              </a:tabLst>
            </a:pPr>
            <a:r>
              <a:rPr lang="en-US"/>
              <a:t>Hard part: perturbative matrix element</a:t>
            </a:r>
          </a:p>
          <a:p>
            <a:pPr marL="228600" indent="-174625">
              <a:buFontTx/>
              <a:buChar char="•"/>
              <a:tabLst>
                <a:tab pos="349250" algn="l"/>
              </a:tabLst>
            </a:pPr>
            <a:r>
              <a:rPr lang="en-US"/>
              <a:t>Soft part: parton density (PDF), fragmentation (FF)</a:t>
            </a:r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1143000" y="5851525"/>
            <a:ext cx="601960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Soft </a:t>
            </a:r>
            <a:r>
              <a:rPr lang="en-US" dirty="0" smtClean="0"/>
              <a:t>parts –  </a:t>
            </a:r>
            <a:r>
              <a:rPr lang="en-US" dirty="0"/>
              <a:t>PDF, FF are </a:t>
            </a:r>
            <a:r>
              <a:rPr lang="en-US" i="1" dirty="0"/>
              <a:t>universal</a:t>
            </a:r>
            <a:r>
              <a:rPr lang="en-US" dirty="0"/>
              <a:t>: independent of hard process</a:t>
            </a:r>
            <a:endParaRPr lang="nl-NL" dirty="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709613" y="5348288"/>
            <a:ext cx="79771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QM interference between hard and soft suppressed (by Q</a:t>
            </a:r>
            <a:r>
              <a:rPr lang="en-US" sz="1800" baseline="30000"/>
              <a:t>2</a:t>
            </a:r>
            <a:r>
              <a:rPr lang="en-US" sz="1800"/>
              <a:t>/</a:t>
            </a:r>
            <a:r>
              <a:rPr lang="en-US" sz="1800">
                <a:latin typeface="Symbol" pitchFamily="-107" charset="2"/>
              </a:rPr>
              <a:t>L</a:t>
            </a:r>
            <a:r>
              <a:rPr lang="en-US" sz="1800" baseline="30000"/>
              <a:t>2</a:t>
            </a:r>
            <a:r>
              <a:rPr lang="en-US" sz="1800"/>
              <a:t> ‘Higher Twist’) </a:t>
            </a:r>
            <a:endParaRPr lang="nl-NL" sz="18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3429000" y="2286000"/>
            <a:ext cx="207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b="1"/>
              <a:t>Factorization</a:t>
            </a:r>
            <a:endParaRPr lang="nl-NL" sz="2400" b="1"/>
          </a:p>
        </p:txBody>
      </p:sp>
      <p:graphicFrame>
        <p:nvGraphicFramePr>
          <p:cNvPr id="1032" name="Object 8"/>
          <p:cNvGraphicFramePr>
            <a:graphicFrameLocks noChangeAspect="1"/>
          </p:cNvGraphicFramePr>
          <p:nvPr/>
        </p:nvGraphicFramePr>
        <p:xfrm>
          <a:off x="609600" y="3886200"/>
          <a:ext cx="7893050" cy="915988"/>
        </p:xfrm>
        <a:graphic>
          <a:graphicData uri="http://schemas.openxmlformats.org/presentationml/2006/ole">
            <p:oleObj spid="_x0000_s166914" name="Equation" r:id="rId3" imgW="4051080" imgH="469800" progId="Equation.3">
              <p:embed/>
            </p:oleObj>
          </a:graphicData>
        </a:graphic>
      </p:graphicFrame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3810000" y="4800600"/>
            <a:ext cx="1778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parton density</a:t>
            </a:r>
            <a:endParaRPr lang="nl-NL"/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5943600" y="4800600"/>
            <a:ext cx="1847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matrix element</a:t>
            </a:r>
            <a:endParaRPr lang="nl-NL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7848600" y="4800600"/>
            <a:ext cx="495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FF</a:t>
            </a:r>
            <a:endParaRPr lang="nl-NL"/>
          </a:p>
        </p:txBody>
      </p:sp>
      <p:sp>
        <p:nvSpPr>
          <p:cNvPr id="1036" name="Line 12"/>
          <p:cNvSpPr>
            <a:spLocks noChangeShapeType="1"/>
          </p:cNvSpPr>
          <p:nvPr/>
        </p:nvSpPr>
        <p:spPr bwMode="auto">
          <a:xfrm>
            <a:off x="3581400" y="4800600"/>
            <a:ext cx="2362200" cy="0"/>
          </a:xfrm>
          <a:prstGeom prst="line">
            <a:avLst/>
          </a:prstGeom>
          <a:noFill/>
          <a:ln w="28575">
            <a:solidFill>
              <a:srgbClr val="0000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7866063" y="4800600"/>
            <a:ext cx="592137" cy="0"/>
          </a:xfrm>
          <a:prstGeom prst="line">
            <a:avLst/>
          </a:prstGeom>
          <a:noFill/>
          <a:ln w="28575">
            <a:solidFill>
              <a:srgbClr val="0000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6019800" y="4800600"/>
            <a:ext cx="1752600" cy="0"/>
          </a:xfrm>
          <a:prstGeom prst="line">
            <a:avLst/>
          </a:prstGeom>
          <a:noFill/>
          <a:ln w="28575">
            <a:solidFill>
              <a:srgbClr val="0000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2" descr="zeuspdf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7338" y="1143000"/>
            <a:ext cx="4360862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8067" name="Picture 3" descr="h1glu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606550"/>
            <a:ext cx="4281488" cy="395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068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Parton density distribution</a:t>
            </a:r>
          </a:p>
        </p:txBody>
      </p:sp>
      <p:sp>
        <p:nvSpPr>
          <p:cNvPr id="88069" name="Text Box 5"/>
          <p:cNvSpPr txBox="1">
            <a:spLocks noChangeArrowheads="1"/>
          </p:cNvSpPr>
          <p:nvPr/>
        </p:nvSpPr>
        <p:spPr bwMode="auto">
          <a:xfrm>
            <a:off x="1066800" y="762000"/>
            <a:ext cx="30813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Low Q</a:t>
            </a:r>
            <a:r>
              <a:rPr lang="en-US" baseline="30000"/>
              <a:t>2</a:t>
            </a:r>
            <a:r>
              <a:rPr lang="en-US"/>
              <a:t>: valence structure</a:t>
            </a:r>
            <a:endParaRPr lang="nl-NL" baseline="30000"/>
          </a:p>
        </p:txBody>
      </p:sp>
      <p:sp>
        <p:nvSpPr>
          <p:cNvPr id="88070" name="Line 6"/>
          <p:cNvSpPr>
            <a:spLocks noChangeShapeType="1"/>
          </p:cNvSpPr>
          <p:nvPr/>
        </p:nvSpPr>
        <p:spPr bwMode="auto">
          <a:xfrm flipV="1">
            <a:off x="3505200" y="4343400"/>
            <a:ext cx="0" cy="144780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8071" name="Text Box 7"/>
          <p:cNvSpPr txBox="1">
            <a:spLocks noChangeArrowheads="1"/>
          </p:cNvSpPr>
          <p:nvPr/>
        </p:nvSpPr>
        <p:spPr bwMode="auto">
          <a:xfrm>
            <a:off x="2057400" y="5867400"/>
            <a:ext cx="30257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Valence quarks (p = uud)</a:t>
            </a:r>
          </a:p>
          <a:p>
            <a:r>
              <a:rPr lang="en-US"/>
              <a:t>x ~ 1/3</a:t>
            </a:r>
            <a:endParaRPr lang="nl-NL"/>
          </a:p>
        </p:txBody>
      </p:sp>
      <p:sp>
        <p:nvSpPr>
          <p:cNvPr id="88072" name="Line 8"/>
          <p:cNvSpPr>
            <a:spLocks noChangeShapeType="1"/>
          </p:cNvSpPr>
          <p:nvPr/>
        </p:nvSpPr>
        <p:spPr bwMode="auto">
          <a:xfrm flipV="1">
            <a:off x="685800" y="3886200"/>
            <a:ext cx="533400" cy="182880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8073" name="Text Box 9"/>
          <p:cNvSpPr txBox="1">
            <a:spLocks noChangeArrowheads="1"/>
          </p:cNvSpPr>
          <p:nvPr/>
        </p:nvSpPr>
        <p:spPr bwMode="auto">
          <a:xfrm>
            <a:off x="60325" y="5726113"/>
            <a:ext cx="145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Soft gluons</a:t>
            </a:r>
            <a:endParaRPr lang="nl-NL"/>
          </a:p>
        </p:txBody>
      </p:sp>
      <p:sp>
        <p:nvSpPr>
          <p:cNvPr id="88074" name="Text Box 10"/>
          <p:cNvSpPr txBox="1">
            <a:spLocks noChangeArrowheads="1"/>
          </p:cNvSpPr>
          <p:nvPr/>
        </p:nvSpPr>
        <p:spPr bwMode="auto">
          <a:xfrm>
            <a:off x="5699125" y="1001713"/>
            <a:ext cx="2547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Q</a:t>
            </a:r>
            <a:r>
              <a:rPr lang="en-US" baseline="30000"/>
              <a:t>2</a:t>
            </a:r>
            <a:r>
              <a:rPr lang="en-US"/>
              <a:t> evolution (gluons)</a:t>
            </a:r>
            <a:endParaRPr lang="nl-NL"/>
          </a:p>
        </p:txBody>
      </p:sp>
      <p:sp>
        <p:nvSpPr>
          <p:cNvPr id="88075" name="Text Box 11"/>
          <p:cNvSpPr txBox="1">
            <a:spLocks noChangeArrowheads="1"/>
          </p:cNvSpPr>
          <p:nvPr/>
        </p:nvSpPr>
        <p:spPr bwMode="auto">
          <a:xfrm>
            <a:off x="5322888" y="5699125"/>
            <a:ext cx="34401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/>
              <a:t>Gluon content of proton rises</a:t>
            </a:r>
            <a:br>
              <a:rPr lang="en-US"/>
            </a:br>
            <a:r>
              <a:rPr lang="en-US"/>
              <a:t>quickly with Q</a:t>
            </a:r>
            <a:r>
              <a:rPr lang="en-US" baseline="30000"/>
              <a:t>2</a:t>
            </a:r>
            <a:endParaRPr lang="nl-NL" baseline="3000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74" grpId="0" autoUpdateAnimBg="0"/>
      <p:bldP spid="88075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pQCD illustrated</a:t>
            </a:r>
          </a:p>
        </p:txBody>
      </p:sp>
      <p:graphicFrame>
        <p:nvGraphicFramePr>
          <p:cNvPr id="45059" name="Object 3"/>
          <p:cNvGraphicFramePr>
            <a:graphicFrameLocks noChangeAspect="1"/>
          </p:cNvGraphicFramePr>
          <p:nvPr/>
        </p:nvGraphicFramePr>
        <p:xfrm>
          <a:off x="533400" y="4875213"/>
          <a:ext cx="7893050" cy="915987"/>
        </p:xfrm>
        <a:graphic>
          <a:graphicData uri="http://schemas.openxmlformats.org/presentationml/2006/ole">
            <p:oleObj spid="_x0000_s169986" name="Equation" r:id="rId3" imgW="4051080" imgH="469800" progId="Equation.3">
              <p:embed/>
            </p:oleObj>
          </a:graphicData>
        </a:graphic>
      </p:graphicFrame>
      <p:pic>
        <p:nvPicPr>
          <p:cNvPr id="45060" name="Picture 4" descr="JetIncCS_KT_CS_D0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1065213"/>
            <a:ext cx="3733800" cy="3394075"/>
          </a:xfrm>
          <a:prstGeom prst="rect">
            <a:avLst/>
          </a:prstGeom>
          <a:noFill/>
        </p:spPr>
      </p:pic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738188" y="4306888"/>
            <a:ext cx="21574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chemeClr val="tx1"/>
                </a:solidFill>
              </a:rPr>
              <a:t>CDF, PRD75, 092006</a:t>
            </a:r>
            <a:endParaRPr lang="nl-NL" sz="1600">
              <a:solidFill>
                <a:schemeClr val="tx1"/>
              </a:solidFill>
            </a:endParaRPr>
          </a:p>
        </p:txBody>
      </p:sp>
      <p:sp>
        <p:nvSpPr>
          <p:cNvPr id="45062" name="AutoShape 6"/>
          <p:cNvSpPr>
            <a:spLocks/>
          </p:cNvSpPr>
          <p:nvPr/>
        </p:nvSpPr>
        <p:spPr bwMode="auto">
          <a:xfrm rot="5400000">
            <a:off x="4991100" y="2398713"/>
            <a:ext cx="457200" cy="4953000"/>
          </a:xfrm>
          <a:prstGeom prst="leftBrace">
            <a:avLst>
              <a:gd name="adj1" fmla="val 90278"/>
              <a:gd name="adj2" fmla="val 50000"/>
            </a:avLst>
          </a:prstGeom>
          <a:noFill/>
          <a:ln w="28575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3" name="Line 7"/>
          <p:cNvSpPr>
            <a:spLocks noChangeShapeType="1"/>
          </p:cNvSpPr>
          <p:nvPr/>
        </p:nvSpPr>
        <p:spPr bwMode="auto">
          <a:xfrm>
            <a:off x="3733800" y="3275013"/>
            <a:ext cx="1371600" cy="1219200"/>
          </a:xfrm>
          <a:prstGeom prst="line">
            <a:avLst/>
          </a:prstGeom>
          <a:noFill/>
          <a:ln w="28575">
            <a:solidFill>
              <a:srgbClr val="000099"/>
            </a:solidFill>
            <a:round/>
            <a:headEnd type="triangle" w="med" len="med"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4" name="Text Box 8"/>
          <p:cNvSpPr txBox="1">
            <a:spLocks noChangeArrowheads="1"/>
          </p:cNvSpPr>
          <p:nvPr/>
        </p:nvSpPr>
        <p:spPr bwMode="auto">
          <a:xfrm>
            <a:off x="3946525" y="2667000"/>
            <a:ext cx="1920875" cy="641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/>
              <a:t>jet spectrum ~ parton spectrum</a:t>
            </a:r>
            <a:endParaRPr lang="nl-NL" sz="1800"/>
          </a:p>
        </p:txBody>
      </p:sp>
      <p:pic>
        <p:nvPicPr>
          <p:cNvPr id="45065" name="Picture 9" descr="OpalDelphi_ex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43600" y="1293813"/>
            <a:ext cx="2971800" cy="285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6" name="Line 10"/>
          <p:cNvSpPr>
            <a:spLocks noChangeShapeType="1"/>
          </p:cNvSpPr>
          <p:nvPr/>
        </p:nvSpPr>
        <p:spPr bwMode="auto">
          <a:xfrm flipH="1" flipV="1">
            <a:off x="7315200" y="3198813"/>
            <a:ext cx="609600" cy="1676400"/>
          </a:xfrm>
          <a:prstGeom prst="line">
            <a:avLst/>
          </a:prstGeom>
          <a:noFill/>
          <a:ln w="28575">
            <a:solidFill>
              <a:srgbClr val="000099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45067" name="Object 11"/>
          <p:cNvGraphicFramePr>
            <a:graphicFrameLocks noChangeAspect="1"/>
          </p:cNvGraphicFramePr>
          <p:nvPr/>
        </p:nvGraphicFramePr>
        <p:xfrm>
          <a:off x="4572000" y="3429000"/>
          <a:ext cx="1238250" cy="647700"/>
        </p:xfrm>
        <a:graphic>
          <a:graphicData uri="http://schemas.openxmlformats.org/presentationml/2006/ole">
            <p:oleObj spid="_x0000_s169987" name="Vergelijking" r:id="rId6" imgW="825480" imgH="431640" progId="Equation.3">
              <p:embed/>
            </p:oleObj>
          </a:graphicData>
        </a:graphic>
      </p:graphicFrame>
      <p:graphicFrame>
        <p:nvGraphicFramePr>
          <p:cNvPr id="45068" name="Object 12"/>
          <p:cNvGraphicFramePr>
            <a:graphicFrameLocks noChangeAspect="1"/>
          </p:cNvGraphicFramePr>
          <p:nvPr/>
        </p:nvGraphicFramePr>
        <p:xfrm>
          <a:off x="7848600" y="3884613"/>
          <a:ext cx="990600" cy="593725"/>
        </p:xfrm>
        <a:graphic>
          <a:graphicData uri="http://schemas.openxmlformats.org/presentationml/2006/ole">
            <p:oleObj spid="_x0000_s169988" name="Equation" r:id="rId7" imgW="761760" imgH="457200" progId="Equation.3">
              <p:embed/>
            </p:oleObj>
          </a:graphicData>
        </a:graphic>
      </p:graphicFrame>
      <p:sp>
        <p:nvSpPr>
          <p:cNvPr id="45069" name="Text Box 13"/>
          <p:cNvSpPr txBox="1">
            <a:spLocks noChangeArrowheads="1"/>
          </p:cNvSpPr>
          <p:nvPr/>
        </p:nvSpPr>
        <p:spPr bwMode="auto">
          <a:xfrm>
            <a:off x="6553200" y="1066800"/>
            <a:ext cx="17351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fragmentation</a:t>
            </a:r>
            <a:endParaRPr lang="nl-NL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Y:\Dropbox\11QMStudent\showe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6888" y="1016000"/>
            <a:ext cx="6081712" cy="3932238"/>
          </a:xfrm>
          <a:prstGeom prst="rect">
            <a:avLst/>
          </a:prstGeom>
          <a:noFill/>
        </p:spPr>
      </p:pic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Fragmentation and parton showers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254125" y="5013325"/>
            <a:ext cx="11080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large Q</a:t>
            </a:r>
            <a:r>
              <a:rPr lang="en-US" baseline="30000"/>
              <a:t>2</a:t>
            </a:r>
            <a:endParaRPr lang="nl-NL" baseline="30000"/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6705600" y="4992688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/>
              <a:t>Q ~ m</a:t>
            </a:r>
            <a:r>
              <a:rPr lang="en-US" baseline="-25000"/>
              <a:t>H</a:t>
            </a:r>
            <a:r>
              <a:rPr lang="en-US"/>
              <a:t> ~ </a:t>
            </a:r>
            <a:r>
              <a:rPr lang="en-US">
                <a:latin typeface="Symbol" pitchFamily="-107" charset="2"/>
              </a:rPr>
              <a:t>L</a:t>
            </a:r>
            <a:r>
              <a:rPr lang="en-US" baseline="-25000"/>
              <a:t>QCD</a:t>
            </a:r>
            <a:endParaRPr lang="nl-NL" baseline="-25000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029200" y="1066800"/>
            <a:ext cx="473075" cy="4302125"/>
            <a:chOff x="3168" y="672"/>
            <a:chExt cx="298" cy="2710"/>
          </a:xfrm>
        </p:grpSpPr>
        <p:sp>
          <p:nvSpPr>
            <p:cNvPr id="7175" name="Line 7"/>
            <p:cNvSpPr>
              <a:spLocks noChangeShapeType="1"/>
            </p:cNvSpPr>
            <p:nvPr/>
          </p:nvSpPr>
          <p:spPr bwMode="auto">
            <a:xfrm>
              <a:off x="3264" y="672"/>
              <a:ext cx="0" cy="2448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prstDash val="dash"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76" name="Text Box 8"/>
            <p:cNvSpPr txBox="1">
              <a:spLocks noChangeArrowheads="1"/>
            </p:cNvSpPr>
            <p:nvPr/>
          </p:nvSpPr>
          <p:spPr bwMode="auto">
            <a:xfrm>
              <a:off x="3168" y="3094"/>
              <a:ext cx="29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400">
                  <a:latin typeface="Symbol" pitchFamily="-107" charset="2"/>
                </a:rPr>
                <a:t>m</a:t>
              </a:r>
              <a:r>
                <a:rPr lang="en-US" sz="2400" baseline="-25000">
                  <a:latin typeface="Times New Roman" pitchFamily="-107" charset="0"/>
                </a:rPr>
                <a:t>F</a:t>
              </a:r>
              <a:endParaRPr lang="nl-NL" sz="2400" baseline="-25000">
                <a:latin typeface="Times New Roman" pitchFamily="-107" charset="0"/>
              </a:endParaRPr>
            </a:p>
          </p:txBody>
        </p:sp>
      </p:grp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914400" y="5791200"/>
            <a:ext cx="731996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/>
              <a:t>Analytical calculations: Fragmentation Function D(z, </a:t>
            </a:r>
            <a:r>
              <a:rPr lang="en-US">
                <a:latin typeface="Symbol" pitchFamily="-107" charset="2"/>
              </a:rPr>
              <a:t>m</a:t>
            </a:r>
            <a:r>
              <a:rPr lang="en-US"/>
              <a:t>) z=p</a:t>
            </a:r>
            <a:r>
              <a:rPr lang="en-US" baseline="-25000"/>
              <a:t>h</a:t>
            </a:r>
            <a:r>
              <a:rPr lang="en-US"/>
              <a:t>/E</a:t>
            </a:r>
            <a:r>
              <a:rPr lang="en-US" baseline="-25000"/>
              <a:t>jet</a:t>
            </a:r>
          </a:p>
          <a:p>
            <a:pPr algn="ctr"/>
            <a:r>
              <a:rPr lang="en-US" sz="1400"/>
              <a:t>Only longitudinal dynamics</a:t>
            </a:r>
            <a:endParaRPr lang="nl-NL" sz="1400"/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722313" y="2587625"/>
            <a:ext cx="2130425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>
                <a:solidFill>
                  <a:schemeClr val="tx1"/>
                </a:solidFill>
              </a:rPr>
              <a:t>High-energy</a:t>
            </a:r>
          </a:p>
          <a:p>
            <a:pPr algn="ctr"/>
            <a:endParaRPr lang="en-US" sz="1600" b="1">
              <a:solidFill>
                <a:schemeClr val="tx1"/>
              </a:solidFill>
            </a:endParaRPr>
          </a:p>
          <a:p>
            <a:pPr algn="ctr"/>
            <a:r>
              <a:rPr lang="en-US" sz="1600" b="1">
                <a:solidFill>
                  <a:schemeClr val="tx1"/>
                </a:solidFill>
              </a:rPr>
              <a:t>parton</a:t>
            </a:r>
          </a:p>
          <a:p>
            <a:pPr algn="ctr"/>
            <a:r>
              <a:rPr lang="en-US" sz="1600">
                <a:solidFill>
                  <a:schemeClr val="tx1"/>
                </a:solidFill>
              </a:rPr>
              <a:t>(from hard scattering)</a:t>
            </a:r>
            <a:endParaRPr lang="nl-NL" sz="1600">
              <a:solidFill>
                <a:schemeClr val="tx1"/>
              </a:solidFill>
            </a:endParaRP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 rot="5400000">
            <a:off x="7361238" y="2770188"/>
            <a:ext cx="1216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chemeClr val="tx1"/>
                </a:solidFill>
              </a:rPr>
              <a:t>Hadrons</a:t>
            </a:r>
            <a:endParaRPr lang="nl-NL" b="1">
              <a:solidFill>
                <a:schemeClr val="tx1"/>
              </a:solidFill>
            </a:endParaRP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996950" y="1066800"/>
            <a:ext cx="296545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/>
              <a:t>MC event generators</a:t>
            </a:r>
          </a:p>
          <a:p>
            <a:pPr algn="ctr"/>
            <a:r>
              <a:rPr lang="en-US" sz="1800"/>
              <a:t>implement ‘parton showers’</a:t>
            </a:r>
          </a:p>
          <a:p>
            <a:pPr algn="ctr"/>
            <a:r>
              <a:rPr lang="en-US" sz="1200"/>
              <a:t>Longitudinal and transverse dynamics</a:t>
            </a:r>
            <a:endParaRPr lang="nl-NL" sz="120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7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Nuclear modification factor </a:t>
            </a:r>
            <a:r>
              <a:rPr lang="en-US" i="1" dirty="0" smtClean="0"/>
              <a:t>R</a:t>
            </a:r>
            <a:r>
              <a:rPr lang="en-US" i="1" baseline="-25000" dirty="0" smtClean="0"/>
              <a:t>AA </a:t>
            </a:r>
            <a:r>
              <a:rPr lang="en-US" dirty="0" smtClean="0"/>
              <a:t>(again)</a:t>
            </a:r>
            <a:endParaRPr lang="en-US" dirty="0"/>
          </a:p>
        </p:txBody>
      </p:sp>
      <p:sp>
        <p:nvSpPr>
          <p:cNvPr id="14339" name="Freeform 3"/>
          <p:cNvSpPr>
            <a:spLocks/>
          </p:cNvSpPr>
          <p:nvPr/>
        </p:nvSpPr>
        <p:spPr bwMode="auto">
          <a:xfrm>
            <a:off x="3276600" y="1828800"/>
            <a:ext cx="3124200" cy="2895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824"/>
              </a:cxn>
              <a:cxn ang="0">
                <a:pos x="1968" y="1824"/>
              </a:cxn>
            </a:cxnLst>
            <a:rect l="0" t="0" r="r" b="b"/>
            <a:pathLst>
              <a:path w="1968" h="1824">
                <a:moveTo>
                  <a:pt x="0" y="0"/>
                </a:moveTo>
                <a:lnTo>
                  <a:pt x="0" y="1824"/>
                </a:lnTo>
                <a:lnTo>
                  <a:pt x="1968" y="1824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40" name="Freeform 4"/>
          <p:cNvSpPr>
            <a:spLocks/>
          </p:cNvSpPr>
          <p:nvPr/>
        </p:nvSpPr>
        <p:spPr bwMode="auto">
          <a:xfrm>
            <a:off x="3810000" y="1905000"/>
            <a:ext cx="2514600" cy="2286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80" y="816"/>
              </a:cxn>
              <a:cxn ang="0">
                <a:pos x="1584" y="1440"/>
              </a:cxn>
            </a:cxnLst>
            <a:rect l="0" t="0" r="r" b="b"/>
            <a:pathLst>
              <a:path w="1584" h="1440">
                <a:moveTo>
                  <a:pt x="0" y="0"/>
                </a:moveTo>
                <a:cubicBezTo>
                  <a:pt x="108" y="288"/>
                  <a:pt x="216" y="576"/>
                  <a:pt x="480" y="816"/>
                </a:cubicBezTo>
                <a:cubicBezTo>
                  <a:pt x="744" y="1056"/>
                  <a:pt x="1164" y="1248"/>
                  <a:pt x="1584" y="1440"/>
                </a:cubicBezTo>
              </a:path>
            </a:pathLst>
          </a:custGeom>
          <a:noFill/>
          <a:ln w="19050" cmpd="sng">
            <a:solidFill>
              <a:srgbClr val="0000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41" name="Freeform 5"/>
          <p:cNvSpPr>
            <a:spLocks/>
          </p:cNvSpPr>
          <p:nvPr/>
        </p:nvSpPr>
        <p:spPr bwMode="auto">
          <a:xfrm>
            <a:off x="3581400" y="2209800"/>
            <a:ext cx="2514600" cy="2286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80" y="816"/>
              </a:cxn>
              <a:cxn ang="0">
                <a:pos x="1584" y="1440"/>
              </a:cxn>
            </a:cxnLst>
            <a:rect l="0" t="0" r="r" b="b"/>
            <a:pathLst>
              <a:path w="1584" h="1440">
                <a:moveTo>
                  <a:pt x="0" y="0"/>
                </a:moveTo>
                <a:cubicBezTo>
                  <a:pt x="108" y="288"/>
                  <a:pt x="216" y="576"/>
                  <a:pt x="480" y="816"/>
                </a:cubicBezTo>
                <a:cubicBezTo>
                  <a:pt x="744" y="1056"/>
                  <a:pt x="1164" y="1248"/>
                  <a:pt x="1584" y="1440"/>
                </a:cubicBezTo>
              </a:path>
            </a:pathLst>
          </a:custGeom>
          <a:noFill/>
          <a:ln w="19050" cmpd="sng">
            <a:solidFill>
              <a:srgbClr val="CC0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5013325" y="2855913"/>
            <a:ext cx="571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p+p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3717925" y="3770313"/>
            <a:ext cx="8763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>
                <a:solidFill>
                  <a:srgbClr val="CC0000"/>
                </a:solidFill>
              </a:rPr>
              <a:t>Au+Au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6172200" y="4800600"/>
            <a:ext cx="404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>
                <a:solidFill>
                  <a:schemeClr val="tx1"/>
                </a:solidFill>
              </a:rPr>
              <a:t>p</a:t>
            </a:r>
            <a:r>
              <a:rPr lang="en-US" sz="1800" baseline="-25000">
                <a:solidFill>
                  <a:schemeClr val="tx1"/>
                </a:solidFill>
              </a:rPr>
              <a:t>T</a:t>
            </a: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 rot="-5400000">
            <a:off x="2102644" y="2407444"/>
            <a:ext cx="1676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>
                <a:solidFill>
                  <a:schemeClr val="tx1"/>
                </a:solidFill>
              </a:rPr>
              <a:t>1/N</a:t>
            </a:r>
            <a:r>
              <a:rPr lang="en-US" sz="1800" baseline="-25000">
                <a:solidFill>
                  <a:schemeClr val="tx1"/>
                </a:solidFill>
              </a:rPr>
              <a:t>bin</a:t>
            </a:r>
            <a:r>
              <a:rPr lang="en-US" sz="1800">
                <a:solidFill>
                  <a:schemeClr val="tx1"/>
                </a:solidFill>
              </a:rPr>
              <a:t> d</a:t>
            </a:r>
            <a:r>
              <a:rPr lang="en-US" sz="1800" baseline="30000">
                <a:solidFill>
                  <a:schemeClr val="tx1"/>
                </a:solidFill>
              </a:rPr>
              <a:t>2</a:t>
            </a:r>
            <a:r>
              <a:rPr lang="en-US" sz="1800">
                <a:solidFill>
                  <a:schemeClr val="tx1"/>
                </a:solidFill>
              </a:rPr>
              <a:t>N/d</a:t>
            </a:r>
            <a:r>
              <a:rPr lang="en-US" sz="1800" baseline="30000">
                <a:solidFill>
                  <a:schemeClr val="tx1"/>
                </a:solidFill>
              </a:rPr>
              <a:t>2</a:t>
            </a:r>
            <a:r>
              <a:rPr lang="en-US" sz="1800">
                <a:solidFill>
                  <a:schemeClr val="tx1"/>
                </a:solidFill>
              </a:rPr>
              <a:t>p</a:t>
            </a:r>
            <a:r>
              <a:rPr lang="en-US" sz="1800" baseline="-25000">
                <a:solidFill>
                  <a:schemeClr val="tx1"/>
                </a:solidFill>
              </a:rPr>
              <a:t>T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228600" y="1865313"/>
            <a:ext cx="4114800" cy="1824037"/>
            <a:chOff x="144" y="983"/>
            <a:chExt cx="2592" cy="1149"/>
          </a:xfrm>
        </p:grpSpPr>
        <p:sp>
          <p:nvSpPr>
            <p:cNvPr id="14347" name="Text Box 11"/>
            <p:cNvSpPr txBox="1">
              <a:spLocks noChangeArrowheads="1"/>
            </p:cNvSpPr>
            <p:nvPr/>
          </p:nvSpPr>
          <p:spPr bwMode="auto">
            <a:xfrm>
              <a:off x="278" y="983"/>
              <a:ext cx="93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800">
                  <a:solidFill>
                    <a:srgbClr val="990000"/>
                  </a:solidFill>
                </a:rPr>
                <a:t>‘Energy loss’</a:t>
              </a:r>
            </a:p>
          </p:txBody>
        </p:sp>
        <p:grpSp>
          <p:nvGrpSpPr>
            <p:cNvPr id="3" name="Group 12"/>
            <p:cNvGrpSpPr>
              <a:grpSpLocks/>
            </p:cNvGrpSpPr>
            <p:nvPr/>
          </p:nvGrpSpPr>
          <p:grpSpPr bwMode="auto">
            <a:xfrm>
              <a:off x="144" y="1680"/>
              <a:ext cx="2592" cy="452"/>
              <a:chOff x="144" y="1680"/>
              <a:chExt cx="2592" cy="452"/>
            </a:xfrm>
          </p:grpSpPr>
          <p:sp>
            <p:nvSpPr>
              <p:cNvPr id="14349" name="Line 13"/>
              <p:cNvSpPr>
                <a:spLocks noChangeShapeType="1"/>
              </p:cNvSpPr>
              <p:nvPr/>
            </p:nvSpPr>
            <p:spPr bwMode="auto">
              <a:xfrm flipH="1">
                <a:off x="2496" y="1680"/>
                <a:ext cx="24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50" name="Text Box 14"/>
              <p:cNvSpPr txBox="1">
                <a:spLocks noChangeArrowheads="1"/>
              </p:cNvSpPr>
              <p:nvPr/>
            </p:nvSpPr>
            <p:spPr bwMode="auto">
              <a:xfrm>
                <a:off x="144" y="1920"/>
                <a:ext cx="1349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600"/>
                  <a:t>Shifts spectrum to left</a:t>
                </a:r>
              </a:p>
            </p:txBody>
          </p:sp>
          <p:sp>
            <p:nvSpPr>
              <p:cNvPr id="14351" name="Line 15"/>
              <p:cNvSpPr>
                <a:spLocks noChangeShapeType="1"/>
              </p:cNvSpPr>
              <p:nvPr/>
            </p:nvSpPr>
            <p:spPr bwMode="auto">
              <a:xfrm flipV="1">
                <a:off x="1056" y="1687"/>
                <a:ext cx="1536" cy="233"/>
              </a:xfrm>
              <a:prstGeom prst="line">
                <a:avLst/>
              </a:prstGeom>
              <a:noFill/>
              <a:ln w="19050">
                <a:solidFill>
                  <a:srgbClr val="000099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5257800" y="1828800"/>
            <a:ext cx="3194050" cy="2209800"/>
            <a:chOff x="3312" y="960"/>
            <a:chExt cx="2012" cy="1392"/>
          </a:xfrm>
        </p:grpSpPr>
        <p:sp>
          <p:nvSpPr>
            <p:cNvPr id="14353" name="Text Box 17"/>
            <p:cNvSpPr txBox="1">
              <a:spLocks noChangeArrowheads="1"/>
            </p:cNvSpPr>
            <p:nvPr/>
          </p:nvSpPr>
          <p:spPr bwMode="auto">
            <a:xfrm>
              <a:off x="4320" y="960"/>
              <a:ext cx="86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800">
                  <a:solidFill>
                    <a:srgbClr val="990000"/>
                  </a:solidFill>
                </a:rPr>
                <a:t>‘Absorption’</a:t>
              </a:r>
              <a:endParaRPr lang="en-US" sz="1800"/>
            </a:p>
          </p:txBody>
        </p:sp>
        <p:grpSp>
          <p:nvGrpSpPr>
            <p:cNvPr id="5" name="Group 18"/>
            <p:cNvGrpSpPr>
              <a:grpSpLocks/>
            </p:cNvGrpSpPr>
            <p:nvPr/>
          </p:nvGrpSpPr>
          <p:grpSpPr bwMode="auto">
            <a:xfrm>
              <a:off x="3312" y="1680"/>
              <a:ext cx="2012" cy="672"/>
              <a:chOff x="3312" y="1680"/>
              <a:chExt cx="2012" cy="672"/>
            </a:xfrm>
          </p:grpSpPr>
          <p:sp>
            <p:nvSpPr>
              <p:cNvPr id="14355" name="Line 19"/>
              <p:cNvSpPr>
                <a:spLocks noChangeShapeType="1"/>
              </p:cNvSpPr>
              <p:nvPr/>
            </p:nvSpPr>
            <p:spPr bwMode="auto">
              <a:xfrm flipH="1">
                <a:off x="3312" y="2112"/>
                <a:ext cx="0" cy="24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56" name="Text Box 20"/>
              <p:cNvSpPr txBox="1">
                <a:spLocks noChangeArrowheads="1"/>
              </p:cNvSpPr>
              <p:nvPr/>
            </p:nvSpPr>
            <p:spPr bwMode="auto">
              <a:xfrm>
                <a:off x="4224" y="1680"/>
                <a:ext cx="110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/>
                  <a:t>Downward shift</a:t>
                </a:r>
              </a:p>
            </p:txBody>
          </p:sp>
          <p:sp>
            <p:nvSpPr>
              <p:cNvPr id="14357" name="Line 21"/>
              <p:cNvSpPr>
                <a:spLocks noChangeShapeType="1"/>
              </p:cNvSpPr>
              <p:nvPr/>
            </p:nvSpPr>
            <p:spPr bwMode="auto">
              <a:xfrm flipH="1">
                <a:off x="3360" y="1824"/>
                <a:ext cx="816" cy="432"/>
              </a:xfrm>
              <a:prstGeom prst="line">
                <a:avLst/>
              </a:prstGeom>
              <a:noFill/>
              <a:ln w="19050">
                <a:solidFill>
                  <a:srgbClr val="000099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4358" name="Text Box 22"/>
          <p:cNvSpPr txBox="1">
            <a:spLocks noChangeArrowheads="1"/>
          </p:cNvSpPr>
          <p:nvPr/>
        </p:nvSpPr>
        <p:spPr bwMode="auto">
          <a:xfrm>
            <a:off x="952500" y="5410200"/>
            <a:ext cx="7353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/>
              <a:t>Measured </a:t>
            </a:r>
            <a:r>
              <a:rPr lang="en-US" i="1"/>
              <a:t>R</a:t>
            </a:r>
            <a:r>
              <a:rPr lang="en-US" i="1" baseline="-25000"/>
              <a:t>AA</a:t>
            </a:r>
            <a:r>
              <a:rPr lang="en-US"/>
              <a:t> is a ratio of yields at a given </a:t>
            </a:r>
            <a:r>
              <a:rPr lang="en-US" i="1"/>
              <a:t>p</a:t>
            </a:r>
            <a:r>
              <a:rPr lang="en-US" baseline="-25000"/>
              <a:t>T</a:t>
            </a:r>
          </a:p>
          <a:p>
            <a:pPr algn="ctr"/>
            <a:r>
              <a:rPr lang="en-US"/>
              <a:t>The physical mechanism is energy loss; shift of yield to lower </a:t>
            </a:r>
            <a:r>
              <a:rPr lang="en-US" i="1"/>
              <a:t>p</a:t>
            </a:r>
            <a:r>
              <a:rPr lang="en-US" baseline="-25000"/>
              <a:t>T</a:t>
            </a:r>
            <a:endParaRPr lang="nl-NL" baseline="-25000"/>
          </a:p>
        </p:txBody>
      </p:sp>
      <p:graphicFrame>
        <p:nvGraphicFramePr>
          <p:cNvPr id="14359" name="Object 23"/>
          <p:cNvGraphicFramePr>
            <a:graphicFrameLocks noChangeAspect="1"/>
          </p:cNvGraphicFramePr>
          <p:nvPr/>
        </p:nvGraphicFramePr>
        <p:xfrm>
          <a:off x="3886200" y="762000"/>
          <a:ext cx="3095812" cy="1066800"/>
        </p:xfrm>
        <a:graphic>
          <a:graphicData uri="http://schemas.openxmlformats.org/presentationml/2006/ole">
            <p:oleObj spid="_x0000_s172034" name="Equation" r:id="rId3" imgW="1473120" imgH="507960" progId="Equation.3">
              <p:embed/>
            </p:oleObj>
          </a:graphicData>
        </a:graphic>
      </p:graphicFrame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8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 of a realistic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loss</a:t>
            </a:r>
            <a:r>
              <a:rPr lang="en-US" dirty="0" smtClean="0"/>
              <a:t> model</a:t>
            </a:r>
            <a:endParaRPr lang="nl-NL" dirty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/>
              <a:t>Energy </a:t>
            </a:r>
            <a:r>
              <a:rPr lang="en-US" sz="2800" dirty="0" smtClean="0"/>
              <a:t>loss is a </a:t>
            </a:r>
            <a:r>
              <a:rPr lang="en-US" sz="2800" dirty="0"/>
              <a:t>distribution</a:t>
            </a:r>
          </a:p>
          <a:p>
            <a:r>
              <a:rPr lang="en-US" sz="2800" dirty="0"/>
              <a:t>Geometry: density profile; path length distribution</a:t>
            </a:r>
          </a:p>
          <a:p>
            <a:r>
              <a:rPr lang="en-US" sz="2800" dirty="0"/>
              <a:t>Energy loss is </a:t>
            </a:r>
            <a:r>
              <a:rPr lang="en-US" sz="2800" dirty="0" err="1"/>
              <a:t>partonic</a:t>
            </a:r>
            <a:r>
              <a:rPr lang="en-US" sz="2800" dirty="0"/>
              <a:t>, not </a:t>
            </a:r>
            <a:r>
              <a:rPr lang="en-US" sz="2800" dirty="0" err="1"/>
              <a:t>hadronic</a:t>
            </a:r>
            <a:endParaRPr lang="en-US" sz="2800" dirty="0"/>
          </a:p>
          <a:p>
            <a:pPr lvl="1"/>
            <a:r>
              <a:rPr lang="en-US" sz="2400" dirty="0"/>
              <a:t>Full  modeling: medium modified shower</a:t>
            </a:r>
          </a:p>
          <a:p>
            <a:pPr lvl="1"/>
            <a:r>
              <a:rPr lang="en-US" sz="2400" dirty="0"/>
              <a:t>Simple </a:t>
            </a:r>
            <a:r>
              <a:rPr lang="en-US" sz="2400" dirty="0" err="1"/>
              <a:t>ansatz</a:t>
            </a:r>
            <a:r>
              <a:rPr lang="en-US" sz="2400" dirty="0"/>
              <a:t> for leading hadrons: energy loss followed by fragmentation</a:t>
            </a:r>
          </a:p>
          <a:p>
            <a:pPr lvl="1"/>
            <a:r>
              <a:rPr lang="en-US" sz="2400" dirty="0"/>
              <a:t>Quark/gluon differences</a:t>
            </a:r>
            <a:endParaRPr lang="nl-NL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3" name="Picture 2"/>
          <p:cNvPicPr>
            <a:picLocks noChangeAspect="1" noChangeArrowheads="1"/>
          </p:cNvPicPr>
          <p:nvPr/>
        </p:nvPicPr>
        <p:blipFill>
          <a:blip r:embed="rId3"/>
          <a:srcRect l="70422" t="66881" r="7556" b="6262"/>
          <a:stretch>
            <a:fillRect/>
          </a:stretch>
        </p:blipFill>
        <p:spPr bwMode="auto">
          <a:xfrm>
            <a:off x="3124200" y="2362200"/>
            <a:ext cx="2835275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7764" name="Segnaposto numero diapositiva 2"/>
          <p:cNvSpPr>
            <a:spLocks noGrp="1"/>
          </p:cNvSpPr>
          <p:nvPr>
            <p:ph type="sldNum" sz="quarter" idx="12"/>
          </p:nvPr>
        </p:nvSpPr>
        <p:spPr bwMode="auto">
          <a:xfrm>
            <a:off x="6630988" y="6299200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17FE9283-D8EF-4C40-9FFA-D113AB89C352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17765" name="Rettangolo 3"/>
          <p:cNvSpPr>
            <a:spLocks noChangeArrowheads="1"/>
          </p:cNvSpPr>
          <p:nvPr/>
        </p:nvSpPr>
        <p:spPr bwMode="auto">
          <a:xfrm>
            <a:off x="2286000" y="47625"/>
            <a:ext cx="4648200" cy="5238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b="1" dirty="0" err="1" smtClean="0">
                <a:solidFill>
                  <a:schemeClr val="tx2"/>
                </a:solidFill>
                <a:latin typeface="Times New Roman" charset="0"/>
                <a:ea typeface="Times New Roman" charset="0"/>
                <a:cs typeface="Times New Roman" charset="0"/>
              </a:rPr>
              <a:t>PbPb</a:t>
            </a:r>
            <a:r>
              <a:rPr lang="en-US" sz="2800" b="1" dirty="0" smtClean="0">
                <a:solidFill>
                  <a:schemeClr val="tx2"/>
                </a:solidFill>
                <a:latin typeface="Times New Roman" charset="0"/>
                <a:ea typeface="Times New Roman" charset="0"/>
                <a:cs typeface="Times New Roman" charset="0"/>
              </a:rPr>
              <a:t>: Global characteristics</a:t>
            </a:r>
            <a:endParaRPr lang="en-US" sz="2800" b="1" dirty="0">
              <a:solidFill>
                <a:schemeClr val="tx2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17766" name="CasellaDiTesto 19"/>
          <p:cNvSpPr txBox="1">
            <a:spLocks noChangeArrowheads="1"/>
          </p:cNvSpPr>
          <p:nvPr/>
        </p:nvSpPr>
        <p:spPr bwMode="auto">
          <a:xfrm>
            <a:off x="3810000" y="5181600"/>
            <a:ext cx="1981200" cy="738664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bg-BG" sz="1400" b="1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@</a:t>
            </a:r>
            <a:r>
              <a:rPr lang="en-US" sz="1400" b="1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LHC</a:t>
            </a:r>
            <a:r>
              <a:rPr lang="bg-BG" sz="1400" b="1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:</a:t>
            </a:r>
            <a:r>
              <a:rPr lang="bg-BG" sz="1400" b="1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400" b="1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higher temperature</a:t>
            </a:r>
            <a:r>
              <a:rPr lang="bg-BG" sz="1400" b="1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sz="1400" b="1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bigger volume</a:t>
            </a:r>
            <a:r>
              <a:rPr lang="bg-BG" sz="1400" b="1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sz="1400" b="1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longer lifetime</a:t>
            </a:r>
            <a:endParaRPr lang="en-US" sz="1400" b="1" dirty="0">
              <a:solidFill>
                <a:srgbClr val="FF0000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0" y="3657600"/>
            <a:ext cx="3625850" cy="3152775"/>
            <a:chOff x="0" y="3657600"/>
            <a:chExt cx="3625382" cy="3152250"/>
          </a:xfrm>
        </p:grpSpPr>
        <p:pic>
          <p:nvPicPr>
            <p:cNvPr id="117789" name="Picture 10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2678" y="4307305"/>
              <a:ext cx="3592704" cy="25025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7790" name="CasellaDiTesto 46"/>
            <p:cNvSpPr txBox="1">
              <a:spLocks noChangeArrowheads="1"/>
            </p:cNvSpPr>
            <p:nvPr/>
          </p:nvSpPr>
          <p:spPr bwMode="auto">
            <a:xfrm>
              <a:off x="0" y="3657600"/>
              <a:ext cx="3136579" cy="307726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 b="1" dirty="0" smtClean="0">
                  <a:latin typeface="Times New Roman" charset="0"/>
                  <a:ea typeface="Times New Roman" charset="0"/>
                  <a:cs typeface="Times New Roman" charset="0"/>
                </a:rPr>
                <a:t>T = </a:t>
              </a:r>
              <a:r>
                <a:rPr lang="en-US" sz="1400" b="1" dirty="0">
                  <a:latin typeface="Times New Roman" charset="0"/>
                  <a:ea typeface="Times New Roman" charset="0"/>
                  <a:cs typeface="Times New Roman" charset="0"/>
                </a:rPr>
                <a:t>304±51 </a:t>
              </a:r>
              <a:r>
                <a:rPr lang="en-US" sz="1400" b="1" dirty="0" err="1">
                  <a:latin typeface="Times New Roman" charset="0"/>
                  <a:ea typeface="Times New Roman" charset="0"/>
                  <a:cs typeface="Times New Roman" charset="0"/>
                </a:rPr>
                <a:t>MeV</a:t>
              </a:r>
              <a:r>
                <a:rPr lang="en-US" sz="1400" b="1" dirty="0">
                  <a:latin typeface="Times New Roman" charset="0"/>
                  <a:ea typeface="Times New Roman" charset="0"/>
                  <a:cs typeface="Times New Roman" charset="0"/>
                </a:rPr>
                <a:t> </a:t>
              </a:r>
              <a:r>
                <a:rPr lang="en-US" sz="1400" b="1" dirty="0" smtClean="0">
                  <a:latin typeface="Times New Roman" charset="0"/>
                  <a:ea typeface="Times New Roman" charset="0"/>
                  <a:cs typeface="Times New Roman" charset="0"/>
                </a:rPr>
                <a:t>~ 1.4 </a:t>
              </a:r>
              <a:r>
                <a:rPr lang="en-US" sz="1400" b="1" dirty="0" err="1" smtClean="0">
                  <a:latin typeface="Times New Roman" charset="0"/>
                  <a:ea typeface="Times New Roman" charset="0"/>
                  <a:cs typeface="Times New Roman" charset="0"/>
                </a:rPr>
                <a:t>x</a:t>
              </a:r>
              <a:r>
                <a:rPr lang="en-US" sz="1400" b="1" dirty="0" smtClean="0">
                  <a:latin typeface="Times New Roman" charset="0"/>
                  <a:ea typeface="Times New Roman" charset="0"/>
                  <a:cs typeface="Times New Roman" charset="0"/>
                </a:rPr>
                <a:t> T</a:t>
              </a:r>
              <a:r>
                <a:rPr lang="en-US" sz="1400" b="1" baseline="-25000" dirty="0" smtClean="0">
                  <a:latin typeface="Times New Roman" charset="0"/>
                  <a:ea typeface="Times New Roman" charset="0"/>
                  <a:cs typeface="Times New Roman" charset="0"/>
                </a:rPr>
                <a:t>RHIC </a:t>
              </a:r>
              <a:endParaRPr lang="en-US" sz="1400" b="1" baseline="-25000" dirty="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cxnSp>
          <p:nvCxnSpPr>
            <p:cNvPr id="48" name="Connettore 2 47"/>
            <p:cNvCxnSpPr/>
            <p:nvPr/>
          </p:nvCxnSpPr>
          <p:spPr>
            <a:xfrm flipV="1">
              <a:off x="3168241" y="3746485"/>
              <a:ext cx="409522" cy="22380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5692776" y="3789363"/>
            <a:ext cx="3451226" cy="544512"/>
            <a:chOff x="5692743" y="3789039"/>
            <a:chExt cx="3451006" cy="544181"/>
          </a:xfrm>
        </p:grpSpPr>
        <p:sp>
          <p:nvSpPr>
            <p:cNvPr id="117787" name="CasellaDiTesto 18"/>
            <p:cNvSpPr txBox="1">
              <a:spLocks noChangeArrowheads="1"/>
            </p:cNvSpPr>
            <p:nvPr/>
          </p:nvSpPr>
          <p:spPr bwMode="auto">
            <a:xfrm>
              <a:off x="6072800" y="3810000"/>
              <a:ext cx="3070949" cy="523220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400" b="1" dirty="0" smtClean="0">
                  <a:latin typeface="Times New Roman" charset="0"/>
                  <a:ea typeface="Times New Roman" charset="0"/>
                  <a:cs typeface="Times New Roman" charset="0"/>
                </a:rPr>
                <a:t>Lifetime: </a:t>
              </a:r>
              <a:r>
                <a:rPr lang="en-US" sz="1400" b="1" dirty="0">
                  <a:latin typeface="Times New Roman" charset="0"/>
                  <a:ea typeface="Times New Roman" charset="0"/>
                  <a:cs typeface="Times New Roman" charset="0"/>
                </a:rPr>
                <a:t>+20% </a:t>
              </a:r>
              <a:r>
                <a:rPr lang="en-US" sz="1400" b="1" dirty="0" err="1">
                  <a:latin typeface="Times New Roman" charset="0"/>
                  <a:ea typeface="Times New Roman" charset="0"/>
                  <a:cs typeface="Times New Roman" charset="0"/>
                </a:rPr>
                <a:t>wrt</a:t>
              </a:r>
              <a:r>
                <a:rPr lang="en-US" sz="1400" b="1" dirty="0">
                  <a:latin typeface="Times New Roman" charset="0"/>
                  <a:ea typeface="Times New Roman" charset="0"/>
                  <a:cs typeface="Times New Roman" charset="0"/>
                </a:rPr>
                <a:t> RHIC</a:t>
              </a:r>
              <a:r>
                <a:rPr lang="bg-BG" sz="1400" b="1" dirty="0">
                  <a:latin typeface="Times New Roman" charset="0"/>
                  <a:ea typeface="Times New Roman" charset="0"/>
                  <a:cs typeface="Times New Roman" charset="0"/>
                </a:rPr>
                <a:t> </a:t>
              </a:r>
              <a:endParaRPr lang="bg-BG" sz="1400" b="1" dirty="0" smtClean="0">
                <a:latin typeface="Times New Roman" charset="0"/>
                <a:ea typeface="Times New Roman" charset="0"/>
                <a:cs typeface="Times New Roman" charset="0"/>
              </a:endParaRPr>
            </a:p>
            <a:p>
              <a:r>
                <a:rPr lang="en-US" sz="1400" b="1" dirty="0" smtClean="0">
                  <a:latin typeface="Times New Roman" charset="0"/>
                  <a:ea typeface="Times New Roman" charset="0"/>
                  <a:cs typeface="Times New Roman" charset="0"/>
                </a:rPr>
                <a:t>~ </a:t>
              </a:r>
              <a:r>
                <a:rPr lang="en-US" sz="1400" b="1" dirty="0">
                  <a:latin typeface="Times New Roman" charset="0"/>
                  <a:ea typeface="Times New Roman" charset="0"/>
                  <a:cs typeface="Times New Roman" charset="0"/>
                </a:rPr>
                <a:t>10 fm/</a:t>
              </a:r>
              <a:r>
                <a:rPr lang="en-US" sz="1400" b="1" dirty="0" err="1" smtClean="0">
                  <a:latin typeface="Times New Roman" charset="0"/>
                  <a:ea typeface="Times New Roman" charset="0"/>
                  <a:cs typeface="Times New Roman" charset="0"/>
                </a:rPr>
                <a:t>c</a:t>
              </a:r>
              <a:endParaRPr lang="en-US" sz="1400" b="1" baseline="30000" dirty="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cxnSp>
          <p:nvCxnSpPr>
            <p:cNvPr id="30" name="Connettore 2 26"/>
            <p:cNvCxnSpPr/>
            <p:nvPr/>
          </p:nvCxnSpPr>
          <p:spPr>
            <a:xfrm flipH="1" flipV="1">
              <a:off x="5692743" y="3789039"/>
              <a:ext cx="365102" cy="44898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011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67400" y="4525963"/>
            <a:ext cx="3111500" cy="2287587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/>
        </p:spPr>
      </p:pic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0" y="685800"/>
            <a:ext cx="3492500" cy="2746375"/>
            <a:chOff x="0" y="533385"/>
            <a:chExt cx="3491880" cy="2746192"/>
          </a:xfrm>
        </p:grpSpPr>
        <p:cxnSp>
          <p:nvCxnSpPr>
            <p:cNvPr id="38" name="Connettore 2 11"/>
            <p:cNvCxnSpPr/>
            <p:nvPr/>
          </p:nvCxnSpPr>
          <p:spPr>
            <a:xfrm>
              <a:off x="2961749" y="2671605"/>
              <a:ext cx="530131" cy="253983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Gruppo 22"/>
            <p:cNvGrpSpPr>
              <a:grpSpLocks/>
            </p:cNvGrpSpPr>
            <p:nvPr/>
          </p:nvGrpSpPr>
          <p:grpSpPr bwMode="auto">
            <a:xfrm>
              <a:off x="0" y="533385"/>
              <a:ext cx="3187134" cy="2746192"/>
              <a:chOff x="6350" y="542386"/>
              <a:chExt cx="3187134" cy="2746192"/>
            </a:xfrm>
          </p:grpSpPr>
          <p:pic>
            <p:nvPicPr>
              <p:cNvPr id="90115" name="Picture 3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6350" y="542386"/>
                <a:ext cx="3187134" cy="2400140"/>
              </a:xfrm>
              <a:prstGeom prst="rect">
                <a:avLst/>
              </a:prstGeom>
              <a:noFill/>
              <a:ln>
                <a:noFill/>
              </a:ln>
              <a:effectLst>
                <a:prstShdw prst="shdw17" dist="17961" dir="2700000">
                  <a:schemeClr val="accent1">
                    <a:gamma/>
                    <a:shade val="60000"/>
                    <a:invGamma/>
                  </a:schemeClr>
                </a:prstShdw>
              </a:effectLst>
              <a:extLst/>
            </p:spPr>
          </p:pic>
          <p:sp>
            <p:nvSpPr>
              <p:cNvPr id="117784" name="CasellaDiTesto 8"/>
              <p:cNvSpPr txBox="1">
                <a:spLocks noChangeArrowheads="1"/>
              </p:cNvSpPr>
              <p:nvPr/>
            </p:nvSpPr>
            <p:spPr bwMode="auto">
              <a:xfrm>
                <a:off x="6350" y="2980801"/>
                <a:ext cx="3123645" cy="307777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 b="1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Volume </a:t>
                </a:r>
                <a:r>
                  <a:rPr lang="en-US" sz="1400" b="1" dirty="0">
                    <a:latin typeface="Times New Roman" charset="0"/>
                    <a:ea typeface="Times New Roman" charset="0"/>
                    <a:cs typeface="Times New Roman" charset="0"/>
                  </a:rPr>
                  <a:t>~ 2 </a:t>
                </a:r>
                <a:r>
                  <a:rPr lang="en-US" sz="1400" b="1" dirty="0" err="1">
                    <a:latin typeface="Times New Roman" charset="0"/>
                    <a:ea typeface="Times New Roman" charset="0"/>
                    <a:cs typeface="Times New Roman" charset="0"/>
                  </a:rPr>
                  <a:t>x</a:t>
                </a:r>
                <a:r>
                  <a:rPr lang="en-US" sz="1400" b="1" dirty="0">
                    <a:latin typeface="Times New Roman" charset="0"/>
                    <a:ea typeface="Times New Roman" charset="0"/>
                    <a:cs typeface="Times New Roman" charset="0"/>
                  </a:rPr>
                  <a:t> RHIC (R</a:t>
                </a:r>
                <a:r>
                  <a:rPr lang="en-US" sz="1400" b="1" baseline="30000" dirty="0">
                    <a:latin typeface="Times New Roman" charset="0"/>
                    <a:ea typeface="Times New Roman" charset="0"/>
                    <a:cs typeface="Times New Roman" charset="0"/>
                  </a:rPr>
                  <a:t>3 </a:t>
                </a:r>
                <a:r>
                  <a:rPr lang="en-US" sz="1400" b="1" dirty="0">
                    <a:latin typeface="Times New Roman" charset="0"/>
                    <a:ea typeface="Times New Roman" charset="0"/>
                    <a:cs typeface="Times New Roman" charset="0"/>
                  </a:rPr>
                  <a:t>~ 300 fm</a:t>
                </a:r>
                <a:r>
                  <a:rPr lang="en-US" sz="1400" b="1" baseline="30000" dirty="0">
                    <a:latin typeface="Times New Roman" charset="0"/>
                    <a:ea typeface="Times New Roman" charset="0"/>
                    <a:cs typeface="Times New Roman" charset="0"/>
                  </a:rPr>
                  <a:t>3</a:t>
                </a:r>
                <a:r>
                  <a:rPr lang="en-US" sz="1400" b="1" dirty="0">
                    <a:latin typeface="Times New Roman" charset="0"/>
                    <a:ea typeface="Times New Roman" charset="0"/>
                    <a:cs typeface="Times New Roman" charset="0"/>
                  </a:rPr>
                  <a:t>)</a:t>
                </a:r>
              </a:p>
            </p:txBody>
          </p:sp>
        </p:grpSp>
      </p:grpSp>
      <p:grpSp>
        <p:nvGrpSpPr>
          <p:cNvPr id="6" name="Group 20"/>
          <p:cNvGrpSpPr>
            <a:grpSpLocks/>
          </p:cNvGrpSpPr>
          <p:nvPr/>
        </p:nvGrpSpPr>
        <p:grpSpPr bwMode="auto">
          <a:xfrm>
            <a:off x="3408364" y="457200"/>
            <a:ext cx="5754296" cy="3182938"/>
            <a:chOff x="3256643" y="-151528"/>
            <a:chExt cx="5860084" cy="3183486"/>
          </a:xfrm>
        </p:grpSpPr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3256643" y="-151528"/>
              <a:ext cx="5860084" cy="3037910"/>
              <a:chOff x="3277520" y="-173509"/>
              <a:chExt cx="5860084" cy="3037910"/>
            </a:xfrm>
          </p:grpSpPr>
          <p:grpSp>
            <p:nvGrpSpPr>
              <p:cNvPr id="8" name="Gruppo 21"/>
              <p:cNvGrpSpPr>
                <a:grpSpLocks/>
              </p:cNvGrpSpPr>
              <p:nvPr/>
            </p:nvGrpSpPr>
            <p:grpSpPr bwMode="auto">
              <a:xfrm>
                <a:off x="3277520" y="55130"/>
                <a:ext cx="5841080" cy="2809271"/>
                <a:chOff x="3288301" y="74180"/>
                <a:chExt cx="5841080" cy="2809271"/>
              </a:xfrm>
            </p:grpSpPr>
            <p:pic>
              <p:nvPicPr>
                <p:cNvPr id="90114" name="Picture 2"/>
                <p:cNvPicPr>
                  <a:picLocks noChangeAspect="1" noChangeArrowheads="1"/>
                </p:cNvPicPr>
                <p:nvPr/>
              </p:nvPicPr>
              <p:blipFill>
                <a:blip r:embed="rId7"/>
                <a:srcRect/>
                <a:stretch>
                  <a:fillRect/>
                </a:stretch>
              </p:blipFill>
              <p:spPr bwMode="auto">
                <a:xfrm>
                  <a:off x="5868528" y="74180"/>
                  <a:ext cx="3239836" cy="2319738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prstShdw prst="shdw17" dist="17961" dir="2700000">
                    <a:schemeClr val="accent1">
                      <a:gamma/>
                      <a:shade val="60000"/>
                      <a:invGamma/>
                    </a:schemeClr>
                  </a:prstShdw>
                </a:effectLst>
                <a:extLst/>
              </p:spPr>
            </p:pic>
            <p:graphicFrame>
              <p:nvGraphicFramePr>
                <p:cNvPr id="117762" name="Object 2"/>
                <p:cNvGraphicFramePr>
                  <a:graphicFrameLocks noChangeAspect="1"/>
                </p:cNvGraphicFramePr>
                <p:nvPr/>
              </p:nvGraphicFramePr>
              <p:xfrm>
                <a:off x="3288301" y="383796"/>
                <a:ext cx="2580229" cy="593827"/>
              </p:xfrm>
              <a:graphic>
                <a:graphicData uri="http://schemas.openxmlformats.org/presentationml/2006/ole">
                  <p:oleObj spid="_x0000_s90114" name="Equation" r:id="rId8" imgW="1765300" imgH="393700" progId="Equation.3">
                    <p:embed/>
                  </p:oleObj>
                </a:graphicData>
              </a:graphic>
            </p:graphicFrame>
            <p:sp>
              <p:nvSpPr>
                <p:cNvPr id="117778" name="CasellaDiTesto 6"/>
                <p:cNvSpPr txBox="1">
                  <a:spLocks noChangeArrowheads="1"/>
                </p:cNvSpPr>
                <p:nvPr/>
              </p:nvSpPr>
              <p:spPr bwMode="auto">
                <a:xfrm>
                  <a:off x="6001777" y="2360141"/>
                  <a:ext cx="3127604" cy="523310"/>
                </a:xfrm>
                <a:prstGeom prst="rect">
                  <a:avLst/>
                </a:prstGeom>
                <a:noFill/>
                <a:ln w="2857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400" b="1" dirty="0" smtClean="0">
                      <a:latin typeface="Times New Roman" charset="0"/>
                      <a:ea typeface="Times New Roman" charset="0"/>
                      <a:cs typeface="Times New Roman" charset="0"/>
                    </a:rPr>
                    <a:t>Energy density~ 3xRHIC</a:t>
                  </a:r>
                </a:p>
                <a:p>
                  <a:r>
                    <a:rPr lang="en-US" sz="1400" b="1" dirty="0" smtClean="0">
                      <a:latin typeface="Times New Roman" charset="0"/>
                      <a:ea typeface="Times New Roman" charset="0"/>
                      <a:cs typeface="Times New Roman" charset="0"/>
                    </a:rPr>
                    <a:t>~ </a:t>
                  </a:r>
                  <a:r>
                    <a:rPr lang="en-US" sz="1400" b="1" dirty="0">
                      <a:latin typeface="Times New Roman" charset="0"/>
                      <a:ea typeface="Times New Roman" charset="0"/>
                      <a:cs typeface="Times New Roman" charset="0"/>
                    </a:rPr>
                    <a:t>10 </a:t>
                  </a:r>
                  <a:r>
                    <a:rPr lang="en-US" sz="1400" b="1" dirty="0" smtClean="0">
                      <a:latin typeface="Times New Roman" charset="0"/>
                      <a:ea typeface="Times New Roman" charset="0"/>
                      <a:cs typeface="Times New Roman" charset="0"/>
                    </a:rPr>
                    <a:t>GeVfm</a:t>
                  </a:r>
                  <a:r>
                    <a:rPr lang="en-US" sz="1400" b="1" baseline="30000" dirty="0" smtClean="0">
                      <a:latin typeface="Times New Roman" charset="0"/>
                      <a:ea typeface="Times New Roman" charset="0"/>
                      <a:cs typeface="Times New Roman" charset="0"/>
                    </a:rPr>
                    <a:t>3</a:t>
                  </a:r>
                  <a:endParaRPr lang="en-US" sz="1400" b="1" baseline="30000" dirty="0">
                    <a:latin typeface="Times New Roman" charset="0"/>
                    <a:ea typeface="Times New Roman" charset="0"/>
                    <a:cs typeface="Times New Roman" charset="0"/>
                  </a:endParaRPr>
                </a:p>
              </p:txBody>
            </p:sp>
          </p:grpSp>
          <p:sp>
            <p:nvSpPr>
              <p:cNvPr id="117776" name="Rectangle 1"/>
              <p:cNvSpPr>
                <a:spLocks noChangeArrowheads="1"/>
              </p:cNvSpPr>
              <p:nvPr/>
            </p:nvSpPr>
            <p:spPr bwMode="auto">
              <a:xfrm>
                <a:off x="7629090" y="-173509"/>
                <a:ext cx="1508514" cy="246263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it-IT" sz="1000" b="1" dirty="0">
                    <a:latin typeface="Times New Roman" charset="0"/>
                    <a:ea typeface="Times New Roman" charset="0"/>
                    <a:cs typeface="Times New Roman" charset="0"/>
                  </a:rPr>
                  <a:t>PRL 105, 252301 (2010)</a:t>
                </a:r>
              </a:p>
            </p:txBody>
          </p:sp>
        </p:grpSp>
        <p:cxnSp>
          <p:nvCxnSpPr>
            <p:cNvPr id="40" name="Connettore 2 23"/>
            <p:cNvCxnSpPr/>
            <p:nvPr/>
          </p:nvCxnSpPr>
          <p:spPr>
            <a:xfrm flipH="1">
              <a:off x="5867587" y="2925577"/>
              <a:ext cx="257053" cy="10638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Rectangle 30"/>
          <p:cNvSpPr/>
          <p:nvPr/>
        </p:nvSpPr>
        <p:spPr>
          <a:xfrm>
            <a:off x="0" y="4267200"/>
            <a:ext cx="3733800" cy="2590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Medium-induced radiation</a:t>
            </a:r>
          </a:p>
        </p:txBody>
      </p:sp>
      <p:graphicFrame>
        <p:nvGraphicFramePr>
          <p:cNvPr id="70659" name="Object 1027"/>
          <p:cNvGraphicFramePr>
            <a:graphicFrameLocks noChangeAspect="1"/>
          </p:cNvGraphicFramePr>
          <p:nvPr/>
        </p:nvGraphicFramePr>
        <p:xfrm>
          <a:off x="5245100" y="2209800"/>
          <a:ext cx="3746500" cy="465138"/>
        </p:xfrm>
        <a:graphic>
          <a:graphicData uri="http://schemas.openxmlformats.org/presentationml/2006/ole">
            <p:oleObj spid="_x0000_s174082" name="Equation" r:id="rId3" imgW="1638300" imgH="203200" progId="Equation.3">
              <p:embed/>
            </p:oleObj>
          </a:graphicData>
        </a:graphic>
      </p:graphicFrame>
      <p:pic>
        <p:nvPicPr>
          <p:cNvPr id="70660" name="Picture 1028" descr="Y:\Dropbox\11QMStudent\medium_rad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1295400"/>
            <a:ext cx="4114800" cy="2998788"/>
          </a:xfrm>
          <a:prstGeom prst="rect">
            <a:avLst/>
          </a:prstGeom>
          <a:noFill/>
        </p:spPr>
      </p:pic>
      <p:sp>
        <p:nvSpPr>
          <p:cNvPr id="70661" name="Text Box 1029"/>
          <p:cNvSpPr txBox="1">
            <a:spLocks noChangeArrowheads="1"/>
          </p:cNvSpPr>
          <p:nvPr/>
        </p:nvSpPr>
        <p:spPr bwMode="auto">
          <a:xfrm>
            <a:off x="152400" y="2835275"/>
            <a:ext cx="1168400" cy="56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spcAft>
                <a:spcPct val="20000"/>
              </a:spcAft>
            </a:pPr>
            <a:r>
              <a:rPr lang="en-US" sz="1400">
                <a:solidFill>
                  <a:schemeClr val="tx1"/>
                </a:solidFill>
              </a:rPr>
              <a:t>propagating </a:t>
            </a:r>
          </a:p>
          <a:p>
            <a:pPr algn="ctr">
              <a:spcAft>
                <a:spcPct val="20000"/>
              </a:spcAft>
            </a:pPr>
            <a:r>
              <a:rPr lang="en-US" sz="1400">
                <a:solidFill>
                  <a:schemeClr val="tx1"/>
                </a:solidFill>
              </a:rPr>
              <a:t>parton</a:t>
            </a:r>
            <a:endParaRPr lang="nl-NL" sz="1400">
              <a:solidFill>
                <a:schemeClr val="tx1"/>
              </a:solidFill>
            </a:endParaRPr>
          </a:p>
        </p:txBody>
      </p:sp>
      <p:sp>
        <p:nvSpPr>
          <p:cNvPr id="70662" name="Text Box 1030"/>
          <p:cNvSpPr txBox="1">
            <a:spLocks noChangeArrowheads="1"/>
          </p:cNvSpPr>
          <p:nvPr/>
        </p:nvSpPr>
        <p:spPr bwMode="auto">
          <a:xfrm>
            <a:off x="4038600" y="1905000"/>
            <a:ext cx="82391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radiated</a:t>
            </a:r>
          </a:p>
          <a:p>
            <a:pPr algn="ctr"/>
            <a:r>
              <a:rPr lang="en-US" sz="1400">
                <a:solidFill>
                  <a:schemeClr val="tx1"/>
                </a:solidFill>
              </a:rPr>
              <a:t>gluon</a:t>
            </a:r>
            <a:endParaRPr lang="nl-NL" sz="1400">
              <a:solidFill>
                <a:schemeClr val="tx1"/>
              </a:solidFill>
            </a:endParaRPr>
          </a:p>
        </p:txBody>
      </p:sp>
      <p:sp>
        <p:nvSpPr>
          <p:cNvPr id="70663" name="Text Box 1031"/>
          <p:cNvSpPr txBox="1">
            <a:spLocks noChangeArrowheads="1"/>
          </p:cNvSpPr>
          <p:nvPr/>
        </p:nvSpPr>
        <p:spPr bwMode="auto">
          <a:xfrm>
            <a:off x="1150165" y="790575"/>
            <a:ext cx="665398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dirty="0"/>
              <a:t>Landau-</a:t>
            </a:r>
            <a:r>
              <a:rPr lang="en-US" sz="1600" dirty="0" err="1"/>
              <a:t>Pomeranchuk-Migdal</a:t>
            </a:r>
            <a:r>
              <a:rPr lang="en-US" sz="1600" dirty="0"/>
              <a:t> </a:t>
            </a:r>
            <a:r>
              <a:rPr lang="en-US" sz="1600" dirty="0" smtClean="0"/>
              <a:t>effect: </a:t>
            </a:r>
          </a:p>
          <a:p>
            <a:pPr algn="ctr"/>
            <a:r>
              <a:rPr lang="en-US" sz="1600" dirty="0" smtClean="0"/>
              <a:t>the quantum interference between successive scatterings leads to suppression</a:t>
            </a:r>
          </a:p>
          <a:p>
            <a:pPr algn="ctr"/>
            <a:r>
              <a:rPr lang="en-US" sz="1600" dirty="0"/>
              <a:t>Formation time important</a:t>
            </a:r>
            <a:endParaRPr lang="nl-NL" sz="1600" dirty="0"/>
          </a:p>
        </p:txBody>
      </p:sp>
      <p:grpSp>
        <p:nvGrpSpPr>
          <p:cNvPr id="2" name="Group 1032"/>
          <p:cNvGrpSpPr>
            <a:grpSpLocks/>
          </p:cNvGrpSpPr>
          <p:nvPr/>
        </p:nvGrpSpPr>
        <p:grpSpPr bwMode="auto">
          <a:xfrm>
            <a:off x="1752600" y="2606675"/>
            <a:ext cx="3441700" cy="1279525"/>
            <a:chOff x="1104" y="1680"/>
            <a:chExt cx="2168" cy="806"/>
          </a:xfrm>
        </p:grpSpPr>
        <p:sp>
          <p:nvSpPr>
            <p:cNvPr id="70665" name="Oval 1033"/>
            <p:cNvSpPr>
              <a:spLocks noChangeArrowheads="1"/>
            </p:cNvSpPr>
            <p:nvPr/>
          </p:nvSpPr>
          <p:spPr bwMode="auto">
            <a:xfrm>
              <a:off x="1104" y="1680"/>
              <a:ext cx="1440" cy="540"/>
            </a:xfrm>
            <a:prstGeom prst="ellipse">
              <a:avLst/>
            </a:prstGeom>
            <a:noFill/>
            <a:ln w="9525">
              <a:solidFill>
                <a:srgbClr val="990000"/>
              </a:solidFill>
              <a:prstDash val="dash"/>
              <a:round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70666" name="Text Box 1034"/>
            <p:cNvSpPr txBox="1">
              <a:spLocks noChangeArrowheads="1"/>
            </p:cNvSpPr>
            <p:nvPr/>
          </p:nvSpPr>
          <p:spPr bwMode="auto">
            <a:xfrm>
              <a:off x="2290" y="2160"/>
              <a:ext cx="982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/>
                <a:t>Radiation sees </a:t>
              </a:r>
              <a:br>
                <a:rPr lang="en-US" sz="1400"/>
              </a:br>
              <a:r>
                <a:rPr lang="en-US" sz="1400"/>
                <a:t>length ~</a:t>
              </a:r>
              <a:r>
                <a:rPr lang="en-US" sz="1400">
                  <a:latin typeface="Symbol" pitchFamily="-107" charset="2"/>
                </a:rPr>
                <a:t>t</a:t>
              </a:r>
              <a:r>
                <a:rPr lang="en-US" sz="1400" baseline="-25000"/>
                <a:t>f</a:t>
              </a:r>
              <a:r>
                <a:rPr lang="en-US" sz="1400"/>
                <a:t> at once</a:t>
              </a:r>
              <a:endParaRPr lang="nl-NL" sz="1400"/>
            </a:p>
          </p:txBody>
        </p:sp>
      </p:grpSp>
      <p:sp>
        <p:nvSpPr>
          <p:cNvPr id="70667" name="Text Box 1035"/>
          <p:cNvSpPr txBox="1">
            <a:spLocks noChangeArrowheads="1"/>
          </p:cNvSpPr>
          <p:nvPr/>
        </p:nvSpPr>
        <p:spPr bwMode="auto">
          <a:xfrm>
            <a:off x="365125" y="4505325"/>
            <a:ext cx="3486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Energy loss depends on density:</a:t>
            </a:r>
            <a:endParaRPr lang="nl-NL" sz="1800"/>
          </a:p>
        </p:txBody>
      </p:sp>
      <p:graphicFrame>
        <p:nvGraphicFramePr>
          <p:cNvPr id="70668" name="Object 1036"/>
          <p:cNvGraphicFramePr>
            <a:graphicFrameLocks noChangeAspect="1"/>
          </p:cNvGraphicFramePr>
          <p:nvPr/>
        </p:nvGraphicFramePr>
        <p:xfrm>
          <a:off x="3895725" y="4381500"/>
          <a:ext cx="665163" cy="627063"/>
        </p:xfrm>
        <a:graphic>
          <a:graphicData uri="http://schemas.openxmlformats.org/presentationml/2006/ole">
            <p:oleObj spid="_x0000_s174083" name="Equation" r:id="rId5" imgW="419100" imgH="393700" progId="Equation.3">
              <p:embed/>
            </p:oleObj>
          </a:graphicData>
        </a:graphic>
      </p:graphicFrame>
      <p:graphicFrame>
        <p:nvGraphicFramePr>
          <p:cNvPr id="70669" name="Object 1037"/>
          <p:cNvGraphicFramePr>
            <a:graphicFrameLocks noChangeAspect="1"/>
          </p:cNvGraphicFramePr>
          <p:nvPr/>
        </p:nvGraphicFramePr>
        <p:xfrm>
          <a:off x="3222625" y="5711825"/>
          <a:ext cx="946150" cy="720725"/>
        </p:xfrm>
        <a:graphic>
          <a:graphicData uri="http://schemas.openxmlformats.org/presentationml/2006/ole">
            <p:oleObj spid="_x0000_s174084" name="Equation" r:id="rId6" imgW="533400" imgH="406400" progId="Equation.3">
              <p:embed/>
            </p:oleObj>
          </a:graphicData>
        </a:graphic>
      </p:graphicFrame>
      <p:sp>
        <p:nvSpPr>
          <p:cNvPr id="70670" name="Text Box 1038"/>
          <p:cNvSpPr txBox="1">
            <a:spLocks noChangeArrowheads="1"/>
          </p:cNvSpPr>
          <p:nvPr/>
        </p:nvSpPr>
        <p:spPr bwMode="auto">
          <a:xfrm>
            <a:off x="762000" y="4978400"/>
            <a:ext cx="33972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 dirty="0"/>
              <a:t>and nature of scattering centers</a:t>
            </a:r>
            <a:endParaRPr lang="en-US" sz="1400" dirty="0"/>
          </a:p>
          <a:p>
            <a:pPr algn="ctr"/>
            <a:r>
              <a:rPr lang="en-US" sz="1400" dirty="0"/>
              <a:t>(scattering cross section)</a:t>
            </a:r>
            <a:endParaRPr lang="nl-NL" sz="1400" dirty="0"/>
          </a:p>
        </p:txBody>
      </p:sp>
      <p:sp>
        <p:nvSpPr>
          <p:cNvPr id="70671" name="Text Box 1039"/>
          <p:cNvSpPr txBox="1">
            <a:spLocks noChangeArrowheads="1"/>
          </p:cNvSpPr>
          <p:nvPr/>
        </p:nvSpPr>
        <p:spPr bwMode="auto">
          <a:xfrm>
            <a:off x="990600" y="5953125"/>
            <a:ext cx="2254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Transport coefficient</a:t>
            </a:r>
            <a:endParaRPr lang="nl-NL" sz="1800"/>
          </a:p>
        </p:txBody>
      </p:sp>
      <p:sp>
        <p:nvSpPr>
          <p:cNvPr id="70672" name="Text Box 1040"/>
          <p:cNvSpPr txBox="1">
            <a:spLocks noChangeArrowheads="1"/>
          </p:cNvSpPr>
          <p:nvPr/>
        </p:nvSpPr>
        <p:spPr bwMode="auto">
          <a:xfrm>
            <a:off x="5597525" y="3028950"/>
            <a:ext cx="3013075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i="1" dirty="0"/>
              <a:t>C</a:t>
            </a:r>
            <a:r>
              <a:rPr lang="en-US" sz="1600" i="1" baseline="-25000" dirty="0"/>
              <a:t>R</a:t>
            </a:r>
            <a:r>
              <a:rPr lang="en-US" sz="1600" dirty="0"/>
              <a:t>: color factor (</a:t>
            </a:r>
            <a:r>
              <a:rPr lang="en-US" sz="1600" dirty="0" err="1"/>
              <a:t>q</a:t>
            </a:r>
            <a:r>
              <a:rPr lang="en-US" sz="1600" dirty="0"/>
              <a:t>, </a:t>
            </a:r>
            <a:r>
              <a:rPr lang="en-US" sz="1600" dirty="0" err="1"/>
              <a:t>g</a:t>
            </a:r>
            <a:r>
              <a:rPr lang="en-US" sz="1600" dirty="0"/>
              <a:t>)</a:t>
            </a:r>
          </a:p>
          <a:p>
            <a:r>
              <a:rPr lang="en-US" sz="1600" dirty="0"/>
              <a:t>   : medium density</a:t>
            </a:r>
          </a:p>
          <a:p>
            <a:r>
              <a:rPr lang="en-US" sz="1600" i="1" dirty="0"/>
              <a:t>L</a:t>
            </a:r>
            <a:r>
              <a:rPr lang="en-US" sz="1600" dirty="0"/>
              <a:t>: path length</a:t>
            </a:r>
          </a:p>
          <a:p>
            <a:r>
              <a:rPr lang="en-US" sz="1600" i="1" dirty="0" err="1"/>
              <a:t>m</a:t>
            </a:r>
            <a:r>
              <a:rPr lang="en-US" sz="1600" dirty="0"/>
              <a:t>: </a:t>
            </a:r>
            <a:r>
              <a:rPr lang="en-US" sz="1600" dirty="0" err="1"/>
              <a:t>parton</a:t>
            </a:r>
            <a:r>
              <a:rPr lang="en-US" sz="1600" dirty="0"/>
              <a:t> mass (dead cone </a:t>
            </a:r>
            <a:r>
              <a:rPr lang="en-US" sz="1600" dirty="0" err="1"/>
              <a:t>eff</a:t>
            </a:r>
            <a:r>
              <a:rPr lang="en-US" sz="1600" dirty="0"/>
              <a:t>)</a:t>
            </a:r>
          </a:p>
          <a:p>
            <a:r>
              <a:rPr lang="en-US" sz="1600" i="1" dirty="0"/>
              <a:t>E</a:t>
            </a:r>
            <a:r>
              <a:rPr lang="en-US" sz="1600" dirty="0"/>
              <a:t>: </a:t>
            </a:r>
            <a:r>
              <a:rPr lang="en-US" sz="1600" dirty="0" err="1"/>
              <a:t>parton</a:t>
            </a:r>
            <a:r>
              <a:rPr lang="en-US" sz="1600" dirty="0"/>
              <a:t> energy</a:t>
            </a:r>
            <a:endParaRPr lang="nl-NL" sz="1600" dirty="0"/>
          </a:p>
        </p:txBody>
      </p:sp>
      <p:graphicFrame>
        <p:nvGraphicFramePr>
          <p:cNvPr id="70673" name="Object 1041"/>
          <p:cNvGraphicFramePr>
            <a:graphicFrameLocks noChangeAspect="1"/>
          </p:cNvGraphicFramePr>
          <p:nvPr/>
        </p:nvGraphicFramePr>
        <p:xfrm>
          <a:off x="5673725" y="3309938"/>
          <a:ext cx="203200" cy="304800"/>
        </p:xfrm>
        <a:graphic>
          <a:graphicData uri="http://schemas.openxmlformats.org/presentationml/2006/ole">
            <p:oleObj spid="_x0000_s174085" name="Vergelijking" r:id="rId7" imgW="126720" imgH="190440" progId="Equation.3">
              <p:embed/>
            </p:oleObj>
          </a:graphicData>
        </a:graphic>
      </p:graphicFrame>
      <p:graphicFrame>
        <p:nvGraphicFramePr>
          <p:cNvPr id="70674" name="Object 1042"/>
          <p:cNvGraphicFramePr>
            <a:graphicFrameLocks noChangeAspect="1"/>
          </p:cNvGraphicFramePr>
          <p:nvPr/>
        </p:nvGraphicFramePr>
        <p:xfrm>
          <a:off x="3522663" y="3911600"/>
          <a:ext cx="727075" cy="536575"/>
        </p:xfrm>
        <a:graphic>
          <a:graphicData uri="http://schemas.openxmlformats.org/presentationml/2006/ole">
            <p:oleObj spid="_x0000_s174086" name="Equation" r:id="rId8" imgW="533400" imgH="393700" progId="Equation.3">
              <p:embed/>
            </p:oleObj>
          </a:graphicData>
        </a:graphic>
      </p:graphicFrame>
      <p:sp>
        <p:nvSpPr>
          <p:cNvPr id="70675" name="Text Box 1043"/>
          <p:cNvSpPr txBox="1">
            <a:spLocks noChangeArrowheads="1"/>
          </p:cNvSpPr>
          <p:nvPr/>
        </p:nvSpPr>
        <p:spPr bwMode="auto">
          <a:xfrm>
            <a:off x="5715000" y="4876800"/>
            <a:ext cx="292377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/>
              <a:t>Path-length dependence </a:t>
            </a:r>
            <a:r>
              <a:rPr lang="en-US" sz="1600" i="1" dirty="0" err="1"/>
              <a:t>L</a:t>
            </a:r>
            <a:r>
              <a:rPr lang="en-US" sz="1600" i="1" baseline="30000" dirty="0" err="1"/>
              <a:t>n</a:t>
            </a:r>
            <a:endParaRPr lang="en-US" sz="1600" i="1" baseline="30000" dirty="0"/>
          </a:p>
          <a:p>
            <a:r>
              <a:rPr lang="en-US" sz="1600" i="1" dirty="0" err="1"/>
              <a:t>n</a:t>
            </a:r>
            <a:r>
              <a:rPr lang="en-US" sz="1600" i="1" dirty="0"/>
              <a:t>=1</a:t>
            </a:r>
            <a:r>
              <a:rPr lang="en-US" sz="1600" dirty="0"/>
              <a:t>: elastic</a:t>
            </a:r>
          </a:p>
          <a:p>
            <a:r>
              <a:rPr lang="en-US" sz="1600" i="1" dirty="0" err="1"/>
              <a:t>n</a:t>
            </a:r>
            <a:r>
              <a:rPr lang="en-US" sz="1600" i="1" dirty="0"/>
              <a:t>=2</a:t>
            </a:r>
            <a:r>
              <a:rPr lang="en-US" sz="1600" dirty="0"/>
              <a:t>: </a:t>
            </a:r>
            <a:r>
              <a:rPr lang="en-US" sz="1600" dirty="0" err="1"/>
              <a:t>radiative</a:t>
            </a:r>
            <a:r>
              <a:rPr lang="en-US" sz="1600" dirty="0"/>
              <a:t> (LPM regime)</a:t>
            </a:r>
          </a:p>
          <a:p>
            <a:r>
              <a:rPr lang="en-US" sz="1600" i="1" dirty="0" err="1"/>
              <a:t>n</a:t>
            </a:r>
            <a:r>
              <a:rPr lang="en-US" sz="1600" i="1" dirty="0"/>
              <a:t>=3</a:t>
            </a:r>
            <a:r>
              <a:rPr lang="en-US" sz="1600" dirty="0"/>
              <a:t>: </a:t>
            </a:r>
            <a:r>
              <a:rPr lang="en-US" sz="1600" dirty="0" err="1"/>
              <a:t>AdS</a:t>
            </a:r>
            <a:r>
              <a:rPr lang="en-US" sz="1600" dirty="0"/>
              <a:t>/CFT (strongly coupled)</a:t>
            </a:r>
            <a:endParaRPr lang="nl-NL" sz="1600" i="1" dirty="0"/>
          </a:p>
        </p:txBody>
      </p:sp>
      <p:sp>
        <p:nvSpPr>
          <p:cNvPr id="70676" name="Text Box 1044"/>
          <p:cNvSpPr txBox="1">
            <a:spLocks noChangeArrowheads="1"/>
          </p:cNvSpPr>
          <p:nvPr/>
        </p:nvSpPr>
        <p:spPr bwMode="auto">
          <a:xfrm>
            <a:off x="6292850" y="1709738"/>
            <a:ext cx="1511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Energy loss</a:t>
            </a:r>
            <a:endParaRPr lang="nl-NL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3" grpId="0" autoUpdateAnimBg="0"/>
      <p:bldP spid="70672" grpId="0" autoUpdateAnimBg="0"/>
      <p:bldP spid="70675" grpId="0" autoUpdateAnimBg="0"/>
      <p:bldP spid="70676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loss theory: four formalisms</a:t>
            </a:r>
            <a:endParaRPr lang="en-US" dirty="0"/>
          </a:p>
        </p:txBody>
      </p:sp>
      <p:sp>
        <p:nvSpPr>
          <p:cNvPr id="7373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1800" b="1"/>
              <a:t>Hard Thermal Loops (AMY)</a:t>
            </a:r>
          </a:p>
          <a:p>
            <a:pPr lvl="1">
              <a:lnSpc>
                <a:spcPct val="90000"/>
              </a:lnSpc>
            </a:pPr>
            <a:r>
              <a:rPr lang="en-US" sz="1600"/>
              <a:t>Dynamical (HTL) medium</a:t>
            </a:r>
          </a:p>
          <a:p>
            <a:pPr lvl="1">
              <a:lnSpc>
                <a:spcPct val="90000"/>
              </a:lnSpc>
            </a:pPr>
            <a:r>
              <a:rPr lang="en-US" sz="1600"/>
              <a:t>Single gluon spectrum: BDMPS-Z like path integral</a:t>
            </a:r>
          </a:p>
          <a:p>
            <a:pPr lvl="1">
              <a:lnSpc>
                <a:spcPct val="90000"/>
              </a:lnSpc>
            </a:pPr>
            <a:r>
              <a:rPr lang="en-US" sz="1600"/>
              <a:t>No vacuum radiation</a:t>
            </a:r>
          </a:p>
          <a:p>
            <a:pPr>
              <a:lnSpc>
                <a:spcPct val="90000"/>
              </a:lnSpc>
            </a:pPr>
            <a:r>
              <a:rPr lang="en-US" sz="1800" b="1"/>
              <a:t>Multiple soft scattering (BDMPS-Z, ASW-MS)</a:t>
            </a:r>
          </a:p>
          <a:p>
            <a:pPr lvl="1">
              <a:lnSpc>
                <a:spcPct val="90000"/>
              </a:lnSpc>
            </a:pPr>
            <a:r>
              <a:rPr lang="en-US" sz="1600"/>
              <a:t>Static scattering centers</a:t>
            </a:r>
          </a:p>
          <a:p>
            <a:pPr lvl="1">
              <a:lnSpc>
                <a:spcPct val="90000"/>
              </a:lnSpc>
            </a:pPr>
            <a:r>
              <a:rPr lang="en-US" sz="1600"/>
              <a:t>Gaussian approximation for momentum kicks</a:t>
            </a:r>
          </a:p>
          <a:p>
            <a:pPr lvl="1">
              <a:lnSpc>
                <a:spcPct val="90000"/>
              </a:lnSpc>
            </a:pPr>
            <a:r>
              <a:rPr lang="en-US" sz="1600"/>
              <a:t>Full LPM interference and vacuum radiation</a:t>
            </a:r>
          </a:p>
          <a:p>
            <a:pPr>
              <a:lnSpc>
                <a:spcPct val="90000"/>
              </a:lnSpc>
            </a:pPr>
            <a:r>
              <a:rPr lang="en-US" sz="1800" b="1"/>
              <a:t>Opacity expansion ((D)GLV, ASW-SH)</a:t>
            </a:r>
          </a:p>
          <a:p>
            <a:pPr lvl="1">
              <a:lnSpc>
                <a:spcPct val="90000"/>
              </a:lnSpc>
            </a:pPr>
            <a:r>
              <a:rPr lang="en-US" sz="1600"/>
              <a:t>Static scattering centers, Yukawa potential </a:t>
            </a:r>
          </a:p>
          <a:p>
            <a:pPr lvl="1">
              <a:lnSpc>
                <a:spcPct val="90000"/>
              </a:lnSpc>
            </a:pPr>
            <a:r>
              <a:rPr lang="en-US" sz="1600"/>
              <a:t>Expansion in opacity L/</a:t>
            </a:r>
            <a:r>
              <a:rPr lang="en-US" sz="1600">
                <a:latin typeface="Symbol" pitchFamily="-107" charset="2"/>
              </a:rPr>
              <a:t>l</a:t>
            </a:r>
            <a:r>
              <a:rPr lang="en-US" sz="1600"/>
              <a:t> </a:t>
            </a:r>
            <a:br>
              <a:rPr lang="en-US" sz="1600"/>
            </a:br>
            <a:r>
              <a:rPr lang="en-US" sz="1600"/>
              <a:t>(N=1, interference between two centers default)</a:t>
            </a:r>
          </a:p>
          <a:p>
            <a:pPr lvl="1">
              <a:lnSpc>
                <a:spcPct val="90000"/>
              </a:lnSpc>
            </a:pPr>
            <a:r>
              <a:rPr lang="en-US" sz="1600"/>
              <a:t>Interference with vacuum radiation</a:t>
            </a:r>
          </a:p>
          <a:p>
            <a:pPr>
              <a:lnSpc>
                <a:spcPct val="90000"/>
              </a:lnSpc>
            </a:pPr>
            <a:r>
              <a:rPr lang="en-US" sz="1800" b="1"/>
              <a:t>Higher Twist (Guo, Wang, Majumder)</a:t>
            </a:r>
          </a:p>
          <a:p>
            <a:pPr lvl="1">
              <a:lnSpc>
                <a:spcPct val="90000"/>
              </a:lnSpc>
            </a:pPr>
            <a:r>
              <a:rPr lang="en-US" sz="1600"/>
              <a:t>Medium characterised by higher twist matrix elements</a:t>
            </a:r>
          </a:p>
          <a:p>
            <a:pPr lvl="1">
              <a:lnSpc>
                <a:spcPct val="90000"/>
              </a:lnSpc>
            </a:pPr>
            <a:r>
              <a:rPr lang="en-US" sz="1600"/>
              <a:t>Radiation kernel similar to GLV</a:t>
            </a:r>
          </a:p>
          <a:p>
            <a:pPr lvl="1">
              <a:lnSpc>
                <a:spcPct val="90000"/>
              </a:lnSpc>
            </a:pPr>
            <a:r>
              <a:rPr lang="en-US" sz="1600"/>
              <a:t>Vacuum radiation in DGLAP evolution</a:t>
            </a:r>
          </a:p>
          <a:p>
            <a:pPr lvl="1">
              <a:lnSpc>
                <a:spcPct val="90000"/>
              </a:lnSpc>
            </a:pPr>
            <a:endParaRPr lang="nl-NL" sz="1600"/>
          </a:p>
        </p:txBody>
      </p:sp>
      <p:sp>
        <p:nvSpPr>
          <p:cNvPr id="73732" name="Text Box 1028"/>
          <p:cNvSpPr txBox="1">
            <a:spLocks noChangeArrowheads="1"/>
          </p:cNvSpPr>
          <p:nvPr/>
        </p:nvSpPr>
        <p:spPr bwMode="auto">
          <a:xfrm>
            <a:off x="6096000" y="838200"/>
            <a:ext cx="28257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Multiple gluon emission</a:t>
            </a:r>
            <a:endParaRPr lang="nl-NL"/>
          </a:p>
        </p:txBody>
      </p:sp>
      <p:sp>
        <p:nvSpPr>
          <p:cNvPr id="73733" name="Text Box 1029"/>
          <p:cNvSpPr txBox="1">
            <a:spLocks noChangeArrowheads="1"/>
          </p:cNvSpPr>
          <p:nvPr/>
        </p:nvSpPr>
        <p:spPr bwMode="auto">
          <a:xfrm>
            <a:off x="6750050" y="1600200"/>
            <a:ext cx="1644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Fokker-Planck</a:t>
            </a:r>
            <a:br>
              <a:rPr lang="en-US" sz="1800"/>
            </a:br>
            <a:r>
              <a:rPr lang="en-US" sz="1800"/>
              <a:t>rate equations</a:t>
            </a:r>
            <a:endParaRPr lang="nl-NL" sz="1800"/>
          </a:p>
        </p:txBody>
      </p:sp>
      <p:sp>
        <p:nvSpPr>
          <p:cNvPr id="73734" name="Text Box 1030"/>
          <p:cNvSpPr txBox="1">
            <a:spLocks noChangeArrowheads="1"/>
          </p:cNvSpPr>
          <p:nvPr/>
        </p:nvSpPr>
        <p:spPr bwMode="auto">
          <a:xfrm>
            <a:off x="6400800" y="3200400"/>
            <a:ext cx="2559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/>
              <a:t>Poisson ansatz</a:t>
            </a:r>
          </a:p>
          <a:p>
            <a:pPr algn="ctr"/>
            <a:r>
              <a:rPr lang="en-US" sz="1800"/>
              <a:t>(independent emission)</a:t>
            </a:r>
            <a:endParaRPr lang="nl-NL" sz="1800"/>
          </a:p>
        </p:txBody>
      </p:sp>
      <p:sp>
        <p:nvSpPr>
          <p:cNvPr id="73735" name="Text Box 1031"/>
          <p:cNvSpPr txBox="1">
            <a:spLocks noChangeArrowheads="1"/>
          </p:cNvSpPr>
          <p:nvPr/>
        </p:nvSpPr>
        <p:spPr bwMode="auto">
          <a:xfrm>
            <a:off x="7086600" y="4953000"/>
            <a:ext cx="1098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/>
              <a:t>DGLAP</a:t>
            </a:r>
          </a:p>
          <a:p>
            <a:pPr algn="ctr"/>
            <a:r>
              <a:rPr lang="en-US" sz="1800"/>
              <a:t>evolution</a:t>
            </a:r>
            <a:endParaRPr lang="nl-NL" sz="1800"/>
          </a:p>
        </p:txBody>
      </p:sp>
      <p:sp>
        <p:nvSpPr>
          <p:cNvPr id="73736" name="Text Box 1032"/>
          <p:cNvSpPr txBox="1">
            <a:spLocks noChangeArrowheads="1"/>
          </p:cNvSpPr>
          <p:nvPr/>
        </p:nvSpPr>
        <p:spPr bwMode="auto">
          <a:xfrm>
            <a:off x="609600" y="6145213"/>
            <a:ext cx="19653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chemeClr val="tx1"/>
                </a:solidFill>
              </a:rPr>
              <a:t>See also: arXiv:1106.1106</a:t>
            </a:r>
            <a:endParaRPr lang="nl-NL" sz="1200">
              <a:solidFill>
                <a:schemeClr val="tx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2" grpId="0" autoUpdateAnimBg="0"/>
      <p:bldP spid="73733" grpId="0" autoUpdateAnimBg="0"/>
      <p:bldP spid="73734" grpId="0" autoUpdateAnimBg="0"/>
      <p:bldP spid="73735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Energy loss distributions</a:t>
            </a:r>
          </a:p>
        </p:txBody>
      </p:sp>
      <p:pic>
        <p:nvPicPr>
          <p:cNvPr id="19459" name="Picture 3" descr="Y:\my_talks\10HP\dIdw_all_L5T30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1219200"/>
            <a:ext cx="4383088" cy="4143375"/>
          </a:xfrm>
          <a:prstGeom prst="rect">
            <a:avLst/>
          </a:prstGeom>
          <a:noFill/>
        </p:spPr>
      </p:pic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762000" y="1066800"/>
            <a:ext cx="31924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Radiated gluon distribution</a:t>
            </a:r>
            <a:endParaRPr lang="nl-NL"/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995363" y="5546725"/>
            <a:ext cx="28908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/>
              <a:t>Main theory uncertainty:</a:t>
            </a:r>
          </a:p>
          <a:p>
            <a:pPr algn="ctr"/>
            <a:r>
              <a:rPr lang="en-US"/>
              <a:t>Large angle radiation</a:t>
            </a:r>
            <a:endParaRPr lang="nl-NL"/>
          </a:p>
        </p:txBody>
      </p:sp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1219200"/>
            <a:ext cx="4343400" cy="4211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5562600" y="914400"/>
            <a:ext cx="2895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/>
              <a:t>Multiple gluon emission:</a:t>
            </a:r>
          </a:p>
          <a:p>
            <a:pPr algn="ctr"/>
            <a:r>
              <a:rPr lang="en-US"/>
              <a:t>Poisson Ansatz</a:t>
            </a:r>
            <a:endParaRPr lang="nl-NL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4495800" y="838200"/>
            <a:ext cx="4572000" cy="4702175"/>
            <a:chOff x="2832" y="528"/>
            <a:chExt cx="2880" cy="2962"/>
          </a:xfrm>
        </p:grpSpPr>
        <p:grpSp>
          <p:nvGrpSpPr>
            <p:cNvPr id="3" name="Group 9"/>
            <p:cNvGrpSpPr>
              <a:grpSpLocks/>
            </p:cNvGrpSpPr>
            <p:nvPr/>
          </p:nvGrpSpPr>
          <p:grpSpPr bwMode="auto">
            <a:xfrm>
              <a:off x="2832" y="528"/>
              <a:ext cx="2880" cy="2962"/>
              <a:chOff x="2832" y="528"/>
              <a:chExt cx="2880" cy="2962"/>
            </a:xfrm>
          </p:grpSpPr>
          <p:pic>
            <p:nvPicPr>
              <p:cNvPr id="19466" name="Picture 10" descr="Y:\my_talks\10HP\dNdxout_all_L5T300.png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2832" y="768"/>
                <a:ext cx="2880" cy="2722"/>
              </a:xfrm>
              <a:prstGeom prst="rect">
                <a:avLst/>
              </a:prstGeom>
              <a:noFill/>
            </p:spPr>
          </p:pic>
          <p:sp>
            <p:nvSpPr>
              <p:cNvPr id="19467" name="Rectangle 11"/>
              <p:cNvSpPr>
                <a:spLocks noChangeArrowheads="1"/>
              </p:cNvSpPr>
              <p:nvPr/>
            </p:nvSpPr>
            <p:spPr bwMode="auto">
              <a:xfrm>
                <a:off x="3312" y="528"/>
                <a:ext cx="2256" cy="43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9468" name="Text Box 12"/>
            <p:cNvSpPr txBox="1">
              <a:spLocks noChangeArrowheads="1"/>
            </p:cNvSpPr>
            <p:nvPr/>
          </p:nvSpPr>
          <p:spPr bwMode="auto">
            <a:xfrm>
              <a:off x="3120" y="672"/>
              <a:ext cx="254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Energy loss probability distribution</a:t>
              </a:r>
              <a:endParaRPr lang="nl-NL"/>
            </a:p>
          </p:txBody>
        </p:sp>
      </p:grpSp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4819650" y="5562600"/>
            <a:ext cx="4171950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/>
              <a:t>Broad distribution</a:t>
            </a:r>
          </a:p>
          <a:p>
            <a:pPr algn="ctr"/>
            <a:r>
              <a:rPr lang="en-US" sz="1800"/>
              <a:t>Significant contributions at </a:t>
            </a:r>
            <a:r>
              <a:rPr lang="en-US" sz="1800">
                <a:latin typeface="Symbol" pitchFamily="-107" charset="2"/>
              </a:rPr>
              <a:t>D</a:t>
            </a:r>
            <a:r>
              <a:rPr lang="en-US" sz="1800"/>
              <a:t>E=0, </a:t>
            </a:r>
            <a:r>
              <a:rPr lang="en-US" sz="1800">
                <a:latin typeface="Symbol" pitchFamily="-107" charset="2"/>
              </a:rPr>
              <a:t>D</a:t>
            </a:r>
            <a:r>
              <a:rPr lang="en-US" sz="1800"/>
              <a:t>E=E</a:t>
            </a:r>
            <a:endParaRPr lang="nl-NL" sz="180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9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Energy loss formalisms</a:t>
            </a:r>
            <a:endParaRPr lang="nl-NL"/>
          </a:p>
        </p:txBody>
      </p:sp>
      <p:sp>
        <p:nvSpPr>
          <p:cNvPr id="76803" name="Text Box 1027"/>
          <p:cNvSpPr txBox="1">
            <a:spLocks noChangeArrowheads="1"/>
          </p:cNvSpPr>
          <p:nvPr/>
        </p:nvSpPr>
        <p:spPr bwMode="auto">
          <a:xfrm>
            <a:off x="457200" y="5894685"/>
            <a:ext cx="826921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solidFill>
                  <a:srgbClr val="990000"/>
                </a:solidFill>
              </a:rPr>
              <a:t>Plenty of room for interesting and relevant theory work!</a:t>
            </a:r>
            <a:endParaRPr lang="nl-NL" sz="2400" b="1" dirty="0">
              <a:solidFill>
                <a:srgbClr val="990000"/>
              </a:solidFill>
            </a:endParaRPr>
          </a:p>
        </p:txBody>
      </p:sp>
      <p:sp>
        <p:nvSpPr>
          <p:cNvPr id="76804" name="Rectangle 1028"/>
          <p:cNvSpPr>
            <a:spLocks noGrp="1" noChangeArrowheads="1"/>
          </p:cNvSpPr>
          <p:nvPr>
            <p:ph type="body" idx="1"/>
          </p:nvPr>
        </p:nvSpPr>
        <p:spPr>
          <a:xfrm>
            <a:off x="838200" y="1219200"/>
            <a:ext cx="7772400" cy="4558969"/>
          </a:xfrm>
        </p:spPr>
        <p:txBody>
          <a:bodyPr>
            <a:normAutofit/>
          </a:bodyPr>
          <a:lstStyle/>
          <a:p>
            <a:r>
              <a:rPr lang="en-US" sz="2800" dirty="0"/>
              <a:t>Large differences between formalisms understood</a:t>
            </a:r>
          </a:p>
          <a:p>
            <a:pPr lvl="1"/>
            <a:r>
              <a:rPr lang="en-US" sz="2400" dirty="0"/>
              <a:t>Large angle cut-off</a:t>
            </a:r>
          </a:p>
          <a:p>
            <a:pPr lvl="1"/>
            <a:r>
              <a:rPr lang="en-US" sz="2400" dirty="0"/>
              <a:t>Length dependence (interference effects)</a:t>
            </a:r>
          </a:p>
          <a:p>
            <a:r>
              <a:rPr lang="en-US" sz="2800" dirty="0"/>
              <a:t>Mostly ‘technical’ issues; can be overcome</a:t>
            </a:r>
          </a:p>
          <a:p>
            <a:pPr lvl="1"/>
            <a:r>
              <a:rPr lang="en-US" sz="2400" dirty="0"/>
              <a:t>Use path-integral formalism</a:t>
            </a:r>
          </a:p>
          <a:p>
            <a:pPr lvl="1"/>
            <a:r>
              <a:rPr lang="en-US" sz="2400" dirty="0"/>
              <a:t>Monte Carlo: exact </a:t>
            </a:r>
            <a:r>
              <a:rPr lang="en-US" sz="2400" i="1" dirty="0"/>
              <a:t>E</a:t>
            </a:r>
            <a:r>
              <a:rPr lang="en-US" sz="2400" dirty="0"/>
              <a:t>, </a:t>
            </a:r>
            <a:r>
              <a:rPr lang="en-US" sz="2400" i="1" dirty="0" err="1"/>
              <a:t>p</a:t>
            </a:r>
            <a:r>
              <a:rPr lang="en-US" sz="2400" dirty="0"/>
              <a:t> conservation</a:t>
            </a:r>
          </a:p>
          <a:p>
            <a:pPr lvl="2"/>
            <a:r>
              <a:rPr lang="en-US" dirty="0"/>
              <a:t>Full 2</a:t>
            </a:r>
            <a:r>
              <a:rPr lang="en-US" dirty="0">
                <a:ea typeface="Arial" pitchFamily="-107" charset="0"/>
                <a:cs typeface="Arial" pitchFamily="-107" charset="0"/>
              </a:rPr>
              <a:t>→</a:t>
            </a:r>
            <a:r>
              <a:rPr lang="en-US" dirty="0"/>
              <a:t>3 NLO matrix elements</a:t>
            </a:r>
          </a:p>
          <a:p>
            <a:pPr lvl="2"/>
            <a:r>
              <a:rPr lang="en-US" dirty="0"/>
              <a:t>Include interference</a:t>
            </a:r>
          </a:p>
          <a:p>
            <a:r>
              <a:rPr lang="en-US" sz="2800" dirty="0"/>
              <a:t>Next step: interference in multiple gluon emission</a:t>
            </a:r>
            <a:endParaRPr lang="nl-NL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4038600" y="1444625"/>
            <a:ext cx="1295400" cy="1752600"/>
          </a:xfrm>
          <a:prstGeom prst="rect">
            <a:avLst/>
          </a:prstGeom>
          <a:solidFill>
            <a:srgbClr val="FF7D7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5791200" y="1444625"/>
            <a:ext cx="2438400" cy="1752600"/>
          </a:xfrm>
          <a:prstGeom prst="rect">
            <a:avLst/>
          </a:prstGeom>
          <a:solidFill>
            <a:srgbClr val="3399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3399FF"/>
              </a:solidFill>
            </a:endParaRP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2057400" y="1444625"/>
            <a:ext cx="1524000" cy="1752600"/>
          </a:xfrm>
          <a:prstGeom prst="rect">
            <a:avLst/>
          </a:prstGeom>
          <a:solidFill>
            <a:srgbClr val="3399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3399FF"/>
              </a:solidFill>
            </a:endParaRPr>
          </a:p>
        </p:txBody>
      </p:sp>
      <p:graphicFrame>
        <p:nvGraphicFramePr>
          <p:cNvPr id="21510" name="Object 6"/>
          <p:cNvGraphicFramePr>
            <a:graphicFrameLocks noChangeAspect="1"/>
          </p:cNvGraphicFramePr>
          <p:nvPr/>
        </p:nvGraphicFramePr>
        <p:xfrm>
          <a:off x="668338" y="1368425"/>
          <a:ext cx="7432675" cy="1073150"/>
        </p:xfrm>
        <a:graphic>
          <a:graphicData uri="http://schemas.openxmlformats.org/presentationml/2006/ole">
            <p:oleObj spid="_x0000_s178178" name="Equation" r:id="rId3" imgW="3340080" imgH="482400" progId="Equation.3">
              <p:embed/>
            </p:oleObj>
          </a:graphicData>
        </a:graphic>
      </p:graphicFrame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5935663" y="2546350"/>
            <a:ext cx="21415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`known’ from </a:t>
            </a:r>
            <a:r>
              <a:rPr lang="en-US" i="1"/>
              <a:t>e</a:t>
            </a:r>
            <a:r>
              <a:rPr lang="en-US" i="1" baseline="30000"/>
              <a:t>+</a:t>
            </a:r>
            <a:r>
              <a:rPr lang="en-US" i="1"/>
              <a:t>e</a:t>
            </a:r>
            <a:r>
              <a:rPr lang="en-US" i="1" baseline="30000"/>
              <a:t>-</a:t>
            </a:r>
            <a:endParaRPr lang="nl-NL" i="1" baseline="30000"/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2054225" y="2446338"/>
            <a:ext cx="15271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/>
              <a:t>known</a:t>
            </a:r>
          </a:p>
          <a:p>
            <a:pPr algn="ctr"/>
            <a:r>
              <a:rPr lang="en-US"/>
              <a:t>pQCDxPDF</a:t>
            </a:r>
            <a:endParaRPr lang="nl-NL"/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4191000" y="2522538"/>
            <a:ext cx="9445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CC0000"/>
                </a:solidFill>
              </a:rPr>
              <a:t>extract</a:t>
            </a:r>
            <a:endParaRPr lang="nl-NL">
              <a:solidFill>
                <a:srgbClr val="CC0000"/>
              </a:solidFill>
            </a:endParaRPr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1965325" y="1066800"/>
            <a:ext cx="1676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/>
              <a:t>Parton spectrum</a:t>
            </a:r>
            <a:endParaRPr lang="nl-NL" sz="1600"/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5867400" y="1098550"/>
            <a:ext cx="23987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/>
              <a:t>Fragmentation (function)</a:t>
            </a:r>
            <a:endParaRPr lang="nl-NL" sz="1600"/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3581400" y="1082675"/>
            <a:ext cx="2282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990000"/>
                </a:solidFill>
              </a:rPr>
              <a:t>Energy loss distribution</a:t>
            </a:r>
            <a:endParaRPr lang="nl-NL" sz="1600">
              <a:solidFill>
                <a:srgbClr val="990000"/>
              </a:solidFill>
            </a:endParaRP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2089150" y="3762375"/>
            <a:ext cx="5226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>
                <a:solidFill>
                  <a:srgbClr val="990000"/>
                </a:solidFill>
              </a:rPr>
              <a:t>This is where the information about the medium is</a:t>
            </a:r>
            <a:endParaRPr lang="nl-NL" sz="1800">
              <a:solidFill>
                <a:srgbClr val="990000"/>
              </a:solidFill>
            </a:endParaRPr>
          </a:p>
        </p:txBody>
      </p:sp>
      <p:sp>
        <p:nvSpPr>
          <p:cNvPr id="21518" name="Line 14"/>
          <p:cNvSpPr>
            <a:spLocks noChangeShapeType="1"/>
          </p:cNvSpPr>
          <p:nvPr/>
        </p:nvSpPr>
        <p:spPr bwMode="auto">
          <a:xfrm flipV="1">
            <a:off x="4648200" y="3232150"/>
            <a:ext cx="0" cy="457200"/>
          </a:xfrm>
          <a:prstGeom prst="line">
            <a:avLst/>
          </a:prstGeom>
          <a:noFill/>
          <a:ln w="19050">
            <a:solidFill>
              <a:srgbClr val="990000"/>
            </a:solidFill>
            <a:round/>
            <a:headEnd/>
            <a:tailEnd type="triangle" w="med" len="med"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19" name="Text Box 15"/>
          <p:cNvSpPr txBox="1">
            <a:spLocks noChangeArrowheads="1"/>
          </p:cNvSpPr>
          <p:nvPr/>
        </p:nvSpPr>
        <p:spPr bwMode="auto">
          <a:xfrm>
            <a:off x="2868613" y="4070350"/>
            <a:ext cx="353695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/>
              <a:t>P(</a:t>
            </a:r>
            <a:r>
              <a:rPr lang="en-US" sz="1600">
                <a:latin typeface="Symbol" pitchFamily="-107" charset="2"/>
              </a:rPr>
              <a:t>D</a:t>
            </a:r>
            <a:r>
              <a:rPr lang="en-US" sz="1600"/>
              <a:t>E) combines geometry </a:t>
            </a:r>
            <a:br>
              <a:rPr lang="en-US" sz="1600"/>
            </a:br>
            <a:r>
              <a:rPr lang="en-US" sz="1600"/>
              <a:t>with the intrinsic process</a:t>
            </a:r>
            <a:br>
              <a:rPr lang="en-US" sz="1600"/>
            </a:br>
            <a:r>
              <a:rPr lang="en-US" sz="1600"/>
              <a:t>– Unavoidable  for many observables</a:t>
            </a:r>
            <a:endParaRPr lang="nl-NL" sz="1600"/>
          </a:p>
        </p:txBody>
      </p:sp>
      <p:sp>
        <p:nvSpPr>
          <p:cNvPr id="21520" name="Text Box 16"/>
          <p:cNvSpPr txBox="1">
            <a:spLocks noChangeArrowheads="1"/>
          </p:cNvSpPr>
          <p:nvPr/>
        </p:nvSpPr>
        <p:spPr bwMode="auto">
          <a:xfrm>
            <a:off x="668338" y="5057775"/>
            <a:ext cx="801052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234950" indent="-234950"/>
            <a:r>
              <a:rPr lang="en-US" sz="1800" dirty="0"/>
              <a:t>Notes:</a:t>
            </a:r>
          </a:p>
          <a:p>
            <a:pPr marL="234950" indent="-234950">
              <a:buFontTx/>
              <a:buChar char="•"/>
            </a:pPr>
            <a:r>
              <a:rPr lang="en-US" sz="1800" dirty="0"/>
              <a:t>This is the simplest </a:t>
            </a:r>
            <a:r>
              <a:rPr lang="en-US" sz="1800" dirty="0" err="1"/>
              <a:t>ansatz</a:t>
            </a:r>
            <a:r>
              <a:rPr lang="en-US" sz="1800" dirty="0"/>
              <a:t> – most calculation to date use it (except some MCs)</a:t>
            </a:r>
          </a:p>
          <a:p>
            <a:pPr marL="234950" indent="-234950">
              <a:buFontTx/>
              <a:buChar char="•"/>
            </a:pPr>
            <a:r>
              <a:rPr lang="en-US" sz="1800" dirty="0"/>
              <a:t>Jet, </a:t>
            </a:r>
            <a:r>
              <a:rPr lang="en-US" sz="1800" dirty="0" err="1">
                <a:latin typeface="Symbol" pitchFamily="-107" charset="2"/>
              </a:rPr>
              <a:t>g</a:t>
            </a:r>
            <a:r>
              <a:rPr lang="en-US" sz="1800" dirty="0"/>
              <a:t>-jet measurements ‘fix’ E, removing one of the </a:t>
            </a:r>
            <a:r>
              <a:rPr lang="en-US" sz="1800" dirty="0" smtClean="0"/>
              <a:t>convolutions</a:t>
            </a:r>
            <a:endParaRPr lang="nl-NL" sz="1800" dirty="0"/>
          </a:p>
        </p:txBody>
      </p:sp>
      <p:sp>
        <p:nvSpPr>
          <p:cNvPr id="21521" name="Rectangle 1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loss: a </a:t>
            </a:r>
            <a:r>
              <a:rPr lang="en-US" dirty="0"/>
              <a:t>simplified approach</a:t>
            </a:r>
            <a:endParaRPr lang="nl-NL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Jets and parton energy loss</a:t>
            </a:r>
            <a:endParaRPr lang="nl-NL"/>
          </a:p>
        </p:txBody>
      </p:sp>
      <p:pic>
        <p:nvPicPr>
          <p:cNvPr id="5123" name="Picture 3" descr="Y:\plots\illustrations\SchematicGluonRadiationJetCon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2209800"/>
            <a:ext cx="5364163" cy="2447925"/>
          </a:xfrm>
          <a:prstGeom prst="rect">
            <a:avLst/>
          </a:prstGeom>
          <a:noFill/>
        </p:spPr>
      </p:pic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457200" y="1203325"/>
            <a:ext cx="83645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Motivation: understand parton energy loss by tracking the gluon radiation</a:t>
            </a:r>
            <a:endParaRPr lang="nl-NL"/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295400" y="5105400"/>
            <a:ext cx="63785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/>
            <a:r>
              <a:rPr lang="en-US"/>
              <a:t>Qualitatively two scenarios:</a:t>
            </a:r>
          </a:p>
          <a:p>
            <a:pPr marL="457200" indent="-457200">
              <a:buFontTx/>
              <a:buAutoNum type="arabicParenR"/>
            </a:pPr>
            <a:r>
              <a:rPr lang="en-US"/>
              <a:t>In-cone radiation: R</a:t>
            </a:r>
            <a:r>
              <a:rPr lang="en-US" baseline="-25000"/>
              <a:t>AA</a:t>
            </a:r>
            <a:r>
              <a:rPr lang="en-US"/>
              <a:t> = 1, change of fragmentation</a:t>
            </a:r>
          </a:p>
          <a:p>
            <a:pPr marL="457200" indent="-457200">
              <a:buFontTx/>
              <a:buAutoNum type="arabicParenR"/>
            </a:pPr>
            <a:r>
              <a:rPr lang="en-US"/>
              <a:t>Out-of-cone radiation: R</a:t>
            </a:r>
            <a:r>
              <a:rPr lang="en-US" baseline="-25000"/>
              <a:t>AA</a:t>
            </a:r>
            <a:r>
              <a:rPr lang="en-US"/>
              <a:t> &lt; 1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Jets at LHC</a:t>
            </a:r>
          </a:p>
        </p:txBody>
      </p:sp>
      <p:pic>
        <p:nvPicPr>
          <p:cNvPr id="10243" name="Picture 3" descr="Y:\my_talks\11Helmholtz\cms_dijet_evt_hi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828800"/>
            <a:ext cx="7239000" cy="3962400"/>
          </a:xfrm>
          <a:prstGeom prst="rect">
            <a:avLst/>
          </a:prstGeom>
          <a:noFill/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66800"/>
            <a:ext cx="3352800" cy="287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2057400" y="838200"/>
            <a:ext cx="7699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/>
              <a:t>ALICE</a:t>
            </a:r>
            <a:endParaRPr lang="nl-NL" sz="1600"/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auto">
          <a:xfrm>
            <a:off x="457200" y="4038600"/>
            <a:ext cx="1447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974725" y="4275138"/>
            <a:ext cx="336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Symbol" pitchFamily="-107" charset="2"/>
              </a:rPr>
              <a:t>h</a:t>
            </a:r>
            <a:endParaRPr lang="nl-NL">
              <a:latin typeface="Symbol" pitchFamily="-107" charset="2"/>
            </a:endParaRPr>
          </a:p>
        </p:txBody>
      </p:sp>
      <p:sp>
        <p:nvSpPr>
          <p:cNvPr id="10248" name="Freeform 8"/>
          <p:cNvSpPr>
            <a:spLocks/>
          </p:cNvSpPr>
          <p:nvPr/>
        </p:nvSpPr>
        <p:spPr bwMode="auto">
          <a:xfrm>
            <a:off x="3124200" y="1524000"/>
            <a:ext cx="420688" cy="446088"/>
          </a:xfrm>
          <a:custGeom>
            <a:avLst/>
            <a:gdLst/>
            <a:ahLst/>
            <a:cxnLst>
              <a:cxn ang="0">
                <a:pos x="14" y="178"/>
              </a:cxn>
              <a:cxn ang="0">
                <a:pos x="125" y="8"/>
              </a:cxn>
              <a:cxn ang="0">
                <a:pos x="265" y="148"/>
              </a:cxn>
              <a:cxn ang="0">
                <a:pos x="176" y="274"/>
              </a:cxn>
            </a:cxnLst>
            <a:rect l="0" t="0" r="r" b="b"/>
            <a:pathLst>
              <a:path w="265" h="281">
                <a:moveTo>
                  <a:pt x="14" y="178"/>
                </a:moveTo>
                <a:cubicBezTo>
                  <a:pt x="29" y="111"/>
                  <a:pt x="0" y="16"/>
                  <a:pt x="125" y="8"/>
                </a:cubicBezTo>
                <a:cubicBezTo>
                  <a:pt x="250" y="0"/>
                  <a:pt x="265" y="89"/>
                  <a:pt x="265" y="148"/>
                </a:cubicBezTo>
                <a:cubicBezTo>
                  <a:pt x="265" y="207"/>
                  <a:pt x="250" y="281"/>
                  <a:pt x="176" y="274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3565525" y="1608138"/>
            <a:ext cx="336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Symbol" pitchFamily="-107" charset="2"/>
              </a:rPr>
              <a:t>j</a:t>
            </a:r>
            <a:endParaRPr lang="nl-NL">
              <a:latin typeface="Symbol" pitchFamily="-107" charset="2"/>
            </a:endParaRP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4016375" y="1127125"/>
            <a:ext cx="4289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Transverse energy map of 1 event</a:t>
            </a:r>
            <a:endParaRPr lang="nl-NL" b="1"/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2124075" y="5534025"/>
            <a:ext cx="42465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/>
              <a:t>Clear peaks:</a:t>
            </a:r>
            <a:r>
              <a:rPr lang="en-US" i="1"/>
              <a:t> jets</a:t>
            </a:r>
            <a:r>
              <a:rPr lang="en-US"/>
              <a:t> of fragments </a:t>
            </a:r>
            <a:br>
              <a:rPr lang="en-US"/>
            </a:br>
            <a:r>
              <a:rPr lang="en-US"/>
              <a:t>from high-energy quarks and gluons</a:t>
            </a:r>
            <a:endParaRPr lang="nl-NL"/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1981200" y="6248400"/>
            <a:ext cx="4464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And a lot of uncorrelated ‘soft’ background</a:t>
            </a:r>
            <a:endParaRPr lang="nl-NL" sz="180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Jet reconstruction algorithms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25500"/>
            <a:ext cx="8077200" cy="3825875"/>
          </a:xfrm>
        </p:spPr>
        <p:txBody>
          <a:bodyPr>
            <a:normAutofit fontScale="92500" lnSpcReduction="20000"/>
          </a:bodyPr>
          <a:lstStyle/>
          <a:p>
            <a:pPr>
              <a:buFontTx/>
              <a:buNone/>
            </a:pPr>
            <a:r>
              <a:rPr lang="en-US" sz="2400" dirty="0"/>
              <a:t>Two categories of jet algorithms:</a:t>
            </a:r>
          </a:p>
          <a:p>
            <a:r>
              <a:rPr lang="en-US" sz="2400" dirty="0"/>
              <a:t>Sequential </a:t>
            </a:r>
            <a:r>
              <a:rPr lang="en-US" sz="2400" dirty="0" smtClean="0"/>
              <a:t>recombination</a:t>
            </a:r>
          </a:p>
          <a:p>
            <a:pPr lvl="1"/>
            <a:r>
              <a:rPr lang="en-US" sz="2000" dirty="0"/>
              <a:t>Define distance </a:t>
            </a:r>
            <a:r>
              <a:rPr lang="en-US" sz="2000" dirty="0" smtClean="0"/>
              <a:t>measure</a:t>
            </a:r>
          </a:p>
          <a:p>
            <a:pPr lvl="2"/>
            <a:r>
              <a:rPr lang="en-US" sz="1700" dirty="0" err="1" smtClean="0"/>
              <a:t>kT</a:t>
            </a:r>
            <a:r>
              <a:rPr lang="en-US" sz="1700" dirty="0" smtClean="0"/>
              <a:t>/Durham (LEP): </a:t>
            </a:r>
            <a:r>
              <a:rPr lang="en-US" sz="1700" dirty="0" err="1" smtClean="0"/>
              <a:t>d</a:t>
            </a:r>
            <a:r>
              <a:rPr lang="en-US" sz="1700" baseline="-25000" dirty="0" err="1" smtClean="0"/>
              <a:t>ij</a:t>
            </a:r>
            <a:r>
              <a:rPr lang="en-US" sz="1700" dirty="0" smtClean="0"/>
              <a:t>=2min(E</a:t>
            </a:r>
            <a:r>
              <a:rPr lang="en-US" sz="1700" baseline="30000" dirty="0" smtClean="0"/>
              <a:t>2</a:t>
            </a:r>
            <a:r>
              <a:rPr lang="en-US" sz="1700" baseline="-25000" dirty="0" smtClean="0"/>
              <a:t>i</a:t>
            </a:r>
            <a:r>
              <a:rPr lang="en-US" sz="1700" dirty="0" smtClean="0"/>
              <a:t>,E</a:t>
            </a:r>
            <a:r>
              <a:rPr lang="en-US" sz="1700" baseline="30000" dirty="0" smtClean="0"/>
              <a:t>2</a:t>
            </a:r>
            <a:r>
              <a:rPr lang="en-US" sz="1700" baseline="-25000" dirty="0" smtClean="0"/>
              <a:t>j</a:t>
            </a:r>
            <a:r>
              <a:rPr lang="en-US" sz="1700" dirty="0" smtClean="0"/>
              <a:t>)(1-cosθ</a:t>
            </a:r>
            <a:r>
              <a:rPr lang="en-US" sz="1700" baseline="-25000" dirty="0" smtClean="0"/>
              <a:t>ij</a:t>
            </a:r>
            <a:r>
              <a:rPr lang="en-US" sz="1700" dirty="0" smtClean="0"/>
              <a:t>)</a:t>
            </a:r>
          </a:p>
          <a:p>
            <a:pPr lvl="2"/>
            <a:r>
              <a:rPr lang="en-US" sz="1700" dirty="0" err="1" smtClean="0"/>
              <a:t>kT</a:t>
            </a:r>
            <a:r>
              <a:rPr lang="en-US" sz="1700" dirty="0" smtClean="0"/>
              <a:t>: </a:t>
            </a:r>
            <a:r>
              <a:rPr lang="en-US" sz="1700" dirty="0" err="1" smtClean="0"/>
              <a:t>d</a:t>
            </a:r>
            <a:r>
              <a:rPr lang="en-US" sz="1700" baseline="-25000" dirty="0" err="1" smtClean="0"/>
              <a:t>ij</a:t>
            </a:r>
            <a:r>
              <a:rPr lang="en-US" sz="1700" dirty="0" smtClean="0"/>
              <a:t> = min(p</a:t>
            </a:r>
            <a:r>
              <a:rPr lang="en-US" sz="1700" baseline="30000" dirty="0" smtClean="0"/>
              <a:t>2</a:t>
            </a:r>
            <a:r>
              <a:rPr lang="en-US" sz="1700" baseline="-25000" dirty="0" smtClean="0"/>
              <a:t>ti</a:t>
            </a:r>
            <a:r>
              <a:rPr lang="en-US" sz="1700" dirty="0" smtClean="0"/>
              <a:t>, p</a:t>
            </a:r>
            <a:r>
              <a:rPr lang="en-US" sz="1700" baseline="30000" dirty="0" smtClean="0"/>
              <a:t>2</a:t>
            </a:r>
            <a:r>
              <a:rPr lang="en-US" sz="1700" baseline="-25000" dirty="0" smtClean="0"/>
              <a:t>tj</a:t>
            </a:r>
            <a:r>
              <a:rPr lang="en-US" sz="1700" dirty="0" smtClean="0"/>
              <a:t>) ΔR</a:t>
            </a:r>
            <a:r>
              <a:rPr lang="en-US" sz="1700" baseline="30000" dirty="0" smtClean="0"/>
              <a:t>2</a:t>
            </a:r>
            <a:r>
              <a:rPr lang="en-US" sz="1700" baseline="-25000" dirty="0" smtClean="0"/>
              <a:t>ij</a:t>
            </a:r>
            <a:r>
              <a:rPr lang="en-US" sz="1700" dirty="0" smtClean="0"/>
              <a:t>/R</a:t>
            </a:r>
            <a:r>
              <a:rPr lang="en-US" sz="1700" baseline="30000" dirty="0" smtClean="0"/>
              <a:t>2</a:t>
            </a:r>
            <a:r>
              <a:rPr lang="en-US" sz="1700" dirty="0" smtClean="0"/>
              <a:t>,  ΔR</a:t>
            </a:r>
            <a:r>
              <a:rPr lang="en-US" sz="1700" baseline="30000" dirty="0" smtClean="0"/>
              <a:t>2</a:t>
            </a:r>
            <a:r>
              <a:rPr lang="en-US" sz="1700" baseline="-25000" dirty="0" smtClean="0"/>
              <a:t>ij</a:t>
            </a:r>
            <a:r>
              <a:rPr lang="en-US" sz="1700" dirty="0" smtClean="0"/>
              <a:t> = (</a:t>
            </a:r>
            <a:r>
              <a:rPr lang="en-US" sz="1700" dirty="0" err="1" smtClean="0"/>
              <a:t>y</a:t>
            </a:r>
            <a:r>
              <a:rPr lang="en-US" sz="1700" baseline="-25000" dirty="0" err="1" smtClean="0"/>
              <a:t>i</a:t>
            </a:r>
            <a:r>
              <a:rPr lang="en-US" sz="1700" dirty="0" smtClean="0"/>
              <a:t> – y</a:t>
            </a:r>
            <a:r>
              <a:rPr lang="en-US" sz="1700" baseline="-25000" dirty="0" smtClean="0"/>
              <a:t>j</a:t>
            </a:r>
            <a:r>
              <a:rPr lang="en-US" sz="1700" dirty="0" smtClean="0"/>
              <a:t>)</a:t>
            </a:r>
            <a:r>
              <a:rPr lang="en-US" sz="1700" baseline="30000" dirty="0" smtClean="0"/>
              <a:t>2</a:t>
            </a:r>
            <a:r>
              <a:rPr lang="en-US" sz="1700" dirty="0" smtClean="0"/>
              <a:t> + (</a:t>
            </a:r>
            <a:r>
              <a:rPr lang="en-US" sz="1700" dirty="0" err="1" smtClean="0">
                <a:latin typeface="Lucida Grande"/>
                <a:ea typeface="Lucida Grande"/>
                <a:cs typeface="Lucida Grande"/>
              </a:rPr>
              <a:t>ϕ</a:t>
            </a:r>
            <a:r>
              <a:rPr lang="en-US" sz="1700" baseline="-25000" dirty="0" err="1" smtClean="0"/>
              <a:t>i</a:t>
            </a:r>
            <a:r>
              <a:rPr lang="en-US" sz="1700" dirty="0" smtClean="0"/>
              <a:t> – </a:t>
            </a:r>
            <a:r>
              <a:rPr lang="en-US" sz="1700" dirty="0" smtClean="0">
                <a:latin typeface="Lucida Grande"/>
                <a:ea typeface="Lucida Grande"/>
                <a:cs typeface="Lucida Grande"/>
              </a:rPr>
              <a:t>ϕ</a:t>
            </a:r>
            <a:r>
              <a:rPr lang="en-US" sz="1700" baseline="-25000" dirty="0" smtClean="0"/>
              <a:t>j</a:t>
            </a:r>
            <a:r>
              <a:rPr lang="en-US" sz="1700" dirty="0" smtClean="0"/>
              <a:t>)</a:t>
            </a:r>
            <a:r>
              <a:rPr lang="en-US" sz="1700" baseline="30000" dirty="0" smtClean="0"/>
              <a:t>2</a:t>
            </a:r>
          </a:p>
          <a:p>
            <a:pPr lvl="2"/>
            <a:r>
              <a:rPr lang="en-US" sz="1700" dirty="0" err="1" smtClean="0"/>
              <a:t>Cambrige</a:t>
            </a:r>
            <a:r>
              <a:rPr lang="en-US" sz="1700" dirty="0" smtClean="0"/>
              <a:t>/Aachen: </a:t>
            </a:r>
            <a:r>
              <a:rPr lang="en-US" sz="1700" dirty="0" err="1" smtClean="0"/>
              <a:t>d</a:t>
            </a:r>
            <a:r>
              <a:rPr lang="en-US" sz="1700" baseline="-25000" dirty="0" err="1" smtClean="0"/>
              <a:t>ij</a:t>
            </a:r>
            <a:r>
              <a:rPr lang="en-US" sz="1700" dirty="0" smtClean="0"/>
              <a:t> = </a:t>
            </a:r>
            <a:r>
              <a:rPr lang="en-US" sz="1700" dirty="0" err="1" smtClean="0"/>
              <a:t>ΔR</a:t>
            </a:r>
            <a:r>
              <a:rPr lang="en-US" sz="1700" baseline="-25000" dirty="0" err="1" smtClean="0"/>
              <a:t>ij</a:t>
            </a:r>
            <a:endParaRPr lang="en-US" sz="1700" baseline="-25000" dirty="0" smtClean="0"/>
          </a:p>
          <a:p>
            <a:pPr lvl="2"/>
            <a:r>
              <a:rPr lang="en-US" sz="1700" dirty="0" smtClean="0"/>
              <a:t>Anti-</a:t>
            </a:r>
            <a:r>
              <a:rPr lang="en-US" sz="1700" dirty="0" err="1" smtClean="0"/>
              <a:t>kT</a:t>
            </a:r>
            <a:r>
              <a:rPr lang="en-US" sz="1700" dirty="0" smtClean="0"/>
              <a:t>: </a:t>
            </a:r>
            <a:r>
              <a:rPr lang="en-US" sz="1700" dirty="0" err="1" smtClean="0"/>
              <a:t>dij</a:t>
            </a:r>
            <a:r>
              <a:rPr lang="en-US" sz="1700" dirty="0" smtClean="0"/>
              <a:t> = 1/min(p</a:t>
            </a:r>
            <a:r>
              <a:rPr lang="en-US" sz="1700" baseline="30000" dirty="0" smtClean="0"/>
              <a:t>2</a:t>
            </a:r>
            <a:r>
              <a:rPr lang="en-US" sz="1700" baseline="-25000" dirty="0" smtClean="0"/>
              <a:t>ti</a:t>
            </a:r>
            <a:r>
              <a:rPr lang="en-US" sz="1700" dirty="0" smtClean="0"/>
              <a:t>, p</a:t>
            </a:r>
            <a:r>
              <a:rPr lang="en-US" sz="1700" baseline="30000" dirty="0" smtClean="0"/>
              <a:t>2</a:t>
            </a:r>
            <a:r>
              <a:rPr lang="en-US" sz="1700" baseline="-25000" dirty="0" smtClean="0"/>
              <a:t>tj</a:t>
            </a:r>
            <a:r>
              <a:rPr lang="en-US" sz="1700" dirty="0" smtClean="0"/>
              <a:t>) ΔR</a:t>
            </a:r>
            <a:r>
              <a:rPr lang="en-US" sz="1700" baseline="30000" dirty="0" smtClean="0"/>
              <a:t>2</a:t>
            </a:r>
            <a:r>
              <a:rPr lang="en-US" sz="1700" baseline="-25000" dirty="0" smtClean="0"/>
              <a:t>ij</a:t>
            </a:r>
            <a:r>
              <a:rPr lang="en-US" sz="1700" dirty="0" smtClean="0"/>
              <a:t>/R</a:t>
            </a:r>
            <a:r>
              <a:rPr lang="en-US" sz="1700" baseline="30000" dirty="0" smtClean="0"/>
              <a:t>2</a:t>
            </a:r>
            <a:endParaRPr lang="en-US" sz="100" baseline="30000" dirty="0" smtClean="0"/>
          </a:p>
          <a:p>
            <a:pPr lvl="1"/>
            <a:r>
              <a:rPr lang="en-US" sz="2000" dirty="0"/>
              <a:t>Cluster </a:t>
            </a:r>
            <a:r>
              <a:rPr lang="en-US" sz="2000" dirty="0" smtClean="0"/>
              <a:t>closest (until given threshold)</a:t>
            </a:r>
          </a:p>
          <a:p>
            <a:r>
              <a:rPr lang="en-US" sz="2400" dirty="0"/>
              <a:t>Cone</a:t>
            </a:r>
            <a:endParaRPr lang="en-US" sz="2400" dirty="0" smtClean="0"/>
          </a:p>
          <a:p>
            <a:pPr lvl="1"/>
            <a:r>
              <a:rPr lang="en-US" sz="2000" dirty="0" smtClean="0"/>
              <a:t>Draw Cone radius R around the hardest particle (collinear unsafe)</a:t>
            </a:r>
          </a:p>
          <a:p>
            <a:pPr lvl="1"/>
            <a:r>
              <a:rPr lang="en-US" sz="2000" dirty="0" smtClean="0"/>
              <a:t>Sum the </a:t>
            </a:r>
            <a:r>
              <a:rPr lang="en-US" sz="2000" dirty="0" err="1" smtClean="0"/>
              <a:t>momenta</a:t>
            </a:r>
            <a:r>
              <a:rPr lang="en-US" sz="2000" dirty="0" smtClean="0"/>
              <a:t> and use it as new seed direction</a:t>
            </a:r>
          </a:p>
          <a:p>
            <a:pPr lvl="1"/>
            <a:r>
              <a:rPr lang="en-US" sz="2000" dirty="0" smtClean="0"/>
              <a:t>Iterate </a:t>
            </a:r>
            <a:r>
              <a:rPr lang="en-US" sz="2000" dirty="0"/>
              <a:t>until stable </a:t>
            </a:r>
            <a:r>
              <a:rPr lang="en-US" sz="2000" dirty="0" err="1">
                <a:latin typeface="Symbol" pitchFamily="-107" charset="2"/>
              </a:rPr>
              <a:t>h</a:t>
            </a:r>
            <a:r>
              <a:rPr lang="en-US" sz="2000" dirty="0" err="1"/>
              <a:t>,</a:t>
            </a:r>
            <a:r>
              <a:rPr lang="en-US" sz="2000" dirty="0" err="1">
                <a:latin typeface="Symbol" pitchFamily="-107" charset="2"/>
              </a:rPr>
              <a:t>j</a:t>
            </a:r>
            <a:r>
              <a:rPr lang="en-US" sz="2000" baseline="-25000" dirty="0" err="1"/>
              <a:t>jet</a:t>
            </a:r>
            <a:r>
              <a:rPr lang="en-US" sz="2000" dirty="0"/>
              <a:t> = &lt;</a:t>
            </a:r>
            <a:r>
              <a:rPr lang="en-US" sz="2000" dirty="0" err="1">
                <a:latin typeface="Symbol" pitchFamily="-107" charset="2"/>
              </a:rPr>
              <a:t>h</a:t>
            </a:r>
            <a:r>
              <a:rPr lang="en-US" sz="2000" dirty="0" err="1"/>
              <a:t>,</a:t>
            </a:r>
            <a:r>
              <a:rPr lang="en-US" sz="2000" dirty="0" err="1">
                <a:latin typeface="Symbol" pitchFamily="-107" charset="2"/>
              </a:rPr>
              <a:t>j</a:t>
            </a:r>
            <a:r>
              <a:rPr lang="en-US" sz="2000" dirty="0"/>
              <a:t>&gt;</a:t>
            </a:r>
            <a:r>
              <a:rPr lang="en-US" sz="2000" baseline="-25000" dirty="0"/>
              <a:t>particles</a:t>
            </a:r>
            <a:endParaRPr lang="nl-NL" sz="2000" baseline="-25000" dirty="0"/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363538" y="6248400"/>
            <a:ext cx="86280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For a complete discussion, see: </a:t>
            </a:r>
            <a:r>
              <a:rPr lang="nl-NL" sz="1600" dirty="0">
                <a:solidFill>
                  <a:schemeClr val="tx1"/>
                </a:solidFill>
              </a:rPr>
              <a:t>http://</a:t>
            </a:r>
            <a:r>
              <a:rPr lang="nl-NL" sz="1600" dirty="0" err="1">
                <a:solidFill>
                  <a:schemeClr val="tx1"/>
                </a:solidFill>
              </a:rPr>
              <a:t>www.lpthe.jussieu.fr</a:t>
            </a:r>
            <a:r>
              <a:rPr lang="nl-NL" sz="1600" dirty="0">
                <a:solidFill>
                  <a:schemeClr val="tx1"/>
                </a:solidFill>
              </a:rPr>
              <a:t>/~</a:t>
            </a:r>
            <a:r>
              <a:rPr lang="nl-NL" sz="1600" dirty="0" err="1">
                <a:solidFill>
                  <a:schemeClr val="tx1"/>
                </a:solidFill>
              </a:rPr>
              <a:t>salam</a:t>
            </a:r>
            <a:r>
              <a:rPr lang="nl-NL" sz="1600" dirty="0">
                <a:solidFill>
                  <a:schemeClr val="tx1"/>
                </a:solidFill>
              </a:rPr>
              <a:t>/teaching/</a:t>
            </a:r>
            <a:r>
              <a:rPr lang="nl-NL" sz="1600" dirty="0" err="1">
                <a:solidFill>
                  <a:schemeClr val="tx1"/>
                </a:solidFill>
              </a:rPr>
              <a:t>PhD-courses.html</a:t>
            </a:r>
            <a:endParaRPr lang="nl-NL" sz="1600" dirty="0">
              <a:solidFill>
                <a:schemeClr val="tx1"/>
              </a:solidFill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882650" y="4651375"/>
            <a:ext cx="7042150" cy="7318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dirty="0"/>
              <a:t>Sum particles inside jet </a:t>
            </a:r>
          </a:p>
          <a:p>
            <a:pPr algn="ctr"/>
            <a:r>
              <a:rPr lang="en-US" sz="1800" dirty="0"/>
              <a:t>Different prescriptions exist, most natural: E-scheme, sum 4-vectors</a:t>
            </a:r>
            <a:endParaRPr lang="nl-NL" sz="1800" dirty="0"/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1763713" y="5410200"/>
            <a:ext cx="5551487" cy="7016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solidFill>
                  <a:srgbClr val="A50021"/>
                </a:solidFill>
              </a:rPr>
              <a:t>Jet is an object defined by jet algorithm</a:t>
            </a:r>
          </a:p>
          <a:p>
            <a:pPr algn="ctr"/>
            <a:r>
              <a:rPr lang="en-US" dirty="0">
                <a:solidFill>
                  <a:srgbClr val="A50021"/>
                </a:solidFill>
              </a:rPr>
              <a:t>If parameters are right, may approximate </a:t>
            </a:r>
            <a:r>
              <a:rPr lang="en-US" dirty="0" err="1">
                <a:solidFill>
                  <a:srgbClr val="A50021"/>
                </a:solidFill>
              </a:rPr>
              <a:t>parton</a:t>
            </a:r>
            <a:endParaRPr lang="nl-NL" dirty="0">
              <a:solidFill>
                <a:srgbClr val="A5002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Infrared &amp; Collinear safe algorithms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38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457200" y="1003300"/>
          <a:ext cx="8229600" cy="5029199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057400"/>
                <a:gridCol w="2057400"/>
                <a:gridCol w="2384315"/>
                <a:gridCol w="1730485"/>
              </a:tblGrid>
              <a:tr h="370840">
                <a:tc>
                  <a:txBody>
                    <a:bodyPr/>
                    <a:lstStyle/>
                    <a:p>
                      <a:r>
                        <a:rPr kumimoji="0" lang="en-US" sz="1800" b="0" kern="1200" baseline="0" dirty="0" err="1" smtClean="0"/>
                        <a:t>kt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sequential recombination</a:t>
                      </a:r>
                    </a:p>
                    <a:p>
                      <a:r>
                        <a:rPr kumimoji="0" lang="en-US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hierarchical in relative pt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Catani et al ‘91</a:t>
                      </a:r>
                    </a:p>
                    <a:p>
                      <a:r>
                        <a:rPr kumimoji="0" lang="en-US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Ellis, </a:t>
                      </a:r>
                      <a:r>
                        <a:rPr kumimoji="0" lang="en-US" sz="18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Soper</a:t>
                      </a:r>
                      <a:r>
                        <a:rPr kumimoji="0" lang="en-US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‘93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NlnN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sz="1800" kern="1200" baseline="0" dirty="0" smtClean="0"/>
                        <a:t>Cambridge/</a:t>
                      </a:r>
                    </a:p>
                    <a:p>
                      <a:r>
                        <a:rPr kumimoji="0" lang="en-US" sz="1800" kern="1200" baseline="0" dirty="0" smtClean="0"/>
                        <a:t>Aachen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sequential recombination</a:t>
                      </a:r>
                      <a:endParaRPr kumimoji="0" lang="en-US" sz="18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hierarchical in angle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Dokshitzer</a:t>
                      </a:r>
                      <a:r>
                        <a:rPr kumimoji="0" 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et al ‘97</a:t>
                      </a:r>
                    </a:p>
                    <a:p>
                      <a:r>
                        <a:rPr kumimoji="0" lang="en-US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Wengler</a:t>
                      </a:r>
                      <a:r>
                        <a:rPr kumimoji="0" 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n-US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Wobish</a:t>
                      </a:r>
                      <a:r>
                        <a:rPr kumimoji="0" 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‘98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NlnN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sz="1800" kern="1200" baseline="0" dirty="0" smtClean="0"/>
                        <a:t>anti-</a:t>
                      </a:r>
                      <a:r>
                        <a:rPr kumimoji="0" lang="en-US" sz="1800" kern="1200" baseline="0" dirty="0" err="1" smtClean="0"/>
                        <a:t>kt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sequential recombination</a:t>
                      </a:r>
                      <a:endParaRPr kumimoji="0" lang="en-US" sz="18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gives perfectly conical hard jets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MC, Salam, </a:t>
                      </a:r>
                      <a:r>
                        <a:rPr kumimoji="0" lang="en-US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Soyez</a:t>
                      </a:r>
                      <a:r>
                        <a:rPr kumimoji="0" 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’08</a:t>
                      </a:r>
                    </a:p>
                    <a:p>
                      <a:r>
                        <a:rPr kumimoji="0" 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en-US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Delsart</a:t>
                      </a:r>
                      <a:r>
                        <a:rPr kumimoji="0" 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kumimoji="0" lang="en-US" sz="1800" b="1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3/2</a:t>
                      </a:r>
                      <a:endParaRPr lang="en-US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SISCone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Seedless iterative cone with split-merge</a:t>
                      </a:r>
                    </a:p>
                    <a:p>
                      <a:r>
                        <a:rPr kumimoji="0" lang="en-US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gives ‘economical’ jets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Salam, </a:t>
                      </a:r>
                      <a:r>
                        <a:rPr kumimoji="0" lang="en-US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Soyez</a:t>
                      </a:r>
                      <a:r>
                        <a:rPr kumimoji="0" 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‘07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N2lnN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PbPb jet background</a:t>
            </a:r>
            <a:endParaRPr lang="nl-NL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08475" y="1066800"/>
            <a:ext cx="4911725" cy="407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" y="1119188"/>
            <a:ext cx="4495800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2605088" y="3810000"/>
            <a:ext cx="13573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chemeClr val="tx1"/>
                </a:solidFill>
              </a:rPr>
              <a:t>Cacciari et al</a:t>
            </a:r>
            <a:endParaRPr lang="nl-NL" sz="1600">
              <a:solidFill>
                <a:schemeClr val="tx1"/>
              </a:solidFill>
            </a:endParaRP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5089525" y="620713"/>
            <a:ext cx="3981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Background density vs multiplicity</a:t>
            </a:r>
            <a:endParaRPr lang="nl-NL"/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381000" y="4387850"/>
            <a:ext cx="3705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>
                <a:latin typeface="Symbol" pitchFamily="-107" charset="2"/>
              </a:rPr>
              <a:t>h</a:t>
            </a:r>
            <a:r>
              <a:rPr lang="en-US" sz="1800"/>
              <a:t>-</a:t>
            </a:r>
            <a:r>
              <a:rPr lang="en-US" sz="1800">
                <a:latin typeface="Symbol" pitchFamily="-107" charset="2"/>
              </a:rPr>
              <a:t>j</a:t>
            </a:r>
            <a:r>
              <a:rPr lang="en-US" sz="1800"/>
              <a:t> space filled with jets</a:t>
            </a:r>
          </a:p>
          <a:p>
            <a:pPr algn="ctr"/>
            <a:r>
              <a:rPr lang="en-US" sz="1800"/>
              <a:t>Many ‘background jets’</a:t>
            </a:r>
            <a:endParaRPr lang="nl-NL" sz="1800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1422400" y="5424488"/>
            <a:ext cx="6197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Background contributes up to ~180 GeV per unit area</a:t>
            </a:r>
            <a:endParaRPr lang="nl-NL"/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1676400" y="6324600"/>
            <a:ext cx="5359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Statistical fluctuations remain after subtraction</a:t>
            </a:r>
            <a:endParaRPr lang="nl-NL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1752600" y="5821363"/>
            <a:ext cx="5010150" cy="503237"/>
            <a:chOff x="1104" y="3667"/>
            <a:chExt cx="3156" cy="317"/>
          </a:xfrm>
        </p:grpSpPr>
        <p:sp>
          <p:nvSpPr>
            <p:cNvPr id="6155" name="Text Box 11"/>
            <p:cNvSpPr txBox="1">
              <a:spLocks noChangeArrowheads="1"/>
            </p:cNvSpPr>
            <p:nvPr/>
          </p:nvSpPr>
          <p:spPr bwMode="auto">
            <a:xfrm>
              <a:off x="1104" y="3715"/>
              <a:ext cx="167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Subtract background: </a:t>
              </a:r>
              <a:endParaRPr lang="nl-NL"/>
            </a:p>
          </p:txBody>
        </p:sp>
        <p:graphicFrame>
          <p:nvGraphicFramePr>
            <p:cNvPr id="6156" name="Object 12"/>
            <p:cNvGraphicFramePr>
              <a:graphicFrameLocks noChangeAspect="1"/>
            </p:cNvGraphicFramePr>
            <p:nvPr/>
          </p:nvGraphicFramePr>
          <p:xfrm>
            <a:off x="2784" y="3667"/>
            <a:ext cx="1476" cy="317"/>
          </p:xfrm>
          <a:graphic>
            <a:graphicData uri="http://schemas.openxmlformats.org/presentationml/2006/ole">
              <p:oleObj spid="_x0000_s183298" name="Equation" r:id="rId5" imgW="1180800" imgH="253800" progId="Equation.3">
                <p:embed/>
              </p:oleObj>
            </a:graphicData>
          </a:graphic>
        </p:graphicFrame>
      </p:grp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365125" y="822325"/>
            <a:ext cx="2555875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Jet finding illustration</a:t>
            </a:r>
            <a:endParaRPr lang="nl-NL"/>
          </a:p>
        </p:txBody>
      </p: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7620000" y="4876800"/>
            <a:ext cx="381000" cy="304800"/>
            <a:chOff x="1440" y="3792"/>
            <a:chExt cx="240" cy="192"/>
          </a:xfrm>
        </p:grpSpPr>
        <p:sp>
          <p:nvSpPr>
            <p:cNvPr id="6159" name="Oval 15"/>
            <p:cNvSpPr>
              <a:spLocks noChangeArrowheads="1"/>
            </p:cNvSpPr>
            <p:nvPr/>
          </p:nvSpPr>
          <p:spPr bwMode="auto">
            <a:xfrm>
              <a:off x="1440" y="3792"/>
              <a:ext cx="192" cy="192"/>
            </a:xfrm>
            <a:prstGeom prst="ellips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sz="1800"/>
            </a:p>
          </p:txBody>
        </p:sp>
        <p:sp>
          <p:nvSpPr>
            <p:cNvPr id="6160" name="Oval 16"/>
            <p:cNvSpPr>
              <a:spLocks noChangeArrowheads="1"/>
            </p:cNvSpPr>
            <p:nvPr/>
          </p:nvSpPr>
          <p:spPr bwMode="auto">
            <a:xfrm>
              <a:off x="1488" y="3792"/>
              <a:ext cx="192" cy="192"/>
            </a:xfrm>
            <a:prstGeom prst="ellips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sz="1800"/>
            </a:p>
          </p:txBody>
        </p:sp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5029200" y="4800600"/>
            <a:ext cx="533400" cy="304800"/>
            <a:chOff x="2016" y="3840"/>
            <a:chExt cx="336" cy="192"/>
          </a:xfrm>
        </p:grpSpPr>
        <p:sp>
          <p:nvSpPr>
            <p:cNvPr id="6162" name="Oval 18"/>
            <p:cNvSpPr>
              <a:spLocks noChangeArrowheads="1"/>
            </p:cNvSpPr>
            <p:nvPr/>
          </p:nvSpPr>
          <p:spPr bwMode="auto">
            <a:xfrm>
              <a:off x="2016" y="3840"/>
              <a:ext cx="192" cy="192"/>
            </a:xfrm>
            <a:prstGeom prst="ellips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sz="1800"/>
            </a:p>
          </p:txBody>
        </p:sp>
        <p:sp>
          <p:nvSpPr>
            <p:cNvPr id="6163" name="Oval 19"/>
            <p:cNvSpPr>
              <a:spLocks noChangeArrowheads="1"/>
            </p:cNvSpPr>
            <p:nvPr/>
          </p:nvSpPr>
          <p:spPr bwMode="auto">
            <a:xfrm>
              <a:off x="2160" y="3840"/>
              <a:ext cx="192" cy="192"/>
            </a:xfrm>
            <a:prstGeom prst="ellips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sz="1800"/>
            </a:p>
          </p:txBody>
        </p:sp>
      </p:grp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3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dilepton</a:t>
            </a:r>
            <a:r>
              <a:rPr lang="en-US" dirty="0" smtClean="0"/>
              <a:t> invariant mass spectrum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4803774"/>
            <a:ext cx="8229600" cy="155257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 lepton (</a:t>
            </a:r>
            <a:r>
              <a:rPr lang="en-US" dirty="0" err="1" smtClean="0"/>
              <a:t>e+e</a:t>
            </a:r>
            <a:r>
              <a:rPr lang="en-US" dirty="0" smtClean="0"/>
              <a:t>-, </a:t>
            </a:r>
            <a:r>
              <a:rPr lang="en-US" dirty="0" err="1" smtClean="0"/>
              <a:t>+</a:t>
            </a:r>
            <a:r>
              <a:rPr lang="en-US" dirty="0" smtClean="0"/>
              <a:t>-) pairs provide important information on the early stages of the collision</a:t>
            </a:r>
          </a:p>
          <a:p>
            <a:r>
              <a:rPr lang="en-US" dirty="0" err="1" smtClean="0"/>
              <a:t>Dileptons</a:t>
            </a:r>
            <a:r>
              <a:rPr lang="en-US" dirty="0" smtClean="0"/>
              <a:t> do not interact strongly, once produced can cross the system without significant re-interactions (not altered by later stages)</a:t>
            </a:r>
          </a:p>
          <a:p>
            <a:r>
              <a:rPr lang="en-US" dirty="0" smtClean="0"/>
              <a:t>Several resonances can be “easily” accessed through the </a:t>
            </a:r>
            <a:r>
              <a:rPr lang="en-US" dirty="0" err="1" smtClean="0"/>
              <a:t>dilepton</a:t>
            </a:r>
            <a:r>
              <a:rPr lang="en-US" dirty="0" smtClean="0"/>
              <a:t> spectrum</a:t>
            </a:r>
          </a:p>
          <a:p>
            <a:endParaRPr lang="en-US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914400"/>
            <a:ext cx="4392612" cy="388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09800" y="1676400"/>
            <a:ext cx="2038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“low” </a:t>
            </a:r>
            <a:r>
              <a:rPr lang="en-US" dirty="0" smtClean="0">
                <a:sym typeface="Symbol"/>
              </a:rPr>
              <a:t>s version</a:t>
            </a:r>
            <a:endParaRPr lang="it-IT" dirty="0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63707" y="914401"/>
            <a:ext cx="4448338" cy="3889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504909" y="2907268"/>
            <a:ext cx="2146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“high” </a:t>
            </a:r>
            <a:r>
              <a:rPr lang="en-US" dirty="0" smtClean="0">
                <a:sym typeface="Symbol"/>
              </a:rPr>
              <a:t>s version</a:t>
            </a:r>
            <a:endParaRPr lang="it-IT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Jet energy asymmetry</a:t>
            </a:r>
          </a:p>
        </p:txBody>
      </p:sp>
      <p:pic>
        <p:nvPicPr>
          <p:cNvPr id="28675" name="Picture 3" descr="Y:\my_talks\11Helmholtz\atlas_jet_asym.png"/>
          <p:cNvPicPr>
            <a:picLocks noChangeAspect="1" noChangeArrowheads="1"/>
          </p:cNvPicPr>
          <p:nvPr/>
        </p:nvPicPr>
        <p:blipFill>
          <a:blip r:embed="rId3"/>
          <a:srcRect b="49400"/>
          <a:stretch>
            <a:fillRect/>
          </a:stretch>
        </p:blipFill>
        <p:spPr bwMode="auto">
          <a:xfrm>
            <a:off x="533400" y="1000125"/>
            <a:ext cx="7791450" cy="2809875"/>
          </a:xfrm>
          <a:prstGeom prst="rect">
            <a:avLst/>
          </a:prstGeom>
          <a:noFill/>
        </p:spPr>
      </p:pic>
      <p:sp>
        <p:nvSpPr>
          <p:cNvPr id="28676" name="Line 4"/>
          <p:cNvSpPr>
            <a:spLocks noChangeShapeType="1"/>
          </p:cNvSpPr>
          <p:nvPr/>
        </p:nvSpPr>
        <p:spPr bwMode="auto">
          <a:xfrm>
            <a:off x="1828800" y="1066800"/>
            <a:ext cx="571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3962400" y="669925"/>
            <a:ext cx="1257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Centrality</a:t>
            </a:r>
            <a:endParaRPr lang="nl-NL"/>
          </a:p>
        </p:txBody>
      </p:sp>
      <p:graphicFrame>
        <p:nvGraphicFramePr>
          <p:cNvPr id="28678" name="Object 6"/>
          <p:cNvGraphicFramePr>
            <a:graphicFrameLocks noChangeAspect="1"/>
          </p:cNvGraphicFramePr>
          <p:nvPr/>
        </p:nvGraphicFramePr>
        <p:xfrm>
          <a:off x="3505200" y="3810000"/>
          <a:ext cx="1371600" cy="706438"/>
        </p:xfrm>
        <a:graphic>
          <a:graphicData uri="http://schemas.openxmlformats.org/presentationml/2006/ole">
            <p:oleObj spid="_x0000_s184322" name="Equation" r:id="rId4" imgW="838080" imgH="431640" progId="Equation.3">
              <p:embed/>
            </p:oleObj>
          </a:graphicData>
        </a:graphic>
      </p:graphicFrame>
      <p:sp>
        <p:nvSpPr>
          <p:cNvPr id="28679" name="Text Box 7"/>
          <p:cNvSpPr txBox="1">
            <a:spLocks noChangeArrowheads="1"/>
          </p:cNvSpPr>
          <p:nvPr/>
        </p:nvSpPr>
        <p:spPr bwMode="auto">
          <a:xfrm rot="5400000">
            <a:off x="7218362" y="2154238"/>
            <a:ext cx="22971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chemeClr val="tx1"/>
                </a:solidFill>
              </a:rPr>
              <a:t>ATLAS, arXiv:1011.6182 (PRL)</a:t>
            </a:r>
            <a:endParaRPr lang="nl-NL" sz="1200">
              <a:solidFill>
                <a:schemeClr val="tx1"/>
              </a:solidFill>
            </a:endParaRPr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762000" y="3962400"/>
            <a:ext cx="2692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Jet-energy asymmetry</a:t>
            </a:r>
            <a:endParaRPr lang="nl-NL"/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6149975" y="3886200"/>
            <a:ext cx="2571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/>
              <a:t>Large asymmetry seen </a:t>
            </a:r>
            <a:br>
              <a:rPr lang="en-US" sz="1800"/>
            </a:br>
            <a:r>
              <a:rPr lang="en-US" sz="1800"/>
              <a:t>for central events</a:t>
            </a:r>
            <a:endParaRPr lang="nl-NL" sz="1800"/>
          </a:p>
        </p:txBody>
      </p:sp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1625600" y="5316538"/>
            <a:ext cx="6008688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166688" indent="-166688"/>
            <a:r>
              <a:rPr lang="en-US" sz="1800"/>
              <a:t>However:</a:t>
            </a:r>
          </a:p>
          <a:p>
            <a:pPr marL="166688" indent="-166688">
              <a:buFontTx/>
              <a:buChar char="•"/>
            </a:pPr>
            <a:r>
              <a:rPr lang="en-US" sz="1800"/>
              <a:t>Only measures reconstructed di-jets (don’t see lost jets)</a:t>
            </a:r>
          </a:p>
          <a:p>
            <a:pPr marL="166688" indent="-166688">
              <a:buFontTx/>
              <a:buChar char="•"/>
            </a:pPr>
            <a:r>
              <a:rPr lang="en-US" sz="1800">
                <a:solidFill>
                  <a:srgbClr val="990000"/>
                </a:solidFill>
              </a:rPr>
              <a:t>Not corrected for fluctuations from detector+background</a:t>
            </a:r>
          </a:p>
          <a:p>
            <a:pPr marL="166688" indent="-166688">
              <a:buFontTx/>
              <a:buChar char="•"/>
            </a:pPr>
            <a:r>
              <a:rPr lang="en-US" sz="1800"/>
              <a:t>Both jets are intereracting – No simple observable</a:t>
            </a:r>
          </a:p>
          <a:p>
            <a:pPr marL="166688" indent="-166688"/>
            <a:endParaRPr lang="nl-NL" sz="1800"/>
          </a:p>
        </p:txBody>
      </p:sp>
      <p:sp>
        <p:nvSpPr>
          <p:cNvPr id="28686" name="Rectangle 14"/>
          <p:cNvSpPr>
            <a:spLocks noChangeArrowheads="1"/>
          </p:cNvSpPr>
          <p:nvPr/>
        </p:nvSpPr>
        <p:spPr bwMode="auto">
          <a:xfrm>
            <a:off x="1981200" y="4572000"/>
            <a:ext cx="57689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/>
              <a:t>Suggests large energy loss: many GeV</a:t>
            </a:r>
          </a:p>
          <a:p>
            <a:pPr algn="ctr"/>
            <a:r>
              <a:rPr lang="en-US"/>
              <a:t>~ compatible with expectations from RHIC+theory</a:t>
            </a:r>
            <a:endParaRPr lang="nl-NL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39038" cy="715962"/>
          </a:xfrm>
        </p:spPr>
        <p:txBody>
          <a:bodyPr/>
          <a:lstStyle/>
          <a:p>
            <a:pPr eaLnBrk="1" hangingPunct="1"/>
            <a:r>
              <a:rPr lang="en-US" dirty="0" smtClean="0"/>
              <a:t>Jets</a:t>
            </a:r>
            <a:r>
              <a:rPr lang="bg-BG" dirty="0" smtClean="0"/>
              <a:t> @ </a:t>
            </a:r>
            <a:r>
              <a:rPr lang="en-US" dirty="0" smtClean="0"/>
              <a:t>LHC</a:t>
            </a:r>
            <a:endParaRPr lang="en-GB" dirty="0" smtClean="0"/>
          </a:p>
        </p:txBody>
      </p:sp>
      <p:sp>
        <p:nvSpPr>
          <p:cNvPr id="128003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F8BA76F8-87F5-0646-A795-D7399159A732}" type="slidenum">
              <a:rPr lang="en-US" smtClean="0"/>
              <a:pPr/>
              <a:t>41</a:t>
            </a:fld>
            <a:endParaRPr lang="en-US" smtClean="0"/>
          </a:p>
        </p:txBody>
      </p:sp>
      <p:sp>
        <p:nvSpPr>
          <p:cNvPr id="113667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25538"/>
            <a:ext cx="8229600" cy="5040312"/>
          </a:xfrm>
        </p:spPr>
        <p:txBody>
          <a:bodyPr>
            <a:normAutofit fontScale="9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GB" sz="2162" dirty="0" err="1">
                <a:ea typeface="+mn-ea"/>
                <a:cs typeface="+mn-cs"/>
              </a:rPr>
              <a:t>Pb-Pb</a:t>
            </a:r>
            <a:r>
              <a:rPr lang="en-GB" sz="2162" dirty="0" smtClean="0">
                <a:ea typeface="+mn-ea"/>
                <a:cs typeface="+mn-cs"/>
              </a:rPr>
              <a:t> </a:t>
            </a:r>
            <a:r>
              <a:rPr lang="en-US" sz="2162" dirty="0" smtClean="0"/>
              <a:t>event with high energy asymmetry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GB" sz="2162" dirty="0" smtClean="0">
              <a:ea typeface="+mn-ea"/>
              <a:cs typeface="+mn-cs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GB" sz="1800" dirty="0">
              <a:ea typeface="+mn-ea"/>
              <a:cs typeface="+mn-cs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GB" sz="1800" dirty="0">
              <a:ea typeface="+mn-ea"/>
              <a:cs typeface="+mn-cs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GB" sz="1800" dirty="0">
              <a:ea typeface="+mn-ea"/>
              <a:cs typeface="+mn-cs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GB" sz="1800" dirty="0">
              <a:ea typeface="+mn-ea"/>
              <a:cs typeface="+mn-cs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GB" sz="1800" dirty="0">
              <a:ea typeface="+mn-ea"/>
              <a:cs typeface="+mn-cs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GB" sz="1800" dirty="0">
              <a:ea typeface="+mn-ea"/>
              <a:cs typeface="+mn-cs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GB" sz="1800" dirty="0">
              <a:ea typeface="+mn-ea"/>
              <a:cs typeface="+mn-cs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GB" sz="1800" dirty="0">
              <a:ea typeface="+mn-ea"/>
              <a:cs typeface="+mn-cs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GB" sz="1800" dirty="0">
              <a:ea typeface="+mn-ea"/>
              <a:cs typeface="+mn-cs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GB" sz="1800" dirty="0">
              <a:ea typeface="+mn-ea"/>
              <a:cs typeface="+mn-cs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GB" sz="1800" dirty="0">
              <a:ea typeface="+mn-ea"/>
              <a:cs typeface="+mn-cs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GB" sz="1800" dirty="0" smtClean="0">
              <a:ea typeface="+mn-ea"/>
              <a:cs typeface="+mn-cs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bg-BG" sz="1800" dirty="0" smtClean="0">
              <a:ea typeface="+mn-ea"/>
              <a:cs typeface="+mn-cs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GB" sz="1800" dirty="0" smtClean="0">
              <a:ea typeface="+mn-ea"/>
              <a:cs typeface="+mn-cs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 charset="2"/>
              <a:buChar char="à"/>
              <a:defRPr/>
            </a:pPr>
            <a:r>
              <a:rPr lang="en-US" sz="2162" dirty="0" smtClean="0">
                <a:sym typeface="Wingdings" charset="2"/>
              </a:rPr>
              <a:t>the second jet looses a lot of energy, but is in the expected direction</a:t>
            </a:r>
            <a:r>
              <a:rPr lang="bg-BG" sz="2162" dirty="0" smtClean="0">
                <a:ea typeface="+mn-ea"/>
                <a:cs typeface="+mn-cs"/>
                <a:sym typeface="Wingdings" charset="2"/>
              </a:rPr>
              <a:t>!</a:t>
            </a:r>
            <a:endParaRPr lang="en-GB" sz="2162" dirty="0" smtClean="0">
              <a:ea typeface="+mn-ea"/>
              <a:cs typeface="+mn-cs"/>
              <a:sym typeface="Wingdings" charset="2"/>
            </a:endParaRPr>
          </a:p>
          <a:p>
            <a:pPr marL="274320" indent="-274320" eaLnBrk="1" fontAlgn="auto" hangingPunct="1">
              <a:spcAft>
                <a:spcPts val="0"/>
              </a:spcAft>
              <a:buFontTx/>
              <a:buNone/>
              <a:defRPr/>
            </a:pPr>
            <a:endParaRPr lang="en-GB" sz="1800" dirty="0">
              <a:ea typeface="+mn-ea"/>
              <a:cs typeface="+mn-cs"/>
            </a:endParaRPr>
          </a:p>
        </p:txBody>
      </p:sp>
      <p:pic>
        <p:nvPicPr>
          <p:cNvPr id="12800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447800"/>
            <a:ext cx="6842125" cy="431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4389" name="TextBox 6"/>
          <p:cNvSpPr txBox="1">
            <a:spLocks noChangeArrowheads="1"/>
          </p:cNvSpPr>
          <p:nvPr/>
        </p:nvSpPr>
        <p:spPr bwMode="auto">
          <a:xfrm>
            <a:off x="6258983" y="5419725"/>
            <a:ext cx="2295525" cy="338138"/>
          </a:xfrm>
          <a:prstGeom prst="rect">
            <a:avLst/>
          </a:prstGeom>
          <a:solidFill>
            <a:srgbClr val="FFFF00"/>
          </a:solidFill>
          <a:ln w="28575">
            <a:solidFill>
              <a:srgbClr val="0000FF"/>
            </a:solidFill>
            <a:miter lim="800000"/>
            <a:headEnd/>
            <a:tailEnd/>
          </a:ln>
        </p:spPr>
        <p:txBody>
          <a:bodyPr wrap="none" lIns="91435" tIns="45718" rIns="91435" bIns="45718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GB" sz="1600" dirty="0">
                <a:solidFill>
                  <a:srgbClr val="000000"/>
                </a:solidFill>
                <a:latin typeface="+mn-lt"/>
              </a:rPr>
              <a:t>CMS: arXiv:1102.1957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Jet broadening: </a:t>
            </a:r>
            <a:r>
              <a:rPr lang="en-US" i="1"/>
              <a:t>R</a:t>
            </a:r>
            <a:r>
              <a:rPr lang="en-US"/>
              <a:t> dependence</a:t>
            </a:r>
            <a:endParaRPr lang="nl-NL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2800" y="1295400"/>
            <a:ext cx="5562600" cy="413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4249738" y="889000"/>
            <a:ext cx="44370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/>
              <a:t>Ratio of spectra with different </a:t>
            </a:r>
            <a:r>
              <a:rPr lang="en-US" sz="2400" i="1"/>
              <a:t>R</a:t>
            </a:r>
            <a:endParaRPr lang="nl-NL" sz="2400" i="1"/>
          </a:p>
        </p:txBody>
      </p:sp>
      <p:sp>
        <p:nvSpPr>
          <p:cNvPr id="17413" name="Oval 5"/>
          <p:cNvSpPr>
            <a:spLocks noChangeArrowheads="1"/>
          </p:cNvSpPr>
          <p:nvPr/>
        </p:nvSpPr>
        <p:spPr bwMode="auto">
          <a:xfrm>
            <a:off x="1143000" y="990600"/>
            <a:ext cx="1600200" cy="1600200"/>
          </a:xfrm>
          <a:prstGeom prst="ellipse">
            <a:avLst/>
          </a:prstGeom>
          <a:noFill/>
          <a:ln w="28575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414" name="Oval 6"/>
          <p:cNvSpPr>
            <a:spLocks noChangeArrowheads="1"/>
          </p:cNvSpPr>
          <p:nvPr/>
        </p:nvSpPr>
        <p:spPr bwMode="auto">
          <a:xfrm>
            <a:off x="1600200" y="1371600"/>
            <a:ext cx="838200" cy="838200"/>
          </a:xfrm>
          <a:prstGeom prst="ellipse">
            <a:avLst/>
          </a:prstGeom>
          <a:noFill/>
          <a:ln w="28575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533400" y="3048000"/>
            <a:ext cx="25971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Larger jet cone:</a:t>
            </a:r>
          </a:p>
          <a:p>
            <a:r>
              <a:rPr lang="en-US"/>
              <a:t>‘catch’ more radiation</a:t>
            </a:r>
          </a:p>
          <a:p>
            <a:r>
              <a:rPr lang="en-US">
                <a:sym typeface="Wingdings" pitchFamily="-107" charset="2"/>
              </a:rPr>
              <a:t> Jet broadening</a:t>
            </a:r>
            <a:endParaRPr lang="nl-NL"/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5029200" y="4419600"/>
            <a:ext cx="29511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chemeClr val="tx1"/>
                </a:solidFill>
              </a:rPr>
              <a:t>ATLAS, A. Angerami, QM2012</a:t>
            </a:r>
            <a:endParaRPr lang="nl-NL" sz="1400">
              <a:solidFill>
                <a:schemeClr val="tx1"/>
              </a:solidFill>
            </a:endParaRP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1981200" y="5546725"/>
            <a:ext cx="50196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However, </a:t>
            </a:r>
            <a:r>
              <a:rPr lang="en-US" i="1"/>
              <a:t>R</a:t>
            </a:r>
            <a:r>
              <a:rPr lang="en-US"/>
              <a:t> = 0.5 still has </a:t>
            </a:r>
            <a:r>
              <a:rPr lang="en-US" i="1"/>
              <a:t>R</a:t>
            </a:r>
            <a:r>
              <a:rPr lang="en-US" i="1" baseline="-25000"/>
              <a:t>AA </a:t>
            </a:r>
            <a:r>
              <a:rPr lang="en-US"/>
              <a:t>&lt; 1</a:t>
            </a:r>
          </a:p>
          <a:p>
            <a:r>
              <a:rPr lang="en-US"/>
              <a:t>– Hard to see/measure the radiated energy</a:t>
            </a:r>
            <a:endParaRPr lang="nl-NL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Where is the energy of the </a:t>
            </a:r>
            <a:r>
              <a:rPr lang="bg-BG" dirty="0" smtClean="0"/>
              <a:t> “</a:t>
            </a:r>
            <a:r>
              <a:rPr lang="en-US" dirty="0" smtClean="0"/>
              <a:t>missing</a:t>
            </a:r>
            <a:r>
              <a:rPr lang="bg-BG" dirty="0" smtClean="0"/>
              <a:t>” </a:t>
            </a:r>
            <a:r>
              <a:rPr lang="en-US" dirty="0" smtClean="0"/>
              <a:t>jet</a:t>
            </a:r>
            <a:r>
              <a:rPr lang="bg-BG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68C7-9349-A34A-810A-BCFECA2B684C}" type="slidenum">
              <a:rPr lang="en-US" smtClean="0"/>
              <a:pPr/>
              <a:t>43</a:t>
            </a:fld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76916"/>
            <a:ext cx="4351338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612648" y="1207584"/>
            <a:ext cx="2626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 = </a:t>
            </a:r>
            <a:r>
              <a:rPr lang="en-US" dirty="0" err="1" smtClean="0"/>
              <a:t>Epart/Ejet</a:t>
            </a:r>
            <a:r>
              <a:rPr lang="en-US" dirty="0" smtClean="0"/>
              <a:t>, </a:t>
            </a:r>
            <a:r>
              <a:rPr lang="en-US" dirty="0" err="1" smtClean="0"/>
              <a:t>PbPb</a:t>
            </a:r>
            <a:r>
              <a:rPr lang="en-US" dirty="0" smtClean="0"/>
              <a:t> to</a:t>
            </a:r>
            <a:r>
              <a:rPr lang="bg-BG" dirty="0" smtClean="0"/>
              <a:t> </a:t>
            </a:r>
            <a:r>
              <a:rPr lang="en-US" dirty="0" smtClean="0"/>
              <a:t>pp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0" y="5566833"/>
            <a:ext cx="19030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Increase @ low</a:t>
            </a:r>
            <a:r>
              <a:rPr lang="bg-BG" dirty="0" smtClean="0"/>
              <a:t> </a:t>
            </a:r>
            <a:r>
              <a:rPr lang="en-US" dirty="0" smtClean="0"/>
              <a:t>Z:</a:t>
            </a:r>
          </a:p>
          <a:p>
            <a:r>
              <a:rPr lang="en-US" dirty="0" smtClean="0"/>
              <a:t>soft radiation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593848" y="5566833"/>
            <a:ext cx="28656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Decrease @ intermediate</a:t>
            </a:r>
            <a:r>
              <a:rPr lang="bg-BG" dirty="0" smtClean="0"/>
              <a:t> </a:t>
            </a:r>
            <a:r>
              <a:rPr lang="en-US" dirty="0" smtClean="0"/>
              <a:t>Z:</a:t>
            </a:r>
            <a:endParaRPr lang="bg-BG" dirty="0" smtClean="0"/>
          </a:p>
          <a:p>
            <a:r>
              <a:rPr lang="en-US" dirty="0" smtClean="0"/>
              <a:t>energy loss in QGP</a:t>
            </a: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1711991" y="3657600"/>
            <a:ext cx="17637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M. Rybar@QM2012</a:t>
            </a:r>
            <a:endParaRPr lang="nl-NL" sz="1400" dirty="0">
              <a:solidFill>
                <a:schemeClr val="tx1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3584" y="1746250"/>
            <a:ext cx="4045775" cy="108797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963584" y="1207584"/>
            <a:ext cx="2205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dirty="0" smtClean="0"/>
              <a:t>γ-</a:t>
            </a:r>
            <a:r>
              <a:rPr lang="en-US" dirty="0" err="1" smtClean="0"/>
              <a:t>hadron</a:t>
            </a:r>
            <a:r>
              <a:rPr lang="en-US" dirty="0" smtClean="0"/>
              <a:t> correlations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0397" y="3185283"/>
            <a:ext cx="4418961" cy="160793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90397" y="4793220"/>
            <a:ext cx="4418961" cy="47359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492293" y="5266817"/>
            <a:ext cx="34289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 “missing” particles with high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energy are found as many particles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with low energy</a:t>
            </a:r>
            <a:endParaRPr lang="bg-BG" dirty="0" smtClean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111877" y="1592361"/>
            <a:ext cx="109602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6600"/>
                </a:solidFill>
              </a:rPr>
              <a:t>|</a:t>
            </a:r>
            <a:r>
              <a:rPr lang="en-US" sz="1400" dirty="0" err="1" smtClean="0">
                <a:solidFill>
                  <a:srgbClr val="FF6600"/>
                </a:solidFill>
              </a:rPr>
              <a:t>Δ</a:t>
            </a:r>
            <a:r>
              <a:rPr lang="en-US" sz="1400" dirty="0" err="1" smtClean="0">
                <a:solidFill>
                  <a:srgbClr val="FF66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sz="1400" dirty="0" err="1" smtClean="0">
                <a:solidFill>
                  <a:srgbClr val="FF6600"/>
                </a:solidFill>
              </a:rPr>
              <a:t>-π</a:t>
            </a:r>
            <a:r>
              <a:rPr lang="en-US" sz="1400" dirty="0" smtClean="0">
                <a:solidFill>
                  <a:srgbClr val="FF6600"/>
                </a:solidFill>
              </a:rPr>
              <a:t>|&lt;π/6</a:t>
            </a:r>
            <a:endParaRPr lang="en-US" sz="1400" dirty="0">
              <a:solidFill>
                <a:srgbClr val="FF66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03848" y="1592361"/>
            <a:ext cx="109602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1"/>
                </a:solidFill>
              </a:rPr>
              <a:t>|</a:t>
            </a:r>
            <a:r>
              <a:rPr lang="en-US" sz="1400" dirty="0" err="1" smtClean="0">
                <a:solidFill>
                  <a:schemeClr val="accent1"/>
                </a:solidFill>
              </a:rPr>
              <a:t>Δ</a:t>
            </a:r>
            <a:r>
              <a:rPr lang="en-US" sz="1400" dirty="0" err="1" smtClean="0">
                <a:solidFill>
                  <a:schemeClr val="accent1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sz="1400" dirty="0" err="1" smtClean="0">
                <a:solidFill>
                  <a:schemeClr val="accent1"/>
                </a:solidFill>
              </a:rPr>
              <a:t>-π</a:t>
            </a:r>
            <a:r>
              <a:rPr lang="en-US" sz="1400" dirty="0" smtClean="0">
                <a:solidFill>
                  <a:schemeClr val="accent1"/>
                </a:solidFill>
              </a:rPr>
              <a:t>|&lt;π/3</a:t>
            </a:r>
            <a:endParaRPr lang="en-US" sz="1400" dirty="0">
              <a:solidFill>
                <a:schemeClr val="accent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913336" y="1438473"/>
            <a:ext cx="109602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|</a:t>
            </a:r>
            <a:r>
              <a:rPr lang="en-US" sz="1400" dirty="0" err="1" smtClean="0"/>
              <a:t>Δ</a:t>
            </a:r>
            <a:r>
              <a:rPr lang="en-US" sz="1400" dirty="0" err="1" smtClean="0">
                <a:latin typeface="Lucida Grande"/>
                <a:ea typeface="Lucida Grande"/>
                <a:cs typeface="Lucida Grande"/>
              </a:rPr>
              <a:t>ϕ</a:t>
            </a:r>
            <a:r>
              <a:rPr lang="en-US" sz="1400" dirty="0" err="1" smtClean="0"/>
              <a:t>-π</a:t>
            </a:r>
            <a:r>
              <a:rPr lang="en-US" sz="1400" dirty="0" smtClean="0"/>
              <a:t>|&lt;π/2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Tracing back the lost energy…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114300" y="762001"/>
            <a:ext cx="8877300" cy="2057400"/>
          </a:xfrm>
        </p:spPr>
        <p:txBody>
          <a:bodyPr>
            <a:normAutofit/>
          </a:bodyPr>
          <a:lstStyle/>
          <a:p>
            <a:r>
              <a:rPr lang="en-GB" dirty="0" smtClean="0"/>
              <a:t>Since early 2011 we know the (</a:t>
            </a:r>
            <a:r>
              <a:rPr lang="en-GB" dirty="0" err="1" smtClean="0"/>
              <a:t>subleading</a:t>
            </a:r>
            <a:r>
              <a:rPr lang="en-GB" dirty="0" smtClean="0"/>
              <a:t>) jet energy is moved from high </a:t>
            </a:r>
            <a:r>
              <a:rPr lang="en-GB" dirty="0" err="1" smtClean="0"/>
              <a:t>p</a:t>
            </a:r>
            <a:r>
              <a:rPr lang="en-GB" baseline="-25000" dirty="0" err="1" smtClean="0"/>
              <a:t>T</a:t>
            </a:r>
            <a:r>
              <a:rPr lang="en-GB" dirty="0" smtClean="0"/>
              <a:t> to lower </a:t>
            </a:r>
            <a:r>
              <a:rPr lang="en-GB" dirty="0" err="1" smtClean="0"/>
              <a:t>p</a:t>
            </a:r>
            <a:r>
              <a:rPr lang="en-GB" baseline="-25000" dirty="0" err="1" smtClean="0"/>
              <a:t>T</a:t>
            </a:r>
            <a:r>
              <a:rPr lang="en-GB" baseline="-25000" dirty="0" smtClean="0"/>
              <a:t> </a:t>
            </a:r>
            <a:r>
              <a:rPr lang="en-GB" dirty="0" smtClean="0"/>
              <a:t>and from small to large angles</a:t>
            </a:r>
          </a:p>
        </p:txBody>
      </p:sp>
      <p:sp>
        <p:nvSpPr>
          <p:cNvPr id="7" name="Rectangle à coins arrondis 6"/>
          <p:cNvSpPr>
            <a:spLocks noChangeArrowheads="1"/>
          </p:cNvSpPr>
          <p:nvPr/>
        </p:nvSpPr>
        <p:spPr bwMode="auto">
          <a:xfrm>
            <a:off x="5867400" y="1828800"/>
            <a:ext cx="2819400" cy="413596"/>
          </a:xfrm>
          <a:prstGeom prst="roundRect">
            <a:avLst>
              <a:gd name="adj" fmla="val 16667"/>
            </a:avLst>
          </a:prstGeom>
          <a:solidFill>
            <a:srgbClr val="660066"/>
          </a:solidFill>
          <a:ln>
            <a:noFill/>
          </a:ln>
          <a:effectLst/>
          <a:extLst/>
        </p:spPr>
        <p:txBody>
          <a:bodyPr lIns="95891" tIns="47946" rIns="95891" bIns="47946" anchor="ctr">
            <a:spAutoFit/>
          </a:bodyPr>
          <a:lstStyle/>
          <a:p>
            <a:pPr marL="0" lvl="1"/>
            <a:r>
              <a:rPr lang="en-US" sz="1800" b="0" dirty="0"/>
              <a:t>PRC 84 (2011) 024906 </a:t>
            </a:r>
          </a:p>
        </p:txBody>
      </p:sp>
      <p:grpSp>
        <p:nvGrpSpPr>
          <p:cNvPr id="2" name="Grouper 15"/>
          <p:cNvGrpSpPr/>
          <p:nvPr/>
        </p:nvGrpSpPr>
        <p:grpSpPr>
          <a:xfrm>
            <a:off x="1676400" y="2353944"/>
            <a:ext cx="7030491" cy="3818256"/>
            <a:chOff x="1961109" y="2438400"/>
            <a:chExt cx="7030491" cy="3818256"/>
          </a:xfrm>
        </p:grpSpPr>
        <p:pic>
          <p:nvPicPr>
            <p:cNvPr id="8" name="Image 7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 t="44324"/>
            <a:stretch/>
          </p:blipFill>
          <p:spPr>
            <a:xfrm>
              <a:off x="1961109" y="2438400"/>
              <a:ext cx="7030491" cy="3818256"/>
            </a:xfrm>
            <a:prstGeom prst="rect">
              <a:avLst/>
            </a:prstGeom>
          </p:spPr>
        </p:pic>
        <p:pic>
          <p:nvPicPr>
            <p:cNvPr id="13" name="Image 12"/>
            <p:cNvPicPr>
              <a:picLocks noChangeAspect="1"/>
            </p:cNvPicPr>
            <p:nvPr/>
          </p:nvPicPr>
          <p:blipFill rotWithShape="1">
            <a:blip r:embed="rId3"/>
            <a:srcRect l="61980" t="2140" r="19725" b="83540"/>
            <a:stretch/>
          </p:blipFill>
          <p:spPr>
            <a:xfrm>
              <a:off x="7053526" y="4114800"/>
              <a:ext cx="1785674" cy="1363438"/>
            </a:xfrm>
            <a:prstGeom prst="rect">
              <a:avLst/>
            </a:prstGeom>
          </p:spPr>
        </p:pic>
      </p:grpSp>
      <p:sp>
        <p:nvSpPr>
          <p:cNvPr id="21" name="ZoneTexte 20"/>
          <p:cNvSpPr txBox="1"/>
          <p:nvPr/>
        </p:nvSpPr>
        <p:spPr>
          <a:xfrm>
            <a:off x="4592091" y="2582544"/>
            <a:ext cx="104753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2000" b="0" dirty="0" smtClean="0">
                <a:solidFill>
                  <a:srgbClr val="000090"/>
                </a:solidFill>
              </a:rPr>
              <a:t>ΔR&lt;0.8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7487691" y="2582544"/>
            <a:ext cx="104753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2000" b="0" dirty="0" smtClean="0">
                <a:solidFill>
                  <a:srgbClr val="000090"/>
                </a:solidFill>
              </a:rPr>
              <a:t>ΔR&gt;0.8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3559622" y="5791200"/>
            <a:ext cx="47671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0" dirty="0" err="1">
                <a:solidFill>
                  <a:srgbClr val="000000"/>
                </a:solidFill>
              </a:rPr>
              <a:t>d</a:t>
            </a:r>
            <a:r>
              <a:rPr lang="fr-FR" sz="2000" b="0" dirty="0" err="1" smtClean="0">
                <a:solidFill>
                  <a:srgbClr val="000000"/>
                </a:solidFill>
              </a:rPr>
              <a:t>ijet</a:t>
            </a:r>
            <a:r>
              <a:rPr lang="fr-FR" sz="2000" b="0" dirty="0" smtClean="0">
                <a:solidFill>
                  <a:srgbClr val="000000"/>
                </a:solidFill>
              </a:rPr>
              <a:t> </a:t>
            </a:r>
            <a:r>
              <a:rPr lang="fr-FR" sz="2000" b="0" dirty="0" err="1" smtClean="0">
                <a:solidFill>
                  <a:srgbClr val="000000"/>
                </a:solidFill>
              </a:rPr>
              <a:t>asymmetry</a:t>
            </a:r>
            <a:r>
              <a:rPr lang="fr-FR" sz="2000" b="0" dirty="0" smtClean="0">
                <a:solidFill>
                  <a:srgbClr val="000000"/>
                </a:solidFill>
              </a:rPr>
              <a:t> = (p</a:t>
            </a:r>
            <a:r>
              <a:rPr lang="fr-FR" sz="2000" b="0" baseline="-25000" dirty="0" smtClean="0">
                <a:solidFill>
                  <a:srgbClr val="000000"/>
                </a:solidFill>
              </a:rPr>
              <a:t>T1</a:t>
            </a:r>
            <a:r>
              <a:rPr lang="fr-FR" sz="2000" b="0" dirty="0">
                <a:solidFill>
                  <a:srgbClr val="000000"/>
                </a:solidFill>
              </a:rPr>
              <a:t> </a:t>
            </a:r>
            <a:r>
              <a:rPr lang="fr-FR" sz="2000" b="0" dirty="0" smtClean="0">
                <a:solidFill>
                  <a:srgbClr val="000000"/>
                </a:solidFill>
              </a:rPr>
              <a:t>– p</a:t>
            </a:r>
            <a:r>
              <a:rPr lang="fr-FR" sz="2000" b="0" baseline="-25000" dirty="0" smtClean="0">
                <a:solidFill>
                  <a:srgbClr val="000000"/>
                </a:solidFill>
              </a:rPr>
              <a:t>T2</a:t>
            </a:r>
            <a:r>
              <a:rPr lang="fr-FR" sz="2000" b="0" dirty="0" smtClean="0">
                <a:solidFill>
                  <a:srgbClr val="000000"/>
                </a:solidFill>
              </a:rPr>
              <a:t>) </a:t>
            </a:r>
            <a:r>
              <a:rPr lang="fr-FR" sz="2000" b="0" dirty="0">
                <a:solidFill>
                  <a:srgbClr val="000000"/>
                </a:solidFill>
              </a:rPr>
              <a:t>/ (p</a:t>
            </a:r>
            <a:r>
              <a:rPr lang="fr-FR" sz="2000" b="0" baseline="-25000" dirty="0">
                <a:solidFill>
                  <a:srgbClr val="000000"/>
                </a:solidFill>
              </a:rPr>
              <a:t>T1</a:t>
            </a:r>
            <a:r>
              <a:rPr lang="fr-FR" sz="2000" b="0" dirty="0">
                <a:solidFill>
                  <a:srgbClr val="000000"/>
                </a:solidFill>
              </a:rPr>
              <a:t> </a:t>
            </a:r>
            <a:r>
              <a:rPr lang="fr-FR" sz="2000" b="0" dirty="0" smtClean="0">
                <a:solidFill>
                  <a:srgbClr val="000000"/>
                </a:solidFill>
              </a:rPr>
              <a:t>+ </a:t>
            </a:r>
            <a:r>
              <a:rPr lang="fr-FR" sz="2000" b="0" dirty="0">
                <a:solidFill>
                  <a:srgbClr val="000000"/>
                </a:solidFill>
              </a:rPr>
              <a:t>p</a:t>
            </a:r>
            <a:r>
              <a:rPr lang="fr-FR" sz="2000" b="0" baseline="-25000" dirty="0">
                <a:solidFill>
                  <a:srgbClr val="000000"/>
                </a:solidFill>
              </a:rPr>
              <a:t>T2</a:t>
            </a:r>
            <a:r>
              <a:rPr lang="fr-FR" sz="2000" b="0" dirty="0" smtClean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25" name="Ellipse 24"/>
          <p:cNvSpPr/>
          <p:nvPr/>
        </p:nvSpPr>
        <p:spPr bwMode="auto">
          <a:xfrm>
            <a:off x="533400" y="3769330"/>
            <a:ext cx="990600" cy="228600"/>
          </a:xfrm>
          <a:prstGeom prst="ellipse">
            <a:avLst/>
          </a:prstGeom>
          <a:solidFill>
            <a:srgbClr val="1C3E7C"/>
          </a:solidFill>
          <a:ln>
            <a:noFill/>
          </a:ln>
          <a:effectLst/>
          <a:extLs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891" tIns="47946" rIns="95891" bIns="47946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57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7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</a:endParaRPr>
          </a:p>
        </p:txBody>
      </p:sp>
      <p:cxnSp>
        <p:nvCxnSpPr>
          <p:cNvPr id="28" name="Connecteur droit 27"/>
          <p:cNvCxnSpPr>
            <a:stCxn id="25" idx="2"/>
          </p:cNvCxnSpPr>
          <p:nvPr/>
        </p:nvCxnSpPr>
        <p:spPr bwMode="auto">
          <a:xfrm>
            <a:off x="533400" y="3883630"/>
            <a:ext cx="457200" cy="952500"/>
          </a:xfrm>
          <a:prstGeom prst="line">
            <a:avLst/>
          </a:prstGeom>
          <a:solidFill>
            <a:srgbClr val="1C3E7C"/>
          </a:solidFill>
          <a:ln w="28575" cap="flat" cmpd="sng" algn="ctr">
            <a:solidFill>
              <a:srgbClr val="1C3E7C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Connecteur droit 28"/>
          <p:cNvCxnSpPr>
            <a:stCxn id="25" idx="6"/>
          </p:cNvCxnSpPr>
          <p:nvPr/>
        </p:nvCxnSpPr>
        <p:spPr bwMode="auto">
          <a:xfrm flipH="1">
            <a:off x="990600" y="3883630"/>
            <a:ext cx="533400" cy="952500"/>
          </a:xfrm>
          <a:prstGeom prst="line">
            <a:avLst/>
          </a:prstGeom>
          <a:solidFill>
            <a:srgbClr val="1C3E7C"/>
          </a:solidFill>
          <a:ln w="28575" cap="flat" cmpd="sng" algn="ctr">
            <a:solidFill>
              <a:srgbClr val="1C3E7C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Connecteur droit 29"/>
          <p:cNvCxnSpPr/>
          <p:nvPr/>
        </p:nvCxnSpPr>
        <p:spPr bwMode="auto">
          <a:xfrm flipV="1">
            <a:off x="990600" y="3083530"/>
            <a:ext cx="0" cy="3200400"/>
          </a:xfrm>
          <a:prstGeom prst="line">
            <a:avLst/>
          </a:prstGeom>
          <a:solidFill>
            <a:srgbClr val="1C3E7C"/>
          </a:solidFill>
          <a:ln w="381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31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 flipV="1">
            <a:off x="533400" y="3007330"/>
            <a:ext cx="914400" cy="3469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2" name="ZoneTexte 31"/>
          <p:cNvSpPr txBox="1"/>
          <p:nvPr/>
        </p:nvSpPr>
        <p:spPr>
          <a:xfrm>
            <a:off x="1339229" y="3312130"/>
            <a:ext cx="5412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0" dirty="0" smtClean="0">
                <a:solidFill>
                  <a:srgbClr val="000090"/>
                </a:solidFill>
              </a:rPr>
              <a:t>ΔR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184400" y="6364323"/>
            <a:ext cx="1841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RGdC@QM2014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8176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Tracing back the lost energy…</a:t>
            </a:r>
            <a:endParaRPr lang="en-GB" dirty="0"/>
          </a:p>
        </p:txBody>
      </p:sp>
      <p:sp>
        <p:nvSpPr>
          <p:cNvPr id="8" name="Espace réservé du contenu 7"/>
          <p:cNvSpPr>
            <a:spLocks noGrp="1"/>
          </p:cNvSpPr>
          <p:nvPr>
            <p:ph idx="1"/>
          </p:nvPr>
        </p:nvSpPr>
        <p:spPr>
          <a:xfrm>
            <a:off x="114300" y="762000"/>
            <a:ext cx="5524500" cy="5402263"/>
          </a:xfrm>
        </p:spPr>
        <p:txBody>
          <a:bodyPr/>
          <a:lstStyle/>
          <a:p>
            <a:r>
              <a:rPr lang="en-GB" dirty="0">
                <a:solidFill>
                  <a:srgbClr val="000000"/>
                </a:solidFill>
              </a:rPr>
              <a:t>Detailed (</a:t>
            </a:r>
            <a:r>
              <a:rPr lang="en-GB" dirty="0" err="1">
                <a:solidFill>
                  <a:srgbClr val="000000"/>
                </a:solidFill>
              </a:rPr>
              <a:t>ΔR,p</a:t>
            </a:r>
            <a:r>
              <a:rPr lang="en-GB" baseline="-25000" dirty="0" err="1">
                <a:solidFill>
                  <a:srgbClr val="000000"/>
                </a:solidFill>
              </a:rPr>
              <a:t>T</a:t>
            </a:r>
            <a:r>
              <a:rPr lang="en-GB" dirty="0">
                <a:solidFill>
                  <a:srgbClr val="000000"/>
                </a:solidFill>
              </a:rPr>
              <a:t>) distributions</a:t>
            </a:r>
          </a:p>
          <a:p>
            <a:pPr lvl="1"/>
            <a:r>
              <a:rPr lang="en-GB" dirty="0"/>
              <a:t>Summing charged particles for unbalanced (A</a:t>
            </a:r>
            <a:r>
              <a:rPr lang="en-GB" baseline="-25000" dirty="0"/>
              <a:t>J</a:t>
            </a:r>
            <a:r>
              <a:rPr lang="en-GB" dirty="0"/>
              <a:t>&gt;0.22) </a:t>
            </a:r>
            <a:r>
              <a:rPr lang="en-GB" dirty="0" err="1"/>
              <a:t>dijets</a:t>
            </a:r>
            <a:r>
              <a:rPr lang="en-GB" dirty="0"/>
              <a:t> in central (0–30%) collisions…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35 </a:t>
            </a:r>
            <a:r>
              <a:rPr lang="en-GB" dirty="0" err="1">
                <a:solidFill>
                  <a:srgbClr val="FF0000"/>
                </a:solidFill>
              </a:rPr>
              <a:t>GeV</a:t>
            </a:r>
            <a:r>
              <a:rPr lang="en-GB" dirty="0">
                <a:solidFill>
                  <a:srgbClr val="FF0000"/>
                </a:solidFill>
              </a:rPr>
              <a:t> missing at ΔR&lt;0.2, </a:t>
            </a:r>
            <a:r>
              <a:rPr lang="en-GB" dirty="0" smtClean="0">
                <a:solidFill>
                  <a:srgbClr val="FF0000"/>
                </a:solidFill>
              </a:rPr>
              <a:t>                             </a:t>
            </a:r>
            <a:r>
              <a:rPr lang="en-GB" dirty="0" err="1" smtClean="0">
                <a:solidFill>
                  <a:schemeClr val="bg1"/>
                </a:solidFill>
              </a:rPr>
              <a:t>mm</a:t>
            </a:r>
            <a:r>
              <a:rPr lang="en-GB" dirty="0" err="1" smtClean="0">
                <a:solidFill>
                  <a:srgbClr val="FF0000"/>
                </a:solidFill>
              </a:rPr>
              <a:t>large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p</a:t>
            </a:r>
            <a:r>
              <a:rPr lang="en-GB" baseline="-25000" dirty="0" err="1">
                <a:solidFill>
                  <a:srgbClr val="FF0000"/>
                </a:solidFill>
              </a:rPr>
              <a:t>T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particles (&gt;8GeV)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Rectangle à coins arrondis 9"/>
          <p:cNvSpPr>
            <a:spLocks noChangeArrowheads="1"/>
          </p:cNvSpPr>
          <p:nvPr/>
        </p:nvSpPr>
        <p:spPr bwMode="auto">
          <a:xfrm>
            <a:off x="5410200" y="838200"/>
            <a:ext cx="3657600" cy="381000"/>
          </a:xfrm>
          <a:prstGeom prst="roundRect">
            <a:avLst>
              <a:gd name="adj" fmla="val 16667"/>
            </a:avLst>
          </a:prstGeom>
          <a:solidFill>
            <a:srgbClr val="1C3E7C"/>
          </a:solidFill>
          <a:ln>
            <a:noFill/>
          </a:ln>
          <a:effectLst/>
          <a:extLs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891" tIns="47946" rIns="95891" bIns="47946" anchor="ctr"/>
          <a:lstStyle/>
          <a:p>
            <a:pPr marL="0" lvl="1"/>
            <a:r>
              <a:rPr lang="fr-FR" sz="1800" b="0" dirty="0" smtClean="0">
                <a:sym typeface="Wingdings" pitchFamily="2" charset="2"/>
              </a:rPr>
              <a:t>Talk by </a:t>
            </a:r>
            <a:r>
              <a:rPr lang="fr-FR" sz="1800" b="0" dirty="0" err="1" smtClean="0">
                <a:sym typeface="Wingdings" pitchFamily="2" charset="2"/>
              </a:rPr>
              <a:t>Gulhan</a:t>
            </a:r>
            <a:r>
              <a:rPr lang="fr-FR" sz="1800" b="0" dirty="0" smtClean="0">
                <a:sym typeface="Wingdings" pitchFamily="2" charset="2"/>
              </a:rPr>
              <a:t>,</a:t>
            </a:r>
            <a:r>
              <a:rPr lang="fr-FR" sz="1800" b="0" dirty="0">
                <a:sym typeface="Wingdings" pitchFamily="2" charset="2"/>
              </a:rPr>
              <a:t> </a:t>
            </a:r>
            <a:r>
              <a:rPr lang="fr-FR" sz="1800" b="0" dirty="0" smtClean="0">
                <a:sym typeface="Wingdings" pitchFamily="2" charset="2"/>
              </a:rPr>
              <a:t>PAS-HIN-14-010 </a:t>
            </a:r>
            <a:endParaRPr lang="en-US" sz="1800" b="0" dirty="0"/>
          </a:p>
        </p:txBody>
      </p:sp>
      <p:cxnSp>
        <p:nvCxnSpPr>
          <p:cNvPr id="14" name="Connecteur droit 13"/>
          <p:cNvCxnSpPr/>
          <p:nvPr/>
        </p:nvCxnSpPr>
        <p:spPr bwMode="auto">
          <a:xfrm flipV="1">
            <a:off x="990600" y="3083530"/>
            <a:ext cx="0" cy="3200400"/>
          </a:xfrm>
          <a:prstGeom prst="line">
            <a:avLst/>
          </a:prstGeom>
          <a:solidFill>
            <a:srgbClr val="1C3E7C"/>
          </a:solidFill>
          <a:ln w="381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 flipV="1">
            <a:off x="533400" y="3007330"/>
            <a:ext cx="914400" cy="3469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6" name="Ellipse 15"/>
          <p:cNvSpPr/>
          <p:nvPr/>
        </p:nvSpPr>
        <p:spPr bwMode="auto">
          <a:xfrm>
            <a:off x="533400" y="3769330"/>
            <a:ext cx="990600" cy="228600"/>
          </a:xfrm>
          <a:prstGeom prst="ellipse">
            <a:avLst/>
          </a:prstGeom>
          <a:noFill/>
          <a:ln w="19050" cmpd="sng">
            <a:solidFill>
              <a:srgbClr val="1C3E7C"/>
            </a:solidFill>
          </a:ln>
          <a:effectLst/>
          <a:extLst/>
        </p:spPr>
        <p:txBody>
          <a:bodyPr vert="horz" wrap="square" lIns="95891" tIns="47946" rIns="95891" bIns="47946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57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7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</a:endParaRPr>
          </a:p>
        </p:txBody>
      </p:sp>
      <p:cxnSp>
        <p:nvCxnSpPr>
          <p:cNvPr id="17" name="Connecteur droit 16"/>
          <p:cNvCxnSpPr>
            <a:stCxn id="16" idx="2"/>
          </p:cNvCxnSpPr>
          <p:nvPr/>
        </p:nvCxnSpPr>
        <p:spPr bwMode="auto">
          <a:xfrm>
            <a:off x="533400" y="3883630"/>
            <a:ext cx="457200" cy="952500"/>
          </a:xfrm>
          <a:prstGeom prst="line">
            <a:avLst/>
          </a:prstGeom>
          <a:solidFill>
            <a:srgbClr val="1C3E7C"/>
          </a:solidFill>
          <a:ln w="28575" cap="flat" cmpd="sng" algn="ctr">
            <a:solidFill>
              <a:srgbClr val="1C3E7C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Connecteur droit 17"/>
          <p:cNvCxnSpPr>
            <a:stCxn id="16" idx="6"/>
          </p:cNvCxnSpPr>
          <p:nvPr/>
        </p:nvCxnSpPr>
        <p:spPr bwMode="auto">
          <a:xfrm flipH="1">
            <a:off x="990600" y="3883630"/>
            <a:ext cx="533400" cy="952500"/>
          </a:xfrm>
          <a:prstGeom prst="line">
            <a:avLst/>
          </a:prstGeom>
          <a:solidFill>
            <a:srgbClr val="1C3E7C"/>
          </a:solidFill>
          <a:ln w="28575" cap="flat" cmpd="sng" algn="ctr">
            <a:solidFill>
              <a:srgbClr val="1C3E7C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Connecteur droit 18"/>
          <p:cNvCxnSpPr/>
          <p:nvPr/>
        </p:nvCxnSpPr>
        <p:spPr bwMode="auto">
          <a:xfrm flipV="1">
            <a:off x="990600" y="3083530"/>
            <a:ext cx="0" cy="3200400"/>
          </a:xfrm>
          <a:prstGeom prst="line">
            <a:avLst/>
          </a:prstGeom>
          <a:solidFill>
            <a:srgbClr val="1C3E7C"/>
          </a:solidFill>
          <a:ln w="381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0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 flipV="1">
            <a:off x="533400" y="3007330"/>
            <a:ext cx="914400" cy="3469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2" name="Ellipse 21"/>
          <p:cNvSpPr/>
          <p:nvPr/>
        </p:nvSpPr>
        <p:spPr bwMode="auto">
          <a:xfrm>
            <a:off x="184808" y="4226530"/>
            <a:ext cx="1600200" cy="228600"/>
          </a:xfrm>
          <a:prstGeom prst="ellipse">
            <a:avLst/>
          </a:prstGeom>
          <a:noFill/>
          <a:ln w="19050" cmpd="sng">
            <a:solidFill>
              <a:srgbClr val="1C3E7C"/>
            </a:solidFill>
          </a:ln>
          <a:effectLst/>
          <a:extLst/>
        </p:spPr>
        <p:txBody>
          <a:bodyPr vert="horz" wrap="square" lIns="95891" tIns="47946" rIns="95891" bIns="47946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57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700" b="1" i="0" u="none" strike="noStrike" cap="none" normalizeH="0" baseline="0">
              <a:ln>
                <a:noFill/>
              </a:ln>
              <a:solidFill>
                <a:srgbClr val="000090"/>
              </a:solidFill>
              <a:effectLst/>
              <a:latin typeface="Arial" charset="0"/>
              <a:ea typeface="ＭＳ Ｐゴシック" charset="0"/>
            </a:endParaRPr>
          </a:p>
        </p:txBody>
      </p:sp>
      <p:cxnSp>
        <p:nvCxnSpPr>
          <p:cNvPr id="23" name="Connecteur droit 22"/>
          <p:cNvCxnSpPr>
            <a:stCxn id="22" idx="2"/>
          </p:cNvCxnSpPr>
          <p:nvPr/>
        </p:nvCxnSpPr>
        <p:spPr bwMode="auto">
          <a:xfrm>
            <a:off x="184808" y="4340830"/>
            <a:ext cx="805792" cy="495300"/>
          </a:xfrm>
          <a:prstGeom prst="line">
            <a:avLst/>
          </a:prstGeom>
          <a:solidFill>
            <a:srgbClr val="1C3E7C"/>
          </a:solidFill>
          <a:ln w="28575" cap="flat" cmpd="sng" algn="ctr">
            <a:solidFill>
              <a:srgbClr val="1C3E7C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Connecteur droit 24"/>
          <p:cNvCxnSpPr>
            <a:stCxn id="22" idx="6"/>
          </p:cNvCxnSpPr>
          <p:nvPr/>
        </p:nvCxnSpPr>
        <p:spPr bwMode="auto">
          <a:xfrm flipH="1">
            <a:off x="990600" y="4340830"/>
            <a:ext cx="794408" cy="495300"/>
          </a:xfrm>
          <a:prstGeom prst="line">
            <a:avLst/>
          </a:prstGeom>
          <a:solidFill>
            <a:srgbClr val="1C3E7C"/>
          </a:solidFill>
          <a:ln w="28575" cap="flat" cmpd="sng" algn="ctr">
            <a:solidFill>
              <a:srgbClr val="1C3E7C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ZoneTexte 20"/>
          <p:cNvSpPr txBox="1"/>
          <p:nvPr/>
        </p:nvSpPr>
        <p:spPr>
          <a:xfrm>
            <a:off x="1676400" y="3810000"/>
            <a:ext cx="5412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0" dirty="0" smtClean="0">
                <a:solidFill>
                  <a:srgbClr val="000090"/>
                </a:solidFill>
              </a:rPr>
              <a:t>ΔR</a:t>
            </a:r>
          </a:p>
        </p:txBody>
      </p:sp>
      <p:pic>
        <p:nvPicPr>
          <p:cNvPr id="26" name="Image 25" descr="cumulative_eta5_doMC0_dR_doIntegrate0_doGenJet1_kind3_Aj2_10_ncent17.gi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t="91446"/>
          <a:stretch/>
        </p:blipFill>
        <p:spPr>
          <a:xfrm>
            <a:off x="5943600" y="3657600"/>
            <a:ext cx="3017520" cy="438043"/>
          </a:xfrm>
          <a:prstGeom prst="rect">
            <a:avLst/>
          </a:prstGeom>
        </p:spPr>
      </p:pic>
      <p:sp>
        <p:nvSpPr>
          <p:cNvPr id="24" name="ZoneTexte 23"/>
          <p:cNvSpPr txBox="1"/>
          <p:nvPr/>
        </p:nvSpPr>
        <p:spPr>
          <a:xfrm>
            <a:off x="8458200" y="3810000"/>
            <a:ext cx="5412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0" dirty="0" smtClean="0">
                <a:solidFill>
                  <a:srgbClr val="000090"/>
                </a:solidFill>
              </a:rPr>
              <a:t>ΔR</a:t>
            </a:r>
          </a:p>
        </p:txBody>
      </p:sp>
      <p:pic>
        <p:nvPicPr>
          <p:cNvPr id="2" name="Image 1" descr="cumulative_eta5_doMC0_dR_doIntegrate0_doGenJet1_kind3_Aj2_10_ncent10.gi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b="53652"/>
          <a:stretch/>
        </p:blipFill>
        <p:spPr>
          <a:xfrm>
            <a:off x="5943600" y="1295400"/>
            <a:ext cx="3017520" cy="2373317"/>
          </a:xfrm>
          <a:prstGeom prst="rect">
            <a:avLst/>
          </a:prstGeom>
        </p:spPr>
      </p:pic>
      <p:sp>
        <p:nvSpPr>
          <p:cNvPr id="27" name="ZoneTexte 26"/>
          <p:cNvSpPr txBox="1"/>
          <p:nvPr/>
        </p:nvSpPr>
        <p:spPr>
          <a:xfrm>
            <a:off x="7924800" y="2514600"/>
            <a:ext cx="812091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2000" b="0" dirty="0" err="1" smtClean="0">
                <a:solidFill>
                  <a:srgbClr val="000090"/>
                </a:solidFill>
              </a:rPr>
              <a:t>PbPb</a:t>
            </a:r>
            <a:endParaRPr lang="fr-FR" sz="2000" b="0" dirty="0" smtClean="0">
              <a:solidFill>
                <a:srgbClr val="00009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184400" y="6352778"/>
            <a:ext cx="1841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RGdC@QM2014</a:t>
            </a:r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9340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Tracing back the lost energy…</a:t>
            </a:r>
            <a:endParaRPr lang="en-GB" dirty="0"/>
          </a:p>
        </p:txBody>
      </p:sp>
      <p:sp>
        <p:nvSpPr>
          <p:cNvPr id="8" name="Espace réservé du contenu 7"/>
          <p:cNvSpPr>
            <a:spLocks noGrp="1"/>
          </p:cNvSpPr>
          <p:nvPr>
            <p:ph idx="1"/>
          </p:nvPr>
        </p:nvSpPr>
        <p:spPr>
          <a:xfrm>
            <a:off x="114300" y="762000"/>
            <a:ext cx="5524500" cy="5402263"/>
          </a:xfrm>
        </p:spPr>
        <p:txBody>
          <a:bodyPr/>
          <a:lstStyle/>
          <a:p>
            <a:r>
              <a:rPr lang="en-GB" dirty="0">
                <a:solidFill>
                  <a:srgbClr val="000000"/>
                </a:solidFill>
              </a:rPr>
              <a:t>Detailed (</a:t>
            </a:r>
            <a:r>
              <a:rPr lang="en-GB" dirty="0" err="1">
                <a:solidFill>
                  <a:srgbClr val="000000"/>
                </a:solidFill>
              </a:rPr>
              <a:t>ΔR,p</a:t>
            </a:r>
            <a:r>
              <a:rPr lang="en-GB" baseline="-25000" dirty="0" err="1">
                <a:solidFill>
                  <a:srgbClr val="000000"/>
                </a:solidFill>
              </a:rPr>
              <a:t>T</a:t>
            </a:r>
            <a:r>
              <a:rPr lang="en-GB" dirty="0">
                <a:solidFill>
                  <a:srgbClr val="000000"/>
                </a:solidFill>
              </a:rPr>
              <a:t>) distributions</a:t>
            </a:r>
          </a:p>
          <a:p>
            <a:pPr lvl="1"/>
            <a:r>
              <a:rPr lang="en-GB" dirty="0"/>
              <a:t>Summing charged particles for unbalanced (A</a:t>
            </a:r>
            <a:r>
              <a:rPr lang="en-GB" baseline="-25000" dirty="0"/>
              <a:t>J</a:t>
            </a:r>
            <a:r>
              <a:rPr lang="en-GB" dirty="0"/>
              <a:t>&gt;0.22) </a:t>
            </a:r>
            <a:r>
              <a:rPr lang="en-GB" dirty="0" err="1"/>
              <a:t>dijets</a:t>
            </a:r>
            <a:r>
              <a:rPr lang="en-GB" dirty="0"/>
              <a:t> in central (0–30%) collisions…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35 </a:t>
            </a:r>
            <a:r>
              <a:rPr lang="en-GB" dirty="0" err="1">
                <a:solidFill>
                  <a:srgbClr val="FF0000"/>
                </a:solidFill>
              </a:rPr>
              <a:t>GeV</a:t>
            </a:r>
            <a:r>
              <a:rPr lang="en-GB" dirty="0">
                <a:solidFill>
                  <a:srgbClr val="FF0000"/>
                </a:solidFill>
              </a:rPr>
              <a:t> missing at ΔR&lt;0.2, large </a:t>
            </a:r>
            <a:r>
              <a:rPr lang="en-GB" dirty="0" err="1">
                <a:solidFill>
                  <a:srgbClr val="FF0000"/>
                </a:solidFill>
              </a:rPr>
              <a:t>p</a:t>
            </a:r>
            <a:r>
              <a:rPr lang="en-GB" baseline="-25000" dirty="0" err="1">
                <a:solidFill>
                  <a:srgbClr val="FF0000"/>
                </a:solidFill>
              </a:rPr>
              <a:t>T</a:t>
            </a:r>
            <a:r>
              <a:rPr lang="en-GB" dirty="0">
                <a:solidFill>
                  <a:srgbClr val="FF0000"/>
                </a:solidFill>
              </a:rPr>
              <a:t> particles</a:t>
            </a:r>
          </a:p>
          <a:p>
            <a:pPr lvl="1"/>
            <a:r>
              <a:rPr lang="en-GB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Balanced by low </a:t>
            </a:r>
            <a:r>
              <a:rPr lang="en-GB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p</a:t>
            </a:r>
            <a:r>
              <a:rPr lang="en-GB" baseline="-25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</a:t>
            </a:r>
            <a:r>
              <a:rPr lang="en-GB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particle up to very large </a:t>
            </a:r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ΔR</a:t>
            </a:r>
            <a:endParaRPr lang="en-GB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Rectangle à coins arrondis 9"/>
          <p:cNvSpPr>
            <a:spLocks noChangeArrowheads="1"/>
          </p:cNvSpPr>
          <p:nvPr/>
        </p:nvSpPr>
        <p:spPr bwMode="auto">
          <a:xfrm>
            <a:off x="5410200" y="838200"/>
            <a:ext cx="3657600" cy="381000"/>
          </a:xfrm>
          <a:prstGeom prst="roundRect">
            <a:avLst>
              <a:gd name="adj" fmla="val 16667"/>
            </a:avLst>
          </a:prstGeom>
          <a:solidFill>
            <a:srgbClr val="1C3E7C"/>
          </a:solidFill>
          <a:ln>
            <a:noFill/>
          </a:ln>
          <a:effectLst/>
          <a:extLs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891" tIns="47946" rIns="95891" bIns="47946" anchor="ctr"/>
          <a:lstStyle/>
          <a:p>
            <a:pPr marL="0" lvl="1"/>
            <a:r>
              <a:rPr lang="fr-FR" sz="1800" b="0" dirty="0" smtClean="0">
                <a:sym typeface="Wingdings" pitchFamily="2" charset="2"/>
              </a:rPr>
              <a:t>Talk by </a:t>
            </a:r>
            <a:r>
              <a:rPr lang="fr-FR" sz="1800" b="0" dirty="0" err="1" smtClean="0">
                <a:sym typeface="Wingdings" pitchFamily="2" charset="2"/>
              </a:rPr>
              <a:t>Gulhan</a:t>
            </a:r>
            <a:r>
              <a:rPr lang="fr-FR" sz="1800" b="0" dirty="0" smtClean="0">
                <a:sym typeface="Wingdings" pitchFamily="2" charset="2"/>
              </a:rPr>
              <a:t>,</a:t>
            </a:r>
            <a:r>
              <a:rPr lang="fr-FR" sz="1800" b="0" dirty="0">
                <a:sym typeface="Wingdings" pitchFamily="2" charset="2"/>
              </a:rPr>
              <a:t> </a:t>
            </a:r>
            <a:r>
              <a:rPr lang="fr-FR" sz="1800" b="0" dirty="0" smtClean="0">
                <a:sym typeface="Wingdings" pitchFamily="2" charset="2"/>
              </a:rPr>
              <a:t>PAS-HIN-14-010 </a:t>
            </a:r>
            <a:endParaRPr lang="en-US" sz="1800" b="0" dirty="0"/>
          </a:p>
        </p:txBody>
      </p:sp>
      <p:pic>
        <p:nvPicPr>
          <p:cNvPr id="3" name="Image 2" descr="cumulative_eta5_doMC0_dR_doIntegrate0_doGenJet1_kind3_Aj2_10_ncent14.gi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b="51104"/>
          <a:stretch/>
        </p:blipFill>
        <p:spPr>
          <a:xfrm>
            <a:off x="5943600" y="1295400"/>
            <a:ext cx="3017520" cy="2503803"/>
          </a:xfrm>
          <a:prstGeom prst="rect">
            <a:avLst/>
          </a:prstGeom>
        </p:spPr>
      </p:pic>
      <p:pic>
        <p:nvPicPr>
          <p:cNvPr id="9" name="Image 8" descr="cumulative_eta5_doMC0_dR_doIntegrate0_doGenJet1_kind3_Aj2_10_ncent17.gi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t="91446"/>
          <a:stretch/>
        </p:blipFill>
        <p:spPr>
          <a:xfrm>
            <a:off x="5943600" y="3657600"/>
            <a:ext cx="3017520" cy="438043"/>
          </a:xfrm>
          <a:prstGeom prst="rect">
            <a:avLst/>
          </a:prstGeom>
        </p:spPr>
      </p:pic>
      <p:pic>
        <p:nvPicPr>
          <p:cNvPr id="11" name="Image 10" descr="cumulative_eta5_doMC0_dR_doIntegrate0_doGenJet1_kind3_Aj2_10_ncent16.gi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39454" t="73640" r="9090" b="9739"/>
          <a:stretch/>
        </p:blipFill>
        <p:spPr>
          <a:xfrm>
            <a:off x="6350475" y="4114800"/>
            <a:ext cx="2641125" cy="1447800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7924800" y="2514600"/>
            <a:ext cx="812091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2000" b="0" dirty="0" err="1" smtClean="0">
                <a:solidFill>
                  <a:srgbClr val="000090"/>
                </a:solidFill>
              </a:rPr>
              <a:t>PbPb</a:t>
            </a:r>
            <a:endParaRPr lang="fr-FR" sz="2000" b="0" dirty="0" smtClean="0">
              <a:solidFill>
                <a:srgbClr val="00009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8458200" y="3810000"/>
            <a:ext cx="5412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0" dirty="0" smtClean="0">
                <a:solidFill>
                  <a:srgbClr val="000090"/>
                </a:solidFill>
              </a:rPr>
              <a:t>ΔR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184400" y="6352778"/>
            <a:ext cx="1841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RGdC@QM2014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1400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Tracing back the lost energy…</a:t>
            </a:r>
            <a:endParaRPr lang="en-GB" dirty="0"/>
          </a:p>
        </p:txBody>
      </p:sp>
      <p:sp>
        <p:nvSpPr>
          <p:cNvPr id="8" name="Espace réservé du contenu 7"/>
          <p:cNvSpPr>
            <a:spLocks noGrp="1"/>
          </p:cNvSpPr>
          <p:nvPr>
            <p:ph idx="1"/>
          </p:nvPr>
        </p:nvSpPr>
        <p:spPr>
          <a:xfrm>
            <a:off x="114300" y="762000"/>
            <a:ext cx="5524500" cy="5402263"/>
          </a:xfrm>
        </p:spPr>
        <p:txBody>
          <a:bodyPr/>
          <a:lstStyle/>
          <a:p>
            <a:r>
              <a:rPr lang="en-GB" dirty="0">
                <a:solidFill>
                  <a:srgbClr val="000000"/>
                </a:solidFill>
              </a:rPr>
              <a:t>Detailed (</a:t>
            </a:r>
            <a:r>
              <a:rPr lang="en-GB" dirty="0" err="1">
                <a:solidFill>
                  <a:srgbClr val="000000"/>
                </a:solidFill>
              </a:rPr>
              <a:t>ΔR,p</a:t>
            </a:r>
            <a:r>
              <a:rPr lang="en-GB" baseline="-25000" dirty="0" err="1">
                <a:solidFill>
                  <a:srgbClr val="000000"/>
                </a:solidFill>
              </a:rPr>
              <a:t>T</a:t>
            </a:r>
            <a:r>
              <a:rPr lang="en-GB" dirty="0">
                <a:solidFill>
                  <a:srgbClr val="000000"/>
                </a:solidFill>
              </a:rPr>
              <a:t>) distributions</a:t>
            </a:r>
          </a:p>
          <a:p>
            <a:pPr lvl="1"/>
            <a:r>
              <a:rPr lang="en-GB" dirty="0"/>
              <a:t>Summing charged particles for unbalanced (A</a:t>
            </a:r>
            <a:r>
              <a:rPr lang="en-GB" baseline="-25000" dirty="0"/>
              <a:t>J</a:t>
            </a:r>
            <a:r>
              <a:rPr lang="en-GB" dirty="0"/>
              <a:t>&gt;0.22) </a:t>
            </a:r>
            <a:r>
              <a:rPr lang="en-GB" dirty="0" err="1"/>
              <a:t>dijets</a:t>
            </a:r>
            <a:r>
              <a:rPr lang="en-GB" dirty="0"/>
              <a:t> in central (0–30%) collisions…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35 </a:t>
            </a:r>
            <a:r>
              <a:rPr lang="en-GB" dirty="0" err="1">
                <a:solidFill>
                  <a:srgbClr val="FF0000"/>
                </a:solidFill>
              </a:rPr>
              <a:t>GeV</a:t>
            </a:r>
            <a:r>
              <a:rPr lang="en-GB" dirty="0">
                <a:solidFill>
                  <a:srgbClr val="FF0000"/>
                </a:solidFill>
              </a:rPr>
              <a:t> missing at ΔR&lt;0.2, large </a:t>
            </a:r>
            <a:r>
              <a:rPr lang="en-GB" dirty="0" err="1">
                <a:solidFill>
                  <a:srgbClr val="FF0000"/>
                </a:solidFill>
              </a:rPr>
              <a:t>p</a:t>
            </a:r>
            <a:r>
              <a:rPr lang="en-GB" baseline="-25000" dirty="0" err="1">
                <a:solidFill>
                  <a:srgbClr val="FF0000"/>
                </a:solidFill>
              </a:rPr>
              <a:t>T</a:t>
            </a:r>
            <a:r>
              <a:rPr lang="en-GB" dirty="0">
                <a:solidFill>
                  <a:srgbClr val="FF0000"/>
                </a:solidFill>
              </a:rPr>
              <a:t> particles</a:t>
            </a:r>
          </a:p>
          <a:p>
            <a:pPr lvl="1"/>
            <a:r>
              <a:rPr lang="en-GB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Balanced by low </a:t>
            </a:r>
            <a:r>
              <a:rPr lang="en-GB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p</a:t>
            </a:r>
            <a:r>
              <a:rPr lang="en-GB" baseline="-25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</a:t>
            </a:r>
            <a:r>
              <a:rPr lang="en-GB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particle up to very large ΔR</a:t>
            </a:r>
          </a:p>
          <a:p>
            <a:pPr lvl="1"/>
            <a:r>
              <a:rPr lang="en-GB" dirty="0">
                <a:solidFill>
                  <a:srgbClr val="008000"/>
                </a:solidFill>
              </a:rPr>
              <a:t>Subtracting the same from </a:t>
            </a:r>
            <a:r>
              <a:rPr lang="en-GB" dirty="0" err="1">
                <a:solidFill>
                  <a:srgbClr val="008000"/>
                </a:solidFill>
              </a:rPr>
              <a:t>pp</a:t>
            </a:r>
            <a:r>
              <a:rPr lang="en-GB" dirty="0">
                <a:solidFill>
                  <a:srgbClr val="008000"/>
                </a:solidFill>
              </a:rPr>
              <a:t> </a:t>
            </a:r>
            <a:r>
              <a:rPr lang="en-GB" dirty="0" smtClean="0">
                <a:solidFill>
                  <a:srgbClr val="008000"/>
                </a:solidFill>
              </a:rPr>
              <a:t>shows </a:t>
            </a:r>
            <a:r>
              <a:rPr lang="en-GB" dirty="0">
                <a:solidFill>
                  <a:srgbClr val="008000"/>
                </a:solidFill>
              </a:rPr>
              <a:t>a different </a:t>
            </a:r>
            <a:r>
              <a:rPr lang="en-GB" dirty="0" err="1">
                <a:solidFill>
                  <a:srgbClr val="008000"/>
                </a:solidFill>
              </a:rPr>
              <a:t>p</a:t>
            </a:r>
            <a:r>
              <a:rPr lang="en-GB" baseline="-25000" dirty="0" err="1">
                <a:solidFill>
                  <a:srgbClr val="008000"/>
                </a:solidFill>
              </a:rPr>
              <a:t>T</a:t>
            </a:r>
            <a:r>
              <a:rPr lang="en-GB" dirty="0">
                <a:solidFill>
                  <a:srgbClr val="008000"/>
                </a:solidFill>
              </a:rPr>
              <a:t> mix</a:t>
            </a:r>
          </a:p>
          <a:p>
            <a:pPr marL="477837" lvl="1" indent="0">
              <a:buNone/>
            </a:pPr>
            <a:r>
              <a:rPr lang="en-GB" dirty="0" smtClean="0"/>
              <a:t>  </a:t>
            </a:r>
            <a:endParaRPr lang="en-GB" dirty="0"/>
          </a:p>
        </p:txBody>
      </p:sp>
      <p:sp>
        <p:nvSpPr>
          <p:cNvPr id="10" name="Rectangle à coins arrondis 9"/>
          <p:cNvSpPr>
            <a:spLocks noChangeArrowheads="1"/>
          </p:cNvSpPr>
          <p:nvPr/>
        </p:nvSpPr>
        <p:spPr bwMode="auto">
          <a:xfrm>
            <a:off x="5410200" y="838200"/>
            <a:ext cx="3657600" cy="381000"/>
          </a:xfrm>
          <a:prstGeom prst="roundRect">
            <a:avLst>
              <a:gd name="adj" fmla="val 16667"/>
            </a:avLst>
          </a:prstGeom>
          <a:solidFill>
            <a:srgbClr val="1C3E7C"/>
          </a:solidFill>
          <a:ln>
            <a:noFill/>
          </a:ln>
          <a:effectLst/>
          <a:extLs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891" tIns="47946" rIns="95891" bIns="47946" anchor="ctr"/>
          <a:lstStyle/>
          <a:p>
            <a:pPr marL="0" lvl="1"/>
            <a:r>
              <a:rPr lang="fr-FR" sz="1800" b="0" dirty="0" smtClean="0">
                <a:sym typeface="Wingdings" pitchFamily="2" charset="2"/>
              </a:rPr>
              <a:t>Talk by </a:t>
            </a:r>
            <a:r>
              <a:rPr lang="fr-FR" sz="1800" b="0" dirty="0" err="1" smtClean="0">
                <a:sym typeface="Wingdings" pitchFamily="2" charset="2"/>
              </a:rPr>
              <a:t>Gulhan</a:t>
            </a:r>
            <a:r>
              <a:rPr lang="fr-FR" sz="1800" b="0" dirty="0" smtClean="0">
                <a:sym typeface="Wingdings" pitchFamily="2" charset="2"/>
              </a:rPr>
              <a:t>,</a:t>
            </a:r>
            <a:r>
              <a:rPr lang="fr-FR" sz="1800" b="0" dirty="0">
                <a:sym typeface="Wingdings" pitchFamily="2" charset="2"/>
              </a:rPr>
              <a:t> </a:t>
            </a:r>
            <a:r>
              <a:rPr lang="fr-FR" sz="1800" b="0" dirty="0" smtClean="0">
                <a:sym typeface="Wingdings" pitchFamily="2" charset="2"/>
              </a:rPr>
              <a:t>PAS-HIN-14-010 </a:t>
            </a:r>
            <a:endParaRPr lang="en-US" sz="1800" b="0" dirty="0"/>
          </a:p>
        </p:txBody>
      </p:sp>
      <p:pic>
        <p:nvPicPr>
          <p:cNvPr id="3" name="Image 2" descr="cumulative_eta5_doMC0_dR_doIntegrate0_doGenJet1_kind3_Aj2_10_ncent14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974080" y="1295400"/>
            <a:ext cx="3017520" cy="5120640"/>
          </a:xfrm>
          <a:prstGeom prst="rect">
            <a:avLst/>
          </a:prstGeom>
        </p:spPr>
      </p:pic>
      <p:pic>
        <p:nvPicPr>
          <p:cNvPr id="2" name="Image 1" descr="cumulative_eta5_doMC0_dR_doIntegrate0_doGenJet1_kind3_Aj2_10_ncent17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943600" y="1295400"/>
            <a:ext cx="3017520" cy="5120640"/>
          </a:xfrm>
          <a:prstGeom prst="rect">
            <a:avLst/>
          </a:prstGeom>
        </p:spPr>
      </p:pic>
      <p:pic>
        <p:nvPicPr>
          <p:cNvPr id="4" name="Image 3" descr="cumulative_eta5_doMC0_dR_doIntegrate0_doGenJet1_kind3_Aj2_10_ncent16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943600" y="1295400"/>
            <a:ext cx="3017520" cy="5120640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7924800" y="2514600"/>
            <a:ext cx="8120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0" dirty="0" err="1" smtClean="0">
                <a:solidFill>
                  <a:srgbClr val="000090"/>
                </a:solidFill>
              </a:rPr>
              <a:t>PbPb</a:t>
            </a:r>
            <a:endParaRPr lang="fr-FR" sz="2000" b="0" dirty="0" smtClean="0">
              <a:solidFill>
                <a:srgbClr val="00009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7620000" y="3733800"/>
            <a:ext cx="12400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0" dirty="0" err="1" smtClean="0">
                <a:solidFill>
                  <a:srgbClr val="000090"/>
                </a:solidFill>
              </a:rPr>
              <a:t>PbPb</a:t>
            </a:r>
            <a:r>
              <a:rPr lang="fr-FR" sz="2000" b="0" dirty="0" smtClean="0">
                <a:solidFill>
                  <a:srgbClr val="000090"/>
                </a:solidFill>
              </a:rPr>
              <a:t>–pp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6629400" y="3829110"/>
            <a:ext cx="6096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/>
        </p:spPr>
        <p:txBody>
          <a:bodyPr vert="horz" wrap="square" lIns="95891" tIns="47946" rIns="95891" bIns="47946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57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700" b="1" i="0" u="none" strike="noStrike" cap="none" normalizeH="0" baseline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84400" y="6352778"/>
            <a:ext cx="1841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RGdC@QM2014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2616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8422" y="1295400"/>
            <a:ext cx="3017520" cy="5120640"/>
          </a:xfrm>
          <a:prstGeom prst="rect">
            <a:avLst/>
          </a:prstGeom>
        </p:spPr>
      </p:pic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Tracing back the lost energy…</a:t>
            </a:r>
            <a:endParaRPr lang="en-GB" dirty="0"/>
          </a:p>
        </p:txBody>
      </p:sp>
      <p:sp>
        <p:nvSpPr>
          <p:cNvPr id="8" name="Espace réservé du contenu 7"/>
          <p:cNvSpPr>
            <a:spLocks noGrp="1"/>
          </p:cNvSpPr>
          <p:nvPr>
            <p:ph idx="1"/>
          </p:nvPr>
        </p:nvSpPr>
        <p:spPr>
          <a:xfrm>
            <a:off x="114300" y="762000"/>
            <a:ext cx="5524500" cy="5402263"/>
          </a:xfrm>
        </p:spPr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Detailed (</a:t>
            </a:r>
            <a:r>
              <a:rPr lang="en-GB" dirty="0" err="1" smtClean="0">
                <a:solidFill>
                  <a:srgbClr val="000000"/>
                </a:solidFill>
              </a:rPr>
              <a:t>ΔR,p</a:t>
            </a:r>
            <a:r>
              <a:rPr lang="en-GB" baseline="-25000" dirty="0" err="1" smtClean="0">
                <a:solidFill>
                  <a:srgbClr val="000000"/>
                </a:solidFill>
              </a:rPr>
              <a:t>T</a:t>
            </a:r>
            <a:r>
              <a:rPr lang="en-GB" dirty="0" smtClean="0">
                <a:solidFill>
                  <a:srgbClr val="000000"/>
                </a:solidFill>
              </a:rPr>
              <a:t>) distributions</a:t>
            </a:r>
          </a:p>
          <a:p>
            <a:pPr lvl="1"/>
            <a:r>
              <a:rPr lang="en-GB" dirty="0" smtClean="0"/>
              <a:t>Summing </a:t>
            </a:r>
            <a:r>
              <a:rPr lang="en-GB" dirty="0"/>
              <a:t>charged particles for unbalanced (A</a:t>
            </a:r>
            <a:r>
              <a:rPr lang="en-GB" baseline="-25000" dirty="0"/>
              <a:t>J</a:t>
            </a:r>
            <a:r>
              <a:rPr lang="en-GB" dirty="0"/>
              <a:t>&gt;0.22) </a:t>
            </a:r>
            <a:r>
              <a:rPr lang="en-GB" dirty="0" err="1"/>
              <a:t>dijets</a:t>
            </a:r>
            <a:r>
              <a:rPr lang="en-GB" dirty="0"/>
              <a:t> in central (0–30%) collisions…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35 </a:t>
            </a:r>
            <a:r>
              <a:rPr lang="en-GB" dirty="0" err="1">
                <a:solidFill>
                  <a:srgbClr val="FF0000"/>
                </a:solidFill>
              </a:rPr>
              <a:t>GeV</a:t>
            </a:r>
            <a:r>
              <a:rPr lang="en-GB" dirty="0">
                <a:solidFill>
                  <a:srgbClr val="FF0000"/>
                </a:solidFill>
              </a:rPr>
              <a:t> missing at ΔR&lt;0.2, large </a:t>
            </a:r>
            <a:r>
              <a:rPr lang="en-GB" dirty="0" err="1">
                <a:solidFill>
                  <a:srgbClr val="FF0000"/>
                </a:solidFill>
              </a:rPr>
              <a:t>p</a:t>
            </a:r>
            <a:r>
              <a:rPr lang="en-GB" baseline="-25000" dirty="0" err="1">
                <a:solidFill>
                  <a:srgbClr val="FF0000"/>
                </a:solidFill>
              </a:rPr>
              <a:t>T</a:t>
            </a:r>
            <a:r>
              <a:rPr lang="en-GB" dirty="0">
                <a:solidFill>
                  <a:srgbClr val="FF0000"/>
                </a:solidFill>
              </a:rPr>
              <a:t> particles</a:t>
            </a:r>
          </a:p>
          <a:p>
            <a:pPr lvl="1"/>
            <a:r>
              <a:rPr lang="en-GB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Balanced by low </a:t>
            </a:r>
            <a:r>
              <a:rPr lang="en-GB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p</a:t>
            </a:r>
            <a:r>
              <a:rPr lang="en-GB" baseline="-25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</a:t>
            </a:r>
            <a:r>
              <a:rPr lang="en-GB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particle up to very large ΔR</a:t>
            </a:r>
          </a:p>
          <a:p>
            <a:pPr lvl="1"/>
            <a:r>
              <a:rPr lang="en-GB" dirty="0">
                <a:solidFill>
                  <a:srgbClr val="008000"/>
                </a:solidFill>
              </a:rPr>
              <a:t>Subtracting the same from </a:t>
            </a:r>
            <a:r>
              <a:rPr lang="en-GB" dirty="0" err="1">
                <a:solidFill>
                  <a:srgbClr val="008000"/>
                </a:solidFill>
              </a:rPr>
              <a:t>pp</a:t>
            </a:r>
            <a:r>
              <a:rPr lang="en-GB" dirty="0">
                <a:solidFill>
                  <a:srgbClr val="008000"/>
                </a:solidFill>
              </a:rPr>
              <a:t> </a:t>
            </a:r>
            <a:r>
              <a:rPr lang="en-GB" dirty="0" smtClean="0">
                <a:solidFill>
                  <a:srgbClr val="008000"/>
                </a:solidFill>
              </a:rPr>
              <a:t>shows </a:t>
            </a:r>
            <a:r>
              <a:rPr lang="en-GB" dirty="0">
                <a:solidFill>
                  <a:srgbClr val="008000"/>
                </a:solidFill>
              </a:rPr>
              <a:t>a different </a:t>
            </a:r>
            <a:r>
              <a:rPr lang="en-GB" dirty="0" err="1">
                <a:solidFill>
                  <a:srgbClr val="008000"/>
                </a:solidFill>
              </a:rPr>
              <a:t>p</a:t>
            </a:r>
            <a:r>
              <a:rPr lang="en-GB" baseline="-25000" dirty="0" err="1">
                <a:solidFill>
                  <a:srgbClr val="008000"/>
                </a:solidFill>
              </a:rPr>
              <a:t>T</a:t>
            </a:r>
            <a:r>
              <a:rPr lang="en-GB" dirty="0">
                <a:solidFill>
                  <a:srgbClr val="008000"/>
                </a:solidFill>
              </a:rPr>
              <a:t> </a:t>
            </a:r>
            <a:r>
              <a:rPr lang="en-GB" dirty="0" smtClean="0">
                <a:solidFill>
                  <a:srgbClr val="008000"/>
                </a:solidFill>
              </a:rPr>
              <a:t>mix</a:t>
            </a:r>
          </a:p>
          <a:p>
            <a:pPr lvl="1"/>
            <a:r>
              <a:rPr lang="en-GB" dirty="0" smtClean="0">
                <a:solidFill>
                  <a:srgbClr val="000000"/>
                </a:solidFill>
              </a:rPr>
              <a:t>But a similar </a:t>
            </a:r>
            <a:r>
              <a:rPr lang="en-GB" dirty="0" err="1" smtClean="0">
                <a:solidFill>
                  <a:srgbClr val="000000"/>
                </a:solidFill>
              </a:rPr>
              <a:t>p</a:t>
            </a:r>
            <a:r>
              <a:rPr lang="en-GB" baseline="-25000" dirty="0" err="1" smtClean="0">
                <a:solidFill>
                  <a:srgbClr val="000000"/>
                </a:solidFill>
              </a:rPr>
              <a:t>T</a:t>
            </a:r>
            <a:r>
              <a:rPr lang="en-GB" dirty="0" smtClean="0">
                <a:solidFill>
                  <a:srgbClr val="000000"/>
                </a:solidFill>
              </a:rPr>
              <a:t>-integrated ΔR distribution</a:t>
            </a:r>
            <a:endParaRPr lang="en-GB" dirty="0">
              <a:solidFill>
                <a:srgbClr val="000000"/>
              </a:solidFill>
            </a:endParaRPr>
          </a:p>
          <a:p>
            <a:pPr lvl="1"/>
            <a:endParaRPr lang="en-GB" dirty="0" smtClean="0"/>
          </a:p>
          <a:p>
            <a:pPr marL="477837" lvl="1" indent="0">
              <a:buNone/>
            </a:pPr>
            <a:r>
              <a:rPr lang="en-GB" dirty="0" smtClean="0"/>
              <a:t>  </a:t>
            </a:r>
            <a:endParaRPr lang="en-GB" dirty="0"/>
          </a:p>
        </p:txBody>
      </p:sp>
      <p:sp>
        <p:nvSpPr>
          <p:cNvPr id="10" name="Rectangle à coins arrondis 9"/>
          <p:cNvSpPr>
            <a:spLocks noChangeArrowheads="1"/>
          </p:cNvSpPr>
          <p:nvPr/>
        </p:nvSpPr>
        <p:spPr bwMode="auto">
          <a:xfrm>
            <a:off x="5410200" y="838200"/>
            <a:ext cx="3657600" cy="381000"/>
          </a:xfrm>
          <a:prstGeom prst="roundRect">
            <a:avLst>
              <a:gd name="adj" fmla="val 16667"/>
            </a:avLst>
          </a:prstGeom>
          <a:solidFill>
            <a:srgbClr val="1C3E7C"/>
          </a:solidFill>
          <a:ln>
            <a:noFill/>
          </a:ln>
          <a:effectLst/>
          <a:extLs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891" tIns="47946" rIns="95891" bIns="47946" anchor="ctr"/>
          <a:lstStyle/>
          <a:p>
            <a:pPr marL="0" lvl="1"/>
            <a:r>
              <a:rPr lang="fr-FR" sz="1800" b="0" dirty="0" smtClean="0">
                <a:sym typeface="Wingdings" pitchFamily="2" charset="2"/>
              </a:rPr>
              <a:t>Talk by </a:t>
            </a:r>
            <a:r>
              <a:rPr lang="fr-FR" sz="1800" b="0" dirty="0" err="1" smtClean="0">
                <a:sym typeface="Wingdings" pitchFamily="2" charset="2"/>
              </a:rPr>
              <a:t>Gulhan</a:t>
            </a:r>
            <a:r>
              <a:rPr lang="fr-FR" sz="1800" b="0" dirty="0" smtClean="0">
                <a:sym typeface="Wingdings" pitchFamily="2" charset="2"/>
              </a:rPr>
              <a:t>,</a:t>
            </a:r>
            <a:r>
              <a:rPr lang="fr-FR" sz="1800" b="0" dirty="0">
                <a:sym typeface="Wingdings" pitchFamily="2" charset="2"/>
              </a:rPr>
              <a:t> </a:t>
            </a:r>
            <a:r>
              <a:rPr lang="fr-FR" sz="1800" b="0" dirty="0" smtClean="0">
                <a:sym typeface="Wingdings" pitchFamily="2" charset="2"/>
              </a:rPr>
              <a:t>PAS-HIN-14-010 </a:t>
            </a:r>
            <a:endParaRPr lang="en-US" sz="1800" b="0" dirty="0"/>
          </a:p>
        </p:txBody>
      </p:sp>
      <p:cxnSp>
        <p:nvCxnSpPr>
          <p:cNvPr id="6" name="Connecteur droit 5"/>
          <p:cNvCxnSpPr/>
          <p:nvPr/>
        </p:nvCxnSpPr>
        <p:spPr bwMode="auto">
          <a:xfrm>
            <a:off x="6400800" y="4278149"/>
            <a:ext cx="2514600" cy="0"/>
          </a:xfrm>
          <a:prstGeom prst="line">
            <a:avLst/>
          </a:prstGeom>
          <a:solidFill>
            <a:srgbClr val="1C3E7C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Connecteur droit 10"/>
          <p:cNvCxnSpPr/>
          <p:nvPr/>
        </p:nvCxnSpPr>
        <p:spPr bwMode="auto">
          <a:xfrm>
            <a:off x="6400800" y="4615796"/>
            <a:ext cx="2514600" cy="0"/>
          </a:xfrm>
          <a:prstGeom prst="line">
            <a:avLst/>
          </a:prstGeom>
          <a:solidFill>
            <a:srgbClr val="1C3E7C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ZoneTexte 8"/>
          <p:cNvSpPr txBox="1"/>
          <p:nvPr/>
        </p:nvSpPr>
        <p:spPr>
          <a:xfrm>
            <a:off x="7696200" y="4629090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0" dirty="0" smtClean="0">
                <a:solidFill>
                  <a:srgbClr val="000000"/>
                </a:solidFill>
              </a:rPr>
              <a:t>± 1 </a:t>
            </a:r>
            <a:r>
              <a:rPr lang="fr-FR" sz="2000" b="0" dirty="0" err="1" smtClean="0">
                <a:solidFill>
                  <a:srgbClr val="000000"/>
                </a:solidFill>
              </a:rPr>
              <a:t>GeV</a:t>
            </a:r>
            <a:endParaRPr lang="fr-FR" sz="2000" b="0" dirty="0" smtClean="0">
              <a:solidFill>
                <a:srgbClr val="00000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7620000" y="3714690"/>
            <a:ext cx="12400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0" dirty="0" err="1" smtClean="0">
                <a:solidFill>
                  <a:srgbClr val="000090"/>
                </a:solidFill>
              </a:rPr>
              <a:t>PbPb</a:t>
            </a:r>
            <a:r>
              <a:rPr lang="fr-FR" sz="2000" b="0" dirty="0" smtClean="0">
                <a:solidFill>
                  <a:srgbClr val="000090"/>
                </a:solidFill>
              </a:rPr>
              <a:t>–pp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6629400" y="3810000"/>
            <a:ext cx="6096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/>
        </p:spPr>
        <p:txBody>
          <a:bodyPr vert="horz" wrap="square" lIns="95891" tIns="47946" rIns="95891" bIns="47946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57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700" b="1" i="0" u="none" strike="noStrike" cap="none" normalizeH="0" baseline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7924800" y="2514600"/>
            <a:ext cx="8120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0" dirty="0" err="1" smtClean="0">
                <a:solidFill>
                  <a:srgbClr val="000090"/>
                </a:solidFill>
              </a:rPr>
              <a:t>PbPb</a:t>
            </a:r>
            <a:endParaRPr lang="fr-FR" sz="2000" b="0" dirty="0" smtClean="0">
              <a:solidFill>
                <a:srgbClr val="00009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84400" y="6352778"/>
            <a:ext cx="1841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RGdC@QM2014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38088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Unmodified jet energy in pPb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Jet energy is essentially unmodified in </a:t>
            </a:r>
            <a:r>
              <a:rPr lang="en-GB" dirty="0" err="1" smtClean="0"/>
              <a:t>pPb</a:t>
            </a:r>
            <a:endParaRPr lang="en-GB" dirty="0" smtClean="0"/>
          </a:p>
          <a:p>
            <a:pPr lvl="1"/>
            <a:r>
              <a:rPr lang="en-GB" dirty="0" smtClean="0"/>
              <a:t>As seen for instance in gamma-jet correlations</a:t>
            </a:r>
          </a:p>
          <a:p>
            <a:pPr lvl="1"/>
            <a:r>
              <a:rPr lang="en-GB" dirty="0" err="1" smtClean="0"/>
              <a:t>R</a:t>
            </a:r>
            <a:r>
              <a:rPr lang="en-GB" baseline="-25000" dirty="0" err="1" smtClean="0"/>
              <a:t>Jγ</a:t>
            </a:r>
            <a:r>
              <a:rPr lang="en-GB" dirty="0" smtClean="0"/>
              <a:t> = fraction of photons with a jet of </a:t>
            </a:r>
            <a:r>
              <a:rPr lang="en-GB" dirty="0" err="1" smtClean="0"/>
              <a:t>p</a:t>
            </a:r>
            <a:r>
              <a:rPr lang="en-GB" baseline="-25000" dirty="0" err="1" smtClean="0"/>
              <a:t>Tjet</a:t>
            </a:r>
            <a:r>
              <a:rPr lang="en-GB" dirty="0" smtClean="0"/>
              <a:t> &gt; 30 </a:t>
            </a:r>
            <a:r>
              <a:rPr lang="en-GB" dirty="0" err="1" smtClean="0"/>
              <a:t>GeV</a:t>
            </a:r>
            <a:r>
              <a:rPr lang="en-GB" dirty="0" smtClean="0"/>
              <a:t> </a:t>
            </a:r>
          </a:p>
          <a:p>
            <a:pPr lvl="1"/>
            <a:endParaRPr lang="en-GB" dirty="0"/>
          </a:p>
        </p:txBody>
      </p:sp>
      <p:sp>
        <p:nvSpPr>
          <p:cNvPr id="7" name="Rectangle à coins arrondis 6"/>
          <p:cNvSpPr>
            <a:spLocks noChangeArrowheads="1"/>
          </p:cNvSpPr>
          <p:nvPr/>
        </p:nvSpPr>
        <p:spPr bwMode="auto">
          <a:xfrm>
            <a:off x="6400800" y="5562600"/>
            <a:ext cx="2590800" cy="685800"/>
          </a:xfrm>
          <a:prstGeom prst="roundRect">
            <a:avLst>
              <a:gd name="adj" fmla="val 16667"/>
            </a:avLst>
          </a:prstGeom>
          <a:solidFill>
            <a:srgbClr val="1C3E7C"/>
          </a:solidFill>
          <a:ln>
            <a:noFill/>
          </a:ln>
          <a:effectLst/>
          <a:extLs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891" tIns="47946" rIns="95891" bIns="47946" anchor="ctr"/>
          <a:lstStyle/>
          <a:p>
            <a:pPr marL="0" lvl="1"/>
            <a:r>
              <a:rPr lang="fr-FR" sz="1800" b="0" dirty="0" smtClean="0">
                <a:solidFill>
                  <a:srgbClr val="FFFFFF"/>
                </a:solidFill>
                <a:sym typeface="Wingdings" pitchFamily="2" charset="2"/>
              </a:rPr>
              <a:t>Talk by Barbieri</a:t>
            </a:r>
          </a:p>
          <a:p>
            <a:pPr marL="0" lvl="1"/>
            <a:r>
              <a:rPr lang="fr-FR" sz="1800" b="0" dirty="0" smtClean="0">
                <a:solidFill>
                  <a:srgbClr val="FFFFFF"/>
                </a:solidFill>
                <a:sym typeface="Wingdings" pitchFamily="2" charset="2"/>
              </a:rPr>
              <a:t>PAS-HIN-13-006 </a:t>
            </a:r>
            <a:endParaRPr lang="en-US" sz="1800" b="0" dirty="0">
              <a:solidFill>
                <a:srgbClr val="FFFFFF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739173" y="5525869"/>
            <a:ext cx="48680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0" smtClean="0">
                <a:solidFill>
                  <a:srgbClr val="000000"/>
                </a:solidFill>
              </a:rPr>
              <a:t>(Complementary p</a:t>
            </a:r>
            <a:r>
              <a:rPr lang="en-GB" sz="1800" b="0" baseline="-25000" smtClean="0">
                <a:solidFill>
                  <a:srgbClr val="000000"/>
                </a:solidFill>
              </a:rPr>
              <a:t>T</a:t>
            </a:r>
            <a:r>
              <a:rPr lang="en-GB" sz="1800" b="0" smtClean="0">
                <a:solidFill>
                  <a:srgbClr val="000000"/>
                </a:solidFill>
              </a:rPr>
              <a:t> imbalance available)</a:t>
            </a:r>
          </a:p>
          <a:p>
            <a:r>
              <a:rPr lang="en-GB" sz="1800" b="0" smtClean="0">
                <a:solidFill>
                  <a:srgbClr val="000000"/>
                </a:solidFill>
              </a:rPr>
              <a:t>(PbPb results updated with new pp reference) </a:t>
            </a:r>
            <a:endParaRPr lang="en-GB" sz="1800" b="0">
              <a:solidFill>
                <a:srgbClr val="00000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/>
          <a:srcRect l="1952"/>
          <a:stretch/>
        </p:blipFill>
        <p:spPr>
          <a:xfrm>
            <a:off x="559480" y="2344615"/>
            <a:ext cx="8736920" cy="306167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49883" y="2281535"/>
            <a:ext cx="6121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0" dirty="0" err="1" smtClean="0">
                <a:solidFill>
                  <a:srgbClr val="000000"/>
                </a:solidFill>
              </a:rPr>
              <a:t>R</a:t>
            </a:r>
            <a:r>
              <a:rPr lang="en-GB" sz="2400" b="0" baseline="-25000" dirty="0" err="1" smtClean="0">
                <a:solidFill>
                  <a:srgbClr val="000000"/>
                </a:solidFill>
              </a:rPr>
              <a:t>Jγ</a:t>
            </a:r>
            <a:endParaRPr lang="fr-FR" sz="2400" b="0" dirty="0">
              <a:solidFill>
                <a:srgbClr val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19400" y="4038600"/>
            <a:ext cx="64430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0" dirty="0" err="1" smtClean="0">
                <a:solidFill>
                  <a:srgbClr val="000000"/>
                </a:solidFill>
              </a:rPr>
              <a:t>pPb</a:t>
            </a:r>
            <a:r>
              <a:rPr lang="en-GB" sz="2000" b="0" dirty="0" smtClean="0">
                <a:solidFill>
                  <a:srgbClr val="000000"/>
                </a:solidFill>
              </a:rPr>
              <a:t>                  </a:t>
            </a:r>
            <a:r>
              <a:rPr lang="en-GB" sz="2000" b="0" dirty="0" err="1" smtClean="0">
                <a:solidFill>
                  <a:srgbClr val="000000"/>
                </a:solidFill>
              </a:rPr>
              <a:t>PbPb</a:t>
            </a:r>
            <a:r>
              <a:rPr lang="en-GB" sz="2000" b="0" dirty="0" smtClean="0">
                <a:solidFill>
                  <a:srgbClr val="000000"/>
                </a:solidFill>
              </a:rPr>
              <a:t> 30-100%                   </a:t>
            </a:r>
            <a:r>
              <a:rPr lang="en-GB" sz="2000" b="0" dirty="0" err="1" smtClean="0">
                <a:solidFill>
                  <a:srgbClr val="000000"/>
                </a:solidFill>
              </a:rPr>
              <a:t>PbPb</a:t>
            </a:r>
            <a:r>
              <a:rPr lang="en-GB" sz="2000" b="0" dirty="0" smtClean="0">
                <a:solidFill>
                  <a:srgbClr val="000000"/>
                </a:solidFill>
              </a:rPr>
              <a:t> 0-30% </a:t>
            </a:r>
            <a:endParaRPr lang="fr-FR" sz="2000" b="0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84400" y="6352778"/>
            <a:ext cx="1841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RGdC@QM2014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4212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Heavy </a:t>
            </a:r>
            <a:r>
              <a:rPr lang="en-US" dirty="0" err="1" smtClean="0"/>
              <a:t>quarkonium</a:t>
            </a:r>
            <a:r>
              <a:rPr lang="en-US" dirty="0" smtClean="0"/>
              <a:t> states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>
          <a:xfrm>
            <a:off x="457200" y="906506"/>
            <a:ext cx="5623036" cy="1876548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Quarkonium</a:t>
            </a:r>
            <a:r>
              <a:rPr lang="en-US" dirty="0" smtClean="0"/>
              <a:t>: bound state of </a:t>
            </a:r>
            <a:r>
              <a:rPr lang="en-US" dirty="0" err="1" smtClean="0"/>
              <a:t>q-qbar</a:t>
            </a:r>
            <a:r>
              <a:rPr lang="en-US" dirty="0" smtClean="0"/>
              <a:t> pair with mass smaller than 2m</a:t>
            </a:r>
            <a:r>
              <a:rPr lang="en-US" baseline="-25000" dirty="0" smtClean="0"/>
              <a:t>D</a:t>
            </a:r>
            <a:r>
              <a:rPr lang="en-US" dirty="0" smtClean="0"/>
              <a:t>(m</a:t>
            </a:r>
            <a:r>
              <a:rPr lang="en-US" baseline="-25000" dirty="0" smtClean="0"/>
              <a:t>B</a:t>
            </a:r>
            <a:r>
              <a:rPr lang="en-US" dirty="0" smtClean="0"/>
              <a:t>)</a:t>
            </a:r>
          </a:p>
          <a:p>
            <a:r>
              <a:rPr lang="en-US" dirty="0" smtClean="0"/>
              <a:t>Several </a:t>
            </a:r>
            <a:r>
              <a:rPr lang="en-US" dirty="0" err="1" smtClean="0"/>
              <a:t>quarkonium</a:t>
            </a:r>
            <a:r>
              <a:rPr lang="en-US" dirty="0" smtClean="0"/>
              <a:t> states exists, distinguished by their quantum numbers (J</a:t>
            </a:r>
            <a:r>
              <a:rPr lang="en-US" baseline="30000" dirty="0" smtClean="0"/>
              <a:t>PC</a:t>
            </a:r>
            <a:r>
              <a:rPr lang="en-US" dirty="0" smtClean="0"/>
              <a:t>) 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6269180" y="1073725"/>
            <a:ext cx="2631609" cy="1322520"/>
            <a:chOff x="6269180" y="1073725"/>
            <a:chExt cx="2631609" cy="1322520"/>
          </a:xfrm>
        </p:grpSpPr>
        <p:cxnSp>
          <p:nvCxnSpPr>
            <p:cNvPr id="9" name="Straight Connector 8"/>
            <p:cNvCxnSpPr/>
            <p:nvPr/>
          </p:nvCxnSpPr>
          <p:spPr bwMode="auto">
            <a:xfrm>
              <a:off x="7012229" y="1567174"/>
              <a:ext cx="1113220" cy="371064"/>
            </a:xfrm>
            <a:prstGeom prst="line">
              <a:avLst/>
            </a:prstGeom>
            <a:noFill/>
            <a:ln w="158750" cap="flat" cmpd="sng" algn="ctr">
              <a:solidFill>
                <a:srgbClr val="FFCC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</a:extLst>
          </p:spPr>
        </p:cxnSp>
        <p:sp>
          <p:nvSpPr>
            <p:cNvPr id="10" name="Oval 9"/>
            <p:cNvSpPr/>
            <p:nvPr/>
          </p:nvSpPr>
          <p:spPr bwMode="auto">
            <a:xfrm>
              <a:off x="6269180" y="1073725"/>
              <a:ext cx="783974" cy="742128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 smtClean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1" name="Oval 10"/>
            <p:cNvSpPr/>
            <p:nvPr/>
          </p:nvSpPr>
          <p:spPr bwMode="auto">
            <a:xfrm>
              <a:off x="8116815" y="1654117"/>
              <a:ext cx="783974" cy="742128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 smtClean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61763" y="1231841"/>
              <a:ext cx="39946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400" b="1" dirty="0" smtClean="0">
                  <a:solidFill>
                    <a:srgbClr val="333399"/>
                  </a:solidFill>
                  <a:cs typeface="Arial" pitchFamily="34" charset="0"/>
                </a:rPr>
                <a:t>q</a:t>
              </a:r>
              <a:endParaRPr lang="it-IT" sz="2400" b="1" dirty="0">
                <a:solidFill>
                  <a:srgbClr val="333399"/>
                </a:solidFill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313978" y="1827792"/>
              <a:ext cx="39946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400" b="1" dirty="0" smtClean="0">
                  <a:solidFill>
                    <a:srgbClr val="333399"/>
                  </a:solidFill>
                  <a:cs typeface="Arial" pitchFamily="34" charset="0"/>
                </a:rPr>
                <a:t>q</a:t>
              </a:r>
              <a:endParaRPr lang="it-IT" sz="2400" b="1" dirty="0">
                <a:solidFill>
                  <a:srgbClr val="333399"/>
                </a:solidFill>
                <a:cs typeface="Arial" pitchFamily="34" charset="0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 bwMode="auto">
            <a:xfrm>
              <a:off x="8408218" y="1876396"/>
              <a:ext cx="158864" cy="0"/>
            </a:xfrm>
            <a:prstGeom prst="line">
              <a:avLst/>
            </a:prstGeom>
            <a:noFill/>
            <a:ln w="381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pic>
        <p:nvPicPr>
          <p:cNvPr id="15" name="Picture 1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3233" y="3205812"/>
            <a:ext cx="4031982" cy="3526718"/>
          </a:xfrm>
          <a:prstGeom prst="rect">
            <a:avLst/>
          </a:prstGeom>
          <a:noFill/>
          <a:ln w="28575">
            <a:solidFill>
              <a:srgbClr val="0099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t="3959"/>
          <a:stretch/>
        </p:blipFill>
        <p:spPr bwMode="auto">
          <a:xfrm>
            <a:off x="4653814" y="3206509"/>
            <a:ext cx="4238728" cy="3534188"/>
          </a:xfrm>
          <a:prstGeom prst="rect">
            <a:avLst/>
          </a:prstGeom>
          <a:noFill/>
          <a:ln w="28575">
            <a:solidFill>
              <a:srgbClr val="0099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1067419" y="2837177"/>
            <a:ext cx="2813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Charmonium</a:t>
            </a:r>
            <a:r>
              <a:rPr lang="en-US" dirty="0" smtClean="0"/>
              <a:t> (</a:t>
            </a:r>
            <a:r>
              <a:rPr lang="en-US" dirty="0" err="1" smtClean="0"/>
              <a:t>c-cbar</a:t>
            </a:r>
            <a:r>
              <a:rPr lang="en-US" dirty="0" smtClean="0"/>
              <a:t>) family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259929" y="2804911"/>
            <a:ext cx="2916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Bottomonium</a:t>
            </a:r>
            <a:r>
              <a:rPr lang="en-US" dirty="0" smtClean="0"/>
              <a:t> (</a:t>
            </a:r>
            <a:r>
              <a:rPr lang="en-US" dirty="0" err="1" smtClean="0"/>
              <a:t>b-bbar</a:t>
            </a:r>
            <a:r>
              <a:rPr lang="en-US" dirty="0" smtClean="0"/>
              <a:t>) family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Pb+Pb</a:t>
            </a:r>
            <a:r>
              <a:rPr lang="en-US" dirty="0" smtClean="0"/>
              <a:t> modified jet fragmentation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612648" y="5428175"/>
            <a:ext cx="8229600" cy="928176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Ratios of </a:t>
            </a:r>
            <a:r>
              <a:rPr lang="en-US" dirty="0" err="1" smtClean="0"/>
              <a:t>D(z</a:t>
            </a:r>
            <a:r>
              <a:rPr lang="en-US" dirty="0" smtClean="0"/>
              <a:t>) </a:t>
            </a:r>
            <a:r>
              <a:rPr lang="en-US" dirty="0" err="1" smtClean="0"/>
              <a:t>vs</a:t>
            </a:r>
            <a:r>
              <a:rPr lang="en-US" dirty="0" smtClean="0"/>
              <a:t> centrality to 60-80% bin</a:t>
            </a:r>
          </a:p>
          <a:p>
            <a:r>
              <a:rPr lang="en-US" dirty="0" smtClean="0"/>
              <a:t>In addition to features previously seen</a:t>
            </a:r>
          </a:p>
          <a:p>
            <a:r>
              <a:rPr lang="en-US" dirty="0" smtClean="0"/>
              <a:t>⇒ Indication of an enhancement at large </a:t>
            </a:r>
            <a:r>
              <a:rPr lang="en-US" dirty="0" err="1" smtClean="0"/>
              <a:t>z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726" y="876300"/>
            <a:ext cx="7054273" cy="45518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788727" y="6153727"/>
            <a:ext cx="1882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B.Cole@QM2014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Quarkonia</a:t>
            </a:r>
            <a:r>
              <a:rPr lang="en-US" dirty="0" smtClean="0"/>
              <a:t>: probes of the QGP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003300"/>
            <a:ext cx="5604804" cy="5153660"/>
          </a:xfrm>
        </p:spPr>
        <p:txBody>
          <a:bodyPr>
            <a:normAutofit/>
          </a:bodyPr>
          <a:lstStyle/>
          <a:p>
            <a:r>
              <a:rPr lang="en-US" dirty="0" smtClean="0"/>
              <a:t>Ideal properties of a QGP probe</a:t>
            </a:r>
          </a:p>
          <a:p>
            <a:pPr lvl="1"/>
            <a:r>
              <a:rPr lang="en-US" dirty="0" smtClean="0"/>
              <a:t>Created early  in the history of the collision and sensitive to the short-lived QGP phase</a:t>
            </a:r>
          </a:p>
          <a:p>
            <a:pPr lvl="1"/>
            <a:r>
              <a:rPr lang="en-US" dirty="0" smtClean="0"/>
              <a:t>Production in elementary NN collisions under control (accessible reference)</a:t>
            </a:r>
          </a:p>
          <a:p>
            <a:pPr lvl="1"/>
            <a:r>
              <a:rPr lang="en-US" dirty="0" smtClean="0"/>
              <a:t>Interaction with cold nuclear matter under control</a:t>
            </a:r>
          </a:p>
          <a:p>
            <a:pPr lvl="1"/>
            <a:r>
              <a:rPr lang="en-US" dirty="0" smtClean="0"/>
              <a:t>Not (or slightly) sensitive to the final-state </a:t>
            </a:r>
            <a:r>
              <a:rPr lang="en-US" dirty="0" err="1" smtClean="0"/>
              <a:t>hadronic</a:t>
            </a:r>
            <a:r>
              <a:rPr lang="en-US" dirty="0" smtClean="0"/>
              <a:t> phase</a:t>
            </a:r>
          </a:p>
          <a:p>
            <a:pPr lvl="1"/>
            <a:r>
              <a:rPr lang="en-US" dirty="0" smtClean="0"/>
              <a:t>High sensitivity to the properties of the QGP phase</a:t>
            </a:r>
          </a:p>
          <a:p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6062004" y="1921063"/>
            <a:ext cx="3081996" cy="1036264"/>
            <a:chOff x="5791200" y="2545136"/>
            <a:chExt cx="3081996" cy="1036264"/>
          </a:xfrm>
        </p:grpSpPr>
        <p:cxnSp>
          <p:nvCxnSpPr>
            <p:cNvPr id="6" name="Straight Connector 5"/>
            <p:cNvCxnSpPr/>
            <p:nvPr/>
          </p:nvCxnSpPr>
          <p:spPr bwMode="auto">
            <a:xfrm>
              <a:off x="5791200" y="3171096"/>
              <a:ext cx="914400" cy="0"/>
            </a:xfrm>
            <a:prstGeom prst="line">
              <a:avLst/>
            </a:prstGeom>
            <a:noFill/>
            <a:ln w="3048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" name="Cube 6"/>
            <p:cNvSpPr/>
            <p:nvPr/>
          </p:nvSpPr>
          <p:spPr bwMode="auto">
            <a:xfrm>
              <a:off x="6705600" y="2545136"/>
              <a:ext cx="1143000" cy="1036264"/>
            </a:xfrm>
            <a:prstGeom prst="cube">
              <a:avLst/>
            </a:prstGeom>
            <a:solidFill>
              <a:schemeClr val="bg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699740" y="3011905"/>
              <a:ext cx="8534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 smtClean="0">
                  <a:solidFill>
                    <a:srgbClr val="FF0000"/>
                  </a:solidFill>
                  <a:cs typeface="Arial" pitchFamily="34" charset="0"/>
                </a:rPr>
                <a:t>VACUUM</a:t>
              </a:r>
              <a:endParaRPr lang="it-IT" sz="1200" dirty="0">
                <a:solidFill>
                  <a:srgbClr val="FF0000"/>
                </a:solidFill>
                <a:cs typeface="Arial" pitchFamily="34" charset="0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 bwMode="auto">
            <a:xfrm>
              <a:off x="7958796" y="3182812"/>
              <a:ext cx="914400" cy="0"/>
            </a:xfrm>
            <a:prstGeom prst="line">
              <a:avLst/>
            </a:prstGeom>
            <a:noFill/>
            <a:ln w="1778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" name="Straight Connector 9"/>
            <p:cNvCxnSpPr/>
            <p:nvPr/>
          </p:nvCxnSpPr>
          <p:spPr bwMode="auto">
            <a:xfrm>
              <a:off x="7696200" y="3146528"/>
              <a:ext cx="671553" cy="25736"/>
            </a:xfrm>
            <a:prstGeom prst="line">
              <a:avLst/>
            </a:prstGeom>
            <a:noFill/>
            <a:ln w="3048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1" name="Group 10"/>
          <p:cNvGrpSpPr/>
          <p:nvPr/>
        </p:nvGrpSpPr>
        <p:grpSpPr>
          <a:xfrm>
            <a:off x="6049110" y="3112354"/>
            <a:ext cx="2997588" cy="1036264"/>
            <a:chOff x="5791200" y="2545136"/>
            <a:chExt cx="2997588" cy="1036264"/>
          </a:xfrm>
        </p:grpSpPr>
        <p:cxnSp>
          <p:nvCxnSpPr>
            <p:cNvPr id="12" name="Straight Connector 11"/>
            <p:cNvCxnSpPr/>
            <p:nvPr/>
          </p:nvCxnSpPr>
          <p:spPr bwMode="auto">
            <a:xfrm>
              <a:off x="5791200" y="3171096"/>
              <a:ext cx="914400" cy="0"/>
            </a:xfrm>
            <a:prstGeom prst="line">
              <a:avLst/>
            </a:prstGeom>
            <a:noFill/>
            <a:ln w="3048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3" name="Cube 12"/>
            <p:cNvSpPr/>
            <p:nvPr/>
          </p:nvSpPr>
          <p:spPr bwMode="auto">
            <a:xfrm>
              <a:off x="6705600" y="2545136"/>
              <a:ext cx="1143000" cy="1036264"/>
            </a:xfrm>
            <a:prstGeom prst="cube">
              <a:avLst/>
            </a:prstGeom>
            <a:solidFill>
              <a:srgbClr val="FFC000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629400" y="3011905"/>
              <a:ext cx="966931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100" dirty="0" smtClean="0">
                  <a:solidFill>
                    <a:srgbClr val="FF0000"/>
                  </a:solidFill>
                  <a:cs typeface="Arial" pitchFamily="34" charset="0"/>
                </a:rPr>
                <a:t>HADRONIC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100" dirty="0" smtClean="0">
                  <a:solidFill>
                    <a:srgbClr val="FF0000"/>
                  </a:solidFill>
                  <a:cs typeface="Arial" pitchFamily="34" charset="0"/>
                </a:rPr>
                <a:t>MATTER</a:t>
              </a:r>
              <a:endParaRPr lang="it-IT" sz="1100" dirty="0">
                <a:solidFill>
                  <a:srgbClr val="FF0000"/>
                </a:solidFill>
                <a:cs typeface="Arial" pitchFamily="34" charset="0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 bwMode="auto">
            <a:xfrm>
              <a:off x="7874388" y="3182812"/>
              <a:ext cx="914400" cy="0"/>
            </a:xfrm>
            <a:prstGeom prst="line">
              <a:avLst/>
            </a:prstGeom>
            <a:noFill/>
            <a:ln w="14605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7696200" y="3146528"/>
              <a:ext cx="671553" cy="25736"/>
            </a:xfrm>
            <a:prstGeom prst="line">
              <a:avLst/>
            </a:prstGeom>
            <a:noFill/>
            <a:ln w="18415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3" name="Group 22"/>
          <p:cNvGrpSpPr/>
          <p:nvPr/>
        </p:nvGrpSpPr>
        <p:grpSpPr>
          <a:xfrm>
            <a:off x="6036216" y="4354826"/>
            <a:ext cx="2997588" cy="1036264"/>
            <a:chOff x="5791200" y="2545136"/>
            <a:chExt cx="2997588" cy="1036264"/>
          </a:xfrm>
        </p:grpSpPr>
        <p:cxnSp>
          <p:nvCxnSpPr>
            <p:cNvPr id="24" name="Straight Connector 23"/>
            <p:cNvCxnSpPr/>
            <p:nvPr/>
          </p:nvCxnSpPr>
          <p:spPr bwMode="auto">
            <a:xfrm>
              <a:off x="5791200" y="3171096"/>
              <a:ext cx="914400" cy="0"/>
            </a:xfrm>
            <a:prstGeom prst="line">
              <a:avLst/>
            </a:prstGeom>
            <a:noFill/>
            <a:ln w="3048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5" name="Cube 24"/>
            <p:cNvSpPr/>
            <p:nvPr/>
          </p:nvSpPr>
          <p:spPr bwMode="auto">
            <a:xfrm>
              <a:off x="6705600" y="2545136"/>
              <a:ext cx="1143000" cy="1036264"/>
            </a:xfrm>
            <a:prstGeom prst="cube">
              <a:avLst/>
            </a:prstGeom>
            <a:solidFill>
              <a:srgbClr val="FF0000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832031" y="3011905"/>
              <a:ext cx="6848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000" dirty="0" smtClean="0">
                  <a:solidFill>
                    <a:srgbClr val="FFFFFF"/>
                  </a:solidFill>
                  <a:cs typeface="Arial" pitchFamily="34" charset="0"/>
                </a:rPr>
                <a:t>QGP</a:t>
              </a:r>
              <a:endParaRPr lang="it-IT" sz="2000" dirty="0">
                <a:solidFill>
                  <a:srgbClr val="FFFFFF"/>
                </a:solidFill>
                <a:cs typeface="Arial" pitchFamily="34" charset="0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 bwMode="auto">
            <a:xfrm>
              <a:off x="7874388" y="3168744"/>
              <a:ext cx="914400" cy="0"/>
            </a:xfrm>
            <a:prstGeom prst="line">
              <a:avLst/>
            </a:prstGeom>
            <a:noFill/>
            <a:ln w="5715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" name="Straight Connector 27"/>
            <p:cNvCxnSpPr/>
            <p:nvPr/>
          </p:nvCxnSpPr>
          <p:spPr bwMode="auto">
            <a:xfrm>
              <a:off x="7696200" y="3146528"/>
              <a:ext cx="671553" cy="25736"/>
            </a:xfrm>
            <a:prstGeom prst="line">
              <a:avLst/>
            </a:prstGeom>
            <a:noFill/>
            <a:ln w="5715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 Screening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003300"/>
            <a:ext cx="5636548" cy="461645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At T=0 the binding between the quarks can be described by the Cornell potential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QGP contains </a:t>
            </a:r>
            <a:r>
              <a:rPr lang="en-US" dirty="0" err="1" smtClean="0"/>
              <a:t>deconfined</a:t>
            </a:r>
            <a:r>
              <a:rPr lang="en-US" dirty="0" smtClean="0"/>
              <a:t> color charges =&gt; color screening</a:t>
            </a:r>
          </a:p>
          <a:p>
            <a:pPr lvl="1"/>
            <a:r>
              <a:rPr lang="en-US" dirty="0" smtClean="0"/>
              <a:t>The “confinement” contribution disappears</a:t>
            </a:r>
          </a:p>
          <a:p>
            <a:pPr lvl="1"/>
            <a:r>
              <a:rPr lang="en-US" dirty="0" smtClean="0"/>
              <a:t> The high color density induces a screening of the </a:t>
            </a:r>
            <a:r>
              <a:rPr lang="en-US" dirty="0" err="1" smtClean="0"/>
              <a:t>coulombian</a:t>
            </a:r>
            <a:r>
              <a:rPr lang="en-US" dirty="0" smtClean="0"/>
              <a:t> term of the potential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6269180" y="1219200"/>
            <a:ext cx="2631609" cy="1322520"/>
            <a:chOff x="6269180" y="1073725"/>
            <a:chExt cx="2631609" cy="1322520"/>
          </a:xfrm>
        </p:grpSpPr>
        <p:cxnSp>
          <p:nvCxnSpPr>
            <p:cNvPr id="6" name="Straight Connector 5"/>
            <p:cNvCxnSpPr/>
            <p:nvPr/>
          </p:nvCxnSpPr>
          <p:spPr bwMode="auto">
            <a:xfrm>
              <a:off x="7012229" y="1567174"/>
              <a:ext cx="1113220" cy="371064"/>
            </a:xfrm>
            <a:prstGeom prst="line">
              <a:avLst/>
            </a:prstGeom>
            <a:noFill/>
            <a:ln w="158750" cap="flat" cmpd="sng" algn="ctr">
              <a:solidFill>
                <a:srgbClr val="FFCC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</a:extLst>
          </p:spPr>
        </p:cxnSp>
        <p:sp>
          <p:nvSpPr>
            <p:cNvPr id="7" name="Oval 6"/>
            <p:cNvSpPr/>
            <p:nvPr/>
          </p:nvSpPr>
          <p:spPr bwMode="auto">
            <a:xfrm>
              <a:off x="6269180" y="1073725"/>
              <a:ext cx="783974" cy="742128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 smtClean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8" name="Oval 7"/>
            <p:cNvSpPr/>
            <p:nvPr/>
          </p:nvSpPr>
          <p:spPr bwMode="auto">
            <a:xfrm>
              <a:off x="8116815" y="1654117"/>
              <a:ext cx="783974" cy="742128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 smtClean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461763" y="1231841"/>
              <a:ext cx="39946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400" b="1" dirty="0" smtClean="0">
                  <a:solidFill>
                    <a:srgbClr val="333399"/>
                  </a:solidFill>
                  <a:cs typeface="Arial" pitchFamily="34" charset="0"/>
                </a:rPr>
                <a:t>q</a:t>
              </a:r>
              <a:endParaRPr lang="it-IT" sz="2400" b="1" dirty="0">
                <a:solidFill>
                  <a:srgbClr val="333399"/>
                </a:solidFill>
                <a:cs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313978" y="1827792"/>
              <a:ext cx="39946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400" b="1" dirty="0" smtClean="0">
                  <a:solidFill>
                    <a:srgbClr val="333399"/>
                  </a:solidFill>
                  <a:cs typeface="Arial" pitchFamily="34" charset="0"/>
                </a:rPr>
                <a:t>q</a:t>
              </a:r>
              <a:endParaRPr lang="it-IT" sz="2400" b="1" dirty="0">
                <a:solidFill>
                  <a:srgbClr val="333399"/>
                </a:solidFill>
                <a:cs typeface="Arial" pitchFamily="34" charset="0"/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 bwMode="auto">
            <a:xfrm>
              <a:off x="8408218" y="1876396"/>
              <a:ext cx="158864" cy="0"/>
            </a:xfrm>
            <a:prstGeom prst="line">
              <a:avLst/>
            </a:prstGeom>
            <a:noFill/>
            <a:ln w="381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2" name="Group 11"/>
          <p:cNvGrpSpPr/>
          <p:nvPr/>
        </p:nvGrpSpPr>
        <p:grpSpPr>
          <a:xfrm>
            <a:off x="6629400" y="3486150"/>
            <a:ext cx="2362200" cy="2305296"/>
            <a:chOff x="6629400" y="3505200"/>
            <a:chExt cx="2362200" cy="2305296"/>
          </a:xfrm>
        </p:grpSpPr>
        <p:cxnSp>
          <p:nvCxnSpPr>
            <p:cNvPr id="13" name="Straight Connector 12"/>
            <p:cNvCxnSpPr/>
            <p:nvPr/>
          </p:nvCxnSpPr>
          <p:spPr bwMode="auto">
            <a:xfrm>
              <a:off x="7446065" y="4557297"/>
              <a:ext cx="902856" cy="286880"/>
            </a:xfrm>
            <a:prstGeom prst="line">
              <a:avLst/>
            </a:prstGeom>
            <a:noFill/>
            <a:ln w="158750" cap="flat" cmpd="sng" algn="ctr">
              <a:solidFill>
                <a:srgbClr val="FFCC00"/>
              </a:solidFill>
              <a:prstDash val="sysDot"/>
              <a:round/>
              <a:headEnd type="none" w="med" len="med"/>
              <a:tailEnd type="none" w="med" len="me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</a:extLst>
          </p:spPr>
        </p:cxnSp>
        <p:sp>
          <p:nvSpPr>
            <p:cNvPr id="14" name="Oval 13"/>
            <p:cNvSpPr/>
            <p:nvPr/>
          </p:nvSpPr>
          <p:spPr bwMode="auto">
            <a:xfrm>
              <a:off x="6843429" y="4175798"/>
              <a:ext cx="635827" cy="57376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 smtClean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5" name="Oval 14"/>
            <p:cNvSpPr/>
            <p:nvPr/>
          </p:nvSpPr>
          <p:spPr bwMode="auto">
            <a:xfrm>
              <a:off x="8355773" y="4666080"/>
              <a:ext cx="635827" cy="57376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 smtClean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971910" y="4214912"/>
              <a:ext cx="323981" cy="3569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400" b="1" dirty="0" smtClean="0">
                  <a:solidFill>
                    <a:srgbClr val="333399"/>
                  </a:solidFill>
                  <a:cs typeface="Arial" pitchFamily="34" charset="0"/>
                </a:rPr>
                <a:t>q</a:t>
              </a:r>
              <a:endParaRPr lang="it-IT" sz="2400" b="1" dirty="0">
                <a:solidFill>
                  <a:srgbClr val="333399"/>
                </a:solidFill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501823" y="4758788"/>
              <a:ext cx="323981" cy="3569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400" b="1" dirty="0" smtClean="0">
                  <a:solidFill>
                    <a:srgbClr val="333399"/>
                  </a:solidFill>
                  <a:cs typeface="Arial" pitchFamily="34" charset="0"/>
                </a:rPr>
                <a:t>q</a:t>
              </a:r>
              <a:endParaRPr lang="it-IT" sz="2400" b="1" dirty="0">
                <a:solidFill>
                  <a:srgbClr val="333399"/>
                </a:solidFill>
                <a:cs typeface="Arial" pitchFamily="34" charset="0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 bwMode="auto">
            <a:xfrm>
              <a:off x="8619820" y="4837930"/>
              <a:ext cx="128844" cy="0"/>
            </a:xfrm>
            <a:prstGeom prst="line">
              <a:avLst/>
            </a:prstGeom>
            <a:noFill/>
            <a:ln w="381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9" name="Oval 18"/>
            <p:cNvSpPr/>
            <p:nvPr/>
          </p:nvSpPr>
          <p:spPr bwMode="auto">
            <a:xfrm>
              <a:off x="7288973" y="4648200"/>
              <a:ext cx="635827" cy="573760"/>
            </a:xfrm>
            <a:prstGeom prst="ellipse">
              <a:avLst/>
            </a:prstGeom>
            <a:gradFill flip="none" rotWithShape="1">
              <a:gsLst>
                <a:gs pos="9583">
                  <a:srgbClr val="FF0000"/>
                </a:gs>
                <a:gs pos="100000">
                  <a:srgbClr val="FF0000"/>
                </a:gs>
                <a:gs pos="93000">
                  <a:srgbClr val="C0000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 smtClean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0" name="Oval 19"/>
            <p:cNvSpPr/>
            <p:nvPr/>
          </p:nvSpPr>
          <p:spPr bwMode="auto">
            <a:xfrm>
              <a:off x="8355773" y="3796437"/>
              <a:ext cx="635827" cy="573760"/>
            </a:xfrm>
            <a:prstGeom prst="ellipse">
              <a:avLst/>
            </a:prstGeom>
            <a:gradFill flip="none" rotWithShape="1">
              <a:gsLst>
                <a:gs pos="9583">
                  <a:srgbClr val="FF0000"/>
                </a:gs>
                <a:gs pos="100000">
                  <a:srgbClr val="FF0000"/>
                </a:gs>
                <a:gs pos="93000">
                  <a:srgbClr val="C0000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 smtClean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1" name="Oval 20"/>
            <p:cNvSpPr/>
            <p:nvPr/>
          </p:nvSpPr>
          <p:spPr bwMode="auto">
            <a:xfrm>
              <a:off x="8022338" y="5236736"/>
              <a:ext cx="635827" cy="573760"/>
            </a:xfrm>
            <a:prstGeom prst="ellipse">
              <a:avLst/>
            </a:prstGeom>
            <a:gradFill flip="none" rotWithShape="1">
              <a:gsLst>
                <a:gs pos="9583">
                  <a:srgbClr val="FF0000"/>
                </a:gs>
                <a:gs pos="100000">
                  <a:srgbClr val="FF0000"/>
                </a:gs>
                <a:gs pos="93000">
                  <a:srgbClr val="C0000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 smtClean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7503899" y="3698196"/>
              <a:ext cx="635827" cy="573760"/>
            </a:xfrm>
            <a:prstGeom prst="ellipse">
              <a:avLst/>
            </a:prstGeom>
            <a:gradFill flip="none" rotWithShape="1">
              <a:gsLst>
                <a:gs pos="100000">
                  <a:schemeClr val="accent2">
                    <a:lumMod val="95000"/>
                    <a:lumOff val="5000"/>
                    <a:alpha val="51000"/>
                  </a:schemeClr>
                </a:gs>
                <a:gs pos="17000">
                  <a:srgbClr val="0099FF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 smtClean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6629400" y="4760240"/>
              <a:ext cx="635827" cy="573760"/>
            </a:xfrm>
            <a:prstGeom prst="ellipse">
              <a:avLst/>
            </a:prstGeom>
            <a:gradFill flip="none" rotWithShape="1">
              <a:gsLst>
                <a:gs pos="100000">
                  <a:srgbClr val="00B050"/>
                </a:gs>
                <a:gs pos="42000">
                  <a:srgbClr val="33CC33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 smtClean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6819538" y="3505200"/>
              <a:ext cx="635827" cy="573760"/>
            </a:xfrm>
            <a:prstGeom prst="ellipse">
              <a:avLst/>
            </a:prstGeom>
            <a:gradFill flip="none" rotWithShape="1">
              <a:gsLst>
                <a:gs pos="9583">
                  <a:srgbClr val="FF0000"/>
                </a:gs>
                <a:gs pos="100000">
                  <a:srgbClr val="FF0000"/>
                </a:gs>
                <a:gs pos="93000">
                  <a:srgbClr val="C0000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 smtClean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5" name="Oval 24"/>
            <p:cNvSpPr/>
            <p:nvPr/>
          </p:nvSpPr>
          <p:spPr bwMode="auto">
            <a:xfrm>
              <a:off x="7517573" y="5065040"/>
              <a:ext cx="635827" cy="573760"/>
            </a:xfrm>
            <a:prstGeom prst="ellipse">
              <a:avLst/>
            </a:prstGeom>
            <a:gradFill flip="none" rotWithShape="1">
              <a:gsLst>
                <a:gs pos="100000">
                  <a:schemeClr val="accent2">
                    <a:lumMod val="95000"/>
                    <a:lumOff val="5000"/>
                    <a:alpha val="51000"/>
                  </a:schemeClr>
                </a:gs>
                <a:gs pos="17000">
                  <a:srgbClr val="0099FF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 smtClean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6" name="Oval 25"/>
            <p:cNvSpPr/>
            <p:nvPr/>
          </p:nvSpPr>
          <p:spPr bwMode="auto">
            <a:xfrm>
              <a:off x="7946804" y="3505200"/>
              <a:ext cx="635827" cy="573760"/>
            </a:xfrm>
            <a:prstGeom prst="ellipse">
              <a:avLst/>
            </a:prstGeom>
            <a:gradFill flip="none" rotWithShape="1">
              <a:gsLst>
                <a:gs pos="100000">
                  <a:schemeClr val="accent2">
                    <a:lumMod val="95000"/>
                    <a:lumOff val="5000"/>
                    <a:alpha val="51000"/>
                  </a:schemeClr>
                </a:gs>
                <a:gs pos="17000">
                  <a:srgbClr val="0099FF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 smtClean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7897493" y="4225943"/>
              <a:ext cx="635827" cy="573760"/>
            </a:xfrm>
            <a:prstGeom prst="ellipse">
              <a:avLst/>
            </a:prstGeom>
            <a:gradFill flip="none" rotWithShape="1">
              <a:gsLst>
                <a:gs pos="100000">
                  <a:srgbClr val="00B050"/>
                </a:gs>
                <a:gs pos="42000">
                  <a:srgbClr val="33CC33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 smtClean="0">
                <a:solidFill>
                  <a:srgbClr val="000000"/>
                </a:solidFill>
                <a:cs typeface="Arial" charset="0"/>
              </a:endParaRPr>
            </a:p>
          </p:txBody>
        </p:sp>
      </p:grpSp>
      <p:graphicFrame>
        <p:nvGraphicFramePr>
          <p:cNvPr id="146434" name="Object 2"/>
          <p:cNvGraphicFramePr>
            <a:graphicFrameLocks noChangeAspect="1"/>
          </p:cNvGraphicFramePr>
          <p:nvPr/>
        </p:nvGraphicFramePr>
        <p:xfrm>
          <a:off x="2051050" y="2141670"/>
          <a:ext cx="1993900" cy="800100"/>
        </p:xfrm>
        <a:graphic>
          <a:graphicData uri="http://schemas.openxmlformats.org/presentationml/2006/ole">
            <p:oleObj spid="_x0000_s146434" name="Equation" r:id="rId3" imgW="977760" imgH="393480" progId="Equation.3">
              <p:embed/>
            </p:oleObj>
          </a:graphicData>
        </a:graphic>
      </p:graphicFrame>
      <p:graphicFrame>
        <p:nvGraphicFramePr>
          <p:cNvPr id="146435" name="Object 3"/>
          <p:cNvGraphicFramePr>
            <a:graphicFrameLocks noChangeAspect="1"/>
          </p:cNvGraphicFramePr>
          <p:nvPr/>
        </p:nvGraphicFramePr>
        <p:xfrm>
          <a:off x="914400" y="5619750"/>
          <a:ext cx="1993900" cy="800100"/>
        </p:xfrm>
        <a:graphic>
          <a:graphicData uri="http://schemas.openxmlformats.org/presentationml/2006/ole">
            <p:oleObj spid="_x0000_s146435" name="Equation" r:id="rId4" imgW="977760" imgH="393480" progId="Equation.3">
              <p:embed/>
            </p:oleObj>
          </a:graphicData>
        </a:graphic>
      </p:graphicFrame>
      <p:cxnSp>
        <p:nvCxnSpPr>
          <p:cNvPr id="30" name="Straight Arrow Connector 29"/>
          <p:cNvCxnSpPr/>
          <p:nvPr/>
        </p:nvCxnSpPr>
        <p:spPr bwMode="auto">
          <a:xfrm>
            <a:off x="3048000" y="5974583"/>
            <a:ext cx="914400" cy="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146436" name="Object 4"/>
          <p:cNvGraphicFramePr>
            <a:graphicFrameLocks noChangeAspect="1"/>
          </p:cNvGraphicFramePr>
          <p:nvPr/>
        </p:nvGraphicFramePr>
        <p:xfrm>
          <a:off x="4122880" y="5619750"/>
          <a:ext cx="2146300" cy="800100"/>
        </p:xfrm>
        <a:graphic>
          <a:graphicData uri="http://schemas.openxmlformats.org/presentationml/2006/ole">
            <p:oleObj spid="_x0000_s146436" name="Equation" r:id="rId5" imgW="1409700" imgH="520700" progId="Equation.3">
              <p:embed/>
            </p:oleObj>
          </a:graphicData>
        </a:graphic>
      </p:graphicFrame>
      <p:sp>
        <p:nvSpPr>
          <p:cNvPr id="32" name="Oval 31"/>
          <p:cNvSpPr/>
          <p:nvPr/>
        </p:nvSpPr>
        <p:spPr bwMode="auto">
          <a:xfrm>
            <a:off x="5632182" y="5784083"/>
            <a:ext cx="636998" cy="381000"/>
          </a:xfrm>
          <a:prstGeom prst="ellipse">
            <a:avLst/>
          </a:prstGeom>
          <a:noFill/>
          <a:ln w="9525" cap="flat" cmpd="sng" algn="ctr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404554" y="1973267"/>
            <a:ext cx="1864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confinement term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4404554" y="2434932"/>
            <a:ext cx="25238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Coulombian</a:t>
            </a:r>
            <a:r>
              <a:rPr lang="en-US" dirty="0" smtClean="0"/>
              <a:t> term due to</a:t>
            </a:r>
          </a:p>
          <a:p>
            <a:r>
              <a:rPr lang="en-US" dirty="0" smtClean="0"/>
              <a:t>gluon exchange</a:t>
            </a:r>
            <a:endParaRPr lang="en-US" dirty="0"/>
          </a:p>
        </p:txBody>
      </p:sp>
      <p:cxnSp>
        <p:nvCxnSpPr>
          <p:cNvPr id="36" name="Straight Arrow Connector 35"/>
          <p:cNvCxnSpPr>
            <a:stCxn id="33" idx="1"/>
          </p:cNvCxnSpPr>
          <p:nvPr/>
        </p:nvCxnSpPr>
        <p:spPr>
          <a:xfrm rot="10800000" flipV="1">
            <a:off x="3962400" y="2157932"/>
            <a:ext cx="442154" cy="27699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34" idx="1"/>
          </p:cNvCxnSpPr>
          <p:nvPr/>
        </p:nvCxnSpPr>
        <p:spPr>
          <a:xfrm rot="10800000">
            <a:off x="3348182" y="2701636"/>
            <a:ext cx="1056372" cy="5646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6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6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Resonance “melting”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343399" y="3022600"/>
            <a:ext cx="4050145" cy="313435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Screening stronger at high T</a:t>
            </a:r>
          </a:p>
          <a:p>
            <a:r>
              <a:rPr lang="en-US" dirty="0" smtClean="0"/>
              <a:t></a:t>
            </a:r>
            <a:r>
              <a:rPr lang="en-US" baseline="-25000" dirty="0" smtClean="0"/>
              <a:t>D</a:t>
            </a:r>
            <a:r>
              <a:rPr lang="en-US" dirty="0" smtClean="0"/>
              <a:t> =&gt; maximum size of a bound state, decreases when T increases</a:t>
            </a:r>
          </a:p>
          <a:p>
            <a:r>
              <a:rPr lang="en-US" dirty="0" smtClean="0"/>
              <a:t>Different states, different sizes</a:t>
            </a:r>
          </a:p>
          <a:p>
            <a:r>
              <a:rPr lang="en-US" dirty="0" smtClean="0"/>
              <a:t>Resonance melting</a:t>
            </a:r>
          </a:p>
          <a:p>
            <a:r>
              <a:rPr lang="en-US" dirty="0" smtClean="0"/>
              <a:t>=&gt; QGP thermometer</a:t>
            </a:r>
          </a:p>
          <a:p>
            <a:endParaRPr lang="en-US" dirty="0"/>
          </a:p>
        </p:txBody>
      </p:sp>
      <p:graphicFrame>
        <p:nvGraphicFramePr>
          <p:cNvPr id="147458" name="Object 2"/>
          <p:cNvGraphicFramePr>
            <a:graphicFrameLocks noChangeAspect="1"/>
          </p:cNvGraphicFramePr>
          <p:nvPr/>
        </p:nvGraphicFramePr>
        <p:xfrm>
          <a:off x="2667000" y="914400"/>
          <a:ext cx="2603500" cy="2133600"/>
        </p:xfrm>
        <a:graphic>
          <a:graphicData uri="http://schemas.openxmlformats.org/presentationml/2006/ole">
            <p:oleObj spid="_x0000_s147458" name="VISIO" r:id="rId3" imgW="3822700" imgH="3136900" progId="">
              <p:embed/>
            </p:oleObj>
          </a:graphicData>
        </a:graphic>
      </p:graphicFrame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5424488" y="1676400"/>
            <a:ext cx="976312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2000">
              <a:solidFill>
                <a:srgbClr val="FFFFFF"/>
              </a:solidFill>
              <a:cs typeface="Arial" pitchFamily="34" charset="0"/>
            </a:endParaRPr>
          </a:p>
        </p:txBody>
      </p:sp>
      <p:graphicFrame>
        <p:nvGraphicFramePr>
          <p:cNvPr id="147459" name="Object 3"/>
          <p:cNvGraphicFramePr>
            <a:graphicFrameLocks noChangeAspect="1"/>
          </p:cNvGraphicFramePr>
          <p:nvPr/>
        </p:nvGraphicFramePr>
        <p:xfrm>
          <a:off x="6540500" y="889000"/>
          <a:ext cx="2603500" cy="2133600"/>
        </p:xfrm>
        <a:graphic>
          <a:graphicData uri="http://schemas.openxmlformats.org/presentationml/2006/ole">
            <p:oleObj spid="_x0000_s147459" name="VISIO" r:id="rId4" imgW="3822700" imgH="3136900" progId="">
              <p:embed/>
            </p:oleObj>
          </a:graphicData>
        </a:graphic>
      </p:graphicFrame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245747" y="1447800"/>
            <a:ext cx="214058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00000"/>
                </a:solidFill>
                <a:cs typeface="Arial" pitchFamily="34" charset="0"/>
              </a:rPr>
              <a:t>Screening of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00000"/>
                </a:solidFill>
                <a:cs typeface="Arial" pitchFamily="34" charset="0"/>
              </a:rPr>
              <a:t>strong interactions</a:t>
            </a:r>
            <a:br>
              <a:rPr lang="en-US" sz="2000" dirty="0">
                <a:solidFill>
                  <a:srgbClr val="000000"/>
                </a:solidFill>
                <a:cs typeface="Arial" pitchFamily="34" charset="0"/>
              </a:rPr>
            </a:br>
            <a:r>
              <a:rPr lang="en-US" sz="2000" dirty="0">
                <a:solidFill>
                  <a:srgbClr val="000000"/>
                </a:solidFill>
                <a:cs typeface="Arial" pitchFamily="34" charset="0"/>
              </a:rPr>
              <a:t>in</a:t>
            </a:r>
            <a:r>
              <a:rPr lang="en-US" sz="2000" dirty="0" smtClean="0">
                <a:solidFill>
                  <a:srgbClr val="000000"/>
                </a:solidFill>
                <a:cs typeface="Arial" pitchFamily="34" charset="0"/>
              </a:rPr>
              <a:t> QGP</a:t>
            </a:r>
            <a:endParaRPr lang="en-US" sz="2000" dirty="0">
              <a:solidFill>
                <a:srgbClr val="000000"/>
              </a:solidFill>
              <a:cs typeface="Arial" pitchFamily="34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267075"/>
            <a:ext cx="4343400" cy="343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53388" y="4953000"/>
            <a:ext cx="1090612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Feed-down and suppression pattern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AD4-4294-FA4A-A84C-3C3B034389A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003301"/>
            <a:ext cx="8229600" cy="147651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Feed-down process: </a:t>
            </a:r>
            <a:r>
              <a:rPr lang="en-US" dirty="0" err="1" smtClean="0"/>
              <a:t>charmonium</a:t>
            </a:r>
            <a:r>
              <a:rPr lang="en-US" dirty="0" smtClean="0"/>
              <a:t> (</a:t>
            </a:r>
            <a:r>
              <a:rPr lang="en-US" dirty="0" err="1" smtClean="0"/>
              <a:t>bottomonium</a:t>
            </a:r>
            <a:r>
              <a:rPr lang="en-US" dirty="0" smtClean="0"/>
              <a:t>) “ground state” resonances can be produced through decay of larger mass </a:t>
            </a:r>
            <a:r>
              <a:rPr lang="en-US" dirty="0" err="1" smtClean="0"/>
              <a:t>quarkonia</a:t>
            </a:r>
            <a:r>
              <a:rPr lang="en-US" dirty="0" smtClean="0"/>
              <a:t> =&gt; Effect : ~30-40% for J/, ~50% for (1S)</a:t>
            </a:r>
          </a:p>
          <a:p>
            <a:r>
              <a:rPr lang="en-US" dirty="0" smtClean="0"/>
              <a:t>Due to different dissociation temperature for each resonance, one should    observe «steps» in the suppression  pattern of  measured J/ or (1S)</a:t>
            </a:r>
          </a:p>
          <a:p>
            <a:endParaRPr lang="en-US" dirty="0" smtClean="0"/>
          </a:p>
          <a:p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609600" y="2362200"/>
            <a:ext cx="6629400" cy="3338652"/>
            <a:chOff x="914400" y="1546086"/>
            <a:chExt cx="6629400" cy="3338652"/>
          </a:xfrm>
        </p:grpSpPr>
        <p:sp>
          <p:nvSpPr>
            <p:cNvPr id="6" name="Rectangle 5"/>
            <p:cNvSpPr/>
            <p:nvPr/>
          </p:nvSpPr>
          <p:spPr bwMode="auto">
            <a:xfrm>
              <a:off x="914400" y="1546086"/>
              <a:ext cx="6629400" cy="33386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 sz="2000" smtClean="0">
                <a:solidFill>
                  <a:srgbClr val="FFFFFF"/>
                </a:solidFill>
                <a:cs typeface="Arial" pitchFamily="34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1187451" y="1628775"/>
              <a:ext cx="6062664" cy="3168650"/>
              <a:chOff x="884" y="845"/>
              <a:chExt cx="3683" cy="1905"/>
            </a:xfrm>
          </p:grpSpPr>
          <p:pic>
            <p:nvPicPr>
              <p:cNvPr id="8" name="Picture 6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  </a:ext>
                </a:extLst>
              </a:blip>
              <a:srcRect l="32069" t="52344" r="24782" b="17981"/>
              <a:stretch>
                <a:fillRect/>
              </a:stretch>
            </p:blipFill>
            <p:spPr bwMode="auto">
              <a:xfrm>
                <a:off x="2674" y="845"/>
                <a:ext cx="1893" cy="185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9" name="Picture 7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  </a:ext>
                </a:extLst>
              </a:blip>
              <a:srcRect l="32069" t="14426" r="24782" b="55487"/>
              <a:stretch>
                <a:fillRect/>
              </a:stretch>
            </p:blipFill>
            <p:spPr bwMode="auto">
              <a:xfrm>
                <a:off x="884" y="866"/>
                <a:ext cx="1893" cy="188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0" name="Text Box 8"/>
              <p:cNvSpPr txBox="1">
                <a:spLocks noChangeArrowheads="1"/>
              </p:cNvSpPr>
              <p:nvPr/>
            </p:nvSpPr>
            <p:spPr bwMode="auto">
              <a:xfrm>
                <a:off x="2161" y="2031"/>
                <a:ext cx="326" cy="245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000">
                    <a:solidFill>
                      <a:srgbClr val="FF0000"/>
                    </a:solidFill>
                    <a:latin typeface="Times New Roman" pitchFamily="18" charset="0"/>
                    <a:cs typeface="Arial" pitchFamily="34" charset="0"/>
                  </a:rPr>
                  <a:t>J/</a:t>
                </a:r>
                <a:r>
                  <a:rPr lang="en-US" sz="2000">
                    <a:solidFill>
                      <a:srgbClr val="FF0000"/>
                    </a:solidFill>
                    <a:latin typeface="Times New Roman" pitchFamily="18" charset="0"/>
                    <a:cs typeface="Arial" pitchFamily="34" charset="0"/>
                    <a:sym typeface="Symbol" pitchFamily="18" charset="2"/>
                  </a:rPr>
                  <a:t></a:t>
                </a:r>
                <a:endParaRPr lang="en-GB" sz="2000">
                  <a:solidFill>
                    <a:srgbClr val="FF0000"/>
                  </a:solidFill>
                  <a:latin typeface="Times New Roman" pitchFamily="18" charset="0"/>
                  <a:cs typeface="Arial" pitchFamily="34" charset="0"/>
                </a:endParaRPr>
              </a:p>
            </p:txBody>
          </p:sp>
          <p:sp>
            <p:nvSpPr>
              <p:cNvPr id="11" name="Text Box 9"/>
              <p:cNvSpPr txBox="1">
                <a:spLocks noChangeArrowheads="1"/>
              </p:cNvSpPr>
              <p:nvPr/>
            </p:nvSpPr>
            <p:spPr bwMode="auto">
              <a:xfrm>
                <a:off x="3032" y="2066"/>
                <a:ext cx="213" cy="244"/>
              </a:xfrm>
              <a:prstGeom prst="rect">
                <a:avLst/>
              </a:prstGeom>
              <a:noFill/>
              <a:ln w="9525">
                <a:solidFill>
                  <a:srgbClr val="33CC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2000">
                    <a:solidFill>
                      <a:srgbClr val="33CC33"/>
                    </a:solidFill>
                    <a:latin typeface="Times New Roman" pitchFamily="18" charset="0"/>
                    <a:cs typeface="Arial" pitchFamily="34" charset="0"/>
                    <a:sym typeface="Symbol" pitchFamily="18" charset="2"/>
                  </a:rPr>
                  <a:t></a:t>
                </a:r>
                <a:endParaRPr lang="en-GB" sz="2000">
                  <a:solidFill>
                    <a:srgbClr val="33CC33"/>
                  </a:solidFill>
                  <a:latin typeface="Times New Roman" pitchFamily="18" charset="0"/>
                  <a:cs typeface="Arial" pitchFamily="34" charset="0"/>
                </a:endParaRPr>
              </a:p>
            </p:txBody>
          </p:sp>
          <p:sp>
            <p:nvSpPr>
              <p:cNvPr id="12" name="Text Box 10"/>
              <p:cNvSpPr txBox="1">
                <a:spLocks noChangeArrowheads="1"/>
              </p:cNvSpPr>
              <p:nvPr/>
            </p:nvSpPr>
            <p:spPr bwMode="auto">
              <a:xfrm>
                <a:off x="3607" y="969"/>
                <a:ext cx="329" cy="1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chemeClr val="accent2"/>
                    </a:solidFill>
                  </a14:hiddenFill>
                </a:ext>
                <a:ext uri="{91240B29-F687-4F45-9708-019B960494DF}">
  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>
                    <a:solidFill>
                      <a:srgbClr val="000000"/>
                    </a:solidFill>
                    <a:latin typeface="Times New Roman" pitchFamily="18" charset="0"/>
                    <a:cs typeface="Arial" pitchFamily="34" charset="0"/>
                    <a:sym typeface="Symbol" pitchFamily="18" charset="2"/>
                  </a:rPr>
                  <a:t></a:t>
                </a:r>
                <a:r>
                  <a:rPr lang="en-US" sz="1200">
                    <a:solidFill>
                      <a:srgbClr val="000000"/>
                    </a:solidFill>
                    <a:latin typeface="Times New Roman" pitchFamily="18" charset="0"/>
                    <a:cs typeface="Arial" pitchFamily="34" charset="0"/>
                    <a:sym typeface="Symbol" pitchFamily="18" charset="2"/>
                  </a:rPr>
                  <a:t>(3S)</a:t>
                </a:r>
                <a:endParaRPr lang="en-GB" sz="120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</a:endParaRPr>
              </a:p>
            </p:txBody>
          </p:sp>
          <p:sp>
            <p:nvSpPr>
              <p:cNvPr id="13" name="Text Box 11"/>
              <p:cNvSpPr txBox="1">
                <a:spLocks noChangeArrowheads="1"/>
              </p:cNvSpPr>
              <p:nvPr/>
            </p:nvSpPr>
            <p:spPr bwMode="auto">
              <a:xfrm>
                <a:off x="3940" y="1020"/>
                <a:ext cx="353" cy="1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chemeClr val="accent2"/>
                    </a:solidFill>
                  </a14:hiddenFill>
                </a:ext>
                <a:ext uri="{91240B29-F687-4F45-9708-019B960494DF}">
  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>
                    <a:solidFill>
                      <a:srgbClr val="000000"/>
                    </a:solidFill>
                    <a:latin typeface="Times New Roman" pitchFamily="18" charset="0"/>
                    <a:cs typeface="Arial" pitchFamily="34" charset="0"/>
                    <a:sym typeface="Symbol" pitchFamily="18" charset="2"/>
                  </a:rPr>
                  <a:t></a:t>
                </a:r>
                <a:r>
                  <a:rPr lang="en-US" sz="1200" baseline="-25000">
                    <a:solidFill>
                      <a:srgbClr val="000000"/>
                    </a:solidFill>
                    <a:latin typeface="Times New Roman" pitchFamily="18" charset="0"/>
                    <a:cs typeface="Arial" pitchFamily="34" charset="0"/>
                    <a:sym typeface="Symbol" pitchFamily="18" charset="2"/>
                  </a:rPr>
                  <a:t>b</a:t>
                </a:r>
                <a:r>
                  <a:rPr lang="en-US" sz="1200">
                    <a:solidFill>
                      <a:srgbClr val="000000"/>
                    </a:solidFill>
                    <a:latin typeface="Times New Roman" pitchFamily="18" charset="0"/>
                    <a:cs typeface="Arial" pitchFamily="34" charset="0"/>
                    <a:sym typeface="Symbol" pitchFamily="18" charset="2"/>
                  </a:rPr>
                  <a:t>(2P)</a:t>
                </a:r>
                <a:endParaRPr lang="en-GB" sz="120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</a:endParaRPr>
              </a:p>
            </p:txBody>
          </p:sp>
          <p:sp>
            <p:nvSpPr>
              <p:cNvPr id="14" name="Text Box 12"/>
              <p:cNvSpPr txBox="1">
                <a:spLocks noChangeArrowheads="1"/>
              </p:cNvSpPr>
              <p:nvPr/>
            </p:nvSpPr>
            <p:spPr bwMode="auto">
              <a:xfrm>
                <a:off x="3662" y="1123"/>
                <a:ext cx="329" cy="1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chemeClr val="accent2"/>
                    </a:solidFill>
                  </a14:hiddenFill>
                </a:ext>
                <a:ext uri="{91240B29-F687-4F45-9708-019B960494DF}">
  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>
                    <a:solidFill>
                      <a:srgbClr val="000000"/>
                    </a:solidFill>
                    <a:latin typeface="Times New Roman" pitchFamily="18" charset="0"/>
                    <a:cs typeface="Arial" pitchFamily="34" charset="0"/>
                    <a:sym typeface="Symbol" pitchFamily="18" charset="2"/>
                  </a:rPr>
                  <a:t></a:t>
                </a:r>
                <a:r>
                  <a:rPr lang="en-US" sz="1200">
                    <a:solidFill>
                      <a:srgbClr val="000000"/>
                    </a:solidFill>
                    <a:latin typeface="Times New Roman" pitchFamily="18" charset="0"/>
                    <a:cs typeface="Arial" pitchFamily="34" charset="0"/>
                    <a:sym typeface="Symbol" pitchFamily="18" charset="2"/>
                  </a:rPr>
                  <a:t>(2S)</a:t>
                </a:r>
                <a:endParaRPr lang="en-GB" sz="200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</a:endParaRPr>
              </a:p>
            </p:txBody>
          </p:sp>
          <p:sp>
            <p:nvSpPr>
              <p:cNvPr id="15" name="Text Box 13"/>
              <p:cNvSpPr txBox="1">
                <a:spLocks noChangeArrowheads="1"/>
              </p:cNvSpPr>
              <p:nvPr/>
            </p:nvSpPr>
            <p:spPr bwMode="auto">
              <a:xfrm>
                <a:off x="3971" y="1231"/>
                <a:ext cx="353" cy="1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chemeClr val="accent2"/>
                    </a:solidFill>
                  </a14:hiddenFill>
                </a:ext>
                <a:ext uri="{91240B29-F687-4F45-9708-019B960494DF}">
  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>
                    <a:solidFill>
                      <a:srgbClr val="000000"/>
                    </a:solidFill>
                    <a:latin typeface="Times New Roman" pitchFamily="18" charset="0"/>
                    <a:cs typeface="Arial" pitchFamily="34" charset="0"/>
                    <a:sym typeface="Symbol" pitchFamily="18" charset="2"/>
                  </a:rPr>
                  <a:t></a:t>
                </a:r>
                <a:r>
                  <a:rPr lang="en-US" sz="1200" baseline="-25000">
                    <a:solidFill>
                      <a:srgbClr val="000000"/>
                    </a:solidFill>
                    <a:latin typeface="Times New Roman" pitchFamily="18" charset="0"/>
                    <a:cs typeface="Arial" pitchFamily="34" charset="0"/>
                    <a:sym typeface="Symbol" pitchFamily="18" charset="2"/>
                  </a:rPr>
                  <a:t>b</a:t>
                </a:r>
                <a:r>
                  <a:rPr lang="en-US" sz="1200">
                    <a:solidFill>
                      <a:srgbClr val="000000"/>
                    </a:solidFill>
                    <a:latin typeface="Times New Roman" pitchFamily="18" charset="0"/>
                    <a:cs typeface="Arial" pitchFamily="34" charset="0"/>
                    <a:sym typeface="Symbol" pitchFamily="18" charset="2"/>
                  </a:rPr>
                  <a:t>(1P)</a:t>
                </a:r>
                <a:endParaRPr lang="en-GB" sz="200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</a:endParaRPr>
              </a:p>
            </p:txBody>
          </p:sp>
          <p:sp>
            <p:nvSpPr>
              <p:cNvPr id="16" name="Text Box 14"/>
              <p:cNvSpPr txBox="1">
                <a:spLocks noChangeArrowheads="1"/>
              </p:cNvSpPr>
              <p:nvPr/>
            </p:nvSpPr>
            <p:spPr bwMode="auto">
              <a:xfrm>
                <a:off x="4221" y="1619"/>
                <a:ext cx="329" cy="1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chemeClr val="accent2"/>
                    </a:solidFill>
                  </a14:hiddenFill>
                </a:ext>
                <a:ext uri="{91240B29-F687-4F45-9708-019B960494DF}">
  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>
                    <a:solidFill>
                      <a:srgbClr val="000000"/>
                    </a:solidFill>
                    <a:latin typeface="Times New Roman" pitchFamily="18" charset="0"/>
                    <a:cs typeface="Arial" pitchFamily="34" charset="0"/>
                    <a:sym typeface="Symbol" pitchFamily="18" charset="2"/>
                  </a:rPr>
                  <a:t></a:t>
                </a:r>
                <a:r>
                  <a:rPr lang="en-US" sz="1200">
                    <a:solidFill>
                      <a:srgbClr val="000000"/>
                    </a:solidFill>
                    <a:latin typeface="Times New Roman" pitchFamily="18" charset="0"/>
                    <a:cs typeface="Arial" pitchFamily="34" charset="0"/>
                    <a:sym typeface="Symbol" pitchFamily="18" charset="2"/>
                  </a:rPr>
                  <a:t>(1S)</a:t>
                </a:r>
                <a:endParaRPr lang="en-GB" sz="200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</a:endParaRPr>
              </a:p>
            </p:txBody>
          </p:sp>
          <p:sp>
            <p:nvSpPr>
              <p:cNvPr id="17" name="Text Box 15"/>
              <p:cNvSpPr txBox="1">
                <a:spLocks noChangeArrowheads="1"/>
              </p:cNvSpPr>
              <p:nvPr/>
            </p:nvSpPr>
            <p:spPr bwMode="auto">
              <a:xfrm>
                <a:off x="1690" y="1000"/>
                <a:ext cx="335" cy="1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chemeClr val="accent2"/>
                    </a:solidFill>
                  </a14:hiddenFill>
                </a:ext>
                <a:ext uri="{91240B29-F687-4F45-9708-019B960494DF}">
  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>
                    <a:solidFill>
                      <a:srgbClr val="000000"/>
                    </a:solidFill>
                    <a:latin typeface="Times New Roman" pitchFamily="18" charset="0"/>
                    <a:cs typeface="Arial" pitchFamily="34" charset="0"/>
                    <a:sym typeface="Symbol" pitchFamily="18" charset="2"/>
                  </a:rPr>
                  <a:t></a:t>
                </a:r>
                <a:r>
                  <a:rPr lang="en-US" sz="1200">
                    <a:solidFill>
                      <a:srgbClr val="000000"/>
                    </a:solidFill>
                    <a:latin typeface="Times New Roman" pitchFamily="18" charset="0"/>
                    <a:cs typeface="Arial" pitchFamily="34" charset="0"/>
                    <a:sym typeface="Symbol" pitchFamily="18" charset="2"/>
                  </a:rPr>
                  <a:t>(2S)</a:t>
                </a:r>
                <a:endParaRPr lang="en-GB" sz="120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</a:endParaRPr>
              </a:p>
            </p:txBody>
          </p:sp>
          <p:sp>
            <p:nvSpPr>
              <p:cNvPr id="18" name="Text Box 16"/>
              <p:cNvSpPr txBox="1">
                <a:spLocks noChangeArrowheads="1"/>
              </p:cNvSpPr>
              <p:nvPr/>
            </p:nvSpPr>
            <p:spPr bwMode="auto">
              <a:xfrm>
                <a:off x="2051" y="1103"/>
                <a:ext cx="349" cy="1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chemeClr val="accent2"/>
                    </a:solidFill>
                  </a14:hiddenFill>
                </a:ext>
                <a:ext uri="{91240B29-F687-4F45-9708-019B960494DF}">
  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>
                    <a:solidFill>
                      <a:srgbClr val="000000"/>
                    </a:solidFill>
                    <a:latin typeface="Times New Roman" pitchFamily="18" charset="0"/>
                    <a:cs typeface="Arial" pitchFamily="34" charset="0"/>
                    <a:sym typeface="Symbol" pitchFamily="18" charset="2"/>
                  </a:rPr>
                  <a:t></a:t>
                </a:r>
                <a:r>
                  <a:rPr lang="en-US" sz="1200" baseline="-25000">
                    <a:solidFill>
                      <a:srgbClr val="000000"/>
                    </a:solidFill>
                    <a:latin typeface="Times New Roman" pitchFamily="18" charset="0"/>
                    <a:cs typeface="Arial" pitchFamily="34" charset="0"/>
                    <a:sym typeface="Symbol" pitchFamily="18" charset="2"/>
                  </a:rPr>
                  <a:t>c</a:t>
                </a:r>
                <a:r>
                  <a:rPr lang="en-US" sz="1200">
                    <a:solidFill>
                      <a:srgbClr val="000000"/>
                    </a:solidFill>
                    <a:latin typeface="Times New Roman" pitchFamily="18" charset="0"/>
                    <a:cs typeface="Arial" pitchFamily="34" charset="0"/>
                    <a:sym typeface="Symbol" pitchFamily="18" charset="2"/>
                  </a:rPr>
                  <a:t>(1P)</a:t>
                </a:r>
                <a:endParaRPr lang="en-GB" sz="200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</a:endParaRPr>
              </a:p>
            </p:txBody>
          </p:sp>
          <p:sp>
            <p:nvSpPr>
              <p:cNvPr id="19" name="Text Box 17"/>
              <p:cNvSpPr txBox="1">
                <a:spLocks noChangeArrowheads="1"/>
              </p:cNvSpPr>
              <p:nvPr/>
            </p:nvSpPr>
            <p:spPr bwMode="auto">
              <a:xfrm>
                <a:off x="2168" y="1587"/>
                <a:ext cx="237" cy="1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chemeClr val="accent2"/>
                    </a:solidFill>
                  </a14:hiddenFill>
                </a:ext>
                <a:ext uri="{91240B29-F687-4F45-9708-019B960494DF}">
  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00">
                    <a:solidFill>
                      <a:srgbClr val="000000"/>
                    </a:solidFill>
                    <a:latin typeface="Times New Roman" pitchFamily="18" charset="0"/>
                    <a:cs typeface="Arial" pitchFamily="34" charset="0"/>
                    <a:sym typeface="Symbol" pitchFamily="18" charset="2"/>
                  </a:rPr>
                  <a:t>J/</a:t>
                </a:r>
                <a:r>
                  <a:rPr lang="en-GB" sz="1200">
                    <a:solidFill>
                      <a:srgbClr val="000000"/>
                    </a:solidFill>
                    <a:latin typeface="Times New Roman" pitchFamily="18" charset="0"/>
                    <a:cs typeface="Arial" pitchFamily="34" charset="0"/>
                    <a:sym typeface="Symbol" pitchFamily="18" charset="2"/>
                  </a:rPr>
                  <a:t></a:t>
                </a:r>
                <a:endParaRPr lang="en-GB" sz="120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</a:endParaRPr>
              </a:p>
            </p:txBody>
          </p:sp>
          <p:sp>
            <p:nvSpPr>
              <p:cNvPr id="20" name="Line 18"/>
              <p:cNvSpPr>
                <a:spLocks noChangeShapeType="1"/>
              </p:cNvSpPr>
              <p:nvPr/>
            </p:nvSpPr>
            <p:spPr bwMode="auto">
              <a:xfrm flipH="1">
                <a:off x="3390" y="1051"/>
                <a:ext cx="205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  <a:ext uri="{AF507438-7753-43E0-B8FC-AC1667EBCBE1}">
  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 sz="2000">
                  <a:solidFill>
                    <a:srgbClr val="FFFFFF"/>
                  </a:solidFill>
                  <a:cs typeface="Arial" pitchFamily="34" charset="0"/>
                </a:endParaRPr>
              </a:p>
            </p:txBody>
          </p:sp>
          <p:sp>
            <p:nvSpPr>
              <p:cNvPr id="21" name="Line 19"/>
              <p:cNvSpPr>
                <a:spLocks noChangeShapeType="1"/>
              </p:cNvSpPr>
              <p:nvPr/>
            </p:nvSpPr>
            <p:spPr bwMode="auto">
              <a:xfrm flipH="1">
                <a:off x="3390" y="1103"/>
                <a:ext cx="563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  <a:ext uri="{AF507438-7753-43E0-B8FC-AC1667EBCBE1}">
  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 sz="2000">
                  <a:solidFill>
                    <a:srgbClr val="FFFFFF"/>
                  </a:solidFill>
                  <a:cs typeface="Arial" pitchFamily="34" charset="0"/>
                </a:endParaRPr>
              </a:p>
            </p:txBody>
          </p:sp>
          <p:sp>
            <p:nvSpPr>
              <p:cNvPr id="22" name="Line 20"/>
              <p:cNvSpPr>
                <a:spLocks noChangeShapeType="1"/>
              </p:cNvSpPr>
              <p:nvPr/>
            </p:nvSpPr>
            <p:spPr bwMode="auto">
              <a:xfrm flipH="1">
                <a:off x="3493" y="1206"/>
                <a:ext cx="204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  <a:ext uri="{AF507438-7753-43E0-B8FC-AC1667EBCBE1}">
  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 sz="2000">
                  <a:solidFill>
                    <a:srgbClr val="FFFFFF"/>
                  </a:solidFill>
                  <a:cs typeface="Arial" pitchFamily="34" charset="0"/>
                </a:endParaRPr>
              </a:p>
            </p:txBody>
          </p:sp>
          <p:sp>
            <p:nvSpPr>
              <p:cNvPr id="23" name="Line 21"/>
              <p:cNvSpPr>
                <a:spLocks noChangeShapeType="1"/>
              </p:cNvSpPr>
              <p:nvPr/>
            </p:nvSpPr>
            <p:spPr bwMode="auto">
              <a:xfrm flipH="1">
                <a:off x="3493" y="1344"/>
                <a:ext cx="460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  <a:ext uri="{AF507438-7753-43E0-B8FC-AC1667EBCBE1}">
  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 sz="2000">
                  <a:solidFill>
                    <a:srgbClr val="FFFFFF"/>
                  </a:solidFill>
                  <a:cs typeface="Arial" pitchFamily="34" charset="0"/>
                </a:endParaRPr>
              </a:p>
            </p:txBody>
          </p:sp>
          <p:sp>
            <p:nvSpPr>
              <p:cNvPr id="24" name="Line 22"/>
              <p:cNvSpPr>
                <a:spLocks noChangeShapeType="1"/>
              </p:cNvSpPr>
              <p:nvPr/>
            </p:nvSpPr>
            <p:spPr bwMode="auto">
              <a:xfrm flipH="1">
                <a:off x="4107" y="1722"/>
                <a:ext cx="153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  <a:ext uri="{AF507438-7753-43E0-B8FC-AC1667EBCBE1}">
  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 sz="2000">
                  <a:solidFill>
                    <a:srgbClr val="FFFFFF"/>
                  </a:solidFill>
                  <a:cs typeface="Arial" pitchFamily="34" charset="0"/>
                </a:endParaRPr>
              </a:p>
            </p:txBody>
          </p:sp>
          <p:sp>
            <p:nvSpPr>
              <p:cNvPr id="25" name="Line 23"/>
              <p:cNvSpPr>
                <a:spLocks noChangeShapeType="1"/>
              </p:cNvSpPr>
              <p:nvPr/>
            </p:nvSpPr>
            <p:spPr bwMode="auto">
              <a:xfrm flipH="1">
                <a:off x="1293" y="1103"/>
                <a:ext cx="409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  <a:ext uri="{AF507438-7753-43E0-B8FC-AC1667EBCBE1}">
  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 sz="2000">
                  <a:solidFill>
                    <a:srgbClr val="FFFFFF"/>
                  </a:solidFill>
                  <a:cs typeface="Arial" pitchFamily="34" charset="0"/>
                </a:endParaRPr>
              </a:p>
            </p:txBody>
          </p:sp>
          <p:sp>
            <p:nvSpPr>
              <p:cNvPr id="26" name="Line 24"/>
              <p:cNvSpPr>
                <a:spLocks noChangeShapeType="1"/>
              </p:cNvSpPr>
              <p:nvPr/>
            </p:nvSpPr>
            <p:spPr bwMode="auto">
              <a:xfrm flipH="1">
                <a:off x="1549" y="1206"/>
                <a:ext cx="512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  <a:ext uri="{AF507438-7753-43E0-B8FC-AC1667EBCBE1}">
  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 sz="2000">
                  <a:solidFill>
                    <a:srgbClr val="FFFFFF"/>
                  </a:solidFill>
                  <a:cs typeface="Arial" pitchFamily="34" charset="0"/>
                </a:endParaRPr>
              </a:p>
            </p:txBody>
          </p:sp>
          <p:sp>
            <p:nvSpPr>
              <p:cNvPr id="27" name="Line 25"/>
              <p:cNvSpPr>
                <a:spLocks noChangeShapeType="1"/>
              </p:cNvSpPr>
              <p:nvPr/>
            </p:nvSpPr>
            <p:spPr bwMode="auto">
              <a:xfrm flipH="1">
                <a:off x="1702" y="1670"/>
                <a:ext cx="410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  <a:ext uri="{AF507438-7753-43E0-B8FC-AC1667EBCBE1}">
  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 sz="2000">
                  <a:solidFill>
                    <a:srgbClr val="FFFFFF"/>
                  </a:solidFill>
                  <a:cs typeface="Arial" pitchFamily="34" charset="0"/>
                </a:endParaRPr>
              </a:p>
            </p:txBody>
          </p:sp>
        </p:grpSp>
      </p:grp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7428797" y="3038220"/>
            <a:ext cx="145514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254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1200" dirty="0">
                <a:solidFill>
                  <a:srgbClr val="000000"/>
                </a:solidFill>
                <a:cs typeface="Arial" pitchFamily="34" charset="0"/>
              </a:rPr>
              <a:t>Digal et al., </a:t>
            </a:r>
            <a:endParaRPr lang="it-IT" sz="1200" dirty="0" smtClean="0">
              <a:solidFill>
                <a:srgbClr val="000000"/>
              </a:solidFill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1200" dirty="0" smtClean="0">
                <a:solidFill>
                  <a:srgbClr val="000000"/>
                </a:solidFill>
                <a:cs typeface="Arial" pitchFamily="34" charset="0"/>
              </a:rPr>
              <a:t>Phys.Rev</a:t>
            </a:r>
            <a:r>
              <a:rPr lang="it-IT" sz="1200" dirty="0">
                <a:solidFill>
                  <a:srgbClr val="000000"/>
                </a:solidFill>
                <a:cs typeface="Arial" pitchFamily="34" charset="0"/>
              </a:rPr>
              <a:t>. </a:t>
            </a:r>
            <a:r>
              <a:rPr lang="it-IT" sz="1200" dirty="0" smtClean="0">
                <a:solidFill>
                  <a:srgbClr val="000000"/>
                </a:solidFill>
                <a:cs typeface="Arial" pitchFamily="34" charset="0"/>
              </a:rPr>
              <a:t>D64(2001)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1200" dirty="0" smtClean="0">
                <a:solidFill>
                  <a:srgbClr val="000000"/>
                </a:solidFill>
                <a:cs typeface="Arial" pitchFamily="34" charset="0"/>
              </a:rPr>
              <a:t>094015</a:t>
            </a:r>
            <a:endParaRPr lang="it-IT" sz="12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0" name="Content Placeholder 3"/>
          <p:cNvSpPr txBox="1">
            <a:spLocks/>
          </p:cNvSpPr>
          <p:nvPr/>
        </p:nvSpPr>
        <p:spPr>
          <a:xfrm>
            <a:off x="654343" y="5533700"/>
            <a:ext cx="8229600" cy="118841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 defTabSz="91440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000" dirty="0" smtClean="0"/>
              <a:t>Ideally, one could vary T</a:t>
            </a:r>
          </a:p>
          <a:p>
            <a:pPr marL="731520" lvl="1" indent="-274320" defTabSz="91440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000" dirty="0" smtClean="0"/>
              <a:t>by studying the same system (e.g. </a:t>
            </a:r>
            <a:r>
              <a:rPr lang="en-US" sz="2000" dirty="0" err="1" smtClean="0"/>
              <a:t>Pb-Pb</a:t>
            </a:r>
            <a:r>
              <a:rPr lang="en-US" sz="2000" dirty="0" smtClean="0"/>
              <a:t>) at various </a:t>
            </a:r>
            <a:r>
              <a:rPr lang="en-US" sz="2000" dirty="0" err="1" smtClean="0"/>
              <a:t>s</a:t>
            </a:r>
            <a:endParaRPr lang="en-US" sz="2000" dirty="0" smtClean="0"/>
          </a:p>
          <a:p>
            <a:pPr marL="731520" lvl="1" indent="-274320" defTabSz="91440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000" dirty="0" smtClean="0"/>
              <a:t>by studying the same system for various centrality classes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Origin.thmx</Template>
  <TotalTime>9832</TotalTime>
  <Words>3560</Words>
  <Application>Microsoft Macintosh PowerPoint</Application>
  <PresentationFormat>On-screen Show (4:3)</PresentationFormat>
  <Paragraphs>577</Paragraphs>
  <Slides>50</Slides>
  <Notes>6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50</vt:i4>
      </vt:variant>
    </vt:vector>
  </HeadingPairs>
  <TitlesOfParts>
    <vt:vector size="54" baseType="lpstr">
      <vt:lpstr>Origin</vt:lpstr>
      <vt:lpstr>Equation</vt:lpstr>
      <vt:lpstr>VISIO</vt:lpstr>
      <vt:lpstr>Vergelijking</vt:lpstr>
      <vt:lpstr>Selected topics in Heavy Ion Physics Primorsko 2014</vt:lpstr>
      <vt:lpstr>Lecture 4: dileptons, quarkonia, melting</vt:lpstr>
      <vt:lpstr>Slide 3</vt:lpstr>
      <vt:lpstr>The dilepton invariant mass spectrum</vt:lpstr>
      <vt:lpstr>Heavy quarkonium states</vt:lpstr>
      <vt:lpstr>Quarkonia: probes of the QGP</vt:lpstr>
      <vt:lpstr>Color Screening</vt:lpstr>
      <vt:lpstr>Resonance “melting”</vt:lpstr>
      <vt:lpstr>Feed-down and suppression pattern</vt:lpstr>
      <vt:lpstr>Quarkonium regeneration</vt:lpstr>
      <vt:lpstr>Effect of cold nuclear matter</vt:lpstr>
      <vt:lpstr>SPS: the anomalous J/ suppression</vt:lpstr>
      <vt:lpstr>J/ @ RHIC </vt:lpstr>
      <vt:lpstr>J/ @ RHIC: forward vs central y</vt:lpstr>
      <vt:lpstr>Quarkonia @ LHC: Advantages </vt:lpstr>
      <vt:lpstr>J/, ALICE vs PHENIX</vt:lpstr>
      <vt:lpstr>pT dependence of the suppression</vt:lpstr>
      <vt:lpstr>Initial temperature: “melting” of heavy resonances ()</vt:lpstr>
      <vt:lpstr>CMS: ψ’ in PbPb collisions</vt:lpstr>
      <vt:lpstr>ALICE:J/y and  RAA</vt:lpstr>
      <vt:lpstr>Conclusions on quarkonia</vt:lpstr>
      <vt:lpstr>Hard probes, jets, energy losses</vt:lpstr>
      <vt:lpstr>Soft QCD matter and hard probes</vt:lpstr>
      <vt:lpstr>Hard processes in QCD: Reminder</vt:lpstr>
      <vt:lpstr>Parton density distribution</vt:lpstr>
      <vt:lpstr>pQCD illustrated</vt:lpstr>
      <vt:lpstr>Fragmentation and parton showers</vt:lpstr>
      <vt:lpstr>Nuclear modification factor RAA (again)</vt:lpstr>
      <vt:lpstr>Components of a realistic Eloss model</vt:lpstr>
      <vt:lpstr>Medium-induced radiation</vt:lpstr>
      <vt:lpstr>Energy loss theory: four formalisms</vt:lpstr>
      <vt:lpstr>Energy loss distributions</vt:lpstr>
      <vt:lpstr>Energy loss formalisms</vt:lpstr>
      <vt:lpstr>Energy loss: a simplified approach</vt:lpstr>
      <vt:lpstr>Jets and parton energy loss</vt:lpstr>
      <vt:lpstr>Jets at LHC</vt:lpstr>
      <vt:lpstr>Jet reconstruction algorithms</vt:lpstr>
      <vt:lpstr>Infrared &amp; Collinear safe algorithms</vt:lpstr>
      <vt:lpstr>PbPb jet background</vt:lpstr>
      <vt:lpstr>Jet energy asymmetry</vt:lpstr>
      <vt:lpstr>Jets @ LHC</vt:lpstr>
      <vt:lpstr>Jet broadening: R dependence</vt:lpstr>
      <vt:lpstr>Where is the energy of the  “missing” jet?</vt:lpstr>
      <vt:lpstr>Tracing back the lost energy…</vt:lpstr>
      <vt:lpstr>Tracing back the lost energy…</vt:lpstr>
      <vt:lpstr>Tracing back the lost energy…</vt:lpstr>
      <vt:lpstr>Tracing back the lost energy…</vt:lpstr>
      <vt:lpstr>Tracing back the lost energy…</vt:lpstr>
      <vt:lpstr>Unmodified jet energy in pPb</vt:lpstr>
      <vt:lpstr>Pb+Pb modified jet fragmentation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Office 2004 Test Drive User</dc:creator>
  <cp:lastModifiedBy>Office 2004 Test Drive User</cp:lastModifiedBy>
  <cp:revision>40</cp:revision>
  <dcterms:created xsi:type="dcterms:W3CDTF">2014-06-12T15:21:42Z</dcterms:created>
  <dcterms:modified xsi:type="dcterms:W3CDTF">2014-06-12T15:22:34Z</dcterms:modified>
</cp:coreProperties>
</file>