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embeddings/oleObject1.bin" ContentType="application/vnd.openxmlformats-officedocument.oleObject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9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0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1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2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3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4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5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6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7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44" r:id="rId2"/>
    <p:sldMasterId id="2147483757" r:id="rId3"/>
    <p:sldMasterId id="2147483769" r:id="rId4"/>
    <p:sldMasterId id="2147483781" r:id="rId5"/>
    <p:sldMasterId id="2147483793" r:id="rId6"/>
    <p:sldMasterId id="2147483805" r:id="rId7"/>
    <p:sldMasterId id="2147483810" r:id="rId8"/>
    <p:sldMasterId id="2147483820" r:id="rId9"/>
    <p:sldMasterId id="2147483833" r:id="rId10"/>
    <p:sldMasterId id="2147483845" r:id="rId11"/>
    <p:sldMasterId id="2147483857" r:id="rId12"/>
    <p:sldMasterId id="2147483870" r:id="rId13"/>
    <p:sldMasterId id="2147483882" r:id="rId14"/>
    <p:sldMasterId id="2147483910" r:id="rId15"/>
    <p:sldMasterId id="2147483922" r:id="rId16"/>
    <p:sldMasterId id="2147483934" r:id="rId17"/>
    <p:sldMasterId id="2147483946" r:id="rId18"/>
  </p:sldMasterIdLst>
  <p:notesMasterIdLst>
    <p:notesMasterId r:id="rId61"/>
  </p:notesMasterIdLst>
  <p:handoutMasterIdLst>
    <p:handoutMasterId r:id="rId62"/>
  </p:handoutMasterIdLst>
  <p:sldIdLst>
    <p:sldId id="256" r:id="rId19"/>
    <p:sldId id="359" r:id="rId20"/>
    <p:sldId id="360" r:id="rId21"/>
    <p:sldId id="362" r:id="rId22"/>
    <p:sldId id="361" r:id="rId23"/>
    <p:sldId id="375" r:id="rId24"/>
    <p:sldId id="363" r:id="rId25"/>
    <p:sldId id="370" r:id="rId26"/>
    <p:sldId id="371" r:id="rId27"/>
    <p:sldId id="372" r:id="rId28"/>
    <p:sldId id="369" r:id="rId29"/>
    <p:sldId id="373" r:id="rId30"/>
    <p:sldId id="374" r:id="rId31"/>
    <p:sldId id="376" r:id="rId32"/>
    <p:sldId id="364" r:id="rId33"/>
    <p:sldId id="365" r:id="rId34"/>
    <p:sldId id="366" r:id="rId35"/>
    <p:sldId id="367" r:id="rId36"/>
    <p:sldId id="368" r:id="rId37"/>
    <p:sldId id="334" r:id="rId38"/>
    <p:sldId id="335" r:id="rId39"/>
    <p:sldId id="336" r:id="rId40"/>
    <p:sldId id="337" r:id="rId41"/>
    <p:sldId id="338" r:id="rId42"/>
    <p:sldId id="339" r:id="rId43"/>
    <p:sldId id="340" r:id="rId44"/>
    <p:sldId id="352" r:id="rId45"/>
    <p:sldId id="341" r:id="rId46"/>
    <p:sldId id="342" r:id="rId47"/>
    <p:sldId id="343" r:id="rId48"/>
    <p:sldId id="345" r:id="rId49"/>
    <p:sldId id="344" r:id="rId50"/>
    <p:sldId id="346" r:id="rId51"/>
    <p:sldId id="355" r:id="rId52"/>
    <p:sldId id="356" r:id="rId53"/>
    <p:sldId id="347" r:id="rId54"/>
    <p:sldId id="350" r:id="rId55"/>
    <p:sldId id="351" r:id="rId56"/>
    <p:sldId id="353" r:id="rId57"/>
    <p:sldId id="348" r:id="rId58"/>
    <p:sldId id="357" r:id="rId59"/>
    <p:sldId id="358" r:id="rId6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7CA"/>
    <a:srgbClr val="34F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" Target="slides/slide1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32.xml"/><Relationship Id="rId51" Type="http://schemas.openxmlformats.org/officeDocument/2006/relationships/slide" Target="slides/slide33.xml"/><Relationship Id="rId52" Type="http://schemas.openxmlformats.org/officeDocument/2006/relationships/slide" Target="slides/slide34.xml"/><Relationship Id="rId53" Type="http://schemas.openxmlformats.org/officeDocument/2006/relationships/slide" Target="slides/slide35.xml"/><Relationship Id="rId54" Type="http://schemas.openxmlformats.org/officeDocument/2006/relationships/slide" Target="slides/slide36.xml"/><Relationship Id="rId55" Type="http://schemas.openxmlformats.org/officeDocument/2006/relationships/slide" Target="slides/slide37.xml"/><Relationship Id="rId56" Type="http://schemas.openxmlformats.org/officeDocument/2006/relationships/slide" Target="slides/slide38.xml"/><Relationship Id="rId57" Type="http://schemas.openxmlformats.org/officeDocument/2006/relationships/slide" Target="slides/slide39.xml"/><Relationship Id="rId58" Type="http://schemas.openxmlformats.org/officeDocument/2006/relationships/slide" Target="slides/slide40.xml"/><Relationship Id="rId59" Type="http://schemas.openxmlformats.org/officeDocument/2006/relationships/slide" Target="slides/slide41.xml"/><Relationship Id="rId40" Type="http://schemas.openxmlformats.org/officeDocument/2006/relationships/slide" Target="slides/slide22.xml"/><Relationship Id="rId41" Type="http://schemas.openxmlformats.org/officeDocument/2006/relationships/slide" Target="slides/slide23.xml"/><Relationship Id="rId42" Type="http://schemas.openxmlformats.org/officeDocument/2006/relationships/slide" Target="slides/slide24.xml"/><Relationship Id="rId43" Type="http://schemas.openxmlformats.org/officeDocument/2006/relationships/slide" Target="slides/slide25.xml"/><Relationship Id="rId44" Type="http://schemas.openxmlformats.org/officeDocument/2006/relationships/slide" Target="slides/slide26.xml"/><Relationship Id="rId45" Type="http://schemas.openxmlformats.org/officeDocument/2006/relationships/slide" Target="slides/slide27.xml"/><Relationship Id="rId46" Type="http://schemas.openxmlformats.org/officeDocument/2006/relationships/slide" Target="slides/slide28.xml"/><Relationship Id="rId47" Type="http://schemas.openxmlformats.org/officeDocument/2006/relationships/slide" Target="slides/slide29.xml"/><Relationship Id="rId48" Type="http://schemas.openxmlformats.org/officeDocument/2006/relationships/slide" Target="slides/slide30.xml"/><Relationship Id="rId49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2.xml"/><Relationship Id="rId31" Type="http://schemas.openxmlformats.org/officeDocument/2006/relationships/slide" Target="slides/slide13.xml"/><Relationship Id="rId32" Type="http://schemas.openxmlformats.org/officeDocument/2006/relationships/slide" Target="slides/slide14.xml"/><Relationship Id="rId33" Type="http://schemas.openxmlformats.org/officeDocument/2006/relationships/slide" Target="slides/slide15.xml"/><Relationship Id="rId34" Type="http://schemas.openxmlformats.org/officeDocument/2006/relationships/slide" Target="slides/slide16.xml"/><Relationship Id="rId35" Type="http://schemas.openxmlformats.org/officeDocument/2006/relationships/slide" Target="slides/slide17.xml"/><Relationship Id="rId36" Type="http://schemas.openxmlformats.org/officeDocument/2006/relationships/slide" Target="slides/slide18.xml"/><Relationship Id="rId37" Type="http://schemas.openxmlformats.org/officeDocument/2006/relationships/slide" Target="slides/slide19.xml"/><Relationship Id="rId38" Type="http://schemas.openxmlformats.org/officeDocument/2006/relationships/slide" Target="slides/slide20.xml"/><Relationship Id="rId39" Type="http://schemas.openxmlformats.org/officeDocument/2006/relationships/slide" Target="slides/slide21.xml"/><Relationship Id="rId20" Type="http://schemas.openxmlformats.org/officeDocument/2006/relationships/slide" Target="slides/slide2.xml"/><Relationship Id="rId21" Type="http://schemas.openxmlformats.org/officeDocument/2006/relationships/slide" Target="slides/slide3.xml"/><Relationship Id="rId22" Type="http://schemas.openxmlformats.org/officeDocument/2006/relationships/slide" Target="slides/slide4.xml"/><Relationship Id="rId23" Type="http://schemas.openxmlformats.org/officeDocument/2006/relationships/slide" Target="slides/slide5.xml"/><Relationship Id="rId24" Type="http://schemas.openxmlformats.org/officeDocument/2006/relationships/slide" Target="slides/slide6.xml"/><Relationship Id="rId25" Type="http://schemas.openxmlformats.org/officeDocument/2006/relationships/slide" Target="slides/slide7.xml"/><Relationship Id="rId26" Type="http://schemas.openxmlformats.org/officeDocument/2006/relationships/slide" Target="slides/slide8.xml"/><Relationship Id="rId27" Type="http://schemas.openxmlformats.org/officeDocument/2006/relationships/slide" Target="slides/slide9.xml"/><Relationship Id="rId28" Type="http://schemas.openxmlformats.org/officeDocument/2006/relationships/slide" Target="slides/slide10.xml"/><Relationship Id="rId29" Type="http://schemas.openxmlformats.org/officeDocument/2006/relationships/slide" Target="slides/slide11.xml"/><Relationship Id="rId60" Type="http://schemas.openxmlformats.org/officeDocument/2006/relationships/slide" Target="slides/slide42.xml"/><Relationship Id="rId61" Type="http://schemas.openxmlformats.org/officeDocument/2006/relationships/notesMaster" Target="notesMasters/notesMaster1.xml"/><Relationship Id="rId62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pbuncic:Desktop:HL-LH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'[HL-LHc.xlsx]Sheet1'!$H$56</c:f>
              <c:strCache>
                <c:ptCount val="1"/>
                <c:pt idx="0">
                  <c:v>LHCb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'[HL-LHc.xlsx]Sheet1'!$I$56:$L$56</c:f>
              <c:numCache>
                <c:formatCode>0.0</c:formatCode>
                <c:ptCount val="4"/>
                <c:pt idx="0">
                  <c:v>1.3</c:v>
                </c:pt>
                <c:pt idx="1">
                  <c:v>2.757575757575757</c:v>
                </c:pt>
                <c:pt idx="2">
                  <c:v>9.191919191919158</c:v>
                </c:pt>
                <c:pt idx="3">
                  <c:v>9.191919191919158</c:v>
                </c:pt>
              </c:numCache>
            </c:numRef>
          </c:val>
        </c:ser>
        <c:ser>
          <c:idx val="1"/>
          <c:order val="1"/>
          <c:tx>
            <c:strRef>
              <c:f>'[HL-LHc.xlsx]Sheet1'!$H$57</c:f>
              <c:strCache>
                <c:ptCount val="1"/>
                <c:pt idx="0">
                  <c:v>ALICE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'[HL-LHc.xlsx]Sheet1'!$I$57:$L$57</c:f>
              <c:numCache>
                <c:formatCode>0.0</c:formatCode>
                <c:ptCount val="4"/>
                <c:pt idx="0">
                  <c:v>3.4725</c:v>
                </c:pt>
                <c:pt idx="1">
                  <c:v>4.63</c:v>
                </c:pt>
                <c:pt idx="2">
                  <c:v>92.60000000000001</c:v>
                </c:pt>
                <c:pt idx="3">
                  <c:v>92.60000000000001</c:v>
                </c:pt>
              </c:numCache>
            </c:numRef>
          </c:val>
        </c:ser>
        <c:ser>
          <c:idx val="2"/>
          <c:order val="2"/>
          <c:tx>
            <c:strRef>
              <c:f>'[HL-LHc.xlsx]Sheet1'!$H$58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'[HL-LHc.xlsx]Sheet1'!$I$58:$L$58</c:f>
              <c:numCache>
                <c:formatCode>0.0</c:formatCode>
                <c:ptCount val="4"/>
                <c:pt idx="0">
                  <c:v>2.4</c:v>
                </c:pt>
                <c:pt idx="1">
                  <c:v>7.070707070707071</c:v>
                </c:pt>
                <c:pt idx="2">
                  <c:v>7.070707070707071</c:v>
                </c:pt>
                <c:pt idx="3">
                  <c:v>101.010101010101</c:v>
                </c:pt>
              </c:numCache>
            </c:numRef>
          </c:val>
        </c:ser>
        <c:ser>
          <c:idx val="3"/>
          <c:order val="3"/>
          <c:tx>
            <c:strRef>
              <c:f>'[HL-LHc.xlsx]Sheet1'!$H$59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'[HL-LHc.xlsx]Sheet1'!$I$59:$L$59</c:f>
              <c:numCache>
                <c:formatCode>0.0</c:formatCode>
                <c:ptCount val="4"/>
                <c:pt idx="0">
                  <c:v>1.2</c:v>
                </c:pt>
                <c:pt idx="1">
                  <c:v>6.649999999999998</c:v>
                </c:pt>
                <c:pt idx="2">
                  <c:v>6.649999999999998</c:v>
                </c:pt>
                <c:pt idx="3">
                  <c:v>200.0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-2109760520"/>
        <c:axId val="-2109757400"/>
      </c:barChart>
      <c:catAx>
        <c:axId val="-2109760520"/>
        <c:scaling>
          <c:orientation val="minMax"/>
        </c:scaling>
        <c:delete val="0"/>
        <c:axPos val="b"/>
        <c:majorTickMark val="none"/>
        <c:minorTickMark val="none"/>
        <c:tickLblPos val="nextTo"/>
        <c:crossAx val="-2109757400"/>
        <c:crosses val="autoZero"/>
        <c:auto val="1"/>
        <c:lblAlgn val="ctr"/>
        <c:lblOffset val="100"/>
        <c:noMultiLvlLbl val="0"/>
      </c:catAx>
      <c:valAx>
        <c:axId val="-2109757400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-2109760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1AD38-D895-0440-9144-CEABF011E242}" type="datetimeFigureOut">
              <a:rPr lang="en-US" smtClean="0"/>
              <a:t>4/23/14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610A8-B57A-3243-9D99-F003EC47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450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F421A-96F9-B647-A44D-21D487D3FD4B}" type="datetimeFigureOut">
              <a:rPr lang="en-US" smtClean="0"/>
              <a:t>4/23/14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996A5-51FA-824A-9834-F298EF76D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73B07-2C8A-4EFD-ABF6-75147FCB492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604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39F7F7-2167-DD43-ABCD-63E4A58594DF}" type="slidenum">
              <a:rPr lang="en-GB">
                <a:solidFill>
                  <a:prstClr val="black"/>
                </a:solidFill>
                <a:latin typeface="Calibri"/>
              </a:rPr>
              <a:pPr>
                <a:defRPr/>
              </a:pPr>
              <a:t>10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28624EB-B634-4149-BD6A-CF0D382B70C3}" type="slidenum">
              <a:rPr lang="en-US">
                <a:solidFill>
                  <a:prstClr val="black"/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2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39F7F7-2167-DD43-ABCD-63E4A58594DF}" type="slidenum">
              <a:rPr lang="en-GB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.jpe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tiff"/><Relationship Id="rId5" Type="http://schemas.openxmlformats.org/officeDocument/2006/relationships/image" Target="../media/image12.jpeg"/><Relationship Id="rId6" Type="http://schemas.openxmlformats.org/officeDocument/2006/relationships/image" Target="../media/image13.tiff"/><Relationship Id="rId7" Type="http://schemas.openxmlformats.org/officeDocument/2006/relationships/image" Target="../media/image14.jpeg"/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9.jpeg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8.png"/><Relationship Id="rId3" Type="http://schemas.openxmlformats.org/officeDocument/2006/relationships/image" Target="../media/image16.png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9.png"/><Relationship Id="rId3" Type="http://schemas.openxmlformats.org/officeDocument/2006/relationships/image" Target="../media/image20.jpeg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18.png"/><Relationship Id="rId3" Type="http://schemas.openxmlformats.org/officeDocument/2006/relationships/image" Target="../media/image1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22.jpeg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5E6D-E785-5A4A-88A4-6CFDE5ACACDD}" type="datetime1">
              <a:rPr lang="en-US" smtClean="0"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2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65E2E-3EAC-4B4B-A555-4C94C834A4A2}" type="datetime1">
              <a:rPr lang="en-US" smtClean="0"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1445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16068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152650" cy="6432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05550" cy="6432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1573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>
                  <a:solidFill>
                    <a:srgbClr val="FFFFFF"/>
                  </a:solidFill>
                  <a:latin typeface="Arial"/>
                </a:rPr>
                <a:t>Data &amp; Storage Services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395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4001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043885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896612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456339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758686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931949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251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50072-EA14-1E44-8D56-0938A77C96CA}" type="datetime1">
              <a:rPr lang="en-US" smtClean="0"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577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859531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478437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03305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499-1371-4443-A6E8-F3FBC30ADE1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43170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79A3C-F8DF-2242-A2BF-14F3BD136EC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454787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A20C-2E4A-3D45-901B-4EC5B39CE44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830041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442-530F-8D4B-915D-6C57BB7EDB6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89777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415A-BFEE-B54B-A533-FFF0EF49868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447275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2B70F-EB82-304A-91F2-561C4205F88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53187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9032-E7AC-E449-93A7-956F3A3893C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4346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95703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5529B-7D17-9948-80AC-53616B1BE83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316144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BABB-BBDE-7240-B8B2-BCF48BB7251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38220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FA0-28C7-3F4A-9982-BC9124F142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608084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6B949-B4A6-334F-936C-06430B89ECE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711128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60"/>
            <a:ext cx="2895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6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8" tIns="45681" rIns="91358" bIns="45681" rtlCol="0" anchor="ctr"/>
          <a:lstStyle/>
          <a:p>
            <a:pPr algn="ctr" defTabSz="9144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email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80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62003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2" y="3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8" tIns="45681" rIns="91358" bIns="45681" rtlCol="0" anchor="ctr"/>
          <a:lstStyle/>
          <a:p>
            <a:pPr algn="ctr" defTabSz="9144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3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41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C0D9-CF64-0443-BC43-CA70DFCD7C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19935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349C-EFE8-B641-8CA7-ABCD0CC71EC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662093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6BAFC-8025-EF41-94D9-8DA61D1CEE8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003919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7037-6A69-784E-91CF-28D29A2CAF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479436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E0091-2013-784F-B2E7-3F1D1401165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222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871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64-B366-1F45-BD91-CA08C93B13B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52559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AF4-979E-A94B-B147-2C9235B9ECC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443122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2813-DEA3-4C49-8C97-97DEB9E8BDD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915933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E3D94-BB38-004F-952E-441B9DF6C90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74713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573A-D4B2-AC42-AA23-DD8DBEF039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665117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07C4-C36D-2F41-88BA-9E10EFC9EE7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328948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0" y="1381125"/>
            <a:ext cx="6997700" cy="1108075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2501900"/>
            <a:ext cx="6400800" cy="26543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Logo 2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642402" y="2553474"/>
            <a:ext cx="6912000" cy="17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1943100" y="1257"/>
            <a:ext cx="72009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  <a:p>
            <a:r>
              <a:rPr lang="en-US" sz="2400" i="1" dirty="0">
                <a:solidFill>
                  <a:srgbClr val="FF0000"/>
                </a:solidFill>
                <a:latin typeface="Verdana" charset="0"/>
                <a:ea typeface="Verdana" charset="0"/>
                <a:cs typeface="Verdana" charset="0"/>
              </a:rPr>
              <a:t>Data Archiving and Networked Services</a:t>
            </a:r>
          </a:p>
          <a:p>
            <a:endParaRPr lang="en-US" sz="2000" dirty="0">
              <a:solidFill>
                <a:srgbClr val="FF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 userDrawn="1"/>
        </p:nvSpPr>
        <p:spPr bwMode="auto">
          <a:xfrm>
            <a:off x="1988173" y="6503383"/>
            <a:ext cx="290559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DANS </a:t>
            </a:r>
            <a:r>
              <a:rPr lang="en-US" sz="1100" dirty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is </a:t>
            </a:r>
            <a:r>
              <a:rPr lang="en-US" sz="1100" dirty="0" smtClean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an institute of KNAW </a:t>
            </a:r>
            <a:r>
              <a:rPr lang="en-US" sz="1100" dirty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en NWO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010" y="6442415"/>
            <a:ext cx="2425700" cy="37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99417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0585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CA26BC-55A8-4F47-9C04-7ACC53CDCFFB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60790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2E444-C6A2-FB4B-A1D4-9617A0600FB3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0913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397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AB324B-85A3-F54C-A891-6AC676307890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56981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7841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41311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9E173C-A6F9-EE4E-B1C6-43B5FAE1D8D7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770049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0EC826-BE96-ED42-93FA-F90BF51493BF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361562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ADC9DF-435A-044E-8E8E-8F3C2FE83C60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021354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A20A6E9-362A-F74B-808A-CA8A82E57ED7}" type="datetime1">
              <a:rPr lang="en-US" smtClean="0">
                <a:solidFill>
                  <a:prstClr val="black"/>
                </a:solidFill>
                <a:latin typeface="Calibri"/>
              </a:rPr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294499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76088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03378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0350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404149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7720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8744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92802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26700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245981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999235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28969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77269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5E6D-E785-5A4A-88A4-6CFDE5ACACD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099833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DCCB-D1AE-E542-97DA-09968B3D8E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613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7869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0918-2236-E144-8FD6-FAA1237E85F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009756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839-4085-8B4F-A0D9-81A60A31CD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004349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2C54F-5904-DD45-817F-12E943BFA6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903040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79C6-370C-3641-8601-AB24AECE91C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65775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4B74-D5D5-494F-A93E-BC93434B7F3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855558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494F-89DD-D147-B047-5649494758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033546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B1715-3372-B645-83A7-3D5E80A3FF3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70336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65E2E-3EAC-4B4B-A555-4C94C834A4A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643483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50072-EA14-1E44-8D56-0938A77C96C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680304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0" y="1381125"/>
            <a:ext cx="6997700" cy="1108075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2501900"/>
            <a:ext cx="6400800" cy="26543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Logo 2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642402" y="2553474"/>
            <a:ext cx="6912000" cy="17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1943100" y="1257"/>
            <a:ext cx="72009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  <a:p>
            <a:r>
              <a:rPr lang="en-US" sz="2400" i="1" dirty="0">
                <a:solidFill>
                  <a:srgbClr val="FF0000"/>
                </a:solidFill>
                <a:latin typeface="Verdana" charset="0"/>
                <a:ea typeface="Verdana" charset="0"/>
                <a:cs typeface="Verdana" charset="0"/>
              </a:rPr>
              <a:t>Data Archiving and Networked Services</a:t>
            </a:r>
          </a:p>
          <a:p>
            <a:endParaRPr lang="en-US" sz="2000" dirty="0">
              <a:solidFill>
                <a:srgbClr val="FF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 userDrawn="1"/>
        </p:nvSpPr>
        <p:spPr bwMode="auto">
          <a:xfrm>
            <a:off x="1988173" y="6503383"/>
            <a:ext cx="290559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DANS </a:t>
            </a:r>
            <a:r>
              <a:rPr lang="en-US" sz="1100" dirty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is </a:t>
            </a:r>
            <a:r>
              <a:rPr lang="en-US" sz="1100" dirty="0" smtClean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an institute of KNAW </a:t>
            </a:r>
            <a:r>
              <a:rPr lang="en-US" sz="1100" dirty="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en NWO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010" y="6442415"/>
            <a:ext cx="2425700" cy="37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45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205385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8765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349538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510127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426002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4511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11158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81106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948482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9540208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919F0-C201-CD43-A683-138530C6A736}" type="datetimeFigureOut">
              <a:rPr lang="en-US" smtClean="0">
                <a:solidFill>
                  <a:prstClr val="black"/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857EF-04A6-0B45-B64A-A9B2983CC83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3643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455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914400">
              <a:defRPr/>
            </a:pPr>
            <a:endParaRPr lang="en-US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defTabSz="9144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latin typeface="Arial" pitchFamily="34" charset="0"/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latin typeface="Arial" pitchFamily="34" charset="0"/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914400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SA3 - June 2012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715CC5-53A4-439F-A85F-0604235AB75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90449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AE03-69BD-4C08-B18E-8C9F5694E65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SA3 - June 2012</a:t>
            </a:r>
          </a:p>
        </p:txBody>
      </p:sp>
    </p:spTree>
    <p:extLst>
      <p:ext uri="{BB962C8B-B14F-4D97-AF65-F5344CB8AC3E}">
        <p14:creationId xmlns:p14="http://schemas.microsoft.com/office/powerpoint/2010/main" val="397691600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SA3 - June 2012</a:t>
            </a:r>
          </a:p>
        </p:txBody>
      </p:sp>
    </p:spTree>
    <p:extLst>
      <p:ext uri="{BB962C8B-B14F-4D97-AF65-F5344CB8AC3E}">
        <p14:creationId xmlns:p14="http://schemas.microsoft.com/office/powerpoint/2010/main" val="237008139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6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SA3 - June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6155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Calibri" charset="0"/>
                <a:ea typeface="ＭＳ Ｐゴシック" charset="0"/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SA3 - June 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8FA26-CDBF-4140-B7A4-88DAF54458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40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849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DCCB-D1AE-E542-97DA-09968B3D8E9A}" type="datetime1">
              <a:rPr lang="en-US" smtClean="0"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02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166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1516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015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126802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86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258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4983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4084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98719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477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0918-2236-E144-8FD6-FAA1237E85FA}" type="datetime1">
              <a:rPr lang="en-US" smtClean="0"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510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65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01295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81992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80425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13088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5038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642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00365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16455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350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839-4085-8B4F-A0D9-81A60A31CD2C}" type="datetime1">
              <a:rPr lang="en-US" smtClean="0"/>
              <a:t>4/23/14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153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626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84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0881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5230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79261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510558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473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00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80880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512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2C54F-5904-DD45-817F-12E943BFA68A}" type="datetime1">
              <a:rPr lang="en-US" smtClean="0"/>
              <a:t>4/23/14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465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38442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74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31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62591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28989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76568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57498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0358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86610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9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79C6-370C-3641-8601-AB24AECE91C4}" type="datetime1">
              <a:rPr lang="en-US" smtClean="0"/>
              <a:t>4/23/14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361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45495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03650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3899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72816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5532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47247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5532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88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5532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78054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16502-5D4B-AD49-B273-B4CD5C13F488}" type="datetime1">
              <a:rPr lang="en-US" smtClean="0">
                <a:solidFill>
                  <a:srgbClr val="000000"/>
                </a:solidFill>
              </a:rPr>
              <a:t>4/23/14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1611B-A414-8449-BAB6-380A57A6AF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4714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ED9B6-EB8A-3E43-AE2D-28ED7308B8F2}" type="datetime1">
              <a:rPr lang="en-US" smtClean="0">
                <a:solidFill>
                  <a:srgbClr val="000000"/>
                </a:solidFill>
              </a:rPr>
              <a:t>4/23/14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426EDC-615C-244B-A5C8-161DF94F8DB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3013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8DB03-8476-114D-A2B0-585253E768F6}" type="datetime1">
              <a:rPr lang="en-US" smtClean="0">
                <a:solidFill>
                  <a:srgbClr val="000000"/>
                </a:solidFill>
              </a:rPr>
              <a:t>4/23/14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47EE2-BE45-684E-8CE8-6971C56E51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4B74-D5D5-494F-A93E-BC93434B7F35}" type="datetime1">
              <a:rPr lang="en-US" smtClean="0"/>
              <a:t>4/23/14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072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FBEE0-D645-3F40-9CF1-A7E2700E3D19}" type="datetime1">
              <a:rPr lang="en-US" smtClean="0">
                <a:solidFill>
                  <a:srgbClr val="000000"/>
                </a:solidFill>
              </a:rPr>
              <a:t>4/23/14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2289E-9A76-465C-A2E6-36AD236F60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5012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347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4460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0980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292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8285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948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54603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67087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51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494F-89DD-D147-B047-56494947588A}" type="datetime1">
              <a:rPr lang="en-US" smtClean="0"/>
              <a:t>4/23/14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544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B1FA8-F7B8-C44C-82A1-90255C0DCCA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506883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7468-5E4E-5D4D-8D77-E865D5C0F40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374676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2893-9981-4F47-AD42-86D421FAE62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40332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C909-AEA4-D64E-B6C0-02C24C9D6D7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95064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DE45-6401-D948-9F6A-D235DCB1E7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089035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04F2-8A70-134A-9844-5451CA9D1D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05908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9B7-EC64-144B-A957-C0EE1FAA7E9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48270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54324-6C1C-EB45-A227-AC6DBB6F9A1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2311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67AB-7C21-BB4D-84CA-E46D53DBD35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369696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77E3-25CE-054B-944C-6C5AE49DCDB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1388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B1715-3372-B645-83A7-3D5E80A3FF33}" type="datetime1">
              <a:rPr lang="en-US" smtClean="0"/>
              <a:t>4/23/14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1403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52EA-060C-1448-9E8D-D26A7592C2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79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46429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56790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7942830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2910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22910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9371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61668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89294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67626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981123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23065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13" Type="http://schemas.openxmlformats.org/officeDocument/2006/relationships/image" Target="../media/image7.gif"/><Relationship Id="rId14" Type="http://schemas.openxmlformats.org/officeDocument/2006/relationships/image" Target="../media/image8.jpg"/><Relationship Id="rId1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8.xml"/><Relationship Id="rId9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4.xml"/><Relationship Id="rId13" Type="http://schemas.openxmlformats.org/officeDocument/2006/relationships/theme" Target="../theme/theme12.xml"/><Relationship Id="rId1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5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1.xml"/><Relationship Id="rId8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4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6.xml"/><Relationship Id="rId12" Type="http://schemas.openxmlformats.org/officeDocument/2006/relationships/theme" Target="../theme/theme14.xml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emf"/><Relationship Id="rId1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2.xml"/><Relationship Id="rId8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5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7.xml"/><Relationship Id="rId12" Type="http://schemas.openxmlformats.org/officeDocument/2006/relationships/theme" Target="../theme/theme15.xml"/><Relationship Id="rId13" Type="http://schemas.openxmlformats.org/officeDocument/2006/relationships/image" Target="../media/image19.png"/><Relationship Id="rId1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3.xml"/><Relationship Id="rId8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56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8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4.xml"/><Relationship Id="rId8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67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9.xml"/><Relationship Id="rId12" Type="http://schemas.openxmlformats.org/officeDocument/2006/relationships/theme" Target="../theme/theme17.xml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emf"/><Relationship Id="rId1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70.xml"/><Relationship Id="rId3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5.xml"/><Relationship Id="rId8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78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84.xml"/><Relationship Id="rId6" Type="http://schemas.openxmlformats.org/officeDocument/2006/relationships/theme" Target="../theme/theme18.xml"/><Relationship Id="rId7" Type="http://schemas.openxmlformats.org/officeDocument/2006/relationships/image" Target="../media/image21.jpeg"/><Relationship Id="rId1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1.jpeg"/><Relationship Id="rId15" Type="http://schemas.openxmlformats.org/officeDocument/2006/relationships/oleObject" Target="../embeddings/oleObject1.bin"/><Relationship Id="rId16" Type="http://schemas.openxmlformats.org/officeDocument/2006/relationships/image" Target="../media/image4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theme" Target="../theme/theme7.xml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theme" Target="../theme/theme8.xml"/><Relationship Id="rId11" Type="http://schemas.openxmlformats.org/officeDocument/2006/relationships/image" Target="../media/image6.jpe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0.xml"/><Relationship Id="rId2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7.xml"/><Relationship Id="rId9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ED12D-73DF-F742-B31F-6D14BCDD9CFD}" type="datetime1">
              <a:rPr lang="en-US" smtClean="0"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3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6200" y="6565900"/>
            <a:ext cx="1991644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b="1" dirty="0">
                <a:solidFill>
                  <a:srgbClr val="3333CC">
                    <a:lumMod val="50000"/>
                  </a:srgbClr>
                </a:solidFill>
                <a:latin typeface="Arial" charset="0"/>
                <a:ea typeface="Arial"/>
                <a:cs typeface="Arial"/>
              </a:rPr>
              <a:t>Predrag Buncic, October 3, 2013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37300" y="6553200"/>
            <a:ext cx="2578100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00" b="1" dirty="0">
                <a:solidFill>
                  <a:srgbClr val="3333CC">
                    <a:lumMod val="50000"/>
                  </a:srgbClr>
                </a:solidFill>
                <a:latin typeface="Arial" charset="0"/>
                <a:ea typeface="Arial"/>
                <a:cs typeface="Arial"/>
              </a:rPr>
              <a:t>ECFA  Workshop Aix-Les-</a:t>
            </a:r>
            <a:r>
              <a:rPr lang="en-US" altLang="zh-CN" sz="900" b="1" dirty="0" err="1">
                <a:solidFill>
                  <a:srgbClr val="3333CC">
                    <a:lumMod val="50000"/>
                  </a:srgbClr>
                </a:solidFill>
                <a:latin typeface="Arial" charset="0"/>
                <a:ea typeface="Arial"/>
                <a:cs typeface="Arial"/>
              </a:rPr>
              <a:t>Bains</a:t>
            </a:r>
            <a:r>
              <a:rPr lang="en-US" altLang="zh-CN" sz="900" b="1" dirty="0">
                <a:solidFill>
                  <a:srgbClr val="3333CC">
                    <a:lumMod val="50000"/>
                  </a:srgbClr>
                </a:solidFill>
                <a:latin typeface="Arial" charset="0"/>
                <a:ea typeface="Arial"/>
                <a:cs typeface="Arial"/>
              </a:rPr>
              <a:t> -  </a:t>
            </a:r>
            <a:fld id="{CF0224CA-8626-AF4D-9550-63DDB0F1898C}" type="slidenum">
              <a:rPr lang="en-US" altLang="zh-CN" sz="900" b="1">
                <a:solidFill>
                  <a:srgbClr val="3333CC">
                    <a:lumMod val="50000"/>
                  </a:srgbClr>
                </a:solidFill>
                <a:latin typeface="Arial" charset="0"/>
                <a:ea typeface="Arial"/>
                <a:cs typeface="Arial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z="900" b="1" dirty="0">
              <a:solidFill>
                <a:srgbClr val="3333CC">
                  <a:lumMod val="50000"/>
                </a:srgbClr>
              </a:solidFill>
              <a:latin typeface="Arial" charset="0"/>
              <a:ea typeface="Arial"/>
              <a:cs typeface="Arial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2400" y="6565900"/>
            <a:ext cx="8686800" cy="0"/>
          </a:xfrm>
          <a:prstGeom prst="line">
            <a:avLst/>
          </a:prstGeom>
          <a:noFill/>
          <a:ln w="12700">
            <a:solidFill>
              <a:srgbClr val="0000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Arial"/>
              <a:cs typeface="Arial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828800"/>
            <a:ext cx="8610600" cy="475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dirty="0"/>
              <a:t>Click to edit Master text styles</a:t>
            </a:r>
          </a:p>
          <a:p>
            <a:pPr lvl="1"/>
            <a:r>
              <a:rPr lang="en-US" altLang="zh-CN" noProof="0" dirty="0"/>
              <a:t>Second level</a:t>
            </a:r>
          </a:p>
          <a:p>
            <a:pPr lvl="2"/>
            <a:r>
              <a:rPr lang="en-US" altLang="zh-CN" noProof="0" dirty="0"/>
              <a:t>Third level</a:t>
            </a:r>
          </a:p>
          <a:p>
            <a:pPr lvl="3"/>
            <a:r>
              <a:rPr lang="en-US" altLang="zh-CN" noProof="0" dirty="0"/>
              <a:t>Fourth level</a:t>
            </a:r>
          </a:p>
          <a:p>
            <a:pPr lvl="4"/>
            <a:r>
              <a:rPr lang="en-US" altLang="zh-CN" noProof="0" dirty="0" smtClean="0"/>
              <a:t>Fifth level</a:t>
            </a:r>
            <a:endParaRPr lang="en-US" altLang="zh-CN" noProof="0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1392"/>
            <a:ext cx="7315200" cy="9144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dirty="0"/>
              <a:t>Click to edit Master title style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76263" y="6418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b="1">
              <a:solidFill>
                <a:srgbClr val="000000"/>
              </a:solidFill>
              <a:latin typeface="Arial" charset="0"/>
              <a:ea typeface="Arial"/>
              <a:cs typeface="Arial"/>
            </a:endParaRPr>
          </a:p>
        </p:txBody>
      </p:sp>
      <p:pic>
        <p:nvPicPr>
          <p:cNvPr id="4" name="Picture 3" descr="BackTop.gif"/>
          <p:cNvPicPr>
            <a:picLocks noChangeAspect="1"/>
          </p:cNvPicPr>
          <p:nvPr userDrawn="1"/>
        </p:nvPicPr>
        <p:blipFill>
          <a:blip r:embed="rId13">
            <a:alphaModFix am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90" y="-30229"/>
            <a:ext cx="9160890" cy="942033"/>
          </a:xfrm>
          <a:prstGeom prst="rect">
            <a:avLst/>
          </a:prstGeom>
        </p:spPr>
      </p:pic>
      <p:pic>
        <p:nvPicPr>
          <p:cNvPr id="6" name="Picture 5" descr="cern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9697"/>
            <a:ext cx="838200" cy="81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9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2">
              <a:lumMod val="50000"/>
            </a:schemeClr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Arial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accent2">
              <a:lumMod val="50000"/>
            </a:schemeClr>
          </a:solidFill>
          <a:latin typeface="+mn-lt"/>
          <a:ea typeface="Arial"/>
          <a:cs typeface="+mn-cs"/>
        </a:defRPr>
      </a:lvl1pPr>
      <a:lvl2pPr marL="6286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accent2">
              <a:lumMod val="50000"/>
            </a:schemeClr>
          </a:solidFill>
          <a:latin typeface="+mn-lt"/>
          <a:ea typeface="Arial"/>
        </a:defRPr>
      </a:lvl2pPr>
      <a:lvl3pPr marL="9715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>
          <a:solidFill>
            <a:schemeClr val="accent2">
              <a:lumMod val="50000"/>
            </a:schemeClr>
          </a:solidFill>
          <a:latin typeface="+mn-lt"/>
          <a:ea typeface="Arial"/>
        </a:defRPr>
      </a:lvl3pPr>
      <a:lvl4pPr marL="12573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chemeClr val="accent2">
              <a:lumMod val="50000"/>
            </a:schemeClr>
          </a:solidFill>
          <a:latin typeface="+mn-lt"/>
          <a:ea typeface="Arial"/>
        </a:defRPr>
      </a:lvl4pPr>
      <a:lvl5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accent2">
              <a:lumMod val="50000"/>
            </a:schemeClr>
          </a:solidFill>
          <a:latin typeface="+mn-lt"/>
          <a:ea typeface="Arial"/>
        </a:defRPr>
      </a:lvl5pPr>
      <a:lvl6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6pPr>
      <a:lvl7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7pPr>
      <a:lvl8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8pPr>
      <a:lvl9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 defTabSz="914400"/>
            <a:endParaRPr lang="en-GB">
              <a:latin typeface="Arial"/>
            </a:endParaRP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331640" y="6525344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fld id="{3D210922-21F2-4683-B403-F5196895815C}" type="slidenum">
              <a:rPr lang="en-GB" sz="1200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690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34845-F4F2-4A41-9D06-53E3AE62FD2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81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BD4C4-F13F-F241-A5DC-B9FF8C8205D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82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766" y="717846"/>
            <a:ext cx="8828654" cy="699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766" y="1600200"/>
            <a:ext cx="8828653" cy="4685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" name="Picture 10" descr="DANS band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78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720" y="6458700"/>
            <a:ext cx="2425700" cy="377198"/>
          </a:xfrm>
          <a:prstGeom prst="rect">
            <a:avLst/>
          </a:prstGeom>
        </p:spPr>
      </p:pic>
      <p:pic>
        <p:nvPicPr>
          <p:cNvPr id="8" name="Picture 7" descr="logo 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66" y="6383996"/>
            <a:ext cx="1543052" cy="38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9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David South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Data Preservation and Long Term Analysis in HEP  |  CHEP 2012, May 21-25 2012  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CAADF5A1-AC90-F84B-8FB8-CEDF59B928AE}" type="slidenum">
              <a:rPr lang="en-GB" sz="900" b="1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0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ED12D-73DF-F742-B31F-6D14BCDD9CF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4694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766" y="717846"/>
            <a:ext cx="8828654" cy="699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766" y="1600200"/>
            <a:ext cx="8828653" cy="4685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" name="Picture 10" descr="DANS band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78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720" y="6458700"/>
            <a:ext cx="2425700" cy="377198"/>
          </a:xfrm>
          <a:prstGeom prst="rect">
            <a:avLst/>
          </a:prstGeom>
        </p:spPr>
      </p:pic>
      <p:pic>
        <p:nvPicPr>
          <p:cNvPr id="8" name="Picture 7" descr="logo 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66" y="6383996"/>
            <a:ext cx="1543052" cy="38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9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914400">
              <a:defRPr/>
            </a:pPr>
            <a:endParaRPr lang="en-US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pitchFamily="34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>
              <a:defRPr/>
            </a:pPr>
            <a:r>
              <a:rPr lang="en-US">
                <a:solidFill>
                  <a:prstClr val="white"/>
                </a:solidFill>
              </a:rPr>
              <a:t>SA3 - June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>
              <a:defRPr/>
            </a:pPr>
            <a:fld id="{52F56AE5-EB24-4633-A586-FC60E5A6913F}" type="slidenum">
              <a:rPr lang="en-US">
                <a:solidFill>
                  <a:prstClr val="white"/>
                </a:solidFill>
              </a:rPr>
              <a:pPr defTabSz="914400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914400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SimSun" charset="0"/>
                <a:cs typeface="Arial" pitchFamily="34" charset="0"/>
              </a:rPr>
              <a:t> RI-261323</a:t>
            </a:r>
          </a:p>
        </p:txBody>
      </p:sp>
    </p:spTree>
    <p:extLst>
      <p:ext uri="{BB962C8B-B14F-4D97-AF65-F5344CB8AC3E}">
        <p14:creationId xmlns:p14="http://schemas.microsoft.com/office/powerpoint/2010/main" val="60575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5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21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00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6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7" descr="banner-ITon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0" y="0"/>
          <a:ext cx="1189038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Image" r:id="rId15" imgW="2006349" imgH="1434415" progId="">
                  <p:embed/>
                </p:oleObj>
              </mc:Choice>
              <mc:Fallback>
                <p:oleObj name="Image" r:id="rId15" imgW="2006349" imgH="143441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89038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7" descr="0804041_19_DSS.tif"/>
          <p:cNvPicPr>
            <a:picLocks noChangeAspect="1"/>
          </p:cNvPicPr>
          <p:nvPr/>
        </p:nvPicPr>
        <p:blipFill>
          <a:blip r:embed="rId17" cstate="print"/>
          <a:srcRect l="26286" t="37482" r="43674" b="48775"/>
          <a:stretch>
            <a:fillRect/>
          </a:stretch>
        </p:blipFill>
        <p:spPr bwMode="auto">
          <a:xfrm>
            <a:off x="0" y="0"/>
            <a:ext cx="121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11113"/>
            <a:ext cx="1371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>
              <a:defRPr/>
            </a:pPr>
            <a:r>
              <a:rPr lang="en-US" sz="1600">
                <a:solidFill>
                  <a:srgbClr val="FFFFFF"/>
                </a:solidFill>
                <a:latin typeface="Arial"/>
              </a:rPr>
              <a:t>Data &amp; Storage </a:t>
            </a:r>
            <a:r>
              <a:rPr lang="en-US" sz="1600" dirty="0">
                <a:solidFill>
                  <a:srgbClr val="FFFFFF"/>
                </a:solidFill>
                <a:latin typeface="Arial"/>
              </a:rPr>
              <a:t>Services</a:t>
            </a:r>
            <a:endParaRPr lang="en-US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916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A2C6210-6077-A54C-BD64-F65853451A3E}" type="datetime1">
              <a:rPr lang="en-US" smtClean="0">
                <a:solidFill>
                  <a:srgbClr val="000000"/>
                </a:solidFill>
              </a:rPr>
              <a:t>4/23/14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D401DC8-78A3-9848-9E80-D05DA7B67321}" type="slidenum">
              <a:rPr lang="en-US">
                <a:solidFill>
                  <a:srgbClr val="000000"/>
                </a:solidFill>
                <a:ea typeface="ヒラギノ角ゴ Pro W3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ea typeface="ヒラギノ角ゴ Pro W3" charset="0"/>
            </a:endParaRPr>
          </a:p>
        </p:txBody>
      </p:sp>
      <p:pic>
        <p:nvPicPr>
          <p:cNvPr id="2" name="Picture 19" descr="STFC_to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57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988F101-A869-344B-9CC9-34B6596D6788}" type="datetime1">
              <a:rPr lang="en-US" smtClean="0">
                <a:solidFill>
                  <a:srgbClr val="000000"/>
                </a:solidFill>
                <a:cs typeface="ヒラギノ角ゴ Pro W3"/>
              </a:rPr>
              <a:t>4/23/14</a:t>
            </a:fld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9A2D3A0-4E00-4F23-9D33-3791B773FDE4}" type="slidenum">
              <a:rPr lang="en-US" smtClean="0">
                <a:solidFill>
                  <a:srgbClr val="000000"/>
                </a:solidFill>
                <a:cs typeface="ヒラギノ角ゴ Pro W3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47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4F9BC-FD9B-6D43-BF01-35ACD7DF276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4/23/14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157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Relationship Id="rId3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48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tasealofapproval.org/en/information/guidelines/" TargetMode="External"/><Relationship Id="rId4" Type="http://schemas.openxmlformats.org/officeDocument/2006/relationships/hyperlink" Target="http://datasealofapproval.org/" TargetMode="External"/><Relationship Id="rId1" Type="http://schemas.openxmlformats.org/officeDocument/2006/relationships/slideLayout" Target="../slideLayouts/slideLayout170.xml"/><Relationship Id="rId2" Type="http://schemas.openxmlformats.org/officeDocument/2006/relationships/hyperlink" Target="https://assessment.datasealofapproval.org/accounts/logi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1" Type="http://schemas.openxmlformats.org/officeDocument/2006/relationships/slideLayout" Target="../slideLayouts/slideLayout81.xml"/><Relationship Id="rId2" Type="http://schemas.openxmlformats.org/officeDocument/2006/relationships/image" Target="../media/image3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Relationship Id="rId2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48.xml"/><Relationship Id="rId2" Type="http://schemas.openxmlformats.org/officeDocument/2006/relationships/notesSlide" Target="../notesSlides/notesSlide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58.xml"/><Relationship Id="rId2" Type="http://schemas.openxmlformats.org/officeDocument/2006/relationships/hyperlink" Target="mailto:Jamie.Shiers@cern.ch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Managing, Preserving &amp; Computing with Big Research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Challenges, Opportunities and Solutions(?)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721" y="3886200"/>
            <a:ext cx="7390866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EU-T0 F2F, April 2014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59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Documentation projects </a:t>
            </a:r>
            <a:r>
              <a:rPr lang="en-GB" dirty="0" smtClean="0">
                <a:cs typeface="+mj-cs"/>
              </a:rPr>
              <a:t>with </a:t>
            </a:r>
            <a:r>
              <a:rPr lang="en-GB" dirty="0" err="1" smtClean="0">
                <a:cs typeface="+mj-cs"/>
              </a:rPr>
              <a:t>INSPIREHEP.net</a:t>
            </a:r>
            <a:endParaRPr lang="en-GB" dirty="0" smtClean="0">
              <a:cs typeface="+mj-cs"/>
            </a:endParaRPr>
          </a:p>
        </p:txBody>
      </p:sp>
      <p:pic>
        <p:nvPicPr>
          <p:cNvPr id="131076" name="Picture 7" descr="zeu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" t="856"/>
          <a:stretch>
            <a:fillRect/>
          </a:stretch>
        </p:blipFill>
        <p:spPr bwMode="auto">
          <a:xfrm>
            <a:off x="4599596" y="3744891"/>
            <a:ext cx="4395919" cy="2330791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58838" y="782412"/>
            <a:ext cx="871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defTabSz="914400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Internal notes from all HERA experiments now available on INSPIRE</a:t>
            </a:r>
          </a:p>
          <a:p>
            <a:pPr marL="706437" lvl="1" indent="-342900" defTabSz="914400" eaLnBrk="1" hangingPunct="1">
              <a:lnSpc>
                <a:spcPct val="90000"/>
              </a:lnSpc>
              <a:buClr>
                <a:srgbClr val="808080"/>
              </a:buClr>
              <a:defRPr/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A collaborative effort to provide “consistent” documentation across all HEP experiments – starting with those at CERN </a:t>
            </a:r>
            <a:r>
              <a:rPr lang="en-GB" b="1" dirty="0" smtClean="0">
                <a:solidFill>
                  <a:srgbClr val="FF0000"/>
                </a:solidFill>
                <a:latin typeface="Arial"/>
                <a:ea typeface="ＭＳ Ｐゴシック"/>
                <a:cs typeface="ＭＳ Ｐゴシック" charset="0"/>
              </a:rPr>
              <a:t>– as from 2015</a:t>
            </a:r>
          </a:p>
          <a:p>
            <a:pPr marL="706437" lvl="1" indent="-342900" defTabSz="914400" eaLnBrk="1" hangingPunct="1">
              <a:lnSpc>
                <a:spcPct val="90000"/>
              </a:lnSpc>
              <a:buClr>
                <a:srgbClr val="808080"/>
              </a:buClr>
              <a:defRPr/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(Often done in an inconsistent and/or ad-hoc way, particularly for older experiments)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74" y="2233799"/>
            <a:ext cx="4417336" cy="242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035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Metrics </a:t>
            </a:r>
            <a:r>
              <a:rPr lang="en-US" dirty="0" smtClean="0"/>
              <a:t>(Beyond DSA)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94749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Open Data for educational outreach</a:t>
            </a:r>
          </a:p>
          <a:p>
            <a:pPr marL="914400" lvl="1" indent="-514350"/>
            <a:r>
              <a:rPr lang="en-US" dirty="0" smtClean="0"/>
              <a:t>Based on specific samples suitable for this purpose</a:t>
            </a:r>
          </a:p>
          <a:p>
            <a:pPr marL="914400" lvl="1" indent="-514350"/>
            <a:r>
              <a:rPr lang="en-US" b="1" dirty="0" smtClean="0">
                <a:solidFill>
                  <a:srgbClr val="FF0000"/>
                </a:solidFill>
              </a:rPr>
              <a:t>MUST EXPLAIN BENEFIT OF OUR WORK FOR FUTURE FUNDING!</a:t>
            </a:r>
          </a:p>
          <a:p>
            <a:pPr marL="914400" lvl="1" indent="-514350"/>
            <a:r>
              <a:rPr lang="en-US" dirty="0" smtClean="0"/>
              <a:t>High-lighted in European Strategy for PP update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Reproducibility of results</a:t>
            </a:r>
          </a:p>
          <a:p>
            <a:pPr lvl="1"/>
            <a:r>
              <a:rPr lang="en-US" dirty="0" smtClean="0"/>
              <a:t>A (scientific) requirement (from FAs)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“The Journal of Irreproducible Results”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Maintaining full potential of data for future discovery / (re-)use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0305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Services /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topics covered by EINFRA-1, whilst providing a solid basis, are not enough</a:t>
            </a:r>
          </a:p>
          <a:p>
            <a:r>
              <a:rPr lang="en-US" dirty="0" smtClean="0"/>
              <a:t>Nor (IMHO) is it realistic to try to put services that are likely to have VRC-components in generic infrastructure (incl. SCIDIP-ES services)</a:t>
            </a:r>
          </a:p>
          <a:p>
            <a:endParaRPr lang="en-US" dirty="0" smtClean="0"/>
          </a:p>
          <a:p>
            <a:r>
              <a:rPr lang="en-US" dirty="0" smtClean="0"/>
              <a:t>Hence the VRE calls </a:t>
            </a:r>
            <a:r>
              <a:rPr lang="en-US" b="1" dirty="0" smtClean="0"/>
              <a:t>(TWO OF THEM)</a:t>
            </a:r>
          </a:p>
          <a:p>
            <a:endParaRPr lang="en-US" dirty="0" smtClean="0"/>
          </a:p>
          <a:p>
            <a:r>
              <a:rPr lang="en-US" dirty="0" smtClean="0"/>
              <a:t>Use our existing multi-disciplinary contacts to build a multi-disciplinary, multi-faceted project?</a:t>
            </a:r>
          </a:p>
          <a:p>
            <a:r>
              <a:rPr lang="en-US" dirty="0" smtClean="0"/>
              <a:t>Probably more important (for DP) than EINFRA-1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58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beyond H2020-2014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above ideas are “evolution” rather than “revolution” and as such rather short-term</a:t>
            </a:r>
          </a:p>
          <a:p>
            <a:r>
              <a:rPr lang="en-US" dirty="0" smtClean="0"/>
              <a:t>A more ambitious, but more promising approach is being draft by Marcello Maggi</a:t>
            </a:r>
          </a:p>
          <a:p>
            <a:pPr lvl="1"/>
            <a:r>
              <a:rPr lang="en-US" dirty="0" smtClean="0"/>
              <a:t>Open Data, not just Open Access (to proprietary formats not maintained in the long term)</a:t>
            </a:r>
          </a:p>
          <a:p>
            <a:r>
              <a:rPr lang="en-US" dirty="0" smtClean="0"/>
              <a:t>It is not clear to me that this fits in the currently open calls, but we should start to sow seeds for the (near) future, including elaborating further the current proposal &amp; </a:t>
            </a:r>
            <a:r>
              <a:rPr lang="en-US" dirty="0" err="1" smtClean="0"/>
              <a:t>evangelising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6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Possible Way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EINFRA-1-2014-DP</a:t>
            </a:r>
          </a:p>
          <a:p>
            <a:pPr lvl="1"/>
            <a:r>
              <a:rPr lang="en-US" dirty="0" smtClean="0"/>
              <a:t>Try to identify / agree on a core set of “data service providers” out of WLCG / EU-T0 / EUDAT / EGI set</a:t>
            </a:r>
          </a:p>
          <a:p>
            <a:pPr lvl="1"/>
            <a:r>
              <a:rPr lang="en-US" dirty="0" smtClean="0"/>
              <a:t>Try to agree (with EUDAT?) on relevant WPs</a:t>
            </a:r>
          </a:p>
          <a:p>
            <a:r>
              <a:rPr lang="en-US" dirty="0" smtClean="0"/>
              <a:t>VRE-DP (EINFRA-9, INFRADEV-4)</a:t>
            </a:r>
          </a:p>
          <a:p>
            <a:pPr lvl="1"/>
            <a:r>
              <a:rPr lang="en-US" dirty="0" smtClean="0"/>
              <a:t>Ditto, but for higher level services, including those developed by SCIDIP-ES, those in preparation by “DPHEP” and other high profile communities</a:t>
            </a:r>
          </a:p>
          <a:p>
            <a:r>
              <a:rPr lang="en-US" dirty="0" smtClean="0"/>
              <a:t>Timeline: mid-May to mid-July for writing proposals; mid-July to mid-August “dead”, top priority corrections late August + repeated submission prior to 2 Sep close</a:t>
            </a:r>
          </a:p>
          <a:p>
            <a:pPr lvl="1"/>
            <a:r>
              <a:rPr lang="en-US" dirty="0" smtClean="0"/>
              <a:t>I would do test submissions much earlier…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766" y="866456"/>
            <a:ext cx="8828654" cy="882354"/>
          </a:xfrm>
        </p:spPr>
        <p:txBody>
          <a:bodyPr>
            <a:normAutofit fontScale="90000"/>
          </a:bodyPr>
          <a:lstStyle/>
          <a:p>
            <a:r>
              <a:rPr lang="en-US" dirty="0"/>
              <a:t>The Guidelines 2014-2015</a:t>
            </a:r>
            <a:br>
              <a:rPr lang="en-US" dirty="0"/>
            </a:br>
            <a:r>
              <a:rPr lang="en-US" dirty="0">
                <a:solidFill>
                  <a:srgbClr val="E46C0A"/>
                </a:solidFill>
              </a:rPr>
              <a:t>Guidelines Relating to Data Producers</a:t>
            </a:r>
            <a:r>
              <a:rPr lang="en-US" dirty="0" smtClean="0">
                <a:solidFill>
                  <a:srgbClr val="E46C0A"/>
                </a:solidFill>
              </a:rPr>
              <a:t>:</a:t>
            </a:r>
            <a:endParaRPr lang="en-US" dirty="0">
              <a:solidFill>
                <a:srgbClr val="E46C0A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0766" y="1822383"/>
            <a:ext cx="8828653" cy="468552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data producer deposits the data in a data repository with sufficient information for others to assess the quality of the data and compliance with disciplinary and ethical norms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data producer provides the data in formats recommended by the data repository.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data producer provides the data together with the metadata requested by the data repository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329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766" y="690826"/>
            <a:ext cx="8828654" cy="699791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Guidelines Related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Repositories (4-8):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66" y="1411060"/>
            <a:ext cx="8828653" cy="468552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The </a:t>
            </a:r>
            <a:r>
              <a:rPr lang="en-US" dirty="0"/>
              <a:t>data repository has an explicit mission in the area of digital archiving and promulgates it.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The </a:t>
            </a:r>
            <a:r>
              <a:rPr lang="en-US" dirty="0"/>
              <a:t>data repository uses due diligence to ensure compliance with legal regulations and contracts including, when applicable, regulations governing the protection of human subjects.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The </a:t>
            </a:r>
            <a:r>
              <a:rPr lang="en-US" dirty="0"/>
              <a:t>data repository applies documented processes and procedures for managing data storage.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The </a:t>
            </a:r>
            <a:r>
              <a:rPr lang="en-US" dirty="0"/>
              <a:t>data repository has a plan for long-term preservation of its digital assets.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Archiving </a:t>
            </a:r>
            <a:r>
              <a:rPr lang="en-US" dirty="0"/>
              <a:t>takes place according to explicit work flows across the data life cycle.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77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766" y="690826"/>
            <a:ext cx="8828654" cy="699791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Guidelines Related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Repositories (9-13):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66" y="1289470"/>
            <a:ext cx="8828653" cy="468552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9"/>
            </a:pPr>
            <a:r>
              <a:rPr lang="en-US" dirty="0" smtClean="0"/>
              <a:t>The </a:t>
            </a:r>
            <a:r>
              <a:rPr lang="en-US" dirty="0"/>
              <a:t>data repository assumes responsibility from the data producers for access and availability of the digital objects.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dirty="0" smtClean="0"/>
              <a:t>The </a:t>
            </a:r>
            <a:r>
              <a:rPr lang="en-US" dirty="0"/>
              <a:t>data repository enables the users to discover and use the data and refer to them in a persistent way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dirty="0" smtClean="0"/>
              <a:t>The </a:t>
            </a:r>
            <a:r>
              <a:rPr lang="en-US" dirty="0"/>
              <a:t>data repository ensures the integrity of the digital objects and the </a:t>
            </a:r>
            <a:r>
              <a:rPr lang="en-US" dirty="0" smtClean="0"/>
              <a:t>metadata.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dirty="0" smtClean="0"/>
              <a:t>The </a:t>
            </a:r>
            <a:r>
              <a:rPr lang="en-US" dirty="0"/>
              <a:t>data repository ensures the authenticity of the digital objects and the metadata.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dirty="0" smtClean="0"/>
              <a:t>The </a:t>
            </a:r>
            <a:r>
              <a:rPr lang="en-US" dirty="0"/>
              <a:t>technical infrastructure explicitly supports the tasks and functions described in internationally accepted archival standards like OAIS.</a:t>
            </a:r>
          </a:p>
          <a:p>
            <a:pPr marL="457200" indent="-457200">
              <a:buFont typeface="+mj-lt"/>
              <a:buAutoNum type="arabicPeriod" startAt="9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25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766" y="900409"/>
            <a:ext cx="8828654" cy="69979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E46C0A"/>
                </a:solidFill>
              </a:rPr>
              <a:t>Guidelines Related to Data </a:t>
            </a:r>
            <a:r>
              <a:rPr lang="en-US" dirty="0" smtClean="0">
                <a:solidFill>
                  <a:srgbClr val="E46C0A"/>
                </a:solidFill>
              </a:rPr>
              <a:t>Consumers (14-16):</a:t>
            </a:r>
            <a:endParaRPr lang="en-US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66" y="1762320"/>
            <a:ext cx="8828653" cy="4685522"/>
          </a:xfrm>
        </p:spPr>
        <p:txBody>
          <a:bodyPr/>
          <a:lstStyle/>
          <a:p>
            <a:pPr marL="457200" indent="-457200">
              <a:buFont typeface="+mj-lt"/>
              <a:buAutoNum type="arabicPeriod" startAt="14"/>
            </a:pPr>
            <a:r>
              <a:rPr lang="en-US" dirty="0" smtClean="0"/>
              <a:t>The </a:t>
            </a:r>
            <a:r>
              <a:rPr lang="en-US" dirty="0"/>
              <a:t>data consumer complies with access regulations set by the data repository.</a:t>
            </a:r>
          </a:p>
          <a:p>
            <a:pPr marL="457200" indent="-457200">
              <a:buFont typeface="+mj-lt"/>
              <a:buAutoNum type="arabicPeriod" startAt="14"/>
            </a:pPr>
            <a:r>
              <a:rPr lang="en-US" dirty="0" smtClean="0"/>
              <a:t>The </a:t>
            </a:r>
            <a:r>
              <a:rPr lang="en-US" dirty="0"/>
              <a:t>data consumer conforms to and agrees with any codes of conduct that are generally accepted in the relevant sector for the exchange and proper use of knowledge and information.</a:t>
            </a:r>
          </a:p>
          <a:p>
            <a:pPr marL="457200" indent="-457200">
              <a:buFont typeface="+mj-lt"/>
              <a:buAutoNum type="arabicPeriod" startAt="14"/>
            </a:pPr>
            <a:r>
              <a:rPr lang="en-US" dirty="0" smtClean="0"/>
              <a:t>The </a:t>
            </a:r>
            <a:r>
              <a:rPr lang="en-US" dirty="0"/>
              <a:t>data consumer respects the applicable </a:t>
            </a:r>
            <a:r>
              <a:rPr lang="en-US" dirty="0" err="1"/>
              <a:t>licences</a:t>
            </a:r>
            <a:r>
              <a:rPr lang="en-US" dirty="0"/>
              <a:t> of the data repository regarding the use of the data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2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46C0A"/>
                </a:solidFill>
              </a:rPr>
              <a:t>DSA self-assessment &amp; peer review</a:t>
            </a:r>
            <a:endParaRPr lang="en-US" dirty="0">
              <a:solidFill>
                <a:srgbClr val="E46C0A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a self-assessment in the </a:t>
            </a:r>
            <a:r>
              <a:rPr lang="en-US" dirty="0">
                <a:hlinkClick r:id="rId2"/>
              </a:rPr>
              <a:t>DSA online tool</a:t>
            </a:r>
            <a:r>
              <a:rPr lang="en-US" dirty="0"/>
              <a:t>. The online tool takes you through the </a:t>
            </a:r>
            <a:r>
              <a:rPr lang="en-US" dirty="0" smtClean="0"/>
              <a:t>16 </a:t>
            </a:r>
            <a:r>
              <a:rPr lang="en-US" dirty="0">
                <a:hlinkClick r:id="rId3"/>
              </a:rPr>
              <a:t>guidelines</a:t>
            </a:r>
            <a:r>
              <a:rPr lang="en-US" dirty="0"/>
              <a:t> and provides you with </a:t>
            </a:r>
            <a:r>
              <a:rPr lang="en-US" dirty="0" smtClean="0"/>
              <a:t>support</a:t>
            </a:r>
            <a:endParaRPr lang="en-US" dirty="0"/>
          </a:p>
          <a:p>
            <a:r>
              <a:rPr lang="en-US" dirty="0" smtClean="0"/>
              <a:t>Submit self</a:t>
            </a:r>
            <a:r>
              <a:rPr lang="en-US" dirty="0"/>
              <a:t>-assessment </a:t>
            </a:r>
            <a:r>
              <a:rPr lang="en-US" dirty="0" smtClean="0"/>
              <a:t>for </a:t>
            </a:r>
            <a:r>
              <a:rPr lang="en-US" dirty="0"/>
              <a:t>peer review. The peer </a:t>
            </a:r>
            <a:r>
              <a:rPr lang="en-US" dirty="0" smtClean="0"/>
              <a:t>reviewers </a:t>
            </a:r>
            <a:r>
              <a:rPr lang="en-US" dirty="0"/>
              <a:t>will go over your answers and documentation </a:t>
            </a:r>
            <a:endParaRPr lang="en-US" dirty="0" smtClean="0"/>
          </a:p>
          <a:p>
            <a:r>
              <a:rPr lang="en-US" dirty="0" smtClean="0"/>
              <a:t>Your </a:t>
            </a:r>
            <a:r>
              <a:rPr lang="en-US" dirty="0"/>
              <a:t>self-assessment and review will not become public until the </a:t>
            </a:r>
            <a:r>
              <a:rPr lang="en-US" dirty="0" smtClean="0"/>
              <a:t>DSA is </a:t>
            </a:r>
            <a:r>
              <a:rPr lang="en-US" dirty="0"/>
              <a:t>awarded</a:t>
            </a:r>
            <a:r>
              <a:rPr lang="en-US" dirty="0" smtClean="0"/>
              <a:t>.</a:t>
            </a:r>
          </a:p>
          <a:p>
            <a:r>
              <a:rPr lang="en-US" dirty="0"/>
              <a:t>After the </a:t>
            </a:r>
            <a:r>
              <a:rPr lang="en-US" dirty="0" smtClean="0"/>
              <a:t>DSA is </a:t>
            </a:r>
            <a:r>
              <a:rPr lang="en-US" dirty="0"/>
              <a:t>awarded by the Board, the DSA logo may be displayed on the repository’s Web </a:t>
            </a:r>
            <a:r>
              <a:rPr lang="en-US" dirty="0" smtClean="0"/>
              <a:t>site with a </a:t>
            </a:r>
            <a:r>
              <a:rPr lang="en-US" dirty="0"/>
              <a:t>link to the organization’s assessment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66434" y="6379420"/>
            <a:ext cx="3190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  <a:hlinkClick r:id="rId4"/>
              </a:rPr>
              <a:t>http://datasealofapproval.org</a:t>
            </a:r>
            <a:r>
              <a:rPr lang="en-US" dirty="0" smtClean="0">
                <a:solidFill>
                  <a:prstClr val="black"/>
                </a:solidFill>
                <a:latin typeface="Calibri"/>
                <a:hlinkClick r:id="rId4"/>
              </a:rPr>
              <a:t>/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771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Scientific, Educational &amp; Cultural reasons it is essential that we “preserve” our data</a:t>
            </a:r>
          </a:p>
          <a:p>
            <a:r>
              <a:rPr lang="en-US" dirty="0" smtClean="0"/>
              <a:t>This is increasingly becoming a requirement from FAs – including in H2020</a:t>
            </a:r>
          </a:p>
          <a:p>
            <a:r>
              <a:rPr lang="en-US" dirty="0" smtClean="0"/>
              <a:t>A model for DP exists (OAIS), together with </a:t>
            </a:r>
            <a:r>
              <a:rPr lang="en-US" dirty="0" err="1" smtClean="0"/>
              <a:t>recognised</a:t>
            </a:r>
            <a:r>
              <a:rPr lang="en-US" dirty="0" smtClean="0"/>
              <a:t> methods for auditing sites</a:t>
            </a:r>
          </a:p>
          <a:p>
            <a:r>
              <a:rPr lang="en-US" dirty="0" smtClean="0"/>
              <a:t>Work in progress (RDA) to harmonize these – some tens to ~hundred of certified sites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2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29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3297" y="925114"/>
            <a:ext cx="854432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Run 1 – which led to the discovery of the Higgs boson – is just the beginning.</a:t>
            </a:r>
          </a:p>
          <a:p>
            <a:r>
              <a:rPr lang="en-US" sz="2000" dirty="0" smtClean="0"/>
              <a:t>There will be further data taking – possibly for another 2 decades or more – at increasing data rates, with further possibilities for discovery!</a:t>
            </a:r>
          </a:p>
          <a:p>
            <a:endParaRPr lang="en-US" sz="2000" dirty="0"/>
          </a:p>
        </p:txBody>
      </p:sp>
      <p:sp>
        <p:nvSpPr>
          <p:cNvPr id="4" name="Oval 3"/>
          <p:cNvSpPr/>
          <p:nvPr/>
        </p:nvSpPr>
        <p:spPr>
          <a:xfrm>
            <a:off x="188131" y="2389673"/>
            <a:ext cx="1066082" cy="1044227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We are here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15168" y="4892131"/>
            <a:ext cx="3119856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44763" y="4641251"/>
            <a:ext cx="1090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HL-LHC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Up Arrow 8"/>
          <p:cNvSpPr/>
          <p:nvPr/>
        </p:nvSpPr>
        <p:spPr>
          <a:xfrm flipH="1">
            <a:off x="564399" y="3512300"/>
            <a:ext cx="313553" cy="58015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971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Data: Outlook for HL-LHC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105400"/>
            <a:ext cx="8686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rPr>
              <a:t>Very rough estimate of a new RAW data per year of running using a simple extrapolation of current data volume scaled by the output rates. 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rPr>
              <a:t>To be added: derived data (ESD, AOD), simulation, user data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rPr>
              <a:t>…</a:t>
            </a: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Geneva" charset="0"/>
              </a:rPr>
              <a:t>0.5 EB / year is probably an under estimate!</a:t>
            </a:r>
            <a:endParaRPr lang="en-US" sz="2000" b="1" dirty="0">
              <a:solidFill>
                <a:srgbClr val="FF0000"/>
              </a:solidFill>
              <a:latin typeface="Arial" charset="0"/>
              <a:ea typeface="ＭＳ Ｐゴシック" charset="0"/>
              <a:cs typeface="Genev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Genev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2743200"/>
            <a:ext cx="430887" cy="3660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FF">
                    <a:lumMod val="50000"/>
                  </a:srgbClr>
                </a:solidFill>
                <a:latin typeface="Arial" charset="0"/>
                <a:ea typeface="ＭＳ Ｐゴシック" charset="0"/>
                <a:cs typeface="Geneva" charset="0"/>
              </a:rPr>
              <a:t>PB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585656"/>
              </p:ext>
            </p:extLst>
          </p:nvPr>
        </p:nvGraphicFramePr>
        <p:xfrm>
          <a:off x="1524000" y="1066800"/>
          <a:ext cx="60960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68699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300936" cy="838200"/>
          </a:xfrm>
        </p:spPr>
        <p:txBody>
          <a:bodyPr/>
          <a:lstStyle/>
          <a:p>
            <a:r>
              <a:rPr lang="en-US" sz="2800" dirty="0" smtClean="0"/>
              <a:t>Cost </a:t>
            </a:r>
            <a:r>
              <a:rPr lang="en-US" sz="2800" dirty="0" err="1" smtClean="0"/>
              <a:t>Modelling</a:t>
            </a:r>
            <a:r>
              <a:rPr lang="en-US" sz="2800" dirty="0" smtClean="0"/>
              <a:t>: Regular Media Refresh + Growth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Start with 10PB, then +50PB/year, then +50% every 3y (or +15% / year)</a:t>
            </a:r>
            <a:endParaRPr lang="en-US" sz="1800" dirty="0"/>
          </a:p>
        </p:txBody>
      </p:sp>
      <p:pic>
        <p:nvPicPr>
          <p:cNvPr id="5" name="Picture 4" descr="b-total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6792"/>
            <a:ext cx="5804103" cy="502874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5489985" y="3994951"/>
            <a:ext cx="983281" cy="69655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9555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-costperiod-breakd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8077200" cy="4712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24004" y="5661248"/>
            <a:ext cx="2752977" cy="830997"/>
          </a:xfrm>
          <a:prstGeom prst="rect">
            <a:avLst/>
          </a:prstGeom>
          <a:solidFill>
            <a:srgbClr val="FF6600">
              <a:alpha val="5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 defTabSz="914400"/>
            <a:r>
              <a:rPr lang="en-US" sz="2400" b="1" dirty="0" smtClean="0">
                <a:solidFill>
                  <a:srgbClr val="000000"/>
                </a:solidFill>
                <a:latin typeface="Arial"/>
              </a:rPr>
              <a:t>Total cost: ~$60M</a:t>
            </a:r>
          </a:p>
          <a:p>
            <a:pPr algn="ctr" defTabSz="914400"/>
            <a:r>
              <a:rPr lang="en-US" sz="2400" b="1" dirty="0" smtClean="0">
                <a:solidFill>
                  <a:srgbClr val="000000"/>
                </a:solidFill>
                <a:latin typeface="Arial"/>
              </a:rPr>
              <a:t>(~$2M / year)</a:t>
            </a:r>
            <a:endParaRPr lang="en-US" sz="24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868888" cy="838200"/>
          </a:xfrm>
        </p:spPr>
        <p:txBody>
          <a:bodyPr/>
          <a:lstStyle/>
          <a:p>
            <a:r>
              <a:rPr lang="en-US" sz="2800" dirty="0"/>
              <a:t>Case B) increasing archive growth</a:t>
            </a:r>
          </a:p>
        </p:txBody>
      </p:sp>
      <p:pic>
        <p:nvPicPr>
          <p:cNvPr id="11" name="Picture 10" descr="b-cost9-21-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122311"/>
            <a:ext cx="3131840" cy="273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74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Vision for LT DP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769" y="1600200"/>
            <a:ext cx="8566376" cy="4817033"/>
          </a:xfrm>
        </p:spPr>
        <p:txBody>
          <a:bodyPr>
            <a:normAutofit fontScale="85000" lnSpcReduction="2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Long-term – e.g. LC timescales</a:t>
            </a:r>
            <a:r>
              <a:rPr lang="en-US" i="1" dirty="0" smtClean="0">
                <a:solidFill>
                  <a:srgbClr val="FF0000"/>
                </a:solidFill>
              </a:rPr>
              <a:t>: </a:t>
            </a:r>
            <a:r>
              <a:rPr lang="en-US" b="1" i="1" dirty="0" smtClean="0">
                <a:solidFill>
                  <a:srgbClr val="008000"/>
                </a:solidFill>
              </a:rPr>
              <a:t>disruptive change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By 2020, all archived data – e.g. that described in DPHEP Blueprint, including LHC data – easily </a:t>
            </a:r>
            <a:r>
              <a:rPr lang="en-US" b="1" dirty="0" smtClean="0">
                <a:solidFill>
                  <a:srgbClr val="660066"/>
                </a:solidFill>
              </a:rPr>
              <a:t>findable</a:t>
            </a:r>
            <a:r>
              <a:rPr lang="en-US" dirty="0" smtClean="0"/>
              <a:t>, fully </a:t>
            </a:r>
            <a:r>
              <a:rPr lang="en-US" b="1" dirty="0" smtClean="0"/>
              <a:t>usable</a:t>
            </a:r>
            <a:r>
              <a:rPr lang="en-US" dirty="0" smtClean="0"/>
              <a:t> by </a:t>
            </a:r>
            <a:r>
              <a:rPr lang="en-US" b="1" dirty="0" smtClean="0"/>
              <a:t>designated communities</a:t>
            </a:r>
            <a:r>
              <a:rPr lang="en-US" dirty="0" smtClean="0"/>
              <a:t> with clear (Open) access policies and possibilities to annotate </a:t>
            </a:r>
            <a:r>
              <a:rPr lang="en-US" dirty="0"/>
              <a:t>further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Best practices, tools and services well run-in, fully documented and sustainable; built in common with other disciplines, based on standards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660066"/>
                </a:solidFill>
              </a:rPr>
              <a:t>DPHEP portal</a:t>
            </a:r>
            <a:r>
              <a:rPr lang="en-US" dirty="0" smtClean="0"/>
              <a:t>, through which data / tools accessed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Agree with Funding Agencies clear targets &amp; metrics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239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8997" cy="3434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715" y="-27384"/>
            <a:ext cx="4541286" cy="34746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715" y="3447250"/>
            <a:ext cx="4541286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6512" y="3455772"/>
            <a:ext cx="4615509" cy="34053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946617" y="5999806"/>
            <a:ext cx="2990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Calibri"/>
              </a:rPr>
              <a:t>Volume: 100PB + ~50PB/year </a:t>
            </a:r>
            <a:br>
              <a:rPr lang="en-US" b="1" dirty="0" smtClean="0">
                <a:solidFill>
                  <a:srgbClr val="000090"/>
                </a:solidFill>
                <a:latin typeface="Calibri"/>
              </a:rPr>
            </a:br>
            <a:r>
              <a:rPr lang="en-US" b="1" dirty="0" smtClean="0">
                <a:solidFill>
                  <a:srgbClr val="000090"/>
                </a:solidFill>
                <a:latin typeface="Calibri"/>
              </a:rPr>
              <a:t>(+400PB/year from 2020)</a:t>
            </a:r>
            <a:endParaRPr lang="en-US" b="1" dirty="0">
              <a:solidFill>
                <a:srgbClr val="00009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835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from Funding Agencies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62682" cy="491415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To integrate data management planning into the overall research plan, </a:t>
            </a:r>
            <a:r>
              <a:rPr lang="en-US" dirty="0" smtClean="0"/>
              <a:t>all proposals </a:t>
            </a:r>
            <a:r>
              <a:rPr lang="en-US" dirty="0"/>
              <a:t>submitted to the Office of Science for research funding are </a:t>
            </a:r>
            <a:r>
              <a:rPr lang="en-US" dirty="0" smtClean="0"/>
              <a:t>required </a:t>
            </a:r>
            <a:r>
              <a:rPr lang="en-US" dirty="0"/>
              <a:t>to include a Data Management Plan (DMP) of no more than two </a:t>
            </a:r>
            <a:r>
              <a:rPr lang="en-US" dirty="0" smtClean="0"/>
              <a:t>pages </a:t>
            </a:r>
            <a:r>
              <a:rPr lang="en-US" dirty="0"/>
              <a:t>that describes how data generated through the course of the proposed </a:t>
            </a:r>
            <a:r>
              <a:rPr lang="en-US" dirty="0" smtClean="0"/>
              <a:t>research </a:t>
            </a:r>
            <a:r>
              <a:rPr lang="en-US" dirty="0"/>
              <a:t>will be </a:t>
            </a:r>
            <a:r>
              <a:rPr lang="en-US" b="1" u="sng" dirty="0">
                <a:solidFill>
                  <a:srgbClr val="FF0000"/>
                </a:solidFill>
              </a:rPr>
              <a:t>shared and preserved</a:t>
            </a:r>
            <a:r>
              <a:rPr lang="en-US" dirty="0"/>
              <a:t> or explains why data sharing and/or </a:t>
            </a:r>
            <a:r>
              <a:rPr lang="en-US" dirty="0" smtClean="0"/>
              <a:t>preservation </a:t>
            </a:r>
            <a:r>
              <a:rPr lang="en-US" dirty="0"/>
              <a:t>are not possible or scientifically appropriate.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a minimum, </a:t>
            </a:r>
            <a:r>
              <a:rPr lang="en-US" dirty="0" smtClean="0"/>
              <a:t>DMPs </a:t>
            </a:r>
            <a:r>
              <a:rPr lang="en-US" dirty="0"/>
              <a:t>must describe how data sharing and preservation will enable </a:t>
            </a:r>
            <a:r>
              <a:rPr lang="en-US" b="1" u="sng" dirty="0">
                <a:solidFill>
                  <a:srgbClr val="0000FF"/>
                </a:solidFill>
              </a:rPr>
              <a:t>validation </a:t>
            </a:r>
            <a:r>
              <a:rPr lang="en-US" b="1" u="sng" dirty="0" smtClean="0">
                <a:solidFill>
                  <a:srgbClr val="0000FF"/>
                </a:solidFill>
              </a:rPr>
              <a:t>of </a:t>
            </a:r>
            <a:r>
              <a:rPr lang="en-US" b="1" u="sng" dirty="0">
                <a:solidFill>
                  <a:srgbClr val="0000FF"/>
                </a:solidFill>
              </a:rPr>
              <a:t>results</a:t>
            </a:r>
            <a:r>
              <a:rPr lang="en-US" dirty="0"/>
              <a:t>, or how results could be validated if data are not shared or </a:t>
            </a:r>
            <a:r>
              <a:rPr lang="en-US" dirty="0" smtClean="0"/>
              <a:t>preserved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Similar requirements from European FAs and EU (H2020)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26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 Years of the Top Quark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82" y="1501282"/>
            <a:ext cx="6829911" cy="528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0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1694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are we going to preserve all this data?</a:t>
            </a:r>
          </a:p>
          <a:p>
            <a:endParaRPr lang="en-US" dirty="0"/>
          </a:p>
          <a:p>
            <a:r>
              <a:rPr lang="en-US" dirty="0" smtClean="0"/>
              <a:t>And what about “the knowledge” needed to use it?</a:t>
            </a:r>
          </a:p>
          <a:p>
            <a:endParaRPr lang="en-US" dirty="0"/>
          </a:p>
          <a:p>
            <a:r>
              <a:rPr lang="en-US" dirty="0" smtClean="0"/>
              <a:t>How will we measure our success?</a:t>
            </a:r>
          </a:p>
          <a:p>
            <a:endParaRPr lang="en-US" dirty="0"/>
          </a:p>
          <a:p>
            <a:r>
              <a:rPr lang="en-US" dirty="0" smtClean="0"/>
              <a:t>And what’s it all for?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8475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Storage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2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have developed significant knowledge / experience with offering reliable, cost-effective storage services – “pain” documented (SIRs)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Curation</a:t>
            </a:r>
            <a:r>
              <a:rPr lang="en-US" dirty="0" smtClean="0"/>
              <a:t>” a commitment from WLCG Tier0 + TIer1 sites (aka “EU-T0”) – WLCG </a:t>
            </a:r>
            <a:r>
              <a:rPr lang="en-US" dirty="0" err="1" smtClean="0"/>
              <a:t>MoU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err="1" smtClean="0">
                <a:solidFill>
                  <a:srgbClr val="FF0000"/>
                </a:solidFill>
              </a:rPr>
              <a:t>HEPiX</a:t>
            </a:r>
            <a:r>
              <a:rPr lang="en-US" b="1" dirty="0" smtClean="0">
                <a:solidFill>
                  <a:srgbClr val="FF0000"/>
                </a:solidFill>
              </a:rPr>
              <a:t> survey shows a very (10</a:t>
            </a:r>
            <a:r>
              <a:rPr lang="en-US" b="1" baseline="30000" dirty="0" smtClean="0">
                <a:solidFill>
                  <a:srgbClr val="FF0000"/>
                </a:solidFill>
              </a:rPr>
              <a:t>4</a:t>
            </a:r>
            <a:r>
              <a:rPr lang="en-US" b="1" dirty="0" smtClean="0">
                <a:solidFill>
                  <a:srgbClr val="FF0000"/>
                </a:solidFill>
              </a:rPr>
              <a:t>) wide range in “results” – encourage sharing of best practices as well as issues involving loss or “near miss”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All this in parallel with / funding from major e-infrastructure projects (EGEE, EGI, etc.)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49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 Two-fold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Specific technical solutions</a:t>
            </a:r>
          </a:p>
          <a:p>
            <a:pPr lvl="1"/>
            <a:r>
              <a:rPr lang="en-US" dirty="0" smtClean="0"/>
              <a:t>Main-stream;</a:t>
            </a:r>
          </a:p>
          <a:p>
            <a:pPr lvl="1"/>
            <a:r>
              <a:rPr lang="en-US" dirty="0" smtClean="0"/>
              <a:t>Sustainable;</a:t>
            </a:r>
          </a:p>
          <a:p>
            <a:pPr lvl="1"/>
            <a:r>
              <a:rPr lang="en-US" dirty="0" smtClean="0"/>
              <a:t>Standards-based;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COMMON</a:t>
            </a:r>
          </a:p>
          <a:p>
            <a:endParaRPr lang="en-US" dirty="0" smtClean="0"/>
          </a:p>
          <a:p>
            <a:r>
              <a:rPr lang="en-US" dirty="0" smtClean="0"/>
              <a:t>Transparent funding model</a:t>
            </a:r>
          </a:p>
          <a:p>
            <a:endParaRPr lang="en-US" dirty="0" smtClean="0"/>
          </a:p>
          <a:p>
            <a:r>
              <a:rPr lang="en-US" dirty="0" smtClean="0"/>
              <a:t>Project funding for short-term issues</a:t>
            </a:r>
          </a:p>
          <a:p>
            <a:pPr lvl="1"/>
            <a:r>
              <a:rPr lang="en-US" dirty="0" smtClean="0"/>
              <a:t>Must have a plan for long-term support from the outset!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Clear, up-front metrics</a:t>
            </a:r>
          </a:p>
          <a:p>
            <a:pPr lvl="1"/>
            <a:r>
              <a:rPr lang="en-US" dirty="0" smtClean="0"/>
              <a:t>Discipline neutral, where possible;</a:t>
            </a:r>
          </a:p>
          <a:p>
            <a:pPr lvl="1"/>
            <a:r>
              <a:rPr lang="en-US" dirty="0" smtClean="0"/>
              <a:t>Standards-based;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EXTENDED IFF NEEDED</a:t>
            </a:r>
          </a:p>
          <a:p>
            <a:r>
              <a:rPr lang="en-US" dirty="0" smtClean="0"/>
              <a:t>Start with “the standard”, coupled with </a:t>
            </a:r>
            <a:r>
              <a:rPr lang="en-US" dirty="0" err="1" smtClean="0"/>
              <a:t>recognised</a:t>
            </a:r>
            <a:r>
              <a:rPr lang="en-US" dirty="0" smtClean="0"/>
              <a:t> certification processes</a:t>
            </a:r>
          </a:p>
          <a:p>
            <a:pPr lvl="1"/>
            <a:r>
              <a:rPr lang="en-US" dirty="0" smtClean="0"/>
              <a:t>See RDA IG</a:t>
            </a:r>
          </a:p>
          <a:p>
            <a:r>
              <a:rPr lang="en-US" dirty="0" smtClean="0"/>
              <a:t>Discuss with FAs and experiments – agree!</a:t>
            </a:r>
          </a:p>
          <a:p>
            <a:endParaRPr lang="en-US" dirty="0"/>
          </a:p>
          <a:p>
            <a:r>
              <a:rPr lang="en-US" dirty="0" smtClean="0"/>
              <a:t>(For sake of argument, let’s assume DSA)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2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Metrics (aka “The Metrics”)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94749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Open Data for educational outreach</a:t>
            </a:r>
          </a:p>
          <a:p>
            <a:pPr marL="914400" lvl="1" indent="-514350"/>
            <a:r>
              <a:rPr lang="en-US" dirty="0" smtClean="0"/>
              <a:t>Based on specific samples suitable for this purpose</a:t>
            </a:r>
          </a:p>
          <a:p>
            <a:pPr marL="914400" lvl="1" indent="-514350"/>
            <a:r>
              <a:rPr lang="en-US" b="1" dirty="0" smtClean="0">
                <a:solidFill>
                  <a:srgbClr val="FF0000"/>
                </a:solidFill>
              </a:rPr>
              <a:t>MUST EXPLAIN BENEFIT OF OUR WORK FOR FUTURE FUNDING!</a:t>
            </a:r>
          </a:p>
          <a:p>
            <a:pPr marL="914400" lvl="1" indent="-514350"/>
            <a:r>
              <a:rPr lang="en-US" dirty="0" smtClean="0"/>
              <a:t>High-lighted in European Strategy for PP update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Reproducibility of results</a:t>
            </a:r>
          </a:p>
          <a:p>
            <a:pPr lvl="1"/>
            <a:r>
              <a:rPr lang="en-US" dirty="0" smtClean="0"/>
              <a:t>A (scientific) requirement (from FAs)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“The Journal of Irreproducible Results”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Maintaining full potential of data for future discovery / (re-)use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497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Data Access Policies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070346"/>
              </p:ext>
            </p:extLst>
          </p:nvPr>
        </p:nvGraphicFramePr>
        <p:xfrm>
          <a:off x="0" y="1396360"/>
          <a:ext cx="9144000" cy="539495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989294"/>
                <a:gridCol w="515470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Level (standard notation)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Access Policy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0 (raw) (</a:t>
                      </a:r>
                      <a:r>
                        <a:rPr lang="en-US" sz="2800" baseline="0" dirty="0" err="1" smtClean="0">
                          <a:solidFill>
                            <a:srgbClr val="FF0000"/>
                          </a:solidFill>
                        </a:rPr>
                        <a:t>cf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 “Tier”)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Restricted even internally</a:t>
                      </a:r>
                    </a:p>
                    <a:p>
                      <a:pPr marL="914400" lvl="1" indent="-457200">
                        <a:buFont typeface="Arial"/>
                        <a:buChar char="•"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Requires significant resources (grid) to use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6600"/>
                          </a:solidFill>
                        </a:rPr>
                        <a:t>L1 (1</a:t>
                      </a:r>
                      <a:r>
                        <a:rPr lang="en-US" sz="2800" baseline="30000" dirty="0" smtClean="0">
                          <a:solidFill>
                            <a:srgbClr val="FF6600"/>
                          </a:solidFill>
                        </a:rPr>
                        <a:t>st</a:t>
                      </a:r>
                      <a:r>
                        <a:rPr lang="en-US" sz="2800" dirty="0" smtClean="0">
                          <a:solidFill>
                            <a:srgbClr val="FF6600"/>
                          </a:solidFill>
                        </a:rPr>
                        <a:t> processing)</a:t>
                      </a:r>
                      <a:endParaRPr lang="en-US" sz="28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6600"/>
                          </a:solidFill>
                        </a:rPr>
                        <a:t>Large</a:t>
                      </a:r>
                      <a:r>
                        <a:rPr lang="en-US" sz="2800" baseline="0" dirty="0" smtClean="0">
                          <a:solidFill>
                            <a:srgbClr val="FF6600"/>
                          </a:solidFill>
                        </a:rPr>
                        <a:t> f</a:t>
                      </a:r>
                      <a:r>
                        <a:rPr lang="en-US" sz="2800" dirty="0" smtClean="0">
                          <a:solidFill>
                            <a:srgbClr val="FF6600"/>
                          </a:solidFill>
                        </a:rPr>
                        <a:t>raction available after “embargo” (validation)</a:t>
                      </a:r>
                      <a:r>
                        <a:rPr lang="en-US" sz="2800" baseline="0" dirty="0" smtClean="0">
                          <a:solidFill>
                            <a:srgbClr val="FF6600"/>
                          </a:solidFill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FF6600"/>
                          </a:solidFill>
                        </a:rPr>
                        <a:t>period</a:t>
                      </a:r>
                    </a:p>
                    <a:p>
                      <a:pPr marL="914400" lvl="1" indent="-457200">
                        <a:buFont typeface="Arial"/>
                        <a:buChar char="•"/>
                      </a:pPr>
                      <a:r>
                        <a:rPr lang="en-US" sz="2000" dirty="0" smtClean="0">
                          <a:solidFill>
                            <a:srgbClr val="FF6600"/>
                          </a:solidFill>
                        </a:rPr>
                        <a:t>Duration: a few years</a:t>
                      </a:r>
                    </a:p>
                    <a:p>
                      <a:pPr marL="914400" lvl="1" indent="-457200">
                        <a:buFont typeface="Arial"/>
                        <a:buChar char="•"/>
                      </a:pPr>
                      <a:r>
                        <a:rPr lang="en-US" sz="2000" dirty="0" smtClean="0">
                          <a:solidFill>
                            <a:srgbClr val="FF6600"/>
                          </a:solidFill>
                        </a:rPr>
                        <a:t>Fraction: 30 / 50</a:t>
                      </a:r>
                      <a:r>
                        <a:rPr lang="en-US" sz="2000" baseline="0" dirty="0" smtClean="0">
                          <a:solidFill>
                            <a:srgbClr val="FF6600"/>
                          </a:solidFill>
                        </a:rPr>
                        <a:t> / 100%</a:t>
                      </a:r>
                      <a:endParaRPr lang="en-US" sz="20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00FF"/>
                          </a:solidFill>
                        </a:rPr>
                        <a:t>L2 (analysis level)</a:t>
                      </a:r>
                      <a:endParaRPr lang="en-US" sz="28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00FF"/>
                          </a:solidFill>
                        </a:rPr>
                        <a:t>Specific (meaningful) samples for educational</a:t>
                      </a:r>
                      <a:r>
                        <a:rPr lang="en-US" sz="2800" b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00FF"/>
                          </a:solidFill>
                        </a:rPr>
                        <a:t>outreach: </a:t>
                      </a:r>
                      <a:br>
                        <a:rPr lang="en-US" sz="2800" b="1" dirty="0" smtClean="0">
                          <a:solidFill>
                            <a:srgbClr val="0000FF"/>
                          </a:solidFill>
                        </a:rPr>
                      </a:br>
                      <a:r>
                        <a:rPr lang="en-US" sz="2800" b="1" dirty="0" smtClean="0">
                          <a:solidFill>
                            <a:srgbClr val="0000FF"/>
                          </a:solidFill>
                        </a:rPr>
                        <a:t>pilot projects on-going</a:t>
                      </a:r>
                    </a:p>
                    <a:p>
                      <a:pPr marL="914400" lvl="1" indent="-45720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CMS, </a:t>
                      </a: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</a:rPr>
                        <a:t>LHCb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, ATLAS, ALICE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8000"/>
                          </a:solidFill>
                        </a:rPr>
                        <a:t>L3 (publications)</a:t>
                      </a:r>
                      <a:endParaRPr lang="en-US" sz="2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8000"/>
                          </a:solidFill>
                        </a:rPr>
                        <a:t>Open Access (CERN policy)</a:t>
                      </a:r>
                      <a:endParaRPr lang="en-US" sz="2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4282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760" y="1907505"/>
            <a:ext cx="8685648" cy="4525963"/>
          </a:xfrm>
        </p:spPr>
        <p:txBody>
          <a:bodyPr>
            <a:noAutofit/>
          </a:bodyPr>
          <a:lstStyle/>
          <a:p>
            <a:pPr marL="916455" lvl="1" indent="-516405">
              <a:spcBef>
                <a:spcPct val="50000"/>
              </a:spcBef>
              <a:buFont typeface="+mj-lt"/>
              <a:buAutoNum type="arabicPeriod" startAt="2"/>
            </a:pPr>
            <a:r>
              <a:rPr lang="en-US" sz="2400" b="1" dirty="0" smtClean="0"/>
              <a:t>Digital </a:t>
            </a:r>
            <a:r>
              <a:rPr lang="en-US" sz="2400" b="1" dirty="0"/>
              <a:t>library </a:t>
            </a:r>
            <a:r>
              <a:rPr lang="en-US" sz="2400" dirty="0"/>
              <a:t>tools (</a:t>
            </a:r>
            <a:r>
              <a:rPr lang="en-US" sz="2400" b="1" dirty="0" err="1" smtClean="0">
                <a:solidFill>
                  <a:srgbClr val="008000"/>
                </a:solidFill>
              </a:rPr>
              <a:t>Invenio</a:t>
            </a:r>
            <a:r>
              <a:rPr lang="en-US" sz="2400" dirty="0" smtClean="0"/>
              <a:t>) </a:t>
            </a:r>
            <a:r>
              <a:rPr lang="en-US" sz="2400" dirty="0"/>
              <a:t>&amp; services (</a:t>
            </a:r>
            <a:r>
              <a:rPr lang="en-US" sz="2400" b="1" dirty="0" smtClean="0">
                <a:solidFill>
                  <a:srgbClr val="008000"/>
                </a:solidFill>
              </a:rPr>
              <a:t>CDS, INSPIRE, ZENODO</a:t>
            </a:r>
            <a:r>
              <a:rPr lang="en-US" sz="2400" dirty="0" smtClean="0"/>
              <a:t>) + domain tools (</a:t>
            </a:r>
            <a:r>
              <a:rPr lang="en-US" sz="2400" dirty="0" err="1" smtClean="0">
                <a:solidFill>
                  <a:srgbClr val="000090"/>
                </a:solidFill>
              </a:rPr>
              <a:t>HepData</a:t>
            </a:r>
            <a:r>
              <a:rPr lang="en-US" sz="2400" dirty="0" smtClean="0">
                <a:solidFill>
                  <a:srgbClr val="000090"/>
                </a:solidFill>
              </a:rPr>
              <a:t>, RIVET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RECAST</a:t>
            </a:r>
            <a:r>
              <a:rPr lang="en-US" sz="2400" dirty="0" smtClean="0"/>
              <a:t>…)</a:t>
            </a:r>
            <a:endParaRPr lang="en-US" sz="2400" dirty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 startAt="2"/>
            </a:pPr>
            <a:r>
              <a:rPr lang="en-US" sz="2400" b="1" dirty="0"/>
              <a:t>Sustainable software</a:t>
            </a:r>
            <a:r>
              <a:rPr lang="en-US" sz="2400" dirty="0"/>
              <a:t>, coupled with advanced </a:t>
            </a:r>
            <a:r>
              <a:rPr lang="en-US" sz="2400" b="1" dirty="0"/>
              <a:t>virtualization</a:t>
            </a:r>
            <a:r>
              <a:rPr lang="en-US" sz="2400" dirty="0"/>
              <a:t> </a:t>
            </a:r>
            <a:r>
              <a:rPr lang="en-US" sz="2400" dirty="0" smtClean="0"/>
              <a:t>techniques</a:t>
            </a:r>
            <a:r>
              <a:rPr lang="en-US" sz="2400" baseline="30000" dirty="0" smtClean="0"/>
              <a:t>,</a:t>
            </a:r>
            <a:r>
              <a:rPr lang="en-US" sz="2400" dirty="0" smtClean="0"/>
              <a:t> “snap-</a:t>
            </a:r>
            <a:r>
              <a:rPr lang="en-US" sz="2400" dirty="0" err="1" smtClean="0"/>
              <a:t>shotting</a:t>
            </a:r>
            <a:r>
              <a:rPr lang="en-US" sz="2400" dirty="0" smtClean="0"/>
              <a:t>” </a:t>
            </a:r>
            <a:r>
              <a:rPr lang="en-US" sz="2400" dirty="0"/>
              <a:t>and </a:t>
            </a:r>
            <a:r>
              <a:rPr lang="en-US" sz="2400" b="1" dirty="0"/>
              <a:t>validation</a:t>
            </a:r>
            <a:r>
              <a:rPr lang="en-US" sz="2400" dirty="0"/>
              <a:t> </a:t>
            </a:r>
            <a:r>
              <a:rPr lang="en-US" sz="2400" dirty="0" smtClean="0"/>
              <a:t>frameworks</a:t>
            </a:r>
            <a:endParaRPr lang="en-US" sz="2400" dirty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 startAt="2"/>
            </a:pPr>
            <a:r>
              <a:rPr lang="en-US" sz="2400" dirty="0">
                <a:solidFill>
                  <a:srgbClr val="FF0000"/>
                </a:solidFill>
              </a:rPr>
              <a:t>Proven bit preservation at the 100PB scale, together with a </a:t>
            </a:r>
            <a:r>
              <a:rPr lang="en-US" sz="2400" b="1" dirty="0">
                <a:solidFill>
                  <a:srgbClr val="008000"/>
                </a:solidFill>
              </a:rPr>
              <a:t>sustainable</a:t>
            </a:r>
            <a:r>
              <a:rPr lang="en-US" sz="2400" dirty="0">
                <a:solidFill>
                  <a:srgbClr val="FF0000"/>
                </a:solidFill>
              </a:rPr>
              <a:t> funding model with an outlook to 2040/</a:t>
            </a:r>
            <a:r>
              <a:rPr lang="en-US" sz="2400" dirty="0" smtClean="0">
                <a:solidFill>
                  <a:srgbClr val="FF0000"/>
                </a:solidFill>
              </a:rPr>
              <a:t>50</a:t>
            </a:r>
          </a:p>
          <a:p>
            <a:pPr marL="916455" lvl="1" indent="-516405">
              <a:spcBef>
                <a:spcPct val="50000"/>
              </a:spcBef>
              <a:buFont typeface="+mj-lt"/>
              <a:buAutoNum type="arabicPeriod" startAt="2"/>
            </a:pPr>
            <a:r>
              <a:rPr lang="en-US" sz="2400" b="1" dirty="0" smtClean="0"/>
              <a:t>Open Data</a:t>
            </a:r>
            <a:endParaRPr lang="en-US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Oval 5"/>
          <p:cNvSpPr/>
          <p:nvPr/>
        </p:nvSpPr>
        <p:spPr>
          <a:xfrm>
            <a:off x="245820" y="274638"/>
            <a:ext cx="8685648" cy="64468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11472" y="816200"/>
            <a:ext cx="4721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1. DPHEP Portal</a:t>
            </a:r>
            <a:endParaRPr lang="en-US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42714" y="4484452"/>
            <a:ext cx="3145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(and several EB of data)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61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Portal – </a:t>
            </a:r>
            <a:r>
              <a:rPr lang="en-US" dirty="0" err="1" smtClean="0"/>
              <a:t>Zenodo</a:t>
            </a:r>
            <a:r>
              <a:rPr lang="en-US" dirty="0" smtClean="0"/>
              <a:t> like?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4367"/>
            <a:ext cx="9144000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2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Documentation projects </a:t>
            </a:r>
            <a:r>
              <a:rPr lang="en-GB" dirty="0" smtClean="0">
                <a:cs typeface="+mj-cs"/>
              </a:rPr>
              <a:t>with </a:t>
            </a:r>
            <a:r>
              <a:rPr lang="en-GB" dirty="0" err="1" smtClean="0">
                <a:cs typeface="+mj-cs"/>
              </a:rPr>
              <a:t>INSPIREHEP.net</a:t>
            </a:r>
            <a:endParaRPr lang="en-GB" dirty="0" smtClean="0">
              <a:cs typeface="+mj-cs"/>
            </a:endParaRPr>
          </a:p>
        </p:txBody>
      </p:sp>
      <p:pic>
        <p:nvPicPr>
          <p:cNvPr id="131076" name="Picture 7" descr="zeu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" t="856"/>
          <a:stretch>
            <a:fillRect/>
          </a:stretch>
        </p:blipFill>
        <p:spPr bwMode="auto">
          <a:xfrm>
            <a:off x="4599596" y="3744891"/>
            <a:ext cx="4395919" cy="2330791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58838" y="782412"/>
            <a:ext cx="871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defTabSz="914400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Internal notes from all HERA experiments now available on INSPIRE</a:t>
            </a:r>
          </a:p>
          <a:p>
            <a:pPr marL="706437" lvl="1" indent="-342900" defTabSz="914400" eaLnBrk="1" hangingPunct="1">
              <a:lnSpc>
                <a:spcPct val="90000"/>
              </a:lnSpc>
              <a:buClr>
                <a:srgbClr val="808080"/>
              </a:buClr>
              <a:defRPr/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A collaborative effort to provide “consistent” documentation across all HEP experiments – starting with those at CERN – as from 2015</a:t>
            </a:r>
          </a:p>
          <a:p>
            <a:pPr marL="706437" lvl="1" indent="-342900" defTabSz="914400" eaLnBrk="1" hangingPunct="1">
              <a:lnSpc>
                <a:spcPct val="90000"/>
              </a:lnSpc>
              <a:buClr>
                <a:srgbClr val="808080"/>
              </a:buClr>
              <a:defRPr/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(Often done in an inconsistent and/or ad-hoc way, particularly for older experiments)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74" y="2233799"/>
            <a:ext cx="4417336" cy="242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66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766" y="866456"/>
            <a:ext cx="8828654" cy="882354"/>
          </a:xfrm>
        </p:spPr>
        <p:txBody>
          <a:bodyPr>
            <a:normAutofit fontScale="90000"/>
          </a:bodyPr>
          <a:lstStyle/>
          <a:p>
            <a:r>
              <a:rPr lang="en-US" dirty="0"/>
              <a:t>The Guidelines 2014-2015</a:t>
            </a:r>
            <a:br>
              <a:rPr lang="en-US" dirty="0"/>
            </a:br>
            <a:r>
              <a:rPr lang="en-US" dirty="0">
                <a:solidFill>
                  <a:srgbClr val="E46C0A"/>
                </a:solidFill>
              </a:rPr>
              <a:t>Guidelines Relating to Data Producers</a:t>
            </a:r>
            <a:r>
              <a:rPr lang="en-US" dirty="0" smtClean="0">
                <a:solidFill>
                  <a:srgbClr val="E46C0A"/>
                </a:solidFill>
              </a:rPr>
              <a:t>:</a:t>
            </a:r>
            <a:endParaRPr lang="en-US" dirty="0">
              <a:solidFill>
                <a:srgbClr val="E46C0A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0766" y="1947823"/>
            <a:ext cx="8828653" cy="468552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data producer deposits the data in a data repository with </a:t>
            </a:r>
            <a:r>
              <a:rPr lang="en-US" b="1" dirty="0">
                <a:solidFill>
                  <a:srgbClr val="008000"/>
                </a:solidFill>
              </a:rPr>
              <a:t>sufficient information</a:t>
            </a:r>
            <a:r>
              <a:rPr lang="en-US" dirty="0"/>
              <a:t> for others to assess the </a:t>
            </a:r>
            <a:r>
              <a:rPr lang="en-US" b="1" dirty="0">
                <a:solidFill>
                  <a:srgbClr val="0000FF"/>
                </a:solidFill>
              </a:rPr>
              <a:t>quality</a:t>
            </a:r>
            <a:r>
              <a:rPr lang="en-US" dirty="0"/>
              <a:t> of the data and compliance with disciplinary and ethical norms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data producer provides the data in formats recommended by the data repository.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data producer provides the data together with the </a:t>
            </a:r>
            <a:r>
              <a:rPr lang="en-US" b="1" dirty="0">
                <a:solidFill>
                  <a:srgbClr val="660066"/>
                </a:solidFill>
              </a:rPr>
              <a:t>metadata</a:t>
            </a:r>
            <a:r>
              <a:rPr lang="en-US" dirty="0"/>
              <a:t> requested by the data repository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HEP data formats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06577"/>
              </p:ext>
            </p:extLst>
          </p:nvPr>
        </p:nvGraphicFramePr>
        <p:xfrm>
          <a:off x="0" y="1600200"/>
          <a:ext cx="9144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937"/>
                <a:gridCol w="1672284"/>
                <a:gridCol w="1498087"/>
                <a:gridCol w="44086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Accelerator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ALEPH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DELPHI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Zebra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CERNLIB – no longer formally supported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Zebra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Zebra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PH/SFT</a:t>
                      </a:r>
                      <a:r>
                        <a:rPr lang="en-US" baseline="0" dirty="0" smtClean="0"/>
                        <a:t> + FNAL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LHCb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COMPASS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SPS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90"/>
                          </a:solidFill>
                        </a:rPr>
                        <a:t>Objy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Support dropped at CERN ~10 years ago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COMPASS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SPS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90"/>
                          </a:solidFill>
                        </a:rPr>
                        <a:t>ALICE online format – 300TB migrated</a:t>
                      </a:r>
                      <a:endParaRPr lang="en-US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5850" y="6177884"/>
            <a:ext cx="8916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 Other formats used at other labs – many previous formats no longer supported!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28" y="175851"/>
            <a:ext cx="1162429" cy="122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70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flipH="1">
            <a:off x="2016361" y="2333437"/>
            <a:ext cx="19770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By September, CMS should have made a public release of some data + complete environment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, now also ATLAS , plan something similar, based on “common tools / framework”</a:t>
            </a:r>
          </a:p>
          <a:p>
            <a:endParaRPr lang="en-US" dirty="0" smtClean="0"/>
          </a:p>
          <a:p>
            <a:r>
              <a:rPr lang="en-US" dirty="0" smtClean="0"/>
              <a:t>By end 2014, a first version of the “DPHEP portal” should be up and running</a:t>
            </a:r>
          </a:p>
          <a:p>
            <a:endParaRPr lang="en-US" dirty="0" smtClean="0"/>
          </a:p>
          <a:p>
            <a:r>
              <a:rPr lang="en-US" dirty="0" smtClean="0"/>
              <a:t>“DSA++” – by end 2015???</a:t>
            </a:r>
          </a:p>
          <a:p>
            <a:endParaRPr lang="en-US" dirty="0"/>
          </a:p>
          <a:p>
            <a:r>
              <a:rPr lang="en-US" dirty="0" smtClean="0"/>
              <a:t>More news in Sep (RDA-4) / Oct (APA)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93942" y="214742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246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DP to H2020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EINFRA-1-2012 “Big Research Data”</a:t>
            </a:r>
          </a:p>
          <a:p>
            <a:pPr lvl="1"/>
            <a:r>
              <a:rPr lang="en-US" dirty="0" smtClean="0"/>
              <a:t>Trusted / certified federated digital repositories with sustainable funding models that scale from many TB to a few EB</a:t>
            </a:r>
          </a:p>
          <a:p>
            <a:r>
              <a:rPr lang="en-US" dirty="0" smtClean="0"/>
              <a:t>“Digital library calls”: front-office tools</a:t>
            </a:r>
          </a:p>
          <a:p>
            <a:pPr lvl="1"/>
            <a:r>
              <a:rPr lang="en-US" dirty="0" smtClean="0"/>
              <a:t>Portals, digital libraries </a:t>
            </a:r>
            <a:r>
              <a:rPr lang="en-US" i="1" dirty="0" smtClean="0"/>
              <a:t>per se</a:t>
            </a:r>
            <a:r>
              <a:rPr lang="en-US" dirty="0" smtClean="0"/>
              <a:t> etc.</a:t>
            </a:r>
          </a:p>
          <a:p>
            <a:r>
              <a:rPr lang="en-US" dirty="0" smtClean="0"/>
              <a:t>VRE calls: complementary proposal(s)</a:t>
            </a:r>
          </a:p>
          <a:p>
            <a:pPr lvl="1"/>
            <a:r>
              <a:rPr lang="en-US" dirty="0" smtClean="0"/>
              <a:t>INFRADEV-4</a:t>
            </a:r>
          </a:p>
          <a:p>
            <a:pPr lvl="1"/>
            <a:r>
              <a:rPr lang="en-US" dirty="0" smtClean="0"/>
              <a:t>EINFRA-1/9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2287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 (“Data Sharing”) &amp; H2020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OAIS+DSA maps well to EINFRA-1-2014</a:t>
            </a:r>
          </a:p>
          <a:p>
            <a:pPr lvl="1"/>
            <a:r>
              <a:rPr lang="en-US" dirty="0" smtClean="0"/>
              <a:t>Points 1 &amp; 2 in particular</a:t>
            </a:r>
          </a:p>
          <a:p>
            <a:r>
              <a:rPr lang="en-US" dirty="0" smtClean="0"/>
              <a:t>Does anyone else have the same (technical, financial) experience as us?</a:t>
            </a:r>
          </a:p>
          <a:p>
            <a:pPr lvl="1"/>
            <a:r>
              <a:rPr lang="en-US" dirty="0" smtClean="0"/>
              <a:t>IEEE MSST 2014: “large” = 65PB@NERSC (yes, we know there are larger)</a:t>
            </a:r>
          </a:p>
          <a:p>
            <a:pPr lvl="1"/>
            <a:r>
              <a:rPr lang="en-US" dirty="0" smtClean="0"/>
              <a:t>DPHEP “cost model” very warmly received</a:t>
            </a:r>
          </a:p>
          <a:p>
            <a:r>
              <a:rPr lang="en-US" dirty="0" smtClean="0"/>
              <a:t>Could make significant contribution to </a:t>
            </a:r>
            <a:r>
              <a:rPr lang="en-US" dirty="0" err="1" smtClean="0"/>
              <a:t>realisation</a:t>
            </a:r>
            <a:r>
              <a:rPr lang="en-US" dirty="0" smtClean="0"/>
              <a:t> of “Riding the Wave” vision</a:t>
            </a:r>
          </a:p>
          <a:p>
            <a:r>
              <a:rPr lang="en-US" dirty="0" smtClean="0"/>
              <a:t>“Our” solutions have short-comings in terms of Open Access </a:t>
            </a:r>
            <a:r>
              <a:rPr lang="en-US" dirty="0" err="1" smtClean="0"/>
              <a:t>optimisation</a:t>
            </a:r>
            <a:r>
              <a:rPr lang="en-US" dirty="0" smtClean="0"/>
              <a:t> – plenty of work to do!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36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5608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0090"/>
                </a:solidFill>
              </a:rPr>
              <a:t>We have particular skills in the area of large-scale digital (“bit”) preservation</a:t>
            </a:r>
            <a:r>
              <a:rPr lang="en-US" b="1" dirty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AND a good (unique?) understanding of the costs</a:t>
            </a:r>
          </a:p>
          <a:p>
            <a:pPr lvl="1"/>
            <a:r>
              <a:rPr lang="en-US" dirty="0" smtClean="0"/>
              <a:t>Seeking to further this through RDA WGs and eventual prototyping -&gt; sustainable services through H2020 across “federated stores”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There is growing </a:t>
            </a:r>
            <a:r>
              <a:rPr lang="en-US" b="1" dirty="0" err="1" smtClean="0">
                <a:solidFill>
                  <a:srgbClr val="FF0000"/>
                </a:solidFill>
              </a:rPr>
              <a:t>realisation</a:t>
            </a:r>
            <a:r>
              <a:rPr lang="en-US" b="1" dirty="0" smtClean="0">
                <a:solidFill>
                  <a:srgbClr val="FF0000"/>
                </a:solidFill>
              </a:rPr>
              <a:t> that Open Data is “the best bet” for long-term DP / re-use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We are eager to collaborate further in these and other areas…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1484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Metrics For Data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94749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(Some) Open Data for educational outreach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Reproducibility of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Maintaining full potential of data for future discovery / (re-)use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r>
              <a:rPr lang="en-US" dirty="0" smtClean="0"/>
              <a:t>“Service provider” and “gateway” metrics still relevant but IMHO secondary to the above!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9181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Sharing in Time &amp; Space</a:t>
            </a:r>
            <a:br>
              <a:rPr lang="en-US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Challenges, Opportunities and Solutions(?)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721" y="3886200"/>
            <a:ext cx="7390866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/>
              <a:t>Workshop on Best Practices for Data Management &amp; Sharing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prstClr val="black"/>
                  </a:solidFill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solidFill>
                    <a:prstClr val="black"/>
                  </a:solidFill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solidFill>
                  <a:prstClr val="black"/>
                </a:solidFill>
                <a:latin typeface="American Typewriter"/>
                <a:cs typeface="American Typewriter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134029" cy="2134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774" y="0"/>
            <a:ext cx="2987226" cy="213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66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e-if </a:t>
            </a:r>
            <a:r>
              <a:rPr lang="en-US" dirty="0" err="1" smtClean="0"/>
              <a:t>vs</a:t>
            </a:r>
            <a:r>
              <a:rPr lang="en-US" dirty="0" smtClean="0"/>
              <a:t> VREs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also learned that attempts to offer “too much” functionality in the core infrastructure does not work (e.g. FPS)</a:t>
            </a:r>
          </a:p>
          <a:p>
            <a:r>
              <a:rPr lang="en-US" dirty="0" smtClean="0"/>
              <a:t>This is </a:t>
            </a:r>
            <a:r>
              <a:rPr lang="en-US" dirty="0" err="1" smtClean="0"/>
              <a:t>recognised</a:t>
            </a:r>
            <a:r>
              <a:rPr lang="en-US" dirty="0" smtClean="0"/>
              <a:t> (IMHO) in H2020 calls, via “infrastructure” </a:t>
            </a:r>
            <a:r>
              <a:rPr lang="en-US" dirty="0" err="1" smtClean="0"/>
              <a:t>vs</a:t>
            </a:r>
            <a:r>
              <a:rPr lang="en-US" dirty="0" smtClean="0"/>
              <a:t> “virtual research environments”</a:t>
            </a:r>
          </a:p>
          <a:p>
            <a:r>
              <a:rPr lang="en-US" dirty="0" smtClean="0"/>
              <a:t>There is a fuzzy boundary, and things developed within 1 VRE can be deployed to advantage for others (EGI-</a:t>
            </a:r>
            <a:r>
              <a:rPr lang="en-US" dirty="0" err="1" smtClean="0"/>
              <a:t>InSPIRE</a:t>
            </a:r>
            <a:r>
              <a:rPr lang="en-US" dirty="0" smtClean="0"/>
              <a:t> SA3)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13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SA3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475252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b="1" dirty="0"/>
              <a:t>Transition to sustainable support: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lvl="1">
              <a:buFont typeface="Lucida Grande"/>
              <a:buChar char="+"/>
            </a:pPr>
            <a:r>
              <a:rPr lang="en-US" b="1" dirty="0">
                <a:solidFill>
                  <a:srgbClr val="008000"/>
                </a:solidFill>
              </a:rPr>
              <a:t>Identify tools of benefit to multiple communities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FF6600"/>
                </a:solidFill>
              </a:rPr>
              <a:t>Migrate these as part of the core infrastructure</a:t>
            </a:r>
          </a:p>
          <a:p>
            <a:pPr lvl="1"/>
            <a:endParaRPr lang="en-US" dirty="0"/>
          </a:p>
          <a:p>
            <a:pPr lvl="1">
              <a:buFont typeface="Lucida Grande"/>
              <a:buChar char="+"/>
            </a:pPr>
            <a:r>
              <a:rPr lang="en-US" b="1" dirty="0">
                <a:solidFill>
                  <a:srgbClr val="0000FF"/>
                </a:solidFill>
              </a:rPr>
              <a:t>Establish support models for those relevant to individual communities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SA3 - PY3 - June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25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EINFRA-1-2014-DP &amp; Other Players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9191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EUDAT claim that they address “the long tail” of science</a:t>
            </a:r>
          </a:p>
          <a:p>
            <a:pPr lvl="1"/>
            <a:r>
              <a:rPr lang="en-US" dirty="0" smtClean="0"/>
              <a:t>Not addressing the multi-PB to few-EB scale AFAIK</a:t>
            </a:r>
          </a:p>
          <a:p>
            <a:pPr lvl="1"/>
            <a:r>
              <a:rPr lang="en-US" dirty="0" smtClean="0"/>
              <a:t>No clear funding model for sustainability (e.g. after project funding)</a:t>
            </a:r>
          </a:p>
          <a:p>
            <a:pPr lvl="1"/>
            <a:r>
              <a:rPr lang="en-US" dirty="0" smtClean="0"/>
              <a:t>Over-lap between HEP and key EUDAT storage sites: </a:t>
            </a:r>
            <a:br>
              <a:rPr lang="en-US" dirty="0" smtClean="0"/>
            </a:br>
            <a:r>
              <a:rPr lang="en-US" dirty="0" smtClean="0"/>
              <a:t>SARA (NL-T1), FZK, RZG</a:t>
            </a:r>
          </a:p>
          <a:p>
            <a:pPr lvl="1"/>
            <a:r>
              <a:rPr lang="en-US" dirty="0" smtClean="0"/>
              <a:t>Interest (verbal) from above in working together (&amp; on RDA WGs)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EGI + APARSEN + SCIDIP-ES also planning to prepare a proposal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we agree on a common approach?</a:t>
            </a:r>
          </a:p>
          <a:p>
            <a:pPr lvl="1"/>
            <a:r>
              <a:rPr lang="en-US" dirty="0" smtClean="0"/>
              <a:t>Did not manage over the past 6 months with “EGI” holding separate events close in time to other “joint DP” workshops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IMHO none of us has the knowledge / experience to “go it alone”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Key issue to resolve </a:t>
            </a:r>
            <a:r>
              <a:rPr lang="en-US" dirty="0" err="1" smtClean="0"/>
              <a:t>asap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96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Vision for LT DP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769" y="1600200"/>
            <a:ext cx="8566376" cy="4817033"/>
          </a:xfrm>
        </p:spPr>
        <p:txBody>
          <a:bodyPr>
            <a:normAutofit fontScale="85000" lnSpcReduction="2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Long-term – e.g. LC timescales</a:t>
            </a:r>
            <a:r>
              <a:rPr lang="en-US" i="1" dirty="0" smtClean="0">
                <a:solidFill>
                  <a:srgbClr val="FF0000"/>
                </a:solidFill>
              </a:rPr>
              <a:t>: </a:t>
            </a:r>
            <a:r>
              <a:rPr lang="en-US" b="1" i="1" dirty="0" smtClean="0">
                <a:solidFill>
                  <a:srgbClr val="008000"/>
                </a:solidFill>
              </a:rPr>
              <a:t>disruptive change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By 2020, all archived data – e.g. that described in DPHEP Blueprint, including LHC data – easily </a:t>
            </a:r>
            <a:r>
              <a:rPr lang="en-US" b="1" dirty="0" smtClean="0">
                <a:solidFill>
                  <a:srgbClr val="660066"/>
                </a:solidFill>
              </a:rPr>
              <a:t>findable</a:t>
            </a:r>
            <a:r>
              <a:rPr lang="en-US" dirty="0" smtClean="0"/>
              <a:t>, fully </a:t>
            </a:r>
            <a:r>
              <a:rPr lang="en-US" b="1" dirty="0" smtClean="0"/>
              <a:t>usable</a:t>
            </a:r>
            <a:r>
              <a:rPr lang="en-US" dirty="0" smtClean="0"/>
              <a:t> by </a:t>
            </a:r>
            <a:r>
              <a:rPr lang="en-US" b="1" dirty="0" smtClean="0"/>
              <a:t>designated communities</a:t>
            </a:r>
            <a:r>
              <a:rPr lang="en-US" dirty="0" smtClean="0"/>
              <a:t> with clear (Open) access policies and possibilities to annotate </a:t>
            </a:r>
            <a:r>
              <a:rPr lang="en-US" dirty="0"/>
              <a:t>further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Best practices, tools and services well run-in, fully documented and sustainable; built in common with other disciplines, based on standards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660066"/>
                </a:solidFill>
              </a:rPr>
              <a:t>DPHEP portal</a:t>
            </a:r>
            <a:r>
              <a:rPr lang="en-US" dirty="0" smtClean="0"/>
              <a:t>, through which data / tools accessed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Agree with Funding Agencies clear targets &amp; metrics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491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Portal – </a:t>
            </a:r>
            <a:r>
              <a:rPr lang="en-US" dirty="0" err="1" smtClean="0"/>
              <a:t>Zenodo</a:t>
            </a:r>
            <a:r>
              <a:rPr lang="en-US" dirty="0" smtClean="0"/>
              <a:t> like?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4367"/>
            <a:ext cx="9144000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smith_lhcstart_dis08_apr08_v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00040"/>
      </a:hlink>
      <a:folHlink>
        <a:srgbClr val="FF0080"/>
      </a:folHlink>
    </a:clrScheme>
    <a:fontScheme name="smith_lhcstart_dis08_apr08_v5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800040"/>
            </a:solidFill>
            <a:effectLst/>
            <a:latin typeface="Arial" charset="0"/>
            <a:ea typeface="ＭＳ Ｐゴシック" charset="0"/>
            <a:cs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800040"/>
            </a:solidFill>
            <a:effectLst/>
            <a:latin typeface="Arial" charset="0"/>
            <a:ea typeface="ＭＳ Ｐゴシック" charset="0"/>
            <a:cs typeface="Geneva" charset="0"/>
          </a:defRPr>
        </a:defPPr>
      </a:lstStyle>
    </a:lnDef>
  </a:objectDefaults>
  <a:extraClrSchemeLst>
    <a:extraClrScheme>
      <a:clrScheme name="smith_lhcstart_dis08_apr08_v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ith_lhcstart_dis08_apr08_v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25A"/>
        </a:solidFill>
        <a:ln w="9525">
          <a:solidFill>
            <a:schemeClr val="tx1"/>
          </a:solidFill>
          <a:round/>
          <a:headEnd/>
          <a:tailEnd/>
        </a:ln>
      </a:spPr>
      <a:bodyPr/>
      <a:lstStyle>
        <a:defPPr eaLnBrk="0" fontAlgn="base" hangingPunct="0">
          <a:spcBef>
            <a:spcPct val="0"/>
          </a:spcBef>
          <a:spcAft>
            <a:spcPct val="0"/>
          </a:spcAft>
          <a:defRPr sz="1200" dirty="0" smtClean="0">
            <a:solidFill>
              <a:prstClr val="black"/>
            </a:solidFill>
            <a:latin typeface="Arial" charset="0"/>
            <a:ea typeface="ＭＳ Ｐゴシック" charset="-128"/>
            <a:cs typeface="ＭＳ Ｐゴシック"/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Template DANS NL DE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1_Template DANS NL DE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1_EG-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41248</TotalTime>
  <Words>2751</Words>
  <Application>Microsoft Macintosh PowerPoint</Application>
  <PresentationFormat>On-screen Show (4:3)</PresentationFormat>
  <Paragraphs>335</Paragraphs>
  <Slides>42</Slides>
  <Notes>4</Notes>
  <HiddenSlides>1</HiddenSlides>
  <MMClips>0</MMClips>
  <ScaleCrop>false</ScaleCrop>
  <HeadingPairs>
    <vt:vector size="6" baseType="variant">
      <vt:variant>
        <vt:lpstr>Theme</vt:lpstr>
      </vt:variant>
      <vt:variant>
        <vt:i4>18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61" baseType="lpstr">
      <vt:lpstr>Office Theme</vt:lpstr>
      <vt:lpstr>2009-12-15-DSS-template</vt:lpstr>
      <vt:lpstr>1_2009-12-15-DSS-template</vt:lpstr>
      <vt:lpstr>2_2009-12-15-DSS-template</vt:lpstr>
      <vt:lpstr>3_2009-12-15-DSS-template</vt:lpstr>
      <vt:lpstr>Custom Design</vt:lpstr>
      <vt:lpstr>STFC_PowerPoint_template</vt:lpstr>
      <vt:lpstr>3_Blank Presentation</vt:lpstr>
      <vt:lpstr>1_Office Theme</vt:lpstr>
      <vt:lpstr>smith_lhcstart_dis08_apr08_v5</vt:lpstr>
      <vt:lpstr>4_2009-12-15-DSS-template</vt:lpstr>
      <vt:lpstr>2_Office Theme</vt:lpstr>
      <vt:lpstr>3_Office Theme</vt:lpstr>
      <vt:lpstr>Template DANS NL DEF</vt:lpstr>
      <vt:lpstr>2_DESY_Vortrag_3-1</vt:lpstr>
      <vt:lpstr>4_Office Theme</vt:lpstr>
      <vt:lpstr>1_Template DANS NL DEF</vt:lpstr>
      <vt:lpstr>1_EG-InSPIRE</vt:lpstr>
      <vt:lpstr>Image</vt:lpstr>
      <vt:lpstr>Managing, Preserving &amp; Computing with Big Research Data Challenges, Opportunities and Solutions(?)</vt:lpstr>
      <vt:lpstr>Introduction</vt:lpstr>
      <vt:lpstr>WLCG Storage Experience</vt:lpstr>
      <vt:lpstr>DP (“Data Sharing”) &amp; H2020</vt:lpstr>
      <vt:lpstr>Generic e-if vs VREs</vt:lpstr>
      <vt:lpstr>SA3 Objectives</vt:lpstr>
      <vt:lpstr>EINFRA-1-2014-DP &amp; Other Players</vt:lpstr>
      <vt:lpstr>2020 Vision for LT DP in HEP</vt:lpstr>
      <vt:lpstr>DPHEP Portal – Zenodo like?</vt:lpstr>
      <vt:lpstr>Documentation projects with INSPIREHEP.net</vt:lpstr>
      <vt:lpstr>Additional Metrics (Beyond DSA)</vt:lpstr>
      <vt:lpstr>Additional Services / Requirements</vt:lpstr>
      <vt:lpstr>Looking beyond H2020-2014</vt:lpstr>
      <vt:lpstr>A Possible Way Ahead</vt:lpstr>
      <vt:lpstr>The Guidelines 2014-2015 Guidelines Relating to Data Producers:</vt:lpstr>
      <vt:lpstr>Guidelines Related to Repositories (4-8):</vt:lpstr>
      <vt:lpstr>Guidelines Related to Repositories (9-13):</vt:lpstr>
      <vt:lpstr>Guidelines Related to Data Consumers (14-16):</vt:lpstr>
      <vt:lpstr>DSA self-assessment &amp; peer review</vt:lpstr>
      <vt:lpstr>PowerPoint Presentation</vt:lpstr>
      <vt:lpstr>Data: Outlook for HL-LHC</vt:lpstr>
      <vt:lpstr>Cost Modelling: Regular Media Refresh + Growth</vt:lpstr>
      <vt:lpstr>Case B) increasing archive growth</vt:lpstr>
      <vt:lpstr>2020 Vision for LT DP in HEP</vt:lpstr>
      <vt:lpstr>PowerPoint Presentation</vt:lpstr>
      <vt:lpstr>Requirements from Funding Agencies</vt:lpstr>
      <vt:lpstr>20 Years of the Top Quark</vt:lpstr>
      <vt:lpstr>PowerPoint Presentation</vt:lpstr>
      <vt:lpstr>How?</vt:lpstr>
      <vt:lpstr>Answer: Two-fold</vt:lpstr>
      <vt:lpstr>Additional Metrics (aka “The Metrics”)</vt:lpstr>
      <vt:lpstr>LHC Data Access Policies</vt:lpstr>
      <vt:lpstr>PowerPoint Presentation</vt:lpstr>
      <vt:lpstr>DPHEP Portal – Zenodo like?</vt:lpstr>
      <vt:lpstr>Documentation projects with INSPIREHEP.net</vt:lpstr>
      <vt:lpstr>The Guidelines 2014-2015 Guidelines Relating to Data Producers:</vt:lpstr>
      <vt:lpstr>Some HEP data formats</vt:lpstr>
      <vt:lpstr>Work in Progress…</vt:lpstr>
      <vt:lpstr>Mapping DP to H2020</vt:lpstr>
      <vt:lpstr>The Bottom Line</vt:lpstr>
      <vt:lpstr>Key Metrics For Data Sharing</vt:lpstr>
      <vt:lpstr>Data Sharing in Time &amp; Space Challenges, Opportunities and Solutions(?)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Long-Term Data Preservation</dc:title>
  <dc:creator>Jamie Shiers</dc:creator>
  <cp:lastModifiedBy>Jamie Shiers</cp:lastModifiedBy>
  <cp:revision>231</cp:revision>
  <cp:lastPrinted>2013-08-03T08:13:13Z</cp:lastPrinted>
  <dcterms:created xsi:type="dcterms:W3CDTF">2013-04-08T10:36:02Z</dcterms:created>
  <dcterms:modified xsi:type="dcterms:W3CDTF">2014-04-23T12:38:47Z</dcterms:modified>
</cp:coreProperties>
</file>