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317" r:id="rId3"/>
    <p:sldId id="310" r:id="rId4"/>
    <p:sldId id="308" r:id="rId5"/>
    <p:sldId id="311" r:id="rId6"/>
    <p:sldId id="312" r:id="rId7"/>
    <p:sldId id="314" r:id="rId8"/>
    <p:sldId id="321" r:id="rId9"/>
    <p:sldId id="316" r:id="rId10"/>
    <p:sldId id="320" r:id="rId11"/>
    <p:sldId id="324" r:id="rId12"/>
    <p:sldId id="322" r:id="rId13"/>
    <p:sldId id="325" r:id="rId14"/>
    <p:sldId id="323" r:id="rId15"/>
    <p:sldId id="318" r:id="rId16"/>
    <p:sldId id="326" r:id="rId17"/>
    <p:sldId id="301" r:id="rId18"/>
    <p:sldId id="327" r:id="rId19"/>
    <p:sldId id="328" r:id="rId20"/>
    <p:sldId id="331" r:id="rId21"/>
    <p:sldId id="329" r:id="rId22"/>
    <p:sldId id="330" r:id="rId23"/>
    <p:sldId id="332" r:id="rId24"/>
    <p:sldId id="333" r:id="rId25"/>
    <p:sldId id="334" r:id="rId26"/>
    <p:sldId id="335" r:id="rId27"/>
    <p:sldId id="336" r:id="rId28"/>
    <p:sldId id="337" r:id="rId29"/>
    <p:sldId id="338" r:id="rId30"/>
    <p:sldId id="267" r:id="rId31"/>
    <p:sldId id="339" r:id="rId32"/>
    <p:sldId id="340" r:id="rId33"/>
    <p:sldId id="285" r:id="rId34"/>
    <p:sldId id="286" r:id="rId35"/>
    <p:sldId id="341" r:id="rId36"/>
    <p:sldId id="287" r:id="rId37"/>
    <p:sldId id="268" r:id="rId38"/>
    <p:sldId id="293" r:id="rId39"/>
    <p:sldId id="294" r:id="rId40"/>
    <p:sldId id="295" r:id="rId41"/>
    <p:sldId id="266" r:id="rId42"/>
    <p:sldId id="342" r:id="rId43"/>
    <p:sldId id="307"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93" autoAdjust="0"/>
    <p:restoredTop sz="94660"/>
  </p:normalViewPr>
  <p:slideViewPr>
    <p:cSldViewPr>
      <p:cViewPr>
        <p:scale>
          <a:sx n="70" d="100"/>
          <a:sy n="70" d="100"/>
        </p:scale>
        <p:origin x="-1080" y="-115"/>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71D6FB-2393-4E3D-8D9F-D48956DE8361}" type="datetimeFigureOut">
              <a:rPr lang="en-US" smtClean="0"/>
              <a:t>4/23/2014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73D8A7-21C3-492D-84A4-8D98C210C077}" type="slidenum">
              <a:rPr lang="en-US" smtClean="0"/>
              <a:t>‹#›</a:t>
            </a:fld>
            <a:endParaRPr lang="en-US"/>
          </a:p>
        </p:txBody>
      </p:sp>
    </p:spTree>
    <p:extLst>
      <p:ext uri="{BB962C8B-B14F-4D97-AF65-F5344CB8AC3E}">
        <p14:creationId xmlns:p14="http://schemas.microsoft.com/office/powerpoint/2010/main" val="1897525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D8C632-8A68-409A-9B3C-F6F796B011CB}" type="slidenum">
              <a:rPr lang="fr-FR" altLang="en-US"/>
              <a:pPr/>
              <a:t>9</a:t>
            </a:fld>
            <a:endParaRPr lang="fr-FR" altLang="en-US"/>
          </a:p>
        </p:txBody>
      </p:sp>
      <p:sp>
        <p:nvSpPr>
          <p:cNvPr id="131789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178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GB" altLang="en-US"/>
              <a:t>Get the right numbers for ALICE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a:defRPr sz="2800">
                <a:solidFill>
                  <a:srgbClr val="17573F"/>
                </a:solidFill>
                <a:latin typeface="Arial" pitchFamily="34" charset="0"/>
              </a:defRPr>
            </a:lvl1pPr>
            <a:lvl2pPr marL="730543" indent="-280978">
              <a:defRPr sz="2800">
                <a:solidFill>
                  <a:srgbClr val="17573F"/>
                </a:solidFill>
                <a:latin typeface="Arial" pitchFamily="34" charset="0"/>
              </a:defRPr>
            </a:lvl2pPr>
            <a:lvl3pPr marL="1123912" indent="-224782">
              <a:defRPr sz="2800">
                <a:solidFill>
                  <a:srgbClr val="17573F"/>
                </a:solidFill>
                <a:latin typeface="Arial" pitchFamily="34" charset="0"/>
              </a:defRPr>
            </a:lvl3pPr>
            <a:lvl4pPr marL="1573477" indent="-224782">
              <a:defRPr sz="2800">
                <a:solidFill>
                  <a:srgbClr val="17573F"/>
                </a:solidFill>
                <a:latin typeface="Arial" pitchFamily="34" charset="0"/>
              </a:defRPr>
            </a:lvl4pPr>
            <a:lvl5pPr marL="2023041" indent="-224782">
              <a:defRPr sz="2800">
                <a:solidFill>
                  <a:srgbClr val="17573F"/>
                </a:solidFill>
                <a:latin typeface="Arial" pitchFamily="34" charset="0"/>
              </a:defRPr>
            </a:lvl5pPr>
            <a:lvl6pPr marL="2472606" indent="-224782" algn="ctr" eaLnBrk="0" fontAlgn="base" hangingPunct="0">
              <a:spcBef>
                <a:spcPct val="0"/>
              </a:spcBef>
              <a:spcAft>
                <a:spcPct val="0"/>
              </a:spcAft>
              <a:defRPr sz="2800">
                <a:solidFill>
                  <a:srgbClr val="17573F"/>
                </a:solidFill>
                <a:latin typeface="Arial" pitchFamily="34" charset="0"/>
              </a:defRPr>
            </a:lvl6pPr>
            <a:lvl7pPr marL="2922171" indent="-224782" algn="ctr" eaLnBrk="0" fontAlgn="base" hangingPunct="0">
              <a:spcBef>
                <a:spcPct val="0"/>
              </a:spcBef>
              <a:spcAft>
                <a:spcPct val="0"/>
              </a:spcAft>
              <a:defRPr sz="2800">
                <a:solidFill>
                  <a:srgbClr val="17573F"/>
                </a:solidFill>
                <a:latin typeface="Arial" pitchFamily="34" charset="0"/>
              </a:defRPr>
            </a:lvl7pPr>
            <a:lvl8pPr marL="3371736" indent="-224782" algn="ctr" eaLnBrk="0" fontAlgn="base" hangingPunct="0">
              <a:spcBef>
                <a:spcPct val="0"/>
              </a:spcBef>
              <a:spcAft>
                <a:spcPct val="0"/>
              </a:spcAft>
              <a:defRPr sz="2800">
                <a:solidFill>
                  <a:srgbClr val="17573F"/>
                </a:solidFill>
                <a:latin typeface="Arial" pitchFamily="34" charset="0"/>
              </a:defRPr>
            </a:lvl8pPr>
            <a:lvl9pPr marL="3821300" indent="-224782" algn="ctr" eaLnBrk="0" fontAlgn="base" hangingPunct="0">
              <a:spcBef>
                <a:spcPct val="0"/>
              </a:spcBef>
              <a:spcAft>
                <a:spcPct val="0"/>
              </a:spcAft>
              <a:defRPr sz="2800">
                <a:solidFill>
                  <a:srgbClr val="17573F"/>
                </a:solidFill>
                <a:latin typeface="Arial" pitchFamily="34" charset="0"/>
              </a:defRPr>
            </a:lvl9pPr>
          </a:lstStyle>
          <a:p>
            <a:fld id="{9493836F-AFDE-42D1-A9E5-795940B64392}" type="slidenum">
              <a:rPr lang="en-US" altLang="en-US" sz="1200">
                <a:solidFill>
                  <a:schemeClr val="tx1"/>
                </a:solidFill>
                <a:latin typeface="Helvetica" pitchFamily="34" charset="0"/>
              </a:rPr>
              <a:pPr/>
              <a:t>15</a:t>
            </a:fld>
            <a:endParaRPr lang="en-US" altLang="en-US" sz="1200">
              <a:solidFill>
                <a:schemeClr val="tx1"/>
              </a:solidFill>
              <a:latin typeface="Helvetica" pitchFamily="34" charset="0"/>
            </a:endParaRPr>
          </a:p>
        </p:txBody>
      </p:sp>
      <p:sp>
        <p:nvSpPr>
          <p:cNvPr id="71683" name="Rectangle 2"/>
          <p:cNvSpPr>
            <a:spLocks noGrp="1" noRot="1" noChangeAspect="1" noChangeArrowheads="1" noTextEdit="1"/>
          </p:cNvSpPr>
          <p:nvPr>
            <p:ph type="sldImg"/>
          </p:nvPr>
        </p:nvSpPr>
        <p:spPr>
          <a:xfrm>
            <a:off x="1182688" y="674688"/>
            <a:ext cx="4494212" cy="3371850"/>
          </a:xfrm>
          <a:ln/>
        </p:spPr>
      </p:sp>
      <p:sp>
        <p:nvSpPr>
          <p:cNvPr id="71684" name="Rectangle 3"/>
          <p:cNvSpPr>
            <a:spLocks noGrp="1" noChangeArrowheads="1"/>
          </p:cNvSpPr>
          <p:nvPr>
            <p:ph type="body" idx="1"/>
          </p:nvPr>
        </p:nvSpPr>
        <p:spPr>
          <a:xfrm>
            <a:off x="914089" y="4270954"/>
            <a:ext cx="5029823" cy="4048882"/>
          </a:xfrm>
          <a:noFill/>
        </p:spPr>
        <p:txBody>
          <a:bodyPr lIns="90419" tIns="45210" rIns="90419" bIns="45210" anchor="t"/>
          <a:lstStyle/>
          <a:p>
            <a:pPr eaLnBrk="1" hangingPunct="1"/>
            <a:r>
              <a:rPr lang="en-US" altLang="en-US" smtClean="0"/>
              <a:t>We define Grid architecture in terms of a layered collection of protocols. </a:t>
            </a:r>
          </a:p>
          <a:p>
            <a:pPr eaLnBrk="1" hangingPunct="1">
              <a:buFontTx/>
              <a:buChar char="•"/>
            </a:pPr>
            <a:r>
              <a:rPr lang="en-US" altLang="en-US" smtClean="0"/>
              <a:t>Fabric layer includes the protocols and interfaces that provide access to the resources that are being shared, including computers, storage systems, datasets, programs, and networks.  This layer is a logical view rather then a physical view.  For example, the view of a cluster with a local resource manager is defined by the local resource manger, and not the cluster hardware.  Likewise, the fabric provided by a storage system is defined by the file system that is available on that system, not the raw disk or tapes.</a:t>
            </a:r>
          </a:p>
          <a:p>
            <a:pPr eaLnBrk="1" hangingPunct="1">
              <a:buFontTx/>
              <a:buChar char="•"/>
            </a:pPr>
            <a:r>
              <a:rPr lang="en-US" altLang="en-US" smtClean="0"/>
              <a:t>The connectivity layer defines core protocols required for Grid-specific network transactions.  This layer includes the IP protocol stack (system level application protocols [e.g. DNS, RSVP, Routing], transport and internet layers), as well as core Grid security protocols for authentication and authorization.</a:t>
            </a:r>
          </a:p>
          <a:p>
            <a:pPr eaLnBrk="1" hangingPunct="1">
              <a:buFontTx/>
              <a:buChar char="•"/>
            </a:pPr>
            <a:r>
              <a:rPr lang="en-US" altLang="en-US" smtClean="0"/>
              <a:t>Resource layer defines protocols to initiate and control sharing of (local) resources.  Services defined at this level are gatekeeper, GRIS, along with some user oriented application protocols from the Internet protocol suite, such as file-transfer.</a:t>
            </a:r>
          </a:p>
          <a:p>
            <a:pPr eaLnBrk="1" hangingPunct="1">
              <a:buFontTx/>
              <a:buChar char="•"/>
            </a:pPr>
            <a:r>
              <a:rPr lang="en-US" altLang="en-US" smtClean="0"/>
              <a:t>Collective layer defines protocols  that provide system oriented capabilities that are expected to be wide scale in deployment and generic in function.  This includes GIIS,  bandwidth brokers, resource brokers,….</a:t>
            </a:r>
          </a:p>
          <a:p>
            <a:pPr eaLnBrk="1" hangingPunct="1">
              <a:buFontTx/>
              <a:buChar char="•"/>
            </a:pPr>
            <a:r>
              <a:rPr lang="en-US" altLang="en-US" smtClean="0"/>
              <a:t>Application layer defines protocols and services that are parochial  in nature, targeted towards a specific application domain or class of applications.  These are   are  are  … arrgh</a:t>
            </a:r>
          </a:p>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638961-7628-44CB-B3F0-D29154FF1D85}" type="datetime1">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13742653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1F6CE8-11FC-4352-B5DB-DC301BE272E8}" type="datetime1">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3818960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7A0781-CFBE-4F95-8EE7-7391F8453E62}" type="datetime1">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3637776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903A1D-21D3-4940-A1A4-42AF56EBC651}" type="datetime1">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856564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DB1675-2D34-41FB-A851-71178BF55082}" type="datetime1">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4087442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10A448-58F3-4487-A7ED-EA0339D485B0}" type="datetime1">
              <a:rPr lang="en-US" smtClean="0"/>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253558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6906E3-EBE1-4E1F-A7AD-FA2575640085}" type="datetime1">
              <a:rPr lang="en-US" smtClean="0"/>
              <a:t>4/23/2014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3749063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FD582F-CA74-4917-962E-9D08DA9B4317}" type="datetime1">
              <a:rPr lang="en-US" smtClean="0"/>
              <a:t>4/23/2014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3537485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B30DCD-FF9A-45D5-B00F-5C145F5F2F5D}" type="datetime1">
              <a:rPr lang="en-US" smtClean="0"/>
              <a:t>4/23/2014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1010200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5D26DA-A343-440D-A34D-EF6641F67421}" type="datetime1">
              <a:rPr lang="en-US" smtClean="0"/>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2111825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94F68E-8421-47CD-916B-B1DAD53F540A}" type="datetime1">
              <a:rPr lang="en-US" smtClean="0"/>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C6C611-0E58-45F4-8203-4E56D426E47B}" type="slidenum">
              <a:rPr lang="en-US" smtClean="0"/>
              <a:t>‹#›</a:t>
            </a:fld>
            <a:endParaRPr lang="en-US"/>
          </a:p>
        </p:txBody>
      </p:sp>
    </p:spTree>
    <p:extLst>
      <p:ext uri="{BB962C8B-B14F-4D97-AF65-F5344CB8AC3E}">
        <p14:creationId xmlns:p14="http://schemas.microsoft.com/office/powerpoint/2010/main" val="781202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D7EE37-2329-4B8C-852A-7DFA9D2EDF7E}" type="datetime1">
              <a:rPr lang="en-US" smtClean="0"/>
              <a:t>4/23/2014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781800" y="63246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C6C611-0E58-45F4-8203-4E56D426E47B}" type="slidenum">
              <a:rPr lang="en-US" smtClean="0"/>
              <a:t>‹#›</a:t>
            </a:fld>
            <a:endParaRPr lang="en-US"/>
          </a:p>
        </p:txBody>
      </p:sp>
    </p:spTree>
    <p:extLst>
      <p:ext uri="{BB962C8B-B14F-4D97-AF65-F5344CB8AC3E}">
        <p14:creationId xmlns:p14="http://schemas.microsoft.com/office/powerpoint/2010/main" val="4084210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Data processing of the LHC experiments: a simplified look</a:t>
            </a:r>
            <a:endParaRPr lang="en-US" dirty="0"/>
          </a:p>
        </p:txBody>
      </p:sp>
      <p:sp>
        <p:nvSpPr>
          <p:cNvPr id="3" name="Subtitle 2"/>
          <p:cNvSpPr>
            <a:spLocks noGrp="1"/>
          </p:cNvSpPr>
          <p:nvPr>
            <p:ph type="subTitle" idx="1"/>
          </p:nvPr>
        </p:nvSpPr>
        <p:spPr>
          <a:xfrm>
            <a:off x="1295400" y="4419600"/>
            <a:ext cx="6400800" cy="1752600"/>
          </a:xfrm>
        </p:spPr>
        <p:txBody>
          <a:bodyPr>
            <a:normAutofit/>
          </a:bodyPr>
          <a:lstStyle/>
          <a:p>
            <a:r>
              <a:rPr lang="en-US" dirty="0" smtClean="0"/>
              <a:t>Student lecture</a:t>
            </a:r>
          </a:p>
          <a:p>
            <a:r>
              <a:rPr lang="en-US" b="1" dirty="0" smtClean="0"/>
              <a:t>24 April 2014</a:t>
            </a:r>
            <a:endParaRPr lang="en-US" dirty="0" smtClean="0"/>
          </a:p>
          <a:p>
            <a:r>
              <a:rPr lang="en-US" dirty="0" smtClean="0"/>
              <a:t>Latchezar Betev</a:t>
            </a:r>
            <a:endParaRPr lang="en-US" dirty="0"/>
          </a:p>
        </p:txBody>
      </p:sp>
      <p:pic>
        <p:nvPicPr>
          <p:cNvPr id="12290" name="Picture 2" descr="https://encrypted-tbn2.gstatic.com/images?q=tbn:ANd9GcRtqi1WYRt0ufLK0q4jM4KlbESmZotaxnEN70DWLkr2L5UO5VK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228600"/>
            <a:ext cx="1371600" cy="170597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55C6C611-0E58-45F4-8203-4E56D426E47B}" type="slidenum">
              <a:rPr lang="en-US" smtClean="0"/>
              <a:t>1</a:t>
            </a:fld>
            <a:endParaRPr lang="en-US"/>
          </a:p>
        </p:txBody>
      </p:sp>
      <p:sp>
        <p:nvSpPr>
          <p:cNvPr id="6" name="AutoShape 2" descr="data:image/jpeg;base64,/9j/4AAQSkZJRgABAQAAAQABAAD/2wCEAAkGBwgHBgkIBwgKCgkLDRYPDQwMDRsUFRAWIB0iIiAdHx8kKDQsJCYxJx8fLT0tMTU3Ojo6Iys/RD84QzQ5OjcBCgoKDQwNGg8PGjclHyU3Nzc3Nzc3Nzc3Nzc3Nzc3Nzc3Nzc3Nzc3Nzc3Nzc3Nzc3Nzc3Nzc3Nzc3Nzc3Nzc3N//AABEIAG4AoAMBEQACEQEDEQH/xAAbAAEAAQUBAAAAAAAAAAAAAAAABQECBAYHA//EAEAQAAEDAwEFAwkECAcBAAAAAAEAAgMEBREGEiExQVETYXEHFCIyQoGRodEWI7HBM0NScsLS4fAXJDQ1dJLxFf/EABkBAQADAQEAAAAAAAAAAAAAAAACAwQFAf/EADARAAICAQMCBAUDBAMAAAAAAAABAgMRBCExEkETIjJRFFJhkaEFgdFCccHwFbHh/9oADAMBAAIRAxEAPwDuCAIAgCAIAgCAIAgCAw6y6UFF/q6uCE/sveAfhxU41zl6VkrnbXD1NIjJNZWJhwKtz/3IXn8lctJa+xQ9dQu/4ZazWdkcf08o8YXfRPhLfY8+Po9/wzPpb/aqogQ10JJ4Bx2T8DhVypsjyi2GppnxJEiHAgEcCqi8qgCAIAgCAIAgCAIAgCAICmQgIi/ahobJAH1Ly+R4zHDHvc/6DvVtVMrXhFN18KllnOrvrG63Mua2bzSnP6uF2D73cT8l06tLXD6s5N2rsn3wjCorRcq4h9PRzSB3tkYB954qcrq4bNlcaLbPSiXh0beXjJjgZ+9IfyBVL1lX1LVoL37ff/w9/sXdwNxpj4SO/lXnxlXsz3/j7vp93/B4T6au0AJdSF4HNjg7+qlHU1PuVT0V8e2S2gudwtUuzFLLERxieMt/6lSlXXYstEIXW0vZ4N3sWpIbkRDM0Q1P7OfRf4fRc+7Tuvdbo62n1kbfK9mTyzmwIAgCAIAgCAIAgCA1rVGtLZp4GKR/nFZjIpojvH7x9kfPuWinTTt3WyKLdRGvblmkU+qLhefOrtd3BttpCGxUEJwyeY+q154uAHpHlw3LY6IQahDl9/ZGPx5STnLhdvdmLbLVdNVXCSqkfkPd95UPHo+DRz8OStstroj0/j+SiumzUS6s/v8AwdEsmkrbbA1/ZCWccZZd7s93T3Lm26iyzlnSq0tdXC3NgaxreAVBoLsIAgKEA8UBjVlvpa2Ps6qBkjeW0OClGcovMWQnXGxYksmoXjS8tF/mLc57427zH7be8Hn+K3ValS8szlajQuHnqNh0zdDcaDMuO2jOy/v6FZb6/DntwbtJf41eXyiYVJqCAIAgCAIAgKE4CA5lrjyhljpLfp6QbQ9GWsG/HUM/m+HVdHTaPPms+xgv1ePLD7kDpbQ1dfnisuL5Keledsudvllzz39ep3lXXauFflhu/wAFVOllPzT2RtF20tC+6WuwW6LsaGKN9TUuByTkhucn2jjGe/uWevUNQlbLeT2RbbQpTjVH08s3u30UFDTRwU8bWRsaA1oHALDKTk8s3RiorC4MleHoQBAEAQBACgIqmtzaK6zVEIDYZ2ek3o8Efjkq6VjnBJ9jPClV2uUeH/2SqpNAQBAEAQBAEBynyka0M75bLaJvuQSyqnYfXPNjT06nnwXT0mlx55/sc7U6jPkga/pT7O29zK++1IllG+KljjL9nvdjdnuPD8Lr/Gn5K1t7lVHhQ803+xvI8qFhjGyymriBz7No/iWP4G33Rr+MrMik8o2mZp9uR89PIWhpdLATu5DLc9SovRXJe56tXU2bVb7pQXOLtbfWQVLOZieHY8eizThKDxJYNEZxmsxeTLUSQQBAEAQBAEBE3evbDWW+jYfTmma5w6NH9cfBXVwzGUvYy329M4QXdksOCpNQQBAEAQBAaT5TNTus1ubQ0UmzXVYPpDjFHzd4ngPeeS2aSjxJdUuEZNVd0R6Y8s5TZrFcry/Yt1K6RoODIfRYPfw+GV1LboV+tnPrqnZ6UbrbvJVUPa11xuAYTxbTszj3u+iwz/UPlX3NcNC/6n9iXj8ldpDcPqq1x67bR/Cqnr7fZFi0VfuzSta6V+zt1p46d0klDPHtCR5BcHA4cOQ4bJ9616fUStT90ZdRTGpr2EWmL1SQx3fT9T53EN7ZqN5bKzuczj7t6k762+ixY/ueKma88Hn+xu+gtdOu8gtl32WV+8RyY2RNjiCOTli1Ok8Pzw4Nen1PX5Z8m/LEbAgCAIAgIy93qmtEG1M4OlcPu4hxcfp3q2qqVj2M9+ohSsvn2NV06ai7351dUEns8knkN2AAtl/TXV0I5+kUrtR4su3+pG+jgucdgIAgCAIAgOVW6wya01NX3m4bYtrJzFA3P6UM3ADo3dk9SSOq6U7vh6o1w5/kwQq8axzlwdNo6KCjhZDTxMjjYMNa1oAAXObbeWbkklhGQvD0ICH1RYob/a30spDJGnahkx6j/oeB8VbRc6p9SKbqlbDpZySGe8aVukkbXOpqhpw9h3skHI49odCuu1XfBZ3OTmymfszIvl3pLu1tyZSGhvdO4SNmg3xzlpyNocQd247/ABxwhXVKvyZzFk53xn5msSR1eivlvniia+tpmVDomPdC6Voc3aaHDcd/AhcqVU122OqrYPbO5INmjcMtew+DgoYZPJbJVQRDMk0TB1c8BMN9g5Jcsi6vVVlpWkmujlI9mE7efhuV0dNbLsZ56umP9Rrd01zPMDHbIBC0/rZd7vcOA+a1Q0SW82Yrf1CT2rWCBo6atu9adkvllecvldvx4n8lonOFUTHCuy+e2/1OlWO1xWukbEze7i53U9VybLHZLqZ3aaY1Q6YkkoFoQBAEAQFsjxGxzznDQScItwYlngpae208dBjzbswYyOYO/PvzlSm5OT6uSMElFY4M1RJBAEAQEberJQ3qDsa+APx6jxuczwKsrtlW8xZXZVGxYkjn908ndXTSbVHVRS02fSMp2HMbzJ5HA8F0Ia6L9S3OdZoZJ+V7Gv3IT11TJXx0s3mkrsQSdmdkxt9Bpz4NC0VYhHpb37ma6LlNzxt/qMNrsbskKwoex6sG2cAFx7hlM4POSUo7NcqsjsaKYg83N2R81TK+uPLLYae2fEWbNatETPLX3CUNbx7OP8yslmt+RG2r9O72P7G52+3U1viEdNE1jRyCxSlKTzJnRhCMFiKwZiiTCAIAgCAIChAIIIyDxQHNbHqR2j7vPpu+bQoY5CaSpI9SNxy3PVu/jyII4cOhZT48FbDnujBC7wZOufHY6PTzxVELJoJWSxvGWvY4Frh1BCwNNPDNyaayj0Xh6EAQHlVVMFHA+eqmjhiYMukkcGtHvK9UXJ4R42kss5bq3V8+qKlun9OMcYJ3bEk+CDKOeByYOJPPw49OjTqleLZ2Odde7n4dZ0izW+O22uloY97IIgwHHHA4rmzl1ycn3OhCPRFRXYyH0lO/e6GM+LV5lnuEVZSws9SNrfALx78nq2PQMaOACAuQBAEAQBAEAQBAEBAas0tRakoxHUEx1EeexqGjezuPUdyuovlTLK4KbqY2rD5OWT0GrNFTONPJPHT5z20H3kLu8tIOPeAump6fULfn8nPcLqHsSNF5VLvG0Cqo6OpxzaXRk/iPkoS/T4dm0TjrZ90mZ3+Lc2z/ALLHn/kn+VQ/49fMS+OfykdXeVK9TBwpaejpAeBwZHD3k4+SnHQVrltkJa2b4WCNgtmqdYzskqXVEseciapdsRt7wOHwCsdlGnWF+CCruueX+Tp2kNH0enoi8Htqt4+8ncN/gByC5t+ola/odCmiNS25NoWcvCAIAgCAIAgCAIAgCAIAgCAoQCMEICIrtMWSvcX1VrpHvPF/ZAO+IGVZG6yPpkyuVUJcpGD9gtN5z/8ANi8Mux+Kn8Vd8xH4er5TOodMWWhcH0tspY3j2xENr48VCV1k/VJko1QjwiWaxrfVCrLC5AEAQBAEAQBAEAQBAEAQAoC1sjXFwB3tO9AeYqGu9Vr3bgdzeX9hAXSTNjjMj8tA6jegD5AwNzk7RwMDOUBb5wz0s7QLcZBac7+HigLo5NskFrmkcQ4IAJNp72t9nGT3oCjJmPY57TlrSQd3RAV7Zhi7UOyzGcoC0zjaIAeQDguDcjKA87hX01tpX1VdM2GFg9JzvkAOJJ6BSjFyeERlJRWWRseqrS+nqp3TTxNpYxJM2alljc1h3B2y5oJHgpuiaaXuQ8WGG/Yuh1NbZWTPzWRshhdNI6ahmjaGDicuYAfAb0dM1jjf6o98SJdb9S2u4VTKanmmbNI0ujbPTSw9oBx2S9oB9yTpnBZYjbFvBfBqG2VFolu0NUH0UWe0eGOy3Bwctxn5Lx0zU+jG4VsXHq7Eo05AI5hVlhVAEAQBAY9TEHvjxnedl+ObcE4KAsd6NS87crAWNxsMyOJ7igKu7R8jNkbTWDOX5G0fh4/FAWNZKOzjI2ezecOaMjZwcfRAV2d8nbh7zuwWjlndjHMfkgLmyuZtHLnsA3bTcHOdw70BVzHspxGw5kecF3Ded5Pd/wCIC0skjccMaGvZs4ZncQDg/Dd8EBSZj2QnYaXB4Ac0Dgev1QFXnYLzD2ofkkMLSWuP99CgIvVlLUTRW6qpad1V5jWtqH07MbUrQ1zTs53EjayB3K+iSTkm8ZWCq1PCaWcGBqCvlvenLvT0dquLT5t6DpqYsMjifVa0+kSPDClVBV2RbaK7ZOyuSSfBjF81TaLtTMdf6mSSikDGV1GWNzjg0hgyTngpbKUXst+zPMtxkt3t3R60dvucd6s5u801ZSxQl9OYqcMEE2zjEmMnGyTg5xnOeS8lOHRLo2f+PoeqMuqPVuiDfYbnSaObPb6WXt6mB0NfRFpDnjbOzIG/tjd4t8ArvGhK3Enxw/8ABV4clXmK55OmR/o256Bc9m5FyAIAgCAIAgCAIAgKEZ4oCqAIAgCAIAgCAIAgCAIAgP/Z"/>
          <p:cNvSpPr>
            <a:spLocks noChangeAspect="1" noChangeArrowheads="1"/>
          </p:cNvSpPr>
          <p:nvPr/>
        </p:nvSpPr>
        <p:spPr bwMode="auto">
          <a:xfrm>
            <a:off x="155575" y="-503238"/>
            <a:ext cx="1524000" cy="1047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data:image/jpeg;base64,/9j/4AAQSkZJRgABAQAAAQABAAD/2wCEAAkGBwgHBgkIBwgKCgkLDRYPDQwMDRsUFRAWIB0iIiAdHx8kKDQsJCYxJx8fLT0tMTU3Ojo6Iys/RD84QzQ5OjcBCgoKDQwNGg8PGjclHyU3Nzc3Nzc3Nzc3Nzc3Nzc3Nzc3Nzc3Nzc3Nzc3Nzc3Nzc3Nzc3Nzc3Nzc3Nzc3Nzc3N//AABEIAG4AoAMBEQACEQEDEQH/xAAbAAEAAQUBAAAAAAAAAAAAAAAABQECBAYHA//EAEAQAAEDAwEFAwkECAcBAAAAAAEAAgMEBREGEiExQVETYXEHFCIyQoGRodEWI7HBM0NScsLS4fAXJDQ1dJLxFf/EABkBAQADAQEAAAAAAAAAAAAAAAACAwQFAf/EADARAAICAQMCBAUDBAMAAAAAAAABAgMRBCExEkETIjJRFFJhkaEFgdFCccHwFbHh/9oADAMBAAIRAxEAPwDuCAIAgCAIAgCAIAgCAw6y6UFF/q6uCE/sveAfhxU41zl6VkrnbXD1NIjJNZWJhwKtz/3IXn8lctJa+xQ9dQu/4ZazWdkcf08o8YXfRPhLfY8+Po9/wzPpb/aqogQ10JJ4Bx2T8DhVypsjyi2GppnxJEiHAgEcCqi8qgCAIAgCAIAgCAIAgCAICmQgIi/ahobJAH1Ly+R4zHDHvc/6DvVtVMrXhFN18KllnOrvrG63Mua2bzSnP6uF2D73cT8l06tLXD6s5N2rsn3wjCorRcq4h9PRzSB3tkYB954qcrq4bNlcaLbPSiXh0beXjJjgZ+9IfyBVL1lX1LVoL37ff/w9/sXdwNxpj4SO/lXnxlXsz3/j7vp93/B4T6au0AJdSF4HNjg7+qlHU1PuVT0V8e2S2gudwtUuzFLLERxieMt/6lSlXXYstEIXW0vZ4N3sWpIbkRDM0Q1P7OfRf4fRc+7Tuvdbo62n1kbfK9mTyzmwIAgCAIAgCAIAgCA1rVGtLZp4GKR/nFZjIpojvH7x9kfPuWinTTt3WyKLdRGvblmkU+qLhefOrtd3BttpCGxUEJwyeY+q154uAHpHlw3LY6IQahDl9/ZGPx5STnLhdvdmLbLVdNVXCSqkfkPd95UPHo+DRz8OStstroj0/j+SiumzUS6s/v8AwdEsmkrbbA1/ZCWccZZd7s93T3Lm26iyzlnSq0tdXC3NgaxreAVBoLsIAgKEA8UBjVlvpa2Ps6qBkjeW0OClGcovMWQnXGxYksmoXjS8tF/mLc57427zH7be8Hn+K3ValS8szlajQuHnqNh0zdDcaDMuO2jOy/v6FZb6/DntwbtJf41eXyiYVJqCAIAgCAIAgKE4CA5lrjyhljpLfp6QbQ9GWsG/HUM/m+HVdHTaPPms+xgv1ePLD7kDpbQ1dfnisuL5Keledsudvllzz39ep3lXXauFflhu/wAFVOllPzT2RtF20tC+6WuwW6LsaGKN9TUuByTkhucn2jjGe/uWevUNQlbLeT2RbbQpTjVH08s3u30UFDTRwU8bWRsaA1oHALDKTk8s3RiorC4MleHoQBAEAQBACgIqmtzaK6zVEIDYZ2ek3o8Efjkq6VjnBJ9jPClV2uUeH/2SqpNAQBAEAQBAEBynyka0M75bLaJvuQSyqnYfXPNjT06nnwXT0mlx55/sc7U6jPkga/pT7O29zK++1IllG+KljjL9nvdjdnuPD8Lr/Gn5K1t7lVHhQ803+xvI8qFhjGyymriBz7No/iWP4G33Rr+MrMik8o2mZp9uR89PIWhpdLATu5DLc9SovRXJe56tXU2bVb7pQXOLtbfWQVLOZieHY8eizThKDxJYNEZxmsxeTLUSQQBAEAQBAEBE3evbDWW+jYfTmma5w6NH9cfBXVwzGUvYy329M4QXdksOCpNQQBAEAQBAaT5TNTus1ubQ0UmzXVYPpDjFHzd4ngPeeS2aSjxJdUuEZNVd0R6Y8s5TZrFcry/Yt1K6RoODIfRYPfw+GV1LboV+tnPrqnZ6UbrbvJVUPa11xuAYTxbTszj3u+iwz/UPlX3NcNC/6n9iXj8ldpDcPqq1x67bR/Cqnr7fZFi0VfuzSta6V+zt1p46d0klDPHtCR5BcHA4cOQ4bJ9616fUStT90ZdRTGpr2EWmL1SQx3fT9T53EN7ZqN5bKzuczj7t6k762+ixY/ueKma88Hn+xu+gtdOu8gtl32WV+8RyY2RNjiCOTli1Ok8Pzw4Nen1PX5Z8m/LEbAgCAIAgIy93qmtEG1M4OlcPu4hxcfp3q2qqVj2M9+ohSsvn2NV06ai7351dUEns8knkN2AAtl/TXV0I5+kUrtR4su3+pG+jgucdgIAgCAIAgOVW6wya01NX3m4bYtrJzFA3P6UM3ADo3dk9SSOq6U7vh6o1w5/kwQq8axzlwdNo6KCjhZDTxMjjYMNa1oAAXObbeWbkklhGQvD0ICH1RYob/a30spDJGnahkx6j/oeB8VbRc6p9SKbqlbDpZySGe8aVukkbXOpqhpw9h3skHI49odCuu1XfBZ3OTmymfszIvl3pLu1tyZSGhvdO4SNmg3xzlpyNocQd247/ABxwhXVKvyZzFk53xn5msSR1eivlvniia+tpmVDomPdC6Voc3aaHDcd/AhcqVU122OqrYPbO5INmjcMtew+DgoYZPJbJVQRDMk0TB1c8BMN9g5Jcsi6vVVlpWkmujlI9mE7efhuV0dNbLsZ56umP9Rrd01zPMDHbIBC0/rZd7vcOA+a1Q0SW82Yrf1CT2rWCBo6atu9adkvllecvldvx4n8lonOFUTHCuy+e2/1OlWO1xWukbEze7i53U9VybLHZLqZ3aaY1Q6YkkoFoQBAEAQFsjxGxzznDQScItwYlngpae208dBjzbswYyOYO/PvzlSm5OT6uSMElFY4M1RJBAEAQEberJQ3qDsa+APx6jxuczwKsrtlW8xZXZVGxYkjn908ndXTSbVHVRS02fSMp2HMbzJ5HA8F0Ia6L9S3OdZoZJ+V7Gv3IT11TJXx0s3mkrsQSdmdkxt9Bpz4NC0VYhHpb37ma6LlNzxt/qMNrsbskKwoex6sG2cAFx7hlM4POSUo7NcqsjsaKYg83N2R81TK+uPLLYae2fEWbNatETPLX3CUNbx7OP8yslmt+RG2r9O72P7G52+3U1viEdNE1jRyCxSlKTzJnRhCMFiKwZiiTCAIAgCAIChAIIIyDxQHNbHqR2j7vPpu+bQoY5CaSpI9SNxy3PVu/jyII4cOhZT48FbDnujBC7wZOufHY6PTzxVELJoJWSxvGWvY4Frh1BCwNNPDNyaayj0Xh6EAQHlVVMFHA+eqmjhiYMukkcGtHvK9UXJ4R42kss5bq3V8+qKlun9OMcYJ3bEk+CDKOeByYOJPPw49OjTqleLZ2Odde7n4dZ0izW+O22uloY97IIgwHHHA4rmzl1ycn3OhCPRFRXYyH0lO/e6GM+LV5lnuEVZSws9SNrfALx78nq2PQMaOACAuQBAEAQBAEAQBAEBAas0tRakoxHUEx1EeexqGjezuPUdyuovlTLK4KbqY2rD5OWT0GrNFTONPJPHT5z20H3kLu8tIOPeAump6fULfn8nPcLqHsSNF5VLvG0Cqo6OpxzaXRk/iPkoS/T4dm0TjrZ90mZ3+Lc2z/ALLHn/kn+VQ/49fMS+OfykdXeVK9TBwpaejpAeBwZHD3k4+SnHQVrltkJa2b4WCNgtmqdYzskqXVEseciapdsRt7wOHwCsdlGnWF+CCruueX+Tp2kNH0enoi8Htqt4+8ncN/gByC5t+ola/odCmiNS25NoWcvCAIAgCAIAgCAIAgCAIAgCAoQCMEICIrtMWSvcX1VrpHvPF/ZAO+IGVZG6yPpkyuVUJcpGD9gtN5z/8ANi8Mux+Kn8Vd8xH4er5TOodMWWhcH0tspY3j2xENr48VCV1k/VJko1QjwiWaxrfVCrLC5AEAQBAEAQBAEAQBAEAQAoC1sjXFwB3tO9AeYqGu9Vr3bgdzeX9hAXSTNjjMj8tA6jegD5AwNzk7RwMDOUBb5wz0s7QLcZBac7+HigLo5NskFrmkcQ4IAJNp72t9nGT3oCjJmPY57TlrSQd3RAV7Zhi7UOyzGcoC0zjaIAeQDguDcjKA87hX01tpX1VdM2GFg9JzvkAOJJ6BSjFyeERlJRWWRseqrS+nqp3TTxNpYxJM2alljc1h3B2y5oJHgpuiaaXuQ8WGG/Yuh1NbZWTPzWRshhdNI6ahmjaGDicuYAfAb0dM1jjf6o98SJdb9S2u4VTKanmmbNI0ujbPTSw9oBx2S9oB9yTpnBZYjbFvBfBqG2VFolu0NUH0UWe0eGOy3Bwctxn5Lx0zU+jG4VsXHq7Eo05AI5hVlhVAEAQBAY9TEHvjxnedl+ObcE4KAsd6NS87crAWNxsMyOJ7igKu7R8jNkbTWDOX5G0fh4/FAWNZKOzjI2ezecOaMjZwcfRAV2d8nbh7zuwWjlndjHMfkgLmyuZtHLnsA3bTcHOdw70BVzHspxGw5kecF3Ded5Pd/wCIC0skjccMaGvZs4ZncQDg/Dd8EBSZj2QnYaXB4Ac0Dgev1QFXnYLzD2ofkkMLSWuP99CgIvVlLUTRW6qpad1V5jWtqH07MbUrQ1zTs53EjayB3K+iSTkm8ZWCq1PCaWcGBqCvlvenLvT0dquLT5t6DpqYsMjifVa0+kSPDClVBV2RbaK7ZOyuSSfBjF81TaLtTMdf6mSSikDGV1GWNzjg0hgyTngpbKUXst+zPMtxkt3t3R60dvucd6s5u801ZSxQl9OYqcMEE2zjEmMnGyTg5xnOeS8lOHRLo2f+PoeqMuqPVuiDfYbnSaObPb6WXt6mB0NfRFpDnjbOzIG/tjd4t8ArvGhK3Enxw/8ABV4clXmK55OmR/o256Bc9m5FyAIAgCAIAgCAIAgKEZ4oCqAIAgCAIAgCAIAgCAIAgP/Z"/>
          <p:cNvSpPr>
            <a:spLocks noChangeAspect="1" noChangeArrowheads="1"/>
          </p:cNvSpPr>
          <p:nvPr/>
        </p:nvSpPr>
        <p:spPr bwMode="auto">
          <a:xfrm>
            <a:off x="307975" y="-350838"/>
            <a:ext cx="1524000" cy="1047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575" y="297814"/>
            <a:ext cx="2511425" cy="1729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08631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Why distributed computing resources</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r>
              <a:rPr lang="en-US" dirty="0" smtClean="0"/>
              <a:t>Early in the design concept for computing at LHC </a:t>
            </a:r>
          </a:p>
          <a:p>
            <a:pPr lvl="1"/>
            <a:r>
              <a:rPr lang="en-US" dirty="0" smtClean="0"/>
              <a:t>Realization that all storage and computation cannot be done locally (at CERN), as with the previous large experiments generation (i.e. LEP)</a:t>
            </a:r>
          </a:p>
          <a:p>
            <a:pPr lvl="1"/>
            <a:r>
              <a:rPr lang="en-US" dirty="0" smtClean="0"/>
              <a:t>Enter the concept of the distributed computing (the Grid) as a way to share the resources among many collaborating </a:t>
            </a:r>
            <a:r>
              <a:rPr lang="en-US" dirty="0" err="1" smtClean="0"/>
              <a:t>centres</a:t>
            </a:r>
            <a:endParaRPr lang="en-US" dirty="0" smtClean="0"/>
          </a:p>
          <a:p>
            <a:pPr lvl="1"/>
            <a:r>
              <a:rPr lang="en-US" dirty="0" smtClean="0"/>
              <a:t>Conceptual design and start of work: </a:t>
            </a:r>
            <a:r>
              <a:rPr lang="en-US" dirty="0" smtClean="0"/>
              <a:t>1999-2001</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10</a:t>
            </a:fld>
            <a:endParaRPr lang="en-US"/>
          </a:p>
        </p:txBody>
      </p:sp>
    </p:spTree>
    <p:extLst>
      <p:ext uri="{BB962C8B-B14F-4D97-AF65-F5344CB8AC3E}">
        <p14:creationId xmlns:p14="http://schemas.microsoft.com/office/powerpoint/2010/main" val="10632405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1143000"/>
          </a:xfrm>
        </p:spPr>
        <p:txBody>
          <a:bodyPr>
            <a:normAutofit/>
          </a:bodyPr>
          <a:lstStyle/>
          <a:p>
            <a:r>
              <a:rPr lang="en-US" dirty="0" smtClean="0"/>
              <a:t> </a:t>
            </a:r>
            <a:r>
              <a:rPr lang="en-US" sz="4000" dirty="0"/>
              <a:t>Data Intensive </a:t>
            </a:r>
            <a:r>
              <a:rPr lang="en-US" sz="4000" dirty="0" smtClean="0"/>
              <a:t>Grid projects</a:t>
            </a:r>
            <a:endParaRPr lang="en-US" dirty="0"/>
          </a:p>
        </p:txBody>
      </p:sp>
      <p:sp>
        <p:nvSpPr>
          <p:cNvPr id="3" name="Content Placeholder 2"/>
          <p:cNvSpPr>
            <a:spLocks noGrp="1"/>
          </p:cNvSpPr>
          <p:nvPr>
            <p:ph idx="1"/>
          </p:nvPr>
        </p:nvSpPr>
        <p:spPr>
          <a:xfrm>
            <a:off x="457200" y="1219200"/>
            <a:ext cx="8229600" cy="4906963"/>
          </a:xfrm>
        </p:spPr>
        <p:txBody>
          <a:bodyPr>
            <a:normAutofit fontScale="85000" lnSpcReduction="20000"/>
          </a:bodyPr>
          <a:lstStyle/>
          <a:p>
            <a:r>
              <a:rPr lang="en-US" dirty="0" smtClean="0"/>
              <a:t>GIOD - </a:t>
            </a:r>
            <a:r>
              <a:rPr lang="en-US" dirty="0"/>
              <a:t>Globally Interconnected Object </a:t>
            </a:r>
            <a:r>
              <a:rPr lang="en-US" dirty="0" smtClean="0"/>
              <a:t>Databases</a:t>
            </a:r>
          </a:p>
          <a:p>
            <a:r>
              <a:rPr lang="en-US" dirty="0" smtClean="0"/>
              <a:t>MONARC (next slide) - </a:t>
            </a:r>
            <a:r>
              <a:rPr lang="en-US" dirty="0"/>
              <a:t>Models of Networked Analysis at Regional </a:t>
            </a:r>
            <a:r>
              <a:rPr lang="en-US" dirty="0" err="1"/>
              <a:t>Centres</a:t>
            </a:r>
            <a:r>
              <a:rPr lang="en-US" dirty="0"/>
              <a:t> for LHC Experiments </a:t>
            </a:r>
          </a:p>
          <a:p>
            <a:r>
              <a:rPr lang="en-US" dirty="0" smtClean="0"/>
              <a:t>PPDG – Particle Physics Data Grid</a:t>
            </a:r>
          </a:p>
          <a:p>
            <a:r>
              <a:rPr lang="en-US" dirty="0" err="1" smtClean="0"/>
              <a:t>GriPhyN</a:t>
            </a:r>
            <a:r>
              <a:rPr lang="en-US" dirty="0" smtClean="0"/>
              <a:t> – Grid Physics Network</a:t>
            </a:r>
          </a:p>
          <a:p>
            <a:r>
              <a:rPr lang="en-US" dirty="0" err="1" smtClean="0"/>
              <a:t>iVDGL</a:t>
            </a:r>
            <a:r>
              <a:rPr lang="en-US" dirty="0" smtClean="0"/>
              <a:t> – international Virtual Data Grid Laboratory</a:t>
            </a:r>
          </a:p>
          <a:p>
            <a:r>
              <a:rPr lang="en-US" dirty="0" smtClean="0"/>
              <a:t>EDG – European Data Grid</a:t>
            </a:r>
          </a:p>
          <a:p>
            <a:r>
              <a:rPr lang="en-US" dirty="0" smtClean="0"/>
              <a:t>OSG – Open Science Grid</a:t>
            </a:r>
          </a:p>
          <a:p>
            <a:r>
              <a:rPr lang="en-US" dirty="0" err="1" smtClean="0"/>
              <a:t>NorduGrid</a:t>
            </a:r>
            <a:r>
              <a:rPr lang="en-US" dirty="0" smtClean="0"/>
              <a:t> – Nordic countries </a:t>
            </a:r>
            <a:r>
              <a:rPr lang="en-US" dirty="0" err="1" smtClean="0"/>
              <a:t>colaboration</a:t>
            </a:r>
            <a:endParaRPr lang="en-US" dirty="0" smtClean="0"/>
          </a:p>
          <a:p>
            <a:r>
              <a:rPr lang="en-US" dirty="0" smtClean="0"/>
              <a:t>… and other projects, all contributing to the development and operation of the</a:t>
            </a:r>
          </a:p>
          <a:p>
            <a:r>
              <a:rPr lang="en-US" dirty="0" smtClean="0"/>
              <a:t>WLCG – Worldwide LHC Computing Grid </a:t>
            </a:r>
            <a:r>
              <a:rPr lang="en-US" smtClean="0"/>
              <a:t>(today)</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11</a:t>
            </a:fld>
            <a:endParaRPr lang="en-US"/>
          </a:p>
        </p:txBody>
      </p:sp>
    </p:spTree>
    <p:extLst>
      <p:ext uri="{BB962C8B-B14F-4D97-AF65-F5344CB8AC3E}">
        <p14:creationId xmlns:p14="http://schemas.microsoft.com/office/powerpoint/2010/main" val="32377405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752600"/>
            <a:ext cx="57150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r>
              <a:rPr lang="en-US" dirty="0" smtClean="0"/>
              <a:t> MONARC model (1999)</a:t>
            </a:r>
            <a:endParaRPr lang="en-US" dirty="0"/>
          </a:p>
        </p:txBody>
      </p:sp>
      <p:sp>
        <p:nvSpPr>
          <p:cNvPr id="3" name="Content Placeholder 2"/>
          <p:cNvSpPr>
            <a:spLocks noGrp="1"/>
          </p:cNvSpPr>
          <p:nvPr>
            <p:ph idx="1"/>
          </p:nvPr>
        </p:nvSpPr>
        <p:spPr>
          <a:xfrm>
            <a:off x="457200" y="1262588"/>
            <a:ext cx="8229600" cy="490012"/>
          </a:xfrm>
        </p:spPr>
        <p:txBody>
          <a:bodyPr>
            <a:normAutofit fontScale="70000" lnSpcReduction="20000"/>
          </a:bodyPr>
          <a:lstStyle/>
          <a:p>
            <a:pPr marL="0" indent="0">
              <a:buNone/>
            </a:pPr>
            <a:r>
              <a:rPr lang="en-US" sz="2900" dirty="0" smtClean="0"/>
              <a:t>Models </a:t>
            </a:r>
            <a:r>
              <a:rPr lang="en-US" sz="2900" dirty="0"/>
              <a:t>of Networked Analysis at Regional </a:t>
            </a:r>
            <a:r>
              <a:rPr lang="en-US" sz="2900" dirty="0" err="1"/>
              <a:t>Centres</a:t>
            </a:r>
            <a:r>
              <a:rPr lang="en-US" sz="2900" dirty="0"/>
              <a:t> for LHC Experiments </a:t>
            </a:r>
          </a:p>
          <a:p>
            <a:pPr marL="0" indent="0">
              <a:buNone/>
            </a:pPr>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
        <p:nvSpPr>
          <p:cNvPr id="4" name="Slide Number Placeholder 3"/>
          <p:cNvSpPr>
            <a:spLocks noGrp="1"/>
          </p:cNvSpPr>
          <p:nvPr>
            <p:ph type="sldNum" sz="quarter" idx="12"/>
          </p:nvPr>
        </p:nvSpPr>
        <p:spPr/>
        <p:txBody>
          <a:bodyPr/>
          <a:lstStyle/>
          <a:p>
            <a:fld id="{55C6C611-0E58-45F4-8203-4E56D426E47B}" type="slidenum">
              <a:rPr lang="en-US" smtClean="0"/>
              <a:t>12</a:t>
            </a:fld>
            <a:endParaRPr lang="en-US"/>
          </a:p>
        </p:txBody>
      </p:sp>
      <p:sp>
        <p:nvSpPr>
          <p:cNvPr id="5" name="TextBox 4"/>
          <p:cNvSpPr txBox="1"/>
          <p:nvPr/>
        </p:nvSpPr>
        <p:spPr>
          <a:xfrm>
            <a:off x="5257800" y="4800600"/>
            <a:ext cx="381000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CERN - </a:t>
            </a:r>
            <a:r>
              <a:rPr lang="en-US" b="1" dirty="0" smtClean="0"/>
              <a:t>Tier0</a:t>
            </a:r>
          </a:p>
          <a:p>
            <a:pPr marL="285750" indent="-285750">
              <a:buFont typeface="Arial" panose="020B0604020202020204" pitchFamily="34" charset="0"/>
              <a:buChar char="•"/>
            </a:pPr>
            <a:r>
              <a:rPr lang="en-US" dirty="0" smtClean="0"/>
              <a:t>Large regional </a:t>
            </a:r>
            <a:r>
              <a:rPr lang="en-US" dirty="0" err="1" smtClean="0"/>
              <a:t>centres</a:t>
            </a:r>
            <a:r>
              <a:rPr lang="en-US" dirty="0" smtClean="0"/>
              <a:t> - </a:t>
            </a:r>
            <a:r>
              <a:rPr lang="en-US" b="1" dirty="0" smtClean="0"/>
              <a:t>Tier1s</a:t>
            </a:r>
          </a:p>
          <a:p>
            <a:pPr marL="285750" indent="-285750">
              <a:buFont typeface="Arial" panose="020B0604020202020204" pitchFamily="34" charset="0"/>
              <a:buChar char="•"/>
            </a:pPr>
            <a:r>
              <a:rPr lang="en-US" dirty="0" smtClean="0"/>
              <a:t>Institute/university </a:t>
            </a:r>
            <a:r>
              <a:rPr lang="en-US" dirty="0" err="1" smtClean="0"/>
              <a:t>centres</a:t>
            </a:r>
            <a:r>
              <a:rPr lang="en-US" dirty="0" smtClean="0"/>
              <a:t> - </a:t>
            </a:r>
            <a:r>
              <a:rPr lang="en-US" b="1" dirty="0" smtClean="0"/>
              <a:t>Tier2</a:t>
            </a:r>
          </a:p>
          <a:p>
            <a:pPr marL="285750" indent="-285750">
              <a:buFont typeface="Arial" panose="020B0604020202020204" pitchFamily="34" charset="0"/>
              <a:buChar char="•"/>
            </a:pPr>
            <a:r>
              <a:rPr lang="en-US" dirty="0" smtClean="0"/>
              <a:t>Smaller </a:t>
            </a:r>
            <a:r>
              <a:rPr lang="en-US" dirty="0" err="1" smtClean="0"/>
              <a:t>centres</a:t>
            </a:r>
            <a:r>
              <a:rPr lang="en-US" dirty="0" smtClean="0"/>
              <a:t> - </a:t>
            </a:r>
            <a:r>
              <a:rPr lang="en-US" b="1" dirty="0" smtClean="0"/>
              <a:t>Tier3</a:t>
            </a:r>
            <a:endParaRPr lang="en-US" dirty="0" smtClean="0"/>
          </a:p>
          <a:p>
            <a:r>
              <a:rPr lang="en-US" dirty="0" smtClean="0">
                <a:solidFill>
                  <a:srgbClr val="FF0000"/>
                </a:solidFill>
              </a:rPr>
              <a:t>Red lines </a:t>
            </a:r>
            <a:r>
              <a:rPr lang="en-US" dirty="0" smtClean="0"/>
              <a:t>– data paths</a:t>
            </a:r>
            <a:endParaRPr lang="en-US" dirty="0"/>
          </a:p>
        </p:txBody>
      </p:sp>
    </p:spTree>
    <p:extLst>
      <p:ext uri="{BB962C8B-B14F-4D97-AF65-F5344CB8AC3E}">
        <p14:creationId xmlns:p14="http://schemas.microsoft.com/office/powerpoint/2010/main" val="22013612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CMS MONARC model</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13</a:t>
            </a:fld>
            <a:endParaRPr lang="en-US"/>
          </a:p>
        </p:txBody>
      </p:sp>
      <p:pic>
        <p:nvPicPr>
          <p:cNvPr id="4098" name="Picture 2" descr="http://pcbunn.cacr.caltech.edu/grids/GridBook_files/image00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104899"/>
            <a:ext cx="8001000" cy="5600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24255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Building blocks (layers)</a:t>
            </a:r>
            <a:endParaRPr lang="en-US" dirty="0"/>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r>
              <a:rPr lang="en-US" b="1" dirty="0" smtClean="0"/>
              <a:t>Network</a:t>
            </a:r>
            <a:r>
              <a:rPr lang="en-US" dirty="0"/>
              <a:t> </a:t>
            </a:r>
            <a:r>
              <a:rPr lang="en-US" dirty="0" smtClean="0"/>
              <a:t>connects </a:t>
            </a:r>
            <a:r>
              <a:rPr lang="en-US" dirty="0"/>
              <a:t>G</a:t>
            </a:r>
            <a:r>
              <a:rPr lang="en-US" dirty="0" smtClean="0"/>
              <a:t>rid </a:t>
            </a:r>
            <a:r>
              <a:rPr lang="en-US" dirty="0" smtClean="0"/>
              <a:t>resources</a:t>
            </a:r>
            <a:endParaRPr lang="en-US" dirty="0"/>
          </a:p>
          <a:p>
            <a:r>
              <a:rPr lang="en-US" b="1" dirty="0" smtClean="0"/>
              <a:t>Resource layer </a:t>
            </a:r>
            <a:r>
              <a:rPr lang="en-US" dirty="0" smtClean="0"/>
              <a:t>is the actual </a:t>
            </a:r>
            <a:r>
              <a:rPr lang="en-US" dirty="0"/>
              <a:t>grid </a:t>
            </a:r>
            <a:r>
              <a:rPr lang="en-US" dirty="0" smtClean="0"/>
              <a:t>resources: computers and storage </a:t>
            </a:r>
            <a:endParaRPr lang="en-US" dirty="0"/>
          </a:p>
          <a:p>
            <a:r>
              <a:rPr lang="en-US" b="1" dirty="0" smtClean="0"/>
              <a:t>Middleware (software)</a:t>
            </a:r>
            <a:r>
              <a:rPr lang="en-US" dirty="0" smtClean="0"/>
              <a:t> provides </a:t>
            </a:r>
            <a:r>
              <a:rPr lang="en-US" dirty="0"/>
              <a:t>the tools that enable the </a:t>
            </a:r>
            <a:r>
              <a:rPr lang="en-US" dirty="0" smtClean="0"/>
              <a:t>network and resources layers to </a:t>
            </a:r>
            <a:r>
              <a:rPr lang="en-US" dirty="0"/>
              <a:t>participate in a </a:t>
            </a:r>
            <a:r>
              <a:rPr lang="en-US" dirty="0" smtClean="0"/>
              <a:t>Grid</a:t>
            </a:r>
            <a:endParaRPr lang="en-US" dirty="0"/>
          </a:p>
          <a:p>
            <a:r>
              <a:rPr lang="en-US" b="1" dirty="0" smtClean="0"/>
              <a:t>Application (software) </a:t>
            </a:r>
            <a:r>
              <a:rPr lang="en-US" dirty="0" smtClean="0"/>
              <a:t>which </a:t>
            </a:r>
            <a:r>
              <a:rPr lang="en-US" dirty="0"/>
              <a:t>includes </a:t>
            </a:r>
            <a:r>
              <a:rPr lang="en-US" dirty="0" smtClean="0"/>
              <a:t>application software (scientific/engineering/business) + portals </a:t>
            </a:r>
            <a:r>
              <a:rPr lang="en-US" dirty="0"/>
              <a:t>and development toolkits to support the </a:t>
            </a:r>
            <a:r>
              <a:rPr lang="en-US" dirty="0" smtClean="0"/>
              <a:t>applications</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14</a:t>
            </a:fld>
            <a:endParaRPr lang="en-US"/>
          </a:p>
        </p:txBody>
      </p:sp>
    </p:spTree>
    <p:extLst>
      <p:ext uri="{BB962C8B-B14F-4D97-AF65-F5344CB8AC3E}">
        <p14:creationId xmlns:p14="http://schemas.microsoft.com/office/powerpoint/2010/main" val="3462519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368300"/>
            <a:ext cx="8328025" cy="762000"/>
          </a:xfrm>
        </p:spPr>
        <p:txBody>
          <a:bodyPr/>
          <a:lstStyle/>
          <a:p>
            <a:pPr eaLnBrk="1" hangingPunct="1"/>
            <a:r>
              <a:rPr lang="en-US" altLang="en-US" dirty="0" smtClean="0"/>
              <a:t>Grid Architecture</a:t>
            </a:r>
          </a:p>
        </p:txBody>
      </p:sp>
      <p:grpSp>
        <p:nvGrpSpPr>
          <p:cNvPr id="37891" name="Group 3"/>
          <p:cNvGrpSpPr>
            <a:grpSpLocks/>
          </p:cNvGrpSpPr>
          <p:nvPr/>
        </p:nvGrpSpPr>
        <p:grpSpPr bwMode="auto">
          <a:xfrm>
            <a:off x="263525" y="1274763"/>
            <a:ext cx="3992563" cy="5011203"/>
            <a:chOff x="25" y="1523"/>
            <a:chExt cx="2515" cy="2441"/>
          </a:xfrm>
        </p:grpSpPr>
        <p:sp>
          <p:nvSpPr>
            <p:cNvPr id="37906" name="Text Box 4"/>
            <p:cNvSpPr txBox="1">
              <a:spLocks noChangeArrowheads="1"/>
            </p:cNvSpPr>
            <p:nvPr/>
          </p:nvSpPr>
          <p:spPr bwMode="auto">
            <a:xfrm>
              <a:off x="33" y="2812"/>
              <a:ext cx="2416" cy="57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pPr algn="l"/>
              <a:r>
                <a:rPr lang="en-US" altLang="en-US" sz="2000" dirty="0">
                  <a:solidFill>
                    <a:schemeClr val="tx1"/>
                  </a:solidFill>
                  <a:latin typeface="Helvetica" panose="020B0604020202020204" pitchFamily="34" charset="0"/>
                  <a:cs typeface="Helvetica" panose="020B0604020202020204" pitchFamily="34" charset="0"/>
                </a:rPr>
                <a:t>“Talking to things”: Communication (Internet protocols) &amp; security</a:t>
              </a:r>
            </a:p>
          </p:txBody>
        </p:sp>
        <p:sp>
          <p:nvSpPr>
            <p:cNvPr id="37907" name="Text Box 5"/>
            <p:cNvSpPr txBox="1">
              <a:spLocks noChangeArrowheads="1"/>
            </p:cNvSpPr>
            <p:nvPr/>
          </p:nvSpPr>
          <p:spPr bwMode="auto">
            <a:xfrm>
              <a:off x="25" y="2228"/>
              <a:ext cx="2424" cy="57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 algn="l">
                <a:lnSpc>
                  <a:spcPct val="110000"/>
                </a:lnSpc>
                <a:spcBef>
                  <a:spcPct val="20000"/>
                </a:spcBef>
                <a:buSzPct val="60000"/>
                <a:buFont typeface="Monotype Sorts" pitchFamily="2" charset="2"/>
                <a:buChar char="l"/>
                <a:defRPr sz="2600">
                  <a:solidFill>
                    <a:srgbClr val="003399"/>
                  </a:solidFill>
                  <a:latin typeface="Verdana" pitchFamily="34" charset="0"/>
                </a:defRPr>
              </a:lvl1pPr>
              <a:lvl2pPr marL="742950" indent="-285750" algn="l">
                <a:lnSpc>
                  <a:spcPct val="110000"/>
                </a:lnSpc>
                <a:spcBef>
                  <a:spcPct val="20000"/>
                </a:spcBef>
                <a:buClr>
                  <a:srgbClr val="003399"/>
                </a:buClr>
                <a:buChar char="–"/>
                <a:defRPr sz="2400">
                  <a:solidFill>
                    <a:schemeClr val="tx1"/>
                  </a:solidFill>
                  <a:latin typeface="Verdana" pitchFamily="34" charset="0"/>
                </a:defRPr>
              </a:lvl2pPr>
              <a:lvl3pPr marL="1143000" indent="-228600" algn="l">
                <a:lnSpc>
                  <a:spcPct val="110000"/>
                </a:lnSpc>
                <a:spcBef>
                  <a:spcPct val="20000"/>
                </a:spcBef>
                <a:buClr>
                  <a:srgbClr val="003399"/>
                </a:buClr>
                <a:buChar char="&gt;"/>
                <a:defRPr>
                  <a:solidFill>
                    <a:schemeClr val="tx1"/>
                  </a:solidFill>
                  <a:latin typeface="Verdana" pitchFamily="34" charset="0"/>
                </a:defRPr>
              </a:lvl3pPr>
              <a:lvl4pPr marL="1600200" indent="-228600" algn="l">
                <a:lnSpc>
                  <a:spcPct val="110000"/>
                </a:lnSpc>
                <a:spcBef>
                  <a:spcPct val="20000"/>
                </a:spcBef>
                <a:buClr>
                  <a:schemeClr val="tx2"/>
                </a:buClr>
                <a:buSzPct val="75000"/>
                <a:buFont typeface="Monotype Sorts" pitchFamily="2" charset="2"/>
                <a:buChar char="l"/>
                <a:defRPr>
                  <a:solidFill>
                    <a:schemeClr val="tx1"/>
                  </a:solidFill>
                  <a:latin typeface="Verdana" pitchFamily="34" charset="0"/>
                </a:defRPr>
              </a:lvl4pPr>
              <a:lvl5pPr marL="2057400" indent="-228600" algn="l">
                <a:lnSpc>
                  <a:spcPct val="110000"/>
                </a:lnSpc>
                <a:spcBef>
                  <a:spcPct val="20000"/>
                </a:spcBef>
                <a:buChar char="»"/>
                <a:defRPr>
                  <a:solidFill>
                    <a:schemeClr val="tx1"/>
                  </a:solidFill>
                  <a:latin typeface="Verdana" pitchFamily="34" charset="0"/>
                </a:defRPr>
              </a:lvl5pPr>
              <a:lvl6pPr marL="2514600" indent="-228600" eaLnBrk="0" fontAlgn="base" hangingPunct="0">
                <a:lnSpc>
                  <a:spcPct val="110000"/>
                </a:lnSpc>
                <a:spcBef>
                  <a:spcPct val="20000"/>
                </a:spcBef>
                <a:spcAft>
                  <a:spcPct val="0"/>
                </a:spcAft>
                <a:buChar char="»"/>
                <a:defRPr>
                  <a:solidFill>
                    <a:schemeClr val="tx1"/>
                  </a:solidFill>
                  <a:latin typeface="Verdana" pitchFamily="34" charset="0"/>
                </a:defRPr>
              </a:lvl6pPr>
              <a:lvl7pPr marL="2971800" indent="-228600" eaLnBrk="0" fontAlgn="base" hangingPunct="0">
                <a:lnSpc>
                  <a:spcPct val="110000"/>
                </a:lnSpc>
                <a:spcBef>
                  <a:spcPct val="20000"/>
                </a:spcBef>
                <a:spcAft>
                  <a:spcPct val="0"/>
                </a:spcAft>
                <a:buChar char="»"/>
                <a:defRPr>
                  <a:solidFill>
                    <a:schemeClr val="tx1"/>
                  </a:solidFill>
                  <a:latin typeface="Verdana" pitchFamily="34" charset="0"/>
                </a:defRPr>
              </a:lvl7pPr>
              <a:lvl8pPr marL="3429000" indent="-228600" eaLnBrk="0" fontAlgn="base" hangingPunct="0">
                <a:lnSpc>
                  <a:spcPct val="110000"/>
                </a:lnSpc>
                <a:spcBef>
                  <a:spcPct val="20000"/>
                </a:spcBef>
                <a:spcAft>
                  <a:spcPct val="0"/>
                </a:spcAft>
                <a:buChar char="»"/>
                <a:defRPr>
                  <a:solidFill>
                    <a:schemeClr val="tx1"/>
                  </a:solidFill>
                  <a:latin typeface="Verdana" pitchFamily="34" charset="0"/>
                </a:defRPr>
              </a:lvl8pPr>
              <a:lvl9pPr marL="3886200" indent="-228600" eaLnBrk="0" fontAlgn="base" hangingPunct="0">
                <a:lnSpc>
                  <a:spcPct val="110000"/>
                </a:lnSpc>
                <a:spcBef>
                  <a:spcPct val="20000"/>
                </a:spcBef>
                <a:spcAft>
                  <a:spcPct val="0"/>
                </a:spcAft>
                <a:buChar char="»"/>
                <a:defRPr>
                  <a:solidFill>
                    <a:schemeClr val="tx1"/>
                  </a:solidFill>
                  <a:latin typeface="Verdana" pitchFamily="34" charset="0"/>
                </a:defRPr>
              </a:lvl9pPr>
            </a:lstStyle>
            <a:p>
              <a:pPr>
                <a:lnSpc>
                  <a:spcPct val="100000"/>
                </a:lnSpc>
                <a:spcBef>
                  <a:spcPct val="0"/>
                </a:spcBef>
                <a:buSzTx/>
                <a:buFontTx/>
                <a:buNone/>
              </a:pPr>
              <a:r>
                <a:rPr lang="en-US" altLang="en-US" sz="2000" dirty="0">
                  <a:solidFill>
                    <a:schemeClr val="tx1"/>
                  </a:solidFill>
                  <a:latin typeface="Helvetica" panose="020B0604020202020204" pitchFamily="34" charset="0"/>
                  <a:cs typeface="Helvetica" panose="020B0604020202020204" pitchFamily="34" charset="0"/>
                </a:rPr>
                <a:t>“Sharing single resources”:    Negotiating access, </a:t>
              </a:r>
              <a:br>
                <a:rPr lang="en-US" altLang="en-US" sz="2000" dirty="0">
                  <a:solidFill>
                    <a:schemeClr val="tx1"/>
                  </a:solidFill>
                  <a:latin typeface="Helvetica" panose="020B0604020202020204" pitchFamily="34" charset="0"/>
                  <a:cs typeface="Helvetica" panose="020B0604020202020204" pitchFamily="34" charset="0"/>
                </a:rPr>
              </a:br>
              <a:r>
                <a:rPr lang="en-US" altLang="en-US" sz="2000" dirty="0">
                  <a:solidFill>
                    <a:schemeClr val="tx1"/>
                  </a:solidFill>
                  <a:latin typeface="Helvetica" panose="020B0604020202020204" pitchFamily="34" charset="0"/>
                  <a:cs typeface="Helvetica" panose="020B0604020202020204" pitchFamily="34" charset="0"/>
                </a:rPr>
                <a:t>controlling use</a:t>
              </a:r>
            </a:p>
          </p:txBody>
        </p:sp>
        <p:sp>
          <p:nvSpPr>
            <p:cNvPr id="37908" name="Text Box 6"/>
            <p:cNvSpPr txBox="1">
              <a:spLocks noChangeArrowheads="1"/>
            </p:cNvSpPr>
            <p:nvPr/>
          </p:nvSpPr>
          <p:spPr bwMode="auto">
            <a:xfrm>
              <a:off x="45" y="1523"/>
              <a:ext cx="2495" cy="681"/>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pPr algn="l">
                <a:lnSpc>
                  <a:spcPct val="90000"/>
                </a:lnSpc>
              </a:pPr>
              <a:r>
                <a:rPr lang="en-US" altLang="en-US" sz="2000" dirty="0">
                  <a:solidFill>
                    <a:schemeClr val="tx1"/>
                  </a:solidFill>
                  <a:latin typeface="Helvetica" panose="020B0604020202020204" pitchFamily="34" charset="0"/>
                  <a:cs typeface="Helvetica" panose="020B0604020202020204" pitchFamily="34" charset="0"/>
                </a:rPr>
                <a:t>“Coordinating multiple resources”: ubiquitous infrastructure services, app-specific distributed services</a:t>
              </a:r>
            </a:p>
          </p:txBody>
        </p:sp>
        <p:sp>
          <p:nvSpPr>
            <p:cNvPr id="37909" name="Text Box 7"/>
            <p:cNvSpPr txBox="1">
              <a:spLocks noChangeArrowheads="1"/>
            </p:cNvSpPr>
            <p:nvPr/>
          </p:nvSpPr>
          <p:spPr bwMode="auto">
            <a:xfrm>
              <a:off x="68" y="3388"/>
              <a:ext cx="2381" cy="57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pPr algn="l"/>
              <a:r>
                <a:rPr lang="en-US" altLang="en-US" sz="2000" dirty="0">
                  <a:solidFill>
                    <a:schemeClr val="tx1"/>
                  </a:solidFill>
                  <a:latin typeface="Helvetica" panose="020B0604020202020204" pitchFamily="34" charset="0"/>
                  <a:cs typeface="Helvetica" panose="020B0604020202020204" pitchFamily="34" charset="0"/>
                </a:rPr>
                <a:t>“Controlling things locally”: Access to, &amp; control of </a:t>
              </a:r>
              <a:br>
                <a:rPr lang="en-US" altLang="en-US" sz="2000" dirty="0">
                  <a:solidFill>
                    <a:schemeClr val="tx1"/>
                  </a:solidFill>
                  <a:latin typeface="Helvetica" panose="020B0604020202020204" pitchFamily="34" charset="0"/>
                  <a:cs typeface="Helvetica" panose="020B0604020202020204" pitchFamily="34" charset="0"/>
                </a:rPr>
              </a:br>
              <a:r>
                <a:rPr lang="en-US" altLang="en-US" sz="2000" dirty="0">
                  <a:solidFill>
                    <a:schemeClr val="tx1"/>
                  </a:solidFill>
                  <a:latin typeface="Helvetica" panose="020B0604020202020204" pitchFamily="34" charset="0"/>
                  <a:cs typeface="Helvetica" panose="020B0604020202020204" pitchFamily="34" charset="0"/>
                </a:rPr>
                <a:t>resources</a:t>
              </a:r>
            </a:p>
          </p:txBody>
        </p:sp>
      </p:grpSp>
      <p:sp>
        <p:nvSpPr>
          <p:cNvPr id="37892" name="Rectangle 9"/>
          <p:cNvSpPr>
            <a:spLocks noChangeArrowheads="1"/>
          </p:cNvSpPr>
          <p:nvPr/>
        </p:nvSpPr>
        <p:spPr bwMode="auto">
          <a:xfrm>
            <a:off x="4103688" y="4286250"/>
            <a:ext cx="3165475" cy="511175"/>
          </a:xfrm>
          <a:prstGeom prst="rect">
            <a:avLst/>
          </a:prstGeom>
          <a:solidFill>
            <a:srgbClr val="E9E9E9"/>
          </a:solidFill>
          <a:ln w="22225">
            <a:solidFill>
              <a:srgbClr val="99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r>
              <a:rPr lang="en-US" altLang="en-US" sz="2400" b="1">
                <a:solidFill>
                  <a:schemeClr val="tx1"/>
                </a:solidFill>
                <a:latin typeface="Verdana" pitchFamily="34" charset="0"/>
              </a:rPr>
              <a:t>Connectivity</a:t>
            </a:r>
          </a:p>
        </p:txBody>
      </p:sp>
      <p:sp>
        <p:nvSpPr>
          <p:cNvPr id="37893" name="Rectangle 10"/>
          <p:cNvSpPr>
            <a:spLocks noChangeArrowheads="1"/>
          </p:cNvSpPr>
          <p:nvPr/>
        </p:nvSpPr>
        <p:spPr bwMode="auto">
          <a:xfrm>
            <a:off x="4614863" y="3311525"/>
            <a:ext cx="2654300" cy="511175"/>
          </a:xfrm>
          <a:prstGeom prst="rect">
            <a:avLst/>
          </a:prstGeom>
          <a:solidFill>
            <a:srgbClr val="FFFF99"/>
          </a:solidFill>
          <a:ln w="22225">
            <a:solidFill>
              <a:srgbClr val="99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r>
              <a:rPr lang="en-US" altLang="en-US" sz="2400" b="1">
                <a:solidFill>
                  <a:schemeClr val="tx1"/>
                </a:solidFill>
                <a:latin typeface="Verdana" pitchFamily="34" charset="0"/>
              </a:rPr>
              <a:t>Resource</a:t>
            </a:r>
          </a:p>
        </p:txBody>
      </p:sp>
      <p:sp>
        <p:nvSpPr>
          <p:cNvPr id="37894" name="Rectangle 11"/>
          <p:cNvSpPr>
            <a:spLocks noChangeArrowheads="1"/>
          </p:cNvSpPr>
          <p:nvPr/>
        </p:nvSpPr>
        <p:spPr bwMode="auto">
          <a:xfrm>
            <a:off x="5119688" y="2273300"/>
            <a:ext cx="2149475" cy="511175"/>
          </a:xfrm>
          <a:prstGeom prst="rect">
            <a:avLst/>
          </a:prstGeom>
          <a:solidFill>
            <a:srgbClr val="07FFBE"/>
          </a:solidFill>
          <a:ln w="22225">
            <a:solidFill>
              <a:srgbClr val="99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r>
              <a:rPr lang="en-US" altLang="en-US" sz="2400" b="1">
                <a:solidFill>
                  <a:schemeClr val="tx1"/>
                </a:solidFill>
                <a:latin typeface="Verdana" pitchFamily="34" charset="0"/>
              </a:rPr>
              <a:t>Collective</a:t>
            </a:r>
          </a:p>
        </p:txBody>
      </p:sp>
      <p:sp>
        <p:nvSpPr>
          <p:cNvPr id="37895" name="Rectangle 12"/>
          <p:cNvSpPr>
            <a:spLocks noChangeArrowheads="1"/>
          </p:cNvSpPr>
          <p:nvPr/>
        </p:nvSpPr>
        <p:spPr bwMode="auto">
          <a:xfrm>
            <a:off x="4103688" y="1274763"/>
            <a:ext cx="3165475" cy="542925"/>
          </a:xfrm>
          <a:prstGeom prst="rect">
            <a:avLst/>
          </a:prstGeom>
          <a:noFill/>
          <a:ln w="22225">
            <a:solidFill>
              <a:srgbClr val="99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r>
              <a:rPr lang="en-US" altLang="en-US" sz="2400" b="1">
                <a:solidFill>
                  <a:schemeClr val="tx1"/>
                </a:solidFill>
                <a:latin typeface="Verdana" pitchFamily="34" charset="0"/>
              </a:rPr>
              <a:t>Application</a:t>
            </a:r>
          </a:p>
        </p:txBody>
      </p:sp>
      <p:sp>
        <p:nvSpPr>
          <p:cNvPr id="37896" name="Line 13"/>
          <p:cNvSpPr>
            <a:spLocks noChangeShapeType="1"/>
          </p:cNvSpPr>
          <p:nvPr/>
        </p:nvSpPr>
        <p:spPr bwMode="auto">
          <a:xfrm>
            <a:off x="4256088" y="1808163"/>
            <a:ext cx="0" cy="2611437"/>
          </a:xfrm>
          <a:prstGeom prst="line">
            <a:avLst/>
          </a:prstGeom>
          <a:noFill/>
          <a:ln w="38100">
            <a:solidFill>
              <a:schemeClr val="tx1"/>
            </a:solidFill>
            <a:round/>
            <a:headEnd type="none" w="sm" len="sm"/>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897" name="Line 14"/>
          <p:cNvSpPr>
            <a:spLocks noChangeShapeType="1"/>
          </p:cNvSpPr>
          <p:nvPr/>
        </p:nvSpPr>
        <p:spPr bwMode="auto">
          <a:xfrm>
            <a:off x="5246688" y="1808163"/>
            <a:ext cx="0" cy="473075"/>
          </a:xfrm>
          <a:prstGeom prst="line">
            <a:avLst/>
          </a:prstGeom>
          <a:noFill/>
          <a:ln w="38100">
            <a:solidFill>
              <a:schemeClr val="tx1"/>
            </a:solidFill>
            <a:round/>
            <a:headEnd type="none" w="sm" len="sm"/>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898" name="Line 15"/>
          <p:cNvSpPr>
            <a:spLocks noChangeShapeType="1"/>
          </p:cNvSpPr>
          <p:nvPr/>
        </p:nvSpPr>
        <p:spPr bwMode="auto">
          <a:xfrm>
            <a:off x="4789488" y="1808163"/>
            <a:ext cx="0" cy="1557337"/>
          </a:xfrm>
          <a:prstGeom prst="line">
            <a:avLst/>
          </a:prstGeom>
          <a:noFill/>
          <a:ln w="38100">
            <a:solidFill>
              <a:schemeClr val="tx1"/>
            </a:solidFill>
            <a:round/>
            <a:headEnd type="none" w="sm" len="sm"/>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899" name="Rectangle 16"/>
          <p:cNvSpPr>
            <a:spLocks noChangeArrowheads="1"/>
          </p:cNvSpPr>
          <p:nvPr/>
        </p:nvSpPr>
        <p:spPr bwMode="auto">
          <a:xfrm>
            <a:off x="4103688" y="5514975"/>
            <a:ext cx="3165475" cy="542925"/>
          </a:xfrm>
          <a:prstGeom prst="rect">
            <a:avLst/>
          </a:prstGeom>
          <a:solidFill>
            <a:srgbClr val="D9D9FF"/>
          </a:solidFill>
          <a:ln w="22225">
            <a:solidFill>
              <a:srgbClr val="99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r>
              <a:rPr lang="en-US" altLang="en-US" sz="2400" b="1">
                <a:solidFill>
                  <a:schemeClr val="tx1"/>
                </a:solidFill>
                <a:latin typeface="Verdana" pitchFamily="34" charset="0"/>
              </a:rPr>
              <a:t>Fabric</a:t>
            </a:r>
          </a:p>
        </p:txBody>
      </p:sp>
      <p:sp>
        <p:nvSpPr>
          <p:cNvPr id="37900" name="Rectangle 17"/>
          <p:cNvSpPr>
            <a:spLocks noChangeArrowheads="1"/>
          </p:cNvSpPr>
          <p:nvPr/>
        </p:nvSpPr>
        <p:spPr bwMode="auto">
          <a:xfrm>
            <a:off x="7380288" y="4986338"/>
            <a:ext cx="1219200" cy="377825"/>
          </a:xfrm>
          <a:prstGeom prst="rect">
            <a:avLst/>
          </a:prstGeom>
          <a:solidFill>
            <a:srgbClr val="CCFFFF"/>
          </a:solidFill>
          <a:ln w="22225">
            <a:solidFill>
              <a:srgbClr val="99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r>
              <a:rPr lang="en-US" altLang="en-US" sz="1800" b="1">
                <a:solidFill>
                  <a:schemeClr val="tx1"/>
                </a:solidFill>
                <a:latin typeface="Verdana" pitchFamily="34" charset="0"/>
              </a:rPr>
              <a:t>Internet</a:t>
            </a:r>
          </a:p>
        </p:txBody>
      </p:sp>
      <p:sp>
        <p:nvSpPr>
          <p:cNvPr id="37901" name="Rectangle 18"/>
          <p:cNvSpPr>
            <a:spLocks noChangeArrowheads="1"/>
          </p:cNvSpPr>
          <p:nvPr/>
        </p:nvSpPr>
        <p:spPr bwMode="auto">
          <a:xfrm>
            <a:off x="7380288" y="4608513"/>
            <a:ext cx="1219200" cy="377825"/>
          </a:xfrm>
          <a:prstGeom prst="rect">
            <a:avLst/>
          </a:prstGeom>
          <a:solidFill>
            <a:srgbClr val="CCFFFF"/>
          </a:solidFill>
          <a:ln w="22225">
            <a:solidFill>
              <a:srgbClr val="99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r>
              <a:rPr lang="en-US" altLang="en-US" sz="1400" b="1" dirty="0">
                <a:solidFill>
                  <a:schemeClr val="tx1"/>
                </a:solidFill>
                <a:latin typeface="Verdana" pitchFamily="34" charset="0"/>
              </a:rPr>
              <a:t>Transport</a:t>
            </a:r>
          </a:p>
        </p:txBody>
      </p:sp>
      <p:sp>
        <p:nvSpPr>
          <p:cNvPr id="37902" name="Rectangle 19"/>
          <p:cNvSpPr>
            <a:spLocks noChangeArrowheads="1"/>
          </p:cNvSpPr>
          <p:nvPr/>
        </p:nvSpPr>
        <p:spPr bwMode="auto">
          <a:xfrm>
            <a:off x="7380288" y="1298575"/>
            <a:ext cx="1219200" cy="3309938"/>
          </a:xfrm>
          <a:prstGeom prst="rect">
            <a:avLst/>
          </a:prstGeom>
          <a:solidFill>
            <a:srgbClr val="CCFFFF"/>
          </a:solidFill>
          <a:ln w="22225">
            <a:solidFill>
              <a:srgbClr val="99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r>
              <a:rPr lang="en-US" altLang="en-US" sz="1800" b="1">
                <a:solidFill>
                  <a:schemeClr val="tx1"/>
                </a:solidFill>
                <a:latin typeface="Verdana" pitchFamily="34" charset="0"/>
              </a:rPr>
              <a:t>Appli-</a:t>
            </a:r>
            <a:br>
              <a:rPr lang="en-US" altLang="en-US" sz="1800" b="1">
                <a:solidFill>
                  <a:schemeClr val="tx1"/>
                </a:solidFill>
                <a:latin typeface="Verdana" pitchFamily="34" charset="0"/>
              </a:rPr>
            </a:br>
            <a:r>
              <a:rPr lang="en-US" altLang="en-US" sz="1800" b="1">
                <a:solidFill>
                  <a:schemeClr val="tx1"/>
                </a:solidFill>
                <a:latin typeface="Verdana" pitchFamily="34" charset="0"/>
              </a:rPr>
              <a:t>cation</a:t>
            </a:r>
          </a:p>
        </p:txBody>
      </p:sp>
      <p:sp>
        <p:nvSpPr>
          <p:cNvPr id="37903" name="Rectangle 20"/>
          <p:cNvSpPr>
            <a:spLocks noChangeArrowheads="1"/>
          </p:cNvSpPr>
          <p:nvPr/>
        </p:nvSpPr>
        <p:spPr bwMode="auto">
          <a:xfrm>
            <a:off x="7380288" y="5553075"/>
            <a:ext cx="1219200" cy="473075"/>
          </a:xfrm>
          <a:prstGeom prst="rect">
            <a:avLst/>
          </a:prstGeom>
          <a:solidFill>
            <a:srgbClr val="CCFFFF"/>
          </a:solidFill>
          <a:ln w="22225">
            <a:solidFill>
              <a:srgbClr val="99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r>
              <a:rPr lang="en-US" altLang="en-US" sz="1800" b="1">
                <a:solidFill>
                  <a:schemeClr val="tx1"/>
                </a:solidFill>
                <a:latin typeface="Verdana" pitchFamily="34" charset="0"/>
              </a:rPr>
              <a:t>Link</a:t>
            </a:r>
          </a:p>
        </p:txBody>
      </p:sp>
      <p:sp>
        <p:nvSpPr>
          <p:cNvPr id="37904" name="Text Box 21"/>
          <p:cNvSpPr txBox="1">
            <a:spLocks noChangeArrowheads="1"/>
          </p:cNvSpPr>
          <p:nvPr/>
        </p:nvSpPr>
        <p:spPr bwMode="auto">
          <a:xfrm>
            <a:off x="8597900" y="1581150"/>
            <a:ext cx="458788" cy="399415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lvl1pPr>
              <a:defRPr sz="2800">
                <a:solidFill>
                  <a:srgbClr val="17573F"/>
                </a:solidFill>
                <a:latin typeface="Arial" pitchFamily="34" charset="0"/>
              </a:defRPr>
            </a:lvl1pPr>
            <a:lvl2pPr marL="742950" indent="-285750">
              <a:defRPr sz="2800">
                <a:solidFill>
                  <a:srgbClr val="17573F"/>
                </a:solidFill>
                <a:latin typeface="Arial" pitchFamily="34" charset="0"/>
              </a:defRPr>
            </a:lvl2pPr>
            <a:lvl3pPr marL="1143000" indent="-228600">
              <a:defRPr sz="2800">
                <a:solidFill>
                  <a:srgbClr val="17573F"/>
                </a:solidFill>
                <a:latin typeface="Arial" pitchFamily="34" charset="0"/>
              </a:defRPr>
            </a:lvl3pPr>
            <a:lvl4pPr marL="1600200" indent="-228600">
              <a:defRPr sz="2800">
                <a:solidFill>
                  <a:srgbClr val="17573F"/>
                </a:solidFill>
                <a:latin typeface="Arial" pitchFamily="34" charset="0"/>
              </a:defRPr>
            </a:lvl4pPr>
            <a:lvl5pPr marL="2057400" indent="-228600">
              <a:defRPr sz="2800">
                <a:solidFill>
                  <a:srgbClr val="17573F"/>
                </a:solidFill>
                <a:latin typeface="Arial" pitchFamily="34" charset="0"/>
              </a:defRPr>
            </a:lvl5pPr>
            <a:lvl6pPr marL="2514600" indent="-228600" algn="ctr" eaLnBrk="0" fontAlgn="base" hangingPunct="0">
              <a:spcBef>
                <a:spcPct val="0"/>
              </a:spcBef>
              <a:spcAft>
                <a:spcPct val="0"/>
              </a:spcAft>
              <a:defRPr sz="2800">
                <a:solidFill>
                  <a:srgbClr val="17573F"/>
                </a:solidFill>
                <a:latin typeface="Arial" pitchFamily="34" charset="0"/>
              </a:defRPr>
            </a:lvl6pPr>
            <a:lvl7pPr marL="2971800" indent="-228600" algn="ctr" eaLnBrk="0" fontAlgn="base" hangingPunct="0">
              <a:spcBef>
                <a:spcPct val="0"/>
              </a:spcBef>
              <a:spcAft>
                <a:spcPct val="0"/>
              </a:spcAft>
              <a:defRPr sz="2800">
                <a:solidFill>
                  <a:srgbClr val="17573F"/>
                </a:solidFill>
                <a:latin typeface="Arial" pitchFamily="34" charset="0"/>
              </a:defRPr>
            </a:lvl7pPr>
            <a:lvl8pPr marL="3429000" indent="-228600" algn="ctr" eaLnBrk="0" fontAlgn="base" hangingPunct="0">
              <a:spcBef>
                <a:spcPct val="0"/>
              </a:spcBef>
              <a:spcAft>
                <a:spcPct val="0"/>
              </a:spcAft>
              <a:defRPr sz="2800">
                <a:solidFill>
                  <a:srgbClr val="17573F"/>
                </a:solidFill>
                <a:latin typeface="Arial" pitchFamily="34" charset="0"/>
              </a:defRPr>
            </a:lvl8pPr>
            <a:lvl9pPr marL="3886200" indent="-228600" algn="ctr" eaLnBrk="0" fontAlgn="base" hangingPunct="0">
              <a:spcBef>
                <a:spcPct val="0"/>
              </a:spcBef>
              <a:spcAft>
                <a:spcPct val="0"/>
              </a:spcAft>
              <a:defRPr sz="2800">
                <a:solidFill>
                  <a:srgbClr val="17573F"/>
                </a:solidFill>
                <a:latin typeface="Arial" pitchFamily="34" charset="0"/>
              </a:defRPr>
            </a:lvl9pPr>
          </a:lstStyle>
          <a:p>
            <a:pPr algn="l"/>
            <a:r>
              <a:rPr lang="en-US" altLang="en-US" sz="1800" b="1">
                <a:solidFill>
                  <a:srgbClr val="6984F5"/>
                </a:solidFill>
                <a:latin typeface="Verdana" pitchFamily="34" charset="0"/>
              </a:rPr>
              <a:t>Internet Protocol Architecture</a:t>
            </a:r>
          </a:p>
        </p:txBody>
      </p:sp>
    </p:spTree>
    <p:extLst>
      <p:ext uri="{BB962C8B-B14F-4D97-AF65-F5344CB8AC3E}">
        <p14:creationId xmlns:p14="http://schemas.microsoft.com/office/powerpoint/2010/main" val="1479627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a:t>A</a:t>
            </a:r>
            <a:r>
              <a:rPr lang="en-US" dirty="0" smtClean="0"/>
              <a:t> world map</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16</a:t>
            </a:fld>
            <a:endParaRPr lang="en-US"/>
          </a:p>
        </p:txBody>
      </p:sp>
      <p:pic>
        <p:nvPicPr>
          <p:cNvPr id="10242" name="Picture 2" descr="https://espace.cern.ch/WLCG-document-repository/images1/world/GLIF_5-08_World_Map_8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102" y="1219200"/>
            <a:ext cx="8693783" cy="5105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876800" y="5061856"/>
            <a:ext cx="3777343" cy="523220"/>
          </a:xfrm>
          <a:prstGeom prst="rect">
            <a:avLst/>
          </a:prstGeom>
          <a:noFill/>
        </p:spPr>
        <p:txBody>
          <a:bodyPr wrap="square" rtlCol="0">
            <a:spAutoFit/>
          </a:bodyPr>
          <a:lstStyle/>
          <a:p>
            <a:r>
              <a:rPr lang="en-US" sz="2800" dirty="0" smtClean="0">
                <a:solidFill>
                  <a:schemeClr val="bg1"/>
                </a:solidFill>
              </a:rPr>
              <a:t>This is just the network</a:t>
            </a:r>
            <a:endParaRPr lang="en-US" sz="2800" dirty="0">
              <a:solidFill>
                <a:schemeClr val="bg1"/>
              </a:solidFill>
            </a:endParaRPr>
          </a:p>
        </p:txBody>
      </p:sp>
    </p:spTree>
    <p:extLst>
      <p:ext uri="{BB962C8B-B14F-4D97-AF65-F5344CB8AC3E}">
        <p14:creationId xmlns:p14="http://schemas.microsoft.com/office/powerpoint/2010/main" val="2806731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ALICE </a:t>
            </a:r>
            <a:r>
              <a:rPr lang="en-US" dirty="0" smtClean="0"/>
              <a:t>Grid sites</a:t>
            </a:r>
            <a:endParaRPr lang="en-US" dirty="0"/>
          </a:p>
        </p:txBody>
      </p:sp>
      <p:pic>
        <p:nvPicPr>
          <p:cNvPr id="11266" name="Picture 2" descr="C:\Users\lbetev\Desktop\all sit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402496"/>
            <a:ext cx="8839200" cy="49221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200400" y="1550699"/>
            <a:ext cx="1780680" cy="461665"/>
          </a:xfrm>
          <a:prstGeom prst="rect">
            <a:avLst/>
          </a:prstGeom>
          <a:noFill/>
        </p:spPr>
        <p:txBody>
          <a:bodyPr wrap="none" rtlCol="0">
            <a:spAutoFit/>
          </a:bodyPr>
          <a:lstStyle/>
          <a:p>
            <a:r>
              <a:rPr lang="en-US" sz="2400" b="1" dirty="0" smtClean="0">
                <a:solidFill>
                  <a:schemeClr val="bg1"/>
                </a:solidFill>
              </a:rPr>
              <a:t>53 in Europe</a:t>
            </a:r>
            <a:endParaRPr lang="en-US" sz="2400" b="1" dirty="0">
              <a:solidFill>
                <a:schemeClr val="bg1"/>
              </a:solidFill>
            </a:endParaRPr>
          </a:p>
        </p:txBody>
      </p:sp>
      <p:sp>
        <p:nvSpPr>
          <p:cNvPr id="8" name="TextBox 7"/>
          <p:cNvSpPr txBox="1"/>
          <p:nvPr/>
        </p:nvSpPr>
        <p:spPr>
          <a:xfrm>
            <a:off x="6848475" y="1905000"/>
            <a:ext cx="1410964" cy="461665"/>
          </a:xfrm>
          <a:prstGeom prst="rect">
            <a:avLst/>
          </a:prstGeom>
          <a:noFill/>
        </p:spPr>
        <p:txBody>
          <a:bodyPr wrap="none" rtlCol="0">
            <a:spAutoFit/>
          </a:bodyPr>
          <a:lstStyle/>
          <a:p>
            <a:r>
              <a:rPr lang="en-US" sz="2400" b="1" dirty="0" smtClean="0">
                <a:solidFill>
                  <a:schemeClr val="bg1"/>
                </a:solidFill>
              </a:rPr>
              <a:t>10 in </a:t>
            </a:r>
            <a:r>
              <a:rPr lang="en-US" sz="2400" b="1" dirty="0" err="1" smtClean="0">
                <a:solidFill>
                  <a:schemeClr val="bg1"/>
                </a:solidFill>
              </a:rPr>
              <a:t>Aisa</a:t>
            </a:r>
            <a:endParaRPr lang="en-US" sz="2400" b="1" dirty="0" smtClean="0">
              <a:solidFill>
                <a:schemeClr val="bg1"/>
              </a:solidFill>
            </a:endParaRPr>
          </a:p>
        </p:txBody>
      </p:sp>
      <p:sp>
        <p:nvSpPr>
          <p:cNvPr id="9" name="TextBox 8"/>
          <p:cNvSpPr txBox="1"/>
          <p:nvPr/>
        </p:nvSpPr>
        <p:spPr>
          <a:xfrm>
            <a:off x="4419600" y="4114800"/>
            <a:ext cx="1465273" cy="461665"/>
          </a:xfrm>
          <a:prstGeom prst="rect">
            <a:avLst/>
          </a:prstGeom>
          <a:noFill/>
        </p:spPr>
        <p:txBody>
          <a:bodyPr wrap="none" rtlCol="0">
            <a:spAutoFit/>
          </a:bodyPr>
          <a:lstStyle/>
          <a:p>
            <a:r>
              <a:rPr lang="en-US" sz="2400" b="1" dirty="0">
                <a:solidFill>
                  <a:schemeClr val="bg1"/>
                </a:solidFill>
              </a:rPr>
              <a:t>2</a:t>
            </a:r>
            <a:r>
              <a:rPr lang="en-US" sz="2400" b="1" dirty="0" smtClean="0">
                <a:solidFill>
                  <a:schemeClr val="bg1"/>
                </a:solidFill>
              </a:rPr>
              <a:t> in </a:t>
            </a:r>
            <a:r>
              <a:rPr lang="en-US" sz="2400" b="1" dirty="0" smtClean="0">
                <a:solidFill>
                  <a:schemeClr val="bg1"/>
                </a:solidFill>
              </a:rPr>
              <a:t>Africa</a:t>
            </a:r>
            <a:endParaRPr lang="en-US" sz="2400" b="1" dirty="0" smtClean="0">
              <a:solidFill>
                <a:schemeClr val="bg1"/>
              </a:solidFill>
            </a:endParaRPr>
          </a:p>
        </p:txBody>
      </p:sp>
      <p:sp>
        <p:nvSpPr>
          <p:cNvPr id="10" name="TextBox 9"/>
          <p:cNvSpPr txBox="1"/>
          <p:nvPr/>
        </p:nvSpPr>
        <p:spPr>
          <a:xfrm>
            <a:off x="685800" y="4648200"/>
            <a:ext cx="2590581" cy="461665"/>
          </a:xfrm>
          <a:prstGeom prst="rect">
            <a:avLst/>
          </a:prstGeom>
          <a:noFill/>
        </p:spPr>
        <p:txBody>
          <a:bodyPr wrap="none" rtlCol="0">
            <a:spAutoFit/>
          </a:bodyPr>
          <a:lstStyle/>
          <a:p>
            <a:r>
              <a:rPr lang="en-US" sz="2400" b="1" dirty="0" smtClean="0">
                <a:solidFill>
                  <a:schemeClr val="bg1"/>
                </a:solidFill>
              </a:rPr>
              <a:t>2 in South </a:t>
            </a:r>
            <a:r>
              <a:rPr lang="en-US" sz="2400" b="1" dirty="0" smtClean="0">
                <a:solidFill>
                  <a:schemeClr val="bg1"/>
                </a:solidFill>
              </a:rPr>
              <a:t>America</a:t>
            </a:r>
            <a:endParaRPr lang="en-US" sz="2400" b="1" dirty="0" smtClean="0">
              <a:solidFill>
                <a:schemeClr val="bg1"/>
              </a:solidFill>
            </a:endParaRPr>
          </a:p>
        </p:txBody>
      </p:sp>
      <p:sp>
        <p:nvSpPr>
          <p:cNvPr id="11" name="TextBox 10"/>
          <p:cNvSpPr txBox="1"/>
          <p:nvPr/>
        </p:nvSpPr>
        <p:spPr>
          <a:xfrm>
            <a:off x="457200" y="1412200"/>
            <a:ext cx="2590581" cy="461665"/>
          </a:xfrm>
          <a:prstGeom prst="rect">
            <a:avLst/>
          </a:prstGeom>
          <a:noFill/>
        </p:spPr>
        <p:txBody>
          <a:bodyPr wrap="none" rtlCol="0">
            <a:spAutoFit/>
          </a:bodyPr>
          <a:lstStyle/>
          <a:p>
            <a:r>
              <a:rPr lang="en-US" sz="2400" b="1" dirty="0">
                <a:solidFill>
                  <a:schemeClr val="bg1"/>
                </a:solidFill>
              </a:rPr>
              <a:t>8</a:t>
            </a:r>
            <a:r>
              <a:rPr lang="en-US" sz="2400" b="1" dirty="0" smtClean="0">
                <a:solidFill>
                  <a:schemeClr val="bg1"/>
                </a:solidFill>
              </a:rPr>
              <a:t> in North </a:t>
            </a:r>
            <a:r>
              <a:rPr lang="en-US" sz="2400" b="1" dirty="0" smtClean="0">
                <a:solidFill>
                  <a:schemeClr val="bg1"/>
                </a:solidFill>
              </a:rPr>
              <a:t>America</a:t>
            </a:r>
            <a:endParaRPr lang="en-US" sz="2400" b="1" dirty="0" smtClean="0">
              <a:solidFill>
                <a:schemeClr val="bg1"/>
              </a:solidFill>
            </a:endParaRPr>
          </a:p>
        </p:txBody>
      </p:sp>
      <p:sp>
        <p:nvSpPr>
          <p:cNvPr id="6" name="Slide Number Placeholder 5"/>
          <p:cNvSpPr>
            <a:spLocks noGrp="1"/>
          </p:cNvSpPr>
          <p:nvPr>
            <p:ph type="sldNum" sz="quarter" idx="12"/>
          </p:nvPr>
        </p:nvSpPr>
        <p:spPr/>
        <p:txBody>
          <a:bodyPr/>
          <a:lstStyle/>
          <a:p>
            <a:fld id="{55C6C611-0E58-45F4-8203-4E56D426E47B}" type="slidenum">
              <a:rPr lang="en-US" smtClean="0"/>
              <a:t>17</a:t>
            </a:fld>
            <a:endParaRPr lang="en-US"/>
          </a:p>
        </p:txBody>
      </p:sp>
    </p:spTree>
    <p:extLst>
      <p:ext uri="{BB962C8B-B14F-4D97-AF65-F5344CB8AC3E}">
        <p14:creationId xmlns:p14="http://schemas.microsoft.com/office/powerpoint/2010/main" val="1689845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betev\Desktop\eu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74" y="1295400"/>
            <a:ext cx="8358026" cy="495911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52400"/>
            <a:ext cx="8229600" cy="1143000"/>
          </a:xfrm>
        </p:spPr>
        <p:txBody>
          <a:bodyPr/>
          <a:lstStyle/>
          <a:p>
            <a:r>
              <a:rPr lang="en-US" dirty="0" smtClean="0"/>
              <a:t>Zoom on Europe</a:t>
            </a:r>
            <a:endParaRPr lang="en-US" dirty="0"/>
          </a:p>
        </p:txBody>
      </p:sp>
      <p:sp>
        <p:nvSpPr>
          <p:cNvPr id="6" name="Slide Number Placeholder 5"/>
          <p:cNvSpPr>
            <a:spLocks noGrp="1"/>
          </p:cNvSpPr>
          <p:nvPr>
            <p:ph type="sldNum" sz="quarter" idx="12"/>
          </p:nvPr>
        </p:nvSpPr>
        <p:spPr/>
        <p:txBody>
          <a:bodyPr/>
          <a:lstStyle/>
          <a:p>
            <a:fld id="{55C6C611-0E58-45F4-8203-4E56D426E47B}" type="slidenum">
              <a:rPr lang="en-US" smtClean="0"/>
              <a:t>18</a:t>
            </a:fld>
            <a:endParaRPr lang="en-US"/>
          </a:p>
        </p:txBody>
      </p:sp>
    </p:spTree>
    <p:extLst>
      <p:ext uri="{BB962C8B-B14F-4D97-AF65-F5344CB8AC3E}">
        <p14:creationId xmlns:p14="http://schemas.microsoft.com/office/powerpoint/2010/main" val="42898270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smtClean="0"/>
              <a:t>Grid sites (resources layer)</a:t>
            </a:r>
            <a:endParaRPr lang="en-US" dirty="0"/>
          </a:p>
        </p:txBody>
      </p:sp>
      <p:sp>
        <p:nvSpPr>
          <p:cNvPr id="3" name="Content Placeholder 2"/>
          <p:cNvSpPr>
            <a:spLocks noGrp="1"/>
          </p:cNvSpPr>
          <p:nvPr>
            <p:ph idx="1"/>
          </p:nvPr>
        </p:nvSpPr>
        <p:spPr>
          <a:xfrm>
            <a:off x="457200" y="1371600"/>
            <a:ext cx="8229600" cy="4754563"/>
          </a:xfrm>
        </p:spPr>
        <p:txBody>
          <a:bodyPr>
            <a:normAutofit lnSpcReduction="10000"/>
          </a:bodyPr>
          <a:lstStyle/>
          <a:p>
            <a:r>
              <a:rPr lang="en-US" dirty="0" smtClean="0"/>
              <a:t>The Grid sites usually provide resources to all experiments, but there are exceptions</a:t>
            </a:r>
          </a:p>
          <a:p>
            <a:r>
              <a:rPr lang="en-US" dirty="0" smtClean="0"/>
              <a:t>ATLAS and CMS have more sites and resources than ALICE and </a:t>
            </a:r>
            <a:r>
              <a:rPr lang="en-US" dirty="0" err="1" smtClean="0"/>
              <a:t>LHCb</a:t>
            </a:r>
            <a:r>
              <a:rPr lang="en-US" dirty="0" smtClean="0"/>
              <a:t> – larger collaborations, more collected data, more analysis</a:t>
            </a:r>
          </a:p>
          <a:p>
            <a:r>
              <a:rPr lang="en-US" dirty="0" smtClean="0"/>
              <a:t>The sites use fair-share (usually through batch systems) to allocate resources to the experiments</a:t>
            </a:r>
          </a:p>
          <a:p>
            <a:r>
              <a:rPr lang="en-US" dirty="0"/>
              <a:t>I</a:t>
            </a:r>
            <a:r>
              <a:rPr lang="en-US" dirty="0" smtClean="0"/>
              <a:t>n general – the Grid resources are shared </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19</a:t>
            </a:fld>
            <a:endParaRPr lang="en-US"/>
          </a:p>
        </p:txBody>
      </p:sp>
    </p:spTree>
    <p:extLst>
      <p:ext uri="{BB962C8B-B14F-4D97-AF65-F5344CB8AC3E}">
        <p14:creationId xmlns:p14="http://schemas.microsoft.com/office/powerpoint/2010/main" val="37314905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Who am I</a:t>
            </a:r>
            <a:endParaRPr lang="en-US" dirty="0"/>
          </a:p>
        </p:txBody>
      </p:sp>
      <p:sp>
        <p:nvSpPr>
          <p:cNvPr id="3" name="Content Placeholder 2"/>
          <p:cNvSpPr>
            <a:spLocks noGrp="1"/>
          </p:cNvSpPr>
          <p:nvPr>
            <p:ph idx="1"/>
          </p:nvPr>
        </p:nvSpPr>
        <p:spPr>
          <a:xfrm>
            <a:off x="457200" y="1371600"/>
            <a:ext cx="8229600" cy="4876800"/>
          </a:xfrm>
        </p:spPr>
        <p:txBody>
          <a:bodyPr>
            <a:normAutofit fontScale="92500" lnSpcReduction="20000"/>
          </a:bodyPr>
          <a:lstStyle/>
          <a:p>
            <a:r>
              <a:rPr lang="en-US" sz="4000" dirty="0" smtClean="0"/>
              <a:t>Member of the core Offline team of the ALICE experiment</a:t>
            </a:r>
          </a:p>
          <a:p>
            <a:r>
              <a:rPr lang="en-US" sz="4000" dirty="0" smtClean="0"/>
              <a:t>Data processing coordinator</a:t>
            </a:r>
          </a:p>
          <a:p>
            <a:r>
              <a:rPr lang="en-US" sz="4000" dirty="0" smtClean="0"/>
              <a:t>Grid operations coordinator</a:t>
            </a:r>
          </a:p>
          <a:p>
            <a:endParaRPr lang="en-US" sz="4000" dirty="0"/>
          </a:p>
          <a:p>
            <a:r>
              <a:rPr lang="en-US" sz="4000" dirty="0" smtClean="0"/>
              <a:t>This presentation – covers the basics for the </a:t>
            </a:r>
            <a:r>
              <a:rPr lang="en-US" sz="4000" dirty="0" smtClean="0"/>
              <a:t>data processing, Grid </a:t>
            </a:r>
            <a:r>
              <a:rPr lang="en-US" sz="4000" dirty="0" smtClean="0"/>
              <a:t>and its use in the 4 large LHC experiments - ATLAS, ALICE, CMS, </a:t>
            </a:r>
            <a:r>
              <a:rPr lang="en-US" sz="4000" dirty="0" err="1" smtClean="0"/>
              <a:t>LHCb</a:t>
            </a:r>
            <a:endParaRPr lang="en-US" sz="4000" dirty="0" smtClean="0"/>
          </a:p>
        </p:txBody>
      </p:sp>
      <p:sp>
        <p:nvSpPr>
          <p:cNvPr id="4" name="Slide Number Placeholder 3"/>
          <p:cNvSpPr>
            <a:spLocks noGrp="1"/>
          </p:cNvSpPr>
          <p:nvPr>
            <p:ph type="sldNum" sz="quarter" idx="12"/>
          </p:nvPr>
        </p:nvSpPr>
        <p:spPr/>
        <p:txBody>
          <a:bodyPr/>
          <a:lstStyle/>
          <a:p>
            <a:fld id="{55C6C611-0E58-45F4-8203-4E56D426E47B}" type="slidenum">
              <a:rPr lang="en-US" smtClean="0"/>
              <a:t>2</a:t>
            </a:fld>
            <a:endParaRPr lang="en-US"/>
          </a:p>
        </p:txBody>
      </p:sp>
    </p:spTree>
    <p:extLst>
      <p:ext uri="{BB962C8B-B14F-4D97-AF65-F5344CB8AC3E}">
        <p14:creationId xmlns:p14="http://schemas.microsoft.com/office/powerpoint/2010/main" val="42343814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smtClean="0"/>
              <a:t>Offline data processing </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r>
              <a:rPr lang="en-US" dirty="0" smtClean="0"/>
              <a:t>RAW data collection and distribution</a:t>
            </a:r>
          </a:p>
          <a:p>
            <a:r>
              <a:rPr lang="en-US" dirty="0" smtClean="0"/>
              <a:t>Data processing</a:t>
            </a:r>
          </a:p>
          <a:p>
            <a:r>
              <a:rPr lang="en-US" dirty="0" smtClean="0"/>
              <a:t>Analysis objects</a:t>
            </a:r>
          </a:p>
          <a:p>
            <a:r>
              <a:rPr lang="en-US" dirty="0" smtClean="0"/>
              <a:t>Analysis</a:t>
            </a:r>
          </a:p>
        </p:txBody>
      </p:sp>
      <p:sp>
        <p:nvSpPr>
          <p:cNvPr id="4" name="Slide Number Placeholder 3"/>
          <p:cNvSpPr>
            <a:spLocks noGrp="1"/>
          </p:cNvSpPr>
          <p:nvPr>
            <p:ph type="sldNum" sz="quarter" idx="12"/>
          </p:nvPr>
        </p:nvSpPr>
        <p:spPr/>
        <p:txBody>
          <a:bodyPr/>
          <a:lstStyle/>
          <a:p>
            <a:fld id="{55C6C611-0E58-45F4-8203-4E56D426E47B}" type="slidenum">
              <a:rPr lang="en-US" smtClean="0"/>
              <a:t>20</a:t>
            </a:fld>
            <a:endParaRPr lang="en-US"/>
          </a:p>
        </p:txBody>
      </p:sp>
    </p:spTree>
    <p:extLst>
      <p:ext uri="{BB962C8B-B14F-4D97-AF65-F5344CB8AC3E}">
        <p14:creationId xmlns:p14="http://schemas.microsoft.com/office/powerpoint/2010/main" val="38757876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smtClean="0"/>
              <a:t>RAW </a:t>
            </a:r>
            <a:r>
              <a:rPr lang="en-US" dirty="0"/>
              <a:t>d</a:t>
            </a:r>
            <a:r>
              <a:rPr lang="en-US" dirty="0" smtClean="0"/>
              <a:t>ata collection</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21</a:t>
            </a:fld>
            <a:endParaRPr lang="en-US"/>
          </a:p>
        </p:txBody>
      </p:sp>
      <p:pic>
        <p:nvPicPr>
          <p:cNvPr id="2051" name="Picture 3" descr="C:\Users\lbetev\Desktop\dat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1"/>
            <a:ext cx="7848600" cy="42672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05716" y="5714999"/>
            <a:ext cx="7714548" cy="954107"/>
          </a:xfrm>
          <a:prstGeom prst="rect">
            <a:avLst/>
          </a:prstGeom>
          <a:noFill/>
        </p:spPr>
        <p:txBody>
          <a:bodyPr wrap="none" rtlCol="0">
            <a:spAutoFit/>
          </a:bodyPr>
          <a:lstStyle/>
          <a:p>
            <a:r>
              <a:rPr lang="en-US" sz="2800" dirty="0" smtClean="0"/>
              <a:t>RAW data from </a:t>
            </a:r>
            <a:r>
              <a:rPr lang="en-US" sz="2800" dirty="0" err="1" smtClean="0"/>
              <a:t>epxeriment’s</a:t>
            </a:r>
            <a:r>
              <a:rPr lang="en-US" sz="2800" dirty="0" smtClean="0"/>
              <a:t> DAQ/HLT, similar data </a:t>
            </a:r>
          </a:p>
          <a:p>
            <a:r>
              <a:rPr lang="en-US" sz="2800" dirty="0" smtClean="0"/>
              <a:t>accumulation profile for other LHC experiments</a:t>
            </a:r>
            <a:endParaRPr lang="en-US" sz="2800" dirty="0"/>
          </a:p>
        </p:txBody>
      </p:sp>
    </p:spTree>
    <p:extLst>
      <p:ext uri="{BB962C8B-B14F-4D97-AF65-F5344CB8AC3E}">
        <p14:creationId xmlns:p14="http://schemas.microsoft.com/office/powerpoint/2010/main" val="21997976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RAW Data distribution</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22</a:t>
            </a:fld>
            <a:endParaRPr lang="en-US"/>
          </a:p>
        </p:txBody>
      </p:sp>
      <p:sp>
        <p:nvSpPr>
          <p:cNvPr id="9" name="AutoShape 3"/>
          <p:cNvSpPr>
            <a:spLocks noChangeArrowheads="1"/>
          </p:cNvSpPr>
          <p:nvPr/>
        </p:nvSpPr>
        <p:spPr bwMode="auto">
          <a:xfrm>
            <a:off x="3811474" y="1340518"/>
            <a:ext cx="1604962" cy="1402682"/>
          </a:xfrm>
          <a:prstGeom prst="roundRect">
            <a:avLst>
              <a:gd name="adj" fmla="val 16667"/>
            </a:avLst>
          </a:prstGeom>
          <a:solidFill>
            <a:srgbClr val="B3C44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000" b="0" dirty="0" smtClean="0">
                <a:solidFill>
                  <a:schemeClr val="tx1"/>
                </a:solidFill>
                <a:latin typeface="Arial" charset="0"/>
              </a:rPr>
              <a:t>DAQ/HLT</a:t>
            </a:r>
          </a:p>
          <a:p>
            <a:pPr eaLnBrk="1" hangingPunct="1">
              <a:spcBef>
                <a:spcPct val="0"/>
              </a:spcBef>
              <a:buClrTx/>
            </a:pPr>
            <a:r>
              <a:rPr kumimoji="1" lang="en-GB" altLang="en-US" sz="2000" b="0" dirty="0">
                <a:solidFill>
                  <a:schemeClr val="tx1"/>
                </a:solidFill>
                <a:latin typeface="Arial" charset="0"/>
              </a:rPr>
              <a:t>o</a:t>
            </a:r>
            <a:r>
              <a:rPr kumimoji="1" lang="en-GB" altLang="en-US" sz="2000" b="0" dirty="0" smtClean="0">
                <a:solidFill>
                  <a:schemeClr val="tx1"/>
                </a:solidFill>
                <a:latin typeface="Arial" charset="0"/>
              </a:rPr>
              <a:t>f the</a:t>
            </a:r>
          </a:p>
          <a:p>
            <a:pPr eaLnBrk="1" hangingPunct="1">
              <a:spcBef>
                <a:spcPct val="0"/>
              </a:spcBef>
              <a:buClrTx/>
            </a:pPr>
            <a:r>
              <a:rPr kumimoji="1" lang="en-GB" altLang="en-US" sz="2000" b="0" dirty="0" smtClean="0">
                <a:solidFill>
                  <a:schemeClr val="tx1"/>
                </a:solidFill>
                <a:latin typeface="Arial" charset="0"/>
              </a:rPr>
              <a:t>experiment</a:t>
            </a:r>
            <a:endParaRPr kumimoji="1" lang="en-GB" altLang="en-US" sz="2000" b="0" dirty="0">
              <a:solidFill>
                <a:schemeClr val="tx1"/>
              </a:solidFill>
              <a:latin typeface="Arial" charset="0"/>
            </a:endParaRPr>
          </a:p>
        </p:txBody>
      </p:sp>
      <p:sp>
        <p:nvSpPr>
          <p:cNvPr id="14" name="AutoShape 8"/>
          <p:cNvSpPr>
            <a:spLocks noChangeArrowheads="1"/>
          </p:cNvSpPr>
          <p:nvPr/>
        </p:nvSpPr>
        <p:spPr bwMode="auto">
          <a:xfrm>
            <a:off x="5822950" y="3906838"/>
            <a:ext cx="654050" cy="609600"/>
          </a:xfrm>
          <a:prstGeom prst="flowChartMagneticTape">
            <a:avLst/>
          </a:prstGeom>
          <a:solidFill>
            <a:srgbClr val="F876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a:solidFill>
                  <a:schemeClr val="tx1"/>
                </a:solidFill>
                <a:latin typeface="Arial" charset="0"/>
              </a:rPr>
              <a:t>MSS</a:t>
            </a:r>
          </a:p>
        </p:txBody>
      </p:sp>
      <p:cxnSp>
        <p:nvCxnSpPr>
          <p:cNvPr id="38" name="AutoShape 32"/>
          <p:cNvCxnSpPr>
            <a:cxnSpLocks noChangeShapeType="1"/>
            <a:endCxn id="62" idx="3"/>
          </p:cNvCxnSpPr>
          <p:nvPr/>
        </p:nvCxnSpPr>
        <p:spPr bwMode="auto">
          <a:xfrm rot="5400000" flipH="1" flipV="1">
            <a:off x="6226084" y="2012667"/>
            <a:ext cx="1153240" cy="302158"/>
          </a:xfrm>
          <a:prstGeom prst="curvedConnector3">
            <a:avLst>
              <a:gd name="adj1" fmla="val 50000"/>
            </a:avLst>
          </a:prstGeom>
          <a:noFill/>
          <a:ln w="25400">
            <a:solidFill>
              <a:schemeClr val="tx1"/>
            </a:solidFill>
            <a:round/>
            <a:headEnd type="none" w="med" len="me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2" name="Group 37"/>
          <p:cNvGrpSpPr>
            <a:grpSpLocks/>
          </p:cNvGrpSpPr>
          <p:nvPr/>
        </p:nvGrpSpPr>
        <p:grpSpPr bwMode="auto">
          <a:xfrm>
            <a:off x="7086600" y="1966913"/>
            <a:ext cx="1214438" cy="914400"/>
            <a:chOff x="1031" y="2448"/>
            <a:chExt cx="765" cy="576"/>
          </a:xfrm>
        </p:grpSpPr>
        <p:sp>
          <p:nvSpPr>
            <p:cNvPr id="43" name="AutoShape 38"/>
            <p:cNvSpPr>
              <a:spLocks noChangeAspect="1" noChangeArrowheads="1"/>
            </p:cNvSpPr>
            <p:nvPr/>
          </p:nvSpPr>
          <p:spPr bwMode="auto">
            <a:xfrm>
              <a:off x="1248" y="245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4" name="AutoShape 39"/>
            <p:cNvSpPr>
              <a:spLocks noChangeAspect="1" noChangeArrowheads="1"/>
            </p:cNvSpPr>
            <p:nvPr/>
          </p:nvSpPr>
          <p:spPr bwMode="auto">
            <a:xfrm>
              <a:off x="1306"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5" name="AutoShape 40"/>
            <p:cNvSpPr>
              <a:spLocks noChangeAspect="1" noChangeArrowheads="1"/>
            </p:cNvSpPr>
            <p:nvPr/>
          </p:nvSpPr>
          <p:spPr bwMode="auto">
            <a:xfrm>
              <a:off x="1365" y="256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6" name="AutoShape 41"/>
            <p:cNvSpPr>
              <a:spLocks noChangeAspect="1" noChangeArrowheads="1"/>
            </p:cNvSpPr>
            <p:nvPr/>
          </p:nvSpPr>
          <p:spPr bwMode="auto">
            <a:xfrm>
              <a:off x="1423"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7" name="AutoShape 42"/>
            <p:cNvSpPr>
              <a:spLocks noChangeAspect="1" noChangeArrowheads="1"/>
            </p:cNvSpPr>
            <p:nvPr/>
          </p:nvSpPr>
          <p:spPr bwMode="auto">
            <a:xfrm>
              <a:off x="1482" y="2685"/>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8" name="AutoShape 43"/>
            <p:cNvSpPr>
              <a:spLocks noChangeAspect="1" noChangeArrowheads="1"/>
            </p:cNvSpPr>
            <p:nvPr/>
          </p:nvSpPr>
          <p:spPr bwMode="auto">
            <a:xfrm>
              <a:off x="1540"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9" name="AutoShape 44"/>
            <p:cNvSpPr>
              <a:spLocks noChangeAspect="1" noChangeArrowheads="1"/>
            </p:cNvSpPr>
            <p:nvPr/>
          </p:nvSpPr>
          <p:spPr bwMode="auto">
            <a:xfrm>
              <a:off x="1161" y="2480"/>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0" name="AutoShape 45"/>
            <p:cNvSpPr>
              <a:spLocks noChangeAspect="1" noChangeArrowheads="1"/>
            </p:cNvSpPr>
            <p:nvPr/>
          </p:nvSpPr>
          <p:spPr bwMode="auto">
            <a:xfrm>
              <a:off x="1219" y="253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1" name="AutoShape 46"/>
            <p:cNvSpPr>
              <a:spLocks noChangeAspect="1" noChangeArrowheads="1"/>
            </p:cNvSpPr>
            <p:nvPr/>
          </p:nvSpPr>
          <p:spPr bwMode="auto">
            <a:xfrm>
              <a:off x="1278" y="2597"/>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2" name="AutoShape 47"/>
            <p:cNvSpPr>
              <a:spLocks noChangeAspect="1" noChangeArrowheads="1"/>
            </p:cNvSpPr>
            <p:nvPr/>
          </p:nvSpPr>
          <p:spPr bwMode="auto">
            <a:xfrm>
              <a:off x="1336" y="2655"/>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3" name="AutoShape 48"/>
            <p:cNvSpPr>
              <a:spLocks noChangeAspect="1" noChangeArrowheads="1"/>
            </p:cNvSpPr>
            <p:nvPr/>
          </p:nvSpPr>
          <p:spPr bwMode="auto">
            <a:xfrm>
              <a:off x="1394" y="271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4" name="AutoShape 49"/>
            <p:cNvSpPr>
              <a:spLocks noChangeAspect="1" noChangeArrowheads="1"/>
            </p:cNvSpPr>
            <p:nvPr/>
          </p:nvSpPr>
          <p:spPr bwMode="auto">
            <a:xfrm>
              <a:off x="1453" y="2772"/>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5" name="AutoShape 50"/>
            <p:cNvSpPr>
              <a:spLocks noChangeAspect="1" noChangeArrowheads="1"/>
            </p:cNvSpPr>
            <p:nvPr/>
          </p:nvSpPr>
          <p:spPr bwMode="auto">
            <a:xfrm>
              <a:off x="1073"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6" name="AutoShape 51"/>
            <p:cNvSpPr>
              <a:spLocks noChangeAspect="1" noChangeArrowheads="1"/>
            </p:cNvSpPr>
            <p:nvPr/>
          </p:nvSpPr>
          <p:spPr bwMode="auto">
            <a:xfrm>
              <a:off x="1131" y="2567"/>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7" name="AutoShape 52"/>
            <p:cNvSpPr>
              <a:spLocks noChangeAspect="1" noChangeArrowheads="1"/>
            </p:cNvSpPr>
            <p:nvPr/>
          </p:nvSpPr>
          <p:spPr bwMode="auto">
            <a:xfrm>
              <a:off x="1190"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8" name="AutoShape 53"/>
            <p:cNvSpPr>
              <a:spLocks noChangeAspect="1" noChangeArrowheads="1"/>
            </p:cNvSpPr>
            <p:nvPr/>
          </p:nvSpPr>
          <p:spPr bwMode="auto">
            <a:xfrm>
              <a:off x="1248" y="268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9" name="AutoShape 54"/>
            <p:cNvSpPr>
              <a:spLocks noChangeAspect="1" noChangeArrowheads="1"/>
            </p:cNvSpPr>
            <p:nvPr/>
          </p:nvSpPr>
          <p:spPr bwMode="auto">
            <a:xfrm>
              <a:off x="1307"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60" name="AutoShape 55"/>
            <p:cNvSpPr>
              <a:spLocks noChangeAspect="1" noChangeArrowheads="1"/>
            </p:cNvSpPr>
            <p:nvPr/>
          </p:nvSpPr>
          <p:spPr bwMode="auto">
            <a:xfrm>
              <a:off x="1365" y="280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61" name="AutoShape 56"/>
            <p:cNvSpPr>
              <a:spLocks noChangeArrowheads="1"/>
            </p:cNvSpPr>
            <p:nvPr/>
          </p:nvSpPr>
          <p:spPr bwMode="auto">
            <a:xfrm rot="20697259" flipH="1">
              <a:off x="1031" y="2448"/>
              <a:ext cx="765" cy="576"/>
            </a:xfrm>
            <a:prstGeom prst="parallelogram">
              <a:avLst>
                <a:gd name="adj" fmla="val 45783"/>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2000" b="0">
                <a:solidFill>
                  <a:schemeClr val="tx1"/>
                </a:solidFill>
                <a:latin typeface="Arial" charset="0"/>
              </a:endParaRPr>
            </a:p>
          </p:txBody>
        </p:sp>
      </p:grpSp>
      <p:sp>
        <p:nvSpPr>
          <p:cNvPr id="62" name="Oval 57"/>
          <p:cNvSpPr>
            <a:spLocks noChangeArrowheads="1"/>
          </p:cNvSpPr>
          <p:nvPr/>
        </p:nvSpPr>
        <p:spPr bwMode="auto">
          <a:xfrm>
            <a:off x="6858000" y="1066800"/>
            <a:ext cx="654050" cy="609600"/>
          </a:xfrm>
          <a:prstGeom prst="ellipse">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000" b="0" dirty="0" smtClean="0">
                <a:solidFill>
                  <a:schemeClr val="tx1"/>
                </a:solidFill>
                <a:latin typeface="Arial" charset="0"/>
              </a:rPr>
              <a:t> T1</a:t>
            </a:r>
            <a:endParaRPr kumimoji="1" lang="en-GB" altLang="en-US" sz="2000" b="0" dirty="0">
              <a:solidFill>
                <a:schemeClr val="tx1"/>
              </a:solidFill>
              <a:latin typeface="Arial" charset="0"/>
            </a:endParaRPr>
          </a:p>
        </p:txBody>
      </p:sp>
      <p:cxnSp>
        <p:nvCxnSpPr>
          <p:cNvPr id="63" name="AutoShape 58"/>
          <p:cNvCxnSpPr>
            <a:cxnSpLocks noChangeShapeType="1"/>
            <a:stCxn id="62" idx="4"/>
            <a:endCxn id="61" idx="0"/>
          </p:cNvCxnSpPr>
          <p:nvPr/>
        </p:nvCxnSpPr>
        <p:spPr bwMode="auto">
          <a:xfrm rot="16200000" flipH="1">
            <a:off x="7100094" y="1761331"/>
            <a:ext cx="358775" cy="188913"/>
          </a:xfrm>
          <a:prstGeom prst="curvedConnector3">
            <a:avLst>
              <a:gd name="adj1" fmla="val 20352"/>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AutoShape 61"/>
          <p:cNvCxnSpPr>
            <a:cxnSpLocks noChangeShapeType="1"/>
            <a:stCxn id="116" idx="0"/>
            <a:endCxn id="87" idx="3"/>
          </p:cNvCxnSpPr>
          <p:nvPr/>
        </p:nvCxnSpPr>
        <p:spPr bwMode="auto">
          <a:xfrm rot="5400000" flipH="1" flipV="1">
            <a:off x="4928246" y="3001624"/>
            <a:ext cx="1230234" cy="1754039"/>
          </a:xfrm>
          <a:prstGeom prst="curvedConnector3">
            <a:avLst>
              <a:gd name="adj1" fmla="val 50000"/>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7" name="Group 62"/>
          <p:cNvGrpSpPr>
            <a:grpSpLocks/>
          </p:cNvGrpSpPr>
          <p:nvPr/>
        </p:nvGrpSpPr>
        <p:grpSpPr bwMode="auto">
          <a:xfrm>
            <a:off x="6938963" y="3886200"/>
            <a:ext cx="1214437" cy="914400"/>
            <a:chOff x="1031" y="2448"/>
            <a:chExt cx="765" cy="576"/>
          </a:xfrm>
        </p:grpSpPr>
        <p:sp>
          <p:nvSpPr>
            <p:cNvPr id="68" name="AutoShape 63"/>
            <p:cNvSpPr>
              <a:spLocks noChangeAspect="1" noChangeArrowheads="1"/>
            </p:cNvSpPr>
            <p:nvPr/>
          </p:nvSpPr>
          <p:spPr bwMode="auto">
            <a:xfrm>
              <a:off x="1248" y="245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69" name="AutoShape 64"/>
            <p:cNvSpPr>
              <a:spLocks noChangeAspect="1" noChangeArrowheads="1"/>
            </p:cNvSpPr>
            <p:nvPr/>
          </p:nvSpPr>
          <p:spPr bwMode="auto">
            <a:xfrm>
              <a:off x="1306"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0" name="AutoShape 65"/>
            <p:cNvSpPr>
              <a:spLocks noChangeAspect="1" noChangeArrowheads="1"/>
            </p:cNvSpPr>
            <p:nvPr/>
          </p:nvSpPr>
          <p:spPr bwMode="auto">
            <a:xfrm>
              <a:off x="1365" y="256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1" name="AutoShape 66"/>
            <p:cNvSpPr>
              <a:spLocks noChangeAspect="1" noChangeArrowheads="1"/>
            </p:cNvSpPr>
            <p:nvPr/>
          </p:nvSpPr>
          <p:spPr bwMode="auto">
            <a:xfrm>
              <a:off x="1423"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2" name="AutoShape 67"/>
            <p:cNvSpPr>
              <a:spLocks noChangeAspect="1" noChangeArrowheads="1"/>
            </p:cNvSpPr>
            <p:nvPr/>
          </p:nvSpPr>
          <p:spPr bwMode="auto">
            <a:xfrm>
              <a:off x="1482" y="2685"/>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3" name="AutoShape 68"/>
            <p:cNvSpPr>
              <a:spLocks noChangeAspect="1" noChangeArrowheads="1"/>
            </p:cNvSpPr>
            <p:nvPr/>
          </p:nvSpPr>
          <p:spPr bwMode="auto">
            <a:xfrm>
              <a:off x="1540"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4" name="AutoShape 69"/>
            <p:cNvSpPr>
              <a:spLocks noChangeAspect="1" noChangeArrowheads="1"/>
            </p:cNvSpPr>
            <p:nvPr/>
          </p:nvSpPr>
          <p:spPr bwMode="auto">
            <a:xfrm>
              <a:off x="1161" y="2480"/>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5" name="AutoShape 70"/>
            <p:cNvSpPr>
              <a:spLocks noChangeAspect="1" noChangeArrowheads="1"/>
            </p:cNvSpPr>
            <p:nvPr/>
          </p:nvSpPr>
          <p:spPr bwMode="auto">
            <a:xfrm>
              <a:off x="1219" y="253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6" name="AutoShape 71"/>
            <p:cNvSpPr>
              <a:spLocks noChangeAspect="1" noChangeArrowheads="1"/>
            </p:cNvSpPr>
            <p:nvPr/>
          </p:nvSpPr>
          <p:spPr bwMode="auto">
            <a:xfrm>
              <a:off x="1278" y="2597"/>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7" name="AutoShape 72"/>
            <p:cNvSpPr>
              <a:spLocks noChangeAspect="1" noChangeArrowheads="1"/>
            </p:cNvSpPr>
            <p:nvPr/>
          </p:nvSpPr>
          <p:spPr bwMode="auto">
            <a:xfrm>
              <a:off x="1336" y="2655"/>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8" name="AutoShape 73"/>
            <p:cNvSpPr>
              <a:spLocks noChangeAspect="1" noChangeArrowheads="1"/>
            </p:cNvSpPr>
            <p:nvPr/>
          </p:nvSpPr>
          <p:spPr bwMode="auto">
            <a:xfrm>
              <a:off x="1394" y="271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9" name="AutoShape 74"/>
            <p:cNvSpPr>
              <a:spLocks noChangeAspect="1" noChangeArrowheads="1"/>
            </p:cNvSpPr>
            <p:nvPr/>
          </p:nvSpPr>
          <p:spPr bwMode="auto">
            <a:xfrm>
              <a:off x="1453" y="2772"/>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0" name="AutoShape 75"/>
            <p:cNvSpPr>
              <a:spLocks noChangeAspect="1" noChangeArrowheads="1"/>
            </p:cNvSpPr>
            <p:nvPr/>
          </p:nvSpPr>
          <p:spPr bwMode="auto">
            <a:xfrm>
              <a:off x="1073"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1" name="AutoShape 76"/>
            <p:cNvSpPr>
              <a:spLocks noChangeAspect="1" noChangeArrowheads="1"/>
            </p:cNvSpPr>
            <p:nvPr/>
          </p:nvSpPr>
          <p:spPr bwMode="auto">
            <a:xfrm>
              <a:off x="1131" y="2567"/>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2" name="AutoShape 77"/>
            <p:cNvSpPr>
              <a:spLocks noChangeAspect="1" noChangeArrowheads="1"/>
            </p:cNvSpPr>
            <p:nvPr/>
          </p:nvSpPr>
          <p:spPr bwMode="auto">
            <a:xfrm>
              <a:off x="1190"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3" name="AutoShape 78"/>
            <p:cNvSpPr>
              <a:spLocks noChangeAspect="1" noChangeArrowheads="1"/>
            </p:cNvSpPr>
            <p:nvPr/>
          </p:nvSpPr>
          <p:spPr bwMode="auto">
            <a:xfrm>
              <a:off x="1248" y="268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4" name="AutoShape 79"/>
            <p:cNvSpPr>
              <a:spLocks noChangeAspect="1" noChangeArrowheads="1"/>
            </p:cNvSpPr>
            <p:nvPr/>
          </p:nvSpPr>
          <p:spPr bwMode="auto">
            <a:xfrm>
              <a:off x="1307"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5" name="AutoShape 80"/>
            <p:cNvSpPr>
              <a:spLocks noChangeAspect="1" noChangeArrowheads="1"/>
            </p:cNvSpPr>
            <p:nvPr/>
          </p:nvSpPr>
          <p:spPr bwMode="auto">
            <a:xfrm>
              <a:off x="1365" y="280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6" name="AutoShape 81"/>
            <p:cNvSpPr>
              <a:spLocks noChangeArrowheads="1"/>
            </p:cNvSpPr>
            <p:nvPr/>
          </p:nvSpPr>
          <p:spPr bwMode="auto">
            <a:xfrm rot="20697259" flipH="1">
              <a:off x="1031" y="2448"/>
              <a:ext cx="765" cy="576"/>
            </a:xfrm>
            <a:prstGeom prst="parallelogram">
              <a:avLst>
                <a:gd name="adj" fmla="val 45783"/>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2000" b="0">
                <a:solidFill>
                  <a:schemeClr val="tx1"/>
                </a:solidFill>
                <a:latin typeface="Arial" charset="0"/>
              </a:endParaRPr>
            </a:p>
          </p:txBody>
        </p:sp>
      </p:grpSp>
      <p:sp>
        <p:nvSpPr>
          <p:cNvPr id="87" name="Oval 82"/>
          <p:cNvSpPr>
            <a:spLocks noChangeArrowheads="1"/>
          </p:cNvSpPr>
          <p:nvPr/>
        </p:nvSpPr>
        <p:spPr bwMode="auto">
          <a:xfrm>
            <a:off x="6324600" y="2743200"/>
            <a:ext cx="654050" cy="609600"/>
          </a:xfrm>
          <a:prstGeom prst="ellipse">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400" b="0" dirty="0" smtClean="0">
                <a:solidFill>
                  <a:schemeClr val="tx1"/>
                </a:solidFill>
                <a:latin typeface="Arial" charset="0"/>
              </a:rPr>
              <a:t> T0</a:t>
            </a:r>
            <a:endParaRPr kumimoji="1" lang="en-GB" altLang="en-US" sz="2400" b="0" dirty="0">
              <a:solidFill>
                <a:schemeClr val="tx1"/>
              </a:solidFill>
              <a:latin typeface="Arial" charset="0"/>
            </a:endParaRPr>
          </a:p>
        </p:txBody>
      </p:sp>
      <p:cxnSp>
        <p:nvCxnSpPr>
          <p:cNvPr id="88" name="AutoShape 83"/>
          <p:cNvCxnSpPr>
            <a:cxnSpLocks noChangeShapeType="1"/>
          </p:cNvCxnSpPr>
          <p:nvPr/>
        </p:nvCxnSpPr>
        <p:spPr bwMode="auto">
          <a:xfrm rot="16200000" flipH="1">
            <a:off x="6684396" y="3475831"/>
            <a:ext cx="690563" cy="342900"/>
          </a:xfrm>
          <a:prstGeom prst="curvedConnector3">
            <a:avLst>
              <a:gd name="adj1" fmla="val 41148"/>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84"/>
          <p:cNvCxnSpPr>
            <a:cxnSpLocks noChangeShapeType="1"/>
            <a:stCxn id="86" idx="2"/>
          </p:cNvCxnSpPr>
          <p:nvPr/>
        </p:nvCxnSpPr>
        <p:spPr bwMode="auto">
          <a:xfrm rot="10800000">
            <a:off x="6444241" y="4182384"/>
            <a:ext cx="717683" cy="264307"/>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 name="AutoShape 87"/>
          <p:cNvSpPr>
            <a:spLocks noChangeArrowheads="1"/>
          </p:cNvSpPr>
          <p:nvPr/>
        </p:nvSpPr>
        <p:spPr bwMode="auto">
          <a:xfrm>
            <a:off x="3917950" y="5410200"/>
            <a:ext cx="654050" cy="609600"/>
          </a:xfrm>
          <a:prstGeom prst="flowChartMagneticTape">
            <a:avLst/>
          </a:prstGeom>
          <a:solidFill>
            <a:srgbClr val="F876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a:solidFill>
                  <a:schemeClr val="tx1"/>
                </a:solidFill>
                <a:latin typeface="Arial" charset="0"/>
              </a:rPr>
              <a:t>MSS</a:t>
            </a:r>
          </a:p>
        </p:txBody>
      </p:sp>
      <p:cxnSp>
        <p:nvCxnSpPr>
          <p:cNvPr id="93" name="AutoShape 88"/>
          <p:cNvCxnSpPr>
            <a:cxnSpLocks noChangeShapeType="1"/>
            <a:stCxn id="9" idx="3"/>
            <a:endCxn id="87" idx="2"/>
          </p:cNvCxnSpPr>
          <p:nvPr/>
        </p:nvCxnSpPr>
        <p:spPr bwMode="auto">
          <a:xfrm>
            <a:off x="5416436" y="2041859"/>
            <a:ext cx="908164" cy="1006141"/>
          </a:xfrm>
          <a:prstGeom prst="curvedConnector3">
            <a:avLst>
              <a:gd name="adj1" fmla="val 50000"/>
            </a:avLst>
          </a:prstGeom>
          <a:noFill/>
          <a:ln w="28575">
            <a:solidFill>
              <a:schemeClr val="tx1"/>
            </a:solidFill>
            <a:round/>
            <a:headEnd type="none"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6" name="Group 91"/>
          <p:cNvGrpSpPr>
            <a:grpSpLocks/>
          </p:cNvGrpSpPr>
          <p:nvPr/>
        </p:nvGrpSpPr>
        <p:grpSpPr bwMode="auto">
          <a:xfrm>
            <a:off x="5033963" y="5562600"/>
            <a:ext cx="1214437" cy="914400"/>
            <a:chOff x="1031" y="2448"/>
            <a:chExt cx="765" cy="576"/>
          </a:xfrm>
        </p:grpSpPr>
        <p:sp>
          <p:nvSpPr>
            <p:cNvPr id="97" name="AutoShape 92"/>
            <p:cNvSpPr>
              <a:spLocks noChangeAspect="1" noChangeArrowheads="1"/>
            </p:cNvSpPr>
            <p:nvPr/>
          </p:nvSpPr>
          <p:spPr bwMode="auto">
            <a:xfrm>
              <a:off x="1248" y="245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98" name="AutoShape 93"/>
            <p:cNvSpPr>
              <a:spLocks noChangeAspect="1" noChangeArrowheads="1"/>
            </p:cNvSpPr>
            <p:nvPr/>
          </p:nvSpPr>
          <p:spPr bwMode="auto">
            <a:xfrm>
              <a:off x="1306"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99" name="AutoShape 94"/>
            <p:cNvSpPr>
              <a:spLocks noChangeAspect="1" noChangeArrowheads="1"/>
            </p:cNvSpPr>
            <p:nvPr/>
          </p:nvSpPr>
          <p:spPr bwMode="auto">
            <a:xfrm>
              <a:off x="1365" y="256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0" name="AutoShape 95"/>
            <p:cNvSpPr>
              <a:spLocks noChangeAspect="1" noChangeArrowheads="1"/>
            </p:cNvSpPr>
            <p:nvPr/>
          </p:nvSpPr>
          <p:spPr bwMode="auto">
            <a:xfrm>
              <a:off x="1423"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1" name="AutoShape 96"/>
            <p:cNvSpPr>
              <a:spLocks noChangeAspect="1" noChangeArrowheads="1"/>
            </p:cNvSpPr>
            <p:nvPr/>
          </p:nvSpPr>
          <p:spPr bwMode="auto">
            <a:xfrm>
              <a:off x="1482" y="2685"/>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2" name="AutoShape 97"/>
            <p:cNvSpPr>
              <a:spLocks noChangeAspect="1" noChangeArrowheads="1"/>
            </p:cNvSpPr>
            <p:nvPr/>
          </p:nvSpPr>
          <p:spPr bwMode="auto">
            <a:xfrm>
              <a:off x="1540"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3" name="AutoShape 98"/>
            <p:cNvSpPr>
              <a:spLocks noChangeAspect="1" noChangeArrowheads="1"/>
            </p:cNvSpPr>
            <p:nvPr/>
          </p:nvSpPr>
          <p:spPr bwMode="auto">
            <a:xfrm>
              <a:off x="1161" y="2480"/>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4" name="AutoShape 99"/>
            <p:cNvSpPr>
              <a:spLocks noChangeAspect="1" noChangeArrowheads="1"/>
            </p:cNvSpPr>
            <p:nvPr/>
          </p:nvSpPr>
          <p:spPr bwMode="auto">
            <a:xfrm>
              <a:off x="1219" y="253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5" name="AutoShape 100"/>
            <p:cNvSpPr>
              <a:spLocks noChangeAspect="1" noChangeArrowheads="1"/>
            </p:cNvSpPr>
            <p:nvPr/>
          </p:nvSpPr>
          <p:spPr bwMode="auto">
            <a:xfrm>
              <a:off x="1278" y="2597"/>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6" name="AutoShape 101"/>
            <p:cNvSpPr>
              <a:spLocks noChangeAspect="1" noChangeArrowheads="1"/>
            </p:cNvSpPr>
            <p:nvPr/>
          </p:nvSpPr>
          <p:spPr bwMode="auto">
            <a:xfrm>
              <a:off x="1336" y="2655"/>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7" name="AutoShape 102"/>
            <p:cNvSpPr>
              <a:spLocks noChangeAspect="1" noChangeArrowheads="1"/>
            </p:cNvSpPr>
            <p:nvPr/>
          </p:nvSpPr>
          <p:spPr bwMode="auto">
            <a:xfrm>
              <a:off x="1394" y="271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8" name="AutoShape 103"/>
            <p:cNvSpPr>
              <a:spLocks noChangeAspect="1" noChangeArrowheads="1"/>
            </p:cNvSpPr>
            <p:nvPr/>
          </p:nvSpPr>
          <p:spPr bwMode="auto">
            <a:xfrm>
              <a:off x="1453" y="2772"/>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9" name="AutoShape 104"/>
            <p:cNvSpPr>
              <a:spLocks noChangeAspect="1" noChangeArrowheads="1"/>
            </p:cNvSpPr>
            <p:nvPr/>
          </p:nvSpPr>
          <p:spPr bwMode="auto">
            <a:xfrm>
              <a:off x="1073"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0" name="AutoShape 105"/>
            <p:cNvSpPr>
              <a:spLocks noChangeAspect="1" noChangeArrowheads="1"/>
            </p:cNvSpPr>
            <p:nvPr/>
          </p:nvSpPr>
          <p:spPr bwMode="auto">
            <a:xfrm>
              <a:off x="1131" y="2567"/>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1" name="AutoShape 106"/>
            <p:cNvSpPr>
              <a:spLocks noChangeAspect="1" noChangeArrowheads="1"/>
            </p:cNvSpPr>
            <p:nvPr/>
          </p:nvSpPr>
          <p:spPr bwMode="auto">
            <a:xfrm>
              <a:off x="1190"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2" name="AutoShape 107"/>
            <p:cNvSpPr>
              <a:spLocks noChangeAspect="1" noChangeArrowheads="1"/>
            </p:cNvSpPr>
            <p:nvPr/>
          </p:nvSpPr>
          <p:spPr bwMode="auto">
            <a:xfrm>
              <a:off x="1248" y="268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3" name="AutoShape 108"/>
            <p:cNvSpPr>
              <a:spLocks noChangeAspect="1" noChangeArrowheads="1"/>
            </p:cNvSpPr>
            <p:nvPr/>
          </p:nvSpPr>
          <p:spPr bwMode="auto">
            <a:xfrm>
              <a:off x="1307"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4" name="AutoShape 109"/>
            <p:cNvSpPr>
              <a:spLocks noChangeAspect="1" noChangeArrowheads="1"/>
            </p:cNvSpPr>
            <p:nvPr/>
          </p:nvSpPr>
          <p:spPr bwMode="auto">
            <a:xfrm>
              <a:off x="1365" y="280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5" name="AutoShape 110"/>
            <p:cNvSpPr>
              <a:spLocks noChangeArrowheads="1"/>
            </p:cNvSpPr>
            <p:nvPr/>
          </p:nvSpPr>
          <p:spPr bwMode="auto">
            <a:xfrm rot="20697259" flipH="1">
              <a:off x="1031" y="2448"/>
              <a:ext cx="765" cy="576"/>
            </a:xfrm>
            <a:prstGeom prst="parallelogram">
              <a:avLst>
                <a:gd name="adj" fmla="val 45783"/>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2000" b="0">
                <a:solidFill>
                  <a:schemeClr val="tx1"/>
                </a:solidFill>
                <a:latin typeface="Arial" charset="0"/>
              </a:endParaRPr>
            </a:p>
          </p:txBody>
        </p:sp>
      </p:grpSp>
      <p:sp>
        <p:nvSpPr>
          <p:cNvPr id="116" name="Oval 111"/>
          <p:cNvSpPr>
            <a:spLocks noChangeArrowheads="1"/>
          </p:cNvSpPr>
          <p:nvPr/>
        </p:nvSpPr>
        <p:spPr bwMode="auto">
          <a:xfrm>
            <a:off x="4339319" y="4493760"/>
            <a:ext cx="654050" cy="609600"/>
          </a:xfrm>
          <a:prstGeom prst="ellipse">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400" b="0" dirty="0">
                <a:solidFill>
                  <a:schemeClr val="tx1"/>
                </a:solidFill>
                <a:latin typeface="Arial" charset="0"/>
              </a:rPr>
              <a:t> </a:t>
            </a:r>
            <a:r>
              <a:rPr kumimoji="1" lang="en-GB" altLang="en-US" sz="2400" b="0" dirty="0" smtClean="0">
                <a:solidFill>
                  <a:schemeClr val="tx1"/>
                </a:solidFill>
                <a:latin typeface="Arial" charset="0"/>
              </a:rPr>
              <a:t>T1</a:t>
            </a:r>
            <a:endParaRPr kumimoji="1" lang="en-GB" altLang="en-US" sz="1200" b="0" dirty="0">
              <a:solidFill>
                <a:schemeClr val="tx1"/>
              </a:solidFill>
              <a:latin typeface="Arial" charset="0"/>
            </a:endParaRPr>
          </a:p>
        </p:txBody>
      </p:sp>
      <p:cxnSp>
        <p:nvCxnSpPr>
          <p:cNvPr id="117" name="AutoShape 112"/>
          <p:cNvCxnSpPr>
            <a:cxnSpLocks noChangeShapeType="1"/>
            <a:stCxn id="116" idx="5"/>
            <a:endCxn id="115" idx="0"/>
          </p:cNvCxnSpPr>
          <p:nvPr/>
        </p:nvCxnSpPr>
        <p:spPr bwMode="auto">
          <a:xfrm rot="16200000" flipH="1">
            <a:off x="4927948" y="4983723"/>
            <a:ext cx="564187" cy="624911"/>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AutoShape 113"/>
          <p:cNvCxnSpPr>
            <a:cxnSpLocks noChangeShapeType="1"/>
            <a:stCxn id="115" idx="2"/>
          </p:cNvCxnSpPr>
          <p:nvPr/>
        </p:nvCxnSpPr>
        <p:spPr bwMode="auto">
          <a:xfrm rot="10800000">
            <a:off x="4557859" y="5692294"/>
            <a:ext cx="699064" cy="430797"/>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0" name="AutoShape 8"/>
          <p:cNvSpPr>
            <a:spLocks noChangeArrowheads="1"/>
          </p:cNvSpPr>
          <p:nvPr/>
        </p:nvSpPr>
        <p:spPr bwMode="auto">
          <a:xfrm>
            <a:off x="7988301" y="3048000"/>
            <a:ext cx="654050" cy="609600"/>
          </a:xfrm>
          <a:prstGeom prst="flowChartMagneticTape">
            <a:avLst/>
          </a:prstGeom>
          <a:solidFill>
            <a:srgbClr val="F876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a:solidFill>
                  <a:schemeClr val="tx1"/>
                </a:solidFill>
                <a:latin typeface="Arial" charset="0"/>
              </a:rPr>
              <a:t>MSS</a:t>
            </a:r>
          </a:p>
        </p:txBody>
      </p:sp>
      <p:cxnSp>
        <p:nvCxnSpPr>
          <p:cNvPr id="141" name="AutoShape 84"/>
          <p:cNvCxnSpPr>
            <a:cxnSpLocks noChangeShapeType="1"/>
            <a:stCxn id="140" idx="0"/>
            <a:endCxn id="61" idx="4"/>
          </p:cNvCxnSpPr>
          <p:nvPr/>
        </p:nvCxnSpPr>
        <p:spPr bwMode="auto">
          <a:xfrm rot="16200000" flipV="1">
            <a:off x="7972735" y="2705408"/>
            <a:ext cx="182360" cy="502823"/>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7" name="TextBox 146"/>
          <p:cNvSpPr txBox="1"/>
          <p:nvPr/>
        </p:nvSpPr>
        <p:spPr>
          <a:xfrm>
            <a:off x="304800" y="2343151"/>
            <a:ext cx="3706784" cy="3170099"/>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t>RAW data is first collected</a:t>
            </a:r>
          </a:p>
          <a:p>
            <a:r>
              <a:rPr lang="en-US" sz="2000" dirty="0" smtClean="0"/>
              <a:t>at the T0 </a:t>
            </a:r>
            <a:r>
              <a:rPr lang="en-US" sz="2000" dirty="0" err="1" smtClean="0"/>
              <a:t>centre</a:t>
            </a:r>
            <a:r>
              <a:rPr lang="en-US" sz="2000" dirty="0" smtClean="0"/>
              <a:t> (CERN)</a:t>
            </a:r>
          </a:p>
          <a:p>
            <a:pPr marL="285750" indent="-285750">
              <a:buFont typeface="Arial" panose="020B0604020202020204" pitchFamily="34" charset="0"/>
              <a:buChar char="•"/>
            </a:pPr>
            <a:r>
              <a:rPr lang="en-US" sz="2000" dirty="0" smtClean="0"/>
              <a:t>One or two copies are made to</a:t>
            </a:r>
          </a:p>
          <a:p>
            <a:r>
              <a:rPr lang="en-US" sz="2000" dirty="0" smtClean="0"/>
              <a:t>the remote T1s with custodial</a:t>
            </a:r>
          </a:p>
          <a:p>
            <a:r>
              <a:rPr lang="en-US" sz="2000" dirty="0" smtClean="0"/>
              <a:t>storage capabilities</a:t>
            </a:r>
          </a:p>
          <a:p>
            <a:pPr marL="285750" indent="-285750">
              <a:buFont typeface="Arial" panose="020B0604020202020204" pitchFamily="34" charset="0"/>
              <a:buChar char="•"/>
            </a:pPr>
            <a:r>
              <a:rPr lang="en-US" sz="2000" dirty="0" smtClean="0"/>
              <a:t>Custodial (MSS) usually means</a:t>
            </a:r>
          </a:p>
          <a:p>
            <a:r>
              <a:rPr lang="en-US" sz="2000" dirty="0"/>
              <a:t>t</a:t>
            </a:r>
            <a:r>
              <a:rPr lang="en-US" sz="2000" dirty="0" smtClean="0"/>
              <a:t>ape system (reliable, cheaper </a:t>
            </a:r>
          </a:p>
          <a:p>
            <a:r>
              <a:rPr lang="en-US" sz="2000" dirty="0"/>
              <a:t>t</a:t>
            </a:r>
            <a:r>
              <a:rPr lang="en-US" sz="2000" dirty="0" smtClean="0"/>
              <a:t>han disk media)</a:t>
            </a:r>
          </a:p>
          <a:p>
            <a:pPr marL="285750" indent="-285750">
              <a:buFont typeface="Arial" panose="020B0604020202020204" pitchFamily="34" charset="0"/>
              <a:buChar char="•"/>
            </a:pPr>
            <a:r>
              <a:rPr lang="en-US" sz="2000" dirty="0" smtClean="0"/>
              <a:t>The RAW data is irreplaceable, </a:t>
            </a:r>
          </a:p>
          <a:p>
            <a:r>
              <a:rPr lang="en-US" sz="2000" dirty="0"/>
              <a:t>h</a:t>
            </a:r>
            <a:r>
              <a:rPr lang="en-US" sz="2000" dirty="0" smtClean="0"/>
              <a:t>ence multiple copies  </a:t>
            </a:r>
          </a:p>
        </p:txBody>
      </p:sp>
    </p:spTree>
    <p:extLst>
      <p:ext uri="{BB962C8B-B14F-4D97-AF65-F5344CB8AC3E}">
        <p14:creationId xmlns:p14="http://schemas.microsoft.com/office/powerpoint/2010/main" val="23400552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58" y="228600"/>
            <a:ext cx="8229600" cy="1143000"/>
          </a:xfrm>
        </p:spPr>
        <p:txBody>
          <a:bodyPr>
            <a:normAutofit/>
          </a:bodyPr>
          <a:lstStyle/>
          <a:p>
            <a:r>
              <a:rPr lang="en-US" dirty="0" smtClean="0"/>
              <a:t>RAW data processing</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23</a:t>
            </a:fld>
            <a:endParaRPr lang="en-US"/>
          </a:p>
        </p:txBody>
      </p:sp>
      <p:sp>
        <p:nvSpPr>
          <p:cNvPr id="14" name="AutoShape 8"/>
          <p:cNvSpPr>
            <a:spLocks noChangeArrowheads="1"/>
          </p:cNvSpPr>
          <p:nvPr/>
        </p:nvSpPr>
        <p:spPr bwMode="auto">
          <a:xfrm>
            <a:off x="5953681" y="4711702"/>
            <a:ext cx="654050" cy="609600"/>
          </a:xfrm>
          <a:prstGeom prst="flowChartMagneticTape">
            <a:avLst/>
          </a:prstGeom>
          <a:solidFill>
            <a:srgbClr val="F876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a:solidFill>
                  <a:schemeClr val="tx1"/>
                </a:solidFill>
                <a:latin typeface="Arial" charset="0"/>
              </a:rPr>
              <a:t>MSS</a:t>
            </a:r>
          </a:p>
        </p:txBody>
      </p:sp>
      <p:grpSp>
        <p:nvGrpSpPr>
          <p:cNvPr id="42" name="Group 37"/>
          <p:cNvGrpSpPr>
            <a:grpSpLocks/>
          </p:cNvGrpSpPr>
          <p:nvPr/>
        </p:nvGrpSpPr>
        <p:grpSpPr bwMode="auto">
          <a:xfrm>
            <a:off x="7217331" y="2771777"/>
            <a:ext cx="1214438" cy="914400"/>
            <a:chOff x="1031" y="2448"/>
            <a:chExt cx="765" cy="576"/>
          </a:xfrm>
        </p:grpSpPr>
        <p:sp>
          <p:nvSpPr>
            <p:cNvPr id="43" name="AutoShape 38"/>
            <p:cNvSpPr>
              <a:spLocks noChangeAspect="1" noChangeArrowheads="1"/>
            </p:cNvSpPr>
            <p:nvPr/>
          </p:nvSpPr>
          <p:spPr bwMode="auto">
            <a:xfrm>
              <a:off x="1248" y="245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4" name="AutoShape 39"/>
            <p:cNvSpPr>
              <a:spLocks noChangeAspect="1" noChangeArrowheads="1"/>
            </p:cNvSpPr>
            <p:nvPr/>
          </p:nvSpPr>
          <p:spPr bwMode="auto">
            <a:xfrm>
              <a:off x="1306"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5" name="AutoShape 40"/>
            <p:cNvSpPr>
              <a:spLocks noChangeAspect="1" noChangeArrowheads="1"/>
            </p:cNvSpPr>
            <p:nvPr/>
          </p:nvSpPr>
          <p:spPr bwMode="auto">
            <a:xfrm>
              <a:off x="1365" y="256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6" name="AutoShape 41"/>
            <p:cNvSpPr>
              <a:spLocks noChangeAspect="1" noChangeArrowheads="1"/>
            </p:cNvSpPr>
            <p:nvPr/>
          </p:nvSpPr>
          <p:spPr bwMode="auto">
            <a:xfrm>
              <a:off x="1423"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7" name="AutoShape 42"/>
            <p:cNvSpPr>
              <a:spLocks noChangeAspect="1" noChangeArrowheads="1"/>
            </p:cNvSpPr>
            <p:nvPr/>
          </p:nvSpPr>
          <p:spPr bwMode="auto">
            <a:xfrm>
              <a:off x="1482" y="2685"/>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8" name="AutoShape 43"/>
            <p:cNvSpPr>
              <a:spLocks noChangeAspect="1" noChangeArrowheads="1"/>
            </p:cNvSpPr>
            <p:nvPr/>
          </p:nvSpPr>
          <p:spPr bwMode="auto">
            <a:xfrm>
              <a:off x="1540"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9" name="AutoShape 44"/>
            <p:cNvSpPr>
              <a:spLocks noChangeAspect="1" noChangeArrowheads="1"/>
            </p:cNvSpPr>
            <p:nvPr/>
          </p:nvSpPr>
          <p:spPr bwMode="auto">
            <a:xfrm>
              <a:off x="1161" y="2480"/>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0" name="AutoShape 45"/>
            <p:cNvSpPr>
              <a:spLocks noChangeAspect="1" noChangeArrowheads="1"/>
            </p:cNvSpPr>
            <p:nvPr/>
          </p:nvSpPr>
          <p:spPr bwMode="auto">
            <a:xfrm>
              <a:off x="1219" y="253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1" name="AutoShape 46"/>
            <p:cNvSpPr>
              <a:spLocks noChangeAspect="1" noChangeArrowheads="1"/>
            </p:cNvSpPr>
            <p:nvPr/>
          </p:nvSpPr>
          <p:spPr bwMode="auto">
            <a:xfrm>
              <a:off x="1278" y="2597"/>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2" name="AutoShape 47"/>
            <p:cNvSpPr>
              <a:spLocks noChangeAspect="1" noChangeArrowheads="1"/>
            </p:cNvSpPr>
            <p:nvPr/>
          </p:nvSpPr>
          <p:spPr bwMode="auto">
            <a:xfrm>
              <a:off x="1336" y="2655"/>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3" name="AutoShape 48"/>
            <p:cNvSpPr>
              <a:spLocks noChangeAspect="1" noChangeArrowheads="1"/>
            </p:cNvSpPr>
            <p:nvPr/>
          </p:nvSpPr>
          <p:spPr bwMode="auto">
            <a:xfrm>
              <a:off x="1394" y="271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4" name="AutoShape 49"/>
            <p:cNvSpPr>
              <a:spLocks noChangeAspect="1" noChangeArrowheads="1"/>
            </p:cNvSpPr>
            <p:nvPr/>
          </p:nvSpPr>
          <p:spPr bwMode="auto">
            <a:xfrm>
              <a:off x="1453" y="2772"/>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5" name="AutoShape 50"/>
            <p:cNvSpPr>
              <a:spLocks noChangeAspect="1" noChangeArrowheads="1"/>
            </p:cNvSpPr>
            <p:nvPr/>
          </p:nvSpPr>
          <p:spPr bwMode="auto">
            <a:xfrm>
              <a:off x="1073"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6" name="AutoShape 51"/>
            <p:cNvSpPr>
              <a:spLocks noChangeAspect="1" noChangeArrowheads="1"/>
            </p:cNvSpPr>
            <p:nvPr/>
          </p:nvSpPr>
          <p:spPr bwMode="auto">
            <a:xfrm>
              <a:off x="1131" y="2567"/>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7" name="AutoShape 52"/>
            <p:cNvSpPr>
              <a:spLocks noChangeAspect="1" noChangeArrowheads="1"/>
            </p:cNvSpPr>
            <p:nvPr/>
          </p:nvSpPr>
          <p:spPr bwMode="auto">
            <a:xfrm>
              <a:off x="1190"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8" name="AutoShape 53"/>
            <p:cNvSpPr>
              <a:spLocks noChangeAspect="1" noChangeArrowheads="1"/>
            </p:cNvSpPr>
            <p:nvPr/>
          </p:nvSpPr>
          <p:spPr bwMode="auto">
            <a:xfrm>
              <a:off x="1248" y="268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9" name="AutoShape 54"/>
            <p:cNvSpPr>
              <a:spLocks noChangeAspect="1" noChangeArrowheads="1"/>
            </p:cNvSpPr>
            <p:nvPr/>
          </p:nvSpPr>
          <p:spPr bwMode="auto">
            <a:xfrm>
              <a:off x="1307"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60" name="AutoShape 55"/>
            <p:cNvSpPr>
              <a:spLocks noChangeAspect="1" noChangeArrowheads="1"/>
            </p:cNvSpPr>
            <p:nvPr/>
          </p:nvSpPr>
          <p:spPr bwMode="auto">
            <a:xfrm>
              <a:off x="1365" y="280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61" name="AutoShape 56"/>
            <p:cNvSpPr>
              <a:spLocks noChangeArrowheads="1"/>
            </p:cNvSpPr>
            <p:nvPr/>
          </p:nvSpPr>
          <p:spPr bwMode="auto">
            <a:xfrm rot="20697259" flipH="1">
              <a:off x="1031" y="2448"/>
              <a:ext cx="765" cy="576"/>
            </a:xfrm>
            <a:prstGeom prst="parallelogram">
              <a:avLst>
                <a:gd name="adj" fmla="val 45783"/>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2000" b="0">
                <a:solidFill>
                  <a:schemeClr val="tx1"/>
                </a:solidFill>
                <a:latin typeface="Arial" charset="0"/>
              </a:endParaRPr>
            </a:p>
          </p:txBody>
        </p:sp>
      </p:grpSp>
      <p:sp>
        <p:nvSpPr>
          <p:cNvPr id="62" name="Oval 57"/>
          <p:cNvSpPr>
            <a:spLocks noChangeArrowheads="1"/>
          </p:cNvSpPr>
          <p:nvPr/>
        </p:nvSpPr>
        <p:spPr bwMode="auto">
          <a:xfrm>
            <a:off x="6988731" y="1871664"/>
            <a:ext cx="654050" cy="609600"/>
          </a:xfrm>
          <a:prstGeom prst="ellipse">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000" b="0" dirty="0" smtClean="0">
                <a:solidFill>
                  <a:schemeClr val="tx1"/>
                </a:solidFill>
                <a:latin typeface="Arial" charset="0"/>
              </a:rPr>
              <a:t> T1</a:t>
            </a:r>
            <a:endParaRPr kumimoji="1" lang="en-GB" altLang="en-US" sz="2000" b="0" dirty="0">
              <a:solidFill>
                <a:schemeClr val="tx1"/>
              </a:solidFill>
              <a:latin typeface="Arial" charset="0"/>
            </a:endParaRPr>
          </a:p>
        </p:txBody>
      </p:sp>
      <p:cxnSp>
        <p:nvCxnSpPr>
          <p:cNvPr id="63" name="AutoShape 58"/>
          <p:cNvCxnSpPr>
            <a:cxnSpLocks noChangeShapeType="1"/>
            <a:stCxn id="62" idx="4"/>
            <a:endCxn id="61" idx="0"/>
          </p:cNvCxnSpPr>
          <p:nvPr/>
        </p:nvCxnSpPr>
        <p:spPr bwMode="auto">
          <a:xfrm rot="16200000" flipH="1">
            <a:off x="7230825" y="2566195"/>
            <a:ext cx="358775" cy="188913"/>
          </a:xfrm>
          <a:prstGeom prst="curvedConnector3">
            <a:avLst>
              <a:gd name="adj1" fmla="val 20352"/>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7" name="Group 62"/>
          <p:cNvGrpSpPr>
            <a:grpSpLocks/>
          </p:cNvGrpSpPr>
          <p:nvPr/>
        </p:nvGrpSpPr>
        <p:grpSpPr bwMode="auto">
          <a:xfrm>
            <a:off x="7069694" y="4691064"/>
            <a:ext cx="1214437" cy="914400"/>
            <a:chOff x="1031" y="2448"/>
            <a:chExt cx="765" cy="576"/>
          </a:xfrm>
        </p:grpSpPr>
        <p:sp>
          <p:nvSpPr>
            <p:cNvPr id="68" name="AutoShape 63"/>
            <p:cNvSpPr>
              <a:spLocks noChangeAspect="1" noChangeArrowheads="1"/>
            </p:cNvSpPr>
            <p:nvPr/>
          </p:nvSpPr>
          <p:spPr bwMode="auto">
            <a:xfrm>
              <a:off x="1248" y="245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69" name="AutoShape 64"/>
            <p:cNvSpPr>
              <a:spLocks noChangeAspect="1" noChangeArrowheads="1"/>
            </p:cNvSpPr>
            <p:nvPr/>
          </p:nvSpPr>
          <p:spPr bwMode="auto">
            <a:xfrm>
              <a:off x="1306"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0" name="AutoShape 65"/>
            <p:cNvSpPr>
              <a:spLocks noChangeAspect="1" noChangeArrowheads="1"/>
            </p:cNvSpPr>
            <p:nvPr/>
          </p:nvSpPr>
          <p:spPr bwMode="auto">
            <a:xfrm>
              <a:off x="1365" y="256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1" name="AutoShape 66"/>
            <p:cNvSpPr>
              <a:spLocks noChangeAspect="1" noChangeArrowheads="1"/>
            </p:cNvSpPr>
            <p:nvPr/>
          </p:nvSpPr>
          <p:spPr bwMode="auto">
            <a:xfrm>
              <a:off x="1423"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2" name="AutoShape 67"/>
            <p:cNvSpPr>
              <a:spLocks noChangeAspect="1" noChangeArrowheads="1"/>
            </p:cNvSpPr>
            <p:nvPr/>
          </p:nvSpPr>
          <p:spPr bwMode="auto">
            <a:xfrm>
              <a:off x="1482" y="2685"/>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3" name="AutoShape 68"/>
            <p:cNvSpPr>
              <a:spLocks noChangeAspect="1" noChangeArrowheads="1"/>
            </p:cNvSpPr>
            <p:nvPr/>
          </p:nvSpPr>
          <p:spPr bwMode="auto">
            <a:xfrm>
              <a:off x="1540"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4" name="AutoShape 69"/>
            <p:cNvSpPr>
              <a:spLocks noChangeAspect="1" noChangeArrowheads="1"/>
            </p:cNvSpPr>
            <p:nvPr/>
          </p:nvSpPr>
          <p:spPr bwMode="auto">
            <a:xfrm>
              <a:off x="1161" y="2480"/>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5" name="AutoShape 70"/>
            <p:cNvSpPr>
              <a:spLocks noChangeAspect="1" noChangeArrowheads="1"/>
            </p:cNvSpPr>
            <p:nvPr/>
          </p:nvSpPr>
          <p:spPr bwMode="auto">
            <a:xfrm>
              <a:off x="1219" y="253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6" name="AutoShape 71"/>
            <p:cNvSpPr>
              <a:spLocks noChangeAspect="1" noChangeArrowheads="1"/>
            </p:cNvSpPr>
            <p:nvPr/>
          </p:nvSpPr>
          <p:spPr bwMode="auto">
            <a:xfrm>
              <a:off x="1278" y="2597"/>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7" name="AutoShape 72"/>
            <p:cNvSpPr>
              <a:spLocks noChangeAspect="1" noChangeArrowheads="1"/>
            </p:cNvSpPr>
            <p:nvPr/>
          </p:nvSpPr>
          <p:spPr bwMode="auto">
            <a:xfrm>
              <a:off x="1336" y="2655"/>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8" name="AutoShape 73"/>
            <p:cNvSpPr>
              <a:spLocks noChangeAspect="1" noChangeArrowheads="1"/>
            </p:cNvSpPr>
            <p:nvPr/>
          </p:nvSpPr>
          <p:spPr bwMode="auto">
            <a:xfrm>
              <a:off x="1394" y="271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9" name="AutoShape 74"/>
            <p:cNvSpPr>
              <a:spLocks noChangeAspect="1" noChangeArrowheads="1"/>
            </p:cNvSpPr>
            <p:nvPr/>
          </p:nvSpPr>
          <p:spPr bwMode="auto">
            <a:xfrm>
              <a:off x="1453" y="2772"/>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0" name="AutoShape 75"/>
            <p:cNvSpPr>
              <a:spLocks noChangeAspect="1" noChangeArrowheads="1"/>
            </p:cNvSpPr>
            <p:nvPr/>
          </p:nvSpPr>
          <p:spPr bwMode="auto">
            <a:xfrm>
              <a:off x="1073"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1" name="AutoShape 76"/>
            <p:cNvSpPr>
              <a:spLocks noChangeAspect="1" noChangeArrowheads="1"/>
            </p:cNvSpPr>
            <p:nvPr/>
          </p:nvSpPr>
          <p:spPr bwMode="auto">
            <a:xfrm>
              <a:off x="1131" y="2567"/>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2" name="AutoShape 77"/>
            <p:cNvSpPr>
              <a:spLocks noChangeAspect="1" noChangeArrowheads="1"/>
            </p:cNvSpPr>
            <p:nvPr/>
          </p:nvSpPr>
          <p:spPr bwMode="auto">
            <a:xfrm>
              <a:off x="1190"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3" name="AutoShape 78"/>
            <p:cNvSpPr>
              <a:spLocks noChangeAspect="1" noChangeArrowheads="1"/>
            </p:cNvSpPr>
            <p:nvPr/>
          </p:nvSpPr>
          <p:spPr bwMode="auto">
            <a:xfrm>
              <a:off x="1248" y="268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4" name="AutoShape 79"/>
            <p:cNvSpPr>
              <a:spLocks noChangeAspect="1" noChangeArrowheads="1"/>
            </p:cNvSpPr>
            <p:nvPr/>
          </p:nvSpPr>
          <p:spPr bwMode="auto">
            <a:xfrm>
              <a:off x="1307"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5" name="AutoShape 80"/>
            <p:cNvSpPr>
              <a:spLocks noChangeAspect="1" noChangeArrowheads="1"/>
            </p:cNvSpPr>
            <p:nvPr/>
          </p:nvSpPr>
          <p:spPr bwMode="auto">
            <a:xfrm>
              <a:off x="1365" y="280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6" name="AutoShape 81"/>
            <p:cNvSpPr>
              <a:spLocks noChangeArrowheads="1"/>
            </p:cNvSpPr>
            <p:nvPr/>
          </p:nvSpPr>
          <p:spPr bwMode="auto">
            <a:xfrm rot="20697259" flipH="1">
              <a:off x="1031" y="2448"/>
              <a:ext cx="765" cy="576"/>
            </a:xfrm>
            <a:prstGeom prst="parallelogram">
              <a:avLst>
                <a:gd name="adj" fmla="val 45783"/>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2000" b="0">
                <a:solidFill>
                  <a:schemeClr val="tx1"/>
                </a:solidFill>
                <a:latin typeface="Arial" charset="0"/>
              </a:endParaRPr>
            </a:p>
          </p:txBody>
        </p:sp>
      </p:grpSp>
      <p:sp>
        <p:nvSpPr>
          <p:cNvPr id="87" name="Oval 82"/>
          <p:cNvSpPr>
            <a:spLocks noChangeArrowheads="1"/>
          </p:cNvSpPr>
          <p:nvPr/>
        </p:nvSpPr>
        <p:spPr bwMode="auto">
          <a:xfrm>
            <a:off x="6455331" y="3548064"/>
            <a:ext cx="654050" cy="609600"/>
          </a:xfrm>
          <a:prstGeom prst="ellipse">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400" b="0" dirty="0" smtClean="0">
                <a:solidFill>
                  <a:schemeClr val="tx1"/>
                </a:solidFill>
                <a:latin typeface="Arial" charset="0"/>
              </a:rPr>
              <a:t> T0</a:t>
            </a:r>
            <a:endParaRPr kumimoji="1" lang="en-GB" altLang="en-US" sz="2400" b="0" dirty="0">
              <a:solidFill>
                <a:schemeClr val="tx1"/>
              </a:solidFill>
              <a:latin typeface="Arial" charset="0"/>
            </a:endParaRPr>
          </a:p>
        </p:txBody>
      </p:sp>
      <p:cxnSp>
        <p:nvCxnSpPr>
          <p:cNvPr id="88" name="AutoShape 83"/>
          <p:cNvCxnSpPr>
            <a:cxnSpLocks noChangeShapeType="1"/>
          </p:cNvCxnSpPr>
          <p:nvPr/>
        </p:nvCxnSpPr>
        <p:spPr bwMode="auto">
          <a:xfrm rot="16200000" flipH="1">
            <a:off x="6815127" y="4280695"/>
            <a:ext cx="690563" cy="342900"/>
          </a:xfrm>
          <a:prstGeom prst="curvedConnector3">
            <a:avLst>
              <a:gd name="adj1" fmla="val 41148"/>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84"/>
          <p:cNvCxnSpPr>
            <a:cxnSpLocks noChangeShapeType="1"/>
            <a:stCxn id="86" idx="2"/>
          </p:cNvCxnSpPr>
          <p:nvPr/>
        </p:nvCxnSpPr>
        <p:spPr bwMode="auto">
          <a:xfrm rot="10800000">
            <a:off x="6574972" y="4987248"/>
            <a:ext cx="717683" cy="264307"/>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 name="AutoShape 87"/>
          <p:cNvSpPr>
            <a:spLocks noChangeArrowheads="1"/>
          </p:cNvSpPr>
          <p:nvPr/>
        </p:nvSpPr>
        <p:spPr bwMode="auto">
          <a:xfrm>
            <a:off x="3917950" y="5410200"/>
            <a:ext cx="654050" cy="609600"/>
          </a:xfrm>
          <a:prstGeom prst="flowChartMagneticTape">
            <a:avLst/>
          </a:prstGeom>
          <a:solidFill>
            <a:srgbClr val="F876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dirty="0">
                <a:solidFill>
                  <a:schemeClr val="tx1"/>
                </a:solidFill>
                <a:latin typeface="Arial" charset="0"/>
              </a:rPr>
              <a:t>MSS</a:t>
            </a:r>
          </a:p>
        </p:txBody>
      </p:sp>
      <p:cxnSp>
        <p:nvCxnSpPr>
          <p:cNvPr id="93" name="AutoShape 88"/>
          <p:cNvCxnSpPr>
            <a:cxnSpLocks noChangeShapeType="1"/>
          </p:cNvCxnSpPr>
          <p:nvPr/>
        </p:nvCxnSpPr>
        <p:spPr bwMode="auto">
          <a:xfrm>
            <a:off x="5598886" y="2029340"/>
            <a:ext cx="1412745" cy="147124"/>
          </a:xfrm>
          <a:prstGeom prst="curvedConnector3">
            <a:avLst>
              <a:gd name="adj1" fmla="val 50000"/>
            </a:avLst>
          </a:prstGeom>
          <a:noFill/>
          <a:ln w="28575">
            <a:solidFill>
              <a:schemeClr val="tx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6" name="Group 91"/>
          <p:cNvGrpSpPr>
            <a:grpSpLocks/>
          </p:cNvGrpSpPr>
          <p:nvPr/>
        </p:nvGrpSpPr>
        <p:grpSpPr bwMode="auto">
          <a:xfrm>
            <a:off x="5033963" y="5562600"/>
            <a:ext cx="1214437" cy="914400"/>
            <a:chOff x="1031" y="2448"/>
            <a:chExt cx="765" cy="576"/>
          </a:xfrm>
        </p:grpSpPr>
        <p:sp>
          <p:nvSpPr>
            <p:cNvPr id="97" name="AutoShape 92"/>
            <p:cNvSpPr>
              <a:spLocks noChangeAspect="1" noChangeArrowheads="1"/>
            </p:cNvSpPr>
            <p:nvPr/>
          </p:nvSpPr>
          <p:spPr bwMode="auto">
            <a:xfrm>
              <a:off x="1248" y="245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98" name="AutoShape 93"/>
            <p:cNvSpPr>
              <a:spLocks noChangeAspect="1" noChangeArrowheads="1"/>
            </p:cNvSpPr>
            <p:nvPr/>
          </p:nvSpPr>
          <p:spPr bwMode="auto">
            <a:xfrm>
              <a:off x="1306"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99" name="AutoShape 94"/>
            <p:cNvSpPr>
              <a:spLocks noChangeAspect="1" noChangeArrowheads="1"/>
            </p:cNvSpPr>
            <p:nvPr/>
          </p:nvSpPr>
          <p:spPr bwMode="auto">
            <a:xfrm>
              <a:off x="1365" y="256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0" name="AutoShape 95"/>
            <p:cNvSpPr>
              <a:spLocks noChangeAspect="1" noChangeArrowheads="1"/>
            </p:cNvSpPr>
            <p:nvPr/>
          </p:nvSpPr>
          <p:spPr bwMode="auto">
            <a:xfrm>
              <a:off x="1423"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1" name="AutoShape 96"/>
            <p:cNvSpPr>
              <a:spLocks noChangeAspect="1" noChangeArrowheads="1"/>
            </p:cNvSpPr>
            <p:nvPr/>
          </p:nvSpPr>
          <p:spPr bwMode="auto">
            <a:xfrm>
              <a:off x="1482" y="2685"/>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2" name="AutoShape 97"/>
            <p:cNvSpPr>
              <a:spLocks noChangeAspect="1" noChangeArrowheads="1"/>
            </p:cNvSpPr>
            <p:nvPr/>
          </p:nvSpPr>
          <p:spPr bwMode="auto">
            <a:xfrm>
              <a:off x="1540"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3" name="AutoShape 98"/>
            <p:cNvSpPr>
              <a:spLocks noChangeAspect="1" noChangeArrowheads="1"/>
            </p:cNvSpPr>
            <p:nvPr/>
          </p:nvSpPr>
          <p:spPr bwMode="auto">
            <a:xfrm>
              <a:off x="1161" y="2480"/>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4" name="AutoShape 99"/>
            <p:cNvSpPr>
              <a:spLocks noChangeAspect="1" noChangeArrowheads="1"/>
            </p:cNvSpPr>
            <p:nvPr/>
          </p:nvSpPr>
          <p:spPr bwMode="auto">
            <a:xfrm>
              <a:off x="1219" y="253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5" name="AutoShape 100"/>
            <p:cNvSpPr>
              <a:spLocks noChangeAspect="1" noChangeArrowheads="1"/>
            </p:cNvSpPr>
            <p:nvPr/>
          </p:nvSpPr>
          <p:spPr bwMode="auto">
            <a:xfrm>
              <a:off x="1278" y="2597"/>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6" name="AutoShape 101"/>
            <p:cNvSpPr>
              <a:spLocks noChangeAspect="1" noChangeArrowheads="1"/>
            </p:cNvSpPr>
            <p:nvPr/>
          </p:nvSpPr>
          <p:spPr bwMode="auto">
            <a:xfrm>
              <a:off x="1336" y="2655"/>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7" name="AutoShape 102"/>
            <p:cNvSpPr>
              <a:spLocks noChangeAspect="1" noChangeArrowheads="1"/>
            </p:cNvSpPr>
            <p:nvPr/>
          </p:nvSpPr>
          <p:spPr bwMode="auto">
            <a:xfrm>
              <a:off x="1394" y="271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8" name="AutoShape 103"/>
            <p:cNvSpPr>
              <a:spLocks noChangeAspect="1" noChangeArrowheads="1"/>
            </p:cNvSpPr>
            <p:nvPr/>
          </p:nvSpPr>
          <p:spPr bwMode="auto">
            <a:xfrm>
              <a:off x="1453" y="2772"/>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9" name="AutoShape 104"/>
            <p:cNvSpPr>
              <a:spLocks noChangeAspect="1" noChangeArrowheads="1"/>
            </p:cNvSpPr>
            <p:nvPr/>
          </p:nvSpPr>
          <p:spPr bwMode="auto">
            <a:xfrm>
              <a:off x="1073"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0" name="AutoShape 105"/>
            <p:cNvSpPr>
              <a:spLocks noChangeAspect="1" noChangeArrowheads="1"/>
            </p:cNvSpPr>
            <p:nvPr/>
          </p:nvSpPr>
          <p:spPr bwMode="auto">
            <a:xfrm>
              <a:off x="1131" y="2567"/>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1" name="AutoShape 106"/>
            <p:cNvSpPr>
              <a:spLocks noChangeAspect="1" noChangeArrowheads="1"/>
            </p:cNvSpPr>
            <p:nvPr/>
          </p:nvSpPr>
          <p:spPr bwMode="auto">
            <a:xfrm>
              <a:off x="1190"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2" name="AutoShape 107"/>
            <p:cNvSpPr>
              <a:spLocks noChangeAspect="1" noChangeArrowheads="1"/>
            </p:cNvSpPr>
            <p:nvPr/>
          </p:nvSpPr>
          <p:spPr bwMode="auto">
            <a:xfrm>
              <a:off x="1248" y="268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3" name="AutoShape 108"/>
            <p:cNvSpPr>
              <a:spLocks noChangeAspect="1" noChangeArrowheads="1"/>
            </p:cNvSpPr>
            <p:nvPr/>
          </p:nvSpPr>
          <p:spPr bwMode="auto">
            <a:xfrm>
              <a:off x="1307"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4" name="AutoShape 109"/>
            <p:cNvSpPr>
              <a:spLocks noChangeAspect="1" noChangeArrowheads="1"/>
            </p:cNvSpPr>
            <p:nvPr/>
          </p:nvSpPr>
          <p:spPr bwMode="auto">
            <a:xfrm>
              <a:off x="1365" y="280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5" name="AutoShape 110"/>
            <p:cNvSpPr>
              <a:spLocks noChangeArrowheads="1"/>
            </p:cNvSpPr>
            <p:nvPr/>
          </p:nvSpPr>
          <p:spPr bwMode="auto">
            <a:xfrm rot="20697259" flipH="1">
              <a:off x="1031" y="2448"/>
              <a:ext cx="765" cy="576"/>
            </a:xfrm>
            <a:prstGeom prst="parallelogram">
              <a:avLst>
                <a:gd name="adj" fmla="val 45783"/>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2000" b="0">
                <a:solidFill>
                  <a:schemeClr val="tx1"/>
                </a:solidFill>
                <a:latin typeface="Arial" charset="0"/>
              </a:endParaRPr>
            </a:p>
          </p:txBody>
        </p:sp>
      </p:grpSp>
      <p:sp>
        <p:nvSpPr>
          <p:cNvPr id="116" name="Oval 111"/>
          <p:cNvSpPr>
            <a:spLocks noChangeArrowheads="1"/>
          </p:cNvSpPr>
          <p:nvPr/>
        </p:nvSpPr>
        <p:spPr bwMode="auto">
          <a:xfrm>
            <a:off x="4339319" y="4493760"/>
            <a:ext cx="654050" cy="609600"/>
          </a:xfrm>
          <a:prstGeom prst="ellipse">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400" b="0" dirty="0">
                <a:solidFill>
                  <a:schemeClr val="tx1"/>
                </a:solidFill>
                <a:latin typeface="Arial" charset="0"/>
              </a:rPr>
              <a:t> </a:t>
            </a:r>
            <a:r>
              <a:rPr kumimoji="1" lang="en-GB" altLang="en-US" sz="2400" b="0" dirty="0" smtClean="0">
                <a:solidFill>
                  <a:schemeClr val="tx1"/>
                </a:solidFill>
                <a:latin typeface="Arial" charset="0"/>
              </a:rPr>
              <a:t>T1</a:t>
            </a:r>
            <a:endParaRPr kumimoji="1" lang="en-GB" altLang="en-US" sz="1200" b="0" dirty="0">
              <a:solidFill>
                <a:schemeClr val="tx1"/>
              </a:solidFill>
              <a:latin typeface="Arial" charset="0"/>
            </a:endParaRPr>
          </a:p>
        </p:txBody>
      </p:sp>
      <p:cxnSp>
        <p:nvCxnSpPr>
          <p:cNvPr id="117" name="AutoShape 112"/>
          <p:cNvCxnSpPr>
            <a:cxnSpLocks noChangeShapeType="1"/>
            <a:stCxn id="116" idx="5"/>
            <a:endCxn id="115" idx="0"/>
          </p:cNvCxnSpPr>
          <p:nvPr/>
        </p:nvCxnSpPr>
        <p:spPr bwMode="auto">
          <a:xfrm rot="16200000" flipH="1">
            <a:off x="4927948" y="4983723"/>
            <a:ext cx="564187" cy="624911"/>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AutoShape 113"/>
          <p:cNvCxnSpPr>
            <a:cxnSpLocks noChangeShapeType="1"/>
            <a:stCxn id="115" idx="2"/>
          </p:cNvCxnSpPr>
          <p:nvPr/>
        </p:nvCxnSpPr>
        <p:spPr bwMode="auto">
          <a:xfrm rot="10800000">
            <a:off x="4557859" y="5692294"/>
            <a:ext cx="699064" cy="430797"/>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0" name="AutoShape 8"/>
          <p:cNvSpPr>
            <a:spLocks noChangeArrowheads="1"/>
          </p:cNvSpPr>
          <p:nvPr/>
        </p:nvSpPr>
        <p:spPr bwMode="auto">
          <a:xfrm>
            <a:off x="8119032" y="3852864"/>
            <a:ext cx="654050" cy="609600"/>
          </a:xfrm>
          <a:prstGeom prst="flowChartMagneticTape">
            <a:avLst/>
          </a:prstGeom>
          <a:solidFill>
            <a:srgbClr val="F876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a:solidFill>
                  <a:schemeClr val="tx1"/>
                </a:solidFill>
                <a:latin typeface="Arial" charset="0"/>
              </a:rPr>
              <a:t>MSS</a:t>
            </a:r>
          </a:p>
        </p:txBody>
      </p:sp>
      <p:cxnSp>
        <p:nvCxnSpPr>
          <p:cNvPr id="141" name="AutoShape 84"/>
          <p:cNvCxnSpPr>
            <a:cxnSpLocks noChangeShapeType="1"/>
            <a:stCxn id="140" idx="0"/>
            <a:endCxn id="61" idx="4"/>
          </p:cNvCxnSpPr>
          <p:nvPr/>
        </p:nvCxnSpPr>
        <p:spPr bwMode="auto">
          <a:xfrm rot="16200000" flipV="1">
            <a:off x="8103466" y="3510272"/>
            <a:ext cx="182360" cy="502823"/>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7" name="TextBox 146"/>
          <p:cNvSpPr txBox="1"/>
          <p:nvPr/>
        </p:nvSpPr>
        <p:spPr>
          <a:xfrm>
            <a:off x="170131" y="1142928"/>
            <a:ext cx="4021357" cy="3477875"/>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t>RAW data is read from the </a:t>
            </a:r>
          </a:p>
          <a:p>
            <a:r>
              <a:rPr lang="en-US" sz="2000" dirty="0" smtClean="0"/>
              <a:t>T0/T1s storage locally and</a:t>
            </a:r>
          </a:p>
          <a:p>
            <a:r>
              <a:rPr lang="en-US" sz="2000" dirty="0"/>
              <a:t>p</a:t>
            </a:r>
            <a:r>
              <a:rPr lang="en-US" sz="2000" dirty="0" smtClean="0"/>
              <a:t>rocessed through the</a:t>
            </a:r>
          </a:p>
          <a:p>
            <a:r>
              <a:rPr lang="en-US" sz="2000" dirty="0" smtClean="0"/>
              <a:t>experiment’s applications</a:t>
            </a:r>
          </a:p>
          <a:p>
            <a:pPr marL="285750" indent="-285750">
              <a:buFont typeface="Arial" panose="020B0604020202020204" pitchFamily="34" charset="0"/>
              <a:buChar char="•"/>
            </a:pPr>
            <a:r>
              <a:rPr lang="en-US" sz="2000" dirty="0" smtClean="0"/>
              <a:t>These are complex algorithms</a:t>
            </a:r>
          </a:p>
          <a:p>
            <a:r>
              <a:rPr lang="en-US" sz="2000" dirty="0"/>
              <a:t>f</a:t>
            </a:r>
            <a:r>
              <a:rPr lang="en-US" sz="2000" dirty="0" smtClean="0"/>
              <a:t>or tracking, momentum fitting,</a:t>
            </a:r>
          </a:p>
          <a:p>
            <a:r>
              <a:rPr lang="en-US" sz="2000" dirty="0"/>
              <a:t>p</a:t>
            </a:r>
            <a:r>
              <a:rPr lang="en-US" sz="2000" dirty="0" smtClean="0"/>
              <a:t>article identification, etc..</a:t>
            </a:r>
          </a:p>
          <a:p>
            <a:pPr marL="285750" indent="-285750">
              <a:buFont typeface="Arial" panose="020B0604020202020204" pitchFamily="34" charset="0"/>
              <a:buChar char="•"/>
            </a:pPr>
            <a:r>
              <a:rPr lang="en-US" sz="2000" dirty="0" smtClean="0"/>
              <a:t>Each event takes from few </a:t>
            </a:r>
            <a:r>
              <a:rPr lang="en-US" sz="2000" dirty="0" err="1" smtClean="0"/>
              <a:t>secs</a:t>
            </a:r>
            <a:endParaRPr lang="en-US" sz="2000" dirty="0" smtClean="0"/>
          </a:p>
          <a:p>
            <a:r>
              <a:rPr lang="en-US" sz="2000" dirty="0"/>
              <a:t>t</a:t>
            </a:r>
            <a:r>
              <a:rPr lang="en-US" sz="2000" dirty="0" smtClean="0"/>
              <a:t>o minutes to process (depending </a:t>
            </a:r>
          </a:p>
          <a:p>
            <a:r>
              <a:rPr lang="en-US" sz="2000" dirty="0"/>
              <a:t>o</a:t>
            </a:r>
            <a:r>
              <a:rPr lang="en-US" sz="2000" dirty="0" smtClean="0"/>
              <a:t>n complexity, collision type)</a:t>
            </a:r>
          </a:p>
          <a:p>
            <a:pPr marL="285750" indent="-285750">
              <a:buFont typeface="Arial" panose="020B0604020202020204" pitchFamily="34" charset="0"/>
              <a:buChar char="•"/>
            </a:pPr>
            <a:r>
              <a:rPr lang="en-US" sz="2000" dirty="0" smtClean="0"/>
              <a:t>The results are stored for analysis </a:t>
            </a:r>
          </a:p>
        </p:txBody>
      </p:sp>
      <p:cxnSp>
        <p:nvCxnSpPr>
          <p:cNvPr id="95" name="AutoShape 88"/>
          <p:cNvCxnSpPr>
            <a:cxnSpLocks noChangeShapeType="1"/>
            <a:stCxn id="123" idx="3"/>
            <a:endCxn id="116" idx="2"/>
          </p:cNvCxnSpPr>
          <p:nvPr/>
        </p:nvCxnSpPr>
        <p:spPr bwMode="auto">
          <a:xfrm flipV="1">
            <a:off x="3479913" y="4798560"/>
            <a:ext cx="859406" cy="658832"/>
          </a:xfrm>
          <a:prstGeom prst="curvedConnector3">
            <a:avLst>
              <a:gd name="adj1" fmla="val 50000"/>
            </a:avLst>
          </a:prstGeom>
          <a:noFill/>
          <a:ln w="28575">
            <a:solidFill>
              <a:schemeClr val="tx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AutoShape 3"/>
          <p:cNvSpPr>
            <a:spLocks noChangeArrowheads="1"/>
          </p:cNvSpPr>
          <p:nvPr/>
        </p:nvSpPr>
        <p:spPr bwMode="auto">
          <a:xfrm>
            <a:off x="3964490" y="2966682"/>
            <a:ext cx="1601739" cy="872253"/>
          </a:xfrm>
          <a:prstGeom prst="roundRect">
            <a:avLst>
              <a:gd name="adj" fmla="val 16667"/>
            </a:avLst>
          </a:prstGeom>
          <a:solidFill>
            <a:srgbClr val="00B0F0"/>
          </a:solidFill>
          <a:ln w="9525">
            <a:solidFill>
              <a:schemeClr val="tx1"/>
            </a:solidFill>
            <a:round/>
            <a:headEnd/>
            <a:tailEnd/>
          </a:ln>
          <a:effec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dirty="0" smtClean="0">
                <a:solidFill>
                  <a:schemeClr val="tx1"/>
                </a:solidFill>
                <a:latin typeface="Arial" charset="0"/>
              </a:rPr>
              <a:t>Processing</a:t>
            </a:r>
          </a:p>
          <a:p>
            <a:pPr eaLnBrk="1" hangingPunct="1">
              <a:spcBef>
                <a:spcPct val="0"/>
              </a:spcBef>
              <a:buClrTx/>
            </a:pPr>
            <a:r>
              <a:rPr kumimoji="1" lang="en-GB" altLang="en-US" sz="1600" b="0" dirty="0" smtClean="0">
                <a:solidFill>
                  <a:schemeClr val="tx1"/>
                </a:solidFill>
                <a:latin typeface="Arial" charset="0"/>
              </a:rPr>
              <a:t>(</a:t>
            </a:r>
            <a:r>
              <a:rPr kumimoji="1" lang="en-GB" altLang="en-US" sz="1600" b="0" dirty="0" err="1" smtClean="0">
                <a:solidFill>
                  <a:schemeClr val="tx1"/>
                </a:solidFill>
                <a:latin typeface="Arial" charset="0"/>
              </a:rPr>
              <a:t>reconstructon</a:t>
            </a:r>
            <a:r>
              <a:rPr kumimoji="1" lang="en-GB" altLang="en-US" sz="1600" b="0" dirty="0" smtClean="0">
                <a:solidFill>
                  <a:schemeClr val="tx1"/>
                </a:solidFill>
                <a:latin typeface="Arial" charset="0"/>
              </a:rPr>
              <a:t>)</a:t>
            </a:r>
          </a:p>
          <a:p>
            <a:pPr eaLnBrk="1" hangingPunct="1">
              <a:spcBef>
                <a:spcPct val="0"/>
              </a:spcBef>
              <a:buClrTx/>
            </a:pPr>
            <a:r>
              <a:rPr kumimoji="1" lang="en-GB" altLang="en-US" sz="1600" b="0" dirty="0" smtClean="0">
                <a:solidFill>
                  <a:schemeClr val="tx1"/>
                </a:solidFill>
                <a:latin typeface="Arial" charset="0"/>
              </a:rPr>
              <a:t>application</a:t>
            </a:r>
          </a:p>
        </p:txBody>
      </p:sp>
      <p:cxnSp>
        <p:nvCxnSpPr>
          <p:cNvPr id="120" name="AutoShape 88"/>
          <p:cNvCxnSpPr>
            <a:cxnSpLocks noChangeShapeType="1"/>
            <a:stCxn id="119" idx="3"/>
            <a:endCxn id="87" idx="2"/>
          </p:cNvCxnSpPr>
          <p:nvPr/>
        </p:nvCxnSpPr>
        <p:spPr bwMode="auto">
          <a:xfrm>
            <a:off x="5566229" y="3402809"/>
            <a:ext cx="889102" cy="450055"/>
          </a:xfrm>
          <a:prstGeom prst="curvedConnector3">
            <a:avLst>
              <a:gd name="adj1" fmla="val 50000"/>
            </a:avLst>
          </a:prstGeom>
          <a:noFill/>
          <a:ln w="28575">
            <a:solidFill>
              <a:schemeClr val="tx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1" name="AutoShape 3"/>
          <p:cNvSpPr>
            <a:spLocks noChangeArrowheads="1"/>
          </p:cNvSpPr>
          <p:nvPr/>
        </p:nvSpPr>
        <p:spPr bwMode="auto">
          <a:xfrm>
            <a:off x="3986261" y="1593213"/>
            <a:ext cx="1601739" cy="872253"/>
          </a:xfrm>
          <a:prstGeom prst="roundRect">
            <a:avLst>
              <a:gd name="adj" fmla="val 16667"/>
            </a:avLst>
          </a:prstGeom>
          <a:solidFill>
            <a:srgbClr val="00B0F0"/>
          </a:solidFill>
          <a:ln w="9525">
            <a:solidFill>
              <a:schemeClr val="tx1"/>
            </a:solidFill>
            <a:round/>
            <a:headEnd/>
            <a:tailEnd/>
          </a:ln>
          <a:effec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dirty="0" smtClean="0">
                <a:solidFill>
                  <a:schemeClr val="tx1"/>
                </a:solidFill>
                <a:latin typeface="Arial" charset="0"/>
              </a:rPr>
              <a:t>Processing</a:t>
            </a:r>
          </a:p>
          <a:p>
            <a:pPr eaLnBrk="1" hangingPunct="1">
              <a:spcBef>
                <a:spcPct val="0"/>
              </a:spcBef>
              <a:buClrTx/>
            </a:pPr>
            <a:r>
              <a:rPr kumimoji="1" lang="en-GB" altLang="en-US" sz="1600" b="0" dirty="0" smtClean="0">
                <a:solidFill>
                  <a:schemeClr val="tx1"/>
                </a:solidFill>
                <a:latin typeface="Arial" charset="0"/>
              </a:rPr>
              <a:t>(</a:t>
            </a:r>
            <a:r>
              <a:rPr kumimoji="1" lang="en-GB" altLang="en-US" sz="1600" b="0" dirty="0" err="1" smtClean="0">
                <a:solidFill>
                  <a:schemeClr val="tx1"/>
                </a:solidFill>
                <a:latin typeface="Arial" charset="0"/>
              </a:rPr>
              <a:t>reconstructon</a:t>
            </a:r>
            <a:r>
              <a:rPr kumimoji="1" lang="en-GB" altLang="en-US" sz="1600" b="0" dirty="0" smtClean="0">
                <a:solidFill>
                  <a:schemeClr val="tx1"/>
                </a:solidFill>
                <a:latin typeface="Arial" charset="0"/>
              </a:rPr>
              <a:t>)</a:t>
            </a:r>
          </a:p>
          <a:p>
            <a:pPr eaLnBrk="1" hangingPunct="1">
              <a:spcBef>
                <a:spcPct val="0"/>
              </a:spcBef>
              <a:buClrTx/>
            </a:pPr>
            <a:r>
              <a:rPr kumimoji="1" lang="en-GB" altLang="en-US" sz="1600" b="0" dirty="0" smtClean="0">
                <a:solidFill>
                  <a:schemeClr val="tx1"/>
                </a:solidFill>
                <a:latin typeface="Arial" charset="0"/>
              </a:rPr>
              <a:t>application</a:t>
            </a:r>
          </a:p>
        </p:txBody>
      </p:sp>
      <p:sp>
        <p:nvSpPr>
          <p:cNvPr id="123" name="AutoShape 3"/>
          <p:cNvSpPr>
            <a:spLocks noChangeArrowheads="1"/>
          </p:cNvSpPr>
          <p:nvPr/>
        </p:nvSpPr>
        <p:spPr bwMode="auto">
          <a:xfrm>
            <a:off x="1878174" y="5021265"/>
            <a:ext cx="1601739" cy="872253"/>
          </a:xfrm>
          <a:prstGeom prst="roundRect">
            <a:avLst>
              <a:gd name="adj" fmla="val 16667"/>
            </a:avLst>
          </a:prstGeom>
          <a:solidFill>
            <a:srgbClr val="00B0F0"/>
          </a:solidFill>
          <a:ln w="9525">
            <a:solidFill>
              <a:schemeClr val="tx1"/>
            </a:solidFill>
            <a:round/>
            <a:headEnd/>
            <a:tailEnd/>
          </a:ln>
          <a:effec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dirty="0" smtClean="0">
                <a:solidFill>
                  <a:schemeClr val="tx1"/>
                </a:solidFill>
                <a:latin typeface="Arial" charset="0"/>
              </a:rPr>
              <a:t>Processing</a:t>
            </a:r>
          </a:p>
          <a:p>
            <a:pPr eaLnBrk="1" hangingPunct="1">
              <a:spcBef>
                <a:spcPct val="0"/>
              </a:spcBef>
              <a:buClrTx/>
            </a:pPr>
            <a:r>
              <a:rPr kumimoji="1" lang="en-GB" altLang="en-US" sz="1600" b="0" dirty="0" smtClean="0">
                <a:solidFill>
                  <a:schemeClr val="tx1"/>
                </a:solidFill>
                <a:latin typeface="Arial" charset="0"/>
              </a:rPr>
              <a:t>(</a:t>
            </a:r>
            <a:r>
              <a:rPr kumimoji="1" lang="en-GB" altLang="en-US" sz="1600" b="0" dirty="0" err="1" smtClean="0">
                <a:solidFill>
                  <a:schemeClr val="tx1"/>
                </a:solidFill>
                <a:latin typeface="Arial" charset="0"/>
              </a:rPr>
              <a:t>reconstructon</a:t>
            </a:r>
            <a:r>
              <a:rPr kumimoji="1" lang="en-GB" altLang="en-US" sz="1600" b="0" dirty="0" smtClean="0">
                <a:solidFill>
                  <a:schemeClr val="tx1"/>
                </a:solidFill>
                <a:latin typeface="Arial" charset="0"/>
              </a:rPr>
              <a:t>)</a:t>
            </a:r>
          </a:p>
          <a:p>
            <a:pPr eaLnBrk="1" hangingPunct="1">
              <a:spcBef>
                <a:spcPct val="0"/>
              </a:spcBef>
              <a:buClrTx/>
            </a:pPr>
            <a:r>
              <a:rPr kumimoji="1" lang="en-GB" altLang="en-US" sz="1600" b="0" dirty="0" smtClean="0">
                <a:solidFill>
                  <a:schemeClr val="tx1"/>
                </a:solidFill>
                <a:latin typeface="Arial" charset="0"/>
              </a:rPr>
              <a:t>application</a:t>
            </a:r>
          </a:p>
        </p:txBody>
      </p:sp>
    </p:spTree>
    <p:extLst>
      <p:ext uri="{BB962C8B-B14F-4D97-AF65-F5344CB8AC3E}">
        <p14:creationId xmlns:p14="http://schemas.microsoft.com/office/powerpoint/2010/main" val="41428445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smtClean="0"/>
              <a:t>Processing results</a:t>
            </a:r>
            <a:r>
              <a:rPr lang="en-US" dirty="0" smtClean="0"/>
              <a:t> </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r>
              <a:rPr lang="en-US" dirty="0" smtClean="0"/>
              <a:t>The RAW data processing results in (usually) analysis-ready objects </a:t>
            </a:r>
          </a:p>
          <a:p>
            <a:pPr lvl="1"/>
            <a:r>
              <a:rPr lang="en-US" dirty="0" smtClean="0"/>
              <a:t>ESDs – Event Summary Data (larger)</a:t>
            </a:r>
          </a:p>
          <a:p>
            <a:pPr lvl="1"/>
            <a:r>
              <a:rPr lang="en-US" dirty="0" smtClean="0"/>
              <a:t>AODs – Analysis Object Data (compact)</a:t>
            </a:r>
          </a:p>
          <a:p>
            <a:pPr lvl="1"/>
            <a:r>
              <a:rPr lang="en-US" dirty="0" smtClean="0"/>
              <a:t>These may have different names in the 4 experiments, however the same general function</a:t>
            </a:r>
          </a:p>
          <a:p>
            <a:r>
              <a:rPr lang="en-US" dirty="0" smtClean="0"/>
              <a:t>Common is that these are much smaller than the original RAW, up to a factor of 100</a:t>
            </a:r>
          </a:p>
          <a:p>
            <a:r>
              <a:rPr lang="en-US" dirty="0" smtClean="0"/>
              <a:t>The processing is akin to data compression</a:t>
            </a:r>
          </a:p>
        </p:txBody>
      </p:sp>
      <p:sp>
        <p:nvSpPr>
          <p:cNvPr id="4" name="Slide Number Placeholder 3"/>
          <p:cNvSpPr>
            <a:spLocks noGrp="1"/>
          </p:cNvSpPr>
          <p:nvPr>
            <p:ph type="sldNum" sz="quarter" idx="12"/>
          </p:nvPr>
        </p:nvSpPr>
        <p:spPr/>
        <p:txBody>
          <a:bodyPr/>
          <a:lstStyle/>
          <a:p>
            <a:fld id="{55C6C611-0E58-45F4-8203-4E56D426E47B}" type="slidenum">
              <a:rPr lang="en-US" smtClean="0"/>
              <a:t>24</a:t>
            </a:fld>
            <a:endParaRPr lang="en-US"/>
          </a:p>
        </p:txBody>
      </p:sp>
    </p:spTree>
    <p:extLst>
      <p:ext uri="{BB962C8B-B14F-4D97-AF65-F5344CB8AC3E}">
        <p14:creationId xmlns:p14="http://schemas.microsoft.com/office/powerpoint/2010/main" val="6809328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betev\Desktop\populari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524001"/>
            <a:ext cx="8198213" cy="51128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dirty="0" smtClean="0"/>
              <a:t> </a:t>
            </a:r>
            <a:r>
              <a:rPr lang="en-US" dirty="0" smtClean="0"/>
              <a:t>Processing results distribution</a:t>
            </a:r>
            <a:r>
              <a:rPr lang="en-US" dirty="0" smtClean="0"/>
              <a:t> </a:t>
            </a:r>
            <a:endParaRPr lang="en-US" dirty="0"/>
          </a:p>
        </p:txBody>
      </p:sp>
      <p:sp>
        <p:nvSpPr>
          <p:cNvPr id="3" name="Content Placeholder 2"/>
          <p:cNvSpPr>
            <a:spLocks noGrp="1"/>
          </p:cNvSpPr>
          <p:nvPr>
            <p:ph idx="1"/>
          </p:nvPr>
        </p:nvSpPr>
        <p:spPr>
          <a:xfrm>
            <a:off x="2133600" y="1524001"/>
            <a:ext cx="5562600" cy="3657599"/>
          </a:xfrm>
        </p:spPr>
        <p:txBody>
          <a:bodyPr>
            <a:normAutofit fontScale="92500" lnSpcReduction="20000"/>
          </a:bodyPr>
          <a:lstStyle/>
          <a:p>
            <a:r>
              <a:rPr lang="en-US" dirty="0" smtClean="0"/>
              <a:t>The ESDs/AODs are distributed to several computing </a:t>
            </a:r>
            <a:r>
              <a:rPr lang="en-US" dirty="0" err="1" smtClean="0"/>
              <a:t>cenres</a:t>
            </a:r>
            <a:r>
              <a:rPr lang="en-US" dirty="0" smtClean="0"/>
              <a:t> for analysis</a:t>
            </a:r>
          </a:p>
          <a:p>
            <a:pPr lvl="1"/>
            <a:r>
              <a:rPr lang="en-US" dirty="0" smtClean="0"/>
              <a:t>Rationale – allows for multiple access; if one </a:t>
            </a:r>
            <a:r>
              <a:rPr lang="en-US" dirty="0" err="1" smtClean="0"/>
              <a:t>centere</a:t>
            </a:r>
            <a:r>
              <a:rPr lang="en-US" dirty="0" smtClean="0"/>
              <a:t> does not work, the data is still accessible</a:t>
            </a:r>
          </a:p>
          <a:p>
            <a:pPr lvl="1"/>
            <a:r>
              <a:rPr lang="en-US" dirty="0" smtClean="0"/>
              <a:t>Allows for more popular data to be copied to more places</a:t>
            </a:r>
          </a:p>
          <a:p>
            <a:pPr lvl="1"/>
            <a:r>
              <a:rPr lang="en-US" dirty="0" smtClean="0"/>
              <a:t>Conversely for less popular data, number of copies is reduced</a:t>
            </a:r>
          </a:p>
        </p:txBody>
      </p:sp>
      <p:sp>
        <p:nvSpPr>
          <p:cNvPr id="4" name="Slide Number Placeholder 3"/>
          <p:cNvSpPr>
            <a:spLocks noGrp="1"/>
          </p:cNvSpPr>
          <p:nvPr>
            <p:ph type="sldNum" sz="quarter" idx="12"/>
          </p:nvPr>
        </p:nvSpPr>
        <p:spPr/>
        <p:txBody>
          <a:bodyPr/>
          <a:lstStyle/>
          <a:p>
            <a:fld id="{55C6C611-0E58-45F4-8203-4E56D426E47B}" type="slidenum">
              <a:rPr lang="en-US" smtClean="0"/>
              <a:t>25</a:t>
            </a:fld>
            <a:endParaRPr lang="en-US"/>
          </a:p>
        </p:txBody>
      </p:sp>
    </p:spTree>
    <p:extLst>
      <p:ext uri="{BB962C8B-B14F-4D97-AF65-F5344CB8AC3E}">
        <p14:creationId xmlns:p14="http://schemas.microsoft.com/office/powerpoint/2010/main" val="31460239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58" y="228600"/>
            <a:ext cx="8229600" cy="1143000"/>
          </a:xfrm>
        </p:spPr>
        <p:txBody>
          <a:bodyPr>
            <a:normAutofit/>
          </a:bodyPr>
          <a:lstStyle/>
          <a:p>
            <a:r>
              <a:rPr lang="en-US" dirty="0" smtClean="0"/>
              <a:t>Monte-Carlo production</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26</a:t>
            </a:fld>
            <a:endParaRPr lang="en-US"/>
          </a:p>
        </p:txBody>
      </p:sp>
      <p:grpSp>
        <p:nvGrpSpPr>
          <p:cNvPr id="42" name="Group 37"/>
          <p:cNvGrpSpPr>
            <a:grpSpLocks/>
          </p:cNvGrpSpPr>
          <p:nvPr/>
        </p:nvGrpSpPr>
        <p:grpSpPr bwMode="auto">
          <a:xfrm>
            <a:off x="7217331" y="2771777"/>
            <a:ext cx="1214438" cy="914400"/>
            <a:chOff x="1031" y="2448"/>
            <a:chExt cx="765" cy="576"/>
          </a:xfrm>
        </p:grpSpPr>
        <p:sp>
          <p:nvSpPr>
            <p:cNvPr id="43" name="AutoShape 38"/>
            <p:cNvSpPr>
              <a:spLocks noChangeAspect="1" noChangeArrowheads="1"/>
            </p:cNvSpPr>
            <p:nvPr/>
          </p:nvSpPr>
          <p:spPr bwMode="auto">
            <a:xfrm>
              <a:off x="1248" y="245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4" name="AutoShape 39"/>
            <p:cNvSpPr>
              <a:spLocks noChangeAspect="1" noChangeArrowheads="1"/>
            </p:cNvSpPr>
            <p:nvPr/>
          </p:nvSpPr>
          <p:spPr bwMode="auto">
            <a:xfrm>
              <a:off x="1306"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5" name="AutoShape 40"/>
            <p:cNvSpPr>
              <a:spLocks noChangeAspect="1" noChangeArrowheads="1"/>
            </p:cNvSpPr>
            <p:nvPr/>
          </p:nvSpPr>
          <p:spPr bwMode="auto">
            <a:xfrm>
              <a:off x="1365" y="256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6" name="AutoShape 41"/>
            <p:cNvSpPr>
              <a:spLocks noChangeAspect="1" noChangeArrowheads="1"/>
            </p:cNvSpPr>
            <p:nvPr/>
          </p:nvSpPr>
          <p:spPr bwMode="auto">
            <a:xfrm>
              <a:off x="1423"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7" name="AutoShape 42"/>
            <p:cNvSpPr>
              <a:spLocks noChangeAspect="1" noChangeArrowheads="1"/>
            </p:cNvSpPr>
            <p:nvPr/>
          </p:nvSpPr>
          <p:spPr bwMode="auto">
            <a:xfrm>
              <a:off x="1482" y="2685"/>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8" name="AutoShape 43"/>
            <p:cNvSpPr>
              <a:spLocks noChangeAspect="1" noChangeArrowheads="1"/>
            </p:cNvSpPr>
            <p:nvPr/>
          </p:nvSpPr>
          <p:spPr bwMode="auto">
            <a:xfrm>
              <a:off x="1540"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49" name="AutoShape 44"/>
            <p:cNvSpPr>
              <a:spLocks noChangeAspect="1" noChangeArrowheads="1"/>
            </p:cNvSpPr>
            <p:nvPr/>
          </p:nvSpPr>
          <p:spPr bwMode="auto">
            <a:xfrm>
              <a:off x="1161" y="2480"/>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0" name="AutoShape 45"/>
            <p:cNvSpPr>
              <a:spLocks noChangeAspect="1" noChangeArrowheads="1"/>
            </p:cNvSpPr>
            <p:nvPr/>
          </p:nvSpPr>
          <p:spPr bwMode="auto">
            <a:xfrm>
              <a:off x="1219" y="253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1" name="AutoShape 46"/>
            <p:cNvSpPr>
              <a:spLocks noChangeAspect="1" noChangeArrowheads="1"/>
            </p:cNvSpPr>
            <p:nvPr/>
          </p:nvSpPr>
          <p:spPr bwMode="auto">
            <a:xfrm>
              <a:off x="1278" y="2597"/>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2" name="AutoShape 47"/>
            <p:cNvSpPr>
              <a:spLocks noChangeAspect="1" noChangeArrowheads="1"/>
            </p:cNvSpPr>
            <p:nvPr/>
          </p:nvSpPr>
          <p:spPr bwMode="auto">
            <a:xfrm>
              <a:off x="1336" y="2655"/>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3" name="AutoShape 48"/>
            <p:cNvSpPr>
              <a:spLocks noChangeAspect="1" noChangeArrowheads="1"/>
            </p:cNvSpPr>
            <p:nvPr/>
          </p:nvSpPr>
          <p:spPr bwMode="auto">
            <a:xfrm>
              <a:off x="1394" y="271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4" name="AutoShape 49"/>
            <p:cNvSpPr>
              <a:spLocks noChangeAspect="1" noChangeArrowheads="1"/>
            </p:cNvSpPr>
            <p:nvPr/>
          </p:nvSpPr>
          <p:spPr bwMode="auto">
            <a:xfrm>
              <a:off x="1453" y="2772"/>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5" name="AutoShape 50"/>
            <p:cNvSpPr>
              <a:spLocks noChangeAspect="1" noChangeArrowheads="1"/>
            </p:cNvSpPr>
            <p:nvPr/>
          </p:nvSpPr>
          <p:spPr bwMode="auto">
            <a:xfrm>
              <a:off x="1073"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6" name="AutoShape 51"/>
            <p:cNvSpPr>
              <a:spLocks noChangeAspect="1" noChangeArrowheads="1"/>
            </p:cNvSpPr>
            <p:nvPr/>
          </p:nvSpPr>
          <p:spPr bwMode="auto">
            <a:xfrm>
              <a:off x="1131" y="2567"/>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7" name="AutoShape 52"/>
            <p:cNvSpPr>
              <a:spLocks noChangeAspect="1" noChangeArrowheads="1"/>
            </p:cNvSpPr>
            <p:nvPr/>
          </p:nvSpPr>
          <p:spPr bwMode="auto">
            <a:xfrm>
              <a:off x="1190"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8" name="AutoShape 53"/>
            <p:cNvSpPr>
              <a:spLocks noChangeAspect="1" noChangeArrowheads="1"/>
            </p:cNvSpPr>
            <p:nvPr/>
          </p:nvSpPr>
          <p:spPr bwMode="auto">
            <a:xfrm>
              <a:off x="1248" y="268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59" name="AutoShape 54"/>
            <p:cNvSpPr>
              <a:spLocks noChangeAspect="1" noChangeArrowheads="1"/>
            </p:cNvSpPr>
            <p:nvPr/>
          </p:nvSpPr>
          <p:spPr bwMode="auto">
            <a:xfrm>
              <a:off x="1307"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60" name="AutoShape 55"/>
            <p:cNvSpPr>
              <a:spLocks noChangeAspect="1" noChangeArrowheads="1"/>
            </p:cNvSpPr>
            <p:nvPr/>
          </p:nvSpPr>
          <p:spPr bwMode="auto">
            <a:xfrm>
              <a:off x="1365" y="280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61" name="AutoShape 56"/>
            <p:cNvSpPr>
              <a:spLocks noChangeArrowheads="1"/>
            </p:cNvSpPr>
            <p:nvPr/>
          </p:nvSpPr>
          <p:spPr bwMode="auto">
            <a:xfrm rot="20697259" flipH="1">
              <a:off x="1031" y="2448"/>
              <a:ext cx="765" cy="576"/>
            </a:xfrm>
            <a:prstGeom prst="parallelogram">
              <a:avLst>
                <a:gd name="adj" fmla="val 45783"/>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2000" b="0">
                <a:solidFill>
                  <a:schemeClr val="tx1"/>
                </a:solidFill>
                <a:latin typeface="Arial" charset="0"/>
              </a:endParaRPr>
            </a:p>
          </p:txBody>
        </p:sp>
      </p:grpSp>
      <p:sp>
        <p:nvSpPr>
          <p:cNvPr id="62" name="Oval 57"/>
          <p:cNvSpPr>
            <a:spLocks noChangeArrowheads="1"/>
          </p:cNvSpPr>
          <p:nvPr/>
        </p:nvSpPr>
        <p:spPr bwMode="auto">
          <a:xfrm>
            <a:off x="6988731" y="1871664"/>
            <a:ext cx="654050" cy="609600"/>
          </a:xfrm>
          <a:prstGeom prst="ellipse">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000" b="0" dirty="0" smtClean="0">
                <a:solidFill>
                  <a:schemeClr val="tx1"/>
                </a:solidFill>
                <a:latin typeface="Arial" charset="0"/>
              </a:rPr>
              <a:t> T2</a:t>
            </a:r>
            <a:endParaRPr kumimoji="1" lang="en-GB" altLang="en-US" sz="2000" b="0" dirty="0">
              <a:solidFill>
                <a:schemeClr val="tx1"/>
              </a:solidFill>
              <a:latin typeface="Arial" charset="0"/>
            </a:endParaRPr>
          </a:p>
        </p:txBody>
      </p:sp>
      <p:cxnSp>
        <p:nvCxnSpPr>
          <p:cNvPr id="63" name="AutoShape 58"/>
          <p:cNvCxnSpPr>
            <a:cxnSpLocks noChangeShapeType="1"/>
            <a:stCxn id="62" idx="4"/>
            <a:endCxn id="61" idx="0"/>
          </p:cNvCxnSpPr>
          <p:nvPr/>
        </p:nvCxnSpPr>
        <p:spPr bwMode="auto">
          <a:xfrm rot="16200000" flipH="1">
            <a:off x="7230825" y="2566195"/>
            <a:ext cx="358775" cy="188913"/>
          </a:xfrm>
          <a:prstGeom prst="curvedConnector3">
            <a:avLst>
              <a:gd name="adj1" fmla="val 20352"/>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7" name="Group 62"/>
          <p:cNvGrpSpPr>
            <a:grpSpLocks/>
          </p:cNvGrpSpPr>
          <p:nvPr/>
        </p:nvGrpSpPr>
        <p:grpSpPr bwMode="auto">
          <a:xfrm>
            <a:off x="7069694" y="4691064"/>
            <a:ext cx="1214437" cy="914400"/>
            <a:chOff x="1031" y="2448"/>
            <a:chExt cx="765" cy="576"/>
          </a:xfrm>
        </p:grpSpPr>
        <p:sp>
          <p:nvSpPr>
            <p:cNvPr id="68" name="AutoShape 63"/>
            <p:cNvSpPr>
              <a:spLocks noChangeAspect="1" noChangeArrowheads="1"/>
            </p:cNvSpPr>
            <p:nvPr/>
          </p:nvSpPr>
          <p:spPr bwMode="auto">
            <a:xfrm>
              <a:off x="1248" y="245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69" name="AutoShape 64"/>
            <p:cNvSpPr>
              <a:spLocks noChangeAspect="1" noChangeArrowheads="1"/>
            </p:cNvSpPr>
            <p:nvPr/>
          </p:nvSpPr>
          <p:spPr bwMode="auto">
            <a:xfrm>
              <a:off x="1306"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0" name="AutoShape 65"/>
            <p:cNvSpPr>
              <a:spLocks noChangeAspect="1" noChangeArrowheads="1"/>
            </p:cNvSpPr>
            <p:nvPr/>
          </p:nvSpPr>
          <p:spPr bwMode="auto">
            <a:xfrm>
              <a:off x="1365" y="256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1" name="AutoShape 66"/>
            <p:cNvSpPr>
              <a:spLocks noChangeAspect="1" noChangeArrowheads="1"/>
            </p:cNvSpPr>
            <p:nvPr/>
          </p:nvSpPr>
          <p:spPr bwMode="auto">
            <a:xfrm>
              <a:off x="1423"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2" name="AutoShape 67"/>
            <p:cNvSpPr>
              <a:spLocks noChangeAspect="1" noChangeArrowheads="1"/>
            </p:cNvSpPr>
            <p:nvPr/>
          </p:nvSpPr>
          <p:spPr bwMode="auto">
            <a:xfrm>
              <a:off x="1482" y="2685"/>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3" name="AutoShape 68"/>
            <p:cNvSpPr>
              <a:spLocks noChangeAspect="1" noChangeArrowheads="1"/>
            </p:cNvSpPr>
            <p:nvPr/>
          </p:nvSpPr>
          <p:spPr bwMode="auto">
            <a:xfrm>
              <a:off x="1540"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4" name="AutoShape 69"/>
            <p:cNvSpPr>
              <a:spLocks noChangeAspect="1" noChangeArrowheads="1"/>
            </p:cNvSpPr>
            <p:nvPr/>
          </p:nvSpPr>
          <p:spPr bwMode="auto">
            <a:xfrm>
              <a:off x="1161" y="2480"/>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5" name="AutoShape 70"/>
            <p:cNvSpPr>
              <a:spLocks noChangeAspect="1" noChangeArrowheads="1"/>
            </p:cNvSpPr>
            <p:nvPr/>
          </p:nvSpPr>
          <p:spPr bwMode="auto">
            <a:xfrm>
              <a:off x="1219" y="253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6" name="AutoShape 71"/>
            <p:cNvSpPr>
              <a:spLocks noChangeAspect="1" noChangeArrowheads="1"/>
            </p:cNvSpPr>
            <p:nvPr/>
          </p:nvSpPr>
          <p:spPr bwMode="auto">
            <a:xfrm>
              <a:off x="1278" y="2597"/>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7" name="AutoShape 72"/>
            <p:cNvSpPr>
              <a:spLocks noChangeAspect="1" noChangeArrowheads="1"/>
            </p:cNvSpPr>
            <p:nvPr/>
          </p:nvSpPr>
          <p:spPr bwMode="auto">
            <a:xfrm>
              <a:off x="1336" y="2655"/>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8" name="AutoShape 73"/>
            <p:cNvSpPr>
              <a:spLocks noChangeAspect="1" noChangeArrowheads="1"/>
            </p:cNvSpPr>
            <p:nvPr/>
          </p:nvSpPr>
          <p:spPr bwMode="auto">
            <a:xfrm>
              <a:off x="1394" y="271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79" name="AutoShape 74"/>
            <p:cNvSpPr>
              <a:spLocks noChangeAspect="1" noChangeArrowheads="1"/>
            </p:cNvSpPr>
            <p:nvPr/>
          </p:nvSpPr>
          <p:spPr bwMode="auto">
            <a:xfrm>
              <a:off x="1453" y="2772"/>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0" name="AutoShape 75"/>
            <p:cNvSpPr>
              <a:spLocks noChangeAspect="1" noChangeArrowheads="1"/>
            </p:cNvSpPr>
            <p:nvPr/>
          </p:nvSpPr>
          <p:spPr bwMode="auto">
            <a:xfrm>
              <a:off x="1073"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1" name="AutoShape 76"/>
            <p:cNvSpPr>
              <a:spLocks noChangeAspect="1" noChangeArrowheads="1"/>
            </p:cNvSpPr>
            <p:nvPr/>
          </p:nvSpPr>
          <p:spPr bwMode="auto">
            <a:xfrm>
              <a:off x="1131" y="2567"/>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2" name="AutoShape 77"/>
            <p:cNvSpPr>
              <a:spLocks noChangeAspect="1" noChangeArrowheads="1"/>
            </p:cNvSpPr>
            <p:nvPr/>
          </p:nvSpPr>
          <p:spPr bwMode="auto">
            <a:xfrm>
              <a:off x="1190"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3" name="AutoShape 78"/>
            <p:cNvSpPr>
              <a:spLocks noChangeAspect="1" noChangeArrowheads="1"/>
            </p:cNvSpPr>
            <p:nvPr/>
          </p:nvSpPr>
          <p:spPr bwMode="auto">
            <a:xfrm>
              <a:off x="1248" y="268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4" name="AutoShape 79"/>
            <p:cNvSpPr>
              <a:spLocks noChangeAspect="1" noChangeArrowheads="1"/>
            </p:cNvSpPr>
            <p:nvPr/>
          </p:nvSpPr>
          <p:spPr bwMode="auto">
            <a:xfrm>
              <a:off x="1307"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5" name="AutoShape 80"/>
            <p:cNvSpPr>
              <a:spLocks noChangeAspect="1" noChangeArrowheads="1"/>
            </p:cNvSpPr>
            <p:nvPr/>
          </p:nvSpPr>
          <p:spPr bwMode="auto">
            <a:xfrm>
              <a:off x="1365" y="280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86" name="AutoShape 81"/>
            <p:cNvSpPr>
              <a:spLocks noChangeArrowheads="1"/>
            </p:cNvSpPr>
            <p:nvPr/>
          </p:nvSpPr>
          <p:spPr bwMode="auto">
            <a:xfrm rot="20697259" flipH="1">
              <a:off x="1031" y="2448"/>
              <a:ext cx="765" cy="576"/>
            </a:xfrm>
            <a:prstGeom prst="parallelogram">
              <a:avLst>
                <a:gd name="adj" fmla="val 45783"/>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2000" b="0">
                <a:solidFill>
                  <a:schemeClr val="tx1"/>
                </a:solidFill>
                <a:latin typeface="Arial" charset="0"/>
              </a:endParaRPr>
            </a:p>
          </p:txBody>
        </p:sp>
      </p:grpSp>
      <p:sp>
        <p:nvSpPr>
          <p:cNvPr id="87" name="Oval 82"/>
          <p:cNvSpPr>
            <a:spLocks noChangeArrowheads="1"/>
          </p:cNvSpPr>
          <p:nvPr/>
        </p:nvSpPr>
        <p:spPr bwMode="auto">
          <a:xfrm>
            <a:off x="6455331" y="3548064"/>
            <a:ext cx="654050" cy="609600"/>
          </a:xfrm>
          <a:prstGeom prst="ellipse">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400" b="0" dirty="0" smtClean="0">
                <a:solidFill>
                  <a:schemeClr val="tx1"/>
                </a:solidFill>
                <a:latin typeface="Arial" charset="0"/>
              </a:rPr>
              <a:t> T0</a:t>
            </a:r>
            <a:endParaRPr kumimoji="1" lang="en-GB" altLang="en-US" sz="2400" b="0" dirty="0">
              <a:solidFill>
                <a:schemeClr val="tx1"/>
              </a:solidFill>
              <a:latin typeface="Arial" charset="0"/>
            </a:endParaRPr>
          </a:p>
        </p:txBody>
      </p:sp>
      <p:cxnSp>
        <p:nvCxnSpPr>
          <p:cNvPr id="88" name="AutoShape 83"/>
          <p:cNvCxnSpPr>
            <a:cxnSpLocks noChangeShapeType="1"/>
          </p:cNvCxnSpPr>
          <p:nvPr/>
        </p:nvCxnSpPr>
        <p:spPr bwMode="auto">
          <a:xfrm rot="16200000" flipH="1">
            <a:off x="6815127" y="4280695"/>
            <a:ext cx="690563" cy="342900"/>
          </a:xfrm>
          <a:prstGeom prst="curvedConnector3">
            <a:avLst>
              <a:gd name="adj1" fmla="val 41148"/>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88"/>
          <p:cNvCxnSpPr>
            <a:cxnSpLocks noChangeShapeType="1"/>
          </p:cNvCxnSpPr>
          <p:nvPr/>
        </p:nvCxnSpPr>
        <p:spPr bwMode="auto">
          <a:xfrm>
            <a:off x="5598886" y="2029340"/>
            <a:ext cx="1412745" cy="147124"/>
          </a:xfrm>
          <a:prstGeom prst="curvedConnector3">
            <a:avLst>
              <a:gd name="adj1" fmla="val 50000"/>
            </a:avLst>
          </a:prstGeom>
          <a:noFill/>
          <a:ln w="28575">
            <a:solidFill>
              <a:schemeClr val="tx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6" name="Group 91"/>
          <p:cNvGrpSpPr>
            <a:grpSpLocks/>
          </p:cNvGrpSpPr>
          <p:nvPr/>
        </p:nvGrpSpPr>
        <p:grpSpPr bwMode="auto">
          <a:xfrm>
            <a:off x="5033963" y="5562600"/>
            <a:ext cx="1214437" cy="914400"/>
            <a:chOff x="1031" y="2448"/>
            <a:chExt cx="765" cy="576"/>
          </a:xfrm>
        </p:grpSpPr>
        <p:sp>
          <p:nvSpPr>
            <p:cNvPr id="97" name="AutoShape 92"/>
            <p:cNvSpPr>
              <a:spLocks noChangeAspect="1" noChangeArrowheads="1"/>
            </p:cNvSpPr>
            <p:nvPr/>
          </p:nvSpPr>
          <p:spPr bwMode="auto">
            <a:xfrm>
              <a:off x="1248" y="245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98" name="AutoShape 93"/>
            <p:cNvSpPr>
              <a:spLocks noChangeAspect="1" noChangeArrowheads="1"/>
            </p:cNvSpPr>
            <p:nvPr/>
          </p:nvSpPr>
          <p:spPr bwMode="auto">
            <a:xfrm>
              <a:off x="1306"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99" name="AutoShape 94"/>
            <p:cNvSpPr>
              <a:spLocks noChangeAspect="1" noChangeArrowheads="1"/>
            </p:cNvSpPr>
            <p:nvPr/>
          </p:nvSpPr>
          <p:spPr bwMode="auto">
            <a:xfrm>
              <a:off x="1365" y="256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0" name="AutoShape 95"/>
            <p:cNvSpPr>
              <a:spLocks noChangeAspect="1" noChangeArrowheads="1"/>
            </p:cNvSpPr>
            <p:nvPr/>
          </p:nvSpPr>
          <p:spPr bwMode="auto">
            <a:xfrm>
              <a:off x="1423"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1" name="AutoShape 96"/>
            <p:cNvSpPr>
              <a:spLocks noChangeAspect="1" noChangeArrowheads="1"/>
            </p:cNvSpPr>
            <p:nvPr/>
          </p:nvSpPr>
          <p:spPr bwMode="auto">
            <a:xfrm>
              <a:off x="1482" y="2685"/>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2" name="AutoShape 97"/>
            <p:cNvSpPr>
              <a:spLocks noChangeAspect="1" noChangeArrowheads="1"/>
            </p:cNvSpPr>
            <p:nvPr/>
          </p:nvSpPr>
          <p:spPr bwMode="auto">
            <a:xfrm>
              <a:off x="1540"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3" name="AutoShape 98"/>
            <p:cNvSpPr>
              <a:spLocks noChangeAspect="1" noChangeArrowheads="1"/>
            </p:cNvSpPr>
            <p:nvPr/>
          </p:nvSpPr>
          <p:spPr bwMode="auto">
            <a:xfrm>
              <a:off x="1161" y="2480"/>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4" name="AutoShape 99"/>
            <p:cNvSpPr>
              <a:spLocks noChangeAspect="1" noChangeArrowheads="1"/>
            </p:cNvSpPr>
            <p:nvPr/>
          </p:nvSpPr>
          <p:spPr bwMode="auto">
            <a:xfrm>
              <a:off x="1219" y="2538"/>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5" name="AutoShape 100"/>
            <p:cNvSpPr>
              <a:spLocks noChangeAspect="1" noChangeArrowheads="1"/>
            </p:cNvSpPr>
            <p:nvPr/>
          </p:nvSpPr>
          <p:spPr bwMode="auto">
            <a:xfrm>
              <a:off x="1278" y="2597"/>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6" name="AutoShape 101"/>
            <p:cNvSpPr>
              <a:spLocks noChangeAspect="1" noChangeArrowheads="1"/>
            </p:cNvSpPr>
            <p:nvPr/>
          </p:nvSpPr>
          <p:spPr bwMode="auto">
            <a:xfrm>
              <a:off x="1336" y="2655"/>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7" name="AutoShape 102"/>
            <p:cNvSpPr>
              <a:spLocks noChangeAspect="1" noChangeArrowheads="1"/>
            </p:cNvSpPr>
            <p:nvPr/>
          </p:nvSpPr>
          <p:spPr bwMode="auto">
            <a:xfrm>
              <a:off x="1394" y="271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8" name="AutoShape 103"/>
            <p:cNvSpPr>
              <a:spLocks noChangeAspect="1" noChangeArrowheads="1"/>
            </p:cNvSpPr>
            <p:nvPr/>
          </p:nvSpPr>
          <p:spPr bwMode="auto">
            <a:xfrm>
              <a:off x="1453" y="2772"/>
              <a:ext cx="204" cy="205"/>
            </a:xfrm>
            <a:prstGeom prst="can">
              <a:avLst>
                <a:gd name="adj" fmla="val 25123"/>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09" name="AutoShape 104"/>
            <p:cNvSpPr>
              <a:spLocks noChangeAspect="1" noChangeArrowheads="1"/>
            </p:cNvSpPr>
            <p:nvPr/>
          </p:nvSpPr>
          <p:spPr bwMode="auto">
            <a:xfrm>
              <a:off x="1073" y="2509"/>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0" name="AutoShape 105"/>
            <p:cNvSpPr>
              <a:spLocks noChangeAspect="1" noChangeArrowheads="1"/>
            </p:cNvSpPr>
            <p:nvPr/>
          </p:nvSpPr>
          <p:spPr bwMode="auto">
            <a:xfrm>
              <a:off x="1131" y="2567"/>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1" name="AutoShape 106"/>
            <p:cNvSpPr>
              <a:spLocks noChangeAspect="1" noChangeArrowheads="1"/>
            </p:cNvSpPr>
            <p:nvPr/>
          </p:nvSpPr>
          <p:spPr bwMode="auto">
            <a:xfrm>
              <a:off x="1190" y="2626"/>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2" name="AutoShape 107"/>
            <p:cNvSpPr>
              <a:spLocks noChangeAspect="1" noChangeArrowheads="1"/>
            </p:cNvSpPr>
            <p:nvPr/>
          </p:nvSpPr>
          <p:spPr bwMode="auto">
            <a:xfrm>
              <a:off x="1248" y="2684"/>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3" name="AutoShape 108"/>
            <p:cNvSpPr>
              <a:spLocks noChangeAspect="1" noChangeArrowheads="1"/>
            </p:cNvSpPr>
            <p:nvPr/>
          </p:nvSpPr>
          <p:spPr bwMode="auto">
            <a:xfrm>
              <a:off x="1307" y="2743"/>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4" name="AutoShape 109"/>
            <p:cNvSpPr>
              <a:spLocks noChangeAspect="1" noChangeArrowheads="1"/>
            </p:cNvSpPr>
            <p:nvPr/>
          </p:nvSpPr>
          <p:spPr bwMode="auto">
            <a:xfrm>
              <a:off x="1365" y="2801"/>
              <a:ext cx="205" cy="205"/>
            </a:xfrm>
            <a:prstGeom prst="can">
              <a:avLst>
                <a:gd name="adj" fmla="val 25000"/>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1000" b="0">
                <a:solidFill>
                  <a:schemeClr val="tx1"/>
                </a:solidFill>
                <a:latin typeface="Arial" charset="0"/>
              </a:endParaRPr>
            </a:p>
          </p:txBody>
        </p:sp>
        <p:sp>
          <p:nvSpPr>
            <p:cNvPr id="115" name="AutoShape 110"/>
            <p:cNvSpPr>
              <a:spLocks noChangeArrowheads="1"/>
            </p:cNvSpPr>
            <p:nvPr/>
          </p:nvSpPr>
          <p:spPr bwMode="auto">
            <a:xfrm rot="20697259" flipH="1">
              <a:off x="1031" y="2448"/>
              <a:ext cx="765" cy="576"/>
            </a:xfrm>
            <a:prstGeom prst="parallelogram">
              <a:avLst>
                <a:gd name="adj" fmla="val 45783"/>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endParaRPr kumimoji="1" lang="en-GB" altLang="en-US" sz="2000" b="0">
                <a:solidFill>
                  <a:schemeClr val="tx1"/>
                </a:solidFill>
                <a:latin typeface="Arial" charset="0"/>
              </a:endParaRPr>
            </a:p>
          </p:txBody>
        </p:sp>
      </p:grpSp>
      <p:sp>
        <p:nvSpPr>
          <p:cNvPr id="116" name="Oval 111"/>
          <p:cNvSpPr>
            <a:spLocks noChangeArrowheads="1"/>
          </p:cNvSpPr>
          <p:nvPr/>
        </p:nvSpPr>
        <p:spPr bwMode="auto">
          <a:xfrm>
            <a:off x="4339319" y="4493760"/>
            <a:ext cx="654050" cy="609600"/>
          </a:xfrm>
          <a:prstGeom prst="ellipse">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 tIns="3600" rIns="3600" bIns="3600"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400" b="0" dirty="0">
                <a:solidFill>
                  <a:schemeClr val="tx1"/>
                </a:solidFill>
                <a:latin typeface="Arial" charset="0"/>
              </a:rPr>
              <a:t> </a:t>
            </a:r>
            <a:r>
              <a:rPr kumimoji="1" lang="en-GB" altLang="en-US" sz="2400" b="0" dirty="0" smtClean="0">
                <a:solidFill>
                  <a:schemeClr val="tx1"/>
                </a:solidFill>
                <a:latin typeface="Arial" charset="0"/>
              </a:rPr>
              <a:t>T1</a:t>
            </a:r>
            <a:endParaRPr kumimoji="1" lang="en-GB" altLang="en-US" sz="1200" b="0" dirty="0">
              <a:solidFill>
                <a:schemeClr val="tx1"/>
              </a:solidFill>
              <a:latin typeface="Arial" charset="0"/>
            </a:endParaRPr>
          </a:p>
        </p:txBody>
      </p:sp>
      <p:cxnSp>
        <p:nvCxnSpPr>
          <p:cNvPr id="117" name="AutoShape 112"/>
          <p:cNvCxnSpPr>
            <a:cxnSpLocks noChangeShapeType="1"/>
            <a:stCxn id="116" idx="5"/>
            <a:endCxn id="115" idx="0"/>
          </p:cNvCxnSpPr>
          <p:nvPr/>
        </p:nvCxnSpPr>
        <p:spPr bwMode="auto">
          <a:xfrm rot="16200000" flipH="1">
            <a:off x="4927948" y="4983723"/>
            <a:ext cx="564187" cy="624911"/>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AutoShape 113"/>
          <p:cNvCxnSpPr>
            <a:cxnSpLocks noChangeShapeType="1"/>
            <a:stCxn id="86" idx="2"/>
            <a:endCxn id="115" idx="5"/>
          </p:cNvCxnSpPr>
          <p:nvPr/>
        </p:nvCxnSpPr>
        <p:spPr bwMode="auto">
          <a:xfrm rot="10800000" flipV="1">
            <a:off x="6025440" y="5251554"/>
            <a:ext cx="1267214" cy="664956"/>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7" name="TextBox 146"/>
          <p:cNvSpPr txBox="1"/>
          <p:nvPr/>
        </p:nvSpPr>
        <p:spPr>
          <a:xfrm>
            <a:off x="170131" y="1142928"/>
            <a:ext cx="3876831" cy="3170099"/>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t>Simulation of detector response,</a:t>
            </a:r>
          </a:p>
          <a:p>
            <a:r>
              <a:rPr lang="en-US" sz="2000" dirty="0"/>
              <a:t>v</a:t>
            </a:r>
            <a:r>
              <a:rPr lang="en-US" sz="2000" dirty="0" smtClean="0"/>
              <a:t>arious physics models</a:t>
            </a:r>
          </a:p>
          <a:p>
            <a:pPr marL="285750" indent="-285750">
              <a:buFont typeface="Arial" panose="020B0604020202020204" pitchFamily="34" charset="0"/>
              <a:buChar char="•"/>
            </a:pPr>
            <a:r>
              <a:rPr lang="en-US" sz="2000" dirty="0" smtClean="0"/>
              <a:t>Corrections of experimental</a:t>
            </a:r>
          </a:p>
          <a:p>
            <a:r>
              <a:rPr lang="en-US" sz="2000" dirty="0"/>
              <a:t>r</a:t>
            </a:r>
            <a:r>
              <a:rPr lang="en-US" sz="2000" dirty="0" smtClean="0"/>
              <a:t>esults, comparison to theoretical</a:t>
            </a:r>
          </a:p>
          <a:p>
            <a:r>
              <a:rPr lang="en-US" sz="2000" dirty="0" smtClean="0"/>
              <a:t>predictions</a:t>
            </a:r>
          </a:p>
          <a:p>
            <a:pPr marL="285750" indent="-285750">
              <a:buFont typeface="Arial" panose="020B0604020202020204" pitchFamily="34" charset="0"/>
              <a:buChar char="•"/>
            </a:pPr>
            <a:r>
              <a:rPr lang="en-US" sz="2000" dirty="0" smtClean="0"/>
              <a:t>MC has little input, output is the</a:t>
            </a:r>
          </a:p>
          <a:p>
            <a:r>
              <a:rPr lang="en-US" sz="2000" dirty="0" smtClean="0"/>
              <a:t>Same type of objects (ESDs/AODs)</a:t>
            </a:r>
          </a:p>
          <a:p>
            <a:pPr marL="285750" indent="-285750">
              <a:buFont typeface="Arial" panose="020B0604020202020204" pitchFamily="34" charset="0"/>
              <a:buChar char="•"/>
            </a:pPr>
            <a:r>
              <a:rPr lang="en-US" sz="2000" dirty="0" smtClean="0"/>
              <a:t>Processing time is far greater </a:t>
            </a:r>
          </a:p>
          <a:p>
            <a:r>
              <a:rPr lang="en-US" sz="2000" dirty="0" smtClean="0"/>
              <a:t>Than RAW data processing</a:t>
            </a:r>
          </a:p>
          <a:p>
            <a:pPr marL="342900" indent="-342900">
              <a:buFont typeface="Arial" panose="020B0604020202020204" pitchFamily="34" charset="0"/>
              <a:buChar char="•"/>
            </a:pPr>
            <a:r>
              <a:rPr lang="en-US" sz="2000" dirty="0" smtClean="0"/>
              <a:t>MC runs everywhere </a:t>
            </a:r>
          </a:p>
        </p:txBody>
      </p:sp>
      <p:cxnSp>
        <p:nvCxnSpPr>
          <p:cNvPr id="95" name="AutoShape 88"/>
          <p:cNvCxnSpPr>
            <a:cxnSpLocks noChangeShapeType="1"/>
            <a:endCxn id="116" idx="2"/>
          </p:cNvCxnSpPr>
          <p:nvPr/>
        </p:nvCxnSpPr>
        <p:spPr bwMode="auto">
          <a:xfrm flipV="1">
            <a:off x="3479913" y="4798560"/>
            <a:ext cx="859406" cy="658832"/>
          </a:xfrm>
          <a:prstGeom prst="curvedConnector3">
            <a:avLst>
              <a:gd name="adj1" fmla="val 50000"/>
            </a:avLst>
          </a:prstGeom>
          <a:noFill/>
          <a:ln w="28575">
            <a:solidFill>
              <a:schemeClr val="tx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AutoShape 88"/>
          <p:cNvCxnSpPr>
            <a:cxnSpLocks noChangeShapeType="1"/>
            <a:endCxn id="87" idx="2"/>
          </p:cNvCxnSpPr>
          <p:nvPr/>
        </p:nvCxnSpPr>
        <p:spPr bwMode="auto">
          <a:xfrm>
            <a:off x="5566229" y="3402809"/>
            <a:ext cx="889102" cy="450055"/>
          </a:xfrm>
          <a:prstGeom prst="curvedConnector3">
            <a:avLst>
              <a:gd name="adj1" fmla="val 50000"/>
            </a:avLst>
          </a:prstGeom>
          <a:noFill/>
          <a:ln w="28575">
            <a:solidFill>
              <a:schemeClr val="tx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1" name="AutoShape 3"/>
          <p:cNvSpPr>
            <a:spLocks noChangeArrowheads="1"/>
          </p:cNvSpPr>
          <p:nvPr/>
        </p:nvSpPr>
        <p:spPr bwMode="auto">
          <a:xfrm>
            <a:off x="3964490" y="1437996"/>
            <a:ext cx="1601739" cy="1182688"/>
          </a:xfrm>
          <a:prstGeom prst="roundRect">
            <a:avLst>
              <a:gd name="adj" fmla="val 16667"/>
            </a:avLst>
          </a:prstGeom>
          <a:solidFill>
            <a:srgbClr val="00B0F0"/>
          </a:solidFill>
          <a:ln w="9525">
            <a:solidFill>
              <a:schemeClr val="tx1"/>
            </a:solidFill>
            <a:round/>
            <a:headEnd/>
            <a:tailEnd/>
          </a:ln>
          <a:effec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dirty="0" smtClean="0">
                <a:solidFill>
                  <a:schemeClr val="tx1"/>
                </a:solidFill>
                <a:latin typeface="Arial" charset="0"/>
              </a:rPr>
              <a:t>Physics </a:t>
            </a:r>
            <a:r>
              <a:rPr kumimoji="1" lang="en-GB" altLang="en-US" sz="1600" b="0" dirty="0" err="1" smtClean="0">
                <a:solidFill>
                  <a:schemeClr val="tx1"/>
                </a:solidFill>
                <a:latin typeface="Arial" charset="0"/>
              </a:rPr>
              <a:t>gener</a:t>
            </a:r>
            <a:r>
              <a:rPr kumimoji="1" lang="en-GB" altLang="en-US" sz="1600" b="0" dirty="0" smtClean="0">
                <a:solidFill>
                  <a:schemeClr val="tx1"/>
                </a:solidFill>
                <a:latin typeface="Arial" charset="0"/>
              </a:rPr>
              <a:t>.+</a:t>
            </a:r>
          </a:p>
          <a:p>
            <a:pPr eaLnBrk="1" hangingPunct="1">
              <a:spcBef>
                <a:spcPct val="0"/>
              </a:spcBef>
              <a:buClrTx/>
            </a:pPr>
            <a:r>
              <a:rPr kumimoji="1" lang="en-GB" altLang="en-US" sz="1600" b="0" dirty="0" smtClean="0">
                <a:solidFill>
                  <a:schemeClr val="tx1"/>
                </a:solidFill>
                <a:latin typeface="Arial" charset="0"/>
              </a:rPr>
              <a:t>Transport MC+</a:t>
            </a:r>
          </a:p>
          <a:p>
            <a:pPr eaLnBrk="1" hangingPunct="1">
              <a:spcBef>
                <a:spcPct val="0"/>
              </a:spcBef>
              <a:buClrTx/>
            </a:pPr>
            <a:r>
              <a:rPr kumimoji="1" lang="en-GB" altLang="en-US" sz="1600" b="0" dirty="0" smtClean="0">
                <a:solidFill>
                  <a:schemeClr val="tx1"/>
                </a:solidFill>
                <a:latin typeface="Arial" charset="0"/>
              </a:rPr>
              <a:t>Processing</a:t>
            </a:r>
          </a:p>
          <a:p>
            <a:pPr eaLnBrk="1" hangingPunct="1">
              <a:spcBef>
                <a:spcPct val="0"/>
              </a:spcBef>
              <a:buClrTx/>
            </a:pPr>
            <a:r>
              <a:rPr kumimoji="1" lang="en-GB" altLang="en-US" sz="1600" b="0" dirty="0" smtClean="0">
                <a:solidFill>
                  <a:schemeClr val="tx1"/>
                </a:solidFill>
                <a:latin typeface="Arial" charset="0"/>
              </a:rPr>
              <a:t>application</a:t>
            </a:r>
          </a:p>
        </p:txBody>
      </p:sp>
      <p:cxnSp>
        <p:nvCxnSpPr>
          <p:cNvPr id="90" name="AutoShape 113"/>
          <p:cNvCxnSpPr>
            <a:cxnSpLocks noChangeShapeType="1"/>
            <a:endCxn id="59" idx="2"/>
          </p:cNvCxnSpPr>
          <p:nvPr/>
        </p:nvCxnSpPr>
        <p:spPr bwMode="auto">
          <a:xfrm rot="16200000" flipV="1">
            <a:off x="7073220" y="3985070"/>
            <a:ext cx="1455738" cy="291215"/>
          </a:xfrm>
          <a:prstGeom prst="curvedConnector4">
            <a:avLst>
              <a:gd name="adj1" fmla="val 44411"/>
              <a:gd name="adj2" fmla="val 178499"/>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AutoShape 3"/>
          <p:cNvSpPr>
            <a:spLocks noChangeArrowheads="1"/>
          </p:cNvSpPr>
          <p:nvPr/>
        </p:nvSpPr>
        <p:spPr bwMode="auto">
          <a:xfrm>
            <a:off x="3997147" y="2818043"/>
            <a:ext cx="1601739" cy="1182688"/>
          </a:xfrm>
          <a:prstGeom prst="roundRect">
            <a:avLst>
              <a:gd name="adj" fmla="val 16667"/>
            </a:avLst>
          </a:prstGeom>
          <a:solidFill>
            <a:srgbClr val="00B0F0"/>
          </a:solidFill>
          <a:ln w="9525">
            <a:solidFill>
              <a:schemeClr val="tx1"/>
            </a:solidFill>
            <a:round/>
            <a:headEnd/>
            <a:tailEnd/>
          </a:ln>
          <a:effec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dirty="0" smtClean="0">
                <a:solidFill>
                  <a:schemeClr val="tx1"/>
                </a:solidFill>
                <a:latin typeface="Arial" charset="0"/>
              </a:rPr>
              <a:t>Physics </a:t>
            </a:r>
            <a:r>
              <a:rPr kumimoji="1" lang="en-GB" altLang="en-US" sz="1600" b="0" dirty="0" err="1" smtClean="0">
                <a:solidFill>
                  <a:schemeClr val="tx1"/>
                </a:solidFill>
                <a:latin typeface="Arial" charset="0"/>
              </a:rPr>
              <a:t>gener</a:t>
            </a:r>
            <a:r>
              <a:rPr kumimoji="1" lang="en-GB" altLang="en-US" sz="1600" b="0" dirty="0" smtClean="0">
                <a:solidFill>
                  <a:schemeClr val="tx1"/>
                </a:solidFill>
                <a:latin typeface="Arial" charset="0"/>
              </a:rPr>
              <a:t>.+</a:t>
            </a:r>
          </a:p>
          <a:p>
            <a:pPr eaLnBrk="1" hangingPunct="1">
              <a:spcBef>
                <a:spcPct val="0"/>
              </a:spcBef>
              <a:buClrTx/>
            </a:pPr>
            <a:r>
              <a:rPr kumimoji="1" lang="en-GB" altLang="en-US" sz="1600" b="0" dirty="0" smtClean="0">
                <a:solidFill>
                  <a:schemeClr val="tx1"/>
                </a:solidFill>
                <a:latin typeface="Arial" charset="0"/>
              </a:rPr>
              <a:t>Transport MC+</a:t>
            </a:r>
          </a:p>
          <a:p>
            <a:pPr eaLnBrk="1" hangingPunct="1">
              <a:spcBef>
                <a:spcPct val="0"/>
              </a:spcBef>
              <a:buClrTx/>
            </a:pPr>
            <a:r>
              <a:rPr kumimoji="1" lang="en-GB" altLang="en-US" sz="1600" b="0" dirty="0" smtClean="0">
                <a:solidFill>
                  <a:schemeClr val="tx1"/>
                </a:solidFill>
                <a:latin typeface="Arial" charset="0"/>
              </a:rPr>
              <a:t>Processing</a:t>
            </a:r>
          </a:p>
          <a:p>
            <a:pPr eaLnBrk="1" hangingPunct="1">
              <a:spcBef>
                <a:spcPct val="0"/>
              </a:spcBef>
              <a:buClrTx/>
            </a:pPr>
            <a:r>
              <a:rPr kumimoji="1" lang="en-GB" altLang="en-US" sz="1600" b="0" dirty="0" smtClean="0">
                <a:solidFill>
                  <a:schemeClr val="tx1"/>
                </a:solidFill>
                <a:latin typeface="Arial" charset="0"/>
              </a:rPr>
              <a:t>application</a:t>
            </a:r>
          </a:p>
        </p:txBody>
      </p:sp>
      <p:sp>
        <p:nvSpPr>
          <p:cNvPr id="94" name="AutoShape 3"/>
          <p:cNvSpPr>
            <a:spLocks noChangeArrowheads="1"/>
          </p:cNvSpPr>
          <p:nvPr/>
        </p:nvSpPr>
        <p:spPr bwMode="auto">
          <a:xfrm>
            <a:off x="1878174" y="4895850"/>
            <a:ext cx="1601739" cy="1182688"/>
          </a:xfrm>
          <a:prstGeom prst="roundRect">
            <a:avLst>
              <a:gd name="adj" fmla="val 16667"/>
            </a:avLst>
          </a:prstGeom>
          <a:solidFill>
            <a:srgbClr val="00B0F0"/>
          </a:solidFill>
          <a:ln w="9525">
            <a:solidFill>
              <a:schemeClr val="tx1"/>
            </a:solidFill>
            <a:round/>
            <a:headEnd/>
            <a:tailEnd/>
          </a:ln>
          <a:effec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dirty="0" smtClean="0">
                <a:solidFill>
                  <a:schemeClr val="tx1"/>
                </a:solidFill>
                <a:latin typeface="Arial" charset="0"/>
              </a:rPr>
              <a:t>Physics </a:t>
            </a:r>
            <a:r>
              <a:rPr kumimoji="1" lang="en-GB" altLang="en-US" sz="1600" b="0" dirty="0" err="1" smtClean="0">
                <a:solidFill>
                  <a:schemeClr val="tx1"/>
                </a:solidFill>
                <a:latin typeface="Arial" charset="0"/>
              </a:rPr>
              <a:t>gener</a:t>
            </a:r>
            <a:r>
              <a:rPr kumimoji="1" lang="en-GB" altLang="en-US" sz="1600" b="0" dirty="0" smtClean="0">
                <a:solidFill>
                  <a:schemeClr val="tx1"/>
                </a:solidFill>
                <a:latin typeface="Arial" charset="0"/>
              </a:rPr>
              <a:t>.+</a:t>
            </a:r>
          </a:p>
          <a:p>
            <a:pPr eaLnBrk="1" hangingPunct="1">
              <a:spcBef>
                <a:spcPct val="0"/>
              </a:spcBef>
              <a:buClrTx/>
            </a:pPr>
            <a:r>
              <a:rPr kumimoji="1" lang="en-GB" altLang="en-US" sz="1600" b="0" dirty="0" smtClean="0">
                <a:solidFill>
                  <a:schemeClr val="tx1"/>
                </a:solidFill>
                <a:latin typeface="Arial" charset="0"/>
              </a:rPr>
              <a:t>Transport MC+</a:t>
            </a:r>
          </a:p>
          <a:p>
            <a:pPr eaLnBrk="1" hangingPunct="1">
              <a:spcBef>
                <a:spcPct val="0"/>
              </a:spcBef>
              <a:buClrTx/>
            </a:pPr>
            <a:r>
              <a:rPr kumimoji="1" lang="en-GB" altLang="en-US" sz="1600" b="0" dirty="0" smtClean="0">
                <a:solidFill>
                  <a:schemeClr val="tx1"/>
                </a:solidFill>
                <a:latin typeface="Arial" charset="0"/>
              </a:rPr>
              <a:t>Processing</a:t>
            </a:r>
          </a:p>
          <a:p>
            <a:pPr eaLnBrk="1" hangingPunct="1">
              <a:spcBef>
                <a:spcPct val="0"/>
              </a:spcBef>
              <a:buClrTx/>
            </a:pPr>
            <a:r>
              <a:rPr kumimoji="1" lang="en-GB" altLang="en-US" sz="1600" b="0" dirty="0" smtClean="0">
                <a:solidFill>
                  <a:schemeClr val="tx1"/>
                </a:solidFill>
                <a:latin typeface="Arial" charset="0"/>
              </a:rPr>
              <a:t>application</a:t>
            </a:r>
          </a:p>
        </p:txBody>
      </p:sp>
    </p:spTree>
    <p:extLst>
      <p:ext uri="{BB962C8B-B14F-4D97-AF65-F5344CB8AC3E}">
        <p14:creationId xmlns:p14="http://schemas.microsoft.com/office/powerpoint/2010/main" val="32918148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r>
              <a:rPr lang="en-US" dirty="0" smtClean="0"/>
              <a:t> </a:t>
            </a:r>
            <a:r>
              <a:rPr lang="en-US" dirty="0" smtClean="0"/>
              <a:t>Distributed analysis – data aggregation </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27</a:t>
            </a:fld>
            <a:endParaRPr lang="en-US"/>
          </a:p>
        </p:txBody>
      </p:sp>
      <p:sp>
        <p:nvSpPr>
          <p:cNvPr id="9" name="Rectangle 2"/>
          <p:cNvSpPr>
            <a:spLocks noChangeArrowheads="1"/>
          </p:cNvSpPr>
          <p:nvPr/>
        </p:nvSpPr>
        <p:spPr bwMode="auto">
          <a:xfrm>
            <a:off x="790575" y="2349500"/>
            <a:ext cx="792163"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endParaRPr lang="en-US" altLang="en-US"/>
          </a:p>
        </p:txBody>
      </p:sp>
      <p:sp>
        <p:nvSpPr>
          <p:cNvPr id="10" name="Rectangle 3"/>
          <p:cNvSpPr>
            <a:spLocks noChangeArrowheads="1"/>
          </p:cNvSpPr>
          <p:nvPr/>
        </p:nvSpPr>
        <p:spPr bwMode="auto">
          <a:xfrm>
            <a:off x="1295400" y="2924175"/>
            <a:ext cx="287338" cy="7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endParaRPr lang="en-US" altLang="en-US"/>
          </a:p>
        </p:txBody>
      </p:sp>
      <p:sp>
        <p:nvSpPr>
          <p:cNvPr id="11" name="Rectangle 4"/>
          <p:cNvSpPr>
            <a:spLocks noChangeArrowheads="1"/>
          </p:cNvSpPr>
          <p:nvPr/>
        </p:nvSpPr>
        <p:spPr bwMode="auto">
          <a:xfrm>
            <a:off x="1582738" y="2924175"/>
            <a:ext cx="73025" cy="7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endParaRPr lang="en-US" altLang="en-US"/>
          </a:p>
        </p:txBody>
      </p:sp>
      <p:sp>
        <p:nvSpPr>
          <p:cNvPr id="12" name="Rectangle 5"/>
          <p:cNvSpPr>
            <a:spLocks noChangeArrowheads="1"/>
          </p:cNvSpPr>
          <p:nvPr/>
        </p:nvSpPr>
        <p:spPr bwMode="auto">
          <a:xfrm>
            <a:off x="1943100" y="4581525"/>
            <a:ext cx="914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endParaRPr lang="en-US" altLang="en-US"/>
          </a:p>
        </p:txBody>
      </p:sp>
      <p:sp>
        <p:nvSpPr>
          <p:cNvPr id="14" name="Rectangle 7"/>
          <p:cNvSpPr>
            <a:spLocks noChangeArrowheads="1"/>
          </p:cNvSpPr>
          <p:nvPr/>
        </p:nvSpPr>
        <p:spPr bwMode="auto">
          <a:xfrm>
            <a:off x="2087563" y="3932238"/>
            <a:ext cx="914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endParaRPr lang="en-US" altLang="en-US"/>
          </a:p>
        </p:txBody>
      </p:sp>
      <p:sp>
        <p:nvSpPr>
          <p:cNvPr id="16" name="Text Box 9"/>
          <p:cNvSpPr txBox="1">
            <a:spLocks noChangeArrowheads="1"/>
          </p:cNvSpPr>
          <p:nvPr/>
        </p:nvSpPr>
        <p:spPr bwMode="auto">
          <a:xfrm>
            <a:off x="1571625" y="1125538"/>
            <a:ext cx="1101725"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50000"/>
              </a:spcBef>
              <a:buClr>
                <a:schemeClr val="bg1"/>
              </a:buClr>
              <a:buFont typeface="Wingdings" pitchFamily="2" charset="2"/>
              <a:buNone/>
            </a:pPr>
            <a:r>
              <a:rPr lang="en-GB" altLang="en-US" sz="1800" b="0" dirty="0" err="1" smtClean="0">
                <a:solidFill>
                  <a:schemeClr val="tx1"/>
                </a:solidFill>
              </a:rPr>
              <a:t>Physicits</a:t>
            </a:r>
            <a:endParaRPr lang="en-GB" altLang="en-US" sz="1800" b="0" dirty="0">
              <a:solidFill>
                <a:schemeClr val="tx1"/>
              </a:solidFill>
            </a:endParaRPr>
          </a:p>
        </p:txBody>
      </p:sp>
      <p:sp>
        <p:nvSpPr>
          <p:cNvPr id="25" name="Line 18"/>
          <p:cNvSpPr>
            <a:spLocks noChangeShapeType="1"/>
          </p:cNvSpPr>
          <p:nvPr/>
        </p:nvSpPr>
        <p:spPr bwMode="auto">
          <a:xfrm flipH="1">
            <a:off x="2128837" y="1494870"/>
            <a:ext cx="9525" cy="3498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28" name="Line 21"/>
          <p:cNvSpPr>
            <a:spLocks noChangeShapeType="1"/>
          </p:cNvSpPr>
          <p:nvPr/>
        </p:nvSpPr>
        <p:spPr bwMode="auto">
          <a:xfrm>
            <a:off x="2159794" y="2276475"/>
            <a:ext cx="0" cy="2159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2" name="Line 35"/>
          <p:cNvSpPr>
            <a:spLocks noChangeShapeType="1"/>
          </p:cNvSpPr>
          <p:nvPr/>
        </p:nvSpPr>
        <p:spPr bwMode="auto">
          <a:xfrm>
            <a:off x="900113" y="3716338"/>
            <a:ext cx="1223962" cy="2889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0" name="Text Box 43"/>
          <p:cNvSpPr txBox="1">
            <a:spLocks noChangeArrowheads="1"/>
          </p:cNvSpPr>
          <p:nvPr/>
        </p:nvSpPr>
        <p:spPr bwMode="auto">
          <a:xfrm>
            <a:off x="5251448" y="3244396"/>
            <a:ext cx="2077245" cy="40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eaLnBrk="0" hangingPunct="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Tahoma" pitchFamily="34" charset="0"/>
              </a:defRPr>
            </a:lvl1pPr>
            <a:lvl2pPr marL="742950" indent="-285750" algn="l" eaLnBrk="0" hangingPunct="0">
              <a:spcBef>
                <a:spcPct val="20000"/>
              </a:spcBef>
              <a:buClr>
                <a:schemeClr val="hlink"/>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Tahoma" pitchFamily="34" charset="0"/>
              </a:defRPr>
            </a:lvl2pPr>
            <a:lvl3pPr marL="1143000" indent="-228600" algn="l" eaLnBrk="0" hangingPunct="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lgn="l" eaLnBrk="0" hangingPunct="0">
              <a:spcBef>
                <a:spcPct val="20000"/>
              </a:spcBef>
              <a:buClr>
                <a:schemeClr val="folHlink"/>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Tahoma" pitchFamily="34" charset="0"/>
              </a:defRPr>
            </a:lvl4pPr>
            <a:lvl5pPr marL="2057400" indent="-228600" algn="l" eaLnBrk="0" hangingPunct="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Tahoma" pitchFamily="34" charset="0"/>
              </a:defRPr>
            </a:lvl9pPr>
          </a:lstStyle>
          <a:p>
            <a:pPr eaLnBrk="1">
              <a:lnSpc>
                <a:spcPct val="93000"/>
              </a:lnSpc>
              <a:spcBef>
                <a:spcPct val="0"/>
              </a:spcBef>
              <a:buClr>
                <a:srgbClr val="000000"/>
              </a:buClr>
              <a:buFont typeface="Comic Sans MS" pitchFamily="66" charset="0"/>
              <a:buNone/>
            </a:pPr>
            <a:r>
              <a:rPr lang="en-GB" altLang="en-US" sz="1400" b="0" dirty="0">
                <a:solidFill>
                  <a:srgbClr val="01DA04"/>
                </a:solidFill>
              </a:rPr>
              <a:t>Grouped by </a:t>
            </a:r>
            <a:r>
              <a:rPr lang="en-GB" altLang="en-US" sz="1400" dirty="0" smtClean="0">
                <a:solidFill>
                  <a:srgbClr val="01DA04"/>
                </a:solidFill>
              </a:rPr>
              <a:t>data locality</a:t>
            </a:r>
            <a:endParaRPr lang="en-GB" altLang="en-US" sz="1400" b="0" dirty="0">
              <a:solidFill>
                <a:srgbClr val="01DA04"/>
              </a:solidFill>
            </a:endParaRPr>
          </a:p>
          <a:p>
            <a:pPr eaLnBrk="1">
              <a:lnSpc>
                <a:spcPct val="93000"/>
              </a:lnSpc>
              <a:spcBef>
                <a:spcPct val="0"/>
              </a:spcBef>
              <a:buClr>
                <a:srgbClr val="000000"/>
              </a:buClr>
              <a:buFont typeface="Comic Sans MS" pitchFamily="66" charset="0"/>
              <a:buNone/>
            </a:pPr>
            <a:endParaRPr lang="en-GB" altLang="en-US" sz="1400" b="0" dirty="0">
              <a:solidFill>
                <a:srgbClr val="01DA04"/>
              </a:solidFill>
            </a:endParaRPr>
          </a:p>
        </p:txBody>
      </p:sp>
      <p:sp>
        <p:nvSpPr>
          <p:cNvPr id="58" name="Text Box 51"/>
          <p:cNvSpPr txBox="1">
            <a:spLocks noChangeArrowheads="1"/>
          </p:cNvSpPr>
          <p:nvPr/>
        </p:nvSpPr>
        <p:spPr bwMode="auto">
          <a:xfrm>
            <a:off x="6884081" y="5292725"/>
            <a:ext cx="2160587" cy="406400"/>
          </a:xfrm>
          <a:prstGeom prst="rect">
            <a:avLst/>
          </a:prstGeom>
          <a:noFill/>
          <a:ln w="9525" algn="ctr">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algn="ctr" eaLnBrk="1" hangingPunct="1">
              <a:spcBef>
                <a:spcPct val="50000"/>
              </a:spcBef>
              <a:buClr>
                <a:schemeClr val="bg1"/>
              </a:buClr>
              <a:buFont typeface="Wingdings" pitchFamily="2" charset="2"/>
              <a:buNone/>
            </a:pPr>
            <a:r>
              <a:rPr lang="en-GB" altLang="en-US" sz="2000" b="0" dirty="0">
                <a:solidFill>
                  <a:schemeClr val="accent1"/>
                </a:solidFill>
              </a:rPr>
              <a:t>File </a:t>
            </a:r>
            <a:r>
              <a:rPr lang="en-GB" altLang="en-US" sz="2000" b="0" dirty="0" smtClean="0">
                <a:solidFill>
                  <a:schemeClr val="accent1"/>
                </a:solidFill>
              </a:rPr>
              <a:t>merging</a:t>
            </a:r>
            <a:endParaRPr lang="en-GB" altLang="en-US" sz="2000" b="0" dirty="0">
              <a:solidFill>
                <a:schemeClr val="accent1"/>
              </a:solidFill>
            </a:endParaRPr>
          </a:p>
        </p:txBody>
      </p:sp>
      <p:sp>
        <p:nvSpPr>
          <p:cNvPr id="63" name="Text Box 56"/>
          <p:cNvSpPr txBox="1">
            <a:spLocks noChangeArrowheads="1"/>
          </p:cNvSpPr>
          <p:nvPr/>
        </p:nvSpPr>
        <p:spPr bwMode="auto">
          <a:xfrm>
            <a:off x="7028202" y="3729038"/>
            <a:ext cx="1872343" cy="406400"/>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algn="ctr" eaLnBrk="1" hangingPunct="1">
              <a:spcBef>
                <a:spcPct val="50000"/>
              </a:spcBef>
              <a:buClr>
                <a:schemeClr val="bg1"/>
              </a:buClr>
              <a:buFont typeface="Wingdings" pitchFamily="2" charset="2"/>
              <a:buNone/>
            </a:pPr>
            <a:r>
              <a:rPr lang="en-GB" altLang="en-US" sz="2000" b="0" dirty="0">
                <a:solidFill>
                  <a:schemeClr val="tx1"/>
                </a:solidFill>
              </a:rPr>
              <a:t>Job output</a:t>
            </a:r>
          </a:p>
        </p:txBody>
      </p:sp>
      <p:sp>
        <p:nvSpPr>
          <p:cNvPr id="65" name="Text Box 58"/>
          <p:cNvSpPr txBox="1">
            <a:spLocks noChangeArrowheads="1"/>
          </p:cNvSpPr>
          <p:nvPr/>
        </p:nvSpPr>
        <p:spPr bwMode="auto">
          <a:xfrm>
            <a:off x="1343025" y="1054100"/>
            <a:ext cx="249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20000"/>
              </a:spcBef>
              <a:buChar char="•"/>
              <a:defRPr sz="3200">
                <a:solidFill>
                  <a:schemeClr val="tx1"/>
                </a:solidFill>
                <a:latin typeface="Tahoma" pitchFamily="34" charset="0"/>
              </a:defRPr>
            </a:lvl1pPr>
            <a:lvl2pPr marL="742950" indent="-285750" algn="l" eaLnBrk="0" hangingPunct="0">
              <a:spcBef>
                <a:spcPct val="20000"/>
              </a:spcBef>
              <a:buClr>
                <a:schemeClr val="hlink"/>
              </a:buClr>
              <a:buChar char="–"/>
              <a:defRPr sz="2800">
                <a:solidFill>
                  <a:schemeClr val="tx1"/>
                </a:solidFill>
                <a:latin typeface="Tahoma" pitchFamily="34" charset="0"/>
              </a:defRPr>
            </a:lvl2pPr>
            <a:lvl3pPr marL="1143000" indent="-228600" algn="l" eaLnBrk="0" hangingPunct="0">
              <a:spcBef>
                <a:spcPct val="20000"/>
              </a:spcBef>
              <a:buChar char="•"/>
              <a:defRPr sz="2400">
                <a:solidFill>
                  <a:schemeClr val="tx1"/>
                </a:solidFill>
                <a:latin typeface="Tahoma" pitchFamily="34" charset="0"/>
              </a:defRPr>
            </a:lvl3pPr>
            <a:lvl4pPr marL="1600200" indent="-228600" algn="l" eaLnBrk="0" hangingPunct="0">
              <a:spcBef>
                <a:spcPct val="20000"/>
              </a:spcBef>
              <a:buClr>
                <a:schemeClr val="folHlink"/>
              </a:buClr>
              <a:buChar char="–"/>
              <a:defRPr sz="2000">
                <a:solidFill>
                  <a:schemeClr val="tx1"/>
                </a:solidFill>
                <a:latin typeface="Tahoma" pitchFamily="34" charset="0"/>
              </a:defRPr>
            </a:lvl4pPr>
            <a:lvl5pPr marL="2057400" indent="-228600" algn="l" eaLnBrk="0" hangingPunct="0">
              <a:spcBef>
                <a:spcPct val="20000"/>
              </a:spcBef>
              <a:buChar char="»"/>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Char char="»"/>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Char char="»"/>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Char char="»"/>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Char char="»"/>
              <a:defRPr sz="2000">
                <a:solidFill>
                  <a:schemeClr val="tx1"/>
                </a:solidFill>
                <a:latin typeface="Tahoma" pitchFamily="34" charset="0"/>
              </a:defRPr>
            </a:lvl9pPr>
          </a:lstStyle>
          <a:p>
            <a:pPr eaLnBrk="1" hangingPunct="1">
              <a:spcBef>
                <a:spcPct val="50000"/>
              </a:spcBef>
              <a:buClr>
                <a:srgbClr val="ECAE14"/>
              </a:buClr>
              <a:buSzPct val="110000"/>
              <a:buFontTx/>
              <a:buNone/>
            </a:pPr>
            <a:endParaRPr lang="en-GB" altLang="en-US" sz="1400" b="0">
              <a:solidFill>
                <a:srgbClr val="000066"/>
              </a:solidFill>
              <a:latin typeface="Arial" charset="0"/>
              <a:ea typeface="StarSymbol" charset="0"/>
              <a:cs typeface="StarSymbol" charset="0"/>
            </a:endParaRPr>
          </a:p>
        </p:txBody>
      </p:sp>
      <p:pic>
        <p:nvPicPr>
          <p:cNvPr id="66" name="Picture 5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650" y="1052513"/>
            <a:ext cx="7921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3" name="AutoShape 113"/>
          <p:cNvCxnSpPr>
            <a:cxnSpLocks noChangeShapeType="1"/>
            <a:stCxn id="63" idx="2"/>
            <a:endCxn id="58" idx="0"/>
          </p:cNvCxnSpPr>
          <p:nvPr/>
        </p:nvCxnSpPr>
        <p:spPr bwMode="auto">
          <a:xfrm rot="16200000" flipH="1">
            <a:off x="7385731" y="4714080"/>
            <a:ext cx="1157287" cy="1"/>
          </a:xfrm>
          <a:prstGeom prst="curvedConnector3">
            <a:avLst>
              <a:gd name="adj1" fmla="val 50000"/>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AutoShape 113"/>
          <p:cNvCxnSpPr>
            <a:cxnSpLocks noChangeShapeType="1"/>
            <a:stCxn id="16" idx="3"/>
            <a:endCxn id="63" idx="0"/>
          </p:cNvCxnSpPr>
          <p:nvPr/>
        </p:nvCxnSpPr>
        <p:spPr bwMode="auto">
          <a:xfrm>
            <a:off x="2673350" y="1310204"/>
            <a:ext cx="5291024" cy="2418834"/>
          </a:xfrm>
          <a:prstGeom prst="curvedConnector2">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TextBox 79"/>
          <p:cNvSpPr txBox="1"/>
          <p:nvPr/>
        </p:nvSpPr>
        <p:spPr>
          <a:xfrm>
            <a:off x="1089818" y="1855662"/>
            <a:ext cx="2087562" cy="369332"/>
          </a:xfrm>
          <a:prstGeom prst="rect">
            <a:avLst/>
          </a:prstGeom>
          <a:noFill/>
          <a:ln w="22225">
            <a:solidFill>
              <a:srgbClr val="FF0000"/>
            </a:solidFill>
          </a:ln>
        </p:spPr>
        <p:txBody>
          <a:bodyPr wrap="square" rtlCol="0">
            <a:spAutoFit/>
          </a:bodyPr>
          <a:lstStyle/>
          <a:p>
            <a:r>
              <a:rPr lang="en-US" dirty="0" smtClean="0"/>
              <a:t>Input data selection</a:t>
            </a:r>
            <a:endParaRPr lang="en-US" dirty="0"/>
          </a:p>
        </p:txBody>
      </p:sp>
      <p:sp>
        <p:nvSpPr>
          <p:cNvPr id="81" name="TextBox 80"/>
          <p:cNvSpPr txBox="1"/>
          <p:nvPr/>
        </p:nvSpPr>
        <p:spPr>
          <a:xfrm>
            <a:off x="1105126" y="2492375"/>
            <a:ext cx="2087562" cy="369332"/>
          </a:xfrm>
          <a:prstGeom prst="rect">
            <a:avLst/>
          </a:prstGeom>
          <a:noFill/>
          <a:ln w="22225">
            <a:solidFill>
              <a:srgbClr val="00B050"/>
            </a:solidFill>
          </a:ln>
        </p:spPr>
        <p:txBody>
          <a:bodyPr wrap="square" rtlCol="0">
            <a:spAutoFit/>
          </a:bodyPr>
          <a:lstStyle/>
          <a:p>
            <a:pPr algn="ctr"/>
            <a:r>
              <a:rPr lang="en-US" dirty="0" smtClean="0"/>
              <a:t>Optimization</a:t>
            </a:r>
            <a:endParaRPr lang="en-US" dirty="0"/>
          </a:p>
        </p:txBody>
      </p:sp>
      <p:sp>
        <p:nvSpPr>
          <p:cNvPr id="82" name="TextBox 81"/>
          <p:cNvSpPr txBox="1"/>
          <p:nvPr/>
        </p:nvSpPr>
        <p:spPr>
          <a:xfrm>
            <a:off x="144359" y="3213100"/>
            <a:ext cx="1619354" cy="369332"/>
          </a:xfrm>
          <a:prstGeom prst="rect">
            <a:avLst/>
          </a:prstGeom>
          <a:noFill/>
          <a:ln w="22225">
            <a:solidFill>
              <a:srgbClr val="FFC000"/>
            </a:solidFill>
          </a:ln>
        </p:spPr>
        <p:txBody>
          <a:bodyPr wrap="none" rtlCol="0">
            <a:spAutoFit/>
          </a:bodyPr>
          <a:lstStyle/>
          <a:p>
            <a:r>
              <a:rPr lang="en-US" dirty="0" smtClean="0"/>
              <a:t>Sub-selection 1</a:t>
            </a:r>
            <a:endParaRPr lang="en-US" dirty="0"/>
          </a:p>
        </p:txBody>
      </p:sp>
      <p:sp>
        <p:nvSpPr>
          <p:cNvPr id="83" name="TextBox 82"/>
          <p:cNvSpPr txBox="1"/>
          <p:nvPr/>
        </p:nvSpPr>
        <p:spPr>
          <a:xfrm>
            <a:off x="1826428" y="3213100"/>
            <a:ext cx="1619354" cy="369332"/>
          </a:xfrm>
          <a:prstGeom prst="rect">
            <a:avLst/>
          </a:prstGeom>
          <a:noFill/>
          <a:ln w="22225">
            <a:solidFill>
              <a:srgbClr val="FFC000"/>
            </a:solidFill>
          </a:ln>
        </p:spPr>
        <p:txBody>
          <a:bodyPr wrap="none" rtlCol="0">
            <a:spAutoFit/>
          </a:bodyPr>
          <a:lstStyle/>
          <a:p>
            <a:r>
              <a:rPr lang="en-US" dirty="0" smtClean="0"/>
              <a:t>Sub-selection 2</a:t>
            </a:r>
            <a:endParaRPr lang="en-US" dirty="0"/>
          </a:p>
        </p:txBody>
      </p:sp>
      <p:sp>
        <p:nvSpPr>
          <p:cNvPr id="85" name="TextBox 84"/>
          <p:cNvSpPr txBox="1"/>
          <p:nvPr/>
        </p:nvSpPr>
        <p:spPr>
          <a:xfrm>
            <a:off x="3513364" y="3214914"/>
            <a:ext cx="1624163" cy="369332"/>
          </a:xfrm>
          <a:prstGeom prst="rect">
            <a:avLst/>
          </a:prstGeom>
          <a:noFill/>
          <a:ln w="22225">
            <a:solidFill>
              <a:srgbClr val="FFC000"/>
            </a:solidFill>
          </a:ln>
        </p:spPr>
        <p:txBody>
          <a:bodyPr wrap="none" rtlCol="0">
            <a:spAutoFit/>
          </a:bodyPr>
          <a:lstStyle/>
          <a:p>
            <a:r>
              <a:rPr lang="en-US" dirty="0" smtClean="0"/>
              <a:t>Sub-selection n</a:t>
            </a:r>
            <a:endParaRPr lang="en-US" dirty="0"/>
          </a:p>
        </p:txBody>
      </p:sp>
      <p:cxnSp>
        <p:nvCxnSpPr>
          <p:cNvPr id="88" name="AutoShape 113"/>
          <p:cNvCxnSpPr>
            <a:cxnSpLocks noChangeShapeType="1"/>
            <a:stCxn id="82" idx="0"/>
          </p:cNvCxnSpPr>
          <p:nvPr/>
        </p:nvCxnSpPr>
        <p:spPr bwMode="auto">
          <a:xfrm rot="5400000" flipH="1" flipV="1">
            <a:off x="1110948" y="2704796"/>
            <a:ext cx="351393" cy="665216"/>
          </a:xfrm>
          <a:prstGeom prst="curvedConnector2">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113"/>
          <p:cNvCxnSpPr>
            <a:cxnSpLocks noChangeShapeType="1"/>
            <a:stCxn id="101" idx="0"/>
          </p:cNvCxnSpPr>
          <p:nvPr/>
        </p:nvCxnSpPr>
        <p:spPr bwMode="auto">
          <a:xfrm rot="5400000" flipH="1" flipV="1">
            <a:off x="2162284" y="3577675"/>
            <a:ext cx="453549" cy="480302"/>
          </a:xfrm>
          <a:prstGeom prst="curvedConnector2">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113"/>
          <p:cNvCxnSpPr>
            <a:cxnSpLocks noChangeShapeType="1"/>
            <a:stCxn id="85" idx="0"/>
          </p:cNvCxnSpPr>
          <p:nvPr/>
        </p:nvCxnSpPr>
        <p:spPr bwMode="auto">
          <a:xfrm rot="16200000" flipV="1">
            <a:off x="3413593" y="2303060"/>
            <a:ext cx="355763" cy="1467945"/>
          </a:xfrm>
          <a:prstGeom prst="curvedConnector2">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1" name="TextBox 100"/>
          <p:cNvSpPr txBox="1"/>
          <p:nvPr/>
        </p:nvSpPr>
        <p:spPr>
          <a:xfrm>
            <a:off x="454760" y="4044600"/>
            <a:ext cx="3388293" cy="369332"/>
          </a:xfrm>
          <a:prstGeom prst="rect">
            <a:avLst/>
          </a:prstGeom>
          <a:noFill/>
          <a:ln w="22225">
            <a:solidFill>
              <a:srgbClr val="00B050"/>
            </a:solidFill>
          </a:ln>
        </p:spPr>
        <p:txBody>
          <a:bodyPr wrap="square" rtlCol="0">
            <a:spAutoFit/>
          </a:bodyPr>
          <a:lstStyle/>
          <a:p>
            <a:pPr algn="ctr"/>
            <a:r>
              <a:rPr lang="en-US" dirty="0" smtClean="0"/>
              <a:t>Brokering to proper location</a:t>
            </a:r>
            <a:endParaRPr lang="en-US" dirty="0"/>
          </a:p>
        </p:txBody>
      </p:sp>
      <p:cxnSp>
        <p:nvCxnSpPr>
          <p:cNvPr id="102" name="AutoShape 113"/>
          <p:cNvCxnSpPr>
            <a:cxnSpLocks noChangeShapeType="1"/>
            <a:stCxn id="42" idx="1"/>
          </p:cNvCxnSpPr>
          <p:nvPr/>
        </p:nvCxnSpPr>
        <p:spPr bwMode="auto">
          <a:xfrm rot="16200000" flipV="1">
            <a:off x="1340052" y="3221239"/>
            <a:ext cx="424418" cy="1143629"/>
          </a:xfrm>
          <a:prstGeom prst="curvedConnector2">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AutoShape 113"/>
          <p:cNvCxnSpPr>
            <a:cxnSpLocks noChangeShapeType="1"/>
            <a:stCxn id="101" idx="0"/>
            <a:endCxn id="85" idx="2"/>
          </p:cNvCxnSpPr>
          <p:nvPr/>
        </p:nvCxnSpPr>
        <p:spPr bwMode="auto">
          <a:xfrm rot="5400000" flipH="1" flipV="1">
            <a:off x="3006999" y="2726154"/>
            <a:ext cx="460354" cy="2176539"/>
          </a:xfrm>
          <a:prstGeom prst="curvedConnector3">
            <a:avLst>
              <a:gd name="adj1" fmla="val 50000"/>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AutoShape 113"/>
          <p:cNvCxnSpPr>
            <a:cxnSpLocks noChangeShapeType="1"/>
            <a:stCxn id="83" idx="0"/>
          </p:cNvCxnSpPr>
          <p:nvPr/>
        </p:nvCxnSpPr>
        <p:spPr bwMode="auto">
          <a:xfrm rot="16200000" flipV="1">
            <a:off x="2278942" y="2855937"/>
            <a:ext cx="349579" cy="364748"/>
          </a:xfrm>
          <a:prstGeom prst="curvedConnector2">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9" name="TextBox 108"/>
          <p:cNvSpPr txBox="1"/>
          <p:nvPr/>
        </p:nvSpPr>
        <p:spPr>
          <a:xfrm>
            <a:off x="74747" y="5038725"/>
            <a:ext cx="2054090" cy="923330"/>
          </a:xfrm>
          <a:prstGeom prst="rect">
            <a:avLst/>
          </a:prstGeom>
          <a:noFill/>
          <a:ln w="22225">
            <a:solidFill>
              <a:srgbClr val="FFC000"/>
            </a:solidFill>
          </a:ln>
        </p:spPr>
        <p:txBody>
          <a:bodyPr wrap="square" rtlCol="0">
            <a:spAutoFit/>
          </a:bodyPr>
          <a:lstStyle/>
          <a:p>
            <a:r>
              <a:rPr lang="en-US" dirty="0" smtClean="0"/>
              <a:t>Computing </a:t>
            </a:r>
            <a:r>
              <a:rPr lang="en-US" dirty="0" err="1" smtClean="0"/>
              <a:t>centre</a:t>
            </a:r>
            <a:r>
              <a:rPr lang="en-US" dirty="0" smtClean="0"/>
              <a:t> 1</a:t>
            </a:r>
          </a:p>
          <a:p>
            <a:r>
              <a:rPr lang="en-US" dirty="0" smtClean="0"/>
              <a:t>partial analysis</a:t>
            </a:r>
          </a:p>
          <a:p>
            <a:r>
              <a:rPr lang="en-US" dirty="0" smtClean="0"/>
              <a:t>Executes user code</a:t>
            </a:r>
            <a:endParaRPr lang="en-US" dirty="0"/>
          </a:p>
        </p:txBody>
      </p:sp>
      <p:sp>
        <p:nvSpPr>
          <p:cNvPr id="110" name="TextBox 109"/>
          <p:cNvSpPr txBox="1"/>
          <p:nvPr/>
        </p:nvSpPr>
        <p:spPr>
          <a:xfrm>
            <a:off x="2271357" y="5038725"/>
            <a:ext cx="2054090" cy="923330"/>
          </a:xfrm>
          <a:prstGeom prst="rect">
            <a:avLst/>
          </a:prstGeom>
          <a:noFill/>
          <a:ln w="22225">
            <a:solidFill>
              <a:srgbClr val="FFC000"/>
            </a:solidFill>
          </a:ln>
        </p:spPr>
        <p:txBody>
          <a:bodyPr wrap="square" rtlCol="0">
            <a:spAutoFit/>
          </a:bodyPr>
          <a:lstStyle/>
          <a:p>
            <a:r>
              <a:rPr lang="en-US" dirty="0" smtClean="0"/>
              <a:t>Computing </a:t>
            </a:r>
            <a:r>
              <a:rPr lang="en-US" dirty="0" err="1" smtClean="0"/>
              <a:t>centre</a:t>
            </a:r>
            <a:r>
              <a:rPr lang="en-US" dirty="0" smtClean="0"/>
              <a:t> 1</a:t>
            </a:r>
          </a:p>
          <a:p>
            <a:r>
              <a:rPr lang="en-US" dirty="0" smtClean="0"/>
              <a:t>partial analysis</a:t>
            </a:r>
          </a:p>
          <a:p>
            <a:r>
              <a:rPr lang="en-US" dirty="0" smtClean="0"/>
              <a:t>Executes user code</a:t>
            </a:r>
            <a:endParaRPr lang="en-US" dirty="0"/>
          </a:p>
        </p:txBody>
      </p:sp>
      <p:sp>
        <p:nvSpPr>
          <p:cNvPr id="111" name="TextBox 110"/>
          <p:cNvSpPr txBox="1"/>
          <p:nvPr/>
        </p:nvSpPr>
        <p:spPr>
          <a:xfrm>
            <a:off x="4419600" y="5034260"/>
            <a:ext cx="2054090" cy="923330"/>
          </a:xfrm>
          <a:prstGeom prst="rect">
            <a:avLst/>
          </a:prstGeom>
          <a:noFill/>
          <a:ln w="22225">
            <a:solidFill>
              <a:srgbClr val="FFC000"/>
            </a:solidFill>
          </a:ln>
        </p:spPr>
        <p:txBody>
          <a:bodyPr wrap="square" rtlCol="0">
            <a:spAutoFit/>
          </a:bodyPr>
          <a:lstStyle/>
          <a:p>
            <a:r>
              <a:rPr lang="en-US" dirty="0" smtClean="0"/>
              <a:t>Computing </a:t>
            </a:r>
            <a:r>
              <a:rPr lang="en-US" dirty="0" err="1" smtClean="0"/>
              <a:t>centre</a:t>
            </a:r>
            <a:r>
              <a:rPr lang="en-US" dirty="0" smtClean="0"/>
              <a:t> n</a:t>
            </a:r>
          </a:p>
          <a:p>
            <a:r>
              <a:rPr lang="en-US" dirty="0" smtClean="0"/>
              <a:t>partial analysis</a:t>
            </a:r>
          </a:p>
          <a:p>
            <a:r>
              <a:rPr lang="en-US" dirty="0" smtClean="0"/>
              <a:t>Executes user code</a:t>
            </a:r>
            <a:endParaRPr lang="en-US" dirty="0"/>
          </a:p>
        </p:txBody>
      </p:sp>
      <p:cxnSp>
        <p:nvCxnSpPr>
          <p:cNvPr id="115" name="AutoShape 113"/>
          <p:cNvCxnSpPr>
            <a:cxnSpLocks noChangeShapeType="1"/>
            <a:stCxn id="109" idx="0"/>
          </p:cNvCxnSpPr>
          <p:nvPr/>
        </p:nvCxnSpPr>
        <p:spPr bwMode="auto">
          <a:xfrm rot="5400000" flipH="1" flipV="1">
            <a:off x="1275023" y="4226186"/>
            <a:ext cx="639308" cy="985770"/>
          </a:xfrm>
          <a:prstGeom prst="curvedConnector2">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AutoShape 113"/>
          <p:cNvCxnSpPr>
            <a:cxnSpLocks noChangeShapeType="1"/>
          </p:cNvCxnSpPr>
          <p:nvPr/>
        </p:nvCxnSpPr>
        <p:spPr bwMode="auto">
          <a:xfrm rot="10800000">
            <a:off x="2159796" y="4413933"/>
            <a:ext cx="1171534" cy="630441"/>
          </a:xfrm>
          <a:prstGeom prst="curvedConnector3">
            <a:avLst>
              <a:gd name="adj1" fmla="val 54646"/>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9" name="AutoShape 113"/>
          <p:cNvCxnSpPr>
            <a:cxnSpLocks noChangeShapeType="1"/>
          </p:cNvCxnSpPr>
          <p:nvPr/>
        </p:nvCxnSpPr>
        <p:spPr bwMode="auto">
          <a:xfrm rot="10800000">
            <a:off x="2389058" y="4413932"/>
            <a:ext cx="2996362" cy="614266"/>
          </a:xfrm>
          <a:prstGeom prst="curvedConnector3">
            <a:avLst>
              <a:gd name="adj1" fmla="val 50000"/>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 name="AutoShape 113"/>
          <p:cNvCxnSpPr>
            <a:cxnSpLocks noChangeShapeType="1"/>
            <a:stCxn id="58" idx="2"/>
            <a:endCxn id="111" idx="2"/>
          </p:cNvCxnSpPr>
          <p:nvPr/>
        </p:nvCxnSpPr>
        <p:spPr bwMode="auto">
          <a:xfrm rot="5400000">
            <a:off x="6576278" y="4569492"/>
            <a:ext cx="258465" cy="2517730"/>
          </a:xfrm>
          <a:prstGeom prst="curvedConnector3">
            <a:avLst>
              <a:gd name="adj1" fmla="val 188445"/>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4" name="AutoShape 113"/>
          <p:cNvCxnSpPr>
            <a:cxnSpLocks noChangeShapeType="1"/>
            <a:stCxn id="58" idx="2"/>
            <a:endCxn id="110" idx="2"/>
          </p:cNvCxnSpPr>
          <p:nvPr/>
        </p:nvCxnSpPr>
        <p:spPr bwMode="auto">
          <a:xfrm rot="5400000">
            <a:off x="5499924" y="3497604"/>
            <a:ext cx="262930" cy="4665973"/>
          </a:xfrm>
          <a:prstGeom prst="curvedConnector3">
            <a:avLst>
              <a:gd name="adj1" fmla="val 186943"/>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113"/>
          <p:cNvCxnSpPr>
            <a:cxnSpLocks noChangeShapeType="1"/>
            <a:stCxn id="58" idx="2"/>
            <a:endCxn id="109" idx="2"/>
          </p:cNvCxnSpPr>
          <p:nvPr/>
        </p:nvCxnSpPr>
        <p:spPr bwMode="auto">
          <a:xfrm rot="5400000">
            <a:off x="4401619" y="2399299"/>
            <a:ext cx="262930" cy="6862583"/>
          </a:xfrm>
          <a:prstGeom prst="curvedConnector3">
            <a:avLst>
              <a:gd name="adj1" fmla="val 186943"/>
            </a:avLst>
          </a:prstGeom>
          <a:noFill/>
          <a:ln w="25400">
            <a:solidFill>
              <a:schemeClr val="tx1"/>
            </a:solidFill>
            <a:round/>
            <a:headEnd type="stealth" w="lg"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3410818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1" y="63500"/>
            <a:ext cx="5246912" cy="774700"/>
          </a:xfrm>
        </p:spPr>
        <p:txBody>
          <a:bodyPr>
            <a:normAutofit/>
          </a:bodyPr>
          <a:lstStyle/>
          <a:p>
            <a:r>
              <a:rPr lang="en-US" dirty="0" smtClean="0"/>
              <a:t> </a:t>
            </a:r>
            <a:r>
              <a:rPr lang="en-US" sz="2800" dirty="0" smtClean="0"/>
              <a:t>Workload management </a:t>
            </a:r>
            <a:endParaRPr lang="en-US" sz="2800" dirty="0"/>
          </a:p>
        </p:txBody>
      </p:sp>
      <p:sp>
        <p:nvSpPr>
          <p:cNvPr id="4" name="Slide Number Placeholder 3"/>
          <p:cNvSpPr>
            <a:spLocks noGrp="1"/>
          </p:cNvSpPr>
          <p:nvPr>
            <p:ph type="sldNum" sz="quarter" idx="12"/>
          </p:nvPr>
        </p:nvSpPr>
        <p:spPr/>
        <p:txBody>
          <a:bodyPr/>
          <a:lstStyle/>
          <a:p>
            <a:fld id="{55C6C611-0E58-45F4-8203-4E56D426E47B}" type="slidenum">
              <a:rPr lang="en-US" smtClean="0"/>
              <a:t>28</a:t>
            </a:fld>
            <a:endParaRPr lang="en-US"/>
          </a:p>
        </p:txBody>
      </p:sp>
      <p:graphicFrame>
        <p:nvGraphicFramePr>
          <p:cNvPr id="7" name="Group 9"/>
          <p:cNvGraphicFramePr>
            <a:graphicFrameLocks noGrp="1"/>
          </p:cNvGraphicFramePr>
          <p:nvPr/>
        </p:nvGraphicFramePr>
        <p:xfrm>
          <a:off x="609600" y="1295400"/>
          <a:ext cx="1676400" cy="685800"/>
        </p:xfrm>
        <a:graphic>
          <a:graphicData uri="http://schemas.openxmlformats.org/drawingml/2006/table">
            <a:tbl>
              <a:tblPr/>
              <a:tblGrid>
                <a:gridCol w="503238"/>
                <a:gridCol w="1173162"/>
              </a:tblGrid>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rgbClr val="F80208"/>
                          </a:solidFill>
                          <a:effectLst/>
                          <a:latin typeface="Tahoma" pitchFamily="34" charset="0"/>
                        </a:rPr>
                        <a:t>lfn1</a:t>
                      </a:r>
                      <a:r>
                        <a:rPr kumimoji="0" lang="en-GB" altLang="en-US" sz="900" b="0" i="0" u="none" strike="noStrike" cap="none" normalizeH="0" baseline="0" smtClean="0">
                          <a:ln>
                            <a:noFill/>
                          </a:ln>
                          <a:solidFill>
                            <a:schemeClr val="tx1"/>
                          </a:solidFill>
                          <a:effectLst/>
                          <a:latin typeface="Tahoma" pitchFamily="34" charset="0"/>
                        </a:rPr>
                        <a:t>, lfn2,</a:t>
                      </a:r>
                      <a:r>
                        <a:rPr kumimoji="0" lang="en-GB" altLang="en-US" sz="900" b="0" i="0" u="none" strike="noStrike" cap="none" normalizeH="0" baseline="0" smtClean="0">
                          <a:ln>
                            <a:noFill/>
                          </a:ln>
                          <a:solidFill>
                            <a:srgbClr val="00C210"/>
                          </a:solidFill>
                          <a:effectLst/>
                          <a:latin typeface="Tahoma" pitchFamily="34" charset="0"/>
                        </a:rPr>
                        <a:t> lfn3</a:t>
                      </a:r>
                      <a:r>
                        <a:rPr kumimoji="0" lang="en-GB" altLang="en-US" sz="900" b="0" i="0" u="none" strike="noStrike" cap="none" normalizeH="0" baseline="0" smtClean="0">
                          <a:ln>
                            <a:noFill/>
                          </a:ln>
                          <a:solidFill>
                            <a:schemeClr val="tx1"/>
                          </a:solidFill>
                          <a:effectLst/>
                          <a:latin typeface="Tahoma" pitchFamily="34" charset="0"/>
                        </a:rPr>
                        <a:t>, </a:t>
                      </a:r>
                      <a:r>
                        <a:rPr kumimoji="0" lang="en-GB" altLang="en-US" sz="900" b="0" i="0" u="none" strike="noStrike" cap="none" normalizeH="0" baseline="0" smtClean="0">
                          <a:ln>
                            <a:noFill/>
                          </a:ln>
                          <a:solidFill>
                            <a:srgbClr val="00C210"/>
                          </a:solidFill>
                          <a:effectLst/>
                          <a:latin typeface="Tahoma" pitchFamily="34" charset="0"/>
                        </a:rPr>
                        <a:t>lfn4</a:t>
                      </a:r>
                      <a:endParaRPr kumimoji="0" lang="en-GB" altLang="en-US" sz="9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27013">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lfn1, </a:t>
                      </a:r>
                      <a:r>
                        <a:rPr kumimoji="0" lang="en-GB" altLang="en-US" sz="900" b="0" i="0" u="none" strike="noStrike" cap="none" normalizeH="0" baseline="0" smtClean="0">
                          <a:ln>
                            <a:noFill/>
                          </a:ln>
                          <a:solidFill>
                            <a:srgbClr val="F80208"/>
                          </a:solidFill>
                          <a:effectLst/>
                          <a:latin typeface="Tahoma" pitchFamily="34" charset="0"/>
                        </a:rPr>
                        <a:t>lfn2</a:t>
                      </a:r>
                      <a:r>
                        <a:rPr kumimoji="0" lang="en-GB" altLang="en-US" sz="900" b="0" i="0" u="none" strike="noStrike" cap="none" normalizeH="0" baseline="0" smtClean="0">
                          <a:ln>
                            <a:noFill/>
                          </a:ln>
                          <a:solidFill>
                            <a:schemeClr val="tx1"/>
                          </a:solidFill>
                          <a:effectLst/>
                          <a:latin typeface="Tahoma" pitchFamily="34" charset="0"/>
                        </a:rPr>
                        <a:t>, lfn3,</a:t>
                      </a:r>
                      <a:r>
                        <a:rPr kumimoji="0" lang="en-GB" altLang="en-US" sz="900" b="0" i="0" u="none" strike="noStrike" cap="none" normalizeH="0" baseline="0" smtClean="0">
                          <a:ln>
                            <a:noFill/>
                          </a:ln>
                          <a:solidFill>
                            <a:srgbClr val="F80208"/>
                          </a:solidFill>
                          <a:effectLst/>
                          <a:latin typeface="Tahoma" pitchFamily="34" charset="0"/>
                        </a:rPr>
                        <a:t> lfn4</a:t>
                      </a:r>
                      <a:endParaRPr kumimoji="0" lang="en-GB" altLang="en-US" sz="9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rgbClr val="03B0FF"/>
                          </a:solidFill>
                          <a:effectLst/>
                          <a:latin typeface="Tahoma" pitchFamily="34" charset="0"/>
                        </a:rPr>
                        <a:t>lfn1</a:t>
                      </a:r>
                      <a:r>
                        <a:rPr kumimoji="0" lang="en-GB" altLang="en-US" sz="900" b="0" i="0" u="none" strike="noStrike" cap="none" normalizeH="0" baseline="0" smtClean="0">
                          <a:ln>
                            <a:noFill/>
                          </a:ln>
                          <a:solidFill>
                            <a:schemeClr val="tx1"/>
                          </a:solidFill>
                          <a:effectLst/>
                          <a:latin typeface="Tahoma" pitchFamily="34" charset="0"/>
                        </a:rPr>
                        <a:t>, </a:t>
                      </a:r>
                      <a:r>
                        <a:rPr kumimoji="0" lang="en-GB" altLang="en-US" sz="900" b="0" i="0" u="none" strike="noStrike" cap="none" normalizeH="0" baseline="0" smtClean="0">
                          <a:ln>
                            <a:noFill/>
                          </a:ln>
                          <a:solidFill>
                            <a:srgbClr val="00C210"/>
                          </a:solidFill>
                          <a:effectLst/>
                          <a:latin typeface="Tahoma" pitchFamily="34" charset="0"/>
                        </a:rPr>
                        <a:t>lfn2</a:t>
                      </a:r>
                      <a:r>
                        <a:rPr kumimoji="0" lang="en-GB" altLang="en-US" sz="900" b="0" i="0" u="none" strike="noStrike" cap="none" normalizeH="0" baseline="0" smtClean="0">
                          <a:ln>
                            <a:noFill/>
                          </a:ln>
                          <a:solidFill>
                            <a:schemeClr val="tx1"/>
                          </a:solidFill>
                          <a:effectLst/>
                          <a:latin typeface="Tahoma" pitchFamily="34" charset="0"/>
                        </a:rPr>
                        <a:t>, </a:t>
                      </a:r>
                      <a:r>
                        <a:rPr kumimoji="0" lang="en-GB" altLang="en-US" sz="900" b="0" i="0" u="none" strike="noStrike" cap="none" normalizeH="0" baseline="0" smtClean="0">
                          <a:ln>
                            <a:noFill/>
                          </a:ln>
                          <a:solidFill>
                            <a:srgbClr val="03B0FF"/>
                          </a:solidFill>
                          <a:effectLst/>
                          <a:latin typeface="Tahoma" pitchFamily="34" charset="0"/>
                        </a:rPr>
                        <a:t>lfn3</a:t>
                      </a:r>
                      <a:endParaRPr kumimoji="0" lang="en-GB" altLang="en-US" sz="9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r>
            </a:tbl>
          </a:graphicData>
        </a:graphic>
      </p:graphicFrame>
      <p:graphicFrame>
        <p:nvGraphicFramePr>
          <p:cNvPr id="8" name="Group 23"/>
          <p:cNvGraphicFramePr>
            <a:graphicFrameLocks noGrp="1"/>
          </p:cNvGraphicFramePr>
          <p:nvPr/>
        </p:nvGraphicFramePr>
        <p:xfrm>
          <a:off x="609600" y="1295400"/>
          <a:ext cx="1676400" cy="1600200"/>
        </p:xfrm>
        <a:graphic>
          <a:graphicData uri="http://schemas.openxmlformats.org/drawingml/2006/table">
            <a:tbl>
              <a:tblPr/>
              <a:tblGrid>
                <a:gridCol w="609600"/>
                <a:gridCol w="1066800"/>
              </a:tblGrid>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rgbClr val="F80208"/>
                          </a:solidFill>
                          <a:effectLst/>
                          <a:latin typeface="Tahoma" pitchFamily="34" charset="0"/>
                        </a:rPr>
                        <a:t>lfn1</a:t>
                      </a:r>
                      <a:endParaRPr kumimoji="0" lang="en-GB" altLang="en-US" sz="9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lfn2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rgbClr val="00C210"/>
                          </a:solidFill>
                          <a:effectLst/>
                          <a:latin typeface="Tahoma" pitchFamily="34" charset="0"/>
                        </a:rPr>
                        <a:t>lfn3</a:t>
                      </a:r>
                      <a:r>
                        <a:rPr kumimoji="0" lang="en-GB" altLang="en-US" sz="900" b="0" i="0" u="none" strike="noStrike" cap="none" normalizeH="0" baseline="0" smtClean="0">
                          <a:ln>
                            <a:noFill/>
                          </a:ln>
                          <a:solidFill>
                            <a:schemeClr val="tx1"/>
                          </a:solidFill>
                          <a:effectLst/>
                          <a:latin typeface="Tahoma" pitchFamily="34" charset="0"/>
                        </a:rPr>
                        <a:t>, </a:t>
                      </a:r>
                      <a:r>
                        <a:rPr kumimoji="0" lang="en-GB" altLang="en-US" sz="900" b="0" i="0" u="none" strike="noStrike" cap="none" normalizeH="0" baseline="0" smtClean="0">
                          <a:ln>
                            <a:noFill/>
                          </a:ln>
                          <a:solidFill>
                            <a:srgbClr val="00C210"/>
                          </a:solidFill>
                          <a:effectLst/>
                          <a:latin typeface="Tahoma" pitchFamily="34" charset="0"/>
                        </a:rPr>
                        <a:t>lfn4</a:t>
                      </a:r>
                      <a:endParaRPr kumimoji="0" lang="en-GB" altLang="en-US" sz="9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2.1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lfn1, lfn3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2.1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rgbClr val="F80208"/>
                          </a:solidFill>
                          <a:effectLst/>
                          <a:latin typeface="Tahoma" pitchFamily="34" charset="0"/>
                        </a:rPr>
                        <a:t>lfn2</a:t>
                      </a:r>
                      <a:r>
                        <a:rPr kumimoji="0" lang="en-GB" altLang="en-US" sz="900" b="0" i="0" u="none" strike="noStrike" cap="none" normalizeH="0" baseline="0" smtClean="0">
                          <a:ln>
                            <a:noFill/>
                          </a:ln>
                          <a:solidFill>
                            <a:schemeClr val="tx1"/>
                          </a:solidFill>
                          <a:effectLst/>
                          <a:latin typeface="Tahoma" pitchFamily="34" charset="0"/>
                        </a:rPr>
                        <a:t>, </a:t>
                      </a:r>
                      <a:r>
                        <a:rPr kumimoji="0" lang="en-GB" altLang="en-US" sz="900" b="0" i="0" u="none" strike="noStrike" cap="none" normalizeH="0" baseline="0" smtClean="0">
                          <a:ln>
                            <a:noFill/>
                          </a:ln>
                          <a:solidFill>
                            <a:srgbClr val="F80208"/>
                          </a:solidFill>
                          <a:effectLst/>
                          <a:latin typeface="Tahoma" pitchFamily="34" charset="0"/>
                        </a:rPr>
                        <a:t>lfn4</a:t>
                      </a:r>
                      <a:endParaRPr kumimoji="0" lang="en-GB" altLang="en-US" sz="9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3.1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rgbClr val="03B0FF"/>
                          </a:solidFill>
                          <a:effectLst/>
                          <a:latin typeface="Tahoma" pitchFamily="34" charset="0"/>
                        </a:rPr>
                        <a:t>lfn1</a:t>
                      </a:r>
                      <a:r>
                        <a:rPr kumimoji="0" lang="en-GB" altLang="en-US" sz="900" b="0" i="0" u="none" strike="noStrike" cap="none" normalizeH="0" baseline="0" smtClean="0">
                          <a:ln>
                            <a:noFill/>
                          </a:ln>
                          <a:solidFill>
                            <a:schemeClr val="tx1"/>
                          </a:solidFill>
                          <a:effectLst/>
                          <a:latin typeface="Tahoma" pitchFamily="34" charset="0"/>
                        </a:rPr>
                        <a:t>, </a:t>
                      </a:r>
                      <a:r>
                        <a:rPr kumimoji="0" lang="en-GB" altLang="en-US" sz="900" b="0" i="0" u="none" strike="noStrike" cap="none" normalizeH="0" baseline="0" smtClean="0">
                          <a:ln>
                            <a:noFill/>
                          </a:ln>
                          <a:solidFill>
                            <a:srgbClr val="03B0FF"/>
                          </a:solidFill>
                          <a:effectLst/>
                          <a:latin typeface="Tahoma" pitchFamily="34" charset="0"/>
                        </a:rPr>
                        <a:t>lfn3</a:t>
                      </a:r>
                      <a:endParaRPr kumimoji="0" lang="en-GB" altLang="en-US" sz="9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Job 3.2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dirty="0" smtClean="0">
                          <a:ln>
                            <a:noFill/>
                          </a:ln>
                          <a:solidFill>
                            <a:srgbClr val="00C210"/>
                          </a:solidFill>
                          <a:effectLst/>
                          <a:latin typeface="Tahoma" pitchFamily="34" charset="0"/>
                        </a:rPr>
                        <a:t>lfn2</a:t>
                      </a:r>
                      <a:endParaRPr kumimoji="0" lang="en-GB" altLang="en-US" sz="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r>
            </a:tbl>
          </a:graphicData>
        </a:graphic>
      </p:graphicFrame>
      <p:sp>
        <p:nvSpPr>
          <p:cNvPr id="9" name="AutoShape 49"/>
          <p:cNvSpPr>
            <a:spLocks noChangeArrowheads="1"/>
          </p:cNvSpPr>
          <p:nvPr/>
        </p:nvSpPr>
        <p:spPr bwMode="auto">
          <a:xfrm>
            <a:off x="2419350" y="1676400"/>
            <a:ext cx="609600" cy="381000"/>
          </a:xfrm>
          <a:prstGeom prst="leftRightArrow">
            <a:avLst>
              <a:gd name="adj1" fmla="val 50000"/>
              <a:gd name="adj2" fmla="val 32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000" b="0">
                <a:solidFill>
                  <a:srgbClr val="F80208"/>
                </a:solidFill>
                <a:latin typeface="Arial" charset="0"/>
              </a:rPr>
              <a:t>Optimizer</a:t>
            </a:r>
          </a:p>
        </p:txBody>
      </p:sp>
      <p:sp>
        <p:nvSpPr>
          <p:cNvPr id="10" name="Oval 50"/>
          <p:cNvSpPr>
            <a:spLocks noChangeArrowheads="1"/>
          </p:cNvSpPr>
          <p:nvPr/>
        </p:nvSpPr>
        <p:spPr bwMode="auto">
          <a:xfrm>
            <a:off x="1838325" y="4800600"/>
            <a:ext cx="1179742" cy="533400"/>
          </a:xfrm>
          <a:prstGeom prst="ellipse">
            <a:avLst/>
          </a:prstGeom>
          <a:solidFill>
            <a:srgbClr val="BB50C4"/>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400" b="0" dirty="0">
                <a:solidFill>
                  <a:schemeClr val="tx1"/>
                </a:solidFill>
                <a:latin typeface="Arial" charset="0"/>
              </a:rPr>
              <a:t>Computing</a:t>
            </a:r>
          </a:p>
          <a:p>
            <a:pPr eaLnBrk="1" hangingPunct="1">
              <a:spcBef>
                <a:spcPct val="0"/>
              </a:spcBef>
              <a:buClrTx/>
            </a:pPr>
            <a:r>
              <a:rPr kumimoji="1" lang="en-GB" altLang="en-US" sz="1400" b="0" dirty="0">
                <a:solidFill>
                  <a:schemeClr val="tx1"/>
                </a:solidFill>
                <a:latin typeface="Arial" charset="0"/>
              </a:rPr>
              <a:t>Agent</a:t>
            </a:r>
          </a:p>
        </p:txBody>
      </p:sp>
      <p:sp>
        <p:nvSpPr>
          <p:cNvPr id="11" name="AutoShape 51"/>
          <p:cNvSpPr>
            <a:spLocks noChangeArrowheads="1"/>
          </p:cNvSpPr>
          <p:nvPr/>
        </p:nvSpPr>
        <p:spPr bwMode="auto">
          <a:xfrm>
            <a:off x="4267200" y="5638800"/>
            <a:ext cx="762000" cy="533400"/>
          </a:xfrm>
          <a:prstGeom prst="roundRect">
            <a:avLst>
              <a:gd name="adj" fmla="val 16667"/>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000" b="0" dirty="0" smtClean="0">
                <a:solidFill>
                  <a:schemeClr val="tx1"/>
                </a:solidFill>
                <a:latin typeface="Arial" charset="0"/>
              </a:rPr>
              <a:t>GW</a:t>
            </a:r>
            <a:endParaRPr kumimoji="1" lang="en-GB" altLang="en-US" sz="2000" b="0" dirty="0">
              <a:solidFill>
                <a:schemeClr val="tx1"/>
              </a:solidFill>
              <a:latin typeface="Arial" charset="0"/>
            </a:endParaRPr>
          </a:p>
        </p:txBody>
      </p:sp>
      <p:sp>
        <p:nvSpPr>
          <p:cNvPr id="12" name="AutoShape 52"/>
          <p:cNvSpPr>
            <a:spLocks noChangeArrowheads="1"/>
          </p:cNvSpPr>
          <p:nvPr/>
        </p:nvSpPr>
        <p:spPr bwMode="auto">
          <a:xfrm>
            <a:off x="6172200" y="4724400"/>
            <a:ext cx="762000" cy="533400"/>
          </a:xfrm>
          <a:prstGeom prst="roundRect">
            <a:avLst>
              <a:gd name="adj" fmla="val 16667"/>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000" b="0">
                <a:solidFill>
                  <a:schemeClr val="tx1"/>
                </a:solidFill>
                <a:latin typeface="Arial" charset="0"/>
              </a:rPr>
              <a:t>CE</a:t>
            </a:r>
          </a:p>
        </p:txBody>
      </p:sp>
      <p:sp>
        <p:nvSpPr>
          <p:cNvPr id="13" name="AutoShape 53"/>
          <p:cNvSpPr>
            <a:spLocks noChangeArrowheads="1"/>
          </p:cNvSpPr>
          <p:nvPr/>
        </p:nvSpPr>
        <p:spPr bwMode="auto">
          <a:xfrm>
            <a:off x="7772400" y="4724400"/>
            <a:ext cx="762000" cy="533400"/>
          </a:xfrm>
          <a:prstGeom prst="roundRect">
            <a:avLst>
              <a:gd name="adj" fmla="val 16667"/>
            </a:avLst>
          </a:prstGeom>
          <a:solidFill>
            <a:srgbClr val="F876A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2000" b="0">
                <a:solidFill>
                  <a:schemeClr val="tx1"/>
                </a:solidFill>
                <a:latin typeface="Arial" charset="0"/>
              </a:rPr>
              <a:t>WN</a:t>
            </a:r>
          </a:p>
        </p:txBody>
      </p:sp>
      <p:cxnSp>
        <p:nvCxnSpPr>
          <p:cNvPr id="14" name="AutoShape 54"/>
          <p:cNvCxnSpPr>
            <a:cxnSpLocks noChangeShapeType="1"/>
            <a:stCxn id="12" idx="3"/>
            <a:endCxn id="13" idx="1"/>
          </p:cNvCxnSpPr>
          <p:nvPr/>
        </p:nvCxnSpPr>
        <p:spPr bwMode="auto">
          <a:xfrm>
            <a:off x="6934200" y="4991100"/>
            <a:ext cx="838200" cy="0"/>
          </a:xfrm>
          <a:prstGeom prst="straightConnector1">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AutoShape 55"/>
          <p:cNvSpPr>
            <a:spLocks noChangeArrowheads="1"/>
          </p:cNvSpPr>
          <p:nvPr/>
        </p:nvSpPr>
        <p:spPr bwMode="auto">
          <a:xfrm>
            <a:off x="6248400" y="2520950"/>
            <a:ext cx="1139825" cy="831850"/>
          </a:xfrm>
          <a:prstGeom prst="flowChartDecision">
            <a:avLst/>
          </a:prstGeom>
          <a:solidFill>
            <a:srgbClr val="A8C33E"/>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a:solidFill>
                  <a:schemeClr val="tx1"/>
                </a:solidFill>
                <a:latin typeface="Arial" charset="0"/>
              </a:rPr>
              <a:t>Env OK?</a:t>
            </a:r>
          </a:p>
        </p:txBody>
      </p:sp>
      <p:sp>
        <p:nvSpPr>
          <p:cNvPr id="16" name="Oval 56"/>
          <p:cNvSpPr>
            <a:spLocks noChangeArrowheads="1"/>
          </p:cNvSpPr>
          <p:nvPr/>
        </p:nvSpPr>
        <p:spPr bwMode="auto">
          <a:xfrm>
            <a:off x="7696200" y="2555875"/>
            <a:ext cx="838200" cy="762000"/>
          </a:xfrm>
          <a:prstGeom prst="ellipse">
            <a:avLst/>
          </a:prstGeom>
          <a:solidFill>
            <a:srgbClr val="A8C33E"/>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a:solidFill>
                  <a:schemeClr val="tx1"/>
                </a:solidFill>
                <a:latin typeface="Arial" charset="0"/>
              </a:rPr>
              <a:t>Die with grace</a:t>
            </a:r>
            <a:endParaRPr kumimoji="1" lang="en-GB" altLang="en-US" sz="2400" b="0">
              <a:solidFill>
                <a:schemeClr val="tx1"/>
              </a:solidFill>
              <a:latin typeface="Times New Roman" pitchFamily="18" charset="0"/>
            </a:endParaRPr>
          </a:p>
        </p:txBody>
      </p:sp>
      <p:sp>
        <p:nvSpPr>
          <p:cNvPr id="17" name="Oval 57"/>
          <p:cNvSpPr>
            <a:spLocks noChangeArrowheads="1"/>
          </p:cNvSpPr>
          <p:nvPr/>
        </p:nvSpPr>
        <p:spPr bwMode="auto">
          <a:xfrm>
            <a:off x="5181600" y="2555875"/>
            <a:ext cx="762000" cy="762000"/>
          </a:xfrm>
          <a:prstGeom prst="ellipse">
            <a:avLst/>
          </a:prstGeom>
          <a:solidFill>
            <a:srgbClr val="A8C33E"/>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000" b="0">
                <a:solidFill>
                  <a:schemeClr val="tx1"/>
                </a:solidFill>
                <a:latin typeface="Arial" charset="0"/>
              </a:rPr>
              <a:t>Execs agent</a:t>
            </a:r>
          </a:p>
        </p:txBody>
      </p:sp>
      <p:grpSp>
        <p:nvGrpSpPr>
          <p:cNvPr id="18" name="Group 58"/>
          <p:cNvGrpSpPr>
            <a:grpSpLocks/>
          </p:cNvGrpSpPr>
          <p:nvPr/>
        </p:nvGrpSpPr>
        <p:grpSpPr bwMode="auto">
          <a:xfrm>
            <a:off x="5029205" y="4991106"/>
            <a:ext cx="1143001" cy="914401"/>
            <a:chOff x="3168" y="3144"/>
            <a:chExt cx="720" cy="576"/>
          </a:xfrm>
        </p:grpSpPr>
        <p:cxnSp>
          <p:nvCxnSpPr>
            <p:cNvPr id="19" name="AutoShape 59"/>
            <p:cNvCxnSpPr>
              <a:cxnSpLocks noChangeShapeType="1"/>
              <a:stCxn id="11" idx="3"/>
              <a:endCxn id="12" idx="1"/>
            </p:cNvCxnSpPr>
            <p:nvPr/>
          </p:nvCxnSpPr>
          <p:spPr bwMode="auto">
            <a:xfrm flipV="1">
              <a:off x="3168" y="3144"/>
              <a:ext cx="720" cy="576"/>
            </a:xfrm>
            <a:prstGeom prst="curvedConnector3">
              <a:avLst>
                <a:gd name="adj1" fmla="val 50000"/>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60"/>
            <p:cNvSpPr>
              <a:spLocks noChangeArrowheads="1"/>
            </p:cNvSpPr>
            <p:nvPr/>
          </p:nvSpPr>
          <p:spPr bwMode="auto">
            <a:xfrm>
              <a:off x="3264" y="3255"/>
              <a:ext cx="624" cy="40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algn="l" eaLnBrk="1" hangingPunct="1">
                <a:spcBef>
                  <a:spcPct val="0"/>
                </a:spcBef>
                <a:buClrTx/>
              </a:pPr>
              <a:r>
                <a:rPr kumimoji="1" lang="en-GB" altLang="en-US" sz="1200" b="0">
                  <a:solidFill>
                    <a:schemeClr val="tx1"/>
                  </a:solidFill>
                  <a:latin typeface="Arial" charset="0"/>
                </a:rPr>
                <a:t>Sends job agent to site</a:t>
              </a:r>
            </a:p>
          </p:txBody>
        </p:sp>
      </p:grpSp>
      <p:cxnSp>
        <p:nvCxnSpPr>
          <p:cNvPr id="21" name="AutoShape 61"/>
          <p:cNvCxnSpPr>
            <a:cxnSpLocks noChangeShapeType="1"/>
            <a:stCxn id="13" idx="0"/>
            <a:endCxn id="15" idx="2"/>
          </p:cNvCxnSpPr>
          <p:nvPr/>
        </p:nvCxnSpPr>
        <p:spPr bwMode="auto">
          <a:xfrm rot="5400000" flipH="1">
            <a:off x="6800057" y="3371056"/>
            <a:ext cx="1371600" cy="1335087"/>
          </a:xfrm>
          <a:prstGeom prst="curvedConnector3">
            <a:avLst>
              <a:gd name="adj1" fmla="val 50000"/>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Group 62"/>
          <p:cNvGrpSpPr>
            <a:grpSpLocks/>
          </p:cNvGrpSpPr>
          <p:nvPr/>
        </p:nvGrpSpPr>
        <p:grpSpPr bwMode="auto">
          <a:xfrm>
            <a:off x="5924550" y="2667000"/>
            <a:ext cx="446088" cy="274638"/>
            <a:chOff x="3732" y="1680"/>
            <a:chExt cx="281" cy="173"/>
          </a:xfrm>
        </p:grpSpPr>
        <p:cxnSp>
          <p:nvCxnSpPr>
            <p:cNvPr id="23" name="AutoShape 63"/>
            <p:cNvCxnSpPr>
              <a:cxnSpLocks noChangeShapeType="1"/>
            </p:cNvCxnSpPr>
            <p:nvPr/>
          </p:nvCxnSpPr>
          <p:spPr bwMode="auto">
            <a:xfrm rot="10800000">
              <a:off x="3744" y="1850"/>
              <a:ext cx="192" cy="0"/>
            </a:xfrm>
            <a:prstGeom prst="straightConnector1">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Rectangle 64"/>
            <p:cNvSpPr>
              <a:spLocks noChangeArrowheads="1"/>
            </p:cNvSpPr>
            <p:nvPr/>
          </p:nvSpPr>
          <p:spPr bwMode="auto">
            <a:xfrm>
              <a:off x="3732" y="1680"/>
              <a:ext cx="2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a:solidFill>
                    <a:schemeClr val="tx1"/>
                  </a:solidFill>
                  <a:latin typeface="Arial" charset="0"/>
                </a:rPr>
                <a:t>Yes</a:t>
              </a:r>
            </a:p>
          </p:txBody>
        </p:sp>
      </p:grpSp>
      <p:grpSp>
        <p:nvGrpSpPr>
          <p:cNvPr id="25" name="Group 65"/>
          <p:cNvGrpSpPr>
            <a:grpSpLocks/>
          </p:cNvGrpSpPr>
          <p:nvPr/>
        </p:nvGrpSpPr>
        <p:grpSpPr bwMode="auto">
          <a:xfrm>
            <a:off x="7310438" y="2667000"/>
            <a:ext cx="385762" cy="274638"/>
            <a:chOff x="4605" y="1680"/>
            <a:chExt cx="243" cy="173"/>
          </a:xfrm>
        </p:grpSpPr>
        <p:cxnSp>
          <p:nvCxnSpPr>
            <p:cNvPr id="26" name="AutoShape 66"/>
            <p:cNvCxnSpPr>
              <a:cxnSpLocks noChangeShapeType="1"/>
            </p:cNvCxnSpPr>
            <p:nvPr/>
          </p:nvCxnSpPr>
          <p:spPr bwMode="auto">
            <a:xfrm>
              <a:off x="4654" y="1850"/>
              <a:ext cx="194" cy="0"/>
            </a:xfrm>
            <a:prstGeom prst="straightConnector1">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Rectangle 67"/>
            <p:cNvSpPr>
              <a:spLocks noChangeArrowheads="1"/>
            </p:cNvSpPr>
            <p:nvPr/>
          </p:nvSpPr>
          <p:spPr bwMode="auto">
            <a:xfrm>
              <a:off x="4605" y="1680"/>
              <a:ext cx="23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a:solidFill>
                    <a:schemeClr val="tx1"/>
                  </a:solidFill>
                  <a:latin typeface="Arial" charset="0"/>
                </a:rPr>
                <a:t>No</a:t>
              </a:r>
            </a:p>
          </p:txBody>
        </p:sp>
      </p:grpSp>
      <p:grpSp>
        <p:nvGrpSpPr>
          <p:cNvPr id="28" name="Group 68"/>
          <p:cNvGrpSpPr>
            <a:grpSpLocks/>
          </p:cNvGrpSpPr>
          <p:nvPr/>
        </p:nvGrpSpPr>
        <p:grpSpPr bwMode="auto">
          <a:xfrm>
            <a:off x="1347788" y="2886076"/>
            <a:ext cx="1717675" cy="1914525"/>
            <a:chOff x="849" y="1818"/>
            <a:chExt cx="1082" cy="1206"/>
          </a:xfrm>
        </p:grpSpPr>
        <p:cxnSp>
          <p:nvCxnSpPr>
            <p:cNvPr id="29" name="AutoShape 69"/>
            <p:cNvCxnSpPr>
              <a:cxnSpLocks noChangeShapeType="1"/>
              <a:endCxn id="10" idx="0"/>
            </p:cNvCxnSpPr>
            <p:nvPr/>
          </p:nvCxnSpPr>
          <p:spPr bwMode="auto">
            <a:xfrm rot="16200000" flipH="1">
              <a:off x="713" y="2208"/>
              <a:ext cx="1206" cy="426"/>
            </a:xfrm>
            <a:prstGeom prst="curvedConnector3">
              <a:avLst>
                <a:gd name="adj1" fmla="val 50000"/>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Rectangle 70"/>
            <p:cNvSpPr>
              <a:spLocks noChangeArrowheads="1"/>
            </p:cNvSpPr>
            <p:nvPr/>
          </p:nvSpPr>
          <p:spPr bwMode="auto">
            <a:xfrm>
              <a:off x="849" y="2016"/>
              <a:ext cx="1082"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algn="l" eaLnBrk="1" hangingPunct="1">
                <a:spcBef>
                  <a:spcPct val="0"/>
                </a:spcBef>
                <a:buClrTx/>
              </a:pPr>
              <a:r>
                <a:rPr kumimoji="1" lang="en-GB" altLang="en-US" sz="1200" b="0">
                  <a:solidFill>
                    <a:schemeClr val="tx1"/>
                  </a:solidFill>
                  <a:latin typeface="Arial" charset="0"/>
                </a:rPr>
                <a:t>Close SE’s &amp; Software</a:t>
              </a:r>
            </a:p>
            <a:p>
              <a:pPr algn="l" eaLnBrk="1" hangingPunct="1">
                <a:spcBef>
                  <a:spcPct val="0"/>
                </a:spcBef>
                <a:buClrTx/>
              </a:pPr>
              <a:r>
                <a:rPr kumimoji="1" lang="en-GB" altLang="en-US" sz="1200" b="0">
                  <a:solidFill>
                    <a:schemeClr val="tx1"/>
                  </a:solidFill>
                  <a:latin typeface="Arial" charset="0"/>
                </a:rPr>
                <a:t>Matchmaking</a:t>
              </a:r>
            </a:p>
          </p:txBody>
        </p:sp>
      </p:grpSp>
      <p:grpSp>
        <p:nvGrpSpPr>
          <p:cNvPr id="31" name="Group 71"/>
          <p:cNvGrpSpPr>
            <a:grpSpLocks/>
          </p:cNvGrpSpPr>
          <p:nvPr/>
        </p:nvGrpSpPr>
        <p:grpSpPr bwMode="auto">
          <a:xfrm>
            <a:off x="2427288" y="3206750"/>
            <a:ext cx="2865437" cy="1593850"/>
            <a:chOff x="1529" y="2020"/>
            <a:chExt cx="1805" cy="1004"/>
          </a:xfrm>
        </p:grpSpPr>
        <p:cxnSp>
          <p:nvCxnSpPr>
            <p:cNvPr id="32" name="AutoShape 72"/>
            <p:cNvCxnSpPr>
              <a:cxnSpLocks noChangeShapeType="1"/>
              <a:stCxn id="10" idx="0"/>
              <a:endCxn id="17" idx="3"/>
            </p:cNvCxnSpPr>
            <p:nvPr/>
          </p:nvCxnSpPr>
          <p:spPr bwMode="auto">
            <a:xfrm rot="5400000" flipH="1" flipV="1">
              <a:off x="1930" y="1619"/>
              <a:ext cx="1004" cy="1805"/>
            </a:xfrm>
            <a:prstGeom prst="curvedConnector3">
              <a:avLst>
                <a:gd name="adj1" fmla="val 50000"/>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Rectangle 73"/>
            <p:cNvSpPr>
              <a:spLocks noChangeArrowheads="1"/>
            </p:cNvSpPr>
            <p:nvPr/>
          </p:nvSpPr>
          <p:spPr bwMode="auto">
            <a:xfrm>
              <a:off x="1968" y="2352"/>
              <a:ext cx="980"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a:solidFill>
                    <a:schemeClr val="tx1"/>
                  </a:solidFill>
                  <a:latin typeface="Arial" charset="0"/>
                </a:rPr>
                <a:t>Receives work-load </a:t>
              </a:r>
            </a:p>
          </p:txBody>
        </p:sp>
      </p:grpSp>
      <p:grpSp>
        <p:nvGrpSpPr>
          <p:cNvPr id="34" name="Group 74"/>
          <p:cNvGrpSpPr>
            <a:grpSpLocks/>
          </p:cNvGrpSpPr>
          <p:nvPr/>
        </p:nvGrpSpPr>
        <p:grpSpPr bwMode="auto">
          <a:xfrm>
            <a:off x="2428876" y="2936877"/>
            <a:ext cx="2752725" cy="1863726"/>
            <a:chOff x="1530" y="1850"/>
            <a:chExt cx="1734" cy="1174"/>
          </a:xfrm>
        </p:grpSpPr>
        <p:cxnSp>
          <p:nvCxnSpPr>
            <p:cNvPr id="35" name="AutoShape 75"/>
            <p:cNvCxnSpPr>
              <a:cxnSpLocks noChangeShapeType="1"/>
              <a:stCxn id="17" idx="2"/>
              <a:endCxn id="10" idx="0"/>
            </p:cNvCxnSpPr>
            <p:nvPr/>
          </p:nvCxnSpPr>
          <p:spPr bwMode="auto">
            <a:xfrm rot="10800000" flipV="1">
              <a:off x="1530" y="1850"/>
              <a:ext cx="1734" cy="1174"/>
            </a:xfrm>
            <a:prstGeom prst="curvedConnector2">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Rectangle 76"/>
            <p:cNvSpPr>
              <a:spLocks noChangeArrowheads="1"/>
            </p:cNvSpPr>
            <p:nvPr/>
          </p:nvSpPr>
          <p:spPr bwMode="auto">
            <a:xfrm>
              <a:off x="2064" y="1920"/>
              <a:ext cx="767"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a:solidFill>
                    <a:schemeClr val="tx1"/>
                  </a:solidFill>
                  <a:latin typeface="Arial" charset="0"/>
                </a:rPr>
                <a:t>Asks work-load</a:t>
              </a:r>
            </a:p>
          </p:txBody>
        </p:sp>
      </p:grpSp>
      <p:grpSp>
        <p:nvGrpSpPr>
          <p:cNvPr id="37" name="Group 77"/>
          <p:cNvGrpSpPr>
            <a:grpSpLocks/>
          </p:cNvGrpSpPr>
          <p:nvPr/>
        </p:nvGrpSpPr>
        <p:grpSpPr bwMode="auto">
          <a:xfrm>
            <a:off x="1217614" y="2886077"/>
            <a:ext cx="954089" cy="1993900"/>
            <a:chOff x="767" y="1818"/>
            <a:chExt cx="601" cy="1256"/>
          </a:xfrm>
        </p:grpSpPr>
        <p:cxnSp>
          <p:nvCxnSpPr>
            <p:cNvPr id="38" name="AutoShape 78"/>
            <p:cNvCxnSpPr>
              <a:cxnSpLocks noChangeShapeType="1"/>
              <a:endCxn id="10" idx="1"/>
            </p:cNvCxnSpPr>
            <p:nvPr/>
          </p:nvCxnSpPr>
          <p:spPr bwMode="auto">
            <a:xfrm rot="16200000" flipH="1">
              <a:off x="389" y="2196"/>
              <a:ext cx="1256" cy="499"/>
            </a:xfrm>
            <a:prstGeom prst="curvedConnector3">
              <a:avLst>
                <a:gd name="adj1" fmla="val 50000"/>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Rectangle 79"/>
            <p:cNvSpPr>
              <a:spLocks noChangeArrowheads="1"/>
            </p:cNvSpPr>
            <p:nvPr/>
          </p:nvSpPr>
          <p:spPr bwMode="auto">
            <a:xfrm>
              <a:off x="840" y="2562"/>
              <a:ext cx="528"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algn="l" eaLnBrk="1" hangingPunct="1">
                <a:spcBef>
                  <a:spcPct val="0"/>
                </a:spcBef>
                <a:buClrTx/>
              </a:pPr>
              <a:r>
                <a:rPr kumimoji="1" lang="en-GB" altLang="en-US" sz="1200" b="0">
                  <a:solidFill>
                    <a:schemeClr val="tx1"/>
                  </a:solidFill>
                  <a:latin typeface="Arial" charset="0"/>
                </a:rPr>
                <a:t>Retrieves workload</a:t>
              </a:r>
            </a:p>
          </p:txBody>
        </p:sp>
      </p:grpSp>
      <p:grpSp>
        <p:nvGrpSpPr>
          <p:cNvPr id="40" name="Group 80"/>
          <p:cNvGrpSpPr>
            <a:grpSpLocks/>
          </p:cNvGrpSpPr>
          <p:nvPr/>
        </p:nvGrpSpPr>
        <p:grpSpPr bwMode="auto">
          <a:xfrm>
            <a:off x="2846389" y="3317875"/>
            <a:ext cx="2717801" cy="1560513"/>
            <a:chOff x="1793" y="2090"/>
            <a:chExt cx="1712" cy="983"/>
          </a:xfrm>
        </p:grpSpPr>
        <p:cxnSp>
          <p:nvCxnSpPr>
            <p:cNvPr id="41" name="AutoShape 81"/>
            <p:cNvCxnSpPr>
              <a:cxnSpLocks noChangeShapeType="1"/>
              <a:stCxn id="17" idx="4"/>
              <a:endCxn id="10" idx="7"/>
            </p:cNvCxnSpPr>
            <p:nvPr/>
          </p:nvCxnSpPr>
          <p:spPr bwMode="auto">
            <a:xfrm rot="5400000">
              <a:off x="2157" y="1726"/>
              <a:ext cx="983" cy="1712"/>
            </a:xfrm>
            <a:prstGeom prst="curvedConnector3">
              <a:avLst>
                <a:gd name="adj1" fmla="val 50000"/>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Rectangle 82"/>
            <p:cNvSpPr>
              <a:spLocks noChangeArrowheads="1"/>
            </p:cNvSpPr>
            <p:nvPr/>
          </p:nvSpPr>
          <p:spPr bwMode="auto">
            <a:xfrm>
              <a:off x="2208" y="2544"/>
              <a:ext cx="831"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a:solidFill>
                    <a:schemeClr val="tx1"/>
                  </a:solidFill>
                  <a:latin typeface="Arial" charset="0"/>
                </a:rPr>
                <a:t>Sends job result </a:t>
              </a:r>
            </a:p>
          </p:txBody>
        </p:sp>
      </p:grpSp>
      <p:grpSp>
        <p:nvGrpSpPr>
          <p:cNvPr id="43" name="Group 83"/>
          <p:cNvGrpSpPr>
            <a:grpSpLocks/>
          </p:cNvGrpSpPr>
          <p:nvPr/>
        </p:nvGrpSpPr>
        <p:grpSpPr bwMode="auto">
          <a:xfrm>
            <a:off x="485775" y="2884488"/>
            <a:ext cx="1352550" cy="2182812"/>
            <a:chOff x="306" y="1817"/>
            <a:chExt cx="852" cy="1375"/>
          </a:xfrm>
        </p:grpSpPr>
        <p:cxnSp>
          <p:nvCxnSpPr>
            <p:cNvPr id="44" name="AutoShape 84"/>
            <p:cNvCxnSpPr>
              <a:cxnSpLocks noChangeShapeType="1"/>
              <a:stCxn id="10" idx="2"/>
            </p:cNvCxnSpPr>
            <p:nvPr/>
          </p:nvCxnSpPr>
          <p:spPr bwMode="auto">
            <a:xfrm rot="10800000">
              <a:off x="576" y="1817"/>
              <a:ext cx="582" cy="1375"/>
            </a:xfrm>
            <a:prstGeom prst="curvedConnector2">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Rectangle 85"/>
            <p:cNvSpPr>
              <a:spLocks noChangeArrowheads="1"/>
            </p:cNvSpPr>
            <p:nvPr/>
          </p:nvSpPr>
          <p:spPr bwMode="auto">
            <a:xfrm>
              <a:off x="306" y="2352"/>
              <a:ext cx="528"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algn="l" eaLnBrk="1" hangingPunct="1">
                <a:spcBef>
                  <a:spcPct val="0"/>
                </a:spcBef>
                <a:buClrTx/>
              </a:pPr>
              <a:r>
                <a:rPr kumimoji="1" lang="en-GB" altLang="en-US" sz="1200" b="0">
                  <a:solidFill>
                    <a:schemeClr val="tx1"/>
                  </a:solidFill>
                  <a:latin typeface="Arial" charset="0"/>
                </a:rPr>
                <a:t>Updates TQ</a:t>
              </a:r>
            </a:p>
          </p:txBody>
        </p:sp>
      </p:grpSp>
      <p:grpSp>
        <p:nvGrpSpPr>
          <p:cNvPr id="46" name="Group 86"/>
          <p:cNvGrpSpPr>
            <a:grpSpLocks/>
          </p:cNvGrpSpPr>
          <p:nvPr/>
        </p:nvGrpSpPr>
        <p:grpSpPr bwMode="auto">
          <a:xfrm>
            <a:off x="2286000" y="774700"/>
            <a:ext cx="3505200" cy="635000"/>
            <a:chOff x="1440" y="488"/>
            <a:chExt cx="2208" cy="400"/>
          </a:xfrm>
        </p:grpSpPr>
        <p:cxnSp>
          <p:nvCxnSpPr>
            <p:cNvPr id="47" name="AutoShape 87"/>
            <p:cNvCxnSpPr>
              <a:cxnSpLocks noChangeShapeType="1"/>
              <a:stCxn id="57" idx="1"/>
            </p:cNvCxnSpPr>
            <p:nvPr/>
          </p:nvCxnSpPr>
          <p:spPr bwMode="auto">
            <a:xfrm rot="16200000" flipH="1" flipV="1">
              <a:off x="2394" y="-366"/>
              <a:ext cx="300" cy="2208"/>
            </a:xfrm>
            <a:prstGeom prst="curvedConnector4">
              <a:avLst>
                <a:gd name="adj1" fmla="val -5005"/>
                <a:gd name="adj2" fmla="val 75856"/>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Rectangle 88"/>
            <p:cNvSpPr>
              <a:spLocks noChangeArrowheads="1"/>
            </p:cNvSpPr>
            <p:nvPr/>
          </p:nvSpPr>
          <p:spPr bwMode="auto">
            <a:xfrm>
              <a:off x="2570" y="488"/>
              <a:ext cx="618"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a:solidFill>
                    <a:schemeClr val="tx1"/>
                  </a:solidFill>
                  <a:latin typeface="Arial" charset="0"/>
                </a:rPr>
                <a:t>Submits job</a:t>
              </a:r>
            </a:p>
          </p:txBody>
        </p:sp>
      </p:grpSp>
      <p:grpSp>
        <p:nvGrpSpPr>
          <p:cNvPr id="49" name="Group 89"/>
          <p:cNvGrpSpPr>
            <a:grpSpLocks/>
          </p:cNvGrpSpPr>
          <p:nvPr/>
        </p:nvGrpSpPr>
        <p:grpSpPr bwMode="auto">
          <a:xfrm>
            <a:off x="5791200" y="838200"/>
            <a:ext cx="963613" cy="381000"/>
            <a:chOff x="3648" y="528"/>
            <a:chExt cx="607" cy="240"/>
          </a:xfrm>
        </p:grpSpPr>
        <p:grpSp>
          <p:nvGrpSpPr>
            <p:cNvPr id="50" name="Group 90"/>
            <p:cNvGrpSpPr>
              <a:grpSpLocks/>
            </p:cNvGrpSpPr>
            <p:nvPr/>
          </p:nvGrpSpPr>
          <p:grpSpPr bwMode="auto">
            <a:xfrm>
              <a:off x="3648" y="528"/>
              <a:ext cx="240" cy="240"/>
              <a:chOff x="3408" y="576"/>
              <a:chExt cx="384" cy="384"/>
            </a:xfrm>
          </p:grpSpPr>
          <p:sp>
            <p:nvSpPr>
              <p:cNvPr id="52" name="Oval 91"/>
              <p:cNvSpPr>
                <a:spLocks noChangeArrowheads="1"/>
              </p:cNvSpPr>
              <p:nvPr/>
            </p:nvSpPr>
            <p:spPr bwMode="auto">
              <a:xfrm>
                <a:off x="3552" y="576"/>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endParaRPr lang="en-US" altLang="en-US"/>
              </a:p>
            </p:txBody>
          </p:sp>
          <p:cxnSp>
            <p:nvCxnSpPr>
              <p:cNvPr id="53" name="AutoShape 92"/>
              <p:cNvCxnSpPr>
                <a:cxnSpLocks noChangeShapeType="1"/>
                <a:stCxn id="52" idx="4"/>
              </p:cNvCxnSpPr>
              <p:nvPr/>
            </p:nvCxnSpPr>
            <p:spPr bwMode="auto">
              <a:xfrm>
                <a:off x="3600" y="672"/>
                <a:ext cx="0" cy="144"/>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AutoShape 93"/>
              <p:cNvCxnSpPr>
                <a:cxnSpLocks noChangeShapeType="1"/>
              </p:cNvCxnSpPr>
              <p:nvPr/>
            </p:nvCxnSpPr>
            <p:spPr bwMode="auto">
              <a:xfrm>
                <a:off x="3600" y="816"/>
                <a:ext cx="96" cy="144"/>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AutoShape 94"/>
              <p:cNvCxnSpPr>
                <a:cxnSpLocks noChangeShapeType="1"/>
              </p:cNvCxnSpPr>
              <p:nvPr/>
            </p:nvCxnSpPr>
            <p:spPr bwMode="auto">
              <a:xfrm flipH="1">
                <a:off x="3504" y="816"/>
                <a:ext cx="96" cy="144"/>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Line 95"/>
              <p:cNvSpPr>
                <a:spLocks noChangeShapeType="1"/>
              </p:cNvSpPr>
              <p:nvPr/>
            </p:nvSpPr>
            <p:spPr bwMode="auto">
              <a:xfrm flipV="1">
                <a:off x="3600" y="6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 name="Line 96"/>
              <p:cNvSpPr>
                <a:spLocks noChangeShapeType="1"/>
              </p:cNvSpPr>
              <p:nvPr/>
            </p:nvSpPr>
            <p:spPr bwMode="auto">
              <a:xfrm flipH="1" flipV="1">
                <a:off x="3408" y="6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 name="Rectangle 97"/>
            <p:cNvSpPr>
              <a:spLocks noChangeArrowheads="1"/>
            </p:cNvSpPr>
            <p:nvPr/>
          </p:nvSpPr>
          <p:spPr bwMode="auto">
            <a:xfrm>
              <a:off x="3936" y="528"/>
              <a:ext cx="31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a:solidFill>
                    <a:schemeClr val="tx1"/>
                  </a:solidFill>
                  <a:latin typeface="Arial" charset="0"/>
                </a:rPr>
                <a:t>User</a:t>
              </a:r>
            </a:p>
          </p:txBody>
        </p:sp>
      </p:grpSp>
      <p:sp>
        <p:nvSpPr>
          <p:cNvPr id="58" name="Rectangle 98"/>
          <p:cNvSpPr>
            <a:spLocks noChangeArrowheads="1"/>
          </p:cNvSpPr>
          <p:nvPr/>
        </p:nvSpPr>
        <p:spPr bwMode="auto">
          <a:xfrm>
            <a:off x="609600" y="1049338"/>
            <a:ext cx="164941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dirty="0">
                <a:solidFill>
                  <a:schemeClr val="tx1"/>
                </a:solidFill>
                <a:latin typeface="Arial" charset="0"/>
              </a:rPr>
              <a:t>ALICE Job Catalogue</a:t>
            </a:r>
          </a:p>
        </p:txBody>
      </p:sp>
      <p:grpSp>
        <p:nvGrpSpPr>
          <p:cNvPr id="59" name="Group 99"/>
          <p:cNvGrpSpPr>
            <a:grpSpLocks/>
          </p:cNvGrpSpPr>
          <p:nvPr/>
        </p:nvGrpSpPr>
        <p:grpSpPr bwMode="auto">
          <a:xfrm>
            <a:off x="3018066" y="5057093"/>
            <a:ext cx="1249363" cy="847725"/>
            <a:chOff x="1824" y="3192"/>
            <a:chExt cx="787" cy="534"/>
          </a:xfrm>
        </p:grpSpPr>
        <p:cxnSp>
          <p:nvCxnSpPr>
            <p:cNvPr id="60" name="AutoShape 100"/>
            <p:cNvCxnSpPr>
              <a:cxnSpLocks noChangeShapeType="1"/>
              <a:stCxn id="10" idx="6"/>
              <a:endCxn id="11" idx="1"/>
            </p:cNvCxnSpPr>
            <p:nvPr/>
          </p:nvCxnSpPr>
          <p:spPr bwMode="auto">
            <a:xfrm>
              <a:off x="1824" y="3198"/>
              <a:ext cx="787" cy="528"/>
            </a:xfrm>
            <a:prstGeom prst="curvedConnector3">
              <a:avLst>
                <a:gd name="adj1" fmla="val 50000"/>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Rectangle 101"/>
            <p:cNvSpPr>
              <a:spLocks noChangeArrowheads="1"/>
            </p:cNvSpPr>
            <p:nvPr/>
          </p:nvSpPr>
          <p:spPr bwMode="auto">
            <a:xfrm rot="-40507">
              <a:off x="1920" y="3192"/>
              <a:ext cx="511"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algn="l" eaLnBrk="1" hangingPunct="1">
                <a:spcBef>
                  <a:spcPct val="0"/>
                </a:spcBef>
                <a:buClrTx/>
              </a:pPr>
              <a:r>
                <a:rPr kumimoji="1" lang="en-GB" altLang="en-US" sz="1200" b="0">
                  <a:solidFill>
                    <a:schemeClr val="tx1"/>
                  </a:solidFill>
                  <a:latin typeface="Arial" charset="0"/>
                </a:rPr>
                <a:t>Submits</a:t>
              </a:r>
            </a:p>
            <a:p>
              <a:pPr algn="l" eaLnBrk="1" hangingPunct="1">
                <a:spcBef>
                  <a:spcPct val="0"/>
                </a:spcBef>
                <a:buClrTx/>
              </a:pPr>
              <a:r>
                <a:rPr kumimoji="1" lang="en-GB" altLang="en-US" sz="1200" b="0">
                  <a:solidFill>
                    <a:schemeClr val="tx1"/>
                  </a:solidFill>
                  <a:latin typeface="Arial" charset="0"/>
                </a:rPr>
                <a:t>job agent</a:t>
              </a:r>
            </a:p>
          </p:txBody>
        </p:sp>
      </p:grpSp>
      <p:grpSp>
        <p:nvGrpSpPr>
          <p:cNvPr id="66" name="Group 106"/>
          <p:cNvGrpSpPr>
            <a:grpSpLocks/>
          </p:cNvGrpSpPr>
          <p:nvPr/>
        </p:nvGrpSpPr>
        <p:grpSpPr bwMode="auto">
          <a:xfrm>
            <a:off x="2286000" y="2114550"/>
            <a:ext cx="838200" cy="396875"/>
            <a:chOff x="1440" y="1332"/>
            <a:chExt cx="528" cy="250"/>
          </a:xfrm>
        </p:grpSpPr>
        <p:cxnSp>
          <p:nvCxnSpPr>
            <p:cNvPr id="67" name="AutoShape 107"/>
            <p:cNvCxnSpPr>
              <a:cxnSpLocks noChangeShapeType="1"/>
            </p:cNvCxnSpPr>
            <p:nvPr/>
          </p:nvCxnSpPr>
          <p:spPr bwMode="auto">
            <a:xfrm>
              <a:off x="1440" y="1460"/>
              <a:ext cx="528" cy="0"/>
            </a:xfrm>
            <a:prstGeom prst="straightConnector1">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8" name="Rectangle 108"/>
            <p:cNvSpPr>
              <a:spLocks noChangeArrowheads="1"/>
            </p:cNvSpPr>
            <p:nvPr/>
          </p:nvSpPr>
          <p:spPr bwMode="auto">
            <a:xfrm>
              <a:off x="1440" y="1332"/>
              <a:ext cx="528"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algn="l" eaLnBrk="1" hangingPunct="1">
                <a:spcBef>
                  <a:spcPct val="0"/>
                </a:spcBef>
                <a:buClrTx/>
              </a:pPr>
              <a:r>
                <a:rPr kumimoji="1" lang="en-GB" altLang="en-US" sz="1000" b="0">
                  <a:solidFill>
                    <a:schemeClr val="tx1"/>
                  </a:solidFill>
                  <a:latin typeface="Arial" charset="0"/>
                </a:rPr>
                <a:t>Registers output</a:t>
              </a:r>
            </a:p>
          </p:txBody>
        </p:sp>
      </p:grpSp>
      <p:graphicFrame>
        <p:nvGraphicFramePr>
          <p:cNvPr id="69" name="Group 109"/>
          <p:cNvGraphicFramePr>
            <a:graphicFrameLocks noGrp="1"/>
          </p:cNvGraphicFramePr>
          <p:nvPr/>
        </p:nvGraphicFramePr>
        <p:xfrm>
          <a:off x="3124200" y="1295400"/>
          <a:ext cx="1295400" cy="1143000"/>
        </p:xfrm>
        <a:graphic>
          <a:graphicData uri="http://schemas.openxmlformats.org/drawingml/2006/table">
            <a:tbl>
              <a:tblPr/>
              <a:tblGrid>
                <a:gridCol w="352425"/>
                <a:gridCol w="409575"/>
                <a:gridCol w="533400"/>
              </a:tblGrid>
              <a:tr h="190500">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lfn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guid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27013">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lfn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guid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27013">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lfn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guid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27013">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lfn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guid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27013">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lfn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guid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lgn="l">
                        <a:spcBef>
                          <a:spcPct val="20000"/>
                        </a:spcBef>
                        <a:defRPr sz="2800">
                          <a:solidFill>
                            <a:schemeClr val="tx1"/>
                          </a:solidFill>
                          <a:latin typeface="Tahoma" pitchFamily="34" charset="0"/>
                        </a:defRPr>
                      </a:lvl1pPr>
                      <a:lvl2pPr algn="l">
                        <a:spcBef>
                          <a:spcPct val="20000"/>
                        </a:spcBef>
                        <a:buClr>
                          <a:schemeClr val="hlink"/>
                        </a:buClr>
                        <a:defRPr sz="2400">
                          <a:solidFill>
                            <a:schemeClr val="tx1"/>
                          </a:solidFill>
                          <a:latin typeface="Tahoma" pitchFamily="34" charset="0"/>
                        </a:defRPr>
                      </a:lvl2pPr>
                      <a:lvl3pPr algn="l">
                        <a:spcBef>
                          <a:spcPct val="20000"/>
                        </a:spcBef>
                        <a:defRPr sz="2000">
                          <a:solidFill>
                            <a:schemeClr val="tx1"/>
                          </a:solidFill>
                          <a:latin typeface="Tahoma" pitchFamily="34" charset="0"/>
                        </a:defRPr>
                      </a:lvl3pPr>
                      <a:lvl4pPr algn="l">
                        <a:spcBef>
                          <a:spcPct val="20000"/>
                        </a:spcBef>
                        <a:buClr>
                          <a:schemeClr val="folHlink"/>
                        </a:buClr>
                        <a:defRPr>
                          <a:solidFill>
                            <a:schemeClr val="tx1"/>
                          </a:solidFill>
                          <a:latin typeface="Tahoma" pitchFamily="34" charset="0"/>
                        </a:defRPr>
                      </a:lvl4pPr>
                      <a:lvl5pPr algn="l">
                        <a:spcBef>
                          <a:spcPct val="20000"/>
                        </a:spcBef>
                        <a:defRPr>
                          <a:solidFill>
                            <a:schemeClr val="tx1"/>
                          </a:solidFill>
                          <a:latin typeface="Tahoma" pitchFamily="34" charset="0"/>
                        </a:defRPr>
                      </a:lvl5pPr>
                      <a:lvl6pPr fontAlgn="base">
                        <a:spcBef>
                          <a:spcPct val="20000"/>
                        </a:spcBef>
                        <a:spcAft>
                          <a:spcPct val="0"/>
                        </a:spcAft>
                        <a:buClr>
                          <a:schemeClr val="accent1"/>
                        </a:buClr>
                        <a:defRPr>
                          <a:solidFill>
                            <a:schemeClr val="tx1"/>
                          </a:solidFill>
                          <a:latin typeface="Tahoma" pitchFamily="34" charset="0"/>
                        </a:defRPr>
                      </a:lvl6pPr>
                      <a:lvl7pPr fontAlgn="base">
                        <a:spcBef>
                          <a:spcPct val="20000"/>
                        </a:spcBef>
                        <a:spcAft>
                          <a:spcPct val="0"/>
                        </a:spcAft>
                        <a:buClr>
                          <a:schemeClr val="accent1"/>
                        </a:buClr>
                        <a:defRPr>
                          <a:solidFill>
                            <a:schemeClr val="tx1"/>
                          </a:solidFill>
                          <a:latin typeface="Tahoma" pitchFamily="34" charset="0"/>
                        </a:defRPr>
                      </a:lvl7pPr>
                      <a:lvl8pPr fontAlgn="base">
                        <a:spcBef>
                          <a:spcPct val="20000"/>
                        </a:spcBef>
                        <a:spcAft>
                          <a:spcPct val="0"/>
                        </a:spcAft>
                        <a:buClr>
                          <a:schemeClr val="accent1"/>
                        </a:buClr>
                        <a:defRPr>
                          <a:solidFill>
                            <a:schemeClr val="tx1"/>
                          </a:solidFill>
                          <a:latin typeface="Tahoma" pitchFamily="34" charset="0"/>
                        </a:defRPr>
                      </a:lvl8pPr>
                      <a:lvl9pPr fontAlgn="base">
                        <a:spcBef>
                          <a:spcPct val="20000"/>
                        </a:spcBef>
                        <a:spcAft>
                          <a:spcPct val="0"/>
                        </a:spcAft>
                        <a:buClr>
                          <a:schemeClr val="accent1"/>
                        </a:buClr>
                        <a:defRPr>
                          <a:solidFill>
                            <a:schemeClr val="tx1"/>
                          </a:solidFill>
                          <a:latin typeface="Tahoma"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GB" altLang="en-US" sz="900" b="0" i="0" u="none" strike="noStrike" cap="none" normalizeH="0" baseline="0" smtClean="0">
                          <a:ln>
                            <a:noFill/>
                          </a:ln>
                          <a:solidFill>
                            <a:schemeClr val="tx1"/>
                          </a:solidFill>
                          <a:effectLst/>
                          <a:latin typeface="Tahoma" pitchFamily="34" charset="0"/>
                        </a:rPr>
                        <a:t>{se’s}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r>
            </a:tbl>
          </a:graphicData>
        </a:graphic>
      </p:graphicFrame>
      <p:sp>
        <p:nvSpPr>
          <p:cNvPr id="70" name="Rectangle 135"/>
          <p:cNvSpPr>
            <a:spLocks noChangeArrowheads="1"/>
          </p:cNvSpPr>
          <p:nvPr/>
        </p:nvSpPr>
        <p:spPr bwMode="auto">
          <a:xfrm>
            <a:off x="3074988" y="1066800"/>
            <a:ext cx="16494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200" b="0" dirty="0">
                <a:solidFill>
                  <a:schemeClr val="tx1"/>
                </a:solidFill>
                <a:latin typeface="Arial" charset="0"/>
              </a:rPr>
              <a:t>ALICE File Catalogue</a:t>
            </a:r>
          </a:p>
        </p:txBody>
      </p:sp>
      <p:grpSp>
        <p:nvGrpSpPr>
          <p:cNvPr id="71" name="Group 136"/>
          <p:cNvGrpSpPr>
            <a:grpSpLocks/>
          </p:cNvGrpSpPr>
          <p:nvPr/>
        </p:nvGrpSpPr>
        <p:grpSpPr bwMode="auto">
          <a:xfrm>
            <a:off x="3733800" y="3352802"/>
            <a:ext cx="3084513" cy="1676401"/>
            <a:chOff x="2352" y="2112"/>
            <a:chExt cx="1943" cy="1056"/>
          </a:xfrm>
        </p:grpSpPr>
        <p:sp>
          <p:nvSpPr>
            <p:cNvPr id="72" name="Oval 137"/>
            <p:cNvSpPr>
              <a:spLocks noChangeArrowheads="1"/>
            </p:cNvSpPr>
            <p:nvPr/>
          </p:nvSpPr>
          <p:spPr bwMode="auto">
            <a:xfrm>
              <a:off x="2352" y="2832"/>
              <a:ext cx="666" cy="336"/>
            </a:xfrm>
            <a:prstGeom prst="ellipse">
              <a:avLst/>
            </a:prstGeom>
            <a:solidFill>
              <a:srgbClr val="BB50C4"/>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900" b="1">
                  <a:solidFill>
                    <a:schemeClr val="bg1"/>
                  </a:solidFill>
                  <a:latin typeface="Tahoma" pitchFamily="34" charset="0"/>
                </a:defRPr>
              </a:lvl1pPr>
              <a:lvl2pPr marL="742950" indent="-285750" eaLnBrk="0" hangingPunct="0">
                <a:defRPr sz="900" b="1">
                  <a:solidFill>
                    <a:schemeClr val="bg1"/>
                  </a:solidFill>
                  <a:latin typeface="Tahoma" pitchFamily="34" charset="0"/>
                </a:defRPr>
              </a:lvl2pPr>
              <a:lvl3pPr marL="1143000" indent="-228600" eaLnBrk="0" hangingPunct="0">
                <a:defRPr sz="900" b="1">
                  <a:solidFill>
                    <a:schemeClr val="bg1"/>
                  </a:solidFill>
                  <a:latin typeface="Tahoma" pitchFamily="34" charset="0"/>
                </a:defRPr>
              </a:lvl3pPr>
              <a:lvl4pPr marL="1600200" indent="-228600" eaLnBrk="0" hangingPunct="0">
                <a:defRPr sz="900" b="1">
                  <a:solidFill>
                    <a:schemeClr val="bg1"/>
                  </a:solidFill>
                  <a:latin typeface="Tahoma" pitchFamily="34" charset="0"/>
                </a:defRPr>
              </a:lvl4pPr>
              <a:lvl5pPr marL="2057400" indent="-228600" eaLnBrk="0" hangingPunct="0">
                <a:defRPr sz="900" b="1">
                  <a:solidFill>
                    <a:schemeClr val="bg1"/>
                  </a:solidFill>
                  <a:latin typeface="Tahoma" pitchFamily="34" charset="0"/>
                </a:defRPr>
              </a:lvl5pPr>
              <a:lvl6pPr marL="2514600" indent="-228600" algn="ctr" eaLnBrk="0" fontAlgn="base" hangingPunct="0">
                <a:spcBef>
                  <a:spcPct val="10000"/>
                </a:spcBef>
                <a:spcAft>
                  <a:spcPct val="0"/>
                </a:spcAft>
                <a:buClr>
                  <a:schemeClr val="accent1"/>
                </a:buClr>
                <a:defRPr sz="900" b="1">
                  <a:solidFill>
                    <a:schemeClr val="bg1"/>
                  </a:solidFill>
                  <a:latin typeface="Tahoma" pitchFamily="34" charset="0"/>
                </a:defRPr>
              </a:lvl6pPr>
              <a:lvl7pPr marL="2971800" indent="-228600" algn="ctr" eaLnBrk="0" fontAlgn="base" hangingPunct="0">
                <a:spcBef>
                  <a:spcPct val="10000"/>
                </a:spcBef>
                <a:spcAft>
                  <a:spcPct val="0"/>
                </a:spcAft>
                <a:buClr>
                  <a:schemeClr val="accent1"/>
                </a:buClr>
                <a:defRPr sz="900" b="1">
                  <a:solidFill>
                    <a:schemeClr val="bg1"/>
                  </a:solidFill>
                  <a:latin typeface="Tahoma" pitchFamily="34" charset="0"/>
                </a:defRPr>
              </a:lvl7pPr>
              <a:lvl8pPr marL="3429000" indent="-228600" algn="ctr" eaLnBrk="0" fontAlgn="base" hangingPunct="0">
                <a:spcBef>
                  <a:spcPct val="10000"/>
                </a:spcBef>
                <a:spcAft>
                  <a:spcPct val="0"/>
                </a:spcAft>
                <a:buClr>
                  <a:schemeClr val="accent1"/>
                </a:buClr>
                <a:defRPr sz="900" b="1">
                  <a:solidFill>
                    <a:schemeClr val="bg1"/>
                  </a:solidFill>
                  <a:latin typeface="Tahoma" pitchFamily="34" charset="0"/>
                </a:defRPr>
              </a:lvl8pPr>
              <a:lvl9pPr marL="3886200" indent="-228600" algn="ctr" eaLnBrk="0" fontAlgn="base" hangingPunct="0">
                <a:spcBef>
                  <a:spcPct val="10000"/>
                </a:spcBef>
                <a:spcAft>
                  <a:spcPct val="0"/>
                </a:spcAft>
                <a:buClr>
                  <a:schemeClr val="accent1"/>
                </a:buClr>
                <a:defRPr sz="900" b="1">
                  <a:solidFill>
                    <a:schemeClr val="bg1"/>
                  </a:solidFill>
                  <a:latin typeface="Tahoma" pitchFamily="34" charset="0"/>
                </a:defRPr>
              </a:lvl9pPr>
            </a:lstStyle>
            <a:p>
              <a:pPr eaLnBrk="1" hangingPunct="1">
                <a:spcBef>
                  <a:spcPct val="0"/>
                </a:spcBef>
                <a:buClrTx/>
              </a:pPr>
              <a:r>
                <a:rPr kumimoji="1" lang="en-GB" altLang="en-US" sz="1600" b="0" dirty="0" smtClean="0">
                  <a:solidFill>
                    <a:schemeClr val="tx1"/>
                  </a:solidFill>
                  <a:latin typeface="Arial" charset="0"/>
                </a:rPr>
                <a:t>Appl.</a:t>
              </a:r>
              <a:endParaRPr kumimoji="1" lang="en-GB" altLang="en-US" sz="1600" b="0" dirty="0">
                <a:solidFill>
                  <a:schemeClr val="tx1"/>
                </a:solidFill>
                <a:latin typeface="Arial" charset="0"/>
              </a:endParaRPr>
            </a:p>
          </p:txBody>
        </p:sp>
        <p:cxnSp>
          <p:nvCxnSpPr>
            <p:cNvPr id="73" name="AutoShape 138"/>
            <p:cNvCxnSpPr>
              <a:cxnSpLocks noChangeShapeType="1"/>
              <a:stCxn id="72" idx="6"/>
              <a:endCxn id="15" idx="2"/>
            </p:cNvCxnSpPr>
            <p:nvPr/>
          </p:nvCxnSpPr>
          <p:spPr bwMode="auto">
            <a:xfrm flipV="1">
              <a:off x="3018" y="2112"/>
              <a:ext cx="1277" cy="888"/>
            </a:xfrm>
            <a:prstGeom prst="curvedConnector2">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95942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20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20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2000"/>
                                        <p:tgtEl>
                                          <p:spTgt spid="58"/>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fade">
                                      <p:cBhvr>
                                        <p:cTn id="25" dur="2000"/>
                                        <p:tgtEl>
                                          <p:spTgt spid="70"/>
                                        </p:tgtEl>
                                      </p:cBhvr>
                                    </p:animEffect>
                                  </p:childTnLst>
                                </p:cTn>
                              </p:par>
                              <p:par>
                                <p:cTn id="26" presetID="10" presetClass="entr" presetSubtype="0" fill="hold" nodeType="with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2000"/>
                                        <p:tgtEl>
                                          <p:spTgt spid="6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20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20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20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2000"/>
                                        <p:tgtEl>
                                          <p:spTgt spid="59"/>
                                        </p:tgtEl>
                                      </p:cBhvr>
                                    </p:animEffect>
                                  </p:childTnLst>
                                </p:cTn>
                              </p:par>
                            </p:childTnLst>
                          </p:cTn>
                        </p:par>
                        <p:par>
                          <p:cTn id="54" fill="hold">
                            <p:stCondLst>
                              <p:cond delay="2000"/>
                            </p:stCondLst>
                            <p:childTnLst>
                              <p:par>
                                <p:cTn id="55" presetID="10"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20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2000"/>
                                        <p:tgtEl>
                                          <p:spTgt spid="18"/>
                                        </p:tgtEl>
                                      </p:cBhvr>
                                    </p:animEffect>
                                  </p:childTnLst>
                                </p:cTn>
                              </p:par>
                            </p:childTnLst>
                          </p:cTn>
                        </p:par>
                        <p:par>
                          <p:cTn id="63" fill="hold">
                            <p:stCondLst>
                              <p:cond delay="2000"/>
                            </p:stCondLst>
                            <p:childTnLst>
                              <p:par>
                                <p:cTn id="64" presetID="10"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2000"/>
                                        <p:tgtEl>
                                          <p:spTgt spid="12"/>
                                        </p:tgtEl>
                                      </p:cBhvr>
                                    </p:animEffect>
                                  </p:childTnLst>
                                </p:cTn>
                              </p:par>
                            </p:childTnLst>
                          </p:cTn>
                        </p:par>
                        <p:par>
                          <p:cTn id="67" fill="hold">
                            <p:stCondLst>
                              <p:cond delay="4000"/>
                            </p:stCondLst>
                            <p:childTnLst>
                              <p:par>
                                <p:cTn id="68" presetID="10" presetClass="entr" presetSubtype="0" fill="hold"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2000"/>
                                        <p:tgtEl>
                                          <p:spTgt spid="14"/>
                                        </p:tgtEl>
                                      </p:cBhvr>
                                    </p:animEffect>
                                  </p:childTnLst>
                                </p:cTn>
                              </p:par>
                            </p:childTnLst>
                          </p:cTn>
                        </p:par>
                        <p:par>
                          <p:cTn id="71" fill="hold">
                            <p:stCondLst>
                              <p:cond delay="6000"/>
                            </p:stCondLst>
                            <p:childTnLst>
                              <p:par>
                                <p:cTn id="72" presetID="10" presetClass="entr" presetSubtype="0"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2000"/>
                                        <p:tgtEl>
                                          <p:spTgt spid="13"/>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2000"/>
                                        <p:tgtEl>
                                          <p:spTgt spid="21"/>
                                        </p:tgtEl>
                                      </p:cBhvr>
                                    </p:animEffect>
                                  </p:childTnLst>
                                </p:cTn>
                              </p:par>
                            </p:childTnLst>
                          </p:cTn>
                        </p:par>
                        <p:par>
                          <p:cTn id="80" fill="hold">
                            <p:stCondLst>
                              <p:cond delay="2000"/>
                            </p:stCondLst>
                            <p:childTnLst>
                              <p:par>
                                <p:cTn id="81" presetID="10" presetClass="entr" presetSubtype="0"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2000"/>
                                        <p:tgtEl>
                                          <p:spTgt spid="15"/>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fade">
                                      <p:cBhvr>
                                        <p:cTn id="88" dur="2000"/>
                                        <p:tgtEl>
                                          <p:spTgt spid="25"/>
                                        </p:tgtEl>
                                      </p:cBhvr>
                                    </p:animEffect>
                                  </p:childTnLst>
                                </p:cTn>
                              </p:par>
                            </p:childTnLst>
                          </p:cTn>
                        </p:par>
                        <p:par>
                          <p:cTn id="89" fill="hold">
                            <p:stCondLst>
                              <p:cond delay="2000"/>
                            </p:stCondLst>
                            <p:childTnLst>
                              <p:par>
                                <p:cTn id="90" presetID="10" presetClass="entr" presetSubtype="0"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2000"/>
                                        <p:tgtEl>
                                          <p:spTgt spid="16"/>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71"/>
                                        </p:tgtEl>
                                        <p:attrNameLst>
                                          <p:attrName>style.visibility</p:attrName>
                                        </p:attrNameLst>
                                      </p:cBhvr>
                                      <p:to>
                                        <p:strVal val="visible"/>
                                      </p:to>
                                    </p:set>
                                    <p:animEffect transition="in" filter="fade">
                                      <p:cBhvr>
                                        <p:cTn id="97" dur="2000"/>
                                        <p:tgtEl>
                                          <p:spTgt spid="7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fade">
                                      <p:cBhvr>
                                        <p:cTn id="102" dur="2000"/>
                                        <p:tgtEl>
                                          <p:spTgt spid="22"/>
                                        </p:tgtEl>
                                      </p:cBhvr>
                                    </p:animEffect>
                                  </p:childTnLst>
                                </p:cTn>
                              </p:par>
                            </p:childTnLst>
                          </p:cTn>
                        </p:par>
                        <p:par>
                          <p:cTn id="103" fill="hold">
                            <p:stCondLst>
                              <p:cond delay="2000"/>
                            </p:stCondLst>
                            <p:childTnLst>
                              <p:par>
                                <p:cTn id="104" presetID="10" presetClass="entr" presetSubtype="0" fill="hold" grpId="0" nodeType="after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fade">
                                      <p:cBhvr>
                                        <p:cTn id="106" dur="2000"/>
                                        <p:tgtEl>
                                          <p:spTgt spid="17"/>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2000"/>
                                        <p:tgtEl>
                                          <p:spTgt spid="34"/>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2000"/>
                                        <p:tgtEl>
                                          <p:spTgt spid="37"/>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nodeType="click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fade">
                                      <p:cBhvr>
                                        <p:cTn id="121" dur="2000"/>
                                        <p:tgtEl>
                                          <p:spTgt spid="31"/>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nodeType="click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2000"/>
                                        <p:tgtEl>
                                          <p:spTgt spid="40"/>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nodeType="clickEffect">
                                  <p:stCondLst>
                                    <p:cond delay="0"/>
                                  </p:stCondLst>
                                  <p:childTnLst>
                                    <p:set>
                                      <p:cBhvr>
                                        <p:cTn id="130" dur="1" fill="hold">
                                          <p:stCondLst>
                                            <p:cond delay="0"/>
                                          </p:stCondLst>
                                        </p:cTn>
                                        <p:tgtEl>
                                          <p:spTgt spid="43"/>
                                        </p:tgtEl>
                                        <p:attrNameLst>
                                          <p:attrName>style.visibility</p:attrName>
                                        </p:attrNameLst>
                                      </p:cBhvr>
                                      <p:to>
                                        <p:strVal val="visible"/>
                                      </p:to>
                                    </p:set>
                                    <p:animEffect transition="in" filter="fade">
                                      <p:cBhvr>
                                        <p:cTn id="131" dur="2000"/>
                                        <p:tgtEl>
                                          <p:spTgt spid="43"/>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nodeType="clickEffect">
                                  <p:stCondLst>
                                    <p:cond delay="0"/>
                                  </p:stCondLst>
                                  <p:childTnLst>
                                    <p:set>
                                      <p:cBhvr>
                                        <p:cTn id="135" dur="1" fill="hold">
                                          <p:stCondLst>
                                            <p:cond delay="0"/>
                                          </p:stCondLst>
                                        </p:cTn>
                                        <p:tgtEl>
                                          <p:spTgt spid="66"/>
                                        </p:tgtEl>
                                        <p:attrNameLst>
                                          <p:attrName>style.visibility</p:attrName>
                                        </p:attrNameLst>
                                      </p:cBhvr>
                                      <p:to>
                                        <p:strVal val="visible"/>
                                      </p:to>
                                    </p:set>
                                    <p:animEffect transition="in" filter="fade">
                                      <p:cBhvr>
                                        <p:cTn id="136" dur="2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5" grpId="0" animBg="1"/>
      <p:bldP spid="16" grpId="0" animBg="1"/>
      <p:bldP spid="17" grpId="0" animBg="1"/>
      <p:bldP spid="58" grpId="0"/>
      <p:bldP spid="7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Sites interaction</a:t>
            </a:r>
            <a:endParaRPr lang="en-US" dirty="0"/>
          </a:p>
        </p:txBody>
      </p:sp>
      <p:sp>
        <p:nvSpPr>
          <p:cNvPr id="3" name="Slide Number Placeholder 2"/>
          <p:cNvSpPr>
            <a:spLocks noGrp="1"/>
          </p:cNvSpPr>
          <p:nvPr>
            <p:ph type="sldNum" sz="quarter" idx="12"/>
          </p:nvPr>
        </p:nvSpPr>
        <p:spPr/>
        <p:txBody>
          <a:bodyPr/>
          <a:lstStyle/>
          <a:p>
            <a:fld id="{55C6C611-0E58-45F4-8203-4E56D426E47B}" type="slidenum">
              <a:rPr lang="en-US" smtClean="0"/>
              <a:t>29</a:t>
            </a:fld>
            <a:endParaRPr lang="en-US"/>
          </a:p>
        </p:txBody>
      </p:sp>
      <p:pic>
        <p:nvPicPr>
          <p:cNvPr id="4098" name="Picture 2" descr="C:\Users\lbetev\Desktop\networ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35" y="1371600"/>
            <a:ext cx="8371184" cy="4495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657600" y="5105400"/>
            <a:ext cx="4363310" cy="584775"/>
          </a:xfrm>
          <a:prstGeom prst="rect">
            <a:avLst/>
          </a:prstGeom>
          <a:noFill/>
        </p:spPr>
        <p:txBody>
          <a:bodyPr wrap="none" rtlCol="0">
            <a:spAutoFit/>
          </a:bodyPr>
          <a:lstStyle/>
          <a:p>
            <a:r>
              <a:rPr lang="en-US" sz="3200" dirty="0" smtClean="0">
                <a:solidFill>
                  <a:schemeClr val="bg1"/>
                </a:solidFill>
              </a:rPr>
              <a:t>Snapshot of job activities</a:t>
            </a:r>
            <a:endParaRPr lang="en-US" sz="3200" dirty="0">
              <a:solidFill>
                <a:schemeClr val="bg1"/>
              </a:solidFill>
            </a:endParaRPr>
          </a:p>
        </p:txBody>
      </p:sp>
    </p:spTree>
    <p:extLst>
      <p:ext uri="{BB962C8B-B14F-4D97-AF65-F5344CB8AC3E}">
        <p14:creationId xmlns:p14="http://schemas.microsoft.com/office/powerpoint/2010/main" val="3510489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a:t>B</a:t>
            </a:r>
            <a:r>
              <a:rPr lang="en-US" dirty="0" smtClean="0"/>
              <a:t>asic terminology - the LHC</a:t>
            </a:r>
            <a:endParaRPr lang="en-US" dirty="0"/>
          </a:p>
        </p:txBody>
      </p:sp>
      <p:sp>
        <p:nvSpPr>
          <p:cNvPr id="3" name="Content Placeholder 2"/>
          <p:cNvSpPr>
            <a:spLocks noGrp="1"/>
          </p:cNvSpPr>
          <p:nvPr>
            <p:ph idx="1"/>
          </p:nvPr>
        </p:nvSpPr>
        <p:spPr>
          <a:xfrm>
            <a:off x="457200" y="1371600"/>
            <a:ext cx="8229600" cy="4876800"/>
          </a:xfrm>
        </p:spPr>
        <p:txBody>
          <a:bodyPr>
            <a:normAutofit fontScale="92500" lnSpcReduction="10000"/>
          </a:bodyPr>
          <a:lstStyle/>
          <a:p>
            <a:r>
              <a:rPr lang="en-US" b="1" dirty="0" smtClean="0"/>
              <a:t>The </a:t>
            </a:r>
            <a:r>
              <a:rPr lang="en-US" b="1" dirty="0"/>
              <a:t>size of an accelerator is related to the maximum energy </a:t>
            </a:r>
            <a:r>
              <a:rPr lang="en-US" b="1" dirty="0" smtClean="0"/>
              <a:t>obtainable</a:t>
            </a:r>
            <a:endParaRPr lang="en-US" dirty="0" smtClean="0"/>
          </a:p>
          <a:p>
            <a:r>
              <a:rPr lang="en-US" dirty="0" smtClean="0"/>
              <a:t>In a collider - a </a:t>
            </a:r>
            <a:r>
              <a:rPr lang="en-US" dirty="0"/>
              <a:t>function of the R</a:t>
            </a:r>
            <a:r>
              <a:rPr lang="en-US" dirty="0" smtClean="0"/>
              <a:t> and </a:t>
            </a:r>
            <a:r>
              <a:rPr lang="en-US" dirty="0"/>
              <a:t>the strength of the dipole magnetic field that keeps particles on their </a:t>
            </a:r>
            <a:r>
              <a:rPr lang="en-US" dirty="0" smtClean="0"/>
              <a:t>orbits</a:t>
            </a:r>
          </a:p>
          <a:p>
            <a:r>
              <a:rPr lang="en-US" b="1" dirty="0"/>
              <a:t>The LHC uses some of the most powerful dipoles and radiofrequency cavities in </a:t>
            </a:r>
            <a:r>
              <a:rPr lang="en-US" b="1" dirty="0" smtClean="0"/>
              <a:t>existence</a:t>
            </a:r>
            <a:endParaRPr lang="en-US" dirty="0" smtClean="0"/>
          </a:p>
          <a:p>
            <a:r>
              <a:rPr lang="en-US" dirty="0" smtClean="0"/>
              <a:t>From the above =&gt; the </a:t>
            </a:r>
            <a:r>
              <a:rPr lang="en-US" dirty="0"/>
              <a:t>design energy of </a:t>
            </a:r>
            <a:r>
              <a:rPr lang="en-US" dirty="0" smtClean="0"/>
              <a:t>7TeV </a:t>
            </a:r>
            <a:r>
              <a:rPr lang="en-US" dirty="0"/>
              <a:t>per </a:t>
            </a:r>
            <a:r>
              <a:rPr lang="en-US" dirty="0" smtClean="0"/>
              <a:t>proton =&gt; E=2E</a:t>
            </a:r>
            <a:r>
              <a:rPr lang="en-US" baseline="-25000" dirty="0" smtClean="0"/>
              <a:t>beam</a:t>
            </a:r>
            <a:r>
              <a:rPr lang="en-US" dirty="0" smtClean="0"/>
              <a:t>= 14TeV Center Of Mass (CMS) at each experiment</a:t>
            </a:r>
          </a:p>
        </p:txBody>
      </p:sp>
      <p:sp>
        <p:nvSpPr>
          <p:cNvPr id="4" name="Slide Number Placeholder 3"/>
          <p:cNvSpPr>
            <a:spLocks noGrp="1"/>
          </p:cNvSpPr>
          <p:nvPr>
            <p:ph type="sldNum" sz="quarter" idx="12"/>
          </p:nvPr>
        </p:nvSpPr>
        <p:spPr/>
        <p:txBody>
          <a:bodyPr/>
          <a:lstStyle/>
          <a:p>
            <a:fld id="{55C6C611-0E58-45F4-8203-4E56D426E47B}" type="slidenum">
              <a:rPr lang="en-US" smtClean="0"/>
              <a:t>3</a:t>
            </a:fld>
            <a:endParaRPr lang="en-US"/>
          </a:p>
        </p:txBody>
      </p:sp>
    </p:spTree>
    <p:extLst>
      <p:ext uri="{BB962C8B-B14F-4D97-AF65-F5344CB8AC3E}">
        <p14:creationId xmlns:p14="http://schemas.microsoft.com/office/powerpoint/2010/main" val="15683855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Grid resources since 2010 - ALICE</a:t>
            </a:r>
            <a:endParaRPr lang="en-US" dirty="0"/>
          </a:p>
        </p:txBody>
      </p:sp>
      <p:sp>
        <p:nvSpPr>
          <p:cNvPr id="3" name="Slide Number Placeholder 2"/>
          <p:cNvSpPr>
            <a:spLocks noGrp="1"/>
          </p:cNvSpPr>
          <p:nvPr>
            <p:ph type="sldNum" sz="quarter" idx="12"/>
          </p:nvPr>
        </p:nvSpPr>
        <p:spPr/>
        <p:txBody>
          <a:bodyPr/>
          <a:lstStyle/>
          <a:p>
            <a:fld id="{55C6C611-0E58-45F4-8203-4E56D426E47B}" type="slidenum">
              <a:rPr lang="en-US" smtClean="0"/>
              <a:t>30</a:t>
            </a:fld>
            <a:endParaRPr lang="en-US"/>
          </a:p>
        </p:txBody>
      </p:sp>
      <p:pic>
        <p:nvPicPr>
          <p:cNvPr id="5122" name="Picture 2" descr="C:\Users\lbetev\Desktop\displa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95399"/>
            <a:ext cx="8610600" cy="50452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348796" y="3200400"/>
            <a:ext cx="4873065" cy="400110"/>
          </a:xfrm>
          <a:prstGeom prst="rect">
            <a:avLst/>
          </a:prstGeom>
          <a:noFill/>
        </p:spPr>
        <p:txBody>
          <a:bodyPr wrap="none" rtlCol="0">
            <a:spAutoFit/>
          </a:bodyPr>
          <a:lstStyle/>
          <a:p>
            <a:r>
              <a:rPr lang="en-US" sz="2000" dirty="0" smtClean="0"/>
              <a:t>Every 2 years the power of the Grid ~doubles</a:t>
            </a:r>
            <a:endParaRPr lang="en-US" sz="2000" dirty="0"/>
          </a:p>
        </p:txBody>
      </p:sp>
    </p:spTree>
    <p:extLst>
      <p:ext uri="{BB962C8B-B14F-4D97-AF65-F5344CB8AC3E}">
        <p14:creationId xmlns:p14="http://schemas.microsoft.com/office/powerpoint/2010/main" val="2815783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 of individual sites</a:t>
            </a:r>
            <a:endParaRPr lang="en-US" dirty="0"/>
          </a:p>
        </p:txBody>
      </p:sp>
      <p:sp>
        <p:nvSpPr>
          <p:cNvPr id="5" name="Slide Number Placeholder 4"/>
          <p:cNvSpPr>
            <a:spLocks noGrp="1"/>
          </p:cNvSpPr>
          <p:nvPr>
            <p:ph type="sldNum" sz="quarter" idx="12"/>
          </p:nvPr>
        </p:nvSpPr>
        <p:spPr/>
        <p:txBody>
          <a:bodyPr/>
          <a:lstStyle/>
          <a:p>
            <a:fld id="{55C6C611-0E58-45F4-8203-4E56D426E47B}" type="slidenum">
              <a:rPr lang="en-US" smtClean="0"/>
              <a:t>31</a:t>
            </a:fld>
            <a:endParaRPr lang="en-US"/>
          </a:p>
        </p:txBody>
      </p:sp>
      <p:pic>
        <p:nvPicPr>
          <p:cNvPr id="6146" name="Picture 2" descr="C:\Users\lbetev\Desktop\displa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95400"/>
            <a:ext cx="8686800" cy="5089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34301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smtClean="0"/>
              <a:t>Size of the Grid </a:t>
            </a:r>
            <a:endParaRPr lang="en-US" dirty="0"/>
          </a:p>
        </p:txBody>
      </p:sp>
      <p:sp>
        <p:nvSpPr>
          <p:cNvPr id="3" name="Content Placeholder 2"/>
          <p:cNvSpPr>
            <a:spLocks noGrp="1"/>
          </p:cNvSpPr>
          <p:nvPr>
            <p:ph idx="1"/>
          </p:nvPr>
        </p:nvSpPr>
        <p:spPr>
          <a:xfrm>
            <a:off x="381000" y="1447800"/>
            <a:ext cx="8382000" cy="1600199"/>
          </a:xfrm>
        </p:spPr>
        <p:txBody>
          <a:bodyPr>
            <a:normAutofit fontScale="62500" lnSpcReduction="20000"/>
          </a:bodyPr>
          <a:lstStyle/>
          <a:p>
            <a:r>
              <a:rPr lang="en-US" dirty="0" smtClean="0"/>
              <a:t>The number of cores per site vary from 50 to tens of thousands</a:t>
            </a:r>
          </a:p>
          <a:p>
            <a:r>
              <a:rPr lang="en-US" dirty="0" smtClean="0"/>
              <a:t>In total, there are about 200K CPU cores in the WLCG Grid</a:t>
            </a:r>
          </a:p>
          <a:p>
            <a:r>
              <a:rPr lang="en-US" dirty="0" smtClean="0"/>
              <a:t>Storage capacity follows the same pattern – few tens of TBs to PBs</a:t>
            </a:r>
          </a:p>
          <a:p>
            <a:r>
              <a:rPr lang="en-US" dirty="0" smtClean="0"/>
              <a:t>The growth of the Grid is assured by Moore’s law (CPU power, 18 months) and </a:t>
            </a:r>
            <a:r>
              <a:rPr lang="en-US" dirty="0" err="1" smtClean="0"/>
              <a:t>Kryder’s</a:t>
            </a:r>
            <a:r>
              <a:rPr lang="en-US" dirty="0" smtClean="0"/>
              <a:t> law (disk storage density, 13 months)</a:t>
            </a:r>
            <a:endParaRPr lang="en-US" dirty="0" smtClean="0"/>
          </a:p>
        </p:txBody>
      </p:sp>
      <p:sp>
        <p:nvSpPr>
          <p:cNvPr id="4" name="Slide Number Placeholder 3"/>
          <p:cNvSpPr>
            <a:spLocks noGrp="1"/>
          </p:cNvSpPr>
          <p:nvPr>
            <p:ph type="sldNum" sz="quarter" idx="12"/>
          </p:nvPr>
        </p:nvSpPr>
        <p:spPr/>
        <p:txBody>
          <a:bodyPr/>
          <a:lstStyle/>
          <a:p>
            <a:fld id="{55C6C611-0E58-45F4-8203-4E56D426E47B}" type="slidenum">
              <a:rPr lang="en-US" smtClean="0"/>
              <a:t>32</a:t>
            </a:fld>
            <a:endParaRPr lang="en-US"/>
          </a:p>
        </p:txBody>
      </p:sp>
      <p:pic>
        <p:nvPicPr>
          <p:cNvPr id="7170" name="Picture 2" descr="http://regmedia.co.uk/2012/05/09/wd_areal_density_though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080657"/>
            <a:ext cx="4762500" cy="3295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57535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52400"/>
            <a:ext cx="8229600" cy="1143000"/>
          </a:xfrm>
        </p:spPr>
        <p:txBody>
          <a:bodyPr/>
          <a:lstStyle/>
          <a:p>
            <a:r>
              <a:rPr lang="en-US" dirty="0" smtClean="0"/>
              <a:t>Resources distribution</a:t>
            </a:r>
            <a:endParaRPr lang="en-US" dirty="0"/>
          </a:p>
        </p:txBody>
      </p:sp>
      <p:sp>
        <p:nvSpPr>
          <p:cNvPr id="4" name="TextBox 3"/>
          <p:cNvSpPr txBox="1"/>
          <p:nvPr/>
        </p:nvSpPr>
        <p:spPr>
          <a:xfrm>
            <a:off x="609600" y="1143000"/>
            <a:ext cx="8305800" cy="954107"/>
          </a:xfrm>
          <a:prstGeom prst="rect">
            <a:avLst/>
          </a:prstGeom>
          <a:noFill/>
        </p:spPr>
        <p:txBody>
          <a:bodyPr wrap="square" rtlCol="0">
            <a:spAutoFit/>
          </a:bodyPr>
          <a:lstStyle/>
          <a:p>
            <a:r>
              <a:rPr lang="en-US" sz="2800" dirty="0"/>
              <a:t>R</a:t>
            </a:r>
            <a:r>
              <a:rPr lang="en-US" sz="2800" dirty="0" smtClean="0"/>
              <a:t>emarkable </a:t>
            </a:r>
            <a:r>
              <a:rPr lang="en-US" sz="2800" dirty="0" smtClean="0"/>
              <a:t>50/50 </a:t>
            </a:r>
            <a:r>
              <a:rPr lang="en-US" sz="2800" dirty="0" smtClean="0"/>
              <a:t>share between large (T0/T1) and smaller computing </a:t>
            </a:r>
            <a:r>
              <a:rPr lang="en-US" sz="2800" dirty="0" err="1" smtClean="0"/>
              <a:t>centres</a:t>
            </a:r>
            <a:endParaRPr lang="en-US" sz="2800" dirty="0" smtClean="0"/>
          </a:p>
        </p:txBody>
      </p:sp>
      <p:pic>
        <p:nvPicPr>
          <p:cNvPr id="2050" name="Picture 2" descr="http://alimonitor.cern.ch/display?image=jfreechart-onetime-93399867443897875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981200"/>
            <a:ext cx="6667500" cy="466725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55C6C611-0E58-45F4-8203-4E56D426E47B}" type="slidenum">
              <a:rPr lang="en-US" smtClean="0"/>
              <a:t>33</a:t>
            </a:fld>
            <a:endParaRPr lang="en-US"/>
          </a:p>
        </p:txBody>
      </p:sp>
    </p:spTree>
    <p:extLst>
      <p:ext uri="{BB962C8B-B14F-4D97-AF65-F5344CB8AC3E}">
        <p14:creationId xmlns:p14="http://schemas.microsoft.com/office/powerpoint/2010/main" val="31504435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alimonitor.cern.ch/display?image=jfreechart-onetime-522929174781562579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95400"/>
            <a:ext cx="8151223" cy="52197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Computational tasks in numbers</a:t>
            </a:r>
            <a:endParaRPr lang="en-US" dirty="0"/>
          </a:p>
        </p:txBody>
      </p:sp>
      <p:sp>
        <p:nvSpPr>
          <p:cNvPr id="4" name="TextBox 3"/>
          <p:cNvSpPr txBox="1"/>
          <p:nvPr/>
        </p:nvSpPr>
        <p:spPr>
          <a:xfrm>
            <a:off x="1250398" y="1752600"/>
            <a:ext cx="6979202" cy="1077218"/>
          </a:xfrm>
          <a:prstGeom prst="rect">
            <a:avLst/>
          </a:prstGeom>
          <a:noFill/>
        </p:spPr>
        <p:txBody>
          <a:bodyPr wrap="square" rtlCol="0">
            <a:spAutoFit/>
          </a:bodyPr>
          <a:lstStyle/>
          <a:p>
            <a:r>
              <a:rPr lang="en-US" sz="3200" dirty="0" smtClean="0"/>
              <a:t>~250K job per </a:t>
            </a:r>
            <a:r>
              <a:rPr lang="en-US" sz="3200" dirty="0" smtClean="0"/>
              <a:t>day</a:t>
            </a:r>
            <a:r>
              <a:rPr lang="en-US" sz="3200" dirty="0"/>
              <a:t> </a:t>
            </a:r>
            <a:r>
              <a:rPr lang="en-US" sz="3200" dirty="0" smtClean="0"/>
              <a:t>(ALICE)</a:t>
            </a:r>
            <a:endParaRPr lang="en-US" sz="3200" dirty="0" smtClean="0"/>
          </a:p>
          <a:p>
            <a:r>
              <a:rPr lang="en-US" sz="3200" dirty="0" smtClean="0"/>
              <a:t>~850K </a:t>
            </a:r>
            <a:r>
              <a:rPr lang="en-US" sz="3200" dirty="0" smtClean="0"/>
              <a:t>completed </a:t>
            </a:r>
            <a:r>
              <a:rPr lang="en-US" sz="3200" dirty="0" smtClean="0"/>
              <a:t>jobs/day (ATLAS)</a:t>
            </a:r>
            <a:endParaRPr lang="en-US" sz="3200" dirty="0" smtClean="0"/>
          </a:p>
        </p:txBody>
      </p:sp>
      <p:sp>
        <p:nvSpPr>
          <p:cNvPr id="3" name="Slide Number Placeholder 2"/>
          <p:cNvSpPr>
            <a:spLocks noGrp="1"/>
          </p:cNvSpPr>
          <p:nvPr>
            <p:ph type="sldNum" sz="quarter" idx="12"/>
          </p:nvPr>
        </p:nvSpPr>
        <p:spPr/>
        <p:txBody>
          <a:bodyPr/>
          <a:lstStyle/>
          <a:p>
            <a:fld id="{55C6C611-0E58-45F4-8203-4E56D426E47B}" type="slidenum">
              <a:rPr lang="en-US" smtClean="0"/>
              <a:t>34</a:t>
            </a:fld>
            <a:endParaRPr lang="en-US"/>
          </a:p>
        </p:txBody>
      </p:sp>
    </p:spTree>
    <p:extLst>
      <p:ext uri="{BB962C8B-B14F-4D97-AF65-F5344CB8AC3E}">
        <p14:creationId xmlns:p14="http://schemas.microsoft.com/office/powerpoint/2010/main" val="6832060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alimonitor.cern.ch/display?image=jfreechart-onetime-311940283983162380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95400"/>
            <a:ext cx="8686800" cy="514230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CPU </a:t>
            </a:r>
            <a:r>
              <a:rPr lang="en-US" dirty="0" smtClean="0"/>
              <a:t>time</a:t>
            </a:r>
            <a:endParaRPr lang="en-US" dirty="0"/>
          </a:p>
        </p:txBody>
      </p:sp>
      <p:sp>
        <p:nvSpPr>
          <p:cNvPr id="4" name="TextBox 3"/>
          <p:cNvSpPr txBox="1"/>
          <p:nvPr/>
        </p:nvSpPr>
        <p:spPr>
          <a:xfrm>
            <a:off x="838200" y="1636693"/>
            <a:ext cx="7924800" cy="1384995"/>
          </a:xfrm>
          <a:prstGeom prst="rect">
            <a:avLst/>
          </a:prstGeom>
          <a:noFill/>
        </p:spPr>
        <p:txBody>
          <a:bodyPr wrap="square" rtlCol="0">
            <a:spAutoFit/>
          </a:bodyPr>
          <a:lstStyle/>
          <a:p>
            <a:r>
              <a:rPr lang="en-US" sz="2800" dirty="0" smtClean="0"/>
              <a:t>~270</a:t>
            </a:r>
            <a:r>
              <a:rPr lang="en-US" sz="2800" dirty="0" smtClean="0"/>
              <a:t>M hours per year</a:t>
            </a:r>
          </a:p>
          <a:p>
            <a:r>
              <a:rPr lang="en-US" sz="2800" dirty="0" smtClean="0"/>
              <a:t>…or 1 CPU working for 30K years</a:t>
            </a:r>
            <a:endParaRPr lang="en-US" sz="2800" dirty="0" smtClean="0"/>
          </a:p>
          <a:p>
            <a:endParaRPr lang="en-US" sz="2800" dirty="0" smtClean="0"/>
          </a:p>
        </p:txBody>
      </p:sp>
      <p:sp>
        <p:nvSpPr>
          <p:cNvPr id="3" name="Slide Number Placeholder 2"/>
          <p:cNvSpPr>
            <a:spLocks noGrp="1"/>
          </p:cNvSpPr>
          <p:nvPr>
            <p:ph type="sldNum" sz="quarter" idx="12"/>
          </p:nvPr>
        </p:nvSpPr>
        <p:spPr/>
        <p:txBody>
          <a:bodyPr/>
          <a:lstStyle/>
          <a:p>
            <a:fld id="{55C6C611-0E58-45F4-8203-4E56D426E47B}" type="slidenum">
              <a:rPr lang="en-US" smtClean="0"/>
              <a:t>35</a:t>
            </a:fld>
            <a:endParaRPr lang="en-US"/>
          </a:p>
        </p:txBody>
      </p:sp>
    </p:spTree>
    <p:extLst>
      <p:ext uri="{BB962C8B-B14F-4D97-AF65-F5344CB8AC3E}">
        <p14:creationId xmlns:p14="http://schemas.microsoft.com/office/powerpoint/2010/main" val="18871310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on the Grid</a:t>
            </a:r>
            <a:endParaRPr lang="en-US" dirty="0"/>
          </a:p>
        </p:txBody>
      </p:sp>
      <p:sp>
        <p:nvSpPr>
          <p:cNvPr id="4" name="TextBox 3"/>
          <p:cNvSpPr txBox="1"/>
          <p:nvPr/>
        </p:nvSpPr>
        <p:spPr>
          <a:xfrm>
            <a:off x="533400" y="1221879"/>
            <a:ext cx="7924800" cy="954107"/>
          </a:xfrm>
          <a:prstGeom prst="rect">
            <a:avLst/>
          </a:prstGeom>
          <a:noFill/>
        </p:spPr>
        <p:txBody>
          <a:bodyPr wrap="square" rtlCol="0">
            <a:spAutoFit/>
          </a:bodyPr>
          <a:lstStyle/>
          <a:p>
            <a:r>
              <a:rPr lang="en-US" sz="2800" dirty="0" smtClean="0"/>
              <a:t>69% MC, 8% RAW, </a:t>
            </a:r>
            <a:r>
              <a:rPr lang="en-US" sz="2800" dirty="0" smtClean="0"/>
              <a:t>22</a:t>
            </a:r>
            <a:r>
              <a:rPr lang="en-US" sz="2800" dirty="0" smtClean="0"/>
              <a:t>% </a:t>
            </a:r>
            <a:r>
              <a:rPr lang="en-US" sz="2800" dirty="0" smtClean="0"/>
              <a:t>analysis</a:t>
            </a:r>
            <a:r>
              <a:rPr lang="en-US" sz="2800" dirty="0" smtClean="0"/>
              <a:t>, ~500 </a:t>
            </a:r>
            <a:r>
              <a:rPr lang="en-US" sz="2800" dirty="0" smtClean="0"/>
              <a:t>individual </a:t>
            </a:r>
            <a:r>
              <a:rPr lang="en-US" sz="2800" dirty="0" smtClean="0"/>
              <a:t>users (ALICE)</a:t>
            </a:r>
            <a:endParaRPr lang="en-US" sz="2800" dirty="0" smtClean="0"/>
          </a:p>
        </p:txBody>
      </p:sp>
      <p:pic>
        <p:nvPicPr>
          <p:cNvPr id="4098" name="Picture 2" descr="http://alimonitor.cern.ch/display?image=jfreechart-onetime-702547923571884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399" y="2175987"/>
            <a:ext cx="8073717" cy="4415314"/>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55C6C611-0E58-45F4-8203-4E56D426E47B}" type="slidenum">
              <a:rPr lang="en-US" smtClean="0"/>
              <a:t>36</a:t>
            </a:fld>
            <a:endParaRPr lang="en-US"/>
          </a:p>
        </p:txBody>
      </p:sp>
    </p:spTree>
    <p:extLst>
      <p:ext uri="{BB962C8B-B14F-4D97-AF65-F5344CB8AC3E}">
        <p14:creationId xmlns:p14="http://schemas.microsoft.com/office/powerpoint/2010/main" val="1203351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Data processing actors</a:t>
            </a:r>
            <a:endParaRPr lang="en-US" dirty="0"/>
          </a:p>
        </p:txBody>
      </p:sp>
      <p:sp>
        <p:nvSpPr>
          <p:cNvPr id="3" name="Content Placeholder 2"/>
          <p:cNvSpPr>
            <a:spLocks noGrp="1"/>
          </p:cNvSpPr>
          <p:nvPr>
            <p:ph idx="1"/>
          </p:nvPr>
        </p:nvSpPr>
        <p:spPr>
          <a:xfrm>
            <a:off x="457200" y="1447800"/>
            <a:ext cx="8229600" cy="4678363"/>
          </a:xfrm>
        </p:spPr>
        <p:txBody>
          <a:bodyPr>
            <a:normAutofit lnSpcReduction="10000"/>
          </a:bodyPr>
          <a:lstStyle/>
          <a:p>
            <a:r>
              <a:rPr lang="en-US" dirty="0" smtClean="0"/>
              <a:t>Organized productions</a:t>
            </a:r>
          </a:p>
          <a:p>
            <a:pPr lvl="1"/>
            <a:r>
              <a:rPr lang="en-US" dirty="0" smtClean="0"/>
              <a:t>RAW data processing – complex operation, set up and executed by dedicated group of people for the entire experiment</a:t>
            </a:r>
          </a:p>
          <a:p>
            <a:pPr lvl="1"/>
            <a:r>
              <a:rPr lang="en-US" dirty="0" err="1" smtClean="0"/>
              <a:t>MonteCarlo</a:t>
            </a:r>
            <a:r>
              <a:rPr lang="en-US" dirty="0" smtClean="0"/>
              <a:t> simulations – similar to the above</a:t>
            </a:r>
          </a:p>
          <a:p>
            <a:r>
              <a:rPr lang="en-US" dirty="0" smtClean="0"/>
              <a:t>Physics analysis</a:t>
            </a:r>
          </a:p>
          <a:p>
            <a:pPr lvl="1"/>
            <a:r>
              <a:rPr lang="en-US" dirty="0" smtClean="0"/>
              <a:t>Individuals or groups (specific signals, analysis types) activities</a:t>
            </a:r>
          </a:p>
          <a:p>
            <a:pPr lvl="1"/>
            <a:r>
              <a:rPr lang="en-US" dirty="0" smtClean="0"/>
              <a:t>Frequent change of applications to reflect the new methods and ideas</a:t>
            </a:r>
          </a:p>
          <a:p>
            <a:endParaRPr lang="en-US" dirty="0" smtClean="0"/>
          </a:p>
        </p:txBody>
      </p:sp>
      <p:sp>
        <p:nvSpPr>
          <p:cNvPr id="4" name="Slide Number Placeholder 3"/>
          <p:cNvSpPr>
            <a:spLocks noGrp="1"/>
          </p:cNvSpPr>
          <p:nvPr>
            <p:ph type="sldNum" sz="quarter" idx="12"/>
          </p:nvPr>
        </p:nvSpPr>
        <p:spPr/>
        <p:txBody>
          <a:bodyPr/>
          <a:lstStyle/>
          <a:p>
            <a:fld id="{55C6C611-0E58-45F4-8203-4E56D426E47B}" type="slidenum">
              <a:rPr lang="en-US" smtClean="0"/>
              <a:t>37</a:t>
            </a:fld>
            <a:endParaRPr lang="en-US"/>
          </a:p>
        </p:txBody>
      </p:sp>
    </p:spTree>
    <p:extLst>
      <p:ext uri="{BB962C8B-B14F-4D97-AF65-F5344CB8AC3E}">
        <p14:creationId xmlns:p14="http://schemas.microsoft.com/office/powerpoint/2010/main" val="41346899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access (ALICE)</a:t>
            </a:r>
            <a:endParaRPr lang="en-US" dirty="0"/>
          </a:p>
        </p:txBody>
      </p:sp>
      <p:pic>
        <p:nvPicPr>
          <p:cNvPr id="7170" name="Picture 2" descr="http://alimonitor.cern.ch/display?image=jfreechart-onetime-706800038904548727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19200"/>
            <a:ext cx="8763000" cy="5257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35974" y="2095500"/>
            <a:ext cx="6850978" cy="523220"/>
          </a:xfrm>
          <a:prstGeom prst="rect">
            <a:avLst/>
          </a:prstGeom>
          <a:noFill/>
        </p:spPr>
        <p:txBody>
          <a:bodyPr wrap="none" rtlCol="0">
            <a:spAutoFit/>
          </a:bodyPr>
          <a:lstStyle/>
          <a:p>
            <a:r>
              <a:rPr lang="en-US" sz="2800" dirty="0" smtClean="0"/>
              <a:t>69 SEs, 29PB in,  240PB out, ~10/1 read/write </a:t>
            </a:r>
            <a:endParaRPr lang="en-US" sz="2800" dirty="0"/>
          </a:p>
        </p:txBody>
      </p:sp>
      <p:sp>
        <p:nvSpPr>
          <p:cNvPr id="5" name="Slide Number Placeholder 4"/>
          <p:cNvSpPr>
            <a:spLocks noGrp="1"/>
          </p:cNvSpPr>
          <p:nvPr>
            <p:ph type="sldNum" sz="quarter" idx="12"/>
          </p:nvPr>
        </p:nvSpPr>
        <p:spPr/>
        <p:txBody>
          <a:bodyPr/>
          <a:lstStyle/>
          <a:p>
            <a:fld id="{55C6C611-0E58-45F4-8203-4E56D426E47B}" type="slidenum">
              <a:rPr lang="en-US" smtClean="0"/>
              <a:t>38</a:t>
            </a:fld>
            <a:endParaRPr lang="en-US"/>
          </a:p>
        </p:txBody>
      </p:sp>
    </p:spTree>
    <p:extLst>
      <p:ext uri="{BB962C8B-B14F-4D97-AF65-F5344CB8AC3E}">
        <p14:creationId xmlns:p14="http://schemas.microsoft.com/office/powerpoint/2010/main" val="8297697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1143000"/>
          </a:xfrm>
        </p:spPr>
        <p:txBody>
          <a:bodyPr/>
          <a:lstStyle/>
          <a:p>
            <a:r>
              <a:rPr lang="en-US" dirty="0" smtClean="0"/>
              <a:t>Data access trivia</a:t>
            </a:r>
            <a:endParaRPr lang="en-US" dirty="0"/>
          </a:p>
        </p:txBody>
      </p:sp>
      <p:sp>
        <p:nvSpPr>
          <p:cNvPr id="3" name="Content Placeholder 2"/>
          <p:cNvSpPr>
            <a:spLocks noGrp="1"/>
          </p:cNvSpPr>
          <p:nvPr>
            <p:ph idx="1"/>
          </p:nvPr>
        </p:nvSpPr>
        <p:spPr>
          <a:xfrm>
            <a:off x="457200" y="990600"/>
            <a:ext cx="8229600" cy="5410200"/>
          </a:xfrm>
        </p:spPr>
        <p:txBody>
          <a:bodyPr>
            <a:normAutofit/>
          </a:bodyPr>
          <a:lstStyle/>
          <a:p>
            <a:r>
              <a:rPr lang="en-US" dirty="0" smtClean="0"/>
              <a:t>240 PB are ~4.8 Million </a:t>
            </a:r>
            <a:r>
              <a:rPr lang="en-US" dirty="0" err="1" smtClean="0"/>
              <a:t>BluRay</a:t>
            </a:r>
            <a:r>
              <a:rPr lang="en-US" dirty="0" smtClean="0"/>
              <a:t> movies</a:t>
            </a:r>
          </a:p>
          <a:p>
            <a:r>
              <a:rPr lang="en-US" dirty="0" smtClean="0"/>
              <a:t>Netflix uses 1GB/hour for streaming video =&gt; LHC analysis is ~240 Million hours or ~27 thousand years of video</a:t>
            </a:r>
          </a:p>
          <a:p>
            <a:r>
              <a:rPr lang="en-US" dirty="0" smtClean="0"/>
              <a:t>2 Billion hours spent </a:t>
            </a:r>
            <a:r>
              <a:rPr lang="en-US" dirty="0"/>
              <a:t>by Netflix members watching streamed video </a:t>
            </a:r>
            <a:r>
              <a:rPr lang="en-US" dirty="0" smtClean="0"/>
              <a:t>(29.2 Million subscribers) </a:t>
            </a:r>
          </a:p>
          <a:p>
            <a:r>
              <a:rPr lang="en-US" dirty="0" smtClean="0"/>
              <a:t>Multiply the ALICE number by ~4… actually ATLAS is already in the Exabyte data access territory</a:t>
            </a: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55C6C611-0E58-45F4-8203-4E56D426E47B}" type="slidenum">
              <a:rPr lang="en-US" smtClean="0"/>
              <a:t>39</a:t>
            </a:fld>
            <a:endParaRPr lang="en-US"/>
          </a:p>
        </p:txBody>
      </p:sp>
    </p:spTree>
    <p:extLst>
      <p:ext uri="{BB962C8B-B14F-4D97-AF65-F5344CB8AC3E}">
        <p14:creationId xmlns:p14="http://schemas.microsoft.com/office/powerpoint/2010/main" val="49785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a:t>B</a:t>
            </a:r>
            <a:r>
              <a:rPr lang="en-US" dirty="0" smtClean="0"/>
              <a:t>asic calculus - energies</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r>
              <a:rPr lang="en-US" dirty="0" smtClean="0"/>
              <a:t>Proton-Proton collisions</a:t>
            </a:r>
            <a:endParaRPr lang="en-US" dirty="0"/>
          </a:p>
          <a:p>
            <a:pPr lvl="1"/>
            <a:r>
              <a:rPr lang="en-US" b="1" dirty="0"/>
              <a:t>7 </a:t>
            </a:r>
            <a:r>
              <a:rPr lang="en-US" b="1" dirty="0" err="1"/>
              <a:t>TeV</a:t>
            </a:r>
            <a:r>
              <a:rPr lang="en-US" dirty="0"/>
              <a:t> = 7·10</a:t>
            </a:r>
            <a:r>
              <a:rPr lang="en-US" baseline="30000" dirty="0"/>
              <a:t>12 </a:t>
            </a:r>
            <a:r>
              <a:rPr lang="en-US" dirty="0"/>
              <a:t>eV · 1,6·10</a:t>
            </a:r>
            <a:r>
              <a:rPr lang="en-US" baseline="30000" dirty="0"/>
              <a:t>-19</a:t>
            </a:r>
            <a:r>
              <a:rPr lang="en-US" dirty="0"/>
              <a:t> J/eV =</a:t>
            </a:r>
            <a:r>
              <a:rPr lang="en-US" b="1" dirty="0"/>
              <a:t> 1,12·10</a:t>
            </a:r>
            <a:r>
              <a:rPr lang="en-US" b="1" baseline="30000" dirty="0"/>
              <a:t>-6</a:t>
            </a:r>
            <a:r>
              <a:rPr lang="en-US" b="1" dirty="0"/>
              <a:t> J</a:t>
            </a:r>
            <a:endParaRPr lang="en-US" dirty="0"/>
          </a:p>
          <a:p>
            <a:r>
              <a:rPr lang="en-US" dirty="0" err="1" smtClean="0"/>
              <a:t>Pb-Pb</a:t>
            </a:r>
            <a:r>
              <a:rPr lang="en-US" dirty="0" smtClean="0"/>
              <a:t> collisions</a:t>
            </a:r>
            <a:endParaRPr lang="en-US" dirty="0"/>
          </a:p>
          <a:p>
            <a:pPr lvl="1"/>
            <a:r>
              <a:rPr lang="en-US" dirty="0"/>
              <a:t>E</a:t>
            </a:r>
            <a:r>
              <a:rPr lang="en-US" dirty="0" smtClean="0"/>
              <a:t>ach </a:t>
            </a:r>
            <a:r>
              <a:rPr lang="en-US" dirty="0"/>
              <a:t>ion of Pb-208 </a:t>
            </a:r>
            <a:r>
              <a:rPr lang="en-US" dirty="0" smtClean="0"/>
              <a:t>reaches </a:t>
            </a:r>
            <a:r>
              <a:rPr lang="en-US" dirty="0"/>
              <a:t>575 </a:t>
            </a:r>
            <a:r>
              <a:rPr lang="en-US" dirty="0" err="1"/>
              <a:t>TeV</a:t>
            </a:r>
            <a:r>
              <a:rPr lang="en-US" dirty="0"/>
              <a:t>.</a:t>
            </a:r>
          </a:p>
          <a:p>
            <a:pPr lvl="1"/>
            <a:r>
              <a:rPr lang="en-US" dirty="0"/>
              <a:t>E</a:t>
            </a:r>
            <a:r>
              <a:rPr lang="en-US" dirty="0" smtClean="0"/>
              <a:t>nergy </a:t>
            </a:r>
            <a:r>
              <a:rPr lang="en-US" dirty="0"/>
              <a:t>per nucleon =</a:t>
            </a:r>
            <a:r>
              <a:rPr lang="en-US" dirty="0" smtClean="0"/>
              <a:t> </a:t>
            </a:r>
            <a:r>
              <a:rPr lang="en-US" dirty="0"/>
              <a:t>575/208 = </a:t>
            </a:r>
            <a:r>
              <a:rPr lang="en-US" b="1" dirty="0"/>
              <a:t>2,76 </a:t>
            </a:r>
            <a:r>
              <a:rPr lang="en-US" b="1" dirty="0" err="1" smtClean="0"/>
              <a:t>TeV</a:t>
            </a:r>
            <a:endParaRPr lang="en-US" b="1" dirty="0" smtClean="0"/>
          </a:p>
          <a:p>
            <a:r>
              <a:rPr lang="en-US" dirty="0"/>
              <a:t>M</a:t>
            </a:r>
            <a:r>
              <a:rPr lang="en-US" dirty="0" smtClean="0"/>
              <a:t>osquito 60 </a:t>
            </a:r>
            <a:r>
              <a:rPr lang="en-US" dirty="0"/>
              <a:t>mg @</a:t>
            </a:r>
            <a:r>
              <a:rPr lang="en-US" dirty="0" smtClean="0"/>
              <a:t>20 </a:t>
            </a:r>
            <a:r>
              <a:rPr lang="en-US" dirty="0"/>
              <a:t>cm/s:</a:t>
            </a:r>
          </a:p>
          <a:p>
            <a:pPr lvl="1"/>
            <a:r>
              <a:rPr lang="en-US" dirty="0" err="1"/>
              <a:t>E</a:t>
            </a:r>
            <a:r>
              <a:rPr lang="en-US" baseline="-25000" dirty="0" err="1"/>
              <a:t>k</a:t>
            </a:r>
            <a:r>
              <a:rPr lang="en-US" dirty="0"/>
              <a:t> = ½ m·v</a:t>
            </a:r>
            <a:r>
              <a:rPr lang="en-US" baseline="30000" dirty="0"/>
              <a:t>2</a:t>
            </a:r>
            <a:r>
              <a:rPr lang="en-US" dirty="0"/>
              <a:t>  ⇒   </a:t>
            </a:r>
            <a:r>
              <a:rPr lang="en-US" dirty="0" err="1"/>
              <a:t>E</a:t>
            </a:r>
            <a:r>
              <a:rPr lang="en-US" baseline="-25000" dirty="0" err="1"/>
              <a:t>k</a:t>
            </a:r>
            <a:r>
              <a:rPr lang="en-US" dirty="0"/>
              <a:t> = ½ 6·10</a:t>
            </a:r>
            <a:r>
              <a:rPr lang="en-US" baseline="30000" dirty="0"/>
              <a:t>-5</a:t>
            </a:r>
            <a:r>
              <a:rPr lang="en-US" dirty="0"/>
              <a:t>·0,2 </a:t>
            </a:r>
            <a:r>
              <a:rPr lang="en-US" baseline="30000" dirty="0"/>
              <a:t>2</a:t>
            </a:r>
            <a:r>
              <a:rPr lang="en-US" dirty="0"/>
              <a:t>  ~ </a:t>
            </a:r>
            <a:r>
              <a:rPr lang="en-US" b="1" dirty="0"/>
              <a:t>7 </a:t>
            </a:r>
            <a:r>
              <a:rPr lang="en-US" b="1" dirty="0" err="1" smtClean="0"/>
              <a:t>TeV</a:t>
            </a:r>
            <a:endParaRPr lang="en-US" b="1" dirty="0"/>
          </a:p>
        </p:txBody>
      </p:sp>
      <p:sp>
        <p:nvSpPr>
          <p:cNvPr id="4" name="Slide Number Placeholder 3"/>
          <p:cNvSpPr>
            <a:spLocks noGrp="1"/>
          </p:cNvSpPr>
          <p:nvPr>
            <p:ph type="sldNum" sz="quarter" idx="12"/>
          </p:nvPr>
        </p:nvSpPr>
        <p:spPr/>
        <p:txBody>
          <a:bodyPr/>
          <a:lstStyle/>
          <a:p>
            <a:fld id="{55C6C611-0E58-45F4-8203-4E56D426E47B}" type="slidenum">
              <a:rPr lang="en-US" smtClean="0"/>
              <a:t>4</a:t>
            </a:fld>
            <a:endParaRPr lang="en-US"/>
          </a:p>
        </p:txBody>
      </p:sp>
    </p:spTree>
    <p:extLst>
      <p:ext uri="{BB962C8B-B14F-4D97-AF65-F5344CB8AC3E}">
        <p14:creationId xmlns:p14="http://schemas.microsoft.com/office/powerpoint/2010/main" val="21314230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Clouds</a:t>
            </a:r>
            <a:endParaRPr lang="en-US" dirty="0"/>
          </a:p>
        </p:txBody>
      </p:sp>
      <p:sp>
        <p:nvSpPr>
          <p:cNvPr id="3" name="Content Placeholder 2"/>
          <p:cNvSpPr>
            <a:spLocks noGrp="1"/>
          </p:cNvSpPr>
          <p:nvPr>
            <p:ph idx="1"/>
          </p:nvPr>
        </p:nvSpPr>
        <p:spPr>
          <a:xfrm>
            <a:off x="457200" y="1219200"/>
            <a:ext cx="8229600" cy="5257800"/>
          </a:xfrm>
        </p:spPr>
        <p:txBody>
          <a:bodyPr>
            <a:normAutofit fontScale="92500"/>
          </a:bodyPr>
          <a:lstStyle/>
          <a:p>
            <a:r>
              <a:rPr lang="en-US" dirty="0" smtClean="0"/>
              <a:t>The Grid paradigm predates the Cloud </a:t>
            </a:r>
          </a:p>
          <a:p>
            <a:pPr lvl="1"/>
            <a:r>
              <a:rPr lang="en-US" dirty="0" smtClean="0"/>
              <a:t>However LHC computing is flexible, the methods and tools are constantly evolving</a:t>
            </a:r>
          </a:p>
          <a:p>
            <a:r>
              <a:rPr lang="en-US" dirty="0" smtClean="0"/>
              <a:t>The Clouds are </a:t>
            </a:r>
            <a:r>
              <a:rPr lang="en-US" b="1" dirty="0" smtClean="0"/>
              <a:t>resource layer</a:t>
            </a:r>
            <a:r>
              <a:rPr lang="en-US" dirty="0" smtClean="0"/>
              <a:t> (CPU, storage) and the principles of cloud computing are actively adopted… this is a topic for another lecture</a:t>
            </a:r>
          </a:p>
          <a:p>
            <a:r>
              <a:rPr lang="en-US" dirty="0" smtClean="0"/>
              <a:t>A major difference between the early Grid days and today is the phenomenal network evolution</a:t>
            </a:r>
          </a:p>
          <a:p>
            <a:pPr lvl="1"/>
            <a:r>
              <a:rPr lang="en-US" dirty="0" smtClean="0"/>
              <a:t>Better network allows for making the Grid look like a large cloud – individual site boundaries and specific functions dissolve </a:t>
            </a:r>
            <a:endParaRPr lang="en-US" dirty="0" smtClean="0"/>
          </a:p>
        </p:txBody>
      </p:sp>
      <p:sp>
        <p:nvSpPr>
          <p:cNvPr id="4" name="Slide Number Placeholder 3"/>
          <p:cNvSpPr>
            <a:spLocks noGrp="1"/>
          </p:cNvSpPr>
          <p:nvPr>
            <p:ph type="sldNum" sz="quarter" idx="12"/>
          </p:nvPr>
        </p:nvSpPr>
        <p:spPr/>
        <p:txBody>
          <a:bodyPr/>
          <a:lstStyle/>
          <a:p>
            <a:fld id="{55C6C611-0E58-45F4-8203-4E56D426E47B}" type="slidenum">
              <a:rPr lang="en-US" smtClean="0"/>
              <a:t>40</a:t>
            </a:fld>
            <a:endParaRPr lang="en-US"/>
          </a:p>
        </p:txBody>
      </p:sp>
    </p:spTree>
    <p:extLst>
      <p:ext uri="{BB962C8B-B14F-4D97-AF65-F5344CB8AC3E}">
        <p14:creationId xmlns:p14="http://schemas.microsoft.com/office/powerpoint/2010/main" val="27190169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219200"/>
            <a:ext cx="8229600" cy="5105400"/>
          </a:xfrm>
        </p:spPr>
        <p:txBody>
          <a:bodyPr>
            <a:normAutofit fontScale="77500" lnSpcReduction="20000"/>
          </a:bodyPr>
          <a:lstStyle/>
          <a:p>
            <a:r>
              <a:rPr lang="en-US" b="1" dirty="0" smtClean="0"/>
              <a:t>Three basic categories </a:t>
            </a:r>
            <a:r>
              <a:rPr lang="en-US" dirty="0" smtClean="0"/>
              <a:t>of the LHC experiments data processing activities</a:t>
            </a:r>
          </a:p>
          <a:p>
            <a:pPr lvl="1"/>
            <a:r>
              <a:rPr lang="en-US" dirty="0" smtClean="0"/>
              <a:t>RAW data processing, </a:t>
            </a:r>
            <a:r>
              <a:rPr lang="en-US" dirty="0" err="1" smtClean="0"/>
              <a:t>MonteCarlo</a:t>
            </a:r>
            <a:r>
              <a:rPr lang="en-US" dirty="0" smtClean="0"/>
              <a:t> simulations, data analysis</a:t>
            </a:r>
            <a:endParaRPr lang="en-US" dirty="0"/>
          </a:p>
          <a:p>
            <a:r>
              <a:rPr lang="en-US" dirty="0"/>
              <a:t>T</a:t>
            </a:r>
            <a:r>
              <a:rPr lang="en-US" dirty="0" smtClean="0"/>
              <a:t>he data volumes and complexity of these require </a:t>
            </a:r>
            <a:r>
              <a:rPr lang="en-US" b="1" dirty="0" smtClean="0"/>
              <a:t>PBs of storage, hundred of thousands CPUs and GB networks </a:t>
            </a:r>
            <a:r>
              <a:rPr lang="en-US" dirty="0" smtClean="0"/>
              <a:t>+ </a:t>
            </a:r>
            <a:r>
              <a:rPr lang="en-US" b="1" dirty="0" smtClean="0"/>
              <a:t>teams of experts </a:t>
            </a:r>
            <a:r>
              <a:rPr lang="en-US" dirty="0" smtClean="0"/>
              <a:t>to support them</a:t>
            </a:r>
          </a:p>
          <a:p>
            <a:r>
              <a:rPr lang="en-US" dirty="0" smtClean="0"/>
              <a:t>The data storage and processing is mostly done on distributed computing resources, known as </a:t>
            </a:r>
            <a:r>
              <a:rPr lang="en-US" b="1" dirty="0" smtClean="0"/>
              <a:t>the Grid</a:t>
            </a:r>
          </a:p>
          <a:p>
            <a:r>
              <a:rPr lang="en-US" dirty="0" smtClean="0"/>
              <a:t>To seamlessly fuse the resources, the Grid employs complex software for data and workload management, known as </a:t>
            </a:r>
            <a:r>
              <a:rPr lang="en-US" b="1" dirty="0" smtClean="0"/>
              <a:t>Grid middleware</a:t>
            </a:r>
          </a:p>
          <a:p>
            <a:r>
              <a:rPr lang="en-US" dirty="0" smtClean="0"/>
              <a:t>The Grid allows the LHC physicists to analyze </a:t>
            </a:r>
            <a:r>
              <a:rPr lang="en-US" b="1" dirty="0" smtClean="0"/>
              <a:t>billions of events</a:t>
            </a:r>
            <a:r>
              <a:rPr lang="en-US" dirty="0" smtClean="0"/>
              <a:t> collected over 3 ½ years of data taking, spread over hundreds of computing </a:t>
            </a:r>
            <a:r>
              <a:rPr lang="en-US" dirty="0" err="1" smtClean="0"/>
              <a:t>centres</a:t>
            </a:r>
            <a:r>
              <a:rPr lang="en-US" dirty="0" smtClean="0"/>
              <a:t> all over the world</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41</a:t>
            </a:fld>
            <a:endParaRPr lang="en-US"/>
          </a:p>
        </p:txBody>
      </p:sp>
    </p:spTree>
    <p:extLst>
      <p:ext uri="{BB962C8B-B14F-4D97-AF65-F5344CB8AC3E}">
        <p14:creationId xmlns:p14="http://schemas.microsoft.com/office/powerpoint/2010/main" val="5178191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 </a:t>
            </a:r>
            <a:r>
              <a:rPr lang="en-US" dirty="0" err="1" smtClean="0"/>
              <a:t>contd</a:t>
            </a:r>
            <a:endParaRPr lang="en-US" dirty="0"/>
          </a:p>
        </p:txBody>
      </p:sp>
      <p:sp>
        <p:nvSpPr>
          <p:cNvPr id="3" name="Content Placeholder 2"/>
          <p:cNvSpPr>
            <a:spLocks noGrp="1"/>
          </p:cNvSpPr>
          <p:nvPr>
            <p:ph idx="1"/>
          </p:nvPr>
        </p:nvSpPr>
        <p:spPr>
          <a:xfrm>
            <a:off x="457200" y="1219200"/>
            <a:ext cx="8229600" cy="5105400"/>
          </a:xfrm>
        </p:spPr>
        <p:txBody>
          <a:bodyPr>
            <a:normAutofit fontScale="92500" lnSpcReduction="10000"/>
          </a:bodyPr>
          <a:lstStyle/>
          <a:p>
            <a:r>
              <a:rPr lang="en-US" dirty="0" smtClean="0"/>
              <a:t>In 2015 LHC will restart with higher energy and luminosity</a:t>
            </a:r>
          </a:p>
          <a:p>
            <a:pPr lvl="1"/>
            <a:r>
              <a:rPr lang="en-US" dirty="0" smtClean="0"/>
              <a:t>The collected data volume will triple, compared to the 2010-2013 run</a:t>
            </a:r>
          </a:p>
          <a:p>
            <a:r>
              <a:rPr lang="en-US" dirty="0" smtClean="0"/>
              <a:t>The computing resources will increase and Grid middleware is constantly being improved to meet the new challenges</a:t>
            </a:r>
          </a:p>
          <a:p>
            <a:pPr lvl="1"/>
            <a:r>
              <a:rPr lang="en-US" dirty="0" smtClean="0"/>
              <a:t>New technologies are being introduced to simplify the operations and to take advantage of the constantly evolving industry hardware and software standards</a:t>
            </a:r>
          </a:p>
          <a:p>
            <a:r>
              <a:rPr lang="en-US" dirty="0" smtClean="0">
                <a:solidFill>
                  <a:srgbClr val="FF0000"/>
                </a:solidFill>
              </a:rPr>
              <a:t>Guaranteed: the period 2015-2018 will be very exiting </a:t>
            </a:r>
          </a:p>
          <a:p>
            <a:endParaRPr lang="en-US" dirty="0" smtClean="0"/>
          </a:p>
        </p:txBody>
      </p:sp>
      <p:sp>
        <p:nvSpPr>
          <p:cNvPr id="4" name="Slide Number Placeholder 3"/>
          <p:cNvSpPr>
            <a:spLocks noGrp="1"/>
          </p:cNvSpPr>
          <p:nvPr>
            <p:ph type="sldNum" sz="quarter" idx="12"/>
          </p:nvPr>
        </p:nvSpPr>
        <p:spPr/>
        <p:txBody>
          <a:bodyPr/>
          <a:lstStyle/>
          <a:p>
            <a:fld id="{55C6C611-0E58-45F4-8203-4E56D426E47B}" type="slidenum">
              <a:rPr lang="en-US" smtClean="0"/>
              <a:t>42</a:t>
            </a:fld>
            <a:endParaRPr lang="en-US"/>
          </a:p>
        </p:txBody>
      </p:sp>
    </p:spTree>
    <p:extLst>
      <p:ext uri="{BB962C8B-B14F-4D97-AF65-F5344CB8AC3E}">
        <p14:creationId xmlns:p14="http://schemas.microsoft.com/office/powerpoint/2010/main" val="2400572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743200"/>
            <a:ext cx="8229600" cy="1600200"/>
          </a:xfrm>
        </p:spPr>
        <p:txBody>
          <a:bodyPr>
            <a:normAutofit/>
          </a:bodyPr>
          <a:lstStyle/>
          <a:p>
            <a:pPr marL="0" indent="0" algn="ctr">
              <a:buNone/>
            </a:pPr>
            <a:r>
              <a:rPr lang="en-US" sz="4000" dirty="0" smtClean="0"/>
              <a:t>Thank you for your attention</a:t>
            </a:r>
          </a:p>
          <a:p>
            <a:pPr marL="0" indent="0" algn="ctr">
              <a:buNone/>
            </a:pPr>
            <a:r>
              <a:rPr lang="en-US" sz="4000" dirty="0" smtClean="0"/>
              <a:t>Questions?</a:t>
            </a:r>
          </a:p>
        </p:txBody>
      </p:sp>
      <p:sp>
        <p:nvSpPr>
          <p:cNvPr id="5" name="Slide Number Placeholder 4"/>
          <p:cNvSpPr>
            <a:spLocks noGrp="1"/>
          </p:cNvSpPr>
          <p:nvPr>
            <p:ph type="sldNum" sz="quarter" idx="12"/>
          </p:nvPr>
        </p:nvSpPr>
        <p:spPr/>
        <p:txBody>
          <a:bodyPr/>
          <a:lstStyle/>
          <a:p>
            <a:fld id="{55C6C611-0E58-45F4-8203-4E56D426E47B}" type="slidenum">
              <a:rPr lang="en-US" smtClean="0"/>
              <a:t>43</a:t>
            </a:fld>
            <a:endParaRPr lang="en-US"/>
          </a:p>
        </p:txBody>
      </p:sp>
    </p:spTree>
    <p:extLst>
      <p:ext uri="{BB962C8B-B14F-4D97-AF65-F5344CB8AC3E}">
        <p14:creationId xmlns:p14="http://schemas.microsoft.com/office/powerpoint/2010/main" val="2037053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…and a bit more on collisions</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dirty="0" smtClean="0"/>
              <a:t>Energy </a:t>
            </a:r>
            <a:r>
              <a:rPr lang="en-US" dirty="0"/>
              <a:t>present in a</a:t>
            </a:r>
            <a:r>
              <a:rPr lang="en-US" dirty="0" smtClean="0"/>
              <a:t> </a:t>
            </a:r>
            <a:r>
              <a:rPr lang="en-US" dirty="0"/>
              <a:t>bunch:</a:t>
            </a:r>
          </a:p>
          <a:p>
            <a:pPr lvl="1"/>
            <a:r>
              <a:rPr lang="en-US" dirty="0"/>
              <a:t>7 </a:t>
            </a:r>
            <a:r>
              <a:rPr lang="en-US" dirty="0" err="1" smtClean="0"/>
              <a:t>TeV</a:t>
            </a:r>
            <a:r>
              <a:rPr lang="en-US" dirty="0" smtClean="0"/>
              <a:t>/proton</a:t>
            </a:r>
            <a:r>
              <a:rPr lang="en-US" b="1" dirty="0"/>
              <a:t> </a:t>
            </a:r>
            <a:r>
              <a:rPr lang="en-US" dirty="0" smtClean="0"/>
              <a:t>x</a:t>
            </a:r>
            <a:r>
              <a:rPr lang="en-US" b="1" dirty="0" smtClean="0"/>
              <a:t> </a:t>
            </a:r>
            <a:r>
              <a:rPr lang="en-US" dirty="0" smtClean="0"/>
              <a:t>1,15·10</a:t>
            </a:r>
            <a:r>
              <a:rPr lang="en-US" baseline="30000" dirty="0" smtClean="0"/>
              <a:t>11</a:t>
            </a:r>
            <a:r>
              <a:rPr lang="en-US" dirty="0"/>
              <a:t> protons/bunch ~</a:t>
            </a:r>
            <a:r>
              <a:rPr lang="en-US" b="1" dirty="0"/>
              <a:t> 1,29·10</a:t>
            </a:r>
            <a:r>
              <a:rPr lang="en-US" b="1" baseline="30000" dirty="0"/>
              <a:t>5</a:t>
            </a:r>
            <a:r>
              <a:rPr lang="en-US" b="1" dirty="0"/>
              <a:t> J/bunch</a:t>
            </a:r>
            <a:endParaRPr lang="en-US" dirty="0"/>
          </a:p>
          <a:p>
            <a:r>
              <a:rPr lang="en-US" dirty="0"/>
              <a:t>M</a:t>
            </a:r>
            <a:r>
              <a:rPr lang="en-US" dirty="0" smtClean="0"/>
              <a:t>otorbike </a:t>
            </a:r>
            <a:r>
              <a:rPr lang="en-US" dirty="0"/>
              <a:t>150 kg @</a:t>
            </a:r>
            <a:r>
              <a:rPr lang="en-US" dirty="0" smtClean="0"/>
              <a:t>150 km/h</a:t>
            </a:r>
            <a:endParaRPr lang="en-US" dirty="0"/>
          </a:p>
          <a:p>
            <a:pPr lvl="1"/>
            <a:r>
              <a:rPr lang="en-US" dirty="0" err="1"/>
              <a:t>E</a:t>
            </a:r>
            <a:r>
              <a:rPr lang="en-US" baseline="-25000" dirty="0" err="1"/>
              <a:t>k</a:t>
            </a:r>
            <a:r>
              <a:rPr lang="en-US" dirty="0"/>
              <a:t> = ½ </a:t>
            </a:r>
            <a:r>
              <a:rPr lang="en-US" dirty="0" smtClean="0"/>
              <a:t>x 150 x 41,7</a:t>
            </a:r>
            <a:r>
              <a:rPr lang="en-US" baseline="30000" dirty="0" smtClean="0"/>
              <a:t>2</a:t>
            </a:r>
            <a:r>
              <a:rPr lang="en-US" dirty="0"/>
              <a:t> ~ </a:t>
            </a:r>
            <a:r>
              <a:rPr lang="en-US" b="1" dirty="0"/>
              <a:t>1,29·10</a:t>
            </a:r>
            <a:r>
              <a:rPr lang="en-US" b="1" baseline="30000" dirty="0"/>
              <a:t>5</a:t>
            </a:r>
            <a:r>
              <a:rPr lang="en-US" b="1" dirty="0"/>
              <a:t> </a:t>
            </a:r>
            <a:r>
              <a:rPr lang="en-US" b="1" dirty="0" smtClean="0"/>
              <a:t>J</a:t>
            </a:r>
          </a:p>
          <a:p>
            <a:r>
              <a:rPr lang="en-US" dirty="0" smtClean="0"/>
              <a:t>Number of bunches in one beam: 2808 </a:t>
            </a:r>
          </a:p>
          <a:p>
            <a:pPr lvl="1"/>
            <a:r>
              <a:rPr lang="en-US" dirty="0"/>
              <a:t>1,29·10</a:t>
            </a:r>
            <a:r>
              <a:rPr lang="en-US" baseline="30000" dirty="0"/>
              <a:t>5</a:t>
            </a:r>
            <a:r>
              <a:rPr lang="en-US" dirty="0"/>
              <a:t> J / bunch </a:t>
            </a:r>
            <a:r>
              <a:rPr lang="en-US" dirty="0" smtClean="0"/>
              <a:t>x </a:t>
            </a:r>
            <a:r>
              <a:rPr lang="en-US" dirty="0"/>
              <a:t>2808 bunches ~ </a:t>
            </a:r>
            <a:r>
              <a:rPr lang="en-US" b="1" dirty="0"/>
              <a:t>360 MJ</a:t>
            </a:r>
            <a:endParaRPr lang="en-US" dirty="0" smtClean="0"/>
          </a:p>
          <a:p>
            <a:pPr lvl="1"/>
            <a:r>
              <a:rPr lang="en-US" dirty="0">
                <a:solidFill>
                  <a:srgbClr val="FF0000"/>
                </a:solidFill>
              </a:rPr>
              <a:t>E</a:t>
            </a:r>
            <a:r>
              <a:rPr lang="en-US" dirty="0" smtClean="0">
                <a:solidFill>
                  <a:srgbClr val="FF0000"/>
                </a:solidFill>
              </a:rPr>
              <a:t>quivalent to </a:t>
            </a:r>
            <a:r>
              <a:rPr lang="en-US" b="1" dirty="0" smtClean="0">
                <a:solidFill>
                  <a:srgbClr val="FF0000"/>
                </a:solidFill>
              </a:rPr>
              <a:t>77,4 </a:t>
            </a:r>
            <a:r>
              <a:rPr lang="en-US" b="1" dirty="0">
                <a:solidFill>
                  <a:srgbClr val="FF0000"/>
                </a:solidFill>
              </a:rPr>
              <a:t>kg  of  TNT </a:t>
            </a:r>
            <a:r>
              <a:rPr lang="en-US" b="1" dirty="0" smtClean="0">
                <a:solidFill>
                  <a:srgbClr val="FF0000"/>
                </a:solidFill>
              </a:rPr>
              <a:t>*</a:t>
            </a:r>
          </a:p>
          <a:p>
            <a:pPr marL="457200" lvl="1" indent="0">
              <a:buNone/>
            </a:pPr>
            <a:endParaRPr lang="en-US" dirty="0">
              <a:solidFill>
                <a:srgbClr val="FF0000"/>
              </a:solidFill>
            </a:endParaRPr>
          </a:p>
          <a:p>
            <a:pPr marL="0" indent="0">
              <a:buNone/>
            </a:pPr>
            <a:r>
              <a:rPr lang="en-US" dirty="0" smtClean="0"/>
              <a:t>				*</a:t>
            </a:r>
            <a:r>
              <a:rPr lang="en-US" sz="2000" dirty="0" smtClean="0"/>
              <a:t>The </a:t>
            </a:r>
            <a:r>
              <a:rPr lang="en-US" sz="2000" dirty="0"/>
              <a:t>energy content of TNT is </a:t>
            </a:r>
            <a:r>
              <a:rPr lang="en-US" sz="2000" dirty="0" smtClean="0"/>
              <a:t>4.68MJ/kg</a:t>
            </a:r>
            <a:endParaRPr lang="en-US" sz="2000" dirty="0"/>
          </a:p>
          <a:p>
            <a:endParaRPr lang="en-US" dirty="0" smtClean="0"/>
          </a:p>
          <a:p>
            <a:endParaRPr lang="en-US" b="1" dirty="0"/>
          </a:p>
          <a:p>
            <a:endParaRPr lang="en-US" dirty="0" smtClean="0"/>
          </a:p>
        </p:txBody>
      </p:sp>
      <p:sp>
        <p:nvSpPr>
          <p:cNvPr id="4" name="Slide Number Placeholder 3"/>
          <p:cNvSpPr>
            <a:spLocks noGrp="1"/>
          </p:cNvSpPr>
          <p:nvPr>
            <p:ph type="sldNum" sz="quarter" idx="12"/>
          </p:nvPr>
        </p:nvSpPr>
        <p:spPr/>
        <p:txBody>
          <a:bodyPr/>
          <a:lstStyle/>
          <a:p>
            <a:fld id="{55C6C611-0E58-45F4-8203-4E56D426E47B}" type="slidenum">
              <a:rPr lang="en-US" smtClean="0"/>
              <a:t>5</a:t>
            </a:fld>
            <a:endParaRPr lang="en-US"/>
          </a:p>
        </p:txBody>
      </p:sp>
    </p:spTree>
    <p:extLst>
      <p:ext uri="{BB962C8B-B14F-4D97-AF65-F5344CB8AC3E}">
        <p14:creationId xmlns:p14="http://schemas.microsoft.com/office/powerpoint/2010/main" val="923926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happens with all this data</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dirty="0" smtClean="0"/>
              <a:t>RAW data</a:t>
            </a:r>
            <a:r>
              <a:rPr lang="en-US" dirty="0" smtClean="0"/>
              <a:t> </a:t>
            </a:r>
            <a:r>
              <a:rPr lang="en-US" dirty="0" smtClean="0"/>
              <a:t>and how it is generated</a:t>
            </a:r>
          </a:p>
          <a:p>
            <a:r>
              <a:rPr lang="en-US" dirty="0" smtClean="0"/>
              <a:t>Basics of Distributed </a:t>
            </a:r>
            <a:r>
              <a:rPr lang="en-US" dirty="0" smtClean="0"/>
              <a:t>Computing</a:t>
            </a:r>
            <a:endParaRPr lang="en-US" dirty="0" smtClean="0"/>
          </a:p>
          <a:p>
            <a:r>
              <a:rPr lang="en-US" dirty="0" smtClean="0"/>
              <a:t>The processing tool of today - Worldwide LHC Computing Grid (WLCG)</a:t>
            </a:r>
          </a:p>
          <a:p>
            <a:r>
              <a:rPr lang="en-US" dirty="0" smtClean="0"/>
              <a:t>Slight ALICE bias </a:t>
            </a:r>
            <a:r>
              <a:rPr lang="en-US" dirty="0" smtClean="0">
                <a:sym typeface="Wingdings" panose="05000000000000000000" pitchFamily="2" charset="2"/>
              </a:rPr>
              <a:t></a:t>
            </a:r>
            <a:endParaRPr lang="en-US" dirty="0" smtClean="0"/>
          </a:p>
          <a:p>
            <a:endParaRPr lang="en-US" b="1" dirty="0"/>
          </a:p>
          <a:p>
            <a:endParaRPr lang="en-US" dirty="0" smtClean="0"/>
          </a:p>
        </p:txBody>
      </p:sp>
      <p:sp>
        <p:nvSpPr>
          <p:cNvPr id="4" name="Slide Number Placeholder 3"/>
          <p:cNvSpPr>
            <a:spLocks noGrp="1"/>
          </p:cNvSpPr>
          <p:nvPr>
            <p:ph type="sldNum" sz="quarter" idx="12"/>
          </p:nvPr>
        </p:nvSpPr>
        <p:spPr/>
        <p:txBody>
          <a:bodyPr/>
          <a:lstStyle/>
          <a:p>
            <a:fld id="{55C6C611-0E58-45F4-8203-4E56D426E47B}" type="slidenum">
              <a:rPr lang="en-US" smtClean="0"/>
              <a:t>6</a:t>
            </a:fld>
            <a:endParaRPr lang="en-US"/>
          </a:p>
        </p:txBody>
      </p:sp>
    </p:spTree>
    <p:extLst>
      <p:ext uri="{BB962C8B-B14F-4D97-AF65-F5344CB8AC3E}">
        <p14:creationId xmlns:p14="http://schemas.microsoft.com/office/powerpoint/2010/main" val="34532887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 The </a:t>
            </a:r>
            <a:r>
              <a:rPr lang="en-US" dirty="0" smtClean="0"/>
              <a:t>origin of the LHC data</a:t>
            </a:r>
            <a:endParaRPr lang="en-US" dirty="0"/>
          </a:p>
        </p:txBody>
      </p:sp>
      <p:sp>
        <p:nvSpPr>
          <p:cNvPr id="3" name="Content Placeholder 2"/>
          <p:cNvSpPr>
            <a:spLocks noGrp="1"/>
          </p:cNvSpPr>
          <p:nvPr>
            <p:ph idx="1"/>
          </p:nvPr>
        </p:nvSpPr>
        <p:spPr>
          <a:xfrm>
            <a:off x="457200" y="1219200"/>
            <a:ext cx="8229600" cy="5181600"/>
          </a:xfrm>
        </p:spPr>
        <p:txBody>
          <a:bodyPr>
            <a:normAutofit fontScale="85000" lnSpcReduction="20000"/>
          </a:bodyPr>
          <a:lstStyle/>
          <a:p>
            <a:r>
              <a:rPr lang="en-US" dirty="0" smtClean="0"/>
              <a:t>LHC produces </a:t>
            </a:r>
            <a:r>
              <a:rPr lang="en-US" dirty="0"/>
              <a:t>over 600 </a:t>
            </a:r>
            <a:r>
              <a:rPr lang="en-US" dirty="0" smtClean="0"/>
              <a:t>millions proton-proton collisions per </a:t>
            </a:r>
            <a:r>
              <a:rPr lang="en-US" dirty="0"/>
              <a:t>second in ATLAS or CMS </a:t>
            </a:r>
            <a:r>
              <a:rPr lang="en-US" dirty="0" smtClean="0"/>
              <a:t>detectors</a:t>
            </a:r>
            <a:r>
              <a:rPr lang="en-US" dirty="0"/>
              <a:t> </a:t>
            </a:r>
            <a:endParaRPr lang="en-US" dirty="0" smtClean="0"/>
          </a:p>
          <a:p>
            <a:r>
              <a:rPr lang="en-US" dirty="0" smtClean="0"/>
              <a:t>Data/event =  </a:t>
            </a:r>
            <a:r>
              <a:rPr lang="en-US" dirty="0"/>
              <a:t>1 MB (1 </a:t>
            </a:r>
            <a:r>
              <a:rPr lang="en-US" dirty="0" smtClean="0"/>
              <a:t>Mb) =&gt; </a:t>
            </a:r>
            <a:r>
              <a:rPr lang="en-US" dirty="0"/>
              <a:t>10</a:t>
            </a:r>
            <a:r>
              <a:rPr lang="en-US" baseline="30000" dirty="0"/>
              <a:t>15</a:t>
            </a:r>
            <a:r>
              <a:rPr lang="en-US" dirty="0"/>
              <a:t> bytes/s </a:t>
            </a:r>
            <a:r>
              <a:rPr lang="en-US" dirty="0" smtClean="0"/>
              <a:t>= </a:t>
            </a:r>
            <a:r>
              <a:rPr lang="en-US" b="1" dirty="0"/>
              <a:t>1 </a:t>
            </a:r>
            <a:r>
              <a:rPr lang="en-US" b="1" dirty="0" smtClean="0"/>
              <a:t>PB/s</a:t>
            </a:r>
            <a:endParaRPr lang="en-US" dirty="0"/>
          </a:p>
          <a:p>
            <a:r>
              <a:rPr lang="en-US" dirty="0" err="1" smtClean="0"/>
              <a:t>BluRay</a:t>
            </a:r>
            <a:r>
              <a:rPr lang="en-US" dirty="0" smtClean="0"/>
              <a:t> DL = 50 GB, 20000 disks/sec  =&gt; 24 m stack/sec</a:t>
            </a:r>
            <a:endParaRPr lang="en-US" dirty="0"/>
          </a:p>
          <a:p>
            <a:r>
              <a:rPr lang="en-US" b="1" dirty="0"/>
              <a:t>S</a:t>
            </a:r>
            <a:r>
              <a:rPr lang="en-US" b="1" dirty="0" smtClean="0"/>
              <a:t>everal </a:t>
            </a:r>
            <a:r>
              <a:rPr lang="en-US" b="1" dirty="0"/>
              <a:t>orders of magnitude greater than what any detector data acquisition system can </a:t>
            </a:r>
            <a:r>
              <a:rPr lang="en-US" b="1" dirty="0" smtClean="0"/>
              <a:t>handle</a:t>
            </a:r>
            <a:endParaRPr lang="en-US" b="1" dirty="0"/>
          </a:p>
          <a:p>
            <a:r>
              <a:rPr lang="en-US" dirty="0" smtClean="0"/>
              <a:t>Enter the trigger - designed </a:t>
            </a:r>
            <a:r>
              <a:rPr lang="en-US" dirty="0"/>
              <a:t>to reject the uninteresting events and keep the interesting </a:t>
            </a:r>
            <a:r>
              <a:rPr lang="en-US" dirty="0" smtClean="0"/>
              <a:t>ones</a:t>
            </a:r>
            <a:endParaRPr lang="en-US" dirty="0"/>
          </a:p>
          <a:p>
            <a:pPr lvl="1"/>
            <a:r>
              <a:rPr lang="en-US" dirty="0" smtClean="0"/>
              <a:t>ATLAS </a:t>
            </a:r>
            <a:r>
              <a:rPr lang="en-US" dirty="0"/>
              <a:t>trigger </a:t>
            </a:r>
            <a:r>
              <a:rPr lang="en-US" dirty="0" smtClean="0"/>
              <a:t>system collects ~200 events/sec</a:t>
            </a:r>
            <a:endParaRPr lang="en-US" dirty="0"/>
          </a:p>
          <a:p>
            <a:r>
              <a:rPr lang="en-US" dirty="0"/>
              <a:t>200 events/s  x  1 </a:t>
            </a:r>
            <a:r>
              <a:rPr lang="en-US" dirty="0" err="1"/>
              <a:t>Mbyte</a:t>
            </a:r>
            <a:r>
              <a:rPr lang="en-US" dirty="0"/>
              <a:t> = 200 </a:t>
            </a:r>
            <a:r>
              <a:rPr lang="en-US" dirty="0" smtClean="0"/>
              <a:t>MB/s</a:t>
            </a:r>
            <a:endParaRPr lang="en-US" dirty="0"/>
          </a:p>
          <a:p>
            <a:r>
              <a:rPr lang="en-US" dirty="0" smtClean="0"/>
              <a:t>Yearly triggered (RAW data) rate ~</a:t>
            </a:r>
            <a:r>
              <a:rPr lang="en-US" b="1" dirty="0" smtClean="0"/>
              <a:t>4 PB</a:t>
            </a:r>
          </a:p>
          <a:p>
            <a:r>
              <a:rPr lang="en-US" dirty="0"/>
              <a:t>The 4 large LHC experiments collect </a:t>
            </a:r>
            <a:r>
              <a:rPr lang="en-US" dirty="0" smtClean="0"/>
              <a:t>~</a:t>
            </a:r>
            <a:r>
              <a:rPr lang="en-US" b="1" dirty="0" smtClean="0"/>
              <a:t>15 PB </a:t>
            </a:r>
            <a:r>
              <a:rPr lang="en-US" dirty="0" smtClean="0"/>
              <a:t>RAW </a:t>
            </a:r>
            <a:r>
              <a:rPr lang="en-US" dirty="0"/>
              <a:t>data per year to be stored, processed, and </a:t>
            </a:r>
            <a:r>
              <a:rPr lang="en-US" dirty="0" smtClean="0"/>
              <a:t>analyzed</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7</a:t>
            </a:fld>
            <a:endParaRPr lang="en-US"/>
          </a:p>
        </p:txBody>
      </p:sp>
    </p:spTree>
    <p:extLst>
      <p:ext uri="{BB962C8B-B14F-4D97-AF65-F5344CB8AC3E}">
        <p14:creationId xmlns:p14="http://schemas.microsoft.com/office/powerpoint/2010/main" val="11350861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More on triggering</a:t>
            </a:r>
            <a:endParaRPr lang="en-US" dirty="0"/>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r>
              <a:rPr lang="en-US" dirty="0" smtClean="0"/>
              <a:t>More complex trigger systems further select interesting physics events</a:t>
            </a:r>
          </a:p>
          <a:p>
            <a:r>
              <a:rPr lang="en-US" dirty="0" smtClean="0"/>
              <a:t>Level 1 - hardware </a:t>
            </a:r>
            <a:r>
              <a:rPr lang="en-US" dirty="0"/>
              <a:t>based </a:t>
            </a:r>
            <a:r>
              <a:rPr lang="en-US" dirty="0" smtClean="0"/>
              <a:t>trigger using detectors and logic functions between them (fast)</a:t>
            </a:r>
            <a:endParaRPr lang="en-US" dirty="0"/>
          </a:p>
          <a:p>
            <a:r>
              <a:rPr lang="en-US" dirty="0" smtClean="0"/>
              <a:t>Level 2 - software based, event selection </a:t>
            </a:r>
            <a:r>
              <a:rPr lang="en-US" dirty="0"/>
              <a:t>based on a </a:t>
            </a:r>
            <a:r>
              <a:rPr lang="en-US" dirty="0" smtClean="0"/>
              <a:t>simple analysis </a:t>
            </a:r>
            <a:r>
              <a:rPr lang="en-US" dirty="0"/>
              <a:t>of </a:t>
            </a:r>
            <a:r>
              <a:rPr lang="en-US" dirty="0" smtClean="0"/>
              <a:t> Level-1 selected events</a:t>
            </a:r>
            <a:endParaRPr lang="en-US" dirty="0"/>
          </a:p>
          <a:p>
            <a:r>
              <a:rPr lang="en-US" dirty="0"/>
              <a:t>L</a:t>
            </a:r>
            <a:r>
              <a:rPr lang="en-US" dirty="0" smtClean="0"/>
              <a:t>evel-3 trigger – software-based, usually in a dedicated computing farm – High Level Trigger (HLT) - </a:t>
            </a:r>
            <a:r>
              <a:rPr lang="en-US" dirty="0"/>
              <a:t>preliminary reconstruction of the entire </a:t>
            </a:r>
            <a:r>
              <a:rPr lang="en-US" dirty="0" smtClean="0"/>
              <a:t>event</a:t>
            </a:r>
            <a:endParaRPr lang="en-US" dirty="0"/>
          </a:p>
        </p:txBody>
      </p:sp>
      <p:sp>
        <p:nvSpPr>
          <p:cNvPr id="4" name="Slide Number Placeholder 3"/>
          <p:cNvSpPr>
            <a:spLocks noGrp="1"/>
          </p:cNvSpPr>
          <p:nvPr>
            <p:ph type="sldNum" sz="quarter" idx="12"/>
          </p:nvPr>
        </p:nvSpPr>
        <p:spPr/>
        <p:txBody>
          <a:bodyPr/>
          <a:lstStyle/>
          <a:p>
            <a:fld id="{55C6C611-0E58-45F4-8203-4E56D426E47B}" type="slidenum">
              <a:rPr lang="en-US" smtClean="0"/>
              <a:t>8</a:t>
            </a:fld>
            <a:endParaRPr lang="en-US"/>
          </a:p>
        </p:txBody>
      </p:sp>
    </p:spTree>
    <p:extLst>
      <p:ext uri="{BB962C8B-B14F-4D97-AF65-F5344CB8AC3E}">
        <p14:creationId xmlns:p14="http://schemas.microsoft.com/office/powerpoint/2010/main" val="2015746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
          <p:cNvSpPr>
            <a:spLocks noGrp="1"/>
          </p:cNvSpPr>
          <p:nvPr>
            <p:ph type="sldNum" sz="quarter" idx="10"/>
          </p:nvPr>
        </p:nvSpPr>
        <p:spPr/>
        <p:txBody>
          <a:bodyPr/>
          <a:lstStyle/>
          <a:p>
            <a:fld id="{AEDE400C-7D8E-468C-AAB5-4786ABE91EC4}" type="slidenum">
              <a:rPr lang="fr-FR" altLang="en-US"/>
              <a:pPr/>
              <a:t>9</a:t>
            </a:fld>
            <a:endParaRPr lang="fr-FR" altLang="en-US"/>
          </a:p>
        </p:txBody>
      </p:sp>
      <p:sp>
        <p:nvSpPr>
          <p:cNvPr id="1316866" name="Freeform 2"/>
          <p:cNvSpPr>
            <a:spLocks/>
          </p:cNvSpPr>
          <p:nvPr/>
        </p:nvSpPr>
        <p:spPr bwMode="auto">
          <a:xfrm flipH="1">
            <a:off x="4916488" y="5141913"/>
            <a:ext cx="827087" cy="771525"/>
          </a:xfrm>
          <a:custGeom>
            <a:avLst/>
            <a:gdLst>
              <a:gd name="T0" fmla="*/ 54 w 564"/>
              <a:gd name="T1" fmla="*/ 150 h 486"/>
              <a:gd name="T2" fmla="*/ 0 w 564"/>
              <a:gd name="T3" fmla="*/ 0 h 486"/>
              <a:gd name="T4" fmla="*/ 48 w 564"/>
              <a:gd name="T5" fmla="*/ 486 h 486"/>
              <a:gd name="T6" fmla="*/ 564 w 564"/>
              <a:gd name="T7" fmla="*/ 306 h 486"/>
              <a:gd name="T8" fmla="*/ 420 w 564"/>
              <a:gd name="T9" fmla="*/ 288 h 486"/>
              <a:gd name="T10" fmla="*/ 54 w 564"/>
              <a:gd name="T11" fmla="*/ 150 h 486"/>
            </a:gdLst>
            <a:ahLst/>
            <a:cxnLst>
              <a:cxn ang="0">
                <a:pos x="T0" y="T1"/>
              </a:cxn>
              <a:cxn ang="0">
                <a:pos x="T2" y="T3"/>
              </a:cxn>
              <a:cxn ang="0">
                <a:pos x="T4" y="T5"/>
              </a:cxn>
              <a:cxn ang="0">
                <a:pos x="T6" y="T7"/>
              </a:cxn>
              <a:cxn ang="0">
                <a:pos x="T8" y="T9"/>
              </a:cxn>
              <a:cxn ang="0">
                <a:pos x="T10" y="T11"/>
              </a:cxn>
            </a:cxnLst>
            <a:rect l="0" t="0" r="r" b="b"/>
            <a:pathLst>
              <a:path w="564" h="486">
                <a:moveTo>
                  <a:pt x="54" y="150"/>
                </a:moveTo>
                <a:lnTo>
                  <a:pt x="0" y="0"/>
                </a:lnTo>
                <a:lnTo>
                  <a:pt x="48" y="486"/>
                </a:lnTo>
                <a:lnTo>
                  <a:pt x="564" y="306"/>
                </a:lnTo>
                <a:lnTo>
                  <a:pt x="420" y="288"/>
                </a:lnTo>
                <a:lnTo>
                  <a:pt x="54" y="150"/>
                </a:lnTo>
                <a:close/>
              </a:path>
            </a:pathLst>
          </a:custGeom>
          <a:solidFill>
            <a:srgbClr val="727272"/>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1316867" name="Freeform 3"/>
          <p:cNvSpPr>
            <a:spLocks/>
          </p:cNvSpPr>
          <p:nvPr/>
        </p:nvSpPr>
        <p:spPr bwMode="auto">
          <a:xfrm>
            <a:off x="152400" y="2057400"/>
            <a:ext cx="5511800" cy="3573463"/>
          </a:xfrm>
          <a:custGeom>
            <a:avLst/>
            <a:gdLst>
              <a:gd name="T0" fmla="*/ 3138 w 3472"/>
              <a:gd name="T1" fmla="*/ 2251 h 2251"/>
              <a:gd name="T2" fmla="*/ 2519 w 3472"/>
              <a:gd name="T3" fmla="*/ 1601 h 2251"/>
              <a:gd name="T4" fmla="*/ 2263 w 3472"/>
              <a:gd name="T5" fmla="*/ 1421 h 2251"/>
              <a:gd name="T6" fmla="*/ 1860 w 3472"/>
              <a:gd name="T7" fmla="*/ 1223 h 2251"/>
              <a:gd name="T8" fmla="*/ 1358 w 3472"/>
              <a:gd name="T9" fmla="*/ 1018 h 2251"/>
              <a:gd name="T10" fmla="*/ 0 w 3472"/>
              <a:gd name="T11" fmla="*/ 532 h 2251"/>
              <a:gd name="T12" fmla="*/ 3166 w 3472"/>
              <a:gd name="T13" fmla="*/ 0 h 2251"/>
              <a:gd name="T14" fmla="*/ 3051 w 3472"/>
              <a:gd name="T15" fmla="*/ 551 h 2251"/>
              <a:gd name="T16" fmla="*/ 3057 w 3472"/>
              <a:gd name="T17" fmla="*/ 953 h 2251"/>
              <a:gd name="T18" fmla="*/ 3096 w 3472"/>
              <a:gd name="T19" fmla="*/ 1313 h 2251"/>
              <a:gd name="T20" fmla="*/ 3168 w 3472"/>
              <a:gd name="T21" fmla="*/ 1577 h 2251"/>
              <a:gd name="T22" fmla="*/ 3467 w 3472"/>
              <a:gd name="T23" fmla="*/ 2102 h 2251"/>
              <a:gd name="T24" fmla="*/ 3138 w 3472"/>
              <a:gd name="T25" fmla="*/ 2251 h 2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2" h="2251">
                <a:moveTo>
                  <a:pt x="3138" y="2251"/>
                </a:moveTo>
                <a:cubicBezTo>
                  <a:pt x="3005" y="2203"/>
                  <a:pt x="2665" y="1739"/>
                  <a:pt x="2519" y="1601"/>
                </a:cubicBezTo>
                <a:cubicBezTo>
                  <a:pt x="2373" y="1463"/>
                  <a:pt x="2373" y="1484"/>
                  <a:pt x="2263" y="1421"/>
                </a:cubicBezTo>
                <a:cubicBezTo>
                  <a:pt x="2153" y="1358"/>
                  <a:pt x="2011" y="1290"/>
                  <a:pt x="1860" y="1223"/>
                </a:cubicBezTo>
                <a:cubicBezTo>
                  <a:pt x="1709" y="1156"/>
                  <a:pt x="1668" y="1133"/>
                  <a:pt x="1358" y="1018"/>
                </a:cubicBezTo>
                <a:cubicBezTo>
                  <a:pt x="1048" y="903"/>
                  <a:pt x="741" y="746"/>
                  <a:pt x="0" y="532"/>
                </a:cubicBezTo>
                <a:cubicBezTo>
                  <a:pt x="494" y="466"/>
                  <a:pt x="2691" y="121"/>
                  <a:pt x="3166" y="0"/>
                </a:cubicBezTo>
                <a:cubicBezTo>
                  <a:pt x="3048" y="411"/>
                  <a:pt x="3070" y="392"/>
                  <a:pt x="3051" y="551"/>
                </a:cubicBezTo>
                <a:cubicBezTo>
                  <a:pt x="3033" y="710"/>
                  <a:pt x="3049" y="826"/>
                  <a:pt x="3057" y="953"/>
                </a:cubicBezTo>
                <a:cubicBezTo>
                  <a:pt x="3064" y="1080"/>
                  <a:pt x="3077" y="1209"/>
                  <a:pt x="3096" y="1313"/>
                </a:cubicBezTo>
                <a:cubicBezTo>
                  <a:pt x="3114" y="1417"/>
                  <a:pt x="3106" y="1446"/>
                  <a:pt x="3168" y="1577"/>
                </a:cubicBezTo>
                <a:cubicBezTo>
                  <a:pt x="3230" y="1708"/>
                  <a:pt x="3472" y="1990"/>
                  <a:pt x="3467" y="2102"/>
                </a:cubicBezTo>
                <a:lnTo>
                  <a:pt x="3138" y="2251"/>
                </a:lnTo>
                <a:close/>
              </a:path>
            </a:pathLst>
          </a:custGeom>
          <a:gradFill rotWithShape="0">
            <a:gsLst>
              <a:gs pos="0">
                <a:srgbClr val="DADADA"/>
              </a:gs>
              <a:gs pos="100000">
                <a:srgbClr val="72727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1316868" name="Rectangle 4"/>
          <p:cNvSpPr>
            <a:spLocks noChangeArrowheads="1"/>
          </p:cNvSpPr>
          <p:nvPr/>
        </p:nvSpPr>
        <p:spPr bwMode="auto">
          <a:xfrm rot="20827939" flipH="1">
            <a:off x="2507150" y="3507620"/>
            <a:ext cx="2643801" cy="425374"/>
          </a:xfrm>
          <a:prstGeom prst="rect">
            <a:avLst/>
          </a:prstGeom>
          <a:solidFill>
            <a:srgbClr val="72727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eaLnBrk="0" hangingPunct="0">
              <a:lnSpc>
                <a:spcPct val="90000"/>
              </a:lnSpc>
              <a:spcBef>
                <a:spcPct val="0"/>
              </a:spcBef>
              <a:buClrTx/>
            </a:pPr>
            <a:r>
              <a:rPr lang="en-GB" altLang="en-US" sz="1800" i="1" dirty="0">
                <a:solidFill>
                  <a:schemeClr val="tx1"/>
                </a:solidFill>
                <a:latin typeface="Times New Roman" pitchFamily="18" charset="0"/>
              </a:rPr>
              <a:t>level </a:t>
            </a:r>
            <a:r>
              <a:rPr lang="en-GB" altLang="en-US" sz="1800" i="1" dirty="0" smtClean="0">
                <a:solidFill>
                  <a:schemeClr val="tx1"/>
                </a:solidFill>
                <a:latin typeface="Times New Roman" pitchFamily="18" charset="0"/>
              </a:rPr>
              <a:t>1</a:t>
            </a:r>
            <a:r>
              <a:rPr lang="en-GB" altLang="en-US" sz="2400" b="0" i="1" dirty="0" smtClean="0">
                <a:solidFill>
                  <a:schemeClr val="tx1"/>
                </a:solidFill>
                <a:latin typeface="Times New Roman" pitchFamily="18" charset="0"/>
              </a:rPr>
              <a:t> </a:t>
            </a:r>
            <a:r>
              <a:rPr lang="en-GB" altLang="en-US" sz="2400" b="0" i="1" dirty="0">
                <a:solidFill>
                  <a:schemeClr val="tx1"/>
                </a:solidFill>
                <a:latin typeface="Times New Roman" pitchFamily="18" charset="0"/>
              </a:rPr>
              <a:t>- </a:t>
            </a:r>
            <a:r>
              <a:rPr lang="en-GB" altLang="en-US" sz="1800" b="0" i="1" dirty="0">
                <a:solidFill>
                  <a:schemeClr val="tx1"/>
                </a:solidFill>
                <a:latin typeface="Times New Roman" pitchFamily="18" charset="0"/>
              </a:rPr>
              <a:t>special hardware</a:t>
            </a:r>
            <a:endParaRPr lang="en-GB" altLang="en-US" sz="2400" b="0" i="1" dirty="0">
              <a:solidFill>
                <a:schemeClr val="tx1"/>
              </a:solidFill>
              <a:latin typeface="Times New Roman" pitchFamily="18" charset="0"/>
            </a:endParaRPr>
          </a:p>
        </p:txBody>
      </p:sp>
      <p:sp>
        <p:nvSpPr>
          <p:cNvPr id="1316869" name="Text Box 5"/>
          <p:cNvSpPr txBox="1">
            <a:spLocks noChangeArrowheads="1"/>
          </p:cNvSpPr>
          <p:nvPr/>
        </p:nvSpPr>
        <p:spPr bwMode="auto">
          <a:xfrm rot="20860721" flipH="1">
            <a:off x="2471738" y="3124200"/>
            <a:ext cx="2263775"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eaLnBrk="0" hangingPunct="0">
              <a:lnSpc>
                <a:spcPct val="90000"/>
              </a:lnSpc>
              <a:spcBef>
                <a:spcPct val="0"/>
              </a:spcBef>
              <a:buClrTx/>
            </a:pPr>
            <a:r>
              <a:rPr lang="en-GB" altLang="en-US" sz="2400" b="0" i="1">
                <a:solidFill>
                  <a:schemeClr val="tx1"/>
                </a:solidFill>
                <a:latin typeface="Times New Roman" pitchFamily="18" charset="0"/>
              </a:rPr>
              <a:t>8 kHz  </a:t>
            </a:r>
            <a:r>
              <a:rPr lang="en-GB" altLang="en-US" sz="1800" i="1">
                <a:solidFill>
                  <a:schemeClr val="tx1"/>
                </a:solidFill>
                <a:latin typeface="Times New Roman" pitchFamily="18" charset="0"/>
              </a:rPr>
              <a:t>(160 GB/sec)</a:t>
            </a:r>
            <a:endParaRPr lang="en-GB" altLang="en-US" sz="2400" b="0" i="1">
              <a:solidFill>
                <a:schemeClr val="tx1"/>
              </a:solidFill>
              <a:latin typeface="Times New Roman" pitchFamily="18" charset="0"/>
            </a:endParaRPr>
          </a:p>
        </p:txBody>
      </p:sp>
      <p:sp>
        <p:nvSpPr>
          <p:cNvPr id="1316870" name="Rectangle 6"/>
          <p:cNvSpPr>
            <a:spLocks noChangeArrowheads="1"/>
          </p:cNvSpPr>
          <p:nvPr/>
        </p:nvSpPr>
        <p:spPr bwMode="auto">
          <a:xfrm rot="20827650" flipH="1">
            <a:off x="2935175" y="4118807"/>
            <a:ext cx="3037113" cy="425374"/>
          </a:xfrm>
          <a:prstGeom prst="rect">
            <a:avLst/>
          </a:prstGeom>
          <a:solidFill>
            <a:srgbClr val="72727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eaLnBrk="0" hangingPunct="0">
              <a:lnSpc>
                <a:spcPct val="90000"/>
              </a:lnSpc>
              <a:spcBef>
                <a:spcPct val="0"/>
              </a:spcBef>
              <a:buClrTx/>
            </a:pPr>
            <a:r>
              <a:rPr lang="en-GB" altLang="en-US" sz="1800" i="1" dirty="0">
                <a:solidFill>
                  <a:schemeClr val="tx1"/>
                </a:solidFill>
                <a:latin typeface="Times New Roman" pitchFamily="18" charset="0"/>
              </a:rPr>
              <a:t>level </a:t>
            </a:r>
            <a:r>
              <a:rPr lang="en-GB" altLang="en-US" sz="1800" i="1" dirty="0" smtClean="0">
                <a:solidFill>
                  <a:schemeClr val="tx1"/>
                </a:solidFill>
                <a:latin typeface="Times New Roman" pitchFamily="18" charset="0"/>
              </a:rPr>
              <a:t>2</a:t>
            </a:r>
            <a:r>
              <a:rPr lang="en-GB" altLang="en-US" sz="2400" b="0" i="1" dirty="0" smtClean="0">
                <a:solidFill>
                  <a:schemeClr val="tx1"/>
                </a:solidFill>
                <a:latin typeface="Times New Roman" pitchFamily="18" charset="0"/>
              </a:rPr>
              <a:t> </a:t>
            </a:r>
            <a:r>
              <a:rPr lang="en-GB" altLang="en-US" sz="2400" b="0" i="1" dirty="0">
                <a:solidFill>
                  <a:schemeClr val="tx1"/>
                </a:solidFill>
                <a:latin typeface="Times New Roman" pitchFamily="18" charset="0"/>
              </a:rPr>
              <a:t>- </a:t>
            </a:r>
            <a:r>
              <a:rPr lang="en-GB" altLang="en-US" sz="1800" b="0" i="1" dirty="0">
                <a:solidFill>
                  <a:schemeClr val="tx1"/>
                </a:solidFill>
                <a:latin typeface="Times New Roman" pitchFamily="18" charset="0"/>
              </a:rPr>
              <a:t>embedded processors</a:t>
            </a:r>
            <a:endParaRPr lang="en-GB" altLang="en-US" sz="2400" b="0" i="1" dirty="0">
              <a:solidFill>
                <a:schemeClr val="tx1"/>
              </a:solidFill>
              <a:latin typeface="Times New Roman" pitchFamily="18" charset="0"/>
            </a:endParaRPr>
          </a:p>
        </p:txBody>
      </p:sp>
      <p:sp>
        <p:nvSpPr>
          <p:cNvPr id="1316871" name="Rectangle 7"/>
          <p:cNvSpPr>
            <a:spLocks noChangeArrowheads="1"/>
          </p:cNvSpPr>
          <p:nvPr/>
        </p:nvSpPr>
        <p:spPr bwMode="auto">
          <a:xfrm rot="20825177" flipH="1">
            <a:off x="4142601" y="4739520"/>
            <a:ext cx="1611275" cy="425374"/>
          </a:xfrm>
          <a:prstGeom prst="rect">
            <a:avLst/>
          </a:prstGeom>
          <a:solidFill>
            <a:srgbClr val="72727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eaLnBrk="0" hangingPunct="0">
              <a:lnSpc>
                <a:spcPct val="90000"/>
              </a:lnSpc>
              <a:spcBef>
                <a:spcPct val="0"/>
              </a:spcBef>
              <a:buClrTx/>
            </a:pPr>
            <a:r>
              <a:rPr lang="en-GB" altLang="en-US" sz="1800" i="1" dirty="0">
                <a:solidFill>
                  <a:schemeClr val="tx1"/>
                </a:solidFill>
                <a:latin typeface="Times New Roman" pitchFamily="18" charset="0"/>
              </a:rPr>
              <a:t>level </a:t>
            </a:r>
            <a:r>
              <a:rPr lang="en-GB" altLang="en-US" sz="1800" i="1" dirty="0" smtClean="0">
                <a:solidFill>
                  <a:schemeClr val="tx1"/>
                </a:solidFill>
                <a:latin typeface="Times New Roman" pitchFamily="18" charset="0"/>
              </a:rPr>
              <a:t>3</a:t>
            </a:r>
            <a:r>
              <a:rPr lang="en-GB" altLang="en-US" sz="2400" b="0" i="1" dirty="0" smtClean="0">
                <a:solidFill>
                  <a:schemeClr val="tx1"/>
                </a:solidFill>
                <a:latin typeface="Times New Roman" pitchFamily="18" charset="0"/>
              </a:rPr>
              <a:t> - HLT</a:t>
            </a:r>
            <a:endParaRPr lang="en-GB" altLang="en-US" sz="1800" b="0" i="1" dirty="0">
              <a:solidFill>
                <a:schemeClr val="tx1"/>
              </a:solidFill>
              <a:latin typeface="Times New Roman" pitchFamily="18" charset="0"/>
            </a:endParaRPr>
          </a:p>
        </p:txBody>
      </p:sp>
      <p:sp>
        <p:nvSpPr>
          <p:cNvPr id="1316872" name="Text Box 8"/>
          <p:cNvSpPr txBox="1">
            <a:spLocks noChangeArrowheads="1"/>
          </p:cNvSpPr>
          <p:nvPr/>
        </p:nvSpPr>
        <p:spPr bwMode="auto">
          <a:xfrm rot="20859227" flipH="1">
            <a:off x="3213100" y="3846513"/>
            <a:ext cx="2128838" cy="42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eaLnBrk="0" hangingPunct="0">
              <a:lnSpc>
                <a:spcPct val="90000"/>
              </a:lnSpc>
              <a:spcBef>
                <a:spcPct val="0"/>
              </a:spcBef>
              <a:buClrTx/>
            </a:pPr>
            <a:r>
              <a:rPr lang="en-GB" altLang="en-US" sz="2400" b="0" i="1">
                <a:solidFill>
                  <a:schemeClr val="tx1"/>
                </a:solidFill>
                <a:latin typeface="Times New Roman" pitchFamily="18" charset="0"/>
              </a:rPr>
              <a:t>200 Hz </a:t>
            </a:r>
            <a:r>
              <a:rPr lang="en-GB" altLang="en-US" sz="1800" i="1">
                <a:solidFill>
                  <a:schemeClr val="tx1"/>
                </a:solidFill>
                <a:latin typeface="Times New Roman" pitchFamily="18" charset="0"/>
              </a:rPr>
              <a:t>(4 GB/sec)</a:t>
            </a:r>
            <a:endParaRPr lang="en-GB" altLang="en-US" sz="1800" b="0" i="1">
              <a:solidFill>
                <a:schemeClr val="tx1"/>
              </a:solidFill>
              <a:latin typeface="Times New Roman" pitchFamily="18" charset="0"/>
            </a:endParaRPr>
          </a:p>
        </p:txBody>
      </p:sp>
      <p:sp>
        <p:nvSpPr>
          <p:cNvPr id="1316873" name="Text Box 9"/>
          <p:cNvSpPr txBox="1">
            <a:spLocks noChangeArrowheads="1"/>
          </p:cNvSpPr>
          <p:nvPr/>
        </p:nvSpPr>
        <p:spPr bwMode="auto">
          <a:xfrm rot="20855589" flipH="1">
            <a:off x="3565525" y="4456113"/>
            <a:ext cx="2147888" cy="42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eaLnBrk="0" hangingPunct="0">
              <a:lnSpc>
                <a:spcPct val="90000"/>
              </a:lnSpc>
              <a:spcBef>
                <a:spcPct val="0"/>
              </a:spcBef>
              <a:buClrTx/>
            </a:pPr>
            <a:r>
              <a:rPr lang="en-GB" altLang="en-US" sz="2400" b="0" i="1">
                <a:solidFill>
                  <a:schemeClr val="tx1"/>
                </a:solidFill>
                <a:latin typeface="Times New Roman" pitchFamily="18" charset="0"/>
              </a:rPr>
              <a:t>30 Hz </a:t>
            </a:r>
            <a:r>
              <a:rPr lang="en-GB" altLang="en-US" sz="1800" i="1">
                <a:solidFill>
                  <a:schemeClr val="tx1"/>
                </a:solidFill>
                <a:latin typeface="Times New Roman" pitchFamily="18" charset="0"/>
              </a:rPr>
              <a:t>(2.5 GB/sec)</a:t>
            </a:r>
            <a:endParaRPr lang="en-GB" altLang="en-US" sz="1800" b="0" i="1">
              <a:solidFill>
                <a:schemeClr val="tx1"/>
              </a:solidFill>
              <a:latin typeface="Times New Roman" pitchFamily="18" charset="0"/>
            </a:endParaRPr>
          </a:p>
        </p:txBody>
      </p:sp>
      <p:sp>
        <p:nvSpPr>
          <p:cNvPr id="1316874" name="Text Box 10"/>
          <p:cNvSpPr txBox="1">
            <a:spLocks noChangeArrowheads="1"/>
          </p:cNvSpPr>
          <p:nvPr/>
        </p:nvSpPr>
        <p:spPr bwMode="auto">
          <a:xfrm rot="20852314" flipH="1">
            <a:off x="4562475" y="5105400"/>
            <a:ext cx="1466850" cy="668338"/>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eaLnBrk="0" hangingPunct="0">
              <a:lnSpc>
                <a:spcPct val="90000"/>
              </a:lnSpc>
              <a:spcBef>
                <a:spcPct val="0"/>
              </a:spcBef>
              <a:buClrTx/>
            </a:pPr>
            <a:r>
              <a:rPr lang="en-GB" altLang="en-US" sz="2400" b="0" i="1">
                <a:solidFill>
                  <a:schemeClr val="tx1"/>
                </a:solidFill>
                <a:latin typeface="Times New Roman" pitchFamily="18" charset="0"/>
              </a:rPr>
              <a:t>30 Hz</a:t>
            </a:r>
          </a:p>
          <a:p>
            <a:pPr eaLnBrk="0" hangingPunct="0">
              <a:lnSpc>
                <a:spcPct val="90000"/>
              </a:lnSpc>
              <a:spcBef>
                <a:spcPct val="0"/>
              </a:spcBef>
              <a:buClrTx/>
            </a:pPr>
            <a:r>
              <a:rPr lang="en-GB" altLang="en-US" sz="1800" i="1">
                <a:solidFill>
                  <a:schemeClr val="tx1"/>
                </a:solidFill>
                <a:latin typeface="Times New Roman" pitchFamily="18" charset="0"/>
              </a:rPr>
              <a:t>(1.25 GB/sec)</a:t>
            </a:r>
            <a:endParaRPr lang="en-GB" altLang="en-US" sz="2400" b="0" i="1">
              <a:solidFill>
                <a:schemeClr val="tx1"/>
              </a:solidFill>
              <a:latin typeface="Times New Roman" pitchFamily="18" charset="0"/>
            </a:endParaRPr>
          </a:p>
        </p:txBody>
      </p:sp>
      <p:sp>
        <p:nvSpPr>
          <p:cNvPr id="1316875" name="Text Box 11"/>
          <p:cNvSpPr txBox="1">
            <a:spLocks noChangeArrowheads="1"/>
          </p:cNvSpPr>
          <p:nvPr/>
        </p:nvSpPr>
        <p:spPr bwMode="auto">
          <a:xfrm rot="20833736" flipH="1">
            <a:off x="4800600" y="5715000"/>
            <a:ext cx="1784350" cy="58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eaLnBrk="0" hangingPunct="0">
              <a:lnSpc>
                <a:spcPct val="90000"/>
              </a:lnSpc>
              <a:spcBef>
                <a:spcPct val="0"/>
              </a:spcBef>
              <a:buClrTx/>
            </a:pPr>
            <a:r>
              <a:rPr lang="en-GB" altLang="en-US" sz="1800" b="0" i="1">
                <a:solidFill>
                  <a:schemeClr val="tx1"/>
                </a:solidFill>
                <a:latin typeface="Times New Roman" pitchFamily="18" charset="0"/>
              </a:rPr>
              <a:t>data recording &amp;</a:t>
            </a:r>
          </a:p>
          <a:p>
            <a:pPr eaLnBrk="0" hangingPunct="0">
              <a:lnSpc>
                <a:spcPct val="90000"/>
              </a:lnSpc>
              <a:spcBef>
                <a:spcPct val="0"/>
              </a:spcBef>
              <a:buClrTx/>
            </a:pPr>
            <a:r>
              <a:rPr lang="en-GB" altLang="en-US" sz="1800" b="0" i="1">
                <a:solidFill>
                  <a:schemeClr val="tx1"/>
                </a:solidFill>
                <a:latin typeface="Times New Roman" pitchFamily="18" charset="0"/>
              </a:rPr>
              <a:t>offline analysis</a:t>
            </a:r>
          </a:p>
        </p:txBody>
      </p:sp>
      <p:sp>
        <p:nvSpPr>
          <p:cNvPr id="1316877" name="Text Box 13"/>
          <p:cNvSpPr txBox="1">
            <a:spLocks noChangeArrowheads="1"/>
          </p:cNvSpPr>
          <p:nvPr/>
        </p:nvSpPr>
        <p:spPr bwMode="auto">
          <a:xfrm>
            <a:off x="5703661" y="2491717"/>
            <a:ext cx="2944812"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0"/>
              </a:spcBef>
              <a:tabLst>
                <a:tab pos="1905000" algn="l"/>
              </a:tabLst>
              <a:defRPr>
                <a:solidFill>
                  <a:schemeClr val="tx1"/>
                </a:solidFill>
                <a:latin typeface="Arial" pitchFamily="34" charset="0"/>
              </a:defRPr>
            </a:lvl1pPr>
            <a:lvl2pPr algn="l">
              <a:spcBef>
                <a:spcPct val="0"/>
              </a:spcBef>
              <a:tabLst>
                <a:tab pos="1905000" algn="l"/>
              </a:tabLst>
              <a:defRPr>
                <a:solidFill>
                  <a:schemeClr val="tx1"/>
                </a:solidFill>
                <a:latin typeface="Arial" pitchFamily="34" charset="0"/>
              </a:defRPr>
            </a:lvl2pPr>
            <a:lvl3pPr algn="l">
              <a:spcBef>
                <a:spcPct val="0"/>
              </a:spcBef>
              <a:tabLst>
                <a:tab pos="1905000" algn="l"/>
              </a:tabLst>
              <a:defRPr>
                <a:solidFill>
                  <a:schemeClr val="tx1"/>
                </a:solidFill>
                <a:latin typeface="Arial" pitchFamily="34" charset="0"/>
              </a:defRPr>
            </a:lvl3pPr>
            <a:lvl4pPr algn="l">
              <a:spcBef>
                <a:spcPct val="0"/>
              </a:spcBef>
              <a:tabLst>
                <a:tab pos="1905000" algn="l"/>
              </a:tabLst>
              <a:defRPr>
                <a:solidFill>
                  <a:schemeClr val="tx1"/>
                </a:solidFill>
                <a:latin typeface="Arial" pitchFamily="34" charset="0"/>
              </a:defRPr>
            </a:lvl4pPr>
            <a:lvl5pPr algn="l">
              <a:spcBef>
                <a:spcPct val="0"/>
              </a:spcBef>
              <a:tabLst>
                <a:tab pos="1905000" algn="l"/>
              </a:tabLst>
              <a:defRPr>
                <a:solidFill>
                  <a:schemeClr val="tx1"/>
                </a:solidFill>
                <a:latin typeface="Arial" pitchFamily="34" charset="0"/>
              </a:defRPr>
            </a:lvl5pPr>
            <a:lvl6pPr fontAlgn="base">
              <a:spcBef>
                <a:spcPct val="0"/>
              </a:spcBef>
              <a:spcAft>
                <a:spcPct val="0"/>
              </a:spcAft>
              <a:tabLst>
                <a:tab pos="1905000" algn="l"/>
              </a:tabLst>
              <a:defRPr>
                <a:solidFill>
                  <a:schemeClr val="tx1"/>
                </a:solidFill>
                <a:latin typeface="Arial" pitchFamily="34" charset="0"/>
              </a:defRPr>
            </a:lvl6pPr>
            <a:lvl7pPr fontAlgn="base">
              <a:spcBef>
                <a:spcPct val="0"/>
              </a:spcBef>
              <a:spcAft>
                <a:spcPct val="0"/>
              </a:spcAft>
              <a:tabLst>
                <a:tab pos="1905000" algn="l"/>
              </a:tabLst>
              <a:defRPr>
                <a:solidFill>
                  <a:schemeClr val="tx1"/>
                </a:solidFill>
                <a:latin typeface="Arial" pitchFamily="34" charset="0"/>
              </a:defRPr>
            </a:lvl7pPr>
            <a:lvl8pPr fontAlgn="base">
              <a:spcBef>
                <a:spcPct val="0"/>
              </a:spcBef>
              <a:spcAft>
                <a:spcPct val="0"/>
              </a:spcAft>
              <a:tabLst>
                <a:tab pos="1905000" algn="l"/>
              </a:tabLst>
              <a:defRPr>
                <a:solidFill>
                  <a:schemeClr val="tx1"/>
                </a:solidFill>
                <a:latin typeface="Arial" pitchFamily="34" charset="0"/>
              </a:defRPr>
            </a:lvl8pPr>
            <a:lvl9pPr fontAlgn="base">
              <a:spcBef>
                <a:spcPct val="0"/>
              </a:spcBef>
              <a:spcAft>
                <a:spcPct val="0"/>
              </a:spcAft>
              <a:tabLst>
                <a:tab pos="1905000" algn="l"/>
              </a:tabLst>
              <a:defRPr>
                <a:solidFill>
                  <a:schemeClr val="tx1"/>
                </a:solidFill>
                <a:latin typeface="Arial" pitchFamily="34" charset="0"/>
              </a:defRPr>
            </a:lvl9pPr>
          </a:lstStyle>
          <a:p>
            <a:pPr>
              <a:buClr>
                <a:schemeClr val="bg1"/>
              </a:buClr>
              <a:buFont typeface="Wingdings" pitchFamily="2" charset="2"/>
              <a:buNone/>
            </a:pPr>
            <a:r>
              <a:rPr lang="en-GB" altLang="en-US" sz="1600" dirty="0">
                <a:latin typeface="Tahoma" pitchFamily="34" charset="0"/>
              </a:rPr>
              <a:t>Total weight	10,000t</a:t>
            </a:r>
          </a:p>
          <a:p>
            <a:pPr>
              <a:buClr>
                <a:schemeClr val="bg1"/>
              </a:buClr>
              <a:buFont typeface="Wingdings" pitchFamily="2" charset="2"/>
              <a:buNone/>
            </a:pPr>
            <a:r>
              <a:rPr lang="en-GB" altLang="en-US" sz="1600" dirty="0">
                <a:latin typeface="Tahoma" pitchFamily="34" charset="0"/>
              </a:rPr>
              <a:t>Overall diameter 	16.00m</a:t>
            </a:r>
          </a:p>
          <a:p>
            <a:pPr>
              <a:buClr>
                <a:schemeClr val="bg1"/>
              </a:buClr>
              <a:buFont typeface="Wingdings" pitchFamily="2" charset="2"/>
              <a:buNone/>
            </a:pPr>
            <a:r>
              <a:rPr lang="en-GB" altLang="en-US" sz="1600" dirty="0">
                <a:latin typeface="Tahoma" pitchFamily="34" charset="0"/>
              </a:rPr>
              <a:t>Overall length	25m</a:t>
            </a:r>
          </a:p>
          <a:p>
            <a:pPr>
              <a:buClr>
                <a:schemeClr val="bg1"/>
              </a:buClr>
              <a:buFont typeface="Wingdings" pitchFamily="2" charset="2"/>
              <a:buNone/>
            </a:pPr>
            <a:r>
              <a:rPr lang="en-GB" altLang="en-US" sz="1600" dirty="0">
                <a:latin typeface="Tahoma" pitchFamily="34" charset="0"/>
              </a:rPr>
              <a:t>Magnetic Field	0.4Tesla</a:t>
            </a:r>
          </a:p>
        </p:txBody>
      </p:sp>
      <p:sp>
        <p:nvSpPr>
          <p:cNvPr id="1316878" name="Rectangle 14"/>
          <p:cNvSpPr>
            <a:spLocks noChangeArrowheads="1"/>
          </p:cNvSpPr>
          <p:nvPr/>
        </p:nvSpPr>
        <p:spPr bwMode="auto">
          <a:xfrm>
            <a:off x="5067300" y="1024731"/>
            <a:ext cx="3657600" cy="131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3675" indent="-193675" algn="l">
              <a:spcBef>
                <a:spcPct val="0"/>
              </a:spcBef>
              <a:defRPr>
                <a:solidFill>
                  <a:schemeClr val="tx1"/>
                </a:solidFill>
                <a:latin typeface="Arial" pitchFamily="34" charset="0"/>
              </a:defRPr>
            </a:lvl1pPr>
            <a:lvl2pPr marL="569913" indent="-185738" algn="l">
              <a:spcBef>
                <a:spcPct val="0"/>
              </a:spcBef>
              <a:defRPr>
                <a:solidFill>
                  <a:schemeClr val="tx1"/>
                </a:solidFill>
                <a:latin typeface="Arial" pitchFamily="34" charset="0"/>
              </a:defRPr>
            </a:lvl2pPr>
            <a:lvl3pPr algn="l">
              <a:spcBef>
                <a:spcPct val="0"/>
              </a:spcBef>
              <a:defRPr>
                <a:solidFill>
                  <a:schemeClr val="tx1"/>
                </a:solidFill>
                <a:latin typeface="Arial" pitchFamily="34" charset="0"/>
              </a:defRPr>
            </a:lvl3pPr>
            <a:lvl4pPr algn="l">
              <a:spcBef>
                <a:spcPct val="0"/>
              </a:spcBef>
              <a:defRPr>
                <a:solidFill>
                  <a:schemeClr val="tx1"/>
                </a:solidFill>
                <a:latin typeface="Arial" pitchFamily="34" charset="0"/>
              </a:defRPr>
            </a:lvl4pPr>
            <a:lvl5pPr algn="l">
              <a:spcBef>
                <a:spcPct val="0"/>
              </a:spcBef>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lnSpc>
                <a:spcPct val="90000"/>
              </a:lnSpc>
              <a:spcBef>
                <a:spcPct val="20000"/>
              </a:spcBef>
              <a:buClrTx/>
              <a:buSzPct val="80000"/>
            </a:pPr>
            <a:r>
              <a:rPr lang="en-GB" altLang="en-US" sz="2000" b="0" dirty="0"/>
              <a:t>ALICE Collaboration</a:t>
            </a:r>
          </a:p>
          <a:p>
            <a:pPr>
              <a:lnSpc>
                <a:spcPct val="90000"/>
              </a:lnSpc>
              <a:spcBef>
                <a:spcPct val="20000"/>
              </a:spcBef>
              <a:buClr>
                <a:schemeClr val="hlink"/>
              </a:buClr>
              <a:buSzPct val="70000"/>
              <a:buFont typeface="Wingdings" pitchFamily="2" charset="2"/>
              <a:buChar char="l"/>
            </a:pPr>
            <a:r>
              <a:rPr lang="en-GB" altLang="en-US" sz="1800" b="0" dirty="0"/>
              <a:t>~ 1/2 ATLAS, CMS, ~ 2x </a:t>
            </a:r>
            <a:r>
              <a:rPr lang="en-GB" altLang="en-US" sz="1800" b="0" dirty="0" err="1"/>
              <a:t>LHCb</a:t>
            </a:r>
            <a:endParaRPr lang="en-GB" altLang="en-US" sz="1800" b="0" dirty="0"/>
          </a:p>
          <a:p>
            <a:pPr>
              <a:lnSpc>
                <a:spcPct val="90000"/>
              </a:lnSpc>
              <a:spcBef>
                <a:spcPct val="20000"/>
              </a:spcBef>
              <a:buClr>
                <a:schemeClr val="hlink"/>
              </a:buClr>
              <a:buSzPct val="70000"/>
              <a:buFont typeface="Wingdings" pitchFamily="2" charset="2"/>
              <a:buChar char="l"/>
            </a:pPr>
            <a:r>
              <a:rPr lang="en-GB" altLang="en-US" sz="1800" b="0" dirty="0" smtClean="0"/>
              <a:t>1200 </a:t>
            </a:r>
            <a:r>
              <a:rPr lang="en-GB" altLang="en-US" sz="1800" b="0" dirty="0"/>
              <a:t>people, </a:t>
            </a:r>
            <a:r>
              <a:rPr lang="en-GB" altLang="en-US" sz="1800" b="0" dirty="0" smtClean="0"/>
              <a:t>36 </a:t>
            </a:r>
            <a:r>
              <a:rPr lang="en-GB" altLang="en-US" sz="1800" b="0" dirty="0"/>
              <a:t>countries, </a:t>
            </a:r>
            <a:r>
              <a:rPr lang="en-GB" altLang="en-US" dirty="0" smtClean="0"/>
              <a:t>131</a:t>
            </a:r>
            <a:r>
              <a:rPr lang="en-GB" altLang="en-US" sz="1800" b="0" dirty="0" smtClean="0"/>
              <a:t> </a:t>
            </a:r>
            <a:r>
              <a:rPr lang="en-GB" altLang="en-US" sz="1800" b="0" dirty="0"/>
              <a:t>Institutes</a:t>
            </a:r>
            <a:r>
              <a:rPr lang="en-GB" altLang="en-US" sz="2400" b="0" dirty="0"/>
              <a:t> </a:t>
            </a:r>
          </a:p>
        </p:txBody>
      </p:sp>
      <p:sp>
        <p:nvSpPr>
          <p:cNvPr id="1316879" name="Rectangle 15"/>
          <p:cNvSpPr>
            <a:spLocks noChangeArrowheads="1"/>
          </p:cNvSpPr>
          <p:nvPr/>
        </p:nvSpPr>
        <p:spPr bwMode="auto">
          <a:xfrm>
            <a:off x="4953000" y="1981200"/>
            <a:ext cx="228600" cy="990600"/>
          </a:xfrm>
          <a:prstGeom prst="rect">
            <a:avLst/>
          </a:prstGeom>
          <a:solidFill>
            <a:schemeClr val="bg1"/>
          </a:solid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316880"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050" y="304800"/>
            <a:ext cx="4575175" cy="266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067300" y="304447"/>
            <a:ext cx="3036665" cy="523220"/>
          </a:xfrm>
          <a:prstGeom prst="rect">
            <a:avLst/>
          </a:prstGeom>
          <a:noFill/>
        </p:spPr>
        <p:txBody>
          <a:bodyPr wrap="none" rtlCol="0">
            <a:spAutoFit/>
          </a:bodyPr>
          <a:lstStyle/>
          <a:p>
            <a:r>
              <a:rPr lang="en-US" sz="2800" dirty="0" smtClean="0"/>
              <a:t>Specifically in </a:t>
            </a:r>
            <a:r>
              <a:rPr lang="en-US" sz="2800" dirty="0" smtClean="0"/>
              <a:t>ALICE</a:t>
            </a:r>
            <a:endParaRPr lang="en-US" sz="2800" dirty="0"/>
          </a:p>
        </p:txBody>
      </p:sp>
    </p:spTree>
    <p:extLst>
      <p:ext uri="{BB962C8B-B14F-4D97-AF65-F5344CB8AC3E}">
        <p14:creationId xmlns:p14="http://schemas.microsoft.com/office/powerpoint/2010/main" val="297815382"/>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23613</TotalTime>
  <Words>2253</Words>
  <Application>Microsoft Office PowerPoint</Application>
  <PresentationFormat>On-screen Show (4:3)</PresentationFormat>
  <Paragraphs>417</Paragraphs>
  <Slides>43</Slides>
  <Notes>2</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Data processing of the LHC experiments: a simplified look</vt:lpstr>
      <vt:lpstr> Who am I</vt:lpstr>
      <vt:lpstr> Basic terminology - the LHC</vt:lpstr>
      <vt:lpstr> Basic calculus - energies</vt:lpstr>
      <vt:lpstr> …and a bit more on collisions</vt:lpstr>
      <vt:lpstr>What happens with all this data</vt:lpstr>
      <vt:lpstr> The origin of the LHC data</vt:lpstr>
      <vt:lpstr> More on triggering</vt:lpstr>
      <vt:lpstr>PowerPoint Presentation</vt:lpstr>
      <vt:lpstr> Why distributed computing resources</vt:lpstr>
      <vt:lpstr> Data Intensive Grid projects</vt:lpstr>
      <vt:lpstr> MONARC model (1999)</vt:lpstr>
      <vt:lpstr> CMS MONARC model</vt:lpstr>
      <vt:lpstr> Building blocks (layers)</vt:lpstr>
      <vt:lpstr>Grid Architecture</vt:lpstr>
      <vt:lpstr> A world map</vt:lpstr>
      <vt:lpstr>The ALICE Grid sites</vt:lpstr>
      <vt:lpstr>Zoom on Europe</vt:lpstr>
      <vt:lpstr> Grid sites (resources layer)</vt:lpstr>
      <vt:lpstr> Offline data processing </vt:lpstr>
      <vt:lpstr> RAW data collection</vt:lpstr>
      <vt:lpstr>RAW Data distribution</vt:lpstr>
      <vt:lpstr>RAW data processing</vt:lpstr>
      <vt:lpstr> Processing results </vt:lpstr>
      <vt:lpstr> Processing results distribution </vt:lpstr>
      <vt:lpstr>Monte-Carlo production</vt:lpstr>
      <vt:lpstr> Distributed analysis – data aggregation </vt:lpstr>
      <vt:lpstr> Workload management </vt:lpstr>
      <vt:lpstr>Sites interaction</vt:lpstr>
      <vt:lpstr>Grid resources since 2010 - ALICE</vt:lpstr>
      <vt:lpstr>Contribution of individual sites</vt:lpstr>
      <vt:lpstr> Size of the Grid </vt:lpstr>
      <vt:lpstr>Resources distribution</vt:lpstr>
      <vt:lpstr>Computational tasks in numbers</vt:lpstr>
      <vt:lpstr>CPU time</vt:lpstr>
      <vt:lpstr>Who is on the Grid</vt:lpstr>
      <vt:lpstr> Data processing actors</vt:lpstr>
      <vt:lpstr>Data access (ALICE)</vt:lpstr>
      <vt:lpstr>Data access trivia</vt:lpstr>
      <vt:lpstr>What about Clouds</vt:lpstr>
      <vt:lpstr>Summary</vt:lpstr>
      <vt:lpstr>Summary - contd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Production status</dc:title>
  <dc:creator>lbetev</dc:creator>
  <cp:lastModifiedBy>lbetev</cp:lastModifiedBy>
  <cp:revision>133</cp:revision>
  <dcterms:created xsi:type="dcterms:W3CDTF">2013-11-06T12:13:18Z</dcterms:created>
  <dcterms:modified xsi:type="dcterms:W3CDTF">2014-04-24T00:43:13Z</dcterms:modified>
</cp:coreProperties>
</file>