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28"/>
  </p:notesMasterIdLst>
  <p:sldIdLst>
    <p:sldId id="259" r:id="rId5"/>
    <p:sldId id="339" r:id="rId6"/>
    <p:sldId id="320" r:id="rId7"/>
    <p:sldId id="340" r:id="rId8"/>
    <p:sldId id="315" r:id="rId9"/>
    <p:sldId id="342" r:id="rId10"/>
    <p:sldId id="323" r:id="rId11"/>
    <p:sldId id="327" r:id="rId12"/>
    <p:sldId id="334" r:id="rId13"/>
    <p:sldId id="335" r:id="rId14"/>
    <p:sldId id="326" r:id="rId15"/>
    <p:sldId id="329" r:id="rId16"/>
    <p:sldId id="331" r:id="rId17"/>
    <p:sldId id="337" r:id="rId18"/>
    <p:sldId id="330" r:id="rId19"/>
    <p:sldId id="325" r:id="rId20"/>
    <p:sldId id="336" r:id="rId21"/>
    <p:sldId id="316" r:id="rId22"/>
    <p:sldId id="321" r:id="rId23"/>
    <p:sldId id="332" r:id="rId24"/>
    <p:sldId id="344" r:id="rId25"/>
    <p:sldId id="343" r:id="rId26"/>
    <p:sldId id="345"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ACC6"/>
    <a:srgbClr val="4F81BD"/>
    <a:srgbClr val="1DAA5A"/>
    <a:srgbClr val="54B0C7"/>
    <a:srgbClr val="5DBACF"/>
    <a:srgbClr val="77C2D7"/>
    <a:srgbClr val="BF00BE"/>
    <a:srgbClr val="5BC1E6"/>
    <a:srgbClr val="0089B5"/>
    <a:srgbClr val="005872"/>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064" autoAdjust="0"/>
    <p:restoredTop sz="94660"/>
  </p:normalViewPr>
  <p:slideViewPr>
    <p:cSldViewPr snapToObjects="1">
      <p:cViewPr>
        <p:scale>
          <a:sx n="110" d="100"/>
          <a:sy n="110" d="100"/>
        </p:scale>
        <p:origin x="-1740" y="-27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B2CD457-2C93-4605-B86D-F519940C8090}" type="datetimeFigureOut">
              <a:rPr lang="en-GB" smtClean="0"/>
              <a:t>25/02/2015</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AAD5AE1-8DAA-4720-851B-5749129BDBE5}" type="slidenum">
              <a:rPr lang="en-GB" smtClean="0"/>
              <a:t>‹#›</a:t>
            </a:fld>
            <a:endParaRPr lang="en-GB"/>
          </a:p>
        </p:txBody>
      </p:sp>
    </p:spTree>
    <p:extLst>
      <p:ext uri="{BB962C8B-B14F-4D97-AF65-F5344CB8AC3E}">
        <p14:creationId xmlns:p14="http://schemas.microsoft.com/office/powerpoint/2010/main" val="11363027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7</a:t>
            </a:fld>
            <a:endParaRPr lang="en-GB"/>
          </a:p>
        </p:txBody>
      </p:sp>
    </p:spTree>
    <p:extLst>
      <p:ext uri="{BB962C8B-B14F-4D97-AF65-F5344CB8AC3E}">
        <p14:creationId xmlns:p14="http://schemas.microsoft.com/office/powerpoint/2010/main" val="14510049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8</a:t>
            </a:fld>
            <a:endParaRPr lang="en-GB"/>
          </a:p>
        </p:txBody>
      </p:sp>
    </p:spTree>
    <p:extLst>
      <p:ext uri="{BB962C8B-B14F-4D97-AF65-F5344CB8AC3E}">
        <p14:creationId xmlns:p14="http://schemas.microsoft.com/office/powerpoint/2010/main" val="14510049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9</a:t>
            </a:fld>
            <a:endParaRPr lang="en-GB"/>
          </a:p>
        </p:txBody>
      </p:sp>
    </p:spTree>
    <p:extLst>
      <p:ext uri="{BB962C8B-B14F-4D97-AF65-F5344CB8AC3E}">
        <p14:creationId xmlns:p14="http://schemas.microsoft.com/office/powerpoint/2010/main" val="14510049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10</a:t>
            </a:fld>
            <a:endParaRPr lang="en-GB"/>
          </a:p>
        </p:txBody>
      </p:sp>
    </p:spTree>
    <p:extLst>
      <p:ext uri="{BB962C8B-B14F-4D97-AF65-F5344CB8AC3E}">
        <p14:creationId xmlns:p14="http://schemas.microsoft.com/office/powerpoint/2010/main" val="14510049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11</a:t>
            </a:fld>
            <a:endParaRPr lang="en-GB"/>
          </a:p>
        </p:txBody>
      </p:sp>
    </p:spTree>
    <p:extLst>
      <p:ext uri="{BB962C8B-B14F-4D97-AF65-F5344CB8AC3E}">
        <p14:creationId xmlns:p14="http://schemas.microsoft.com/office/powerpoint/2010/main" val="14510049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12</a:t>
            </a:fld>
            <a:endParaRPr lang="en-GB"/>
          </a:p>
        </p:txBody>
      </p:sp>
    </p:spTree>
    <p:extLst>
      <p:ext uri="{BB962C8B-B14F-4D97-AF65-F5344CB8AC3E}">
        <p14:creationId xmlns:p14="http://schemas.microsoft.com/office/powerpoint/2010/main" val="14510049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15</a:t>
            </a:fld>
            <a:endParaRPr lang="en-GB"/>
          </a:p>
        </p:txBody>
      </p:sp>
    </p:spTree>
    <p:extLst>
      <p:ext uri="{BB962C8B-B14F-4D97-AF65-F5344CB8AC3E}">
        <p14:creationId xmlns:p14="http://schemas.microsoft.com/office/powerpoint/2010/main" val="14510049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16</a:t>
            </a:fld>
            <a:endParaRPr lang="en-GB"/>
          </a:p>
        </p:txBody>
      </p:sp>
    </p:spTree>
    <p:extLst>
      <p:ext uri="{BB962C8B-B14F-4D97-AF65-F5344CB8AC3E}">
        <p14:creationId xmlns:p14="http://schemas.microsoft.com/office/powerpoint/2010/main" val="14510049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AAD5AE1-8DAA-4720-851B-5749129BDBE5}" type="slidenum">
              <a:rPr lang="en-GB" smtClean="0"/>
              <a:t>17</a:t>
            </a:fld>
            <a:endParaRPr lang="en-GB"/>
          </a:p>
        </p:txBody>
      </p:sp>
    </p:spTree>
    <p:extLst>
      <p:ext uri="{BB962C8B-B14F-4D97-AF65-F5344CB8AC3E}">
        <p14:creationId xmlns:p14="http://schemas.microsoft.com/office/powerpoint/2010/main" val="145100492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5.jpeg"/><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61314" y="1861231"/>
            <a:ext cx="4149834" cy="1998745"/>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6430" y="6147097"/>
            <a:ext cx="493025" cy="401816"/>
          </a:xfrm>
          <a:prstGeom prst="rect">
            <a:avLst/>
          </a:prstGeom>
        </p:spPr>
      </p:pic>
      <p:pic>
        <p:nvPicPr>
          <p:cNvPr id="9" name="Picture 8"/>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8460290" y="6207140"/>
            <a:ext cx="417381" cy="281731"/>
          </a:xfrm>
          <a:prstGeom prst="rect">
            <a:avLst/>
          </a:prstGeom>
        </p:spPr>
      </p:pic>
    </p:spTree>
    <p:extLst>
      <p:ext uri="{BB962C8B-B14F-4D97-AF65-F5344CB8AC3E}">
        <p14:creationId xmlns:p14="http://schemas.microsoft.com/office/powerpoint/2010/main" val="354287930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3F85056C-7C50-47D9-8FC5-1DE549BC4934}" type="datetime1">
              <a:rPr lang="en-US" smtClean="0"/>
              <a:t>2/25/2015</a:t>
            </a:fld>
            <a:endParaRPr lang="en-US"/>
          </a:p>
        </p:txBody>
      </p:sp>
      <p:sp>
        <p:nvSpPr>
          <p:cNvPr id="6" name="Slide Number Placeholder 5"/>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a:xfrm>
            <a:off x="457199" y="274638"/>
            <a:ext cx="8467345" cy="914400"/>
          </a:xfrm>
        </p:spPr>
        <p:txBody>
          <a:bodyPr/>
          <a:lstStyle>
            <a:lvl1pPr>
              <a:defRPr sz="3200"/>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57856181"/>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A78760E-2249-4B52-91A3-4D822E5C828B}" type="datetime1">
              <a:rPr lang="en-US" smtClean="0"/>
              <a:t>2/25/2015</a:t>
            </a:fld>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7" name="Content Placeholder 6"/>
          <p:cNvSpPr>
            <a:spLocks noGrp="1"/>
          </p:cNvSpPr>
          <p:nvPr>
            <p:ph sz="quarter" idx="13"/>
          </p:nvPr>
        </p:nvSpPr>
        <p:spPr>
          <a:xfrm>
            <a:off x="457200" y="1189037"/>
            <a:ext cx="8229600" cy="5349240"/>
          </a:xfrm>
        </p:spPr>
        <p:txBody>
          <a:bodyPr anchor="ctr" anchorCtr="1">
            <a:noAutofit/>
          </a:bodyPr>
          <a:lstStyle>
            <a:lvl1pPr marL="0" indent="0">
              <a:buFontTx/>
              <a:buNone/>
              <a:defRPr sz="4000" baseline="0">
                <a:solidFill>
                  <a:srgbClr val="005872"/>
                </a:solidFill>
                <a:effectLst/>
              </a:defRPr>
            </a:lvl1pPr>
          </a:lstStyle>
          <a:p>
            <a:pPr lvl="0"/>
            <a:r>
              <a:rPr lang="en-US" dirty="0" smtClean="0"/>
              <a:t>Click to edit Master text styles</a:t>
            </a:r>
          </a:p>
        </p:txBody>
      </p:sp>
    </p:spTree>
    <p:extLst>
      <p:ext uri="{BB962C8B-B14F-4D97-AF65-F5344CB8AC3E}">
        <p14:creationId xmlns:p14="http://schemas.microsoft.com/office/powerpoint/2010/main" val="363812662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0AE2AA9-A126-4CEC-8F44-C649137035AE}" type="datetime1">
              <a:rPr lang="en-US" smtClean="0"/>
              <a:t>2/25/2015</a:t>
            </a:fld>
            <a:endParaRPr lang="en-US" dirty="0"/>
          </a:p>
        </p:txBody>
      </p:sp>
      <p:sp>
        <p:nvSpPr>
          <p:cNvPr id="7" name="Slide Number Placeholder 6"/>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sz="half" idx="1"/>
          </p:nvPr>
        </p:nvSpPr>
        <p:spPr>
          <a:xfrm>
            <a:off x="457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189038"/>
            <a:ext cx="4038600" cy="5348922"/>
          </a:xfrm>
        </p:spPr>
        <p:txBody>
          <a:bodyPr/>
          <a:lstStyle>
            <a:lvl1pPr>
              <a:defRPr sz="3200"/>
            </a:lvl1pPr>
            <a:lvl2pPr marL="346075" indent="-228600">
              <a:defRPr sz="3200"/>
            </a:lvl2pPr>
            <a:lvl3pPr marL="452438" indent="-228600">
              <a:defRPr sz="2800"/>
            </a:lvl3pPr>
            <a:lvl4pPr marL="569913" indent="-228600">
              <a:defRPr sz="2800"/>
            </a:lvl4pPr>
            <a:lvl5pPr marL="685800" indent="-228600">
              <a:defRPr sz="2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72914462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2C7EA0CD-8623-47C2-804B-3818E748C240}" type="datetime1">
              <a:rPr lang="en-US" smtClean="0"/>
              <a:t>2/25/2015</a:t>
            </a:fld>
            <a:endParaRPr lang="en-US"/>
          </a:p>
        </p:txBody>
      </p:sp>
      <p:sp>
        <p:nvSpPr>
          <p:cNvPr id="5" name="Slide Number Placeholder 4"/>
          <p:cNvSpPr>
            <a:spLocks noGrp="1"/>
          </p:cNvSpPr>
          <p:nvPr>
            <p:ph type="sldNum" sz="quarter" idx="12"/>
          </p:nvPr>
        </p:nvSpPr>
        <p:spPr/>
        <p:txBody>
          <a:bodyPr/>
          <a:lstStyle/>
          <a:p>
            <a:fld id="{0FA004B2-1541-5046-B6F2-22AF56585712}" type="slidenum">
              <a:rPr lang="en-US" smtClean="0"/>
              <a:t>‹#›</a:t>
            </a:fld>
            <a:endParaRPr lang="en-US"/>
          </a:p>
        </p:txBody>
      </p:sp>
      <p:sp>
        <p:nvSpPr>
          <p:cNvPr id="2" name="Title 1"/>
          <p:cNvSpPr>
            <a:spLocks noGrp="1"/>
          </p:cNvSpPr>
          <p:nvPr>
            <p:ph type="title"/>
          </p:nvPr>
        </p:nvSpPr>
        <p:spPr/>
        <p:txBody>
          <a:bodyPr/>
          <a:lstStyle/>
          <a:p>
            <a:r>
              <a:rPr lang="en-US" dirty="0" smtClean="0"/>
              <a:t>Click to edit Master title style</a:t>
            </a:r>
            <a:endParaRPr lang="en-US" dirty="0"/>
          </a:p>
        </p:txBody>
      </p:sp>
    </p:spTree>
    <p:extLst>
      <p:ext uri="{BB962C8B-B14F-4D97-AF65-F5344CB8AC3E}">
        <p14:creationId xmlns:p14="http://schemas.microsoft.com/office/powerpoint/2010/main" val="92779599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428D66D-8DB7-48C8-8198-91721BE663D5}" type="datetime1">
              <a:rPr lang="en-US" smtClean="0"/>
              <a:t>2/25/2015</a:t>
            </a:fld>
            <a:endParaRPr lang="en-US" dirty="0"/>
          </a:p>
        </p:txBody>
      </p:sp>
      <p:sp>
        <p:nvSpPr>
          <p:cNvPr id="5" name="Slide Number Placeholder 4"/>
          <p:cNvSpPr>
            <a:spLocks noGrp="1"/>
          </p:cNvSpPr>
          <p:nvPr>
            <p:ph type="sldNum" sz="quarter" idx="12"/>
          </p:nvPr>
        </p:nvSpPr>
        <p:spPr/>
        <p:txBody>
          <a:bodyPr/>
          <a:lstStyle/>
          <a:p>
            <a:fld id="{0FA004B2-1541-5046-B6F2-22AF56585712}" type="slidenum">
              <a:rPr lang="en-US" smtClean="0"/>
              <a:pPr/>
              <a:t>‹#›</a:t>
            </a:fld>
            <a:endParaRPr lang="en-US"/>
          </a:p>
        </p:txBody>
      </p:sp>
      <p:sp>
        <p:nvSpPr>
          <p:cNvPr id="7" name="Content Placeholder 6"/>
          <p:cNvSpPr>
            <a:spLocks noGrp="1"/>
          </p:cNvSpPr>
          <p:nvPr>
            <p:ph sz="quarter" idx="13"/>
          </p:nvPr>
        </p:nvSpPr>
        <p:spPr>
          <a:xfrm>
            <a:off x="457200" y="274638"/>
            <a:ext cx="8229600" cy="6263639"/>
          </a:xfrm>
        </p:spPr>
        <p:txBody>
          <a:bodyPr anchor="ctr" anchorCtr="1">
            <a:noAutofit/>
          </a:bodyPr>
          <a:lstStyle>
            <a:lvl1pPr marL="0" indent="0">
              <a:buFontTx/>
              <a:buNone/>
              <a:defRPr sz="4000" baseline="0">
                <a:solidFill>
                  <a:srgbClr val="005872"/>
                </a:solidFill>
                <a:effectLst/>
              </a:defRPr>
            </a:lvl1pPr>
          </a:lstStyle>
          <a:p>
            <a:pPr lvl="0"/>
            <a:r>
              <a:rPr lang="en-US" dirty="0" smtClean="0"/>
              <a:t>Click to edit Master text styles</a:t>
            </a:r>
          </a:p>
        </p:txBody>
      </p:sp>
    </p:spTree>
    <p:extLst>
      <p:ext uri="{BB962C8B-B14F-4D97-AF65-F5344CB8AC3E}">
        <p14:creationId xmlns:p14="http://schemas.microsoft.com/office/powerpoint/2010/main" val="2785794767"/>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141464C-CF15-4466-8A40-2B63316F8F17}" type="datetime1">
              <a:rPr lang="en-US" smtClean="0"/>
              <a:t>2/25/2015</a:t>
            </a:fld>
            <a:endParaRPr lang="en-US"/>
          </a:p>
        </p:txBody>
      </p:sp>
      <p:sp>
        <p:nvSpPr>
          <p:cNvPr id="4" name="Slide Number Placeholder 3"/>
          <p:cNvSpPr>
            <a:spLocks noGrp="1"/>
          </p:cNvSpPr>
          <p:nvPr>
            <p:ph type="sldNum" sz="quarter" idx="12"/>
          </p:nvPr>
        </p:nvSpPr>
        <p:spPr/>
        <p:txBody>
          <a:bodyPr/>
          <a:lstStyle/>
          <a:p>
            <a:fld id="{0FA004B2-1541-5046-B6F2-22AF56585712}" type="slidenum">
              <a:rPr lang="en-US" smtClean="0"/>
              <a:t>‹#›</a:t>
            </a:fld>
            <a:endParaRPr lang="en-US"/>
          </a:p>
        </p:txBody>
      </p:sp>
    </p:spTree>
    <p:extLst>
      <p:ext uri="{BB962C8B-B14F-4D97-AF65-F5344CB8AC3E}">
        <p14:creationId xmlns:p14="http://schemas.microsoft.com/office/powerpoint/2010/main" val="3788451336"/>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Final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val="0"/>
              </a:ext>
            </a:extLst>
          </a:blip>
          <a:stretch>
            <a:fillRect/>
          </a:stretch>
        </p:blipFill>
        <p:spPr>
          <a:xfrm>
            <a:off x="2818798" y="2298933"/>
            <a:ext cx="3430919" cy="1652483"/>
          </a:xfrm>
          <a:prstGeom prst="rect">
            <a:avLst/>
          </a:prstGeom>
        </p:spPr>
      </p:pic>
      <p:sp>
        <p:nvSpPr>
          <p:cNvPr id="4" name="TextBox 3"/>
          <p:cNvSpPr txBox="1"/>
          <p:nvPr userDrawn="1"/>
        </p:nvSpPr>
        <p:spPr>
          <a:xfrm>
            <a:off x="692447" y="6117173"/>
            <a:ext cx="7683622" cy="461665"/>
          </a:xfrm>
          <a:prstGeom prst="rect">
            <a:avLst/>
          </a:prstGeom>
          <a:noFill/>
        </p:spPr>
        <p:txBody>
          <a:bodyPr wrap="square" rtlCol="0">
            <a:spAutoFit/>
          </a:bodyPr>
          <a:lstStyle/>
          <a:p>
            <a:pPr algn="ctr"/>
            <a:r>
              <a:rPr lang="en-US" sz="1200" dirty="0" smtClean="0">
                <a:solidFill>
                  <a:schemeClr val="accent5">
                    <a:lumMod val="75000"/>
                  </a:schemeClr>
                </a:solidFill>
              </a:rPr>
              <a:t>The </a:t>
            </a:r>
            <a:r>
              <a:rPr lang="en-US" sz="1200" dirty="0" err="1" smtClean="0">
                <a:solidFill>
                  <a:schemeClr val="accent5">
                    <a:lumMod val="75000"/>
                  </a:schemeClr>
                </a:solidFill>
              </a:rPr>
              <a:t>HiLumi</a:t>
            </a:r>
            <a:r>
              <a:rPr lang="en-US" sz="1200" dirty="0" smtClean="0">
                <a:solidFill>
                  <a:schemeClr val="accent5">
                    <a:lumMod val="75000"/>
                  </a:schemeClr>
                </a:solidFill>
              </a:rPr>
              <a:t> LHC Design Study is included in the High Luminosity LHC project and is partly funded by the European Commission within the Framework </a:t>
            </a:r>
            <a:r>
              <a:rPr lang="en-US" sz="1200" dirty="0" err="1" smtClean="0">
                <a:solidFill>
                  <a:schemeClr val="accent5">
                    <a:lumMod val="75000"/>
                  </a:schemeClr>
                </a:solidFill>
              </a:rPr>
              <a:t>Programme</a:t>
            </a:r>
            <a:r>
              <a:rPr lang="en-US" sz="1200" dirty="0" smtClean="0">
                <a:solidFill>
                  <a:schemeClr val="accent5">
                    <a:lumMod val="75000"/>
                  </a:schemeClr>
                </a:solidFill>
              </a:rPr>
              <a:t> 7 Capacities Specific </a:t>
            </a:r>
            <a:r>
              <a:rPr lang="en-US" sz="1200" dirty="0" err="1" smtClean="0">
                <a:solidFill>
                  <a:schemeClr val="accent5">
                    <a:lumMod val="75000"/>
                  </a:schemeClr>
                </a:solidFill>
              </a:rPr>
              <a:t>Programme</a:t>
            </a:r>
            <a:r>
              <a:rPr lang="en-US" sz="1200" dirty="0" smtClean="0">
                <a:solidFill>
                  <a:schemeClr val="accent5">
                    <a:lumMod val="75000"/>
                  </a:schemeClr>
                </a:solidFill>
              </a:rPr>
              <a:t>, Grant Agreement 284404. </a:t>
            </a:r>
            <a:endParaRPr lang="en-GB" sz="1200" dirty="0">
              <a:solidFill>
                <a:schemeClr val="accent5">
                  <a:lumMod val="75000"/>
                </a:schemeClr>
              </a:solidFill>
            </a:endParaRPr>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val="0"/>
              </a:ext>
            </a:extLst>
          </a:blip>
          <a:stretch>
            <a:fillRect/>
          </a:stretch>
        </p:blipFill>
        <p:spPr>
          <a:xfrm>
            <a:off x="186430" y="6147097"/>
            <a:ext cx="493025" cy="401816"/>
          </a:xfrm>
          <a:prstGeom prst="rect">
            <a:avLst/>
          </a:prstGeom>
        </p:spPr>
      </p:pic>
      <p:pic>
        <p:nvPicPr>
          <p:cNvPr id="9" name="Picture 8"/>
          <p:cNvPicPr>
            <a:picLocks noChangeAspect="1"/>
          </p:cNvPicPr>
          <p:nvPr userDrawn="1"/>
        </p:nvPicPr>
        <p:blipFill>
          <a:blip r:embed="rId5" cstate="email">
            <a:extLst>
              <a:ext uri="{28A0092B-C50C-407E-A947-70E740481C1C}">
                <a14:useLocalDpi xmlns:a14="http://schemas.microsoft.com/office/drawing/2010/main" val="0"/>
              </a:ext>
            </a:extLst>
          </a:blip>
          <a:stretch>
            <a:fillRect/>
          </a:stretch>
        </p:blipFill>
        <p:spPr>
          <a:xfrm>
            <a:off x="8460290" y="6207140"/>
            <a:ext cx="417381" cy="281731"/>
          </a:xfrm>
          <a:prstGeom prst="rect">
            <a:avLst/>
          </a:prstGeom>
        </p:spPr>
      </p:pic>
    </p:spTree>
    <p:extLst>
      <p:ext uri="{BB962C8B-B14F-4D97-AF65-F5344CB8AC3E}">
        <p14:creationId xmlns:p14="http://schemas.microsoft.com/office/powerpoint/2010/main" val="398358987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0" cstate="email">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fld id="{894D7256-0BB1-4DAE-B62F-9AB083050611}" type="datetime1">
              <a:rPr lang="en-US" smtClean="0"/>
              <a:t>2/25/2015</a:t>
            </a:fld>
            <a:endParaRPr lang="en-US" dirty="0"/>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fld id="{0FA004B2-1541-5046-B6F2-22AF56585712}" type="slidenum">
              <a:rPr lang="en-US" smtClean="0"/>
              <a:pPr/>
              <a:t>‹#›</a:t>
            </a:fld>
            <a:endParaRPr lang="en-US"/>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a:xfrm>
            <a:off x="68275" y="6163009"/>
            <a:ext cx="777850" cy="374952"/>
          </a:xfrm>
          <a:prstGeom prst="rect">
            <a:avLst/>
          </a:prstGeom>
        </p:spPr>
      </p:pic>
    </p:spTree>
    <p:extLst>
      <p:ext uri="{BB962C8B-B14F-4D97-AF65-F5344CB8AC3E}">
        <p14:creationId xmlns:p14="http://schemas.microsoft.com/office/powerpoint/2010/main" val="3049953712"/>
      </p:ext>
    </p:extLst>
  </p:cSld>
  <p:clrMap bg1="lt1" tx1="dk1" bg2="lt2" tx2="dk2" accent1="accent1" accent2="accent2" accent3="accent3" accent4="accent4" accent5="accent5" accent6="accent6" hlink="hlink" folHlink="folHlink"/>
  <p:sldLayoutIdLst>
    <p:sldLayoutId id="2147483656" r:id="rId1"/>
    <p:sldLayoutId id="2147483650" r:id="rId2"/>
    <p:sldLayoutId id="2147483659" r:id="rId3"/>
    <p:sldLayoutId id="2147483657" r:id="rId4"/>
    <p:sldLayoutId id="2147483654" r:id="rId5"/>
    <p:sldLayoutId id="2147483658" r:id="rId6"/>
    <p:sldLayoutId id="2147483655" r:id="rId7"/>
    <p:sldLayoutId id="2147483660" r:id="rId8"/>
  </p:sldLayoutIdLst>
  <p:timing>
    <p:tnLst>
      <p:par>
        <p:cTn id="1" dur="indefinite" restart="never" nodeType="tmRoot"/>
      </p:par>
    </p:tnLst>
  </p:timing>
  <p:hf hdr="0" ftr="0" dt="0"/>
  <p:txStyles>
    <p:title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17.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image" Target="../media/image25.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image" Target="../media/image33.emf"/><Relationship Id="rId3" Type="http://schemas.openxmlformats.org/officeDocument/2006/relationships/image" Target="../media/image28.emf"/><Relationship Id="rId7" Type="http://schemas.openxmlformats.org/officeDocument/2006/relationships/image" Target="../media/image32.emf"/><Relationship Id="rId2" Type="http://schemas.openxmlformats.org/officeDocument/2006/relationships/image" Target="../media/image27.emf"/><Relationship Id="rId1" Type="http://schemas.openxmlformats.org/officeDocument/2006/relationships/slideLayout" Target="../slideLayouts/slideLayout2.xml"/><Relationship Id="rId6" Type="http://schemas.openxmlformats.org/officeDocument/2006/relationships/image" Target="../media/image31.emf"/><Relationship Id="rId5" Type="http://schemas.openxmlformats.org/officeDocument/2006/relationships/image" Target="../media/image30.emf"/><Relationship Id="rId4" Type="http://schemas.openxmlformats.org/officeDocument/2006/relationships/image" Target="../media/image29.emf"/></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emf"/><Relationship Id="rId5" Type="http://schemas.openxmlformats.org/officeDocument/2006/relationships/oleObject" Target="../embeddings/oleObject1.bin"/><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IT BPM tolerances for HL-LHC </a:t>
            </a:r>
            <a:r>
              <a:rPr lang="en-US" smtClean="0"/>
              <a:t>orbit correction</a:t>
            </a:r>
            <a:endParaRPr lang="en-US" dirty="0">
              <a:effectLst/>
            </a:endParaRPr>
          </a:p>
        </p:txBody>
      </p:sp>
      <p:sp>
        <p:nvSpPr>
          <p:cNvPr id="3" name="Subtitle 2"/>
          <p:cNvSpPr>
            <a:spLocks noGrp="1"/>
          </p:cNvSpPr>
          <p:nvPr>
            <p:ph type="subTitle" idx="1"/>
          </p:nvPr>
        </p:nvSpPr>
        <p:spPr/>
        <p:txBody>
          <a:bodyPr/>
          <a:lstStyle/>
          <a:p>
            <a:r>
              <a:rPr lang="en-US" dirty="0" smtClean="0">
                <a:effectLst/>
              </a:rPr>
              <a:t>Miriam Fitterer</a:t>
            </a:r>
            <a:r>
              <a:rPr lang="en-US" dirty="0"/>
              <a:t>, R. De Maria</a:t>
            </a:r>
            <a:endParaRPr lang="en-US" dirty="0" smtClean="0">
              <a:effectLst/>
            </a:endParaRPr>
          </a:p>
          <a:p>
            <a:r>
              <a:rPr lang="en-US" dirty="0" smtClean="0"/>
              <a:t>Acknowledgments: S. </a:t>
            </a:r>
            <a:r>
              <a:rPr lang="en-US" dirty="0" err="1" smtClean="0"/>
              <a:t>Fartoukh</a:t>
            </a:r>
            <a:r>
              <a:rPr lang="en-US" dirty="0" smtClean="0"/>
              <a:t>, M. </a:t>
            </a:r>
            <a:r>
              <a:rPr lang="en-US" dirty="0" err="1" smtClean="0"/>
              <a:t>Giovannozzi</a:t>
            </a:r>
            <a:r>
              <a:rPr lang="en-US" dirty="0" smtClean="0"/>
              <a:t>, J. </a:t>
            </a:r>
            <a:r>
              <a:rPr lang="en-US" dirty="0" err="1" smtClean="0"/>
              <a:t>Wenninger</a:t>
            </a:r>
            <a:endParaRPr lang="en-US" dirty="0">
              <a:effectLst/>
            </a:endParaRPr>
          </a:p>
        </p:txBody>
      </p:sp>
    </p:spTree>
    <p:extLst>
      <p:ext uri="{BB962C8B-B14F-4D97-AF65-F5344CB8AC3E}">
        <p14:creationId xmlns:p14="http://schemas.microsoft.com/office/powerpoint/2010/main" val="39940552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10</a:t>
            </a:fld>
            <a:endParaRPr lang="en-US"/>
          </a:p>
        </p:txBody>
      </p:sp>
      <p:sp>
        <p:nvSpPr>
          <p:cNvPr id="3" name="Title 2"/>
          <p:cNvSpPr>
            <a:spLocks noGrp="1"/>
          </p:cNvSpPr>
          <p:nvPr>
            <p:ph type="title"/>
          </p:nvPr>
        </p:nvSpPr>
        <p:spPr/>
        <p:txBody>
          <a:bodyPr/>
          <a:lstStyle/>
          <a:p>
            <a:r>
              <a:rPr lang="en-US" dirty="0" smtClean="0"/>
              <a:t>Selecting the efficient BPMs</a:t>
            </a:r>
            <a:endParaRPr lang="en-US" dirty="0"/>
          </a:p>
        </p:txBody>
      </p:sp>
      <p:sp>
        <p:nvSpPr>
          <p:cNvPr id="4" name="Content Placeholder 3"/>
          <p:cNvSpPr>
            <a:spLocks noGrp="1"/>
          </p:cNvSpPr>
          <p:nvPr>
            <p:ph idx="1"/>
          </p:nvPr>
        </p:nvSpPr>
        <p:spPr>
          <a:xfrm>
            <a:off x="826130" y="5445224"/>
            <a:ext cx="7986255" cy="864096"/>
          </a:xfrm>
          <a:noFill/>
        </p:spPr>
        <p:txBody>
          <a:bodyPr>
            <a:normAutofit fontScale="92500"/>
          </a:bodyPr>
          <a:lstStyle/>
          <a:p>
            <a:pPr marL="0" indent="0">
              <a:lnSpc>
                <a:spcPct val="100000"/>
              </a:lnSpc>
              <a:spcBef>
                <a:spcPts val="0"/>
              </a:spcBef>
              <a:buNone/>
            </a:pPr>
            <a:r>
              <a:rPr lang="en-US" sz="1600" b="1" dirty="0" smtClean="0"/>
              <a:t>Main conclusion:</a:t>
            </a:r>
          </a:p>
          <a:p>
            <a:pPr marL="0" indent="0">
              <a:lnSpc>
                <a:spcPct val="100000"/>
              </a:lnSpc>
              <a:spcBef>
                <a:spcPts val="0"/>
              </a:spcBef>
              <a:buNone/>
            </a:pPr>
            <a:r>
              <a:rPr lang="en-US" sz="1600" dirty="0" smtClean="0"/>
              <a:t>at least one of the BPMs closest to the IP (BPM1/2) is required to ensure a luminosity loss smaller than 1-2% assuming a BPM precision of 1 </a:t>
            </a:r>
            <a:r>
              <a:rPr lang="el-GR" sz="1600" dirty="0" smtClean="0"/>
              <a:t>μ</a:t>
            </a:r>
            <a:r>
              <a:rPr lang="sv-SE" sz="1600" dirty="0" smtClean="0"/>
              <a:t>m, </a:t>
            </a:r>
            <a:r>
              <a:rPr lang="sv-SE" sz="1600" dirty="0" err="1" smtClean="0"/>
              <a:t>while</a:t>
            </a:r>
            <a:r>
              <a:rPr lang="sv-SE" sz="1600" dirty="0" smtClean="0"/>
              <a:t> BPM3/4/5 </a:t>
            </a:r>
            <a:r>
              <a:rPr lang="sv-SE" sz="1600" dirty="0" err="1" smtClean="0"/>
              <a:t>are</a:t>
            </a:r>
            <a:r>
              <a:rPr lang="sv-SE" sz="1600" dirty="0" smtClean="0"/>
              <a:t> </a:t>
            </a:r>
            <a:r>
              <a:rPr lang="sv-SE" sz="1600" dirty="0" err="1" smtClean="0"/>
              <a:t>considerable</a:t>
            </a:r>
            <a:r>
              <a:rPr lang="sv-SE" sz="1600" dirty="0" smtClean="0"/>
              <a:t> less </a:t>
            </a:r>
            <a:r>
              <a:rPr lang="sv-SE" sz="1600" dirty="0" err="1" smtClean="0"/>
              <a:t>efficient</a:t>
            </a:r>
            <a:endParaRPr lang="en-US" sz="1600" dirty="0" smtClean="0"/>
          </a:p>
        </p:txBody>
      </p:sp>
      <p:graphicFrame>
        <p:nvGraphicFramePr>
          <p:cNvPr id="9" name="Table 8"/>
          <p:cNvGraphicFramePr>
            <a:graphicFrameLocks noGrp="1"/>
          </p:cNvGraphicFramePr>
          <p:nvPr>
            <p:extLst>
              <p:ext uri="{D42A27DB-BD31-4B8C-83A1-F6EECF244321}">
                <p14:modId xmlns:p14="http://schemas.microsoft.com/office/powerpoint/2010/main" val="2553112218"/>
              </p:ext>
            </p:extLst>
          </p:nvPr>
        </p:nvGraphicFramePr>
        <p:xfrm>
          <a:off x="546914" y="1189038"/>
          <a:ext cx="8348230" cy="3931920"/>
        </p:xfrm>
        <a:graphic>
          <a:graphicData uri="http://schemas.openxmlformats.org/drawingml/2006/table">
            <a:tbl>
              <a:tblPr firstRow="1" bandRow="1">
                <a:tableStyleId>{3C2FFA5D-87B4-456A-9821-1D502468CF0F}</a:tableStyleId>
              </a:tblPr>
              <a:tblGrid>
                <a:gridCol w="1652533"/>
                <a:gridCol w="1224136"/>
                <a:gridCol w="1213792"/>
                <a:gridCol w="1387793"/>
                <a:gridCol w="2869976"/>
              </a:tblGrid>
              <a:tr h="505920">
                <a:tc>
                  <a:txBody>
                    <a:bodyPr/>
                    <a:lstStyle/>
                    <a:p>
                      <a:pPr algn="ctr"/>
                      <a:r>
                        <a:rPr lang="en-US" sz="1600" dirty="0" smtClean="0"/>
                        <a:t>orbit at IP5</a:t>
                      </a:r>
                    </a:p>
                    <a:p>
                      <a:pPr marL="0" marR="0" indent="0" algn="ctr" defTabSz="457200" rtl="0" eaLnBrk="1" fontAlgn="auto" latinLnBrk="0" hangingPunct="1">
                        <a:lnSpc>
                          <a:spcPct val="100000"/>
                        </a:lnSpc>
                        <a:spcBef>
                          <a:spcPts val="0"/>
                        </a:spcBef>
                        <a:spcAft>
                          <a:spcPts val="0"/>
                        </a:spcAft>
                        <a:buClrTx/>
                        <a:buSzTx/>
                        <a:buFontTx/>
                        <a:buNone/>
                        <a:tabLst/>
                        <a:defRPr/>
                      </a:pPr>
                      <a:r>
                        <a:rPr lang="en-US" sz="1600" b="1" kern="1200" dirty="0" smtClean="0">
                          <a:solidFill>
                            <a:schemeClr val="lt1"/>
                          </a:solidFill>
                          <a:latin typeface="+mn-lt"/>
                          <a:ea typeface="+mn-ea"/>
                          <a:cs typeface="+mn-cs"/>
                        </a:rPr>
                        <a:t>z=max(</a:t>
                      </a:r>
                      <a:r>
                        <a:rPr lang="en-US" sz="1600" b="1" kern="1200" dirty="0" err="1" smtClean="0">
                          <a:solidFill>
                            <a:schemeClr val="lt1"/>
                          </a:solidFill>
                          <a:latin typeface="+mn-lt"/>
                          <a:ea typeface="+mn-ea"/>
                          <a:cs typeface="+mn-cs"/>
                        </a:rPr>
                        <a:t>x,y</a:t>
                      </a:r>
                      <a:r>
                        <a:rPr lang="en-US" sz="1600" b="1" kern="1200" dirty="0" smtClean="0">
                          <a:solidFill>
                            <a:schemeClr val="lt1"/>
                          </a:solidFill>
                          <a:latin typeface="+mn-lt"/>
                          <a:ea typeface="+mn-ea"/>
                          <a:cs typeface="+mn-cs"/>
                        </a:rPr>
                        <a:t>)</a:t>
                      </a:r>
                      <a:endParaRPr lang="en-US" sz="1600" baseline="-25000" dirty="0" smtClean="0"/>
                    </a:p>
                  </a:txBody>
                  <a:tcPr/>
                </a:tc>
                <a:tc>
                  <a:txBody>
                    <a:bodyPr/>
                    <a:lstStyle/>
                    <a:p>
                      <a:pPr algn="ctr"/>
                      <a:r>
                        <a:rPr lang="en-US" sz="1600" b="1" kern="1200" dirty="0" smtClean="0">
                          <a:solidFill>
                            <a:schemeClr val="lt1"/>
                          </a:solidFill>
                          <a:latin typeface="+mn-lt"/>
                          <a:ea typeface="+mn-ea"/>
                          <a:cs typeface="+mn-cs"/>
                        </a:rPr>
                        <a:t>max(|z-z0|)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pPr algn="ctr"/>
                      <a:r>
                        <a:rPr lang="en-US" sz="1600" b="1" kern="1200" dirty="0" err="1" smtClean="0">
                          <a:solidFill>
                            <a:schemeClr val="lt1"/>
                          </a:solidFill>
                          <a:latin typeface="+mn-lt"/>
                          <a:ea typeface="+mn-ea"/>
                          <a:cs typeface="+mn-cs"/>
                        </a:rPr>
                        <a:t>rms</a:t>
                      </a:r>
                      <a:r>
                        <a:rPr lang="en-US" sz="1600" b="1" kern="1200" dirty="0" smtClean="0">
                          <a:solidFill>
                            <a:schemeClr val="lt1"/>
                          </a:solidFill>
                          <a:latin typeface="+mn-lt"/>
                          <a:ea typeface="+mn-ea"/>
                          <a:cs typeface="+mn-cs"/>
                        </a:rPr>
                        <a:t>(z-z0)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pPr algn="ctr"/>
                      <a:r>
                        <a:rPr lang="en-US" sz="1600" b="1" kern="1200" dirty="0" smtClean="0">
                          <a:solidFill>
                            <a:schemeClr val="lt1"/>
                          </a:solidFill>
                          <a:latin typeface="+mn-lt"/>
                          <a:ea typeface="+mn-ea"/>
                          <a:cs typeface="+mn-cs"/>
                        </a:rPr>
                        <a:t>2 </a:t>
                      </a:r>
                      <a:r>
                        <a:rPr lang="en-US" sz="1600" b="1" kern="1200" dirty="0" err="1" smtClean="0">
                          <a:solidFill>
                            <a:schemeClr val="lt1"/>
                          </a:solidFill>
                          <a:latin typeface="+mn-lt"/>
                          <a:ea typeface="+mn-ea"/>
                          <a:cs typeface="+mn-cs"/>
                        </a:rPr>
                        <a:t>rms</a:t>
                      </a:r>
                      <a:r>
                        <a:rPr lang="en-US" sz="1600" b="1" kern="1200" dirty="0" smtClean="0">
                          <a:solidFill>
                            <a:schemeClr val="lt1"/>
                          </a:solidFill>
                          <a:latin typeface="+mn-lt"/>
                          <a:ea typeface="+mn-ea"/>
                          <a:cs typeface="+mn-cs"/>
                        </a:rPr>
                        <a:t>(z-z0)/</a:t>
                      </a:r>
                      <a:r>
                        <a:rPr lang="el-GR" sz="1600" dirty="0" smtClean="0"/>
                        <a:t>σ</a:t>
                      </a:r>
                      <a:r>
                        <a:rPr lang="en-US" sz="1600" baseline="-25000" dirty="0" smtClean="0"/>
                        <a:t>z</a:t>
                      </a:r>
                      <a:endParaRPr lang="en-US" sz="1600" baseline="-25000" dirty="0"/>
                    </a:p>
                  </a:txBody>
                  <a:tcPr/>
                </a:tc>
                <a:tc>
                  <a:txBody>
                    <a:bodyPr/>
                    <a:lstStyle/>
                    <a:p>
                      <a:pPr algn="ctr"/>
                      <a:endParaRPr lang="en-US" sz="1600" baseline="-25000" dirty="0" smtClean="0"/>
                    </a:p>
                  </a:txBody>
                  <a:tcPr/>
                </a:tc>
              </a:tr>
              <a:tr h="29290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all BPMs</a:t>
                      </a:r>
                    </a:p>
                  </a:txBody>
                  <a:tcPr/>
                </a:tc>
                <a:tc>
                  <a:txBody>
                    <a:bodyPr/>
                    <a:lstStyle/>
                    <a:p>
                      <a:pPr algn="ctr"/>
                      <a:r>
                        <a:rPr lang="en-US" sz="1600" kern="1200" dirty="0" smtClean="0">
                          <a:solidFill>
                            <a:schemeClr val="dk1"/>
                          </a:solidFill>
                          <a:latin typeface="+mn-lt"/>
                          <a:ea typeface="+mn-ea"/>
                          <a:cs typeface="+mn-cs"/>
                        </a:rPr>
                        <a:t>1.14</a:t>
                      </a:r>
                      <a:endParaRPr lang="en-US" sz="1600" dirty="0"/>
                    </a:p>
                  </a:txBody>
                  <a:tcPr/>
                </a:tc>
                <a:tc>
                  <a:txBody>
                    <a:bodyPr/>
                    <a:lstStyle/>
                    <a:p>
                      <a:pPr algn="ctr"/>
                      <a:r>
                        <a:rPr lang="en-US" sz="1600" kern="1200" dirty="0" smtClean="0">
                          <a:solidFill>
                            <a:schemeClr val="dk1"/>
                          </a:solidFill>
                          <a:latin typeface="+mn-lt"/>
                          <a:ea typeface="+mn-ea"/>
                          <a:cs typeface="+mn-cs"/>
                        </a:rPr>
                        <a:t>0.33</a:t>
                      </a:r>
                      <a:endParaRPr lang="en-US" sz="1600" dirty="0"/>
                    </a:p>
                  </a:txBody>
                  <a:tcPr/>
                </a:tc>
                <a:tc>
                  <a:txBody>
                    <a:bodyPr/>
                    <a:lstStyle/>
                    <a:p>
                      <a:pPr algn="ctr"/>
                      <a:r>
                        <a:rPr lang="en-US" sz="1600" dirty="0" smtClean="0"/>
                        <a:t>0.094</a:t>
                      </a:r>
                      <a:endParaRPr lang="en-US" sz="1600" dirty="0"/>
                    </a:p>
                  </a:txBody>
                  <a:tcPr/>
                </a:tc>
                <a:tc>
                  <a:txBody>
                    <a:bodyPr/>
                    <a:lstStyle/>
                    <a:p>
                      <a:pPr algn="ctr"/>
                      <a:endParaRPr lang="en-US" sz="1600" dirty="0"/>
                    </a:p>
                  </a:txBody>
                  <a:tcPr/>
                </a:tc>
              </a:tr>
              <a:tr h="30329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BPM3/4</a:t>
                      </a:r>
                    </a:p>
                  </a:txBody>
                  <a:tcPr/>
                </a:tc>
                <a:tc>
                  <a:txBody>
                    <a:bodyPr/>
                    <a:lstStyle/>
                    <a:p>
                      <a:pPr algn="ctr"/>
                      <a:r>
                        <a:rPr lang="en-US" sz="1600" kern="1200" dirty="0" smtClean="0">
                          <a:solidFill>
                            <a:schemeClr val="dk1"/>
                          </a:solidFill>
                          <a:latin typeface="+mn-lt"/>
                          <a:ea typeface="+mn-ea"/>
                          <a:cs typeface="+mn-cs"/>
                        </a:rPr>
                        <a:t>1.49</a:t>
                      </a:r>
                      <a:endParaRPr lang="en-US" sz="1600" dirty="0"/>
                    </a:p>
                  </a:txBody>
                  <a:tcPr/>
                </a:tc>
                <a:tc>
                  <a:txBody>
                    <a:bodyPr/>
                    <a:lstStyle/>
                    <a:p>
                      <a:pPr algn="ctr"/>
                      <a:r>
                        <a:rPr lang="en-US" sz="1600" kern="1200" dirty="0" smtClean="0">
                          <a:solidFill>
                            <a:schemeClr val="dk1"/>
                          </a:solidFill>
                          <a:latin typeface="+mn-lt"/>
                          <a:ea typeface="+mn-ea"/>
                          <a:cs typeface="+mn-cs"/>
                        </a:rPr>
                        <a:t>0.41</a:t>
                      </a:r>
                      <a:endParaRPr lang="en-US" sz="1600" dirty="0"/>
                    </a:p>
                  </a:txBody>
                  <a:tcPr/>
                </a:tc>
                <a:tc>
                  <a:txBody>
                    <a:bodyPr/>
                    <a:lstStyle/>
                    <a:p>
                      <a:pPr algn="ctr"/>
                      <a:r>
                        <a:rPr lang="en-US" sz="1600" kern="1200" dirty="0" smtClean="0">
                          <a:solidFill>
                            <a:schemeClr val="dk1"/>
                          </a:solidFill>
                          <a:latin typeface="+mn-lt"/>
                          <a:ea typeface="+mn-ea"/>
                          <a:cs typeface="+mn-cs"/>
                        </a:rPr>
                        <a:t>0.116</a:t>
                      </a:r>
                      <a:endParaRPr lang="en-US" sz="1600" dirty="0"/>
                    </a:p>
                  </a:txBody>
                  <a:tcPr/>
                </a:tc>
                <a:tc rowSpan="3">
                  <a:txBody>
                    <a:bodyPr/>
                    <a:lstStyle/>
                    <a:p>
                      <a:pPr algn="ctr"/>
                      <a:r>
                        <a:rPr lang="en-US" sz="1600" dirty="0" smtClean="0"/>
                        <a:t>only BPMs closest to IP (BPM1/2)</a:t>
                      </a:r>
                      <a:endParaRPr lang="en-US" sz="1600" dirty="0"/>
                    </a:p>
                  </a:txBody>
                  <a:tcPr anchor="ctr"/>
                </a:tc>
              </a:tr>
              <a:tr h="30329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BPM4/5</a:t>
                      </a:r>
                    </a:p>
                  </a:txBody>
                  <a:tcPr/>
                </a:tc>
                <a:tc>
                  <a:txBody>
                    <a:bodyPr/>
                    <a:lstStyle/>
                    <a:p>
                      <a:pPr algn="ctr"/>
                      <a:r>
                        <a:rPr lang="en-US" sz="1600" kern="1200" dirty="0" smtClean="0">
                          <a:solidFill>
                            <a:schemeClr val="dk1"/>
                          </a:solidFill>
                          <a:latin typeface="+mn-lt"/>
                          <a:ea typeface="+mn-ea"/>
                          <a:cs typeface="+mn-cs"/>
                        </a:rPr>
                        <a:t>1.40</a:t>
                      </a:r>
                      <a:endParaRPr lang="en-US" sz="1600" dirty="0"/>
                    </a:p>
                  </a:txBody>
                  <a:tcPr/>
                </a:tc>
                <a:tc>
                  <a:txBody>
                    <a:bodyPr/>
                    <a:lstStyle/>
                    <a:p>
                      <a:pPr algn="ctr"/>
                      <a:r>
                        <a:rPr lang="en-US" sz="1600" kern="1200" dirty="0" smtClean="0">
                          <a:solidFill>
                            <a:schemeClr val="dk1"/>
                          </a:solidFill>
                          <a:latin typeface="+mn-lt"/>
                          <a:ea typeface="+mn-ea"/>
                          <a:cs typeface="+mn-cs"/>
                        </a:rPr>
                        <a:t>0.36</a:t>
                      </a:r>
                      <a:endParaRPr lang="en-US" sz="1600" dirty="0"/>
                    </a:p>
                  </a:txBody>
                  <a:tcPr/>
                </a:tc>
                <a:tc>
                  <a:txBody>
                    <a:bodyPr/>
                    <a:lstStyle/>
                    <a:p>
                      <a:pPr algn="ctr"/>
                      <a:r>
                        <a:rPr lang="en-US" sz="1600" kern="1200" dirty="0" smtClean="0">
                          <a:solidFill>
                            <a:schemeClr val="dk1"/>
                          </a:solidFill>
                          <a:latin typeface="+mn-lt"/>
                          <a:ea typeface="+mn-ea"/>
                          <a:cs typeface="+mn-cs"/>
                        </a:rPr>
                        <a:t>0.102</a:t>
                      </a:r>
                      <a:endParaRPr lang="en-US" sz="1600" dirty="0"/>
                    </a:p>
                  </a:txBody>
                  <a:tcPr/>
                </a:tc>
                <a:tc vMerge="1">
                  <a:txBody>
                    <a:bodyPr/>
                    <a:lstStyle/>
                    <a:p>
                      <a:endParaRPr lang="en-US"/>
                    </a:p>
                  </a:txBody>
                  <a:tcPr/>
                </a:tc>
              </a:tr>
              <a:tr h="30329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BPM3/4/5</a:t>
                      </a:r>
                    </a:p>
                  </a:txBody>
                  <a:tcPr/>
                </a:tc>
                <a:tc>
                  <a:txBody>
                    <a:bodyPr/>
                    <a:lstStyle/>
                    <a:p>
                      <a:pPr algn="ctr"/>
                      <a:r>
                        <a:rPr lang="en-US" sz="1600" kern="1200" dirty="0" smtClean="0">
                          <a:solidFill>
                            <a:schemeClr val="dk1"/>
                          </a:solidFill>
                          <a:latin typeface="+mn-lt"/>
                          <a:ea typeface="+mn-ea"/>
                          <a:cs typeface="+mn-cs"/>
                        </a:rPr>
                        <a:t>1.47</a:t>
                      </a:r>
                      <a:endParaRPr lang="en-US" sz="1600" dirty="0"/>
                    </a:p>
                  </a:txBody>
                  <a:tcPr/>
                </a:tc>
                <a:tc>
                  <a:txBody>
                    <a:bodyPr/>
                    <a:lstStyle/>
                    <a:p>
                      <a:pPr algn="ctr"/>
                      <a:r>
                        <a:rPr lang="en-US" sz="1600" kern="1200" dirty="0" smtClean="0">
                          <a:solidFill>
                            <a:schemeClr val="dk1"/>
                          </a:solidFill>
                          <a:latin typeface="+mn-lt"/>
                          <a:ea typeface="+mn-ea"/>
                          <a:cs typeface="+mn-cs"/>
                        </a:rPr>
                        <a:t>0.42</a:t>
                      </a:r>
                      <a:endParaRPr lang="en-US" sz="1600" dirty="0"/>
                    </a:p>
                  </a:txBody>
                  <a:tcPr/>
                </a:tc>
                <a:tc>
                  <a:txBody>
                    <a:bodyPr/>
                    <a:lstStyle/>
                    <a:p>
                      <a:pPr algn="ctr"/>
                      <a:r>
                        <a:rPr lang="en-US" sz="1600" kern="1200" dirty="0" smtClean="0">
                          <a:solidFill>
                            <a:schemeClr val="dk1"/>
                          </a:solidFill>
                          <a:latin typeface="+mn-lt"/>
                          <a:ea typeface="+mn-ea"/>
                          <a:cs typeface="+mn-cs"/>
                        </a:rPr>
                        <a:t>0.117</a:t>
                      </a:r>
                      <a:endParaRPr lang="en-US" sz="1600" dirty="0"/>
                    </a:p>
                  </a:txBody>
                  <a:tcPr/>
                </a:tc>
                <a:tc vMerge="1">
                  <a:txBody>
                    <a:bodyPr/>
                    <a:lstStyle/>
                    <a:p>
                      <a:pPr algn="ctr"/>
                      <a:endParaRPr lang="en-US" sz="1600" dirty="0"/>
                    </a:p>
                  </a:txBody>
                  <a:tcPr/>
                </a:tc>
              </a:tr>
              <a:tr h="30329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BPM1/3/4</a:t>
                      </a:r>
                    </a:p>
                  </a:txBody>
                  <a:tcPr/>
                </a:tc>
                <a:tc>
                  <a:txBody>
                    <a:bodyPr/>
                    <a:lstStyle/>
                    <a:p>
                      <a:pPr algn="ctr"/>
                      <a:r>
                        <a:rPr lang="en-US" sz="1600" kern="1200" dirty="0" smtClean="0">
                          <a:solidFill>
                            <a:schemeClr val="dk1"/>
                          </a:solidFill>
                          <a:latin typeface="+mn-lt"/>
                          <a:ea typeface="+mn-ea"/>
                          <a:cs typeface="+mn-cs"/>
                        </a:rPr>
                        <a:t>1.72</a:t>
                      </a:r>
                      <a:endParaRPr lang="en-US" sz="1600" dirty="0"/>
                    </a:p>
                  </a:txBody>
                  <a:tcPr/>
                </a:tc>
                <a:tc>
                  <a:txBody>
                    <a:bodyPr/>
                    <a:lstStyle/>
                    <a:p>
                      <a:pPr algn="ctr"/>
                      <a:r>
                        <a:rPr lang="en-US" sz="1600" kern="1200" dirty="0" smtClean="0">
                          <a:solidFill>
                            <a:schemeClr val="dk1"/>
                          </a:solidFill>
                          <a:latin typeface="+mn-lt"/>
                          <a:ea typeface="+mn-ea"/>
                          <a:cs typeface="+mn-cs"/>
                        </a:rPr>
                        <a:t>0.59</a:t>
                      </a:r>
                      <a:endParaRPr lang="en-US" sz="1600" dirty="0"/>
                    </a:p>
                  </a:txBody>
                  <a:tcPr/>
                </a:tc>
                <a:tc>
                  <a:txBody>
                    <a:bodyPr/>
                    <a:lstStyle/>
                    <a:p>
                      <a:pPr algn="ctr"/>
                      <a:r>
                        <a:rPr lang="en-US" sz="1600" kern="1200" dirty="0" smtClean="0">
                          <a:solidFill>
                            <a:schemeClr val="dk1"/>
                          </a:solidFill>
                          <a:latin typeface="+mn-lt"/>
                          <a:ea typeface="+mn-ea"/>
                          <a:cs typeface="+mn-cs"/>
                        </a:rPr>
                        <a:t>0.169 </a:t>
                      </a:r>
                      <a:endParaRPr lang="en-US" sz="1600" dirty="0"/>
                    </a:p>
                  </a:txBody>
                  <a:tcPr/>
                </a:tc>
                <a:tc rowSpan="4">
                  <a:txBody>
                    <a:bodyPr/>
                    <a:lstStyle/>
                    <a:p>
                      <a:pPr algn="ctr"/>
                      <a:r>
                        <a:rPr lang="en-US" sz="1600" dirty="0" smtClean="0"/>
                        <a:t>case of failure of BPM1</a:t>
                      </a:r>
                      <a:r>
                        <a:rPr lang="en-US" sz="1600" baseline="0" dirty="0" smtClean="0"/>
                        <a:t> or BPM2</a:t>
                      </a:r>
                      <a:endParaRPr lang="en-US" sz="1600" dirty="0"/>
                    </a:p>
                  </a:txBody>
                  <a:tcPr anchor="ctr"/>
                </a:tc>
              </a:tr>
              <a:tr h="30329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BPM2/3/4</a:t>
                      </a:r>
                    </a:p>
                  </a:txBody>
                  <a:tcPr/>
                </a:tc>
                <a:tc>
                  <a:txBody>
                    <a:bodyPr/>
                    <a:lstStyle/>
                    <a:p>
                      <a:pPr algn="ctr"/>
                      <a:r>
                        <a:rPr lang="en-US" sz="1600" kern="1200" dirty="0" smtClean="0">
                          <a:solidFill>
                            <a:schemeClr val="dk1"/>
                          </a:solidFill>
                          <a:latin typeface="+mn-lt"/>
                          <a:ea typeface="+mn-ea"/>
                          <a:cs typeface="+mn-cs"/>
                        </a:rPr>
                        <a:t>1.80</a:t>
                      </a:r>
                      <a:endParaRPr lang="en-US" sz="1600" dirty="0"/>
                    </a:p>
                  </a:txBody>
                  <a:tcPr/>
                </a:tc>
                <a:tc>
                  <a:txBody>
                    <a:bodyPr/>
                    <a:lstStyle/>
                    <a:p>
                      <a:pPr algn="ctr"/>
                      <a:r>
                        <a:rPr lang="en-US" sz="1600" kern="1200" dirty="0" smtClean="0">
                          <a:solidFill>
                            <a:schemeClr val="dk1"/>
                          </a:solidFill>
                          <a:latin typeface="+mn-lt"/>
                          <a:ea typeface="+mn-ea"/>
                          <a:cs typeface="+mn-cs"/>
                        </a:rPr>
                        <a:t>0.58 </a:t>
                      </a:r>
                      <a:endParaRPr lang="en-US" sz="1600" dirty="0"/>
                    </a:p>
                  </a:txBody>
                  <a:tcPr/>
                </a:tc>
                <a:tc>
                  <a:txBody>
                    <a:bodyPr/>
                    <a:lstStyle/>
                    <a:p>
                      <a:pPr algn="ctr"/>
                      <a:r>
                        <a:rPr lang="en-US" sz="1600" kern="1200" dirty="0" smtClean="0">
                          <a:solidFill>
                            <a:schemeClr val="dk1"/>
                          </a:solidFill>
                          <a:latin typeface="+mn-lt"/>
                          <a:ea typeface="+mn-ea"/>
                          <a:cs typeface="+mn-cs"/>
                        </a:rPr>
                        <a:t>0.163</a:t>
                      </a:r>
                      <a:endParaRPr lang="en-US" sz="1600" dirty="0"/>
                    </a:p>
                  </a:txBody>
                  <a:tcPr/>
                </a:tc>
                <a:tc vMerge="1">
                  <a:txBody>
                    <a:bodyPr/>
                    <a:lstStyle/>
                    <a:p>
                      <a:pPr algn="ctr"/>
                      <a:endParaRPr lang="en-US" sz="1600" dirty="0"/>
                    </a:p>
                  </a:txBody>
                  <a:tcPr/>
                </a:tc>
              </a:tr>
              <a:tr h="292901">
                <a:tc>
                  <a:txBody>
                    <a:bodyPr/>
                    <a:lstStyle/>
                    <a:p>
                      <a:r>
                        <a:rPr lang="en-US" sz="1600" dirty="0" smtClean="0"/>
                        <a:t>no BPM1/3/4/5</a:t>
                      </a:r>
                      <a:endParaRPr lang="en-US" sz="1600" dirty="0"/>
                    </a:p>
                  </a:txBody>
                  <a:tcPr/>
                </a:tc>
                <a:tc>
                  <a:txBody>
                    <a:bodyPr/>
                    <a:lstStyle/>
                    <a:p>
                      <a:pPr algn="ctr"/>
                      <a:r>
                        <a:rPr lang="en-US" sz="1600" kern="1200" dirty="0" smtClean="0">
                          <a:solidFill>
                            <a:schemeClr val="dk1"/>
                          </a:solidFill>
                          <a:latin typeface="+mn-lt"/>
                          <a:ea typeface="+mn-ea"/>
                          <a:cs typeface="+mn-cs"/>
                        </a:rPr>
                        <a:t>1.72</a:t>
                      </a:r>
                      <a:endParaRPr lang="en-US" sz="1600" dirty="0"/>
                    </a:p>
                  </a:txBody>
                  <a:tcPr/>
                </a:tc>
                <a:tc>
                  <a:txBody>
                    <a:bodyPr/>
                    <a:lstStyle/>
                    <a:p>
                      <a:pPr algn="ctr"/>
                      <a:r>
                        <a:rPr lang="en-US" sz="1600" kern="1200" dirty="0" smtClean="0">
                          <a:solidFill>
                            <a:schemeClr val="dk1"/>
                          </a:solidFill>
                          <a:latin typeface="+mn-lt"/>
                          <a:ea typeface="+mn-ea"/>
                          <a:cs typeface="+mn-cs"/>
                        </a:rPr>
                        <a:t>0.61</a:t>
                      </a:r>
                      <a:endParaRPr lang="en-US" sz="1600" dirty="0"/>
                    </a:p>
                  </a:txBody>
                  <a:tcPr/>
                </a:tc>
                <a:tc>
                  <a:txBody>
                    <a:bodyPr/>
                    <a:lstStyle/>
                    <a:p>
                      <a:pPr algn="ctr"/>
                      <a:r>
                        <a:rPr lang="en-US" sz="1600" kern="1200" dirty="0" smtClean="0">
                          <a:solidFill>
                            <a:schemeClr val="dk1"/>
                          </a:solidFill>
                          <a:latin typeface="+mn-lt"/>
                          <a:ea typeface="+mn-ea"/>
                          <a:cs typeface="+mn-cs"/>
                        </a:rPr>
                        <a:t>0.172</a:t>
                      </a:r>
                      <a:endParaRPr lang="en-US" sz="1600" dirty="0"/>
                    </a:p>
                  </a:txBody>
                  <a:tcPr/>
                </a:tc>
                <a:tc vMerge="1">
                  <a:txBody>
                    <a:bodyPr/>
                    <a:lstStyle/>
                    <a:p>
                      <a:pPr algn="ctr"/>
                      <a:endParaRPr lang="en-US" sz="1600" dirty="0"/>
                    </a:p>
                  </a:txBody>
                  <a:tcPr/>
                </a:tc>
              </a:tr>
              <a:tr h="292901">
                <a:tc>
                  <a:txBody>
                    <a:bodyPr/>
                    <a:lstStyle/>
                    <a:p>
                      <a:r>
                        <a:rPr lang="en-US" sz="1600" dirty="0" smtClean="0"/>
                        <a:t>no BPM2/3/4/5</a:t>
                      </a:r>
                      <a:endParaRPr lang="en-US" sz="1600" dirty="0"/>
                    </a:p>
                  </a:txBody>
                  <a:tcPr/>
                </a:tc>
                <a:tc>
                  <a:txBody>
                    <a:bodyPr/>
                    <a:lstStyle/>
                    <a:p>
                      <a:pPr algn="ctr"/>
                      <a:r>
                        <a:rPr lang="en-US" sz="1600" kern="1200" dirty="0" smtClean="0">
                          <a:solidFill>
                            <a:schemeClr val="dk1"/>
                          </a:solidFill>
                          <a:latin typeface="+mn-lt"/>
                          <a:ea typeface="+mn-ea"/>
                          <a:cs typeface="+mn-cs"/>
                        </a:rPr>
                        <a:t>1.84</a:t>
                      </a:r>
                      <a:endParaRPr lang="en-US" sz="1600" dirty="0"/>
                    </a:p>
                  </a:txBody>
                  <a:tcPr/>
                </a:tc>
                <a:tc>
                  <a:txBody>
                    <a:bodyPr/>
                    <a:lstStyle/>
                    <a:p>
                      <a:pPr algn="ctr"/>
                      <a:r>
                        <a:rPr lang="en-US" sz="1600" kern="1200" dirty="0" smtClean="0">
                          <a:solidFill>
                            <a:schemeClr val="dk1"/>
                          </a:solidFill>
                          <a:latin typeface="+mn-lt"/>
                          <a:ea typeface="+mn-ea"/>
                          <a:cs typeface="+mn-cs"/>
                        </a:rPr>
                        <a:t>0.58</a:t>
                      </a:r>
                      <a:endParaRPr lang="en-US" sz="1600" dirty="0"/>
                    </a:p>
                  </a:txBody>
                  <a:tcPr/>
                </a:tc>
                <a:tc>
                  <a:txBody>
                    <a:bodyPr/>
                    <a:lstStyle/>
                    <a:p>
                      <a:pPr algn="ctr"/>
                      <a:r>
                        <a:rPr lang="en-US" sz="1600" kern="1200" dirty="0" smtClean="0">
                          <a:solidFill>
                            <a:schemeClr val="dk1"/>
                          </a:solidFill>
                          <a:latin typeface="+mn-lt"/>
                          <a:ea typeface="+mn-ea"/>
                          <a:cs typeface="+mn-cs"/>
                        </a:rPr>
                        <a:t>0.163</a:t>
                      </a:r>
                      <a:endParaRPr lang="en-US" sz="1600" dirty="0"/>
                    </a:p>
                  </a:txBody>
                  <a:tcPr/>
                </a:tc>
                <a:tc vMerge="1">
                  <a:txBody>
                    <a:bodyPr/>
                    <a:lstStyle/>
                    <a:p>
                      <a:pPr algn="ctr"/>
                      <a:endParaRPr lang="en-US" sz="1600" dirty="0"/>
                    </a:p>
                  </a:txBody>
                  <a:tcPr/>
                </a:tc>
              </a:tr>
              <a:tr h="29290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BPM1/2</a:t>
                      </a:r>
                    </a:p>
                  </a:txBody>
                  <a:tcPr/>
                </a:tc>
                <a:tc>
                  <a:txBody>
                    <a:bodyPr/>
                    <a:lstStyle/>
                    <a:p>
                      <a:pPr algn="ctr"/>
                      <a:r>
                        <a:rPr lang="en-US" sz="1600" kern="1200" dirty="0" smtClean="0">
                          <a:solidFill>
                            <a:schemeClr val="dk1"/>
                          </a:solidFill>
                          <a:latin typeface="+mn-lt"/>
                          <a:ea typeface="+mn-ea"/>
                          <a:cs typeface="+mn-cs"/>
                        </a:rPr>
                        <a:t>2.09</a:t>
                      </a:r>
                      <a:endParaRPr lang="en-US" sz="1600" dirty="0"/>
                    </a:p>
                  </a:txBody>
                  <a:tcPr/>
                </a:tc>
                <a:tc>
                  <a:txBody>
                    <a:bodyPr/>
                    <a:lstStyle/>
                    <a:p>
                      <a:pPr algn="ctr"/>
                      <a:r>
                        <a:rPr lang="en-US" sz="1600" kern="1200" dirty="0" smtClean="0">
                          <a:solidFill>
                            <a:schemeClr val="dk1"/>
                          </a:solidFill>
                          <a:latin typeface="+mn-lt"/>
                          <a:ea typeface="+mn-ea"/>
                          <a:cs typeface="+mn-cs"/>
                        </a:rPr>
                        <a:t>0.52</a:t>
                      </a: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0.152</a:t>
                      </a:r>
                      <a:endParaRPr lang="en-US" sz="1600" dirty="0"/>
                    </a:p>
                  </a:txBody>
                  <a:tcPr/>
                </a:tc>
                <a:tc rowSpan="2">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case of failure of BPMs</a:t>
                      </a:r>
                      <a:r>
                        <a:rPr lang="en-US" sz="1600" baseline="0" dirty="0" smtClean="0"/>
                        <a:t> closest to the IP (BPM1/2)</a:t>
                      </a:r>
                      <a:endParaRPr lang="en-US" sz="1600" dirty="0"/>
                    </a:p>
                  </a:txBody>
                  <a:tcPr/>
                </a:tc>
              </a:tr>
              <a:tr h="292901">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BPM1/2/3/4</a:t>
                      </a:r>
                    </a:p>
                  </a:txBody>
                  <a:tcPr/>
                </a:tc>
                <a:tc>
                  <a:txBody>
                    <a:bodyPr/>
                    <a:lstStyle/>
                    <a:p>
                      <a:pPr algn="ctr"/>
                      <a:r>
                        <a:rPr lang="en-US" sz="1600" kern="1200" dirty="0" smtClean="0">
                          <a:solidFill>
                            <a:schemeClr val="dk1"/>
                          </a:solidFill>
                          <a:latin typeface="+mn-lt"/>
                          <a:ea typeface="+mn-ea"/>
                          <a:cs typeface="+mn-cs"/>
                        </a:rPr>
                        <a:t>35.88</a:t>
                      </a:r>
                      <a:endParaRPr lang="en-US" sz="1600" dirty="0"/>
                    </a:p>
                  </a:txBody>
                  <a:tcPr/>
                </a:tc>
                <a:tc>
                  <a:txBody>
                    <a:bodyPr/>
                    <a:lstStyle/>
                    <a:p>
                      <a:pPr algn="ctr"/>
                      <a:r>
                        <a:rPr lang="en-US" sz="1600" kern="1200" dirty="0" smtClean="0">
                          <a:solidFill>
                            <a:schemeClr val="dk1"/>
                          </a:solidFill>
                          <a:latin typeface="+mn-lt"/>
                          <a:ea typeface="+mn-ea"/>
                          <a:cs typeface="+mn-cs"/>
                        </a:rPr>
                        <a:t>11.73</a:t>
                      </a:r>
                      <a:endParaRPr lang="en-US" sz="16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3.309</a:t>
                      </a:r>
                      <a:endParaRPr lang="en-US" sz="1600" dirty="0"/>
                    </a:p>
                  </a:txBody>
                  <a:tcPr/>
                </a:tc>
                <a:tc vMerge="1">
                  <a:txBody>
                    <a:bodyPr/>
                    <a:lstStyle/>
                    <a:p>
                      <a:pPr marL="0" marR="0" indent="0" algn="ctr" defTabSz="457200" rtl="0" eaLnBrk="1" fontAlgn="auto" latinLnBrk="0" hangingPunct="1">
                        <a:lnSpc>
                          <a:spcPct val="100000"/>
                        </a:lnSpc>
                        <a:spcBef>
                          <a:spcPts val="0"/>
                        </a:spcBef>
                        <a:spcAft>
                          <a:spcPts val="0"/>
                        </a:spcAft>
                        <a:buClrTx/>
                        <a:buSzTx/>
                        <a:buFontTx/>
                        <a:buNone/>
                        <a:tabLst/>
                        <a:defRPr/>
                      </a:pPr>
                      <a:endParaRPr lang="en-US" sz="1600" dirty="0"/>
                    </a:p>
                  </a:txBody>
                  <a:tcPr/>
                </a:tc>
              </a:tr>
            </a:tbl>
          </a:graphicData>
        </a:graphic>
      </p:graphicFrame>
    </p:spTree>
    <p:extLst>
      <p:ext uri="{BB962C8B-B14F-4D97-AF65-F5344CB8AC3E}">
        <p14:creationId xmlns:p14="http://schemas.microsoft.com/office/powerpoint/2010/main" val="16814258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noFill/>
        </p:spPr>
        <p:txBody>
          <a:bodyPr>
            <a:normAutofit/>
          </a:bodyPr>
          <a:lstStyle/>
          <a:p>
            <a:pPr marL="0" indent="0">
              <a:lnSpc>
                <a:spcPct val="100000"/>
              </a:lnSpc>
              <a:spcBef>
                <a:spcPts val="0"/>
              </a:spcBef>
              <a:buNone/>
            </a:pPr>
            <a:r>
              <a:rPr lang="en-US" sz="1600" dirty="0" smtClean="0"/>
              <a:t>Due to large divergence in triplet region the x-scheme could be sensitive to already small longitudinal misalignments</a:t>
            </a:r>
          </a:p>
        </p:txBody>
      </p:sp>
      <p:sp>
        <p:nvSpPr>
          <p:cNvPr id="2" name="Slide Number Placeholder 1"/>
          <p:cNvSpPr>
            <a:spLocks noGrp="1"/>
          </p:cNvSpPr>
          <p:nvPr>
            <p:ph type="sldNum" sz="quarter" idx="12"/>
          </p:nvPr>
        </p:nvSpPr>
        <p:spPr/>
        <p:txBody>
          <a:bodyPr/>
          <a:lstStyle/>
          <a:p>
            <a:fld id="{0FA004B2-1541-5046-B6F2-22AF56585712}" type="slidenum">
              <a:rPr lang="en-US" smtClean="0"/>
              <a:t>11</a:t>
            </a:fld>
            <a:endParaRPr lang="en-US"/>
          </a:p>
        </p:txBody>
      </p:sp>
      <p:sp>
        <p:nvSpPr>
          <p:cNvPr id="3" name="Title 2"/>
          <p:cNvSpPr>
            <a:spLocks noGrp="1"/>
          </p:cNvSpPr>
          <p:nvPr>
            <p:ph type="title"/>
          </p:nvPr>
        </p:nvSpPr>
        <p:spPr/>
        <p:txBody>
          <a:bodyPr/>
          <a:lstStyle/>
          <a:p>
            <a:r>
              <a:rPr lang="en-US" dirty="0" smtClean="0"/>
              <a:t>Influence of errors – long. misalignment</a:t>
            </a:r>
            <a:endParaRPr lang="en-US" dirty="0"/>
          </a:p>
        </p:txBody>
      </p:sp>
      <p:graphicFrame>
        <p:nvGraphicFramePr>
          <p:cNvPr id="12" name="Table 11"/>
          <p:cNvGraphicFramePr>
            <a:graphicFrameLocks noGrp="1"/>
          </p:cNvGraphicFramePr>
          <p:nvPr>
            <p:extLst>
              <p:ext uri="{D42A27DB-BD31-4B8C-83A1-F6EECF244321}">
                <p14:modId xmlns:p14="http://schemas.microsoft.com/office/powerpoint/2010/main" val="1412978030"/>
              </p:ext>
            </p:extLst>
          </p:nvPr>
        </p:nvGraphicFramePr>
        <p:xfrm>
          <a:off x="251520" y="2204864"/>
          <a:ext cx="7992888" cy="1584960"/>
        </p:xfrm>
        <a:graphic>
          <a:graphicData uri="http://schemas.openxmlformats.org/drawingml/2006/table">
            <a:tbl>
              <a:tblPr firstRow="1" bandRow="1">
                <a:tableStyleId>{3C2FFA5D-87B4-456A-9821-1D502468CF0F}</a:tableStyleId>
              </a:tblPr>
              <a:tblGrid>
                <a:gridCol w="1584176"/>
                <a:gridCol w="1584176"/>
                <a:gridCol w="1656184"/>
                <a:gridCol w="1512168"/>
                <a:gridCol w="1656184"/>
              </a:tblGrid>
              <a:tr h="236598">
                <a:tc>
                  <a:txBody>
                    <a:bodyPr/>
                    <a:lstStyle/>
                    <a:p>
                      <a:r>
                        <a:rPr lang="en-US" sz="1600" dirty="0" smtClean="0"/>
                        <a:t>orbit at IP5</a:t>
                      </a:r>
                    </a:p>
                    <a:p>
                      <a:r>
                        <a:rPr lang="en-US" sz="1600" dirty="0" smtClean="0"/>
                        <a:t>Z=max(</a:t>
                      </a:r>
                      <a:r>
                        <a:rPr lang="en-US" sz="1600" dirty="0" err="1" smtClean="0"/>
                        <a:t>x,y</a:t>
                      </a:r>
                      <a:r>
                        <a:rPr lang="en-US" sz="1600" dirty="0" smtClean="0"/>
                        <a:t>)</a:t>
                      </a:r>
                      <a:endParaRPr lang="en-US" sz="1600" dirty="0"/>
                    </a:p>
                  </a:txBody>
                  <a:tcPr/>
                </a:tc>
                <a:tc>
                  <a:txBody>
                    <a:bodyPr/>
                    <a:lstStyle/>
                    <a:p>
                      <a:r>
                        <a:rPr lang="en-US" sz="1600" baseline="0" dirty="0" smtClean="0"/>
                        <a:t>ds(BPM)</a:t>
                      </a:r>
                    </a:p>
                    <a:p>
                      <a:r>
                        <a:rPr lang="en-US" sz="1600" baseline="0" dirty="0" smtClean="0"/>
                        <a:t> [mm]</a:t>
                      </a:r>
                      <a:endParaRPr lang="en-US" sz="1600" dirty="0"/>
                    </a:p>
                  </a:txBody>
                  <a:tcPr/>
                </a:tc>
                <a:tc>
                  <a:txBody>
                    <a:bodyPr/>
                    <a:lstStyle/>
                    <a:p>
                      <a:r>
                        <a:rPr lang="en-US" sz="1600" b="1" kern="1200" dirty="0" smtClean="0">
                          <a:solidFill>
                            <a:schemeClr val="lt1"/>
                          </a:solidFill>
                          <a:latin typeface="+mn-lt"/>
                          <a:ea typeface="+mn-ea"/>
                          <a:cs typeface="+mn-cs"/>
                        </a:rPr>
                        <a:t>max(|z-z0|)</a:t>
                      </a:r>
                    </a:p>
                    <a:p>
                      <a:r>
                        <a:rPr lang="en-US" sz="1600" b="1" kern="1200" dirty="0" smtClean="0">
                          <a:solidFill>
                            <a:schemeClr val="lt1"/>
                          </a:solidFill>
                          <a:latin typeface="+mn-lt"/>
                          <a:ea typeface="+mn-ea"/>
                          <a:cs typeface="+mn-cs"/>
                        </a:rPr>
                        <a:t>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r>
                        <a:rPr lang="en-US" sz="1600" b="1" kern="1200" dirty="0" err="1" smtClean="0">
                          <a:solidFill>
                            <a:schemeClr val="lt1"/>
                          </a:solidFill>
                          <a:latin typeface="+mn-lt"/>
                          <a:ea typeface="+mn-ea"/>
                          <a:cs typeface="+mn-cs"/>
                        </a:rPr>
                        <a:t>rms</a:t>
                      </a:r>
                      <a:r>
                        <a:rPr lang="en-US" sz="1600" b="1" kern="1200" dirty="0" smtClean="0">
                          <a:solidFill>
                            <a:schemeClr val="lt1"/>
                          </a:solidFill>
                          <a:latin typeface="+mn-lt"/>
                          <a:ea typeface="+mn-ea"/>
                          <a:cs typeface="+mn-cs"/>
                        </a:rPr>
                        <a:t>(z-z0) </a:t>
                      </a:r>
                    </a:p>
                    <a:p>
                      <a:r>
                        <a:rPr lang="en-US" sz="1600" b="1" kern="1200" dirty="0" smtClean="0">
                          <a:solidFill>
                            <a:schemeClr val="lt1"/>
                          </a:solidFill>
                          <a:latin typeface="+mn-lt"/>
                          <a:ea typeface="+mn-ea"/>
                          <a:cs typeface="+mn-cs"/>
                        </a:rPr>
                        <a:t>[</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r>
                        <a:rPr lang="en-US" sz="1600" b="1" kern="1200" dirty="0" smtClean="0">
                          <a:solidFill>
                            <a:schemeClr val="lt1"/>
                          </a:solidFill>
                          <a:latin typeface="+mn-lt"/>
                          <a:ea typeface="+mn-ea"/>
                          <a:cs typeface="+mn-cs"/>
                        </a:rPr>
                        <a:t>2rms(z-z0)/</a:t>
                      </a:r>
                      <a:r>
                        <a:rPr lang="el-GR" sz="1600" dirty="0" smtClean="0"/>
                        <a:t>σ</a:t>
                      </a:r>
                      <a:r>
                        <a:rPr lang="en-US" sz="1600" baseline="-25000" dirty="0" smtClean="0"/>
                        <a:t>z</a:t>
                      </a:r>
                      <a:endParaRPr lang="en-US" sz="1600" baseline="-250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all BPMs</a:t>
                      </a:r>
                    </a:p>
                  </a:txBody>
                  <a:tcPr/>
                </a:tc>
                <a:tc>
                  <a:txBody>
                    <a:bodyPr/>
                    <a:lstStyle/>
                    <a:p>
                      <a:pPr algn="ctr"/>
                      <a:r>
                        <a:rPr lang="en-US" sz="1600" dirty="0" smtClean="0"/>
                        <a:t>0</a:t>
                      </a:r>
                      <a:endParaRPr lang="en-US" sz="1600" dirty="0"/>
                    </a:p>
                  </a:txBody>
                  <a:tcPr/>
                </a:tc>
                <a:tc>
                  <a:txBody>
                    <a:bodyPr/>
                    <a:lstStyle/>
                    <a:p>
                      <a:pPr algn="ctr"/>
                      <a:r>
                        <a:rPr lang="en-US" sz="1600" kern="1200" dirty="0" smtClean="0">
                          <a:solidFill>
                            <a:schemeClr val="dk1"/>
                          </a:solidFill>
                          <a:latin typeface="+mn-lt"/>
                          <a:ea typeface="+mn-ea"/>
                          <a:cs typeface="+mn-cs"/>
                        </a:rPr>
                        <a:t>1.14</a:t>
                      </a:r>
                      <a:endParaRPr lang="en-US" sz="1600" dirty="0"/>
                    </a:p>
                  </a:txBody>
                  <a:tcPr/>
                </a:tc>
                <a:tc>
                  <a:txBody>
                    <a:bodyPr/>
                    <a:lstStyle/>
                    <a:p>
                      <a:pPr algn="ctr"/>
                      <a:r>
                        <a:rPr lang="en-US" sz="1600" kern="1200" dirty="0" smtClean="0">
                          <a:solidFill>
                            <a:schemeClr val="dk1"/>
                          </a:solidFill>
                          <a:latin typeface="+mn-lt"/>
                          <a:ea typeface="+mn-ea"/>
                          <a:cs typeface="+mn-cs"/>
                        </a:rPr>
                        <a:t>0.33</a:t>
                      </a:r>
                      <a:endParaRPr lang="en-US" sz="1600" dirty="0"/>
                    </a:p>
                  </a:txBody>
                  <a:tcPr/>
                </a:tc>
                <a:tc>
                  <a:txBody>
                    <a:bodyPr/>
                    <a:lstStyle/>
                    <a:p>
                      <a:pPr algn="ctr"/>
                      <a:r>
                        <a:rPr lang="en-US" sz="1600" dirty="0" smtClean="0"/>
                        <a:t>0.092</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all</a:t>
                      </a:r>
                      <a:r>
                        <a:rPr lang="en-US" sz="1600" baseline="0" dirty="0" smtClean="0"/>
                        <a:t> BPMs</a:t>
                      </a:r>
                      <a:endParaRPr lang="en-US" sz="1600" dirty="0" smtClean="0"/>
                    </a:p>
                  </a:txBody>
                  <a:tcPr/>
                </a:tc>
                <a:tc>
                  <a:txBody>
                    <a:bodyPr/>
                    <a:lstStyle/>
                    <a:p>
                      <a:pPr algn="ctr"/>
                      <a:r>
                        <a:rPr lang="en-US" sz="1600" dirty="0" smtClean="0"/>
                        <a:t>1.0</a:t>
                      </a:r>
                      <a:endParaRPr lang="en-US" sz="1600" dirty="0"/>
                    </a:p>
                  </a:txBody>
                  <a:tcPr/>
                </a:tc>
                <a:tc>
                  <a:txBody>
                    <a:bodyPr/>
                    <a:lstStyle/>
                    <a:p>
                      <a:pPr algn="ctr"/>
                      <a:r>
                        <a:rPr lang="en-US" sz="1600" kern="1200" dirty="0" smtClean="0">
                          <a:solidFill>
                            <a:schemeClr val="dk1"/>
                          </a:solidFill>
                          <a:latin typeface="+mn-lt"/>
                          <a:ea typeface="+mn-ea"/>
                          <a:cs typeface="+mn-cs"/>
                        </a:rPr>
                        <a:t>1.34</a:t>
                      </a:r>
                      <a:endParaRPr lang="en-US" sz="1600" dirty="0"/>
                    </a:p>
                  </a:txBody>
                  <a:tcPr/>
                </a:tc>
                <a:tc>
                  <a:txBody>
                    <a:bodyPr/>
                    <a:lstStyle/>
                    <a:p>
                      <a:pPr algn="ctr"/>
                      <a:r>
                        <a:rPr lang="en-US" sz="1600" kern="1200" dirty="0" smtClean="0">
                          <a:solidFill>
                            <a:schemeClr val="dk1"/>
                          </a:solidFill>
                          <a:latin typeface="+mn-lt"/>
                          <a:ea typeface="+mn-ea"/>
                          <a:cs typeface="+mn-cs"/>
                        </a:rPr>
                        <a:t>0.35</a:t>
                      </a:r>
                      <a:endParaRPr lang="en-US" sz="1600" dirty="0"/>
                    </a:p>
                  </a:txBody>
                  <a:tcPr/>
                </a:tc>
                <a:tc>
                  <a:txBody>
                    <a:bodyPr/>
                    <a:lstStyle/>
                    <a:p>
                      <a:pPr algn="ctr"/>
                      <a:r>
                        <a:rPr lang="en-US" sz="1600" kern="1200" dirty="0" smtClean="0">
                          <a:solidFill>
                            <a:schemeClr val="dk1"/>
                          </a:solidFill>
                          <a:latin typeface="+mn-lt"/>
                          <a:ea typeface="+mn-ea"/>
                          <a:cs typeface="+mn-cs"/>
                        </a:rPr>
                        <a:t>0.097</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all</a:t>
                      </a:r>
                      <a:r>
                        <a:rPr lang="en-US" sz="1600" baseline="0" dirty="0" smtClean="0"/>
                        <a:t> BPMs</a:t>
                      </a:r>
                      <a:endParaRPr lang="en-US" sz="1600" dirty="0" smtClean="0"/>
                    </a:p>
                  </a:txBody>
                  <a:tcPr/>
                </a:tc>
                <a:tc>
                  <a:txBody>
                    <a:bodyPr/>
                    <a:lstStyle/>
                    <a:p>
                      <a:pPr algn="ctr"/>
                      <a:r>
                        <a:rPr lang="en-US" sz="1600" dirty="0" smtClean="0"/>
                        <a:t>10.0</a:t>
                      </a:r>
                      <a:endParaRPr lang="en-US" sz="1600" dirty="0"/>
                    </a:p>
                  </a:txBody>
                  <a:tcPr/>
                </a:tc>
                <a:tc>
                  <a:txBody>
                    <a:bodyPr/>
                    <a:lstStyle/>
                    <a:p>
                      <a:pPr algn="ctr"/>
                      <a:r>
                        <a:rPr lang="en-US" sz="1600" kern="1200" dirty="0" smtClean="0">
                          <a:solidFill>
                            <a:schemeClr val="dk1"/>
                          </a:solidFill>
                          <a:latin typeface="+mn-lt"/>
                          <a:ea typeface="+mn-ea"/>
                          <a:cs typeface="+mn-cs"/>
                        </a:rPr>
                        <a:t>4.43</a:t>
                      </a:r>
                      <a:endParaRPr lang="en-US" sz="1600" dirty="0"/>
                    </a:p>
                  </a:txBody>
                  <a:tcPr/>
                </a:tc>
                <a:tc>
                  <a:txBody>
                    <a:bodyPr/>
                    <a:lstStyle/>
                    <a:p>
                      <a:pPr algn="ctr"/>
                      <a:r>
                        <a:rPr lang="en-US" sz="1600" kern="1200" dirty="0" smtClean="0">
                          <a:solidFill>
                            <a:schemeClr val="dk1"/>
                          </a:solidFill>
                          <a:latin typeface="+mn-lt"/>
                          <a:ea typeface="+mn-ea"/>
                          <a:cs typeface="+mn-cs"/>
                        </a:rPr>
                        <a:t>1.29</a:t>
                      </a:r>
                      <a:endParaRPr lang="en-US" sz="1600" dirty="0"/>
                    </a:p>
                  </a:txBody>
                  <a:tcPr/>
                </a:tc>
                <a:tc>
                  <a:txBody>
                    <a:bodyPr/>
                    <a:lstStyle/>
                    <a:p>
                      <a:pPr algn="ctr"/>
                      <a:r>
                        <a:rPr lang="en-US" sz="1600" kern="1200" dirty="0" smtClean="0">
                          <a:solidFill>
                            <a:schemeClr val="dk1"/>
                          </a:solidFill>
                          <a:latin typeface="+mn-lt"/>
                          <a:ea typeface="+mn-ea"/>
                          <a:cs typeface="+mn-cs"/>
                        </a:rPr>
                        <a:t>0.363</a:t>
                      </a:r>
                      <a:endParaRPr lang="en-US" sz="1600" dirty="0"/>
                    </a:p>
                  </a:txBody>
                  <a:tcPr/>
                </a:tc>
              </a:tr>
            </a:tbl>
          </a:graphicData>
        </a:graphic>
      </p:graphicFrame>
      <p:sp>
        <p:nvSpPr>
          <p:cNvPr id="8" name="Content Placeholder 3"/>
          <p:cNvSpPr txBox="1">
            <a:spLocks/>
          </p:cNvSpPr>
          <p:nvPr/>
        </p:nvSpPr>
        <p:spPr>
          <a:xfrm>
            <a:off x="700545" y="5013176"/>
            <a:ext cx="7986255" cy="864096"/>
          </a:xfrm>
          <a:prstGeom prst="rect">
            <a:avLst/>
          </a:prstGeom>
          <a:noFill/>
        </p:spPr>
        <p:txBody>
          <a:bodyPr vert="horz" lIns="91440" tIns="0" rIns="91440" bIns="0" rtlCol="0">
            <a:norm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0"/>
              </a:spcBef>
              <a:buFont typeface="Arial"/>
              <a:buNone/>
            </a:pPr>
            <a:r>
              <a:rPr lang="en-US" sz="1600" b="1" dirty="0" smtClean="0"/>
              <a:t>Main conclusion:</a:t>
            </a:r>
          </a:p>
          <a:p>
            <a:pPr marL="0" indent="0">
              <a:lnSpc>
                <a:spcPct val="100000"/>
              </a:lnSpc>
              <a:spcBef>
                <a:spcPts val="0"/>
              </a:spcBef>
              <a:buFont typeface="Arial"/>
              <a:buNone/>
            </a:pPr>
            <a:r>
              <a:rPr lang="en-US" sz="1600" dirty="0" smtClean="0"/>
              <a:t>BPM should be longitudinally aligned or known in 1-2 mm range. </a:t>
            </a:r>
          </a:p>
        </p:txBody>
      </p:sp>
    </p:spTree>
    <p:extLst>
      <p:ext uri="{BB962C8B-B14F-4D97-AF65-F5344CB8AC3E}">
        <p14:creationId xmlns:p14="http://schemas.microsoft.com/office/powerpoint/2010/main" val="17980216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12</a:t>
            </a:fld>
            <a:endParaRPr lang="en-US"/>
          </a:p>
        </p:txBody>
      </p:sp>
      <p:sp>
        <p:nvSpPr>
          <p:cNvPr id="3" name="Title 2"/>
          <p:cNvSpPr>
            <a:spLocks noGrp="1"/>
          </p:cNvSpPr>
          <p:nvPr>
            <p:ph type="title"/>
          </p:nvPr>
        </p:nvSpPr>
        <p:spPr/>
        <p:txBody>
          <a:bodyPr/>
          <a:lstStyle/>
          <a:p>
            <a:r>
              <a:rPr lang="en-US" dirty="0" smtClean="0"/>
              <a:t>Influence of errors – transfer function errors</a:t>
            </a:r>
            <a:endParaRPr lang="en-US" dirty="0"/>
          </a:p>
        </p:txBody>
      </p:sp>
      <p:sp>
        <p:nvSpPr>
          <p:cNvPr id="4" name="Content Placeholder 3"/>
          <p:cNvSpPr>
            <a:spLocks noGrp="1"/>
          </p:cNvSpPr>
          <p:nvPr>
            <p:ph idx="1"/>
          </p:nvPr>
        </p:nvSpPr>
        <p:spPr>
          <a:xfrm>
            <a:off x="457200" y="1189038"/>
            <a:ext cx="8229600" cy="871810"/>
          </a:xfrm>
          <a:noFill/>
        </p:spPr>
        <p:txBody>
          <a:bodyPr>
            <a:normAutofit/>
          </a:bodyPr>
          <a:lstStyle/>
          <a:p>
            <a:pPr marL="0" indent="0">
              <a:lnSpc>
                <a:spcPct val="100000"/>
              </a:lnSpc>
              <a:spcBef>
                <a:spcPts val="0"/>
              </a:spcBef>
              <a:buNone/>
            </a:pPr>
            <a:r>
              <a:rPr lang="en-US" sz="1600" dirty="0" smtClean="0"/>
              <a:t>influence of transfer </a:t>
            </a:r>
            <a:r>
              <a:rPr lang="en-US" sz="1600" dirty="0"/>
              <a:t>function errors of the IT and correctors</a:t>
            </a:r>
          </a:p>
          <a:p>
            <a:pPr>
              <a:lnSpc>
                <a:spcPct val="100000"/>
              </a:lnSpc>
              <a:spcBef>
                <a:spcPts val="0"/>
              </a:spcBef>
              <a:buFont typeface="Wingdings" charset="2"/>
              <a:buChar char="Ø"/>
            </a:pPr>
            <a:r>
              <a:rPr lang="en-US" sz="1600" dirty="0"/>
              <a:t>influence of a perturbed machine </a:t>
            </a:r>
            <a:r>
              <a:rPr lang="en-US" sz="1600" dirty="0" smtClean="0"/>
              <a:t>(the </a:t>
            </a:r>
            <a:r>
              <a:rPr lang="en-US" sz="1600" dirty="0"/>
              <a:t>matching constraints at the BPMs are varied around the position of the ideal machine, while the perturbed machine is used for the SVD)</a:t>
            </a:r>
          </a:p>
        </p:txBody>
      </p:sp>
      <p:graphicFrame>
        <p:nvGraphicFramePr>
          <p:cNvPr id="6" name="Table 5"/>
          <p:cNvGraphicFramePr>
            <a:graphicFrameLocks noGrp="1"/>
          </p:cNvGraphicFramePr>
          <p:nvPr>
            <p:extLst>
              <p:ext uri="{D42A27DB-BD31-4B8C-83A1-F6EECF244321}">
                <p14:modId xmlns:p14="http://schemas.microsoft.com/office/powerpoint/2010/main" val="734118112"/>
              </p:ext>
            </p:extLst>
          </p:nvPr>
        </p:nvGraphicFramePr>
        <p:xfrm>
          <a:off x="251520" y="2204864"/>
          <a:ext cx="8568954" cy="1920240"/>
        </p:xfrm>
        <a:graphic>
          <a:graphicData uri="http://schemas.openxmlformats.org/drawingml/2006/table">
            <a:tbl>
              <a:tblPr firstRow="1" bandRow="1">
                <a:tableStyleId>{3C2FFA5D-87B4-456A-9821-1D502468CF0F}</a:tableStyleId>
              </a:tblPr>
              <a:tblGrid>
                <a:gridCol w="1584176"/>
                <a:gridCol w="1080120"/>
                <a:gridCol w="1152128"/>
                <a:gridCol w="1896212"/>
                <a:gridCol w="1428159"/>
                <a:gridCol w="1428159"/>
              </a:tblGrid>
              <a:tr h="236598">
                <a:tc>
                  <a:txBody>
                    <a:bodyPr/>
                    <a:lstStyle/>
                    <a:p>
                      <a:r>
                        <a:rPr lang="en-US" sz="1600" dirty="0" smtClean="0"/>
                        <a:t>orbit at IP5</a:t>
                      </a:r>
                    </a:p>
                    <a:p>
                      <a:r>
                        <a:rPr lang="en-US" sz="1600" dirty="0" smtClean="0"/>
                        <a:t>z=max(</a:t>
                      </a:r>
                      <a:r>
                        <a:rPr lang="en-US" sz="1600" dirty="0" err="1" smtClean="0"/>
                        <a:t>x,y</a:t>
                      </a:r>
                      <a:r>
                        <a:rPr lang="en-US" sz="1600" dirty="0" smtClean="0"/>
                        <a:t>)</a:t>
                      </a:r>
                      <a:endParaRPr lang="en-US" sz="1600" dirty="0"/>
                    </a:p>
                  </a:txBody>
                  <a:tcPr/>
                </a:tc>
                <a:tc>
                  <a:txBody>
                    <a:bodyPr/>
                    <a:lstStyle/>
                    <a:p>
                      <a:r>
                        <a:rPr lang="en-US" sz="1600" dirty="0" err="1" smtClean="0"/>
                        <a:t>k</a:t>
                      </a:r>
                      <a:r>
                        <a:rPr lang="en-US" sz="1600" baseline="-25000" dirty="0" err="1" smtClean="0"/>
                        <a:t>err</a:t>
                      </a:r>
                      <a:r>
                        <a:rPr lang="en-US" sz="1600" baseline="0" dirty="0" smtClean="0"/>
                        <a:t> </a:t>
                      </a:r>
                    </a:p>
                    <a:p>
                      <a:r>
                        <a:rPr lang="en-US" sz="1600" baseline="0" dirty="0" smtClean="0"/>
                        <a:t>[10</a:t>
                      </a:r>
                      <a:r>
                        <a:rPr lang="en-US" sz="1600" baseline="30000" dirty="0" smtClean="0"/>
                        <a:t>-4</a:t>
                      </a:r>
                      <a:r>
                        <a:rPr lang="en-US" sz="1600" baseline="0" dirty="0" smtClean="0"/>
                        <a:t>]</a:t>
                      </a:r>
                      <a:endParaRPr lang="en-US" sz="1600" dirty="0"/>
                    </a:p>
                  </a:txBody>
                  <a:tcPr/>
                </a:tc>
                <a:tc>
                  <a:txBody>
                    <a:bodyPr/>
                    <a:lstStyle/>
                    <a:p>
                      <a:r>
                        <a:rPr lang="en-US" sz="1600" dirty="0" err="1" smtClean="0"/>
                        <a:t>acb</a:t>
                      </a:r>
                      <a:r>
                        <a:rPr lang="en-US" sz="1600" dirty="0" smtClean="0"/>
                        <a:t>*</a:t>
                      </a:r>
                    </a:p>
                    <a:p>
                      <a:r>
                        <a:rPr lang="en-US" sz="1600" dirty="0" smtClean="0"/>
                        <a:t> [10</a:t>
                      </a:r>
                      <a:r>
                        <a:rPr lang="en-US" sz="1600" baseline="30000" dirty="0" smtClean="0"/>
                        <a:t>-4</a:t>
                      </a:r>
                      <a:r>
                        <a:rPr lang="en-US" sz="1600" dirty="0" smtClean="0"/>
                        <a:t>]</a:t>
                      </a:r>
                      <a:endParaRPr lang="en-US" sz="1600" dirty="0"/>
                    </a:p>
                  </a:txBody>
                  <a:tcPr/>
                </a:tc>
                <a:tc>
                  <a:txBody>
                    <a:bodyPr/>
                    <a:lstStyle/>
                    <a:p>
                      <a:r>
                        <a:rPr lang="en-US" sz="1600" b="1" kern="1200" dirty="0" smtClean="0">
                          <a:solidFill>
                            <a:schemeClr val="lt1"/>
                          </a:solidFill>
                          <a:latin typeface="+mn-lt"/>
                          <a:ea typeface="+mn-ea"/>
                          <a:cs typeface="+mn-cs"/>
                        </a:rPr>
                        <a:t>max(|z-z0|)</a:t>
                      </a:r>
                    </a:p>
                    <a:p>
                      <a:r>
                        <a:rPr lang="en-US" sz="1600" b="1" kern="1200" dirty="0" smtClean="0">
                          <a:solidFill>
                            <a:schemeClr val="lt1"/>
                          </a:solidFill>
                          <a:latin typeface="+mn-lt"/>
                          <a:ea typeface="+mn-ea"/>
                          <a:cs typeface="+mn-cs"/>
                        </a:rPr>
                        <a:t>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r>
                        <a:rPr lang="en-US" sz="1600" b="1" kern="1200" dirty="0" err="1" smtClean="0">
                          <a:solidFill>
                            <a:schemeClr val="lt1"/>
                          </a:solidFill>
                          <a:latin typeface="+mn-lt"/>
                          <a:ea typeface="+mn-ea"/>
                          <a:cs typeface="+mn-cs"/>
                        </a:rPr>
                        <a:t>rms</a:t>
                      </a:r>
                      <a:r>
                        <a:rPr lang="en-US" sz="1600" b="1" kern="1200" dirty="0" smtClean="0">
                          <a:solidFill>
                            <a:schemeClr val="lt1"/>
                          </a:solidFill>
                          <a:latin typeface="+mn-lt"/>
                          <a:ea typeface="+mn-ea"/>
                          <a:cs typeface="+mn-cs"/>
                        </a:rPr>
                        <a:t>(z-z0)</a:t>
                      </a:r>
                    </a:p>
                    <a:p>
                      <a:r>
                        <a:rPr lang="en-US" sz="1600" b="1" kern="1200" dirty="0" smtClean="0">
                          <a:solidFill>
                            <a:schemeClr val="lt1"/>
                          </a:solidFill>
                          <a:latin typeface="+mn-lt"/>
                          <a:ea typeface="+mn-ea"/>
                          <a:cs typeface="+mn-cs"/>
                        </a:rPr>
                        <a:t>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r>
                        <a:rPr lang="en-US" sz="1600" b="1" kern="1200" dirty="0" smtClean="0">
                          <a:solidFill>
                            <a:schemeClr val="lt1"/>
                          </a:solidFill>
                          <a:latin typeface="+mn-lt"/>
                          <a:ea typeface="+mn-ea"/>
                          <a:cs typeface="+mn-cs"/>
                        </a:rPr>
                        <a:t>2 </a:t>
                      </a:r>
                      <a:r>
                        <a:rPr lang="en-US" sz="1600" b="1" kern="1200" dirty="0" err="1" smtClean="0">
                          <a:solidFill>
                            <a:schemeClr val="lt1"/>
                          </a:solidFill>
                          <a:latin typeface="+mn-lt"/>
                          <a:ea typeface="+mn-ea"/>
                          <a:cs typeface="+mn-cs"/>
                        </a:rPr>
                        <a:t>rms</a:t>
                      </a:r>
                      <a:r>
                        <a:rPr lang="en-US" sz="1600" b="1" kern="1200" dirty="0" smtClean="0">
                          <a:solidFill>
                            <a:schemeClr val="lt1"/>
                          </a:solidFill>
                          <a:latin typeface="+mn-lt"/>
                          <a:ea typeface="+mn-ea"/>
                          <a:cs typeface="+mn-cs"/>
                        </a:rPr>
                        <a:t>(z-z0)/</a:t>
                      </a:r>
                      <a:r>
                        <a:rPr lang="el-GR" sz="1600" dirty="0" smtClean="0"/>
                        <a:t>σ</a:t>
                      </a:r>
                      <a:r>
                        <a:rPr lang="en-US" sz="1600" baseline="-25000" dirty="0" smtClean="0"/>
                        <a:t>z</a:t>
                      </a:r>
                      <a:endParaRPr lang="en-US" sz="1600" baseline="-250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all BPMs</a:t>
                      </a:r>
                    </a:p>
                  </a:txBody>
                  <a:tcPr/>
                </a:tc>
                <a:tc>
                  <a:txBody>
                    <a:bodyPr/>
                    <a:lstStyle/>
                    <a:p>
                      <a:pPr algn="ctr"/>
                      <a:r>
                        <a:rPr lang="en-US" sz="1600" dirty="0" smtClean="0"/>
                        <a:t>0</a:t>
                      </a:r>
                      <a:endParaRPr lang="en-US" sz="1600" dirty="0"/>
                    </a:p>
                  </a:txBody>
                  <a:tcPr/>
                </a:tc>
                <a:tc>
                  <a:txBody>
                    <a:bodyPr/>
                    <a:lstStyle/>
                    <a:p>
                      <a:pPr algn="ctr"/>
                      <a:r>
                        <a:rPr lang="en-US" sz="1600" dirty="0" smtClean="0"/>
                        <a:t>0</a:t>
                      </a:r>
                      <a:endParaRPr lang="en-US" sz="1600" dirty="0"/>
                    </a:p>
                  </a:txBody>
                  <a:tcPr/>
                </a:tc>
                <a:tc>
                  <a:txBody>
                    <a:bodyPr/>
                    <a:lstStyle/>
                    <a:p>
                      <a:pPr algn="ctr"/>
                      <a:r>
                        <a:rPr lang="en-US" sz="1600" kern="1200" dirty="0" smtClean="0">
                          <a:solidFill>
                            <a:schemeClr val="dk1"/>
                          </a:solidFill>
                          <a:latin typeface="+mn-lt"/>
                          <a:ea typeface="+mn-ea"/>
                          <a:cs typeface="+mn-cs"/>
                        </a:rPr>
                        <a:t>1.14</a:t>
                      </a:r>
                      <a:endParaRPr lang="en-US" sz="1600" dirty="0"/>
                    </a:p>
                  </a:txBody>
                  <a:tcPr/>
                </a:tc>
                <a:tc>
                  <a:txBody>
                    <a:bodyPr/>
                    <a:lstStyle/>
                    <a:p>
                      <a:pPr algn="ctr"/>
                      <a:r>
                        <a:rPr lang="en-US" sz="1600" kern="1200" dirty="0" smtClean="0">
                          <a:solidFill>
                            <a:schemeClr val="dk1"/>
                          </a:solidFill>
                          <a:latin typeface="+mn-lt"/>
                          <a:ea typeface="+mn-ea"/>
                          <a:cs typeface="+mn-cs"/>
                        </a:rPr>
                        <a:t>0.33</a:t>
                      </a:r>
                      <a:endParaRPr lang="en-US" sz="1600" dirty="0"/>
                    </a:p>
                  </a:txBody>
                  <a:tcPr/>
                </a:tc>
                <a:tc>
                  <a:txBody>
                    <a:bodyPr/>
                    <a:lstStyle/>
                    <a:p>
                      <a:pPr algn="ctr"/>
                      <a:r>
                        <a:rPr lang="en-US" sz="1600" dirty="0" smtClean="0"/>
                        <a:t>0.092</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all</a:t>
                      </a:r>
                      <a:r>
                        <a:rPr lang="en-US" sz="1600" baseline="0" dirty="0" smtClean="0"/>
                        <a:t> BPMs</a:t>
                      </a:r>
                      <a:endParaRPr lang="en-US" sz="1600" dirty="0" smtClean="0"/>
                    </a:p>
                  </a:txBody>
                  <a:tcPr/>
                </a:tc>
                <a:tc>
                  <a:txBody>
                    <a:bodyPr/>
                    <a:lstStyle/>
                    <a:p>
                      <a:pPr algn="ctr"/>
                      <a:r>
                        <a:rPr lang="en-US" sz="1600" dirty="0" smtClean="0"/>
                        <a:t>1.0</a:t>
                      </a:r>
                      <a:endParaRPr lang="en-US" sz="1600" dirty="0"/>
                    </a:p>
                  </a:txBody>
                  <a:tcPr/>
                </a:tc>
                <a:tc>
                  <a:txBody>
                    <a:bodyPr/>
                    <a:lstStyle/>
                    <a:p>
                      <a:pPr algn="ctr"/>
                      <a:r>
                        <a:rPr lang="en-US" sz="1600" dirty="0" smtClean="0"/>
                        <a:t>0</a:t>
                      </a:r>
                      <a:endParaRPr lang="en-US" sz="1600" dirty="0"/>
                    </a:p>
                  </a:txBody>
                  <a:tcPr/>
                </a:tc>
                <a:tc>
                  <a:txBody>
                    <a:bodyPr/>
                    <a:lstStyle/>
                    <a:p>
                      <a:pPr algn="ctr"/>
                      <a:r>
                        <a:rPr lang="en-US" sz="1600" kern="1200" dirty="0" smtClean="0">
                          <a:solidFill>
                            <a:schemeClr val="dk1"/>
                          </a:solidFill>
                          <a:latin typeface="+mn-lt"/>
                          <a:ea typeface="+mn-ea"/>
                          <a:cs typeface="+mn-cs"/>
                        </a:rPr>
                        <a:t>1.67</a:t>
                      </a:r>
                      <a:endParaRPr lang="en-US" sz="1600" dirty="0"/>
                    </a:p>
                  </a:txBody>
                  <a:tcPr/>
                </a:tc>
                <a:tc>
                  <a:txBody>
                    <a:bodyPr/>
                    <a:lstStyle/>
                    <a:p>
                      <a:pPr algn="ctr"/>
                      <a:r>
                        <a:rPr lang="en-US" sz="1600" kern="1200" dirty="0" smtClean="0">
                          <a:solidFill>
                            <a:schemeClr val="dk1"/>
                          </a:solidFill>
                          <a:latin typeface="+mn-lt"/>
                          <a:ea typeface="+mn-ea"/>
                          <a:cs typeface="+mn-cs"/>
                        </a:rPr>
                        <a:t>0.42</a:t>
                      </a:r>
                      <a:endParaRPr lang="en-US" sz="1600" dirty="0"/>
                    </a:p>
                  </a:txBody>
                  <a:tcPr/>
                </a:tc>
                <a:tc>
                  <a:txBody>
                    <a:bodyPr/>
                    <a:lstStyle/>
                    <a:p>
                      <a:pPr algn="ctr"/>
                      <a:r>
                        <a:rPr lang="en-US" sz="1600" kern="1200" dirty="0" smtClean="0">
                          <a:solidFill>
                            <a:schemeClr val="dk1"/>
                          </a:solidFill>
                          <a:latin typeface="+mn-lt"/>
                          <a:ea typeface="+mn-ea"/>
                          <a:cs typeface="+mn-cs"/>
                        </a:rPr>
                        <a:t>0.117</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all</a:t>
                      </a:r>
                      <a:r>
                        <a:rPr lang="en-US" sz="1600" baseline="0" dirty="0" smtClean="0"/>
                        <a:t> BPMs</a:t>
                      </a:r>
                      <a:endParaRPr lang="en-US" sz="1600" dirty="0" smtClean="0"/>
                    </a:p>
                  </a:txBody>
                  <a:tcPr/>
                </a:tc>
                <a:tc>
                  <a:txBody>
                    <a:bodyPr/>
                    <a:lstStyle/>
                    <a:p>
                      <a:pPr algn="ctr"/>
                      <a:r>
                        <a:rPr lang="en-US" sz="1600" dirty="0" smtClean="0"/>
                        <a:t>0</a:t>
                      </a:r>
                      <a:endParaRPr lang="en-US" sz="1600" dirty="0"/>
                    </a:p>
                  </a:txBody>
                  <a:tcPr/>
                </a:tc>
                <a:tc>
                  <a:txBody>
                    <a:bodyPr/>
                    <a:lstStyle/>
                    <a:p>
                      <a:pPr algn="ctr"/>
                      <a:r>
                        <a:rPr lang="en-US" sz="1600" dirty="0" smtClean="0"/>
                        <a:t>1.0</a:t>
                      </a:r>
                      <a:endParaRPr lang="en-US" sz="1600" dirty="0"/>
                    </a:p>
                  </a:txBody>
                  <a:tcPr/>
                </a:tc>
                <a:tc>
                  <a:txBody>
                    <a:bodyPr/>
                    <a:lstStyle/>
                    <a:p>
                      <a:pPr algn="ctr"/>
                      <a:r>
                        <a:rPr lang="en-US" sz="1600" kern="1200" dirty="0" smtClean="0">
                          <a:solidFill>
                            <a:schemeClr val="dk1"/>
                          </a:solidFill>
                          <a:latin typeface="+mn-lt"/>
                          <a:ea typeface="+mn-ea"/>
                          <a:cs typeface="+mn-cs"/>
                        </a:rPr>
                        <a:t>1.21</a:t>
                      </a:r>
                      <a:endParaRPr lang="en-US" sz="1600" dirty="0"/>
                    </a:p>
                  </a:txBody>
                  <a:tcPr/>
                </a:tc>
                <a:tc>
                  <a:txBody>
                    <a:bodyPr/>
                    <a:lstStyle/>
                    <a:p>
                      <a:pPr algn="ctr"/>
                      <a:r>
                        <a:rPr lang="en-US" sz="1600" kern="1200" dirty="0" smtClean="0">
                          <a:solidFill>
                            <a:schemeClr val="dk1"/>
                          </a:solidFill>
                          <a:latin typeface="+mn-lt"/>
                          <a:ea typeface="+mn-ea"/>
                          <a:cs typeface="+mn-cs"/>
                        </a:rPr>
                        <a:t>0.33</a:t>
                      </a:r>
                      <a:endParaRPr lang="en-US" sz="1600" dirty="0"/>
                    </a:p>
                  </a:txBody>
                  <a:tcPr/>
                </a:tc>
                <a:tc>
                  <a:txBody>
                    <a:bodyPr/>
                    <a:lstStyle/>
                    <a:p>
                      <a:pPr algn="ctr"/>
                      <a:r>
                        <a:rPr lang="en-US" sz="1600" kern="1200" dirty="0" smtClean="0">
                          <a:solidFill>
                            <a:schemeClr val="dk1"/>
                          </a:solidFill>
                          <a:latin typeface="+mn-lt"/>
                          <a:ea typeface="+mn-ea"/>
                          <a:cs typeface="+mn-cs"/>
                        </a:rPr>
                        <a:t>0.094</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all</a:t>
                      </a:r>
                      <a:r>
                        <a:rPr lang="en-US" sz="1600" baseline="0" dirty="0" smtClean="0"/>
                        <a:t> BPMs</a:t>
                      </a:r>
                      <a:endParaRPr lang="en-US" sz="1600" dirty="0" smtClean="0"/>
                    </a:p>
                  </a:txBody>
                  <a:tcPr>
                    <a:lnB w="12700" cap="flat" cmpd="sng" algn="ctr">
                      <a:solidFill>
                        <a:srgbClr val="1F497D">
                          <a:lumMod val="60000"/>
                          <a:lumOff val="40000"/>
                        </a:srgbClr>
                      </a:solidFill>
                      <a:prstDash val="solid"/>
                      <a:round/>
                      <a:headEnd type="none" w="med" len="med"/>
                      <a:tailEnd type="none" w="med" len="med"/>
                    </a:lnB>
                  </a:tcPr>
                </a:tc>
                <a:tc>
                  <a:txBody>
                    <a:bodyPr/>
                    <a:lstStyle/>
                    <a:p>
                      <a:pPr algn="ctr"/>
                      <a:r>
                        <a:rPr lang="en-US" sz="1600" dirty="0" smtClean="0"/>
                        <a:t>1.0</a:t>
                      </a:r>
                      <a:endParaRPr lang="en-US" sz="1600" dirty="0"/>
                    </a:p>
                  </a:txBody>
                  <a:tcPr>
                    <a:lnB w="12700" cap="flat" cmpd="sng" algn="ctr">
                      <a:solidFill>
                        <a:srgbClr val="1F497D">
                          <a:lumMod val="60000"/>
                          <a:lumOff val="40000"/>
                        </a:srgbClr>
                      </a:solidFill>
                      <a:prstDash val="solid"/>
                      <a:round/>
                      <a:headEnd type="none" w="med" len="med"/>
                      <a:tailEnd type="none" w="med" len="med"/>
                    </a:lnB>
                  </a:tcPr>
                </a:tc>
                <a:tc>
                  <a:txBody>
                    <a:bodyPr/>
                    <a:lstStyle/>
                    <a:p>
                      <a:pPr algn="ctr"/>
                      <a:r>
                        <a:rPr lang="en-US" sz="1600" dirty="0" smtClean="0"/>
                        <a:t>1.0</a:t>
                      </a:r>
                      <a:endParaRPr lang="en-US" sz="1600" dirty="0"/>
                    </a:p>
                  </a:txBody>
                  <a:tcPr>
                    <a:lnB w="12700" cap="flat" cmpd="sng" algn="ctr">
                      <a:solidFill>
                        <a:srgbClr val="1F497D">
                          <a:lumMod val="60000"/>
                          <a:lumOff val="40000"/>
                        </a:srgbClr>
                      </a:solidFill>
                      <a:prstDash val="solid"/>
                      <a:round/>
                      <a:headEnd type="none" w="med" len="med"/>
                      <a:tailEnd type="none" w="med" len="med"/>
                    </a:lnB>
                  </a:tcPr>
                </a:tc>
                <a:tc>
                  <a:txBody>
                    <a:bodyPr/>
                    <a:lstStyle/>
                    <a:p>
                      <a:pPr algn="ctr"/>
                      <a:r>
                        <a:rPr lang="en-US" sz="1600" kern="1200" dirty="0" smtClean="0">
                          <a:solidFill>
                            <a:schemeClr val="dk1"/>
                          </a:solidFill>
                          <a:latin typeface="+mn-lt"/>
                          <a:ea typeface="+mn-ea"/>
                          <a:cs typeface="+mn-cs"/>
                        </a:rPr>
                        <a:t>1.70</a:t>
                      </a:r>
                      <a:endParaRPr lang="en-US" sz="1600" dirty="0"/>
                    </a:p>
                  </a:txBody>
                  <a:tcPr>
                    <a:lnB w="12700" cap="flat" cmpd="sng" algn="ctr">
                      <a:solidFill>
                        <a:srgbClr val="1F497D">
                          <a:lumMod val="60000"/>
                          <a:lumOff val="40000"/>
                        </a:srgbClr>
                      </a:solidFill>
                      <a:prstDash val="solid"/>
                      <a:round/>
                      <a:headEnd type="none" w="med" len="med"/>
                      <a:tailEnd type="none" w="med" len="med"/>
                    </a:lnB>
                  </a:tcPr>
                </a:tc>
                <a:tc>
                  <a:txBody>
                    <a:bodyPr/>
                    <a:lstStyle/>
                    <a:p>
                      <a:pPr algn="ctr"/>
                      <a:r>
                        <a:rPr lang="en-US" sz="1600" kern="1200" dirty="0" smtClean="0">
                          <a:solidFill>
                            <a:schemeClr val="dk1"/>
                          </a:solidFill>
                          <a:latin typeface="+mn-lt"/>
                          <a:ea typeface="+mn-ea"/>
                          <a:cs typeface="+mn-cs"/>
                        </a:rPr>
                        <a:t>0.42</a:t>
                      </a:r>
                      <a:endParaRPr lang="en-US" sz="1600" dirty="0"/>
                    </a:p>
                  </a:txBody>
                  <a:tcPr>
                    <a:lnB w="12700" cap="flat" cmpd="sng" algn="ctr">
                      <a:solidFill>
                        <a:srgbClr val="1F497D">
                          <a:lumMod val="60000"/>
                          <a:lumOff val="40000"/>
                        </a:srgbClr>
                      </a:solidFill>
                      <a:prstDash val="solid"/>
                      <a:round/>
                      <a:headEnd type="none" w="med" len="med"/>
                      <a:tailEnd type="none" w="med" len="med"/>
                    </a:lnB>
                  </a:tcPr>
                </a:tc>
                <a:tc>
                  <a:txBody>
                    <a:bodyPr/>
                    <a:lstStyle/>
                    <a:p>
                      <a:pPr algn="ctr"/>
                      <a:r>
                        <a:rPr lang="en-US" sz="1600" kern="1200" dirty="0" smtClean="0">
                          <a:solidFill>
                            <a:schemeClr val="dk1"/>
                          </a:solidFill>
                          <a:latin typeface="+mn-lt"/>
                          <a:ea typeface="+mn-ea"/>
                          <a:cs typeface="+mn-cs"/>
                        </a:rPr>
                        <a:t>0.119</a:t>
                      </a:r>
                      <a:endParaRPr lang="en-US" sz="1600" dirty="0"/>
                    </a:p>
                  </a:txBody>
                  <a:tcPr>
                    <a:lnB w="12700" cap="flat" cmpd="sng" algn="ctr">
                      <a:solidFill>
                        <a:srgbClr val="1F497D">
                          <a:lumMod val="60000"/>
                          <a:lumOff val="40000"/>
                        </a:srgbClr>
                      </a:solidFill>
                      <a:prstDash val="solid"/>
                      <a:round/>
                      <a:headEnd type="none" w="med" len="med"/>
                      <a:tailEnd type="none" w="med" len="med"/>
                    </a:lnB>
                  </a:tcPr>
                </a:tc>
              </a:tr>
            </a:tbl>
          </a:graphicData>
        </a:graphic>
      </p:graphicFrame>
      <p:sp>
        <p:nvSpPr>
          <p:cNvPr id="7" name="Content Placeholder 3"/>
          <p:cNvSpPr txBox="1">
            <a:spLocks/>
          </p:cNvSpPr>
          <p:nvPr/>
        </p:nvSpPr>
        <p:spPr>
          <a:xfrm>
            <a:off x="1331640" y="5229200"/>
            <a:ext cx="7986255" cy="864096"/>
          </a:xfrm>
          <a:prstGeom prst="rect">
            <a:avLst/>
          </a:prstGeom>
          <a:noFill/>
        </p:spPr>
        <p:txBody>
          <a:bodyPr vert="horz" lIns="91440" tIns="0" rIns="91440" bIns="0" rtlCol="0">
            <a:norm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0"/>
              </a:spcBef>
              <a:buFont typeface="Arial"/>
              <a:buNone/>
            </a:pPr>
            <a:r>
              <a:rPr lang="en-US" sz="1600" b="1" dirty="0" smtClean="0"/>
              <a:t>Main conclusion:</a:t>
            </a:r>
          </a:p>
          <a:p>
            <a:pPr marL="0" indent="0">
              <a:lnSpc>
                <a:spcPct val="100000"/>
              </a:lnSpc>
              <a:spcBef>
                <a:spcPts val="0"/>
              </a:spcBef>
              <a:buFont typeface="Arial"/>
              <a:buNone/>
            </a:pPr>
            <a:r>
              <a:rPr lang="en-US" sz="1600" dirty="0" smtClean="0"/>
              <a:t>Triplet transfer function errors starts to play a role from 1 unit.</a:t>
            </a:r>
          </a:p>
        </p:txBody>
      </p:sp>
    </p:spTree>
    <p:extLst>
      <p:ext uri="{BB962C8B-B14F-4D97-AF65-F5344CB8AC3E}">
        <p14:creationId xmlns:p14="http://schemas.microsoft.com/office/powerpoint/2010/main" val="6017980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13</a:t>
            </a:fld>
            <a:endParaRPr lang="en-US"/>
          </a:p>
        </p:txBody>
      </p:sp>
      <p:sp>
        <p:nvSpPr>
          <p:cNvPr id="3" name="Title 2"/>
          <p:cNvSpPr>
            <a:spLocks noGrp="1"/>
          </p:cNvSpPr>
          <p:nvPr>
            <p:ph type="title"/>
          </p:nvPr>
        </p:nvSpPr>
        <p:spPr/>
        <p:txBody>
          <a:bodyPr/>
          <a:lstStyle/>
          <a:p>
            <a:r>
              <a:rPr lang="en-US" dirty="0" smtClean="0"/>
              <a:t>Specifications and Simulations</a:t>
            </a:r>
            <a:endParaRPr lang="en-US" dirty="0"/>
          </a:p>
        </p:txBody>
      </p:sp>
      <p:sp>
        <p:nvSpPr>
          <p:cNvPr id="4" name="Content Placeholder 3"/>
          <p:cNvSpPr>
            <a:spLocks noGrp="1"/>
          </p:cNvSpPr>
          <p:nvPr>
            <p:ph idx="1"/>
          </p:nvPr>
        </p:nvSpPr>
        <p:spPr>
          <a:xfrm>
            <a:off x="251520" y="1188718"/>
            <a:ext cx="8673024" cy="5480641"/>
          </a:xfrm>
          <a:solidFill>
            <a:schemeClr val="bg1"/>
          </a:solidFill>
        </p:spPr>
        <p:txBody>
          <a:bodyPr>
            <a:noAutofit/>
          </a:bodyPr>
          <a:lstStyle/>
          <a:p>
            <a:pPr marL="0" indent="0">
              <a:lnSpc>
                <a:spcPct val="100000"/>
              </a:lnSpc>
              <a:spcBef>
                <a:spcPts val="0"/>
              </a:spcBef>
              <a:spcAft>
                <a:spcPts val="600"/>
              </a:spcAft>
              <a:buNone/>
            </a:pPr>
            <a:r>
              <a:rPr lang="en-US" sz="1600" b="1" dirty="0" smtClean="0"/>
              <a:t>What do we need to specify?</a:t>
            </a:r>
          </a:p>
          <a:p>
            <a:pPr marL="342900" indent="-342900">
              <a:lnSpc>
                <a:spcPct val="100000"/>
              </a:lnSpc>
              <a:spcBef>
                <a:spcPts val="0"/>
              </a:spcBef>
              <a:buFont typeface="+mj-lt"/>
              <a:buAutoNum type="arabicPeriod"/>
            </a:pPr>
            <a:r>
              <a:rPr lang="en-US" sz="1600" b="1" dirty="0" smtClean="0"/>
              <a:t>from fill to fill:</a:t>
            </a:r>
          </a:p>
          <a:p>
            <a:pPr marL="457200" lvl="2" indent="0">
              <a:lnSpc>
                <a:spcPct val="100000"/>
              </a:lnSpc>
              <a:spcBef>
                <a:spcPts val="0"/>
              </a:spcBef>
              <a:buNone/>
            </a:pPr>
            <a:r>
              <a:rPr lang="en-US" sz="1600" dirty="0" smtClean="0"/>
              <a:t>min precision:    required to </a:t>
            </a:r>
            <a:r>
              <a:rPr lang="en-US" sz="1600" dirty="0"/>
              <a:t>find collisions </a:t>
            </a:r>
            <a:r>
              <a:rPr lang="en-US" sz="1600" dirty="0" smtClean="0"/>
              <a:t>at the beginning of a fill </a:t>
            </a:r>
          </a:p>
          <a:p>
            <a:pPr marL="457200" lvl="2" indent="0">
              <a:lnSpc>
                <a:spcPct val="100000"/>
              </a:lnSpc>
              <a:spcBef>
                <a:spcPts val="0"/>
              </a:spcBef>
              <a:buNone/>
            </a:pPr>
            <a:r>
              <a:rPr lang="en-US" sz="1600" dirty="0" smtClean="0"/>
              <a:t>ideal precision:  </a:t>
            </a:r>
            <a:r>
              <a:rPr lang="en-US" sz="1600" dirty="0"/>
              <a:t>should allow to find 95% </a:t>
            </a:r>
            <a:r>
              <a:rPr lang="en-US" sz="1600" dirty="0" smtClean="0"/>
              <a:t>of </a:t>
            </a:r>
            <a:r>
              <a:rPr lang="en-US" sz="1600" dirty="0"/>
              <a:t>the </a:t>
            </a:r>
            <a:r>
              <a:rPr lang="en-US" sz="1600" dirty="0" smtClean="0"/>
              <a:t>luminosity </a:t>
            </a:r>
            <a:r>
              <a:rPr lang="en-US" sz="1600" dirty="0"/>
              <a:t>by using </a:t>
            </a:r>
            <a:r>
              <a:rPr lang="en-US" sz="1600" dirty="0" smtClean="0"/>
              <a:t>only the BPMs (no </a:t>
            </a:r>
            <a:r>
              <a:rPr lang="en-US" sz="1600" dirty="0" err="1" smtClean="0"/>
              <a:t>lumiscan</a:t>
            </a:r>
            <a:r>
              <a:rPr lang="en-US" sz="1600" dirty="0" smtClean="0"/>
              <a:t>)</a:t>
            </a:r>
            <a:endParaRPr lang="en-US" sz="1600" dirty="0"/>
          </a:p>
          <a:p>
            <a:pPr marL="342900" indent="-342900">
              <a:lnSpc>
                <a:spcPct val="100000"/>
              </a:lnSpc>
              <a:spcBef>
                <a:spcPts val="0"/>
              </a:spcBef>
              <a:buFont typeface="+mj-lt"/>
              <a:buAutoNum type="arabicPeriod"/>
            </a:pPr>
            <a:r>
              <a:rPr lang="en-US" sz="1600" b="1" dirty="0" smtClean="0"/>
              <a:t>during one fill (after recalibration at the beginning of the fill):</a:t>
            </a:r>
            <a:endParaRPr lang="en-US" sz="1600" b="1" dirty="0"/>
          </a:p>
          <a:p>
            <a:pPr marL="457200" lvl="2" indent="0">
              <a:lnSpc>
                <a:spcPct val="100000"/>
              </a:lnSpc>
              <a:spcBef>
                <a:spcPts val="0"/>
              </a:spcBef>
              <a:buNone/>
            </a:pPr>
            <a:r>
              <a:rPr lang="en-US" sz="1600" dirty="0" smtClean="0"/>
              <a:t>precision:  required to keep the beams in collision without loss of luminosity</a:t>
            </a:r>
          </a:p>
          <a:p>
            <a:pPr marL="0" indent="0">
              <a:lnSpc>
                <a:spcPct val="100000"/>
              </a:lnSpc>
              <a:spcBef>
                <a:spcPts val="0"/>
              </a:spcBef>
              <a:buNone/>
            </a:pPr>
            <a:endParaRPr lang="en-US" sz="1600" b="1" dirty="0" smtClean="0"/>
          </a:p>
          <a:p>
            <a:pPr marL="0" indent="0">
              <a:lnSpc>
                <a:spcPct val="100000"/>
              </a:lnSpc>
              <a:spcBef>
                <a:spcPts val="0"/>
              </a:spcBef>
              <a:buNone/>
            </a:pPr>
            <a:r>
              <a:rPr lang="en-US" sz="1600" b="1" dirty="0" smtClean="0"/>
              <a:t>Simulation method:</a:t>
            </a:r>
          </a:p>
          <a:p>
            <a:pPr marL="0" indent="0">
              <a:lnSpc>
                <a:spcPct val="100000"/>
              </a:lnSpc>
              <a:spcBef>
                <a:spcPts val="0"/>
              </a:spcBef>
              <a:buNone/>
            </a:pPr>
            <a:r>
              <a:rPr lang="en-US" sz="1600" b="1" dirty="0" smtClean="0"/>
              <a:t>ideal </a:t>
            </a:r>
            <a:r>
              <a:rPr lang="en-US" sz="1600" b="1" dirty="0"/>
              <a:t>case:</a:t>
            </a:r>
          </a:p>
          <a:p>
            <a:pPr marL="554400" indent="-230400">
              <a:lnSpc>
                <a:spcPct val="100000"/>
              </a:lnSpc>
              <a:spcBef>
                <a:spcPts val="0"/>
              </a:spcBef>
            </a:pPr>
            <a:r>
              <a:rPr lang="en-US" sz="1600" dirty="0"/>
              <a:t>optics model including all errors, in particular misalignment errors</a:t>
            </a:r>
          </a:p>
          <a:p>
            <a:pPr marL="554400" indent="-230400">
              <a:lnSpc>
                <a:spcPct val="100000"/>
              </a:lnSpc>
              <a:spcBef>
                <a:spcPts val="0"/>
              </a:spcBef>
            </a:pPr>
            <a:r>
              <a:rPr lang="en-US" sz="1600" dirty="0"/>
              <a:t>try to correct orbit similar to the correction as done currently in the LHC</a:t>
            </a:r>
            <a:r>
              <a:rPr lang="en-US" sz="1600" b="1" dirty="0"/>
              <a:t>: global SVD </a:t>
            </a:r>
            <a:r>
              <a:rPr lang="en-US" sz="1600" dirty="0"/>
              <a:t>for each beam individually using the orbit response matrix of the “idealized” optics model (no errors)</a:t>
            </a:r>
          </a:p>
          <a:p>
            <a:pPr marL="0" indent="0">
              <a:lnSpc>
                <a:spcPct val="100000"/>
              </a:lnSpc>
              <a:spcBef>
                <a:spcPts val="0"/>
              </a:spcBef>
              <a:buNone/>
            </a:pPr>
            <a:r>
              <a:rPr lang="en-US" sz="1600" dirty="0"/>
              <a:t>but: misalignment errors are not known well </a:t>
            </a:r>
            <a:r>
              <a:rPr lang="en-US" sz="1600" dirty="0" smtClean="0"/>
              <a:t>enough   </a:t>
            </a:r>
            <a:endParaRPr lang="en-US" sz="1600" dirty="0"/>
          </a:p>
          <a:p>
            <a:pPr marL="0" lvl="2" indent="0">
              <a:lnSpc>
                <a:spcPct val="100000"/>
              </a:lnSpc>
              <a:spcBef>
                <a:spcPts val="0"/>
              </a:spcBef>
              <a:buNone/>
            </a:pPr>
            <a:endParaRPr lang="en-US" sz="1600" dirty="0" smtClean="0"/>
          </a:p>
        </p:txBody>
      </p:sp>
    </p:spTree>
    <p:extLst>
      <p:ext uri="{BB962C8B-B14F-4D97-AF65-F5344CB8AC3E}">
        <p14:creationId xmlns:p14="http://schemas.microsoft.com/office/powerpoint/2010/main" val="17374272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14</a:t>
            </a:fld>
            <a:endParaRPr lang="en-US"/>
          </a:p>
        </p:txBody>
      </p:sp>
      <p:sp>
        <p:nvSpPr>
          <p:cNvPr id="3" name="Title 2"/>
          <p:cNvSpPr>
            <a:spLocks noGrp="1"/>
          </p:cNvSpPr>
          <p:nvPr>
            <p:ph type="title"/>
          </p:nvPr>
        </p:nvSpPr>
        <p:spPr/>
        <p:txBody>
          <a:bodyPr/>
          <a:lstStyle/>
          <a:p>
            <a:r>
              <a:rPr lang="en-US" dirty="0" smtClean="0"/>
              <a:t>Conclusion</a:t>
            </a:r>
            <a:endParaRPr lang="en-US" dirty="0"/>
          </a:p>
        </p:txBody>
      </p:sp>
      <p:sp>
        <p:nvSpPr>
          <p:cNvPr id="4" name="Content Placeholder 3"/>
          <p:cNvSpPr>
            <a:spLocks noGrp="1"/>
          </p:cNvSpPr>
          <p:nvPr>
            <p:ph idx="1"/>
          </p:nvPr>
        </p:nvSpPr>
        <p:spPr/>
        <p:txBody>
          <a:bodyPr>
            <a:normAutofit fontScale="92500" lnSpcReduction="20000"/>
          </a:bodyPr>
          <a:lstStyle/>
          <a:p>
            <a:pPr>
              <a:lnSpc>
                <a:spcPct val="100000"/>
              </a:lnSpc>
            </a:pPr>
            <a:r>
              <a:rPr lang="en-US" sz="1800" dirty="0"/>
              <a:t>F</a:t>
            </a:r>
            <a:r>
              <a:rPr lang="en-US" sz="1800" dirty="0" smtClean="0"/>
              <a:t>or the HL-LHC </a:t>
            </a:r>
            <a:r>
              <a:rPr lang="el-GR" sz="1800" dirty="0"/>
              <a:t>β</a:t>
            </a:r>
            <a:r>
              <a:rPr lang="en-US" sz="1800" dirty="0" smtClean="0"/>
              <a:t>*-leveling in IR1/5 is foreseen resulting in continuous optics changes.</a:t>
            </a:r>
          </a:p>
          <a:p>
            <a:pPr>
              <a:lnSpc>
                <a:spcPct val="100000"/>
              </a:lnSpc>
            </a:pPr>
            <a:r>
              <a:rPr lang="en-US" sz="1800" dirty="0" smtClean="0"/>
              <a:t>Frequent </a:t>
            </a:r>
            <a:r>
              <a:rPr lang="en-US" sz="1800" dirty="0" err="1" smtClean="0"/>
              <a:t>lumiscans</a:t>
            </a:r>
            <a:r>
              <a:rPr lang="en-US" sz="1800" dirty="0" smtClean="0"/>
              <a:t> not affordable due to time and emittance losses in the process.</a:t>
            </a:r>
          </a:p>
          <a:p>
            <a:pPr>
              <a:lnSpc>
                <a:spcPct val="100000"/>
              </a:lnSpc>
            </a:pPr>
            <a:r>
              <a:rPr lang="en-US" sz="1800" dirty="0" smtClean="0"/>
              <a:t>Ideally triple BPM could provide measurements to:</a:t>
            </a:r>
          </a:p>
          <a:p>
            <a:pPr marL="1028700" lvl="3" indent="-342900">
              <a:lnSpc>
                <a:spcPct val="100000"/>
              </a:lnSpc>
              <a:buFont typeface="+mj-lt"/>
              <a:buAutoNum type="alphaLcParenR"/>
            </a:pPr>
            <a:r>
              <a:rPr lang="en-US" sz="1800" dirty="0" smtClean="0"/>
              <a:t>find collisions at the beginning of the fill (e.g. obtain 1% luminosity signal);</a:t>
            </a:r>
          </a:p>
          <a:p>
            <a:pPr marL="1028700" lvl="3" indent="-342900">
              <a:lnSpc>
                <a:spcPct val="100000"/>
              </a:lnSpc>
              <a:buFont typeface="+mj-lt"/>
              <a:buAutoNum type="alphaLcParenR"/>
            </a:pPr>
            <a:r>
              <a:rPr lang="en-US" sz="1800" dirty="0" smtClean="0"/>
              <a:t>keep </a:t>
            </a:r>
            <a:r>
              <a:rPr lang="en-US" sz="1800" dirty="0"/>
              <a:t>the beams in collision without loss of </a:t>
            </a:r>
            <a:r>
              <a:rPr lang="en-US" sz="1800" dirty="0" smtClean="0"/>
              <a:t>luminosity (e.g. keep 99% luminosity).</a:t>
            </a:r>
          </a:p>
          <a:p>
            <a:pPr>
              <a:lnSpc>
                <a:spcPct val="100000"/>
              </a:lnSpc>
            </a:pPr>
            <a:r>
              <a:rPr lang="en-US" sz="1800" dirty="0" smtClean="0"/>
              <a:t>If using </a:t>
            </a:r>
            <a:r>
              <a:rPr lang="en-US" sz="1800" dirty="0"/>
              <a:t>all BPMs and no errors </a:t>
            </a:r>
            <a:r>
              <a:rPr lang="en-US" sz="1800" dirty="0" smtClean="0"/>
              <a:t>a precision </a:t>
            </a:r>
            <a:r>
              <a:rPr lang="en-US" sz="1800" dirty="0"/>
              <a:t>of </a:t>
            </a:r>
            <a:r>
              <a:rPr lang="en-US" sz="1800" dirty="0" smtClean="0"/>
              <a:t>+/- 1.5 </a:t>
            </a:r>
            <a:r>
              <a:rPr lang="el-GR" sz="1800" dirty="0"/>
              <a:t>μ</a:t>
            </a:r>
            <a:r>
              <a:rPr lang="sv-SE" sz="1800" dirty="0" smtClean="0"/>
              <a:t>m is </a:t>
            </a:r>
            <a:r>
              <a:rPr lang="en-US" sz="1800" dirty="0" smtClean="0"/>
              <a:t>precision is needed to keep beam in collision, and a </a:t>
            </a:r>
            <a:r>
              <a:rPr lang="en-US" sz="1800" smtClean="0"/>
              <a:t>factor 20 </a:t>
            </a:r>
            <a:r>
              <a:rPr lang="en-US" sz="1800" dirty="0" smtClean="0"/>
              <a:t>more is sufficient to find collisions.</a:t>
            </a:r>
          </a:p>
          <a:p>
            <a:pPr>
              <a:lnSpc>
                <a:spcPct val="100000"/>
              </a:lnSpc>
            </a:pPr>
            <a:r>
              <a:rPr lang="en-US" sz="1800" dirty="0" smtClean="0"/>
              <a:t>Only a selection of BPMs is sufficient, where the two BPMs closest to the IP are most efficient (other BPMS should both be kept for statistics and redundancy). </a:t>
            </a:r>
          </a:p>
          <a:p>
            <a:pPr>
              <a:lnSpc>
                <a:spcPct val="100000"/>
              </a:lnSpc>
            </a:pPr>
            <a:r>
              <a:rPr lang="en-US" sz="1800" dirty="0"/>
              <a:t>I</a:t>
            </a:r>
            <a:r>
              <a:rPr lang="en-US" sz="1800" dirty="0" smtClean="0"/>
              <a:t>nfluence of errors:</a:t>
            </a:r>
          </a:p>
          <a:p>
            <a:pPr lvl="2">
              <a:lnSpc>
                <a:spcPct val="100000"/>
              </a:lnSpc>
              <a:buFont typeface="Courier New"/>
              <a:buChar char="o"/>
            </a:pPr>
            <a:r>
              <a:rPr lang="en-US" sz="1800" dirty="0" smtClean="0"/>
              <a:t>the BPMs should be longitudinally aligned or know up to about mm;</a:t>
            </a:r>
          </a:p>
          <a:p>
            <a:pPr lvl="2">
              <a:lnSpc>
                <a:spcPct val="100000"/>
              </a:lnSpc>
              <a:buFont typeface="Courier New"/>
              <a:buChar char="o"/>
            </a:pPr>
            <a:r>
              <a:rPr lang="en-US" sz="1800" dirty="0" smtClean="0"/>
              <a:t>transfer function errors of the triplet and corrector up to 10</a:t>
            </a:r>
            <a:r>
              <a:rPr lang="en-US" sz="1800" baseline="30000" dirty="0" smtClean="0"/>
              <a:t>-4</a:t>
            </a:r>
            <a:r>
              <a:rPr lang="en-US" sz="1800" dirty="0" smtClean="0"/>
              <a:t> are acceptable.</a:t>
            </a:r>
          </a:p>
          <a:p>
            <a:pPr>
              <a:lnSpc>
                <a:spcPct val="100000"/>
              </a:lnSpc>
            </a:pPr>
            <a:r>
              <a:rPr lang="en-US" sz="1800" dirty="0" smtClean="0"/>
              <a:t>Future work:</a:t>
            </a:r>
            <a:endParaRPr lang="en-US" sz="1400" dirty="0"/>
          </a:p>
          <a:p>
            <a:pPr lvl="2">
              <a:lnSpc>
                <a:spcPct val="100000"/>
              </a:lnSpc>
              <a:buFont typeface="Courier New"/>
              <a:buChar char="o"/>
            </a:pPr>
            <a:r>
              <a:rPr lang="en-US" sz="1800" dirty="0" smtClean="0"/>
              <a:t>introduce more realistic BPM imperfection models (input from BI needed);</a:t>
            </a:r>
          </a:p>
          <a:p>
            <a:pPr lvl="2">
              <a:lnSpc>
                <a:spcPct val="100000"/>
              </a:lnSpc>
              <a:buFont typeface="Courier New"/>
              <a:buChar char="o"/>
            </a:pPr>
            <a:r>
              <a:rPr lang="en-US" sz="1800" dirty="0" smtClean="0"/>
              <a:t>perform correction with perturbed model using the ideal response matrix as done in reality;</a:t>
            </a:r>
          </a:p>
          <a:p>
            <a:pPr lvl="2">
              <a:lnSpc>
                <a:spcPct val="100000"/>
              </a:lnSpc>
              <a:buFont typeface="Courier New"/>
              <a:buChar char="o"/>
            </a:pPr>
            <a:r>
              <a:rPr lang="en-US" sz="1800" dirty="0" smtClean="0"/>
              <a:t>validate simulation setup by producing LHC orbit correction features;</a:t>
            </a:r>
          </a:p>
          <a:p>
            <a:pPr lvl="2">
              <a:lnSpc>
                <a:spcPct val="100000"/>
              </a:lnSpc>
              <a:buFont typeface="Courier New"/>
              <a:buChar char="o"/>
            </a:pPr>
            <a:r>
              <a:rPr lang="en-US" sz="1800" dirty="0" smtClean="0"/>
              <a:t>plan MD in run II to validate the ability to control orbit in the D2 Q4 region as required by crab cavity and at IP as allowed by present and foreseen instrumentation.</a:t>
            </a:r>
            <a:endParaRPr lang="en-US" sz="1800" dirty="0"/>
          </a:p>
          <a:p>
            <a:pPr>
              <a:lnSpc>
                <a:spcPct val="100000"/>
              </a:lnSpc>
            </a:pPr>
            <a:endParaRPr lang="en-US" sz="1800" dirty="0" smtClean="0"/>
          </a:p>
          <a:p>
            <a:pPr>
              <a:lnSpc>
                <a:spcPct val="100000"/>
              </a:lnSpc>
            </a:pPr>
            <a:endParaRPr lang="en-US" sz="1800" dirty="0"/>
          </a:p>
        </p:txBody>
      </p:sp>
    </p:spTree>
    <p:extLst>
      <p:ext uri="{BB962C8B-B14F-4D97-AF65-F5344CB8AC3E}">
        <p14:creationId xmlns:p14="http://schemas.microsoft.com/office/powerpoint/2010/main" val="409991803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15</a:t>
            </a:fld>
            <a:endParaRPr lang="en-US"/>
          </a:p>
        </p:txBody>
      </p:sp>
      <p:sp>
        <p:nvSpPr>
          <p:cNvPr id="3" name="Title 2"/>
          <p:cNvSpPr>
            <a:spLocks noGrp="1"/>
          </p:cNvSpPr>
          <p:nvPr>
            <p:ph type="title"/>
          </p:nvPr>
        </p:nvSpPr>
        <p:spPr>
          <a:xfrm>
            <a:off x="2483768" y="2442592"/>
            <a:ext cx="4654323" cy="914400"/>
          </a:xfrm>
        </p:spPr>
        <p:txBody>
          <a:bodyPr/>
          <a:lstStyle/>
          <a:p>
            <a:pPr algn="ctr"/>
            <a:r>
              <a:rPr lang="en-US" dirty="0" smtClean="0"/>
              <a:t>Backup slides</a:t>
            </a:r>
            <a:endParaRPr lang="en-US" dirty="0"/>
          </a:p>
        </p:txBody>
      </p:sp>
    </p:spTree>
    <p:extLst>
      <p:ext uri="{BB962C8B-B14F-4D97-AF65-F5344CB8AC3E}">
        <p14:creationId xmlns:p14="http://schemas.microsoft.com/office/powerpoint/2010/main" val="138611190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457200" y="1189038"/>
            <a:ext cx="8229600" cy="5348920"/>
          </a:xfrm>
          <a:noFill/>
        </p:spPr>
        <p:txBody>
          <a:bodyPr>
            <a:normAutofit/>
          </a:bodyPr>
          <a:lstStyle/>
          <a:p>
            <a:pPr marL="0" indent="0">
              <a:lnSpc>
                <a:spcPct val="100000"/>
              </a:lnSpc>
              <a:spcBef>
                <a:spcPts val="0"/>
              </a:spcBef>
              <a:buNone/>
            </a:pPr>
            <a:r>
              <a:rPr lang="en-US" sz="1600" dirty="0" smtClean="0"/>
              <a:t>An increase of the imperfections in the arc only results in an increase of the MCBC7 corrector strength (which needs to be sufficient), but does not influence the orbit at the IP</a:t>
            </a:r>
          </a:p>
        </p:txBody>
      </p:sp>
      <p:sp>
        <p:nvSpPr>
          <p:cNvPr id="2" name="Slide Number Placeholder 1"/>
          <p:cNvSpPr>
            <a:spLocks noGrp="1"/>
          </p:cNvSpPr>
          <p:nvPr>
            <p:ph type="sldNum" sz="quarter" idx="12"/>
          </p:nvPr>
        </p:nvSpPr>
        <p:spPr/>
        <p:txBody>
          <a:bodyPr/>
          <a:lstStyle/>
          <a:p>
            <a:fld id="{0FA004B2-1541-5046-B6F2-22AF56585712}" type="slidenum">
              <a:rPr lang="en-US" smtClean="0"/>
              <a:t>16</a:t>
            </a:fld>
            <a:endParaRPr lang="en-US"/>
          </a:p>
        </p:txBody>
      </p:sp>
      <p:sp>
        <p:nvSpPr>
          <p:cNvPr id="3" name="Title 2"/>
          <p:cNvSpPr>
            <a:spLocks noGrp="1"/>
          </p:cNvSpPr>
          <p:nvPr>
            <p:ph type="title"/>
          </p:nvPr>
        </p:nvSpPr>
        <p:spPr/>
        <p:txBody>
          <a:bodyPr/>
          <a:lstStyle/>
          <a:p>
            <a:r>
              <a:rPr lang="en-US" dirty="0" smtClean="0"/>
              <a:t>Arc imperfections</a:t>
            </a:r>
            <a:endParaRPr lang="en-US" dirty="0"/>
          </a:p>
        </p:txBody>
      </p:sp>
      <p:sp>
        <p:nvSpPr>
          <p:cNvPr id="11" name="Rectangle 10"/>
          <p:cNvSpPr/>
          <p:nvPr/>
        </p:nvSpPr>
        <p:spPr>
          <a:xfrm>
            <a:off x="5868144" y="4405590"/>
            <a:ext cx="1194896" cy="369332"/>
          </a:xfrm>
          <a:prstGeom prst="rect">
            <a:avLst/>
          </a:prstGeom>
        </p:spPr>
        <p:txBody>
          <a:bodyPr wrap="none">
            <a:spAutoFit/>
          </a:bodyPr>
          <a:lstStyle/>
          <a:p>
            <a:r>
              <a:rPr lang="en-US" dirty="0" smtClean="0"/>
              <a:t>1000 mum</a:t>
            </a:r>
            <a:endParaRPr lang="en-US" dirty="0"/>
          </a:p>
        </p:txBody>
      </p:sp>
      <p:pic>
        <p:nvPicPr>
          <p:cNvPr id="12" name="Picture 11" descr="corrstrength_mcbq6q7_MC567wbpmd1lbpmd1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732110" y="1712852"/>
            <a:ext cx="4432277" cy="3324208"/>
          </a:xfrm>
          <a:prstGeom prst="rect">
            <a:avLst/>
          </a:prstGeom>
        </p:spPr>
      </p:pic>
      <p:pic>
        <p:nvPicPr>
          <p:cNvPr id="13" name="Picture 12" descr="corrstrength_mcbq6q7_MC567wbpmd1lbpmd1r.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179512" y="1670735"/>
            <a:ext cx="4552598" cy="3414449"/>
          </a:xfrm>
          <a:prstGeom prst="rect">
            <a:avLst/>
          </a:prstGeom>
        </p:spPr>
      </p:pic>
      <p:pic>
        <p:nvPicPr>
          <p:cNvPr id="5" name="Picture 4" descr="co_IP_MC567wbpmd1lbpmd1r.png"/>
          <p:cNvPicPr>
            <a:picLocks noChangeAspect="1"/>
          </p:cNvPicPr>
          <p:nvPr/>
        </p:nvPicPr>
        <p:blipFill rotWithShape="1">
          <a:blip r:embed="rId5" cstate="email">
            <a:extLst>
              <a:ext uri="{28A0092B-C50C-407E-A947-70E740481C1C}">
                <a14:useLocalDpi xmlns:a14="http://schemas.microsoft.com/office/drawing/2010/main" val="0"/>
              </a:ext>
            </a:extLst>
          </a:blip>
          <a:srcRect l="4124" t="7577" r="52083" b="50673"/>
          <a:stretch/>
        </p:blipFill>
        <p:spPr>
          <a:xfrm>
            <a:off x="1043608" y="2155651"/>
            <a:ext cx="2261421" cy="2425477"/>
          </a:xfrm>
          <a:prstGeom prst="rect">
            <a:avLst/>
          </a:prstGeom>
        </p:spPr>
      </p:pic>
      <p:pic>
        <p:nvPicPr>
          <p:cNvPr id="6" name="Picture 5" descr="co_IP_MC567wbpmd1lbpmd1r.png"/>
          <p:cNvPicPr>
            <a:picLocks noChangeAspect="1"/>
          </p:cNvPicPr>
          <p:nvPr/>
        </p:nvPicPr>
        <p:blipFill rotWithShape="1">
          <a:blip r:embed="rId6" cstate="email">
            <a:extLst>
              <a:ext uri="{28A0092B-C50C-407E-A947-70E740481C1C}">
                <a14:useLocalDpi xmlns:a14="http://schemas.microsoft.com/office/drawing/2010/main" val="0"/>
              </a:ext>
            </a:extLst>
          </a:blip>
          <a:srcRect l="3334" t="7576" r="52841" b="50168"/>
          <a:stretch/>
        </p:blipFill>
        <p:spPr>
          <a:xfrm>
            <a:off x="5580112" y="2054912"/>
            <a:ext cx="2188405" cy="2373769"/>
          </a:xfrm>
          <a:prstGeom prst="rect">
            <a:avLst/>
          </a:prstGeom>
        </p:spPr>
      </p:pic>
      <p:sp>
        <p:nvSpPr>
          <p:cNvPr id="14" name="Rectangle 13"/>
          <p:cNvSpPr/>
          <p:nvPr/>
        </p:nvSpPr>
        <p:spPr>
          <a:xfrm>
            <a:off x="8008772" y="4900518"/>
            <a:ext cx="722636" cy="369332"/>
          </a:xfrm>
          <a:prstGeom prst="rect">
            <a:avLst/>
          </a:prstGeom>
        </p:spPr>
        <p:txBody>
          <a:bodyPr wrap="none">
            <a:spAutoFit/>
          </a:bodyPr>
          <a:lstStyle/>
          <a:p>
            <a:r>
              <a:rPr lang="en-US" dirty="0" smtClean="0"/>
              <a:t>1 mm</a:t>
            </a:r>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323576768"/>
              </p:ext>
            </p:extLst>
          </p:nvPr>
        </p:nvGraphicFramePr>
        <p:xfrm>
          <a:off x="1527754" y="5373216"/>
          <a:ext cx="6408712" cy="1005840"/>
        </p:xfrm>
        <a:graphic>
          <a:graphicData uri="http://schemas.openxmlformats.org/drawingml/2006/table">
            <a:tbl>
              <a:tblPr firstRow="1" bandRow="1">
                <a:tableStyleId>{3C2FFA5D-87B4-456A-9821-1D502468CF0F}</a:tableStyleId>
              </a:tblPr>
              <a:tblGrid>
                <a:gridCol w="1584176"/>
                <a:gridCol w="1800200"/>
                <a:gridCol w="1512168"/>
                <a:gridCol w="1512168"/>
              </a:tblGrid>
              <a:tr h="236598">
                <a:tc>
                  <a:txBody>
                    <a:bodyPr/>
                    <a:lstStyle/>
                    <a:p>
                      <a:r>
                        <a:rPr lang="en-US" sz="1600" dirty="0" smtClean="0"/>
                        <a:t>orbit at IP5 (x/y)</a:t>
                      </a:r>
                      <a:endParaRPr lang="en-US" sz="1600" dirty="0"/>
                    </a:p>
                  </a:txBody>
                  <a:tcPr/>
                </a:tc>
                <a:tc>
                  <a:txBody>
                    <a:bodyPr/>
                    <a:lstStyle/>
                    <a:p>
                      <a:r>
                        <a:rPr lang="en-US" sz="1600" b="1" kern="1200" dirty="0" smtClean="0">
                          <a:solidFill>
                            <a:schemeClr val="lt1"/>
                          </a:solidFill>
                          <a:latin typeface="+mn-lt"/>
                          <a:ea typeface="+mn-ea"/>
                          <a:cs typeface="+mn-cs"/>
                        </a:rPr>
                        <a:t>max(|z-z0|)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r>
                        <a:rPr lang="en-US" sz="1600" b="1" kern="1200" dirty="0" err="1" smtClean="0">
                          <a:solidFill>
                            <a:schemeClr val="lt1"/>
                          </a:solidFill>
                          <a:latin typeface="+mn-lt"/>
                          <a:ea typeface="+mn-ea"/>
                          <a:cs typeface="+mn-cs"/>
                        </a:rPr>
                        <a:t>rms</a:t>
                      </a:r>
                      <a:r>
                        <a:rPr lang="en-US" sz="1600" b="1" kern="1200" dirty="0" smtClean="0">
                          <a:solidFill>
                            <a:schemeClr val="lt1"/>
                          </a:solidFill>
                          <a:latin typeface="+mn-lt"/>
                          <a:ea typeface="+mn-ea"/>
                          <a:cs typeface="+mn-cs"/>
                        </a:rPr>
                        <a:t>(z-z0)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r>
                        <a:rPr lang="en-US" sz="1600" b="1" kern="1200" dirty="0" smtClean="0">
                          <a:solidFill>
                            <a:schemeClr val="lt1"/>
                          </a:solidFill>
                          <a:latin typeface="+mn-lt"/>
                          <a:ea typeface="+mn-ea"/>
                          <a:cs typeface="+mn-cs"/>
                        </a:rPr>
                        <a:t>2rms(z-z0)/</a:t>
                      </a:r>
                      <a:r>
                        <a:rPr lang="el-GR" sz="1600" dirty="0" smtClean="0"/>
                        <a:t>σ</a:t>
                      </a:r>
                      <a:r>
                        <a:rPr lang="en-US" sz="1600" baseline="-25000" dirty="0" smtClean="0"/>
                        <a:t>z</a:t>
                      </a:r>
                      <a:endParaRPr lang="en-US" sz="1600" baseline="-250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100 </a:t>
                      </a:r>
                      <a:r>
                        <a:rPr lang="el-GR" sz="1600" dirty="0" smtClean="0"/>
                        <a:t>μ</a:t>
                      </a:r>
                      <a:r>
                        <a:rPr lang="en-US" sz="1600" dirty="0" smtClean="0"/>
                        <a:t>m</a:t>
                      </a:r>
                    </a:p>
                  </a:txBody>
                  <a:tcPr/>
                </a:tc>
                <a:tc rowSpan="2">
                  <a:txBody>
                    <a:bodyPr/>
                    <a:lstStyle/>
                    <a:p>
                      <a:pPr algn="ctr"/>
                      <a:r>
                        <a:rPr lang="en-US" sz="1600" kern="1200" dirty="0" smtClean="0">
                          <a:solidFill>
                            <a:schemeClr val="dk1"/>
                          </a:solidFill>
                          <a:latin typeface="+mn-lt"/>
                          <a:ea typeface="+mn-ea"/>
                          <a:cs typeface="+mn-cs"/>
                        </a:rPr>
                        <a:t>1.14/1.12</a:t>
                      </a:r>
                      <a:endParaRPr lang="en-US" sz="1600" dirty="0"/>
                    </a:p>
                  </a:txBody>
                  <a:tcPr anchor="ctr"/>
                </a:tc>
                <a:tc rowSpan="2">
                  <a:txBody>
                    <a:bodyPr/>
                    <a:lstStyle/>
                    <a:p>
                      <a:pPr algn="ctr"/>
                      <a:r>
                        <a:rPr lang="en-US" sz="1600" kern="1200" dirty="0" smtClean="0">
                          <a:solidFill>
                            <a:schemeClr val="dk1"/>
                          </a:solidFill>
                          <a:latin typeface="+mn-lt"/>
                          <a:ea typeface="+mn-ea"/>
                          <a:cs typeface="+mn-cs"/>
                        </a:rPr>
                        <a:t>0.33/0.33</a:t>
                      </a:r>
                      <a:endParaRPr lang="en-US" sz="1600" dirty="0"/>
                    </a:p>
                  </a:txBody>
                  <a:tcPr anchor="ctr"/>
                </a:tc>
                <a:tc rowSpan="2">
                  <a:txBody>
                    <a:bodyPr/>
                    <a:lstStyle/>
                    <a:p>
                      <a:pPr algn="ctr"/>
                      <a:r>
                        <a:rPr lang="en-US" sz="1600" dirty="0" smtClean="0"/>
                        <a:t>0.092/0.094</a:t>
                      </a:r>
                      <a:endParaRPr lang="en-US" sz="1600" dirty="0"/>
                    </a:p>
                  </a:txBody>
                  <a:tcPr anchor="ct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1 mm</a:t>
                      </a:r>
                    </a:p>
                  </a:txBody>
                  <a:tcPr/>
                </a:tc>
                <a:tc vMerge="1">
                  <a:txBody>
                    <a:bodyPr/>
                    <a:lstStyle/>
                    <a:p>
                      <a:pPr algn="ctr"/>
                      <a:endParaRPr lang="en-US" sz="1600" dirty="0"/>
                    </a:p>
                  </a:txBody>
                  <a:tcPr/>
                </a:tc>
                <a:tc vMerge="1">
                  <a:txBody>
                    <a:bodyPr/>
                    <a:lstStyle/>
                    <a:p>
                      <a:pPr algn="ctr"/>
                      <a:endParaRPr lang="en-US" sz="1600" dirty="0"/>
                    </a:p>
                  </a:txBody>
                  <a:tcPr/>
                </a:tc>
                <a:tc vMerge="1">
                  <a:txBody>
                    <a:bodyPr/>
                    <a:lstStyle/>
                    <a:p>
                      <a:pPr algn="ctr"/>
                      <a:endParaRPr lang="en-US" sz="1600" dirty="0"/>
                    </a:p>
                  </a:txBody>
                  <a:tcPr/>
                </a:tc>
              </a:tr>
            </a:tbl>
          </a:graphicData>
        </a:graphic>
      </p:graphicFrame>
      <p:sp>
        <p:nvSpPr>
          <p:cNvPr id="10" name="Rectangle 9"/>
          <p:cNvSpPr/>
          <p:nvPr/>
        </p:nvSpPr>
        <p:spPr>
          <a:xfrm>
            <a:off x="3305029" y="4903858"/>
            <a:ext cx="899142" cy="369332"/>
          </a:xfrm>
          <a:prstGeom prst="rect">
            <a:avLst/>
          </a:prstGeom>
        </p:spPr>
        <p:txBody>
          <a:bodyPr wrap="none">
            <a:spAutoFit/>
          </a:bodyPr>
          <a:lstStyle/>
          <a:p>
            <a:r>
              <a:rPr lang="en-US" dirty="0" smtClean="0"/>
              <a:t>100 </a:t>
            </a:r>
            <a:r>
              <a:rPr lang="el-GR" dirty="0"/>
              <a:t>μ</a:t>
            </a:r>
            <a:r>
              <a:rPr lang="en-US" dirty="0"/>
              <a:t>m</a:t>
            </a:r>
          </a:p>
        </p:txBody>
      </p:sp>
    </p:spTree>
    <p:extLst>
      <p:ext uri="{BB962C8B-B14F-4D97-AF65-F5344CB8AC3E}">
        <p14:creationId xmlns:p14="http://schemas.microsoft.com/office/powerpoint/2010/main" val="34912048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beta_IP_1e-04kerr.png"/>
          <p:cNvPicPr>
            <a:picLocks noChangeAspect="1"/>
          </p:cNvPicPr>
          <p:nvPr/>
        </p:nvPicPr>
        <p:blipFill rotWithShape="1">
          <a:blip r:embed="rId3" cstate="email">
            <a:extLst>
              <a:ext uri="{28A0092B-C50C-407E-A947-70E740481C1C}">
                <a14:useLocalDpi xmlns:a14="http://schemas.microsoft.com/office/drawing/2010/main" val="0"/>
              </a:ext>
            </a:extLst>
          </a:blip>
          <a:srcRect l="3977" t="6566" r="51704" b="48653"/>
          <a:stretch/>
        </p:blipFill>
        <p:spPr>
          <a:xfrm>
            <a:off x="107504" y="3992448"/>
            <a:ext cx="2101495" cy="2388880"/>
          </a:xfrm>
          <a:prstGeom prst="rect">
            <a:avLst/>
          </a:prstGeom>
        </p:spPr>
      </p:pic>
      <p:sp>
        <p:nvSpPr>
          <p:cNvPr id="2" name="Slide Number Placeholder 1"/>
          <p:cNvSpPr>
            <a:spLocks noGrp="1"/>
          </p:cNvSpPr>
          <p:nvPr>
            <p:ph type="sldNum" sz="quarter" idx="12"/>
          </p:nvPr>
        </p:nvSpPr>
        <p:spPr/>
        <p:txBody>
          <a:bodyPr/>
          <a:lstStyle/>
          <a:p>
            <a:fld id="{0FA004B2-1541-5046-B6F2-22AF56585712}" type="slidenum">
              <a:rPr lang="en-US" smtClean="0"/>
              <a:t>17</a:t>
            </a:fld>
            <a:endParaRPr lang="en-US"/>
          </a:p>
        </p:txBody>
      </p:sp>
      <p:sp>
        <p:nvSpPr>
          <p:cNvPr id="3" name="Title 2"/>
          <p:cNvSpPr>
            <a:spLocks noGrp="1"/>
          </p:cNvSpPr>
          <p:nvPr>
            <p:ph type="title"/>
          </p:nvPr>
        </p:nvSpPr>
        <p:spPr/>
        <p:txBody>
          <a:bodyPr/>
          <a:lstStyle/>
          <a:p>
            <a:r>
              <a:rPr lang="en-US" dirty="0" smtClean="0"/>
              <a:t>Influence of errors</a:t>
            </a:r>
            <a:endParaRPr lang="en-US" dirty="0"/>
          </a:p>
        </p:txBody>
      </p:sp>
      <p:pic>
        <p:nvPicPr>
          <p:cNvPr id="5" name="Picture 4" descr="co_IP_1e-04kerr.png"/>
          <p:cNvPicPr>
            <a:picLocks noChangeAspect="1"/>
          </p:cNvPicPr>
          <p:nvPr/>
        </p:nvPicPr>
        <p:blipFill rotWithShape="1">
          <a:blip r:embed="rId4" cstate="email">
            <a:extLst>
              <a:ext uri="{28A0092B-C50C-407E-A947-70E740481C1C}">
                <a14:useLocalDpi xmlns:a14="http://schemas.microsoft.com/office/drawing/2010/main" val="0"/>
              </a:ext>
            </a:extLst>
          </a:blip>
          <a:srcRect l="7500" t="6060" r="51894" b="50169"/>
          <a:stretch/>
        </p:blipFill>
        <p:spPr>
          <a:xfrm>
            <a:off x="251520" y="1772816"/>
            <a:ext cx="1940936" cy="2353746"/>
          </a:xfrm>
          <a:prstGeom prst="rect">
            <a:avLst/>
          </a:prstGeom>
        </p:spPr>
      </p:pic>
      <p:pic>
        <p:nvPicPr>
          <p:cNvPr id="7" name="Picture 6" descr="co_IP_1e-03mcb.png"/>
          <p:cNvPicPr>
            <a:picLocks noChangeAspect="1"/>
          </p:cNvPicPr>
          <p:nvPr/>
        </p:nvPicPr>
        <p:blipFill rotWithShape="1">
          <a:blip r:embed="rId5" cstate="email">
            <a:extLst>
              <a:ext uri="{28A0092B-C50C-407E-A947-70E740481C1C}">
                <a14:useLocalDpi xmlns:a14="http://schemas.microsoft.com/office/drawing/2010/main" val="0"/>
              </a:ext>
            </a:extLst>
          </a:blip>
          <a:srcRect l="3433" t="8249" r="52841" b="49832"/>
          <a:stretch/>
        </p:blipFill>
        <p:spPr>
          <a:xfrm>
            <a:off x="3067831" y="1916831"/>
            <a:ext cx="2080233" cy="2243555"/>
          </a:xfrm>
          <a:prstGeom prst="rect">
            <a:avLst/>
          </a:prstGeom>
        </p:spPr>
      </p:pic>
      <p:pic>
        <p:nvPicPr>
          <p:cNvPr id="9" name="Picture 8" descr="co_IP_1e-04kerr1e-03mcb.png"/>
          <p:cNvPicPr>
            <a:picLocks noChangeAspect="1"/>
          </p:cNvPicPr>
          <p:nvPr/>
        </p:nvPicPr>
        <p:blipFill rotWithShape="1">
          <a:blip r:embed="rId6" cstate="email">
            <a:extLst>
              <a:ext uri="{28A0092B-C50C-407E-A947-70E740481C1C}">
                <a14:useLocalDpi xmlns:a14="http://schemas.microsoft.com/office/drawing/2010/main" val="0"/>
              </a:ext>
            </a:extLst>
          </a:blip>
          <a:srcRect l="4626" t="7744" r="52117" b="50842"/>
          <a:stretch/>
        </p:blipFill>
        <p:spPr>
          <a:xfrm>
            <a:off x="6660232" y="1905455"/>
            <a:ext cx="2016224" cy="2171617"/>
          </a:xfrm>
          <a:prstGeom prst="rect">
            <a:avLst/>
          </a:prstGeom>
        </p:spPr>
      </p:pic>
      <p:pic>
        <p:nvPicPr>
          <p:cNvPr id="10" name="Picture 9" descr="beta_IP_1e-03mcb.png"/>
          <p:cNvPicPr>
            <a:picLocks noChangeAspect="1"/>
          </p:cNvPicPr>
          <p:nvPr/>
        </p:nvPicPr>
        <p:blipFill rotWithShape="1">
          <a:blip r:embed="rId7" cstate="email">
            <a:extLst>
              <a:ext uri="{28A0092B-C50C-407E-A947-70E740481C1C}">
                <a14:useLocalDpi xmlns:a14="http://schemas.microsoft.com/office/drawing/2010/main" val="0"/>
              </a:ext>
            </a:extLst>
          </a:blip>
          <a:srcRect l="3598" t="6902" r="50379" b="48485"/>
          <a:stretch/>
        </p:blipFill>
        <p:spPr>
          <a:xfrm>
            <a:off x="3059832" y="4077072"/>
            <a:ext cx="2185833" cy="2383727"/>
          </a:xfrm>
          <a:prstGeom prst="rect">
            <a:avLst/>
          </a:prstGeom>
        </p:spPr>
      </p:pic>
      <p:pic>
        <p:nvPicPr>
          <p:cNvPr id="13" name="Picture 12" descr="beta_IP_1e-04kerr1e-03mcb.png"/>
          <p:cNvPicPr>
            <a:picLocks noChangeAspect="1"/>
          </p:cNvPicPr>
          <p:nvPr/>
        </p:nvPicPr>
        <p:blipFill rotWithShape="1">
          <a:blip r:embed="rId8" cstate="email">
            <a:extLst>
              <a:ext uri="{28A0092B-C50C-407E-A947-70E740481C1C}">
                <a14:useLocalDpi xmlns:a14="http://schemas.microsoft.com/office/drawing/2010/main" val="0"/>
              </a:ext>
            </a:extLst>
          </a:blip>
          <a:srcRect l="4167" t="7912" r="52118" b="50169"/>
          <a:stretch/>
        </p:blipFill>
        <p:spPr>
          <a:xfrm>
            <a:off x="6588223" y="4014509"/>
            <a:ext cx="2080637" cy="2244559"/>
          </a:xfrm>
          <a:prstGeom prst="rect">
            <a:avLst/>
          </a:prstGeom>
        </p:spPr>
      </p:pic>
      <p:sp>
        <p:nvSpPr>
          <p:cNvPr id="14" name="Rectangle 13"/>
          <p:cNvSpPr/>
          <p:nvPr/>
        </p:nvSpPr>
        <p:spPr>
          <a:xfrm>
            <a:off x="755576" y="6237312"/>
            <a:ext cx="947533" cy="369332"/>
          </a:xfrm>
          <a:prstGeom prst="rect">
            <a:avLst/>
          </a:prstGeom>
          <a:solidFill>
            <a:schemeClr val="bg1"/>
          </a:solidFill>
        </p:spPr>
        <p:txBody>
          <a:bodyPr wrap="none">
            <a:spAutoFit/>
          </a:bodyPr>
          <a:lstStyle/>
          <a:p>
            <a:r>
              <a:rPr lang="en-US" dirty="0" err="1" smtClean="0"/>
              <a:t>k</a:t>
            </a:r>
            <a:r>
              <a:rPr lang="en-US" baseline="-25000" dirty="0" err="1" smtClean="0"/>
              <a:t>err</a:t>
            </a:r>
            <a:r>
              <a:rPr lang="en-US" dirty="0" smtClean="0"/>
              <a:t>=10</a:t>
            </a:r>
            <a:r>
              <a:rPr lang="en-US" baseline="30000" dirty="0" smtClean="0"/>
              <a:t>-4</a:t>
            </a:r>
            <a:endParaRPr lang="en-US" baseline="30000" dirty="0"/>
          </a:p>
        </p:txBody>
      </p:sp>
      <p:sp>
        <p:nvSpPr>
          <p:cNvPr id="4" name="Content Placeholder 3"/>
          <p:cNvSpPr>
            <a:spLocks noGrp="1"/>
          </p:cNvSpPr>
          <p:nvPr>
            <p:ph idx="1"/>
          </p:nvPr>
        </p:nvSpPr>
        <p:spPr>
          <a:xfrm>
            <a:off x="457200" y="1189038"/>
            <a:ext cx="8229600" cy="501433"/>
          </a:xfrm>
          <a:noFill/>
        </p:spPr>
        <p:txBody>
          <a:bodyPr>
            <a:normAutofit fontScale="77500" lnSpcReduction="20000"/>
          </a:bodyPr>
          <a:lstStyle/>
          <a:p>
            <a:pPr marL="0" indent="0">
              <a:lnSpc>
                <a:spcPct val="100000"/>
              </a:lnSpc>
              <a:spcBef>
                <a:spcPts val="0"/>
              </a:spcBef>
              <a:buNone/>
            </a:pPr>
            <a:r>
              <a:rPr lang="en-US" sz="1600" dirty="0" smtClean="0"/>
              <a:t>influence of transfer </a:t>
            </a:r>
            <a:r>
              <a:rPr lang="en-US" sz="1600" dirty="0"/>
              <a:t>function errors of the IT and </a:t>
            </a:r>
            <a:r>
              <a:rPr lang="en-US" sz="1600" dirty="0" smtClean="0"/>
              <a:t>correctors:</a:t>
            </a:r>
          </a:p>
          <a:p>
            <a:pPr lvl="2">
              <a:lnSpc>
                <a:spcPct val="100000"/>
              </a:lnSpc>
              <a:spcBef>
                <a:spcPts val="0"/>
              </a:spcBef>
            </a:pPr>
            <a:r>
              <a:rPr lang="en-US" sz="1600" dirty="0" smtClean="0"/>
              <a:t>no correction</a:t>
            </a:r>
          </a:p>
          <a:p>
            <a:pPr lvl="2">
              <a:lnSpc>
                <a:spcPct val="100000"/>
              </a:lnSpc>
              <a:spcBef>
                <a:spcPts val="0"/>
              </a:spcBef>
            </a:pPr>
            <a:r>
              <a:rPr lang="en-US" sz="1600" dirty="0" smtClean="0"/>
              <a:t>closed orbit of complete ring (no only IR1/5)</a:t>
            </a:r>
            <a:endParaRPr lang="en-US" sz="1600" dirty="0"/>
          </a:p>
        </p:txBody>
      </p:sp>
      <p:sp>
        <p:nvSpPr>
          <p:cNvPr id="11" name="Rectangle 10"/>
          <p:cNvSpPr/>
          <p:nvPr/>
        </p:nvSpPr>
        <p:spPr>
          <a:xfrm>
            <a:off x="3723437" y="6309320"/>
            <a:ext cx="992579" cy="369332"/>
          </a:xfrm>
          <a:prstGeom prst="rect">
            <a:avLst/>
          </a:prstGeom>
          <a:solidFill>
            <a:schemeClr val="bg1"/>
          </a:solidFill>
        </p:spPr>
        <p:txBody>
          <a:bodyPr wrap="none">
            <a:spAutoFit/>
          </a:bodyPr>
          <a:lstStyle/>
          <a:p>
            <a:r>
              <a:rPr lang="en-US" dirty="0" err="1" smtClean="0"/>
              <a:t>acb</a:t>
            </a:r>
            <a:r>
              <a:rPr lang="en-US" dirty="0" smtClean="0"/>
              <a:t>=10</a:t>
            </a:r>
            <a:r>
              <a:rPr lang="en-US" baseline="30000" dirty="0" smtClean="0"/>
              <a:t>-3</a:t>
            </a:r>
            <a:endParaRPr lang="en-US" baseline="30000" dirty="0"/>
          </a:p>
        </p:txBody>
      </p:sp>
      <p:sp>
        <p:nvSpPr>
          <p:cNvPr id="16" name="Rectangle 15"/>
          <p:cNvSpPr/>
          <p:nvPr/>
        </p:nvSpPr>
        <p:spPr>
          <a:xfrm>
            <a:off x="6804248" y="6257095"/>
            <a:ext cx="1864613" cy="553998"/>
          </a:xfrm>
          <a:prstGeom prst="rect">
            <a:avLst/>
          </a:prstGeom>
          <a:solidFill>
            <a:schemeClr val="bg1"/>
          </a:solidFill>
        </p:spPr>
        <p:txBody>
          <a:bodyPr wrap="none">
            <a:spAutoFit/>
          </a:bodyPr>
          <a:lstStyle/>
          <a:p>
            <a:r>
              <a:rPr lang="en-US" dirty="0" err="1" smtClean="0"/>
              <a:t>k</a:t>
            </a:r>
            <a:r>
              <a:rPr lang="en-US" baseline="-25000" dirty="0" err="1" smtClean="0"/>
              <a:t>err</a:t>
            </a:r>
            <a:r>
              <a:rPr lang="en-US" dirty="0" smtClean="0"/>
              <a:t>=10</a:t>
            </a:r>
            <a:r>
              <a:rPr lang="en-US" baseline="30000" dirty="0" smtClean="0"/>
              <a:t>-4</a:t>
            </a:r>
            <a:r>
              <a:rPr lang="en-US" dirty="0" smtClean="0"/>
              <a:t>, </a:t>
            </a:r>
            <a:r>
              <a:rPr lang="en-US" dirty="0" err="1" smtClean="0"/>
              <a:t>acb</a:t>
            </a:r>
            <a:r>
              <a:rPr lang="en-US" dirty="0"/>
              <a:t>=10</a:t>
            </a:r>
            <a:r>
              <a:rPr lang="en-US" baseline="30000" dirty="0"/>
              <a:t>-3</a:t>
            </a:r>
          </a:p>
          <a:p>
            <a:endParaRPr lang="en-US" baseline="30000" dirty="0"/>
          </a:p>
        </p:txBody>
      </p:sp>
    </p:spTree>
    <p:extLst>
      <p:ext uri="{BB962C8B-B14F-4D97-AF65-F5344CB8AC3E}">
        <p14:creationId xmlns:p14="http://schemas.microsoft.com/office/powerpoint/2010/main" val="14744845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18</a:t>
            </a:fld>
            <a:endParaRPr lang="en-US"/>
          </a:p>
        </p:txBody>
      </p:sp>
      <p:sp>
        <p:nvSpPr>
          <p:cNvPr id="3" name="Title 2"/>
          <p:cNvSpPr>
            <a:spLocks noGrp="1"/>
          </p:cNvSpPr>
          <p:nvPr>
            <p:ph type="title"/>
          </p:nvPr>
        </p:nvSpPr>
        <p:spPr/>
        <p:txBody>
          <a:bodyPr/>
          <a:lstStyle/>
          <a:p>
            <a:r>
              <a:rPr lang="en-US" dirty="0" smtClean="0"/>
              <a:t>Orbit correction in the nominal LHC</a:t>
            </a:r>
            <a:endParaRPr lang="en-US" dirty="0"/>
          </a:p>
        </p:txBody>
      </p:sp>
      <p:sp>
        <p:nvSpPr>
          <p:cNvPr id="4" name="Content Placeholder 3"/>
          <p:cNvSpPr>
            <a:spLocks noGrp="1"/>
          </p:cNvSpPr>
          <p:nvPr>
            <p:ph idx="1"/>
          </p:nvPr>
        </p:nvSpPr>
        <p:spPr/>
        <p:txBody>
          <a:bodyPr>
            <a:normAutofit/>
          </a:bodyPr>
          <a:lstStyle/>
          <a:p>
            <a:pPr marL="0" indent="0">
              <a:buNone/>
            </a:pPr>
            <a:r>
              <a:rPr lang="en-US" sz="1600" b="1" dirty="0" smtClean="0"/>
              <a:t>Following discussion with J. </a:t>
            </a:r>
            <a:r>
              <a:rPr lang="en-US" sz="1600" b="1" dirty="0" err="1" smtClean="0"/>
              <a:t>Wenninger</a:t>
            </a:r>
            <a:endParaRPr lang="en-US" sz="1600" b="1" dirty="0"/>
          </a:p>
          <a:p>
            <a:pPr marL="0" indent="0">
              <a:buNone/>
            </a:pPr>
            <a:r>
              <a:rPr lang="en-US" sz="1600" b="1" dirty="0" smtClean="0"/>
              <a:t>Orbit correction method:</a:t>
            </a:r>
          </a:p>
          <a:p>
            <a:pPr marL="288000" indent="-288000">
              <a:lnSpc>
                <a:spcPct val="100000"/>
              </a:lnSpc>
              <a:spcBef>
                <a:spcPts val="0"/>
              </a:spcBef>
              <a:buFont typeface="+mj-lt"/>
              <a:buAutoNum type="arabicPeriod"/>
            </a:pPr>
            <a:r>
              <a:rPr lang="en-US" sz="1600" dirty="0" smtClean="0"/>
              <a:t>orbit correction for each beam individually using </a:t>
            </a:r>
            <a:r>
              <a:rPr lang="en-US" sz="1600" b="1" dirty="0" smtClean="0"/>
              <a:t>SVD</a:t>
            </a:r>
            <a:r>
              <a:rPr lang="en-US" sz="1600" dirty="0" smtClean="0"/>
              <a:t> and limiting the number of eigenvalues (see J. </a:t>
            </a:r>
            <a:r>
              <a:rPr lang="en-US" sz="1600" dirty="0" err="1" smtClean="0"/>
              <a:t>Wenninger</a:t>
            </a:r>
            <a:r>
              <a:rPr lang="en-US" sz="1600" dirty="0" smtClean="0"/>
              <a:t>, LBOC 11.02.2014). </a:t>
            </a:r>
            <a:r>
              <a:rPr lang="en-US" sz="1600" dirty="0"/>
              <a:t>E</a:t>
            </a:r>
            <a:r>
              <a:rPr lang="en-US" sz="1600" dirty="0" smtClean="0"/>
              <a:t>xplicitly </a:t>
            </a:r>
            <a:r>
              <a:rPr lang="en-US" sz="1600" b="1" dirty="0" smtClean="0"/>
              <a:t>global orbit correction</a:t>
            </a:r>
            <a:r>
              <a:rPr lang="en-US" sz="1600" dirty="0" smtClean="0"/>
              <a:t> and no individual correction of IRs. Orbit response matrix of injection optics used for SVD also in collision optic.</a:t>
            </a:r>
          </a:p>
          <a:p>
            <a:pPr marL="288000" indent="-288000">
              <a:lnSpc>
                <a:spcPct val="100000"/>
              </a:lnSpc>
              <a:spcBef>
                <a:spcPts val="0"/>
              </a:spcBef>
              <a:buFont typeface="+mj-lt"/>
              <a:buAutoNum type="arabicPeriod"/>
            </a:pPr>
            <a:r>
              <a:rPr lang="en-US" sz="1600" dirty="0" smtClean="0"/>
              <a:t>200-300 </a:t>
            </a:r>
            <a:r>
              <a:rPr lang="el-GR" sz="1600" dirty="0"/>
              <a:t>μ</a:t>
            </a:r>
            <a:r>
              <a:rPr lang="en-US" sz="1600" dirty="0" smtClean="0"/>
              <a:t>m orbit drift </a:t>
            </a:r>
            <a:r>
              <a:rPr lang="en-US" sz="1600" dirty="0"/>
              <a:t>(+/-10 </a:t>
            </a:r>
            <a:r>
              <a:rPr lang="el-GR" sz="1600" dirty="0"/>
              <a:t>μ</a:t>
            </a:r>
            <a:r>
              <a:rPr lang="en-US" sz="1600" dirty="0"/>
              <a:t>m at the </a:t>
            </a:r>
            <a:r>
              <a:rPr lang="en-US" sz="1600" dirty="0" smtClean="0"/>
              <a:t>IP – see Stability of Luminosity Optimizations, </a:t>
            </a:r>
            <a:r>
              <a:rPr lang="en-US" sz="1600" dirty="0" err="1" smtClean="0"/>
              <a:t>J.Wenninger</a:t>
            </a:r>
            <a:r>
              <a:rPr lang="en-US" sz="1600" dirty="0" smtClean="0"/>
              <a:t>, LBOC 30.10.2012) from fill to fill and </a:t>
            </a:r>
            <a:r>
              <a:rPr lang="en-US" sz="1600" b="1" dirty="0" smtClean="0"/>
              <a:t>ground motion like behavior </a:t>
            </a:r>
            <a:r>
              <a:rPr lang="en-US" sz="1600" dirty="0" smtClean="0"/>
              <a:t>of the orbit drift </a:t>
            </a:r>
          </a:p>
          <a:p>
            <a:pPr marL="288000" indent="0">
              <a:lnSpc>
                <a:spcPct val="100000"/>
              </a:lnSpc>
              <a:spcBef>
                <a:spcPts val="0"/>
              </a:spcBef>
              <a:buNone/>
            </a:pPr>
            <a:r>
              <a:rPr lang="en-US" sz="1600" dirty="0" smtClean="0"/>
              <a:t>⇒  orbit distortion mainly due to misalignment caused by ground motion</a:t>
            </a:r>
          </a:p>
          <a:p>
            <a:pPr marL="288000" indent="-288000">
              <a:lnSpc>
                <a:spcPct val="100000"/>
              </a:lnSpc>
              <a:spcBef>
                <a:spcPts val="0"/>
              </a:spcBef>
              <a:buFont typeface="+mj-lt"/>
              <a:buAutoNum type="arabicPeriod" startAt="3"/>
            </a:pPr>
            <a:r>
              <a:rPr lang="en-US" sz="1600" b="1" dirty="0" smtClean="0"/>
              <a:t>BPMs in IT region </a:t>
            </a:r>
            <a:r>
              <a:rPr lang="en-US" sz="1600" dirty="0"/>
              <a:t>(3 per side/beam/plane) currently </a:t>
            </a:r>
            <a:r>
              <a:rPr lang="en-US" sz="1600" dirty="0" smtClean="0"/>
              <a:t>not used in operation</a:t>
            </a:r>
          </a:p>
          <a:p>
            <a:pPr marL="288000" indent="-288000">
              <a:lnSpc>
                <a:spcPct val="100000"/>
              </a:lnSpc>
              <a:spcBef>
                <a:spcPts val="0"/>
              </a:spcBef>
              <a:buFont typeface="+mj-lt"/>
              <a:buAutoNum type="arabicPeriod" startAt="3"/>
            </a:pPr>
            <a:r>
              <a:rPr lang="en-US" sz="1600" b="1" dirty="0" smtClean="0"/>
              <a:t>BPMs closest to the IP</a:t>
            </a:r>
            <a:r>
              <a:rPr lang="en-US" sz="1600" dirty="0" smtClean="0"/>
              <a:t> </a:t>
            </a:r>
            <a:r>
              <a:rPr lang="en-US" sz="1600" b="1" dirty="0" smtClean="0"/>
              <a:t>are best to correct the orbit at the IP</a:t>
            </a:r>
            <a:r>
              <a:rPr lang="en-US" sz="1600" dirty="0" smtClean="0"/>
              <a:t>. Correction possible with 2 out of 3 BPMs.</a:t>
            </a:r>
          </a:p>
          <a:p>
            <a:pPr marL="288000" indent="-288000">
              <a:lnSpc>
                <a:spcPct val="100000"/>
              </a:lnSpc>
              <a:spcBef>
                <a:spcPts val="0"/>
              </a:spcBef>
              <a:buFont typeface="+mj-lt"/>
              <a:buAutoNum type="arabicPeriod" startAt="3"/>
            </a:pPr>
            <a:endParaRPr lang="en-US" sz="1600" dirty="0"/>
          </a:p>
          <a:p>
            <a:pPr marL="0" indent="0">
              <a:lnSpc>
                <a:spcPct val="100000"/>
              </a:lnSpc>
              <a:spcBef>
                <a:spcPts val="0"/>
              </a:spcBef>
              <a:buNone/>
            </a:pPr>
            <a:r>
              <a:rPr lang="en-US" sz="1600" b="1" dirty="0" smtClean="0"/>
              <a:t>Orbit correction strategy:</a:t>
            </a:r>
          </a:p>
          <a:p>
            <a:pPr marL="288000" indent="-288000">
              <a:lnSpc>
                <a:spcPct val="100000"/>
              </a:lnSpc>
              <a:spcBef>
                <a:spcPts val="0"/>
              </a:spcBef>
              <a:buFont typeface="+mj-lt"/>
              <a:buAutoNum type="arabicPeriod"/>
            </a:pPr>
            <a:r>
              <a:rPr lang="en-US" sz="1600" dirty="0" smtClean="0"/>
              <a:t>correct to golden orbit of previous fill at the end of the squeeze </a:t>
            </a:r>
          </a:p>
          <a:p>
            <a:pPr marL="288000" indent="-288000">
              <a:lnSpc>
                <a:spcPct val="100000"/>
              </a:lnSpc>
              <a:spcBef>
                <a:spcPts val="0"/>
              </a:spcBef>
              <a:buFont typeface="+mj-lt"/>
              <a:buAutoNum type="arabicPeriod"/>
            </a:pPr>
            <a:r>
              <a:rPr lang="en-US" sz="1600" dirty="0" err="1"/>
              <a:t>l</a:t>
            </a:r>
            <a:r>
              <a:rPr lang="en-US" sz="1600" dirty="0" err="1" smtClean="0"/>
              <a:t>umiscan</a:t>
            </a:r>
            <a:r>
              <a:rPr lang="en-US" sz="1600" dirty="0" smtClean="0"/>
              <a:t> to optimize luminosity -&gt; redefinition of “golden orbit”</a:t>
            </a:r>
          </a:p>
          <a:p>
            <a:pPr marL="288000" indent="-288000">
              <a:lnSpc>
                <a:spcPct val="100000"/>
              </a:lnSpc>
              <a:spcBef>
                <a:spcPts val="0"/>
              </a:spcBef>
              <a:buFont typeface="+mj-lt"/>
              <a:buAutoNum type="arabicPeriod"/>
            </a:pPr>
            <a:r>
              <a:rPr lang="en-US" sz="1600" dirty="0" smtClean="0"/>
              <a:t>orbit correction to the golden orbit defined by the initial </a:t>
            </a:r>
            <a:r>
              <a:rPr lang="en-US" sz="1600" dirty="0" err="1" smtClean="0"/>
              <a:t>lumiscan</a:t>
            </a:r>
            <a:endParaRPr lang="en-US" sz="1600" dirty="0" smtClean="0"/>
          </a:p>
          <a:p>
            <a:pPr marL="288000" indent="0">
              <a:lnSpc>
                <a:spcPct val="100000"/>
              </a:lnSpc>
              <a:spcBef>
                <a:spcPts val="0"/>
              </a:spcBef>
              <a:buNone/>
            </a:pPr>
            <a:r>
              <a:rPr lang="en-US" sz="1600" dirty="0" smtClean="0"/>
              <a:t>note: BPMs at IT are NOT included in the correction</a:t>
            </a:r>
          </a:p>
          <a:p>
            <a:pPr marL="288000" indent="-288000">
              <a:lnSpc>
                <a:spcPct val="100000"/>
              </a:lnSpc>
              <a:spcBef>
                <a:spcPts val="0"/>
              </a:spcBef>
              <a:buFont typeface="+mj-lt"/>
              <a:buAutoNum type="arabicPeriod" startAt="4"/>
            </a:pPr>
            <a:r>
              <a:rPr lang="en-US" sz="1600" dirty="0" smtClean="0"/>
              <a:t>in case of relevant drop of luminosity, additional </a:t>
            </a:r>
            <a:r>
              <a:rPr lang="en-US" sz="1600" dirty="0" err="1" smtClean="0"/>
              <a:t>lumiscan</a:t>
            </a:r>
            <a:endParaRPr lang="en-US" sz="1600" dirty="0" smtClean="0"/>
          </a:p>
        </p:txBody>
      </p:sp>
    </p:spTree>
    <p:extLst>
      <p:ext uri="{BB962C8B-B14F-4D97-AF65-F5344CB8AC3E}">
        <p14:creationId xmlns:p14="http://schemas.microsoft.com/office/powerpoint/2010/main" val="280120590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19</a:t>
            </a:fld>
            <a:endParaRPr lang="en-US"/>
          </a:p>
        </p:txBody>
      </p:sp>
      <p:sp>
        <p:nvSpPr>
          <p:cNvPr id="3" name="Title 2"/>
          <p:cNvSpPr>
            <a:spLocks noGrp="1"/>
          </p:cNvSpPr>
          <p:nvPr>
            <p:ph type="title"/>
          </p:nvPr>
        </p:nvSpPr>
        <p:spPr/>
        <p:txBody>
          <a:bodyPr/>
          <a:lstStyle/>
          <a:p>
            <a:r>
              <a:rPr lang="en-US" dirty="0" smtClean="0"/>
              <a:t>Orbit correction in the HL-LHC</a:t>
            </a:r>
            <a:endParaRPr lang="en-US" dirty="0"/>
          </a:p>
        </p:txBody>
      </p:sp>
      <p:sp>
        <p:nvSpPr>
          <p:cNvPr id="4" name="Content Placeholder 3"/>
          <p:cNvSpPr>
            <a:spLocks noGrp="1"/>
          </p:cNvSpPr>
          <p:nvPr>
            <p:ph idx="1"/>
          </p:nvPr>
        </p:nvSpPr>
        <p:spPr>
          <a:xfrm>
            <a:off x="457200" y="1188719"/>
            <a:ext cx="8229600" cy="5349242"/>
          </a:xfrm>
          <a:solidFill>
            <a:schemeClr val="bg1"/>
          </a:solidFill>
        </p:spPr>
        <p:txBody>
          <a:bodyPr>
            <a:normAutofit/>
          </a:bodyPr>
          <a:lstStyle/>
          <a:p>
            <a:pPr marL="0" indent="0">
              <a:buNone/>
            </a:pPr>
            <a:r>
              <a:rPr lang="en-US" sz="1600" dirty="0" smtClean="0"/>
              <a:t>Similarities and main differences to nominal LHC:</a:t>
            </a:r>
          </a:p>
          <a:p>
            <a:pPr marL="216000" indent="-216000">
              <a:lnSpc>
                <a:spcPct val="100000"/>
              </a:lnSpc>
              <a:spcBef>
                <a:spcPts val="0"/>
              </a:spcBef>
              <a:buFont typeface="+mj-lt"/>
              <a:buAutoNum type="arabicPeriod"/>
            </a:pPr>
            <a:r>
              <a:rPr lang="el-GR" sz="1600" b="1" dirty="0" smtClean="0"/>
              <a:t>β</a:t>
            </a:r>
            <a:r>
              <a:rPr lang="en-US" sz="1600" b="1" dirty="0" smtClean="0"/>
              <a:t>*-leveling over several hours -&gt; continuous orbit changes</a:t>
            </a:r>
            <a:r>
              <a:rPr lang="en-US" sz="1600" dirty="0" smtClean="0"/>
              <a:t>. </a:t>
            </a:r>
          </a:p>
          <a:p>
            <a:pPr marL="180000" indent="0">
              <a:lnSpc>
                <a:spcPct val="100000"/>
              </a:lnSpc>
              <a:spcBef>
                <a:spcPts val="0"/>
              </a:spcBef>
              <a:buNone/>
            </a:pPr>
            <a:r>
              <a:rPr lang="en-US" sz="1600" dirty="0" smtClean="0"/>
              <a:t>Two cases should be distinguished:</a:t>
            </a:r>
          </a:p>
          <a:p>
            <a:pPr marL="673200" lvl="4" indent="-216000">
              <a:lnSpc>
                <a:spcPct val="100000"/>
              </a:lnSpc>
              <a:buClr>
                <a:schemeClr val="tx1">
                  <a:lumMod val="75000"/>
                  <a:lumOff val="25000"/>
                </a:schemeClr>
              </a:buClr>
              <a:buFont typeface="+mj-lt"/>
              <a:buAutoNum type="alphaLcParenR"/>
            </a:pPr>
            <a:r>
              <a:rPr lang="en-US" sz="1600" dirty="0">
                <a:solidFill>
                  <a:schemeClr val="tx1">
                    <a:lumMod val="75000"/>
                    <a:lumOff val="25000"/>
                  </a:schemeClr>
                </a:solidFill>
              </a:rPr>
              <a:t>leveling using the </a:t>
            </a:r>
            <a:r>
              <a:rPr lang="en-US" sz="1600" b="1" dirty="0">
                <a:solidFill>
                  <a:schemeClr val="tx1">
                    <a:lumMod val="75000"/>
                    <a:lumOff val="25000"/>
                  </a:schemeClr>
                </a:solidFill>
              </a:rPr>
              <a:t>pre-squeeze optics </a:t>
            </a:r>
            <a:r>
              <a:rPr lang="en-US" sz="1600" dirty="0" smtClean="0">
                <a:solidFill>
                  <a:schemeClr val="tx1">
                    <a:lumMod val="75000"/>
                    <a:lumOff val="25000"/>
                  </a:schemeClr>
                </a:solidFill>
              </a:rPr>
              <a:t>(for </a:t>
            </a:r>
            <a:r>
              <a:rPr lang="el-GR" sz="1600" dirty="0">
                <a:solidFill>
                  <a:schemeClr val="tx1">
                    <a:lumMod val="75000"/>
                    <a:lumOff val="25000"/>
                  </a:schemeClr>
                </a:solidFill>
              </a:rPr>
              <a:t>β</a:t>
            </a:r>
            <a:r>
              <a:rPr lang="en-US" sz="1600" dirty="0" smtClean="0">
                <a:solidFill>
                  <a:schemeClr val="tx1">
                    <a:lumMod val="75000"/>
                    <a:lumOff val="25000"/>
                  </a:schemeClr>
                </a:solidFill>
              </a:rPr>
              <a:t>*</a:t>
            </a:r>
            <a:r>
              <a:rPr lang="en-US" sz="1600" dirty="0">
                <a:solidFill>
                  <a:schemeClr val="tx1">
                    <a:lumMod val="75000"/>
                    <a:lumOff val="25000"/>
                  </a:schemeClr>
                </a:solidFill>
              </a:rPr>
              <a:t>&gt;0.44 m) -&gt; </a:t>
            </a:r>
            <a:r>
              <a:rPr lang="en-US" sz="1600" b="1" dirty="0" smtClean="0">
                <a:solidFill>
                  <a:schemeClr val="tx1">
                    <a:lumMod val="75000"/>
                    <a:lumOff val="25000"/>
                  </a:schemeClr>
                </a:solidFill>
              </a:rPr>
              <a:t>change</a:t>
            </a:r>
            <a:r>
              <a:rPr lang="en-US" sz="1600" dirty="0" smtClean="0">
                <a:solidFill>
                  <a:schemeClr val="tx1">
                    <a:lumMod val="75000"/>
                    <a:lumOff val="25000"/>
                  </a:schemeClr>
                </a:solidFill>
              </a:rPr>
              <a:t> </a:t>
            </a:r>
            <a:r>
              <a:rPr lang="en-US" sz="1600" dirty="0">
                <a:solidFill>
                  <a:schemeClr val="tx1">
                    <a:lumMod val="75000"/>
                    <a:lumOff val="25000"/>
                  </a:schemeClr>
                </a:solidFill>
              </a:rPr>
              <a:t>of magnet strength </a:t>
            </a:r>
            <a:r>
              <a:rPr lang="en-US" sz="1600" dirty="0" smtClean="0">
                <a:solidFill>
                  <a:schemeClr val="tx1">
                    <a:lumMod val="75000"/>
                    <a:lumOff val="25000"/>
                  </a:schemeClr>
                </a:solidFill>
              </a:rPr>
              <a:t>in </a:t>
            </a:r>
            <a:r>
              <a:rPr lang="en-US" sz="1600" dirty="0">
                <a:solidFill>
                  <a:schemeClr val="tx1">
                    <a:lumMod val="75000"/>
                    <a:lumOff val="25000"/>
                  </a:schemeClr>
                </a:solidFill>
              </a:rPr>
              <a:t>IR1/5</a:t>
            </a:r>
          </a:p>
          <a:p>
            <a:pPr marL="673200" lvl="4" indent="-216000">
              <a:lnSpc>
                <a:spcPct val="100000"/>
              </a:lnSpc>
              <a:buClr>
                <a:schemeClr val="tx1">
                  <a:lumMod val="75000"/>
                  <a:lumOff val="25000"/>
                </a:schemeClr>
              </a:buClr>
              <a:buFont typeface="+mj-lt"/>
              <a:buAutoNum type="alphaLcParenR"/>
            </a:pPr>
            <a:r>
              <a:rPr lang="en-US" sz="1600" dirty="0">
                <a:solidFill>
                  <a:schemeClr val="tx1">
                    <a:lumMod val="75000"/>
                    <a:lumOff val="25000"/>
                  </a:schemeClr>
                </a:solidFill>
              </a:rPr>
              <a:t>leveling using the </a:t>
            </a:r>
            <a:r>
              <a:rPr lang="en-US" sz="1600" b="1" dirty="0">
                <a:solidFill>
                  <a:schemeClr val="tx1">
                    <a:lumMod val="75000"/>
                    <a:lumOff val="25000"/>
                  </a:schemeClr>
                </a:solidFill>
              </a:rPr>
              <a:t>squeeze optics </a:t>
            </a:r>
            <a:r>
              <a:rPr lang="en-US" sz="1600" dirty="0" smtClean="0">
                <a:solidFill>
                  <a:schemeClr val="tx1">
                    <a:lumMod val="75000"/>
                    <a:lumOff val="25000"/>
                  </a:schemeClr>
                </a:solidFill>
              </a:rPr>
              <a:t>(for</a:t>
            </a:r>
            <a:r>
              <a:rPr lang="en-US" sz="1600" dirty="0" smtClean="0">
                <a:solidFill>
                  <a:srgbClr val="404040"/>
                </a:solidFill>
              </a:rPr>
              <a:t> </a:t>
            </a:r>
            <a:r>
              <a:rPr lang="el-GR" sz="1600" dirty="0">
                <a:solidFill>
                  <a:srgbClr val="404040"/>
                </a:solidFill>
              </a:rPr>
              <a:t>β</a:t>
            </a:r>
            <a:r>
              <a:rPr lang="en-US" sz="1600" dirty="0" smtClean="0">
                <a:solidFill>
                  <a:schemeClr val="tx1">
                    <a:lumMod val="75000"/>
                    <a:lumOff val="25000"/>
                  </a:schemeClr>
                </a:solidFill>
              </a:rPr>
              <a:t>*</a:t>
            </a:r>
            <a:r>
              <a:rPr lang="en-US" sz="1600" dirty="0">
                <a:solidFill>
                  <a:schemeClr val="tx1">
                    <a:lumMod val="75000"/>
                    <a:lumOff val="25000"/>
                  </a:schemeClr>
                </a:solidFill>
              </a:rPr>
              <a:t>&lt;0.44 m) -&gt; </a:t>
            </a:r>
            <a:r>
              <a:rPr lang="en-US" sz="1600" b="1" dirty="0">
                <a:solidFill>
                  <a:schemeClr val="tx1">
                    <a:lumMod val="75000"/>
                    <a:lumOff val="25000"/>
                  </a:schemeClr>
                </a:solidFill>
              </a:rPr>
              <a:t>no change </a:t>
            </a:r>
            <a:r>
              <a:rPr lang="en-US" sz="1600" dirty="0">
                <a:solidFill>
                  <a:schemeClr val="tx1">
                    <a:lumMod val="75000"/>
                    <a:lumOff val="25000"/>
                  </a:schemeClr>
                </a:solidFill>
              </a:rPr>
              <a:t>of magnet strength in IR1/5 + adjacent arcs</a:t>
            </a:r>
          </a:p>
          <a:p>
            <a:pPr marL="228600" lvl="3" indent="0">
              <a:lnSpc>
                <a:spcPct val="100000"/>
              </a:lnSpc>
              <a:buClr>
                <a:schemeClr val="tx1">
                  <a:lumMod val="75000"/>
                  <a:lumOff val="25000"/>
                </a:schemeClr>
              </a:buClr>
              <a:buNone/>
            </a:pPr>
            <a:r>
              <a:rPr lang="en-US" sz="1600" dirty="0"/>
              <a:t>case b) might be easier to control as IR1/5 stay </a:t>
            </a:r>
            <a:r>
              <a:rPr lang="en-US" sz="1600" dirty="0" smtClean="0"/>
              <a:t>unchanged (this case would be similar to the nominal LHC, assuming that the orbit at the entrance and exit of IR1/5 can be controlled sufficiently well)</a:t>
            </a:r>
          </a:p>
          <a:p>
            <a:pPr marL="216000" indent="-216000">
              <a:lnSpc>
                <a:spcPct val="100000"/>
              </a:lnSpc>
              <a:spcBef>
                <a:spcPts val="0"/>
              </a:spcBef>
              <a:buFont typeface="+mj-lt"/>
              <a:buAutoNum type="arabicPeriod"/>
            </a:pPr>
            <a:r>
              <a:rPr lang="en-US" sz="1600" dirty="0" smtClean="0"/>
              <a:t>orbit deviations (thinking in mm) due to </a:t>
            </a:r>
            <a:r>
              <a:rPr lang="en-US" sz="1600" b="1" dirty="0" smtClean="0"/>
              <a:t>ground motion </a:t>
            </a:r>
            <a:r>
              <a:rPr lang="en-US" sz="1600" dirty="0" smtClean="0"/>
              <a:t>are expected to be similar as for the LHC as the machine stays unchanged except the IT. As k*l of the nominal and the HL-LHC triplet is approximately the same, the </a:t>
            </a:r>
            <a:r>
              <a:rPr lang="en-US" sz="1600" b="1" dirty="0" smtClean="0"/>
              <a:t>same orbit deviation in terms of mm is expected</a:t>
            </a:r>
            <a:r>
              <a:rPr lang="en-US" sz="1600" dirty="0" smtClean="0"/>
              <a:t>.</a:t>
            </a:r>
          </a:p>
          <a:p>
            <a:pPr marL="216000" indent="-216000">
              <a:lnSpc>
                <a:spcPct val="100000"/>
              </a:lnSpc>
              <a:spcBef>
                <a:spcPts val="0"/>
              </a:spcBef>
              <a:buFont typeface="+mj-lt"/>
              <a:buAutoNum type="arabicPeriod"/>
            </a:pPr>
            <a:r>
              <a:rPr lang="en-US" sz="1600" b="1" dirty="0" smtClean="0"/>
              <a:t>smaller beam size </a:t>
            </a:r>
            <a:r>
              <a:rPr lang="en-US" sz="1600" dirty="0" smtClean="0"/>
              <a:t>– round optics and </a:t>
            </a:r>
            <a:r>
              <a:rPr lang="el-GR" sz="1600" dirty="0" smtClean="0"/>
              <a:t>ε</a:t>
            </a:r>
            <a:r>
              <a:rPr lang="en-US" sz="1600" baseline="-25000" dirty="0" smtClean="0"/>
              <a:t>N</a:t>
            </a:r>
            <a:r>
              <a:rPr lang="en-US" sz="1600" dirty="0" smtClean="0"/>
              <a:t>=2.5 </a:t>
            </a:r>
            <a:r>
              <a:rPr lang="el-GR" sz="1600" dirty="0"/>
              <a:t>μ</a:t>
            </a:r>
            <a:r>
              <a:rPr lang="en-US" sz="1600" dirty="0" smtClean="0"/>
              <a:t>m: 7 </a:t>
            </a:r>
            <a:r>
              <a:rPr lang="el-GR" sz="1600" dirty="0"/>
              <a:t>μ</a:t>
            </a:r>
            <a:r>
              <a:rPr lang="en-US" sz="1600" dirty="0" smtClean="0"/>
              <a:t>m beam spot size (thus smaller orbit deviation already result in a considerable loss of luminosity)</a:t>
            </a:r>
          </a:p>
          <a:p>
            <a:pPr marL="216000" indent="-216000">
              <a:lnSpc>
                <a:spcPct val="100000"/>
              </a:lnSpc>
              <a:spcBef>
                <a:spcPts val="0"/>
              </a:spcBef>
              <a:buFont typeface="+mj-lt"/>
              <a:buAutoNum type="arabicPeriod"/>
            </a:pPr>
            <a:endParaRPr lang="en-US" sz="1600" dirty="0"/>
          </a:p>
          <a:p>
            <a:pPr marL="0" indent="0">
              <a:lnSpc>
                <a:spcPct val="100000"/>
              </a:lnSpc>
              <a:spcBef>
                <a:spcPts val="0"/>
              </a:spcBef>
              <a:buNone/>
            </a:pPr>
            <a:r>
              <a:rPr lang="en-US" sz="1600" dirty="0"/>
              <a:t>Orbit correction strategy:</a:t>
            </a:r>
          </a:p>
          <a:p>
            <a:pPr marL="288000" indent="-288000">
              <a:lnSpc>
                <a:spcPct val="100000"/>
              </a:lnSpc>
              <a:spcBef>
                <a:spcPts val="0"/>
              </a:spcBef>
              <a:buFont typeface="+mj-lt"/>
              <a:buAutoNum type="arabicPeriod"/>
            </a:pPr>
            <a:r>
              <a:rPr lang="en-US" sz="1600" dirty="0"/>
              <a:t>correct to golden orbit of previous fill at the end of the squeeze </a:t>
            </a:r>
          </a:p>
          <a:p>
            <a:pPr marL="288000" indent="-288000">
              <a:lnSpc>
                <a:spcPct val="100000"/>
              </a:lnSpc>
              <a:spcBef>
                <a:spcPts val="0"/>
              </a:spcBef>
              <a:buFont typeface="+mj-lt"/>
              <a:buAutoNum type="arabicPeriod"/>
            </a:pPr>
            <a:r>
              <a:rPr lang="en-US" sz="1600" dirty="0" err="1"/>
              <a:t>lumiscan</a:t>
            </a:r>
            <a:r>
              <a:rPr lang="en-US" sz="1600" dirty="0"/>
              <a:t> to </a:t>
            </a:r>
            <a:r>
              <a:rPr lang="en-US" sz="1600" dirty="0" smtClean="0"/>
              <a:t>“recalibrate BPMs”-</a:t>
            </a:r>
            <a:r>
              <a:rPr lang="en-US" sz="1600" dirty="0"/>
              <a:t>&gt; redefinition of “golden orbit</a:t>
            </a:r>
            <a:r>
              <a:rPr lang="en-US" sz="1600" dirty="0" smtClean="0"/>
              <a:t>”</a:t>
            </a:r>
            <a:endParaRPr lang="en-US" sz="1600" dirty="0"/>
          </a:p>
          <a:p>
            <a:pPr marL="288000" indent="-288000">
              <a:lnSpc>
                <a:spcPct val="100000"/>
              </a:lnSpc>
              <a:spcBef>
                <a:spcPts val="0"/>
              </a:spcBef>
              <a:buFont typeface="+mj-lt"/>
              <a:buAutoNum type="arabicPeriod"/>
            </a:pPr>
            <a:r>
              <a:rPr lang="en-US" sz="1600" dirty="0" smtClean="0"/>
              <a:t>orbit control using the BPMs, explicitly no further </a:t>
            </a:r>
            <a:r>
              <a:rPr lang="en-US" sz="1600" dirty="0" err="1" smtClean="0"/>
              <a:t>lumiscans</a:t>
            </a:r>
            <a:endParaRPr lang="en-US" sz="1600" dirty="0" smtClean="0"/>
          </a:p>
          <a:p>
            <a:pPr marL="288000" indent="0">
              <a:lnSpc>
                <a:spcPct val="100000"/>
              </a:lnSpc>
              <a:spcBef>
                <a:spcPts val="0"/>
              </a:spcBef>
              <a:buNone/>
            </a:pPr>
            <a:r>
              <a:rPr lang="en-US" sz="1600" dirty="0" smtClean="0"/>
              <a:t>-&gt; high repeatability, reliability and precision of BPM readings during one fill needed</a:t>
            </a:r>
            <a:endParaRPr lang="en-US" sz="1600" dirty="0"/>
          </a:p>
          <a:p>
            <a:pPr marL="288000" indent="-288000">
              <a:lnSpc>
                <a:spcPct val="100000"/>
              </a:lnSpc>
              <a:spcBef>
                <a:spcPts val="0"/>
              </a:spcBef>
              <a:buFont typeface="+mj-lt"/>
              <a:buAutoNum type="arabicPeriod" startAt="4"/>
            </a:pPr>
            <a:endParaRPr lang="en-US" sz="1600" dirty="0"/>
          </a:p>
          <a:p>
            <a:pPr marL="216000" indent="-216000">
              <a:lnSpc>
                <a:spcPct val="100000"/>
              </a:lnSpc>
              <a:spcBef>
                <a:spcPts val="0"/>
              </a:spcBef>
              <a:buFont typeface="+mj-lt"/>
              <a:buAutoNum type="arabicPeriod"/>
            </a:pPr>
            <a:endParaRPr lang="en-US" sz="1600" dirty="0" smtClean="0"/>
          </a:p>
        </p:txBody>
      </p:sp>
    </p:spTree>
    <p:extLst>
      <p:ext uri="{BB962C8B-B14F-4D97-AF65-F5344CB8AC3E}">
        <p14:creationId xmlns:p14="http://schemas.microsoft.com/office/powerpoint/2010/main" val="201071917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a:t>
            </a:fld>
            <a:endParaRPr lang="en-US"/>
          </a:p>
        </p:txBody>
      </p:sp>
      <p:sp>
        <p:nvSpPr>
          <p:cNvPr id="3" name="Title 2"/>
          <p:cNvSpPr>
            <a:spLocks noGrp="1"/>
          </p:cNvSpPr>
          <p:nvPr>
            <p:ph type="title"/>
          </p:nvPr>
        </p:nvSpPr>
        <p:spPr/>
        <p:txBody>
          <a:bodyPr/>
          <a:lstStyle/>
          <a:p>
            <a:r>
              <a:rPr lang="en-US" dirty="0" smtClean="0"/>
              <a:t>Studies</a:t>
            </a:r>
            <a:endParaRPr lang="en-US" dirty="0"/>
          </a:p>
        </p:txBody>
      </p:sp>
      <p:sp>
        <p:nvSpPr>
          <p:cNvPr id="4" name="Content Placeholder 3"/>
          <p:cNvSpPr>
            <a:spLocks noGrp="1"/>
          </p:cNvSpPr>
          <p:nvPr>
            <p:ph idx="1"/>
          </p:nvPr>
        </p:nvSpPr>
        <p:spPr/>
        <p:txBody>
          <a:bodyPr>
            <a:normAutofit fontScale="62500" lnSpcReduction="20000"/>
          </a:bodyPr>
          <a:lstStyle/>
          <a:p>
            <a:pPr marL="0" indent="0">
              <a:buNone/>
            </a:pPr>
            <a:r>
              <a:rPr lang="en-US" dirty="0" smtClean="0"/>
              <a:t>Orbit correction target:</a:t>
            </a:r>
          </a:p>
          <a:p>
            <a:r>
              <a:rPr lang="en-US" dirty="0" smtClean="0"/>
              <a:t>using triplet BPM to find collisions (e.g. beam-beam separation &lt;3</a:t>
            </a:r>
            <a:r>
              <a:rPr lang="en-US" dirty="0" smtClean="0">
                <a:latin typeface="Calibri"/>
              </a:rPr>
              <a:t>σ</a:t>
            </a:r>
            <a:r>
              <a:rPr lang="en-US" dirty="0" smtClean="0"/>
              <a:t>)</a:t>
            </a:r>
          </a:p>
          <a:p>
            <a:r>
              <a:rPr lang="en-US" dirty="0" smtClean="0"/>
              <a:t>using triplet BPM to keep collisions (beam-beam separation &lt; 0.2σ)</a:t>
            </a:r>
          </a:p>
          <a:p>
            <a:pPr marL="0" indent="0">
              <a:buNone/>
            </a:pPr>
            <a:r>
              <a:rPr lang="en-US" dirty="0" smtClean="0"/>
              <a:t>Studies:</a:t>
            </a:r>
          </a:p>
          <a:p>
            <a:r>
              <a:rPr lang="en-US" dirty="0" smtClean="0"/>
              <a:t> </a:t>
            </a:r>
            <a:r>
              <a:rPr lang="en-US" dirty="0"/>
              <a:t>C</a:t>
            </a:r>
            <a:r>
              <a:rPr lang="en-US" dirty="0" smtClean="0"/>
              <a:t>orrect </a:t>
            </a:r>
            <a:r>
              <a:rPr lang="en-US" dirty="0"/>
              <a:t>orbit </a:t>
            </a:r>
            <a:r>
              <a:rPr lang="en-US" dirty="0" smtClean="0"/>
              <a:t>by using </a:t>
            </a:r>
            <a:r>
              <a:rPr lang="en-US" dirty="0"/>
              <a:t>perfect model and perturbed BPM </a:t>
            </a:r>
            <a:r>
              <a:rPr lang="en-US" dirty="0" smtClean="0"/>
              <a:t>readings:</a:t>
            </a:r>
          </a:p>
          <a:p>
            <a:pPr lvl="1"/>
            <a:r>
              <a:rPr lang="en-US" dirty="0"/>
              <a:t>f</a:t>
            </a:r>
            <a:r>
              <a:rPr lang="en-US" dirty="0" smtClean="0"/>
              <a:t>or accuracy needed to find collisions,</a:t>
            </a:r>
          </a:p>
          <a:p>
            <a:pPr lvl="1"/>
            <a:r>
              <a:rPr lang="en-US" dirty="0"/>
              <a:t>f</a:t>
            </a:r>
            <a:r>
              <a:rPr lang="en-US" dirty="0" smtClean="0"/>
              <a:t>or precision needed to keep collision.</a:t>
            </a:r>
          </a:p>
          <a:p>
            <a:r>
              <a:rPr lang="en-US" dirty="0" smtClean="0"/>
              <a:t>Introduce perturbation in the model:</a:t>
            </a:r>
          </a:p>
          <a:p>
            <a:pPr lvl="1"/>
            <a:r>
              <a:rPr lang="en-US" dirty="0" smtClean="0"/>
              <a:t> for finding the conditions that would separate beams in collision.</a:t>
            </a:r>
          </a:p>
          <a:p>
            <a:r>
              <a:rPr lang="en-US" dirty="0"/>
              <a:t>C</a:t>
            </a:r>
            <a:r>
              <a:rPr lang="en-US" dirty="0" smtClean="0"/>
              <a:t>orrect orbit by using perturbed model and perturbed BPM readings:</a:t>
            </a:r>
          </a:p>
          <a:p>
            <a:pPr lvl="1"/>
            <a:r>
              <a:rPr lang="en-US" dirty="0"/>
              <a:t>f</a:t>
            </a:r>
            <a:r>
              <a:rPr lang="en-US" dirty="0" smtClean="0"/>
              <a:t>or max. allowed perturbations between fills to find collisions by using same settings,</a:t>
            </a:r>
          </a:p>
          <a:p>
            <a:pPr lvl="1"/>
            <a:r>
              <a:rPr lang="en-US" dirty="0"/>
              <a:t>f</a:t>
            </a:r>
            <a:r>
              <a:rPr lang="en-US" dirty="0" smtClean="0"/>
              <a:t>or max allowed  perturbation that does not increase beam-beam separation without corrections.</a:t>
            </a:r>
          </a:p>
          <a:p>
            <a:pPr lvl="1"/>
            <a:endParaRPr lang="en-US" dirty="0" smtClean="0"/>
          </a:p>
          <a:p>
            <a:pPr marL="514350" indent="-514350">
              <a:buAutoNum type="arabicParenR"/>
            </a:pPr>
            <a:endParaRPr lang="en-US" dirty="0" smtClean="0"/>
          </a:p>
        </p:txBody>
      </p:sp>
    </p:spTree>
    <p:extLst>
      <p:ext uri="{BB962C8B-B14F-4D97-AF65-F5344CB8AC3E}">
        <p14:creationId xmlns:p14="http://schemas.microsoft.com/office/powerpoint/2010/main" val="38823183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20</a:t>
            </a:fld>
            <a:endParaRPr lang="en-US"/>
          </a:p>
        </p:txBody>
      </p:sp>
      <p:sp>
        <p:nvSpPr>
          <p:cNvPr id="3" name="Title 2"/>
          <p:cNvSpPr>
            <a:spLocks noGrp="1"/>
          </p:cNvSpPr>
          <p:nvPr>
            <p:ph type="title"/>
          </p:nvPr>
        </p:nvSpPr>
        <p:spPr/>
        <p:txBody>
          <a:bodyPr/>
          <a:lstStyle/>
          <a:p>
            <a:r>
              <a:rPr lang="en-US" dirty="0" smtClean="0"/>
              <a:t>Some general definitions for specifications</a:t>
            </a:r>
            <a:endParaRPr lang="en-US" dirty="0"/>
          </a:p>
        </p:txBody>
      </p:sp>
      <p:sp>
        <p:nvSpPr>
          <p:cNvPr id="4" name="Content Placeholder 3"/>
          <p:cNvSpPr>
            <a:spLocks noGrp="1"/>
          </p:cNvSpPr>
          <p:nvPr>
            <p:ph idx="1"/>
          </p:nvPr>
        </p:nvSpPr>
        <p:spPr/>
        <p:txBody>
          <a:bodyPr>
            <a:normAutofit/>
          </a:bodyPr>
          <a:lstStyle/>
          <a:p>
            <a:pPr marL="0" indent="0">
              <a:lnSpc>
                <a:spcPct val="100000"/>
              </a:lnSpc>
              <a:buNone/>
            </a:pPr>
            <a:r>
              <a:rPr lang="en-US" sz="1600" dirty="0" smtClean="0"/>
              <a:t>See “J-J. Gras, J.-P. </a:t>
            </a:r>
            <a:r>
              <a:rPr lang="en-US" sz="1600" dirty="0" err="1" smtClean="0"/>
              <a:t>Koutchouk</a:t>
            </a:r>
            <a:r>
              <a:rPr lang="en-US" sz="1600" dirty="0" smtClean="0"/>
              <a:t>, Concepts and Glossary for the Specification of the Beam </a:t>
            </a:r>
            <a:r>
              <a:rPr lang="en-US" sz="1600" dirty="0" err="1" smtClean="0"/>
              <a:t>Instrumenation</a:t>
            </a:r>
            <a:r>
              <a:rPr lang="en-US" sz="1600" dirty="0" smtClean="0"/>
              <a:t>” and J.-P. </a:t>
            </a:r>
            <a:r>
              <a:rPr lang="en-US" sz="1600" dirty="0" err="1" smtClean="0"/>
              <a:t>Koutchouk</a:t>
            </a:r>
            <a:r>
              <a:rPr lang="en-US" sz="1600" dirty="0" smtClean="0"/>
              <a:t> “</a:t>
            </a:r>
            <a:r>
              <a:rPr lang="en-US" sz="1600" dirty="0" err="1" smtClean="0"/>
              <a:t>Measurment</a:t>
            </a:r>
            <a:r>
              <a:rPr lang="en-US" sz="1600" dirty="0" smtClean="0"/>
              <a:t> of the beam position in the LHC main rings”:</a:t>
            </a:r>
            <a:endParaRPr lang="en-US" sz="1600" dirty="0"/>
          </a:p>
          <a:p>
            <a:pPr>
              <a:lnSpc>
                <a:spcPct val="100000"/>
              </a:lnSpc>
            </a:pPr>
            <a:r>
              <a:rPr lang="en-US" sz="1600" b="1" dirty="0"/>
              <a:t>sensitivity:</a:t>
            </a:r>
            <a:r>
              <a:rPr lang="en-US" sz="1600" dirty="0"/>
              <a:t> change of the beam observable divided by the corresponding change of the primary observable</a:t>
            </a:r>
          </a:p>
          <a:p>
            <a:pPr>
              <a:lnSpc>
                <a:spcPct val="100000"/>
              </a:lnSpc>
            </a:pPr>
            <a:r>
              <a:rPr lang="en-US" sz="1600" b="1" dirty="0"/>
              <a:t>dynamic range</a:t>
            </a:r>
            <a:r>
              <a:rPr lang="en-US" sz="1600" dirty="0"/>
              <a:t>: range of values of the beam observable which can be measured with a given </a:t>
            </a:r>
            <a:r>
              <a:rPr lang="en-US" sz="1600" b="1" dirty="0"/>
              <a:t>precision </a:t>
            </a:r>
            <a:r>
              <a:rPr lang="en-US" sz="1600" dirty="0"/>
              <a:t>goal</a:t>
            </a:r>
          </a:p>
          <a:p>
            <a:pPr>
              <a:lnSpc>
                <a:spcPct val="100000"/>
              </a:lnSpc>
            </a:pPr>
            <a:r>
              <a:rPr lang="en-US" sz="1600" b="1" dirty="0"/>
              <a:t>Time dependence:</a:t>
            </a:r>
          </a:p>
          <a:p>
            <a:pPr marL="540000" indent="0">
              <a:spcBef>
                <a:spcPts val="0"/>
              </a:spcBef>
              <a:buNone/>
            </a:pPr>
            <a:r>
              <a:rPr lang="en-US" sz="1600" b="1" dirty="0"/>
              <a:t>repeatability: </a:t>
            </a:r>
            <a:r>
              <a:rPr lang="en-US" sz="1600" dirty="0"/>
              <a:t>closeness of the agreement between the results of successive measurements of the same </a:t>
            </a:r>
            <a:r>
              <a:rPr lang="en-US" sz="1600" dirty="0" err="1"/>
              <a:t>measurand</a:t>
            </a:r>
            <a:r>
              <a:rPr lang="en-US" sz="1600" dirty="0"/>
              <a:t> carried out under the same repeatability conditions (‘short’ period of time)</a:t>
            </a:r>
          </a:p>
          <a:p>
            <a:pPr marL="540000" indent="0">
              <a:lnSpc>
                <a:spcPct val="100000"/>
              </a:lnSpc>
              <a:spcBef>
                <a:spcPts val="0"/>
              </a:spcBef>
              <a:buNone/>
            </a:pPr>
            <a:r>
              <a:rPr lang="en-US" sz="1600" b="1" dirty="0"/>
              <a:t>reproducibility: </a:t>
            </a:r>
            <a:r>
              <a:rPr lang="en-US" sz="1600" dirty="0"/>
              <a:t>closeness of the agreement between the results of successive measurements of the same </a:t>
            </a:r>
            <a:r>
              <a:rPr lang="en-US" sz="1600" dirty="0" err="1"/>
              <a:t>measurand</a:t>
            </a:r>
            <a:r>
              <a:rPr lang="en-US" sz="1600" dirty="0"/>
              <a:t> carried out under conditions which have been restored after a change (except time obviously) The systematic part of the reproducibility error is generally called the </a:t>
            </a:r>
            <a:r>
              <a:rPr lang="en-US" sz="1600" b="1" dirty="0"/>
              <a:t>drift</a:t>
            </a:r>
            <a:r>
              <a:rPr lang="en-US" sz="1600" dirty="0"/>
              <a:t>.</a:t>
            </a:r>
          </a:p>
          <a:p>
            <a:pPr>
              <a:lnSpc>
                <a:spcPct val="100000"/>
              </a:lnSpc>
            </a:pPr>
            <a:endParaRPr lang="en-US" sz="1600" dirty="0"/>
          </a:p>
        </p:txBody>
      </p:sp>
    </p:spTree>
    <p:extLst>
      <p:ext uri="{BB962C8B-B14F-4D97-AF65-F5344CB8AC3E}">
        <p14:creationId xmlns:p14="http://schemas.microsoft.com/office/powerpoint/2010/main" val="17580077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12"/>
          </p:nvPr>
        </p:nvSpPr>
        <p:spPr/>
        <p:txBody>
          <a:bodyPr/>
          <a:lstStyle/>
          <a:p>
            <a:fld id="{0FA004B2-1541-5046-B6F2-22AF56585712}" type="slidenum">
              <a:rPr lang="en-US" smtClean="0"/>
              <a:t>21</a:t>
            </a:fld>
            <a:endParaRPr lang="en-US"/>
          </a:p>
        </p:txBody>
      </p:sp>
      <p:sp>
        <p:nvSpPr>
          <p:cNvPr id="2" name="Title 1"/>
          <p:cNvSpPr>
            <a:spLocks noGrp="1"/>
          </p:cNvSpPr>
          <p:nvPr>
            <p:ph type="title"/>
          </p:nvPr>
        </p:nvSpPr>
        <p:spPr/>
        <p:txBody>
          <a:bodyPr/>
          <a:lstStyle/>
          <a:p>
            <a:r>
              <a:rPr lang="en-US" dirty="0" smtClean="0">
                <a:effectLst/>
              </a:rPr>
              <a:t>Short term effect of ground motion</a:t>
            </a:r>
            <a:endParaRPr lang="en-US" dirty="0">
              <a:effectLst/>
            </a:endParaRPr>
          </a:p>
        </p:txBody>
      </p:sp>
      <p:sp>
        <p:nvSpPr>
          <p:cNvPr id="3" name="Content Placeholder 2"/>
          <p:cNvSpPr>
            <a:spLocks noGrp="1"/>
          </p:cNvSpPr>
          <p:nvPr>
            <p:ph idx="1"/>
          </p:nvPr>
        </p:nvSpPr>
        <p:spPr>
          <a:xfrm>
            <a:off x="457200" y="1188719"/>
            <a:ext cx="8229600" cy="981144"/>
          </a:xfrm>
        </p:spPr>
        <p:txBody>
          <a:bodyPr/>
          <a:lstStyle/>
          <a:p>
            <a:pPr marL="0" indent="0">
              <a:lnSpc>
                <a:spcPct val="100000"/>
              </a:lnSpc>
              <a:buNone/>
            </a:pPr>
            <a:r>
              <a:rPr lang="en-US" sz="2400" dirty="0" smtClean="0">
                <a:solidFill>
                  <a:srgbClr val="0089B5"/>
                </a:solidFill>
                <a:effectLst/>
              </a:rPr>
              <a:t>Ground motion model used for simulations:</a:t>
            </a:r>
          </a:p>
          <a:p>
            <a:pPr marL="0" indent="0">
              <a:lnSpc>
                <a:spcPct val="100000"/>
              </a:lnSpc>
              <a:buNone/>
            </a:pPr>
            <a:r>
              <a:rPr lang="en-US" sz="1800" dirty="0" smtClean="0"/>
              <a:t>Real spectrum for </a:t>
            </a:r>
            <a:r>
              <a:rPr lang="en-US" sz="1800" dirty="0" smtClean="0">
                <a:solidFill>
                  <a:srgbClr val="404040"/>
                </a:solidFill>
              </a:rPr>
              <a:t>short time </a:t>
            </a:r>
            <a:r>
              <a:rPr lang="en-US" sz="1800" dirty="0" smtClean="0"/>
              <a:t>scales (&lt;1min) [1]:</a:t>
            </a:r>
          </a:p>
        </p:txBody>
      </p:sp>
      <p:pic>
        <p:nvPicPr>
          <p:cNvPr id="6" name="Picture 5" descr="gm_PSD_daniel-eps-converted-to.pdf"/>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4632518" y="1665384"/>
            <a:ext cx="4544195" cy="3180936"/>
          </a:xfrm>
          <a:prstGeom prst="rect">
            <a:avLst/>
          </a:prstGeom>
        </p:spPr>
      </p:pic>
      <p:sp>
        <p:nvSpPr>
          <p:cNvPr id="7" name="Content Placeholder 2"/>
          <p:cNvSpPr txBox="1">
            <a:spLocks/>
          </p:cNvSpPr>
          <p:nvPr/>
        </p:nvSpPr>
        <p:spPr>
          <a:xfrm>
            <a:off x="468313" y="4551550"/>
            <a:ext cx="8229600" cy="407278"/>
          </a:xfrm>
          <a:prstGeom prst="rect">
            <a:avLst/>
          </a:prstGeom>
        </p:spPr>
        <p:txBody>
          <a:bodyPr vert="horz" lIns="91440" tIns="0" rIns="91440" bIns="0" rtlCol="0">
            <a:norm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Font typeface="Arial"/>
              <a:buNone/>
            </a:pPr>
            <a:r>
              <a:rPr lang="en-US" sz="1800" dirty="0" smtClean="0"/>
              <a:t>ATL law for long time scales (</a:t>
            </a:r>
            <a:r>
              <a:rPr lang="en-US" sz="1800" dirty="0"/>
              <a:t>&gt;</a:t>
            </a:r>
            <a:r>
              <a:rPr lang="en-US" sz="1800" dirty="0" smtClean="0"/>
              <a:t>1min) [4]:</a:t>
            </a:r>
          </a:p>
        </p:txBody>
      </p:sp>
      <p:pic>
        <p:nvPicPr>
          <p:cNvPr id="8" name="Picture 7" descr="latex-image-1.pdf"/>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6153" y="4980007"/>
            <a:ext cx="4079240" cy="293370"/>
          </a:xfrm>
          <a:prstGeom prst="rect">
            <a:avLst/>
          </a:prstGeom>
        </p:spPr>
      </p:pic>
      <p:sp>
        <p:nvSpPr>
          <p:cNvPr id="9" name="Rectangle 8"/>
          <p:cNvSpPr>
            <a:spLocks/>
          </p:cNvSpPr>
          <p:nvPr/>
        </p:nvSpPr>
        <p:spPr bwMode="auto">
          <a:xfrm>
            <a:off x="894079" y="5707507"/>
            <a:ext cx="8178800" cy="882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r>
              <a:rPr lang="en-US" sz="1400" dirty="0">
                <a:solidFill>
                  <a:srgbClr val="404040"/>
                </a:solidFill>
              </a:rPr>
              <a:t>[1] A. </a:t>
            </a:r>
            <a:r>
              <a:rPr lang="en-US" sz="1400" dirty="0" err="1">
                <a:solidFill>
                  <a:srgbClr val="404040"/>
                </a:solidFill>
              </a:rPr>
              <a:t>Kuzmin</a:t>
            </a:r>
            <a:r>
              <a:rPr lang="en-US" sz="1400" dirty="0">
                <a:solidFill>
                  <a:srgbClr val="404040"/>
                </a:solidFill>
              </a:rPr>
              <a:t>, Technical Report EDMS Nr. 1027459, CERN, 2009</a:t>
            </a:r>
          </a:p>
          <a:p>
            <a:r>
              <a:rPr lang="en-US" sz="1400" dirty="0">
                <a:solidFill>
                  <a:srgbClr val="404040"/>
                </a:solidFill>
              </a:rPr>
              <a:t>[2] B. </a:t>
            </a:r>
            <a:r>
              <a:rPr lang="en-US" sz="1400" dirty="0" err="1">
                <a:solidFill>
                  <a:srgbClr val="404040"/>
                </a:solidFill>
              </a:rPr>
              <a:t>Bolzon</a:t>
            </a:r>
            <a:r>
              <a:rPr lang="en-US" sz="1400" dirty="0">
                <a:solidFill>
                  <a:srgbClr val="404040"/>
                </a:solidFill>
              </a:rPr>
              <a:t>, PhD Thesis, </a:t>
            </a:r>
            <a:r>
              <a:rPr lang="en-US" sz="1400" dirty="0" err="1">
                <a:solidFill>
                  <a:srgbClr val="404040"/>
                </a:solidFill>
              </a:rPr>
              <a:t>Université</a:t>
            </a:r>
            <a:r>
              <a:rPr lang="en-US" sz="1400" dirty="0">
                <a:solidFill>
                  <a:srgbClr val="404040"/>
                </a:solidFill>
              </a:rPr>
              <a:t> de </a:t>
            </a:r>
            <a:r>
              <a:rPr lang="en-US" sz="1400" dirty="0" err="1">
                <a:solidFill>
                  <a:srgbClr val="404040"/>
                </a:solidFill>
              </a:rPr>
              <a:t>Savoie</a:t>
            </a:r>
            <a:r>
              <a:rPr lang="en-US" sz="1400" dirty="0">
                <a:solidFill>
                  <a:srgbClr val="404040"/>
                </a:solidFill>
              </a:rPr>
              <a:t>, 2007</a:t>
            </a:r>
          </a:p>
          <a:p>
            <a:r>
              <a:rPr lang="en-US" sz="1400" dirty="0">
                <a:solidFill>
                  <a:srgbClr val="404040"/>
                </a:solidFill>
              </a:rPr>
              <a:t>[3] </a:t>
            </a:r>
            <a:r>
              <a:rPr lang="en-US" sz="1400" dirty="0">
                <a:solidFill>
                  <a:srgbClr val="3F3F3F"/>
                </a:solidFill>
                <a:latin typeface="Calibri" charset="0"/>
                <a:ea typeface="ＭＳ Ｐゴシック" charset="0"/>
                <a:cs typeface="ＭＳ Ｐゴシック" charset="0"/>
                <a:sym typeface="Calibri" charset="0"/>
              </a:rPr>
              <a:t>International Linear Collider Technical Review Committee: Second Report, SLAC Report-606 (2003)</a:t>
            </a:r>
          </a:p>
          <a:p>
            <a:pPr algn="l"/>
            <a:r>
              <a:rPr lang="en-US" sz="1400" dirty="0" smtClean="0">
                <a:solidFill>
                  <a:srgbClr val="3F3F3F"/>
                </a:solidFill>
                <a:latin typeface="Calibri" charset="0"/>
                <a:ea typeface="ＭＳ Ｐゴシック" charset="0"/>
                <a:cs typeface="ＭＳ Ｐゴシック" charset="0"/>
                <a:sym typeface="Calibri" charset="0"/>
              </a:rPr>
              <a:t>[</a:t>
            </a:r>
            <a:r>
              <a:rPr lang="en-US" sz="1400" dirty="0">
                <a:solidFill>
                  <a:srgbClr val="3F3F3F"/>
                </a:solidFill>
                <a:latin typeface="Calibri" charset="0"/>
                <a:ea typeface="ＭＳ Ｐゴシック" charset="0"/>
                <a:cs typeface="ＭＳ Ｐゴシック" charset="0"/>
                <a:sym typeface="Calibri" charset="0"/>
              </a:rPr>
              <a:t>4</a:t>
            </a:r>
            <a:r>
              <a:rPr lang="en-US" sz="1400" dirty="0" smtClean="0">
                <a:solidFill>
                  <a:srgbClr val="3F3F3F"/>
                </a:solidFill>
                <a:latin typeface="Calibri" charset="0"/>
                <a:ea typeface="ＭＳ Ｐゴシック" charset="0"/>
                <a:cs typeface="ＭＳ Ｐゴシック" charset="0"/>
                <a:sym typeface="Calibri" charset="0"/>
              </a:rPr>
              <a:t>] </a:t>
            </a:r>
            <a:r>
              <a:rPr lang="en-US" sz="1400" dirty="0">
                <a:solidFill>
                  <a:srgbClr val="3F3F3F"/>
                </a:solidFill>
                <a:latin typeface="Calibri" charset="0"/>
                <a:ea typeface="ＭＳ Ｐゴシック" charset="0"/>
                <a:cs typeface="ＭＳ Ｐゴシック" charset="0"/>
                <a:sym typeface="Calibri" charset="0"/>
              </a:rPr>
              <a:t>V. </a:t>
            </a:r>
            <a:r>
              <a:rPr lang="en-US" sz="1400" dirty="0" err="1" smtClean="0">
                <a:solidFill>
                  <a:srgbClr val="3F3F3F"/>
                </a:solidFill>
                <a:latin typeface="Calibri" charset="0"/>
                <a:ea typeface="ＭＳ Ｐゴシック" charset="0"/>
                <a:cs typeface="ＭＳ Ｐゴシック" charset="0"/>
                <a:sym typeface="Calibri" charset="0"/>
              </a:rPr>
              <a:t>Shiltsev</a:t>
            </a:r>
            <a:r>
              <a:rPr lang="en-US" sz="1400" dirty="0" smtClean="0">
                <a:solidFill>
                  <a:srgbClr val="3F3F3F"/>
                </a:solidFill>
                <a:latin typeface="Calibri" charset="0"/>
                <a:ea typeface="ＭＳ Ｐゴシック" charset="0"/>
                <a:cs typeface="ＭＳ Ｐゴシック" charset="0"/>
                <a:sym typeface="Calibri" charset="0"/>
              </a:rPr>
              <a:t>, PRSTAB </a:t>
            </a:r>
            <a:r>
              <a:rPr lang="en-US" sz="1400" dirty="0">
                <a:solidFill>
                  <a:srgbClr val="3F3F3F"/>
                </a:solidFill>
                <a:latin typeface="Calibri" charset="0"/>
                <a:ea typeface="ＭＳ Ｐゴシック" charset="0"/>
                <a:cs typeface="ＭＳ Ｐゴシック" charset="0"/>
                <a:sym typeface="Calibri" charset="0"/>
              </a:rPr>
              <a:t>13, 094801 (2010)</a:t>
            </a:r>
          </a:p>
        </p:txBody>
      </p:sp>
      <p:sp>
        <p:nvSpPr>
          <p:cNvPr id="10" name="Rectangle 11"/>
          <p:cNvSpPr>
            <a:spLocks/>
          </p:cNvSpPr>
          <p:nvPr/>
        </p:nvSpPr>
        <p:spPr bwMode="auto">
          <a:xfrm>
            <a:off x="468313" y="5286496"/>
            <a:ext cx="8509000" cy="35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chemeClr val="tx1"/>
                </a:solidFill>
                <a:miter lim="800000"/>
                <a:headEnd/>
                <a:tailEnd/>
              </a14:hiddenLine>
            </a:ext>
          </a:extLst>
        </p:spPr>
        <p:txBody>
          <a:bodyPr lIns="0" tIns="0" rIns="0" bIns="0"/>
          <a:lstStyle/>
          <a:p>
            <a:pPr algn="l">
              <a:lnSpc>
                <a:spcPct val="120000"/>
              </a:lnSpc>
              <a:spcBef>
                <a:spcPts val="600"/>
              </a:spcBef>
            </a:pPr>
            <a:r>
              <a:rPr lang="en-US" sz="1800" dirty="0" smtClean="0">
                <a:solidFill>
                  <a:srgbClr val="3F3F3F"/>
                </a:solidFill>
                <a:latin typeface="Calibri" charset="0"/>
                <a:ea typeface="ＭＳ Ｐゴシック" charset="0"/>
                <a:cs typeface="ＭＳ Ｐゴシック" charset="0"/>
                <a:sym typeface="Calibri" charset="0"/>
              </a:rPr>
              <a:t>  with </a:t>
            </a:r>
            <a:r>
              <a:rPr lang="en-US" sz="1800" dirty="0">
                <a:solidFill>
                  <a:srgbClr val="3F3F3F"/>
                </a:solidFill>
                <a:latin typeface="Calibri" charset="0"/>
                <a:ea typeface="ＭＳ Ｐゴシック" charset="0"/>
                <a:cs typeface="ＭＳ Ｐゴシック" charset="0"/>
                <a:sym typeface="Calibri" charset="0"/>
              </a:rPr>
              <a:t>T=time interval between measurements, L=distance between measurement points</a:t>
            </a:r>
          </a:p>
        </p:txBody>
      </p:sp>
      <p:sp>
        <p:nvSpPr>
          <p:cNvPr id="4" name="TextBox 3"/>
          <p:cNvSpPr txBox="1"/>
          <p:nvPr/>
        </p:nvSpPr>
        <p:spPr>
          <a:xfrm>
            <a:off x="894079" y="2169863"/>
            <a:ext cx="3495041" cy="2031325"/>
          </a:xfrm>
          <a:prstGeom prst="rect">
            <a:avLst/>
          </a:prstGeom>
          <a:noFill/>
        </p:spPr>
        <p:txBody>
          <a:bodyPr wrap="square" rtlCol="0">
            <a:spAutoFit/>
          </a:bodyPr>
          <a:lstStyle/>
          <a:p>
            <a:r>
              <a:rPr lang="en-US" dirty="0" smtClean="0">
                <a:solidFill>
                  <a:srgbClr val="FF0000"/>
                </a:solidFill>
              </a:rPr>
              <a:t>CMS</a:t>
            </a:r>
            <a:r>
              <a:rPr lang="en-US" dirty="0" smtClean="0">
                <a:solidFill>
                  <a:srgbClr val="404040"/>
                </a:solidFill>
              </a:rPr>
              <a:t>:</a:t>
            </a:r>
            <a:r>
              <a:rPr lang="en-US" dirty="0" smtClean="0">
                <a:solidFill>
                  <a:srgbClr val="FF0000"/>
                </a:solidFill>
              </a:rPr>
              <a:t> </a:t>
            </a:r>
            <a:r>
              <a:rPr lang="en-US" dirty="0" smtClean="0">
                <a:solidFill>
                  <a:srgbClr val="404040"/>
                </a:solidFill>
              </a:rPr>
              <a:t>measurement [1]</a:t>
            </a:r>
          </a:p>
          <a:p>
            <a:r>
              <a:rPr lang="en-US" dirty="0" smtClean="0">
                <a:solidFill>
                  <a:srgbClr val="1FF83B"/>
                </a:solidFill>
              </a:rPr>
              <a:t>Annecy</a:t>
            </a:r>
            <a:r>
              <a:rPr lang="en-US" dirty="0" smtClean="0">
                <a:solidFill>
                  <a:srgbClr val="404040"/>
                </a:solidFill>
              </a:rPr>
              <a:t>:</a:t>
            </a:r>
            <a:r>
              <a:rPr lang="en-US" dirty="0" smtClean="0">
                <a:solidFill>
                  <a:srgbClr val="1FF83B"/>
                </a:solidFill>
              </a:rPr>
              <a:t> </a:t>
            </a:r>
            <a:r>
              <a:rPr lang="en-US" dirty="0" smtClean="0">
                <a:solidFill>
                  <a:srgbClr val="404040"/>
                </a:solidFill>
              </a:rPr>
              <a:t>measurement [2]</a:t>
            </a:r>
          </a:p>
          <a:p>
            <a:r>
              <a:rPr lang="en-US" dirty="0" smtClean="0">
                <a:solidFill>
                  <a:srgbClr val="404040"/>
                </a:solidFill>
              </a:rPr>
              <a:t>model </a:t>
            </a:r>
            <a:r>
              <a:rPr lang="en-US" dirty="0" smtClean="0">
                <a:solidFill>
                  <a:srgbClr val="2C4EF9"/>
                </a:solidFill>
              </a:rPr>
              <a:t>A</a:t>
            </a:r>
            <a:r>
              <a:rPr lang="en-US" dirty="0" smtClean="0">
                <a:solidFill>
                  <a:srgbClr val="404040"/>
                </a:solidFill>
              </a:rPr>
              <a:t>/</a:t>
            </a:r>
            <a:r>
              <a:rPr lang="en-US" dirty="0" smtClean="0">
                <a:solidFill>
                  <a:srgbClr val="FDA1FC"/>
                </a:solidFill>
              </a:rPr>
              <a:t>B</a:t>
            </a:r>
            <a:r>
              <a:rPr lang="en-US" dirty="0" smtClean="0">
                <a:solidFill>
                  <a:srgbClr val="404040"/>
                </a:solidFill>
              </a:rPr>
              <a:t>/</a:t>
            </a:r>
            <a:r>
              <a:rPr lang="en-US" dirty="0" smtClean="0">
                <a:solidFill>
                  <a:srgbClr val="26FEFE"/>
                </a:solidFill>
              </a:rPr>
              <a:t>C</a:t>
            </a:r>
            <a:r>
              <a:rPr lang="en-US" dirty="0" smtClean="0">
                <a:solidFill>
                  <a:srgbClr val="404040"/>
                </a:solidFill>
              </a:rPr>
              <a:t>:</a:t>
            </a:r>
            <a:r>
              <a:rPr lang="en-US" dirty="0" smtClean="0">
                <a:solidFill>
                  <a:srgbClr val="1FF83B"/>
                </a:solidFill>
              </a:rPr>
              <a:t> </a:t>
            </a:r>
            <a:r>
              <a:rPr lang="en-US" dirty="0" smtClean="0">
                <a:solidFill>
                  <a:srgbClr val="404040"/>
                </a:solidFill>
              </a:rPr>
              <a:t>ground motion models [3]</a:t>
            </a:r>
          </a:p>
          <a:p>
            <a:r>
              <a:rPr lang="en-US" dirty="0" smtClean="0"/>
              <a:t>model B10 (black)</a:t>
            </a:r>
            <a:r>
              <a:rPr lang="en-US" dirty="0" smtClean="0">
                <a:solidFill>
                  <a:srgbClr val="404040"/>
                </a:solidFill>
              </a:rPr>
              <a:t>: model B with </a:t>
            </a:r>
          </a:p>
          <a:p>
            <a:r>
              <a:rPr lang="en-US" dirty="0">
                <a:solidFill>
                  <a:srgbClr val="404040"/>
                </a:solidFill>
              </a:rPr>
              <a:t> </a:t>
            </a:r>
            <a:r>
              <a:rPr lang="en-US" dirty="0" smtClean="0">
                <a:solidFill>
                  <a:srgbClr val="404040"/>
                </a:solidFill>
              </a:rPr>
              <a:t>  10x more noise for the </a:t>
            </a:r>
          </a:p>
          <a:p>
            <a:r>
              <a:rPr lang="en-US" dirty="0">
                <a:solidFill>
                  <a:srgbClr val="404040"/>
                </a:solidFill>
              </a:rPr>
              <a:t> </a:t>
            </a:r>
            <a:r>
              <a:rPr lang="en-US" dirty="0" smtClean="0">
                <a:solidFill>
                  <a:srgbClr val="404040"/>
                </a:solidFill>
              </a:rPr>
              <a:t>  range &gt;2 Hz (D. Schulte)</a:t>
            </a:r>
          </a:p>
        </p:txBody>
      </p:sp>
    </p:spTree>
    <p:extLst>
      <p:ext uri="{BB962C8B-B14F-4D97-AF65-F5344CB8AC3E}">
        <p14:creationId xmlns:p14="http://schemas.microsoft.com/office/powerpoint/2010/main" val="110547684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descr="offset_rel.pdf"/>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rot="5400000">
            <a:off x="3086629" y="593892"/>
            <a:ext cx="3609798" cy="4671503"/>
          </a:xfrm>
          <a:prstGeom prst="rect">
            <a:avLst/>
          </a:prstGeom>
        </p:spPr>
      </p:pic>
      <p:sp>
        <p:nvSpPr>
          <p:cNvPr id="2" name="Slide Number Placeholder 1"/>
          <p:cNvSpPr>
            <a:spLocks noGrp="1"/>
          </p:cNvSpPr>
          <p:nvPr>
            <p:ph type="sldNum" sz="quarter" idx="12"/>
          </p:nvPr>
        </p:nvSpPr>
        <p:spPr/>
        <p:txBody>
          <a:bodyPr/>
          <a:lstStyle/>
          <a:p>
            <a:fld id="{0FA004B2-1541-5046-B6F2-22AF56585712}" type="slidenum">
              <a:rPr lang="en-US" smtClean="0"/>
              <a:t>22</a:t>
            </a:fld>
            <a:endParaRPr lang="en-US"/>
          </a:p>
        </p:txBody>
      </p:sp>
      <p:sp>
        <p:nvSpPr>
          <p:cNvPr id="3" name="Title 2"/>
          <p:cNvSpPr>
            <a:spLocks noGrp="1"/>
          </p:cNvSpPr>
          <p:nvPr>
            <p:ph type="title"/>
          </p:nvPr>
        </p:nvSpPr>
        <p:spPr/>
        <p:txBody>
          <a:bodyPr/>
          <a:lstStyle/>
          <a:p>
            <a:r>
              <a:rPr lang="en-US" dirty="0" smtClean="0"/>
              <a:t>Misalignment of IT due to ground motion</a:t>
            </a:r>
            <a:endParaRPr lang="en-US" dirty="0"/>
          </a:p>
        </p:txBody>
      </p:sp>
      <p:grpSp>
        <p:nvGrpSpPr>
          <p:cNvPr id="32" name="Group 31"/>
          <p:cNvGrpSpPr/>
          <p:nvPr/>
        </p:nvGrpSpPr>
        <p:grpSpPr>
          <a:xfrm>
            <a:off x="6535729" y="1674128"/>
            <a:ext cx="2506347" cy="2394502"/>
            <a:chOff x="6535729" y="1893108"/>
            <a:chExt cx="2506347" cy="2394502"/>
          </a:xfrm>
        </p:grpSpPr>
        <p:sp>
          <p:nvSpPr>
            <p:cNvPr id="8" name="TextBox 7"/>
            <p:cNvSpPr txBox="1"/>
            <p:nvPr/>
          </p:nvSpPr>
          <p:spPr>
            <a:xfrm>
              <a:off x="6535729" y="1893108"/>
              <a:ext cx="2506347" cy="2394502"/>
            </a:xfrm>
            <a:prstGeom prst="rect">
              <a:avLst/>
            </a:prstGeom>
            <a:noFill/>
          </p:spPr>
          <p:txBody>
            <a:bodyPr wrap="square" rtlCol="0">
              <a:spAutoFit/>
            </a:bodyPr>
            <a:lstStyle/>
            <a:p>
              <a:r>
                <a:rPr lang="en-US" dirty="0">
                  <a:solidFill>
                    <a:srgbClr val="404040"/>
                  </a:solidFill>
                </a:rPr>
                <a:t>o</a:t>
              </a:r>
              <a:r>
                <a:rPr lang="en-US" dirty="0" smtClean="0">
                  <a:solidFill>
                    <a:srgbClr val="404040"/>
                  </a:solidFill>
                </a:rPr>
                <a:t>ffset at IP</a:t>
              </a:r>
            </a:p>
            <a:p>
              <a:endParaRPr lang="en-US" dirty="0">
                <a:solidFill>
                  <a:srgbClr val="404040"/>
                </a:solidFill>
              </a:endParaRPr>
            </a:p>
            <a:p>
              <a:pPr>
                <a:lnSpc>
                  <a:spcPct val="120000"/>
                </a:lnSpc>
              </a:pPr>
              <a:r>
                <a:rPr lang="en-US" dirty="0">
                  <a:solidFill>
                    <a:srgbClr val="404040"/>
                  </a:solidFill>
                </a:rPr>
                <a:t>a</a:t>
              </a:r>
              <a:r>
                <a:rPr lang="en-US" dirty="0" smtClean="0">
                  <a:solidFill>
                    <a:srgbClr val="404040"/>
                  </a:solidFill>
                </a:rPr>
                <a:t>nd</a:t>
              </a:r>
            </a:p>
            <a:p>
              <a:endParaRPr lang="en-US" dirty="0" smtClean="0">
                <a:solidFill>
                  <a:srgbClr val="404040"/>
                </a:solidFill>
              </a:endParaRPr>
            </a:p>
            <a:p>
              <a:pPr lvl="1">
                <a:spcBef>
                  <a:spcPts val="1800"/>
                </a:spcBef>
              </a:pPr>
              <a:r>
                <a:rPr lang="en-US" dirty="0" smtClean="0">
                  <a:solidFill>
                    <a:srgbClr val="404040"/>
                  </a:solidFill>
                </a:rPr>
                <a:t>similar effects for nominal LHC than</a:t>
              </a:r>
            </a:p>
            <a:p>
              <a:pPr lvl="1"/>
              <a:r>
                <a:rPr lang="en-US" dirty="0" smtClean="0">
                  <a:solidFill>
                    <a:srgbClr val="404040"/>
                  </a:solidFill>
                </a:rPr>
                <a:t>HL-LHC </a:t>
              </a:r>
              <a:endParaRPr lang="en-US" dirty="0">
                <a:solidFill>
                  <a:srgbClr val="404040"/>
                </a:solidFill>
              </a:endParaRPr>
            </a:p>
          </p:txBody>
        </p:sp>
        <p:pic>
          <p:nvPicPr>
            <p:cNvPr id="17" name="Picture 16" descr="latex-image-1.pdf"/>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310580" y="2320915"/>
              <a:ext cx="749300" cy="241300"/>
            </a:xfrm>
            <a:prstGeom prst="rect">
              <a:avLst/>
            </a:prstGeom>
          </p:spPr>
        </p:pic>
        <p:sp>
          <p:nvSpPr>
            <p:cNvPr id="18" name="Notched Right Arrow 17"/>
            <p:cNvSpPr/>
            <p:nvPr/>
          </p:nvSpPr>
          <p:spPr>
            <a:xfrm>
              <a:off x="6696517" y="3359948"/>
              <a:ext cx="277119" cy="174965"/>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Content Placeholder 3"/>
          <p:cNvSpPr>
            <a:spLocks noGrp="1"/>
          </p:cNvSpPr>
          <p:nvPr>
            <p:ph idx="1"/>
          </p:nvPr>
        </p:nvSpPr>
        <p:spPr>
          <a:xfrm>
            <a:off x="457200" y="1188719"/>
            <a:ext cx="8229600" cy="541178"/>
          </a:xfrm>
        </p:spPr>
        <p:txBody>
          <a:bodyPr>
            <a:normAutofit/>
          </a:bodyPr>
          <a:lstStyle/>
          <a:p>
            <a:pPr marL="0" indent="0">
              <a:buNone/>
            </a:pPr>
            <a:r>
              <a:rPr lang="en-US" sz="2400" dirty="0" smtClean="0">
                <a:solidFill>
                  <a:srgbClr val="0089B5"/>
                </a:solidFill>
              </a:rPr>
              <a:t>Simulation results:</a:t>
            </a:r>
            <a:endParaRPr lang="en-US" sz="2400" dirty="0">
              <a:solidFill>
                <a:srgbClr val="0089B5"/>
              </a:solidFill>
            </a:endParaRPr>
          </a:p>
        </p:txBody>
      </p:sp>
      <p:sp>
        <p:nvSpPr>
          <p:cNvPr id="25" name="Rectangle 7"/>
          <p:cNvSpPr>
            <a:spLocks/>
          </p:cNvSpPr>
          <p:nvPr/>
        </p:nvSpPr>
        <p:spPr bwMode="auto">
          <a:xfrm>
            <a:off x="7328912" y="4077072"/>
            <a:ext cx="1713165" cy="369332"/>
          </a:xfrm>
          <a:prstGeom prst="rect">
            <a:avLst/>
          </a:prstGeom>
          <a:ln/>
          <a:extLst/>
        </p:spPr>
        <p:style>
          <a:lnRef idx="0">
            <a:schemeClr val="accent1"/>
          </a:lnRef>
          <a:fillRef idx="3">
            <a:schemeClr val="accent1"/>
          </a:fillRef>
          <a:effectRef idx="3">
            <a:schemeClr val="accent1"/>
          </a:effectRef>
          <a:fontRef idx="minor">
            <a:schemeClr val="lt1"/>
          </a:fontRef>
        </p:style>
        <p:txBody>
          <a:bodyPr wrap="square" lIns="0" tIns="0" rIns="0" bIns="0">
            <a:spAutoFit/>
          </a:bodyPr>
          <a:lstStyle/>
          <a:p>
            <a:pPr algn="ctr"/>
            <a:r>
              <a:rPr lang="en-US" sz="2400" dirty="0">
                <a:solidFill>
                  <a:srgbClr val="FFFFFF"/>
                </a:solidFill>
                <a:ea typeface="ＭＳ Ｐゴシック" charset="0"/>
                <a:cs typeface="ＭＳ Ｐゴシック" charset="0"/>
                <a:sym typeface="Calibri" charset="0"/>
              </a:rPr>
              <a:t>J</a:t>
            </a:r>
            <a:r>
              <a:rPr lang="en-US" sz="2400" dirty="0" smtClean="0">
                <a:solidFill>
                  <a:srgbClr val="FFFFFF"/>
                </a:solidFill>
                <a:ea typeface="ＭＳ Ｐゴシック" charset="0"/>
                <a:cs typeface="ＭＳ Ｐゴシック" charset="0"/>
                <a:sym typeface="Calibri" charset="0"/>
              </a:rPr>
              <a:t>. </a:t>
            </a:r>
            <a:r>
              <a:rPr lang="en-US" sz="2400" dirty="0" err="1" smtClean="0">
                <a:solidFill>
                  <a:srgbClr val="FFFFFF"/>
                </a:solidFill>
                <a:ea typeface="ＭＳ Ｐゴシック" charset="0"/>
                <a:cs typeface="ＭＳ Ｐゴシック" charset="0"/>
                <a:sym typeface="Calibri" charset="0"/>
              </a:rPr>
              <a:t>Pfingstner</a:t>
            </a:r>
            <a:endParaRPr lang="en-US" sz="2400" dirty="0">
              <a:solidFill>
                <a:srgbClr val="FFFFFF"/>
              </a:solidFill>
              <a:ea typeface="ＭＳ Ｐゴシック" charset="0"/>
              <a:cs typeface="ＭＳ Ｐゴシック" charset="0"/>
              <a:sym typeface="Calibri" charset="0"/>
            </a:endParaRPr>
          </a:p>
        </p:txBody>
      </p:sp>
      <p:cxnSp>
        <p:nvCxnSpPr>
          <p:cNvPr id="11" name="Straight Connector 10"/>
          <p:cNvCxnSpPr/>
          <p:nvPr/>
        </p:nvCxnSpPr>
        <p:spPr>
          <a:xfrm>
            <a:off x="5934643" y="1495140"/>
            <a:ext cx="345909" cy="0"/>
          </a:xfrm>
          <a:prstGeom prst="line">
            <a:avLst/>
          </a:prstGeom>
          <a:ln w="31750">
            <a:prstDash val="dash"/>
          </a:ln>
        </p:spPr>
        <p:style>
          <a:lnRef idx="3">
            <a:schemeClr val="dk1"/>
          </a:lnRef>
          <a:fillRef idx="0">
            <a:schemeClr val="dk1"/>
          </a:fillRef>
          <a:effectRef idx="2">
            <a:schemeClr val="dk1"/>
          </a:effectRef>
          <a:fontRef idx="minor">
            <a:schemeClr val="tx1"/>
          </a:fontRef>
        </p:style>
      </p:cxnSp>
      <p:sp>
        <p:nvSpPr>
          <p:cNvPr id="12" name="Rectangle 11"/>
          <p:cNvSpPr/>
          <p:nvPr/>
        </p:nvSpPr>
        <p:spPr>
          <a:xfrm>
            <a:off x="3238968" y="1262011"/>
            <a:ext cx="2754255" cy="369332"/>
          </a:xfrm>
          <a:prstGeom prst="rect">
            <a:avLst/>
          </a:prstGeom>
        </p:spPr>
        <p:txBody>
          <a:bodyPr wrap="none">
            <a:spAutoFit/>
          </a:bodyPr>
          <a:lstStyle/>
          <a:p>
            <a:r>
              <a:rPr lang="en-US" dirty="0">
                <a:solidFill>
                  <a:srgbClr val="404040"/>
                </a:solidFill>
              </a:rPr>
              <a:t>n</a:t>
            </a:r>
            <a:r>
              <a:rPr lang="en-US" dirty="0" smtClean="0">
                <a:solidFill>
                  <a:srgbClr val="404040"/>
                </a:solidFill>
              </a:rPr>
              <a:t>om. LHC, 4 </a:t>
            </a:r>
            <a:r>
              <a:rPr lang="en-US" dirty="0" err="1" smtClean="0">
                <a:solidFill>
                  <a:srgbClr val="404040"/>
                </a:solidFill>
              </a:rPr>
              <a:t>TeV</a:t>
            </a:r>
            <a:r>
              <a:rPr lang="en-US" dirty="0" smtClean="0">
                <a:solidFill>
                  <a:srgbClr val="404040"/>
                </a:solidFill>
              </a:rPr>
              <a:t>, </a:t>
            </a:r>
            <a:r>
              <a:rPr lang="el-GR" dirty="0" smtClean="0">
                <a:solidFill>
                  <a:srgbClr val="404040"/>
                </a:solidFill>
              </a:rPr>
              <a:t>β</a:t>
            </a:r>
            <a:r>
              <a:rPr lang="en-US" dirty="0" smtClean="0">
                <a:solidFill>
                  <a:srgbClr val="404040"/>
                </a:solidFill>
              </a:rPr>
              <a:t>*=60 cm </a:t>
            </a:r>
            <a:endParaRPr lang="en-US" dirty="0">
              <a:solidFill>
                <a:srgbClr val="404040"/>
              </a:solidFill>
            </a:endParaRPr>
          </a:p>
        </p:txBody>
      </p:sp>
      <p:grpSp>
        <p:nvGrpSpPr>
          <p:cNvPr id="35" name="Group 34"/>
          <p:cNvGrpSpPr/>
          <p:nvPr/>
        </p:nvGrpSpPr>
        <p:grpSpPr>
          <a:xfrm>
            <a:off x="3087146" y="4152849"/>
            <a:ext cx="5746918" cy="2049777"/>
            <a:chOff x="3087146" y="4174747"/>
            <a:chExt cx="5746918" cy="2049777"/>
          </a:xfrm>
        </p:grpSpPr>
        <p:grpSp>
          <p:nvGrpSpPr>
            <p:cNvPr id="34" name="Group 33"/>
            <p:cNvGrpSpPr/>
            <p:nvPr/>
          </p:nvGrpSpPr>
          <p:grpSpPr>
            <a:xfrm>
              <a:off x="3279868" y="4174747"/>
              <a:ext cx="5188910" cy="917235"/>
              <a:chOff x="3279868" y="4174747"/>
              <a:chExt cx="5188910" cy="917235"/>
            </a:xfrm>
          </p:grpSpPr>
          <p:sp>
            <p:nvSpPr>
              <p:cNvPr id="9" name="TextBox 8"/>
              <p:cNvSpPr txBox="1"/>
              <p:nvPr/>
            </p:nvSpPr>
            <p:spPr>
              <a:xfrm>
                <a:off x="3279868" y="4174747"/>
                <a:ext cx="5188910" cy="323165"/>
              </a:xfrm>
              <a:prstGeom prst="rect">
                <a:avLst/>
              </a:prstGeom>
              <a:noFill/>
            </p:spPr>
            <p:txBody>
              <a:bodyPr wrap="square" rtlCol="0">
                <a:spAutoFit/>
              </a:bodyPr>
              <a:lstStyle/>
              <a:p>
                <a:pPr>
                  <a:lnSpc>
                    <a:spcPct val="80000"/>
                  </a:lnSpc>
                </a:pPr>
                <a:r>
                  <a:rPr lang="en-US" dirty="0">
                    <a:solidFill>
                      <a:srgbClr val="404040"/>
                    </a:solidFill>
                  </a:rPr>
                  <a:t>l</a:t>
                </a:r>
                <a:r>
                  <a:rPr lang="en-US" dirty="0" smtClean="0">
                    <a:solidFill>
                      <a:srgbClr val="404040"/>
                    </a:solidFill>
                  </a:rPr>
                  <a:t>uminosity loss</a:t>
                </a:r>
              </a:p>
            </p:txBody>
          </p:sp>
          <p:pic>
            <p:nvPicPr>
              <p:cNvPr id="15" name="Picture 14" descr="latex-image-1.pdf"/>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392734" y="4527139"/>
                <a:ext cx="3917846" cy="564843"/>
              </a:xfrm>
              <a:prstGeom prst="rect">
                <a:avLst/>
              </a:prstGeom>
            </p:spPr>
          </p:pic>
        </p:grpSp>
        <p:grpSp>
          <p:nvGrpSpPr>
            <p:cNvPr id="33" name="Group 32"/>
            <p:cNvGrpSpPr/>
            <p:nvPr/>
          </p:nvGrpSpPr>
          <p:grpSpPr>
            <a:xfrm>
              <a:off x="3279868" y="5026289"/>
              <a:ext cx="4572000" cy="509320"/>
              <a:chOff x="3279868" y="5026289"/>
              <a:chExt cx="4572000" cy="509320"/>
            </a:xfrm>
          </p:grpSpPr>
          <p:pic>
            <p:nvPicPr>
              <p:cNvPr id="19" name="Picture 18" descr="latex-image-1.pdf"/>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78124" y="5294309"/>
                <a:ext cx="1587500" cy="241300"/>
              </a:xfrm>
              <a:prstGeom prst="rect">
                <a:avLst/>
              </a:prstGeom>
            </p:spPr>
          </p:pic>
          <p:sp>
            <p:nvSpPr>
              <p:cNvPr id="21" name="Rectangle 20"/>
              <p:cNvSpPr/>
              <p:nvPr/>
            </p:nvSpPr>
            <p:spPr>
              <a:xfrm>
                <a:off x="3279868" y="5026289"/>
                <a:ext cx="4572000" cy="323165"/>
              </a:xfrm>
              <a:prstGeom prst="rect">
                <a:avLst/>
              </a:prstGeom>
            </p:spPr>
            <p:txBody>
              <a:bodyPr>
                <a:spAutoFit/>
              </a:bodyPr>
              <a:lstStyle/>
              <a:p>
                <a:pPr>
                  <a:lnSpc>
                    <a:spcPct val="80000"/>
                  </a:lnSpc>
                </a:pPr>
                <a:r>
                  <a:rPr lang="en-US" dirty="0">
                    <a:solidFill>
                      <a:srgbClr val="404040"/>
                    </a:solidFill>
                  </a:rPr>
                  <a:t>a</a:t>
                </a:r>
                <a:r>
                  <a:rPr lang="en-US" dirty="0" smtClean="0">
                    <a:solidFill>
                      <a:srgbClr val="404040"/>
                    </a:solidFill>
                  </a:rPr>
                  <a:t>nd</a:t>
                </a:r>
                <a:endParaRPr lang="en-US" dirty="0">
                  <a:solidFill>
                    <a:srgbClr val="404040"/>
                  </a:solidFill>
                </a:endParaRPr>
              </a:p>
            </p:txBody>
          </p:sp>
        </p:grpSp>
        <p:grpSp>
          <p:nvGrpSpPr>
            <p:cNvPr id="24" name="Group 23"/>
            <p:cNvGrpSpPr/>
            <p:nvPr/>
          </p:nvGrpSpPr>
          <p:grpSpPr>
            <a:xfrm>
              <a:off x="3087146" y="5476627"/>
              <a:ext cx="5746918" cy="747897"/>
              <a:chOff x="3295158" y="5542321"/>
              <a:chExt cx="5746918" cy="747897"/>
            </a:xfrm>
          </p:grpSpPr>
          <p:sp>
            <p:nvSpPr>
              <p:cNvPr id="20" name="Notched Right Arrow 19"/>
              <p:cNvSpPr/>
              <p:nvPr/>
            </p:nvSpPr>
            <p:spPr>
              <a:xfrm>
                <a:off x="3520724" y="5703174"/>
                <a:ext cx="277119" cy="174965"/>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Rectangle 21"/>
              <p:cNvSpPr/>
              <p:nvPr/>
            </p:nvSpPr>
            <p:spPr>
              <a:xfrm>
                <a:off x="3295158" y="5542321"/>
                <a:ext cx="5746918" cy="747897"/>
              </a:xfrm>
              <a:prstGeom prst="rect">
                <a:avLst/>
              </a:prstGeom>
            </p:spPr>
            <p:txBody>
              <a:bodyPr wrap="square">
                <a:spAutoFit/>
              </a:bodyPr>
              <a:lstStyle/>
              <a:p>
                <a:pPr lvl="1">
                  <a:lnSpc>
                    <a:spcPct val="120000"/>
                  </a:lnSpc>
                </a:pPr>
                <a:r>
                  <a:rPr lang="en-US" dirty="0">
                    <a:solidFill>
                      <a:srgbClr val="404040"/>
                    </a:solidFill>
                  </a:rPr>
                  <a:t>larger effect </a:t>
                </a:r>
                <a:r>
                  <a:rPr lang="en-US" dirty="0" smtClean="0">
                    <a:solidFill>
                      <a:srgbClr val="404040"/>
                    </a:solidFill>
                  </a:rPr>
                  <a:t>for HL-LHC </a:t>
                </a:r>
                <a:r>
                  <a:rPr lang="en-US" dirty="0">
                    <a:solidFill>
                      <a:srgbClr val="404040"/>
                    </a:solidFill>
                  </a:rPr>
                  <a:t>than </a:t>
                </a:r>
                <a:r>
                  <a:rPr lang="en-US" dirty="0" smtClean="0">
                    <a:solidFill>
                      <a:srgbClr val="404040"/>
                    </a:solidFill>
                  </a:rPr>
                  <a:t>nominal LHC</a:t>
                </a:r>
                <a:endParaRPr lang="en-US" dirty="0">
                  <a:solidFill>
                    <a:srgbClr val="404040"/>
                  </a:solidFill>
                </a:endParaRPr>
              </a:p>
              <a:p>
                <a:pPr lvl="1">
                  <a:lnSpc>
                    <a:spcPct val="120000"/>
                  </a:lnSpc>
                </a:pPr>
                <a:r>
                  <a:rPr lang="en-US" dirty="0" smtClean="0">
                    <a:solidFill>
                      <a:srgbClr val="404040"/>
                    </a:solidFill>
                  </a:rPr>
                  <a:t>more than 1% luminosity loss after 10</a:t>
                </a:r>
                <a:r>
                  <a:rPr lang="en-US" baseline="30000" dirty="0" smtClean="0">
                    <a:solidFill>
                      <a:srgbClr val="404040"/>
                    </a:solidFill>
                  </a:rPr>
                  <a:t>3</a:t>
                </a:r>
                <a:r>
                  <a:rPr lang="en-US" dirty="0" smtClean="0">
                    <a:solidFill>
                      <a:srgbClr val="404040"/>
                    </a:solidFill>
                  </a:rPr>
                  <a:t> s = 17 min</a:t>
                </a:r>
                <a:endParaRPr lang="en-US" dirty="0">
                  <a:solidFill>
                    <a:srgbClr val="404040"/>
                  </a:solidFill>
                </a:endParaRPr>
              </a:p>
            </p:txBody>
          </p:sp>
          <p:sp>
            <p:nvSpPr>
              <p:cNvPr id="23" name="Notched Right Arrow 22"/>
              <p:cNvSpPr/>
              <p:nvPr/>
            </p:nvSpPr>
            <p:spPr>
              <a:xfrm>
                <a:off x="3534564" y="6030539"/>
                <a:ext cx="277119" cy="174965"/>
              </a:xfrm>
              <a:prstGeom prst="notched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cxnSp>
        <p:nvCxnSpPr>
          <p:cNvPr id="27" name="Straight Connector 26"/>
          <p:cNvCxnSpPr/>
          <p:nvPr/>
        </p:nvCxnSpPr>
        <p:spPr>
          <a:xfrm>
            <a:off x="2991591" y="1480104"/>
            <a:ext cx="247377" cy="0"/>
          </a:xfrm>
          <a:prstGeom prst="line">
            <a:avLst/>
          </a:prstGeom>
        </p:spPr>
        <p:style>
          <a:lnRef idx="3">
            <a:schemeClr val="dk1"/>
          </a:lnRef>
          <a:fillRef idx="0">
            <a:schemeClr val="dk1"/>
          </a:fillRef>
          <a:effectRef idx="2">
            <a:schemeClr val="dk1"/>
          </a:effectRef>
          <a:fontRef idx="minor">
            <a:schemeClr val="tx1"/>
          </a:fontRef>
        </p:style>
      </p:cxnSp>
      <p:sp>
        <p:nvSpPr>
          <p:cNvPr id="28" name="Rectangle 27"/>
          <p:cNvSpPr/>
          <p:nvPr/>
        </p:nvSpPr>
        <p:spPr>
          <a:xfrm>
            <a:off x="6265926" y="1296885"/>
            <a:ext cx="2880491" cy="369332"/>
          </a:xfrm>
          <a:prstGeom prst="rect">
            <a:avLst/>
          </a:prstGeom>
        </p:spPr>
        <p:txBody>
          <a:bodyPr wrap="none">
            <a:spAutoFit/>
          </a:bodyPr>
          <a:lstStyle/>
          <a:p>
            <a:r>
              <a:rPr lang="en-US" dirty="0" smtClean="0">
                <a:solidFill>
                  <a:srgbClr val="404040"/>
                </a:solidFill>
              </a:rPr>
              <a:t>HLLHCV1.0, </a:t>
            </a:r>
            <a:r>
              <a:rPr lang="en-US" dirty="0">
                <a:solidFill>
                  <a:srgbClr val="404040"/>
                </a:solidFill>
              </a:rPr>
              <a:t>7</a:t>
            </a:r>
            <a:r>
              <a:rPr lang="en-US" dirty="0" smtClean="0">
                <a:solidFill>
                  <a:srgbClr val="404040"/>
                </a:solidFill>
              </a:rPr>
              <a:t> </a:t>
            </a:r>
            <a:r>
              <a:rPr lang="en-US" dirty="0" err="1" smtClean="0">
                <a:solidFill>
                  <a:srgbClr val="404040"/>
                </a:solidFill>
              </a:rPr>
              <a:t>TeV</a:t>
            </a:r>
            <a:r>
              <a:rPr lang="en-US" dirty="0" smtClean="0">
                <a:solidFill>
                  <a:srgbClr val="404040"/>
                </a:solidFill>
              </a:rPr>
              <a:t>, </a:t>
            </a:r>
            <a:r>
              <a:rPr lang="el-GR" dirty="0" smtClean="0">
                <a:solidFill>
                  <a:srgbClr val="404040"/>
                </a:solidFill>
              </a:rPr>
              <a:t>β</a:t>
            </a:r>
            <a:r>
              <a:rPr lang="en-US" dirty="0" smtClean="0">
                <a:solidFill>
                  <a:srgbClr val="404040"/>
                </a:solidFill>
              </a:rPr>
              <a:t>*=15 cm </a:t>
            </a:r>
            <a:endParaRPr lang="en-US" dirty="0">
              <a:solidFill>
                <a:srgbClr val="404040"/>
              </a:solidFill>
            </a:endParaRPr>
          </a:p>
        </p:txBody>
      </p:sp>
      <p:pic>
        <p:nvPicPr>
          <p:cNvPr id="5" name="Picture 4" descr="latex-image-1.pdf"/>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6622507" y="2670810"/>
            <a:ext cx="2400300" cy="241300"/>
          </a:xfrm>
          <a:prstGeom prst="rect">
            <a:avLst/>
          </a:prstGeom>
        </p:spPr>
      </p:pic>
      <p:sp>
        <p:nvSpPr>
          <p:cNvPr id="13" name="TextBox 12"/>
          <p:cNvSpPr txBox="1"/>
          <p:nvPr/>
        </p:nvSpPr>
        <p:spPr>
          <a:xfrm>
            <a:off x="4918047" y="3093622"/>
            <a:ext cx="1589460" cy="646331"/>
          </a:xfrm>
          <a:prstGeom prst="rect">
            <a:avLst/>
          </a:prstGeom>
          <a:noFill/>
          <a:ln>
            <a:noFill/>
          </a:ln>
        </p:spPr>
        <p:txBody>
          <a:bodyPr wrap="none" rtlCol="0">
            <a:spAutoFit/>
          </a:bodyPr>
          <a:lstStyle/>
          <a:p>
            <a:r>
              <a:rPr lang="el-GR" dirty="0" smtClean="0"/>
              <a:t>ε</a:t>
            </a:r>
            <a:r>
              <a:rPr lang="en-US" baseline="-25000" dirty="0" err="1" smtClean="0"/>
              <a:t>n,LHC</a:t>
            </a:r>
            <a:r>
              <a:rPr lang="en-US" dirty="0" smtClean="0"/>
              <a:t>=2.5 </a:t>
            </a:r>
            <a:r>
              <a:rPr lang="el-GR" dirty="0"/>
              <a:t>μ</a:t>
            </a:r>
            <a:r>
              <a:rPr lang="en-US" dirty="0" smtClean="0"/>
              <a:t>m</a:t>
            </a:r>
            <a:endParaRPr lang="en-US" dirty="0"/>
          </a:p>
          <a:p>
            <a:r>
              <a:rPr lang="el-GR" dirty="0" smtClean="0"/>
              <a:t>ε</a:t>
            </a:r>
            <a:r>
              <a:rPr lang="en-US" baseline="-25000" dirty="0" err="1" smtClean="0"/>
              <a:t>n,HLLHC</a:t>
            </a:r>
            <a:r>
              <a:rPr lang="en-US" dirty="0" smtClean="0"/>
              <a:t>=1.6 </a:t>
            </a:r>
            <a:r>
              <a:rPr lang="el-GR" dirty="0" smtClean="0"/>
              <a:t>μ</a:t>
            </a:r>
            <a:r>
              <a:rPr lang="en-US" dirty="0" smtClean="0"/>
              <a:t>m</a:t>
            </a:r>
            <a:endParaRPr lang="en-US" dirty="0"/>
          </a:p>
        </p:txBody>
      </p:sp>
      <p:pic>
        <p:nvPicPr>
          <p:cNvPr id="10" name="Picture 9" descr="offset.pdf"/>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6512" y="579629"/>
            <a:ext cx="3486256" cy="4511625"/>
          </a:xfrm>
          <a:prstGeom prst="rect">
            <a:avLst/>
          </a:prstGeom>
        </p:spPr>
      </p:pic>
      <p:pic>
        <p:nvPicPr>
          <p:cNvPr id="14" name="Picture 13" descr="lumi_rel.pdf"/>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108520" y="2852936"/>
            <a:ext cx="3545965" cy="4588897"/>
          </a:xfrm>
          <a:prstGeom prst="rect">
            <a:avLst/>
          </a:prstGeom>
        </p:spPr>
      </p:pic>
    </p:spTree>
    <p:extLst>
      <p:ext uri="{BB962C8B-B14F-4D97-AF65-F5344CB8AC3E}">
        <p14:creationId xmlns:p14="http://schemas.microsoft.com/office/powerpoint/2010/main" val="13364272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23</a:t>
            </a:fld>
            <a:endParaRPr lang="en-US"/>
          </a:p>
        </p:txBody>
      </p:sp>
      <p:sp>
        <p:nvSpPr>
          <p:cNvPr id="3" name="Title 2"/>
          <p:cNvSpPr>
            <a:spLocks noGrp="1"/>
          </p:cNvSpPr>
          <p:nvPr>
            <p:ph type="title"/>
          </p:nvPr>
        </p:nvSpPr>
        <p:spPr/>
        <p:txBody>
          <a:bodyPr/>
          <a:lstStyle/>
          <a:p>
            <a:r>
              <a:rPr lang="en-US" dirty="0" smtClean="0"/>
              <a:t>HL-LHC BPMs</a:t>
            </a:r>
            <a:endParaRPr lang="en-US"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8558192"/>
              </p:ext>
            </p:extLst>
          </p:nvPr>
        </p:nvGraphicFramePr>
        <p:xfrm>
          <a:off x="457200" y="1189038"/>
          <a:ext cx="8229600" cy="4450080"/>
        </p:xfrm>
        <a:graphic>
          <a:graphicData uri="http://schemas.openxmlformats.org/drawingml/2006/table">
            <a:tbl>
              <a:tblPr firstRow="1" bandRow="1">
                <a:tableStyleId>{5C22544A-7EE6-4342-B048-85BDC9FD1C3A}</a:tableStyleId>
              </a:tblPr>
              <a:tblGrid>
                <a:gridCol w="1396162"/>
                <a:gridCol w="668452"/>
                <a:gridCol w="769624"/>
                <a:gridCol w="1206876"/>
                <a:gridCol w="1396162"/>
                <a:gridCol w="1396162"/>
                <a:gridCol w="1396162"/>
              </a:tblGrid>
              <a:tr h="370840">
                <a:tc>
                  <a:txBody>
                    <a:bodyPr/>
                    <a:lstStyle/>
                    <a:p>
                      <a:r>
                        <a:rPr lang="en-US" dirty="0" smtClean="0"/>
                        <a:t>BPM</a:t>
                      </a:r>
                      <a:endParaRPr lang="en-US" dirty="0"/>
                    </a:p>
                  </a:txBody>
                  <a:tcPr/>
                </a:tc>
                <a:tc>
                  <a:txBody>
                    <a:bodyPr/>
                    <a:lstStyle/>
                    <a:p>
                      <a:r>
                        <a:rPr lang="en-US" dirty="0" smtClean="0"/>
                        <a:t>s</a:t>
                      </a:r>
                      <a:endParaRPr lang="en-US" dirty="0"/>
                    </a:p>
                  </a:txBody>
                  <a:tcPr/>
                </a:tc>
                <a:tc>
                  <a:txBody>
                    <a:bodyPr/>
                    <a:lstStyle/>
                    <a:p>
                      <a:r>
                        <a:rPr lang="en-US" dirty="0" smtClean="0"/>
                        <a:t>d</a:t>
                      </a:r>
                      <a:r>
                        <a:rPr lang="en-US" baseline="0" dirty="0" smtClean="0"/>
                        <a:t> par</a:t>
                      </a:r>
                      <a:endParaRPr lang="en-US" dirty="0"/>
                    </a:p>
                  </a:txBody>
                  <a:tcPr/>
                </a:tc>
                <a:tc>
                  <a:txBody>
                    <a:bodyPr/>
                    <a:lstStyle/>
                    <a:p>
                      <a:r>
                        <a:rPr lang="en-US" dirty="0" err="1" smtClean="0"/>
                        <a:t>betx</a:t>
                      </a:r>
                      <a:endParaRPr lang="en-US" dirty="0"/>
                    </a:p>
                  </a:txBody>
                  <a:tcPr/>
                </a:tc>
                <a:tc>
                  <a:txBody>
                    <a:bodyPr/>
                    <a:lstStyle/>
                    <a:p>
                      <a:r>
                        <a:rPr lang="en-US" dirty="0" err="1" smtClean="0"/>
                        <a:t>bety</a:t>
                      </a:r>
                      <a:endParaRPr lang="en-US" dirty="0"/>
                    </a:p>
                  </a:txBody>
                  <a:tcPr/>
                </a:tc>
                <a:tc>
                  <a:txBody>
                    <a:bodyPr/>
                    <a:lstStyle/>
                    <a:p>
                      <a:r>
                        <a:rPr lang="en-US" dirty="0" smtClean="0"/>
                        <a:t>mux</a:t>
                      </a:r>
                      <a:endParaRPr lang="en-US" dirty="0"/>
                    </a:p>
                  </a:txBody>
                  <a:tcPr/>
                </a:tc>
                <a:tc>
                  <a:txBody>
                    <a:bodyPr/>
                    <a:lstStyle/>
                    <a:p>
                      <a:r>
                        <a:rPr lang="en-US" dirty="0" err="1" smtClean="0"/>
                        <a:t>muy</a:t>
                      </a:r>
                      <a:endParaRPr lang="en-US" dirty="0"/>
                    </a:p>
                  </a:txBody>
                  <a:tcPr/>
                </a:tc>
              </a:tr>
              <a:tr h="370840">
                <a:tc>
                  <a:txBody>
                    <a:bodyPr/>
                    <a:lstStyle/>
                    <a:p>
                      <a:r>
                        <a:rPr lang="en-US" dirty="0" smtClean="0"/>
                        <a:t>Q1</a:t>
                      </a:r>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en-US" dirty="0" smtClean="0"/>
                        <a:t>Q1-Q2a</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Q2a-Q2b</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Q2b</a:t>
                      </a:r>
                      <a:r>
                        <a:rPr lang="en-US" baseline="0" dirty="0" smtClean="0"/>
                        <a:t>-Q3</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dirty="0"/>
                    </a:p>
                  </a:txBody>
                  <a:tcPr/>
                </a:tc>
                <a:tc>
                  <a:txBody>
                    <a:bodyPr/>
                    <a:lstStyle/>
                    <a:p>
                      <a:endParaRPr lang="en-US"/>
                    </a:p>
                  </a:txBody>
                  <a:tcPr/>
                </a:tc>
              </a:tr>
              <a:tr h="370840">
                <a:tc>
                  <a:txBody>
                    <a:bodyPr/>
                    <a:lstStyle/>
                    <a:p>
                      <a:r>
                        <a:rPr lang="en-US" dirty="0" smtClean="0"/>
                        <a:t>Q3-CP</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CP-D1</a:t>
                      </a:r>
                      <a:endParaRPr lang="en-US" dirty="0"/>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tr>
              <a:tr h="370840">
                <a:tc>
                  <a:txBody>
                    <a:bodyPr/>
                    <a:lstStyle/>
                    <a:p>
                      <a:r>
                        <a:rPr lang="en-US" dirty="0" smtClean="0"/>
                        <a:t>D1</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r>
                        <a:rPr lang="en-US" dirty="0" smtClean="0"/>
                        <a:t>D2</a:t>
                      </a:r>
                      <a:endParaRPr lang="en-US" dirty="0"/>
                    </a:p>
                  </a:txBody>
                  <a:tcPr/>
                </a:tc>
                <a:tc>
                  <a:txBody>
                    <a:bodyPr/>
                    <a:lstStyle/>
                    <a:p>
                      <a:endParaRPr lang="en-US"/>
                    </a:p>
                  </a:txBody>
                  <a:tcPr/>
                </a:tc>
                <a:tc>
                  <a:txBody>
                    <a:bodyPr/>
                    <a:lstStyle/>
                    <a:p>
                      <a:endParaRPr lang="en-US" dirty="0"/>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r>
                        <a:rPr lang="en-US" dirty="0" smtClean="0"/>
                        <a:t>Q4</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r>
                        <a:rPr lang="en-US" dirty="0" smtClean="0"/>
                        <a:t>Q5</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r h="370840">
                <a:tc>
                  <a:txBody>
                    <a:bodyPr/>
                    <a:lstStyle/>
                    <a:p>
                      <a:r>
                        <a:rPr lang="en-US" dirty="0" smtClean="0"/>
                        <a:t>Q6</a:t>
                      </a:r>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c>
                  <a:txBody>
                    <a:bodyPr/>
                    <a:lstStyle/>
                    <a:p>
                      <a:endParaRPr lang="en-US"/>
                    </a:p>
                  </a:txBody>
                  <a:tcPr/>
                </a:tc>
                <a:tc>
                  <a:txBody>
                    <a:bodyPr/>
                    <a:lstStyle/>
                    <a:p>
                      <a:endParaRPr lang="en-US"/>
                    </a:p>
                  </a:txBody>
                  <a:tcPr/>
                </a:tc>
                <a:tc>
                  <a:txBody>
                    <a:bodyPr/>
                    <a:lstStyle/>
                    <a:p>
                      <a:endParaRPr lang="en-US" dirty="0"/>
                    </a:p>
                  </a:txBody>
                  <a:tcPr/>
                </a:tc>
              </a:tr>
            </a:tbl>
          </a:graphicData>
        </a:graphic>
      </p:graphicFrame>
    </p:spTree>
    <p:extLst>
      <p:ext uri="{BB962C8B-B14F-4D97-AF65-F5344CB8AC3E}">
        <p14:creationId xmlns:p14="http://schemas.microsoft.com/office/powerpoint/2010/main" val="26091057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3</a:t>
            </a:fld>
            <a:endParaRPr lang="en-US"/>
          </a:p>
        </p:txBody>
      </p:sp>
      <p:sp>
        <p:nvSpPr>
          <p:cNvPr id="3" name="Title 2"/>
          <p:cNvSpPr>
            <a:spLocks noGrp="1"/>
          </p:cNvSpPr>
          <p:nvPr>
            <p:ph type="title"/>
          </p:nvPr>
        </p:nvSpPr>
        <p:spPr/>
        <p:txBody>
          <a:bodyPr/>
          <a:lstStyle/>
          <a:p>
            <a:r>
              <a:rPr lang="en-US" dirty="0" smtClean="0"/>
              <a:t>Some general definitions for BPM specifications</a:t>
            </a:r>
            <a:endParaRPr lang="en-US" dirty="0"/>
          </a:p>
        </p:txBody>
      </p:sp>
      <p:sp>
        <p:nvSpPr>
          <p:cNvPr id="4" name="Content Placeholder 3"/>
          <p:cNvSpPr>
            <a:spLocks noGrp="1"/>
          </p:cNvSpPr>
          <p:nvPr>
            <p:ph idx="1"/>
          </p:nvPr>
        </p:nvSpPr>
        <p:spPr/>
        <p:txBody>
          <a:bodyPr>
            <a:normAutofit/>
          </a:bodyPr>
          <a:lstStyle/>
          <a:p>
            <a:pPr marL="0" indent="0">
              <a:lnSpc>
                <a:spcPct val="100000"/>
              </a:lnSpc>
              <a:buNone/>
            </a:pPr>
            <a:r>
              <a:rPr lang="en-US" sz="1600" dirty="0" smtClean="0"/>
              <a:t>See “J-J. Gras, J.-P. </a:t>
            </a:r>
            <a:r>
              <a:rPr lang="en-US" sz="1600" dirty="0" err="1" smtClean="0"/>
              <a:t>Koutchouk</a:t>
            </a:r>
            <a:r>
              <a:rPr lang="en-US" sz="1600" dirty="0" smtClean="0"/>
              <a:t>, Concepts and Glossary for the Specification of the Beam </a:t>
            </a:r>
            <a:r>
              <a:rPr lang="en-US" sz="1600" dirty="0" err="1" smtClean="0"/>
              <a:t>Instrumenation</a:t>
            </a:r>
            <a:r>
              <a:rPr lang="en-US" sz="1600" dirty="0" smtClean="0"/>
              <a:t>” and J.-P. </a:t>
            </a:r>
            <a:r>
              <a:rPr lang="en-US" sz="1600" dirty="0" err="1" smtClean="0"/>
              <a:t>Koutchouk</a:t>
            </a:r>
            <a:r>
              <a:rPr lang="en-US" sz="1600" dirty="0" smtClean="0"/>
              <a:t> “</a:t>
            </a:r>
            <a:r>
              <a:rPr lang="en-US" sz="1600" dirty="0" err="1" smtClean="0"/>
              <a:t>Measurment</a:t>
            </a:r>
            <a:r>
              <a:rPr lang="en-US" sz="1600" dirty="0" smtClean="0"/>
              <a:t> of the beam position in the LHC main rings”.</a:t>
            </a:r>
          </a:p>
          <a:p>
            <a:pPr marL="0" indent="0">
              <a:lnSpc>
                <a:spcPct val="100000"/>
              </a:lnSpc>
              <a:buNone/>
            </a:pPr>
            <a:r>
              <a:rPr lang="en-US" sz="1600" dirty="0" smtClean="0"/>
              <a:t>BPM error model:</a:t>
            </a:r>
          </a:p>
          <a:p>
            <a:pPr lvl="2">
              <a:lnSpc>
                <a:spcPct val="100000"/>
              </a:lnSpc>
            </a:pPr>
            <a:r>
              <a:rPr lang="en-US" sz="1600" dirty="0" smtClean="0"/>
              <a:t>the error of a measurement, e.g. for a BPM measurement: </a:t>
            </a:r>
          </a:p>
          <a:p>
            <a:pPr lvl="2">
              <a:lnSpc>
                <a:spcPct val="100000"/>
              </a:lnSpc>
            </a:pPr>
            <a:endParaRPr lang="en-US" sz="1600" b="1" dirty="0"/>
          </a:p>
          <a:p>
            <a:pPr lvl="2">
              <a:lnSpc>
                <a:spcPct val="100000"/>
              </a:lnSpc>
            </a:pPr>
            <a:endParaRPr lang="en-US" sz="1600" b="1" dirty="0" smtClean="0"/>
          </a:p>
          <a:p>
            <a:pPr lvl="2">
              <a:lnSpc>
                <a:spcPct val="100000"/>
              </a:lnSpc>
            </a:pPr>
            <a:endParaRPr lang="en-US" sz="1600" b="1" dirty="0"/>
          </a:p>
          <a:p>
            <a:pPr lvl="2">
              <a:lnSpc>
                <a:spcPct val="100000"/>
              </a:lnSpc>
            </a:pPr>
            <a:endParaRPr lang="en-US" sz="1600" b="1" dirty="0" smtClean="0"/>
          </a:p>
          <a:p>
            <a:pPr lvl="2">
              <a:lnSpc>
                <a:spcPct val="100000"/>
              </a:lnSpc>
            </a:pPr>
            <a:r>
              <a:rPr lang="en-US" sz="1600" dirty="0" smtClean="0"/>
              <a:t>uncertainty: usually the standard deviation </a:t>
            </a:r>
            <a:r>
              <a:rPr lang="el-GR" sz="1600" dirty="0" smtClean="0"/>
              <a:t>σ</a:t>
            </a:r>
            <a:r>
              <a:rPr lang="en-US" sz="1600" dirty="0" smtClean="0"/>
              <a:t> of the error distribution (in case of numerous sources the </a:t>
            </a:r>
            <a:r>
              <a:rPr lang="en-US" sz="1600" dirty="0"/>
              <a:t>G</a:t>
            </a:r>
            <a:r>
              <a:rPr lang="en-US" sz="1600" dirty="0" smtClean="0"/>
              <a:t>aussian distribution is a good approximation, for which 2</a:t>
            </a:r>
            <a:r>
              <a:rPr lang="el-GR" sz="1600" dirty="0" smtClean="0"/>
              <a:t>σ</a:t>
            </a:r>
            <a:r>
              <a:rPr lang="en-US" sz="1600" dirty="0" smtClean="0"/>
              <a:t> correspond to 95.5% confidence level)</a:t>
            </a:r>
          </a:p>
          <a:p>
            <a:pPr>
              <a:lnSpc>
                <a:spcPct val="100000"/>
              </a:lnSpc>
            </a:pPr>
            <a:r>
              <a:rPr lang="en-US" sz="1600" b="1" dirty="0" smtClean="0"/>
              <a:t>resolution</a:t>
            </a:r>
            <a:r>
              <a:rPr lang="en-US" sz="1600" b="1" dirty="0"/>
              <a:t>: </a:t>
            </a:r>
            <a:r>
              <a:rPr lang="en-US" sz="1600" dirty="0"/>
              <a:t>smallest increment that can be induced or discerned by the measurement device within given conditions (e.g. noise</a:t>
            </a:r>
            <a:r>
              <a:rPr lang="en-US" sz="1600" dirty="0" smtClean="0"/>
              <a:t>)</a:t>
            </a:r>
            <a:endParaRPr lang="en-US" sz="1600" b="1" dirty="0"/>
          </a:p>
          <a:p>
            <a:pPr>
              <a:lnSpc>
                <a:spcPct val="100000"/>
              </a:lnSpc>
            </a:pPr>
            <a:r>
              <a:rPr lang="en-US" sz="1600" b="1" dirty="0"/>
              <a:t>accuracy:</a:t>
            </a:r>
            <a:r>
              <a:rPr lang="en-US" sz="1600" dirty="0"/>
              <a:t> </a:t>
            </a:r>
            <a:r>
              <a:rPr lang="en-US" sz="1600" dirty="0" smtClean="0"/>
              <a:t>closeness of the agreement between the result of a measurement and the value of the measured quantity</a:t>
            </a:r>
          </a:p>
          <a:p>
            <a:pPr>
              <a:lnSpc>
                <a:spcPct val="100000"/>
              </a:lnSpc>
            </a:pPr>
            <a:r>
              <a:rPr lang="en-US" sz="1600" b="1" dirty="0" smtClean="0"/>
              <a:t>precision:</a:t>
            </a:r>
            <a:r>
              <a:rPr lang="en-US" sz="1600" dirty="0" smtClean="0"/>
              <a:t> </a:t>
            </a:r>
            <a:r>
              <a:rPr lang="en-US" sz="1600" dirty="0"/>
              <a:t>closeness of the </a:t>
            </a:r>
            <a:r>
              <a:rPr lang="en-US" sz="1600" dirty="0" smtClean="0"/>
              <a:t>agreement </a:t>
            </a:r>
            <a:r>
              <a:rPr lang="en-US" sz="1600" dirty="0"/>
              <a:t>between </a:t>
            </a:r>
            <a:r>
              <a:rPr lang="en-US" sz="1600" dirty="0" smtClean="0"/>
              <a:t>consecutive measurements for the same measured quantity. It can be also referred with slightly different meaning  as </a:t>
            </a:r>
            <a:r>
              <a:rPr lang="en-US" sz="1600" b="1" dirty="0" smtClean="0"/>
              <a:t>repeatability</a:t>
            </a:r>
            <a:r>
              <a:rPr lang="en-US" sz="1600" dirty="0" smtClean="0"/>
              <a:t> or </a:t>
            </a:r>
            <a:r>
              <a:rPr lang="en-US" sz="1600" b="1" dirty="0" smtClean="0"/>
              <a:t>reproducibility</a:t>
            </a:r>
            <a:r>
              <a:rPr lang="en-US" sz="1600" dirty="0" smtClean="0"/>
              <a:t>.</a:t>
            </a:r>
          </a:p>
          <a:p>
            <a:pPr lvl="1">
              <a:lnSpc>
                <a:spcPct val="100000"/>
              </a:lnSpc>
            </a:pPr>
            <a:endParaRPr lang="en-US" sz="1600" dirty="0"/>
          </a:p>
          <a:p>
            <a:pPr>
              <a:lnSpc>
                <a:spcPct val="100000"/>
              </a:lnSpc>
            </a:pPr>
            <a:endParaRPr lang="en-US" sz="1600" dirty="0" smtClean="0"/>
          </a:p>
          <a:p>
            <a:pPr marL="0" indent="0">
              <a:lnSpc>
                <a:spcPct val="100000"/>
              </a:lnSpc>
              <a:buNone/>
            </a:pPr>
            <a:endParaRPr lang="en-US" sz="1600" dirty="0" smtClean="0"/>
          </a:p>
          <a:p>
            <a:pPr marL="0" indent="0">
              <a:lnSpc>
                <a:spcPct val="100000"/>
              </a:lnSpc>
              <a:buNone/>
            </a:pPr>
            <a:endParaRPr lang="en-US" sz="1600" dirty="0" smtClean="0"/>
          </a:p>
        </p:txBody>
      </p:sp>
      <p:pic>
        <p:nvPicPr>
          <p:cNvPr id="6" name="Picture 5" descr="latex-image-1.pdf"/>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979712" y="2256036"/>
            <a:ext cx="5791200" cy="596900"/>
          </a:xfrm>
          <a:prstGeom prst="rect">
            <a:avLst/>
          </a:prstGeom>
        </p:spPr>
      </p:pic>
      <p:sp>
        <p:nvSpPr>
          <p:cNvPr id="7" name="Rectangle 6"/>
          <p:cNvSpPr/>
          <p:nvPr/>
        </p:nvSpPr>
        <p:spPr>
          <a:xfrm>
            <a:off x="3392147" y="2761183"/>
            <a:ext cx="603789" cy="307777"/>
          </a:xfrm>
          <a:prstGeom prst="rect">
            <a:avLst/>
          </a:prstGeom>
        </p:spPr>
        <p:txBody>
          <a:bodyPr wrap="none">
            <a:spAutoFit/>
          </a:bodyPr>
          <a:lstStyle/>
          <a:p>
            <a:r>
              <a:rPr lang="en-US" sz="1400" dirty="0" smtClean="0"/>
              <a:t>offset</a:t>
            </a:r>
            <a:endParaRPr lang="en-US" sz="1400" dirty="0"/>
          </a:p>
        </p:txBody>
      </p:sp>
      <p:sp>
        <p:nvSpPr>
          <p:cNvPr id="8" name="Rectangle 7"/>
          <p:cNvSpPr/>
          <p:nvPr/>
        </p:nvSpPr>
        <p:spPr>
          <a:xfrm>
            <a:off x="3851920" y="2977207"/>
            <a:ext cx="966931" cy="307777"/>
          </a:xfrm>
          <a:prstGeom prst="rect">
            <a:avLst/>
          </a:prstGeom>
        </p:spPr>
        <p:txBody>
          <a:bodyPr wrap="none">
            <a:spAutoFit/>
          </a:bodyPr>
          <a:lstStyle/>
          <a:p>
            <a:r>
              <a:rPr lang="en-US" sz="1400" dirty="0" smtClean="0"/>
              <a:t>scale error</a:t>
            </a:r>
            <a:endParaRPr lang="en-US" sz="1400" dirty="0"/>
          </a:p>
        </p:txBody>
      </p:sp>
      <p:sp>
        <p:nvSpPr>
          <p:cNvPr id="9" name="Rectangle 8"/>
          <p:cNvSpPr/>
          <p:nvPr/>
        </p:nvSpPr>
        <p:spPr>
          <a:xfrm>
            <a:off x="4644008" y="2761183"/>
            <a:ext cx="889987" cy="307777"/>
          </a:xfrm>
          <a:prstGeom prst="rect">
            <a:avLst/>
          </a:prstGeom>
        </p:spPr>
        <p:txBody>
          <a:bodyPr wrap="none">
            <a:spAutoFit/>
          </a:bodyPr>
          <a:lstStyle/>
          <a:p>
            <a:r>
              <a:rPr lang="en-US" sz="1400" dirty="0" smtClean="0"/>
              <a:t>role error</a:t>
            </a:r>
            <a:endParaRPr lang="en-US" sz="1400" dirty="0"/>
          </a:p>
        </p:txBody>
      </p:sp>
      <p:sp>
        <p:nvSpPr>
          <p:cNvPr id="10" name="Rectangle 9"/>
          <p:cNvSpPr/>
          <p:nvPr/>
        </p:nvSpPr>
        <p:spPr>
          <a:xfrm>
            <a:off x="5940152" y="2791316"/>
            <a:ext cx="1120820" cy="307777"/>
          </a:xfrm>
          <a:prstGeom prst="rect">
            <a:avLst/>
          </a:prstGeom>
        </p:spPr>
        <p:txBody>
          <a:bodyPr wrap="none">
            <a:spAutoFit/>
          </a:bodyPr>
          <a:lstStyle/>
          <a:p>
            <a:r>
              <a:rPr lang="en-US" sz="1400" dirty="0" smtClean="0"/>
              <a:t>non-linearity</a:t>
            </a:r>
            <a:endParaRPr lang="en-US" sz="1400" dirty="0"/>
          </a:p>
        </p:txBody>
      </p:sp>
      <p:sp>
        <p:nvSpPr>
          <p:cNvPr id="11" name="Rectangle 10"/>
          <p:cNvSpPr/>
          <p:nvPr/>
        </p:nvSpPr>
        <p:spPr>
          <a:xfrm>
            <a:off x="7452320" y="2636912"/>
            <a:ext cx="574421" cy="307777"/>
          </a:xfrm>
          <a:prstGeom prst="rect">
            <a:avLst/>
          </a:prstGeom>
        </p:spPr>
        <p:txBody>
          <a:bodyPr wrap="none">
            <a:spAutoFit/>
          </a:bodyPr>
          <a:lstStyle/>
          <a:p>
            <a:r>
              <a:rPr lang="en-US" sz="1400" dirty="0"/>
              <a:t>n</a:t>
            </a:r>
            <a:r>
              <a:rPr lang="en-US" sz="1400" dirty="0" smtClean="0"/>
              <a:t>oise</a:t>
            </a:r>
            <a:endParaRPr lang="en-US" sz="1400" dirty="0"/>
          </a:p>
        </p:txBody>
      </p:sp>
      <p:cxnSp>
        <p:nvCxnSpPr>
          <p:cNvPr id="13" name="Straight Arrow Connector 12"/>
          <p:cNvCxnSpPr/>
          <p:nvPr/>
        </p:nvCxnSpPr>
        <p:spPr>
          <a:xfrm flipV="1">
            <a:off x="3779912" y="2617169"/>
            <a:ext cx="0" cy="235766"/>
          </a:xfrm>
          <a:prstGeom prst="straightConnector1">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4293313" y="2636913"/>
            <a:ext cx="0" cy="432047"/>
          </a:xfrm>
          <a:prstGeom prst="straightConnector1">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p:nvPr/>
        </p:nvCxnSpPr>
        <p:spPr>
          <a:xfrm flipV="1">
            <a:off x="5004048" y="2636913"/>
            <a:ext cx="0" cy="216023"/>
          </a:xfrm>
          <a:prstGeom prst="straightConnector1">
            <a:avLst/>
          </a:prstGeom>
          <a:ln>
            <a:solidFill>
              <a:schemeClr val="tx1"/>
            </a:solidFill>
            <a:headEnd type="none"/>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513298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4</a:t>
            </a:fld>
            <a:endParaRPr lang="en-US"/>
          </a:p>
        </p:txBody>
      </p:sp>
      <p:sp>
        <p:nvSpPr>
          <p:cNvPr id="3" name="Title 2"/>
          <p:cNvSpPr>
            <a:spLocks noGrp="1"/>
          </p:cNvSpPr>
          <p:nvPr>
            <p:ph type="title"/>
          </p:nvPr>
        </p:nvSpPr>
        <p:spPr/>
        <p:txBody>
          <a:bodyPr/>
          <a:lstStyle/>
          <a:p>
            <a:r>
              <a:rPr lang="en-US" dirty="0" smtClean="0"/>
              <a:t>Imperfection considered so far</a:t>
            </a:r>
            <a:endParaRPr lang="en-US" dirty="0"/>
          </a:p>
        </p:txBody>
      </p:sp>
      <p:sp>
        <p:nvSpPr>
          <p:cNvPr id="4" name="Content Placeholder 3"/>
          <p:cNvSpPr>
            <a:spLocks noGrp="1"/>
          </p:cNvSpPr>
          <p:nvPr>
            <p:ph idx="1"/>
          </p:nvPr>
        </p:nvSpPr>
        <p:spPr/>
        <p:txBody>
          <a:bodyPr>
            <a:normAutofit fontScale="70000" lnSpcReduction="20000"/>
          </a:bodyPr>
          <a:lstStyle/>
          <a:p>
            <a:r>
              <a:rPr lang="en-US" dirty="0" smtClean="0"/>
              <a:t>BPM imperfections:</a:t>
            </a:r>
          </a:p>
          <a:p>
            <a:pPr lvl="1"/>
            <a:r>
              <a:rPr lang="en-US" dirty="0" smtClean="0"/>
              <a:t>adding random noise errors in </a:t>
            </a:r>
            <a:r>
              <a:rPr lang="en-US" dirty="0"/>
              <a:t>µ</a:t>
            </a:r>
            <a:r>
              <a:rPr lang="en-US" dirty="0" smtClean="0"/>
              <a:t>m assuming an ideal transverse position;</a:t>
            </a:r>
          </a:p>
          <a:p>
            <a:pPr lvl="1"/>
            <a:r>
              <a:rPr lang="en-US" dirty="0"/>
              <a:t>l</a:t>
            </a:r>
            <a:r>
              <a:rPr lang="en-US" dirty="0" smtClean="0"/>
              <a:t>ongitudinal displacement of  the BPMs;</a:t>
            </a:r>
          </a:p>
          <a:p>
            <a:pPr lvl="1"/>
            <a:r>
              <a:rPr lang="en-US" dirty="0" smtClean="0"/>
              <a:t>Impact of disabling  some BPMs.</a:t>
            </a:r>
          </a:p>
          <a:p>
            <a:pPr lvl="1"/>
            <a:endParaRPr lang="en-US" dirty="0" smtClean="0"/>
          </a:p>
          <a:p>
            <a:r>
              <a:rPr lang="en-US" dirty="0" smtClean="0"/>
              <a:t>Model imperfections:</a:t>
            </a:r>
          </a:p>
          <a:p>
            <a:pPr lvl="1"/>
            <a:r>
              <a:rPr lang="en-US" dirty="0" smtClean="0"/>
              <a:t>transfer function errors in the correctors (relevant when evaluating the reproducibility of a presetting obtained by arbitrary excitation history);</a:t>
            </a:r>
          </a:p>
          <a:p>
            <a:pPr lvl="1"/>
            <a:r>
              <a:rPr lang="en-US" dirty="0" smtClean="0"/>
              <a:t>transfer function errors in the triplets (relevant to evaluate the sensitivity to nominal orbit vs real orbit);</a:t>
            </a:r>
          </a:p>
          <a:p>
            <a:pPr lvl="1"/>
            <a:r>
              <a:rPr lang="en-US" dirty="0" smtClean="0"/>
              <a:t>orbit error from the arc (ground motion, orbit feedback residual imperfections).</a:t>
            </a:r>
            <a:endParaRPr lang="en-US" dirty="0"/>
          </a:p>
        </p:txBody>
      </p:sp>
    </p:spTree>
    <p:extLst>
      <p:ext uri="{BB962C8B-B14F-4D97-AF65-F5344CB8AC3E}">
        <p14:creationId xmlns:p14="http://schemas.microsoft.com/office/powerpoint/2010/main" val="19224890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TBPMsIR5b1.png"/>
          <p:cNvPicPr>
            <a:picLocks noChangeAspect="1"/>
          </p:cNvPicPr>
          <p:nvPr/>
        </p:nvPicPr>
        <p:blipFill rotWithShape="1">
          <a:blip r:embed="rId3" cstate="email">
            <a:extLst>
              <a:ext uri="{28A0092B-C50C-407E-A947-70E740481C1C}">
                <a14:useLocalDpi xmlns:a14="http://schemas.microsoft.com/office/drawing/2010/main" val="0"/>
              </a:ext>
            </a:extLst>
          </a:blip>
          <a:srcRect t="7785" r="27275"/>
          <a:stretch/>
        </p:blipFill>
        <p:spPr>
          <a:xfrm>
            <a:off x="4488428" y="1107399"/>
            <a:ext cx="4231785" cy="4024396"/>
          </a:xfrm>
          <a:prstGeom prst="rect">
            <a:avLst/>
          </a:prstGeom>
        </p:spPr>
      </p:pic>
      <p:sp>
        <p:nvSpPr>
          <p:cNvPr id="2" name="Slide Number Placeholder 1"/>
          <p:cNvSpPr>
            <a:spLocks noGrp="1"/>
          </p:cNvSpPr>
          <p:nvPr>
            <p:ph type="sldNum" sz="quarter" idx="12"/>
          </p:nvPr>
        </p:nvSpPr>
        <p:spPr/>
        <p:txBody>
          <a:bodyPr/>
          <a:lstStyle/>
          <a:p>
            <a:fld id="{0FA004B2-1541-5046-B6F2-22AF56585712}" type="slidenum">
              <a:rPr lang="en-US" smtClean="0"/>
              <a:t>5</a:t>
            </a:fld>
            <a:endParaRPr lang="en-US"/>
          </a:p>
        </p:txBody>
      </p:sp>
      <p:sp>
        <p:nvSpPr>
          <p:cNvPr id="3" name="Title 2"/>
          <p:cNvSpPr>
            <a:spLocks noGrp="1"/>
          </p:cNvSpPr>
          <p:nvPr>
            <p:ph type="title"/>
          </p:nvPr>
        </p:nvSpPr>
        <p:spPr/>
        <p:txBody>
          <a:bodyPr/>
          <a:lstStyle/>
          <a:p>
            <a:r>
              <a:rPr lang="en-US" dirty="0" smtClean="0"/>
              <a:t>BPMs in IR1/5</a:t>
            </a:r>
            <a:endParaRPr lang="en-US" dirty="0"/>
          </a:p>
        </p:txBody>
      </p:sp>
      <p:grpSp>
        <p:nvGrpSpPr>
          <p:cNvPr id="17" name="Group 16"/>
          <p:cNvGrpSpPr/>
          <p:nvPr/>
        </p:nvGrpSpPr>
        <p:grpSpPr>
          <a:xfrm>
            <a:off x="179512" y="1052736"/>
            <a:ext cx="4335338" cy="4081738"/>
            <a:chOff x="179512" y="1196752"/>
            <a:chExt cx="4335338" cy="4081738"/>
          </a:xfrm>
        </p:grpSpPr>
        <p:pic>
          <p:nvPicPr>
            <p:cNvPr id="6" name="Picture 5" descr="BPMsIR5b1.png"/>
            <p:cNvPicPr>
              <a:picLocks noChangeAspect="1"/>
            </p:cNvPicPr>
            <p:nvPr/>
          </p:nvPicPr>
          <p:blipFill rotWithShape="1">
            <a:blip r:embed="rId4" cstate="email">
              <a:extLst>
                <a:ext uri="{28A0092B-C50C-407E-A947-70E740481C1C}">
                  <a14:useLocalDpi xmlns:a14="http://schemas.microsoft.com/office/drawing/2010/main" val="0"/>
                </a:ext>
              </a:extLst>
            </a:blip>
            <a:srcRect t="7285" r="26144"/>
            <a:stretch/>
          </p:blipFill>
          <p:spPr>
            <a:xfrm>
              <a:off x="179512" y="1196752"/>
              <a:ext cx="4335338" cy="4081738"/>
            </a:xfrm>
            <a:prstGeom prst="rect">
              <a:avLst/>
            </a:prstGeom>
          </p:spPr>
        </p:pic>
        <p:cxnSp>
          <p:nvCxnSpPr>
            <p:cNvPr id="9" name="Straight Connector 8"/>
            <p:cNvCxnSpPr/>
            <p:nvPr/>
          </p:nvCxnSpPr>
          <p:spPr>
            <a:xfrm>
              <a:off x="3131840" y="4614773"/>
              <a:ext cx="360040" cy="0"/>
            </a:xfrm>
            <a:prstGeom prst="line">
              <a:avLst/>
            </a:prstGeom>
            <a:ln>
              <a:solidFill>
                <a:srgbClr val="1DAA5A"/>
              </a:solidFill>
            </a:ln>
            <a:effectLst/>
          </p:spPr>
          <p:style>
            <a:lnRef idx="2">
              <a:schemeClr val="accent1"/>
            </a:lnRef>
            <a:fillRef idx="0">
              <a:schemeClr val="accent1"/>
            </a:fillRef>
            <a:effectRef idx="1">
              <a:schemeClr val="accent1"/>
            </a:effectRef>
            <a:fontRef idx="minor">
              <a:schemeClr val="tx1"/>
            </a:fontRef>
          </p:style>
        </p:cxnSp>
        <p:sp>
          <p:nvSpPr>
            <p:cNvPr id="13" name="Rectangle 12"/>
            <p:cNvSpPr/>
            <p:nvPr/>
          </p:nvSpPr>
          <p:spPr>
            <a:xfrm>
              <a:off x="3563888" y="4445496"/>
              <a:ext cx="659155" cy="338554"/>
            </a:xfrm>
            <a:prstGeom prst="rect">
              <a:avLst/>
            </a:prstGeom>
          </p:spPr>
          <p:txBody>
            <a:bodyPr wrap="none">
              <a:spAutoFit/>
            </a:bodyPr>
            <a:lstStyle/>
            <a:p>
              <a:r>
                <a:rPr lang="en-US" sz="1600" dirty="0" smtClean="0">
                  <a:solidFill>
                    <a:srgbClr val="1DAA5A"/>
                  </a:solidFill>
                </a:rPr>
                <a:t>BPMs</a:t>
              </a:r>
              <a:endParaRPr lang="en-US" sz="1600" dirty="0">
                <a:solidFill>
                  <a:srgbClr val="1DAA5A"/>
                </a:solidFill>
              </a:endParaRPr>
            </a:p>
          </p:txBody>
        </p:sp>
      </p:grpSp>
      <p:sp>
        <p:nvSpPr>
          <p:cNvPr id="16" name="Content Placeholder 3"/>
          <p:cNvSpPr>
            <a:spLocks noGrp="1"/>
          </p:cNvSpPr>
          <p:nvPr>
            <p:ph idx="1"/>
          </p:nvPr>
        </p:nvSpPr>
        <p:spPr>
          <a:xfrm>
            <a:off x="436239" y="5144647"/>
            <a:ext cx="8229600" cy="936104"/>
          </a:xfrm>
          <a:solidFill>
            <a:schemeClr val="bg1"/>
          </a:solidFill>
        </p:spPr>
        <p:txBody>
          <a:bodyPr>
            <a:normAutofit lnSpcReduction="10000"/>
          </a:bodyPr>
          <a:lstStyle/>
          <a:p>
            <a:pPr marL="0" indent="0">
              <a:lnSpc>
                <a:spcPct val="100000"/>
              </a:lnSpc>
              <a:spcBef>
                <a:spcPts val="0"/>
              </a:spcBef>
              <a:buNone/>
            </a:pPr>
            <a:r>
              <a:rPr lang="en-US" sz="1600" dirty="0"/>
              <a:t>S</a:t>
            </a:r>
            <a:r>
              <a:rPr lang="en-US" sz="1600" dirty="0" smtClean="0"/>
              <a:t>uboptimal location of BPMs:</a:t>
            </a:r>
          </a:p>
          <a:p>
            <a:pPr>
              <a:lnSpc>
                <a:spcPct val="100000"/>
              </a:lnSpc>
              <a:spcBef>
                <a:spcPts val="0"/>
              </a:spcBef>
            </a:pPr>
            <a:r>
              <a:rPr lang="en-US" sz="1600" dirty="0" smtClean="0"/>
              <a:t>at parasitic bb encounters it is difficult to measure the individual signal of each beam</a:t>
            </a:r>
          </a:p>
          <a:p>
            <a:pPr marL="0" indent="0">
              <a:lnSpc>
                <a:spcPct val="100000"/>
              </a:lnSpc>
              <a:spcBef>
                <a:spcPts val="0"/>
              </a:spcBef>
              <a:buNone/>
            </a:pPr>
            <a:r>
              <a:rPr lang="en-US" sz="1600" dirty="0" smtClean="0">
                <a:solidFill>
                  <a:srgbClr val="404040"/>
                </a:solidFill>
              </a:rPr>
              <a:t>BPM candidates :</a:t>
            </a:r>
          </a:p>
          <a:p>
            <a:pPr>
              <a:lnSpc>
                <a:spcPct val="100000"/>
              </a:lnSpc>
              <a:spcBef>
                <a:spcPts val="0"/>
              </a:spcBef>
            </a:pPr>
            <a:r>
              <a:rPr lang="en-US" sz="1600" dirty="0" smtClean="0"/>
              <a:t>BPM4 and BPM 5(parasitic bb encounter)</a:t>
            </a:r>
          </a:p>
          <a:p>
            <a:pPr marL="0" indent="0">
              <a:lnSpc>
                <a:spcPct val="100000"/>
              </a:lnSpc>
              <a:spcBef>
                <a:spcPts val="0"/>
              </a:spcBef>
              <a:buNone/>
            </a:pPr>
            <a:endParaRPr lang="en-US" sz="1600" dirty="0" smtClean="0"/>
          </a:p>
        </p:txBody>
      </p:sp>
      <p:sp>
        <p:nvSpPr>
          <p:cNvPr id="15" name="Rectangle 14"/>
          <p:cNvSpPr/>
          <p:nvPr/>
        </p:nvSpPr>
        <p:spPr>
          <a:xfrm>
            <a:off x="6732240" y="4293096"/>
            <a:ext cx="2140430" cy="338554"/>
          </a:xfrm>
          <a:prstGeom prst="rect">
            <a:avLst/>
          </a:prstGeom>
          <a:ln>
            <a:noFill/>
          </a:ln>
        </p:spPr>
        <p:txBody>
          <a:bodyPr wrap="none">
            <a:spAutoFit/>
          </a:bodyPr>
          <a:lstStyle/>
          <a:p>
            <a:r>
              <a:rPr lang="en-US" sz="1600" dirty="0" smtClean="0">
                <a:solidFill>
                  <a:srgbClr val="FF0000"/>
                </a:solidFill>
              </a:rPr>
              <a:t>parasitic bb encounters</a:t>
            </a:r>
            <a:endParaRPr lang="en-US" sz="1600" dirty="0">
              <a:solidFill>
                <a:srgbClr val="FF0000"/>
              </a:solidFill>
            </a:endParaRPr>
          </a:p>
        </p:txBody>
      </p:sp>
      <p:grpSp>
        <p:nvGrpSpPr>
          <p:cNvPr id="12" name="Group 11"/>
          <p:cNvGrpSpPr/>
          <p:nvPr/>
        </p:nvGrpSpPr>
        <p:grpSpPr>
          <a:xfrm>
            <a:off x="4514850" y="1412776"/>
            <a:ext cx="3704188" cy="3096344"/>
            <a:chOff x="4514850" y="1556792"/>
            <a:chExt cx="3704188" cy="3096344"/>
          </a:xfrm>
        </p:grpSpPr>
        <p:graphicFrame>
          <p:nvGraphicFramePr>
            <p:cNvPr id="5" name="Object 4"/>
            <p:cNvGraphicFramePr>
              <a:graphicFrameLocks noChangeAspect="1"/>
            </p:cNvGraphicFramePr>
            <p:nvPr>
              <p:extLst>
                <p:ext uri="{D42A27DB-BD31-4B8C-83A1-F6EECF244321}">
                  <p14:modId xmlns:p14="http://schemas.microsoft.com/office/powerpoint/2010/main" val="10262452"/>
                </p:ext>
              </p:extLst>
            </p:nvPr>
          </p:nvGraphicFramePr>
          <p:xfrm>
            <a:off x="4514850" y="3346450"/>
            <a:ext cx="114300" cy="165100"/>
          </p:xfrm>
          <a:graphic>
            <a:graphicData uri="http://schemas.openxmlformats.org/presentationml/2006/ole">
              <mc:AlternateContent xmlns:mc="http://schemas.openxmlformats.org/markup-compatibility/2006">
                <mc:Choice xmlns:v="urn:schemas-microsoft-com:vml" Requires="v">
                  <p:oleObj spid="_x0000_s1443" name="Equation" r:id="rId5" imgW="114300" imgH="165100" progId="Equation.3">
                    <p:embed/>
                  </p:oleObj>
                </mc:Choice>
                <mc:Fallback>
                  <p:oleObj name="Equation" r:id="rId5" imgW="114300" imgH="165100" progId="Equation.3">
                    <p:embed/>
                    <p:pic>
                      <p:nvPicPr>
                        <p:cNvPr id="0" name=""/>
                        <p:cNvPicPr/>
                        <p:nvPr/>
                      </p:nvPicPr>
                      <p:blipFill>
                        <a:blip r:embed="rId6"/>
                        <a:stretch>
                          <a:fillRect/>
                        </a:stretch>
                      </p:blipFill>
                      <p:spPr>
                        <a:xfrm>
                          <a:off x="4514850" y="3346450"/>
                          <a:ext cx="114300" cy="165100"/>
                        </a:xfrm>
                        <a:prstGeom prst="rect">
                          <a:avLst/>
                        </a:prstGeom>
                      </p:spPr>
                    </p:pic>
                  </p:oleObj>
                </mc:Fallback>
              </mc:AlternateContent>
            </a:graphicData>
          </a:graphic>
        </p:graphicFrame>
        <p:cxnSp>
          <p:nvCxnSpPr>
            <p:cNvPr id="14" name="Straight Connector 13"/>
            <p:cNvCxnSpPr/>
            <p:nvPr/>
          </p:nvCxnSpPr>
          <p:spPr>
            <a:xfrm>
              <a:off x="6284098" y="4653136"/>
              <a:ext cx="360040" cy="0"/>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1" name="Rectangle 10"/>
            <p:cNvSpPr/>
            <p:nvPr/>
          </p:nvSpPr>
          <p:spPr>
            <a:xfrm>
              <a:off x="6325562" y="1556792"/>
              <a:ext cx="262662" cy="276999"/>
            </a:xfrm>
            <a:prstGeom prst="rect">
              <a:avLst/>
            </a:prstGeom>
          </p:spPr>
          <p:txBody>
            <a:bodyPr wrap="none">
              <a:spAutoFit/>
            </a:bodyPr>
            <a:lstStyle/>
            <a:p>
              <a:r>
                <a:rPr lang="en-US" sz="1200" dirty="0" smtClean="0">
                  <a:solidFill>
                    <a:srgbClr val="1DAA5A"/>
                  </a:solidFill>
                </a:rPr>
                <a:t>1</a:t>
              </a:r>
              <a:endParaRPr lang="en-US" sz="1200" dirty="0"/>
            </a:p>
          </p:txBody>
        </p:sp>
        <p:sp>
          <p:nvSpPr>
            <p:cNvPr id="18" name="Rectangle 17"/>
            <p:cNvSpPr/>
            <p:nvPr/>
          </p:nvSpPr>
          <p:spPr>
            <a:xfrm>
              <a:off x="6084168" y="1556792"/>
              <a:ext cx="262662" cy="276999"/>
            </a:xfrm>
            <a:prstGeom prst="rect">
              <a:avLst/>
            </a:prstGeom>
          </p:spPr>
          <p:txBody>
            <a:bodyPr wrap="none">
              <a:spAutoFit/>
            </a:bodyPr>
            <a:lstStyle/>
            <a:p>
              <a:r>
                <a:rPr lang="en-US" sz="1200" dirty="0" smtClean="0">
                  <a:solidFill>
                    <a:srgbClr val="1DAA5A"/>
                  </a:solidFill>
                </a:rPr>
                <a:t>2</a:t>
              </a:r>
              <a:endParaRPr lang="en-US" sz="1200" dirty="0"/>
            </a:p>
          </p:txBody>
        </p:sp>
        <p:sp>
          <p:nvSpPr>
            <p:cNvPr id="19" name="Rectangle 18"/>
            <p:cNvSpPr/>
            <p:nvPr/>
          </p:nvSpPr>
          <p:spPr>
            <a:xfrm>
              <a:off x="5868144" y="1556792"/>
              <a:ext cx="262662" cy="276999"/>
            </a:xfrm>
            <a:prstGeom prst="rect">
              <a:avLst/>
            </a:prstGeom>
          </p:spPr>
          <p:txBody>
            <a:bodyPr wrap="none">
              <a:spAutoFit/>
            </a:bodyPr>
            <a:lstStyle/>
            <a:p>
              <a:r>
                <a:rPr lang="en-US" sz="1200" dirty="0" smtClean="0">
                  <a:solidFill>
                    <a:srgbClr val="1DAA5A"/>
                  </a:solidFill>
                </a:rPr>
                <a:t>3</a:t>
              </a:r>
              <a:endParaRPr lang="en-US" sz="1200" dirty="0"/>
            </a:p>
          </p:txBody>
        </p:sp>
        <p:sp>
          <p:nvSpPr>
            <p:cNvPr id="20" name="Rectangle 19"/>
            <p:cNvSpPr/>
            <p:nvPr/>
          </p:nvSpPr>
          <p:spPr>
            <a:xfrm>
              <a:off x="5605482" y="1556792"/>
              <a:ext cx="262662" cy="276999"/>
            </a:xfrm>
            <a:prstGeom prst="rect">
              <a:avLst/>
            </a:prstGeom>
          </p:spPr>
          <p:txBody>
            <a:bodyPr wrap="none">
              <a:spAutoFit/>
            </a:bodyPr>
            <a:lstStyle/>
            <a:p>
              <a:r>
                <a:rPr lang="en-US" sz="1200" dirty="0" smtClean="0">
                  <a:solidFill>
                    <a:srgbClr val="1DAA5A"/>
                  </a:solidFill>
                </a:rPr>
                <a:t>4</a:t>
              </a:r>
              <a:endParaRPr lang="en-US" sz="1200" dirty="0"/>
            </a:p>
          </p:txBody>
        </p:sp>
        <p:sp>
          <p:nvSpPr>
            <p:cNvPr id="21" name="Rectangle 20"/>
            <p:cNvSpPr/>
            <p:nvPr/>
          </p:nvSpPr>
          <p:spPr>
            <a:xfrm>
              <a:off x="7308304" y="1563742"/>
              <a:ext cx="262662" cy="276999"/>
            </a:xfrm>
            <a:prstGeom prst="rect">
              <a:avLst/>
            </a:prstGeom>
          </p:spPr>
          <p:txBody>
            <a:bodyPr wrap="none">
              <a:spAutoFit/>
            </a:bodyPr>
            <a:lstStyle/>
            <a:p>
              <a:r>
                <a:rPr lang="en-US" sz="1200" dirty="0" smtClean="0">
                  <a:solidFill>
                    <a:srgbClr val="1DAA5A"/>
                  </a:solidFill>
                </a:rPr>
                <a:t>1</a:t>
              </a:r>
              <a:endParaRPr lang="en-US" sz="1200" dirty="0"/>
            </a:p>
          </p:txBody>
        </p:sp>
        <p:sp>
          <p:nvSpPr>
            <p:cNvPr id="22" name="Rectangle 21"/>
            <p:cNvSpPr/>
            <p:nvPr/>
          </p:nvSpPr>
          <p:spPr>
            <a:xfrm>
              <a:off x="7524328" y="1563742"/>
              <a:ext cx="262662" cy="276999"/>
            </a:xfrm>
            <a:prstGeom prst="rect">
              <a:avLst/>
            </a:prstGeom>
          </p:spPr>
          <p:txBody>
            <a:bodyPr wrap="none">
              <a:spAutoFit/>
            </a:bodyPr>
            <a:lstStyle/>
            <a:p>
              <a:r>
                <a:rPr lang="en-US" sz="1200" dirty="0" smtClean="0">
                  <a:solidFill>
                    <a:srgbClr val="1DAA5A"/>
                  </a:solidFill>
                </a:rPr>
                <a:t>2</a:t>
              </a:r>
              <a:endParaRPr lang="en-US" sz="1200" dirty="0"/>
            </a:p>
          </p:txBody>
        </p:sp>
        <p:sp>
          <p:nvSpPr>
            <p:cNvPr id="23" name="Rectangle 22"/>
            <p:cNvSpPr/>
            <p:nvPr/>
          </p:nvSpPr>
          <p:spPr>
            <a:xfrm>
              <a:off x="7740352" y="1563742"/>
              <a:ext cx="262662" cy="276999"/>
            </a:xfrm>
            <a:prstGeom prst="rect">
              <a:avLst/>
            </a:prstGeom>
          </p:spPr>
          <p:txBody>
            <a:bodyPr wrap="none">
              <a:spAutoFit/>
            </a:bodyPr>
            <a:lstStyle/>
            <a:p>
              <a:r>
                <a:rPr lang="en-US" sz="1200" dirty="0" smtClean="0">
                  <a:solidFill>
                    <a:srgbClr val="1DAA5A"/>
                  </a:solidFill>
                </a:rPr>
                <a:t>3</a:t>
              </a:r>
              <a:endParaRPr lang="en-US" sz="1200" dirty="0"/>
            </a:p>
          </p:txBody>
        </p:sp>
        <p:sp>
          <p:nvSpPr>
            <p:cNvPr id="24" name="Rectangle 23"/>
            <p:cNvSpPr/>
            <p:nvPr/>
          </p:nvSpPr>
          <p:spPr>
            <a:xfrm>
              <a:off x="7956376" y="1563742"/>
              <a:ext cx="262662" cy="276999"/>
            </a:xfrm>
            <a:prstGeom prst="rect">
              <a:avLst/>
            </a:prstGeom>
          </p:spPr>
          <p:txBody>
            <a:bodyPr wrap="none">
              <a:spAutoFit/>
            </a:bodyPr>
            <a:lstStyle/>
            <a:p>
              <a:r>
                <a:rPr lang="en-US" sz="1200" dirty="0" smtClean="0">
                  <a:solidFill>
                    <a:srgbClr val="1DAA5A"/>
                  </a:solidFill>
                </a:rPr>
                <a:t>4</a:t>
              </a:r>
              <a:endParaRPr lang="en-US" sz="1200" dirty="0"/>
            </a:p>
          </p:txBody>
        </p:sp>
      </p:grpSp>
      <p:sp>
        <p:nvSpPr>
          <p:cNvPr id="7" name="Rectangle 6"/>
          <p:cNvSpPr/>
          <p:nvPr/>
        </p:nvSpPr>
        <p:spPr>
          <a:xfrm>
            <a:off x="3996871" y="4797152"/>
            <a:ext cx="1295209" cy="369332"/>
          </a:xfrm>
          <a:prstGeom prst="rect">
            <a:avLst/>
          </a:prstGeom>
        </p:spPr>
        <p:txBody>
          <a:bodyPr wrap="none">
            <a:spAutoFit/>
          </a:bodyPr>
          <a:lstStyle/>
          <a:p>
            <a:r>
              <a:rPr lang="en-US" dirty="0" smtClean="0">
                <a:solidFill>
                  <a:schemeClr val="tx1">
                    <a:lumMod val="75000"/>
                    <a:lumOff val="25000"/>
                  </a:schemeClr>
                </a:solidFill>
              </a:rPr>
              <a:t>IR5, beam 1</a:t>
            </a:r>
            <a:endParaRPr lang="en-US" dirty="0">
              <a:solidFill>
                <a:schemeClr val="tx1">
                  <a:lumMod val="75000"/>
                  <a:lumOff val="25000"/>
                </a:schemeClr>
              </a:solidFill>
            </a:endParaRPr>
          </a:p>
        </p:txBody>
      </p:sp>
      <p:sp>
        <p:nvSpPr>
          <p:cNvPr id="26" name="Rectangle 25"/>
          <p:cNvSpPr/>
          <p:nvPr/>
        </p:nvSpPr>
        <p:spPr>
          <a:xfrm>
            <a:off x="5342268" y="1412775"/>
            <a:ext cx="263214" cy="276999"/>
          </a:xfrm>
          <a:prstGeom prst="rect">
            <a:avLst/>
          </a:prstGeom>
        </p:spPr>
        <p:txBody>
          <a:bodyPr wrap="none">
            <a:spAutoFit/>
          </a:bodyPr>
          <a:lstStyle/>
          <a:p>
            <a:r>
              <a:rPr lang="en-US" sz="1200" dirty="0">
                <a:solidFill>
                  <a:srgbClr val="1DAA5A"/>
                </a:solidFill>
              </a:rPr>
              <a:t>5</a:t>
            </a:r>
            <a:endParaRPr lang="en-US" sz="1200" dirty="0"/>
          </a:p>
        </p:txBody>
      </p:sp>
      <p:sp>
        <p:nvSpPr>
          <p:cNvPr id="27" name="Rectangle 26"/>
          <p:cNvSpPr/>
          <p:nvPr/>
        </p:nvSpPr>
        <p:spPr>
          <a:xfrm>
            <a:off x="8262417" y="1426675"/>
            <a:ext cx="263214" cy="276999"/>
          </a:xfrm>
          <a:prstGeom prst="rect">
            <a:avLst/>
          </a:prstGeom>
        </p:spPr>
        <p:txBody>
          <a:bodyPr wrap="none">
            <a:spAutoFit/>
          </a:bodyPr>
          <a:lstStyle/>
          <a:p>
            <a:r>
              <a:rPr lang="en-US" sz="1200" dirty="0">
                <a:solidFill>
                  <a:srgbClr val="1DAA5A"/>
                </a:solidFill>
              </a:rPr>
              <a:t>5</a:t>
            </a:r>
            <a:endParaRPr lang="en-US" sz="1200" dirty="0"/>
          </a:p>
        </p:txBody>
      </p:sp>
      <p:cxnSp>
        <p:nvCxnSpPr>
          <p:cNvPr id="29" name="Straight Connector 28"/>
          <p:cNvCxnSpPr/>
          <p:nvPr/>
        </p:nvCxnSpPr>
        <p:spPr>
          <a:xfrm>
            <a:off x="5473875" y="1628800"/>
            <a:ext cx="0" cy="2603322"/>
          </a:xfrm>
          <a:prstGeom prst="line">
            <a:avLst/>
          </a:prstGeom>
          <a:ln w="19050"/>
        </p:spPr>
        <p:style>
          <a:lnRef idx="1">
            <a:schemeClr val="accent3"/>
          </a:lnRef>
          <a:fillRef idx="0">
            <a:schemeClr val="accent3"/>
          </a:fillRef>
          <a:effectRef idx="0">
            <a:schemeClr val="accent3"/>
          </a:effectRef>
          <a:fontRef idx="minor">
            <a:schemeClr val="tx1"/>
          </a:fontRef>
        </p:style>
      </p:cxnSp>
      <p:cxnSp>
        <p:nvCxnSpPr>
          <p:cNvPr id="33" name="Straight Connector 32"/>
          <p:cNvCxnSpPr/>
          <p:nvPr/>
        </p:nvCxnSpPr>
        <p:spPr>
          <a:xfrm>
            <a:off x="8395876" y="1628800"/>
            <a:ext cx="0" cy="2603322"/>
          </a:xfrm>
          <a:prstGeom prst="line">
            <a:avLst/>
          </a:prstGeom>
          <a:ln w="19050"/>
        </p:spPr>
        <p:style>
          <a:lnRef idx="1">
            <a:schemeClr val="accent3"/>
          </a:lnRef>
          <a:fillRef idx="0">
            <a:schemeClr val="accent3"/>
          </a:fillRef>
          <a:effectRef idx="0">
            <a:schemeClr val="accent3"/>
          </a:effectRef>
          <a:fontRef idx="minor">
            <a:schemeClr val="tx1"/>
          </a:fontRef>
        </p:style>
      </p:cxnSp>
      <p:cxnSp>
        <p:nvCxnSpPr>
          <p:cNvPr id="34" name="Straight Connector 33"/>
          <p:cNvCxnSpPr/>
          <p:nvPr/>
        </p:nvCxnSpPr>
        <p:spPr>
          <a:xfrm>
            <a:off x="3059832" y="2065873"/>
            <a:ext cx="0" cy="1795175"/>
          </a:xfrm>
          <a:prstGeom prst="line">
            <a:avLst/>
          </a:prstGeom>
          <a:ln w="19050"/>
        </p:spPr>
        <p:style>
          <a:lnRef idx="1">
            <a:schemeClr val="accent3"/>
          </a:lnRef>
          <a:fillRef idx="0">
            <a:schemeClr val="accent3"/>
          </a:fillRef>
          <a:effectRef idx="0">
            <a:schemeClr val="accent3"/>
          </a:effectRef>
          <a:fontRef idx="minor">
            <a:schemeClr val="tx1"/>
          </a:fontRef>
        </p:style>
      </p:cxnSp>
      <p:cxnSp>
        <p:nvCxnSpPr>
          <p:cNvPr id="36" name="Straight Connector 35"/>
          <p:cNvCxnSpPr/>
          <p:nvPr/>
        </p:nvCxnSpPr>
        <p:spPr>
          <a:xfrm>
            <a:off x="2195736" y="2032873"/>
            <a:ext cx="0" cy="1795175"/>
          </a:xfrm>
          <a:prstGeom prst="line">
            <a:avLst/>
          </a:prstGeom>
          <a:ln w="19050"/>
        </p:spPr>
        <p:style>
          <a:lnRef idx="1">
            <a:schemeClr val="accent3"/>
          </a:lnRef>
          <a:fillRef idx="0">
            <a:schemeClr val="accent3"/>
          </a:fillRef>
          <a:effectRef idx="0">
            <a:schemeClr val="accent3"/>
          </a:effectRef>
          <a:fontRef idx="minor">
            <a:schemeClr val="tx1"/>
          </a:fontRef>
        </p:style>
      </p:cxnSp>
    </p:spTree>
    <p:extLst>
      <p:ext uri="{BB962C8B-B14F-4D97-AF65-F5344CB8AC3E}">
        <p14:creationId xmlns:p14="http://schemas.microsoft.com/office/powerpoint/2010/main" val="171746644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6</a:t>
            </a:fld>
            <a:endParaRPr lang="en-US"/>
          </a:p>
        </p:txBody>
      </p:sp>
      <p:sp>
        <p:nvSpPr>
          <p:cNvPr id="3" name="Title 2"/>
          <p:cNvSpPr>
            <a:spLocks noGrp="1"/>
          </p:cNvSpPr>
          <p:nvPr>
            <p:ph type="title"/>
          </p:nvPr>
        </p:nvSpPr>
        <p:spPr/>
        <p:txBody>
          <a:bodyPr/>
          <a:lstStyle/>
          <a:p>
            <a:r>
              <a:rPr lang="en-US" dirty="0" smtClean="0"/>
              <a:t>Specifications and Simulations</a:t>
            </a:r>
            <a:endParaRPr lang="en-US" dirty="0"/>
          </a:p>
        </p:txBody>
      </p:sp>
      <p:sp>
        <p:nvSpPr>
          <p:cNvPr id="4" name="Content Placeholder 3"/>
          <p:cNvSpPr>
            <a:spLocks noGrp="1"/>
          </p:cNvSpPr>
          <p:nvPr>
            <p:ph idx="1"/>
          </p:nvPr>
        </p:nvSpPr>
        <p:spPr>
          <a:xfrm>
            <a:off x="499212" y="980728"/>
            <a:ext cx="8673024" cy="5480641"/>
          </a:xfrm>
          <a:noFill/>
          <a:ln>
            <a:noFill/>
          </a:ln>
        </p:spPr>
        <p:txBody>
          <a:bodyPr>
            <a:noAutofit/>
          </a:bodyPr>
          <a:lstStyle/>
          <a:p>
            <a:pPr marL="0" indent="0">
              <a:lnSpc>
                <a:spcPct val="100000"/>
              </a:lnSpc>
              <a:spcBef>
                <a:spcPts val="0"/>
              </a:spcBef>
              <a:buNone/>
            </a:pPr>
            <a:r>
              <a:rPr lang="en-US" sz="1600" b="1" dirty="0" smtClean="0"/>
              <a:t>Simulation </a:t>
            </a:r>
            <a:r>
              <a:rPr lang="en-US" sz="1600" b="1" dirty="0"/>
              <a:t>setup:</a:t>
            </a:r>
          </a:p>
          <a:p>
            <a:pPr marL="554400" indent="-230400">
              <a:lnSpc>
                <a:spcPct val="100000"/>
              </a:lnSpc>
              <a:spcBef>
                <a:spcPts val="0"/>
              </a:spcBef>
            </a:pPr>
            <a:r>
              <a:rPr lang="en-US" sz="1600" dirty="0"/>
              <a:t>treat IR1/5 as line -&gt; only IR5 as IR1/5 are fully “symmetric”</a:t>
            </a:r>
          </a:p>
          <a:p>
            <a:pPr marL="554400" indent="-230400">
              <a:lnSpc>
                <a:spcPct val="100000"/>
              </a:lnSpc>
              <a:spcBef>
                <a:spcPts val="0"/>
              </a:spcBef>
            </a:pPr>
            <a:r>
              <a:rPr lang="en-US" sz="1600" dirty="0"/>
              <a:t>orbit deviations in the arc are treated as (uniformly distributed) error in initial/final conditions (maximum value of +/-100 </a:t>
            </a:r>
            <a:r>
              <a:rPr lang="el-GR" sz="1600" dirty="0"/>
              <a:t>μ</a:t>
            </a:r>
            <a:r>
              <a:rPr lang="en-US" sz="1600" dirty="0"/>
              <a:t>m at BPM at Q6/Q7 is assumed which is then tracked to the beginning/end of the DS)</a:t>
            </a:r>
          </a:p>
          <a:p>
            <a:pPr marL="554400" indent="-230400">
              <a:lnSpc>
                <a:spcPct val="100000"/>
              </a:lnSpc>
              <a:spcBef>
                <a:spcPts val="0"/>
              </a:spcBef>
            </a:pPr>
            <a:r>
              <a:rPr lang="en-US" sz="1600" dirty="0"/>
              <a:t>BPM </a:t>
            </a:r>
            <a:r>
              <a:rPr lang="en-US" sz="1600" dirty="0" smtClean="0"/>
              <a:t>precision </a:t>
            </a:r>
            <a:r>
              <a:rPr lang="en-US" sz="1600" dirty="0"/>
              <a:t>is treated </a:t>
            </a:r>
            <a:r>
              <a:rPr lang="en-US" sz="1600" dirty="0" smtClean="0"/>
              <a:t>as (uniformly distributed) </a:t>
            </a:r>
            <a:r>
              <a:rPr lang="en-US" sz="1600" dirty="0"/>
              <a:t>error in matching constraints (reference value: +/-1 </a:t>
            </a:r>
            <a:r>
              <a:rPr lang="el-GR" sz="1600" dirty="0"/>
              <a:t>μ</a:t>
            </a:r>
            <a:r>
              <a:rPr lang="en-US" sz="1600" dirty="0"/>
              <a:t>m</a:t>
            </a:r>
            <a:r>
              <a:rPr lang="en-US" sz="1600" dirty="0" smtClean="0"/>
              <a:t>)</a:t>
            </a:r>
          </a:p>
          <a:p>
            <a:pPr marL="554400" indent="-230400">
              <a:lnSpc>
                <a:spcPct val="100000"/>
              </a:lnSpc>
              <a:spcBef>
                <a:spcPts val="0"/>
              </a:spcBef>
            </a:pPr>
            <a:r>
              <a:rPr lang="en-US" sz="1600" dirty="0" smtClean="0"/>
              <a:t>errors considered: transfer function of triplet and correctors, long. misalign. of BPMs</a:t>
            </a:r>
          </a:p>
          <a:p>
            <a:pPr marL="0" indent="0">
              <a:lnSpc>
                <a:spcPct val="100000"/>
              </a:lnSpc>
              <a:spcBef>
                <a:spcPts val="0"/>
              </a:spcBef>
              <a:buNone/>
            </a:pPr>
            <a:r>
              <a:rPr lang="en-US" sz="1600" b="1" dirty="0" smtClean="0"/>
              <a:t>What </a:t>
            </a:r>
            <a:r>
              <a:rPr lang="en-US" sz="1600" b="1" dirty="0"/>
              <a:t>can we conclude from the simulations?</a:t>
            </a:r>
          </a:p>
          <a:p>
            <a:pPr marL="342900" indent="-342900">
              <a:lnSpc>
                <a:spcPct val="100000"/>
              </a:lnSpc>
              <a:spcBef>
                <a:spcPts val="0"/>
              </a:spcBef>
              <a:buFont typeface="+mj-lt"/>
              <a:buAutoNum type="arabicPeriod"/>
            </a:pPr>
            <a:r>
              <a:rPr lang="en-US" sz="1600" dirty="0"/>
              <a:t>consider only orbit deviation in the arc and error on BPM matching constraints</a:t>
            </a:r>
          </a:p>
          <a:p>
            <a:pPr lvl="3">
              <a:lnSpc>
                <a:spcPct val="100000"/>
              </a:lnSpc>
              <a:spcBef>
                <a:spcPts val="0"/>
              </a:spcBef>
              <a:buFont typeface="Wingdings" charset="2"/>
              <a:buChar char="Ø"/>
            </a:pPr>
            <a:r>
              <a:rPr lang="en-US" sz="1600" dirty="0"/>
              <a:t>required precision to find collisions from fill to fill </a:t>
            </a:r>
          </a:p>
          <a:p>
            <a:pPr lvl="3">
              <a:lnSpc>
                <a:spcPct val="100000"/>
              </a:lnSpc>
              <a:spcBef>
                <a:spcPts val="0"/>
              </a:spcBef>
              <a:buFont typeface="Wingdings" charset="2"/>
              <a:buChar char="Ø"/>
            </a:pPr>
            <a:r>
              <a:rPr lang="en-US" sz="1600" dirty="0"/>
              <a:t>required precision to stay in collision</a:t>
            </a:r>
          </a:p>
          <a:p>
            <a:pPr marL="342900" indent="-342900">
              <a:lnSpc>
                <a:spcPct val="100000"/>
              </a:lnSpc>
              <a:spcBef>
                <a:spcPts val="0"/>
              </a:spcBef>
              <a:buFont typeface="+mj-lt"/>
              <a:buAutoNum type="arabicPeriod"/>
            </a:pPr>
            <a:r>
              <a:rPr lang="en-US" sz="1600" dirty="0"/>
              <a:t>case 1. plus in addition transfer function errors of the IT and correctors</a:t>
            </a:r>
          </a:p>
          <a:p>
            <a:pPr lvl="3">
              <a:lnSpc>
                <a:spcPct val="100000"/>
              </a:lnSpc>
              <a:spcBef>
                <a:spcPts val="0"/>
              </a:spcBef>
              <a:buFont typeface="Wingdings" charset="2"/>
              <a:buChar char="Ø"/>
            </a:pPr>
            <a:r>
              <a:rPr lang="en-US" sz="1600" dirty="0"/>
              <a:t>influence of a perturbed machine (note that the matching constraints at the BPMs are varied around the position of the ideal machine, while the perturbed machine is used for the SVD)</a:t>
            </a:r>
          </a:p>
          <a:p>
            <a:pPr marL="342900" indent="-342900">
              <a:lnSpc>
                <a:spcPct val="100000"/>
              </a:lnSpc>
              <a:spcBef>
                <a:spcPts val="0"/>
              </a:spcBef>
              <a:buFont typeface="+mj-lt"/>
              <a:buAutoNum type="arabicPeriod"/>
            </a:pPr>
            <a:r>
              <a:rPr lang="en-US" sz="1600" dirty="0"/>
              <a:t>case </a:t>
            </a:r>
            <a:r>
              <a:rPr lang="en-US" sz="1600" dirty="0" smtClean="0"/>
              <a:t>2. </a:t>
            </a:r>
            <a:r>
              <a:rPr lang="en-US" sz="1600" dirty="0"/>
              <a:t>plus longitudinal misalignment of BPMs</a:t>
            </a:r>
          </a:p>
          <a:p>
            <a:pPr lvl="3">
              <a:lnSpc>
                <a:spcPct val="100000"/>
              </a:lnSpc>
              <a:spcBef>
                <a:spcPts val="0"/>
              </a:spcBef>
              <a:buFont typeface="Wingdings" charset="2"/>
              <a:buChar char="Ø"/>
            </a:pPr>
            <a:r>
              <a:rPr lang="en-US" sz="1600" dirty="0"/>
              <a:t>as the divergence of the orbit is large in the IT region a longitudinal misalignment of the BPMs could have a big </a:t>
            </a:r>
            <a:r>
              <a:rPr lang="en-US" sz="1600" dirty="0" smtClean="0"/>
              <a:t>influence</a:t>
            </a:r>
            <a:endParaRPr lang="en-US" sz="1600" dirty="0"/>
          </a:p>
          <a:p>
            <a:pPr marL="0" indent="0">
              <a:lnSpc>
                <a:spcPct val="100000"/>
              </a:lnSpc>
              <a:spcBef>
                <a:spcPts val="0"/>
              </a:spcBef>
              <a:buNone/>
            </a:pPr>
            <a:endParaRPr lang="en-US" sz="1600" dirty="0" smtClean="0"/>
          </a:p>
          <a:p>
            <a:pPr marL="0" indent="0">
              <a:lnSpc>
                <a:spcPct val="100000"/>
              </a:lnSpc>
              <a:spcBef>
                <a:spcPts val="0"/>
              </a:spcBef>
              <a:buNone/>
            </a:pPr>
            <a:r>
              <a:rPr lang="en-US" sz="1600" b="1" dirty="0" smtClean="0"/>
              <a:t>All </a:t>
            </a:r>
            <a:r>
              <a:rPr lang="en-US" sz="1600" b="1" dirty="0"/>
              <a:t>simulations</a:t>
            </a:r>
            <a:r>
              <a:rPr lang="en-US" sz="1600" dirty="0"/>
              <a:t> </a:t>
            </a:r>
            <a:r>
              <a:rPr lang="en-US" sz="1600" b="1" dirty="0"/>
              <a:t>done for round optics</a:t>
            </a:r>
            <a:r>
              <a:rPr lang="en-US" sz="1600" dirty="0"/>
              <a:t> (</a:t>
            </a:r>
            <a:r>
              <a:rPr lang="el-GR" sz="1600" b="1" dirty="0"/>
              <a:t>β</a:t>
            </a:r>
            <a:r>
              <a:rPr lang="en-US" sz="1600" b="1" dirty="0"/>
              <a:t>*=0.15 m</a:t>
            </a:r>
            <a:r>
              <a:rPr lang="en-US" sz="1600" dirty="0" smtClean="0"/>
              <a:t>)</a:t>
            </a:r>
          </a:p>
          <a:p>
            <a:pPr marL="0" indent="0">
              <a:lnSpc>
                <a:spcPct val="100000"/>
              </a:lnSpc>
              <a:spcBef>
                <a:spcPts val="0"/>
              </a:spcBef>
              <a:buNone/>
            </a:pPr>
            <a:endParaRPr lang="en-US" sz="1600" dirty="0"/>
          </a:p>
          <a:p>
            <a:pPr marL="554400" indent="-230400">
              <a:lnSpc>
                <a:spcPct val="100000"/>
              </a:lnSpc>
              <a:spcBef>
                <a:spcPts val="0"/>
              </a:spcBef>
            </a:pPr>
            <a:endParaRPr lang="en-US" sz="1600" dirty="0"/>
          </a:p>
          <a:p>
            <a:pPr marL="0" indent="0">
              <a:lnSpc>
                <a:spcPct val="100000"/>
              </a:lnSpc>
              <a:spcBef>
                <a:spcPts val="0"/>
              </a:spcBef>
              <a:buNone/>
            </a:pPr>
            <a:endParaRPr lang="en-US" sz="1600" dirty="0"/>
          </a:p>
          <a:p>
            <a:pPr marL="0" indent="0">
              <a:lnSpc>
                <a:spcPct val="100000"/>
              </a:lnSpc>
              <a:spcBef>
                <a:spcPts val="0"/>
              </a:spcBef>
              <a:buNone/>
            </a:pPr>
            <a:r>
              <a:rPr lang="en-US" sz="1600" dirty="0"/>
              <a:t>   </a:t>
            </a:r>
          </a:p>
          <a:p>
            <a:pPr marL="0" lvl="2" indent="0">
              <a:lnSpc>
                <a:spcPct val="100000"/>
              </a:lnSpc>
              <a:spcBef>
                <a:spcPts val="0"/>
              </a:spcBef>
              <a:buNone/>
            </a:pPr>
            <a:endParaRPr lang="en-US" sz="1600" dirty="0" smtClean="0"/>
          </a:p>
        </p:txBody>
      </p:sp>
    </p:spTree>
    <p:extLst>
      <p:ext uri="{BB962C8B-B14F-4D97-AF65-F5344CB8AC3E}">
        <p14:creationId xmlns:p14="http://schemas.microsoft.com/office/powerpoint/2010/main" val="22135628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LL0_MC567wbpmd1lbpmd1r.png"/>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573229" y="2324172"/>
            <a:ext cx="3959211" cy="4454112"/>
          </a:xfrm>
          <a:prstGeom prst="rect">
            <a:avLst/>
          </a:prstGeom>
        </p:spPr>
      </p:pic>
      <p:sp>
        <p:nvSpPr>
          <p:cNvPr id="2" name="Slide Number Placeholder 1"/>
          <p:cNvSpPr>
            <a:spLocks noGrp="1"/>
          </p:cNvSpPr>
          <p:nvPr>
            <p:ph type="sldNum" sz="quarter" idx="12"/>
          </p:nvPr>
        </p:nvSpPr>
        <p:spPr/>
        <p:txBody>
          <a:bodyPr/>
          <a:lstStyle/>
          <a:p>
            <a:fld id="{0FA004B2-1541-5046-B6F2-22AF56585712}" type="slidenum">
              <a:rPr lang="en-US" smtClean="0"/>
              <a:t>7</a:t>
            </a:fld>
            <a:endParaRPr lang="en-US"/>
          </a:p>
        </p:txBody>
      </p:sp>
      <p:sp>
        <p:nvSpPr>
          <p:cNvPr id="3" name="Title 2"/>
          <p:cNvSpPr>
            <a:spLocks noGrp="1"/>
          </p:cNvSpPr>
          <p:nvPr>
            <p:ph type="title"/>
          </p:nvPr>
        </p:nvSpPr>
        <p:spPr/>
        <p:txBody>
          <a:bodyPr/>
          <a:lstStyle/>
          <a:p>
            <a:r>
              <a:rPr lang="en-US" dirty="0" smtClean="0"/>
              <a:t>Correction strategy</a:t>
            </a:r>
            <a:endParaRPr lang="en-US" dirty="0"/>
          </a:p>
        </p:txBody>
      </p:sp>
      <p:sp>
        <p:nvSpPr>
          <p:cNvPr id="8" name="Rectangle 7"/>
          <p:cNvSpPr/>
          <p:nvPr/>
        </p:nvSpPr>
        <p:spPr>
          <a:xfrm>
            <a:off x="5436096" y="5783198"/>
            <a:ext cx="1383800" cy="369332"/>
          </a:xfrm>
          <a:prstGeom prst="rect">
            <a:avLst/>
          </a:prstGeom>
        </p:spPr>
        <p:txBody>
          <a:bodyPr wrap="none">
            <a:spAutoFit/>
          </a:bodyPr>
          <a:lstStyle/>
          <a:p>
            <a:r>
              <a:rPr lang="en-US" dirty="0" smtClean="0"/>
              <a:t>with weights</a:t>
            </a:r>
            <a:endParaRPr lang="en-US" dirty="0"/>
          </a:p>
        </p:txBody>
      </p:sp>
      <p:pic>
        <p:nvPicPr>
          <p:cNvPr id="10" name="Picture 9" descr="LL0_MC567.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7200" y="2296788"/>
            <a:ext cx="3975516" cy="4472455"/>
          </a:xfrm>
          <a:prstGeom prst="rect">
            <a:avLst/>
          </a:prstGeom>
        </p:spPr>
      </p:pic>
      <p:sp>
        <p:nvSpPr>
          <p:cNvPr id="4" name="Content Placeholder 3"/>
          <p:cNvSpPr>
            <a:spLocks noGrp="1"/>
          </p:cNvSpPr>
          <p:nvPr>
            <p:ph idx="1"/>
          </p:nvPr>
        </p:nvSpPr>
        <p:spPr>
          <a:noFill/>
        </p:spPr>
        <p:txBody>
          <a:bodyPr>
            <a:normAutofit/>
          </a:bodyPr>
          <a:lstStyle/>
          <a:p>
            <a:pPr marL="0" indent="0">
              <a:lnSpc>
                <a:spcPct val="100000"/>
              </a:lnSpc>
              <a:spcBef>
                <a:spcPts val="0"/>
              </a:spcBef>
              <a:buNone/>
            </a:pPr>
            <a:r>
              <a:rPr lang="en-US" sz="1600" dirty="0" smtClean="0"/>
              <a:t>use orbit correctors at Q5 and Q6/Q7:</a:t>
            </a:r>
          </a:p>
          <a:p>
            <a:pPr>
              <a:lnSpc>
                <a:spcPct val="100000"/>
              </a:lnSpc>
              <a:spcBef>
                <a:spcPts val="0"/>
              </a:spcBef>
            </a:pPr>
            <a:r>
              <a:rPr lang="en-US" sz="1600" dirty="0" smtClean="0"/>
              <a:t>exactly the 8 variables needed to match x/</a:t>
            </a:r>
            <a:r>
              <a:rPr lang="en-US" sz="1600" dirty="0" err="1" smtClean="0"/>
              <a:t>p</a:t>
            </a:r>
            <a:r>
              <a:rPr lang="en-US" sz="1600" baseline="-25000" dirty="0" err="1" smtClean="0"/>
              <a:t>x</a:t>
            </a:r>
            <a:r>
              <a:rPr lang="en-US" sz="1600" dirty="0" smtClean="0"/>
              <a:t>/y/</a:t>
            </a:r>
            <a:r>
              <a:rPr lang="en-US" sz="1600" dirty="0" err="1" smtClean="0"/>
              <a:t>py</a:t>
            </a:r>
            <a:r>
              <a:rPr lang="en-US" sz="1600" dirty="0"/>
              <a:t> </a:t>
            </a:r>
            <a:r>
              <a:rPr lang="en-US" sz="1600" dirty="0" smtClean="0"/>
              <a:t>at the IP for Beam 1 and Beam 2</a:t>
            </a:r>
          </a:p>
          <a:p>
            <a:pPr>
              <a:lnSpc>
                <a:spcPct val="100000"/>
              </a:lnSpc>
              <a:spcBef>
                <a:spcPts val="0"/>
              </a:spcBef>
            </a:pPr>
            <a:r>
              <a:rPr lang="en-US" sz="1600" dirty="0" smtClean="0"/>
              <a:t>Avoid </a:t>
            </a:r>
            <a:r>
              <a:rPr lang="en-US" sz="1600" dirty="0"/>
              <a:t>using strong MCBX and D2/Q4 orb. corr.) </a:t>
            </a:r>
            <a:r>
              <a:rPr lang="en-US" sz="1600" dirty="0" smtClean="0"/>
              <a:t> to act separately on Beam 1 and Beam 2 and avoid large time constants.</a:t>
            </a:r>
          </a:p>
          <a:p>
            <a:pPr>
              <a:lnSpc>
                <a:spcPct val="100000"/>
              </a:lnSpc>
              <a:spcBef>
                <a:spcPts val="0"/>
              </a:spcBef>
            </a:pPr>
            <a:r>
              <a:rPr lang="en-US" sz="1600" dirty="0" smtClean="0"/>
              <a:t>increased </a:t>
            </a:r>
            <a:r>
              <a:rPr lang="en-US" sz="1600" b="1" dirty="0" smtClean="0"/>
              <a:t>weight</a:t>
            </a:r>
            <a:r>
              <a:rPr lang="en-US" sz="1600" dirty="0" smtClean="0"/>
              <a:t> of the BPMs between D1L and D1R (possible as orbit at crab cavities is always controlled well enough &lt;0.01mm).</a:t>
            </a:r>
          </a:p>
        </p:txBody>
      </p:sp>
      <p:pic>
        <p:nvPicPr>
          <p:cNvPr id="5" name="Picture 4" descr="co_IP_MC567.png"/>
          <p:cNvPicPr>
            <a:picLocks noChangeAspect="1"/>
          </p:cNvPicPr>
          <p:nvPr/>
        </p:nvPicPr>
        <p:blipFill rotWithShape="1">
          <a:blip r:embed="rId5" cstate="email">
            <a:extLst>
              <a:ext uri="{28A0092B-C50C-407E-A947-70E740481C1C}">
                <a14:useLocalDpi xmlns:a14="http://schemas.microsoft.com/office/drawing/2010/main" val="0"/>
              </a:ext>
            </a:extLst>
          </a:blip>
          <a:srcRect l="4936" t="7452" r="50367" b="50629"/>
          <a:stretch/>
        </p:blipFill>
        <p:spPr>
          <a:xfrm>
            <a:off x="1023348" y="2765530"/>
            <a:ext cx="2252507" cy="2376586"/>
          </a:xfrm>
          <a:prstGeom prst="rect">
            <a:avLst/>
          </a:prstGeom>
        </p:spPr>
      </p:pic>
      <p:sp>
        <p:nvSpPr>
          <p:cNvPr id="6" name="Rectangle 5"/>
          <p:cNvSpPr/>
          <p:nvPr/>
        </p:nvSpPr>
        <p:spPr>
          <a:xfrm>
            <a:off x="1115616" y="5413866"/>
            <a:ext cx="1210588" cy="369332"/>
          </a:xfrm>
          <a:prstGeom prst="rect">
            <a:avLst/>
          </a:prstGeom>
        </p:spPr>
        <p:txBody>
          <a:bodyPr wrap="none">
            <a:spAutoFit/>
          </a:bodyPr>
          <a:lstStyle/>
          <a:p>
            <a:r>
              <a:rPr lang="en-US" dirty="0" smtClean="0"/>
              <a:t>no weights</a:t>
            </a:r>
            <a:endParaRPr lang="en-US" dirty="0"/>
          </a:p>
        </p:txBody>
      </p:sp>
      <p:pic>
        <p:nvPicPr>
          <p:cNvPr id="12" name="Picture 11" descr="co_IP_MC567wbpmd1lbpmd1r.png"/>
          <p:cNvPicPr>
            <a:picLocks noChangeAspect="1"/>
          </p:cNvPicPr>
          <p:nvPr/>
        </p:nvPicPr>
        <p:blipFill rotWithShape="1">
          <a:blip r:embed="rId6" cstate="email">
            <a:extLst>
              <a:ext uri="{28A0092B-C50C-407E-A947-70E740481C1C}">
                <a14:useLocalDpi xmlns:a14="http://schemas.microsoft.com/office/drawing/2010/main" val="0"/>
              </a:ext>
            </a:extLst>
          </a:blip>
          <a:srcRect l="4167" t="8082" r="52462" b="49662"/>
          <a:stretch/>
        </p:blipFill>
        <p:spPr>
          <a:xfrm>
            <a:off x="5220073" y="2852936"/>
            <a:ext cx="2160239" cy="2367773"/>
          </a:xfrm>
          <a:prstGeom prst="rect">
            <a:avLst/>
          </a:prstGeom>
        </p:spPr>
      </p:pic>
    </p:spTree>
    <p:extLst>
      <p:ext uri="{BB962C8B-B14F-4D97-AF65-F5344CB8AC3E}">
        <p14:creationId xmlns:p14="http://schemas.microsoft.com/office/powerpoint/2010/main" val="263178536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56387" y="1041699"/>
            <a:ext cx="8728868" cy="5348921"/>
          </a:xfrm>
          <a:noFill/>
        </p:spPr>
        <p:txBody>
          <a:bodyPr>
            <a:normAutofit/>
          </a:bodyPr>
          <a:lstStyle/>
          <a:p>
            <a:pPr marL="0" indent="0">
              <a:lnSpc>
                <a:spcPct val="100000"/>
              </a:lnSpc>
              <a:spcBef>
                <a:spcPts val="0"/>
              </a:spcBef>
              <a:buNone/>
            </a:pPr>
            <a:r>
              <a:rPr lang="en-US" sz="1600" dirty="0" smtClean="0"/>
              <a:t>assuming +/-100 </a:t>
            </a:r>
            <a:r>
              <a:rPr lang="el-GR" sz="1600" dirty="0" smtClean="0"/>
              <a:t>μ</a:t>
            </a:r>
            <a:r>
              <a:rPr lang="en-US" sz="1600" dirty="0" smtClean="0"/>
              <a:t>m max. orbit deviation from arc, +/-1 </a:t>
            </a:r>
            <a:r>
              <a:rPr lang="el-GR" sz="1600" dirty="0" smtClean="0"/>
              <a:t>μ</a:t>
            </a:r>
            <a:r>
              <a:rPr lang="en-US" sz="1600" dirty="0" smtClean="0"/>
              <a:t>m BPM precision as reference value  (note: linear scaling with BPM precision), no model errors, </a:t>
            </a:r>
            <a:r>
              <a:rPr lang="en-US" sz="1600" b="1" dirty="0" smtClean="0"/>
              <a:t>all BPMs</a:t>
            </a:r>
            <a:r>
              <a:rPr lang="en-US" sz="1600" dirty="0" smtClean="0"/>
              <a:t>.</a:t>
            </a:r>
            <a:endParaRPr lang="en-US" sz="1600" dirty="0"/>
          </a:p>
        </p:txBody>
      </p:sp>
      <p:sp>
        <p:nvSpPr>
          <p:cNvPr id="2" name="Slide Number Placeholder 1"/>
          <p:cNvSpPr>
            <a:spLocks noGrp="1"/>
          </p:cNvSpPr>
          <p:nvPr>
            <p:ph type="sldNum" sz="quarter" idx="12"/>
          </p:nvPr>
        </p:nvSpPr>
        <p:spPr/>
        <p:txBody>
          <a:bodyPr/>
          <a:lstStyle/>
          <a:p>
            <a:fld id="{0FA004B2-1541-5046-B6F2-22AF56585712}" type="slidenum">
              <a:rPr lang="en-US" smtClean="0"/>
              <a:t>8</a:t>
            </a:fld>
            <a:endParaRPr lang="en-US"/>
          </a:p>
        </p:txBody>
      </p:sp>
      <p:sp>
        <p:nvSpPr>
          <p:cNvPr id="3" name="Title 2"/>
          <p:cNvSpPr>
            <a:spLocks noGrp="1"/>
          </p:cNvSpPr>
          <p:nvPr>
            <p:ph type="title"/>
          </p:nvPr>
        </p:nvSpPr>
        <p:spPr/>
        <p:txBody>
          <a:bodyPr/>
          <a:lstStyle/>
          <a:p>
            <a:r>
              <a:rPr lang="en-US" dirty="0" smtClean="0"/>
              <a:t>BPM precision</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657541207"/>
              </p:ext>
            </p:extLst>
          </p:nvPr>
        </p:nvGraphicFramePr>
        <p:xfrm>
          <a:off x="323528" y="1946136"/>
          <a:ext cx="4392488" cy="2590800"/>
        </p:xfrm>
        <a:graphic>
          <a:graphicData uri="http://schemas.openxmlformats.org/drawingml/2006/table">
            <a:tbl>
              <a:tblPr firstRow="1" bandRow="1">
                <a:tableStyleId>{3C2FFA5D-87B4-456A-9821-1D502468CF0F}</a:tableStyleId>
              </a:tblPr>
              <a:tblGrid>
                <a:gridCol w="1296144"/>
                <a:gridCol w="1656184"/>
                <a:gridCol w="1440160"/>
              </a:tblGrid>
              <a:tr h="236598">
                <a:tc>
                  <a:txBody>
                    <a:bodyPr/>
                    <a:lstStyle/>
                    <a:p>
                      <a:r>
                        <a:rPr lang="en-US" sz="1600" dirty="0" smtClean="0"/>
                        <a:t>orbit at IP5</a:t>
                      </a:r>
                    </a:p>
                    <a:p>
                      <a:r>
                        <a:rPr lang="en-US" sz="1600" dirty="0" smtClean="0"/>
                        <a:t>z=max(</a:t>
                      </a:r>
                      <a:r>
                        <a:rPr lang="en-US" sz="1600" dirty="0" err="1" smtClean="0"/>
                        <a:t>x,y</a:t>
                      </a:r>
                      <a:r>
                        <a:rPr lang="en-US" sz="1600" dirty="0" smtClean="0"/>
                        <a:t>)</a:t>
                      </a:r>
                      <a:endParaRPr lang="en-US" sz="1600" dirty="0"/>
                    </a:p>
                  </a:txBody>
                  <a:tcPr/>
                </a:tc>
                <a:tc>
                  <a:txBody>
                    <a:bodyPr/>
                    <a:lstStyle/>
                    <a:p>
                      <a:r>
                        <a:rPr lang="en-US" sz="1600" b="1" kern="1200" dirty="0" smtClean="0">
                          <a:solidFill>
                            <a:schemeClr val="lt1"/>
                          </a:solidFill>
                          <a:latin typeface="+mn-lt"/>
                          <a:ea typeface="+mn-ea"/>
                          <a:cs typeface="+mn-cs"/>
                        </a:rPr>
                        <a:t>max(|z-z0|)</a:t>
                      </a:r>
                    </a:p>
                    <a:p>
                      <a:r>
                        <a:rPr lang="en-US" sz="1600" b="1" kern="1200" dirty="0" smtClean="0">
                          <a:solidFill>
                            <a:schemeClr val="lt1"/>
                          </a:solidFill>
                          <a:latin typeface="+mn-lt"/>
                          <a:ea typeface="+mn-ea"/>
                          <a:cs typeface="+mn-cs"/>
                        </a:rPr>
                        <a:t>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r>
                        <a:rPr lang="en-US" sz="1600" b="1" kern="1200" dirty="0" err="1" smtClean="0">
                          <a:solidFill>
                            <a:schemeClr val="lt1"/>
                          </a:solidFill>
                          <a:latin typeface="+mn-lt"/>
                          <a:ea typeface="+mn-ea"/>
                          <a:cs typeface="+mn-cs"/>
                        </a:rPr>
                        <a:t>rms</a:t>
                      </a:r>
                      <a:r>
                        <a:rPr lang="en-US" sz="1600" b="1" kern="1200" dirty="0" smtClean="0">
                          <a:solidFill>
                            <a:schemeClr val="lt1"/>
                          </a:solidFill>
                          <a:latin typeface="+mn-lt"/>
                          <a:ea typeface="+mn-ea"/>
                          <a:cs typeface="+mn-cs"/>
                        </a:rPr>
                        <a:t>(z-z0)</a:t>
                      </a:r>
                    </a:p>
                    <a:p>
                      <a:r>
                        <a:rPr lang="en-US" sz="1600" b="1" kern="1200" dirty="0" smtClean="0">
                          <a:solidFill>
                            <a:schemeClr val="lt1"/>
                          </a:solidFill>
                          <a:latin typeface="+mn-lt"/>
                          <a:ea typeface="+mn-ea"/>
                          <a:cs typeface="+mn-cs"/>
                        </a:rPr>
                        <a:t>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x(b1)-x</a:t>
                      </a:r>
                      <a:r>
                        <a:rPr lang="en-US" sz="1600" baseline="-25000" dirty="0" smtClean="0"/>
                        <a:t>0</a:t>
                      </a:r>
                      <a:r>
                        <a:rPr lang="en-US" sz="1600" dirty="0" smtClean="0"/>
                        <a:t>(b1)</a:t>
                      </a:r>
                    </a:p>
                  </a:txBody>
                  <a:tcPr/>
                </a:tc>
                <a:tc>
                  <a:txBody>
                    <a:bodyPr/>
                    <a:lstStyle/>
                    <a:p>
                      <a:pPr algn="ctr"/>
                      <a:r>
                        <a:rPr lang="en-US" sz="1600" kern="1200" dirty="0" smtClean="0">
                          <a:solidFill>
                            <a:schemeClr val="dk1"/>
                          </a:solidFill>
                          <a:latin typeface="+mn-lt"/>
                          <a:ea typeface="+mn-ea"/>
                          <a:cs typeface="+mn-cs"/>
                        </a:rPr>
                        <a:t>0.809</a:t>
                      </a:r>
                      <a:endParaRPr lang="en-US" sz="1600" dirty="0"/>
                    </a:p>
                  </a:txBody>
                  <a:tcPr/>
                </a:tc>
                <a:tc>
                  <a:txBody>
                    <a:bodyPr/>
                    <a:lstStyle/>
                    <a:p>
                      <a:pPr algn="ctr"/>
                      <a:r>
                        <a:rPr lang="en-US" sz="1600" kern="1200" dirty="0" smtClean="0">
                          <a:solidFill>
                            <a:schemeClr val="dk1"/>
                          </a:solidFill>
                          <a:latin typeface="+mn-lt"/>
                          <a:ea typeface="+mn-ea"/>
                          <a:cs typeface="+mn-cs"/>
                        </a:rPr>
                        <a:t>0.230</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x(b2)-x</a:t>
                      </a:r>
                      <a:r>
                        <a:rPr lang="en-US" sz="1600" baseline="-25000" dirty="0" smtClean="0"/>
                        <a:t>0</a:t>
                      </a:r>
                      <a:r>
                        <a:rPr lang="en-US" sz="1600" dirty="0" smtClean="0"/>
                        <a:t>(b2)</a:t>
                      </a:r>
                    </a:p>
                  </a:txBody>
                  <a:tcPr/>
                </a:tc>
                <a:tc>
                  <a:txBody>
                    <a:bodyPr/>
                    <a:lstStyle/>
                    <a:p>
                      <a:pPr algn="ctr"/>
                      <a:r>
                        <a:rPr lang="en-US" sz="1600" kern="1200" dirty="0" smtClean="0">
                          <a:solidFill>
                            <a:schemeClr val="dk1"/>
                          </a:solidFill>
                          <a:latin typeface="+mn-lt"/>
                          <a:ea typeface="+mn-ea"/>
                          <a:cs typeface="+mn-cs"/>
                        </a:rPr>
                        <a:t>0.814</a:t>
                      </a:r>
                      <a:endParaRPr lang="en-US" sz="1600" dirty="0"/>
                    </a:p>
                  </a:txBody>
                  <a:tcPr/>
                </a:tc>
                <a:tc>
                  <a:txBody>
                    <a:bodyPr/>
                    <a:lstStyle/>
                    <a:p>
                      <a:pPr algn="ctr"/>
                      <a:r>
                        <a:rPr lang="en-US" sz="1600" kern="1200" dirty="0" smtClean="0">
                          <a:solidFill>
                            <a:schemeClr val="dk1"/>
                          </a:solidFill>
                          <a:latin typeface="+mn-lt"/>
                          <a:ea typeface="+mn-ea"/>
                          <a:cs typeface="+mn-cs"/>
                        </a:rPr>
                        <a:t>0.234</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y(b1)-y</a:t>
                      </a:r>
                      <a:r>
                        <a:rPr lang="en-US" sz="1600" baseline="-25000" dirty="0" smtClean="0"/>
                        <a:t>0</a:t>
                      </a:r>
                      <a:r>
                        <a:rPr lang="en-US" sz="1600" dirty="0" smtClean="0"/>
                        <a:t>(b1)</a:t>
                      </a:r>
                    </a:p>
                  </a:txBody>
                  <a:tcPr/>
                </a:tc>
                <a:tc>
                  <a:txBody>
                    <a:bodyPr/>
                    <a:lstStyle/>
                    <a:p>
                      <a:pPr algn="ctr"/>
                      <a:r>
                        <a:rPr lang="en-US" sz="1600" kern="1200" dirty="0" smtClean="0">
                          <a:solidFill>
                            <a:schemeClr val="dk1"/>
                          </a:solidFill>
                          <a:latin typeface="+mn-lt"/>
                          <a:ea typeface="+mn-ea"/>
                          <a:cs typeface="+mn-cs"/>
                        </a:rPr>
                        <a:t>0.872</a:t>
                      </a:r>
                      <a:endParaRPr lang="en-US" sz="1600" dirty="0"/>
                    </a:p>
                  </a:txBody>
                  <a:tcPr/>
                </a:tc>
                <a:tc>
                  <a:txBody>
                    <a:bodyPr/>
                    <a:lstStyle/>
                    <a:p>
                      <a:pPr algn="ctr"/>
                      <a:r>
                        <a:rPr lang="en-US" sz="1600" kern="1200" dirty="0" smtClean="0">
                          <a:solidFill>
                            <a:schemeClr val="dk1"/>
                          </a:solidFill>
                          <a:latin typeface="+mn-lt"/>
                          <a:ea typeface="+mn-ea"/>
                          <a:cs typeface="+mn-cs"/>
                        </a:rPr>
                        <a:t>0.233</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y(b2)-y</a:t>
                      </a:r>
                      <a:r>
                        <a:rPr lang="en-US" sz="1600" baseline="-25000" dirty="0" smtClean="0"/>
                        <a:t>0</a:t>
                      </a:r>
                      <a:r>
                        <a:rPr lang="en-US" sz="1600" dirty="0" smtClean="0"/>
                        <a:t>(b2)</a:t>
                      </a:r>
                    </a:p>
                  </a:txBody>
                  <a:tcPr>
                    <a:lnB w="12700" cap="flat" cmpd="sng" algn="ctr">
                      <a:solidFill>
                        <a:scrgbClr r="0" g="0" b="0"/>
                      </a:solidFill>
                      <a:prstDash val="solid"/>
                      <a:round/>
                      <a:headEnd type="none" w="med" len="med"/>
                      <a:tailEnd type="none" w="med" len="med"/>
                    </a:lnB>
                  </a:tcPr>
                </a:tc>
                <a:tc>
                  <a:txBody>
                    <a:bodyPr/>
                    <a:lstStyle/>
                    <a:p>
                      <a:pPr algn="ctr"/>
                      <a:r>
                        <a:rPr lang="en-US" sz="1600" kern="1200" dirty="0" smtClean="0">
                          <a:solidFill>
                            <a:schemeClr val="dk1"/>
                          </a:solidFill>
                          <a:latin typeface="+mn-lt"/>
                          <a:ea typeface="+mn-ea"/>
                          <a:cs typeface="+mn-cs"/>
                        </a:rPr>
                        <a:t>0.740</a:t>
                      </a:r>
                      <a:endParaRPr lang="en-US" sz="1600" dirty="0"/>
                    </a:p>
                  </a:txBody>
                  <a:tcPr>
                    <a:lnB w="12700" cap="flat" cmpd="sng" algn="ctr">
                      <a:solidFill>
                        <a:scrgbClr r="0" g="0" b="0"/>
                      </a:solidFill>
                      <a:prstDash val="solid"/>
                      <a:round/>
                      <a:headEnd type="none" w="med" len="med"/>
                      <a:tailEnd type="none" w="med" len="med"/>
                    </a:lnB>
                  </a:tcPr>
                </a:tc>
                <a:tc>
                  <a:txBody>
                    <a:bodyPr/>
                    <a:lstStyle/>
                    <a:p>
                      <a:pPr algn="ctr"/>
                      <a:r>
                        <a:rPr lang="en-US" sz="1600" kern="1200" dirty="0" smtClean="0">
                          <a:solidFill>
                            <a:schemeClr val="dk1"/>
                          </a:solidFill>
                          <a:latin typeface="+mn-lt"/>
                          <a:ea typeface="+mn-ea"/>
                          <a:cs typeface="+mn-cs"/>
                        </a:rPr>
                        <a:t>0.232</a:t>
                      </a:r>
                      <a:endParaRPr lang="en-US" sz="1600" dirty="0"/>
                    </a:p>
                  </a:txBody>
                  <a:tcPr>
                    <a:lnB w="12700" cap="flat" cmpd="sng" algn="ctr">
                      <a:solidFill>
                        <a:scrgbClr r="0" g="0" b="0"/>
                      </a:solidFill>
                      <a:prstDash val="solid"/>
                      <a:round/>
                      <a:headEnd type="none" w="med" len="med"/>
                      <a:tailEnd type="none" w="med" len="med"/>
                    </a:lnB>
                  </a:tcPr>
                </a:tc>
              </a:tr>
              <a:tr h="236598">
                <a:tc>
                  <a:txBody>
                    <a:bodyPr/>
                    <a:lstStyle/>
                    <a:p>
                      <a:r>
                        <a:rPr lang="en-US" sz="1600" dirty="0" smtClean="0"/>
                        <a:t>x(b1)-x(b2)</a:t>
                      </a:r>
                      <a:endParaRPr lang="en-US" sz="1600" dirty="0"/>
                    </a:p>
                  </a:txBody>
                  <a:tcPr>
                    <a:lnT w="12700" cap="flat" cmpd="sng" algn="ctr">
                      <a:solidFill>
                        <a:scrgbClr r="0" g="0" b="0"/>
                      </a:solidFill>
                      <a:prstDash val="solid"/>
                      <a:round/>
                      <a:headEnd type="none" w="med" len="med"/>
                      <a:tailEnd type="none" w="med" len="med"/>
                    </a:lnT>
                  </a:tcPr>
                </a:tc>
                <a:tc>
                  <a:txBody>
                    <a:bodyPr/>
                    <a:lstStyle/>
                    <a:p>
                      <a:pPr algn="ctr"/>
                      <a:r>
                        <a:rPr lang="en-US" sz="1600" kern="1200" dirty="0" smtClean="0">
                          <a:solidFill>
                            <a:schemeClr val="dk1"/>
                          </a:solidFill>
                          <a:latin typeface="+mn-lt"/>
                          <a:ea typeface="+mn-ea"/>
                          <a:cs typeface="+mn-cs"/>
                        </a:rPr>
                        <a:t> 1.139</a:t>
                      </a:r>
                      <a:endParaRPr lang="en-US" sz="1600" dirty="0"/>
                    </a:p>
                  </a:txBody>
                  <a:tcPr>
                    <a:lnT w="12700" cap="flat" cmpd="sng" algn="ctr">
                      <a:solidFill>
                        <a:scrgbClr r="0" g="0" b="0"/>
                      </a:solidFill>
                      <a:prstDash val="solid"/>
                      <a:round/>
                      <a:headEnd type="none" w="med" len="med"/>
                      <a:tailEnd type="none" w="med" len="med"/>
                    </a:lnT>
                  </a:tcPr>
                </a:tc>
                <a:tc>
                  <a:txBody>
                    <a:bodyPr/>
                    <a:lstStyle/>
                    <a:p>
                      <a:pPr algn="ctr"/>
                      <a:r>
                        <a:rPr lang="en-US" sz="1600" kern="1200" dirty="0" smtClean="0">
                          <a:solidFill>
                            <a:schemeClr val="dk1"/>
                          </a:solidFill>
                          <a:latin typeface="+mn-lt"/>
                          <a:ea typeface="+mn-ea"/>
                          <a:cs typeface="+mn-cs"/>
                        </a:rPr>
                        <a:t>0.326</a:t>
                      </a:r>
                      <a:endParaRPr lang="en-US" sz="1600" dirty="0"/>
                    </a:p>
                  </a:txBody>
                  <a:tcPr>
                    <a:lnT w="12700" cap="flat" cmpd="sng" algn="ctr">
                      <a:solidFill>
                        <a:scrgbClr r="0" g="0" b="0"/>
                      </a:solidFill>
                      <a:prstDash val="solid"/>
                      <a:round/>
                      <a:headEnd type="none" w="med" len="med"/>
                      <a:tailEnd type="none" w="med" len="med"/>
                    </a:lnT>
                  </a:tcPr>
                </a:tc>
              </a:tr>
              <a:tr h="236598">
                <a:tc>
                  <a:txBody>
                    <a:bodyPr/>
                    <a:lstStyle/>
                    <a:p>
                      <a:r>
                        <a:rPr lang="en-US" sz="1600" dirty="0" smtClean="0"/>
                        <a:t>y(b1)-y(b2)</a:t>
                      </a:r>
                      <a:endParaRPr lang="en-US" sz="1600" dirty="0"/>
                    </a:p>
                  </a:txBody>
                  <a:tcPr/>
                </a:tc>
                <a:tc>
                  <a:txBody>
                    <a:bodyPr/>
                    <a:lstStyle/>
                    <a:p>
                      <a:pPr algn="ctr"/>
                      <a:r>
                        <a:rPr lang="en-US" sz="1600" kern="1200" dirty="0" smtClean="0">
                          <a:solidFill>
                            <a:schemeClr val="dk1"/>
                          </a:solidFill>
                          <a:latin typeface="+mn-lt"/>
                          <a:ea typeface="+mn-ea"/>
                          <a:cs typeface="+mn-cs"/>
                        </a:rPr>
                        <a:t>1.119</a:t>
                      </a:r>
                      <a:endParaRPr lang="en-US" sz="1600" dirty="0"/>
                    </a:p>
                  </a:txBody>
                  <a:tcPr/>
                </a:tc>
                <a:tc>
                  <a:txBody>
                    <a:bodyPr/>
                    <a:lstStyle/>
                    <a:p>
                      <a:pPr algn="ctr"/>
                      <a:r>
                        <a:rPr lang="en-US" sz="1600" kern="1200" dirty="0" smtClean="0">
                          <a:solidFill>
                            <a:schemeClr val="dk1"/>
                          </a:solidFill>
                          <a:latin typeface="+mn-lt"/>
                          <a:ea typeface="+mn-ea"/>
                          <a:cs typeface="+mn-cs"/>
                        </a:rPr>
                        <a:t>0.332</a:t>
                      </a:r>
                      <a:endParaRPr lang="en-US" sz="1600" dirty="0"/>
                    </a:p>
                  </a:txBody>
                  <a:tcPr/>
                </a:tc>
              </a:tr>
            </a:tbl>
          </a:graphicData>
        </a:graphic>
      </p:graphicFrame>
      <p:sp>
        <p:nvSpPr>
          <p:cNvPr id="7" name="Rectangle 6"/>
          <p:cNvSpPr/>
          <p:nvPr/>
        </p:nvSpPr>
        <p:spPr>
          <a:xfrm>
            <a:off x="5068398" y="1946136"/>
            <a:ext cx="3856058" cy="1200329"/>
          </a:xfrm>
          <a:prstGeom prst="rect">
            <a:avLst/>
          </a:prstGeom>
        </p:spPr>
        <p:txBody>
          <a:bodyPr wrap="square">
            <a:spAutoFit/>
          </a:bodyPr>
          <a:lstStyle/>
          <a:p>
            <a:r>
              <a:rPr lang="en-US" dirty="0" smtClean="0"/>
              <a:t>Luminosity loss assuming:</a:t>
            </a:r>
          </a:p>
          <a:p>
            <a:r>
              <a:rPr lang="el-GR" dirty="0" smtClean="0"/>
              <a:t>β</a:t>
            </a:r>
            <a:r>
              <a:rPr lang="sv-SE" dirty="0"/>
              <a:t>*=0.15 </a:t>
            </a:r>
            <a:r>
              <a:rPr lang="sv-SE" dirty="0" smtClean="0"/>
              <a:t>m, </a:t>
            </a:r>
            <a:r>
              <a:rPr lang="sv-SE" dirty="0" err="1" smtClean="0"/>
              <a:t>E</a:t>
            </a:r>
            <a:r>
              <a:rPr lang="sv-SE" baseline="-25000" dirty="0" err="1" smtClean="0"/>
              <a:t>b</a:t>
            </a:r>
            <a:r>
              <a:rPr lang="sv-SE" dirty="0" smtClean="0"/>
              <a:t>=7.00 </a:t>
            </a:r>
            <a:r>
              <a:rPr lang="sv-SE" dirty="0"/>
              <a:t>T</a:t>
            </a:r>
            <a:r>
              <a:rPr lang="sv-SE" dirty="0" smtClean="0"/>
              <a:t>eV</a:t>
            </a:r>
            <a:r>
              <a:rPr lang="sv-SE" dirty="0"/>
              <a:t>, </a:t>
            </a:r>
            <a:r>
              <a:rPr lang="el-GR" dirty="0" smtClean="0"/>
              <a:t>ε</a:t>
            </a:r>
            <a:r>
              <a:rPr lang="en-US" baseline="-25000" dirty="0" smtClean="0"/>
              <a:t>n</a:t>
            </a:r>
            <a:r>
              <a:rPr lang="sv-SE" dirty="0" smtClean="0"/>
              <a:t>=</a:t>
            </a:r>
            <a:r>
              <a:rPr lang="sv-SE" dirty="0"/>
              <a:t>2.50 </a:t>
            </a:r>
            <a:r>
              <a:rPr lang="el-GR" dirty="0"/>
              <a:t>μ</a:t>
            </a:r>
            <a:r>
              <a:rPr lang="sv-SE" dirty="0" smtClean="0"/>
              <a:t>m,</a:t>
            </a:r>
          </a:p>
          <a:p>
            <a:r>
              <a:rPr lang="el-GR" dirty="0" smtClean="0"/>
              <a:t>σ</a:t>
            </a:r>
            <a:r>
              <a:rPr lang="sv-SE" baseline="-25000" dirty="0" smtClean="0"/>
              <a:t>s</a:t>
            </a:r>
            <a:r>
              <a:rPr lang="sv-SE" dirty="0" smtClean="0"/>
              <a:t>=7.50 cm, x-</a:t>
            </a:r>
            <a:r>
              <a:rPr lang="sv-SE" dirty="0" err="1" smtClean="0"/>
              <a:t>angle</a:t>
            </a:r>
            <a:r>
              <a:rPr lang="sv-SE" dirty="0" smtClean="0"/>
              <a:t>=295.0 </a:t>
            </a:r>
            <a:r>
              <a:rPr lang="el-GR" dirty="0" smtClean="0"/>
              <a:t>μ</a:t>
            </a:r>
            <a:r>
              <a:rPr lang="en-US" dirty="0" smtClean="0"/>
              <a:t>rad </a:t>
            </a:r>
          </a:p>
          <a:p>
            <a:r>
              <a:rPr lang="en-US" dirty="0" smtClean="0"/>
              <a:t>=&gt; </a:t>
            </a:r>
            <a:r>
              <a:rPr lang="el-GR" dirty="0" smtClean="0"/>
              <a:t>σ</a:t>
            </a:r>
            <a:r>
              <a:rPr lang="sv-SE" dirty="0" smtClean="0"/>
              <a:t>(</a:t>
            </a:r>
            <a:r>
              <a:rPr lang="sv-SE" dirty="0"/>
              <a:t>IP5)=7.09 </a:t>
            </a:r>
            <a:r>
              <a:rPr lang="el-GR" dirty="0"/>
              <a:t>μ</a:t>
            </a:r>
            <a:r>
              <a:rPr lang="sv-SE" dirty="0" smtClean="0"/>
              <a:t>m</a:t>
            </a:r>
            <a:endParaRPr lang="en-US" dirty="0"/>
          </a:p>
        </p:txBody>
      </p:sp>
      <p:sp>
        <p:nvSpPr>
          <p:cNvPr id="12" name="Rectangle 11"/>
          <p:cNvSpPr/>
          <p:nvPr/>
        </p:nvSpPr>
        <p:spPr>
          <a:xfrm>
            <a:off x="312632" y="4715852"/>
            <a:ext cx="8233280" cy="369332"/>
          </a:xfrm>
          <a:prstGeom prst="rect">
            <a:avLst/>
          </a:prstGeom>
        </p:spPr>
        <p:txBody>
          <a:bodyPr wrap="none">
            <a:spAutoFit/>
          </a:bodyPr>
          <a:lstStyle/>
          <a:p>
            <a:r>
              <a:rPr lang="en-US" b="1" dirty="0" smtClean="0"/>
              <a:t>BPM precision needed during one fill </a:t>
            </a:r>
            <a:r>
              <a:rPr lang="en-US" dirty="0" smtClean="0"/>
              <a:t>(e.g. 1% luminosity loss = 0.14 </a:t>
            </a:r>
            <a:r>
              <a:rPr lang="el-GR" dirty="0" smtClean="0"/>
              <a:t>σ</a:t>
            </a:r>
            <a:r>
              <a:rPr lang="en-US" dirty="0" smtClean="0"/>
              <a:t>, 2 </a:t>
            </a:r>
            <a:r>
              <a:rPr lang="en-US" dirty="0" err="1" smtClean="0"/>
              <a:t>rms</a:t>
            </a:r>
            <a:r>
              <a:rPr lang="en-US" dirty="0" smtClean="0"/>
              <a:t>(z</a:t>
            </a:r>
            <a:r>
              <a:rPr lang="en-US" baseline="-25000" dirty="0" smtClean="0"/>
              <a:t>b1</a:t>
            </a:r>
            <a:r>
              <a:rPr lang="en-US" dirty="0" smtClean="0"/>
              <a:t>-z</a:t>
            </a:r>
            <a:r>
              <a:rPr lang="en-US" baseline="-25000" dirty="0" smtClean="0"/>
              <a:t>b2</a:t>
            </a:r>
            <a:r>
              <a:rPr lang="en-US" dirty="0" smtClean="0"/>
              <a:t>)):</a:t>
            </a:r>
            <a:endParaRPr lang="en-US" dirty="0"/>
          </a:p>
        </p:txBody>
      </p:sp>
      <p:sp>
        <p:nvSpPr>
          <p:cNvPr id="14" name="Rectangle 13"/>
          <p:cNvSpPr/>
          <p:nvPr/>
        </p:nvSpPr>
        <p:spPr>
          <a:xfrm>
            <a:off x="3125118" y="5087806"/>
            <a:ext cx="2683021" cy="369332"/>
          </a:xfrm>
          <a:prstGeom prst="rect">
            <a:avLst/>
          </a:prstGeom>
        </p:spPr>
        <p:txBody>
          <a:bodyPr wrap="none">
            <a:spAutoFit/>
          </a:bodyPr>
          <a:lstStyle/>
          <a:p>
            <a:r>
              <a:rPr lang="en-US" dirty="0" smtClean="0"/>
              <a:t>precision </a:t>
            </a:r>
            <a:r>
              <a:rPr lang="en-US" baseline="-25000" dirty="0" smtClean="0"/>
              <a:t>one</a:t>
            </a:r>
            <a:r>
              <a:rPr lang="en-US" dirty="0" smtClean="0"/>
              <a:t> </a:t>
            </a:r>
            <a:r>
              <a:rPr lang="en-US" baseline="-25000" dirty="0" smtClean="0"/>
              <a:t>fill</a:t>
            </a:r>
            <a:r>
              <a:rPr lang="en-US" dirty="0" smtClean="0"/>
              <a:t> = +</a:t>
            </a:r>
            <a:r>
              <a:rPr lang="en-US" dirty="0"/>
              <a:t>/</a:t>
            </a:r>
            <a:r>
              <a:rPr lang="en-US" dirty="0" smtClean="0"/>
              <a:t>-1.5 </a:t>
            </a:r>
            <a:r>
              <a:rPr lang="el-GR" dirty="0"/>
              <a:t>μ</a:t>
            </a:r>
            <a:r>
              <a:rPr lang="sv-SE" dirty="0"/>
              <a:t>m</a:t>
            </a:r>
            <a:endParaRPr lang="en-US" dirty="0"/>
          </a:p>
        </p:txBody>
      </p:sp>
      <p:sp>
        <p:nvSpPr>
          <p:cNvPr id="15" name="Rectangle 14"/>
          <p:cNvSpPr/>
          <p:nvPr/>
        </p:nvSpPr>
        <p:spPr>
          <a:xfrm>
            <a:off x="435946" y="5457138"/>
            <a:ext cx="8016169" cy="369332"/>
          </a:xfrm>
          <a:prstGeom prst="rect">
            <a:avLst/>
          </a:prstGeom>
        </p:spPr>
        <p:txBody>
          <a:bodyPr wrap="none">
            <a:spAutoFit/>
          </a:bodyPr>
          <a:lstStyle/>
          <a:p>
            <a:r>
              <a:rPr lang="en-US" b="1" dirty="0" smtClean="0"/>
              <a:t>BPM </a:t>
            </a:r>
            <a:r>
              <a:rPr lang="en-US" b="1" dirty="0" smtClean="0"/>
              <a:t>accuracy for finding collisions </a:t>
            </a:r>
            <a:r>
              <a:rPr lang="en-US" dirty="0" smtClean="0"/>
              <a:t>(e.g</a:t>
            </a:r>
            <a:r>
              <a:rPr lang="en-US" dirty="0" smtClean="0"/>
              <a:t>. 99% luminosity loss = 3.0 </a:t>
            </a:r>
            <a:r>
              <a:rPr lang="el-GR" dirty="0" smtClean="0"/>
              <a:t>σ</a:t>
            </a:r>
            <a:r>
              <a:rPr lang="en-US" dirty="0" smtClean="0"/>
              <a:t>, 2 </a:t>
            </a:r>
            <a:r>
              <a:rPr lang="en-US" dirty="0" err="1" smtClean="0"/>
              <a:t>rms</a:t>
            </a:r>
            <a:r>
              <a:rPr lang="en-US" dirty="0" smtClean="0"/>
              <a:t>(z</a:t>
            </a:r>
            <a:r>
              <a:rPr lang="en-US" baseline="-25000" dirty="0" smtClean="0"/>
              <a:t>b1</a:t>
            </a:r>
            <a:r>
              <a:rPr lang="en-US" dirty="0" smtClean="0"/>
              <a:t>-z</a:t>
            </a:r>
            <a:r>
              <a:rPr lang="en-US" baseline="-25000" dirty="0" smtClean="0"/>
              <a:t>b2</a:t>
            </a:r>
            <a:r>
              <a:rPr lang="en-US" dirty="0" smtClean="0"/>
              <a:t>)):</a:t>
            </a:r>
            <a:endParaRPr lang="en-US" dirty="0"/>
          </a:p>
        </p:txBody>
      </p:sp>
      <p:sp>
        <p:nvSpPr>
          <p:cNvPr id="16" name="Rectangle 15"/>
          <p:cNvSpPr/>
          <p:nvPr/>
        </p:nvSpPr>
        <p:spPr>
          <a:xfrm>
            <a:off x="3128413" y="5828838"/>
            <a:ext cx="2627835" cy="369332"/>
          </a:xfrm>
          <a:prstGeom prst="rect">
            <a:avLst/>
          </a:prstGeom>
        </p:spPr>
        <p:txBody>
          <a:bodyPr wrap="none">
            <a:spAutoFit/>
          </a:bodyPr>
          <a:lstStyle/>
          <a:p>
            <a:r>
              <a:rPr lang="en-US" dirty="0" smtClean="0"/>
              <a:t>precision </a:t>
            </a:r>
            <a:r>
              <a:rPr lang="en-US" baseline="-25000" dirty="0" smtClean="0"/>
              <a:t>one</a:t>
            </a:r>
            <a:r>
              <a:rPr lang="en-US" dirty="0" smtClean="0"/>
              <a:t> </a:t>
            </a:r>
            <a:r>
              <a:rPr lang="en-US" baseline="-25000" dirty="0" smtClean="0"/>
              <a:t>fill</a:t>
            </a:r>
            <a:r>
              <a:rPr lang="en-US" dirty="0" smtClean="0"/>
              <a:t> = +/-30 </a:t>
            </a:r>
            <a:r>
              <a:rPr lang="el-GR" dirty="0"/>
              <a:t>μ</a:t>
            </a:r>
            <a:r>
              <a:rPr lang="sv-SE" dirty="0"/>
              <a:t>m</a:t>
            </a:r>
            <a:endParaRPr lang="en-US" dirty="0"/>
          </a:p>
        </p:txBody>
      </p:sp>
    </p:spTree>
    <p:extLst>
      <p:ext uri="{BB962C8B-B14F-4D97-AF65-F5344CB8AC3E}">
        <p14:creationId xmlns:p14="http://schemas.microsoft.com/office/powerpoint/2010/main" val="19923515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0FA004B2-1541-5046-B6F2-22AF56585712}" type="slidenum">
              <a:rPr lang="en-US" smtClean="0"/>
              <a:t>9</a:t>
            </a:fld>
            <a:endParaRPr lang="en-US"/>
          </a:p>
        </p:txBody>
      </p:sp>
      <p:sp>
        <p:nvSpPr>
          <p:cNvPr id="3" name="Title 2"/>
          <p:cNvSpPr>
            <a:spLocks noGrp="1"/>
          </p:cNvSpPr>
          <p:nvPr>
            <p:ph type="title"/>
          </p:nvPr>
        </p:nvSpPr>
        <p:spPr/>
        <p:txBody>
          <a:bodyPr/>
          <a:lstStyle/>
          <a:p>
            <a:r>
              <a:rPr lang="en-US" dirty="0" smtClean="0"/>
              <a:t>Selecting the efficient BPMs</a:t>
            </a:r>
            <a:endParaRPr lang="en-US" dirty="0"/>
          </a:p>
        </p:txBody>
      </p:sp>
      <p:sp>
        <p:nvSpPr>
          <p:cNvPr id="4" name="Content Placeholder 3"/>
          <p:cNvSpPr>
            <a:spLocks noGrp="1"/>
          </p:cNvSpPr>
          <p:nvPr>
            <p:ph idx="1"/>
          </p:nvPr>
        </p:nvSpPr>
        <p:spPr>
          <a:xfrm>
            <a:off x="323528" y="5229200"/>
            <a:ext cx="8229600" cy="512089"/>
          </a:xfrm>
          <a:solidFill>
            <a:schemeClr val="bg1"/>
          </a:solidFill>
        </p:spPr>
        <p:txBody>
          <a:bodyPr>
            <a:normAutofit/>
          </a:bodyPr>
          <a:lstStyle/>
          <a:p>
            <a:pPr marL="0" indent="0">
              <a:lnSpc>
                <a:spcPct val="100000"/>
              </a:lnSpc>
              <a:spcBef>
                <a:spcPts val="0"/>
              </a:spcBef>
              <a:buNone/>
            </a:pPr>
            <a:r>
              <a:rPr lang="en-US" sz="1600" b="1" dirty="0"/>
              <a:t>In general:</a:t>
            </a:r>
          </a:p>
          <a:p>
            <a:pPr marL="0" indent="0">
              <a:lnSpc>
                <a:spcPct val="100000"/>
              </a:lnSpc>
              <a:spcBef>
                <a:spcPts val="0"/>
              </a:spcBef>
              <a:buNone/>
            </a:pPr>
            <a:r>
              <a:rPr lang="en-US" sz="1600" dirty="0"/>
              <a:t>BPMs closest to the IP are best for orbit control at the </a:t>
            </a:r>
            <a:r>
              <a:rPr lang="en-US" sz="1600" dirty="0" smtClean="0"/>
              <a:t>IP.</a:t>
            </a:r>
            <a:endParaRPr lang="en-US" sz="1600" dirty="0"/>
          </a:p>
          <a:p>
            <a:pPr marL="0" indent="0">
              <a:lnSpc>
                <a:spcPct val="100000"/>
              </a:lnSpc>
              <a:spcBef>
                <a:spcPts val="0"/>
              </a:spcBef>
              <a:buNone/>
            </a:pPr>
            <a:endParaRPr lang="en-US" sz="1600" b="1" dirty="0" smtClean="0"/>
          </a:p>
        </p:txBody>
      </p:sp>
      <p:graphicFrame>
        <p:nvGraphicFramePr>
          <p:cNvPr id="9" name="Table 8"/>
          <p:cNvGraphicFramePr>
            <a:graphicFrameLocks noGrp="1"/>
          </p:cNvGraphicFramePr>
          <p:nvPr>
            <p:extLst>
              <p:ext uri="{D42A27DB-BD31-4B8C-83A1-F6EECF244321}">
                <p14:modId xmlns:p14="http://schemas.microsoft.com/office/powerpoint/2010/main" val="3157550037"/>
              </p:ext>
            </p:extLst>
          </p:nvPr>
        </p:nvGraphicFramePr>
        <p:xfrm>
          <a:off x="611560" y="2162160"/>
          <a:ext cx="6408712" cy="2590800"/>
        </p:xfrm>
        <a:graphic>
          <a:graphicData uri="http://schemas.openxmlformats.org/drawingml/2006/table">
            <a:tbl>
              <a:tblPr firstRow="1" bandRow="1">
                <a:tableStyleId>{3C2FFA5D-87B4-456A-9821-1D502468CF0F}</a:tableStyleId>
              </a:tblPr>
              <a:tblGrid>
                <a:gridCol w="1584176"/>
                <a:gridCol w="1800200"/>
                <a:gridCol w="1512168"/>
                <a:gridCol w="1512168"/>
              </a:tblGrid>
              <a:tr h="236598">
                <a:tc>
                  <a:txBody>
                    <a:bodyPr/>
                    <a:lstStyle/>
                    <a:p>
                      <a:r>
                        <a:rPr lang="en-US" sz="1600" dirty="0" smtClean="0"/>
                        <a:t>orbit at IP5</a:t>
                      </a:r>
                    </a:p>
                    <a:p>
                      <a:r>
                        <a:rPr lang="en-US" sz="1600" dirty="0" smtClean="0"/>
                        <a:t>z=max(</a:t>
                      </a:r>
                      <a:r>
                        <a:rPr lang="en-US" sz="1600" dirty="0" err="1" smtClean="0"/>
                        <a:t>x,y</a:t>
                      </a:r>
                      <a:r>
                        <a:rPr lang="en-US" sz="1600" dirty="0" smtClean="0"/>
                        <a:t>)</a:t>
                      </a:r>
                      <a:endParaRPr lang="en-US" sz="1600" dirty="0"/>
                    </a:p>
                  </a:txBody>
                  <a:tcPr/>
                </a:tc>
                <a:tc>
                  <a:txBody>
                    <a:bodyPr/>
                    <a:lstStyle/>
                    <a:p>
                      <a:r>
                        <a:rPr lang="en-US" sz="1600" b="1" kern="1200" dirty="0" smtClean="0">
                          <a:solidFill>
                            <a:schemeClr val="lt1"/>
                          </a:solidFill>
                          <a:latin typeface="+mn-lt"/>
                          <a:ea typeface="+mn-ea"/>
                          <a:cs typeface="+mn-cs"/>
                        </a:rPr>
                        <a:t>max(|z-z0|)</a:t>
                      </a:r>
                    </a:p>
                    <a:p>
                      <a:r>
                        <a:rPr lang="en-US" sz="1600" b="1" kern="1200" dirty="0" smtClean="0">
                          <a:solidFill>
                            <a:schemeClr val="lt1"/>
                          </a:solidFill>
                          <a:latin typeface="+mn-lt"/>
                          <a:ea typeface="+mn-ea"/>
                          <a:cs typeface="+mn-cs"/>
                        </a:rPr>
                        <a:t> [</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r>
                        <a:rPr lang="en-US" sz="1600" b="1" kern="1200" dirty="0" err="1" smtClean="0">
                          <a:solidFill>
                            <a:schemeClr val="lt1"/>
                          </a:solidFill>
                          <a:latin typeface="+mn-lt"/>
                          <a:ea typeface="+mn-ea"/>
                          <a:cs typeface="+mn-cs"/>
                        </a:rPr>
                        <a:t>rms</a:t>
                      </a:r>
                      <a:r>
                        <a:rPr lang="en-US" sz="1600" b="1" kern="1200" dirty="0" smtClean="0">
                          <a:solidFill>
                            <a:schemeClr val="lt1"/>
                          </a:solidFill>
                          <a:latin typeface="+mn-lt"/>
                          <a:ea typeface="+mn-ea"/>
                          <a:cs typeface="+mn-cs"/>
                        </a:rPr>
                        <a:t>(z-z0) </a:t>
                      </a:r>
                    </a:p>
                    <a:p>
                      <a:r>
                        <a:rPr lang="en-US" sz="1600" b="1" kern="1200" dirty="0" smtClean="0">
                          <a:solidFill>
                            <a:schemeClr val="lt1"/>
                          </a:solidFill>
                          <a:latin typeface="+mn-lt"/>
                          <a:ea typeface="+mn-ea"/>
                          <a:cs typeface="+mn-cs"/>
                        </a:rPr>
                        <a:t>[</a:t>
                      </a:r>
                      <a:r>
                        <a:rPr lang="el-GR" sz="1600" dirty="0" smtClean="0"/>
                        <a:t>μ</a:t>
                      </a:r>
                      <a:r>
                        <a:rPr lang="en-US" sz="1600" dirty="0" smtClean="0"/>
                        <a:t>m</a:t>
                      </a:r>
                      <a:r>
                        <a:rPr lang="en-US" sz="1600" b="1" kern="1200" dirty="0" smtClean="0">
                          <a:solidFill>
                            <a:schemeClr val="lt1"/>
                          </a:solidFill>
                          <a:latin typeface="+mn-lt"/>
                          <a:ea typeface="+mn-ea"/>
                          <a:cs typeface="+mn-cs"/>
                        </a:rPr>
                        <a:t>]</a:t>
                      </a:r>
                      <a:endParaRPr lang="en-US" sz="1600" dirty="0"/>
                    </a:p>
                  </a:txBody>
                  <a:tcPr/>
                </a:tc>
                <a:tc>
                  <a:txBody>
                    <a:bodyPr/>
                    <a:lstStyle/>
                    <a:p>
                      <a:r>
                        <a:rPr lang="en-US" sz="1600" b="1" kern="1200" dirty="0" smtClean="0">
                          <a:solidFill>
                            <a:schemeClr val="lt1"/>
                          </a:solidFill>
                          <a:latin typeface="+mn-lt"/>
                          <a:ea typeface="+mn-ea"/>
                          <a:cs typeface="+mn-cs"/>
                        </a:rPr>
                        <a:t>2rms(z-z0)/</a:t>
                      </a:r>
                      <a:r>
                        <a:rPr lang="el-GR" sz="1600" dirty="0" smtClean="0"/>
                        <a:t>σ</a:t>
                      </a:r>
                      <a:r>
                        <a:rPr lang="en-US" sz="1600" baseline="-25000" dirty="0" smtClean="0"/>
                        <a:t>z</a:t>
                      </a:r>
                      <a:endParaRPr lang="en-US" sz="1600" baseline="-250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all BPMs</a:t>
                      </a:r>
                    </a:p>
                  </a:txBody>
                  <a:tcPr/>
                </a:tc>
                <a:tc>
                  <a:txBody>
                    <a:bodyPr/>
                    <a:lstStyle/>
                    <a:p>
                      <a:pPr algn="ctr"/>
                      <a:r>
                        <a:rPr lang="en-US" sz="1600" kern="1200" dirty="0" smtClean="0">
                          <a:solidFill>
                            <a:schemeClr val="dk1"/>
                          </a:solidFill>
                          <a:latin typeface="+mn-lt"/>
                          <a:ea typeface="+mn-ea"/>
                          <a:cs typeface="+mn-cs"/>
                        </a:rPr>
                        <a:t>1.14</a:t>
                      </a:r>
                      <a:endParaRPr lang="en-US" sz="1600" dirty="0"/>
                    </a:p>
                  </a:txBody>
                  <a:tcPr/>
                </a:tc>
                <a:tc>
                  <a:txBody>
                    <a:bodyPr/>
                    <a:lstStyle/>
                    <a:p>
                      <a:pPr algn="ctr"/>
                      <a:r>
                        <a:rPr lang="en-US" sz="1600" kern="1200" dirty="0" smtClean="0">
                          <a:solidFill>
                            <a:schemeClr val="dk1"/>
                          </a:solidFill>
                          <a:latin typeface="+mn-lt"/>
                          <a:ea typeface="+mn-ea"/>
                          <a:cs typeface="+mn-cs"/>
                        </a:rPr>
                        <a:t>0.33</a:t>
                      </a:r>
                      <a:endParaRPr lang="en-US" sz="1600" dirty="0"/>
                    </a:p>
                  </a:txBody>
                  <a:tcPr/>
                </a:tc>
                <a:tc>
                  <a:txBody>
                    <a:bodyPr/>
                    <a:lstStyle/>
                    <a:p>
                      <a:pPr algn="ctr"/>
                      <a:r>
                        <a:rPr lang="en-US" sz="1600" dirty="0" smtClean="0"/>
                        <a:t>0.094</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BPM1</a:t>
                      </a:r>
                    </a:p>
                  </a:txBody>
                  <a:tcPr/>
                </a:tc>
                <a:tc>
                  <a:txBody>
                    <a:bodyPr/>
                    <a:lstStyle/>
                    <a:p>
                      <a:pPr algn="ctr"/>
                      <a:r>
                        <a:rPr lang="en-US" sz="1600" kern="1200" dirty="0" smtClean="0">
                          <a:solidFill>
                            <a:schemeClr val="dk1"/>
                          </a:solidFill>
                          <a:latin typeface="+mn-lt"/>
                          <a:ea typeface="+mn-ea"/>
                          <a:cs typeface="+mn-cs"/>
                        </a:rPr>
                        <a:t>1.44</a:t>
                      </a:r>
                      <a:endParaRPr lang="en-US" sz="1600" dirty="0"/>
                    </a:p>
                  </a:txBody>
                  <a:tcPr/>
                </a:tc>
                <a:tc>
                  <a:txBody>
                    <a:bodyPr/>
                    <a:lstStyle/>
                    <a:p>
                      <a:pPr algn="ctr"/>
                      <a:r>
                        <a:rPr lang="en-US" sz="1600" kern="1200" dirty="0" smtClean="0">
                          <a:solidFill>
                            <a:schemeClr val="dk1"/>
                          </a:solidFill>
                          <a:latin typeface="+mn-lt"/>
                          <a:ea typeface="+mn-ea"/>
                          <a:cs typeface="+mn-cs"/>
                        </a:rPr>
                        <a:t>0.41</a:t>
                      </a:r>
                      <a:endParaRPr lang="en-US" sz="1600" dirty="0"/>
                    </a:p>
                  </a:txBody>
                  <a:tcPr/>
                </a:tc>
                <a:tc>
                  <a:txBody>
                    <a:bodyPr/>
                    <a:lstStyle/>
                    <a:p>
                      <a:pPr algn="ctr"/>
                      <a:r>
                        <a:rPr lang="en-US" sz="1600" dirty="0" smtClean="0"/>
                        <a:t>0.115</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BPM2</a:t>
                      </a:r>
                    </a:p>
                  </a:txBody>
                  <a:tcPr/>
                </a:tc>
                <a:tc>
                  <a:txBody>
                    <a:bodyPr/>
                    <a:lstStyle/>
                    <a:p>
                      <a:pPr algn="ctr"/>
                      <a:r>
                        <a:rPr lang="en-US" sz="1600" kern="1200" dirty="0" smtClean="0">
                          <a:solidFill>
                            <a:schemeClr val="dk1"/>
                          </a:solidFill>
                          <a:latin typeface="+mn-lt"/>
                          <a:ea typeface="+mn-ea"/>
                          <a:cs typeface="+mn-cs"/>
                        </a:rPr>
                        <a:t>1.55</a:t>
                      </a:r>
                      <a:endParaRPr lang="en-US" sz="1600" dirty="0"/>
                    </a:p>
                  </a:txBody>
                  <a:tcPr/>
                </a:tc>
                <a:tc>
                  <a:txBody>
                    <a:bodyPr/>
                    <a:lstStyle/>
                    <a:p>
                      <a:pPr algn="ctr"/>
                      <a:r>
                        <a:rPr lang="en-US" sz="1600" kern="1200" dirty="0" smtClean="0">
                          <a:solidFill>
                            <a:schemeClr val="dk1"/>
                          </a:solidFill>
                          <a:latin typeface="+mn-lt"/>
                          <a:ea typeface="+mn-ea"/>
                          <a:cs typeface="+mn-cs"/>
                        </a:rPr>
                        <a:t>0.39</a:t>
                      </a:r>
                      <a:endParaRPr lang="en-US" sz="1600" dirty="0"/>
                    </a:p>
                  </a:txBody>
                  <a:tcPr/>
                </a:tc>
                <a:tc>
                  <a:txBody>
                    <a:bodyPr/>
                    <a:lstStyle/>
                    <a:p>
                      <a:pPr algn="ctr"/>
                      <a:r>
                        <a:rPr lang="en-US" sz="1600" kern="1200" dirty="0" smtClean="0">
                          <a:solidFill>
                            <a:schemeClr val="dk1"/>
                          </a:solidFill>
                          <a:latin typeface="+mn-lt"/>
                          <a:ea typeface="+mn-ea"/>
                          <a:cs typeface="+mn-cs"/>
                        </a:rPr>
                        <a:t>0.111</a:t>
                      </a:r>
                      <a:endParaRPr lang="en-US" sz="1600" dirty="0"/>
                    </a:p>
                  </a:txBody>
                  <a:tcPr/>
                </a:tc>
              </a:tr>
              <a:tr h="236598">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600" dirty="0" smtClean="0"/>
                        <a:t>no BPM3</a:t>
                      </a:r>
                    </a:p>
                  </a:txBody>
                  <a:tcPr>
                    <a:lnB w="12700" cap="flat" cmpd="sng" algn="ctr">
                      <a:solidFill>
                        <a:srgbClr val="1F497D">
                          <a:lumMod val="60000"/>
                          <a:lumOff val="40000"/>
                        </a:srgbClr>
                      </a:solidFill>
                      <a:prstDash val="solid"/>
                      <a:round/>
                      <a:headEnd type="none" w="med" len="med"/>
                      <a:tailEnd type="none" w="med" len="med"/>
                    </a:lnB>
                  </a:tcPr>
                </a:tc>
                <a:tc>
                  <a:txBody>
                    <a:bodyPr/>
                    <a:lstStyle/>
                    <a:p>
                      <a:pPr algn="ctr"/>
                      <a:r>
                        <a:rPr lang="en-US" sz="1600" kern="1200" dirty="0" smtClean="0">
                          <a:solidFill>
                            <a:schemeClr val="dk1"/>
                          </a:solidFill>
                          <a:latin typeface="+mn-lt"/>
                          <a:ea typeface="+mn-ea"/>
                          <a:cs typeface="+mn-cs"/>
                        </a:rPr>
                        <a:t>1.48</a:t>
                      </a:r>
                      <a:endParaRPr lang="en-US" sz="1600" dirty="0"/>
                    </a:p>
                  </a:txBody>
                  <a:tcPr>
                    <a:lnB w="12700" cap="flat" cmpd="sng" algn="ctr">
                      <a:solidFill>
                        <a:srgbClr val="1F497D">
                          <a:lumMod val="60000"/>
                          <a:lumOff val="40000"/>
                        </a:srgbClr>
                      </a:solidFill>
                      <a:prstDash val="solid"/>
                      <a:round/>
                      <a:headEnd type="none" w="med" len="med"/>
                      <a:tailEnd type="none" w="med" len="med"/>
                    </a:lnB>
                  </a:tcPr>
                </a:tc>
                <a:tc>
                  <a:txBody>
                    <a:bodyPr/>
                    <a:lstStyle/>
                    <a:p>
                      <a:pPr algn="ctr"/>
                      <a:r>
                        <a:rPr lang="en-US" sz="1600" kern="1200" dirty="0" smtClean="0">
                          <a:solidFill>
                            <a:schemeClr val="dk1"/>
                          </a:solidFill>
                          <a:latin typeface="+mn-lt"/>
                          <a:ea typeface="+mn-ea"/>
                          <a:cs typeface="+mn-cs"/>
                        </a:rPr>
                        <a:t>0.38</a:t>
                      </a:r>
                      <a:endParaRPr lang="en-US" sz="1600" dirty="0"/>
                    </a:p>
                  </a:txBody>
                  <a:tcPr>
                    <a:lnB w="12700" cap="flat" cmpd="sng" algn="ctr">
                      <a:solidFill>
                        <a:srgbClr val="1F497D">
                          <a:lumMod val="60000"/>
                          <a:lumOff val="40000"/>
                        </a:srgbClr>
                      </a:solidFill>
                      <a:prstDash val="solid"/>
                      <a:round/>
                      <a:headEnd type="none" w="med" len="med"/>
                      <a:tailEnd type="none" w="med" len="med"/>
                    </a:lnB>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1600" dirty="0" smtClean="0"/>
                        <a:t>0.106</a:t>
                      </a:r>
                      <a:endParaRPr lang="en-US" sz="1600" dirty="0"/>
                    </a:p>
                  </a:txBody>
                  <a:tcPr>
                    <a:lnB w="12700" cap="flat" cmpd="sng" algn="ctr">
                      <a:solidFill>
                        <a:srgbClr val="1F497D">
                          <a:lumMod val="60000"/>
                          <a:lumOff val="40000"/>
                        </a:srgbClr>
                      </a:solidFill>
                      <a:prstDash val="solid"/>
                      <a:round/>
                      <a:headEnd type="none" w="med" len="med"/>
                      <a:tailEnd type="none" w="med" len="med"/>
                    </a:lnB>
                  </a:tcPr>
                </a:tc>
              </a:tr>
              <a:tr h="236598">
                <a:tc>
                  <a:txBody>
                    <a:bodyPr/>
                    <a:lstStyle/>
                    <a:p>
                      <a:r>
                        <a:rPr lang="en-US" sz="1600" dirty="0" smtClean="0"/>
                        <a:t>no BPM4</a:t>
                      </a:r>
                      <a:endParaRPr lang="en-US" sz="1600" dirty="0"/>
                    </a:p>
                  </a:txBody>
                  <a:tcPr>
                    <a:lnT w="12700" cap="flat" cmpd="sng" algn="ctr">
                      <a:solidFill>
                        <a:srgbClr val="1F497D">
                          <a:lumMod val="60000"/>
                          <a:lumOff val="40000"/>
                        </a:srgbClr>
                      </a:solidFill>
                      <a:prstDash val="solid"/>
                      <a:round/>
                      <a:headEnd type="none" w="med" len="med"/>
                      <a:tailEnd type="none" w="med" len="med"/>
                    </a:lnT>
                  </a:tcPr>
                </a:tc>
                <a:tc>
                  <a:txBody>
                    <a:bodyPr/>
                    <a:lstStyle/>
                    <a:p>
                      <a:pPr algn="ctr"/>
                      <a:r>
                        <a:rPr lang="en-US" sz="1600" kern="1200" dirty="0" smtClean="0">
                          <a:solidFill>
                            <a:schemeClr val="dk1"/>
                          </a:solidFill>
                          <a:latin typeface="+mn-lt"/>
                          <a:ea typeface="+mn-ea"/>
                          <a:cs typeface="+mn-cs"/>
                        </a:rPr>
                        <a:t>1.43</a:t>
                      </a:r>
                      <a:endParaRPr lang="en-US" sz="1600" dirty="0"/>
                    </a:p>
                  </a:txBody>
                  <a:tcPr>
                    <a:lnT w="12700" cap="flat" cmpd="sng" algn="ctr">
                      <a:solidFill>
                        <a:srgbClr val="1F497D">
                          <a:lumMod val="60000"/>
                          <a:lumOff val="40000"/>
                        </a:srgbClr>
                      </a:solidFill>
                      <a:prstDash val="solid"/>
                      <a:round/>
                      <a:headEnd type="none" w="med" len="med"/>
                      <a:tailEnd type="none" w="med" len="med"/>
                    </a:lnT>
                  </a:tcPr>
                </a:tc>
                <a:tc>
                  <a:txBody>
                    <a:bodyPr/>
                    <a:lstStyle/>
                    <a:p>
                      <a:pPr algn="ctr"/>
                      <a:r>
                        <a:rPr lang="en-US" sz="1600" kern="1200" dirty="0" smtClean="0">
                          <a:solidFill>
                            <a:schemeClr val="dk1"/>
                          </a:solidFill>
                          <a:latin typeface="+mn-lt"/>
                          <a:ea typeface="+mn-ea"/>
                          <a:cs typeface="+mn-cs"/>
                        </a:rPr>
                        <a:t>0.35</a:t>
                      </a:r>
                      <a:endParaRPr lang="en-US" sz="1600" dirty="0"/>
                    </a:p>
                  </a:txBody>
                  <a:tcPr>
                    <a:lnT w="12700" cap="flat" cmpd="sng" algn="ctr">
                      <a:solidFill>
                        <a:srgbClr val="1F497D">
                          <a:lumMod val="60000"/>
                          <a:lumOff val="40000"/>
                        </a:srgbClr>
                      </a:solidFill>
                      <a:prstDash val="solid"/>
                      <a:round/>
                      <a:headEnd type="none" w="med" len="med"/>
                      <a:tailEnd type="none" w="med" len="med"/>
                    </a:lnT>
                  </a:tcPr>
                </a:tc>
                <a:tc>
                  <a:txBody>
                    <a:bodyPr/>
                    <a:lstStyle/>
                    <a:p>
                      <a:pPr algn="ctr"/>
                      <a:r>
                        <a:rPr lang="en-US" sz="1600" dirty="0" smtClean="0"/>
                        <a:t>0.100</a:t>
                      </a:r>
                      <a:endParaRPr lang="en-US" sz="1600" dirty="0"/>
                    </a:p>
                  </a:txBody>
                  <a:tcPr>
                    <a:lnT w="12700" cap="flat" cmpd="sng" algn="ctr">
                      <a:solidFill>
                        <a:srgbClr val="1F497D">
                          <a:lumMod val="60000"/>
                          <a:lumOff val="40000"/>
                        </a:srgbClr>
                      </a:solidFill>
                      <a:prstDash val="solid"/>
                      <a:round/>
                      <a:headEnd type="none" w="med" len="med"/>
                      <a:tailEnd type="none" w="med" len="med"/>
                    </a:lnT>
                  </a:tcPr>
                </a:tc>
              </a:tr>
              <a:tr h="236598">
                <a:tc>
                  <a:txBody>
                    <a:bodyPr/>
                    <a:lstStyle/>
                    <a:p>
                      <a:r>
                        <a:rPr lang="en-US" sz="1600" dirty="0" smtClean="0"/>
                        <a:t>no BPM5</a:t>
                      </a:r>
                      <a:endParaRPr lang="en-US" sz="1600" dirty="0"/>
                    </a:p>
                  </a:txBody>
                  <a:tcPr/>
                </a:tc>
                <a:tc>
                  <a:txBody>
                    <a:bodyPr/>
                    <a:lstStyle/>
                    <a:p>
                      <a:pPr algn="ctr"/>
                      <a:r>
                        <a:rPr lang="en-US" sz="1600" kern="1200" dirty="0" smtClean="0">
                          <a:solidFill>
                            <a:schemeClr val="dk1"/>
                          </a:solidFill>
                          <a:latin typeface="+mn-lt"/>
                          <a:ea typeface="+mn-ea"/>
                          <a:cs typeface="+mn-cs"/>
                        </a:rPr>
                        <a:t>1.19</a:t>
                      </a:r>
                      <a:endParaRPr lang="en-US" sz="1600" dirty="0"/>
                    </a:p>
                  </a:txBody>
                  <a:tcPr/>
                </a:tc>
                <a:tc>
                  <a:txBody>
                    <a:bodyPr/>
                    <a:lstStyle/>
                    <a:p>
                      <a:pPr algn="ctr"/>
                      <a:r>
                        <a:rPr lang="en-US" sz="1600" kern="1200" dirty="0" smtClean="0">
                          <a:solidFill>
                            <a:schemeClr val="dk1"/>
                          </a:solidFill>
                          <a:latin typeface="+mn-lt"/>
                          <a:ea typeface="+mn-ea"/>
                          <a:cs typeface="+mn-cs"/>
                        </a:rPr>
                        <a:t>0.34</a:t>
                      </a:r>
                      <a:endParaRPr lang="en-US" sz="1600" dirty="0"/>
                    </a:p>
                  </a:txBody>
                  <a:tcPr/>
                </a:tc>
                <a:tc>
                  <a:txBody>
                    <a:bodyPr/>
                    <a:lstStyle/>
                    <a:p>
                      <a:pPr algn="ctr"/>
                      <a:r>
                        <a:rPr lang="en-US" sz="1600" kern="1200" dirty="0" smtClean="0">
                          <a:solidFill>
                            <a:schemeClr val="dk1"/>
                          </a:solidFill>
                          <a:latin typeface="+mn-lt"/>
                          <a:ea typeface="+mn-ea"/>
                          <a:cs typeface="+mn-cs"/>
                        </a:rPr>
                        <a:t>0.095</a:t>
                      </a:r>
                      <a:endParaRPr lang="en-US" sz="1600" dirty="0"/>
                    </a:p>
                  </a:txBody>
                  <a:tcPr/>
                </a:tc>
              </a:tr>
            </a:tbl>
          </a:graphicData>
        </a:graphic>
      </p:graphicFrame>
      <p:cxnSp>
        <p:nvCxnSpPr>
          <p:cNvPr id="10" name="Straight Arrow Connector 9"/>
          <p:cNvCxnSpPr/>
          <p:nvPr/>
        </p:nvCxnSpPr>
        <p:spPr>
          <a:xfrm>
            <a:off x="7596336" y="2162160"/>
            <a:ext cx="0" cy="2346960"/>
          </a:xfrm>
          <a:prstGeom prst="straightConnector1">
            <a:avLst/>
          </a:prstGeom>
          <a:ln w="57150" cmpd="sng">
            <a:solidFill>
              <a:srgbClr val="FF0000"/>
            </a:solidFill>
            <a:headEnd type="none"/>
            <a:tailEnd type="triangle"/>
          </a:ln>
        </p:spPr>
        <p:style>
          <a:lnRef idx="2">
            <a:schemeClr val="accent2"/>
          </a:lnRef>
          <a:fillRef idx="0">
            <a:schemeClr val="accent2"/>
          </a:fillRef>
          <a:effectRef idx="1">
            <a:schemeClr val="accent2"/>
          </a:effectRef>
          <a:fontRef idx="minor">
            <a:schemeClr val="tx1"/>
          </a:fontRef>
        </p:style>
      </p:cxnSp>
      <p:sp>
        <p:nvSpPr>
          <p:cNvPr id="11" name="Rectangle 10"/>
          <p:cNvSpPr/>
          <p:nvPr/>
        </p:nvSpPr>
        <p:spPr>
          <a:xfrm>
            <a:off x="7812360" y="2926685"/>
            <a:ext cx="1193982" cy="646331"/>
          </a:xfrm>
          <a:prstGeom prst="rect">
            <a:avLst/>
          </a:prstGeom>
        </p:spPr>
        <p:txBody>
          <a:bodyPr wrap="square">
            <a:spAutoFit/>
          </a:bodyPr>
          <a:lstStyle/>
          <a:p>
            <a:r>
              <a:rPr lang="en-US" dirty="0" smtClean="0"/>
              <a:t>efficiency decreases</a:t>
            </a:r>
            <a:endParaRPr lang="en-US" dirty="0"/>
          </a:p>
        </p:txBody>
      </p:sp>
      <p:sp>
        <p:nvSpPr>
          <p:cNvPr id="8" name="Content Placeholder 3"/>
          <p:cNvSpPr txBox="1">
            <a:spLocks/>
          </p:cNvSpPr>
          <p:nvPr/>
        </p:nvSpPr>
        <p:spPr>
          <a:xfrm>
            <a:off x="444121" y="1189038"/>
            <a:ext cx="8229600" cy="512089"/>
          </a:xfrm>
          <a:prstGeom prst="rect">
            <a:avLst/>
          </a:prstGeom>
          <a:solidFill>
            <a:schemeClr val="bg1"/>
          </a:solidFill>
        </p:spPr>
        <p:txBody>
          <a:bodyPr vert="horz" lIns="91440" tIns="0" rIns="91440" bIns="0" rtlCol="0">
            <a:normAutofit/>
          </a:bodyPr>
          <a:lst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ct val="100000"/>
              </a:lnSpc>
              <a:spcBef>
                <a:spcPts val="0"/>
              </a:spcBef>
              <a:buFont typeface="Arial"/>
              <a:buNone/>
            </a:pPr>
            <a:r>
              <a:rPr lang="en-US" sz="1600" b="1" dirty="0" smtClean="0"/>
              <a:t>Study:</a:t>
            </a:r>
          </a:p>
          <a:p>
            <a:pPr marL="0" indent="0">
              <a:lnSpc>
                <a:spcPct val="100000"/>
              </a:lnSpc>
              <a:spcBef>
                <a:spcPts val="0"/>
              </a:spcBef>
              <a:buFont typeface="Arial"/>
              <a:buNone/>
            </a:pPr>
            <a:r>
              <a:rPr lang="en-US" sz="1600" dirty="0" smtClean="0"/>
              <a:t>Removing one BPMs at the time.</a:t>
            </a:r>
          </a:p>
          <a:p>
            <a:pPr marL="0" indent="0">
              <a:lnSpc>
                <a:spcPct val="100000"/>
              </a:lnSpc>
              <a:spcBef>
                <a:spcPts val="0"/>
              </a:spcBef>
              <a:buFont typeface="Arial"/>
              <a:buNone/>
            </a:pPr>
            <a:endParaRPr lang="en-US" sz="1600" b="1" dirty="0" smtClean="0"/>
          </a:p>
        </p:txBody>
      </p:sp>
    </p:spTree>
    <p:extLst>
      <p:ext uri="{BB962C8B-B14F-4D97-AF65-F5344CB8AC3E}">
        <p14:creationId xmlns:p14="http://schemas.microsoft.com/office/powerpoint/2010/main" val="4063770584"/>
      </p:ext>
    </p:extLst>
  </p:cSld>
  <p:clrMapOvr>
    <a:masterClrMapping/>
  </p:clrMapOvr>
  <p:timing>
    <p:tnLst>
      <p:par>
        <p:cTn id="1" dur="indefinite" restart="never" nodeType="tmRoot"/>
      </p:par>
    </p:tnLst>
  </p:timing>
</p:sld>
</file>

<file path=ppt/theme/theme1.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3D65F00B9AFF9D4DB8D423D62D364FE5" ma:contentTypeVersion="0" ma:contentTypeDescription="Create a new document." ma:contentTypeScope="" ma:versionID="1f5c5222447e6795847028ce554a3f68">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D553D58-F42B-43B9-BDA1-90638D0CBA0D}">
  <ds:schemaRefs>
    <ds:schemaRef ds:uri="http://purl.org/dc/elements/1.1/"/>
    <ds:schemaRef ds:uri="http://schemas.openxmlformats.org/package/2006/metadata/core-properties"/>
    <ds:schemaRef ds:uri="http://www.w3.org/XML/1998/namespace"/>
    <ds:schemaRef ds:uri="http://purl.org/dc/dcmitype/"/>
    <ds:schemaRef ds:uri="http://purl.org/dc/terms/"/>
    <ds:schemaRef ds:uri="http://schemas.microsoft.com/office/2006/documentManagement/types"/>
    <ds:schemaRef ds:uri="http://schemas.microsoft.com/office/infopath/2007/PartnerControls"/>
    <ds:schemaRef ds:uri="http://schemas.microsoft.com/office/2006/metadata/properties"/>
  </ds:schemaRefs>
</ds:datastoreItem>
</file>

<file path=customXml/itemProps2.xml><?xml version="1.0" encoding="utf-8"?>
<ds:datastoreItem xmlns:ds="http://schemas.openxmlformats.org/officeDocument/2006/customXml" ds:itemID="{8A7ED259-6AEE-4E24-A95A-9729541A612D}">
  <ds:schemaRefs>
    <ds:schemaRef ds:uri="http://schemas.microsoft.com/sharepoint/v3/contenttype/forms"/>
  </ds:schemaRefs>
</ds:datastoreItem>
</file>

<file path=customXml/itemProps3.xml><?xml version="1.0" encoding="utf-8"?>
<ds:datastoreItem xmlns:ds="http://schemas.openxmlformats.org/officeDocument/2006/customXml" ds:itemID="{C82125E1-CCB4-4909-BE88-A72A822A6F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HiLumiLHC_PresentationTemplate</Template>
  <TotalTime>8245</TotalTime>
  <Words>2790</Words>
  <Application>Microsoft Office PowerPoint</Application>
  <PresentationFormat>On-screen Show (4:3)</PresentationFormat>
  <Paragraphs>450</Paragraphs>
  <Slides>23</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23</vt:i4>
      </vt:variant>
    </vt:vector>
  </HeadingPairs>
  <TitlesOfParts>
    <vt:vector size="25" baseType="lpstr">
      <vt:lpstr>HiLumiLHC_PresentationTemplate</vt:lpstr>
      <vt:lpstr>Equation</vt:lpstr>
      <vt:lpstr>IT BPM tolerances for HL-LHC orbit correction</vt:lpstr>
      <vt:lpstr>Studies</vt:lpstr>
      <vt:lpstr>Some general definitions for BPM specifications</vt:lpstr>
      <vt:lpstr>Imperfection considered so far</vt:lpstr>
      <vt:lpstr>BPMs in IR1/5</vt:lpstr>
      <vt:lpstr>Specifications and Simulations</vt:lpstr>
      <vt:lpstr>Correction strategy</vt:lpstr>
      <vt:lpstr>BPM precision</vt:lpstr>
      <vt:lpstr>Selecting the efficient BPMs</vt:lpstr>
      <vt:lpstr>Selecting the efficient BPMs</vt:lpstr>
      <vt:lpstr>Influence of errors – long. misalignment</vt:lpstr>
      <vt:lpstr>Influence of errors – transfer function errors</vt:lpstr>
      <vt:lpstr>Specifications and Simulations</vt:lpstr>
      <vt:lpstr>Conclusion</vt:lpstr>
      <vt:lpstr>Backup slides</vt:lpstr>
      <vt:lpstr>Arc imperfections</vt:lpstr>
      <vt:lpstr>Influence of errors</vt:lpstr>
      <vt:lpstr>Orbit correction in the nominal LHC</vt:lpstr>
      <vt:lpstr>Orbit correction in the HL-LHC</vt:lpstr>
      <vt:lpstr>Some general definitions for specifications</vt:lpstr>
      <vt:lpstr>Short term effect of ground motion</vt:lpstr>
      <vt:lpstr>Misalignment of IT due to ground motion</vt:lpstr>
      <vt:lpstr>HL-LHC BPMs</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template for HiLumi collaborators</dc:title>
  <dc:creator>Cecile Noels</dc:creator>
  <cp:lastModifiedBy>Riccardo De Maria</cp:lastModifiedBy>
  <cp:revision>1531</cp:revision>
  <cp:lastPrinted>2014-05-13T13:48:40Z</cp:lastPrinted>
  <dcterms:created xsi:type="dcterms:W3CDTF">2011-12-13T14:40:13Z</dcterms:created>
  <dcterms:modified xsi:type="dcterms:W3CDTF">2015-02-25T17:18:04Z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0x0101003D65F00B9AFF9D4DB8D423D62D364FE5</vt:lpwstr>
  </property>
</Properties>
</file>