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45" r:id="rId2"/>
    <p:sldId id="443" r:id="rId3"/>
    <p:sldId id="427" r:id="rId4"/>
    <p:sldId id="446" r:id="rId5"/>
    <p:sldId id="449" r:id="rId6"/>
    <p:sldId id="448" r:id="rId7"/>
    <p:sldId id="447" r:id="rId8"/>
    <p:sldId id="453" r:id="rId9"/>
    <p:sldId id="454" r:id="rId10"/>
    <p:sldId id="460" r:id="rId11"/>
    <p:sldId id="455" r:id="rId12"/>
    <p:sldId id="456" r:id="rId13"/>
    <p:sldId id="457" r:id="rId14"/>
    <p:sldId id="464" r:id="rId15"/>
    <p:sldId id="458" r:id="rId16"/>
    <p:sldId id="463" r:id="rId17"/>
    <p:sldId id="444" r:id="rId18"/>
    <p:sldId id="435" r:id="rId19"/>
    <p:sldId id="45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685"/>
    <a:srgbClr val="000090"/>
    <a:srgbClr val="BF0000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23" autoAdjust="0"/>
  </p:normalViewPr>
  <p:slideViewPr>
    <p:cSldViewPr snapToGrid="0" snapToObjects="1">
      <p:cViewPr>
        <p:scale>
          <a:sx n="100" d="100"/>
          <a:sy n="100" d="100"/>
        </p:scale>
        <p:origin x="-1112" y="-1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30/10/14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30/10/14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1269-E494-A04B-8EC9-0C31270C051A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95EF-4D7B-484E-8174-A64DFC5E5AB8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3BBB-205C-724C-A578-5D828DFF56E5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7"/>
            <a:ext cx="9144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9144000" cy="6110378"/>
          </a:xfrm>
        </p:spPr>
        <p:txBody>
          <a:bodyPr/>
          <a:lstStyle>
            <a:lvl1pPr marL="274320" indent="-274320">
              <a:spcBef>
                <a:spcPts val="15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300"/>
              </a:spcBef>
              <a:defRPr sz="18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7E6C-A242-6748-AAF0-8A2159291F71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33DA-142A-3B43-9C60-5FCB08D375C4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68106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9C79-DCCB-BB4C-87B5-ABC70F7BDC70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749-290E-9444-85A1-E646A2E2F152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A68-D8EC-724F-8CC6-14B99D6DE03A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302E-6DA2-E549-ADC4-5C9EE9A7CFFE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040A-9F22-5543-8759-913355D4C5C8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587"/>
            <a:ext cx="82296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47622"/>
            <a:ext cx="82296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48BC7-2C8F-7C4A-88AB-BA5EF4C5EB5E}" type="datetime1">
              <a:rPr lang="en-US" smtClean="0"/>
              <a:pPr/>
              <a:t>30/10/14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 smtClean="0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giovannidarbo/sets/72157648495683310/" TargetMode="External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53132" y="2753150"/>
            <a:ext cx="69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95906" y="305364"/>
            <a:ext cx="8864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</a:t>
            </a:r>
            <a:r>
              <a:rPr lang="en-GB" sz="2800" b="1" dirty="0"/>
              <a:t>Concluding </a:t>
            </a:r>
            <a:r>
              <a:rPr lang="en-GB" sz="2800" b="1" dirty="0" smtClean="0"/>
              <a:t>Remarks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Contardo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Allport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Aix-les-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Bains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23</a:t>
            </a:r>
            <a:r>
              <a:rPr 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October 2014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806" y="2781695"/>
            <a:ext cx="54809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Reminder of major steps for the project</a:t>
            </a:r>
          </a:p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Few comments on progress &amp; perspective since last year</a:t>
            </a:r>
          </a:p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Thanks to everyone who helped prepare this workshop</a:t>
            </a:r>
            <a:endParaRPr lang="en-GB" sz="2400" dirty="0">
              <a:solidFill>
                <a:srgbClr val="000090"/>
              </a:solidFill>
            </a:endParaRPr>
          </a:p>
        </p:txBody>
      </p:sp>
      <p:pic>
        <p:nvPicPr>
          <p:cNvPr id="7" name="Picture 2" descr="b334f972-9435-45bd-a477-5539ec62dad0@exch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343678"/>
            <a:ext cx="3693225" cy="522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0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2418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R&amp;D for Scintillating devices</a:t>
            </a:r>
            <a:endParaRPr lang="en-GB" sz="2800" b="1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76200" y="1865312"/>
            <a:ext cx="90678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Radiation damage to crystal in CMS EM calorimeter are well understood while plastic scintillating tiles of Hadron Calorimeter exhibit substantially more damage than expected, without recovery - not the case of ATLAS </a:t>
            </a:r>
            <a:r>
              <a:rPr lang="en-US" sz="2000" dirty="0" err="1" smtClean="0"/>
              <a:t>TileCal</a:t>
            </a:r>
            <a:r>
              <a:rPr lang="en-US" sz="2000" dirty="0" smtClean="0"/>
              <a:t> - effect is largely tracked to the low rate dose exposure at LHC - </a:t>
            </a:r>
            <a:r>
              <a:rPr lang="en-US" sz="2000" dirty="0" err="1" smtClean="0"/>
              <a:t>LHCb</a:t>
            </a:r>
            <a:r>
              <a:rPr lang="en-US" sz="2000" dirty="0" smtClean="0"/>
              <a:t> prepare test for fiber tracker (although lower doses anticipated)</a:t>
            </a:r>
          </a:p>
          <a:p>
            <a:pPr marL="285750" indent="-2844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Promising results with new crystals LYSO</a:t>
            </a:r>
            <a:r>
              <a:rPr lang="en-US" sz="2000" dirty="0"/>
              <a:t>/</a:t>
            </a:r>
            <a:r>
              <a:rPr lang="en-US" sz="2000" dirty="0" smtClean="0"/>
              <a:t>CeF3 and </a:t>
            </a:r>
            <a:r>
              <a:rPr lang="en-US" sz="2000" dirty="0" err="1" smtClean="0"/>
              <a:t>LuAG</a:t>
            </a:r>
            <a:r>
              <a:rPr lang="en-US" sz="2000" dirty="0" smtClean="0"/>
              <a:t> fibers for largest doses ≥ 100 </a:t>
            </a:r>
            <a:r>
              <a:rPr lang="en-US" sz="2000" dirty="0" err="1" smtClean="0"/>
              <a:t>Mrad</a:t>
            </a:r>
            <a:r>
              <a:rPr lang="en-US" sz="2000" dirty="0" smtClean="0"/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Liquid or new plastic scintillators may be sufficient at doses ≤ 50 </a:t>
            </a:r>
            <a:r>
              <a:rPr lang="en-US" sz="2000" dirty="0" err="1" smtClean="0"/>
              <a:t>Mrad</a:t>
            </a:r>
            <a:endParaRPr lang="en-US" sz="20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WLS capillaries with liquid scintillators exhibit good </a:t>
            </a:r>
            <a:r>
              <a:rPr lang="en-US" sz="2000" dirty="0" err="1" smtClean="0"/>
              <a:t>behaviour</a:t>
            </a:r>
            <a:r>
              <a:rPr lang="en-US" sz="2000" dirty="0" smtClean="0"/>
              <a:t> up to               ≥ </a:t>
            </a:r>
            <a:r>
              <a:rPr lang="en-US" sz="2000" dirty="0"/>
              <a:t>100 </a:t>
            </a:r>
            <a:r>
              <a:rPr lang="en-US" sz="2000" dirty="0" err="1"/>
              <a:t>Mrad</a:t>
            </a:r>
            <a:r>
              <a:rPr lang="en-US" sz="2000" dirty="0"/>
              <a:t> </a:t>
            </a:r>
            <a:r>
              <a:rPr lang="en-US" sz="2000" dirty="0" err="1"/>
              <a:t>γ</a:t>
            </a:r>
            <a:r>
              <a:rPr lang="en-US" sz="2000" dirty="0"/>
              <a:t>-irradiation </a:t>
            </a:r>
            <a:endParaRPr lang="en-US" sz="20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O</a:t>
            </a:r>
            <a:r>
              <a:rPr lang="en-US" sz="2000" dirty="0" smtClean="0"/>
              <a:t>ptions with cooled </a:t>
            </a:r>
            <a:r>
              <a:rPr lang="en-US" sz="2000" dirty="0" err="1" smtClean="0"/>
              <a:t>SiPM</a:t>
            </a:r>
            <a:r>
              <a:rPr lang="en-US" sz="2000" dirty="0" smtClean="0"/>
              <a:t> (</a:t>
            </a:r>
            <a:r>
              <a:rPr lang="en-US" sz="2000" dirty="0" err="1" smtClean="0"/>
              <a:t>LHCb</a:t>
            </a:r>
            <a:r>
              <a:rPr lang="en-US" sz="2000" dirty="0" smtClean="0"/>
              <a:t>) and </a:t>
            </a:r>
            <a:r>
              <a:rPr lang="en-US" sz="2000" dirty="0" err="1" smtClean="0"/>
              <a:t>GaInP</a:t>
            </a:r>
            <a:r>
              <a:rPr lang="en-US" sz="2000" dirty="0" smtClean="0"/>
              <a:t> (CMS) for </a:t>
            </a:r>
            <a:r>
              <a:rPr lang="en-US" sz="2000" dirty="0" err="1" smtClean="0"/>
              <a:t>photosensors</a:t>
            </a:r>
            <a:endParaRPr lang="en-US" sz="2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34006" y="774343"/>
            <a:ext cx="871778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Radiation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tolerance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is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the major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issue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for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these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devices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-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good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progress in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understanding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and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modeling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the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damage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and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developing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radiation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tolerant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solutions</a:t>
            </a:r>
            <a:endParaRPr lang="it-IT" sz="2200" dirty="0">
              <a:solidFill>
                <a:srgbClr val="000090"/>
              </a:solidFill>
              <a:sym typeface="Wingdings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4006" y="5638443"/>
            <a:ext cx="871778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And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invited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presentations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: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LAr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(ATLAS)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showing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proper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undersanding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of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space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charge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effect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at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high rate in FCAL - Fast timing option to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further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mitigate </a:t>
            </a:r>
            <a:r>
              <a:rPr lang="it-IT" sz="2200" dirty="0">
                <a:solidFill>
                  <a:srgbClr val="000090"/>
                </a:solidFill>
                <a:sym typeface="Wingdings" pitchFamily="2" charset="2"/>
              </a:rPr>
              <a:t>P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U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effects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for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neutrals</a:t>
            </a:r>
            <a:endParaRPr lang="it-IT" sz="2200" dirty="0">
              <a:solidFill>
                <a:srgbClr val="00009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25379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R&amp;D for </a:t>
            </a:r>
            <a:r>
              <a:rPr lang="en-US" sz="2800" b="1" dirty="0" err="1" smtClean="0">
                <a:solidFill>
                  <a:srgbClr val="000000"/>
                </a:solidFill>
              </a:rPr>
              <a:t>Muon</a:t>
            </a:r>
            <a:r>
              <a:rPr lang="en-US" sz="2800" b="1" dirty="0" smtClean="0">
                <a:solidFill>
                  <a:srgbClr val="000000"/>
                </a:solidFill>
              </a:rPr>
              <a:t> detectors</a:t>
            </a:r>
            <a:endParaRPr lang="en-GB" sz="2800" b="1" dirty="0"/>
          </a:p>
        </p:txBody>
      </p:sp>
      <p:sp>
        <p:nvSpPr>
          <p:cNvPr id="5" name="CasellaDiTesto 9"/>
          <p:cNvSpPr txBox="1"/>
          <p:nvPr/>
        </p:nvSpPr>
        <p:spPr>
          <a:xfrm>
            <a:off x="110108" y="2090821"/>
            <a:ext cx="889248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9200" indent="-349200">
              <a:buFont typeface="Arial"/>
              <a:buChar char="•"/>
            </a:pPr>
            <a:r>
              <a:rPr lang="it-IT" sz="2200" dirty="0" smtClean="0">
                <a:sym typeface="Wingdings" pitchFamily="2" charset="2"/>
              </a:rPr>
              <a:t>Resistive </a:t>
            </a:r>
            <a:r>
              <a:rPr lang="it-IT" sz="2200" dirty="0" err="1" smtClean="0">
                <a:sym typeface="Wingdings" pitchFamily="2" charset="2"/>
              </a:rPr>
              <a:t>Plate</a:t>
            </a:r>
            <a:r>
              <a:rPr lang="it-IT" sz="2200" dirty="0" smtClean="0">
                <a:sym typeface="Wingdings" pitchFamily="2" charset="2"/>
              </a:rPr>
              <a:t> </a:t>
            </a:r>
            <a:r>
              <a:rPr lang="it-IT" sz="2200" dirty="0" err="1" smtClean="0">
                <a:sym typeface="Wingdings" pitchFamily="2" charset="2"/>
              </a:rPr>
              <a:t>Chambers</a:t>
            </a:r>
            <a:endParaRPr lang="it-IT" sz="2200" dirty="0">
              <a:sym typeface="Wingdings" pitchFamily="2" charset="2"/>
            </a:endParaRPr>
          </a:p>
          <a:p>
            <a:pPr marL="349200" indent="-349200"/>
            <a:r>
              <a:rPr lang="it-IT" sz="2200" dirty="0" smtClean="0">
                <a:sym typeface="Wingdings" pitchFamily="2" charset="2"/>
              </a:rPr>
              <a:t>     </a:t>
            </a:r>
            <a:r>
              <a:rPr lang="it-IT" sz="2000" dirty="0" err="1" smtClean="0">
                <a:sym typeface="Wingdings" pitchFamily="2" charset="2"/>
              </a:rPr>
              <a:t>Many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possibilities</a:t>
            </a:r>
            <a:r>
              <a:rPr lang="it-IT" sz="2000" dirty="0" smtClean="0">
                <a:sym typeface="Wingdings" pitchFamily="2" charset="2"/>
              </a:rPr>
              <a:t> to </a:t>
            </a:r>
            <a:r>
              <a:rPr lang="it-IT" sz="2000" dirty="0" err="1" smtClean="0">
                <a:sym typeface="Wingdings" pitchFamily="2" charset="2"/>
              </a:rPr>
              <a:t>increase</a:t>
            </a:r>
            <a:r>
              <a:rPr lang="it-IT" sz="2000" dirty="0" smtClean="0">
                <a:sym typeface="Wingdings" pitchFamily="2" charset="2"/>
              </a:rPr>
              <a:t> rate </a:t>
            </a:r>
            <a:r>
              <a:rPr lang="it-IT" sz="2000" dirty="0" err="1" smtClean="0">
                <a:sym typeface="Wingdings" pitchFamily="2" charset="2"/>
              </a:rPr>
              <a:t>capability</a:t>
            </a:r>
            <a:r>
              <a:rPr lang="it-IT" sz="2000" dirty="0" smtClean="0">
                <a:sym typeface="Wingdings" pitchFamily="2" charset="2"/>
              </a:rPr>
              <a:t> to ∼ kHz/cm</a:t>
            </a:r>
            <a:r>
              <a:rPr lang="it-IT" sz="2000" baseline="30000" dirty="0" smtClean="0">
                <a:sym typeface="Wingdings" pitchFamily="2" charset="2"/>
              </a:rPr>
              <a:t>2</a:t>
            </a:r>
            <a:r>
              <a:rPr lang="it-IT" sz="2000" dirty="0" smtClean="0">
                <a:sym typeface="Wingdings" pitchFamily="2" charset="2"/>
              </a:rPr>
              <a:t> and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provide</a:t>
            </a:r>
            <a:r>
              <a:rPr lang="it-IT" sz="2000" dirty="0" smtClean="0">
                <a:sym typeface="Wingdings" pitchFamily="2" charset="2"/>
              </a:rPr>
              <a:t> time  </a:t>
            </a:r>
            <a:r>
              <a:rPr lang="it-IT" sz="2000" dirty="0" err="1" smtClean="0">
                <a:sym typeface="Wingdings" pitchFamily="2" charset="2"/>
              </a:rPr>
              <a:t>resolution</a:t>
            </a:r>
            <a:r>
              <a:rPr lang="it-IT" sz="2000" dirty="0" smtClean="0">
                <a:sym typeface="Wingdings" pitchFamily="2" charset="2"/>
              </a:rPr>
              <a:t> ∼ 100 </a:t>
            </a:r>
            <a:r>
              <a:rPr lang="it-IT" sz="2000" dirty="0" err="1" smtClean="0">
                <a:sym typeface="Wingdings" pitchFamily="2" charset="2"/>
              </a:rPr>
              <a:t>ps</a:t>
            </a:r>
            <a:r>
              <a:rPr lang="it-IT" sz="2000" dirty="0" smtClean="0">
                <a:sym typeface="Wingdings" pitchFamily="2" charset="2"/>
              </a:rPr>
              <a:t> - </a:t>
            </a:r>
            <a:r>
              <a:rPr lang="it-IT" dirty="0" smtClean="0">
                <a:sym typeface="Wingdings" pitchFamily="2" charset="2"/>
              </a:rPr>
              <a:t>ATLAS &amp; CMS </a:t>
            </a:r>
            <a:r>
              <a:rPr lang="it-IT" dirty="0" err="1" smtClean="0">
                <a:sym typeface="Wingdings" pitchFamily="2" charset="2"/>
              </a:rPr>
              <a:t>prototypes</a:t>
            </a:r>
            <a:r>
              <a:rPr lang="it-IT" dirty="0" smtClean="0">
                <a:sym typeface="Wingdings" pitchFamily="2" charset="2"/>
              </a:rPr>
              <a:t> under </a:t>
            </a:r>
            <a:r>
              <a:rPr lang="it-IT" dirty="0" err="1" smtClean="0">
                <a:sym typeface="Wingdings" pitchFamily="2" charset="2"/>
              </a:rPr>
              <a:t>construction</a:t>
            </a:r>
            <a:r>
              <a:rPr lang="it-IT" dirty="0">
                <a:sym typeface="Wingdings" pitchFamily="2" charset="2"/>
              </a:rPr>
              <a:t> </a:t>
            </a:r>
            <a:r>
              <a:rPr lang="it-IT" dirty="0" smtClean="0">
                <a:sym typeface="Wingdings" pitchFamily="2" charset="2"/>
              </a:rPr>
              <a:t>for </a:t>
            </a:r>
            <a:r>
              <a:rPr lang="it-IT" dirty="0" err="1" smtClean="0">
                <a:sym typeface="Wingdings" pitchFamily="2" charset="2"/>
              </a:rPr>
              <a:t>tests</a:t>
            </a:r>
            <a:r>
              <a:rPr lang="it-IT" dirty="0" smtClean="0">
                <a:sym typeface="Wingdings" pitchFamily="2" charset="2"/>
              </a:rPr>
              <a:t> in 2015</a:t>
            </a:r>
          </a:p>
          <a:p>
            <a:pPr marL="349200" indent="-349200">
              <a:spcBef>
                <a:spcPts val="600"/>
              </a:spcBef>
              <a:buFont typeface="Arial"/>
              <a:buChar char="•"/>
            </a:pPr>
            <a:r>
              <a:rPr lang="it-IT" sz="2200" dirty="0" err="1" smtClean="0">
                <a:sym typeface="Wingdings" pitchFamily="2" charset="2"/>
              </a:rPr>
              <a:t>MMs</a:t>
            </a:r>
            <a:r>
              <a:rPr lang="it-IT" sz="2200" dirty="0" smtClean="0">
                <a:sym typeface="Wingdings" pitchFamily="2" charset="2"/>
              </a:rPr>
              <a:t> and </a:t>
            </a:r>
            <a:r>
              <a:rPr lang="it-IT" sz="2200" dirty="0" err="1" smtClean="0">
                <a:sym typeface="Wingdings" pitchFamily="2" charset="2"/>
              </a:rPr>
              <a:t>GEMs</a:t>
            </a:r>
            <a:endParaRPr lang="it-IT" sz="2200" dirty="0">
              <a:sym typeface="Wingdings" pitchFamily="2" charset="2"/>
            </a:endParaRPr>
          </a:p>
          <a:p>
            <a:pPr marL="349200" indent="-349200"/>
            <a:r>
              <a:rPr lang="it-IT" dirty="0" smtClean="0">
                <a:sym typeface="Wingdings" pitchFamily="2" charset="2"/>
              </a:rPr>
              <a:t>	</a:t>
            </a:r>
            <a:r>
              <a:rPr lang="it-IT" sz="2000" dirty="0" err="1" smtClean="0">
                <a:sym typeface="Wingdings" pitchFamily="2" charset="2"/>
              </a:rPr>
              <a:t>Now</a:t>
            </a:r>
            <a:r>
              <a:rPr lang="it-IT" sz="2000" dirty="0" smtClean="0">
                <a:sym typeface="Wingdings" pitchFamily="2" charset="2"/>
              </a:rPr>
              <a:t> mature </a:t>
            </a:r>
            <a:r>
              <a:rPr lang="it-IT" sz="2000" dirty="0" err="1" smtClean="0">
                <a:sym typeface="Wingdings" pitchFamily="2" charset="2"/>
              </a:rPr>
              <a:t>technologies</a:t>
            </a:r>
            <a:r>
              <a:rPr lang="it-IT" sz="2000" dirty="0" smtClean="0">
                <a:sym typeface="Wingdings" pitchFamily="2" charset="2"/>
              </a:rPr>
              <a:t> for large scale </a:t>
            </a:r>
            <a:r>
              <a:rPr lang="it-IT" sz="2000" dirty="0" err="1" smtClean="0">
                <a:sym typeface="Wingdings" pitchFamily="2" charset="2"/>
              </a:rPr>
              <a:t>aplication</a:t>
            </a:r>
            <a:r>
              <a:rPr lang="it-IT" sz="2000" dirty="0" smtClean="0">
                <a:sym typeface="Wingdings" pitchFamily="2" charset="2"/>
              </a:rPr>
              <a:t> ∼ 100m</a:t>
            </a:r>
            <a:r>
              <a:rPr lang="it-IT" sz="2000" baseline="30000" dirty="0" smtClean="0">
                <a:sym typeface="Wingdings" pitchFamily="2" charset="2"/>
              </a:rPr>
              <a:t>2</a:t>
            </a:r>
            <a:r>
              <a:rPr lang="it-IT" sz="2000" baseline="30000" dirty="0">
                <a:sym typeface="Wingdings" pitchFamily="2" charset="2"/>
              </a:rPr>
              <a:t> </a:t>
            </a:r>
            <a:r>
              <a:rPr lang="it-IT" sz="2000" dirty="0" smtClean="0">
                <a:sym typeface="Wingdings" pitchFamily="2" charset="2"/>
              </a:rPr>
              <a:t>with </a:t>
            </a:r>
            <a:r>
              <a:rPr lang="it-IT" sz="2000" dirty="0" err="1" smtClean="0">
                <a:sym typeface="Wingdings" pitchFamily="2" charset="2"/>
              </a:rPr>
              <a:t>demonstrated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c</a:t>
            </a:r>
            <a:r>
              <a:rPr lang="it-IT" sz="2000" dirty="0" err="1" smtClean="0">
                <a:sym typeface="Wingdings" pitchFamily="2" charset="2"/>
              </a:rPr>
              <a:t>onstruction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techniques</a:t>
            </a:r>
            <a:r>
              <a:rPr lang="it-IT" sz="2000" dirty="0" smtClean="0">
                <a:sym typeface="Wingdings" pitchFamily="2" charset="2"/>
              </a:rPr>
              <a:t> -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dirty="0" smtClean="0">
                <a:sym typeface="Wingdings" pitchFamily="2" charset="2"/>
              </a:rPr>
              <a:t>ATLAS </a:t>
            </a:r>
            <a:r>
              <a:rPr lang="it-IT" dirty="0" err="1" smtClean="0">
                <a:sym typeface="Wingdings" pitchFamily="2" charset="2"/>
              </a:rPr>
              <a:t>MMs</a:t>
            </a:r>
            <a:r>
              <a:rPr lang="it-IT" dirty="0" smtClean="0">
                <a:sym typeface="Wingdings" pitchFamily="2" charset="2"/>
              </a:rPr>
              <a:t> production </a:t>
            </a:r>
            <a:r>
              <a:rPr lang="it-IT" dirty="0" err="1" smtClean="0">
                <a:sym typeface="Wingdings" pitchFamily="2" charset="2"/>
              </a:rPr>
              <a:t>starting</a:t>
            </a:r>
            <a:r>
              <a:rPr lang="it-IT" dirty="0">
                <a:sym typeface="Wingdings" pitchFamily="2" charset="2"/>
              </a:rPr>
              <a:t> </a:t>
            </a:r>
            <a:r>
              <a:rPr lang="it-IT" dirty="0" smtClean="0">
                <a:sym typeface="Wingdings" pitchFamily="2" charset="2"/>
              </a:rPr>
              <a:t>- CMS </a:t>
            </a:r>
            <a:r>
              <a:rPr lang="it-IT" dirty="0" err="1" smtClean="0">
                <a:sym typeface="Wingdings" pitchFamily="2" charset="2"/>
              </a:rPr>
              <a:t>GEMs</a:t>
            </a:r>
            <a:r>
              <a:rPr lang="it-IT" dirty="0">
                <a:sym typeface="Wingdings" pitchFamily="2" charset="2"/>
              </a:rPr>
              <a:t> </a:t>
            </a:r>
            <a:r>
              <a:rPr lang="it-IT" dirty="0" smtClean="0">
                <a:sym typeface="Wingdings" pitchFamily="2" charset="2"/>
              </a:rPr>
              <a:t>ready to start production - </a:t>
            </a:r>
            <a:r>
              <a:rPr lang="it-IT" dirty="0" err="1" smtClean="0">
                <a:sym typeface="Wingdings" pitchFamily="2" charset="2"/>
              </a:rPr>
              <a:t>GEMs</a:t>
            </a:r>
            <a:r>
              <a:rPr lang="it-IT" dirty="0" smtClean="0">
                <a:sym typeface="Wingdings" pitchFamily="2" charset="2"/>
              </a:rPr>
              <a:t> baseline for ALICE TPC </a:t>
            </a:r>
            <a:r>
              <a:rPr lang="it-IT" dirty="0" err="1" smtClean="0">
                <a:sym typeface="Wingdings" pitchFamily="2" charset="2"/>
              </a:rPr>
              <a:t>readout</a:t>
            </a:r>
            <a:r>
              <a:rPr lang="it-IT" dirty="0" smtClean="0">
                <a:sym typeface="Wingdings" pitchFamily="2" charset="2"/>
              </a:rPr>
              <a:t> and </a:t>
            </a:r>
            <a:r>
              <a:rPr lang="it-IT" dirty="0" err="1" smtClean="0">
                <a:sym typeface="Wingdings" pitchFamily="2" charset="2"/>
              </a:rPr>
              <a:t>LHCb</a:t>
            </a:r>
            <a:r>
              <a:rPr lang="it-IT" dirty="0" smtClean="0">
                <a:sym typeface="Wingdings" pitchFamily="2" charset="2"/>
              </a:rPr>
              <a:t> 2</a:t>
            </a:r>
            <a:r>
              <a:rPr lang="it-IT" baseline="30000" dirty="0" smtClean="0">
                <a:sym typeface="Wingdings" pitchFamily="2" charset="2"/>
              </a:rPr>
              <a:t>nd </a:t>
            </a:r>
            <a:r>
              <a:rPr lang="it-IT" dirty="0" smtClean="0">
                <a:sym typeface="Wingdings" pitchFamily="2" charset="2"/>
              </a:rPr>
              <a:t> </a:t>
            </a:r>
            <a:r>
              <a:rPr lang="it-IT" dirty="0" err="1" smtClean="0">
                <a:sym typeface="Wingdings" pitchFamily="2" charset="2"/>
              </a:rPr>
              <a:t>muon</a:t>
            </a:r>
            <a:r>
              <a:rPr lang="it-IT" dirty="0" smtClean="0">
                <a:sym typeface="Wingdings" pitchFamily="2" charset="2"/>
              </a:rPr>
              <a:t> station </a:t>
            </a:r>
          </a:p>
          <a:p>
            <a:pPr marL="349200" indent="-349200">
              <a:spcBef>
                <a:spcPts val="600"/>
              </a:spcBef>
              <a:buFont typeface="Arial"/>
              <a:buChar char="•"/>
            </a:pPr>
            <a:r>
              <a:rPr lang="it-IT" sz="2200" dirty="0" err="1" smtClean="0">
                <a:sym typeface="Wingdings" pitchFamily="2" charset="2"/>
              </a:rPr>
              <a:t>Wire</a:t>
            </a:r>
            <a:r>
              <a:rPr lang="it-IT" sz="2200" dirty="0" smtClean="0">
                <a:sym typeface="Wingdings" pitchFamily="2" charset="2"/>
              </a:rPr>
              <a:t> </a:t>
            </a:r>
            <a:r>
              <a:rPr lang="it-IT" sz="2200" dirty="0" err="1" smtClean="0">
                <a:sym typeface="Wingdings" pitchFamily="2" charset="2"/>
              </a:rPr>
              <a:t>Chambers</a:t>
            </a:r>
            <a:endParaRPr lang="it-IT" sz="2200" dirty="0" smtClean="0">
              <a:sym typeface="Wingdings" pitchFamily="2" charset="2"/>
            </a:endParaRPr>
          </a:p>
          <a:p>
            <a:pPr marL="349200" indent="-349200"/>
            <a:r>
              <a:rPr lang="it-IT" dirty="0" smtClean="0">
                <a:sym typeface="Wingdings" pitchFamily="2" charset="2"/>
              </a:rPr>
              <a:t>	</a:t>
            </a:r>
            <a:r>
              <a:rPr lang="it-IT" sz="2000" dirty="0" err="1" smtClean="0">
                <a:sym typeface="Wingdings" pitchFamily="2" charset="2"/>
              </a:rPr>
              <a:t>Established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plans</a:t>
            </a:r>
            <a:r>
              <a:rPr lang="it-IT" sz="2000" dirty="0" smtClean="0">
                <a:sym typeface="Wingdings" pitchFamily="2" charset="2"/>
              </a:rPr>
              <a:t> to </a:t>
            </a:r>
            <a:r>
              <a:rPr lang="it-IT" sz="2000" dirty="0" err="1" smtClean="0">
                <a:sym typeface="Wingdings" pitchFamily="2" charset="2"/>
              </a:rPr>
              <a:t>keep</a:t>
            </a:r>
            <a:r>
              <a:rPr lang="it-IT" sz="2000" dirty="0" smtClean="0">
                <a:sym typeface="Wingdings" pitchFamily="2" charset="2"/>
              </a:rPr>
              <a:t> performance </a:t>
            </a:r>
            <a:r>
              <a:rPr lang="it-IT" sz="2000" dirty="0" err="1" smtClean="0">
                <a:sym typeface="Wingdings" pitchFamily="2" charset="2"/>
              </a:rPr>
              <a:t>stable</a:t>
            </a:r>
            <a:r>
              <a:rPr lang="it-IT" sz="2000" dirty="0" smtClean="0">
                <a:sym typeface="Wingdings" pitchFamily="2" charset="2"/>
              </a:rPr>
              <a:t> in </a:t>
            </a:r>
            <a:r>
              <a:rPr lang="it-IT" sz="2000" dirty="0" err="1" smtClean="0">
                <a:sym typeface="Wingdings" pitchFamily="2" charset="2"/>
              </a:rPr>
              <a:t>harsher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environments</a:t>
            </a:r>
            <a:r>
              <a:rPr lang="it-IT" sz="2000" dirty="0" smtClean="0">
                <a:sym typeface="Wingdings" pitchFamily="2" charset="2"/>
              </a:rPr>
              <a:t> - CMS </a:t>
            </a:r>
            <a:r>
              <a:rPr lang="it-IT" sz="2000" dirty="0" err="1" smtClean="0">
                <a:sym typeface="Wingdings" pitchFamily="2" charset="2"/>
              </a:rPr>
              <a:t>DTs</a:t>
            </a:r>
            <a:r>
              <a:rPr lang="it-IT" sz="2000" dirty="0" smtClean="0">
                <a:sym typeface="Wingdings" pitchFamily="2" charset="2"/>
              </a:rPr>
              <a:t> and </a:t>
            </a:r>
            <a:r>
              <a:rPr lang="it-IT" sz="2000" dirty="0" err="1" smtClean="0">
                <a:sym typeface="Wingdings" pitchFamily="2" charset="2"/>
              </a:rPr>
              <a:t>CSCs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electronics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upgrades</a:t>
            </a:r>
            <a:r>
              <a:rPr lang="it-IT" sz="2000" dirty="0" smtClean="0">
                <a:sym typeface="Wingdings" pitchFamily="2" charset="2"/>
              </a:rPr>
              <a:t> - ATLAS </a:t>
            </a:r>
            <a:r>
              <a:rPr lang="it-IT" sz="2000" dirty="0" err="1" smtClean="0">
                <a:sym typeface="Wingdings" pitchFamily="2" charset="2"/>
              </a:rPr>
              <a:t>TGCs</a:t>
            </a:r>
            <a:r>
              <a:rPr lang="it-IT" sz="2000" dirty="0" smtClean="0">
                <a:sym typeface="Wingdings" pitchFamily="2" charset="2"/>
              </a:rPr>
              <a:t> and </a:t>
            </a:r>
            <a:r>
              <a:rPr lang="it-IT" sz="2000" dirty="0" err="1" smtClean="0">
                <a:sym typeface="Wingdings" pitchFamily="2" charset="2"/>
              </a:rPr>
              <a:t>DTs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improvements</a:t>
            </a:r>
            <a:r>
              <a:rPr lang="it-IT" sz="2000" dirty="0" smtClean="0">
                <a:sym typeface="Wingdings" pitchFamily="2" charset="2"/>
              </a:rPr>
              <a:t> of detector </a:t>
            </a:r>
            <a:r>
              <a:rPr lang="it-IT" sz="2000" dirty="0" err="1" smtClean="0">
                <a:sym typeface="Wingdings" pitchFamily="2" charset="2"/>
              </a:rPr>
              <a:t>themselves</a:t>
            </a:r>
            <a:endParaRPr lang="it-IT" sz="2000" dirty="0" smtClean="0">
              <a:sym typeface="Wingdings" pitchFamily="2" charset="2"/>
            </a:endParaRP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it-IT" sz="2200" dirty="0" err="1" smtClean="0">
                <a:sym typeface="Wingdings" pitchFamily="2" charset="2"/>
              </a:rPr>
              <a:t>Quest</a:t>
            </a:r>
            <a:r>
              <a:rPr lang="it-IT" sz="2200" dirty="0" smtClean="0">
                <a:sym typeface="Wingdings" pitchFamily="2" charset="2"/>
              </a:rPr>
              <a:t> for eco-gas </a:t>
            </a:r>
            <a:r>
              <a:rPr lang="it-IT" sz="2200" dirty="0" err="1" smtClean="0">
                <a:sym typeface="Wingdings" pitchFamily="2" charset="2"/>
              </a:rPr>
              <a:t>mixtures</a:t>
            </a:r>
            <a:endParaRPr lang="it-IT" sz="2200" dirty="0" smtClean="0">
              <a:sym typeface="Wingdings" pitchFamily="2" charset="2"/>
            </a:endParaRPr>
          </a:p>
          <a:p>
            <a:pPr marL="349200" indent="-349200"/>
            <a:r>
              <a:rPr lang="it-IT" sz="2200" dirty="0">
                <a:sym typeface="Wingdings" pitchFamily="2" charset="2"/>
              </a:rPr>
              <a:t>	</a:t>
            </a:r>
            <a:r>
              <a:rPr lang="it-IT" sz="2200" dirty="0" smtClean="0">
                <a:sym typeface="Wingdings" pitchFamily="2" charset="2"/>
              </a:rPr>
              <a:t>First </a:t>
            </a:r>
            <a:r>
              <a:rPr lang="it-IT" sz="2200" dirty="0" err="1" smtClean="0">
                <a:sym typeface="Wingdings" pitchFamily="2" charset="2"/>
              </a:rPr>
              <a:t>promising</a:t>
            </a:r>
            <a:r>
              <a:rPr lang="it-IT" sz="2200" dirty="0" smtClean="0">
                <a:sym typeface="Wingdings" pitchFamily="2" charset="2"/>
              </a:rPr>
              <a:t> candidate(s)  - </a:t>
            </a:r>
            <a:r>
              <a:rPr lang="it-IT" sz="2200" dirty="0" err="1" smtClean="0">
                <a:sym typeface="Wingdings" pitchFamily="2" charset="2"/>
              </a:rPr>
              <a:t>tethrfloropropane</a:t>
            </a:r>
            <a:r>
              <a:rPr lang="it-IT" sz="2200" dirty="0">
                <a:sym typeface="Wingdings" pitchFamily="2" charset="2"/>
              </a:rPr>
              <a:t> </a:t>
            </a:r>
            <a:r>
              <a:rPr lang="it-IT" sz="2200" dirty="0" smtClean="0">
                <a:sym typeface="Wingdings" pitchFamily="2" charset="2"/>
              </a:rPr>
              <a:t>- </a:t>
            </a:r>
            <a:r>
              <a:rPr lang="it-IT" sz="2200" dirty="0" err="1" smtClean="0">
                <a:sym typeface="Wingdings" pitchFamily="2" charset="2"/>
              </a:rPr>
              <a:t>tested</a:t>
            </a:r>
            <a:endParaRPr lang="it-IT" sz="2200" dirty="0" smtClean="0">
              <a:sym typeface="Wingdings" pitchFamily="2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4006" y="926743"/>
            <a:ext cx="871778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Preparation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of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upgrades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is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progressing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well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for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all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technologies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>
                <a:solidFill>
                  <a:srgbClr val="000090"/>
                </a:solidFill>
                <a:sym typeface="Wingdings" pitchFamily="2" charset="2"/>
              </a:rPr>
              <a:t>C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ollaborations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are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established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within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RD51 and </a:t>
            </a:r>
            <a:r>
              <a:rPr lang="it-IT" sz="2200" dirty="0" err="1">
                <a:solidFill>
                  <a:srgbClr val="000090"/>
                </a:solidFill>
                <a:sym typeface="Wingdings" pitchFamily="2" charset="2"/>
              </a:rPr>
              <a:t>e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xperiments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and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through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 the common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issues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(gas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mixture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) and </a:t>
            </a:r>
            <a:r>
              <a:rPr lang="it-IT" sz="2200" dirty="0" err="1" smtClean="0">
                <a:solidFill>
                  <a:srgbClr val="000090"/>
                </a:solidFill>
                <a:sym typeface="Wingdings" pitchFamily="2" charset="2"/>
              </a:rPr>
              <a:t>tests</a:t>
            </a:r>
            <a:r>
              <a:rPr lang="it-IT" sz="2200" dirty="0" smtClean="0">
                <a:solidFill>
                  <a:srgbClr val="000090"/>
                </a:solidFill>
                <a:sym typeface="Wingdings" pitchFamily="2" charset="2"/>
              </a:rPr>
              <a:t> (GIF++)</a:t>
            </a:r>
            <a:endParaRPr lang="it-IT" sz="2200" dirty="0">
              <a:solidFill>
                <a:srgbClr val="00009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99759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R&amp;D for Mechanics and cooling</a:t>
            </a:r>
            <a:endParaRPr lang="en-GB" sz="2800" b="1" dirty="0"/>
          </a:p>
        </p:txBody>
      </p:sp>
      <p:sp>
        <p:nvSpPr>
          <p:cNvPr id="5" name="Content Placeholder 32"/>
          <p:cNvSpPr txBox="1">
            <a:spLocks/>
          </p:cNvSpPr>
          <p:nvPr/>
        </p:nvSpPr>
        <p:spPr>
          <a:xfrm>
            <a:off x="208606" y="2268328"/>
            <a:ext cx="8706794" cy="43864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Courier New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0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Char char="•"/>
            </a:pPr>
            <a:r>
              <a:rPr lang="en-US" sz="2200" dirty="0" smtClean="0"/>
              <a:t>Mechanical &amp; thermal design are strongly coupled and shall proceed in parallel - new material or techniques (3D printing) being investigated in all aspects including radiation tolerance - need updated DB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With the trend to lower temperature, to lighten cooling structures and to achieve a “greener” system, CO</a:t>
            </a:r>
            <a:r>
              <a:rPr lang="en-US" sz="2200" baseline="-25000" dirty="0" smtClean="0"/>
              <a:t>2 </a:t>
            </a:r>
            <a:r>
              <a:rPr lang="en-US" sz="2200" dirty="0" smtClean="0"/>
              <a:t>evaporative cooling is becoming a standard technology. </a:t>
            </a:r>
            <a:r>
              <a:rPr lang="en-US" sz="2200" dirty="0"/>
              <a:t>W</a:t>
            </a:r>
            <a:r>
              <a:rPr lang="en-US" sz="2200" dirty="0" smtClean="0"/>
              <a:t>ork ongoing to standardize all system aspects and develop common prototype for </a:t>
            </a:r>
            <a:r>
              <a:rPr lang="en-US" sz="2200" dirty="0"/>
              <a:t>future </a:t>
            </a:r>
            <a:r>
              <a:rPr lang="en-US" sz="2200" dirty="0" smtClean="0"/>
              <a:t>∼ 50 kW  ∼ -35</a:t>
            </a:r>
            <a:r>
              <a:rPr lang="en-US" sz="2200" baseline="30000" dirty="0" smtClean="0"/>
              <a:t>∘</a:t>
            </a:r>
            <a:r>
              <a:rPr lang="en-US" sz="2200" dirty="0"/>
              <a:t> </a:t>
            </a:r>
            <a:r>
              <a:rPr lang="en-US" sz="2200" dirty="0" smtClean="0"/>
              <a:t>plants</a:t>
            </a:r>
            <a:endParaRPr lang="en-US" sz="2200" dirty="0"/>
          </a:p>
          <a:p>
            <a:pPr>
              <a:buFont typeface="Arial"/>
              <a:buChar char="•"/>
            </a:pPr>
            <a:r>
              <a:rPr lang="en-US" sz="2200" dirty="0" smtClean="0"/>
              <a:t>Micro-channel cooling presents further advantages in material reduction &amp; thermal expansion mismatch </a:t>
            </a:r>
            <a:r>
              <a:rPr lang="en-US" sz="2200" dirty="0"/>
              <a:t>-</a:t>
            </a:r>
            <a:r>
              <a:rPr lang="en-US" sz="2200" dirty="0" smtClean="0"/>
              <a:t> ALICE (ITS) and </a:t>
            </a:r>
            <a:r>
              <a:rPr lang="en-US" sz="2200" dirty="0" err="1" smtClean="0"/>
              <a:t>LHCb</a:t>
            </a:r>
            <a:r>
              <a:rPr lang="en-US" sz="2200" dirty="0" smtClean="0"/>
              <a:t> (VELO) are leading the developments 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QA, integration and environmental aspects </a:t>
            </a:r>
            <a:r>
              <a:rPr lang="en-US" sz="2200" dirty="0"/>
              <a:t>need to be addressed at an early </a:t>
            </a:r>
            <a:r>
              <a:rPr lang="en-US" sz="2200" dirty="0" smtClean="0"/>
              <a:t>stage to </a:t>
            </a:r>
            <a:r>
              <a:rPr lang="en-US" sz="2200" dirty="0"/>
              <a:t>keep system simple and </a:t>
            </a:r>
            <a:r>
              <a:rPr lang="en-US" sz="2200" dirty="0" smtClean="0"/>
              <a:t>reliable</a:t>
            </a:r>
          </a:p>
        </p:txBody>
      </p:sp>
      <p:sp>
        <p:nvSpPr>
          <p:cNvPr id="2" name="Rectangle 1"/>
          <p:cNvSpPr/>
          <p:nvPr/>
        </p:nvSpPr>
        <p:spPr>
          <a:xfrm>
            <a:off x="317500" y="879384"/>
            <a:ext cx="85217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90"/>
                </a:solidFill>
              </a:rPr>
              <a:t>For HL-LHC detectors, </a:t>
            </a:r>
            <a:r>
              <a:rPr lang="en-US" sz="2200" dirty="0" smtClean="0">
                <a:solidFill>
                  <a:srgbClr val="000090"/>
                </a:solidFill>
              </a:rPr>
              <a:t>particularly </a:t>
            </a:r>
            <a:r>
              <a:rPr lang="en-US" sz="2200" dirty="0">
                <a:solidFill>
                  <a:srgbClr val="000090"/>
                </a:solidFill>
              </a:rPr>
              <a:t>for </a:t>
            </a:r>
            <a:r>
              <a:rPr lang="en-US" sz="2200" dirty="0" smtClean="0">
                <a:solidFill>
                  <a:srgbClr val="000090"/>
                </a:solidFill>
              </a:rPr>
              <a:t>Trackers or HGC, </a:t>
            </a:r>
            <a:r>
              <a:rPr lang="en-US" sz="2200" dirty="0">
                <a:solidFill>
                  <a:srgbClr val="000090"/>
                </a:solidFill>
              </a:rPr>
              <a:t>high power dissipation </a:t>
            </a:r>
            <a:r>
              <a:rPr lang="en-US" sz="2200" dirty="0" smtClean="0">
                <a:solidFill>
                  <a:srgbClr val="000090"/>
                </a:solidFill>
              </a:rPr>
              <a:t>makes </a:t>
            </a:r>
            <a:r>
              <a:rPr lang="en-US" sz="2200" dirty="0">
                <a:solidFill>
                  <a:srgbClr val="000090"/>
                </a:solidFill>
              </a:rPr>
              <a:t>the thermo-mechanical design a </a:t>
            </a:r>
            <a:r>
              <a:rPr lang="en-US" sz="2200" dirty="0" smtClean="0">
                <a:solidFill>
                  <a:srgbClr val="000090"/>
                </a:solidFill>
              </a:rPr>
              <a:t>challenge - although designs are different, material &amp; techniques are mostly similar in all experiments</a:t>
            </a:r>
            <a:endParaRPr lang="en-US" sz="2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741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R&amp;D for Electronics systems</a:t>
            </a:r>
            <a:endParaRPr lang="en-GB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157806" y="2612747"/>
            <a:ext cx="8864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ALICE: ITS </a:t>
            </a:r>
            <a:r>
              <a:rPr lang="en-US" sz="2200" dirty="0">
                <a:cs typeface="Arial"/>
              </a:rPr>
              <a:t>(ALPIDE &amp; MISTRAL</a:t>
            </a:r>
            <a:r>
              <a:rPr lang="en-US" sz="2200" dirty="0" smtClean="0">
                <a:cs typeface="Arial"/>
              </a:rPr>
              <a:t>) &amp; TPC </a:t>
            </a:r>
            <a:r>
              <a:rPr lang="en-US" sz="2200" dirty="0">
                <a:cs typeface="Arial"/>
              </a:rPr>
              <a:t>(SAMPA, FEERIC</a:t>
            </a:r>
            <a:r>
              <a:rPr lang="en-US" sz="2200" dirty="0" smtClean="0">
                <a:cs typeface="Arial"/>
              </a:rPr>
              <a:t>) prototypes available</a:t>
            </a:r>
            <a:endParaRPr lang="en-US" sz="22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ATLAS: Strips ABC130 </a:t>
            </a:r>
            <a:r>
              <a:rPr lang="en-US" sz="2200" dirty="0">
                <a:cs typeface="Arial"/>
              </a:rPr>
              <a:t>p</a:t>
            </a:r>
            <a:r>
              <a:rPr lang="en-US" sz="2200" dirty="0" smtClean="0">
                <a:cs typeface="Arial"/>
              </a:rPr>
              <a:t>rototype available</a:t>
            </a:r>
            <a:r>
              <a:rPr lang="en-US" sz="2200" dirty="0">
                <a:cs typeface="Arial"/>
              </a:rPr>
              <a:t>, </a:t>
            </a:r>
            <a:r>
              <a:rPr lang="en-US" sz="2200" dirty="0" smtClean="0">
                <a:cs typeface="Arial"/>
              </a:rPr>
              <a:t>HCC submitted - Calorimeters </a:t>
            </a:r>
            <a:r>
              <a:rPr lang="en-US" sz="2200" dirty="0">
                <a:cs typeface="Arial"/>
              </a:rPr>
              <a:t>(ADC</a:t>
            </a:r>
            <a:r>
              <a:rPr lang="en-US" sz="2200" dirty="0" smtClean="0">
                <a:cs typeface="Arial"/>
              </a:rPr>
              <a:t>)</a:t>
            </a:r>
            <a:r>
              <a:rPr lang="en-US" sz="2200" dirty="0">
                <a:cs typeface="Arial"/>
              </a:rPr>
              <a:t> &amp;</a:t>
            </a:r>
            <a:r>
              <a:rPr lang="en-US" sz="2200" dirty="0" smtClean="0">
                <a:cs typeface="Arial"/>
              </a:rPr>
              <a:t> </a:t>
            </a:r>
            <a:r>
              <a:rPr lang="en-US" sz="2200" dirty="0" err="1" smtClean="0">
                <a:cs typeface="Arial"/>
              </a:rPr>
              <a:t>Muon</a:t>
            </a:r>
            <a:r>
              <a:rPr lang="en-US" sz="2200" dirty="0" smtClean="0">
                <a:cs typeface="Arial"/>
              </a:rPr>
              <a:t> </a:t>
            </a:r>
            <a:r>
              <a:rPr lang="en-US" sz="2200" dirty="0">
                <a:cs typeface="Arial"/>
              </a:rPr>
              <a:t>(VMM, ART and TDS</a:t>
            </a:r>
            <a:r>
              <a:rPr lang="en-US" sz="2200" dirty="0" smtClean="0">
                <a:cs typeface="Arial"/>
              </a:rPr>
              <a:t>)</a:t>
            </a:r>
            <a:r>
              <a:rPr lang="en-US" sz="2200" dirty="0">
                <a:cs typeface="Arial"/>
              </a:rPr>
              <a:t> </a:t>
            </a:r>
            <a:r>
              <a:rPr lang="en-US" sz="2200" dirty="0" smtClean="0">
                <a:cs typeface="Arial"/>
              </a:rPr>
              <a:t>prototypes </a:t>
            </a:r>
            <a:r>
              <a:rPr lang="en-US" sz="2200" dirty="0">
                <a:cs typeface="Arial"/>
              </a:rPr>
              <a:t>available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CMS: Strips </a:t>
            </a:r>
            <a:r>
              <a:rPr lang="en-US" sz="2200" dirty="0">
                <a:cs typeface="Arial"/>
              </a:rPr>
              <a:t>(CBC</a:t>
            </a:r>
            <a:r>
              <a:rPr lang="en-US" sz="2200" dirty="0" smtClean="0">
                <a:cs typeface="Arial"/>
              </a:rPr>
              <a:t>)</a:t>
            </a:r>
            <a:r>
              <a:rPr lang="en-US" sz="2200" dirty="0">
                <a:cs typeface="Arial"/>
              </a:rPr>
              <a:t> </a:t>
            </a:r>
            <a:r>
              <a:rPr lang="en-US" sz="2200" dirty="0" smtClean="0">
                <a:cs typeface="Arial"/>
              </a:rPr>
              <a:t>prototype available - Pixel</a:t>
            </a:r>
            <a:r>
              <a:rPr lang="en-US" sz="2200" dirty="0">
                <a:cs typeface="Arial"/>
              </a:rPr>
              <a:t>-strips (MPA &amp; SSA</a:t>
            </a:r>
            <a:r>
              <a:rPr lang="en-US" sz="2200" dirty="0" smtClean="0">
                <a:cs typeface="Arial"/>
              </a:rPr>
              <a:t>)</a:t>
            </a:r>
            <a:r>
              <a:rPr lang="en-US" sz="2200" dirty="0">
                <a:cs typeface="Arial"/>
              </a:rPr>
              <a:t> </a:t>
            </a:r>
            <a:r>
              <a:rPr lang="en-US" sz="2200" dirty="0" smtClean="0">
                <a:cs typeface="Arial"/>
              </a:rPr>
              <a:t>under design (65nm), </a:t>
            </a:r>
            <a:r>
              <a:rPr lang="en-US" sz="2200" dirty="0" err="1" smtClean="0">
                <a:cs typeface="Arial"/>
              </a:rPr>
              <a:t>Muons</a:t>
            </a:r>
            <a:r>
              <a:rPr lang="en-US" sz="2200" dirty="0" smtClean="0">
                <a:cs typeface="Arial"/>
              </a:rPr>
              <a:t> (GEM, VFAT3)</a:t>
            </a:r>
            <a:r>
              <a:rPr lang="en-US" sz="2200" dirty="0">
                <a:cs typeface="Arial"/>
              </a:rPr>
              <a:t> </a:t>
            </a:r>
            <a:r>
              <a:rPr lang="en-US" sz="2200" dirty="0" smtClean="0">
                <a:cs typeface="Arial"/>
              </a:rPr>
              <a:t>under </a:t>
            </a:r>
            <a:r>
              <a:rPr lang="en-US" sz="2200" dirty="0">
                <a:cs typeface="Arial"/>
              </a:rPr>
              <a:t>design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err="1" smtClean="0">
                <a:cs typeface="Arial"/>
              </a:rPr>
              <a:t>LHCb</a:t>
            </a:r>
            <a:r>
              <a:rPr lang="en-US" sz="2200" dirty="0" smtClean="0">
                <a:cs typeface="Arial"/>
              </a:rPr>
              <a:t>: </a:t>
            </a:r>
            <a:r>
              <a:rPr lang="en-US" sz="2200" dirty="0" err="1" smtClean="0">
                <a:cs typeface="Arial"/>
              </a:rPr>
              <a:t>Velo</a:t>
            </a:r>
            <a:r>
              <a:rPr lang="en-US" sz="2200" dirty="0" smtClean="0">
                <a:cs typeface="Arial"/>
              </a:rPr>
              <a:t> </a:t>
            </a:r>
            <a:r>
              <a:rPr lang="en-US" sz="2200" dirty="0">
                <a:cs typeface="Arial"/>
              </a:rPr>
              <a:t>(VELOPIX) prototype (= Timepix3), </a:t>
            </a:r>
            <a:r>
              <a:rPr lang="en-US" sz="2200" dirty="0" err="1">
                <a:cs typeface="Arial"/>
              </a:rPr>
              <a:t>Fibres</a:t>
            </a:r>
            <a:r>
              <a:rPr lang="en-US" sz="2200" dirty="0">
                <a:cs typeface="Arial"/>
              </a:rPr>
              <a:t> (PACIFIC) &amp; Tracker (SALT) prototypes available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RD53: 65 nm - common ATLAS &amp; CMS architecture defined - extensive </a:t>
            </a:r>
            <a:r>
              <a:rPr lang="en-US" sz="2200" dirty="0">
                <a:cs typeface="Arial"/>
              </a:rPr>
              <a:t>radiation </a:t>
            </a:r>
            <a:r>
              <a:rPr lang="en-US" sz="2200" dirty="0" smtClean="0">
                <a:cs typeface="Arial"/>
              </a:rPr>
              <a:t>tests - developing IP blocks</a:t>
            </a:r>
            <a:endParaRPr lang="en-US" sz="2200" dirty="0"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907" y="1006384"/>
            <a:ext cx="84781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Several FE ASIC chips already available as prototypes - this is more advanced than it was for construction of current detectors - R&amp;D focus on 65 nm technology supported by TSMC contract (IBM 130 nm situation to be monitored) </a:t>
            </a:r>
            <a:endParaRPr lang="en-US" sz="2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449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R&amp;D for Electronics systems</a:t>
            </a:r>
            <a:endParaRPr lang="en-GB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157806" y="871835"/>
            <a:ext cx="8864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  <a:cs typeface="Arial"/>
              </a:rPr>
              <a:t>Optical data transfer - GBT &amp; Versatile Link is a crucial (common) development to all experiments and all detectors</a:t>
            </a:r>
          </a:p>
        </p:txBody>
      </p:sp>
      <p:sp>
        <p:nvSpPr>
          <p:cNvPr id="9" name="Rectangle 8"/>
          <p:cNvSpPr/>
          <p:nvPr/>
        </p:nvSpPr>
        <p:spPr>
          <a:xfrm>
            <a:off x="195906" y="5910520"/>
            <a:ext cx="8864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>
                <a:cs typeface="Arial"/>
              </a:rPr>
              <a:t>Progress made (µTCA in CMS), </a:t>
            </a:r>
            <a:r>
              <a:rPr lang="en-US" sz="2200" dirty="0" err="1">
                <a:cs typeface="Arial"/>
              </a:rPr>
              <a:t>xTCA</a:t>
            </a:r>
            <a:r>
              <a:rPr lang="en-US" sz="2200" dirty="0">
                <a:cs typeface="Arial"/>
              </a:rPr>
              <a:t> in the others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cs typeface="Arial"/>
              </a:rPr>
              <a:t>First “CERN specification” for procurement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195906" y="3371660"/>
            <a:ext cx="88265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Radiation</a:t>
            </a:r>
            <a:r>
              <a:rPr lang="en-US" sz="2200" dirty="0">
                <a:cs typeface="Arial"/>
              </a:rPr>
              <a:t>-hard point of load DC-</a:t>
            </a:r>
            <a:r>
              <a:rPr lang="en-US" sz="2200" dirty="0" smtClean="0">
                <a:cs typeface="Arial"/>
              </a:rPr>
              <a:t>DC first </a:t>
            </a:r>
            <a:r>
              <a:rPr lang="en-US" sz="2200" dirty="0">
                <a:cs typeface="Arial"/>
              </a:rPr>
              <a:t>version in production (&gt;200 </a:t>
            </a:r>
            <a:r>
              <a:rPr lang="en-US" sz="2200" dirty="0" err="1">
                <a:cs typeface="Arial"/>
              </a:rPr>
              <a:t>Mrad</a:t>
            </a:r>
            <a:r>
              <a:rPr lang="en-US" sz="2200" dirty="0">
                <a:cs typeface="Arial"/>
              </a:rPr>
              <a:t> &amp; 8 10</a:t>
            </a:r>
            <a:r>
              <a:rPr lang="en-US" sz="2200" baseline="30000" dirty="0">
                <a:cs typeface="Arial"/>
              </a:rPr>
              <a:t>14</a:t>
            </a:r>
            <a:r>
              <a:rPr lang="en-US" sz="2200" dirty="0">
                <a:cs typeface="Arial"/>
              </a:rPr>
              <a:t>  1 MeV.n.cm</a:t>
            </a:r>
            <a:r>
              <a:rPr lang="en-US" sz="2200" baseline="30000" dirty="0">
                <a:cs typeface="Arial"/>
              </a:rPr>
              <a:t>-2</a:t>
            </a:r>
            <a:r>
              <a:rPr lang="en-US" sz="2200" dirty="0" smtClean="0">
                <a:cs typeface="Arial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Serial power and DC-DC successfully tested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Some progress on HV switches (silicon sensors bias)</a:t>
            </a:r>
            <a:endParaRPr lang="en-US" sz="2200" dirty="0"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1306" y="1580059"/>
            <a:ext cx="854169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GBT </a:t>
            </a:r>
            <a:r>
              <a:rPr lang="en-US" sz="2200" dirty="0">
                <a:cs typeface="Arial"/>
              </a:rPr>
              <a:t>chipset and VTTX/VTRX ready for production 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Low power GBT (65 nm) and </a:t>
            </a:r>
            <a:r>
              <a:rPr lang="en-US" sz="2200" dirty="0">
                <a:cs typeface="Arial"/>
              </a:rPr>
              <a:t>Versatile Link + </a:t>
            </a:r>
            <a:r>
              <a:rPr lang="en-US" sz="2200" dirty="0" smtClean="0">
                <a:cs typeface="Arial"/>
              </a:rPr>
              <a:t>started development</a:t>
            </a:r>
            <a:endParaRPr lang="en-US" sz="22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200" dirty="0" smtClean="0">
                <a:cs typeface="Arial"/>
              </a:rPr>
              <a:t>Also testing </a:t>
            </a:r>
            <a:r>
              <a:rPr lang="en-US" sz="2200" dirty="0">
                <a:cs typeface="Arial"/>
              </a:rPr>
              <a:t>of some photonics devices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5906" y="2675235"/>
            <a:ext cx="88011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90"/>
                </a:solidFill>
                <a:cs typeface="Arial"/>
              </a:rPr>
              <a:t>Powering scheme development, especially for pixel detectors, would benefit from </a:t>
            </a:r>
            <a:r>
              <a:rPr lang="en-US" sz="2200" dirty="0" smtClean="0">
                <a:solidFill>
                  <a:srgbClr val="000090"/>
                </a:solidFill>
                <a:cs typeface="Arial"/>
              </a:rPr>
              <a:t>new contributions </a:t>
            </a:r>
            <a:endParaRPr lang="en-US" sz="2200" dirty="0">
              <a:solidFill>
                <a:srgbClr val="000090"/>
              </a:solidFill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5906" y="5541188"/>
            <a:ext cx="24821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  <a:cs typeface="Arial"/>
              </a:rPr>
              <a:t>Modular electronics</a:t>
            </a:r>
            <a:endParaRPr lang="en-US" sz="2200" dirty="0">
              <a:solidFill>
                <a:srgbClr val="000090"/>
              </a:solidFill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3200" y="5110420"/>
            <a:ext cx="8864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cs typeface="Arial"/>
              </a:rPr>
              <a:t>First positive </a:t>
            </a:r>
            <a:r>
              <a:rPr lang="en-US" sz="2200" dirty="0">
                <a:cs typeface="Arial"/>
              </a:rPr>
              <a:t>results for TSV </a:t>
            </a:r>
            <a:r>
              <a:rPr lang="en-US" sz="2200" dirty="0" smtClean="0">
                <a:cs typeface="Arial"/>
              </a:rPr>
              <a:t>last techniques</a:t>
            </a:r>
            <a:endParaRPr lang="en-US" sz="2200" dirty="0"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3200" y="4804588"/>
            <a:ext cx="20156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000090"/>
                </a:solidFill>
                <a:cs typeface="Arial"/>
              </a:rPr>
              <a:t>Interconnection</a:t>
            </a:r>
          </a:p>
        </p:txBody>
      </p:sp>
    </p:spTree>
    <p:extLst>
      <p:ext uri="{BB962C8B-B14F-4D97-AF65-F5344CB8AC3E}">
        <p14:creationId xmlns:p14="http://schemas.microsoft.com/office/powerpoint/2010/main" val="155690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R&amp;D for Trigger, DAQ and computing</a:t>
            </a:r>
            <a:endParaRPr lang="en-GB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195906" y="885736"/>
            <a:ext cx="8864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ALICE &amp; </a:t>
            </a:r>
            <a:r>
              <a:rPr lang="en-US" sz="2200" dirty="0" err="1">
                <a:solidFill>
                  <a:srgbClr val="000090"/>
                </a:solidFill>
              </a:rPr>
              <a:t>LHCb</a:t>
            </a:r>
            <a:r>
              <a:rPr lang="en-US" sz="2200" dirty="0">
                <a:solidFill>
                  <a:srgbClr val="000090"/>
                </a:solidFill>
              </a:rPr>
              <a:t> proceeding with </a:t>
            </a:r>
            <a:r>
              <a:rPr lang="en-US" sz="2200" dirty="0" smtClean="0">
                <a:solidFill>
                  <a:srgbClr val="000090"/>
                </a:solidFill>
              </a:rPr>
              <a:t>computing trigger architectures </a:t>
            </a:r>
            <a:r>
              <a:rPr lang="en-US" sz="2200" dirty="0">
                <a:solidFill>
                  <a:srgbClr val="000090"/>
                </a:solidFill>
              </a:rPr>
              <a:t>while ATLAS &amp;</a:t>
            </a:r>
            <a:r>
              <a:rPr lang="en-US" sz="2200" dirty="0" smtClean="0">
                <a:solidFill>
                  <a:srgbClr val="000090"/>
                </a:solidFill>
              </a:rPr>
              <a:t> </a:t>
            </a:r>
            <a:r>
              <a:rPr lang="en-US" sz="2200" dirty="0">
                <a:solidFill>
                  <a:srgbClr val="000090"/>
                </a:solidFill>
              </a:rPr>
              <a:t>CMS still need a hardware trigger </a:t>
            </a:r>
            <a:r>
              <a:rPr lang="en-US" sz="2200" dirty="0" smtClean="0">
                <a:solidFill>
                  <a:srgbClr val="000090"/>
                </a:solidFill>
              </a:rPr>
              <a:t>selection to </a:t>
            </a:r>
            <a:r>
              <a:rPr lang="en-US" sz="2200" dirty="0">
                <a:solidFill>
                  <a:srgbClr val="000090"/>
                </a:solidFill>
              </a:rPr>
              <a:t>allow full data </a:t>
            </a:r>
            <a:r>
              <a:rPr lang="en-US" sz="2200" dirty="0" smtClean="0">
                <a:solidFill>
                  <a:srgbClr val="000090"/>
                </a:solidFill>
              </a:rPr>
              <a:t>readout</a:t>
            </a:r>
            <a:endParaRPr lang="en-US" sz="2200" dirty="0">
              <a:solidFill>
                <a:srgbClr val="00009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4000" y="1689943"/>
            <a:ext cx="8623300" cy="4816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00" lvl="1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Need to implement track trigger and increase L0/L1 rates in ATLAS &amp; CMS is well motivated by trigger object rates and physics menu studies </a:t>
            </a:r>
          </a:p>
          <a:p>
            <a:pPr marL="698400" lvl="2" indent="-349200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Current BW for data transfer becomes limiting factor for acceptable power consumption and material weight, particularly for inner OT and pixel layers  </a:t>
            </a:r>
          </a:p>
          <a:p>
            <a:pPr marL="349200" lvl="1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/>
              <a:t>T</a:t>
            </a:r>
            <a:r>
              <a:rPr lang="en-US" sz="2200" dirty="0" smtClean="0"/>
              <a:t>rack trigger involves modification of </a:t>
            </a:r>
            <a:r>
              <a:rPr lang="en-US" sz="2200" dirty="0"/>
              <a:t>calorimeter &amp;</a:t>
            </a:r>
            <a:r>
              <a:rPr lang="en-US" sz="2200" dirty="0" smtClean="0"/>
              <a:t> </a:t>
            </a:r>
            <a:r>
              <a:rPr lang="en-US" sz="2200" dirty="0" err="1"/>
              <a:t>muon</a:t>
            </a:r>
            <a:r>
              <a:rPr lang="en-US" sz="2200" dirty="0"/>
              <a:t> </a:t>
            </a:r>
            <a:r>
              <a:rPr lang="en-US" sz="2200" dirty="0" smtClean="0"/>
              <a:t>readouts (longer latency, higher rates) - trend is to readout at 40 MHz - also allowing full granularity &amp; resolution usage at L1 </a:t>
            </a:r>
          </a:p>
          <a:p>
            <a:pPr marL="349200" lvl="1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/>
              <a:t>H</a:t>
            </a:r>
            <a:r>
              <a:rPr lang="en-US" sz="2200" dirty="0" smtClean="0"/>
              <a:t>igher rates require fast online software processing - </a:t>
            </a:r>
            <a:r>
              <a:rPr lang="en-US" sz="2200" dirty="0"/>
              <a:t>fully </a:t>
            </a:r>
            <a:r>
              <a:rPr lang="en-US" sz="2200" dirty="0" smtClean="0"/>
              <a:t>exploiting </a:t>
            </a:r>
            <a:r>
              <a:rPr lang="en-US" sz="2200" dirty="0"/>
              <a:t>new many-core architectures, </a:t>
            </a:r>
            <a:r>
              <a:rPr lang="en-US" sz="2200" dirty="0" smtClean="0"/>
              <a:t>and based on new algorithms </a:t>
            </a:r>
          </a:p>
          <a:p>
            <a:pPr marL="349200" lvl="1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Progress </a:t>
            </a:r>
            <a:r>
              <a:rPr lang="en-US" sz="2200" dirty="0"/>
              <a:t>in network switches &amp;</a:t>
            </a:r>
            <a:r>
              <a:rPr lang="en-US" sz="2200" dirty="0" smtClean="0"/>
              <a:t> </a:t>
            </a:r>
            <a:r>
              <a:rPr lang="en-US" sz="2200" dirty="0"/>
              <a:t>high speed links should be sufficient for future DAQ system </a:t>
            </a:r>
            <a:r>
              <a:rPr lang="en-US" sz="2200" dirty="0" smtClean="0"/>
              <a:t>requirements</a:t>
            </a:r>
          </a:p>
          <a:p>
            <a:pPr marL="0" lvl="1">
              <a:spcAft>
                <a:spcPts val="600"/>
              </a:spcAft>
            </a:pPr>
            <a:r>
              <a:rPr lang="en-US" sz="2200" dirty="0" smtClean="0">
                <a:solidFill>
                  <a:srgbClr val="000090"/>
                </a:solidFill>
              </a:rPr>
              <a:t>The experience of ALICE and </a:t>
            </a:r>
            <a:r>
              <a:rPr lang="en-US" sz="2200" dirty="0" err="1" smtClean="0">
                <a:solidFill>
                  <a:srgbClr val="000090"/>
                </a:solidFill>
              </a:rPr>
              <a:t>LHCb</a:t>
            </a:r>
            <a:r>
              <a:rPr lang="en-US" sz="2200" dirty="0" smtClean="0">
                <a:solidFill>
                  <a:srgbClr val="000090"/>
                </a:solidFill>
              </a:rPr>
              <a:t> on these two last aspects will greatly benefit ATLAS and CMS  </a:t>
            </a:r>
            <a:endParaRPr lang="en-US" sz="2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963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R&amp;D for Trigger, DAQ and computing</a:t>
            </a:r>
            <a:endParaRPr lang="en-GB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139700" y="936536"/>
            <a:ext cx="881920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90"/>
                </a:solidFill>
              </a:rPr>
              <a:t>Natural CPU and disk growth </a:t>
            </a:r>
            <a:r>
              <a:rPr lang="en-US" sz="2200" dirty="0" smtClean="0">
                <a:solidFill>
                  <a:srgbClr val="000090"/>
                </a:solidFill>
              </a:rPr>
              <a:t>resources will </a:t>
            </a:r>
            <a:r>
              <a:rPr lang="en-US" sz="2200" dirty="0">
                <a:solidFill>
                  <a:srgbClr val="000090"/>
                </a:solidFill>
              </a:rPr>
              <a:t>fall short by </a:t>
            </a:r>
            <a:r>
              <a:rPr lang="en-US" sz="2200" dirty="0" smtClean="0">
                <a:solidFill>
                  <a:srgbClr val="000090"/>
                </a:solidFill>
              </a:rPr>
              <a:t>x 3</a:t>
            </a:r>
            <a:r>
              <a:rPr lang="en-US" sz="2200" dirty="0">
                <a:solidFill>
                  <a:srgbClr val="000090"/>
                </a:solidFill>
              </a:rPr>
              <a:t>-5 (at least) for HL-LHC </a:t>
            </a:r>
            <a:r>
              <a:rPr lang="en-US" sz="2200" dirty="0" smtClean="0">
                <a:solidFill>
                  <a:srgbClr val="000090"/>
                </a:solidFill>
              </a:rPr>
              <a:t>requirements - this must be gained from proper usage of new technologies</a:t>
            </a:r>
            <a:endParaRPr lang="en-US" sz="2200" dirty="0">
              <a:solidFill>
                <a:srgbClr val="00009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2100" y="2023745"/>
            <a:ext cx="8458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349200">
              <a:buFont typeface="Arial"/>
              <a:buChar char="•"/>
            </a:pPr>
            <a:r>
              <a:rPr lang="en-US" sz="2200" dirty="0"/>
              <a:t>Costs of disk and speed of </a:t>
            </a:r>
            <a:r>
              <a:rPr lang="en-US" sz="2200" dirty="0" smtClean="0"/>
              <a:t>I/O </a:t>
            </a:r>
            <a:r>
              <a:rPr lang="en-US" sz="2200" dirty="0"/>
              <a:t>are </a:t>
            </a:r>
            <a:r>
              <a:rPr lang="en-US" sz="2200" dirty="0" smtClean="0"/>
              <a:t>a concern</a:t>
            </a:r>
            <a:endParaRPr lang="en-US" sz="2200" dirty="0"/>
          </a:p>
          <a:p>
            <a:pPr marL="673200" lvl="1" indent="-349200">
              <a:buFont typeface="Arial"/>
              <a:buChar char="•"/>
            </a:pPr>
            <a:r>
              <a:rPr lang="en-US" sz="2200" dirty="0" smtClean="0"/>
              <a:t>New network technologies </a:t>
            </a:r>
            <a:r>
              <a:rPr lang="en-US" sz="2200" dirty="0"/>
              <a:t>and on-demand data </a:t>
            </a:r>
            <a:r>
              <a:rPr lang="en-US" sz="2200" dirty="0" smtClean="0"/>
              <a:t>distribution</a:t>
            </a:r>
            <a:endParaRPr lang="en-US" sz="2200" dirty="0"/>
          </a:p>
          <a:p>
            <a:pPr marL="285750" indent="-349200">
              <a:buFont typeface="Arial"/>
              <a:buChar char="•"/>
            </a:pPr>
            <a:r>
              <a:rPr lang="en-US" sz="2200" dirty="0" smtClean="0"/>
              <a:t>Diversification of resources (Era </a:t>
            </a:r>
            <a:r>
              <a:rPr lang="en-US" sz="2200" dirty="0"/>
              <a:t>of Xeon x86 mono-culture is </a:t>
            </a:r>
            <a:r>
              <a:rPr lang="en-US" sz="2200" dirty="0" smtClean="0"/>
              <a:t>over)</a:t>
            </a:r>
            <a:endParaRPr lang="en-US" sz="2200" dirty="0"/>
          </a:p>
          <a:p>
            <a:pPr marL="669600" lvl="1" indent="-349200">
              <a:buFont typeface="Arial"/>
              <a:buChar char="•"/>
            </a:pPr>
            <a:r>
              <a:rPr lang="en-US" sz="2200" dirty="0"/>
              <a:t>Kernels of reconstruction and simulation code must be portable</a:t>
            </a:r>
          </a:p>
          <a:p>
            <a:pPr marL="285750" indent="-349200">
              <a:buFont typeface="Arial"/>
              <a:buChar char="•"/>
            </a:pPr>
            <a:r>
              <a:rPr lang="en-US" sz="2200" dirty="0"/>
              <a:t>Efficient memory access is the key to optimal use of </a:t>
            </a:r>
            <a:r>
              <a:rPr lang="en-US" sz="2200" dirty="0" smtClean="0"/>
              <a:t>clock cycles</a:t>
            </a:r>
            <a:endParaRPr lang="en-US" sz="2200" dirty="0"/>
          </a:p>
          <a:p>
            <a:pPr marL="669600" lvl="1" indent="-349200">
              <a:buFont typeface="Arial"/>
              <a:buChar char="•"/>
            </a:pPr>
            <a:r>
              <a:rPr lang="en-US" sz="2200" dirty="0"/>
              <a:t>Data Oriented Design</a:t>
            </a:r>
          </a:p>
          <a:p>
            <a:pPr marL="285750" indent="-349200">
              <a:buFont typeface="Arial"/>
              <a:buChar char="•"/>
            </a:pPr>
            <a:r>
              <a:rPr lang="en-US" sz="2200" dirty="0"/>
              <a:t>Multi-</a:t>
            </a:r>
            <a:r>
              <a:rPr lang="en-US" sz="2200" dirty="0" smtClean="0"/>
              <a:t>threaded</a:t>
            </a:r>
            <a:r>
              <a:rPr lang="en-US" sz="2200" dirty="0"/>
              <a:t> </a:t>
            </a:r>
            <a:r>
              <a:rPr lang="en-US" sz="2200" dirty="0" smtClean="0"/>
              <a:t>code </a:t>
            </a:r>
            <a:r>
              <a:rPr lang="en-US" sz="2200" dirty="0"/>
              <a:t>is a requirement</a:t>
            </a:r>
          </a:p>
          <a:p>
            <a:pPr marL="742950" lvl="1" indent="-349200">
              <a:buFont typeface="Arial"/>
              <a:buChar char="•"/>
            </a:pPr>
            <a:r>
              <a:rPr lang="en-US" sz="2200" dirty="0"/>
              <a:t>Framework evolution is advancing well, algorithmic code to follow</a:t>
            </a:r>
          </a:p>
          <a:p>
            <a:pPr marL="285750" indent="-349200">
              <a:buFont typeface="Arial"/>
              <a:buChar char="•"/>
            </a:pPr>
            <a:r>
              <a:rPr lang="en-US" sz="2200" dirty="0"/>
              <a:t>Simulation must get faster, </a:t>
            </a:r>
            <a:r>
              <a:rPr lang="en-US" sz="2200" dirty="0" smtClean="0"/>
              <a:t>ex. </a:t>
            </a:r>
            <a:r>
              <a:rPr lang="en-US" sz="2200" dirty="0"/>
              <a:t>track triggers </a:t>
            </a:r>
            <a:r>
              <a:rPr lang="en-US" sz="2200" dirty="0" smtClean="0"/>
              <a:t>simulation is difficult</a:t>
            </a:r>
            <a:endParaRPr lang="en-US" sz="2200" dirty="0"/>
          </a:p>
          <a:p>
            <a:pPr marL="742950" lvl="1" indent="-349200">
              <a:buFont typeface="Arial"/>
              <a:buChar char="•"/>
            </a:pPr>
            <a:r>
              <a:rPr lang="en-US" sz="2200" dirty="0"/>
              <a:t>Mix fast and full simulation for best physics results within </a:t>
            </a:r>
            <a:r>
              <a:rPr lang="en-US" sz="2200" dirty="0" smtClean="0"/>
              <a:t>budget</a:t>
            </a:r>
            <a:endParaRPr lang="en-US" sz="2200" dirty="0"/>
          </a:p>
        </p:txBody>
      </p:sp>
      <p:sp>
        <p:nvSpPr>
          <p:cNvPr id="11" name="Rectangle 10"/>
          <p:cNvSpPr/>
          <p:nvPr/>
        </p:nvSpPr>
        <p:spPr>
          <a:xfrm>
            <a:off x="292100" y="5589370"/>
            <a:ext cx="5867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This work needs to establish dedicated expertise</a:t>
            </a:r>
            <a:endParaRPr lang="en-US" sz="2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39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53132" y="2753150"/>
            <a:ext cx="69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195906" y="995107"/>
            <a:ext cx="8681394" cy="571049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9200" lvl="1" indent="-3492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HL-LHC is now acknowledged as the next crucial step in any future for collider particle physics </a:t>
            </a:r>
          </a:p>
          <a:p>
            <a:pPr marL="349200" lvl="1" indent="-3492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>
                <a:solidFill>
                  <a:srgbClr val="000090"/>
                </a:solidFill>
              </a:rPr>
              <a:t>F</a:t>
            </a:r>
            <a:r>
              <a:rPr lang="en-GB" sz="2400" dirty="0" smtClean="0">
                <a:solidFill>
                  <a:srgbClr val="000090"/>
                </a:solidFill>
              </a:rPr>
              <a:t>unding is yet to be agreed - 2015 will be critical for discussion with Funding Agencies</a:t>
            </a:r>
          </a:p>
          <a:p>
            <a:pPr marL="349200" lvl="1" indent="-3492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ECFA workshops are good opportunities to discuss upgrade goals and key techniques to fully exploit </a:t>
            </a:r>
            <a:r>
              <a:rPr lang="en-GB" sz="2400" dirty="0">
                <a:solidFill>
                  <a:srgbClr val="000090"/>
                </a:solidFill>
              </a:rPr>
              <a:t>the </a:t>
            </a:r>
            <a:r>
              <a:rPr lang="en-GB" sz="2400" dirty="0" smtClean="0">
                <a:solidFill>
                  <a:srgbClr val="000090"/>
                </a:solidFill>
              </a:rPr>
              <a:t>HL</a:t>
            </a:r>
            <a:r>
              <a:rPr lang="en-GB" sz="2400" dirty="0">
                <a:solidFill>
                  <a:srgbClr val="000090"/>
                </a:solidFill>
              </a:rPr>
              <a:t>-LHC physics </a:t>
            </a:r>
            <a:r>
              <a:rPr lang="en-GB" sz="2400" dirty="0" smtClean="0">
                <a:solidFill>
                  <a:srgbClr val="000090"/>
                </a:solidFill>
              </a:rPr>
              <a:t>potential</a:t>
            </a:r>
            <a:r>
              <a:rPr lang="en-GB" sz="2400" dirty="0">
                <a:solidFill>
                  <a:srgbClr val="000090"/>
                </a:solidFill>
              </a:rPr>
              <a:t> </a:t>
            </a:r>
            <a:r>
              <a:rPr lang="en-GB" sz="2400" dirty="0" smtClean="0">
                <a:solidFill>
                  <a:srgbClr val="000090"/>
                </a:solidFill>
              </a:rPr>
              <a:t>in a common approach of the whole community - this also proceeds through several dedicated forums and workshops</a:t>
            </a:r>
          </a:p>
          <a:p>
            <a:pPr marL="349200" lvl="1" indent="-3492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In 2015 experiments will be busy with RUN 2 data taking &amp; analysis, a new workshop in 2016 when </a:t>
            </a:r>
            <a:r>
              <a:rPr lang="en-GB" sz="2400" dirty="0">
                <a:solidFill>
                  <a:srgbClr val="000090"/>
                </a:solidFill>
              </a:rPr>
              <a:t>ATLAS &amp;</a:t>
            </a:r>
            <a:r>
              <a:rPr lang="en-GB" sz="2400" dirty="0" smtClean="0">
                <a:solidFill>
                  <a:srgbClr val="000090"/>
                </a:solidFill>
              </a:rPr>
              <a:t> </a:t>
            </a:r>
            <a:r>
              <a:rPr lang="en-GB" sz="2400" dirty="0">
                <a:solidFill>
                  <a:srgbClr val="000090"/>
                </a:solidFill>
              </a:rPr>
              <a:t>CMS </a:t>
            </a:r>
            <a:r>
              <a:rPr lang="en-GB" sz="2400" dirty="0" smtClean="0">
                <a:solidFill>
                  <a:srgbClr val="000090"/>
                </a:solidFill>
              </a:rPr>
              <a:t>will approach TDRs &amp; ALICE </a:t>
            </a:r>
            <a:r>
              <a:rPr lang="en-GB" sz="2400" dirty="0">
                <a:solidFill>
                  <a:srgbClr val="000090"/>
                </a:solidFill>
              </a:rPr>
              <a:t>&amp;</a:t>
            </a:r>
            <a:r>
              <a:rPr lang="en-GB" sz="2400" dirty="0" smtClean="0">
                <a:solidFill>
                  <a:srgbClr val="000090"/>
                </a:solidFill>
              </a:rPr>
              <a:t> </a:t>
            </a:r>
            <a:r>
              <a:rPr lang="en-GB" sz="2400" dirty="0" err="1" smtClean="0">
                <a:solidFill>
                  <a:srgbClr val="000090"/>
                </a:solidFill>
              </a:rPr>
              <a:t>LHCb</a:t>
            </a:r>
            <a:r>
              <a:rPr lang="en-GB" sz="2400" dirty="0" smtClean="0">
                <a:solidFill>
                  <a:srgbClr val="000090"/>
                </a:solidFill>
              </a:rPr>
              <a:t> will be experiencing upgrades construction appears suitable - this will be an opportunity to review the format of the workshop, we encourage </a:t>
            </a:r>
            <a:r>
              <a:rPr lang="en-GB" sz="2400" dirty="0">
                <a:solidFill>
                  <a:srgbClr val="000090"/>
                </a:solidFill>
              </a:rPr>
              <a:t>y</a:t>
            </a:r>
            <a:r>
              <a:rPr lang="en-GB" sz="2400" dirty="0" smtClean="0">
                <a:solidFill>
                  <a:srgbClr val="000090"/>
                </a:solidFill>
              </a:rPr>
              <a:t>ou to send suggestions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Follow-up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282936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53132" y="2753150"/>
            <a:ext cx="69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-6076" y="48223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Thank you: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9656" y="944010"/>
            <a:ext cx="8870044" cy="5447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90"/>
                </a:solidFill>
              </a:rPr>
              <a:t>To the Workshop Steering Committee for all their support</a:t>
            </a:r>
          </a:p>
          <a:p>
            <a:pPr lvl="0"/>
            <a:r>
              <a:rPr lang="en-US" dirty="0" smtClean="0"/>
              <a:t>P</a:t>
            </a:r>
            <a:r>
              <a:rPr lang="en-US" dirty="0"/>
              <a:t>. </a:t>
            </a:r>
            <a:r>
              <a:rPr lang="en-US" dirty="0" err="1" smtClean="0"/>
              <a:t>Allport</a:t>
            </a:r>
            <a:r>
              <a:rPr lang="en-US" dirty="0" smtClean="0"/>
              <a:t>, A</a:t>
            </a:r>
            <a:r>
              <a:rPr lang="en-US" dirty="0"/>
              <a:t>. </a:t>
            </a:r>
            <a:r>
              <a:rPr lang="en-US" dirty="0" smtClean="0"/>
              <a:t>Ball, S</a:t>
            </a:r>
            <a:r>
              <a:rPr lang="en-US" dirty="0"/>
              <a:t>. </a:t>
            </a:r>
            <a:r>
              <a:rPr lang="en-US" dirty="0" err="1" smtClean="0"/>
              <a:t>Bertolucci</a:t>
            </a:r>
            <a:r>
              <a:rPr lang="en-US" dirty="0" smtClean="0"/>
              <a:t>, </a:t>
            </a:r>
            <a:r>
              <a:rPr lang="en-US" dirty="0"/>
              <a:t>F. </a:t>
            </a:r>
            <a:r>
              <a:rPr lang="en-US" dirty="0" err="1" smtClean="0"/>
              <a:t>Bordry</a:t>
            </a:r>
            <a:r>
              <a:rPr lang="en-US" dirty="0" smtClean="0"/>
              <a:t>, P</a:t>
            </a:r>
            <a:r>
              <a:rPr lang="en-US" dirty="0"/>
              <a:t>. </a:t>
            </a:r>
            <a:r>
              <a:rPr lang="en-US" dirty="0" err="1" smtClean="0"/>
              <a:t>Campana</a:t>
            </a:r>
            <a:r>
              <a:rPr lang="en-US" dirty="0" smtClean="0"/>
              <a:t>, </a:t>
            </a:r>
            <a:r>
              <a:rPr lang="en-US" dirty="0"/>
              <a:t>T. </a:t>
            </a:r>
            <a:r>
              <a:rPr lang="en-US" dirty="0" err="1" smtClean="0"/>
              <a:t>Camporesi</a:t>
            </a:r>
            <a:r>
              <a:rPr lang="en-US" dirty="0" smtClean="0"/>
              <a:t>, D</a:t>
            </a:r>
            <a:r>
              <a:rPr lang="en-US" dirty="0"/>
              <a:t>. </a:t>
            </a:r>
            <a:r>
              <a:rPr lang="en-US" dirty="0" smtClean="0"/>
              <a:t>Charlton,                    D</a:t>
            </a:r>
            <a:r>
              <a:rPr lang="en-US" dirty="0"/>
              <a:t>. </a:t>
            </a:r>
            <a:r>
              <a:rPr lang="en-US" dirty="0" err="1" smtClean="0"/>
              <a:t>Contardo</a:t>
            </a:r>
            <a:r>
              <a:rPr lang="en-US" dirty="0" smtClean="0"/>
              <a:t>, B</a:t>
            </a:r>
            <a:r>
              <a:rPr lang="en-US" dirty="0"/>
              <a:t>. Di </a:t>
            </a:r>
            <a:r>
              <a:rPr lang="en-US" dirty="0" err="1" smtClean="0"/>
              <a:t>Girolamo</a:t>
            </a:r>
            <a:r>
              <a:rPr lang="en-US" dirty="0" smtClean="0"/>
              <a:t>, P</a:t>
            </a:r>
            <a:r>
              <a:rPr lang="en-US" dirty="0"/>
              <a:t>. </a:t>
            </a:r>
            <a:r>
              <a:rPr lang="en-US" dirty="0" err="1"/>
              <a:t>Giubellino</a:t>
            </a:r>
            <a:r>
              <a:rPr lang="en-US" dirty="0"/>
              <a:t> , M. </a:t>
            </a:r>
            <a:r>
              <a:rPr lang="en-US" dirty="0" err="1" smtClean="0"/>
              <a:t>Krammer</a:t>
            </a:r>
            <a:r>
              <a:rPr lang="en-US" dirty="0" smtClean="0"/>
              <a:t>, </a:t>
            </a:r>
            <a:r>
              <a:rPr lang="en-US" dirty="0"/>
              <a:t>M. </a:t>
            </a:r>
            <a:r>
              <a:rPr lang="en-US" dirty="0" err="1" smtClean="0"/>
              <a:t>Mangano</a:t>
            </a:r>
            <a:r>
              <a:rPr lang="en-US" dirty="0" smtClean="0"/>
              <a:t>, </a:t>
            </a:r>
            <a:r>
              <a:rPr lang="en-GB" dirty="0"/>
              <a:t>L. </a:t>
            </a:r>
            <a:r>
              <a:rPr lang="en-GB" dirty="0" smtClean="0"/>
              <a:t>Rossi, </a:t>
            </a:r>
            <a:r>
              <a:rPr lang="en-US" dirty="0" smtClean="0"/>
              <a:t>B</a:t>
            </a:r>
            <a:r>
              <a:rPr lang="en-US" dirty="0"/>
              <a:t>. </a:t>
            </a:r>
            <a:r>
              <a:rPr lang="en-US" dirty="0" smtClean="0"/>
              <a:t>Schmidt,        J. </a:t>
            </a:r>
            <a:r>
              <a:rPr lang="en-US" dirty="0" err="1" smtClean="0"/>
              <a:t>Virdee</a:t>
            </a:r>
            <a:r>
              <a:rPr lang="en-US" dirty="0" smtClean="0"/>
              <a:t>, J.P. </a:t>
            </a:r>
            <a:r>
              <a:rPr lang="en-US" dirty="0" err="1" smtClean="0"/>
              <a:t>Wessels</a:t>
            </a:r>
            <a:endParaRPr lang="en-GB" dirty="0"/>
          </a:p>
          <a:p>
            <a:pPr lvl="0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200" dirty="0">
                <a:solidFill>
                  <a:srgbClr val="000090"/>
                </a:solidFill>
              </a:rPr>
              <a:t>To Preparatory Groups &amp; Speakers for the high quality </a:t>
            </a:r>
            <a:r>
              <a:rPr lang="en-US" sz="2200" dirty="0" smtClean="0">
                <a:solidFill>
                  <a:srgbClr val="000090"/>
                </a:solidFill>
              </a:rPr>
              <a:t>presentations</a:t>
            </a:r>
          </a:p>
          <a:p>
            <a:r>
              <a:rPr lang="en-US" dirty="0" smtClean="0"/>
              <a:t>M. </a:t>
            </a:r>
            <a:r>
              <a:rPr lang="en-US" dirty="0" err="1" smtClean="0"/>
              <a:t>Abbrescia</a:t>
            </a:r>
            <a:r>
              <a:rPr lang="en-US" dirty="0"/>
              <a:t>, </a:t>
            </a:r>
            <a:r>
              <a:rPr lang="en-GB" dirty="0" smtClean="0"/>
              <a:t>T</a:t>
            </a:r>
            <a:r>
              <a:rPr lang="en-GB" dirty="0"/>
              <a:t>. </a:t>
            </a:r>
            <a:r>
              <a:rPr lang="en-GB" dirty="0" err="1" smtClean="0"/>
              <a:t>Affolder</a:t>
            </a:r>
            <a:r>
              <a:rPr lang="en-GB" dirty="0" smtClean="0"/>
              <a:t>,</a:t>
            </a:r>
            <a:r>
              <a:rPr lang="en-US" dirty="0"/>
              <a:t> </a:t>
            </a:r>
            <a:r>
              <a:rPr lang="en-US" dirty="0" smtClean="0"/>
              <a:t>A. </a:t>
            </a:r>
            <a:r>
              <a:rPr lang="en-US" dirty="0" err="1"/>
              <a:t>Apyan</a:t>
            </a:r>
            <a:r>
              <a:rPr lang="en-US" dirty="0" smtClean="0"/>
              <a:t>,</a:t>
            </a:r>
            <a:r>
              <a:rPr lang="en-GB" dirty="0" smtClean="0"/>
              <a:t> </a:t>
            </a:r>
            <a:r>
              <a:rPr lang="en-US" dirty="0" smtClean="0"/>
              <a:t>O. </a:t>
            </a:r>
            <a:r>
              <a:rPr lang="en-US" dirty="0" err="1" smtClean="0"/>
              <a:t>Arnaez</a:t>
            </a:r>
            <a:r>
              <a:rPr lang="en-US" dirty="0" smtClean="0"/>
              <a:t>, </a:t>
            </a:r>
            <a:r>
              <a:rPr lang="en-US" dirty="0" smtClean="0">
                <a:cs typeface="Arial"/>
              </a:rPr>
              <a:t>P</a:t>
            </a:r>
            <a:r>
              <a:rPr lang="en-US" dirty="0" smtClean="0">
                <a:cs typeface="Arial"/>
              </a:rPr>
              <a:t>. </a:t>
            </a:r>
            <a:r>
              <a:rPr lang="en-US" dirty="0" err="1">
                <a:cs typeface="Arial"/>
              </a:rPr>
              <a:t>Aspell</a:t>
            </a:r>
            <a:r>
              <a:rPr lang="en-US" dirty="0">
                <a:cs typeface="Arial"/>
              </a:rPr>
              <a:t>, </a:t>
            </a:r>
            <a:r>
              <a:rPr lang="en-GB" dirty="0" smtClean="0"/>
              <a:t>S</a:t>
            </a:r>
            <a:r>
              <a:rPr lang="en-GB" dirty="0"/>
              <a:t>. Bally, </a:t>
            </a:r>
            <a:r>
              <a:rPr lang="en-US" dirty="0"/>
              <a:t>P. de </a:t>
            </a:r>
            <a:r>
              <a:rPr lang="en-US" dirty="0" err="1" smtClean="0"/>
              <a:t>Barbaro</a:t>
            </a:r>
            <a:r>
              <a:rPr lang="en-US" dirty="0" smtClean="0"/>
              <a:t>, A. </a:t>
            </a:r>
            <a:r>
              <a:rPr lang="en-US" dirty="0" err="1" smtClean="0"/>
              <a:t>Belloni</a:t>
            </a:r>
            <a:r>
              <a:rPr lang="en-US" dirty="0" smtClean="0"/>
              <a:t>, </a:t>
            </a:r>
            <a:r>
              <a:rPr lang="en-GB" dirty="0" smtClean="0"/>
              <a:t>O</a:t>
            </a:r>
            <a:r>
              <a:rPr lang="en-GB" dirty="0"/>
              <a:t>. </a:t>
            </a:r>
            <a:r>
              <a:rPr lang="en-GB" dirty="0" err="1"/>
              <a:t>Beltramello</a:t>
            </a:r>
            <a:r>
              <a:rPr lang="en-GB" dirty="0"/>
              <a:t>, </a:t>
            </a:r>
            <a:r>
              <a:rPr lang="en-GB" dirty="0" smtClean="0"/>
              <a:t>I</a:t>
            </a:r>
            <a:r>
              <a:rPr lang="en-GB" dirty="0"/>
              <a:t>. Bergstrom, </a:t>
            </a:r>
            <a:r>
              <a:rPr lang="fr-FR" dirty="0"/>
              <a:t>L. </a:t>
            </a:r>
            <a:r>
              <a:rPr lang="fr-FR" dirty="0" err="1"/>
              <a:t>Betev</a:t>
            </a:r>
            <a:r>
              <a:rPr lang="fr-FR" dirty="0"/>
              <a:t>, </a:t>
            </a:r>
            <a:r>
              <a:rPr lang="en-US" dirty="0" smtClean="0"/>
              <a:t>P. </a:t>
            </a:r>
            <a:r>
              <a:rPr lang="en-US" dirty="0"/>
              <a:t>Braun </a:t>
            </a:r>
            <a:r>
              <a:rPr lang="en-US" dirty="0" err="1" smtClean="0"/>
              <a:t>Munzinger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>
                <a:cs typeface="Arial"/>
              </a:rPr>
              <a:t>M</a:t>
            </a:r>
            <a:r>
              <a:rPr lang="en-US" dirty="0" smtClean="0">
                <a:cs typeface="Arial"/>
              </a:rPr>
              <a:t>. Campbell, </a:t>
            </a:r>
            <a:r>
              <a:rPr lang="en-US" dirty="0" smtClean="0"/>
              <a:t>A. </a:t>
            </a:r>
            <a:r>
              <a:rPr lang="en-US" dirty="0" err="1" smtClean="0"/>
              <a:t>Canepa</a:t>
            </a:r>
            <a:r>
              <a:rPr lang="en-US" dirty="0" smtClean="0"/>
              <a:t>, </a:t>
            </a:r>
            <a:r>
              <a:rPr lang="en-US" dirty="0" smtClean="0">
                <a:cs typeface="Arial"/>
              </a:rPr>
              <a:t>A</a:t>
            </a:r>
            <a:r>
              <a:rPr lang="en-US" dirty="0" smtClean="0"/>
              <a:t>. </a:t>
            </a:r>
            <a:r>
              <a:rPr lang="en-US" dirty="0" err="1"/>
              <a:t>Cardini</a:t>
            </a:r>
            <a:r>
              <a:rPr lang="en-US" dirty="0"/>
              <a:t>, </a:t>
            </a:r>
            <a:r>
              <a:rPr lang="en-US" dirty="0" smtClean="0"/>
              <a:t>S. Caron, </a:t>
            </a:r>
            <a:r>
              <a:rPr lang="en-US" dirty="0" smtClean="0"/>
              <a:t>F</a:t>
            </a:r>
            <a:r>
              <a:rPr lang="en-US" dirty="0" smtClean="0"/>
              <a:t>. </a:t>
            </a:r>
            <a:r>
              <a:rPr lang="en-US" dirty="0" err="1"/>
              <a:t>Cavallari</a:t>
            </a:r>
            <a:r>
              <a:rPr lang="en-US" dirty="0"/>
              <a:t>, </a:t>
            </a:r>
            <a:r>
              <a:rPr lang="fr-FR" dirty="0" smtClean="0"/>
              <a:t>P. </a:t>
            </a:r>
            <a:r>
              <a:rPr lang="fr-FR" dirty="0"/>
              <a:t>Clarke, </a:t>
            </a:r>
            <a:r>
              <a:rPr lang="fr-FR" dirty="0" smtClean="0"/>
              <a:t> </a:t>
            </a:r>
            <a:r>
              <a:rPr lang="en-GB" dirty="0" smtClean="0"/>
              <a:t>P. </a:t>
            </a:r>
            <a:r>
              <a:rPr lang="en-GB" dirty="0" smtClean="0"/>
              <a:t>Collins</a:t>
            </a:r>
            <a:r>
              <a:rPr lang="en-GB" dirty="0" smtClean="0"/>
              <a:t>, </a:t>
            </a:r>
            <a:r>
              <a:rPr lang="en-US" dirty="0" smtClean="0">
                <a:cs typeface="Arial"/>
              </a:rPr>
              <a:t>J</a:t>
            </a:r>
            <a:r>
              <a:rPr lang="en-US" dirty="0" smtClean="0">
                <a:cs typeface="Arial"/>
              </a:rPr>
              <a:t>. </a:t>
            </a:r>
            <a:r>
              <a:rPr lang="en-US" dirty="0">
                <a:cs typeface="Arial"/>
              </a:rPr>
              <a:t>Christiansen, </a:t>
            </a:r>
            <a:r>
              <a:rPr lang="en-GB" dirty="0" smtClean="0"/>
              <a:t>N</a:t>
            </a:r>
            <a:r>
              <a:rPr lang="en-GB" dirty="0"/>
              <a:t>. De </a:t>
            </a:r>
            <a:r>
              <a:rPr lang="en-GB" dirty="0" err="1"/>
              <a:t>Bortoli</a:t>
            </a:r>
            <a:r>
              <a:rPr lang="en-GB" dirty="0"/>
              <a:t>, </a:t>
            </a:r>
            <a:r>
              <a:rPr lang="en-US" dirty="0" smtClean="0"/>
              <a:t>A.</a:t>
            </a:r>
            <a:r>
              <a:rPr lang="en-US" dirty="0" smtClean="0"/>
              <a:t> </a:t>
            </a:r>
            <a:r>
              <a:rPr lang="en-US" dirty="0" err="1" smtClean="0"/>
              <a:t>Dainese</a:t>
            </a:r>
            <a:r>
              <a:rPr lang="en-US" dirty="0" smtClean="0"/>
              <a:t>, </a:t>
            </a:r>
            <a:r>
              <a:rPr lang="en-US" dirty="0" smtClean="0"/>
              <a:t>P</a:t>
            </a:r>
            <a:r>
              <a:rPr lang="en-US" dirty="0"/>
              <a:t>. </a:t>
            </a:r>
            <a:r>
              <a:rPr lang="en-US" dirty="0" err="1" smtClean="0"/>
              <a:t>Dupieux</a:t>
            </a:r>
            <a:r>
              <a:rPr lang="en-US" dirty="0" smtClean="0"/>
              <a:t>, </a:t>
            </a:r>
            <a:r>
              <a:rPr lang="en-US" dirty="0" smtClean="0"/>
              <a:t>K. </a:t>
            </a:r>
            <a:r>
              <a:rPr lang="en-US" dirty="0" err="1" smtClean="0"/>
              <a:t>Einsweiler</a:t>
            </a:r>
            <a:r>
              <a:rPr lang="en-US" dirty="0" smtClean="0"/>
              <a:t>, </a:t>
            </a:r>
            <a:r>
              <a:rPr lang="en-US" dirty="0" smtClean="0">
                <a:cs typeface="Arial"/>
              </a:rPr>
              <a:t>P</a:t>
            </a:r>
            <a:r>
              <a:rPr lang="en-US" dirty="0" smtClean="0">
                <a:cs typeface="Arial"/>
              </a:rPr>
              <a:t>. </a:t>
            </a:r>
            <a:r>
              <a:rPr lang="en-US" dirty="0" err="1">
                <a:cs typeface="Arial"/>
              </a:rPr>
              <a:t>Farthouat</a:t>
            </a:r>
            <a:r>
              <a:rPr lang="en-US" dirty="0">
                <a:cs typeface="Arial"/>
              </a:rPr>
              <a:t>, </a:t>
            </a:r>
            <a:r>
              <a:rPr lang="en-GB" dirty="0" smtClean="0"/>
              <a:t>D. </a:t>
            </a:r>
            <a:r>
              <a:rPr lang="en-GB" dirty="0" err="1" smtClean="0"/>
              <a:t>Ferrere</a:t>
            </a:r>
            <a:r>
              <a:rPr lang="en-GB" dirty="0" smtClean="0"/>
              <a:t>, </a:t>
            </a:r>
            <a:r>
              <a:rPr lang="en-US" dirty="0" smtClean="0"/>
              <a:t>M. </a:t>
            </a:r>
            <a:r>
              <a:rPr lang="en-US" dirty="0"/>
              <a:t>Ferro-</a:t>
            </a:r>
            <a:r>
              <a:rPr lang="en-US" dirty="0" err="1" smtClean="0"/>
              <a:t>Luzzi</a:t>
            </a:r>
            <a:r>
              <a:rPr lang="en-US" dirty="0" smtClean="0"/>
              <a:t>, C. </a:t>
            </a:r>
            <a:r>
              <a:rPr lang="en-US" dirty="0" err="1" smtClean="0"/>
              <a:t>Gargiulo</a:t>
            </a:r>
            <a:r>
              <a:rPr lang="en-US" dirty="0" smtClean="0"/>
              <a:t>,</a:t>
            </a:r>
            <a:r>
              <a:rPr lang="fr-FR" dirty="0"/>
              <a:t> </a:t>
            </a:r>
            <a:r>
              <a:rPr lang="en-US" dirty="0" smtClean="0"/>
              <a:t>T. </a:t>
            </a:r>
            <a:r>
              <a:rPr lang="en-US" dirty="0" err="1" smtClean="0"/>
              <a:t>Gershon</a:t>
            </a:r>
            <a:r>
              <a:rPr lang="en-US" dirty="0" smtClean="0"/>
              <a:t>,</a:t>
            </a:r>
            <a:endParaRPr lang="en-US" dirty="0"/>
          </a:p>
          <a:p>
            <a:r>
              <a:rPr lang="fr-FR" dirty="0" smtClean="0"/>
              <a:t>V</a:t>
            </a:r>
            <a:r>
              <a:rPr lang="fr-FR" dirty="0" smtClean="0"/>
              <a:t>. Gligorov,</a:t>
            </a:r>
            <a:r>
              <a:rPr lang="en-US" dirty="0" smtClean="0"/>
              <a:t>  </a:t>
            </a:r>
            <a:r>
              <a:rPr lang="fr-FR" dirty="0" smtClean="0"/>
              <a:t>M. </a:t>
            </a:r>
            <a:r>
              <a:rPr lang="fr-FR" dirty="0" err="1"/>
              <a:t>Girone</a:t>
            </a:r>
            <a:r>
              <a:rPr lang="fr-FR" dirty="0"/>
              <a:t>, </a:t>
            </a:r>
            <a:r>
              <a:rPr lang="en-US" dirty="0" smtClean="0"/>
              <a:t>D. </a:t>
            </a:r>
            <a:r>
              <a:rPr lang="en-US" dirty="0" err="1" smtClean="0"/>
              <a:t>Giugni</a:t>
            </a:r>
            <a:r>
              <a:rPr lang="en-US" dirty="0" smtClean="0"/>
              <a:t>, </a:t>
            </a:r>
            <a:r>
              <a:rPr lang="en-US" dirty="0" smtClean="0"/>
              <a:t>N. Glover, </a:t>
            </a:r>
            <a:r>
              <a:rPr lang="fr-FR" dirty="0" smtClean="0"/>
              <a:t>B</a:t>
            </a:r>
            <a:r>
              <a:rPr lang="fr-FR" dirty="0"/>
              <a:t>. </a:t>
            </a:r>
            <a:r>
              <a:rPr lang="fr-FR" dirty="0" err="1"/>
              <a:t>Gorini</a:t>
            </a:r>
            <a:r>
              <a:rPr lang="fr-FR" dirty="0"/>
              <a:t>, </a:t>
            </a:r>
            <a:r>
              <a:rPr lang="en-US" dirty="0" smtClean="0">
                <a:cs typeface="Arial"/>
              </a:rPr>
              <a:t>T. </a:t>
            </a:r>
            <a:r>
              <a:rPr lang="en-US" dirty="0" err="1">
                <a:cs typeface="Arial"/>
              </a:rPr>
              <a:t>Grassi</a:t>
            </a:r>
            <a:r>
              <a:rPr lang="en-US" dirty="0">
                <a:cs typeface="Arial"/>
              </a:rPr>
              <a:t>, </a:t>
            </a:r>
            <a:r>
              <a:rPr lang="en-US" dirty="0"/>
              <a:t>Lindsey Gray, </a:t>
            </a:r>
            <a:r>
              <a:rPr lang="en-US" dirty="0" smtClean="0"/>
              <a:t>G</a:t>
            </a:r>
            <a:r>
              <a:rPr lang="en-US" dirty="0" smtClean="0"/>
              <a:t>. </a:t>
            </a:r>
            <a:r>
              <a:rPr lang="en-US" dirty="0" err="1" smtClean="0"/>
              <a:t>Graziani</a:t>
            </a:r>
            <a:r>
              <a:rPr lang="en-US" dirty="0"/>
              <a:t>, </a:t>
            </a:r>
            <a:r>
              <a:rPr lang="en-US" dirty="0" smtClean="0">
                <a:cs typeface="Arial"/>
              </a:rPr>
              <a:t>A </a:t>
            </a:r>
            <a:r>
              <a:rPr lang="en-US" dirty="0" err="1">
                <a:cs typeface="Arial"/>
              </a:rPr>
              <a:t>Grillo</a:t>
            </a:r>
            <a:r>
              <a:rPr lang="en-US" dirty="0">
                <a:cs typeface="Arial"/>
              </a:rPr>
              <a:t>, </a:t>
            </a:r>
            <a:r>
              <a:rPr lang="en-US" dirty="0" smtClean="0"/>
              <a:t>C. </a:t>
            </a:r>
            <a:r>
              <a:rPr lang="en-US" dirty="0" err="1" smtClean="0"/>
              <a:t>Grojean</a:t>
            </a:r>
            <a:r>
              <a:rPr lang="en-US" dirty="0" smtClean="0"/>
              <a:t>, </a:t>
            </a:r>
            <a:r>
              <a:rPr lang="en-US" dirty="0" smtClean="0">
                <a:cs typeface="Arial"/>
              </a:rPr>
              <a:t>M</a:t>
            </a:r>
            <a:r>
              <a:rPr lang="en-US" dirty="0" smtClean="0">
                <a:cs typeface="Arial"/>
              </a:rPr>
              <a:t>. </a:t>
            </a:r>
            <a:r>
              <a:rPr lang="en-US" dirty="0">
                <a:cs typeface="Arial"/>
              </a:rPr>
              <a:t>Hansen</a:t>
            </a:r>
            <a:r>
              <a:rPr lang="en-US" dirty="0" smtClean="0">
                <a:cs typeface="Arial"/>
              </a:rPr>
              <a:t>, </a:t>
            </a:r>
            <a:r>
              <a:rPr lang="en-GB" dirty="0" smtClean="0"/>
              <a:t>F. Hartmann, </a:t>
            </a:r>
            <a:r>
              <a:rPr lang="en-US" dirty="0" smtClean="0"/>
              <a:t>A. </a:t>
            </a:r>
            <a:r>
              <a:rPr lang="en-US" dirty="0" err="1" smtClean="0"/>
              <a:t>Henriques</a:t>
            </a:r>
            <a:r>
              <a:rPr lang="en-US" dirty="0"/>
              <a:t>, </a:t>
            </a:r>
            <a:r>
              <a:rPr lang="en-US" dirty="0" smtClean="0"/>
              <a:t>A. M. </a:t>
            </a:r>
            <a:r>
              <a:rPr lang="en-US" dirty="0" err="1"/>
              <a:t>Henriques</a:t>
            </a:r>
            <a:r>
              <a:rPr lang="en-US" dirty="0"/>
              <a:t> </a:t>
            </a:r>
            <a:r>
              <a:rPr lang="en-US" dirty="0" err="1" smtClean="0"/>
              <a:t>Correia</a:t>
            </a:r>
            <a:r>
              <a:rPr lang="en-US" dirty="0" smtClean="0"/>
              <a:t>, </a:t>
            </a:r>
            <a:r>
              <a:rPr lang="en-GB" dirty="0" smtClean="0"/>
              <a:t>F</a:t>
            </a:r>
            <a:r>
              <a:rPr lang="en-GB" dirty="0" smtClean="0"/>
              <a:t>. </a:t>
            </a:r>
            <a:r>
              <a:rPr lang="en-GB" dirty="0" err="1" smtClean="0"/>
              <a:t>Huegging</a:t>
            </a:r>
            <a:r>
              <a:rPr lang="en-GB" dirty="0" smtClean="0"/>
              <a:t>,</a:t>
            </a:r>
            <a:r>
              <a:rPr lang="en-US" dirty="0"/>
              <a:t> P. </a:t>
            </a:r>
            <a:r>
              <a:rPr lang="en-US" dirty="0" err="1"/>
              <a:t>Iengo</a:t>
            </a:r>
            <a:r>
              <a:rPr lang="en-US" dirty="0" smtClean="0"/>
              <a:t>,</a:t>
            </a:r>
            <a:r>
              <a:rPr lang="en-GB" dirty="0" smtClean="0"/>
              <a:t> </a:t>
            </a:r>
            <a:r>
              <a:rPr lang="en-US" dirty="0" smtClean="0"/>
              <a:t>G.</a:t>
            </a:r>
            <a:r>
              <a:rPr lang="en-US" dirty="0" smtClean="0"/>
              <a:t> </a:t>
            </a:r>
            <a:r>
              <a:rPr lang="en-US" dirty="0" err="1" smtClean="0"/>
              <a:t>Isidori</a:t>
            </a:r>
            <a:r>
              <a:rPr lang="en-US" dirty="0" smtClean="0"/>
              <a:t>, </a:t>
            </a:r>
            <a:r>
              <a:rPr lang="en-US" dirty="0" smtClean="0">
                <a:cs typeface="Arial"/>
              </a:rPr>
              <a:t>A</a:t>
            </a:r>
            <a:r>
              <a:rPr lang="en-US" dirty="0">
                <a:cs typeface="Arial"/>
              </a:rPr>
              <a:t>. Kluge</a:t>
            </a:r>
            <a:r>
              <a:rPr lang="en-US" dirty="0" smtClean="0">
                <a:cs typeface="Arial"/>
              </a:rPr>
              <a:t>, </a:t>
            </a:r>
            <a:r>
              <a:rPr lang="en-US" dirty="0" smtClean="0"/>
              <a:t>M. </a:t>
            </a:r>
            <a:r>
              <a:rPr lang="en-US" dirty="0" err="1"/>
              <a:t>Klute</a:t>
            </a:r>
            <a:r>
              <a:rPr lang="en-US" dirty="0"/>
              <a:t>, </a:t>
            </a:r>
            <a:r>
              <a:rPr lang="fr-FR" dirty="0" smtClean="0"/>
              <a:t>N</a:t>
            </a:r>
            <a:r>
              <a:rPr lang="fr-FR" dirty="0" smtClean="0"/>
              <a:t>. </a:t>
            </a:r>
            <a:r>
              <a:rPr lang="fr-FR" dirty="0" err="1" smtClean="0"/>
              <a:t>Konstantinidis</a:t>
            </a:r>
            <a:r>
              <a:rPr lang="fr-FR" dirty="0" smtClean="0"/>
              <a:t>, </a:t>
            </a:r>
            <a:r>
              <a:rPr lang="en-US" dirty="0" smtClean="0"/>
              <a:t>O</a:t>
            </a:r>
            <a:r>
              <a:rPr lang="en-US" dirty="0"/>
              <a:t>. </a:t>
            </a:r>
            <a:r>
              <a:rPr lang="en-US" dirty="0" err="1"/>
              <a:t>Kortner</a:t>
            </a:r>
            <a:r>
              <a:rPr lang="en-US" dirty="0"/>
              <a:t>, </a:t>
            </a:r>
            <a:r>
              <a:rPr lang="fr-FR" dirty="0" smtClean="0"/>
              <a:t>M</a:t>
            </a:r>
            <a:r>
              <a:rPr lang="fr-FR" dirty="0" smtClean="0"/>
              <a:t>. </a:t>
            </a:r>
            <a:r>
              <a:rPr lang="fr-FR" dirty="0" err="1"/>
              <a:t>Krzewicki</a:t>
            </a:r>
            <a:r>
              <a:rPr lang="fr-FR" dirty="0"/>
              <a:t>, </a:t>
            </a:r>
            <a:r>
              <a:rPr lang="fr-FR" dirty="0" smtClean="0"/>
              <a:t>D. </a:t>
            </a:r>
            <a:r>
              <a:rPr lang="fr-FR" dirty="0"/>
              <a:t>Lange, </a:t>
            </a:r>
            <a:r>
              <a:rPr lang="en-US" dirty="0" smtClean="0">
                <a:cs typeface="Arial"/>
              </a:rPr>
              <a:t>F. </a:t>
            </a:r>
            <a:r>
              <a:rPr lang="en-US" dirty="0" err="1" smtClean="0">
                <a:cs typeface="Arial"/>
              </a:rPr>
              <a:t>Lanni</a:t>
            </a:r>
            <a:r>
              <a:rPr lang="en-US" dirty="0" smtClean="0">
                <a:cs typeface="Arial"/>
              </a:rPr>
              <a:t>, </a:t>
            </a:r>
            <a:r>
              <a:rPr lang="en-US" dirty="0" smtClean="0"/>
              <a:t>C</a:t>
            </a:r>
            <a:r>
              <a:rPr lang="en-US" dirty="0"/>
              <a:t>. Lipmann, </a:t>
            </a:r>
            <a:r>
              <a:rPr lang="it-IT" dirty="0" smtClean="0"/>
              <a:t>V. </a:t>
            </a:r>
            <a:r>
              <a:rPr lang="it-IT" dirty="0" err="1" smtClean="0"/>
              <a:t>Manzari</a:t>
            </a:r>
            <a:r>
              <a:rPr lang="it-IT" dirty="0"/>
              <a:t>, </a:t>
            </a:r>
            <a:r>
              <a:rPr lang="fr-FR" dirty="0" smtClean="0"/>
              <a:t>F. </a:t>
            </a:r>
            <a:r>
              <a:rPr lang="fr-FR" dirty="0" err="1" smtClean="0"/>
              <a:t>Meijers</a:t>
            </a:r>
            <a:r>
              <a:rPr lang="fr-FR" dirty="0" smtClean="0"/>
              <a:t>,</a:t>
            </a:r>
            <a:r>
              <a:rPr lang="fr-FR" dirty="0"/>
              <a:t> </a:t>
            </a:r>
            <a:r>
              <a:rPr lang="en-US" dirty="0"/>
              <a:t>I. </a:t>
            </a:r>
            <a:r>
              <a:rPr lang="en-US" dirty="0" err="1"/>
              <a:t>Melzer-Pellmann</a:t>
            </a:r>
            <a:r>
              <a:rPr lang="en-US" dirty="0"/>
              <a:t>, </a:t>
            </a:r>
            <a:r>
              <a:rPr lang="en-US" dirty="0" smtClean="0">
                <a:cs typeface="Arial"/>
              </a:rPr>
              <a:t>P</a:t>
            </a:r>
            <a:r>
              <a:rPr lang="en-US" dirty="0" smtClean="0">
                <a:cs typeface="Arial"/>
              </a:rPr>
              <a:t>. Moreira, </a:t>
            </a:r>
            <a:r>
              <a:rPr lang="en-GB" dirty="0" smtClean="0"/>
              <a:t>D</a:t>
            </a:r>
            <a:r>
              <a:rPr lang="en-GB" dirty="0"/>
              <a:t>. </a:t>
            </a:r>
            <a:r>
              <a:rPr lang="en-GB" dirty="0" err="1" smtClean="0"/>
              <a:t>Muenstermann</a:t>
            </a:r>
            <a:r>
              <a:rPr lang="en-GB" dirty="0" smtClean="0"/>
              <a:t>, </a:t>
            </a:r>
            <a:r>
              <a:rPr lang="en-US" dirty="0" smtClean="0"/>
              <a:t>F. </a:t>
            </a:r>
            <a:r>
              <a:rPr lang="en-US" dirty="0" err="1"/>
              <a:t>Nessi-Tedaldi</a:t>
            </a:r>
            <a:r>
              <a:rPr lang="en-US" dirty="0"/>
              <a:t>, </a:t>
            </a:r>
            <a:r>
              <a:rPr lang="fr-FR" dirty="0" smtClean="0"/>
              <a:t>N. </a:t>
            </a:r>
            <a:r>
              <a:rPr lang="fr-FR" dirty="0" err="1" smtClean="0"/>
              <a:t>Neufeld</a:t>
            </a:r>
            <a:r>
              <a:rPr lang="fr-FR" dirty="0" smtClean="0"/>
              <a:t>,</a:t>
            </a:r>
            <a:r>
              <a:rPr lang="en-US" dirty="0"/>
              <a:t> </a:t>
            </a:r>
            <a:r>
              <a:rPr lang="en-US" dirty="0" smtClean="0"/>
              <a:t>A. </a:t>
            </a:r>
            <a:r>
              <a:rPr lang="en-US" dirty="0" err="1" smtClean="0"/>
              <a:t>Nisati</a:t>
            </a:r>
            <a:r>
              <a:rPr lang="en-US" dirty="0" smtClean="0"/>
              <a:t>, G. Perez, </a:t>
            </a:r>
            <a:r>
              <a:rPr lang="en-US" dirty="0" smtClean="0"/>
              <a:t>D</a:t>
            </a:r>
            <a:r>
              <a:rPr lang="en-US" dirty="0" smtClean="0"/>
              <a:t>. </a:t>
            </a:r>
            <a:r>
              <a:rPr lang="en-US" dirty="0" err="1" smtClean="0"/>
              <a:t>Petyt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fr-FR" dirty="0" smtClean="0"/>
              <a:t> </a:t>
            </a:r>
            <a:r>
              <a:rPr lang="en-US" dirty="0" smtClean="0"/>
              <a:t>J. </a:t>
            </a:r>
            <a:r>
              <a:rPr lang="en-US" dirty="0" err="1" smtClean="0"/>
              <a:t>Proudfoot</a:t>
            </a:r>
            <a:r>
              <a:rPr lang="en-US" dirty="0" smtClean="0"/>
              <a:t>, </a:t>
            </a:r>
            <a:r>
              <a:rPr lang="en-US" dirty="0" smtClean="0">
                <a:cs typeface="Arial"/>
              </a:rPr>
              <a:t>R. </a:t>
            </a:r>
            <a:r>
              <a:rPr lang="en-US" dirty="0">
                <a:cs typeface="Arial"/>
              </a:rPr>
              <a:t>Richter, </a:t>
            </a:r>
            <a:r>
              <a:rPr lang="fr-FR" dirty="0" smtClean="0"/>
              <a:t>I. </a:t>
            </a:r>
            <a:r>
              <a:rPr lang="fr-FR" dirty="0" err="1"/>
              <a:t>Riu</a:t>
            </a:r>
            <a:r>
              <a:rPr lang="fr-FR" dirty="0" smtClean="0"/>
              <a:t>, F</a:t>
            </a:r>
            <a:r>
              <a:rPr lang="fr-FR" dirty="0" smtClean="0"/>
              <a:t>.</a:t>
            </a:r>
            <a:r>
              <a:rPr lang="en-US" dirty="0" smtClean="0"/>
              <a:t> </a:t>
            </a:r>
            <a:r>
              <a:rPr lang="en-US" dirty="0" err="1"/>
              <a:t>Ronchetti</a:t>
            </a:r>
            <a:r>
              <a:rPr lang="en-US" dirty="0"/>
              <a:t>, </a:t>
            </a:r>
            <a:r>
              <a:rPr lang="en-US" dirty="0" smtClean="0"/>
              <a:t>G. Salam, </a:t>
            </a:r>
            <a:r>
              <a:rPr lang="en-US" dirty="0" smtClean="0"/>
              <a:t>R</a:t>
            </a:r>
            <a:r>
              <a:rPr lang="en-US" dirty="0"/>
              <a:t>. </a:t>
            </a:r>
            <a:r>
              <a:rPr lang="en-US" dirty="0" err="1"/>
              <a:t>Santonico</a:t>
            </a:r>
            <a:r>
              <a:rPr lang="en-US" dirty="0"/>
              <a:t>, </a:t>
            </a:r>
            <a:r>
              <a:rPr lang="en-US" dirty="0" smtClean="0">
                <a:cs typeface="Arial"/>
              </a:rPr>
              <a:t>O. </a:t>
            </a:r>
            <a:r>
              <a:rPr lang="en-US" dirty="0">
                <a:cs typeface="Arial"/>
              </a:rPr>
              <a:t>Sasaki, </a:t>
            </a:r>
            <a:r>
              <a:rPr lang="en-US" dirty="0" smtClean="0"/>
              <a:t>B. Schmidt, </a:t>
            </a:r>
            <a:r>
              <a:rPr lang="en-US" dirty="0"/>
              <a:t>A. </a:t>
            </a:r>
            <a:r>
              <a:rPr lang="en-US" dirty="0" smtClean="0"/>
              <a:t>Sharma, D. </a:t>
            </a:r>
            <a:r>
              <a:rPr lang="en-US" dirty="0" err="1"/>
              <a:t>Silvermyr</a:t>
            </a:r>
            <a:r>
              <a:rPr lang="en-US" dirty="0"/>
              <a:t>, </a:t>
            </a:r>
            <a:r>
              <a:rPr lang="fr-FR" dirty="0" smtClean="0"/>
              <a:t>W. Smith, </a:t>
            </a:r>
            <a:r>
              <a:rPr lang="it-IT" dirty="0" err="1" smtClean="0"/>
              <a:t>W</a:t>
            </a:r>
            <a:r>
              <a:rPr lang="it-IT" dirty="0" smtClean="0"/>
              <a:t>. </a:t>
            </a:r>
            <a:r>
              <a:rPr lang="it-IT" dirty="0" err="1" smtClean="0"/>
              <a:t>Snoeys</a:t>
            </a:r>
            <a:r>
              <a:rPr lang="it-IT" dirty="0" smtClean="0"/>
              <a:t>, </a:t>
            </a:r>
            <a:r>
              <a:rPr lang="fr-FR" dirty="0" smtClean="0"/>
              <a:t>G. Stewart, </a:t>
            </a:r>
            <a:r>
              <a:rPr lang="en-US" dirty="0" smtClean="0">
                <a:cs typeface="Arial"/>
              </a:rPr>
              <a:t>A. </a:t>
            </a:r>
            <a:r>
              <a:rPr lang="en-US" dirty="0" err="1" smtClean="0">
                <a:cs typeface="Arial"/>
              </a:rPr>
              <a:t>Straessner</a:t>
            </a:r>
            <a:r>
              <a:rPr lang="en-US" dirty="0" smtClean="0">
                <a:cs typeface="Arial"/>
              </a:rPr>
              <a:t>, </a:t>
            </a:r>
            <a:r>
              <a:rPr lang="en-US" dirty="0" smtClean="0"/>
              <a:t>P. </a:t>
            </a:r>
            <a:r>
              <a:rPr lang="en-US" dirty="0" err="1" smtClean="0"/>
              <a:t>Tropea</a:t>
            </a:r>
            <a:r>
              <a:rPr lang="en-US" dirty="0" smtClean="0"/>
              <a:t>, </a:t>
            </a:r>
            <a:r>
              <a:rPr lang="en-US" dirty="0" smtClean="0"/>
              <a:t>V. </a:t>
            </a:r>
            <a:r>
              <a:rPr lang="en-US" dirty="0" err="1" smtClean="0"/>
              <a:t>Vagnoni</a:t>
            </a:r>
            <a:r>
              <a:rPr lang="en-US" dirty="0" smtClean="0"/>
              <a:t>, </a:t>
            </a:r>
            <a:r>
              <a:rPr lang="fr-FR" dirty="0" smtClean="0"/>
              <a:t>P</a:t>
            </a:r>
            <a:r>
              <a:rPr lang="fr-FR" dirty="0" smtClean="0"/>
              <a:t>. </a:t>
            </a:r>
            <a:r>
              <a:rPr lang="fr-FR" dirty="0"/>
              <a:t>Vande </a:t>
            </a:r>
            <a:r>
              <a:rPr lang="fr-FR" dirty="0" err="1"/>
              <a:t>Vyvre</a:t>
            </a:r>
            <a:r>
              <a:rPr lang="fr-FR" dirty="0"/>
              <a:t>, </a:t>
            </a:r>
            <a:r>
              <a:rPr lang="en-US" dirty="0" smtClean="0">
                <a:cs typeface="Arial"/>
              </a:rPr>
              <a:t>F. </a:t>
            </a:r>
            <a:r>
              <a:rPr lang="en-US" dirty="0" err="1" smtClean="0">
                <a:cs typeface="Arial"/>
              </a:rPr>
              <a:t>Vasey</a:t>
            </a:r>
            <a:r>
              <a:rPr lang="en-US" dirty="0" smtClean="0">
                <a:cs typeface="Arial"/>
              </a:rPr>
              <a:t>, </a:t>
            </a:r>
            <a:r>
              <a:rPr lang="fr-FR" dirty="0" smtClean="0"/>
              <a:t>S. Veneziano, </a:t>
            </a:r>
            <a:r>
              <a:rPr lang="en-GB" dirty="0" smtClean="0"/>
              <a:t>H. </a:t>
            </a:r>
            <a:r>
              <a:rPr lang="en-GB" dirty="0" err="1" smtClean="0"/>
              <a:t>Vincke</a:t>
            </a:r>
            <a:r>
              <a:rPr lang="en-GB" dirty="0" smtClean="0"/>
              <a:t>, </a:t>
            </a:r>
            <a:r>
              <a:rPr lang="en-US" dirty="0" smtClean="0"/>
              <a:t>U. </a:t>
            </a:r>
            <a:r>
              <a:rPr lang="en-US" dirty="0" err="1" smtClean="0"/>
              <a:t>Wiedmann</a:t>
            </a:r>
            <a:r>
              <a:rPr lang="en-US" dirty="0" smtClean="0"/>
              <a:t>,</a:t>
            </a:r>
            <a:r>
              <a:rPr lang="en-GB" dirty="0" smtClean="0"/>
              <a:t> </a:t>
            </a:r>
            <a:r>
              <a:rPr lang="en-US" dirty="0" smtClean="0"/>
              <a:t>A. </a:t>
            </a:r>
            <a:r>
              <a:rPr lang="en-US" dirty="0" err="1" smtClean="0"/>
              <a:t>Weiler</a:t>
            </a:r>
            <a:r>
              <a:rPr lang="en-US" dirty="0" smtClean="0"/>
              <a:t>, P. Wells, S. </a:t>
            </a:r>
            <a:r>
              <a:rPr lang="en-US" dirty="0" err="1" smtClean="0"/>
              <a:t>Willocq</a:t>
            </a:r>
            <a:r>
              <a:rPr lang="en-US" dirty="0" smtClean="0"/>
              <a:t>, </a:t>
            </a:r>
            <a:r>
              <a:rPr lang="en-US" dirty="0" smtClean="0">
                <a:cs typeface="Arial"/>
              </a:rPr>
              <a:t>K</a:t>
            </a:r>
            <a:r>
              <a:rPr lang="en-US" dirty="0" smtClean="0">
                <a:cs typeface="Arial"/>
              </a:rPr>
              <a:t>. Wyllie, </a:t>
            </a:r>
            <a:r>
              <a:rPr lang="en-GB" dirty="0" smtClean="0"/>
              <a:t>K</a:t>
            </a:r>
            <a:r>
              <a:rPr lang="en-GB" dirty="0"/>
              <a:t>. </a:t>
            </a:r>
            <a:r>
              <a:rPr lang="en-GB" dirty="0" err="1" smtClean="0"/>
              <a:t>Zabrzycki</a:t>
            </a:r>
            <a:r>
              <a:rPr lang="en-GB" dirty="0" smtClean="0"/>
              <a:t>, </a:t>
            </a:r>
            <a:r>
              <a:rPr lang="en-GB" dirty="0"/>
              <a:t>W. </a:t>
            </a:r>
            <a:r>
              <a:rPr lang="en-GB" dirty="0" err="1" smtClean="0"/>
              <a:t>Zeuner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2083" y="15498"/>
            <a:ext cx="1001917" cy="365125"/>
          </a:xfrm>
        </p:spPr>
        <p:txBody>
          <a:bodyPr/>
          <a:lstStyle/>
          <a:p>
            <a:fld id="{9CA62D5A-175C-0146-8DFE-850ADA1B8FD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752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53132" y="2753150"/>
            <a:ext cx="69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-6076" y="48223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Thank you:</a:t>
            </a:r>
            <a:endParaRPr 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009" y="507943"/>
            <a:ext cx="887004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90"/>
                </a:solidFill>
              </a:rPr>
              <a:t>To all the Participants for the lively </a:t>
            </a:r>
            <a:r>
              <a:rPr lang="en-US" sz="2200" dirty="0" smtClean="0">
                <a:solidFill>
                  <a:srgbClr val="000090"/>
                </a:solidFill>
              </a:rPr>
              <a:t>discussions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200" dirty="0" smtClean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42083" y="15498"/>
            <a:ext cx="1001917" cy="365125"/>
          </a:xfrm>
        </p:spPr>
        <p:txBody>
          <a:bodyPr/>
          <a:lstStyle/>
          <a:p>
            <a:fld id="{9CA62D5A-175C-0146-8DFE-850ADA1B8FD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5722" y="3703445"/>
            <a:ext cx="90282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90"/>
                </a:solidFill>
              </a:rPr>
              <a:t>T</a:t>
            </a:r>
            <a:r>
              <a:rPr lang="en-US" sz="2200" dirty="0" smtClean="0">
                <a:solidFill>
                  <a:srgbClr val="000090"/>
                </a:solidFill>
              </a:rPr>
              <a:t>o </a:t>
            </a:r>
            <a:r>
              <a:rPr lang="en-US" sz="2200" dirty="0" err="1" smtClean="0">
                <a:solidFill>
                  <a:srgbClr val="000090"/>
                </a:solidFill>
              </a:rPr>
              <a:t>Petya</a:t>
            </a:r>
            <a:r>
              <a:rPr lang="en-US" sz="2200" dirty="0">
                <a:solidFill>
                  <a:srgbClr val="000090"/>
                </a:solidFill>
              </a:rPr>
              <a:t>,</a:t>
            </a:r>
            <a:r>
              <a:rPr lang="en-US" sz="2200" dirty="0" smtClean="0">
                <a:solidFill>
                  <a:srgbClr val="000090"/>
                </a:solidFill>
              </a:rPr>
              <a:t> </a:t>
            </a:r>
            <a:r>
              <a:rPr lang="en-US" sz="2200" b="1" dirty="0" smtClean="0">
                <a:solidFill>
                  <a:srgbClr val="000090"/>
                </a:solidFill>
              </a:rPr>
              <a:t>Connie and Dawn for making this </a:t>
            </a:r>
            <a:r>
              <a:rPr lang="en-US" sz="2200" b="1" dirty="0">
                <a:solidFill>
                  <a:srgbClr val="000090"/>
                </a:solidFill>
              </a:rPr>
              <a:t>workshop </a:t>
            </a:r>
            <a:r>
              <a:rPr lang="en-US" sz="2200" b="1" dirty="0" smtClean="0">
                <a:solidFill>
                  <a:srgbClr val="000090"/>
                </a:solidFill>
              </a:rPr>
              <a:t>very pleasant</a:t>
            </a:r>
            <a:endParaRPr lang="en-US" sz="2200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7313" y="6457434"/>
            <a:ext cx="869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And to G. </a:t>
            </a:r>
            <a:r>
              <a:rPr lang="en-US" dirty="0" err="1" smtClean="0">
                <a:solidFill>
                  <a:srgbClr val="000090"/>
                </a:solidFill>
              </a:rPr>
              <a:t>Darbo</a:t>
            </a:r>
            <a:r>
              <a:rPr lang="en-US" dirty="0" smtClean="0">
                <a:solidFill>
                  <a:srgbClr val="000090"/>
                </a:solidFill>
              </a:rPr>
              <a:t> for the </a:t>
            </a:r>
            <a:r>
              <a:rPr lang="en-US" dirty="0">
                <a:solidFill>
                  <a:srgbClr val="000090"/>
                </a:solidFill>
              </a:rPr>
              <a:t>pictures </a:t>
            </a:r>
            <a:r>
              <a:rPr lang="en-US" sz="1400" dirty="0">
                <a:hlinkClick r:id="rId3"/>
              </a:rPr>
              <a:t>https://www.flickr.com/photos/giovannidarbo/sets/72157648495683310</a:t>
            </a:r>
            <a:r>
              <a:rPr lang="en-US" sz="1400" dirty="0" smtClean="0">
                <a:hlinkClick r:id="rId3"/>
              </a:rPr>
              <a:t>/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11" name="Picture 10" descr="15596690962_a96fbbd943_k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63" b="32240"/>
          <a:stretch/>
        </p:blipFill>
        <p:spPr>
          <a:xfrm>
            <a:off x="6866" y="969718"/>
            <a:ext cx="9144000" cy="2667000"/>
          </a:xfrm>
          <a:prstGeom prst="rect">
            <a:avLst/>
          </a:prstGeom>
        </p:spPr>
      </p:pic>
      <p:pic>
        <p:nvPicPr>
          <p:cNvPr id="13" name="Picture 12" descr="14975121064_3869f84bbe_q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66" y="4223609"/>
            <a:ext cx="2235200" cy="2235200"/>
          </a:xfrm>
          <a:prstGeom prst="rect">
            <a:avLst/>
          </a:prstGeom>
        </p:spPr>
      </p:pic>
      <p:pic>
        <p:nvPicPr>
          <p:cNvPr id="14" name="Picture 13" descr="15572144036_74cec4955a_q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766" y="4198209"/>
            <a:ext cx="2324100" cy="2324100"/>
          </a:xfrm>
          <a:prstGeom prst="rect">
            <a:avLst/>
          </a:prstGeom>
        </p:spPr>
      </p:pic>
      <p:pic>
        <p:nvPicPr>
          <p:cNvPr id="15" name="Picture 14" descr="15409216369_89f58e0285_q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295" y="4230478"/>
            <a:ext cx="2291831" cy="229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839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53132" y="2753150"/>
            <a:ext cx="69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27067" y="1696022"/>
            <a:ext cx="835836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00" indent="-349200">
              <a:spcBef>
                <a:spcPts val="1200"/>
              </a:spcBef>
              <a:spcAft>
                <a:spcPts val="600"/>
              </a:spcAft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When we first met last year, the </a:t>
            </a:r>
            <a:r>
              <a:rPr lang="en-GB" sz="2400" dirty="0">
                <a:solidFill>
                  <a:srgbClr val="000090"/>
                </a:solidFill>
              </a:rPr>
              <a:t>HL-LHC </a:t>
            </a:r>
            <a:r>
              <a:rPr lang="en-GB" sz="2400" dirty="0" smtClean="0">
                <a:solidFill>
                  <a:srgbClr val="000090"/>
                </a:solidFill>
              </a:rPr>
              <a:t>was recommended as the top priority in the Update of the European Strategy for Particle Physics</a:t>
            </a:r>
          </a:p>
          <a:p>
            <a:pPr marL="349200" indent="-349200">
              <a:spcBef>
                <a:spcPts val="1200"/>
              </a:spcBef>
              <a:spcAft>
                <a:spcPts val="600"/>
              </a:spcAft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In May 2014, the report of the US Particle Physics Project Prioritization Panel (P5) made a similar recommendation</a:t>
            </a:r>
          </a:p>
          <a:p>
            <a:pPr marL="349200" lvl="1" indent="-3492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In June 2014, the Council discussed the CERN plan up to 2025, and approved the mid-term plan 2015-2019, including for the first time expenses for the HL-LHC construction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Major steps in the HL-LHC project</a:t>
            </a:r>
            <a:endParaRPr lang="en-GB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92149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53132" y="2753150"/>
            <a:ext cx="69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237444" y="1779787"/>
            <a:ext cx="8670662" cy="4401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00" lvl="1" indent="-3492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>
                <a:solidFill>
                  <a:srgbClr val="000090"/>
                </a:solidFill>
              </a:rPr>
              <a:t>We hope you enjoyed </a:t>
            </a:r>
            <a:r>
              <a:rPr lang="en-GB" sz="2400" dirty="0" smtClean="0">
                <a:solidFill>
                  <a:srgbClr val="000090"/>
                </a:solidFill>
              </a:rPr>
              <a:t>this </a:t>
            </a:r>
            <a:r>
              <a:rPr lang="en-GB" sz="2400" dirty="0">
                <a:solidFill>
                  <a:srgbClr val="000090"/>
                </a:solidFill>
              </a:rPr>
              <a:t>2</a:t>
            </a:r>
            <a:r>
              <a:rPr lang="en-GB" sz="2400" baseline="30000" dirty="0" smtClean="0">
                <a:solidFill>
                  <a:srgbClr val="000090"/>
                </a:solidFill>
              </a:rPr>
              <a:t>nd</a:t>
            </a:r>
            <a:r>
              <a:rPr lang="en-GB" sz="2400" dirty="0" smtClean="0">
                <a:solidFill>
                  <a:srgbClr val="000090"/>
                </a:solidFill>
              </a:rPr>
              <a:t> meeting,</a:t>
            </a:r>
            <a:r>
              <a:rPr lang="en-GB" sz="2400" dirty="0">
                <a:solidFill>
                  <a:srgbClr val="000090"/>
                </a:solidFill>
              </a:rPr>
              <a:t> </a:t>
            </a:r>
            <a:r>
              <a:rPr lang="en-GB" sz="2400" dirty="0" smtClean="0">
                <a:solidFill>
                  <a:srgbClr val="000090"/>
                </a:solidFill>
              </a:rPr>
              <a:t>the preparatory groups worked </a:t>
            </a:r>
            <a:r>
              <a:rPr lang="en-GB" sz="2400" dirty="0">
                <a:solidFill>
                  <a:srgbClr val="000090"/>
                </a:solidFill>
              </a:rPr>
              <a:t>hard </a:t>
            </a:r>
            <a:r>
              <a:rPr lang="en-GB" sz="2400" dirty="0" smtClean="0">
                <a:solidFill>
                  <a:srgbClr val="000090"/>
                </a:solidFill>
              </a:rPr>
              <a:t>again to provide cross-community discussions of</a:t>
            </a:r>
            <a:r>
              <a:rPr lang="en-GB" sz="2400" dirty="0">
                <a:solidFill>
                  <a:srgbClr val="000090"/>
                </a:solidFill>
              </a:rPr>
              <a:t> </a:t>
            </a:r>
            <a:r>
              <a:rPr lang="en-GB" sz="2400" dirty="0" smtClean="0">
                <a:solidFill>
                  <a:srgbClr val="000090"/>
                </a:solidFill>
              </a:rPr>
              <a:t>physics perspective, accelerator and experiment upgrades </a:t>
            </a:r>
          </a:p>
          <a:p>
            <a:pPr marL="349200" lvl="2" indent="-3492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Only quick summary of many progress and trends presented here - not making justice to the richness of the resource available</a:t>
            </a:r>
          </a:p>
          <a:p>
            <a:pPr marL="349200" lvl="2" indent="-3492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r>
              <a:rPr lang="en-GB" sz="2400" dirty="0">
                <a:solidFill>
                  <a:srgbClr val="000090"/>
                </a:solidFill>
              </a:rPr>
              <a:t>A </a:t>
            </a:r>
            <a:r>
              <a:rPr lang="en-GB" sz="2400" dirty="0" smtClean="0">
                <a:solidFill>
                  <a:srgbClr val="000090"/>
                </a:solidFill>
              </a:rPr>
              <a:t>comprehensive </a:t>
            </a:r>
            <a:r>
              <a:rPr lang="en-GB" sz="2400" dirty="0">
                <a:solidFill>
                  <a:srgbClr val="000090"/>
                </a:solidFill>
              </a:rPr>
              <a:t>summary of the workshop will be published in a report to ECFA, possibly with an </a:t>
            </a:r>
            <a:r>
              <a:rPr lang="en-GB" sz="2400" dirty="0" err="1">
                <a:solidFill>
                  <a:srgbClr val="000090"/>
                </a:solidFill>
              </a:rPr>
              <a:t>arXiv</a:t>
            </a:r>
            <a:r>
              <a:rPr lang="en-GB" sz="2400" dirty="0">
                <a:solidFill>
                  <a:srgbClr val="000090"/>
                </a:solidFill>
              </a:rPr>
              <a:t> </a:t>
            </a:r>
            <a:r>
              <a:rPr lang="en-GB" sz="2400" dirty="0" smtClean="0">
                <a:solidFill>
                  <a:srgbClr val="000090"/>
                </a:solidFill>
              </a:rPr>
              <a:t>reference</a:t>
            </a:r>
          </a:p>
          <a:p>
            <a:pPr marL="806400" lvl="3" indent="-349200">
              <a:buClr>
                <a:srgbClr val="FF0000"/>
              </a:buClr>
              <a:buFont typeface="Arial"/>
              <a:buChar char="•"/>
            </a:pPr>
            <a:r>
              <a:rPr lang="en-GB" sz="2400" dirty="0" smtClean="0">
                <a:solidFill>
                  <a:srgbClr val="000090"/>
                </a:solidFill>
              </a:rPr>
              <a:t>Timeline to prepare is about a month</a:t>
            </a:r>
          </a:p>
          <a:p>
            <a:pPr marL="806400" lvl="3" indent="-349200">
              <a:buClr>
                <a:srgbClr val="FF0000"/>
              </a:buClr>
              <a:buFont typeface="Arial"/>
              <a:buChar char="•"/>
            </a:pPr>
            <a:r>
              <a:rPr lang="en-GB" sz="2400" dirty="0">
                <a:solidFill>
                  <a:srgbClr val="000090"/>
                </a:solidFill>
              </a:rPr>
              <a:t>I</a:t>
            </a:r>
            <a:r>
              <a:rPr lang="en-GB" sz="2400" dirty="0" smtClean="0">
                <a:solidFill>
                  <a:srgbClr val="000090"/>
                </a:solidFill>
              </a:rPr>
              <a:t>nstructions to PGs will be circulated next week</a:t>
            </a:r>
            <a:endParaRPr lang="en-GB" sz="2400" dirty="0">
              <a:solidFill>
                <a:srgbClr val="000090"/>
              </a:solidFill>
            </a:endParaRPr>
          </a:p>
          <a:p>
            <a:pPr marL="349200" lvl="2" indent="-349200">
              <a:spcBef>
                <a:spcPts val="1200"/>
              </a:spcBef>
              <a:buClr>
                <a:srgbClr val="FF0000"/>
              </a:buClr>
              <a:buFont typeface="Arial"/>
              <a:buChar char="•"/>
            </a:pP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</a:t>
            </a:r>
            <a:r>
              <a:rPr lang="en-GB" sz="2800" b="1" dirty="0"/>
              <a:t>Highlight of progress since last </a:t>
            </a:r>
            <a:r>
              <a:rPr lang="en-GB" sz="2800" b="1" dirty="0" smtClean="0"/>
              <a:t>year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614032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HL-LHC </a:t>
            </a:r>
            <a:r>
              <a:rPr lang="en-GB" sz="2800" b="1" dirty="0" smtClean="0"/>
              <a:t>Schedule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57806" y="1671191"/>
            <a:ext cx="8688471" cy="4464496"/>
            <a:chOff x="349395" y="2018457"/>
            <a:chExt cx="8262087" cy="4464496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95" y="2018457"/>
              <a:ext cx="8262087" cy="446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740253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14627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3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88224" y="4227302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36096" y="27835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59479" y="422730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</a:t>
              </a:r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47664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65672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37696" y="5651956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30920" y="847743"/>
            <a:ext cx="72292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This schedule followed </a:t>
            </a:r>
            <a:r>
              <a:rPr lang="en-US" sz="2200" dirty="0">
                <a:solidFill>
                  <a:srgbClr val="000090"/>
                </a:solidFill>
              </a:rPr>
              <a:t>1</a:t>
            </a:r>
            <a:r>
              <a:rPr lang="en-US" sz="2200" baseline="30000" dirty="0" smtClean="0">
                <a:solidFill>
                  <a:srgbClr val="000090"/>
                </a:solidFill>
              </a:rPr>
              <a:t>st</a:t>
            </a:r>
            <a:r>
              <a:rPr lang="en-US" sz="2200" dirty="0" smtClean="0">
                <a:solidFill>
                  <a:srgbClr val="000090"/>
                </a:solidFill>
              </a:rPr>
              <a:t> ECFA and HL-LHC RLIUP workshops</a:t>
            </a:r>
            <a:endParaRPr lang="en-US" sz="2200" dirty="0">
              <a:solidFill>
                <a:srgbClr val="00009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98325" y="1381473"/>
            <a:ext cx="2864336" cy="43088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smtClean="0"/>
              <a:t>ALICE &amp; </a:t>
            </a:r>
            <a:r>
              <a:rPr lang="en-US" sz="2200" dirty="0" err="1" smtClean="0"/>
              <a:t>LHCb</a:t>
            </a:r>
            <a:r>
              <a:rPr lang="en-US" sz="2200" dirty="0" smtClean="0"/>
              <a:t> upgrades</a:t>
            </a:r>
            <a:endParaRPr lang="en-US" sz="22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082793" y="1812360"/>
            <a:ext cx="0" cy="62394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879601" y="5832644"/>
            <a:ext cx="3792518" cy="43088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ATLAS &amp; CMS Phase 2 upgrades</a:t>
            </a:r>
          </a:p>
        </p:txBody>
      </p:sp>
      <p:cxnSp>
        <p:nvCxnSpPr>
          <p:cNvPr id="27" name="Straight Arrow Connector 26"/>
          <p:cNvCxnSpPr>
            <a:stCxn id="29" idx="2"/>
          </p:cNvCxnSpPr>
          <p:nvPr/>
        </p:nvCxnSpPr>
        <p:spPr>
          <a:xfrm>
            <a:off x="2256818" y="3283244"/>
            <a:ext cx="2686" cy="50789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2309208" y="4140200"/>
            <a:ext cx="0" cy="169199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83473" y="2852357"/>
            <a:ext cx="2746690" cy="43088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smtClean="0"/>
              <a:t>Longevity of IP triplets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19539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57806" y="1148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</a:t>
            </a:r>
            <a:r>
              <a:rPr lang="en-GB" sz="2800" b="1" dirty="0" smtClean="0"/>
              <a:t>Accelerator and Experiments planning</a:t>
            </a:r>
            <a:endParaRPr lang="en-GB" sz="28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80132"/>
            <a:ext cx="7642215" cy="2153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311" y="1469816"/>
            <a:ext cx="172261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HL-LHC planning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2378"/>
            <a:ext cx="7589042" cy="193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47311" y="3743166"/>
            <a:ext cx="734633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Example of the CMS </a:t>
            </a:r>
            <a:r>
              <a:rPr lang="en-US" dirty="0"/>
              <a:t>planning for major upgrade work -</a:t>
            </a:r>
            <a:r>
              <a:rPr lang="en-US" dirty="0" smtClean="0"/>
              <a:t> it is similar for ATLAS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7806" y="610056"/>
            <a:ext cx="886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Similar tight timelines for different steps for Accelerator, ATLAS </a:t>
            </a:r>
            <a:r>
              <a:rPr lang="en-US" sz="2200" dirty="0">
                <a:solidFill>
                  <a:srgbClr val="000090"/>
                </a:solidFill>
              </a:rPr>
              <a:t>&amp;</a:t>
            </a:r>
            <a:r>
              <a:rPr lang="en-US" sz="2200" dirty="0" smtClean="0">
                <a:solidFill>
                  <a:srgbClr val="000090"/>
                </a:solidFill>
              </a:rPr>
              <a:t>CMS </a:t>
            </a:r>
          </a:p>
          <a:p>
            <a:r>
              <a:rPr lang="en-US" sz="2200" dirty="0" smtClean="0">
                <a:solidFill>
                  <a:srgbClr val="000090"/>
                </a:solidFill>
              </a:rPr>
              <a:t>- R&amp;D needs to be mostly completed in ≤ 3 years (TDRs)</a:t>
            </a:r>
            <a:endParaRPr lang="en-US" sz="2200" dirty="0">
              <a:solidFill>
                <a:srgbClr val="00009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857500" y="3200400"/>
            <a:ext cx="1790700" cy="161290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8111" y="6295866"/>
            <a:ext cx="889348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solidFill>
                  <a:srgbClr val="000090"/>
                </a:solidFill>
              </a:rPr>
              <a:t>LHCb</a:t>
            </a:r>
            <a:r>
              <a:rPr lang="en-US" sz="2200" dirty="0" smtClean="0">
                <a:solidFill>
                  <a:srgbClr val="000090"/>
                </a:solidFill>
              </a:rPr>
              <a:t> </a:t>
            </a:r>
            <a:r>
              <a:rPr lang="en-US" sz="2200" dirty="0">
                <a:solidFill>
                  <a:srgbClr val="000090"/>
                </a:solidFill>
              </a:rPr>
              <a:t>&amp;</a:t>
            </a:r>
            <a:r>
              <a:rPr lang="en-US" sz="2200" dirty="0" smtClean="0">
                <a:solidFill>
                  <a:srgbClr val="000090"/>
                </a:solidFill>
              </a:rPr>
              <a:t> ALICE TDRs approved or in process to be - construction soon starting</a:t>
            </a:r>
            <a:endParaRPr lang="en-US" sz="2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84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5400" y="305364"/>
            <a:ext cx="911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</a:t>
            </a:r>
            <a:r>
              <a:rPr lang="en-GB" sz="2800" b="1" dirty="0"/>
              <a:t>B</a:t>
            </a:r>
            <a:r>
              <a:rPr lang="en-GB" sz="2800" b="1" dirty="0" smtClean="0"/>
              <a:t>eam conditions &amp; integrated luminosity</a:t>
            </a:r>
            <a:endParaRPr lang="en-GB" sz="28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3"/>
          <a:stretch/>
        </p:blipFill>
        <p:spPr>
          <a:xfrm>
            <a:off x="4737100" y="2040186"/>
            <a:ext cx="4343401" cy="36169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00" y="2242496"/>
            <a:ext cx="4775199" cy="412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200" dirty="0" smtClean="0"/>
              <a:t>Reaching 3000 fb</a:t>
            </a:r>
            <a:r>
              <a:rPr lang="en-US" sz="2200" baseline="30000" dirty="0" smtClean="0"/>
              <a:t>-1 </a:t>
            </a:r>
            <a:r>
              <a:rPr lang="en-US" sz="2200" dirty="0" smtClean="0"/>
              <a:t>by 2036               sets </a:t>
            </a:r>
            <a:r>
              <a:rPr lang="en-US" sz="2200" dirty="0"/>
              <a:t>severe constraints on operation of the HL-</a:t>
            </a:r>
            <a:r>
              <a:rPr lang="en-US" sz="2200" dirty="0" smtClean="0"/>
              <a:t>LHC with luminosity leveling at 5x10</a:t>
            </a:r>
            <a:r>
              <a:rPr lang="en-US" sz="2200" baseline="30000" dirty="0" smtClean="0"/>
              <a:t>34</a:t>
            </a:r>
            <a:r>
              <a:rPr lang="en-US" sz="2200" dirty="0" smtClean="0"/>
              <a:t> </a:t>
            </a:r>
            <a:r>
              <a:rPr lang="en-US" sz="2200" dirty="0"/>
              <a:t>Hz/</a:t>
            </a:r>
            <a:r>
              <a:rPr lang="en-US" sz="2200" dirty="0" smtClean="0"/>
              <a:t>cm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 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200" dirty="0"/>
              <a:t>L</a:t>
            </a:r>
            <a:r>
              <a:rPr lang="en-US" sz="2200" dirty="0" smtClean="0"/>
              <a:t>eveling can be tuned                           ATLAS &amp; CMS upgrades need to allow operation and to maintain good performance at PU beyond 140</a:t>
            </a:r>
            <a:endParaRPr lang="en-US" sz="2200" dirty="0"/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US" sz="2200" dirty="0" smtClean="0"/>
              <a:t>Preliminary studies of different luminous region scheme were presented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36900" y="3982923"/>
            <a:ext cx="14732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0631" y="1003300"/>
            <a:ext cx="89798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90"/>
                </a:solidFill>
              </a:rPr>
              <a:t>Several progress demonstrating feasibility of the HL-LHC upgrade - new magnet apertures, low β*, Crab cavities…</a:t>
            </a:r>
            <a:endParaRPr lang="en-US" sz="2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493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</a:t>
            </a:r>
            <a:r>
              <a:rPr lang="en-GB" sz="2800" b="1" dirty="0" smtClean="0"/>
              <a:t>Accelerator and experiments interface</a:t>
            </a:r>
            <a:endParaRPr lang="en-GB" sz="2800" b="1" dirty="0"/>
          </a:p>
        </p:txBody>
      </p:sp>
      <p:sp>
        <p:nvSpPr>
          <p:cNvPr id="19" name="Rectangle 18"/>
          <p:cNvSpPr/>
          <p:nvPr/>
        </p:nvSpPr>
        <p:spPr>
          <a:xfrm>
            <a:off x="124316" y="904704"/>
            <a:ext cx="89355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2200" dirty="0" smtClean="0">
                <a:solidFill>
                  <a:srgbClr val="000090"/>
                </a:solidFill>
              </a:rPr>
              <a:t>Preparation of work in LS3 needs considerably more planning than previous LS </a:t>
            </a:r>
            <a:r>
              <a:rPr lang="en-US" sz="2200" dirty="0">
                <a:solidFill>
                  <a:srgbClr val="000090"/>
                </a:solidFill>
              </a:rPr>
              <a:t>d</a:t>
            </a:r>
            <a:r>
              <a:rPr lang="en-US" sz="2200" dirty="0" smtClean="0">
                <a:solidFill>
                  <a:srgbClr val="000090"/>
                </a:solidFill>
              </a:rPr>
              <a:t>ue to scale of work and activation levels</a:t>
            </a:r>
          </a:p>
        </p:txBody>
      </p:sp>
      <p:sp>
        <p:nvSpPr>
          <p:cNvPr id="2" name="Rectangle 1"/>
          <p:cNvSpPr/>
          <p:nvPr/>
        </p:nvSpPr>
        <p:spPr>
          <a:xfrm>
            <a:off x="520700" y="1668383"/>
            <a:ext cx="8216900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Planning HI and low </a:t>
            </a:r>
            <a:r>
              <a:rPr lang="en-US" sz="2200" dirty="0"/>
              <a:t>luminosity runs </a:t>
            </a:r>
            <a:r>
              <a:rPr lang="en-US" sz="2200" dirty="0" smtClean="0"/>
              <a:t>at the end of run 3 will reduce cooling time in LS3</a:t>
            </a:r>
            <a:endParaRPr lang="en-US" sz="2200" dirty="0"/>
          </a:p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Anticipating </a:t>
            </a:r>
            <a:r>
              <a:rPr lang="en-US" sz="2200" dirty="0"/>
              <a:t>some infrastructure &amp; upgrade work in LS2 maybe needed to ensure a 30 months  shutdown</a:t>
            </a:r>
          </a:p>
        </p:txBody>
      </p:sp>
      <p:sp>
        <p:nvSpPr>
          <p:cNvPr id="9" name="Rectangle 8"/>
          <p:cNvSpPr/>
          <p:nvPr/>
        </p:nvSpPr>
        <p:spPr>
          <a:xfrm>
            <a:off x="124980" y="3204325"/>
            <a:ext cx="89355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en-US" sz="2200" dirty="0" smtClean="0">
                <a:solidFill>
                  <a:srgbClr val="000090"/>
                </a:solidFill>
              </a:rPr>
              <a:t>Substantial progress in activation studies with improved operation scenario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6100" y="3636883"/>
            <a:ext cx="7835900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Good agreement of estimates from Accelerator, ATLAS and CMS</a:t>
            </a:r>
          </a:p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Model is validated with data although discrepancies need to be tracked down to material understanding</a:t>
            </a:r>
            <a:endParaRPr lang="en-US" sz="22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474959"/>
              </p:ext>
            </p:extLst>
          </p:nvPr>
        </p:nvGraphicFramePr>
        <p:xfrm>
          <a:off x="4640936" y="5146585"/>
          <a:ext cx="4504206" cy="161543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783323"/>
                <a:gridCol w="574637"/>
                <a:gridCol w="630589"/>
                <a:gridCol w="630589"/>
                <a:gridCol w="630589"/>
                <a:gridCol w="703787"/>
                <a:gridCol w="550692"/>
              </a:tblGrid>
              <a:tr h="42463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Dose </a:t>
                      </a:r>
                      <a:r>
                        <a:rPr lang="en-GB" sz="1400" baseline="0" dirty="0" smtClean="0"/>
                        <a:t>LS</a:t>
                      </a:r>
                      <a:r>
                        <a:rPr lang="en-GB" sz="1400" dirty="0" smtClean="0"/>
                        <a:t>#/LS1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</a:t>
                      </a:r>
                      <a:r>
                        <a:rPr lang="en-GB" sz="1400" dirty="0" err="1" smtClean="0"/>
                        <a:t>wk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</a:t>
                      </a:r>
                      <a:r>
                        <a:rPr lang="en-GB" sz="1400" dirty="0" err="1" smtClean="0"/>
                        <a:t>wks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 </a:t>
                      </a:r>
                      <a:r>
                        <a:rPr lang="en-GB" sz="1400" dirty="0" err="1" smtClean="0"/>
                        <a:t>wks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 </a:t>
                      </a:r>
                      <a:r>
                        <a:rPr lang="en-GB" sz="1400" dirty="0" err="1" smtClean="0"/>
                        <a:t>wks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</a:t>
                      </a:r>
                      <a:r>
                        <a:rPr lang="en-GB" sz="1400" dirty="0" err="1" smtClean="0"/>
                        <a:t>wks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year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312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LS2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2.2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2.5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312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LS3</a:t>
                      </a:r>
                      <a:endParaRPr lang="en-GB" sz="12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3.1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3.2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3.3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3.8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5.0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312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LS4 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17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26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3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3000 fb</a:t>
                      </a:r>
                      <a:r>
                        <a:rPr lang="en-GB" sz="1200" baseline="30000" dirty="0" smtClean="0"/>
                        <a:t>-1</a:t>
                      </a:r>
                      <a:endParaRPr lang="en-GB" sz="1200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17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18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18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19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23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34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785565"/>
              </p:ext>
            </p:extLst>
          </p:nvPr>
        </p:nvGraphicFramePr>
        <p:xfrm>
          <a:off x="18106" y="5167020"/>
          <a:ext cx="4605804" cy="1615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992"/>
                <a:gridCol w="587598"/>
                <a:gridCol w="644813"/>
                <a:gridCol w="644813"/>
                <a:gridCol w="644813"/>
                <a:gridCol w="719662"/>
                <a:gridCol w="563113"/>
              </a:tblGrid>
              <a:tr h="42463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Dose LS#/LS1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</a:t>
                      </a:r>
                      <a:r>
                        <a:rPr lang="en-GB" sz="1400" dirty="0" err="1" smtClean="0"/>
                        <a:t>wk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 </a:t>
                      </a:r>
                      <a:r>
                        <a:rPr lang="en-GB" sz="1400" dirty="0" err="1" smtClean="0"/>
                        <a:t>wks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 </a:t>
                      </a:r>
                      <a:r>
                        <a:rPr lang="en-GB" sz="1400" dirty="0" err="1" smtClean="0"/>
                        <a:t>wks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 </a:t>
                      </a:r>
                      <a:r>
                        <a:rPr lang="en-GB" sz="1400" dirty="0" err="1" smtClean="0"/>
                        <a:t>wks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 </a:t>
                      </a:r>
                      <a:r>
                        <a:rPr lang="en-GB" sz="1400" dirty="0" err="1" smtClean="0"/>
                        <a:t>wks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year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7312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LS2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312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LS3</a:t>
                      </a:r>
                      <a:endParaRPr lang="en-GB" sz="12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312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LS4 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21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73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3000 fb</a:t>
                      </a:r>
                      <a:r>
                        <a:rPr lang="en-GB" sz="1200" baseline="30000" dirty="0" smtClean="0"/>
                        <a:t>-1</a:t>
                      </a:r>
                      <a:endParaRPr lang="en-GB" sz="1200" b="1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17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21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27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400" y="4838700"/>
            <a:ext cx="76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17136" y="4823088"/>
            <a:ext cx="611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944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305364"/>
            <a:ext cx="886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HL-LHC… </a:t>
            </a:r>
            <a:r>
              <a:rPr lang="en-US" sz="2800" b="1" dirty="0">
                <a:solidFill>
                  <a:srgbClr val="000000"/>
                </a:solidFill>
              </a:rPr>
              <a:t>Physics goals and performance </a:t>
            </a:r>
            <a:r>
              <a:rPr lang="en-US" sz="2800" b="1" dirty="0" smtClean="0">
                <a:solidFill>
                  <a:srgbClr val="000000"/>
                </a:solidFill>
              </a:rPr>
              <a:t>reach</a:t>
            </a:r>
            <a:endParaRPr lang="en-GB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488006" y="958171"/>
            <a:ext cx="791939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000090"/>
                </a:solidFill>
              </a:rPr>
              <a:t>Several areas of progress shown at the workshop - a unique opportunity for common theory and experiments community discussions - general filling that this should continue</a:t>
            </a:r>
            <a:endParaRPr lang="en-GB" sz="2200" dirty="0">
              <a:solidFill>
                <a:srgbClr val="00009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6706" y="2194545"/>
            <a:ext cx="8668694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00" lvl="2" indent="-349200">
              <a:spcBef>
                <a:spcPts val="600"/>
              </a:spcBef>
              <a:buFont typeface="Arial"/>
              <a:buChar char="•"/>
            </a:pPr>
            <a:r>
              <a:rPr lang="en-US" sz="2200" dirty="0" smtClean="0"/>
              <a:t>Substantial effort proceeding in full simulation to optimize upgrades </a:t>
            </a:r>
          </a:p>
          <a:p>
            <a:pPr marL="720000" lvl="3" indent="-349200">
              <a:spcBef>
                <a:spcPts val="600"/>
              </a:spcBef>
              <a:buFont typeface="Arial"/>
              <a:buChar char="•"/>
            </a:pPr>
            <a:r>
              <a:rPr lang="en-US" sz="2200" dirty="0" smtClean="0"/>
              <a:t>ATLAS and CMS to assess PU mitigation capabilities and develop motivation for new scope (high eta tracking </a:t>
            </a:r>
            <a:r>
              <a:rPr lang="en-US" sz="2200" dirty="0"/>
              <a:t>-</a:t>
            </a:r>
            <a:r>
              <a:rPr lang="en-US" sz="2200" dirty="0" smtClean="0"/>
              <a:t> </a:t>
            </a:r>
            <a:r>
              <a:rPr lang="en-US" sz="2200" dirty="0" err="1" smtClean="0"/>
              <a:t>muon</a:t>
            </a:r>
            <a:r>
              <a:rPr lang="en-US" sz="2200" dirty="0"/>
              <a:t> </a:t>
            </a:r>
            <a:r>
              <a:rPr lang="en-US" sz="2200" dirty="0" smtClean="0"/>
              <a:t>tagging - timing measurement…)</a:t>
            </a:r>
          </a:p>
          <a:p>
            <a:pPr marL="349200" lvl="2" indent="-349200">
              <a:spcBef>
                <a:spcPts val="600"/>
              </a:spcBef>
              <a:buFont typeface="Arial"/>
              <a:buChar char="•"/>
            </a:pPr>
            <a:r>
              <a:rPr lang="en-GB" sz="2200" dirty="0" smtClean="0"/>
              <a:t>Improvements of performance reach projection studies with detector parameterization</a:t>
            </a:r>
          </a:p>
          <a:p>
            <a:pPr marL="349200" lvl="2" indent="-349200">
              <a:spcBef>
                <a:spcPts val="600"/>
              </a:spcBef>
              <a:buFont typeface="Arial"/>
              <a:buChar char="•"/>
            </a:pPr>
            <a:r>
              <a:rPr lang="en-GB" sz="2200" dirty="0" smtClean="0"/>
              <a:t>Progress of work to reduce theory errors, long endeavour but prospect to halve the errors - following the increase in statistics </a:t>
            </a:r>
          </a:p>
          <a:p>
            <a:pPr marL="349200" lvl="2" indent="-349200">
              <a:spcBef>
                <a:spcPts val="600"/>
              </a:spcBef>
              <a:buFont typeface="Arial"/>
              <a:buChar char="•"/>
            </a:pPr>
            <a:r>
              <a:rPr lang="en-GB" sz="2200" dirty="0" smtClean="0"/>
              <a:t>Proposals to investigate new physics channels </a:t>
            </a:r>
          </a:p>
          <a:p>
            <a:pPr marL="349200" lvl="2" indent="-349200">
              <a:spcBef>
                <a:spcPts val="600"/>
              </a:spcBef>
              <a:buFont typeface="Arial"/>
              <a:buChar char="•"/>
            </a:pPr>
            <a:r>
              <a:rPr lang="en-GB" sz="2200" dirty="0" smtClean="0"/>
              <a:t>Implementation of theoretical models in performance reach studies and studies of model interpretation if discoveries</a:t>
            </a:r>
          </a:p>
        </p:txBody>
      </p:sp>
    </p:spTree>
    <p:extLst>
      <p:ext uri="{BB962C8B-B14F-4D97-AF65-F5344CB8AC3E}">
        <p14:creationId xmlns:p14="http://schemas.microsoft.com/office/powerpoint/2010/main" val="131441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95906" y="279964"/>
            <a:ext cx="886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00"/>
                </a:solidFill>
              </a:rPr>
              <a:t>nd</a:t>
            </a:r>
            <a:r>
              <a:rPr lang="en-US" sz="2800" b="1" dirty="0" smtClean="0">
                <a:solidFill>
                  <a:srgbClr val="000000"/>
                </a:solidFill>
              </a:rPr>
              <a:t> ECFA HL-LHC</a:t>
            </a:r>
            <a:r>
              <a:rPr lang="en-US" sz="2800" b="1" dirty="0">
                <a:solidFill>
                  <a:srgbClr val="000000"/>
                </a:solidFill>
              </a:rPr>
              <a:t>… R&amp;D </a:t>
            </a:r>
            <a:r>
              <a:rPr lang="en-US" sz="2800" b="1" dirty="0" smtClean="0">
                <a:solidFill>
                  <a:srgbClr val="000000"/>
                </a:solidFill>
              </a:rPr>
              <a:t>on solid state devices</a:t>
            </a:r>
            <a:endParaRPr lang="en-GB" sz="2800" b="1" dirty="0"/>
          </a:p>
          <a:p>
            <a:endParaRPr lang="en-GB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310206" y="843871"/>
            <a:ext cx="83082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000090"/>
                </a:solidFill>
              </a:rPr>
              <a:t>Trackers for all </a:t>
            </a:r>
            <a:r>
              <a:rPr lang="en-GB" sz="2200" dirty="0" smtClean="0">
                <a:solidFill>
                  <a:srgbClr val="000090"/>
                </a:solidFill>
              </a:rPr>
              <a:t>experiments </a:t>
            </a:r>
            <a:r>
              <a:rPr lang="en-GB" sz="2200" dirty="0">
                <a:solidFill>
                  <a:srgbClr val="000090"/>
                </a:solidFill>
              </a:rPr>
              <a:t>are </a:t>
            </a:r>
            <a:r>
              <a:rPr lang="en-GB" sz="2200" dirty="0" smtClean="0">
                <a:solidFill>
                  <a:srgbClr val="000090"/>
                </a:solidFill>
              </a:rPr>
              <a:t>at good state of progress although with different </a:t>
            </a:r>
            <a:r>
              <a:rPr lang="en-GB" sz="2200" dirty="0">
                <a:solidFill>
                  <a:srgbClr val="000090"/>
                </a:solidFill>
              </a:rPr>
              <a:t>timelines and </a:t>
            </a:r>
            <a:r>
              <a:rPr lang="en-GB" sz="2200" dirty="0" smtClean="0">
                <a:solidFill>
                  <a:srgbClr val="000090"/>
                </a:solidFill>
              </a:rPr>
              <a:t>techniques - RD50, RD53 are great assets to develop technical solutions and rationalize resource investment  </a:t>
            </a:r>
            <a:endParaRPr lang="en-GB" sz="2200" dirty="0">
              <a:solidFill>
                <a:srgbClr val="00009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8606" y="1948298"/>
            <a:ext cx="8826500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R&amp;D sufficiently advanced for OT sensors to proceed finalizing (n-in-p) specifications with potential vendors - common ATLAS &amp; CMS approach to Market Survey </a:t>
            </a:r>
            <a:r>
              <a:rPr lang="en-US" sz="2200" dirty="0"/>
              <a:t>-</a:t>
            </a:r>
            <a:r>
              <a:rPr lang="en-US" sz="2200" dirty="0" smtClean="0"/>
              <a:t> production could reach ∼ 1000 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in case of a HGC </a:t>
            </a:r>
          </a:p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 smtClean="0"/>
              <a:t>ATLAS &amp; CMS Pixels are least defined - sensors need more R&amp;D to decide technology (planar, 3D, layout …) - </a:t>
            </a:r>
            <a:r>
              <a:rPr lang="en-US" sz="2200" dirty="0"/>
              <a:t>c</a:t>
            </a:r>
            <a:r>
              <a:rPr lang="en-US" sz="2200" dirty="0" smtClean="0"/>
              <a:t>onstruction effort allows more time</a:t>
            </a:r>
          </a:p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US" sz="2200" dirty="0"/>
              <a:t>Sensor </a:t>
            </a:r>
            <a:r>
              <a:rPr lang="en-US" sz="2200" dirty="0" smtClean="0"/>
              <a:t>for </a:t>
            </a:r>
            <a:r>
              <a:rPr lang="en-US" sz="2200" dirty="0"/>
              <a:t>HGC (high </a:t>
            </a:r>
            <a:r>
              <a:rPr lang="en-US" sz="2200" dirty="0" err="1"/>
              <a:t>fluence</a:t>
            </a:r>
            <a:r>
              <a:rPr lang="en-US" sz="2200" dirty="0"/>
              <a:t>, large size…) needs </a:t>
            </a:r>
            <a:r>
              <a:rPr lang="en-US" sz="2200" dirty="0" smtClean="0"/>
              <a:t>further R&amp;D but benefit largely from tracker studies</a:t>
            </a:r>
          </a:p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GB" sz="2200" dirty="0"/>
              <a:t>MAPS </a:t>
            </a:r>
            <a:r>
              <a:rPr lang="en-GB" sz="2200" dirty="0" smtClean="0"/>
              <a:t>(</a:t>
            </a:r>
            <a:r>
              <a:rPr lang="en-GB" sz="2200" dirty="0" err="1" smtClean="0"/>
              <a:t>fluence</a:t>
            </a:r>
            <a:r>
              <a:rPr lang="en-GB" sz="2200" dirty="0" smtClean="0"/>
              <a:t> </a:t>
            </a:r>
            <a:r>
              <a:rPr lang="en-GB" sz="2200" dirty="0"/>
              <a:t>up to ~</a:t>
            </a:r>
            <a:r>
              <a:rPr lang="en-GB" sz="2200" dirty="0" smtClean="0"/>
              <a:t>10</a:t>
            </a:r>
            <a:r>
              <a:rPr lang="en-GB" sz="2200" baseline="30000" dirty="0" smtClean="0"/>
              <a:t>13</a:t>
            </a:r>
            <a:r>
              <a:rPr lang="en-GB" sz="2200" dirty="0"/>
              <a:t>) </a:t>
            </a:r>
            <a:r>
              <a:rPr lang="en-GB" sz="2200" dirty="0" smtClean="0"/>
              <a:t>offer small pitch </a:t>
            </a:r>
            <a:r>
              <a:rPr lang="en-GB" sz="2200" dirty="0"/>
              <a:t>&amp;</a:t>
            </a:r>
            <a:r>
              <a:rPr lang="en-GB" sz="2200" dirty="0" smtClean="0"/>
              <a:t> light weight for ALICE ITS</a:t>
            </a:r>
          </a:p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GB" sz="2200" dirty="0" smtClean="0"/>
              <a:t>Pixel chip radiation tolerance needs to be demonstrated, digital logic is complicated &amp; output rates are high </a:t>
            </a:r>
            <a:r>
              <a:rPr lang="en-GB" sz="2200" dirty="0"/>
              <a:t>-</a:t>
            </a:r>
            <a:r>
              <a:rPr lang="en-GB" sz="2200" dirty="0" smtClean="0"/>
              <a:t> 20 Gb/s in </a:t>
            </a:r>
            <a:r>
              <a:rPr lang="en-GB" sz="2200" dirty="0" err="1" smtClean="0"/>
              <a:t>LHCb</a:t>
            </a:r>
            <a:r>
              <a:rPr lang="en-GB" sz="2200" dirty="0" smtClean="0"/>
              <a:t> </a:t>
            </a:r>
            <a:r>
              <a:rPr lang="en-GB" sz="2200" dirty="0" err="1" smtClean="0"/>
              <a:t>velo</a:t>
            </a:r>
            <a:r>
              <a:rPr lang="en-GB" sz="2200" dirty="0" smtClean="0"/>
              <a:t> in LS2</a:t>
            </a:r>
          </a:p>
          <a:p>
            <a:pPr marL="349200" lvl="2" indent="-349200">
              <a:spcAft>
                <a:spcPts val="600"/>
              </a:spcAft>
              <a:buFont typeface="Arial"/>
              <a:buChar char="•"/>
            </a:pPr>
            <a:r>
              <a:rPr lang="en-GB" sz="2200" dirty="0" smtClean="0"/>
              <a:t>Encouraging R&amp;D on-going on </a:t>
            </a:r>
            <a:r>
              <a:rPr lang="en-GB" sz="2200" dirty="0"/>
              <a:t>HR/HV-CMOS </a:t>
            </a:r>
            <a:r>
              <a:rPr lang="en-GB" sz="2200" dirty="0" smtClean="0"/>
              <a:t>but short timeline for current projects to demonstrate feasibility and develop full concepts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837228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36014</TotalTime>
  <Words>2742</Words>
  <Application>Microsoft Macintosh PowerPoint</Application>
  <PresentationFormat>On-screen Show (4:3)</PresentationFormat>
  <Paragraphs>236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didiercontardo 2004</cp:lastModifiedBy>
  <cp:revision>2028</cp:revision>
  <cp:lastPrinted>2014-10-23T09:55:50Z</cp:lastPrinted>
  <dcterms:created xsi:type="dcterms:W3CDTF">2013-10-02T08:53:42Z</dcterms:created>
  <dcterms:modified xsi:type="dcterms:W3CDTF">2014-10-30T09:50:53Z</dcterms:modified>
</cp:coreProperties>
</file>