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90" r:id="rId2"/>
    <p:sldId id="282" r:id="rId3"/>
    <p:sldId id="264" r:id="rId4"/>
    <p:sldId id="299" r:id="rId5"/>
    <p:sldId id="271" r:id="rId6"/>
    <p:sldId id="300" r:id="rId7"/>
    <p:sldId id="275" r:id="rId8"/>
    <p:sldId id="273" r:id="rId9"/>
    <p:sldId id="274" r:id="rId10"/>
    <p:sldId id="279" r:id="rId11"/>
    <p:sldId id="283" r:id="rId12"/>
    <p:sldId id="281" r:id="rId13"/>
    <p:sldId id="278" r:id="rId14"/>
    <p:sldId id="285" r:id="rId15"/>
    <p:sldId id="257" r:id="rId16"/>
    <p:sldId id="270" r:id="rId17"/>
    <p:sldId id="260" r:id="rId18"/>
    <p:sldId id="286" r:id="rId19"/>
    <p:sldId id="276" r:id="rId20"/>
    <p:sldId id="287" r:id="rId21"/>
    <p:sldId id="263" r:id="rId22"/>
    <p:sldId id="261" r:id="rId23"/>
    <p:sldId id="262" r:id="rId24"/>
    <p:sldId id="288" r:id="rId25"/>
    <p:sldId id="265" r:id="rId26"/>
    <p:sldId id="289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7F0009"/>
    <a:srgbClr val="850014"/>
    <a:srgbClr val="118401"/>
    <a:srgbClr val="2425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014" autoAdjust="0"/>
  </p:normalViewPr>
  <p:slideViewPr>
    <p:cSldViewPr snapToGrid="0" snapToObjects="1">
      <p:cViewPr>
        <p:scale>
          <a:sx n="116" d="100"/>
          <a:sy n="116" d="100"/>
        </p:scale>
        <p:origin x="-83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8F0918-16E0-B249-814E-AC0B5D277B9B}" type="datetimeFigureOut">
              <a:rPr lang="en-US" smtClean="0"/>
              <a:t>23/09/14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999B3-EEB7-BA4A-8EE8-928233FCF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19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999B3-EEB7-BA4A-8EE8-928233FCF65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018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Ask </a:t>
            </a:r>
            <a:r>
              <a:rPr lang="en-US" dirty="0" err="1" smtClean="0"/>
              <a:t>Leftheris</a:t>
            </a:r>
            <a:r>
              <a:rPr lang="en-US" baseline="0" dirty="0" smtClean="0"/>
              <a:t> for meaning of green and violet shielding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999B3-EEB7-BA4A-8EE8-928233FCF65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4474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Check tool strategy</a:t>
            </a:r>
            <a:r>
              <a:rPr lang="en-US" baseline="0" dirty="0" smtClean="0"/>
              <a:t> with Barbara and </a:t>
            </a:r>
            <a:r>
              <a:rPr lang="en-US" baseline="0" dirty="0" err="1" smtClean="0"/>
              <a:t>Matti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999B3-EEB7-BA4A-8EE8-928233FCF65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7825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999B3-EEB7-BA4A-8EE8-928233FCF65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0185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999B3-EEB7-BA4A-8EE8-928233FCF65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979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999B3-EEB7-BA4A-8EE8-928233FCF65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959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Animation of relocation?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999B3-EEB7-BA4A-8EE8-928233FCF65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9953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999B3-EEB7-BA4A-8EE8-928233FCF65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4044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dirty="0" smtClean="0"/>
              <a:t>Knowing the energy-deposition in the coil at moment of quench.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dirty="0" smtClean="0"/>
              <a:t>Particle tracking only if not “fixed-target”.</a:t>
            </a:r>
          </a:p>
          <a:p>
            <a:pPr marL="171450" indent="-171450">
              <a:buFontTx/>
              <a:buChar char="•"/>
            </a:pPr>
            <a:r>
              <a:rPr lang="en-US" dirty="0" smtClean="0"/>
              <a:t>Particle-shower upper bound for single-turn, otherwise estimate with uncertainty on moment of quench.</a:t>
            </a:r>
          </a:p>
          <a:p>
            <a:pPr marL="171450" indent="-171450">
              <a:buFontTx/>
              <a:buChar char="•"/>
            </a:pPr>
            <a:r>
              <a:rPr lang="en-US" dirty="0" smtClean="0"/>
              <a:t>Note</a:t>
            </a:r>
            <a:r>
              <a:rPr lang="en-US" baseline="0" dirty="0" smtClean="0"/>
              <a:t> that quench level is “per loss scenario”! </a:t>
            </a:r>
          </a:p>
          <a:p>
            <a:pPr marL="628650" lvl="1" indent="-171450">
              <a:buFontTx/>
              <a:buChar char="•"/>
            </a:pPr>
            <a:r>
              <a:rPr lang="en-US" baseline="0" dirty="0" smtClean="0"/>
              <a:t>That includes of course magnet type, op temp, time scale of losses, but also longitudinal and transverse loss distribution depending on time scale.</a:t>
            </a:r>
          </a:p>
          <a:p>
            <a:pPr marL="171450" lvl="0" indent="-171450">
              <a:buFontTx/>
              <a:buChar char="•"/>
            </a:pPr>
            <a:r>
              <a:rPr lang="en-US" baseline="0" dirty="0" smtClean="0"/>
              <a:t>Electro-thermal model validation per subscale experiment: </a:t>
            </a:r>
          </a:p>
          <a:p>
            <a:pPr marL="628650" lvl="1" indent="-171450">
              <a:buFontTx/>
              <a:buChar char="•"/>
            </a:pPr>
            <a:r>
              <a:rPr lang="en-US" baseline="0" dirty="0" smtClean="0"/>
              <a:t>for fast losses not yet done and not likely only with additional simulation to understand the experiment. </a:t>
            </a:r>
          </a:p>
          <a:p>
            <a:pPr marL="628650" lvl="1" indent="-171450">
              <a:buFontTx/>
              <a:buChar char="•"/>
            </a:pPr>
            <a:r>
              <a:rPr lang="en-US" baseline="0" dirty="0" smtClean="0"/>
              <a:t>Steady-state losses are trivially equal to experiment, but is the model able to extrapolate to other situations?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9315D-6BD8-364B-9856-740593CB330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4424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999B3-EEB7-BA4A-8EE8-928233FCF65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3863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999B3-EEB7-BA4A-8EE8-928233FCF65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122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>
            <a:lvl1pPr marL="36576" indent="0">
              <a:buNone/>
              <a:defRPr/>
            </a:lvl1pPr>
          </a:lstStyle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20466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>
            <a:noAutofit/>
          </a:bodyPr>
          <a:lstStyle>
            <a:lvl1pPr marL="36576" indent="0">
              <a:buNone/>
              <a:defRPr sz="1100"/>
            </a:lvl1pPr>
          </a:lstStyle>
          <a:p>
            <a:r>
              <a:rPr lang="fr-FR" dirty="0" smtClean="0"/>
              <a:t>LHC Performance Workshop (Chamonix 2014), Bernhard Auchmann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/>
          </p:nvPr>
        </p:nvSpPr>
        <p:spPr>
          <a:xfrm>
            <a:off x="996950" y="6216949"/>
            <a:ext cx="7687104" cy="552450"/>
          </a:xfrm>
        </p:spPr>
        <p:txBody>
          <a:bodyPr/>
          <a:lstStyle>
            <a:lvl1pPr marL="36576" indent="0">
              <a:buNone/>
              <a:defRPr/>
            </a:lvl1pPr>
          </a:lstStyle>
          <a:p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5" name="Espace réservé pour une image  4"/>
          <p:cNvSpPr txBox="1">
            <a:spLocks/>
          </p:cNvSpPr>
          <p:nvPr userDrawn="1"/>
        </p:nvSpPr>
        <p:spPr>
          <a:xfrm>
            <a:off x="996950" y="6210300"/>
            <a:ext cx="7687104" cy="552450"/>
          </a:xfrm>
          <a:prstGeom prst="rect">
            <a:avLst/>
          </a:prstGeom>
        </p:spPr>
        <p:txBody>
          <a:bodyPr>
            <a:noAutofit/>
          </a:bodyPr>
          <a:lstStyle>
            <a:lvl1pPr marL="36576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dirty="0" smtClean="0"/>
              <a:t/>
            </a:r>
            <a:br>
              <a:rPr lang="fr-FR" sz="800" dirty="0" smtClean="0"/>
            </a:br>
            <a:endParaRPr lang="fr-FR" dirty="0" smtClean="0"/>
          </a:p>
          <a:p>
            <a:r>
              <a:rPr lang="fr-FR" dirty="0" smtClean="0"/>
              <a:t>B. Auchmann, LHC Performance Workshop (Chamonix 2014)</a:t>
            </a:r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  <p:sldLayoutId id="2147483675" r:id="rId1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0.png"/><Relationship Id="rId3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22.emf"/><Relationship Id="rId5" Type="http://schemas.openxmlformats.org/officeDocument/2006/relationships/image" Target="../media/image10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5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10.emf"/><Relationship Id="rId5" Type="http://schemas.openxmlformats.org/officeDocument/2006/relationships/image" Target="../media/image29.png"/><Relationship Id="rId6" Type="http://schemas.openxmlformats.org/officeDocument/2006/relationships/image" Target="../media/image30.emf"/><Relationship Id="rId7" Type="http://schemas.openxmlformats.org/officeDocument/2006/relationships/image" Target="../media/image31.emf"/><Relationship Id="rId8" Type="http://schemas.openxmlformats.org/officeDocument/2006/relationships/image" Target="../media/image26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emf"/><Relationship Id="rId3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20.png"/><Relationship Id="rId5" Type="http://schemas.openxmlformats.org/officeDocument/2006/relationships/image" Target="../media/image33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indico.cern.ch/event/BIQ2014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5" Type="http://schemas.openxmlformats.org/officeDocument/2006/relationships/image" Target="../media/image13.emf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4.emf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864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UFO loss scenario </a:t>
            </a:r>
            <a:r>
              <a:rPr lang="en-US" sz="3600" dirty="0" err="1" smtClean="0">
                <a:solidFill>
                  <a:srgbClr val="061B3E"/>
                </a:solidFill>
                <a:latin typeface="Times"/>
                <a:cs typeface="Times"/>
              </a:rPr>
              <a:t>EnergyDeposit</a:t>
            </a:r>
            <a:endParaRPr lang="en-US" sz="3600" dirty="0">
              <a:solidFill>
                <a:srgbClr val="061B3E"/>
              </a:solidFill>
              <a:latin typeface="Times"/>
              <a:cs typeface="Time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"/>
                <a:cs typeface="Times"/>
              </a:rPr>
              <a:t>EnergyDeposit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2000" dirty="0" smtClean="0"/>
              <a:t>for </a:t>
            </a:r>
            <a:r>
              <a:rPr lang="en-US" sz="2000" dirty="0"/>
              <a:t>p-C </a:t>
            </a:r>
            <a:r>
              <a:rPr lang="en-US" sz="2000" dirty="0" smtClean="0"/>
              <a:t>collision </a:t>
            </a:r>
            <a:r>
              <a:rPr lang="en-US" sz="2000" dirty="0"/>
              <a:t>at the beginning of an MB.</a:t>
            </a:r>
          </a:p>
          <a:p>
            <a:pPr marL="36576" indent="0">
              <a:buNone/>
            </a:pPr>
            <a:r>
              <a:rPr lang="en-US" sz="2000" dirty="0"/>
              <a:t>Maximum </a:t>
            </a:r>
            <a:r>
              <a:rPr lang="en-US" sz="2000" dirty="0" smtClean="0"/>
              <a:t>of the deposition is due </a:t>
            </a:r>
            <a:r>
              <a:rPr lang="en-US" sz="2000" dirty="0"/>
              <a:t>to neutral particles and </a:t>
            </a:r>
            <a:r>
              <a:rPr lang="en-US" sz="2000" dirty="0" smtClean="0"/>
              <a:t>MB </a:t>
            </a:r>
            <a:r>
              <a:rPr lang="en-US" sz="2000" dirty="0" err="1" smtClean="0"/>
              <a:t>sagitta</a:t>
            </a:r>
            <a:r>
              <a:rPr lang="en-US" sz="2000" dirty="0" smtClean="0"/>
              <a:t>.</a:t>
            </a:r>
            <a:endParaRPr lang="en-US" sz="2000" dirty="0"/>
          </a:p>
          <a:p>
            <a:pPr marL="36576" indent="0">
              <a:buNone/>
            </a:pPr>
            <a:endParaRPr lang="en-US" sz="2000" dirty="0"/>
          </a:p>
        </p:txBody>
      </p:sp>
      <p:pic>
        <p:nvPicPr>
          <p:cNvPr id="6" name="Picture 5" descr="Screen Shot 2014-09-18 at 21.44.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60" y="2063442"/>
            <a:ext cx="4448176" cy="4048770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088" y="144690"/>
            <a:ext cx="4427804" cy="34871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969808" y="244832"/>
            <a:ext cx="1405210" cy="331626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Screen Shot 2014-06-25 at 23.54.0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348" y="2344502"/>
            <a:ext cx="3918046" cy="3253481"/>
          </a:xfrm>
          <a:prstGeom prst="rect">
            <a:avLst/>
          </a:prstGeom>
        </p:spPr>
      </p:pic>
      <p:pic>
        <p:nvPicPr>
          <p:cNvPr id="7" name="Picture 6" descr="Screen Shot 2014-09-18 at 21.44.1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348" y="3439398"/>
            <a:ext cx="3945380" cy="2554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216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UFO loss scenario </a:t>
            </a:r>
            <a:r>
              <a:rPr lang="en-US" sz="3600" dirty="0" err="1" smtClean="0">
                <a:solidFill>
                  <a:srgbClr val="061B3E"/>
                </a:solidFill>
                <a:latin typeface="Times"/>
                <a:cs typeface="Times"/>
              </a:rPr>
              <a:t>BLMResponse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800" dirty="0"/>
              <a:t>BLMs moved from </a:t>
            </a:r>
            <a:r>
              <a:rPr lang="en-US" sz="1800" dirty="0" err="1"/>
              <a:t>centre</a:t>
            </a:r>
            <a:r>
              <a:rPr lang="en-US" sz="1800" dirty="0"/>
              <a:t> of MQ to position above MB-MB interconnects.</a:t>
            </a:r>
          </a:p>
          <a:p>
            <a:pPr marL="36576" indent="0">
              <a:buNone/>
            </a:pPr>
            <a:r>
              <a:rPr lang="en-US" sz="1800" dirty="0"/>
              <a:t>Vertical position about 3x less sensitive to UFO losses than horizontal, but covering both beams. </a:t>
            </a:r>
          </a:p>
          <a:p>
            <a:pPr marL="36576" indent="0">
              <a:buNone/>
            </a:pPr>
            <a:endParaRPr lang="en-US" sz="1800" dirty="0"/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088" y="144690"/>
            <a:ext cx="4427804" cy="34871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323446" y="46653"/>
            <a:ext cx="1405210" cy="331626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Screen Shot 2014-09-19 at 10.28.0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650" y="2922360"/>
            <a:ext cx="6134674" cy="1103282"/>
          </a:xfrm>
          <a:prstGeom prst="rect">
            <a:avLst/>
          </a:prstGeom>
        </p:spPr>
      </p:pic>
      <p:pic>
        <p:nvPicPr>
          <p:cNvPr id="12" name="Picture 11" descr="Screen Shot 2014-09-19 at 10.28.2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982" y="4300880"/>
            <a:ext cx="6134674" cy="110424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127760" y="2645211"/>
            <a:ext cx="1411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Pre-LS1: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27760" y="4043622"/>
            <a:ext cx="153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Post-LS1: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247654" y="3081212"/>
            <a:ext cx="3443543" cy="1498293"/>
            <a:chOff x="2823133" y="3168900"/>
            <a:chExt cx="4184761" cy="1820798"/>
          </a:xfrm>
        </p:grpSpPr>
        <p:sp>
          <p:nvSpPr>
            <p:cNvPr id="4" name="Freeform 3"/>
            <p:cNvSpPr/>
            <p:nvPr/>
          </p:nvSpPr>
          <p:spPr>
            <a:xfrm>
              <a:off x="4683269" y="3606191"/>
              <a:ext cx="2324625" cy="1383507"/>
            </a:xfrm>
            <a:custGeom>
              <a:avLst/>
              <a:gdLst>
                <a:gd name="connsiteX0" fmla="*/ 2347305 w 2347305"/>
                <a:gd name="connsiteY0" fmla="*/ 0 h 1372167"/>
                <a:gd name="connsiteX1" fmla="*/ 1485493 w 2347305"/>
                <a:gd name="connsiteY1" fmla="*/ 884537 h 1372167"/>
                <a:gd name="connsiteX2" fmla="*/ 0 w 2347305"/>
                <a:gd name="connsiteY2" fmla="*/ 1372167 h 1372167"/>
                <a:gd name="connsiteX0" fmla="*/ 2347305 w 2347305"/>
                <a:gd name="connsiteY0" fmla="*/ 0 h 1372167"/>
                <a:gd name="connsiteX1" fmla="*/ 1292719 w 2347305"/>
                <a:gd name="connsiteY1" fmla="*/ 975258 h 1372167"/>
                <a:gd name="connsiteX2" fmla="*/ 0 w 2347305"/>
                <a:gd name="connsiteY2" fmla="*/ 1372167 h 1372167"/>
                <a:gd name="connsiteX0" fmla="*/ 2301946 w 2301946"/>
                <a:gd name="connsiteY0" fmla="*/ 0 h 1372167"/>
                <a:gd name="connsiteX1" fmla="*/ 1292719 w 2301946"/>
                <a:gd name="connsiteY1" fmla="*/ 975258 h 1372167"/>
                <a:gd name="connsiteX2" fmla="*/ 0 w 2301946"/>
                <a:gd name="connsiteY2" fmla="*/ 1372167 h 1372167"/>
                <a:gd name="connsiteX0" fmla="*/ 2301946 w 2301946"/>
                <a:gd name="connsiteY0" fmla="*/ 0 h 1372167"/>
                <a:gd name="connsiteX1" fmla="*/ 1292719 w 2301946"/>
                <a:gd name="connsiteY1" fmla="*/ 975258 h 1372167"/>
                <a:gd name="connsiteX2" fmla="*/ 0 w 2301946"/>
                <a:gd name="connsiteY2" fmla="*/ 1372167 h 1372167"/>
                <a:gd name="connsiteX0" fmla="*/ 2324625 w 2324625"/>
                <a:gd name="connsiteY0" fmla="*/ 0 h 1383507"/>
                <a:gd name="connsiteX1" fmla="*/ 1315398 w 2324625"/>
                <a:gd name="connsiteY1" fmla="*/ 975258 h 1383507"/>
                <a:gd name="connsiteX2" fmla="*/ 0 w 2324625"/>
                <a:gd name="connsiteY2" fmla="*/ 1383507 h 1383507"/>
                <a:gd name="connsiteX0" fmla="*/ 2324625 w 2324625"/>
                <a:gd name="connsiteY0" fmla="*/ 0 h 1383507"/>
                <a:gd name="connsiteX1" fmla="*/ 1315398 w 2324625"/>
                <a:gd name="connsiteY1" fmla="*/ 975258 h 1383507"/>
                <a:gd name="connsiteX2" fmla="*/ 0 w 2324625"/>
                <a:gd name="connsiteY2" fmla="*/ 1383507 h 1383507"/>
                <a:gd name="connsiteX0" fmla="*/ 2324625 w 2324625"/>
                <a:gd name="connsiteY0" fmla="*/ 0 h 1383507"/>
                <a:gd name="connsiteX1" fmla="*/ 1315398 w 2324625"/>
                <a:gd name="connsiteY1" fmla="*/ 975258 h 1383507"/>
                <a:gd name="connsiteX2" fmla="*/ 0 w 2324625"/>
                <a:gd name="connsiteY2" fmla="*/ 1383507 h 1383507"/>
                <a:gd name="connsiteX0" fmla="*/ 2324625 w 2324625"/>
                <a:gd name="connsiteY0" fmla="*/ 0 h 1383507"/>
                <a:gd name="connsiteX1" fmla="*/ 1315398 w 2324625"/>
                <a:gd name="connsiteY1" fmla="*/ 975258 h 1383507"/>
                <a:gd name="connsiteX2" fmla="*/ 0 w 2324625"/>
                <a:gd name="connsiteY2" fmla="*/ 1383507 h 1383507"/>
                <a:gd name="connsiteX0" fmla="*/ 2324625 w 2324625"/>
                <a:gd name="connsiteY0" fmla="*/ 0 h 1383507"/>
                <a:gd name="connsiteX1" fmla="*/ 1315398 w 2324625"/>
                <a:gd name="connsiteY1" fmla="*/ 975258 h 1383507"/>
                <a:gd name="connsiteX2" fmla="*/ 0 w 2324625"/>
                <a:gd name="connsiteY2" fmla="*/ 1383507 h 1383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24625" h="1383507">
                  <a:moveTo>
                    <a:pt x="2324625" y="0"/>
                  </a:moveTo>
                  <a:cubicBezTo>
                    <a:pt x="2112006" y="327921"/>
                    <a:pt x="1872931" y="642612"/>
                    <a:pt x="1315398" y="975258"/>
                  </a:cubicBezTo>
                  <a:cubicBezTo>
                    <a:pt x="757865" y="1307904"/>
                    <a:pt x="0" y="1383507"/>
                    <a:pt x="0" y="1383507"/>
                  </a:cubicBezTo>
                </a:path>
              </a:pathLst>
            </a:custGeom>
            <a:ln>
              <a:solidFill>
                <a:srgbClr val="FF66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2823133" y="3168900"/>
              <a:ext cx="4048250" cy="1814435"/>
            </a:xfrm>
            <a:custGeom>
              <a:avLst/>
              <a:gdLst>
                <a:gd name="connsiteX0" fmla="*/ 2347305 w 2347305"/>
                <a:gd name="connsiteY0" fmla="*/ 0 h 1372167"/>
                <a:gd name="connsiteX1" fmla="*/ 1485493 w 2347305"/>
                <a:gd name="connsiteY1" fmla="*/ 884537 h 1372167"/>
                <a:gd name="connsiteX2" fmla="*/ 0 w 2347305"/>
                <a:gd name="connsiteY2" fmla="*/ 1372167 h 1372167"/>
                <a:gd name="connsiteX0" fmla="*/ 2347305 w 2347305"/>
                <a:gd name="connsiteY0" fmla="*/ 0 h 1372167"/>
                <a:gd name="connsiteX1" fmla="*/ 1292719 w 2347305"/>
                <a:gd name="connsiteY1" fmla="*/ 975258 h 1372167"/>
                <a:gd name="connsiteX2" fmla="*/ 0 w 2347305"/>
                <a:gd name="connsiteY2" fmla="*/ 1372167 h 1372167"/>
                <a:gd name="connsiteX0" fmla="*/ 2301946 w 2301946"/>
                <a:gd name="connsiteY0" fmla="*/ 0 h 1372167"/>
                <a:gd name="connsiteX1" fmla="*/ 1292719 w 2301946"/>
                <a:gd name="connsiteY1" fmla="*/ 975258 h 1372167"/>
                <a:gd name="connsiteX2" fmla="*/ 0 w 2301946"/>
                <a:gd name="connsiteY2" fmla="*/ 1372167 h 1372167"/>
                <a:gd name="connsiteX0" fmla="*/ 2301946 w 2301946"/>
                <a:gd name="connsiteY0" fmla="*/ 0 h 1372167"/>
                <a:gd name="connsiteX1" fmla="*/ 1292719 w 2301946"/>
                <a:gd name="connsiteY1" fmla="*/ 975258 h 1372167"/>
                <a:gd name="connsiteX2" fmla="*/ 0 w 2301946"/>
                <a:gd name="connsiteY2" fmla="*/ 1372167 h 1372167"/>
                <a:gd name="connsiteX0" fmla="*/ 2324625 w 2324625"/>
                <a:gd name="connsiteY0" fmla="*/ 0 h 1383507"/>
                <a:gd name="connsiteX1" fmla="*/ 1315398 w 2324625"/>
                <a:gd name="connsiteY1" fmla="*/ 975258 h 1383507"/>
                <a:gd name="connsiteX2" fmla="*/ 0 w 2324625"/>
                <a:gd name="connsiteY2" fmla="*/ 1383507 h 1383507"/>
                <a:gd name="connsiteX0" fmla="*/ 2324625 w 2324625"/>
                <a:gd name="connsiteY0" fmla="*/ 0 h 1383507"/>
                <a:gd name="connsiteX1" fmla="*/ 1315398 w 2324625"/>
                <a:gd name="connsiteY1" fmla="*/ 975258 h 1383507"/>
                <a:gd name="connsiteX2" fmla="*/ 0 w 2324625"/>
                <a:gd name="connsiteY2" fmla="*/ 1383507 h 1383507"/>
                <a:gd name="connsiteX0" fmla="*/ 3503947 w 3503947"/>
                <a:gd name="connsiteY0" fmla="*/ 0 h 555670"/>
                <a:gd name="connsiteX1" fmla="*/ 1315398 w 3503947"/>
                <a:gd name="connsiteY1" fmla="*/ 147421 h 555670"/>
                <a:gd name="connsiteX2" fmla="*/ 0 w 3503947"/>
                <a:gd name="connsiteY2" fmla="*/ 555670 h 555670"/>
                <a:gd name="connsiteX0" fmla="*/ 3503947 w 3503947"/>
                <a:gd name="connsiteY0" fmla="*/ 0 h 555670"/>
                <a:gd name="connsiteX1" fmla="*/ 1315398 w 3503947"/>
                <a:gd name="connsiteY1" fmla="*/ 147421 h 555670"/>
                <a:gd name="connsiteX2" fmla="*/ 0 w 3503947"/>
                <a:gd name="connsiteY2" fmla="*/ 555670 h 555670"/>
                <a:gd name="connsiteX0" fmla="*/ 4059589 w 4059589"/>
                <a:gd name="connsiteY0" fmla="*/ 21647 h 1802061"/>
                <a:gd name="connsiteX1" fmla="*/ 1871040 w 4059589"/>
                <a:gd name="connsiteY1" fmla="*/ 169068 h 1802061"/>
                <a:gd name="connsiteX2" fmla="*/ 0 w 4059589"/>
                <a:gd name="connsiteY2" fmla="*/ 1802061 h 1802061"/>
                <a:gd name="connsiteX0" fmla="*/ 4059589 w 4059589"/>
                <a:gd name="connsiteY0" fmla="*/ 0 h 1780414"/>
                <a:gd name="connsiteX1" fmla="*/ 1655587 w 4059589"/>
                <a:gd name="connsiteY1" fmla="*/ 578349 h 1780414"/>
                <a:gd name="connsiteX2" fmla="*/ 0 w 4059589"/>
                <a:gd name="connsiteY2" fmla="*/ 1780414 h 1780414"/>
                <a:gd name="connsiteX0" fmla="*/ 4048250 w 4048250"/>
                <a:gd name="connsiteY0" fmla="*/ 0 h 1814435"/>
                <a:gd name="connsiteX1" fmla="*/ 1655587 w 4048250"/>
                <a:gd name="connsiteY1" fmla="*/ 612370 h 1814435"/>
                <a:gd name="connsiteX2" fmla="*/ 0 w 4048250"/>
                <a:gd name="connsiteY2" fmla="*/ 1814435 h 1814435"/>
                <a:gd name="connsiteX0" fmla="*/ 4048250 w 4048250"/>
                <a:gd name="connsiteY0" fmla="*/ 0 h 1814435"/>
                <a:gd name="connsiteX1" fmla="*/ 1791663 w 4048250"/>
                <a:gd name="connsiteY1" fmla="*/ 544329 h 1814435"/>
                <a:gd name="connsiteX2" fmla="*/ 0 w 4048250"/>
                <a:gd name="connsiteY2" fmla="*/ 1814435 h 1814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48250" h="1814435">
                  <a:moveTo>
                    <a:pt x="4048250" y="0"/>
                  </a:moveTo>
                  <a:cubicBezTo>
                    <a:pt x="3450083" y="44415"/>
                    <a:pt x="2466371" y="241923"/>
                    <a:pt x="1791663" y="544329"/>
                  </a:cubicBezTo>
                  <a:cubicBezTo>
                    <a:pt x="1116955" y="846735"/>
                    <a:pt x="0" y="1814435"/>
                    <a:pt x="0" y="1814435"/>
                  </a:cubicBezTo>
                </a:path>
              </a:pathLst>
            </a:custGeom>
            <a:ln>
              <a:solidFill>
                <a:srgbClr val="FF66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20886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UFO loss scenario </a:t>
            </a:r>
            <a:r>
              <a:rPr lang="en-US" sz="3600" dirty="0" err="1" smtClean="0">
                <a:solidFill>
                  <a:srgbClr val="061B3E"/>
                </a:solidFill>
                <a:latin typeface="Times"/>
                <a:cs typeface="Times"/>
              </a:rPr>
              <a:t>BLMResponse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800" dirty="0" smtClean="0"/>
              <a:t>FLUKA </a:t>
            </a:r>
            <a:r>
              <a:rPr lang="en-US" sz="1800" dirty="0"/>
              <a:t>study of </a:t>
            </a:r>
            <a:r>
              <a:rPr lang="en-US" sz="1800" dirty="0" smtClean="0"/>
              <a:t>p-C collision; </a:t>
            </a:r>
            <a:r>
              <a:rPr lang="en-US" sz="1800" dirty="0" err="1" smtClean="0">
                <a:solidFill>
                  <a:srgbClr val="191919"/>
                </a:solidFill>
                <a:latin typeface="Times"/>
                <a:cs typeface="Times"/>
              </a:rPr>
              <a:t>BLMResponse</a:t>
            </a:r>
            <a:r>
              <a:rPr lang="en-US" sz="1800" dirty="0" smtClean="0">
                <a:solidFill>
                  <a:srgbClr val="191919"/>
                </a:solidFill>
              </a:rPr>
              <a:t> </a:t>
            </a:r>
            <a:r>
              <a:rPr lang="en-US" sz="1800" dirty="0" smtClean="0"/>
              <a:t>as a function U.F.O</a:t>
            </a:r>
            <a:r>
              <a:rPr lang="en-US" sz="1800" dirty="0"/>
              <a:t>. </a:t>
            </a:r>
            <a:r>
              <a:rPr lang="en-US" sz="1800" dirty="0" smtClean="0"/>
              <a:t>location.</a:t>
            </a:r>
          </a:p>
          <a:p>
            <a:pPr marL="36576" indent="0">
              <a:buNone/>
            </a:pPr>
            <a:r>
              <a:rPr lang="en-US" sz="1800" dirty="0" smtClean="0"/>
              <a:t>The installation of BLMs on MB-MB interconnects increases the sensitivity at the beginning of the cell by a factor 30 </a:t>
            </a:r>
            <a:r>
              <a:rPr lang="en-US" sz="18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800" dirty="0">
                <a:sym typeface="Wingdings"/>
              </a:rPr>
              <a:t> </a:t>
            </a:r>
            <a:r>
              <a:rPr lang="en-US" sz="1800" dirty="0" smtClean="0">
                <a:sym typeface="Wingdings"/>
              </a:rPr>
              <a:t>100% coverage can be achieved.</a:t>
            </a:r>
            <a:endParaRPr lang="en-US" sz="1800" dirty="0" smtClean="0"/>
          </a:p>
          <a:p>
            <a:pPr marL="36576" indent="0">
              <a:buNone/>
            </a:pPr>
            <a:endParaRPr lang="en-US" sz="1800" dirty="0"/>
          </a:p>
          <a:p>
            <a:endParaRPr lang="en-US" sz="1800" dirty="0"/>
          </a:p>
        </p:txBody>
      </p:sp>
      <p:pic>
        <p:nvPicPr>
          <p:cNvPr id="4" name="Picture 3" descr="Screen Shot 2014-09-18 at 21.47.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441" y="2640814"/>
            <a:ext cx="7024490" cy="2774527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088" y="144690"/>
            <a:ext cx="4427804" cy="34871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323446" y="46653"/>
            <a:ext cx="1405210" cy="331626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3719155" y="3871444"/>
            <a:ext cx="4286233" cy="0"/>
            <a:chOff x="3719155" y="3622178"/>
            <a:chExt cx="4286233" cy="0"/>
          </a:xfrm>
        </p:grpSpPr>
        <p:cxnSp>
          <p:nvCxnSpPr>
            <p:cNvPr id="11" name="Straight Arrow Connector 10"/>
            <p:cNvCxnSpPr/>
            <p:nvPr/>
          </p:nvCxnSpPr>
          <p:spPr>
            <a:xfrm>
              <a:off x="3719155" y="3622178"/>
              <a:ext cx="978384" cy="0"/>
            </a:xfrm>
            <a:prstGeom prst="straightConnector1">
              <a:avLst/>
            </a:prstGeom>
            <a:ln w="9525" cmpd="sng">
              <a:solidFill>
                <a:srgbClr val="24256F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7027004" y="3622178"/>
              <a:ext cx="978384" cy="0"/>
            </a:xfrm>
            <a:prstGeom prst="straightConnector1">
              <a:avLst/>
            </a:prstGeom>
            <a:ln w="9525" cmpd="sng">
              <a:solidFill>
                <a:srgbClr val="24256F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/>
          <p:cNvGrpSpPr/>
          <p:nvPr/>
        </p:nvGrpSpPr>
        <p:grpSpPr>
          <a:xfrm>
            <a:off x="1840139" y="4347833"/>
            <a:ext cx="5186865" cy="254"/>
            <a:chOff x="1840139" y="4347833"/>
            <a:chExt cx="5186865" cy="254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2740771" y="4347833"/>
              <a:ext cx="978384" cy="0"/>
            </a:xfrm>
            <a:prstGeom prst="straightConnector1">
              <a:avLst/>
            </a:prstGeom>
            <a:ln w="9525" cmpd="sng">
              <a:solidFill>
                <a:srgbClr val="11840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1840139" y="4348087"/>
              <a:ext cx="900632" cy="0"/>
            </a:xfrm>
            <a:prstGeom prst="straightConnector1">
              <a:avLst/>
            </a:prstGeom>
            <a:ln w="9525" cmpd="sng">
              <a:solidFill>
                <a:srgbClr val="850014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4697539" y="4347833"/>
              <a:ext cx="1360665" cy="254"/>
            </a:xfrm>
            <a:prstGeom prst="straightConnector1">
              <a:avLst/>
            </a:prstGeom>
            <a:ln w="9525" cmpd="sng">
              <a:solidFill>
                <a:srgbClr val="850014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6048620" y="4347833"/>
              <a:ext cx="978384" cy="0"/>
            </a:xfrm>
            <a:prstGeom prst="straightConnector1">
              <a:avLst/>
            </a:prstGeom>
            <a:ln w="9525" cmpd="sng">
              <a:solidFill>
                <a:srgbClr val="11840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79202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Testing the </a:t>
            </a:r>
            <a:r>
              <a:rPr lang="en-US" sz="3600" dirty="0" err="1">
                <a:solidFill>
                  <a:srgbClr val="061B3E"/>
                </a:solidFill>
                <a:latin typeface="Times"/>
                <a:cs typeface="Times"/>
              </a:rPr>
              <a:t>QuenchLevel</a:t>
            </a:r>
            <a:endParaRPr lang="en-US" sz="3600" dirty="0">
              <a:solidFill>
                <a:srgbClr val="061B3E"/>
              </a:solidFill>
              <a:latin typeface="Times"/>
              <a:cs typeface="Time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511692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800" b="1" dirty="0" smtClean="0"/>
              <a:t>Quench tests </a:t>
            </a:r>
            <a:r>
              <a:rPr lang="en-US" sz="1800" dirty="0" smtClean="0"/>
              <a:t>are controlled beam-loss events provoking quenches, designed to</a:t>
            </a:r>
          </a:p>
          <a:p>
            <a:r>
              <a:rPr lang="en-US" sz="1800" dirty="0" smtClean="0"/>
              <a:t>represent a realistic beam-loss scenario;</a:t>
            </a:r>
          </a:p>
          <a:p>
            <a:r>
              <a:rPr lang="en-US" sz="1800" dirty="0" smtClean="0"/>
              <a:t>provide validation of quench levels in relevant working points.</a:t>
            </a:r>
          </a:p>
          <a:p>
            <a:pPr marL="36576" indent="0">
              <a:buNone/>
            </a:pPr>
            <a:r>
              <a:rPr lang="en-US" sz="1800" dirty="0" smtClean="0"/>
              <a:t>Over the past year the Quench Test Analysis Working Group has performed detailed analysis of seven events and quench tests.</a:t>
            </a: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088" y="144690"/>
            <a:ext cx="4427804" cy="34871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672413" y="55921"/>
            <a:ext cx="1405210" cy="331626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268478"/>
              </p:ext>
            </p:extLst>
          </p:nvPr>
        </p:nvGraphicFramePr>
        <p:xfrm>
          <a:off x="1970857" y="3144108"/>
          <a:ext cx="5092427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6660"/>
                <a:gridCol w="1426613"/>
                <a:gridCol w="1222989"/>
                <a:gridCol w="127616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Method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Energy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Temperature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single-turn</a:t>
                      </a:r>
                      <a:endParaRPr lang="en-US" sz="14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kick</a:t>
                      </a:r>
                      <a:endParaRPr lang="en-US" sz="14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450 </a:t>
                      </a:r>
                      <a:r>
                        <a:rPr lang="en-US" sz="1400" dirty="0" err="1" smtClean="0"/>
                        <a:t>GeV</a:t>
                      </a:r>
                      <a:endParaRPr lang="en-US" sz="14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1.9 K</a:t>
                      </a:r>
                      <a:endParaRPr lang="en-US" sz="14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single-turn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collimation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0.45/6 </a:t>
                      </a:r>
                      <a:r>
                        <a:rPr lang="en-US" sz="1400" dirty="0" err="1" smtClean="0"/>
                        <a:t>TeV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4.5 K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wire scanner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3.5 </a:t>
                      </a:r>
                      <a:r>
                        <a:rPr lang="en-US" sz="1400" dirty="0" err="1" smtClean="0"/>
                        <a:t>TeV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4.5 K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orbit bump</a:t>
                      </a:r>
                      <a:endParaRPr lang="en-US" sz="14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 </a:t>
                      </a:r>
                      <a:r>
                        <a:rPr lang="en-US" sz="1400" dirty="0" err="1" smtClean="0"/>
                        <a:t>TeV</a:t>
                      </a:r>
                      <a:endParaRPr lang="en-US" sz="14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1.9 K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 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collimation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 </a:t>
                      </a:r>
                      <a:r>
                        <a:rPr lang="en-US" sz="1400" dirty="0" err="1" smtClean="0"/>
                        <a:t>TeV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1.9 K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6 s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dyn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. orbit bump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3.5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TeV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1.9 K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20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orbit bump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 </a:t>
                      </a:r>
                      <a:r>
                        <a:rPr lang="en-US" sz="1400" dirty="0" err="1" smtClean="0"/>
                        <a:t>TeV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1.9 K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871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Quench Test Analysis </a:t>
            </a:r>
            <a:br>
              <a:rPr lang="en-US" sz="3200" dirty="0" smtClean="0"/>
            </a:br>
            <a:r>
              <a:rPr lang="en-US" sz="1800" dirty="0" smtClean="0"/>
              <a:t>What is the energy deposition in the coil at the moment of quench?</a:t>
            </a:r>
            <a:endParaRPr lang="en-US" sz="3200" dirty="0"/>
          </a:p>
        </p:txBody>
      </p:sp>
      <p:grpSp>
        <p:nvGrpSpPr>
          <p:cNvPr id="7" name="Group 6"/>
          <p:cNvGrpSpPr/>
          <p:nvPr/>
        </p:nvGrpSpPr>
        <p:grpSpPr>
          <a:xfrm>
            <a:off x="2984265" y="1365091"/>
            <a:ext cx="2014040" cy="4573144"/>
            <a:chOff x="2984265" y="1273651"/>
            <a:chExt cx="2014040" cy="4573144"/>
          </a:xfrm>
        </p:grpSpPr>
        <p:sp>
          <p:nvSpPr>
            <p:cNvPr id="38" name="Down Arrow Callout 37"/>
            <p:cNvSpPr/>
            <p:nvPr/>
          </p:nvSpPr>
          <p:spPr>
            <a:xfrm rot="10800000">
              <a:off x="3036907" y="4619286"/>
              <a:ext cx="1240515" cy="1227509"/>
            </a:xfrm>
            <a:prstGeom prst="downArrowCallout">
              <a:avLst>
                <a:gd name="adj1" fmla="val 25000"/>
                <a:gd name="adj2" fmla="val 25000"/>
                <a:gd name="adj3" fmla="val 19037"/>
                <a:gd name="adj4" fmla="val 66744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Down Arrow Callout 31"/>
            <p:cNvSpPr/>
            <p:nvPr/>
          </p:nvSpPr>
          <p:spPr>
            <a:xfrm>
              <a:off x="3040363" y="1273651"/>
              <a:ext cx="1240515" cy="1635239"/>
            </a:xfrm>
            <a:prstGeom prst="downArrowCallout">
              <a:avLst>
                <a:gd name="adj1" fmla="val 25000"/>
                <a:gd name="adj2" fmla="val 25000"/>
                <a:gd name="adj3" fmla="val 19037"/>
                <a:gd name="adj4" fmla="val 74779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Chevron 13"/>
            <p:cNvSpPr/>
            <p:nvPr/>
          </p:nvSpPr>
          <p:spPr>
            <a:xfrm>
              <a:off x="2984265" y="2908890"/>
              <a:ext cx="2014040" cy="1710396"/>
            </a:xfrm>
            <a:prstGeom prst="chevron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871343" y="3505740"/>
              <a:ext cx="8002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Particle</a:t>
              </a:r>
              <a:br>
                <a:rPr lang="en-US" sz="1400" dirty="0" smtClean="0">
                  <a:solidFill>
                    <a:schemeClr val="bg1"/>
                  </a:solidFill>
                </a:rPr>
              </a:br>
              <a:r>
                <a:rPr lang="en-US" sz="1400" dirty="0" smtClean="0">
                  <a:solidFill>
                    <a:schemeClr val="bg1"/>
                  </a:solidFill>
                </a:rPr>
                <a:t>Shower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014683" y="1749316"/>
              <a:ext cx="11958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FCBM: loss rate</a:t>
              </a:r>
              <a:endParaRPr lang="en-US" sz="11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007991" y="2001513"/>
              <a:ext cx="107051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QPS: moment </a:t>
              </a:r>
              <a:br>
                <a:rPr lang="en-US" sz="1100" dirty="0" smtClean="0"/>
              </a:br>
              <a:r>
                <a:rPr lang="en-US" sz="1100" dirty="0" smtClean="0"/>
                <a:t>of quench</a:t>
              </a:r>
              <a:endParaRPr lang="en-US" sz="11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026420" y="1342916"/>
              <a:ext cx="131380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Particle tracking: </a:t>
              </a:r>
              <a:br>
                <a:rPr lang="en-US" sz="1100" dirty="0" smtClean="0"/>
              </a:br>
              <a:r>
                <a:rPr lang="en-US" sz="1100" dirty="0" smtClean="0"/>
                <a:t>spatial distribution</a:t>
              </a:r>
              <a:endParaRPr lang="en-US" sz="11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199965" y="5268641"/>
              <a:ext cx="95301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BLM signals</a:t>
              </a:r>
              <a:endParaRPr lang="en-US" sz="1100" dirty="0"/>
            </a:p>
          </p:txBody>
        </p:sp>
      </p:grpSp>
      <p:sp>
        <p:nvSpPr>
          <p:cNvPr id="46" name="Rectangle 45"/>
          <p:cNvSpPr/>
          <p:nvPr/>
        </p:nvSpPr>
        <p:spPr>
          <a:xfrm rot="16200000">
            <a:off x="51956" y="5115970"/>
            <a:ext cx="1227511" cy="4170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Validation</a:t>
            </a:r>
            <a:endParaRPr lang="en-US" sz="1100" dirty="0"/>
          </a:p>
        </p:txBody>
      </p:sp>
      <p:sp>
        <p:nvSpPr>
          <p:cNvPr id="47" name="Rectangle 46"/>
          <p:cNvSpPr/>
          <p:nvPr/>
        </p:nvSpPr>
        <p:spPr>
          <a:xfrm rot="16200000">
            <a:off x="-142403" y="1972899"/>
            <a:ext cx="1622750" cy="4170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Input</a:t>
            </a:r>
            <a:endParaRPr lang="en-US" sz="1100" dirty="0"/>
          </a:p>
        </p:txBody>
      </p:sp>
      <p:sp>
        <p:nvSpPr>
          <p:cNvPr id="48" name="Rectangle 47"/>
          <p:cNvSpPr/>
          <p:nvPr/>
        </p:nvSpPr>
        <p:spPr>
          <a:xfrm rot="16200000">
            <a:off x="-189997" y="3643244"/>
            <a:ext cx="1717939" cy="4170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Analysis</a:t>
            </a:r>
            <a:endParaRPr lang="en-US" sz="1100" dirty="0"/>
          </a:p>
        </p:txBody>
      </p:sp>
      <p:grpSp>
        <p:nvGrpSpPr>
          <p:cNvPr id="9" name="Group 8"/>
          <p:cNvGrpSpPr/>
          <p:nvPr/>
        </p:nvGrpSpPr>
        <p:grpSpPr>
          <a:xfrm>
            <a:off x="6273429" y="1363236"/>
            <a:ext cx="2102670" cy="4575002"/>
            <a:chOff x="6273429" y="1271796"/>
            <a:chExt cx="2102670" cy="4575002"/>
          </a:xfrm>
        </p:grpSpPr>
        <p:sp>
          <p:nvSpPr>
            <p:cNvPr id="49" name="Down Arrow Callout 48"/>
            <p:cNvSpPr/>
            <p:nvPr/>
          </p:nvSpPr>
          <p:spPr>
            <a:xfrm rot="10800000">
              <a:off x="7109894" y="4619289"/>
              <a:ext cx="1240515" cy="1227509"/>
            </a:xfrm>
            <a:prstGeom prst="downArrowCallout">
              <a:avLst>
                <a:gd name="adj1" fmla="val 25000"/>
                <a:gd name="adj2" fmla="val 25000"/>
                <a:gd name="adj3" fmla="val 19037"/>
                <a:gd name="adj4" fmla="val 66744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Down Arrow Callout 40"/>
            <p:cNvSpPr/>
            <p:nvPr/>
          </p:nvSpPr>
          <p:spPr>
            <a:xfrm>
              <a:off x="7109894" y="1273651"/>
              <a:ext cx="1240515" cy="1635239"/>
            </a:xfrm>
            <a:prstGeom prst="downArrowCallout">
              <a:avLst>
                <a:gd name="adj1" fmla="val 25000"/>
                <a:gd name="adj2" fmla="val 25000"/>
                <a:gd name="adj3" fmla="val 19037"/>
                <a:gd name="adj4" fmla="val 74779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Pentagon 19"/>
            <p:cNvSpPr/>
            <p:nvPr/>
          </p:nvSpPr>
          <p:spPr>
            <a:xfrm flipH="1" flipV="1">
              <a:off x="6273429" y="2908890"/>
              <a:ext cx="2076980" cy="1710396"/>
            </a:xfrm>
            <a:prstGeom prst="homePlat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765382" y="3505740"/>
              <a:ext cx="159115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Electro-Thermal</a:t>
              </a:r>
              <a:br>
                <a:rPr lang="en-US" sz="1400" dirty="0" smtClean="0">
                  <a:solidFill>
                    <a:schemeClr val="bg1"/>
                  </a:solidFill>
                </a:rPr>
              </a:br>
              <a:r>
                <a:rPr lang="en-US" sz="1400" dirty="0" smtClean="0">
                  <a:solidFill>
                    <a:schemeClr val="bg1"/>
                  </a:solidFill>
                </a:rPr>
                <a:t>Estimate (MQED)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087682" y="1671816"/>
              <a:ext cx="125588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BLM: normalized</a:t>
              </a:r>
              <a:br>
                <a:rPr lang="en-US" sz="1100" dirty="0" smtClean="0"/>
              </a:br>
              <a:r>
                <a:rPr lang="en-US" sz="1100" dirty="0"/>
                <a:t>t</a:t>
              </a:r>
              <a:r>
                <a:rPr lang="en-US" sz="1100" dirty="0" smtClean="0"/>
                <a:t>ime distribution</a:t>
              </a:r>
              <a:endParaRPr lang="en-US" sz="11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93639" y="1271796"/>
              <a:ext cx="128246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P. </a:t>
              </a:r>
              <a:r>
                <a:rPr lang="en-US" sz="1100" dirty="0"/>
                <a:t>s</a:t>
              </a:r>
              <a:r>
                <a:rPr lang="en-US" sz="1100" dirty="0" smtClean="0"/>
                <a:t>hower: norm.</a:t>
              </a:r>
              <a:br>
                <a:rPr lang="en-US" sz="1100" dirty="0" smtClean="0"/>
              </a:br>
              <a:r>
                <a:rPr lang="en-US" sz="1100" dirty="0" smtClean="0"/>
                <a:t>space distribution</a:t>
              </a:r>
              <a:endParaRPr lang="en-US" sz="11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163279" y="5097518"/>
              <a:ext cx="9806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 smtClean="0"/>
                <a:t>Quench test</a:t>
              </a:r>
              <a:endParaRPr lang="en-US" sz="1100" i="1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093639" y="2058440"/>
              <a:ext cx="107051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QPS: moment </a:t>
              </a:r>
              <a:br>
                <a:rPr lang="en-US" sz="1100" dirty="0" smtClean="0"/>
              </a:br>
              <a:r>
                <a:rPr lang="en-US" sz="1100" dirty="0" smtClean="0"/>
                <a:t>of quench</a:t>
              </a:r>
              <a:endParaRPr lang="en-US" sz="11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172746" y="5339822"/>
              <a:ext cx="98837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 smtClean="0"/>
                <a:t>Subscale </a:t>
              </a:r>
            </a:p>
            <a:p>
              <a:r>
                <a:rPr lang="en-US" sz="1100" i="1" dirty="0" smtClean="0"/>
                <a:t>experiments</a:t>
              </a:r>
              <a:endParaRPr lang="en-US" sz="1100" i="1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279585" y="2397185"/>
            <a:ext cx="1819989" cy="2830815"/>
            <a:chOff x="4279585" y="2305745"/>
            <a:chExt cx="1819989" cy="2830815"/>
          </a:xfrm>
        </p:grpSpPr>
        <p:sp>
          <p:nvSpPr>
            <p:cNvPr id="23" name="Circular Arrow 22"/>
            <p:cNvSpPr/>
            <p:nvPr/>
          </p:nvSpPr>
          <p:spPr>
            <a:xfrm>
              <a:off x="4279585" y="2949847"/>
              <a:ext cx="1572760" cy="1133730"/>
            </a:xfrm>
            <a:prstGeom prst="circularArrow">
              <a:avLst>
                <a:gd name="adj1" fmla="val 11362"/>
                <a:gd name="adj2" fmla="val 671412"/>
                <a:gd name="adj3" fmla="val 19900522"/>
                <a:gd name="adj4" fmla="val 13410762"/>
                <a:gd name="adj5" fmla="val 12193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" name="Circular Arrow 23"/>
            <p:cNvSpPr/>
            <p:nvPr/>
          </p:nvSpPr>
          <p:spPr>
            <a:xfrm flipV="1">
              <a:off x="4279585" y="3449988"/>
              <a:ext cx="1572760" cy="1133730"/>
            </a:xfrm>
            <a:prstGeom prst="circularArrow">
              <a:avLst>
                <a:gd name="adj1" fmla="val 11362"/>
                <a:gd name="adj2" fmla="val 671412"/>
                <a:gd name="adj3" fmla="val 19900522"/>
                <a:gd name="adj4" fmla="val 13410762"/>
                <a:gd name="adj5" fmla="val 12193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4745147" y="2305745"/>
              <a:ext cx="1354427" cy="2830815"/>
              <a:chOff x="4745147" y="2305745"/>
              <a:chExt cx="1354427" cy="2830815"/>
            </a:xfrm>
          </p:grpSpPr>
          <p:sp>
            <p:nvSpPr>
              <p:cNvPr id="25" name="Explosion 2 24"/>
              <p:cNvSpPr/>
              <p:nvPr/>
            </p:nvSpPr>
            <p:spPr>
              <a:xfrm rot="2474177">
                <a:off x="5251849" y="3347070"/>
                <a:ext cx="847725" cy="837861"/>
              </a:xfrm>
              <a:prstGeom prst="irregularSeal2">
                <a:avLst/>
              </a:prstGeom>
              <a:gradFill flip="none" rotWithShape="1">
                <a:gsLst>
                  <a:gs pos="0">
                    <a:schemeClr val="accent1">
                      <a:tint val="73000"/>
                      <a:satMod val="150000"/>
                    </a:schemeClr>
                  </a:gs>
                  <a:gs pos="55000">
                    <a:srgbClr val="FF6600"/>
                  </a:gs>
                  <a:gs pos="100000">
                    <a:schemeClr val="accent1">
                      <a:tint val="99555"/>
                      <a:satMod val="15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0055A0"/>
                  </a:solidFill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5252630" y="3501990"/>
                <a:ext cx="81348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smtClean="0"/>
                  <a:t>Quench </a:t>
                </a:r>
                <a:br>
                  <a:rPr lang="en-US" sz="1400" dirty="0" smtClean="0"/>
                </a:br>
                <a:r>
                  <a:rPr lang="en-US" sz="1400" dirty="0" smtClean="0"/>
                  <a:t>Level</a:t>
                </a:r>
                <a:endParaRPr lang="en-US" sz="1400" dirty="0"/>
              </a:p>
            </p:txBody>
          </p:sp>
          <p:sp>
            <p:nvSpPr>
              <p:cNvPr id="29" name="Line Callout 1 28"/>
              <p:cNvSpPr/>
              <p:nvPr/>
            </p:nvSpPr>
            <p:spPr>
              <a:xfrm>
                <a:off x="5002449" y="2305745"/>
                <a:ext cx="1063662" cy="376258"/>
              </a:xfrm>
              <a:prstGeom prst="borderCallout1">
                <a:avLst>
                  <a:gd name="adj1" fmla="val 121297"/>
                  <a:gd name="adj2" fmla="val 48952"/>
                  <a:gd name="adj3" fmla="val 164156"/>
                  <a:gd name="adj4" fmla="val 30128"/>
                </a:avLst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Upper bound</a:t>
                </a:r>
                <a:br>
                  <a:rPr lang="en-US" sz="1100" dirty="0" smtClean="0">
                    <a:solidFill>
                      <a:schemeClr val="tx1"/>
                    </a:solidFill>
                  </a:rPr>
                </a:br>
                <a:r>
                  <a:rPr lang="en-US" sz="1100" dirty="0" smtClean="0">
                    <a:solidFill>
                      <a:schemeClr val="tx1"/>
                    </a:solidFill>
                  </a:rPr>
                  <a:t>or estimate</a:t>
                </a:r>
                <a:endParaRPr lang="en-US" sz="11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Line Callout 1 39"/>
              <p:cNvSpPr/>
              <p:nvPr/>
            </p:nvSpPr>
            <p:spPr>
              <a:xfrm>
                <a:off x="4998306" y="4849010"/>
                <a:ext cx="1063662" cy="287550"/>
              </a:xfrm>
              <a:prstGeom prst="borderCallout1">
                <a:avLst>
                  <a:gd name="adj1" fmla="val -23178"/>
                  <a:gd name="adj2" fmla="val 53589"/>
                  <a:gd name="adj3" fmla="val -92109"/>
                  <a:gd name="adj4" fmla="val 30805"/>
                </a:avLst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Lower bound</a:t>
                </a:r>
                <a:endParaRPr lang="en-US" sz="11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 rot="181809">
                <a:off x="4827325" y="3014434"/>
                <a:ext cx="647464" cy="19971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hevron">
                  <a:avLst/>
                </a:prstTxWarp>
                <a:spAutoFit/>
              </a:bodyPr>
              <a:lstStyle/>
              <a:p>
                <a:r>
                  <a:rPr lang="en-US" sz="1100" dirty="0" smtClean="0"/>
                  <a:t>quench</a:t>
                </a:r>
                <a:endParaRPr lang="en-US" sz="1100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 rot="21344886">
                <a:off x="4745147" y="4287831"/>
                <a:ext cx="797988" cy="2647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hevronInverted">
                  <a:avLst>
                    <a:gd name="adj" fmla="val 69057"/>
                  </a:avLst>
                </a:prstTxWarp>
                <a:spAutoFit/>
              </a:bodyPr>
              <a:lstStyle/>
              <a:p>
                <a:r>
                  <a:rPr lang="en-US" sz="1100" dirty="0"/>
                  <a:t>n</a:t>
                </a:r>
                <a:r>
                  <a:rPr lang="en-US" sz="1100" dirty="0" smtClean="0"/>
                  <a:t>o quench</a:t>
                </a:r>
                <a:endParaRPr lang="en-US" sz="1100" dirty="0"/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1615734" y="1364180"/>
            <a:ext cx="2092556" cy="4574054"/>
            <a:chOff x="1615734" y="1272740"/>
            <a:chExt cx="2092556" cy="4574054"/>
          </a:xfrm>
        </p:grpSpPr>
        <p:sp>
          <p:nvSpPr>
            <p:cNvPr id="36" name="Down Arrow Callout 35"/>
            <p:cNvSpPr/>
            <p:nvPr/>
          </p:nvSpPr>
          <p:spPr>
            <a:xfrm rot="10800000">
              <a:off x="1631309" y="4619285"/>
              <a:ext cx="1240515" cy="1227509"/>
            </a:xfrm>
            <a:prstGeom prst="downArrowCallout">
              <a:avLst>
                <a:gd name="adj1" fmla="val 25000"/>
                <a:gd name="adj2" fmla="val 25000"/>
                <a:gd name="adj3" fmla="val 19037"/>
                <a:gd name="adj4" fmla="val 66744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Down Arrow Callout 30"/>
            <p:cNvSpPr/>
            <p:nvPr/>
          </p:nvSpPr>
          <p:spPr>
            <a:xfrm>
              <a:off x="1615734" y="1272740"/>
              <a:ext cx="1240515" cy="1635239"/>
            </a:xfrm>
            <a:prstGeom prst="downArrowCallout">
              <a:avLst>
                <a:gd name="adj1" fmla="val 25000"/>
                <a:gd name="adj2" fmla="val 25000"/>
                <a:gd name="adj3" fmla="val 19037"/>
                <a:gd name="adj4" fmla="val 74779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Pentagon 12"/>
            <p:cNvSpPr/>
            <p:nvPr/>
          </p:nvSpPr>
          <p:spPr>
            <a:xfrm>
              <a:off x="1631310" y="2907979"/>
              <a:ext cx="2076980" cy="1710396"/>
            </a:xfrm>
            <a:prstGeom prst="homePlat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74124" y="3505740"/>
              <a:ext cx="8664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Particle</a:t>
              </a:r>
              <a:br>
                <a:rPr lang="en-US" sz="1400" dirty="0" smtClean="0">
                  <a:solidFill>
                    <a:schemeClr val="bg1"/>
                  </a:solidFill>
                </a:rPr>
              </a:br>
              <a:r>
                <a:rPr lang="en-US" sz="1400" dirty="0" smtClean="0">
                  <a:solidFill>
                    <a:schemeClr val="bg1"/>
                  </a:solidFill>
                </a:rPr>
                <a:t>Tracking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656494" y="1342916"/>
              <a:ext cx="112562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Settings: bump </a:t>
              </a:r>
              <a:br>
                <a:rPr lang="en-US" sz="1100" dirty="0" smtClean="0"/>
              </a:br>
              <a:r>
                <a:rPr lang="en-US" sz="1100" dirty="0" smtClean="0"/>
                <a:t>amplitude etc.</a:t>
              </a:r>
              <a:endParaRPr lang="en-US" sz="11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659740" y="1812221"/>
              <a:ext cx="1235278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Beam parameter</a:t>
              </a:r>
              <a:br>
                <a:rPr lang="en-US" sz="1100" dirty="0" smtClean="0"/>
              </a:br>
              <a:r>
                <a:rPr lang="en-US" sz="1100" dirty="0" smtClean="0"/>
                <a:t>measurements: </a:t>
              </a:r>
              <a:br>
                <a:rPr lang="en-US" sz="1100" dirty="0" smtClean="0"/>
              </a:br>
              <a:r>
                <a:rPr lang="en-US" sz="1100" dirty="0" err="1" smtClean="0"/>
                <a:t>ε</a:t>
              </a:r>
              <a:r>
                <a:rPr lang="en-US" sz="1100" dirty="0" smtClean="0"/>
                <a:t>, Q, etc.</a:t>
              </a:r>
              <a:endParaRPr lang="en-US" sz="11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669900" y="5336977"/>
              <a:ext cx="121669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BLM normalized</a:t>
              </a:r>
              <a:br>
                <a:rPr lang="en-US" sz="1100" dirty="0" smtClean="0"/>
              </a:br>
              <a:r>
                <a:rPr lang="en-US" sz="1100" dirty="0" smtClean="0"/>
                <a:t>time distribution</a:t>
              </a:r>
              <a:endParaRPr lang="en-US" sz="11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801288" y="5116240"/>
              <a:ext cx="9686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BPM signals</a:t>
              </a:r>
              <a:endParaRPr 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64211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812517" y="939358"/>
            <a:ext cx="4265537" cy="1593400"/>
            <a:chOff x="5654426" y="1704942"/>
            <a:chExt cx="3404025" cy="1203560"/>
          </a:xfrm>
        </p:grpSpPr>
        <p:pic>
          <p:nvPicPr>
            <p:cNvPr id="8" name="Picture 7" descr="Screen Shot 2014-09-02 at 11.57.38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2421"/>
            <a:stretch/>
          </p:blipFill>
          <p:spPr>
            <a:xfrm>
              <a:off x="5654426" y="1704942"/>
              <a:ext cx="3404025" cy="120356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7502167" y="1797452"/>
              <a:ext cx="1545011" cy="71881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Testing the </a:t>
            </a:r>
            <a:r>
              <a:rPr lang="en-US" sz="3600" dirty="0" err="1">
                <a:solidFill>
                  <a:srgbClr val="061B3E"/>
                </a:solidFill>
                <a:latin typeface="Times"/>
                <a:cs typeface="Times"/>
              </a:rPr>
              <a:t>QuenchLevel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511692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000" dirty="0" smtClean="0"/>
              <a:t>Fast orbit-bump quench test (15/02/2013)</a:t>
            </a:r>
          </a:p>
          <a:p>
            <a:pPr marL="36576" indent="0">
              <a:buNone/>
            </a:pPr>
            <a:r>
              <a:rPr lang="en-US" sz="2000" dirty="0" smtClean="0"/>
              <a:t>Millisecond-losses induced by </a:t>
            </a:r>
            <a:br>
              <a:rPr lang="en-US" sz="2000" dirty="0" smtClean="0"/>
            </a:br>
            <a:r>
              <a:rPr lang="en-US" sz="2000" dirty="0" smtClean="0"/>
              <a:t>combined orbit bump, MKI kick, </a:t>
            </a:r>
            <a:br>
              <a:rPr lang="en-US" sz="2000" dirty="0" smtClean="0"/>
            </a:br>
            <a:r>
              <a:rPr lang="en-US" sz="2000" dirty="0" smtClean="0"/>
              <a:t>and coherent ADT excitation.</a:t>
            </a:r>
          </a:p>
          <a:p>
            <a:pPr marL="36576" indent="0">
              <a:buNone/>
            </a:pPr>
            <a:r>
              <a:rPr lang="en-US" sz="2000" dirty="0" smtClean="0"/>
              <a:t>After ~10 </a:t>
            </a:r>
            <a:r>
              <a:rPr lang="en-US" sz="2000" dirty="0" err="1" smtClean="0"/>
              <a:t>ms</a:t>
            </a:r>
            <a:r>
              <a:rPr lang="en-US" sz="2000" dirty="0" smtClean="0"/>
              <a:t> a quench occurred </a:t>
            </a:r>
            <a:r>
              <a:rPr lang="en-US" sz="2000" b="1" dirty="0" smtClean="0"/>
              <a:t>4x above QP3 quench-level estimate</a:t>
            </a:r>
            <a:r>
              <a:rPr lang="en-US" sz="2000" dirty="0" smtClean="0"/>
              <a:t>.</a:t>
            </a:r>
          </a:p>
          <a:p>
            <a:pPr marL="36576" indent="0">
              <a:buNone/>
            </a:pPr>
            <a:r>
              <a:rPr lang="en-US" sz="2000" dirty="0" smtClean="0"/>
              <a:t>The model’s lower estimate may be due to µs substructure of loss pulse.</a:t>
            </a:r>
            <a:endParaRPr lang="en-US" sz="2000" dirty="0"/>
          </a:p>
        </p:txBody>
      </p:sp>
      <p:pic>
        <p:nvPicPr>
          <p:cNvPr id="10" name="Picture 9" descr="ADTFastLossFLUKAvsBLM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4" t="8326"/>
          <a:stretch/>
        </p:blipFill>
        <p:spPr>
          <a:xfrm>
            <a:off x="5020760" y="3549958"/>
            <a:ext cx="3688898" cy="2617834"/>
          </a:xfrm>
          <a:prstGeom prst="rect">
            <a:avLst/>
          </a:prstGeom>
        </p:spPr>
      </p:pic>
      <p:pic>
        <p:nvPicPr>
          <p:cNvPr id="5" name="Picture 4" descr="FLQT_PMdata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5" t="5206"/>
          <a:stretch/>
        </p:blipFill>
        <p:spPr>
          <a:xfrm>
            <a:off x="565293" y="3818233"/>
            <a:ext cx="4077990" cy="2134264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088" y="144690"/>
            <a:ext cx="4427804" cy="34871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672413" y="55921"/>
            <a:ext cx="1405210" cy="331626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028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800" dirty="0" smtClean="0"/>
              <a:t>Outcome of the orbit-bump quench test: Factor 4 higher quench level in the 10-millisecond time range and possibly below.</a:t>
            </a:r>
          </a:p>
          <a:p>
            <a:pPr marL="36576" indent="0">
              <a:buNone/>
            </a:pPr>
            <a:r>
              <a:rPr lang="en-US" sz="1800" dirty="0" smtClean="0"/>
              <a:t>We propose to start after LS1 with an optimistic correction of electro-thermal model between 40 µs and 10 </a:t>
            </a:r>
            <a:r>
              <a:rPr lang="en-US" sz="1800" dirty="0" err="1" smtClean="0"/>
              <a:t>ms.</a:t>
            </a:r>
            <a:endParaRPr lang="en-US" sz="1800" dirty="0"/>
          </a:p>
        </p:txBody>
      </p:sp>
      <p:pic>
        <p:nvPicPr>
          <p:cNvPr id="6" name="Picture 5" descr="ChamonixQuenchLevel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426" y="2550619"/>
            <a:ext cx="4829509" cy="3622132"/>
          </a:xfrm>
          <a:prstGeom prst="rect">
            <a:avLst/>
          </a:prstGeom>
        </p:spPr>
      </p:pic>
      <p:pic>
        <p:nvPicPr>
          <p:cNvPr id="4" name="Picture 3" descr="ChamonixQuenchLevel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426" y="2554254"/>
            <a:ext cx="4824663" cy="36184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Applying </a:t>
            </a:r>
            <a:r>
              <a:rPr lang="en-US" sz="3600" dirty="0" err="1" smtClean="0">
                <a:solidFill>
                  <a:srgbClr val="061B3E"/>
                </a:solidFill>
                <a:latin typeface="Times"/>
                <a:cs typeface="Times"/>
              </a:rPr>
              <a:t>AdHoc</a:t>
            </a:r>
            <a:r>
              <a:rPr lang="en-US" sz="3600" dirty="0" smtClean="0">
                <a:solidFill>
                  <a:srgbClr val="061B3E"/>
                </a:solidFill>
                <a:latin typeface="Times"/>
                <a:cs typeface="Times"/>
              </a:rPr>
              <a:t> </a:t>
            </a:r>
            <a:r>
              <a:rPr lang="en-US" sz="3600" dirty="0" smtClean="0"/>
              <a:t>factor to </a:t>
            </a:r>
            <a:r>
              <a:rPr lang="en-US" sz="3600" dirty="0" err="1" smtClean="0">
                <a:solidFill>
                  <a:srgbClr val="061B3E"/>
                </a:solidFill>
                <a:latin typeface="Times"/>
                <a:cs typeface="Times"/>
              </a:rPr>
              <a:t>QuenchLevel</a:t>
            </a:r>
            <a:r>
              <a:rPr lang="en-US" sz="3600" dirty="0" smtClean="0">
                <a:solidFill>
                  <a:srgbClr val="061B3E"/>
                </a:solidFill>
                <a:latin typeface="Times"/>
                <a:cs typeface="Times"/>
              </a:rPr>
              <a:t> </a:t>
            </a:r>
            <a:endParaRPr lang="en-US" sz="3600" dirty="0"/>
          </a:p>
        </p:txBody>
      </p:sp>
      <p:sp>
        <p:nvSpPr>
          <p:cNvPr id="16" name="Rectangle 15"/>
          <p:cNvSpPr/>
          <p:nvPr/>
        </p:nvSpPr>
        <p:spPr>
          <a:xfrm>
            <a:off x="8255612" y="67679"/>
            <a:ext cx="807864" cy="331626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080" y="169788"/>
            <a:ext cx="4645812" cy="163088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1220720" y="5040100"/>
            <a:ext cx="1592628" cy="534130"/>
            <a:chOff x="1192396" y="5530685"/>
            <a:chExt cx="1592628" cy="534130"/>
          </a:xfrm>
        </p:grpSpPr>
        <p:sp>
          <p:nvSpPr>
            <p:cNvPr id="24" name="Oval 23"/>
            <p:cNvSpPr/>
            <p:nvPr/>
          </p:nvSpPr>
          <p:spPr>
            <a:xfrm>
              <a:off x="1518225" y="5530685"/>
              <a:ext cx="104004" cy="104004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192396" y="5644738"/>
              <a:ext cx="1592628" cy="4200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2008 strong-kick event</a:t>
              </a:r>
              <a:br>
                <a:rPr lang="en-US" sz="1200" dirty="0" smtClean="0"/>
              </a:br>
              <a:r>
                <a:rPr lang="en-US" sz="1200" dirty="0" smtClean="0"/>
                <a:t>validated quench level.</a:t>
              </a:r>
              <a:endParaRPr lang="en-US" sz="1200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327090" y="4020710"/>
            <a:ext cx="1431143" cy="420077"/>
            <a:chOff x="6327090" y="4244230"/>
            <a:chExt cx="1431143" cy="420077"/>
          </a:xfrm>
        </p:grpSpPr>
        <p:sp>
          <p:nvSpPr>
            <p:cNvPr id="26" name="Oval 25"/>
            <p:cNvSpPr/>
            <p:nvPr/>
          </p:nvSpPr>
          <p:spPr>
            <a:xfrm>
              <a:off x="6327090" y="4263097"/>
              <a:ext cx="104004" cy="104004"/>
            </a:xfrm>
            <a:prstGeom prst="ellipse">
              <a:avLst/>
            </a:prstGeom>
            <a:solidFill>
              <a:srgbClr val="FF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407095" y="4244230"/>
              <a:ext cx="1351138" cy="4200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2010 dynamic orbit </a:t>
              </a:r>
              <a:br>
                <a:rPr lang="en-US" sz="1200" dirty="0" smtClean="0"/>
              </a:br>
              <a:r>
                <a:rPr lang="en-US" sz="1200" dirty="0" smtClean="0"/>
                <a:t>bump quench test.</a:t>
              </a:r>
              <a:endParaRPr lang="en-US" sz="1200" dirty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4688833" y="4463002"/>
            <a:ext cx="1912157" cy="777680"/>
            <a:chOff x="4688833" y="4796801"/>
            <a:chExt cx="1912157" cy="777680"/>
          </a:xfrm>
        </p:grpSpPr>
        <p:grpSp>
          <p:nvGrpSpPr>
            <p:cNvPr id="39" name="Group 38"/>
            <p:cNvGrpSpPr/>
            <p:nvPr/>
          </p:nvGrpSpPr>
          <p:grpSpPr>
            <a:xfrm>
              <a:off x="4688833" y="4796801"/>
              <a:ext cx="1912157" cy="777680"/>
              <a:chOff x="4688833" y="4796801"/>
              <a:chExt cx="1912157" cy="777680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4688833" y="4931959"/>
                <a:ext cx="3742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FF0000"/>
                    </a:solidFill>
                  </a:rPr>
                  <a:t>x4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249852" y="5154404"/>
                <a:ext cx="1351138" cy="4200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2013 fast orbit </a:t>
                </a:r>
                <a:br>
                  <a:rPr lang="en-US" sz="1200" dirty="0" smtClean="0"/>
                </a:br>
                <a:r>
                  <a:rPr lang="en-US" sz="1200" dirty="0" smtClean="0"/>
                  <a:t>bump quench test.</a:t>
                </a:r>
                <a:endParaRPr lang="en-US" sz="1200" dirty="0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4995751" y="4796801"/>
                <a:ext cx="104004" cy="10400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44" name="Straight Arrow Connector 43"/>
            <p:cNvCxnSpPr/>
            <p:nvPr/>
          </p:nvCxnSpPr>
          <p:spPr>
            <a:xfrm flipV="1">
              <a:off x="5050156" y="4900805"/>
              <a:ext cx="0" cy="27167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4039672" y="2616738"/>
            <a:ext cx="2476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191919"/>
                </a:solidFill>
              </a:rPr>
              <a:t>Minimum Quench Energy Density</a:t>
            </a:r>
            <a:endParaRPr lang="en-US" sz="1200" dirty="0">
              <a:solidFill>
                <a:srgbClr val="19191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3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800" dirty="0" smtClean="0"/>
              <a:t>The initial beam-loss scenario were on </a:t>
            </a:r>
            <a:br>
              <a:rPr lang="en-US" sz="1800" dirty="0" smtClean="0"/>
            </a:br>
            <a:r>
              <a:rPr lang="en-US" sz="1800" dirty="0" smtClean="0"/>
              <a:t>losses in the MB-MQ interconnects.</a:t>
            </a:r>
          </a:p>
          <a:p>
            <a:pPr marL="36576" indent="0">
              <a:buNone/>
            </a:pPr>
            <a:r>
              <a:rPr lang="en-US" sz="1800" dirty="0" smtClean="0"/>
              <a:t>It was adjusted several times based on </a:t>
            </a:r>
            <a:br>
              <a:rPr lang="en-US" sz="1800" dirty="0" smtClean="0"/>
            </a:br>
            <a:r>
              <a:rPr lang="en-US" sz="1800" dirty="0" smtClean="0"/>
              <a:t>UFO observations and quench tests.</a:t>
            </a:r>
            <a:endParaRPr lang="en-US" sz="1800" dirty="0"/>
          </a:p>
        </p:txBody>
      </p:sp>
      <p:pic>
        <p:nvPicPr>
          <p:cNvPr id="4" name="Picture 3" descr="ChamonixThresholdsHistor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211" y="2863375"/>
            <a:ext cx="4564745" cy="34235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Arc thresholds</a:t>
            </a:r>
            <a:endParaRPr lang="en-US" sz="3600" dirty="0"/>
          </a:p>
        </p:txBody>
      </p:sp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088" y="144690"/>
            <a:ext cx="4427804" cy="348710"/>
          </a:xfrm>
          <a:prstGeom prst="rect">
            <a:avLst/>
          </a:prstGeom>
        </p:spPr>
      </p:pic>
      <p:pic>
        <p:nvPicPr>
          <p:cNvPr id="21" name="Picture 20" descr="Screen Shot 2014-09-20 at 00.27.4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403" y="1423905"/>
            <a:ext cx="3155841" cy="10420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62223" y="2368310"/>
            <a:ext cx="25364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C. </a:t>
            </a:r>
            <a:r>
              <a:rPr lang="en-US" sz="1100" dirty="0" err="1" smtClean="0"/>
              <a:t>Kurfürst</a:t>
            </a:r>
            <a:r>
              <a:rPr lang="en-US" sz="1100" dirty="0" smtClean="0"/>
              <a:t>, CERN-THESIS-2010-070</a:t>
            </a:r>
            <a:endParaRPr lang="en-US" sz="1100" dirty="0"/>
          </a:p>
        </p:txBody>
      </p:sp>
      <p:sp>
        <p:nvSpPr>
          <p:cNvPr id="27" name="Explosion 2 26"/>
          <p:cNvSpPr/>
          <p:nvPr/>
        </p:nvSpPr>
        <p:spPr>
          <a:xfrm>
            <a:off x="6781800" y="1691640"/>
            <a:ext cx="274320" cy="274320"/>
          </a:xfrm>
          <a:prstGeom prst="irregularSeal2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5332908" y="1143455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MB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883068" y="1141388"/>
            <a:ext cx="556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MQ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739867" y="2896741"/>
            <a:ext cx="28814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accent6"/>
                </a:solidFill>
              </a:rPr>
              <a:t>6.5 </a:t>
            </a:r>
            <a:r>
              <a:rPr lang="en-US" sz="1100" dirty="0" err="1" smtClean="0">
                <a:solidFill>
                  <a:schemeClr val="accent6"/>
                </a:solidFill>
              </a:rPr>
              <a:t>TeV</a:t>
            </a:r>
            <a:r>
              <a:rPr lang="en-US" sz="1100" dirty="0">
                <a:solidFill>
                  <a:schemeClr val="accent6"/>
                </a:solidFill>
              </a:rPr>
              <a:t> </a:t>
            </a:r>
            <a:r>
              <a:rPr lang="en-US" sz="1100" dirty="0" err="1" smtClean="0">
                <a:solidFill>
                  <a:schemeClr val="accent6"/>
                </a:solidFill>
              </a:rPr>
              <a:t>BLMSignal@Quench</a:t>
            </a:r>
            <a:r>
              <a:rPr lang="en-US" sz="1100" dirty="0" smtClean="0">
                <a:solidFill>
                  <a:schemeClr val="accent6"/>
                </a:solidFill>
              </a:rPr>
              <a:t> on MQ BLMs</a:t>
            </a:r>
            <a:endParaRPr lang="en-US" sz="11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703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800" dirty="0" smtClean="0"/>
              <a:t>After LS1 we foresee </a:t>
            </a:r>
          </a:p>
          <a:p>
            <a:r>
              <a:rPr lang="en-US" sz="1600" dirty="0" smtClean="0"/>
              <a:t>UFO scenario on </a:t>
            </a:r>
            <a:r>
              <a:rPr lang="en-US" sz="1600" b="1" dirty="0" smtClean="0">
                <a:solidFill>
                  <a:srgbClr val="7F0009"/>
                </a:solidFill>
              </a:rPr>
              <a:t>MB-MB</a:t>
            </a:r>
            <a:r>
              <a:rPr lang="en-US" sz="1600" dirty="0" smtClean="0"/>
              <a:t> interconnects;</a:t>
            </a:r>
          </a:p>
          <a:p>
            <a:r>
              <a:rPr lang="en-US" sz="1600" dirty="0" smtClean="0"/>
              <a:t>UFO and orbit-bump  scenarios on </a:t>
            </a:r>
            <a:r>
              <a:rPr lang="en-US" sz="1600" b="1" dirty="0" smtClean="0"/>
              <a:t>MQs</a:t>
            </a:r>
            <a:r>
              <a:rPr lang="en-US" sz="1600" dirty="0"/>
              <a:t>:</a:t>
            </a:r>
            <a:endParaRPr lang="en-US" sz="1600" dirty="0" smtClean="0"/>
          </a:p>
          <a:p>
            <a:pPr lvl="1"/>
            <a:r>
              <a:rPr lang="en-US" sz="1200" dirty="0" smtClean="0"/>
              <a:t>Position 1 is sensitive for UFOs;</a:t>
            </a:r>
          </a:p>
          <a:p>
            <a:pPr lvl="1"/>
            <a:r>
              <a:rPr lang="en-US" sz="1200" dirty="0" smtClean="0"/>
              <a:t>Position 3 is sensitive for orbit bumps.</a:t>
            </a:r>
            <a:endParaRPr lang="en-US" sz="1200" dirty="0"/>
          </a:p>
        </p:txBody>
      </p:sp>
      <p:pic>
        <p:nvPicPr>
          <p:cNvPr id="7" name="Picture 6" descr="ChamonixThresholdsHistory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11" r="13303"/>
          <a:stretch/>
        </p:blipFill>
        <p:spPr>
          <a:xfrm>
            <a:off x="936387" y="3118986"/>
            <a:ext cx="3952795" cy="31592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Arc thresholds</a:t>
            </a:r>
            <a:endParaRPr lang="en-US" sz="3600" dirty="0"/>
          </a:p>
        </p:txBody>
      </p:sp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088" y="144690"/>
            <a:ext cx="4427804" cy="348710"/>
          </a:xfrm>
          <a:prstGeom prst="rect">
            <a:avLst/>
          </a:prstGeom>
        </p:spPr>
      </p:pic>
      <p:pic>
        <p:nvPicPr>
          <p:cNvPr id="19" name="Picture 18" descr="Screen Shot 2014-09-20 at 00.20.3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731" y="1072621"/>
            <a:ext cx="4253883" cy="86884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28919" y="2896741"/>
            <a:ext cx="28447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>
                <a:solidFill>
                  <a:schemeClr val="accent6"/>
                </a:solidFill>
              </a:rPr>
              <a:t>BLMSignal@Quench</a:t>
            </a:r>
            <a:r>
              <a:rPr lang="en-US" sz="1100" dirty="0" smtClean="0">
                <a:solidFill>
                  <a:schemeClr val="accent6"/>
                </a:solidFill>
              </a:rPr>
              <a:t>*</a:t>
            </a:r>
            <a:r>
              <a:rPr lang="en-US" sz="1100" dirty="0" err="1" smtClean="0">
                <a:solidFill>
                  <a:schemeClr val="accent6"/>
                </a:solidFill>
              </a:rPr>
              <a:t>AdHoc</a:t>
            </a:r>
            <a:r>
              <a:rPr lang="en-US" sz="1100" dirty="0" smtClean="0">
                <a:solidFill>
                  <a:schemeClr val="accent6"/>
                </a:solidFill>
              </a:rPr>
              <a:t> on MQ BLMs</a:t>
            </a:r>
            <a:endParaRPr lang="en-US" sz="1100" dirty="0">
              <a:solidFill>
                <a:schemeClr val="accent6"/>
              </a:solidFill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364767"/>
              </p:ext>
            </p:extLst>
          </p:nvPr>
        </p:nvGraphicFramePr>
        <p:xfrm>
          <a:off x="5852924" y="2433186"/>
          <a:ext cx="2243857" cy="137160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830965"/>
                <a:gridCol w="706446"/>
                <a:gridCol w="706446"/>
              </a:tblGrid>
              <a:tr h="400790"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MQ BLMs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40 µs – </a:t>
                      </a:r>
                      <a:br>
                        <a:rPr lang="en-US" sz="1200" b="0" dirty="0" smtClean="0"/>
                      </a:br>
                      <a:r>
                        <a:rPr lang="en-US" sz="1200" b="0" dirty="0" smtClean="0"/>
                        <a:t>80 </a:t>
                      </a:r>
                      <a:r>
                        <a:rPr lang="en-US" sz="1200" b="0" dirty="0" err="1" smtClean="0"/>
                        <a:t>ms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80 </a:t>
                      </a:r>
                      <a:r>
                        <a:rPr lang="en-US" sz="1200" b="0" dirty="0" err="1" smtClean="0"/>
                        <a:t>ms</a:t>
                      </a:r>
                      <a:r>
                        <a:rPr lang="en-US" sz="1200" b="0" dirty="0" smtClean="0"/>
                        <a:t> – 80 s</a:t>
                      </a:r>
                      <a:endParaRPr lang="en-US" sz="1200" b="0" dirty="0"/>
                    </a:p>
                  </a:txBody>
                  <a:tcPr/>
                </a:tc>
              </a:tr>
              <a:tr h="400790"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450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GeV</a:t>
                      </a:r>
                      <a:r>
                        <a:rPr lang="en-US" sz="1200" b="0" dirty="0" smtClean="0"/>
                        <a:t> – 4 </a:t>
                      </a:r>
                      <a:r>
                        <a:rPr lang="en-US" sz="1200" b="0" dirty="0" err="1" smtClean="0"/>
                        <a:t>TeV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Orbit Bump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Orbit Bump</a:t>
                      </a:r>
                      <a:endParaRPr lang="en-US" sz="1200" b="0" dirty="0"/>
                    </a:p>
                  </a:txBody>
                  <a:tcPr/>
                </a:tc>
              </a:tr>
              <a:tr h="400790"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4 </a:t>
                      </a:r>
                      <a:r>
                        <a:rPr lang="en-US" sz="1200" b="0" dirty="0" err="1" smtClean="0"/>
                        <a:t>TeV</a:t>
                      </a:r>
                      <a:r>
                        <a:rPr lang="en-US" sz="1200" b="0" dirty="0" smtClean="0"/>
                        <a:t> – 6.5 </a:t>
                      </a:r>
                      <a:r>
                        <a:rPr lang="en-US" sz="1200" b="0" dirty="0" err="1" smtClean="0"/>
                        <a:t>TeV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UFO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Orbit Bump</a:t>
                      </a:r>
                      <a:endParaRPr lang="en-US" sz="12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276278" y="1216580"/>
            <a:ext cx="2631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1</a:t>
            </a:r>
            <a:endParaRPr lang="en-US" sz="1050" dirty="0"/>
          </a:p>
        </p:txBody>
      </p:sp>
      <p:sp>
        <p:nvSpPr>
          <p:cNvPr id="16" name="TextBox 15"/>
          <p:cNvSpPr txBox="1"/>
          <p:nvPr/>
        </p:nvSpPr>
        <p:spPr>
          <a:xfrm>
            <a:off x="7833662" y="1216580"/>
            <a:ext cx="2631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3</a:t>
            </a:r>
            <a:endParaRPr lang="en-US" sz="1050" dirty="0"/>
          </a:p>
        </p:txBody>
      </p:sp>
      <p:sp>
        <p:nvSpPr>
          <p:cNvPr id="4" name="TextBox 3"/>
          <p:cNvSpPr txBox="1"/>
          <p:nvPr/>
        </p:nvSpPr>
        <p:spPr>
          <a:xfrm>
            <a:off x="5167276" y="4072922"/>
            <a:ext cx="352502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NB: the higher </a:t>
            </a:r>
            <a:r>
              <a:rPr lang="en-US" sz="1600" dirty="0" err="1" smtClean="0">
                <a:solidFill>
                  <a:srgbClr val="191919"/>
                </a:solidFill>
                <a:latin typeface="Times"/>
                <a:cs typeface="Times"/>
              </a:rPr>
              <a:t>QuenchLevel</a:t>
            </a:r>
            <a:r>
              <a:rPr lang="en-US" sz="1600" dirty="0" smtClean="0">
                <a:solidFill>
                  <a:srgbClr val="191919"/>
                </a:solidFill>
              </a:rPr>
              <a:t> </a:t>
            </a:r>
            <a:r>
              <a:rPr lang="en-US" sz="1600" dirty="0" smtClean="0"/>
              <a:t>is almost</a:t>
            </a:r>
            <a:br>
              <a:rPr lang="en-US" sz="1600" dirty="0" smtClean="0"/>
            </a:br>
            <a:r>
              <a:rPr lang="en-US" sz="1600" dirty="0" smtClean="0"/>
              <a:t>completely outweighed by the lower</a:t>
            </a:r>
            <a:br>
              <a:rPr lang="en-US" sz="1600" dirty="0" smtClean="0"/>
            </a:br>
            <a:r>
              <a:rPr lang="en-US" sz="1600" dirty="0" err="1">
                <a:solidFill>
                  <a:srgbClr val="191919"/>
                </a:solidFill>
                <a:latin typeface="Times"/>
                <a:cs typeface="Times"/>
              </a:rPr>
              <a:t>BLMResponse</a:t>
            </a:r>
            <a:r>
              <a:rPr lang="en-US" sz="1600" dirty="0">
                <a:solidFill>
                  <a:srgbClr val="191919"/>
                </a:solidFill>
                <a:latin typeface="Times"/>
                <a:cs typeface="Times"/>
              </a:rPr>
              <a:t>/</a:t>
            </a:r>
            <a:r>
              <a:rPr lang="en-US" sz="1600" dirty="0" err="1">
                <a:solidFill>
                  <a:srgbClr val="191919"/>
                </a:solidFill>
                <a:latin typeface="Times"/>
                <a:cs typeface="Times"/>
              </a:rPr>
              <a:t>EnergyDeposit</a:t>
            </a:r>
            <a:r>
              <a:rPr lang="en-US" sz="1600" dirty="0">
                <a:solidFill>
                  <a:srgbClr val="191919"/>
                </a:solidFill>
                <a:latin typeface="Times"/>
                <a:cs typeface="Times"/>
              </a:rPr>
              <a:t> </a:t>
            </a:r>
            <a:r>
              <a:rPr lang="en-US" sz="1600" dirty="0" smtClean="0"/>
              <a:t>ratio</a:t>
            </a:r>
            <a:br>
              <a:rPr lang="en-US" sz="1600" dirty="0" smtClean="0"/>
            </a:br>
            <a:r>
              <a:rPr lang="en-US" sz="1600" dirty="0" smtClean="0"/>
              <a:t>of the UFO scenario </a:t>
            </a:r>
            <a:r>
              <a:rPr lang="en-US" sz="1600" dirty="0" err="1" smtClean="0"/>
              <a:t>wrt</a:t>
            </a:r>
            <a:r>
              <a:rPr lang="en-US" sz="1600" dirty="0" smtClean="0"/>
              <a:t>. the </a:t>
            </a:r>
            <a:br>
              <a:rPr lang="en-US" sz="1600" dirty="0" smtClean="0"/>
            </a:br>
            <a:r>
              <a:rPr lang="en-US" sz="1600" dirty="0" smtClean="0"/>
              <a:t>interconnect-loss scenario.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5682427" y="2156187"/>
            <a:ext cx="2604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Beam-loss scenarios for MQ BLMs.</a:t>
            </a:r>
            <a:endParaRPr lang="en-US" sz="1200" dirty="0"/>
          </a:p>
        </p:txBody>
      </p:sp>
      <p:pic>
        <p:nvPicPr>
          <p:cNvPr id="10" name="Picture 9" descr="ChamonixThresholdsHistory.pd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7" r="7220"/>
          <a:stretch/>
        </p:blipFill>
        <p:spPr>
          <a:xfrm>
            <a:off x="936387" y="3118985"/>
            <a:ext cx="4230889" cy="3159251"/>
          </a:xfrm>
          <a:prstGeom prst="rect">
            <a:avLst/>
          </a:prstGeom>
        </p:spPr>
      </p:pic>
      <p:pic>
        <p:nvPicPr>
          <p:cNvPr id="9" name="Picture 8" descr="ChamonixThresholdsHistory.pd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82" r="13004"/>
          <a:stretch/>
        </p:blipFill>
        <p:spPr>
          <a:xfrm>
            <a:off x="936388" y="3130968"/>
            <a:ext cx="3963048" cy="3147269"/>
          </a:xfrm>
          <a:prstGeom prst="rect">
            <a:avLst/>
          </a:prstGeom>
        </p:spPr>
      </p:pic>
      <p:pic>
        <p:nvPicPr>
          <p:cNvPr id="15" name="Picture 14" descr="ChamonixThresholdsHistory.pdf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66" r="13046"/>
          <a:stretch/>
        </p:blipFill>
        <p:spPr>
          <a:xfrm>
            <a:off x="930211" y="3118985"/>
            <a:ext cx="3969225" cy="3167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483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i="1" dirty="0">
                <a:solidFill>
                  <a:srgbClr val="061B3E"/>
                </a:solidFill>
                <a:latin typeface="Times"/>
                <a:cs typeface="Times"/>
              </a:rPr>
              <a:t>N</a:t>
            </a:r>
            <a:r>
              <a:rPr lang="en-US" sz="3600" dirty="0" smtClean="0"/>
              <a:t>-Factor and </a:t>
            </a:r>
            <a:r>
              <a:rPr lang="en-US" sz="3600" dirty="0" err="1">
                <a:solidFill>
                  <a:srgbClr val="061B3E"/>
                </a:solidFill>
                <a:latin typeface="Times"/>
                <a:cs typeface="Times"/>
              </a:rPr>
              <a:t>MonitorFactor</a:t>
            </a:r>
            <a:endParaRPr lang="en-US" sz="3600" dirty="0">
              <a:solidFill>
                <a:srgbClr val="061B3E"/>
              </a:solidFill>
              <a:latin typeface="Times"/>
              <a:cs typeface="Time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000" dirty="0"/>
              <a:t>The </a:t>
            </a:r>
            <a:r>
              <a:rPr lang="en-US" sz="2000" dirty="0" err="1"/>
              <a:t>MasterThreshold</a:t>
            </a:r>
            <a:r>
              <a:rPr lang="en-US" sz="2000" dirty="0"/>
              <a:t> is a multiple of the </a:t>
            </a:r>
            <a:r>
              <a:rPr lang="en-US" sz="2000" dirty="0" err="1"/>
              <a:t>BLMSignal@Quench</a:t>
            </a:r>
            <a:r>
              <a:rPr lang="en-US" sz="2000" dirty="0"/>
              <a:t>.</a:t>
            </a:r>
          </a:p>
          <a:p>
            <a:endParaRPr lang="en-US" sz="2000" dirty="0"/>
          </a:p>
          <a:p>
            <a:endParaRPr lang="en-US" sz="1000" dirty="0"/>
          </a:p>
          <a:p>
            <a:pPr marL="36576" indent="0">
              <a:buNone/>
            </a:pPr>
            <a:r>
              <a:rPr lang="en-US" sz="2000" dirty="0"/>
              <a:t>The </a:t>
            </a:r>
            <a:r>
              <a:rPr lang="en-US" sz="2000" dirty="0" err="1"/>
              <a:t>AppliedThreshold</a:t>
            </a:r>
            <a:r>
              <a:rPr lang="en-US" sz="2000" dirty="0"/>
              <a:t> is set with the </a:t>
            </a:r>
            <a:r>
              <a:rPr lang="en-US" sz="2000" dirty="0" err="1"/>
              <a:t>MonitorFactor</a:t>
            </a:r>
            <a:r>
              <a:rPr lang="en-US" sz="2000" dirty="0"/>
              <a:t> (0…1]</a:t>
            </a:r>
            <a:r>
              <a:rPr lang="en-US" sz="2000" dirty="0" smtClean="0"/>
              <a:t>.</a:t>
            </a:r>
            <a:endParaRPr lang="en-US" sz="2000" dirty="0"/>
          </a:p>
          <a:p>
            <a:endParaRPr lang="en-US" sz="2000" dirty="0"/>
          </a:p>
          <a:p>
            <a:endParaRPr lang="en-US" sz="1000" dirty="0"/>
          </a:p>
          <a:p>
            <a:pPr marL="36576" indent="0">
              <a:buNone/>
            </a:pPr>
            <a:r>
              <a:rPr lang="en-US" sz="2000" dirty="0" smtClean="0"/>
              <a:t>For flexible and efficient tuning of thresholds we propose</a:t>
            </a:r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endParaRPr lang="en-US" sz="2000" dirty="0" smtClean="0"/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endParaRPr lang="en-US" sz="2000" dirty="0" smtClean="0"/>
          </a:p>
          <a:p>
            <a:pPr marL="36576" indent="0">
              <a:buNone/>
            </a:pPr>
            <a:r>
              <a:rPr lang="en-US" sz="2000" dirty="0" smtClean="0"/>
              <a:t>i.e., to set the </a:t>
            </a:r>
            <a:r>
              <a:rPr lang="en-US" sz="2000" dirty="0" err="1" smtClean="0">
                <a:solidFill>
                  <a:srgbClr val="191919"/>
                </a:solidFill>
                <a:latin typeface="Times"/>
                <a:cs typeface="Times"/>
              </a:rPr>
              <a:t>AppliedThreshold</a:t>
            </a:r>
            <a:r>
              <a:rPr lang="en-US" sz="2000" dirty="0" smtClean="0">
                <a:solidFill>
                  <a:srgbClr val="191919"/>
                </a:solidFill>
              </a:rPr>
              <a:t> </a:t>
            </a:r>
            <a:r>
              <a:rPr lang="en-US" sz="2000" dirty="0" smtClean="0"/>
              <a:t>to the predicted </a:t>
            </a:r>
            <a:r>
              <a:rPr lang="en-US" sz="2000" dirty="0" err="1" smtClean="0">
                <a:solidFill>
                  <a:srgbClr val="191919"/>
                </a:solidFill>
                <a:latin typeface="Times"/>
                <a:cs typeface="Times"/>
              </a:rPr>
              <a:t>BLMSignal@Quench</a:t>
            </a:r>
            <a:r>
              <a:rPr lang="en-US" sz="2000" dirty="0" smtClean="0"/>
              <a:t>.</a:t>
            </a: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344" y="2824991"/>
            <a:ext cx="6735841" cy="243861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063573"/>
              </p:ext>
            </p:extLst>
          </p:nvPr>
        </p:nvGraphicFramePr>
        <p:xfrm>
          <a:off x="2638380" y="3702739"/>
          <a:ext cx="3678397" cy="1127759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488873"/>
                <a:gridCol w="591172"/>
                <a:gridCol w="547381"/>
                <a:gridCol w="525485"/>
                <a:gridCol w="525486"/>
              </a:tblGrid>
              <a:tr h="215482">
                <a:tc>
                  <a:txBody>
                    <a:bodyPr/>
                    <a:lstStyle/>
                    <a:p>
                      <a:endParaRPr lang="en-US" sz="1400" b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b="0" dirty="0" smtClean="0"/>
                        <a:t>Beginning Run 1</a:t>
                      </a:r>
                      <a:endParaRPr lang="en-US" sz="1400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b="0" dirty="0" smtClean="0"/>
                        <a:t>Beginning Run 2</a:t>
                      </a:r>
                      <a:endParaRPr lang="en-US" sz="1400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482">
                <a:tc>
                  <a:txBody>
                    <a:bodyPr/>
                    <a:lstStyle/>
                    <a:p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kumimoji="0" lang="en-US" sz="1400" b="0" i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>
                          <a:solidFill>
                            <a:schemeClr val="bg1"/>
                          </a:solidFill>
                        </a:rPr>
                        <a:t>MF</a:t>
                      </a:r>
                      <a:endParaRPr lang="en-US" sz="1400" b="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>
                          <a:solidFill>
                            <a:schemeClr val="bg1"/>
                          </a:solidFill>
                        </a:rPr>
                        <a:t>N</a:t>
                      </a:r>
                      <a:endParaRPr lang="en-US" sz="1400" b="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>
                          <a:solidFill>
                            <a:schemeClr val="bg1"/>
                          </a:solidFill>
                        </a:rPr>
                        <a:t>MF</a:t>
                      </a:r>
                      <a:endParaRPr lang="en-US" sz="1400" b="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2B2B2"/>
                    </a:solidFill>
                  </a:tcPr>
                </a:tc>
              </a:tr>
              <a:tr h="215482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Cold magnets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3</a:t>
                      </a:r>
                      <a:endParaRPr lang="en-US" sz="1400" b="0" dirty="0"/>
                    </a:p>
                  </a:txBody>
                  <a:tcPr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0.1</a:t>
                      </a:r>
                      <a:endParaRPr lang="en-US" sz="1400" b="0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10</a:t>
                      </a:r>
                      <a:endParaRPr lang="en-US" sz="1400" b="1" dirty="0"/>
                    </a:p>
                  </a:txBody>
                  <a:tcPr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0.1</a:t>
                      </a:r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714" y="1890618"/>
            <a:ext cx="7192533" cy="24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445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BLM Threshold Strategy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vis-a-vis UFOs and Quenches)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B. Auchmann for the BLM Thresholds Working Group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1719" y="3928295"/>
            <a:ext cx="75876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</a:t>
            </a:r>
            <a:r>
              <a:rPr lang="en-US" dirty="0" smtClean="0"/>
              <a:t>ith </a:t>
            </a:r>
            <a:r>
              <a:rPr lang="en-US" dirty="0" smtClean="0"/>
              <a:t>substantial contributions by T</a:t>
            </a:r>
            <a:r>
              <a:rPr lang="en-US" dirty="0" smtClean="0"/>
              <a:t>. Baer, R. Bruce, F. </a:t>
            </a:r>
            <a:r>
              <a:rPr lang="en-US" dirty="0" err="1" smtClean="0"/>
              <a:t>Cerutti</a:t>
            </a:r>
            <a:r>
              <a:rPr lang="en-US" dirty="0" smtClean="0"/>
              <a:t>, B. </a:t>
            </a:r>
            <a:r>
              <a:rPr lang="en-US" dirty="0" err="1" smtClean="0"/>
              <a:t>Dehning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L. Esposito, E.B. </a:t>
            </a:r>
            <a:r>
              <a:rPr lang="en-US" dirty="0" err="1" smtClean="0"/>
              <a:t>Holzer</a:t>
            </a:r>
            <a:r>
              <a:rPr lang="en-US" dirty="0" smtClean="0"/>
              <a:t>, A. </a:t>
            </a:r>
            <a:r>
              <a:rPr lang="en-US" dirty="0" err="1" smtClean="0"/>
              <a:t>Lechner</a:t>
            </a:r>
            <a:r>
              <a:rPr lang="en-US" dirty="0" smtClean="0"/>
              <a:t>, O. </a:t>
            </a:r>
            <a:r>
              <a:rPr lang="en-US" dirty="0" err="1" smtClean="0"/>
              <a:t>Picha</a:t>
            </a:r>
            <a:r>
              <a:rPr lang="en-US" dirty="0" smtClean="0"/>
              <a:t>, S. </a:t>
            </a:r>
            <a:r>
              <a:rPr lang="en-US" dirty="0" err="1" smtClean="0"/>
              <a:t>Redaelli</a:t>
            </a:r>
            <a:r>
              <a:rPr lang="en-US" dirty="0" smtClean="0"/>
              <a:t>, M. </a:t>
            </a:r>
            <a:r>
              <a:rPr lang="en-US" dirty="0" err="1" smtClean="0"/>
              <a:t>Sapinski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N. </a:t>
            </a:r>
            <a:r>
              <a:rPr lang="en-US" dirty="0" err="1" smtClean="0"/>
              <a:t>Shetty</a:t>
            </a:r>
            <a:r>
              <a:rPr lang="en-US" dirty="0" smtClean="0"/>
              <a:t>, E. </a:t>
            </a:r>
            <a:r>
              <a:rPr lang="en-US" dirty="0" err="1" smtClean="0"/>
              <a:t>Skordis</a:t>
            </a:r>
            <a:r>
              <a:rPr lang="en-US" dirty="0" smtClean="0"/>
              <a:t>, and </a:t>
            </a:r>
            <a:r>
              <a:rPr lang="en-US" dirty="0" smtClean="0"/>
              <a:t>others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9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Arc-</a:t>
            </a:r>
            <a:r>
              <a:rPr lang="en-US" sz="3600" dirty="0" smtClean="0"/>
              <a:t>UFO </a:t>
            </a:r>
            <a:r>
              <a:rPr lang="en-US" sz="3600" dirty="0" smtClean="0"/>
              <a:t>BLM Strategy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9613"/>
            <a:ext cx="8226854" cy="4958948"/>
          </a:xfrm>
        </p:spPr>
        <p:txBody>
          <a:bodyPr>
            <a:noAutofit/>
          </a:bodyPr>
          <a:lstStyle/>
          <a:p>
            <a:pPr marL="285750" indent="-285750">
              <a:lnSpc>
                <a:spcPct val="120000"/>
              </a:lnSpc>
            </a:pPr>
            <a:r>
              <a:rPr lang="en-US" sz="1600" dirty="0" smtClean="0"/>
              <a:t>We </a:t>
            </a:r>
            <a:r>
              <a:rPr lang="en-US" sz="1600" dirty="0"/>
              <a:t>use FLUKA models and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optimistic </a:t>
            </a:r>
            <a:r>
              <a:rPr lang="en-US" sz="1600" dirty="0"/>
              <a:t>quench </a:t>
            </a:r>
            <a:r>
              <a:rPr lang="en-US" sz="1600" dirty="0" smtClean="0"/>
              <a:t>levels </a:t>
            </a:r>
            <a:r>
              <a:rPr lang="en-US" sz="1600" dirty="0"/>
              <a:t>to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define </a:t>
            </a:r>
            <a:r>
              <a:rPr lang="en-US" sz="1600" dirty="0"/>
              <a:t>thresholds</a:t>
            </a:r>
            <a:r>
              <a:rPr lang="en-US" sz="1600" dirty="0" smtClean="0"/>
              <a:t>.</a:t>
            </a:r>
          </a:p>
          <a:p>
            <a:pPr marL="285750" indent="-285750">
              <a:lnSpc>
                <a:spcPct val="120000"/>
              </a:lnSpc>
            </a:pPr>
            <a:r>
              <a:rPr lang="en-US" sz="1600" dirty="0" smtClean="0"/>
              <a:t>Thresholds are set for 100% </a:t>
            </a:r>
            <a:br>
              <a:rPr lang="en-US" sz="1600" dirty="0" smtClean="0"/>
            </a:br>
            <a:r>
              <a:rPr lang="en-US" sz="1600" dirty="0" smtClean="0"/>
              <a:t>coverage of the arcs</a:t>
            </a:r>
            <a:r>
              <a:rPr lang="en-US" sz="1600" dirty="0" smtClean="0"/>
              <a:t>.</a:t>
            </a:r>
          </a:p>
          <a:p>
            <a:pPr marL="285750" indent="-285750">
              <a:lnSpc>
                <a:spcPct val="120000"/>
              </a:lnSpc>
            </a:pPr>
            <a:r>
              <a:rPr lang="en-US" sz="1600" dirty="0" smtClean="0"/>
              <a:t>Ratios </a:t>
            </a:r>
            <a:r>
              <a:rPr lang="en-US" sz="1600" dirty="0" smtClean="0"/>
              <a:t>of BLM</a:t>
            </a:r>
            <a:r>
              <a:rPr lang="en-US" sz="1600" dirty="0"/>
              <a:t>-</a:t>
            </a:r>
            <a:r>
              <a:rPr lang="en-US" sz="1600" dirty="0" smtClean="0"/>
              <a:t>signals and </a:t>
            </a:r>
            <a:br>
              <a:rPr lang="en-US" sz="1600" dirty="0" smtClean="0"/>
            </a:br>
            <a:r>
              <a:rPr lang="en-US" sz="1600" dirty="0" smtClean="0"/>
              <a:t>FLUKA </a:t>
            </a:r>
            <a:r>
              <a:rPr lang="en-US" sz="1600" dirty="0"/>
              <a:t>model will allow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for localization </a:t>
            </a:r>
            <a:r>
              <a:rPr lang="en-US" sz="1600" dirty="0"/>
              <a:t>of UFOs</a:t>
            </a:r>
            <a:r>
              <a:rPr lang="en-US" sz="1600" dirty="0" smtClean="0"/>
              <a:t>.</a:t>
            </a:r>
            <a:endParaRPr lang="en-US" sz="1600" dirty="0"/>
          </a:p>
          <a:p>
            <a:pPr marL="285750" indent="-285750">
              <a:lnSpc>
                <a:spcPct val="120000"/>
              </a:lnSpc>
            </a:pPr>
            <a:r>
              <a:rPr lang="en-US" sz="1600" dirty="0"/>
              <a:t>Absolute BLM signals </a:t>
            </a:r>
            <a:r>
              <a:rPr lang="en-US" sz="1600" dirty="0" smtClean="0"/>
              <a:t>will allow to estimate the energy </a:t>
            </a:r>
            <a:br>
              <a:rPr lang="en-US" sz="1600" dirty="0" smtClean="0"/>
            </a:br>
            <a:r>
              <a:rPr lang="en-US" sz="1600" dirty="0" smtClean="0"/>
              <a:t>deposition </a:t>
            </a:r>
            <a:r>
              <a:rPr lang="en-US" sz="1600" dirty="0"/>
              <a:t>in coils</a:t>
            </a:r>
            <a:r>
              <a:rPr lang="en-US" sz="1600" dirty="0" smtClean="0"/>
              <a:t>.</a:t>
            </a:r>
            <a:endParaRPr lang="en-US" sz="1600" dirty="0"/>
          </a:p>
          <a:p>
            <a:pPr marL="285750" indent="-285750">
              <a:lnSpc>
                <a:spcPct val="120000"/>
              </a:lnSpc>
            </a:pPr>
            <a:endParaRPr lang="en-US" sz="1600" dirty="0" smtClean="0">
              <a:latin typeface="Wingdings"/>
              <a:ea typeface="Wingdings"/>
              <a:cs typeface="Wingdings"/>
              <a:sym typeface="Wingdings"/>
            </a:endParaRPr>
          </a:p>
          <a:p>
            <a:pPr marL="285750" indent="-285750">
              <a:lnSpc>
                <a:spcPct val="120000"/>
              </a:lnSpc>
            </a:pPr>
            <a:endParaRPr lang="en-US" sz="1600" dirty="0">
              <a:latin typeface="Wingdings"/>
              <a:ea typeface="Wingdings"/>
              <a:cs typeface="Wingdings"/>
              <a:sym typeface="Wingdings"/>
            </a:endParaRPr>
          </a:p>
          <a:p>
            <a:pPr marL="285750" indent="-285750">
              <a:lnSpc>
                <a:spcPct val="120000"/>
              </a:lnSpc>
            </a:pPr>
            <a:r>
              <a:rPr lang="en-US" sz="16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600" dirty="0" smtClean="0">
                <a:sym typeface="Wingdings"/>
              </a:rPr>
              <a:t> </a:t>
            </a:r>
            <a:r>
              <a:rPr lang="en-US" sz="1600" dirty="0" smtClean="0"/>
              <a:t>We </a:t>
            </a:r>
            <a:r>
              <a:rPr lang="en-US" sz="1600" dirty="0"/>
              <a:t>can obtain efficiently upper and lower bounds </a:t>
            </a:r>
            <a:r>
              <a:rPr lang="en-US" sz="1600" dirty="0" smtClean="0"/>
              <a:t>on </a:t>
            </a:r>
            <a:br>
              <a:rPr lang="en-US" sz="1600" dirty="0" smtClean="0"/>
            </a:br>
            <a:r>
              <a:rPr lang="en-US" sz="1600" dirty="0" smtClean="0"/>
              <a:t>quench </a:t>
            </a:r>
            <a:r>
              <a:rPr lang="en-US" sz="1600" dirty="0"/>
              <a:t>levels, </a:t>
            </a:r>
            <a:r>
              <a:rPr lang="en-US" sz="1600" dirty="0" smtClean="0"/>
              <a:t>and </a:t>
            </a:r>
            <a:r>
              <a:rPr lang="en-US" sz="1600" dirty="0"/>
              <a:t>optimize the BLM thresholds</a:t>
            </a:r>
            <a:r>
              <a:rPr lang="en-US" sz="1600" dirty="0" smtClean="0"/>
              <a:t>.</a:t>
            </a:r>
          </a:p>
          <a:p>
            <a:pPr marL="285750" indent="-285750">
              <a:lnSpc>
                <a:spcPct val="120000"/>
              </a:lnSpc>
            </a:pPr>
            <a:r>
              <a:rPr lang="en-US" sz="1600" dirty="0"/>
              <a:t>For this purpose, </a:t>
            </a:r>
            <a:r>
              <a:rPr lang="en-US" sz="1600" i="1" dirty="0" smtClean="0">
                <a:solidFill>
                  <a:srgbClr val="191919"/>
                </a:solidFill>
                <a:latin typeface="Times"/>
                <a:cs typeface="Times"/>
              </a:rPr>
              <a:t>N</a:t>
            </a:r>
            <a:r>
              <a:rPr lang="en-US" sz="1600" dirty="0" smtClean="0">
                <a:solidFill>
                  <a:srgbClr val="191919"/>
                </a:solidFill>
                <a:latin typeface="Times"/>
                <a:cs typeface="Times"/>
              </a:rPr>
              <a:t> = 10</a:t>
            </a:r>
            <a:r>
              <a:rPr lang="en-US" sz="1600" dirty="0" smtClean="0"/>
              <a:t> </a:t>
            </a:r>
            <a:r>
              <a:rPr lang="en-US" sz="1600" dirty="0"/>
              <a:t>and </a:t>
            </a:r>
            <a:r>
              <a:rPr lang="en-US" sz="1600" dirty="0" err="1" smtClean="0">
                <a:solidFill>
                  <a:srgbClr val="191919"/>
                </a:solidFill>
                <a:latin typeface="Times"/>
                <a:cs typeface="Times"/>
              </a:rPr>
              <a:t>Monitorfactor</a:t>
            </a:r>
            <a:r>
              <a:rPr lang="en-US" sz="1600" dirty="0" smtClean="0">
                <a:solidFill>
                  <a:srgbClr val="191919"/>
                </a:solidFill>
                <a:latin typeface="Times"/>
                <a:cs typeface="Times"/>
              </a:rPr>
              <a:t> = 0.1</a:t>
            </a:r>
            <a:r>
              <a:rPr lang="en-US" sz="1600" dirty="0" smtClean="0"/>
              <a:t> set </a:t>
            </a:r>
            <a:br>
              <a:rPr lang="en-US" sz="1600" dirty="0" smtClean="0"/>
            </a:br>
            <a:r>
              <a:rPr lang="en-US" sz="1600" dirty="0" smtClean="0"/>
              <a:t>the </a:t>
            </a:r>
            <a:r>
              <a:rPr lang="en-US" sz="1600" dirty="0" err="1" smtClean="0">
                <a:solidFill>
                  <a:srgbClr val="191919"/>
                </a:solidFill>
                <a:latin typeface="Times"/>
                <a:cs typeface="Times"/>
              </a:rPr>
              <a:t>AppliedThreshold</a:t>
            </a:r>
            <a:r>
              <a:rPr lang="en-US" sz="1600" dirty="0" smtClean="0">
                <a:solidFill>
                  <a:srgbClr val="191919"/>
                </a:solidFill>
              </a:rPr>
              <a:t> </a:t>
            </a:r>
            <a:r>
              <a:rPr lang="en-US" sz="1600" dirty="0"/>
              <a:t>to the </a:t>
            </a:r>
            <a:r>
              <a:rPr lang="en-US" sz="1600" dirty="0" smtClean="0"/>
              <a:t>predicted </a:t>
            </a:r>
            <a:r>
              <a:rPr lang="en-US" sz="1600" dirty="0" err="1">
                <a:solidFill>
                  <a:srgbClr val="191919"/>
                </a:solidFill>
                <a:latin typeface="Times"/>
                <a:cs typeface="Times"/>
              </a:rPr>
              <a:t>BLMSignal@Quench</a:t>
            </a:r>
            <a:r>
              <a:rPr lang="en-US" sz="1600" dirty="0"/>
              <a:t>.</a:t>
            </a:r>
          </a:p>
          <a:p>
            <a:pPr marL="285750" indent="-285750">
              <a:lnSpc>
                <a:spcPct val="120000"/>
              </a:lnSpc>
            </a:pPr>
            <a:endParaRPr lang="en-US" sz="1600" dirty="0" smtClean="0"/>
          </a:p>
        </p:txBody>
      </p:sp>
      <p:grpSp>
        <p:nvGrpSpPr>
          <p:cNvPr id="22" name="Group 21"/>
          <p:cNvGrpSpPr/>
          <p:nvPr/>
        </p:nvGrpSpPr>
        <p:grpSpPr>
          <a:xfrm>
            <a:off x="6119671" y="3703590"/>
            <a:ext cx="2640604" cy="2435410"/>
            <a:chOff x="6262037" y="3457045"/>
            <a:chExt cx="2590786" cy="2389463"/>
          </a:xfrm>
        </p:grpSpPr>
        <p:sp>
          <p:nvSpPr>
            <p:cNvPr id="10" name="TextBox 9"/>
            <p:cNvSpPr txBox="1"/>
            <p:nvPr/>
          </p:nvSpPr>
          <p:spPr>
            <a:xfrm>
              <a:off x="7168963" y="3457045"/>
              <a:ext cx="10135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solidFill>
                    <a:srgbClr val="191919"/>
                  </a:solidFill>
                  <a:latin typeface="Times"/>
                  <a:cs typeface="Times"/>
                </a:rPr>
                <a:t>QuenchLevel</a:t>
              </a:r>
              <a:endParaRPr lang="en-US" sz="1200" dirty="0">
                <a:solidFill>
                  <a:srgbClr val="191919"/>
                </a:solidFill>
                <a:latin typeface="Times"/>
                <a:cs typeface="Times"/>
              </a:endParaRPr>
            </a:p>
          </p:txBody>
        </p:sp>
        <p:pic>
          <p:nvPicPr>
            <p:cNvPr id="19" name="Picture 18" descr="ChamonixQuenchLevels.pdf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78" r="14306"/>
            <a:stretch/>
          </p:blipFill>
          <p:spPr>
            <a:xfrm>
              <a:off x="6262037" y="3755404"/>
              <a:ext cx="2590786" cy="2091104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/>
        </p:nvGrpSpPr>
        <p:grpSpPr>
          <a:xfrm>
            <a:off x="3685347" y="1114301"/>
            <a:ext cx="5210511" cy="2293215"/>
            <a:chOff x="923923" y="938843"/>
            <a:chExt cx="4525269" cy="1991631"/>
          </a:xfrm>
        </p:grpSpPr>
        <p:grpSp>
          <p:nvGrpSpPr>
            <p:cNvPr id="34" name="Group 33"/>
            <p:cNvGrpSpPr/>
            <p:nvPr/>
          </p:nvGrpSpPr>
          <p:grpSpPr>
            <a:xfrm>
              <a:off x="923923" y="1143087"/>
              <a:ext cx="4525269" cy="1787387"/>
              <a:chOff x="1178441" y="2640814"/>
              <a:chExt cx="7024490" cy="2774527"/>
            </a:xfrm>
          </p:grpSpPr>
          <p:pic>
            <p:nvPicPr>
              <p:cNvPr id="24" name="Picture 23" descr="Screen Shot 2014-09-18 at 21.47.08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78441" y="2640814"/>
                <a:ext cx="7024490" cy="2774527"/>
              </a:xfrm>
              <a:prstGeom prst="rect">
                <a:avLst/>
              </a:prstGeom>
            </p:spPr>
          </p:pic>
          <p:grpSp>
            <p:nvGrpSpPr>
              <p:cNvPr id="33" name="Group 32"/>
              <p:cNvGrpSpPr/>
              <p:nvPr/>
            </p:nvGrpSpPr>
            <p:grpSpPr>
              <a:xfrm>
                <a:off x="1840139" y="3871444"/>
                <a:ext cx="6165249" cy="476643"/>
                <a:chOff x="1840139" y="3871444"/>
                <a:chExt cx="6165249" cy="476643"/>
              </a:xfrm>
            </p:grpSpPr>
            <p:cxnSp>
              <p:nvCxnSpPr>
                <p:cNvPr id="26" name="Straight Arrow Connector 25"/>
                <p:cNvCxnSpPr/>
                <p:nvPr/>
              </p:nvCxnSpPr>
              <p:spPr>
                <a:xfrm>
                  <a:off x="3719155" y="3871444"/>
                  <a:ext cx="978384" cy="0"/>
                </a:xfrm>
                <a:prstGeom prst="straightConnector1">
                  <a:avLst/>
                </a:prstGeom>
                <a:ln w="9525" cmpd="sng">
                  <a:solidFill>
                    <a:srgbClr val="24256F"/>
                  </a:solidFill>
                  <a:headEnd type="triangl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7027004" y="3871444"/>
                  <a:ext cx="978384" cy="0"/>
                </a:xfrm>
                <a:prstGeom prst="straightConnector1">
                  <a:avLst/>
                </a:prstGeom>
                <a:ln w="9525" cmpd="sng">
                  <a:solidFill>
                    <a:srgbClr val="24256F"/>
                  </a:solidFill>
                  <a:headEnd type="triangl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8"/>
                <p:cNvCxnSpPr/>
                <p:nvPr/>
              </p:nvCxnSpPr>
              <p:spPr>
                <a:xfrm>
                  <a:off x="2740771" y="4347833"/>
                  <a:ext cx="978384" cy="0"/>
                </a:xfrm>
                <a:prstGeom prst="straightConnector1">
                  <a:avLst/>
                </a:prstGeom>
                <a:ln w="9525" cmpd="sng">
                  <a:solidFill>
                    <a:srgbClr val="118401"/>
                  </a:solidFill>
                  <a:headEnd type="triangl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>
                <a:xfrm>
                  <a:off x="1840139" y="4348087"/>
                  <a:ext cx="900632" cy="0"/>
                </a:xfrm>
                <a:prstGeom prst="straightConnector1">
                  <a:avLst/>
                </a:prstGeom>
                <a:ln w="9525" cmpd="sng">
                  <a:solidFill>
                    <a:srgbClr val="850014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Arrow Connector 30"/>
                <p:cNvCxnSpPr/>
                <p:nvPr/>
              </p:nvCxnSpPr>
              <p:spPr>
                <a:xfrm flipV="1">
                  <a:off x="4697539" y="4347833"/>
                  <a:ext cx="1360665" cy="254"/>
                </a:xfrm>
                <a:prstGeom prst="straightConnector1">
                  <a:avLst/>
                </a:prstGeom>
                <a:ln w="9525" cmpd="sng">
                  <a:solidFill>
                    <a:srgbClr val="850014"/>
                  </a:solidFill>
                  <a:headEnd type="triangl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1"/>
                <p:cNvCxnSpPr/>
                <p:nvPr/>
              </p:nvCxnSpPr>
              <p:spPr>
                <a:xfrm>
                  <a:off x="6048620" y="4347833"/>
                  <a:ext cx="978384" cy="0"/>
                </a:xfrm>
                <a:prstGeom prst="straightConnector1">
                  <a:avLst/>
                </a:prstGeom>
                <a:ln w="9525" cmpd="sng">
                  <a:solidFill>
                    <a:srgbClr val="118401"/>
                  </a:solidFill>
                  <a:headEnd type="triangl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" name="TextBox 3"/>
            <p:cNvSpPr txBox="1"/>
            <p:nvPr/>
          </p:nvSpPr>
          <p:spPr>
            <a:xfrm>
              <a:off x="2827852" y="938843"/>
              <a:ext cx="904569" cy="2261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solidFill>
                    <a:srgbClr val="191919"/>
                  </a:solidFill>
                  <a:latin typeface="Times"/>
                  <a:cs typeface="Times"/>
                </a:rPr>
                <a:t>BLMResponse</a:t>
              </a:r>
              <a:endParaRPr lang="en-US" sz="1200" dirty="0">
                <a:solidFill>
                  <a:srgbClr val="191919"/>
                </a:solidFill>
                <a:latin typeface="Times"/>
                <a:cs typeface="Times"/>
              </a:endParaRPr>
            </a:p>
          </p:txBody>
        </p:sp>
      </p:grpSp>
      <p:pic>
        <p:nvPicPr>
          <p:cNvPr id="37" name="Picture 3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655" y="4347065"/>
            <a:ext cx="4324310" cy="42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240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Thresholds on Other Cold Magnets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25606"/>
            <a:ext cx="8454164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800" dirty="0" smtClean="0"/>
              <a:t>DS magnets will be set for UFO and orbit-bump scenarios, as in the arcs. </a:t>
            </a:r>
          </a:p>
          <a:p>
            <a:pPr marL="36576" indent="0">
              <a:buNone/>
            </a:pPr>
            <a:r>
              <a:rPr lang="en-US" sz="1800" dirty="0"/>
              <a:t>Thresholds on separation dipoles will be set using the UFO scenario</a:t>
            </a:r>
            <a:r>
              <a:rPr lang="en-US" sz="1800" dirty="0" smtClean="0"/>
              <a:t>.</a:t>
            </a:r>
          </a:p>
          <a:p>
            <a:pPr marL="36576" indent="0">
              <a:buNone/>
            </a:pPr>
            <a:endParaRPr lang="en-US" sz="1800" dirty="0"/>
          </a:p>
          <a:p>
            <a:pPr marL="36576" indent="0">
              <a:buNone/>
            </a:pPr>
            <a:endParaRPr lang="en-US" sz="1800" dirty="0" smtClean="0"/>
          </a:p>
          <a:p>
            <a:pPr marL="36576" indent="0">
              <a:buNone/>
            </a:pPr>
            <a:endParaRPr lang="en-US" sz="1800" dirty="0"/>
          </a:p>
          <a:p>
            <a:pPr marL="36576" indent="0">
              <a:buNone/>
            </a:pPr>
            <a:endParaRPr lang="en-US" sz="1800" dirty="0" smtClean="0"/>
          </a:p>
          <a:p>
            <a:pPr marL="36576" indent="0">
              <a:buNone/>
            </a:pPr>
            <a:r>
              <a:rPr lang="en-US" sz="1800" dirty="0" smtClean="0"/>
              <a:t>IPQs and Triplets will be set for UFOs and orbit bumps, similar to MQs.</a:t>
            </a:r>
          </a:p>
          <a:p>
            <a:pPr marL="36576" indent="0">
              <a:buNone/>
            </a:pPr>
            <a:r>
              <a:rPr lang="en-US" sz="1800" dirty="0" smtClean="0"/>
              <a:t>Triplet BLM thresholds have to ensure that physics debris (different loss scenario!) will not dump the beam. Thresholds will </a:t>
            </a:r>
            <a:r>
              <a:rPr lang="en-US" sz="1800" dirty="0" smtClean="0"/>
              <a:t>be kept safely above </a:t>
            </a:r>
            <a:r>
              <a:rPr lang="en-US" sz="1800" dirty="0" smtClean="0"/>
              <a:t>debris.</a:t>
            </a:r>
          </a:p>
          <a:p>
            <a:pPr marL="36576" indent="0">
              <a:buNone/>
            </a:pPr>
            <a:endParaRPr lang="en-US" sz="1800" dirty="0"/>
          </a:p>
        </p:txBody>
      </p:sp>
      <p:pic>
        <p:nvPicPr>
          <p:cNvPr id="4" name="Picture 3" descr="Screen Shot 2014-09-22 at 09.10.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352" y="2082679"/>
            <a:ext cx="5465606" cy="1143133"/>
          </a:xfrm>
          <a:prstGeom prst="rect">
            <a:avLst/>
          </a:prstGeom>
        </p:spPr>
      </p:pic>
      <p:pic>
        <p:nvPicPr>
          <p:cNvPr id="5" name="Picture 4" descr="Screen Shot 2014-09-22 at 20.30.1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048" y="4570895"/>
            <a:ext cx="4981167" cy="19350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91391" y="4308126"/>
            <a:ext cx="455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Physics Debris vs. </a:t>
            </a:r>
            <a:r>
              <a:rPr lang="en-US" sz="1200" dirty="0" err="1" smtClean="0">
                <a:solidFill>
                  <a:srgbClr val="191919"/>
                </a:solidFill>
                <a:latin typeface="Times"/>
                <a:cs typeface="Times"/>
              </a:rPr>
              <a:t>BLMSignal@Quench</a:t>
            </a:r>
            <a:r>
              <a:rPr lang="en-US" sz="1200" dirty="0" smtClean="0"/>
              <a:t> for Orbit Bump in RS10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96167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Thresholds on Warm Magnets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800" dirty="0" smtClean="0"/>
              <a:t>New shielding has been installed on MQWs in IR3 and IR7 during LS1.</a:t>
            </a:r>
          </a:p>
          <a:p>
            <a:pPr marL="36576" indent="0">
              <a:buNone/>
            </a:pPr>
            <a:r>
              <a:rPr lang="en-US" sz="1800" dirty="0" smtClean="0"/>
              <a:t>BLM dose is used offline in conjunction </a:t>
            </a:r>
            <a:r>
              <a:rPr lang="en-US" sz="1800" dirty="0" err="1" smtClean="0"/>
              <a:t>RadMon</a:t>
            </a:r>
            <a:r>
              <a:rPr lang="en-US" sz="1800" dirty="0" smtClean="0"/>
              <a:t> counts to monitor the integrated dose. </a:t>
            </a:r>
          </a:p>
          <a:p>
            <a:pPr marL="36576" indent="0">
              <a:buNone/>
            </a:pPr>
            <a:r>
              <a:rPr lang="en-US" sz="1800" dirty="0" smtClean="0"/>
              <a:t>A new FLUKA model will be used to set BLM thresholds protecting</a:t>
            </a:r>
          </a:p>
          <a:p>
            <a:r>
              <a:rPr lang="en-US" sz="1800" dirty="0" smtClean="0"/>
              <a:t>the vacuum tube from damage,</a:t>
            </a:r>
          </a:p>
          <a:p>
            <a:r>
              <a:rPr lang="en-US" sz="1800" dirty="0" smtClean="0"/>
              <a:t>the coil from over-heating.</a:t>
            </a:r>
          </a:p>
          <a:p>
            <a:pPr marL="36576" indent="0">
              <a:buNone/>
            </a:pPr>
            <a:endParaRPr lang="en-US" sz="18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575494" y="3482271"/>
            <a:ext cx="6821221" cy="1706440"/>
            <a:chOff x="38669" y="1736750"/>
            <a:chExt cx="9105331" cy="2277847"/>
          </a:xfrm>
        </p:grpSpPr>
        <p:pic>
          <p:nvPicPr>
            <p:cNvPr id="6" name="Picture 2" descr="\\cern.ch\dfs\Users\e\eskordis\Desktop\CollimationReviewPlots\WarmMagnets\Magnets3dTunnel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69" y="1736750"/>
              <a:ext cx="9057154" cy="2277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Arrow Connector 6"/>
            <p:cNvCxnSpPr/>
            <p:nvPr/>
          </p:nvCxnSpPr>
          <p:spPr>
            <a:xfrm flipH="1">
              <a:off x="8017372" y="2179202"/>
              <a:ext cx="8382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8017372" y="1848847"/>
              <a:ext cx="1066800" cy="267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00" dirty="0" smtClean="0">
                  <a:solidFill>
                    <a:prstClr val="black"/>
                  </a:solidFill>
                  <a:latin typeface="Calibri"/>
                </a:rPr>
                <a:t>Beam 2</a:t>
              </a:r>
              <a:endParaRPr lang="en-GB" sz="7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8245973" y="2306047"/>
              <a:ext cx="898027" cy="38100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100" dirty="0" smtClean="0">
                  <a:solidFill>
                    <a:prstClr val="black"/>
                  </a:solidFill>
                </a:rPr>
                <a:t>MBW.B</a:t>
              </a:r>
              <a:endParaRPr lang="en-GB" sz="1100" dirty="0">
                <a:solidFill>
                  <a:prstClr val="black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7315201" y="2306047"/>
              <a:ext cx="902748" cy="38100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100" dirty="0" smtClean="0">
                  <a:solidFill>
                    <a:prstClr val="black"/>
                  </a:solidFill>
                </a:rPr>
                <a:t>MBW.A</a:t>
              </a:r>
              <a:endParaRPr lang="en-GB" sz="1100" dirty="0">
                <a:solidFill>
                  <a:prstClr val="black"/>
                </a:solidFill>
              </a:endParaRPr>
            </a:p>
          </p:txBody>
        </p:sp>
        <p:cxnSp>
          <p:nvCxnSpPr>
            <p:cNvPr id="11" name="Straight Arrow Connector 10"/>
            <p:cNvCxnSpPr>
              <a:stCxn id="10" idx="2"/>
            </p:cNvCxnSpPr>
            <p:nvPr/>
          </p:nvCxnSpPr>
          <p:spPr>
            <a:xfrm>
              <a:off x="7766575" y="2687047"/>
              <a:ext cx="146574" cy="212407"/>
            </a:xfrm>
            <a:prstGeom prst="straightConnector1">
              <a:avLst/>
            </a:prstGeom>
            <a:ln w="158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8550772" y="2710828"/>
              <a:ext cx="38100" cy="188626"/>
            </a:xfrm>
            <a:prstGeom prst="straightConnector1">
              <a:avLst/>
            </a:prstGeom>
            <a:ln w="158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5550948" y="2224329"/>
              <a:ext cx="1447801" cy="38100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100" dirty="0">
                  <a:solidFill>
                    <a:prstClr val="black"/>
                  </a:solidFill>
                </a:rPr>
                <a:t>MQWA.E5R7</a:t>
              </a:r>
            </a:p>
          </p:txBody>
        </p:sp>
        <p:cxnSp>
          <p:nvCxnSpPr>
            <p:cNvPr id="14" name="Straight Arrow Connector 13"/>
            <p:cNvCxnSpPr>
              <a:stCxn id="13" idx="2"/>
            </p:cNvCxnSpPr>
            <p:nvPr/>
          </p:nvCxnSpPr>
          <p:spPr>
            <a:xfrm flipH="1">
              <a:off x="5550951" y="2605329"/>
              <a:ext cx="723898" cy="199812"/>
            </a:xfrm>
            <a:prstGeom prst="straightConnector1">
              <a:avLst/>
            </a:prstGeom>
            <a:ln w="158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3924299" y="2211328"/>
              <a:ext cx="1593873" cy="38100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100" dirty="0" smtClean="0">
                  <a:solidFill>
                    <a:prstClr val="black"/>
                  </a:solidFill>
                </a:rPr>
                <a:t>MQWA.D5R7</a:t>
              </a:r>
              <a:endParaRPr lang="en-GB" sz="1100" dirty="0">
                <a:solidFill>
                  <a:prstClr val="black"/>
                </a:solidFill>
              </a:endParaRPr>
            </a:p>
          </p:txBody>
        </p:sp>
        <p:cxnSp>
          <p:nvCxnSpPr>
            <p:cNvPr id="16" name="Straight Arrow Connector 15"/>
            <p:cNvCxnSpPr>
              <a:stCxn id="15" idx="2"/>
            </p:cNvCxnSpPr>
            <p:nvPr/>
          </p:nvCxnSpPr>
          <p:spPr>
            <a:xfrm>
              <a:off x="4721236" y="2592328"/>
              <a:ext cx="307964" cy="200922"/>
            </a:xfrm>
            <a:prstGeom prst="straightConnector1">
              <a:avLst/>
            </a:prstGeom>
            <a:ln w="158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1722541" y="2090858"/>
              <a:ext cx="1447801" cy="38100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100" dirty="0" smtClean="0">
                  <a:solidFill>
                    <a:prstClr val="black"/>
                  </a:solidFill>
                </a:rPr>
                <a:t>MQWA.E4R7</a:t>
              </a:r>
              <a:endParaRPr lang="en-GB" sz="1100" dirty="0">
                <a:solidFill>
                  <a:prstClr val="black"/>
                </a:solidFill>
              </a:endParaRPr>
            </a:p>
          </p:txBody>
        </p:sp>
        <p:cxnSp>
          <p:nvCxnSpPr>
            <p:cNvPr id="18" name="Straight Arrow Connector 17"/>
            <p:cNvCxnSpPr>
              <a:stCxn id="17" idx="2"/>
            </p:cNvCxnSpPr>
            <p:nvPr/>
          </p:nvCxnSpPr>
          <p:spPr>
            <a:xfrm flipH="1">
              <a:off x="1722544" y="2471858"/>
              <a:ext cx="723898" cy="199812"/>
            </a:xfrm>
            <a:prstGeom prst="straightConnector1">
              <a:avLst/>
            </a:prstGeom>
            <a:ln w="158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95892" y="2077857"/>
              <a:ext cx="1593873" cy="38100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100" dirty="0" smtClean="0">
                  <a:solidFill>
                    <a:prstClr val="black"/>
                  </a:solidFill>
                </a:rPr>
                <a:t>MQWA.C4R7</a:t>
              </a:r>
              <a:endParaRPr lang="en-GB" sz="1100" dirty="0">
                <a:solidFill>
                  <a:prstClr val="black"/>
                </a:solidFill>
              </a:endParaRPr>
            </a:p>
          </p:txBody>
        </p:sp>
        <p:cxnSp>
          <p:nvCxnSpPr>
            <p:cNvPr id="20" name="Straight Arrow Connector 19"/>
            <p:cNvCxnSpPr>
              <a:stCxn id="19" idx="2"/>
            </p:cNvCxnSpPr>
            <p:nvPr/>
          </p:nvCxnSpPr>
          <p:spPr>
            <a:xfrm>
              <a:off x="892829" y="2458857"/>
              <a:ext cx="97771" cy="200922"/>
            </a:xfrm>
            <a:prstGeom prst="straightConnector1">
              <a:avLst/>
            </a:prstGeom>
            <a:ln w="158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Picture 2" descr="\\cern.ch\dfs\Users\e\eskordis\Desktop\Point7-7TeVWarmSection\MQWProtection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21955" y="4786485"/>
            <a:ext cx="2284310" cy="164710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646127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Thresholds on Collimators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4147"/>
            <a:ext cx="8226854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600" dirty="0" smtClean="0"/>
              <a:t>Thresholds on collimators will be set based on</a:t>
            </a:r>
          </a:p>
          <a:p>
            <a:r>
              <a:rPr lang="en-US" sz="1600" dirty="0" smtClean="0"/>
              <a:t>loss-maps that are scaled up to 500 kW </a:t>
            </a:r>
            <a:br>
              <a:rPr lang="en-US" sz="1600" dirty="0" smtClean="0"/>
            </a:br>
            <a:r>
              <a:rPr lang="en-US" sz="1600" dirty="0" smtClean="0"/>
              <a:t>primary losses on the TCPs;</a:t>
            </a:r>
          </a:p>
          <a:p>
            <a:r>
              <a:rPr lang="en-US" sz="1600" dirty="0" smtClean="0"/>
              <a:t>updated damage levels of collimators based </a:t>
            </a:r>
            <a:br>
              <a:rPr lang="en-US" sz="1600" dirty="0" smtClean="0"/>
            </a:br>
            <a:r>
              <a:rPr lang="en-US" sz="1600" dirty="0" smtClean="0"/>
              <a:t>on material and geometry;</a:t>
            </a:r>
          </a:p>
          <a:p>
            <a:r>
              <a:rPr lang="en-US" sz="1600" dirty="0" smtClean="0"/>
              <a:t>FLUKA models of energy-deposition in </a:t>
            </a:r>
            <a:br>
              <a:rPr lang="en-US" sz="1600" dirty="0" smtClean="0"/>
            </a:br>
            <a:r>
              <a:rPr lang="en-US" sz="1600" dirty="0" smtClean="0"/>
              <a:t>collimators and BLM signals;</a:t>
            </a:r>
          </a:p>
          <a:p>
            <a:r>
              <a:rPr lang="en-US" sz="1600" dirty="0"/>
              <a:t>experience with cross-talk between monitors</a:t>
            </a:r>
            <a:br>
              <a:rPr lang="en-US" sz="1600" dirty="0"/>
            </a:br>
            <a:r>
              <a:rPr lang="en-US" sz="1600" dirty="0"/>
              <a:t>on adjacent </a:t>
            </a:r>
            <a:r>
              <a:rPr lang="en-US" sz="1600" dirty="0" smtClean="0"/>
              <a:t>collimators.</a:t>
            </a:r>
            <a:endParaRPr lang="en-US" sz="1600" dirty="0"/>
          </a:p>
          <a:p>
            <a:endParaRPr lang="en-US" sz="1600" dirty="0" smtClean="0"/>
          </a:p>
        </p:txBody>
      </p:sp>
      <p:pic>
        <p:nvPicPr>
          <p:cNvPr id="7" name="Picture 6" descr="Screen Shot 2014-09-20 at 10.50.3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2" t="11176" r="8823" b="18100"/>
          <a:stretch/>
        </p:blipFill>
        <p:spPr>
          <a:xfrm>
            <a:off x="5337150" y="1325606"/>
            <a:ext cx="3412592" cy="2163627"/>
          </a:xfrm>
          <a:prstGeom prst="rect">
            <a:avLst/>
          </a:prstGeom>
        </p:spPr>
      </p:pic>
      <p:pic>
        <p:nvPicPr>
          <p:cNvPr id="8" name="Picture 7" descr="Screen Shot 2014-09-20 at 10.50.16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6" t="17118" r="5040"/>
          <a:stretch/>
        </p:blipFill>
        <p:spPr>
          <a:xfrm>
            <a:off x="4926429" y="3684593"/>
            <a:ext cx="3932793" cy="2574173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610472" y="4074896"/>
            <a:ext cx="4191891" cy="1579494"/>
            <a:chOff x="161034" y="3960555"/>
            <a:chExt cx="4765395" cy="1795589"/>
          </a:xfrm>
        </p:grpSpPr>
        <p:pic>
          <p:nvPicPr>
            <p:cNvPr id="5" name="Picture 4" descr="Screen Shot 2014-09-20 at 01.51.25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8058" y="3960556"/>
              <a:ext cx="3068371" cy="1788660"/>
            </a:xfrm>
            <a:prstGeom prst="rect">
              <a:avLst/>
            </a:prstGeom>
          </p:spPr>
        </p:pic>
        <p:pic>
          <p:nvPicPr>
            <p:cNvPr id="6" name="Picture 5" descr="Screen Shot 2014-09-20 at 01.48.55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034" y="3960555"/>
              <a:ext cx="1631336" cy="17955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1343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Thresholds for Ion Operation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311844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800" dirty="0" smtClean="0"/>
              <a:t>Secondary </a:t>
            </a:r>
            <a:r>
              <a:rPr lang="en-US" sz="1800" dirty="0"/>
              <a:t>ion beams from IPs and </a:t>
            </a:r>
            <a:r>
              <a:rPr lang="en-US" sz="1800" dirty="0" smtClean="0"/>
              <a:t>collimation led to very localized losses.</a:t>
            </a:r>
          </a:p>
          <a:p>
            <a:pPr marL="36576" indent="0">
              <a:buNone/>
            </a:pPr>
            <a:r>
              <a:rPr lang="en-US" sz="1800" dirty="0"/>
              <a:t>Additional BLMs on DS </a:t>
            </a:r>
            <a:r>
              <a:rPr lang="en-US" sz="1800" dirty="0" smtClean="0"/>
              <a:t>dipoles will be used to protect MBs from this scenario.</a:t>
            </a:r>
            <a:endParaRPr lang="en-US" sz="1800" dirty="0"/>
          </a:p>
          <a:p>
            <a:endParaRPr lang="en-US" sz="1800" dirty="0"/>
          </a:p>
          <a:p>
            <a:pPr marL="36576" indent="0">
              <a:buNone/>
            </a:pPr>
            <a:endParaRPr lang="en-US" sz="1800" dirty="0"/>
          </a:p>
        </p:txBody>
      </p:sp>
      <p:pic>
        <p:nvPicPr>
          <p:cNvPr id="5" name="Picture 4" descr="Screen Shot 2014-09-20 at 02.02.4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9920" y="3361923"/>
            <a:ext cx="3240495" cy="104355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28"/>
          <a:stretch/>
        </p:blipFill>
        <p:spPr bwMode="auto">
          <a:xfrm>
            <a:off x="457200" y="2299231"/>
            <a:ext cx="4921763" cy="3437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15186" y="3473665"/>
            <a:ext cx="1386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2011 </a:t>
            </a:r>
            <a:r>
              <a:rPr lang="en-US" dirty="0" err="1" smtClean="0"/>
              <a:t>Pb-Pb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74221" y="5574052"/>
            <a:ext cx="1661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J. Jowett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075930" y="3054146"/>
            <a:ext cx="23202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FLUKA model of DS dipole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3136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b="1" dirty="0" smtClean="0"/>
              <a:t>New BLM positions</a:t>
            </a:r>
            <a:r>
              <a:rPr lang="en-US" sz="1800" dirty="0" smtClean="0"/>
              <a:t> in the arcs and </a:t>
            </a:r>
            <a:r>
              <a:rPr lang="en-US" sz="1800" b="1" dirty="0" smtClean="0"/>
              <a:t>FLUKA models </a:t>
            </a:r>
            <a:r>
              <a:rPr lang="en-US" sz="1800" dirty="0" smtClean="0"/>
              <a:t>will allow </a:t>
            </a:r>
            <a:r>
              <a:rPr lang="en-US" sz="1800" b="1" dirty="0" smtClean="0"/>
              <a:t>to localize and quantify UFOs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Quench tests provide grounds for </a:t>
            </a:r>
            <a:r>
              <a:rPr lang="en-US" sz="1800" b="1" dirty="0" smtClean="0"/>
              <a:t>optimistic</a:t>
            </a:r>
            <a:r>
              <a:rPr lang="en-US" sz="1800" dirty="0" smtClean="0"/>
              <a:t> assumptions on </a:t>
            </a:r>
            <a:r>
              <a:rPr lang="en-US" sz="1800" b="1" dirty="0" smtClean="0"/>
              <a:t>quench levels</a:t>
            </a:r>
            <a:r>
              <a:rPr lang="en-US" sz="1800" dirty="0" smtClean="0"/>
              <a:t>.</a:t>
            </a:r>
          </a:p>
          <a:p>
            <a:r>
              <a:rPr lang="en-US" sz="1800" b="1" dirty="0" smtClean="0"/>
              <a:t>Efficient tuning of BLM thresholds </a:t>
            </a:r>
            <a:r>
              <a:rPr lang="en-US" sz="1800" dirty="0" smtClean="0"/>
              <a:t>is possible – </a:t>
            </a:r>
            <a:r>
              <a:rPr lang="en-US" sz="1800" b="1" dirty="0" smtClean="0"/>
              <a:t>some UFO-induced quenches are to be expected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Strategies for cold magnets, warm magnets, and collimators were discussed in detail at BIQ workshop. They are based on improved models and updated loss scenarios.</a:t>
            </a:r>
          </a:p>
          <a:p>
            <a:r>
              <a:rPr lang="en-US" sz="1800" dirty="0" smtClean="0"/>
              <a:t>Detailed verification of all updated thresholds against “proven” 4 </a:t>
            </a:r>
            <a:r>
              <a:rPr lang="en-US" sz="1800" dirty="0" err="1" smtClean="0"/>
              <a:t>TeV</a:t>
            </a:r>
            <a:r>
              <a:rPr lang="en-US" sz="1800" dirty="0" smtClean="0"/>
              <a:t> thresholds will be carried out.</a:t>
            </a:r>
          </a:p>
          <a:p>
            <a:r>
              <a:rPr lang="en-US" sz="1800" dirty="0" smtClean="0"/>
              <a:t>Tools for the offline monitoring of BLM signals vs. thresholds as well as signals vs. noise around the ring exist and will be deployed during Run 2. The goal is a proactive detection of potential limitations for operation.</a:t>
            </a:r>
          </a:p>
          <a:p>
            <a:r>
              <a:rPr lang="en-US" sz="1800" dirty="0" smtClean="0"/>
              <a:t>Future quench tests to validate quench levels further are desirable.</a:t>
            </a:r>
          </a:p>
        </p:txBody>
      </p:sp>
    </p:spTree>
    <p:extLst>
      <p:ext uri="{BB962C8B-B14F-4D97-AF65-F5344CB8AC3E}">
        <p14:creationId xmlns:p14="http://schemas.microsoft.com/office/powerpoint/2010/main" val="3188514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8680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Reminder of post-LS1 UFO prognostics</a:t>
            </a:r>
          </a:p>
          <a:p>
            <a:r>
              <a:rPr lang="en-US" dirty="0" smtClean="0"/>
              <a:t>BLM thresholds for the UFO </a:t>
            </a:r>
            <a:r>
              <a:rPr lang="en-US" dirty="0"/>
              <a:t>scenario in the arcs</a:t>
            </a:r>
            <a:endParaRPr lang="en-US" dirty="0" smtClean="0"/>
          </a:p>
          <a:p>
            <a:pPr lvl="1"/>
            <a:r>
              <a:rPr lang="en-US" dirty="0" smtClean="0"/>
              <a:t>Energy deposition</a:t>
            </a:r>
          </a:p>
          <a:p>
            <a:pPr lvl="1"/>
            <a:r>
              <a:rPr lang="en-US" dirty="0" smtClean="0"/>
              <a:t>BLM signal</a:t>
            </a:r>
          </a:p>
          <a:p>
            <a:pPr lvl="1"/>
            <a:r>
              <a:rPr lang="en-US" dirty="0" smtClean="0"/>
              <a:t>Quench level</a:t>
            </a:r>
          </a:p>
          <a:p>
            <a:r>
              <a:rPr lang="en-US" dirty="0" smtClean="0"/>
              <a:t>Other post-LS1 BLM threshold strategies </a:t>
            </a:r>
          </a:p>
          <a:p>
            <a:pPr lvl="1"/>
            <a:r>
              <a:rPr lang="en-US" dirty="0" smtClean="0"/>
              <a:t>Cold magnets</a:t>
            </a:r>
          </a:p>
          <a:p>
            <a:pPr lvl="1"/>
            <a:r>
              <a:rPr lang="en-US" dirty="0" smtClean="0"/>
              <a:t>Warm magnets</a:t>
            </a:r>
          </a:p>
          <a:p>
            <a:pPr lvl="1"/>
            <a:r>
              <a:rPr lang="en-US" dirty="0" smtClean="0"/>
              <a:t>Collimators</a:t>
            </a:r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r>
              <a:rPr lang="en-US" sz="2400" dirty="0" smtClean="0"/>
              <a:t>For more on the topic, see presentations at the </a:t>
            </a:r>
            <a:r>
              <a:rPr lang="en-US" sz="2400" i="1" dirty="0" smtClean="0"/>
              <a:t>2014 Workshop on Beam-Induced Quenches</a:t>
            </a:r>
            <a:r>
              <a:rPr lang="en-US" sz="2400" dirty="0" smtClean="0"/>
              <a:t>, September 15-16 at CERN, </a:t>
            </a:r>
            <a:br>
              <a:rPr lang="en-US" sz="2400" dirty="0" smtClean="0"/>
            </a:br>
            <a:r>
              <a:rPr lang="en-US" sz="2400" dirty="0" smtClean="0">
                <a:hlinkClick r:id="rId2"/>
              </a:rPr>
              <a:t>http://indico.cern.ch/event/BIQ2014</a:t>
            </a:r>
            <a:r>
              <a:rPr lang="en-US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4796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Reminder of </a:t>
            </a:r>
            <a:r>
              <a:rPr lang="en-US" sz="3600" dirty="0" smtClean="0"/>
              <a:t>UFOs in MKIs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25606"/>
            <a:ext cx="8388477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800" dirty="0" smtClean="0"/>
              <a:t>Monday morning talk on LBDS and Kickers after LS1 by W. </a:t>
            </a:r>
            <a:r>
              <a:rPr lang="en-US" sz="1800" dirty="0" err="1" smtClean="0"/>
              <a:t>Bartmann</a:t>
            </a:r>
            <a:r>
              <a:rPr lang="en-US" sz="1800" dirty="0" smtClean="0"/>
              <a:t>.</a:t>
            </a:r>
          </a:p>
          <a:p>
            <a:pPr marL="36576" indent="0">
              <a:buNone/>
            </a:pPr>
            <a:endParaRPr lang="en-US" sz="1800" dirty="0" smtClean="0"/>
          </a:p>
          <a:p>
            <a:pPr marL="36576" indent="0">
              <a:buNone/>
            </a:pPr>
            <a:r>
              <a:rPr lang="en-US" sz="1800" b="1" dirty="0" smtClean="0"/>
              <a:t>Mitigation</a:t>
            </a:r>
            <a:r>
              <a:rPr lang="en-US" sz="1800" dirty="0" smtClean="0"/>
              <a:t> to reduce UFO activity in the MKIs:</a:t>
            </a:r>
          </a:p>
          <a:p>
            <a:r>
              <a:rPr lang="en-US" sz="1800" dirty="0" smtClean="0"/>
              <a:t>improved cleaning procedures </a:t>
            </a:r>
            <a:r>
              <a:rPr lang="en-US" sz="18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800" dirty="0">
                <a:sym typeface="Wingdings"/>
              </a:rPr>
              <a:t> </a:t>
            </a:r>
            <a:r>
              <a:rPr lang="en-US" sz="1800" dirty="0" smtClean="0">
                <a:sym typeface="Wingdings"/>
              </a:rPr>
              <a:t>reduction of dust particles by factor 20-40;</a:t>
            </a:r>
          </a:p>
          <a:p>
            <a:r>
              <a:rPr lang="en-US" sz="1800" dirty="0" smtClean="0"/>
              <a:t>installation of additional screen conductors to reduce </a:t>
            </a:r>
            <a:br>
              <a:rPr lang="en-US" sz="1800" dirty="0" smtClean="0"/>
            </a:br>
            <a:r>
              <a:rPr lang="en-US" sz="1800" dirty="0" smtClean="0"/>
              <a:t>peak voltages by factor 7</a:t>
            </a:r>
            <a:r>
              <a:rPr lang="en-US" sz="1800" dirty="0"/>
              <a:t> </a:t>
            </a:r>
            <a:r>
              <a:rPr lang="en-US" sz="18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800" dirty="0">
                <a:sym typeface="Wingdings"/>
              </a:rPr>
              <a:t> </a:t>
            </a:r>
            <a:r>
              <a:rPr lang="en-US" sz="1800" dirty="0" smtClean="0">
                <a:sym typeface="Wingdings"/>
              </a:rPr>
              <a:t>further reduction of 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particle-detachment from ceramic tubes.</a:t>
            </a:r>
          </a:p>
          <a:p>
            <a:endParaRPr lang="en-US" sz="1800" dirty="0">
              <a:sym typeface="Wingdings"/>
            </a:endParaRPr>
          </a:p>
          <a:p>
            <a:pPr marL="36576" indent="0">
              <a:buNone/>
            </a:pPr>
            <a:r>
              <a:rPr lang="en-US" sz="1800" dirty="0" smtClean="0">
                <a:sym typeface="Wingdings"/>
              </a:rPr>
              <a:t>Efficiency of the measures was proven with test 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installation during the 3</a:t>
            </a:r>
            <a:r>
              <a:rPr lang="en-US" sz="1800" baseline="30000" dirty="0" smtClean="0">
                <a:sym typeface="Wingdings"/>
              </a:rPr>
              <a:t>rd</a:t>
            </a:r>
            <a:r>
              <a:rPr lang="en-US" sz="1800" dirty="0" smtClean="0">
                <a:sym typeface="Wingdings"/>
              </a:rPr>
              <a:t> technical stop in 2012.</a:t>
            </a:r>
          </a:p>
          <a:p>
            <a:pPr marL="36576" indent="0">
              <a:buNone/>
            </a:pPr>
            <a:endParaRPr lang="en-US" sz="1800" dirty="0" smtClean="0">
              <a:sym typeface="Wingdings"/>
            </a:endParaRPr>
          </a:p>
          <a:p>
            <a:pPr marL="36576" indent="0">
              <a:buNone/>
            </a:pPr>
            <a:r>
              <a:rPr lang="en-US" sz="18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800" dirty="0" smtClean="0">
                <a:sym typeface="Wingdings"/>
              </a:rPr>
              <a:t> MKI UFOs are not expected to be 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the</a:t>
            </a:r>
            <a:r>
              <a:rPr lang="en-US" sz="1800" dirty="0">
                <a:sym typeface="Wingdings"/>
              </a:rPr>
              <a:t> </a:t>
            </a:r>
            <a:r>
              <a:rPr lang="en-US" sz="1800" dirty="0" smtClean="0">
                <a:sym typeface="Wingdings"/>
              </a:rPr>
              <a:t>limiting Issue at 6.5 </a:t>
            </a:r>
            <a:r>
              <a:rPr lang="en-US" sz="1800" dirty="0" err="1" smtClean="0">
                <a:sym typeface="Wingdings"/>
              </a:rPr>
              <a:t>TeV</a:t>
            </a:r>
            <a:r>
              <a:rPr lang="en-US" sz="1800" dirty="0" smtClean="0">
                <a:sym typeface="Wingdings"/>
              </a:rPr>
              <a:t>.</a:t>
            </a:r>
          </a:p>
          <a:p>
            <a:endParaRPr lang="en-US" sz="1800" dirty="0"/>
          </a:p>
        </p:txBody>
      </p:sp>
      <p:pic>
        <p:nvPicPr>
          <p:cNvPr id="5" name="Picture 4" descr="Screen Shot 2014-09-22 at 19.32.5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2733" y="3800806"/>
            <a:ext cx="2802943" cy="2192221"/>
          </a:xfrm>
          <a:prstGeom prst="rect">
            <a:avLst/>
          </a:prstGeom>
        </p:spPr>
      </p:pic>
      <p:pic>
        <p:nvPicPr>
          <p:cNvPr id="6" name="Picture 5" descr="Screen Shot 2014-09-22 at 19.38.4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629" y="2753499"/>
            <a:ext cx="2069099" cy="827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602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512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Reminder of UFO </a:t>
            </a:r>
            <a:r>
              <a:rPr lang="en-US" sz="3600" dirty="0" smtClean="0"/>
              <a:t>Problematic in the Arcs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8595"/>
            <a:ext cx="8226854" cy="5068442"/>
          </a:xfrm>
        </p:spPr>
        <p:txBody>
          <a:bodyPr>
            <a:noAutofit/>
          </a:bodyPr>
          <a:lstStyle/>
          <a:p>
            <a:pPr marL="36576" indent="0">
              <a:lnSpc>
                <a:spcPct val="90000"/>
              </a:lnSpc>
              <a:buNone/>
            </a:pPr>
            <a:r>
              <a:rPr lang="en-US" sz="1800" dirty="0"/>
              <a:t>As beam energy goes from 4 </a:t>
            </a:r>
            <a:r>
              <a:rPr lang="en-US" sz="1800" dirty="0" err="1"/>
              <a:t>TeV</a:t>
            </a:r>
            <a:r>
              <a:rPr lang="en-US" sz="1800" dirty="0"/>
              <a:t> to 6.5 </a:t>
            </a:r>
            <a:r>
              <a:rPr lang="en-US" sz="1800" dirty="0" err="1"/>
              <a:t>TeV</a:t>
            </a:r>
            <a:r>
              <a:rPr lang="en-US" sz="1800" dirty="0"/>
              <a:t>: </a:t>
            </a:r>
          </a:p>
          <a:p>
            <a:pPr>
              <a:lnSpc>
                <a:spcPct val="90000"/>
              </a:lnSpc>
            </a:pPr>
            <a:r>
              <a:rPr lang="en-US" sz="1800" b="1" dirty="0"/>
              <a:t>energy-deposition per proton-particle collision increases </a:t>
            </a:r>
            <a:r>
              <a:rPr lang="en-US" sz="1800" dirty="0"/>
              <a:t>~2.4x; </a:t>
            </a:r>
          </a:p>
          <a:p>
            <a:pPr>
              <a:lnSpc>
                <a:spcPct val="90000"/>
              </a:lnSpc>
            </a:pPr>
            <a:r>
              <a:rPr lang="en-US" sz="1800" b="1" dirty="0"/>
              <a:t>quench level decreases </a:t>
            </a:r>
            <a:r>
              <a:rPr lang="en-US" sz="1800" dirty="0"/>
              <a:t>2-3x</a:t>
            </a:r>
            <a:r>
              <a:rPr lang="en-US" sz="1800" dirty="0" smtClean="0"/>
              <a:t>;</a:t>
            </a: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/>
              <a:t>a</a:t>
            </a:r>
            <a:r>
              <a:rPr lang="en-US" sz="1800" dirty="0" smtClean="0"/>
              <a:t>verage UFO duration </a:t>
            </a:r>
            <a:r>
              <a:rPr lang="en-US" sz="1800" dirty="0"/>
              <a:t>decreases due to smaller beam </a:t>
            </a:r>
            <a:r>
              <a:rPr lang="en-US" sz="1800" dirty="0" smtClean="0"/>
              <a:t>sizes;</a:t>
            </a:r>
          </a:p>
          <a:p>
            <a:pPr marL="36576" indent="0">
              <a:lnSpc>
                <a:spcPct val="90000"/>
              </a:lnSpc>
              <a:buNone/>
            </a:pPr>
            <a:r>
              <a:rPr lang="en-US" sz="1800" dirty="0" smtClean="0"/>
              <a:t>Other </a:t>
            </a:r>
            <a:r>
              <a:rPr lang="en-US" sz="1800" dirty="0"/>
              <a:t>effects after LS1</a:t>
            </a:r>
            <a:r>
              <a:rPr lang="en-US" sz="1800" dirty="0" smtClean="0"/>
              <a:t>:</a:t>
            </a: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/>
              <a:t>d</a:t>
            </a:r>
            <a:r>
              <a:rPr lang="en-US" sz="1800" dirty="0" smtClean="0"/>
              <a:t>econditioning </a:t>
            </a:r>
            <a:r>
              <a:rPr lang="en-US" sz="1800" dirty="0"/>
              <a:t>due to warm-up and </a:t>
            </a:r>
            <a:r>
              <a:rPr lang="en-US" sz="1800" dirty="0" smtClean="0"/>
              <a:t>openings; </a:t>
            </a: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 smtClean="0"/>
              <a:t>more BLM triggers due to monitor re-location;</a:t>
            </a: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/>
              <a:t>p</a:t>
            </a:r>
            <a:r>
              <a:rPr lang="en-US" sz="1800" dirty="0" smtClean="0"/>
              <a:t>ossible quenches from UFO losses shorter than </a:t>
            </a:r>
            <a:r>
              <a:rPr lang="en-US" sz="1800" dirty="0"/>
              <a:t>MPS reaction </a:t>
            </a:r>
            <a:r>
              <a:rPr lang="en-US" sz="1800" dirty="0" smtClean="0"/>
              <a:t>time; </a:t>
            </a:r>
          </a:p>
          <a:p>
            <a:pPr>
              <a:lnSpc>
                <a:spcPct val="90000"/>
              </a:lnSpc>
            </a:pPr>
            <a:r>
              <a:rPr lang="en-US" sz="1800" dirty="0"/>
              <a:t>increased UFO rate (at least initially) for 25 ns bunch spacing;</a:t>
            </a:r>
          </a:p>
          <a:p>
            <a:pPr>
              <a:lnSpc>
                <a:spcPct val="90000"/>
              </a:lnSpc>
            </a:pPr>
            <a:r>
              <a:rPr lang="en-US" sz="1800" dirty="0" smtClean="0"/>
              <a:t>new confidence through SMACC that quenches at 6.5 </a:t>
            </a:r>
            <a:r>
              <a:rPr lang="en-US" sz="1800" dirty="0" err="1" smtClean="0"/>
              <a:t>TeV</a:t>
            </a:r>
            <a:r>
              <a:rPr lang="en-US" sz="1800" dirty="0" smtClean="0"/>
              <a:t> are </a:t>
            </a:r>
            <a:r>
              <a:rPr lang="en-US" sz="1800" dirty="0"/>
              <a:t>not catastrophic</a:t>
            </a:r>
            <a:r>
              <a:rPr lang="en-US" sz="1800" dirty="0" smtClean="0"/>
              <a:t>, albeit undesirable</a:t>
            </a:r>
            <a:r>
              <a:rPr lang="en-US" sz="1800" dirty="0" smtClean="0"/>
              <a:t>.</a:t>
            </a:r>
            <a:endParaRPr lang="en-US" sz="1800" dirty="0"/>
          </a:p>
          <a:p>
            <a:pPr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endParaRPr lang="en-US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4540269" y="1559128"/>
            <a:ext cx="41819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NB: Values updated </a:t>
            </a:r>
            <a:r>
              <a:rPr lang="en-US" sz="1200" dirty="0" err="1" smtClean="0"/>
              <a:t>wrt</a:t>
            </a:r>
            <a:r>
              <a:rPr lang="en-US" sz="1200" dirty="0" smtClean="0"/>
              <a:t>. T. Baer, CERN-THESIS-2013-233</a:t>
            </a:r>
            <a:endParaRPr lang="en-US" sz="1200" dirty="0"/>
          </a:p>
        </p:txBody>
      </p:sp>
      <p:pic>
        <p:nvPicPr>
          <p:cNvPr id="4" name="Picture 3" descr="Screen Shot 2014-09-23 at 10.06.5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533" y="4227514"/>
            <a:ext cx="4603731" cy="234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152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uiExpan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512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Reminder of UFO </a:t>
            </a:r>
            <a:r>
              <a:rPr lang="en-US" sz="3600" dirty="0" smtClean="0"/>
              <a:t>Problematic in the Arcs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8595"/>
            <a:ext cx="8226854" cy="5068442"/>
          </a:xfrm>
        </p:spPr>
        <p:txBody>
          <a:bodyPr>
            <a:noAutofit/>
          </a:bodyPr>
          <a:lstStyle/>
          <a:p>
            <a:pPr marL="36576" indent="0">
              <a:lnSpc>
                <a:spcPct val="90000"/>
              </a:lnSpc>
              <a:buNone/>
            </a:pPr>
            <a:r>
              <a:rPr lang="en-US" sz="1800" dirty="0"/>
              <a:t>As beam energy goes from 4 </a:t>
            </a:r>
            <a:r>
              <a:rPr lang="en-US" sz="1800" dirty="0" err="1"/>
              <a:t>TeV</a:t>
            </a:r>
            <a:r>
              <a:rPr lang="en-US" sz="1800" dirty="0"/>
              <a:t> to 6.5 </a:t>
            </a:r>
            <a:r>
              <a:rPr lang="en-US" sz="1800" dirty="0" err="1"/>
              <a:t>TeV</a:t>
            </a:r>
            <a:r>
              <a:rPr lang="en-US" sz="1800" dirty="0"/>
              <a:t>: </a:t>
            </a:r>
          </a:p>
          <a:p>
            <a:pPr>
              <a:lnSpc>
                <a:spcPct val="90000"/>
              </a:lnSpc>
            </a:pPr>
            <a:r>
              <a:rPr lang="en-US" sz="1800" b="1" dirty="0"/>
              <a:t>energy-deposition per proton-particle collision increases </a:t>
            </a:r>
            <a:r>
              <a:rPr lang="en-US" sz="1800" dirty="0"/>
              <a:t>~2.4x; </a:t>
            </a:r>
          </a:p>
          <a:p>
            <a:pPr>
              <a:lnSpc>
                <a:spcPct val="90000"/>
              </a:lnSpc>
            </a:pPr>
            <a:r>
              <a:rPr lang="en-US" sz="1800" b="1" dirty="0"/>
              <a:t>quench level decreases </a:t>
            </a:r>
            <a:r>
              <a:rPr lang="en-US" sz="1800" dirty="0"/>
              <a:t>2-3x</a:t>
            </a:r>
            <a:r>
              <a:rPr lang="en-US" sz="1800" dirty="0" smtClean="0"/>
              <a:t>;</a:t>
            </a: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/>
              <a:t>a</a:t>
            </a:r>
            <a:r>
              <a:rPr lang="en-US" sz="1800" dirty="0" smtClean="0"/>
              <a:t>verage UFO duration </a:t>
            </a:r>
            <a:r>
              <a:rPr lang="en-US" sz="1800" dirty="0"/>
              <a:t>decreases due to smaller beam </a:t>
            </a:r>
            <a:r>
              <a:rPr lang="en-US" sz="1800" dirty="0" smtClean="0"/>
              <a:t>sizes;</a:t>
            </a:r>
          </a:p>
          <a:p>
            <a:pPr marL="36576" indent="0">
              <a:lnSpc>
                <a:spcPct val="90000"/>
              </a:lnSpc>
              <a:buNone/>
            </a:pPr>
            <a:r>
              <a:rPr lang="en-US" sz="1800" dirty="0" smtClean="0"/>
              <a:t>Other </a:t>
            </a:r>
            <a:r>
              <a:rPr lang="en-US" sz="1800" dirty="0"/>
              <a:t>effects after LS1</a:t>
            </a:r>
            <a:r>
              <a:rPr lang="en-US" sz="1800" dirty="0" smtClean="0"/>
              <a:t>:</a:t>
            </a: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/>
              <a:t>d</a:t>
            </a:r>
            <a:r>
              <a:rPr lang="en-US" sz="1800" dirty="0" smtClean="0"/>
              <a:t>econditioning </a:t>
            </a:r>
            <a:r>
              <a:rPr lang="en-US" sz="1800" dirty="0"/>
              <a:t>due to warm-up and </a:t>
            </a:r>
            <a:r>
              <a:rPr lang="en-US" sz="1800" dirty="0" smtClean="0"/>
              <a:t>openings; </a:t>
            </a: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 smtClean="0"/>
              <a:t>more BLM triggers due to monitor re-location;</a:t>
            </a: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/>
              <a:t>p</a:t>
            </a:r>
            <a:r>
              <a:rPr lang="en-US" sz="1800" dirty="0" smtClean="0"/>
              <a:t>ossible quenches from UFO losses shorter than </a:t>
            </a:r>
            <a:r>
              <a:rPr lang="en-US" sz="1800" dirty="0"/>
              <a:t>MPS reaction </a:t>
            </a:r>
            <a:r>
              <a:rPr lang="en-US" sz="1800" dirty="0" smtClean="0"/>
              <a:t>time; </a:t>
            </a:r>
          </a:p>
          <a:p>
            <a:pPr>
              <a:lnSpc>
                <a:spcPct val="90000"/>
              </a:lnSpc>
            </a:pPr>
            <a:r>
              <a:rPr lang="en-US" sz="1800" dirty="0"/>
              <a:t>increased UFO rate (at least initially) for 25 ns bunch spacing;</a:t>
            </a:r>
          </a:p>
          <a:p>
            <a:pPr>
              <a:lnSpc>
                <a:spcPct val="90000"/>
              </a:lnSpc>
            </a:pPr>
            <a:r>
              <a:rPr lang="en-US" sz="1800" dirty="0" smtClean="0"/>
              <a:t>new confidence through SMACC that quenches at 6.5 </a:t>
            </a:r>
            <a:r>
              <a:rPr lang="en-US" sz="1800" dirty="0" err="1" smtClean="0"/>
              <a:t>TeV</a:t>
            </a:r>
            <a:r>
              <a:rPr lang="en-US" sz="1800" dirty="0" smtClean="0"/>
              <a:t> are </a:t>
            </a:r>
            <a:r>
              <a:rPr lang="en-US" sz="1800" dirty="0"/>
              <a:t>not catastrophic</a:t>
            </a:r>
            <a:r>
              <a:rPr lang="en-US" sz="1800" dirty="0" smtClean="0"/>
              <a:t>, albeit undesirable.</a:t>
            </a:r>
            <a:endParaRPr lang="en-US" sz="1800" dirty="0"/>
          </a:p>
          <a:p>
            <a:pPr marL="36576" indent="0">
              <a:lnSpc>
                <a:spcPct val="90000"/>
              </a:lnSpc>
              <a:buNone/>
            </a:pPr>
            <a:r>
              <a:rPr lang="en-US" sz="1800" dirty="0"/>
              <a:t>In </a:t>
            </a:r>
            <a:r>
              <a:rPr lang="en-US" sz="1800" dirty="0" smtClean="0"/>
              <a:t>short, after LS1, in the arcs</a:t>
            </a: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b="1" dirty="0"/>
              <a:t>UFO-induced quenches and/or BLM triggers in the arcs are </a:t>
            </a:r>
            <a:r>
              <a:rPr lang="en-US" sz="1800" b="1" dirty="0" smtClean="0"/>
              <a:t>expected</a:t>
            </a:r>
            <a:r>
              <a:rPr lang="en-US" sz="1800" dirty="0" smtClean="0"/>
              <a:t>;</a:t>
            </a: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 smtClean="0"/>
              <a:t>no </a:t>
            </a:r>
            <a:r>
              <a:rPr lang="en-US" sz="1800" dirty="0"/>
              <a:t>mitigation </a:t>
            </a:r>
            <a:r>
              <a:rPr lang="en-US" sz="1800" dirty="0" smtClean="0"/>
              <a:t>was possible to reduce UFO activity;</a:t>
            </a:r>
          </a:p>
          <a:p>
            <a:pPr>
              <a:lnSpc>
                <a:spcPct val="90000"/>
              </a:lnSpc>
            </a:pPr>
            <a:r>
              <a:rPr lang="en-US" sz="1800" dirty="0" smtClean="0"/>
              <a:t>nonetheless the situation can be substantially improved through: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the </a:t>
            </a:r>
            <a:r>
              <a:rPr lang="en-US" sz="1800" b="1" dirty="0" smtClean="0"/>
              <a:t>relocation of BLMs for 100% coverage </a:t>
            </a:r>
            <a:r>
              <a:rPr lang="en-US" sz="1800" dirty="0" smtClean="0"/>
              <a:t>of SC magnets, </a:t>
            </a:r>
            <a:endParaRPr lang="en-US" sz="1800" dirty="0"/>
          </a:p>
          <a:p>
            <a:pPr lvl="1">
              <a:lnSpc>
                <a:spcPct val="90000"/>
              </a:lnSpc>
            </a:pPr>
            <a:r>
              <a:rPr lang="en-US" sz="1800" dirty="0" smtClean="0"/>
              <a:t>and a</a:t>
            </a:r>
            <a:r>
              <a:rPr lang="en-US" sz="1800" b="1" dirty="0" smtClean="0"/>
              <a:t> </a:t>
            </a:r>
            <a:r>
              <a:rPr lang="en-US" sz="1800" b="1" dirty="0"/>
              <a:t>refinement of BLM thresholds to avoid unnecessary </a:t>
            </a:r>
            <a:r>
              <a:rPr lang="en-US" sz="1800" b="1" dirty="0" smtClean="0"/>
              <a:t>triggers and quenches</a:t>
            </a:r>
            <a:r>
              <a:rPr lang="en-US" sz="1800" dirty="0" smtClean="0"/>
              <a:t>.</a:t>
            </a:r>
            <a:endParaRPr lang="en-US" sz="1800" dirty="0"/>
          </a:p>
          <a:p>
            <a:pPr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endParaRPr lang="en-US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4540269" y="1559128"/>
            <a:ext cx="41819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NB: Values updated </a:t>
            </a:r>
            <a:r>
              <a:rPr lang="en-US" sz="1200" dirty="0" err="1" smtClean="0"/>
              <a:t>wrt</a:t>
            </a:r>
            <a:r>
              <a:rPr lang="en-US" sz="1200" dirty="0" smtClean="0"/>
              <a:t>. T. Baer, CERN-THESIS-2013-233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10208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BLM Thresholds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200" dirty="0" smtClean="0"/>
              <a:t>Ionization chamber:</a:t>
            </a:r>
          </a:p>
          <a:p>
            <a:r>
              <a:rPr lang="en-US" sz="1800" dirty="0" smtClean="0"/>
              <a:t>standard </a:t>
            </a:r>
            <a:r>
              <a:rPr lang="en-US" sz="1800" dirty="0"/>
              <a:t>LHC monitor</a:t>
            </a:r>
          </a:p>
          <a:p>
            <a:r>
              <a:rPr lang="en-US" sz="1800" dirty="0"/>
              <a:t>~3600</a:t>
            </a:r>
          </a:p>
          <a:p>
            <a:r>
              <a:rPr lang="en-US" altLang="en-US" sz="1800" dirty="0"/>
              <a:t>N</a:t>
            </a:r>
            <a:r>
              <a:rPr lang="en-US" altLang="en-US" sz="1800" baseline="-25000" dirty="0"/>
              <a:t>2</a:t>
            </a:r>
            <a:r>
              <a:rPr lang="en-US" altLang="en-US" sz="1800" dirty="0"/>
              <a:t> gas filling at 1.1 bar</a:t>
            </a:r>
          </a:p>
          <a:p>
            <a:r>
              <a:rPr lang="en-US" altLang="en-US" sz="1800" dirty="0"/>
              <a:t>Length 50 </a:t>
            </a:r>
            <a:r>
              <a:rPr lang="en-US" altLang="en-US" sz="1800" dirty="0" smtClean="0"/>
              <a:t>cm</a:t>
            </a:r>
            <a:endParaRPr lang="en-US" sz="2000" dirty="0"/>
          </a:p>
          <a:p>
            <a:pPr marL="36576" indent="0">
              <a:buNone/>
            </a:pPr>
            <a:r>
              <a:rPr lang="en-US" sz="2000" dirty="0" smtClean="0"/>
              <a:t>Current </a:t>
            </a:r>
            <a:r>
              <a:rPr lang="en-US" sz="2000" dirty="0"/>
              <a:t>from the ionization chamber is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integrated </a:t>
            </a:r>
            <a:r>
              <a:rPr lang="en-US" sz="2000" dirty="0"/>
              <a:t>over 12 different time intervals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(</a:t>
            </a:r>
            <a:r>
              <a:rPr lang="en-US" sz="2000" dirty="0"/>
              <a:t>running sums) ranging from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40</a:t>
            </a:r>
            <a:r>
              <a:rPr lang="en-US" sz="2000" b="1" dirty="0"/>
              <a:t> µs to 84 </a:t>
            </a:r>
            <a:r>
              <a:rPr lang="en-US" sz="2000" dirty="0"/>
              <a:t>s.</a:t>
            </a:r>
          </a:p>
          <a:p>
            <a:pPr marL="36576" indent="0">
              <a:buNone/>
            </a:pPr>
            <a:r>
              <a:rPr lang="en-US" sz="2000" dirty="0"/>
              <a:t>Thresholds are set for 12 running sums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and </a:t>
            </a:r>
            <a:r>
              <a:rPr lang="en-US" sz="2000" b="1" dirty="0"/>
              <a:t>32 energy levels</a:t>
            </a:r>
            <a:r>
              <a:rPr lang="en-US" sz="2000" dirty="0" smtClean="0"/>
              <a:t>.</a:t>
            </a:r>
          </a:p>
          <a:p>
            <a:pPr marL="36576" indent="0">
              <a:buNone/>
            </a:pPr>
            <a:r>
              <a:rPr lang="en-US" sz="20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smtClean="0"/>
              <a:t>1.5 </a:t>
            </a:r>
            <a:r>
              <a:rPr lang="en-US" sz="2000" dirty="0"/>
              <a:t>million thresholds.</a:t>
            </a:r>
          </a:p>
        </p:txBody>
      </p:sp>
      <p:pic>
        <p:nvPicPr>
          <p:cNvPr id="5" name="Picture 4" descr="Screen Shot 2014-04-11 at 12.08.5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6991" y="1325606"/>
            <a:ext cx="4252019" cy="13693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4882" y="3069224"/>
            <a:ext cx="3289172" cy="243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278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BLM Threshold Formula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9096"/>
            <a:ext cx="8226854" cy="533815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000" dirty="0" smtClean="0"/>
              <a:t>The assumed signal at quench is composed of three input factors: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1200" dirty="0"/>
          </a:p>
          <a:p>
            <a:pPr marL="36576" indent="0">
              <a:buNone/>
            </a:pPr>
            <a:endParaRPr lang="en-US" sz="1200" dirty="0" smtClean="0"/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r>
              <a:rPr lang="en-US" sz="2000" dirty="0" smtClean="0"/>
              <a:t>The </a:t>
            </a:r>
            <a:r>
              <a:rPr lang="en-US" sz="2000" dirty="0" err="1" smtClean="0">
                <a:solidFill>
                  <a:schemeClr val="accent1">
                    <a:lumMod val="10000"/>
                  </a:schemeClr>
                </a:solidFill>
                <a:latin typeface="Times"/>
                <a:cs typeface="Times"/>
              </a:rPr>
              <a:t>MasterThreshold</a:t>
            </a:r>
            <a:r>
              <a:rPr lang="en-US" sz="2000" dirty="0" smtClean="0">
                <a:solidFill>
                  <a:schemeClr val="accent1">
                    <a:lumMod val="10000"/>
                  </a:schemeClr>
                </a:solidFill>
              </a:rPr>
              <a:t> </a:t>
            </a:r>
            <a:r>
              <a:rPr lang="en-US" sz="2000" dirty="0" smtClean="0"/>
              <a:t>is a multiple of the </a:t>
            </a:r>
            <a:r>
              <a:rPr lang="en-US" sz="2000" dirty="0" err="1">
                <a:solidFill>
                  <a:schemeClr val="accent1">
                    <a:lumMod val="10000"/>
                  </a:schemeClr>
                </a:solidFill>
                <a:latin typeface="Times"/>
                <a:cs typeface="Times"/>
              </a:rPr>
              <a:t>BLMSignal@Quench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endParaRPr lang="en-US" sz="1000" dirty="0" smtClean="0"/>
          </a:p>
          <a:p>
            <a:pPr marL="36576" indent="0">
              <a:buNone/>
            </a:pPr>
            <a:r>
              <a:rPr lang="en-US" sz="2000" dirty="0" smtClean="0"/>
              <a:t>The </a:t>
            </a:r>
            <a:r>
              <a:rPr lang="en-US" sz="2000" dirty="0" err="1">
                <a:solidFill>
                  <a:schemeClr val="accent1">
                    <a:lumMod val="10000"/>
                  </a:schemeClr>
                </a:solidFill>
                <a:latin typeface="Times"/>
                <a:cs typeface="Times"/>
              </a:rPr>
              <a:t>AppliedThreshold</a:t>
            </a:r>
            <a:r>
              <a:rPr lang="en-US" sz="2000" dirty="0" smtClean="0"/>
              <a:t> is set with the </a:t>
            </a:r>
            <a:r>
              <a:rPr lang="en-US" sz="2000" dirty="0" err="1">
                <a:solidFill>
                  <a:schemeClr val="accent1">
                    <a:lumMod val="10000"/>
                  </a:schemeClr>
                </a:solidFill>
                <a:latin typeface="Times"/>
                <a:cs typeface="Times"/>
              </a:rPr>
              <a:t>MonitorFactor</a:t>
            </a:r>
            <a:r>
              <a:rPr lang="en-US" sz="2000" dirty="0" smtClean="0"/>
              <a:t> (0…1].</a:t>
            </a:r>
          </a:p>
          <a:p>
            <a:endParaRPr lang="en-US" sz="1100" dirty="0"/>
          </a:p>
          <a:p>
            <a:endParaRPr lang="en-US" sz="2000" dirty="0" smtClean="0"/>
          </a:p>
          <a:p>
            <a:pPr marL="36576" indent="0">
              <a:buNone/>
            </a:pPr>
            <a:r>
              <a:rPr lang="en-US" sz="2000" dirty="0" smtClean="0"/>
              <a:t>The factor </a:t>
            </a:r>
            <a:r>
              <a:rPr lang="en-US" sz="2000" i="1" dirty="0">
                <a:solidFill>
                  <a:schemeClr val="accent1">
                    <a:lumMod val="10000"/>
                  </a:schemeClr>
                </a:solidFill>
                <a:latin typeface="Times"/>
                <a:cs typeface="Times"/>
              </a:rPr>
              <a:t>N</a:t>
            </a:r>
            <a:r>
              <a:rPr lang="en-US" sz="2000" dirty="0" smtClean="0"/>
              <a:t> shall ensure safety from damage while providing flexibility and room for corrections via the </a:t>
            </a:r>
            <a:r>
              <a:rPr lang="en-US" sz="2000" dirty="0" err="1">
                <a:solidFill>
                  <a:schemeClr val="accent1">
                    <a:lumMod val="10000"/>
                  </a:schemeClr>
                </a:solidFill>
                <a:latin typeface="Times"/>
                <a:cs typeface="Times"/>
              </a:rPr>
              <a:t>MonitorFactor</a:t>
            </a:r>
            <a:r>
              <a:rPr lang="en-US" sz="2000" dirty="0" smtClean="0"/>
              <a:t>. </a:t>
            </a:r>
          </a:p>
          <a:p>
            <a:r>
              <a:rPr lang="en-US" sz="2000" dirty="0" smtClean="0"/>
              <a:t>2009 Startup for cold magnets: </a:t>
            </a:r>
            <a:r>
              <a:rPr lang="en-US" sz="2000" i="1" dirty="0">
                <a:solidFill>
                  <a:schemeClr val="accent1">
                    <a:lumMod val="10000"/>
                  </a:schemeClr>
                </a:solidFill>
                <a:latin typeface="Times"/>
                <a:cs typeface="Times"/>
              </a:rPr>
              <a:t>N</a:t>
            </a:r>
            <a:r>
              <a:rPr lang="en-US" sz="2000" dirty="0" smtClean="0"/>
              <a:t> = 3, </a:t>
            </a:r>
            <a:r>
              <a:rPr lang="en-US" sz="2000" dirty="0" err="1">
                <a:solidFill>
                  <a:schemeClr val="accent1">
                    <a:lumMod val="10000"/>
                  </a:schemeClr>
                </a:solidFill>
                <a:latin typeface="Times"/>
                <a:cs typeface="Times"/>
              </a:rPr>
              <a:t>MonitorFactor</a:t>
            </a:r>
            <a:r>
              <a:rPr lang="en-US" sz="2000" dirty="0" smtClean="0"/>
              <a:t> = 0.1. </a:t>
            </a:r>
          </a:p>
          <a:p>
            <a:endParaRPr lang="en-US" sz="2000" dirty="0"/>
          </a:p>
          <a:p>
            <a:endParaRPr lang="en-US" sz="8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1200" dirty="0"/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589" y="1723440"/>
            <a:ext cx="7151633" cy="563224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344" y="4598686"/>
            <a:ext cx="6735841" cy="243861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598" y="2420888"/>
            <a:ext cx="2291863" cy="655765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662" y="3655116"/>
            <a:ext cx="7192533" cy="24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398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BLM Threshold Formula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0555"/>
            <a:ext cx="8226854" cy="533815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000" dirty="0" smtClean="0"/>
              <a:t>The assumed signal at quench is composed of three input factors:</a:t>
            </a:r>
          </a:p>
          <a:p>
            <a:endParaRPr lang="en-US" sz="2000" dirty="0"/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r>
              <a:rPr lang="en-US" sz="2000" dirty="0" err="1" smtClean="0">
                <a:solidFill>
                  <a:schemeClr val="tx1">
                    <a:lumMod val="50000"/>
                  </a:schemeClr>
                </a:solidFill>
                <a:latin typeface="Times"/>
                <a:cs typeface="Times"/>
              </a:rPr>
              <a:t>BLMResponse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2000" dirty="0" smtClean="0"/>
              <a:t>and </a:t>
            </a:r>
            <a:r>
              <a:rPr lang="en-US" sz="2000" dirty="0" err="1" smtClean="0">
                <a:solidFill>
                  <a:srgbClr val="061B3E"/>
                </a:solidFill>
                <a:latin typeface="Times"/>
                <a:cs typeface="Times"/>
              </a:rPr>
              <a:t>EnergyDeposit</a:t>
            </a:r>
            <a:r>
              <a:rPr lang="en-US" sz="2000" dirty="0" smtClean="0">
                <a:solidFill>
                  <a:srgbClr val="061B3E"/>
                </a:solidFill>
              </a:rPr>
              <a:t> </a:t>
            </a:r>
            <a:r>
              <a:rPr lang="en-US" sz="2000" dirty="0" smtClean="0"/>
              <a:t>are </a:t>
            </a:r>
          </a:p>
          <a:p>
            <a:r>
              <a:rPr lang="en-US" sz="2000" dirty="0" smtClean="0"/>
              <a:t>defined </a:t>
            </a:r>
            <a:r>
              <a:rPr lang="en-US" sz="2000" dirty="0" err="1" smtClean="0"/>
              <a:t>wrt</a:t>
            </a:r>
            <a:r>
              <a:rPr lang="en-US" sz="2000" dirty="0" smtClean="0"/>
              <a:t>. a </a:t>
            </a:r>
            <a:r>
              <a:rPr lang="en-US" sz="2000" b="1" dirty="0" smtClean="0"/>
              <a:t>beam loss scenario</a:t>
            </a:r>
            <a:r>
              <a:rPr lang="en-US" sz="2000" dirty="0" smtClean="0"/>
              <a:t>, </a:t>
            </a:r>
            <a:r>
              <a:rPr lang="en-US" sz="2000" dirty="0"/>
              <a:t>e.g.</a:t>
            </a:r>
            <a:r>
              <a:rPr lang="en-US" sz="2000" dirty="0" smtClean="0"/>
              <a:t>, UFO</a:t>
            </a:r>
            <a:r>
              <a:rPr lang="en-US" sz="2000" dirty="0"/>
              <a:t>, accidental orbit bump, collision debris, </a:t>
            </a:r>
            <a:r>
              <a:rPr lang="en-US" sz="2000" dirty="0" err="1"/>
              <a:t>etc</a:t>
            </a:r>
            <a:r>
              <a:rPr lang="en-US" sz="2000" dirty="0"/>
              <a:t>;</a:t>
            </a:r>
          </a:p>
          <a:p>
            <a:r>
              <a:rPr lang="en-US" sz="2000" dirty="0" smtClean="0"/>
              <a:t>simulated by FLUKA;</a:t>
            </a:r>
          </a:p>
          <a:p>
            <a:r>
              <a:rPr lang="en-US" sz="2000" dirty="0" smtClean="0"/>
              <a:t>validated with operational data </a:t>
            </a:r>
            <a:br>
              <a:rPr lang="en-US" sz="2000" dirty="0" smtClean="0"/>
            </a:br>
            <a:r>
              <a:rPr lang="en-US" sz="2000" dirty="0" smtClean="0"/>
              <a:t>and/or quench tests</a:t>
            </a:r>
            <a:r>
              <a:rPr lang="en-US" sz="2000" dirty="0"/>
              <a:t>. </a:t>
            </a:r>
            <a:endParaRPr lang="en-US" sz="2000" dirty="0" smtClean="0"/>
          </a:p>
          <a:p>
            <a:r>
              <a:rPr lang="en-US" sz="2000" dirty="0" smtClean="0"/>
              <a:t>Different </a:t>
            </a:r>
            <a:r>
              <a:rPr lang="en-US" sz="2000" dirty="0"/>
              <a:t>scenarios yield </a:t>
            </a:r>
            <a:r>
              <a:rPr lang="en-US" sz="2000" dirty="0" smtClean="0"/>
              <a:t>different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err="1">
                <a:solidFill>
                  <a:srgbClr val="061B3E"/>
                </a:solidFill>
                <a:latin typeface="Times"/>
                <a:cs typeface="Times"/>
              </a:rPr>
              <a:t>BLMResponse</a:t>
            </a:r>
            <a:r>
              <a:rPr lang="en-US" sz="2000" dirty="0">
                <a:solidFill>
                  <a:srgbClr val="061B3E"/>
                </a:solidFill>
                <a:latin typeface="Times"/>
                <a:cs typeface="Times"/>
              </a:rPr>
              <a:t>/</a:t>
            </a:r>
            <a:r>
              <a:rPr lang="en-US" sz="2000" dirty="0" err="1">
                <a:solidFill>
                  <a:srgbClr val="061B3E"/>
                </a:solidFill>
                <a:latin typeface="Times"/>
                <a:cs typeface="Times"/>
              </a:rPr>
              <a:t>EnergyDeposit</a:t>
            </a:r>
            <a:r>
              <a:rPr lang="en-US" sz="2000" dirty="0">
                <a:solidFill>
                  <a:srgbClr val="061B3E"/>
                </a:solidFill>
                <a:latin typeface="Times"/>
                <a:cs typeface="Times"/>
              </a:rPr>
              <a:t> </a:t>
            </a:r>
            <a:r>
              <a:rPr lang="en-US" sz="2000" dirty="0"/>
              <a:t>ratios</a:t>
            </a:r>
            <a:r>
              <a:rPr lang="en-US" sz="2000" dirty="0" smtClean="0"/>
              <a:t>.</a:t>
            </a:r>
          </a:p>
          <a:p>
            <a:pPr marL="36576" indent="0">
              <a:buNone/>
            </a:pPr>
            <a:r>
              <a:rPr lang="en-US" sz="2000" dirty="0" err="1" smtClean="0">
                <a:solidFill>
                  <a:srgbClr val="061B3E"/>
                </a:solidFill>
                <a:latin typeface="Times"/>
                <a:cs typeface="Times"/>
              </a:rPr>
              <a:t>QuenchLevel</a:t>
            </a:r>
            <a:r>
              <a:rPr lang="en-US" sz="2000" dirty="0" smtClean="0">
                <a:solidFill>
                  <a:srgbClr val="061B3E"/>
                </a:solidFill>
                <a:latin typeface="Times"/>
                <a:cs typeface="Times"/>
              </a:rPr>
              <a:t> </a:t>
            </a:r>
            <a:r>
              <a:rPr lang="en-US" sz="2000" dirty="0" smtClean="0"/>
              <a:t>is </a:t>
            </a:r>
          </a:p>
          <a:p>
            <a:r>
              <a:rPr lang="en-US" sz="2000" dirty="0" smtClean="0"/>
              <a:t>predicted by electro-thermal models </a:t>
            </a:r>
          </a:p>
          <a:p>
            <a:r>
              <a:rPr lang="en-US" sz="2000" dirty="0" smtClean="0"/>
              <a:t>that are validated by quench tests.</a:t>
            </a:r>
          </a:p>
          <a:p>
            <a:pPr marL="36576" indent="0">
              <a:buNone/>
            </a:pPr>
            <a:endParaRPr lang="en-US" sz="2000" dirty="0" smtClean="0"/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589" y="1624899"/>
            <a:ext cx="7151633" cy="563224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5404923" y="3025086"/>
            <a:ext cx="3528603" cy="2751880"/>
            <a:chOff x="5404923" y="3025086"/>
            <a:chExt cx="3528603" cy="2751880"/>
          </a:xfrm>
        </p:grpSpPr>
        <p:pic>
          <p:nvPicPr>
            <p:cNvPr id="8" name="Picture 7" descr="ADTFastLossFLUKAvsBLM.pdf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4" t="8326"/>
            <a:stretch/>
          </p:blipFill>
          <p:spPr>
            <a:xfrm>
              <a:off x="5404923" y="3272885"/>
              <a:ext cx="3528603" cy="250408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6126098" y="3025086"/>
              <a:ext cx="19294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61B3E"/>
                  </a:solidFill>
                </a:rPr>
                <a:t>Fast orbit-bump scenario.</a:t>
              </a:r>
              <a:endParaRPr lang="en-US" sz="1200" dirty="0">
                <a:solidFill>
                  <a:srgbClr val="061B3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681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Pré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CERNPrésentation2.thmx</Template>
  <TotalTime>5231</TotalTime>
  <Words>1737</Words>
  <Application>Microsoft Macintosh PowerPoint</Application>
  <PresentationFormat>On-screen Show (4:3)</PresentationFormat>
  <Paragraphs>317</Paragraphs>
  <Slides>26</Slides>
  <Notes>11</Notes>
  <HiddenSlides>5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CERNPrésentation2</vt:lpstr>
      <vt:lpstr>PowerPoint Presentation</vt:lpstr>
      <vt:lpstr>BLM Threshold Strategy  (vis-a-vis UFOs and Quenches)</vt:lpstr>
      <vt:lpstr>Overview</vt:lpstr>
      <vt:lpstr>Reminder of UFOs in MKIs</vt:lpstr>
      <vt:lpstr>Reminder of UFO Problematic in the Arcs</vt:lpstr>
      <vt:lpstr>Reminder of UFO Problematic in the Arcs</vt:lpstr>
      <vt:lpstr>BLM Thresholds</vt:lpstr>
      <vt:lpstr>BLM Threshold Formula</vt:lpstr>
      <vt:lpstr>BLM Threshold Formula</vt:lpstr>
      <vt:lpstr>UFO loss scenario EnergyDeposit</vt:lpstr>
      <vt:lpstr>UFO loss scenario BLMResponse</vt:lpstr>
      <vt:lpstr>UFO loss scenario BLMResponse</vt:lpstr>
      <vt:lpstr>Testing the QuenchLevel</vt:lpstr>
      <vt:lpstr>Quench Test Analysis  What is the energy deposition in the coil at the moment of quench?</vt:lpstr>
      <vt:lpstr>Testing the QuenchLevel</vt:lpstr>
      <vt:lpstr>Applying AdHoc factor to QuenchLevel </vt:lpstr>
      <vt:lpstr>Arc thresholds</vt:lpstr>
      <vt:lpstr>Arc thresholds</vt:lpstr>
      <vt:lpstr>N-Factor and MonitorFactor</vt:lpstr>
      <vt:lpstr>Arc-UFO BLM Strategy</vt:lpstr>
      <vt:lpstr>Thresholds on Other Cold Magnets</vt:lpstr>
      <vt:lpstr>Thresholds on Warm Magnets</vt:lpstr>
      <vt:lpstr>Thresholds on Collimators</vt:lpstr>
      <vt:lpstr>Thresholds for Ion Operation</vt:lpstr>
      <vt:lpstr>Conclusion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Bernhard Auchmann</dc:creator>
  <cp:lastModifiedBy>Bernhard Auchmann</cp:lastModifiedBy>
  <cp:revision>126</cp:revision>
  <dcterms:created xsi:type="dcterms:W3CDTF">2014-09-17T13:56:16Z</dcterms:created>
  <dcterms:modified xsi:type="dcterms:W3CDTF">2014-09-23T12:51:28Z</dcterms:modified>
</cp:coreProperties>
</file>