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7">
  <p:sldMasterIdLst>
    <p:sldMasterId id="2147483648" r:id="rId1"/>
  </p:sldMasterIdLst>
  <p:notesMasterIdLst>
    <p:notesMasterId r:id="rId44"/>
  </p:notesMasterIdLst>
  <p:sldIdLst>
    <p:sldId id="256" r:id="rId2"/>
    <p:sldId id="270" r:id="rId3"/>
    <p:sldId id="258" r:id="rId4"/>
    <p:sldId id="281" r:id="rId5"/>
    <p:sldId id="282" r:id="rId6"/>
    <p:sldId id="291" r:id="rId7"/>
    <p:sldId id="294" r:id="rId8"/>
    <p:sldId id="259" r:id="rId9"/>
    <p:sldId id="305" r:id="rId10"/>
    <p:sldId id="262" r:id="rId11"/>
    <p:sldId id="295" r:id="rId12"/>
    <p:sldId id="263" r:id="rId13"/>
    <p:sldId id="265" r:id="rId14"/>
    <p:sldId id="268" r:id="rId15"/>
    <p:sldId id="300" r:id="rId16"/>
    <p:sldId id="267" r:id="rId17"/>
    <p:sldId id="271" r:id="rId18"/>
    <p:sldId id="273" r:id="rId19"/>
    <p:sldId id="272" r:id="rId20"/>
    <p:sldId id="296" r:id="rId21"/>
    <p:sldId id="274" r:id="rId22"/>
    <p:sldId id="301" r:id="rId23"/>
    <p:sldId id="276" r:id="rId24"/>
    <p:sldId id="275" r:id="rId25"/>
    <p:sldId id="302" r:id="rId26"/>
    <p:sldId id="297" r:id="rId27"/>
    <p:sldId id="293" r:id="rId28"/>
    <p:sldId id="289" r:id="rId29"/>
    <p:sldId id="277" r:id="rId30"/>
    <p:sldId id="285" r:id="rId31"/>
    <p:sldId id="287" r:id="rId32"/>
    <p:sldId id="288" r:id="rId33"/>
    <p:sldId id="278" r:id="rId34"/>
    <p:sldId id="298" r:id="rId35"/>
    <p:sldId id="257" r:id="rId36"/>
    <p:sldId id="299" r:id="rId37"/>
    <p:sldId id="303" r:id="rId38"/>
    <p:sldId id="304" r:id="rId39"/>
    <p:sldId id="309" r:id="rId40"/>
    <p:sldId id="306" r:id="rId41"/>
    <p:sldId id="307" r:id="rId42"/>
    <p:sldId id="308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49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456" y="-7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839CE-0D75-4FFF-8C38-02B93A1A3EA9}" type="datetimeFigureOut">
              <a:rPr lang="en-GB" smtClean="0"/>
              <a:t>22/09/2014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FF81C-0EF0-4222-A5DC-3341E429D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146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752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8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E041-36FD-428F-8883-84D0C272A4DA}" type="datetime1">
              <a:rPr lang="en-GB" smtClean="0"/>
              <a:t>22/09/2014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53336"/>
            <a:ext cx="2133600" cy="365125"/>
          </a:xfrm>
        </p:spPr>
        <p:txBody>
          <a:bodyPr/>
          <a:lstStyle/>
          <a:p>
            <a:fld id="{B8748700-F400-47FE-8D65-6CF498372F2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075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825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867EF-8DC3-4A73-AFF8-0E0ED72580E0}" type="datetime1">
              <a:rPr lang="en-GB" smtClean="0"/>
              <a:t>22/09/2014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714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20A69-8B8A-488E-AF14-17B34DC84FE3}" type="datetime1">
              <a:rPr lang="en-GB" smtClean="0"/>
              <a:t>22/09/2014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809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0609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B0F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139C-9FC0-4F27-9FA7-A9B9EE933CE2}" type="datetime1">
              <a:rPr lang="en-GB" smtClean="0"/>
              <a:t>22/09/2014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4355" y="6482281"/>
            <a:ext cx="2133600" cy="365125"/>
          </a:xfrm>
        </p:spPr>
        <p:txBody>
          <a:bodyPr/>
          <a:lstStyle/>
          <a:p>
            <a:fld id="{B8748700-F400-47FE-8D65-6CF498372F2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075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129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AC73C-F84D-4896-8309-D9D074C51912}" type="datetime1">
              <a:rPr lang="en-GB" smtClean="0"/>
              <a:t>22/09/2014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260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0F4B6-0811-432B-8B8F-54F8485235EE}" type="datetime1">
              <a:rPr lang="en-GB" smtClean="0"/>
              <a:t>22/09/2014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327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3BA86-82DA-40FC-BF26-C97C17890264}" type="datetime1">
              <a:rPr lang="en-GB" smtClean="0"/>
              <a:t>22/09/2014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030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B52D3-B25E-4F30-A6F6-45C3F86C9EB3}" type="datetime1">
              <a:rPr lang="en-GB" smtClean="0"/>
              <a:t>22/09/2014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59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E4A12-000A-445A-87B6-414048B43845}" type="datetime1">
              <a:rPr lang="en-GB" smtClean="0"/>
              <a:t>22/09/2014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54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7AA0-02EC-4386-91FC-BB3FD4327B8F}" type="datetime1">
              <a:rPr lang="en-GB" smtClean="0"/>
              <a:t>22/09/2014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244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7C26-B1CC-49A2-AD45-1AF26D6D89AC}" type="datetime1">
              <a:rPr lang="en-GB" smtClean="0"/>
              <a:t>22/09/2014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615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224EE-F0BA-4267-916B-3E8CF57A887B}" type="datetime1">
              <a:rPr lang="en-GB" smtClean="0"/>
              <a:t>22/09/2014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48700-F400-47FE-8D65-6CF498372F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162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project-TCTPcollimators-MechanicalDesign/MaterialProcurement/TCTP%20Prototyping%20%20Manufacturing%20Meetings/Forms/AllItems.aspx?RootFolder=/project-TCTPcollimators-MechanicalDesign/MaterialProcurement/TCTP%20Prototyping%20%20Manufacturing%20Meetings/24th%20TCTP%20Prototyping%20and%20Manufacturing%20Meeting&amp;FolderCTID=0x01200070AACE646599FD44A1CCDCADFFB017AD&amp;View=%7bC430000C-13A3-4C99-A023-A0F8AF8290F0%7d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jpe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emf"/><Relationship Id="rId5" Type="http://schemas.openxmlformats.org/officeDocument/2006/relationships/image" Target="../media/image13.jpe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6887"/>
            <a:ext cx="8352928" cy="1470025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Expected </a:t>
            </a:r>
            <a:r>
              <a:rPr lang="en-US" sz="2400" dirty="0">
                <a:solidFill>
                  <a:srgbClr val="00B0F0"/>
                </a:solidFill>
              </a:rPr>
              <a:t>impact </a:t>
            </a:r>
            <a:r>
              <a:rPr lang="en-US" sz="2400" dirty="0" smtClean="0">
                <a:solidFill>
                  <a:srgbClr val="00B0F0"/>
                </a:solidFill>
              </a:rPr>
              <a:t>of hardware </a:t>
            </a:r>
            <a:r>
              <a:rPr lang="en-US" sz="2400" dirty="0" smtClean="0">
                <a:solidFill>
                  <a:srgbClr val="00B0F0"/>
                </a:solidFill>
              </a:rPr>
              <a:t>changes  </a:t>
            </a:r>
            <a:r>
              <a:rPr lang="en-US" sz="2400" dirty="0" smtClean="0">
                <a:solidFill>
                  <a:srgbClr val="00B0F0"/>
                </a:solidFill>
              </a:rPr>
              <a:t/>
            </a:r>
            <a:br>
              <a:rPr lang="en-US" sz="2400" dirty="0" smtClean="0">
                <a:solidFill>
                  <a:srgbClr val="00B0F0"/>
                </a:solidFill>
              </a:rPr>
            </a:br>
            <a:r>
              <a:rPr lang="en-US" sz="2400" dirty="0" smtClean="0">
                <a:solidFill>
                  <a:srgbClr val="00B0F0"/>
                </a:solidFill>
              </a:rPr>
              <a:t>on im</a:t>
            </a:r>
            <a:r>
              <a:rPr lang="en-US" sz="2400" dirty="0" smtClean="0">
                <a:solidFill>
                  <a:srgbClr val="00B0F0"/>
                </a:solidFill>
              </a:rPr>
              <a:t>pedance and </a:t>
            </a:r>
            <a:r>
              <a:rPr lang="en-US" sz="2400" dirty="0" smtClean="0">
                <a:solidFill>
                  <a:srgbClr val="00B0F0"/>
                </a:solidFill>
              </a:rPr>
              <a:t>beam </a:t>
            </a:r>
            <a:r>
              <a:rPr lang="en-US" sz="2400" dirty="0" smtClean="0">
                <a:solidFill>
                  <a:srgbClr val="00B0F0"/>
                </a:solidFill>
              </a:rPr>
              <a:t>induced heating </a:t>
            </a:r>
            <a:r>
              <a:rPr lang="en-US" sz="2400" dirty="0" smtClean="0">
                <a:solidFill>
                  <a:srgbClr val="00B0F0"/>
                </a:solidFill>
              </a:rPr>
              <a:t/>
            </a:r>
            <a:br>
              <a:rPr lang="en-US" sz="2400" dirty="0" smtClean="0">
                <a:solidFill>
                  <a:srgbClr val="00B0F0"/>
                </a:solidFill>
              </a:rPr>
            </a:br>
            <a:r>
              <a:rPr lang="en-US" sz="2400" dirty="0" smtClean="0">
                <a:solidFill>
                  <a:srgbClr val="00B0F0"/>
                </a:solidFill>
              </a:rPr>
              <a:t>during </a:t>
            </a:r>
            <a:r>
              <a:rPr lang="en-US" sz="2400" dirty="0" smtClean="0">
                <a:solidFill>
                  <a:srgbClr val="00B0F0"/>
                </a:solidFill>
              </a:rPr>
              <a:t>run 2</a:t>
            </a:r>
            <a:endParaRPr lang="en-GB" sz="2400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3789040"/>
            <a:ext cx="7992888" cy="1752600"/>
          </a:xfrm>
        </p:spPr>
        <p:txBody>
          <a:bodyPr>
            <a:noAutofit/>
          </a:bodyPr>
          <a:lstStyle/>
          <a:p>
            <a:r>
              <a:rPr lang="en-US" sz="1600" dirty="0" smtClean="0"/>
              <a:t>G. Arduini, M. Barnes, O. Berrig, N. Biancacci, F</a:t>
            </a:r>
            <a:r>
              <a:rPr lang="en-US" sz="1600" dirty="0"/>
              <a:t>.</a:t>
            </a:r>
            <a:r>
              <a:rPr lang="en-US" sz="1600" dirty="0" smtClean="0"/>
              <a:t> Caspers, H. Day, J. Esteban Mueller, A. Grudiev</a:t>
            </a:r>
            <a:r>
              <a:rPr lang="en-US" sz="1600" dirty="0"/>
              <a:t>,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J</a:t>
            </a:r>
            <a:r>
              <a:rPr lang="en-US" sz="1600" dirty="0"/>
              <a:t>. </a:t>
            </a:r>
            <a:r>
              <a:rPr lang="en-US" sz="1600" dirty="0" smtClean="0"/>
              <a:t>Kuczerowski, E. Métral, N. Minafra, N. Mounet, A. Nosych, A. Passarelli, G. Rumolo, J. Varela, B. Salvant, </a:t>
            </a:r>
            <a:r>
              <a:rPr lang="en-US" sz="1600" dirty="0"/>
              <a:t>E. Shaposhnikova, </a:t>
            </a:r>
            <a:r>
              <a:rPr lang="en-US" sz="1600" dirty="0" smtClean="0"/>
              <a:t>C. Vollinger, M. Wendt, C. Zannini  for the impedance team</a:t>
            </a:r>
          </a:p>
          <a:p>
            <a:endParaRPr lang="en-US" sz="1600" dirty="0" smtClean="0"/>
          </a:p>
          <a:p>
            <a:r>
              <a:rPr lang="en-US" sz="1600" dirty="0" smtClean="0"/>
              <a:t>With the invaluable help of </a:t>
            </a:r>
            <a:br>
              <a:rPr lang="en-US" sz="1600" dirty="0" smtClean="0"/>
            </a:br>
            <a:r>
              <a:rPr lang="en-US" sz="1600" dirty="0" smtClean="0"/>
              <a:t>equipment groups, experiments, as well as collimation, MPP, operation teams and </a:t>
            </a:r>
            <a:br>
              <a:rPr lang="en-US" sz="1600" dirty="0" smtClean="0"/>
            </a:br>
            <a:r>
              <a:rPr lang="en-US" sz="1600" dirty="0" smtClean="0"/>
              <a:t>HL-LHC WP2.4 collaborators.</a:t>
            </a:r>
          </a:p>
          <a:p>
            <a:endParaRPr lang="en-US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6992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Hardware changes during LS1</a:t>
            </a:r>
            <a:br>
              <a:rPr lang="en-US" dirty="0" smtClean="0"/>
            </a:br>
            <a:r>
              <a:rPr lang="en-US" dirty="0" smtClean="0"/>
              <a:t>that may impact impedance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349081"/>
          </a:xfrm>
        </p:spPr>
        <p:txBody>
          <a:bodyPr>
            <a:normAutofit fontScale="62500" lnSpcReduction="20000"/>
          </a:bodyPr>
          <a:lstStyle/>
          <a:p>
            <a:r>
              <a:rPr lang="en-US" sz="2400" dirty="0" smtClean="0"/>
              <a:t>Consolidation: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TDI beam screen consolidation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TCP replacement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BSRT</a:t>
            </a:r>
          </a:p>
          <a:p>
            <a:pPr lvl="1"/>
            <a:r>
              <a:rPr lang="en-US" sz="2000" dirty="0" smtClean="0"/>
              <a:t>RF fingers consolidation, </a:t>
            </a:r>
            <a:r>
              <a:rPr lang="en-US" sz="2000" dirty="0" err="1" smtClean="0"/>
              <a:t>carroussel</a:t>
            </a:r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sz="2400" dirty="0" smtClean="0"/>
              <a:t>Upgrade:</a:t>
            </a:r>
          </a:p>
          <a:p>
            <a:pPr lvl="1"/>
            <a:r>
              <a:rPr lang="en-US" sz="2000" dirty="0" smtClean="0"/>
              <a:t>TCTP and TCSP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ATLAS-ALFA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“TOTEM consolidation” of existing Roman pots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MKI</a:t>
            </a:r>
          </a:p>
          <a:p>
            <a:pPr lvl="1"/>
            <a:r>
              <a:rPr lang="en-US" sz="2000" dirty="0" smtClean="0"/>
              <a:t>New experimental beam pipe in CMS and ATLAS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New equipment:</a:t>
            </a:r>
          </a:p>
          <a:p>
            <a:pPr lvl="1"/>
            <a:r>
              <a:rPr lang="en-US" sz="2000" dirty="0" smtClean="0"/>
              <a:t>TCL4</a:t>
            </a:r>
          </a:p>
          <a:p>
            <a:pPr lvl="1"/>
            <a:r>
              <a:rPr lang="en-US" sz="2000" dirty="0" smtClean="0"/>
              <a:t>TCL6</a:t>
            </a:r>
          </a:p>
          <a:p>
            <a:pPr lvl="1"/>
            <a:r>
              <a:rPr lang="en-US" sz="2000" dirty="0" smtClean="0"/>
              <a:t>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TCDQ module</a:t>
            </a:r>
          </a:p>
          <a:p>
            <a:pPr lvl="1"/>
            <a:r>
              <a:rPr lang="en-US" sz="2000" dirty="0" smtClean="0"/>
              <a:t>BGV</a:t>
            </a:r>
          </a:p>
          <a:p>
            <a:pPr lvl="1"/>
            <a:r>
              <a:rPr lang="en-US" sz="2000" dirty="0" smtClean="0"/>
              <a:t>New “TOTEM upgrade” pots</a:t>
            </a:r>
          </a:p>
          <a:p>
            <a:pPr lvl="1"/>
            <a:r>
              <a:rPr lang="en-US" sz="2000" dirty="0" smtClean="0"/>
              <a:t>UA9 goniometer</a:t>
            </a:r>
          </a:p>
          <a:p>
            <a:pPr lvl="1"/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35579" y="6453336"/>
            <a:ext cx="4212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Modifications in order to reduce beam induced heating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491880" y="1916832"/>
            <a:ext cx="42484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9" idx="1"/>
          </p:cNvCxnSpPr>
          <p:nvPr/>
        </p:nvCxnSpPr>
        <p:spPr>
          <a:xfrm flipH="1">
            <a:off x="2552376" y="3150841"/>
            <a:ext cx="511596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68344" y="2996952"/>
            <a:ext cx="1017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instabilities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740352" y="1743268"/>
            <a:ext cx="736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heating</a:t>
            </a:r>
            <a:endParaRPr lang="en-GB" sz="14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411761" y="3356992"/>
            <a:ext cx="51879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652389" y="3193231"/>
            <a:ext cx="736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heating</a:t>
            </a:r>
            <a:endParaRPr lang="en-GB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763689" y="2348879"/>
            <a:ext cx="5832647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740351" y="2194991"/>
            <a:ext cx="736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heating</a:t>
            </a:r>
            <a:endParaRPr lang="en-GB" sz="1400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4495382" y="3573017"/>
            <a:ext cx="310095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373937" y="1435491"/>
            <a:ext cx="14688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Issue to follow up</a:t>
            </a:r>
            <a:endParaRPr lang="en-GB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7596336" y="3419128"/>
            <a:ext cx="1661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Heating/instabilities</a:t>
            </a:r>
            <a:endParaRPr lang="en-GB" sz="1400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1904795" y="4581128"/>
            <a:ext cx="569154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1858949" y="4797152"/>
            <a:ext cx="574078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740352" y="4417367"/>
            <a:ext cx="1017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instabilities</a:t>
            </a:r>
            <a:endParaRPr lang="en-GB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7729121" y="4643263"/>
            <a:ext cx="1017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instabilities</a:t>
            </a:r>
            <a:endParaRPr lang="en-GB" sz="1400" dirty="0"/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1792637" y="5157192"/>
            <a:ext cx="574078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684229" y="5003303"/>
            <a:ext cx="736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heating</a:t>
            </a:r>
            <a:endParaRPr lang="en-GB" sz="1400" dirty="0"/>
          </a:p>
        </p:txBody>
      </p:sp>
      <p:cxnSp>
        <p:nvCxnSpPr>
          <p:cNvPr id="45" name="Straight Arrow Connector 44"/>
          <p:cNvCxnSpPr/>
          <p:nvPr/>
        </p:nvCxnSpPr>
        <p:spPr>
          <a:xfrm flipH="1" flipV="1">
            <a:off x="3347864" y="5373216"/>
            <a:ext cx="3818729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215838" y="5209455"/>
            <a:ext cx="1661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Heating/instabilities</a:t>
            </a:r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24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0405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Main messages</a:t>
            </a:r>
          </a:p>
          <a:p>
            <a:r>
              <a:rPr lang="en-US" sz="2400" dirty="0" smtClean="0"/>
              <a:t>Context: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Hardware changes potentially affecting impedance during LS1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Focus on TDI, BSRT, Roman pots, MKI, TCTP, TCSPs, TCLs</a:t>
            </a:r>
          </a:p>
          <a:p>
            <a:r>
              <a:rPr lang="en-US" sz="2400" dirty="0" smtClean="0"/>
              <a:t>Status of beam induced heating and instabilities</a:t>
            </a:r>
          </a:p>
          <a:p>
            <a:r>
              <a:rPr lang="en-US" sz="2400" dirty="0" smtClean="0"/>
              <a:t>Conclusions</a:t>
            </a:r>
          </a:p>
          <a:p>
            <a:pPr lvl="1"/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59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Impact on beam induced heating: TDI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20688"/>
            <a:ext cx="8856984" cy="6093296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 smtClean="0"/>
              <a:t>Significant issues before LS1:</a:t>
            </a:r>
          </a:p>
          <a:p>
            <a:pPr lvl="1"/>
            <a:r>
              <a:rPr lang="en-US" sz="1600" dirty="0" smtClean="0"/>
              <a:t>Large outgassing with beam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b="1" dirty="0" smtClean="0">
                <a:sym typeface="Wingdings" panose="05000000000000000000" pitchFamily="2" charset="2"/>
              </a:rPr>
              <a:t>issues  for background of experiments</a:t>
            </a:r>
            <a:endParaRPr lang="en-US" sz="1600" b="1" dirty="0" smtClean="0"/>
          </a:p>
          <a:p>
            <a:pPr lvl="1"/>
            <a:r>
              <a:rPr lang="en-US" sz="1600" dirty="0" smtClean="0"/>
              <a:t>Deformation of beam screen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b="1" dirty="0" smtClean="0">
                <a:sym typeface="Wingdings" panose="05000000000000000000" pitchFamily="2" charset="2"/>
              </a:rPr>
              <a:t>issue for device integrity and machine protection</a:t>
            </a:r>
            <a:endParaRPr lang="en-US" sz="1600" b="1" dirty="0" smtClean="0"/>
          </a:p>
          <a:p>
            <a:pPr lvl="1"/>
            <a:r>
              <a:rPr lang="en-US" sz="1600" dirty="0" smtClean="0"/>
              <a:t>Deformation of jaw </a:t>
            </a:r>
            <a:r>
              <a:rPr lang="en-US" sz="1600" dirty="0"/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b="1" dirty="0" smtClean="0">
                <a:sym typeface="Wingdings" panose="05000000000000000000" pitchFamily="2" charset="2"/>
              </a:rPr>
              <a:t>issue for device integrity and machine protection</a:t>
            </a:r>
            <a:endParaRPr lang="en-US" sz="1600" b="1" dirty="0" smtClean="0"/>
          </a:p>
          <a:p>
            <a:pPr marL="457200" lvl="1" indent="0">
              <a:buNone/>
            </a:pPr>
            <a:endParaRPr lang="en-US" sz="1400" dirty="0" smtClean="0"/>
          </a:p>
          <a:p>
            <a:r>
              <a:rPr lang="en-US" sz="2000" dirty="0" smtClean="0"/>
              <a:t>Causes: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No temperature monitoring</a:t>
            </a:r>
            <a:r>
              <a:rPr lang="en-US" sz="1600" dirty="0" smtClean="0"/>
              <a:t>, so difficult to understand what was going on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Water cooling eventually inefficient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Not easy to design</a:t>
            </a:r>
            <a:r>
              <a:rPr lang="en-US" sz="1600" dirty="0" smtClean="0"/>
              <a:t> as it is an internal dump (very long jaw, large volume, abrupt steps, dielectric material)</a:t>
            </a:r>
          </a:p>
          <a:p>
            <a:pPr lvl="1"/>
            <a:endParaRPr lang="en-US" sz="1400" dirty="0" smtClean="0"/>
          </a:p>
          <a:p>
            <a:r>
              <a:rPr lang="en-US" sz="2000" dirty="0" smtClean="0"/>
              <a:t>Actions taken during LS1:</a:t>
            </a:r>
          </a:p>
          <a:p>
            <a:pPr lvl="1"/>
            <a:r>
              <a:rPr lang="en-US" sz="1600" dirty="0" smtClean="0"/>
              <a:t>Stiffening of beam screen</a:t>
            </a:r>
          </a:p>
          <a:p>
            <a:pPr lvl="1"/>
            <a:r>
              <a:rPr lang="en-US" sz="1600" dirty="0" smtClean="0"/>
              <a:t>More pumping power</a:t>
            </a:r>
          </a:p>
          <a:p>
            <a:pPr lvl="1"/>
            <a:r>
              <a:rPr lang="en-US" sz="1600" dirty="0" smtClean="0"/>
              <a:t>Refurbishment of jaw mechanism</a:t>
            </a:r>
          </a:p>
          <a:p>
            <a:pPr lvl="1"/>
            <a:r>
              <a:rPr lang="en-US" sz="1600" dirty="0" smtClean="0"/>
              <a:t>Removed </a:t>
            </a:r>
            <a:r>
              <a:rPr lang="en-US" sz="1600" dirty="0" smtClean="0"/>
              <a:t>copper coating on the beam screen (to reduce shunt impedance of HOMs)</a:t>
            </a:r>
          </a:p>
          <a:p>
            <a:pPr lvl="1"/>
            <a:r>
              <a:rPr lang="en-US" sz="1600" dirty="0" smtClean="0"/>
              <a:t>Temperature probes added on the lower jaw (4) on the support (2), and on the beam screen (2).</a:t>
            </a:r>
          </a:p>
          <a:p>
            <a:pPr marL="457200" lvl="1" indent="0">
              <a:buNone/>
            </a:pPr>
            <a:r>
              <a:rPr lang="en-US" sz="1600" dirty="0" smtClean="0">
                <a:sym typeface="Wingdings" panose="05000000000000000000" pitchFamily="2" charset="2"/>
              </a:rPr>
              <a:t>	</a:t>
            </a:r>
            <a:r>
              <a:rPr lang="en-US" sz="1600" b="1" dirty="0" smtClean="0">
                <a:sym typeface="Wingdings" panose="05000000000000000000" pitchFamily="2" charset="2"/>
              </a:rPr>
              <a:t> despite very large effort by EN-STI and TE-VSC, similar heat load as before LS1 expected for run 2</a:t>
            </a:r>
          </a:p>
          <a:p>
            <a:pPr marL="457200" lvl="1" indent="0">
              <a:buNone/>
            </a:pPr>
            <a:r>
              <a:rPr lang="en-US" sz="1600" b="1" dirty="0">
                <a:sym typeface="Wingdings" panose="05000000000000000000" pitchFamily="2" charset="2"/>
              </a:rPr>
              <a:t>	</a:t>
            </a:r>
            <a:r>
              <a:rPr lang="en-US" sz="1600" b="1" dirty="0" smtClean="0">
                <a:sym typeface="Wingdings" panose="05000000000000000000" pitchFamily="2" charset="2"/>
              </a:rPr>
              <a:t> heating issues may come back </a:t>
            </a:r>
          </a:p>
          <a:p>
            <a:pPr marL="457200" lvl="1" indent="0">
              <a:buNone/>
            </a:pPr>
            <a:r>
              <a:rPr lang="en-US" sz="1600" b="1" dirty="0">
                <a:sym typeface="Wingdings" panose="05000000000000000000" pitchFamily="2" charset="2"/>
              </a:rPr>
              <a:t>	</a:t>
            </a:r>
            <a:r>
              <a:rPr lang="en-US" sz="1600" b="1" dirty="0" smtClean="0">
                <a:sym typeface="Wingdings" panose="05000000000000000000" pitchFamily="2" charset="2"/>
              </a:rPr>
              <a:t> </a:t>
            </a:r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however, the refurbished TDIs should cope better with this heat load</a:t>
            </a:r>
          </a:p>
          <a:p>
            <a:pPr marL="457200" lvl="1" indent="0">
              <a:buNone/>
            </a:pPr>
            <a:endParaRPr lang="en-US" sz="1200" dirty="0"/>
          </a:p>
          <a:p>
            <a:r>
              <a:rPr lang="en-US" sz="2000" dirty="0" smtClean="0"/>
              <a:t>What can we do if problems come back?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Spares</a:t>
            </a:r>
            <a:r>
              <a:rPr lang="en-US" sz="1600" dirty="0" smtClean="0"/>
              <a:t> with copper coating studied for installation in Christmas stop 2015/2016.</a:t>
            </a:r>
          </a:p>
          <a:p>
            <a:pPr lvl="1"/>
            <a:r>
              <a:rPr lang="en-US" sz="1600" dirty="0"/>
              <a:t>Decrease intensity per </a:t>
            </a:r>
            <a:r>
              <a:rPr lang="en-US" sz="1600" dirty="0" smtClean="0"/>
              <a:t>bunch</a:t>
            </a:r>
            <a:endParaRPr lang="en-US" sz="1600" dirty="0"/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Additional diagnostics </a:t>
            </a:r>
            <a:r>
              <a:rPr lang="en-US" sz="1600" dirty="0" smtClean="0"/>
              <a:t>and impedance measurements before the installation should indicate the best mitigation mechanism (bunch length increase or bunch shape change)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Spend as little time as possible with TDI jaw gap closed </a:t>
            </a:r>
            <a:r>
              <a:rPr lang="en-US" sz="1600" dirty="0" smtClean="0"/>
              <a:t>(e.g. open after each injection if this does not jeopardize reliability).</a:t>
            </a:r>
          </a:p>
          <a:p>
            <a:pPr lvl="1"/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788024" y="6453336"/>
            <a:ext cx="392966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To be monitored very closely in run 2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40506" t="20203" r="1474" b="29288"/>
          <a:stretch>
            <a:fillRect/>
          </a:stretch>
        </p:blipFill>
        <p:spPr bwMode="auto">
          <a:xfrm>
            <a:off x="6642087" y="2627015"/>
            <a:ext cx="2394409" cy="130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12</a:t>
            </a:fld>
            <a:endParaRPr lang="en-GB"/>
          </a:p>
        </p:txBody>
      </p:sp>
      <p:pic>
        <p:nvPicPr>
          <p:cNvPr id="8" name="Picture 4" descr="C:\Users\bsalvant\AppData\Local\Microsoft\Windows\Temporary Internet Files\Content.Outlook\U7GBVNNS\LS1_TDI 4R8_IP8 side_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5" t="11018" r="8078" b="21795"/>
          <a:stretch/>
        </p:blipFill>
        <p:spPr bwMode="auto">
          <a:xfrm>
            <a:off x="7193746" y="764704"/>
            <a:ext cx="191475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35017" y="1907540"/>
            <a:ext cx="2117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Consolidated TDI in tunnel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0358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78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Impact on beam induced heating: BSRT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856984" cy="568863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Significant issues before LS1:</a:t>
            </a:r>
          </a:p>
          <a:p>
            <a:pPr lvl="1"/>
            <a:r>
              <a:rPr lang="en-US" sz="1400" dirty="0" smtClean="0"/>
              <a:t>Deformation of mirror </a:t>
            </a:r>
            <a:r>
              <a:rPr lang="en-US" sz="1400" dirty="0" smtClean="0">
                <a:sym typeface="Wingdings" panose="05000000000000000000" pitchFamily="2" charset="2"/>
              </a:rPr>
              <a:t> problem for emittance measurement</a:t>
            </a:r>
            <a:endParaRPr lang="en-US" sz="1400" dirty="0" smtClean="0"/>
          </a:p>
          <a:p>
            <a:pPr lvl="1"/>
            <a:r>
              <a:rPr lang="en-US" sz="1400" dirty="0" smtClean="0"/>
              <a:t>Damage on holder and ferrite </a:t>
            </a:r>
            <a:r>
              <a:rPr lang="en-US" sz="1400" dirty="0" smtClean="0">
                <a:sym typeface="Wingdings" panose="05000000000000000000" pitchFamily="2" charset="2"/>
              </a:rPr>
              <a:t> </a:t>
            </a:r>
            <a:r>
              <a:rPr lang="en-US" sz="1400" dirty="0" smtClean="0"/>
              <a:t>problem for machine protection </a:t>
            </a:r>
          </a:p>
          <a:p>
            <a:pPr marL="457200" lvl="1" indent="0">
              <a:buNone/>
            </a:pPr>
            <a:endParaRPr lang="en-US" sz="1400" dirty="0" smtClean="0"/>
          </a:p>
          <a:p>
            <a:r>
              <a:rPr lang="en-US" sz="1800" dirty="0" smtClean="0"/>
              <a:t>Causes:</a:t>
            </a:r>
          </a:p>
          <a:p>
            <a:pPr lvl="1"/>
            <a:r>
              <a:rPr lang="en-US" sz="1400" dirty="0" smtClean="0"/>
              <a:t>ferrite to damp the RF mode due to the mirror and mirror holder, but difficult to evacuate the heat from the ferrite in vacuum</a:t>
            </a:r>
          </a:p>
          <a:p>
            <a:pPr lvl="1"/>
            <a:endParaRPr lang="en-US" sz="1400" dirty="0" smtClean="0"/>
          </a:p>
          <a:p>
            <a:r>
              <a:rPr lang="en-US" sz="1600" dirty="0" smtClean="0"/>
              <a:t>Actions taken during LS1:</a:t>
            </a:r>
          </a:p>
          <a:p>
            <a:pPr marL="457200" lvl="1" indent="0">
              <a:buNone/>
            </a:pPr>
            <a:r>
              <a:rPr lang="en-US" sz="1400" dirty="0" smtClean="0">
                <a:sym typeface="Wingdings" panose="05000000000000000000" pitchFamily="2" charset="2"/>
              </a:rPr>
              <a:t> mirror and mirror holder geometry modified to attenuate the RF mode</a:t>
            </a:r>
          </a:p>
          <a:p>
            <a:pPr marL="457200" lvl="1" indent="0">
              <a:buNone/>
            </a:pPr>
            <a:r>
              <a:rPr lang="en-US" sz="1400" dirty="0" smtClean="0">
                <a:sym typeface="Wingdings" panose="05000000000000000000" pitchFamily="2" charset="2"/>
              </a:rPr>
              <a:t> RF mode expected to be small enough so that no ferrite is installed</a:t>
            </a:r>
          </a:p>
          <a:p>
            <a:pPr marL="457200" lvl="1" indent="0">
              <a:buNone/>
            </a:pPr>
            <a:r>
              <a:rPr lang="en-US" sz="1400" dirty="0" smtClean="0">
                <a:sym typeface="Wingdings" panose="05000000000000000000" pitchFamily="2" charset="2"/>
              </a:rPr>
              <a:t> </a:t>
            </a:r>
            <a:r>
              <a:rPr lang="en-US" sz="1400" dirty="0" smtClean="0"/>
              <a:t>Ongoing RF measurements and RF studies to validate the design</a:t>
            </a:r>
          </a:p>
          <a:p>
            <a:pPr marL="457200" lvl="1" indent="0">
              <a:buNone/>
            </a:pPr>
            <a:r>
              <a:rPr lang="en-US" sz="1400" dirty="0" smtClean="0">
                <a:sym typeface="Wingdings" panose="05000000000000000000" pitchFamily="2" charset="2"/>
              </a:rPr>
              <a:t> S</a:t>
            </a:r>
            <a:r>
              <a:rPr lang="en-US" sz="1400" dirty="0" smtClean="0"/>
              <a:t>imulations</a:t>
            </a:r>
            <a:r>
              <a:rPr lang="en-US" sz="1400" dirty="0"/>
              <a:t> </a:t>
            </a:r>
            <a:r>
              <a:rPr lang="en-US" sz="1400" dirty="0" smtClean="0"/>
              <a:t>currently predict 50 to 200 W on the whole device </a:t>
            </a:r>
            <a:br>
              <a:rPr lang="en-US" sz="1400" dirty="0" smtClean="0"/>
            </a:br>
            <a:r>
              <a:rPr lang="en-US" sz="1400" dirty="0" smtClean="0"/>
              <a:t>    (2 to 10 W on the mirror if the mode overlaps with the beam spectrum)</a:t>
            </a:r>
          </a:p>
          <a:p>
            <a:pPr marL="457200" lvl="1" indent="0">
              <a:buNone/>
            </a:pPr>
            <a:endParaRPr lang="en-US" sz="1400" dirty="0"/>
          </a:p>
          <a:p>
            <a:r>
              <a:rPr lang="en-US" sz="1800" dirty="0" smtClean="0"/>
              <a:t>What can we do if problems come back?</a:t>
            </a:r>
          </a:p>
          <a:p>
            <a:pPr lvl="1"/>
            <a:r>
              <a:rPr lang="en-US" sz="1400" dirty="0" smtClean="0"/>
              <a:t>Increase bunch length, Decrease intensity per bunch</a:t>
            </a:r>
          </a:p>
          <a:p>
            <a:pPr lvl="1"/>
            <a:r>
              <a:rPr lang="en-US" sz="1400" dirty="0" smtClean="0"/>
              <a:t>Try to cool from outside the vacuum chamber since a large proportion of the heat should be dissipated in the copper coated vacuum pipe.</a:t>
            </a:r>
          </a:p>
          <a:p>
            <a:pPr lvl="1"/>
            <a:r>
              <a:rPr lang="en-US" sz="1400" dirty="0" smtClean="0"/>
              <a:t>Slightly move the mirror holder to try and avoid overlapping </a:t>
            </a:r>
            <a:r>
              <a:rPr lang="en-US" sz="1400" dirty="0" smtClean="0"/>
              <a:t>of RF mode with </a:t>
            </a:r>
            <a:r>
              <a:rPr lang="en-US" sz="1400" dirty="0" smtClean="0"/>
              <a:t>beam frequencies.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6237312"/>
            <a:ext cx="759381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Changes should make things better but to be monitored very closely in run 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 descr="IMG_0395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8" t="11789" b="23770"/>
          <a:stretch/>
        </p:blipFill>
        <p:spPr>
          <a:xfrm>
            <a:off x="6552464" y="2996952"/>
            <a:ext cx="2123992" cy="1541765"/>
          </a:xfrm>
          <a:prstGeom prst="rect">
            <a:avLst/>
          </a:prstGeom>
        </p:spPr>
      </p:pic>
      <p:pic>
        <p:nvPicPr>
          <p:cNvPr id="8" name="Picture 2" descr="\\cern.ch\dfs\Users\a\andreaz\Public\BSRT pics\181212\ferrit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7" t="9370" r="-1" b="10492"/>
          <a:stretch/>
        </p:blipFill>
        <p:spPr bwMode="auto">
          <a:xfrm>
            <a:off x="7741144" y="908720"/>
            <a:ext cx="1367360" cy="119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G:\Users\a\anosych\Public\Photos\BSRT\2012.09.18 - BSRT Beam1\IMG_003_Beam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071590" y="605471"/>
            <a:ext cx="1365512" cy="1827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5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Impact on beam induced heating: roman pots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472608"/>
          </a:xfrm>
        </p:spPr>
        <p:txBody>
          <a:bodyPr>
            <a:normAutofit/>
          </a:bodyPr>
          <a:lstStyle/>
          <a:p>
            <a:r>
              <a:rPr lang="en-US" sz="1600" dirty="0" smtClean="0"/>
              <a:t>Significant issues before LS1:</a:t>
            </a:r>
          </a:p>
          <a:p>
            <a:pPr lvl="1"/>
            <a:r>
              <a:rPr lang="en-US" sz="1400" dirty="0" smtClean="0"/>
              <a:t>Temperature of ATLAS-ALFA detector close to damage limit </a:t>
            </a:r>
          </a:p>
          <a:p>
            <a:pPr lvl="1"/>
            <a:r>
              <a:rPr lang="en-US" sz="1400" dirty="0" smtClean="0"/>
              <a:t>Efficient cooling on TOTEM but related heating/outgassing may have generated Cryo regulation issues on neighboring Q6R5 (evidence of overheating of the ferrites were found during LS1).</a:t>
            </a:r>
          </a:p>
          <a:p>
            <a:pPr marL="457200" lvl="1" indent="0">
              <a:buNone/>
            </a:pPr>
            <a:endParaRPr lang="en-US" sz="1400" dirty="0" smtClean="0"/>
          </a:p>
          <a:p>
            <a:r>
              <a:rPr lang="en-US" sz="1800" dirty="0" smtClean="0"/>
              <a:t>Causes:</a:t>
            </a:r>
          </a:p>
          <a:p>
            <a:pPr lvl="1"/>
            <a:r>
              <a:rPr lang="en-US" sz="1400" dirty="0" smtClean="0"/>
              <a:t>Design was not optimized to reduce heating</a:t>
            </a:r>
          </a:p>
          <a:p>
            <a:pPr lvl="1"/>
            <a:r>
              <a:rPr lang="en-US" sz="1400" dirty="0" smtClean="0"/>
              <a:t>No cooling designed for ATLAS-ALFA</a:t>
            </a:r>
          </a:p>
          <a:p>
            <a:pPr lvl="1"/>
            <a:r>
              <a:rPr lang="en-US" sz="1400" dirty="0" smtClean="0"/>
              <a:t>TOTEM pots wish to approach the high intensity beams </a:t>
            </a:r>
          </a:p>
          <a:p>
            <a:pPr lvl="1"/>
            <a:endParaRPr lang="en-US" sz="1400" dirty="0" smtClean="0"/>
          </a:p>
          <a:p>
            <a:r>
              <a:rPr lang="en-US" sz="1600" dirty="0" smtClean="0"/>
              <a:t>Actions taken during LS1:</a:t>
            </a:r>
          </a:p>
          <a:p>
            <a:pPr marL="457200" lvl="1" indent="0">
              <a:buNone/>
            </a:pPr>
            <a:r>
              <a:rPr lang="en-US" sz="1400" dirty="0" smtClean="0">
                <a:sym typeface="Wingdings" panose="05000000000000000000" pitchFamily="2" charset="2"/>
              </a:rPr>
              <a:t> significant redesign of the Roman pots and relocation of ferrites where they can be cooled more easily</a:t>
            </a:r>
          </a:p>
          <a:p>
            <a:pPr marL="457200" lvl="1" indent="0">
              <a:buNone/>
            </a:pPr>
            <a:r>
              <a:rPr lang="en-US" sz="1400" dirty="0" smtClean="0">
                <a:sym typeface="Wingdings" panose="05000000000000000000" pitchFamily="2" charset="2"/>
              </a:rPr>
              <a:t> For ATLAS-ALFA, improvement of heat extraction and cooling capacity.</a:t>
            </a:r>
          </a:p>
          <a:p>
            <a:pPr marL="457200" lvl="1" indent="0">
              <a:buNone/>
            </a:pPr>
            <a:endParaRPr lang="en-US" sz="1400" dirty="0"/>
          </a:p>
          <a:p>
            <a:r>
              <a:rPr lang="en-US" sz="1800" dirty="0" smtClean="0"/>
              <a:t>What can we do if problems come back?</a:t>
            </a:r>
          </a:p>
          <a:p>
            <a:pPr lvl="1"/>
            <a:r>
              <a:rPr lang="en-US" sz="1400" dirty="0" smtClean="0"/>
              <a:t>Increase bunch length, decrease intensity per bunch</a:t>
            </a:r>
          </a:p>
          <a:p>
            <a:pPr lvl="1"/>
            <a:r>
              <a:rPr lang="en-US" sz="1400" dirty="0" smtClean="0"/>
              <a:t>Increase cooling capacity</a:t>
            </a:r>
          </a:p>
          <a:p>
            <a:pPr lvl="1"/>
            <a:r>
              <a:rPr lang="en-US" sz="1400" dirty="0" smtClean="0"/>
              <a:t>Keep Roman pots far from the high intensity beam</a:t>
            </a:r>
          </a:p>
          <a:p>
            <a:pPr lvl="1"/>
            <a:endParaRPr lang="en-US" sz="1400" dirty="0" smtClean="0"/>
          </a:p>
          <a:p>
            <a:pPr lvl="1"/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6165304"/>
            <a:ext cx="734701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Changes should make things better, to be monitored very closely in run 2 </a:t>
            </a:r>
            <a:b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(in particular when approaching high intensity beam)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132856"/>
            <a:ext cx="2529276" cy="1684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628994"/>
            <a:ext cx="1884040" cy="156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460" y="4823419"/>
            <a:ext cx="2255540" cy="1171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95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Impact on beam induced heating: MKI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568863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Issues before LS1:</a:t>
            </a:r>
          </a:p>
          <a:p>
            <a:pPr lvl="1"/>
            <a:r>
              <a:rPr lang="en-US" sz="1400" dirty="0" smtClean="0"/>
              <a:t>Temperature of one kicker approached ferrite Curie temperature, which affected the kicker performance </a:t>
            </a:r>
            <a:r>
              <a:rPr lang="en-US" sz="1400" dirty="0" smtClean="0">
                <a:sym typeface="Wingdings" panose="05000000000000000000" pitchFamily="2" charset="2"/>
              </a:rPr>
              <a:t> need to wait before injection.</a:t>
            </a:r>
            <a:r>
              <a:rPr lang="en-US" sz="1400" dirty="0" smtClean="0"/>
              <a:t> </a:t>
            </a:r>
          </a:p>
          <a:p>
            <a:pPr marL="457200" lvl="1" indent="0">
              <a:buNone/>
            </a:pPr>
            <a:endParaRPr lang="en-US" sz="1400" dirty="0" smtClean="0"/>
          </a:p>
          <a:p>
            <a:r>
              <a:rPr lang="en-US" sz="1800" dirty="0" smtClean="0"/>
              <a:t>Causes:</a:t>
            </a:r>
          </a:p>
          <a:p>
            <a:pPr lvl="1"/>
            <a:r>
              <a:rPr lang="en-US" sz="1400" dirty="0" smtClean="0"/>
              <a:t>9 screen conductors had to be removed with respect to design before run 1 to avoid electrical breakdowns.</a:t>
            </a:r>
          </a:p>
          <a:p>
            <a:pPr lvl="1"/>
            <a:r>
              <a:rPr lang="en-US" sz="1400" dirty="0" smtClean="0"/>
              <a:t>Difficult to design cooling in vacuum together with the kicker high voltage.</a:t>
            </a:r>
          </a:p>
          <a:p>
            <a:pPr lvl="1"/>
            <a:r>
              <a:rPr lang="en-US" sz="1400" dirty="0" smtClean="0"/>
              <a:t>Non-conformity of one MKI kicker (old  MKI8D): screen conductors were twisted and not screening efficiently.</a:t>
            </a:r>
          </a:p>
          <a:p>
            <a:pPr lvl="1"/>
            <a:endParaRPr lang="en-US" sz="1400" dirty="0" smtClean="0"/>
          </a:p>
          <a:p>
            <a:r>
              <a:rPr lang="en-US" sz="1600" dirty="0" smtClean="0"/>
              <a:t>Actions taken during LS1:</a:t>
            </a:r>
          </a:p>
          <a:p>
            <a:pPr marL="457200" lvl="1" indent="0">
              <a:buNone/>
            </a:pPr>
            <a:r>
              <a:rPr lang="en-US" sz="1400" dirty="0" smtClean="0">
                <a:sym typeface="Wingdings" panose="05000000000000000000" pitchFamily="2" charset="2"/>
              </a:rPr>
              <a:t>	 Implementation of results of pre-LS1 studies to redesign the screen conductors, to allow to install 	all 24 	screen conductors (staggered without metallization at end)</a:t>
            </a:r>
          </a:p>
          <a:p>
            <a:pPr marL="457200" lvl="1" indent="0">
              <a:buNone/>
            </a:pPr>
            <a:r>
              <a:rPr lang="en-US" sz="1400" dirty="0">
                <a:sym typeface="Wingdings" panose="05000000000000000000" pitchFamily="2" charset="2"/>
              </a:rPr>
              <a:t>	</a:t>
            </a:r>
            <a:r>
              <a:rPr lang="en-US" sz="1400" dirty="0" smtClean="0">
                <a:sym typeface="Wingdings" panose="05000000000000000000" pitchFamily="2" charset="2"/>
              </a:rPr>
              <a:t> systematic measurements of all MKIs before installation to detect non-conformities</a:t>
            </a:r>
            <a:endParaRPr lang="en-US" sz="1400" dirty="0" smtClean="0"/>
          </a:p>
          <a:p>
            <a:pPr marL="457200" lvl="1" indent="0">
              <a:buNone/>
            </a:pPr>
            <a:endParaRPr lang="en-US" sz="1400" dirty="0"/>
          </a:p>
          <a:p>
            <a:r>
              <a:rPr lang="en-US" sz="1800" dirty="0" smtClean="0"/>
              <a:t>What can we do if problems come back? (not expected)</a:t>
            </a:r>
          </a:p>
          <a:p>
            <a:pPr lvl="1"/>
            <a:r>
              <a:rPr lang="en-US" sz="1400" dirty="0" smtClean="0"/>
              <a:t>Check if problem is a non-conformity or a design problem</a:t>
            </a:r>
          </a:p>
          <a:p>
            <a:pPr lvl="1"/>
            <a:r>
              <a:rPr lang="en-US" sz="1400" dirty="0" smtClean="0"/>
              <a:t>Check if the temperature increase affects performance (</a:t>
            </a:r>
            <a:r>
              <a:rPr lang="en-US" sz="1400" dirty="0" err="1" smtClean="0"/>
              <a:t>softstart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 smtClean="0"/>
              <a:t>Decrease intensity per bunch</a:t>
            </a:r>
          </a:p>
          <a:p>
            <a:pPr lvl="1"/>
            <a:r>
              <a:rPr lang="en-US" sz="1400" dirty="0" smtClean="0"/>
              <a:t>Increasing bunch length should help</a:t>
            </a:r>
          </a:p>
          <a:p>
            <a:pPr lvl="1"/>
            <a:endParaRPr lang="en-US" sz="1400" dirty="0" smtClean="0"/>
          </a:p>
          <a:p>
            <a:pPr lvl="1"/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6309320"/>
            <a:ext cx="611590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Problem expected to be solved, but to be monitored in run 2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940088" y="4425546"/>
            <a:ext cx="3203912" cy="1862242"/>
            <a:chOff x="0" y="3960000"/>
            <a:chExt cx="3996000" cy="2453509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960000"/>
              <a:ext cx="3996000" cy="23904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accent1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107503" y="5805264"/>
              <a:ext cx="2484277" cy="608245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Pre-LS1: 9 conductors removed</a:t>
              </a:r>
              <a:endParaRPr lang="en-GB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" name="Straight Arrow Connector 9"/>
            <p:cNvCxnSpPr>
              <a:stCxn id="9" idx="0"/>
            </p:cNvCxnSpPr>
            <p:nvPr/>
          </p:nvCxnSpPr>
          <p:spPr>
            <a:xfrm flipV="1">
              <a:off x="1349642" y="5013176"/>
              <a:ext cx="149418" cy="79208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2"/>
          <a:stretch>
            <a:fillRect/>
          </a:stretch>
        </p:blipFill>
        <p:spPr bwMode="auto">
          <a:xfrm>
            <a:off x="6876256" y="1556792"/>
            <a:ext cx="1619672" cy="767371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93645" y="2038768"/>
            <a:ext cx="11247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M. Barnes et al</a:t>
            </a:r>
            <a:endParaRPr lang="en-GB" sz="12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7812360" y="4127606"/>
            <a:ext cx="11247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M. Barnes et al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73123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427" y="3789040"/>
            <a:ext cx="4124325" cy="31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en-US" sz="2000" dirty="0" smtClean="0"/>
              <a:t>Impact on instabilities: new collimators with BPMs and ferrites</a:t>
            </a:r>
            <a:endParaRPr lang="en-GB" sz="2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5496" y="764704"/>
            <a:ext cx="8928992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Potential issues:</a:t>
            </a:r>
          </a:p>
          <a:p>
            <a:pPr lvl="1"/>
            <a:r>
              <a:rPr lang="en-US" sz="1400" dirty="0" smtClean="0"/>
              <a:t>Transverse RF mode enhanced by the large beta function at the tertiary collimators</a:t>
            </a:r>
          </a:p>
          <a:p>
            <a:pPr lvl="1"/>
            <a:r>
              <a:rPr lang="en-US" sz="1400" dirty="0" smtClean="0"/>
              <a:t>ferrite heating</a:t>
            </a:r>
            <a:endParaRPr lang="en-US" sz="1400" dirty="0"/>
          </a:p>
          <a:p>
            <a:pPr lvl="1"/>
            <a:endParaRPr lang="en-US" sz="1400" dirty="0" smtClean="0"/>
          </a:p>
          <a:p>
            <a:r>
              <a:rPr lang="en-US" sz="1800" dirty="0" smtClean="0"/>
              <a:t>Causes:</a:t>
            </a:r>
          </a:p>
          <a:p>
            <a:pPr lvl="1"/>
            <a:r>
              <a:rPr lang="en-US" sz="1400" dirty="0" smtClean="0"/>
              <a:t>New design with BPMs made the design of lateral RF contacts difficult</a:t>
            </a:r>
            <a:br>
              <a:rPr lang="en-US" sz="1400" dirty="0" smtClean="0"/>
            </a:br>
            <a:r>
              <a:rPr lang="en-US" sz="1400" dirty="0" smtClean="0">
                <a:sym typeface="Wingdings" panose="05000000000000000000" pitchFamily="2" charset="2"/>
              </a:rPr>
              <a:t> following all the issues with RF contacts in 2011, recommendation by the impedance team in 2011 to leave the gap open and install ferrites (only for the 8 TCTPs and 1 TCSG in 6 per beam, provided the gap is not too small).</a:t>
            </a:r>
            <a:endParaRPr lang="en-US" sz="1400" dirty="0" smtClean="0"/>
          </a:p>
          <a:p>
            <a:pPr lvl="1"/>
            <a:endParaRPr lang="en-GB" sz="1400" dirty="0"/>
          </a:p>
        </p:txBody>
      </p:sp>
      <p:sp>
        <p:nvSpPr>
          <p:cNvPr id="6" name="Oval 5"/>
          <p:cNvSpPr/>
          <p:nvPr/>
        </p:nvSpPr>
        <p:spPr>
          <a:xfrm>
            <a:off x="8172400" y="5290261"/>
            <a:ext cx="180020" cy="8640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331640" y="5028651"/>
            <a:ext cx="3096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Consequence: TCTP transverse mode at ~100 MHz (~30% above the impedance baseline at that frequency)</a:t>
            </a:r>
            <a:endParaRPr lang="en-GB" sz="1400" dirty="0"/>
          </a:p>
        </p:txBody>
      </p:sp>
      <p:cxnSp>
        <p:nvCxnSpPr>
          <p:cNvPr id="8" name="Straight Arrow Connector 7"/>
          <p:cNvCxnSpPr>
            <a:stCxn id="4" idx="3"/>
          </p:cNvCxnSpPr>
          <p:nvPr/>
        </p:nvCxnSpPr>
        <p:spPr>
          <a:xfrm>
            <a:off x="4427984" y="5397983"/>
            <a:ext cx="3744416" cy="153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43608" y="6237312"/>
            <a:ext cx="303801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Impact on beam dynamics?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194388" y="3604374"/>
            <a:ext cx="1770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N. Biancacci et al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16</a:t>
            </a:fld>
            <a:endParaRPr lang="en-GB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8832" y="3328657"/>
            <a:ext cx="3339085" cy="1417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5300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/>
      <p:bldP spid="9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E:\Benoit\System2\Benoit\2014\DELPHI\16sept\TCTPmode_DELPHI_d=0p02_M=3564_oct.polarity=posB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796" y="3370321"/>
            <a:ext cx="4274708" cy="3371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Freeform 21"/>
          <p:cNvSpPr/>
          <p:nvPr/>
        </p:nvSpPr>
        <p:spPr>
          <a:xfrm>
            <a:off x="5402829" y="3875246"/>
            <a:ext cx="3479913" cy="2375545"/>
          </a:xfrm>
          <a:custGeom>
            <a:avLst/>
            <a:gdLst>
              <a:gd name="connsiteX0" fmla="*/ 43543 w 3298371"/>
              <a:gd name="connsiteY0" fmla="*/ 2710543 h 2764972"/>
              <a:gd name="connsiteX1" fmla="*/ 1415143 w 3298371"/>
              <a:gd name="connsiteY1" fmla="*/ 1752600 h 2764972"/>
              <a:gd name="connsiteX2" fmla="*/ 2068286 w 3298371"/>
              <a:gd name="connsiteY2" fmla="*/ 1219200 h 2764972"/>
              <a:gd name="connsiteX3" fmla="*/ 2623457 w 3298371"/>
              <a:gd name="connsiteY3" fmla="*/ 718457 h 2764972"/>
              <a:gd name="connsiteX4" fmla="*/ 3004457 w 3298371"/>
              <a:gd name="connsiteY4" fmla="*/ 359229 h 2764972"/>
              <a:gd name="connsiteX5" fmla="*/ 3135086 w 3298371"/>
              <a:gd name="connsiteY5" fmla="*/ 185057 h 2764972"/>
              <a:gd name="connsiteX6" fmla="*/ 3298371 w 3298371"/>
              <a:gd name="connsiteY6" fmla="*/ 0 h 2764972"/>
              <a:gd name="connsiteX7" fmla="*/ 10886 w 3298371"/>
              <a:gd name="connsiteY7" fmla="*/ 0 h 2764972"/>
              <a:gd name="connsiteX8" fmla="*/ 0 w 3298371"/>
              <a:gd name="connsiteY8" fmla="*/ 2764972 h 2764972"/>
              <a:gd name="connsiteX9" fmla="*/ 43543 w 3298371"/>
              <a:gd name="connsiteY9" fmla="*/ 2710543 h 2764972"/>
              <a:gd name="connsiteX0" fmla="*/ 43543 w 3308723"/>
              <a:gd name="connsiteY0" fmla="*/ 2726598 h 2781027"/>
              <a:gd name="connsiteX1" fmla="*/ 1415143 w 3308723"/>
              <a:gd name="connsiteY1" fmla="*/ 1768655 h 2781027"/>
              <a:gd name="connsiteX2" fmla="*/ 2068286 w 3308723"/>
              <a:gd name="connsiteY2" fmla="*/ 1235255 h 2781027"/>
              <a:gd name="connsiteX3" fmla="*/ 2623457 w 3308723"/>
              <a:gd name="connsiteY3" fmla="*/ 734512 h 2781027"/>
              <a:gd name="connsiteX4" fmla="*/ 3004457 w 3308723"/>
              <a:gd name="connsiteY4" fmla="*/ 375284 h 2781027"/>
              <a:gd name="connsiteX5" fmla="*/ 3135086 w 3308723"/>
              <a:gd name="connsiteY5" fmla="*/ 201112 h 2781027"/>
              <a:gd name="connsiteX6" fmla="*/ 3308723 w 3308723"/>
              <a:gd name="connsiteY6" fmla="*/ 0 h 2781027"/>
              <a:gd name="connsiteX7" fmla="*/ 10886 w 3308723"/>
              <a:gd name="connsiteY7" fmla="*/ 16055 h 2781027"/>
              <a:gd name="connsiteX8" fmla="*/ 0 w 3308723"/>
              <a:gd name="connsiteY8" fmla="*/ 2781027 h 2781027"/>
              <a:gd name="connsiteX9" fmla="*/ 43543 w 3308723"/>
              <a:gd name="connsiteY9" fmla="*/ 2726598 h 2781027"/>
              <a:gd name="connsiteX0" fmla="*/ 43543 w 3308723"/>
              <a:gd name="connsiteY0" fmla="*/ 2726598 h 2781027"/>
              <a:gd name="connsiteX1" fmla="*/ 1415143 w 3308723"/>
              <a:gd name="connsiteY1" fmla="*/ 1768655 h 2781027"/>
              <a:gd name="connsiteX2" fmla="*/ 2068286 w 3308723"/>
              <a:gd name="connsiteY2" fmla="*/ 1235255 h 2781027"/>
              <a:gd name="connsiteX3" fmla="*/ 2623457 w 3308723"/>
              <a:gd name="connsiteY3" fmla="*/ 734512 h 2781027"/>
              <a:gd name="connsiteX4" fmla="*/ 3004457 w 3308723"/>
              <a:gd name="connsiteY4" fmla="*/ 375284 h 2781027"/>
              <a:gd name="connsiteX5" fmla="*/ 3269662 w 3308723"/>
              <a:gd name="connsiteY5" fmla="*/ 297439 h 2781027"/>
              <a:gd name="connsiteX6" fmla="*/ 3308723 w 3308723"/>
              <a:gd name="connsiteY6" fmla="*/ 0 h 2781027"/>
              <a:gd name="connsiteX7" fmla="*/ 10886 w 3308723"/>
              <a:gd name="connsiteY7" fmla="*/ 16055 h 2781027"/>
              <a:gd name="connsiteX8" fmla="*/ 0 w 3308723"/>
              <a:gd name="connsiteY8" fmla="*/ 2781027 h 2781027"/>
              <a:gd name="connsiteX9" fmla="*/ 43543 w 3308723"/>
              <a:gd name="connsiteY9" fmla="*/ 2726598 h 2781027"/>
              <a:gd name="connsiteX0" fmla="*/ 43543 w 3308723"/>
              <a:gd name="connsiteY0" fmla="*/ 2726598 h 2781027"/>
              <a:gd name="connsiteX1" fmla="*/ 1415143 w 3308723"/>
              <a:gd name="connsiteY1" fmla="*/ 1768655 h 2781027"/>
              <a:gd name="connsiteX2" fmla="*/ 2068286 w 3308723"/>
              <a:gd name="connsiteY2" fmla="*/ 1235255 h 2781027"/>
              <a:gd name="connsiteX3" fmla="*/ 2623457 w 3308723"/>
              <a:gd name="connsiteY3" fmla="*/ 734512 h 2781027"/>
              <a:gd name="connsiteX4" fmla="*/ 3004457 w 3308723"/>
              <a:gd name="connsiteY4" fmla="*/ 439500 h 2781027"/>
              <a:gd name="connsiteX5" fmla="*/ 3269662 w 3308723"/>
              <a:gd name="connsiteY5" fmla="*/ 297439 h 2781027"/>
              <a:gd name="connsiteX6" fmla="*/ 3308723 w 3308723"/>
              <a:gd name="connsiteY6" fmla="*/ 0 h 2781027"/>
              <a:gd name="connsiteX7" fmla="*/ 10886 w 3308723"/>
              <a:gd name="connsiteY7" fmla="*/ 16055 h 2781027"/>
              <a:gd name="connsiteX8" fmla="*/ 0 w 3308723"/>
              <a:gd name="connsiteY8" fmla="*/ 2781027 h 2781027"/>
              <a:gd name="connsiteX9" fmla="*/ 43543 w 3308723"/>
              <a:gd name="connsiteY9" fmla="*/ 2726598 h 2781027"/>
              <a:gd name="connsiteX0" fmla="*/ 43543 w 3308723"/>
              <a:gd name="connsiteY0" fmla="*/ 2726598 h 2781027"/>
              <a:gd name="connsiteX1" fmla="*/ 1415143 w 3308723"/>
              <a:gd name="connsiteY1" fmla="*/ 1768655 h 2781027"/>
              <a:gd name="connsiteX2" fmla="*/ 2068286 w 3308723"/>
              <a:gd name="connsiteY2" fmla="*/ 1235255 h 2781027"/>
              <a:gd name="connsiteX3" fmla="*/ 2623457 w 3308723"/>
              <a:gd name="connsiteY3" fmla="*/ 734512 h 2781027"/>
              <a:gd name="connsiteX4" fmla="*/ 3004457 w 3308723"/>
              <a:gd name="connsiteY4" fmla="*/ 439500 h 2781027"/>
              <a:gd name="connsiteX5" fmla="*/ 3269662 w 3308723"/>
              <a:gd name="connsiteY5" fmla="*/ 297439 h 2781027"/>
              <a:gd name="connsiteX6" fmla="*/ 3308723 w 3308723"/>
              <a:gd name="connsiteY6" fmla="*/ 0 h 2781027"/>
              <a:gd name="connsiteX7" fmla="*/ 10886 w 3308723"/>
              <a:gd name="connsiteY7" fmla="*/ 16055 h 2781027"/>
              <a:gd name="connsiteX8" fmla="*/ 0 w 3308723"/>
              <a:gd name="connsiteY8" fmla="*/ 2781027 h 2781027"/>
              <a:gd name="connsiteX9" fmla="*/ 43543 w 3308723"/>
              <a:gd name="connsiteY9" fmla="*/ 2726598 h 2781027"/>
              <a:gd name="connsiteX0" fmla="*/ 43543 w 3308723"/>
              <a:gd name="connsiteY0" fmla="*/ 2726598 h 2781027"/>
              <a:gd name="connsiteX1" fmla="*/ 1415143 w 3308723"/>
              <a:gd name="connsiteY1" fmla="*/ 1768655 h 2781027"/>
              <a:gd name="connsiteX2" fmla="*/ 2068286 w 3308723"/>
              <a:gd name="connsiteY2" fmla="*/ 1235255 h 2781027"/>
              <a:gd name="connsiteX3" fmla="*/ 2623457 w 3308723"/>
              <a:gd name="connsiteY3" fmla="*/ 814782 h 2781027"/>
              <a:gd name="connsiteX4" fmla="*/ 3004457 w 3308723"/>
              <a:gd name="connsiteY4" fmla="*/ 439500 h 2781027"/>
              <a:gd name="connsiteX5" fmla="*/ 3269662 w 3308723"/>
              <a:gd name="connsiteY5" fmla="*/ 297439 h 2781027"/>
              <a:gd name="connsiteX6" fmla="*/ 3308723 w 3308723"/>
              <a:gd name="connsiteY6" fmla="*/ 0 h 2781027"/>
              <a:gd name="connsiteX7" fmla="*/ 10886 w 3308723"/>
              <a:gd name="connsiteY7" fmla="*/ 16055 h 2781027"/>
              <a:gd name="connsiteX8" fmla="*/ 0 w 3308723"/>
              <a:gd name="connsiteY8" fmla="*/ 2781027 h 2781027"/>
              <a:gd name="connsiteX9" fmla="*/ 43543 w 3308723"/>
              <a:gd name="connsiteY9" fmla="*/ 2726598 h 2781027"/>
              <a:gd name="connsiteX0" fmla="*/ 43543 w 3308723"/>
              <a:gd name="connsiteY0" fmla="*/ 2726598 h 2781027"/>
              <a:gd name="connsiteX1" fmla="*/ 1415143 w 3308723"/>
              <a:gd name="connsiteY1" fmla="*/ 1768655 h 2781027"/>
              <a:gd name="connsiteX2" fmla="*/ 2068286 w 3308723"/>
              <a:gd name="connsiteY2" fmla="*/ 1235255 h 2781027"/>
              <a:gd name="connsiteX3" fmla="*/ 2623457 w 3308723"/>
              <a:gd name="connsiteY3" fmla="*/ 814782 h 2781027"/>
              <a:gd name="connsiteX4" fmla="*/ 3035513 w 3308723"/>
              <a:gd name="connsiteY4" fmla="*/ 503717 h 2781027"/>
              <a:gd name="connsiteX5" fmla="*/ 3269662 w 3308723"/>
              <a:gd name="connsiteY5" fmla="*/ 297439 h 2781027"/>
              <a:gd name="connsiteX6" fmla="*/ 3308723 w 3308723"/>
              <a:gd name="connsiteY6" fmla="*/ 0 h 2781027"/>
              <a:gd name="connsiteX7" fmla="*/ 10886 w 3308723"/>
              <a:gd name="connsiteY7" fmla="*/ 16055 h 2781027"/>
              <a:gd name="connsiteX8" fmla="*/ 0 w 3308723"/>
              <a:gd name="connsiteY8" fmla="*/ 2781027 h 2781027"/>
              <a:gd name="connsiteX9" fmla="*/ 43543 w 3308723"/>
              <a:gd name="connsiteY9" fmla="*/ 2726598 h 2781027"/>
              <a:gd name="connsiteX0" fmla="*/ 43543 w 3277667"/>
              <a:gd name="connsiteY0" fmla="*/ 2710543 h 2764972"/>
              <a:gd name="connsiteX1" fmla="*/ 1415143 w 3277667"/>
              <a:gd name="connsiteY1" fmla="*/ 1752600 h 2764972"/>
              <a:gd name="connsiteX2" fmla="*/ 2068286 w 3277667"/>
              <a:gd name="connsiteY2" fmla="*/ 1219200 h 2764972"/>
              <a:gd name="connsiteX3" fmla="*/ 2623457 w 3277667"/>
              <a:gd name="connsiteY3" fmla="*/ 798727 h 2764972"/>
              <a:gd name="connsiteX4" fmla="*/ 3035513 w 3277667"/>
              <a:gd name="connsiteY4" fmla="*/ 487662 h 2764972"/>
              <a:gd name="connsiteX5" fmla="*/ 3269662 w 3277667"/>
              <a:gd name="connsiteY5" fmla="*/ 281384 h 2764972"/>
              <a:gd name="connsiteX6" fmla="*/ 3277667 w 3277667"/>
              <a:gd name="connsiteY6" fmla="*/ 16053 h 2764972"/>
              <a:gd name="connsiteX7" fmla="*/ 10886 w 3277667"/>
              <a:gd name="connsiteY7" fmla="*/ 0 h 2764972"/>
              <a:gd name="connsiteX8" fmla="*/ 0 w 3277667"/>
              <a:gd name="connsiteY8" fmla="*/ 2764972 h 2764972"/>
              <a:gd name="connsiteX9" fmla="*/ 43543 w 3277667"/>
              <a:gd name="connsiteY9" fmla="*/ 2710543 h 2764972"/>
              <a:gd name="connsiteX0" fmla="*/ 43543 w 3277667"/>
              <a:gd name="connsiteY0" fmla="*/ 2710543 h 2764972"/>
              <a:gd name="connsiteX1" fmla="*/ 1415143 w 3277667"/>
              <a:gd name="connsiteY1" fmla="*/ 1752600 h 2764972"/>
              <a:gd name="connsiteX2" fmla="*/ 2068286 w 3277667"/>
              <a:gd name="connsiteY2" fmla="*/ 1219200 h 2764972"/>
              <a:gd name="connsiteX3" fmla="*/ 2623457 w 3277667"/>
              <a:gd name="connsiteY3" fmla="*/ 798727 h 2764972"/>
              <a:gd name="connsiteX4" fmla="*/ 3035513 w 3277667"/>
              <a:gd name="connsiteY4" fmla="*/ 487662 h 2764972"/>
              <a:gd name="connsiteX5" fmla="*/ 3269662 w 3277667"/>
              <a:gd name="connsiteY5" fmla="*/ 281384 h 2764972"/>
              <a:gd name="connsiteX6" fmla="*/ 3277667 w 3277667"/>
              <a:gd name="connsiteY6" fmla="*/ 16053 h 2764972"/>
              <a:gd name="connsiteX7" fmla="*/ 10886 w 3277667"/>
              <a:gd name="connsiteY7" fmla="*/ 0 h 2764972"/>
              <a:gd name="connsiteX8" fmla="*/ 0 w 3277667"/>
              <a:gd name="connsiteY8" fmla="*/ 2764972 h 2764972"/>
              <a:gd name="connsiteX9" fmla="*/ 43543 w 3277667"/>
              <a:gd name="connsiteY9" fmla="*/ 2710543 h 2764972"/>
              <a:gd name="connsiteX0" fmla="*/ 43543 w 3277667"/>
              <a:gd name="connsiteY0" fmla="*/ 3400778 h 3455207"/>
              <a:gd name="connsiteX1" fmla="*/ 1415143 w 3277667"/>
              <a:gd name="connsiteY1" fmla="*/ 2442835 h 3455207"/>
              <a:gd name="connsiteX2" fmla="*/ 2068286 w 3277667"/>
              <a:gd name="connsiteY2" fmla="*/ 1909435 h 3455207"/>
              <a:gd name="connsiteX3" fmla="*/ 2623457 w 3277667"/>
              <a:gd name="connsiteY3" fmla="*/ 1488962 h 3455207"/>
              <a:gd name="connsiteX4" fmla="*/ 3035513 w 3277667"/>
              <a:gd name="connsiteY4" fmla="*/ 1177897 h 3455207"/>
              <a:gd name="connsiteX5" fmla="*/ 3269662 w 3277667"/>
              <a:gd name="connsiteY5" fmla="*/ 971619 h 3455207"/>
              <a:gd name="connsiteX6" fmla="*/ 3277667 w 3277667"/>
              <a:gd name="connsiteY6" fmla="*/ 706288 h 3455207"/>
              <a:gd name="connsiteX7" fmla="*/ 1124447 w 3277667"/>
              <a:gd name="connsiteY7" fmla="*/ 0 h 3455207"/>
              <a:gd name="connsiteX8" fmla="*/ 10886 w 3277667"/>
              <a:gd name="connsiteY8" fmla="*/ 690235 h 3455207"/>
              <a:gd name="connsiteX9" fmla="*/ 0 w 3277667"/>
              <a:gd name="connsiteY9" fmla="*/ 3455207 h 3455207"/>
              <a:gd name="connsiteX10" fmla="*/ 43543 w 3277667"/>
              <a:gd name="connsiteY10" fmla="*/ 3400778 h 3455207"/>
              <a:gd name="connsiteX0" fmla="*/ 43543 w 3277667"/>
              <a:gd name="connsiteY0" fmla="*/ 3400778 h 3455207"/>
              <a:gd name="connsiteX1" fmla="*/ 1415143 w 3277667"/>
              <a:gd name="connsiteY1" fmla="*/ 2442835 h 3455207"/>
              <a:gd name="connsiteX2" fmla="*/ 2068286 w 3277667"/>
              <a:gd name="connsiteY2" fmla="*/ 1909435 h 3455207"/>
              <a:gd name="connsiteX3" fmla="*/ 2623457 w 3277667"/>
              <a:gd name="connsiteY3" fmla="*/ 1488962 h 3455207"/>
              <a:gd name="connsiteX4" fmla="*/ 3035513 w 3277667"/>
              <a:gd name="connsiteY4" fmla="*/ 1177897 h 3455207"/>
              <a:gd name="connsiteX5" fmla="*/ 3269662 w 3277667"/>
              <a:gd name="connsiteY5" fmla="*/ 971619 h 3455207"/>
              <a:gd name="connsiteX6" fmla="*/ 3277667 w 3277667"/>
              <a:gd name="connsiteY6" fmla="*/ 706288 h 3455207"/>
              <a:gd name="connsiteX7" fmla="*/ 1124447 w 3277667"/>
              <a:gd name="connsiteY7" fmla="*/ 0 h 3455207"/>
              <a:gd name="connsiteX8" fmla="*/ 10886 w 3277667"/>
              <a:gd name="connsiteY8" fmla="*/ 690235 h 3455207"/>
              <a:gd name="connsiteX9" fmla="*/ 0 w 3277667"/>
              <a:gd name="connsiteY9" fmla="*/ 3455207 h 3455207"/>
              <a:gd name="connsiteX10" fmla="*/ 43543 w 3277667"/>
              <a:gd name="connsiteY10" fmla="*/ 3400778 h 3455207"/>
              <a:gd name="connsiteX0" fmla="*/ 43543 w 3277667"/>
              <a:gd name="connsiteY0" fmla="*/ 3384723 h 3439152"/>
              <a:gd name="connsiteX1" fmla="*/ 1415143 w 3277667"/>
              <a:gd name="connsiteY1" fmla="*/ 2426780 h 3439152"/>
              <a:gd name="connsiteX2" fmla="*/ 2068286 w 3277667"/>
              <a:gd name="connsiteY2" fmla="*/ 1893380 h 3439152"/>
              <a:gd name="connsiteX3" fmla="*/ 2623457 w 3277667"/>
              <a:gd name="connsiteY3" fmla="*/ 1472907 h 3439152"/>
              <a:gd name="connsiteX4" fmla="*/ 3035513 w 3277667"/>
              <a:gd name="connsiteY4" fmla="*/ 1161842 h 3439152"/>
              <a:gd name="connsiteX5" fmla="*/ 3269662 w 3277667"/>
              <a:gd name="connsiteY5" fmla="*/ 955564 h 3439152"/>
              <a:gd name="connsiteX6" fmla="*/ 3277667 w 3277667"/>
              <a:gd name="connsiteY6" fmla="*/ 690233 h 3439152"/>
              <a:gd name="connsiteX7" fmla="*/ 1435007 w 3277667"/>
              <a:gd name="connsiteY7" fmla="*/ 0 h 3439152"/>
              <a:gd name="connsiteX8" fmla="*/ 10886 w 3277667"/>
              <a:gd name="connsiteY8" fmla="*/ 674180 h 3439152"/>
              <a:gd name="connsiteX9" fmla="*/ 0 w 3277667"/>
              <a:gd name="connsiteY9" fmla="*/ 3439152 h 3439152"/>
              <a:gd name="connsiteX10" fmla="*/ 43543 w 3277667"/>
              <a:gd name="connsiteY10" fmla="*/ 3384723 h 3439152"/>
              <a:gd name="connsiteX0" fmla="*/ 74310 w 3308434"/>
              <a:gd name="connsiteY0" fmla="*/ 3432988 h 3487417"/>
              <a:gd name="connsiteX1" fmla="*/ 1445910 w 3308434"/>
              <a:gd name="connsiteY1" fmla="*/ 2475045 h 3487417"/>
              <a:gd name="connsiteX2" fmla="*/ 2099053 w 3308434"/>
              <a:gd name="connsiteY2" fmla="*/ 1941645 h 3487417"/>
              <a:gd name="connsiteX3" fmla="*/ 2654224 w 3308434"/>
              <a:gd name="connsiteY3" fmla="*/ 1521172 h 3487417"/>
              <a:gd name="connsiteX4" fmla="*/ 3066280 w 3308434"/>
              <a:gd name="connsiteY4" fmla="*/ 1210107 h 3487417"/>
              <a:gd name="connsiteX5" fmla="*/ 3300429 w 3308434"/>
              <a:gd name="connsiteY5" fmla="*/ 1003829 h 3487417"/>
              <a:gd name="connsiteX6" fmla="*/ 3308434 w 3308434"/>
              <a:gd name="connsiteY6" fmla="*/ 738498 h 3487417"/>
              <a:gd name="connsiteX7" fmla="*/ 1465774 w 3308434"/>
              <a:gd name="connsiteY7" fmla="*/ 48265 h 3487417"/>
              <a:gd name="connsiteX8" fmla="*/ 245 w 3308434"/>
              <a:gd name="connsiteY8" fmla="*/ 0 h 3487417"/>
              <a:gd name="connsiteX9" fmla="*/ 30767 w 3308434"/>
              <a:gd name="connsiteY9" fmla="*/ 3487417 h 3487417"/>
              <a:gd name="connsiteX10" fmla="*/ 74310 w 3308434"/>
              <a:gd name="connsiteY10" fmla="*/ 3432988 h 3487417"/>
              <a:gd name="connsiteX0" fmla="*/ 75178 w 3309302"/>
              <a:gd name="connsiteY0" fmla="*/ 3432988 h 3503470"/>
              <a:gd name="connsiteX1" fmla="*/ 1446778 w 3309302"/>
              <a:gd name="connsiteY1" fmla="*/ 2475045 h 3503470"/>
              <a:gd name="connsiteX2" fmla="*/ 2099921 w 3309302"/>
              <a:gd name="connsiteY2" fmla="*/ 1941645 h 3503470"/>
              <a:gd name="connsiteX3" fmla="*/ 2655092 w 3309302"/>
              <a:gd name="connsiteY3" fmla="*/ 1521172 h 3503470"/>
              <a:gd name="connsiteX4" fmla="*/ 3067148 w 3309302"/>
              <a:gd name="connsiteY4" fmla="*/ 1210107 h 3503470"/>
              <a:gd name="connsiteX5" fmla="*/ 3301297 w 3309302"/>
              <a:gd name="connsiteY5" fmla="*/ 1003829 h 3503470"/>
              <a:gd name="connsiteX6" fmla="*/ 3309302 w 3309302"/>
              <a:gd name="connsiteY6" fmla="*/ 738498 h 3503470"/>
              <a:gd name="connsiteX7" fmla="*/ 1466642 w 3309302"/>
              <a:gd name="connsiteY7" fmla="*/ 48265 h 3503470"/>
              <a:gd name="connsiteX8" fmla="*/ 1113 w 3309302"/>
              <a:gd name="connsiteY8" fmla="*/ 0 h 3503470"/>
              <a:gd name="connsiteX9" fmla="*/ 579 w 3309302"/>
              <a:gd name="connsiteY9" fmla="*/ 3503470 h 3503470"/>
              <a:gd name="connsiteX10" fmla="*/ 75178 w 3309302"/>
              <a:gd name="connsiteY10" fmla="*/ 3432988 h 3503470"/>
              <a:gd name="connsiteX0" fmla="*/ 75178 w 3309302"/>
              <a:gd name="connsiteY0" fmla="*/ 3432988 h 3503470"/>
              <a:gd name="connsiteX1" fmla="*/ 1446778 w 3309302"/>
              <a:gd name="connsiteY1" fmla="*/ 2475045 h 3503470"/>
              <a:gd name="connsiteX2" fmla="*/ 2099921 w 3309302"/>
              <a:gd name="connsiteY2" fmla="*/ 1941645 h 3503470"/>
              <a:gd name="connsiteX3" fmla="*/ 2655092 w 3309302"/>
              <a:gd name="connsiteY3" fmla="*/ 1521172 h 3503470"/>
              <a:gd name="connsiteX4" fmla="*/ 3067148 w 3309302"/>
              <a:gd name="connsiteY4" fmla="*/ 1210107 h 3503470"/>
              <a:gd name="connsiteX5" fmla="*/ 3301297 w 3309302"/>
              <a:gd name="connsiteY5" fmla="*/ 1003829 h 3503470"/>
              <a:gd name="connsiteX6" fmla="*/ 3309302 w 3309302"/>
              <a:gd name="connsiteY6" fmla="*/ 738498 h 3503470"/>
              <a:gd name="connsiteX7" fmla="*/ 1528756 w 3309302"/>
              <a:gd name="connsiteY7" fmla="*/ 722545 h 3503470"/>
              <a:gd name="connsiteX8" fmla="*/ 1466642 w 3309302"/>
              <a:gd name="connsiteY8" fmla="*/ 48265 h 3503470"/>
              <a:gd name="connsiteX9" fmla="*/ 1113 w 3309302"/>
              <a:gd name="connsiteY9" fmla="*/ 0 h 3503470"/>
              <a:gd name="connsiteX10" fmla="*/ 579 w 3309302"/>
              <a:gd name="connsiteY10" fmla="*/ 3503470 h 3503470"/>
              <a:gd name="connsiteX11" fmla="*/ 75178 w 3309302"/>
              <a:gd name="connsiteY11" fmla="*/ 3432988 h 3503470"/>
              <a:gd name="connsiteX0" fmla="*/ 75178 w 3309302"/>
              <a:gd name="connsiteY0" fmla="*/ 3432988 h 3503470"/>
              <a:gd name="connsiteX1" fmla="*/ 1446778 w 3309302"/>
              <a:gd name="connsiteY1" fmla="*/ 2475045 h 3503470"/>
              <a:gd name="connsiteX2" fmla="*/ 2099921 w 3309302"/>
              <a:gd name="connsiteY2" fmla="*/ 1941645 h 3503470"/>
              <a:gd name="connsiteX3" fmla="*/ 2655092 w 3309302"/>
              <a:gd name="connsiteY3" fmla="*/ 1521172 h 3503470"/>
              <a:gd name="connsiteX4" fmla="*/ 3067148 w 3309302"/>
              <a:gd name="connsiteY4" fmla="*/ 1210107 h 3503470"/>
              <a:gd name="connsiteX5" fmla="*/ 3301297 w 3309302"/>
              <a:gd name="connsiteY5" fmla="*/ 1003829 h 3503470"/>
              <a:gd name="connsiteX6" fmla="*/ 3309302 w 3309302"/>
              <a:gd name="connsiteY6" fmla="*/ 738498 h 3503470"/>
              <a:gd name="connsiteX7" fmla="*/ 1528756 w 3309302"/>
              <a:gd name="connsiteY7" fmla="*/ 722545 h 3503470"/>
              <a:gd name="connsiteX8" fmla="*/ 1466642 w 3309302"/>
              <a:gd name="connsiteY8" fmla="*/ 48265 h 3503470"/>
              <a:gd name="connsiteX9" fmla="*/ 1113 w 3309302"/>
              <a:gd name="connsiteY9" fmla="*/ 0 h 3503470"/>
              <a:gd name="connsiteX10" fmla="*/ 579 w 3309302"/>
              <a:gd name="connsiteY10" fmla="*/ 3503470 h 3503470"/>
              <a:gd name="connsiteX11" fmla="*/ 75178 w 3309302"/>
              <a:gd name="connsiteY11" fmla="*/ 3432988 h 3503470"/>
              <a:gd name="connsiteX0" fmla="*/ 75178 w 3309302"/>
              <a:gd name="connsiteY0" fmla="*/ 3432988 h 3503470"/>
              <a:gd name="connsiteX1" fmla="*/ 1446778 w 3309302"/>
              <a:gd name="connsiteY1" fmla="*/ 2475045 h 3503470"/>
              <a:gd name="connsiteX2" fmla="*/ 2099921 w 3309302"/>
              <a:gd name="connsiteY2" fmla="*/ 1941645 h 3503470"/>
              <a:gd name="connsiteX3" fmla="*/ 2655092 w 3309302"/>
              <a:gd name="connsiteY3" fmla="*/ 1521172 h 3503470"/>
              <a:gd name="connsiteX4" fmla="*/ 3067148 w 3309302"/>
              <a:gd name="connsiteY4" fmla="*/ 1210107 h 3503470"/>
              <a:gd name="connsiteX5" fmla="*/ 3301297 w 3309302"/>
              <a:gd name="connsiteY5" fmla="*/ 1003829 h 3503470"/>
              <a:gd name="connsiteX6" fmla="*/ 3309302 w 3309302"/>
              <a:gd name="connsiteY6" fmla="*/ 738498 h 3503470"/>
              <a:gd name="connsiteX7" fmla="*/ 1528756 w 3309302"/>
              <a:gd name="connsiteY7" fmla="*/ 722545 h 3503470"/>
              <a:gd name="connsiteX8" fmla="*/ 1466642 w 3309302"/>
              <a:gd name="connsiteY8" fmla="*/ 48265 h 3503470"/>
              <a:gd name="connsiteX9" fmla="*/ 1113 w 3309302"/>
              <a:gd name="connsiteY9" fmla="*/ 0 h 3503470"/>
              <a:gd name="connsiteX10" fmla="*/ 579 w 3309302"/>
              <a:gd name="connsiteY10" fmla="*/ 3503470 h 3503470"/>
              <a:gd name="connsiteX11" fmla="*/ 75178 w 3309302"/>
              <a:gd name="connsiteY11" fmla="*/ 3432988 h 3503470"/>
              <a:gd name="connsiteX0" fmla="*/ 75178 w 3309302"/>
              <a:gd name="connsiteY0" fmla="*/ 3432988 h 3503470"/>
              <a:gd name="connsiteX1" fmla="*/ 1446778 w 3309302"/>
              <a:gd name="connsiteY1" fmla="*/ 2475045 h 3503470"/>
              <a:gd name="connsiteX2" fmla="*/ 2099921 w 3309302"/>
              <a:gd name="connsiteY2" fmla="*/ 1941645 h 3503470"/>
              <a:gd name="connsiteX3" fmla="*/ 2655092 w 3309302"/>
              <a:gd name="connsiteY3" fmla="*/ 1521172 h 3503470"/>
              <a:gd name="connsiteX4" fmla="*/ 3067148 w 3309302"/>
              <a:gd name="connsiteY4" fmla="*/ 1210107 h 3503470"/>
              <a:gd name="connsiteX5" fmla="*/ 3301297 w 3309302"/>
              <a:gd name="connsiteY5" fmla="*/ 1003829 h 3503470"/>
              <a:gd name="connsiteX6" fmla="*/ 3309302 w 3309302"/>
              <a:gd name="connsiteY6" fmla="*/ 738498 h 3503470"/>
              <a:gd name="connsiteX7" fmla="*/ 1528756 w 3309302"/>
              <a:gd name="connsiteY7" fmla="*/ 722545 h 3503470"/>
              <a:gd name="connsiteX8" fmla="*/ 1456290 w 3309302"/>
              <a:gd name="connsiteY8" fmla="*/ 96427 h 3503470"/>
              <a:gd name="connsiteX9" fmla="*/ 1113 w 3309302"/>
              <a:gd name="connsiteY9" fmla="*/ 0 h 3503470"/>
              <a:gd name="connsiteX10" fmla="*/ 579 w 3309302"/>
              <a:gd name="connsiteY10" fmla="*/ 3503470 h 3503470"/>
              <a:gd name="connsiteX11" fmla="*/ 75178 w 3309302"/>
              <a:gd name="connsiteY11" fmla="*/ 3432988 h 3503470"/>
              <a:gd name="connsiteX0" fmla="*/ 75178 w 3309302"/>
              <a:gd name="connsiteY0" fmla="*/ 3432988 h 3503470"/>
              <a:gd name="connsiteX1" fmla="*/ 1446778 w 3309302"/>
              <a:gd name="connsiteY1" fmla="*/ 2475045 h 3503470"/>
              <a:gd name="connsiteX2" fmla="*/ 2099921 w 3309302"/>
              <a:gd name="connsiteY2" fmla="*/ 1941645 h 3503470"/>
              <a:gd name="connsiteX3" fmla="*/ 2655092 w 3309302"/>
              <a:gd name="connsiteY3" fmla="*/ 1521172 h 3503470"/>
              <a:gd name="connsiteX4" fmla="*/ 3067148 w 3309302"/>
              <a:gd name="connsiteY4" fmla="*/ 1210107 h 3503470"/>
              <a:gd name="connsiteX5" fmla="*/ 3301297 w 3309302"/>
              <a:gd name="connsiteY5" fmla="*/ 1003829 h 3503470"/>
              <a:gd name="connsiteX6" fmla="*/ 3309302 w 3309302"/>
              <a:gd name="connsiteY6" fmla="*/ 738498 h 3503470"/>
              <a:gd name="connsiteX7" fmla="*/ 1528756 w 3309302"/>
              <a:gd name="connsiteY7" fmla="*/ 722545 h 3503470"/>
              <a:gd name="connsiteX8" fmla="*/ 1456290 w 3309302"/>
              <a:gd name="connsiteY8" fmla="*/ 96427 h 3503470"/>
              <a:gd name="connsiteX9" fmla="*/ 1113 w 3309302"/>
              <a:gd name="connsiteY9" fmla="*/ 0 h 3503470"/>
              <a:gd name="connsiteX10" fmla="*/ 579 w 3309302"/>
              <a:gd name="connsiteY10" fmla="*/ 3503470 h 3503470"/>
              <a:gd name="connsiteX11" fmla="*/ 75178 w 3309302"/>
              <a:gd name="connsiteY11" fmla="*/ 3432988 h 3503470"/>
              <a:gd name="connsiteX0" fmla="*/ 75178 w 3309302"/>
              <a:gd name="connsiteY0" fmla="*/ 3432988 h 3503470"/>
              <a:gd name="connsiteX1" fmla="*/ 1446778 w 3309302"/>
              <a:gd name="connsiteY1" fmla="*/ 2475045 h 3503470"/>
              <a:gd name="connsiteX2" fmla="*/ 2099921 w 3309302"/>
              <a:gd name="connsiteY2" fmla="*/ 1941645 h 3503470"/>
              <a:gd name="connsiteX3" fmla="*/ 2655092 w 3309302"/>
              <a:gd name="connsiteY3" fmla="*/ 1521172 h 3503470"/>
              <a:gd name="connsiteX4" fmla="*/ 3067148 w 3309302"/>
              <a:gd name="connsiteY4" fmla="*/ 1210107 h 3503470"/>
              <a:gd name="connsiteX5" fmla="*/ 3301297 w 3309302"/>
              <a:gd name="connsiteY5" fmla="*/ 1003829 h 3503470"/>
              <a:gd name="connsiteX6" fmla="*/ 3309302 w 3309302"/>
              <a:gd name="connsiteY6" fmla="*/ 738498 h 3503470"/>
              <a:gd name="connsiteX7" fmla="*/ 1528756 w 3309302"/>
              <a:gd name="connsiteY7" fmla="*/ 722545 h 3503470"/>
              <a:gd name="connsiteX8" fmla="*/ 1528754 w 3309302"/>
              <a:gd name="connsiteY8" fmla="*/ 64318 h 3503470"/>
              <a:gd name="connsiteX9" fmla="*/ 1113 w 3309302"/>
              <a:gd name="connsiteY9" fmla="*/ 0 h 3503470"/>
              <a:gd name="connsiteX10" fmla="*/ 579 w 3309302"/>
              <a:gd name="connsiteY10" fmla="*/ 3503470 h 3503470"/>
              <a:gd name="connsiteX11" fmla="*/ 75178 w 3309302"/>
              <a:gd name="connsiteY11" fmla="*/ 3432988 h 3503470"/>
              <a:gd name="connsiteX0" fmla="*/ 75178 w 3309302"/>
              <a:gd name="connsiteY0" fmla="*/ 3432988 h 3503470"/>
              <a:gd name="connsiteX1" fmla="*/ 1446778 w 3309302"/>
              <a:gd name="connsiteY1" fmla="*/ 2475045 h 3503470"/>
              <a:gd name="connsiteX2" fmla="*/ 2099921 w 3309302"/>
              <a:gd name="connsiteY2" fmla="*/ 1941645 h 3503470"/>
              <a:gd name="connsiteX3" fmla="*/ 2655092 w 3309302"/>
              <a:gd name="connsiteY3" fmla="*/ 1521172 h 3503470"/>
              <a:gd name="connsiteX4" fmla="*/ 3067148 w 3309302"/>
              <a:gd name="connsiteY4" fmla="*/ 1210107 h 3503470"/>
              <a:gd name="connsiteX5" fmla="*/ 3301297 w 3309302"/>
              <a:gd name="connsiteY5" fmla="*/ 1003829 h 3503470"/>
              <a:gd name="connsiteX6" fmla="*/ 3309302 w 3309302"/>
              <a:gd name="connsiteY6" fmla="*/ 738498 h 3503470"/>
              <a:gd name="connsiteX7" fmla="*/ 1528756 w 3309302"/>
              <a:gd name="connsiteY7" fmla="*/ 722545 h 3503470"/>
              <a:gd name="connsiteX8" fmla="*/ 1528754 w 3309302"/>
              <a:gd name="connsiteY8" fmla="*/ 64318 h 3503470"/>
              <a:gd name="connsiteX9" fmla="*/ 1113 w 3309302"/>
              <a:gd name="connsiteY9" fmla="*/ 0 h 3503470"/>
              <a:gd name="connsiteX10" fmla="*/ 579 w 3309302"/>
              <a:gd name="connsiteY10" fmla="*/ 3503470 h 3503470"/>
              <a:gd name="connsiteX11" fmla="*/ 75178 w 3309302"/>
              <a:gd name="connsiteY11" fmla="*/ 3432988 h 3503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09302" h="3503470">
                <a:moveTo>
                  <a:pt x="75178" y="3432988"/>
                </a:moveTo>
                <a:lnTo>
                  <a:pt x="1446778" y="2475045"/>
                </a:lnTo>
                <a:lnTo>
                  <a:pt x="2099921" y="1941645"/>
                </a:lnTo>
                <a:lnTo>
                  <a:pt x="2655092" y="1521172"/>
                </a:lnTo>
                <a:cubicBezTo>
                  <a:pt x="2782092" y="1422835"/>
                  <a:pt x="2940148" y="1356607"/>
                  <a:pt x="3067148" y="1210107"/>
                </a:cubicBezTo>
                <a:lnTo>
                  <a:pt x="3301297" y="1003829"/>
                </a:lnTo>
                <a:lnTo>
                  <a:pt x="3309302" y="738498"/>
                </a:lnTo>
                <a:cubicBezTo>
                  <a:pt x="3058737" y="667536"/>
                  <a:pt x="1846218" y="741259"/>
                  <a:pt x="1528756" y="722545"/>
                </a:cubicBezTo>
                <a:cubicBezTo>
                  <a:pt x="1511503" y="446962"/>
                  <a:pt x="1507308" y="321204"/>
                  <a:pt x="1528754" y="64318"/>
                </a:cubicBezTo>
                <a:lnTo>
                  <a:pt x="1113" y="0"/>
                </a:lnTo>
                <a:cubicBezTo>
                  <a:pt x="-2516" y="921657"/>
                  <a:pt x="4208" y="2581813"/>
                  <a:pt x="579" y="3503470"/>
                </a:cubicBezTo>
                <a:lnTo>
                  <a:pt x="75178" y="3432988"/>
                </a:lnTo>
                <a:close/>
              </a:path>
            </a:pathLst>
          </a:cu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06090"/>
          </a:xfrm>
        </p:spPr>
        <p:txBody>
          <a:bodyPr/>
          <a:lstStyle/>
          <a:p>
            <a:r>
              <a:rPr lang="en-US" sz="2000" dirty="0"/>
              <a:t>Impact on instabilities: new collimators with BPMs and ferrites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92696"/>
            <a:ext cx="9001000" cy="522404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Expected consequences on beam dynamics:</a:t>
            </a:r>
          </a:p>
          <a:p>
            <a:pPr marL="457200" lvl="1" indent="0">
              <a:buNone/>
            </a:pPr>
            <a:r>
              <a:rPr lang="en-US" sz="1400" dirty="0" smtClean="0">
                <a:sym typeface="Wingdings" panose="05000000000000000000" pitchFamily="2" charset="2"/>
              </a:rPr>
              <a:t> DELPHI, HEADTAIL and NHTVS simulations performed by N. Mounet and A. Burov (</a:t>
            </a:r>
            <a:r>
              <a:rPr lang="en-US" sz="1400" dirty="0" smtClean="0">
                <a:sym typeface="Wingdings" panose="05000000000000000000" pitchFamily="2" charset="2"/>
                <a:hlinkClick r:id="rId3"/>
              </a:rPr>
              <a:t>TCTP meeting in April 2013</a:t>
            </a:r>
            <a:r>
              <a:rPr lang="en-US" sz="1400" dirty="0" smtClean="0">
                <a:sym typeface="Wingdings" panose="05000000000000000000" pitchFamily="2" charset="2"/>
              </a:rPr>
              <a:t>) and rechecked by N. Biancacci et al (in 2014).  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small impact on beam stability expected.</a:t>
            </a:r>
            <a:endParaRPr lang="en-US" sz="1400" dirty="0" smtClean="0">
              <a:sym typeface="Wingdings" panose="05000000000000000000" pitchFamily="2" charset="2"/>
            </a:endParaRPr>
          </a:p>
          <a:p>
            <a:pPr lvl="1">
              <a:buFont typeface="Wingdings"/>
              <a:buChar char="à"/>
            </a:pPr>
            <a:r>
              <a:rPr lang="en-US" sz="1400" dirty="0" smtClean="0">
                <a:sym typeface="Wingdings" panose="05000000000000000000" pitchFamily="2" charset="2"/>
              </a:rPr>
              <a:t>Most of the beam induced heat load on the jaw and not the ferrites (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~1 W expected on the ferrites after LS1</a:t>
            </a:r>
            <a:r>
              <a:rPr lang="en-US" sz="1400" dirty="0" smtClean="0">
                <a:sym typeface="Wingdings" panose="05000000000000000000" pitchFamily="2" charset="2"/>
              </a:rPr>
              <a:t>)</a:t>
            </a:r>
          </a:p>
          <a:p>
            <a:pPr lvl="1">
              <a:buFont typeface="Wingdings"/>
              <a:buChar char="à"/>
            </a:pPr>
            <a:endParaRPr lang="en-US" sz="1400" dirty="0" smtClean="0"/>
          </a:p>
          <a:p>
            <a:r>
              <a:rPr lang="en-US" sz="1800" dirty="0" smtClean="0"/>
              <a:t>Actions during LS1:</a:t>
            </a:r>
          </a:p>
          <a:p>
            <a:pPr lvl="1"/>
            <a:r>
              <a:rPr lang="en-US" sz="1400" dirty="0" smtClean="0"/>
              <a:t>Heavy simulation and measurement campaign to characterize fully the new collimator design (with the help of EN-MME, A. Mostacci (La </a:t>
            </a:r>
            <a:r>
              <a:rPr lang="en-US" sz="1400" dirty="0" err="1" smtClean="0"/>
              <a:t>Sapienza</a:t>
            </a:r>
            <a:r>
              <a:rPr lang="en-US" sz="1400" dirty="0" smtClean="0"/>
              <a:t>), M. Zobov and O. Frasciello, INFN </a:t>
            </a:r>
            <a:r>
              <a:rPr lang="en-US" sz="1400" dirty="0" err="1" smtClean="0"/>
              <a:t>Frascati</a:t>
            </a:r>
            <a:r>
              <a:rPr lang="en-US" sz="1400" dirty="0" smtClean="0"/>
              <a:t> and HL-LHC WP2 funding). </a:t>
            </a:r>
          </a:p>
          <a:p>
            <a:endParaRPr lang="en-US" sz="1800" dirty="0" smtClean="0"/>
          </a:p>
          <a:p>
            <a:r>
              <a:rPr lang="en-US" sz="1800" dirty="0" smtClean="0"/>
              <a:t>What can we do if there are still problems?</a:t>
            </a:r>
          </a:p>
          <a:p>
            <a:pPr lvl="1"/>
            <a:r>
              <a:rPr lang="en-US" sz="1400" dirty="0" smtClean="0"/>
              <a:t>Check if problem is a non-conformity or design problem</a:t>
            </a:r>
            <a:br>
              <a:rPr lang="en-US" sz="1400" dirty="0" smtClean="0"/>
            </a:br>
            <a:r>
              <a:rPr lang="en-US" sz="1400" dirty="0" smtClean="0"/>
              <a:t>to decide if useful to change with spare</a:t>
            </a:r>
          </a:p>
          <a:p>
            <a:pPr lvl="1"/>
            <a:r>
              <a:rPr lang="en-US" sz="1400" dirty="0"/>
              <a:t>Decrease intensity per bunch</a:t>
            </a:r>
          </a:p>
          <a:p>
            <a:pPr lvl="1"/>
            <a:r>
              <a:rPr lang="en-US" sz="1400" dirty="0" smtClean="0"/>
              <a:t>For </a:t>
            </a:r>
            <a:r>
              <a:rPr lang="en-US" sz="1400" b="1" dirty="0" smtClean="0"/>
              <a:t>stability</a:t>
            </a:r>
            <a:r>
              <a:rPr lang="en-US" sz="1400" dirty="0" smtClean="0"/>
              <a:t>, increase jaw gap, or at constant gap </a:t>
            </a:r>
            <a:br>
              <a:rPr lang="en-US" sz="1400" dirty="0" smtClean="0"/>
            </a:br>
            <a:r>
              <a:rPr lang="en-US" sz="1400" dirty="0" smtClean="0"/>
              <a:t>decrease beta function at the TCTs.</a:t>
            </a:r>
          </a:p>
          <a:p>
            <a:pPr lvl="1"/>
            <a:r>
              <a:rPr lang="en-US" sz="1400" dirty="0" smtClean="0"/>
              <a:t>For </a:t>
            </a:r>
            <a:r>
              <a:rPr lang="en-US" sz="1400" b="1" dirty="0" smtClean="0"/>
              <a:t>heating</a:t>
            </a:r>
            <a:r>
              <a:rPr lang="en-US" sz="1400" dirty="0" smtClean="0"/>
              <a:t>, increasing bunch length </a:t>
            </a:r>
            <a:br>
              <a:rPr lang="en-US" sz="1400" dirty="0" smtClean="0"/>
            </a:br>
            <a:r>
              <a:rPr lang="en-US" sz="1400" dirty="0" smtClean="0"/>
              <a:t>and decreasing jaw gap (!) should help</a:t>
            </a:r>
            <a:r>
              <a:rPr lang="en-US" sz="1400" dirty="0" smtClean="0"/>
              <a:t>.</a:t>
            </a:r>
          </a:p>
          <a:p>
            <a:pPr lvl="1"/>
            <a:r>
              <a:rPr lang="en-US" sz="1400" dirty="0"/>
              <a:t>Future designs of collimators with BPMs should</a:t>
            </a:r>
            <a:br>
              <a:rPr lang="en-US" sz="1400" dirty="0"/>
            </a:br>
            <a:r>
              <a:rPr lang="en-US" sz="1400" dirty="0"/>
              <a:t>use lateral RF contacts instead of/in addition to</a:t>
            </a:r>
            <a:br>
              <a:rPr lang="en-US" sz="1400" dirty="0"/>
            </a:br>
            <a:r>
              <a:rPr lang="en-US" sz="1400" dirty="0"/>
              <a:t>ferrites</a:t>
            </a:r>
            <a:r>
              <a:rPr lang="en-US" sz="1400" dirty="0" smtClean="0"/>
              <a:t>.</a:t>
            </a:r>
            <a:endParaRPr lang="en-US" sz="1400" dirty="0" smtClean="0"/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5916740"/>
            <a:ext cx="332385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Impact is expected to be small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Need to be monitored in run 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44372" y="3031767"/>
            <a:ext cx="15892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N. Biancacci et al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17</a:t>
            </a:fld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5849466" y="4643844"/>
            <a:ext cx="1765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UNSTABLE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7164288" y="5547408"/>
            <a:ext cx="1468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STABLE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7511846" y="5161430"/>
            <a:ext cx="1452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25 ns nominal beam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2970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2" grpId="0" animBg="1"/>
      <p:bldP spid="23" grpId="0"/>
      <p:bldP spid="26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Impact on instabilities: </a:t>
            </a:r>
            <a:br>
              <a:rPr lang="en-US" sz="3600" dirty="0" smtClean="0"/>
            </a:br>
            <a:r>
              <a:rPr lang="en-US" sz="3600" dirty="0" smtClean="0"/>
              <a:t>new TCL4 and TCL6 + Roman pots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547260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Causes:</a:t>
            </a:r>
          </a:p>
          <a:p>
            <a:pPr lvl="1"/>
            <a:r>
              <a:rPr lang="en-US" sz="1400" dirty="0" smtClean="0"/>
              <a:t>Very </a:t>
            </a:r>
            <a:r>
              <a:rPr lang="en-US" sz="1400" dirty="0" smtClean="0"/>
              <a:t>small gaps for Roman </a:t>
            </a:r>
            <a:r>
              <a:rPr lang="en-US" sz="1400" dirty="0" smtClean="0"/>
              <a:t>pots </a:t>
            </a:r>
            <a:r>
              <a:rPr lang="en-US" sz="1400" dirty="0"/>
              <a:t>and TCL6 </a:t>
            </a:r>
            <a:r>
              <a:rPr lang="en-US" sz="1400" dirty="0" smtClean="0">
                <a:sym typeface="Wingdings" panose="05000000000000000000" pitchFamily="2" charset="2"/>
              </a:rPr>
              <a:t> </a:t>
            </a:r>
            <a:r>
              <a:rPr lang="en-US" sz="1400" dirty="0" smtClean="0">
                <a:sym typeface="Wingdings" panose="05000000000000000000" pitchFamily="2" charset="2"/>
              </a:rPr>
              <a:t>high impedance</a:t>
            </a:r>
          </a:p>
          <a:p>
            <a:pPr lvl="1"/>
            <a:r>
              <a:rPr lang="en-US" sz="1400" dirty="0" smtClean="0"/>
              <a:t>TCL4 has a smaller impact (metallic collimator at reasonable gaps)</a:t>
            </a:r>
          </a:p>
          <a:p>
            <a:pPr lvl="1"/>
            <a:r>
              <a:rPr lang="en-US" sz="1400" dirty="0" smtClean="0"/>
              <a:t>Need to wait for the operational scenarios for these collimators and Roman pots (to be discussed at LMC: a t</a:t>
            </a:r>
            <a:r>
              <a:rPr lang="en-GB" sz="1400" dirty="0" err="1" smtClean="0"/>
              <a:t>radeoff</a:t>
            </a:r>
            <a:r>
              <a:rPr lang="en-GB" sz="1400" dirty="0" smtClean="0"/>
              <a:t> should be found between </a:t>
            </a:r>
            <a:r>
              <a:rPr lang="en-GB" sz="1400" dirty="0"/>
              <a:t>TOTEM </a:t>
            </a:r>
            <a:r>
              <a:rPr lang="en-GB" sz="1400" dirty="0" smtClean="0"/>
              <a:t>protection and performance and requests by the impedance/energy deposition/collimation teams)</a:t>
            </a:r>
            <a:r>
              <a:rPr lang="en-US" sz="1400" dirty="0" smtClean="0"/>
              <a:t>.</a:t>
            </a:r>
          </a:p>
          <a:p>
            <a:pPr marL="457200" lvl="1" indent="0">
              <a:buNone/>
            </a:pPr>
            <a:endParaRPr lang="en-US" sz="1400" dirty="0"/>
          </a:p>
          <a:p>
            <a:r>
              <a:rPr lang="en-US" sz="1800" dirty="0" smtClean="0"/>
              <a:t>What can we do if there are problems?</a:t>
            </a:r>
          </a:p>
          <a:p>
            <a:pPr lvl="1"/>
            <a:r>
              <a:rPr lang="en-US" sz="1400" dirty="0" smtClean="0"/>
              <a:t>Retract the jaws and the Roman pots!</a:t>
            </a:r>
          </a:p>
          <a:p>
            <a:pPr lvl="1"/>
            <a:r>
              <a:rPr lang="en-US" sz="1400" dirty="0" smtClean="0"/>
              <a:t>Decrease bunch </a:t>
            </a:r>
            <a:r>
              <a:rPr lang="en-US" sz="1400" dirty="0" smtClean="0"/>
              <a:t>intensity</a:t>
            </a:r>
            <a:endParaRPr lang="en-US" sz="1400" dirty="0" smtClean="0"/>
          </a:p>
          <a:p>
            <a:pPr lvl="1"/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92634" y="5879013"/>
            <a:ext cx="527298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Impedance could limit the smallest operational gap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/>
              <a:buChar char="à"/>
            </a:pP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Need to be monitored in run 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18</a:t>
            </a:fld>
            <a:endParaRPr lang="en-GB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589" b="27039"/>
          <a:stretch/>
        </p:blipFill>
        <p:spPr bwMode="auto">
          <a:xfrm>
            <a:off x="4716016" y="2636912"/>
            <a:ext cx="4422164" cy="3069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836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Other relevant information due to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19261"/>
            <a:ext cx="8784976" cy="5462067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3</a:t>
            </a:r>
            <a:r>
              <a:rPr lang="en-US" sz="1600" b="1" baseline="30000" dirty="0" smtClean="0"/>
              <a:t>rd</a:t>
            </a:r>
            <a:r>
              <a:rPr lang="en-US" sz="1600" b="1" dirty="0" smtClean="0"/>
              <a:t> TCDQ module </a:t>
            </a:r>
            <a:r>
              <a:rPr lang="en-US" sz="1600" dirty="0" smtClean="0">
                <a:sym typeface="Wingdings" panose="05000000000000000000" pitchFamily="2" charset="2"/>
              </a:rPr>
              <a:t> simulated impact on impedance expected to be </a:t>
            </a:r>
            <a:r>
              <a:rPr lang="en-US" sz="1600" dirty="0" smtClean="0">
                <a:sym typeface="Wingdings" panose="05000000000000000000" pitchFamily="2" charset="2"/>
              </a:rPr>
              <a:t>small</a:t>
            </a:r>
          </a:p>
          <a:p>
            <a:r>
              <a:rPr lang="en-US" sz="1600" b="1" dirty="0" smtClean="0"/>
              <a:t>BGV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 potential heating by RF mode at high frequency to be monitored</a:t>
            </a:r>
            <a:endParaRPr lang="en-US" sz="1600" dirty="0" smtClean="0"/>
          </a:p>
          <a:p>
            <a:r>
              <a:rPr lang="en-US" sz="1600" b="1" dirty="0" smtClean="0"/>
              <a:t>UA9 goniometer </a:t>
            </a:r>
            <a:r>
              <a:rPr lang="en-US" sz="1600" dirty="0" smtClean="0">
                <a:sym typeface="Wingdings" panose="05000000000000000000" pitchFamily="2" charset="2"/>
              </a:rPr>
              <a:t> no impact expected since well shielded from the beam.</a:t>
            </a:r>
            <a:endParaRPr lang="en-US" sz="1600" dirty="0" smtClean="0"/>
          </a:p>
          <a:p>
            <a:r>
              <a:rPr lang="en-US" sz="1600" b="1" dirty="0" smtClean="0"/>
              <a:t>Passive absorbers in IR3 </a:t>
            </a:r>
            <a:r>
              <a:rPr lang="en-US" sz="1600" dirty="0" smtClean="0">
                <a:sym typeface="Wingdings" panose="05000000000000000000" pitchFamily="2" charset="2"/>
              </a:rPr>
              <a:t> no impact expected.</a:t>
            </a:r>
          </a:p>
          <a:p>
            <a:r>
              <a:rPr lang="en-US" sz="1600" b="1" dirty="0" smtClean="0">
                <a:sym typeface="Wingdings" panose="05000000000000000000" pitchFamily="2" charset="2"/>
              </a:rPr>
              <a:t>New beam pipe in CMS and ATLAS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ym typeface="Wingdings" panose="05000000000000000000" pitchFamily="2" charset="2"/>
              </a:rPr>
              <a:t>no issue </a:t>
            </a:r>
            <a:r>
              <a:rPr lang="en-US" sz="1600" dirty="0" smtClean="0">
                <a:sym typeface="Wingdings" panose="05000000000000000000" pitchFamily="2" charset="2"/>
              </a:rPr>
              <a:t>expected.</a:t>
            </a:r>
            <a:endParaRPr lang="en-US" sz="1600" dirty="0" smtClean="0">
              <a:sym typeface="Wingdings" panose="05000000000000000000" pitchFamily="2" charset="2"/>
            </a:endParaRPr>
          </a:p>
          <a:p>
            <a:r>
              <a:rPr lang="en-US" sz="1600" b="1" dirty="0" smtClean="0">
                <a:sym typeface="Wingdings" panose="05000000000000000000" pitchFamily="2" charset="2"/>
              </a:rPr>
              <a:t>TCP spare </a:t>
            </a:r>
            <a:r>
              <a:rPr lang="en-US" sz="1600" dirty="0" smtClean="0">
                <a:sym typeface="Wingdings" panose="05000000000000000000" pitchFamily="2" charset="2"/>
              </a:rPr>
              <a:t>that was overheating will be inspected this week with EN-STI colleagues.</a:t>
            </a:r>
          </a:p>
          <a:p>
            <a:endParaRPr lang="en-US" sz="1600" dirty="0" smtClean="0">
              <a:sym typeface="Wingdings" panose="05000000000000000000" pitchFamily="2" charset="2"/>
            </a:endParaRPr>
          </a:p>
          <a:p>
            <a:r>
              <a:rPr lang="en-US" sz="1600" b="1" dirty="0" smtClean="0">
                <a:sym typeface="Wingdings" panose="05000000000000000000" pitchFamily="2" charset="2"/>
              </a:rPr>
              <a:t>8b4e beam </a:t>
            </a:r>
            <a:r>
              <a:rPr lang="en-US" sz="1600" dirty="0" smtClean="0">
                <a:sym typeface="Wingdings" panose="05000000000000000000" pitchFamily="2" charset="2"/>
              </a:rPr>
              <a:t>may lead to more heating due to the additional beam spectral lines that are not present with either regular 50 ns or 25 ns beams</a:t>
            </a:r>
          </a:p>
          <a:p>
            <a:endParaRPr lang="en-US" sz="1600" dirty="0" smtClean="0">
              <a:sym typeface="Wingdings" panose="05000000000000000000" pitchFamily="2" charset="2"/>
            </a:endParaRPr>
          </a:p>
          <a:p>
            <a:r>
              <a:rPr lang="en-US" sz="1600" dirty="0" smtClean="0">
                <a:sym typeface="Wingdings" panose="05000000000000000000" pitchFamily="2" charset="2"/>
              </a:rPr>
              <a:t>New studies account for the impact </a:t>
            </a:r>
            <a:br>
              <a:rPr lang="en-US" sz="1600" dirty="0" smtClean="0">
                <a:sym typeface="Wingdings" panose="05000000000000000000" pitchFamily="2" charset="2"/>
              </a:rPr>
            </a:br>
            <a:r>
              <a:rPr lang="en-US" sz="1600" dirty="0" smtClean="0">
                <a:sym typeface="Wingdings" panose="05000000000000000000" pitchFamily="2" charset="2"/>
              </a:rPr>
              <a:t>of 2 counter-rotating beams on beam </a:t>
            </a:r>
            <a:br>
              <a:rPr lang="en-US" sz="1600" dirty="0" smtClean="0">
                <a:sym typeface="Wingdings" panose="05000000000000000000" pitchFamily="2" charset="2"/>
              </a:rPr>
            </a:br>
            <a:r>
              <a:rPr lang="en-US" sz="1600" dirty="0" smtClean="0">
                <a:sym typeface="Wingdings" panose="05000000000000000000" pitchFamily="2" charset="2"/>
              </a:rPr>
              <a:t>induced heating in the beam screen</a:t>
            </a:r>
            <a:br>
              <a:rPr lang="en-US" sz="1600" dirty="0" smtClean="0">
                <a:sym typeface="Wingdings" panose="05000000000000000000" pitchFamily="2" charset="2"/>
              </a:rPr>
            </a:br>
            <a:r>
              <a:rPr lang="en-US" sz="1600" dirty="0" smtClean="0">
                <a:sym typeface="Wingdings" panose="05000000000000000000" pitchFamily="2" charset="2"/>
              </a:rPr>
              <a:t>(with weld) G. Iadarola, G. Rumolo and </a:t>
            </a:r>
            <a:br>
              <a:rPr lang="en-US" sz="1600" dirty="0" smtClean="0">
                <a:sym typeface="Wingdings" panose="05000000000000000000" pitchFamily="2" charset="2"/>
              </a:rPr>
            </a:br>
            <a:r>
              <a:rPr lang="en-US" sz="1600" dirty="0" smtClean="0">
                <a:sym typeface="Wingdings" panose="05000000000000000000" pitchFamily="2" charset="2"/>
              </a:rPr>
              <a:t>C. Zannini. The impact is </a:t>
            </a:r>
            <a:r>
              <a:rPr lang="en-US" sz="1600" dirty="0">
                <a:sym typeface="Wingdings" panose="05000000000000000000" pitchFamily="2" charset="2"/>
              </a:rPr>
              <a:t>small so far</a:t>
            </a:r>
            <a:r>
              <a:rPr lang="en-US" sz="1600" dirty="0" smtClean="0">
                <a:sym typeface="Wingdings" panose="05000000000000000000" pitchFamily="2" charset="2"/>
              </a:rPr>
              <a:t/>
            </a:r>
            <a:br>
              <a:rPr lang="en-US" sz="1600" dirty="0" smtClean="0">
                <a:sym typeface="Wingdings" panose="05000000000000000000" pitchFamily="2" charset="2"/>
              </a:rPr>
            </a:br>
            <a:r>
              <a:rPr lang="en-US" sz="1600" dirty="0" smtClean="0">
                <a:sym typeface="Wingdings" panose="05000000000000000000" pitchFamily="2" charset="2"/>
              </a:rPr>
              <a:t>(for heating, 1 beam +1 beam ~ 2 beams). </a:t>
            </a:r>
            <a:endParaRPr lang="en-US" sz="1600" dirty="0" smtClean="0"/>
          </a:p>
          <a:p>
            <a:endParaRPr lang="en-GB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933056"/>
            <a:ext cx="3744416" cy="2803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08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76064"/>
          </a:xfrm>
        </p:spPr>
        <p:txBody>
          <a:bodyPr>
            <a:noAutofit/>
          </a:bodyPr>
          <a:lstStyle/>
          <a:p>
            <a:r>
              <a:rPr lang="en-US" sz="3200" dirty="0" smtClean="0"/>
              <a:t>Main messages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16" y="836712"/>
            <a:ext cx="8892480" cy="5904656"/>
          </a:xfrm>
        </p:spPr>
        <p:txBody>
          <a:bodyPr>
            <a:noAutofit/>
          </a:bodyPr>
          <a:lstStyle/>
          <a:p>
            <a:r>
              <a:rPr lang="en-US" sz="1700" dirty="0" smtClean="0">
                <a:solidFill>
                  <a:srgbClr val="FF0000"/>
                </a:solidFill>
              </a:rPr>
              <a:t>Significant </a:t>
            </a:r>
            <a:r>
              <a:rPr lang="en-US" sz="1700" dirty="0">
                <a:solidFill>
                  <a:srgbClr val="FF0000"/>
                </a:solidFill>
              </a:rPr>
              <a:t>impedance related issues during run 1</a:t>
            </a:r>
            <a:r>
              <a:rPr lang="en-US" sz="17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1700" dirty="0" smtClean="0">
                <a:solidFill>
                  <a:srgbClr val="FF0000"/>
                </a:solidFill>
                <a:sym typeface="Wingdings" panose="05000000000000000000" pitchFamily="2" charset="2"/>
              </a:rPr>
              <a:t>	 </a:t>
            </a:r>
            <a:r>
              <a:rPr lang="en-US" sz="1700" dirty="0" smtClean="0">
                <a:solidFill>
                  <a:srgbClr val="FF0000"/>
                </a:solidFill>
              </a:rPr>
              <a:t>Impressive </a:t>
            </a:r>
            <a:r>
              <a:rPr lang="en-US" sz="1700" dirty="0">
                <a:solidFill>
                  <a:srgbClr val="FF0000"/>
                </a:solidFill>
              </a:rPr>
              <a:t>effort by all involved equipment groups </a:t>
            </a:r>
            <a:r>
              <a:rPr lang="en-US" sz="1700" dirty="0"/>
              <a:t>to assess and </a:t>
            </a:r>
            <a:r>
              <a:rPr lang="en-US" sz="1700" dirty="0">
                <a:solidFill>
                  <a:srgbClr val="FF0000"/>
                </a:solidFill>
              </a:rPr>
              <a:t>reduce impedance</a:t>
            </a:r>
            <a:r>
              <a:rPr lang="en-US" sz="1700" dirty="0"/>
              <a:t> </a:t>
            </a:r>
            <a:r>
              <a:rPr lang="en-US" sz="1700" dirty="0" smtClean="0"/>
              <a:t>	of </a:t>
            </a:r>
            <a:r>
              <a:rPr lang="en-US" sz="1700" dirty="0"/>
              <a:t>their device (in particular TE-VSC, EN-STI, EN-MME, BE-BI, collimation team, BE-RF, </a:t>
            </a:r>
            <a:r>
              <a:rPr lang="en-US" sz="1700" dirty="0" smtClean="0"/>
              <a:t>	ATLAS</a:t>
            </a:r>
            <a:r>
              <a:rPr lang="en-US" sz="1700" dirty="0"/>
              <a:t>, ATLAS-AFP, ATLAS-ALFA, CMS, TOTEM, ALICE, </a:t>
            </a:r>
            <a:r>
              <a:rPr lang="en-US" sz="1700" dirty="0" smtClean="0"/>
              <a:t>LHCb)</a:t>
            </a:r>
            <a:endParaRPr lang="en-US" sz="17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100" dirty="0" smtClean="0"/>
          </a:p>
          <a:p>
            <a:endParaRPr lang="en-US" sz="700" dirty="0"/>
          </a:p>
          <a:p>
            <a:r>
              <a:rPr lang="en-US" sz="1700" dirty="0" smtClean="0">
                <a:solidFill>
                  <a:srgbClr val="FF0000"/>
                </a:solidFill>
              </a:rPr>
              <a:t>Concerning beam </a:t>
            </a:r>
            <a:r>
              <a:rPr lang="en-US" sz="1700" dirty="0">
                <a:solidFill>
                  <a:srgbClr val="FF0000"/>
                </a:solidFill>
              </a:rPr>
              <a:t>induced RF Heating:</a:t>
            </a:r>
          </a:p>
          <a:p>
            <a:pPr marL="0" indent="0">
              <a:buNone/>
            </a:pPr>
            <a:r>
              <a:rPr lang="en-US" sz="1700" dirty="0">
                <a:sym typeface="Wingdings" panose="05000000000000000000" pitchFamily="2" charset="2"/>
              </a:rPr>
              <a:t>	 M</a:t>
            </a:r>
            <a:r>
              <a:rPr lang="en-US" sz="1700" dirty="0"/>
              <a:t>any problems in run 1 linked to unexpected non-conformities. 		</a:t>
            </a:r>
          </a:p>
          <a:p>
            <a:pPr marL="0" indent="0">
              <a:buNone/>
            </a:pPr>
            <a:r>
              <a:rPr lang="en-US" sz="1700" dirty="0">
                <a:sym typeface="Wingdings" panose="05000000000000000000" pitchFamily="2" charset="2"/>
              </a:rPr>
              <a:t>		 </a:t>
            </a:r>
            <a:r>
              <a:rPr lang="en-US" sz="1700" dirty="0">
                <a:solidFill>
                  <a:srgbClr val="FF0000"/>
                </a:solidFill>
                <a:sym typeface="Wingdings" panose="05000000000000000000" pitchFamily="2" charset="2"/>
              </a:rPr>
              <a:t>M</a:t>
            </a:r>
            <a:r>
              <a:rPr lang="en-US" sz="1700" dirty="0">
                <a:solidFill>
                  <a:srgbClr val="FF0000"/>
                </a:solidFill>
              </a:rPr>
              <a:t>itigations  </a:t>
            </a:r>
            <a:r>
              <a:rPr lang="en-US" sz="1700" dirty="0" smtClean="0">
                <a:solidFill>
                  <a:srgbClr val="FF0000"/>
                </a:solidFill>
              </a:rPr>
              <a:t>put </a:t>
            </a:r>
            <a:r>
              <a:rPr lang="en-US" sz="1700" dirty="0">
                <a:solidFill>
                  <a:srgbClr val="FF0000"/>
                </a:solidFill>
              </a:rPr>
              <a:t>in place </a:t>
            </a:r>
            <a:r>
              <a:rPr lang="en-US" sz="1700" dirty="0" smtClean="0"/>
              <a:t>but </a:t>
            </a:r>
            <a:r>
              <a:rPr lang="en-US" sz="1700" dirty="0" smtClean="0">
                <a:solidFill>
                  <a:srgbClr val="FF0000"/>
                </a:solidFill>
              </a:rPr>
              <a:t>new non-conformities likely in </a:t>
            </a:r>
            <a:r>
              <a:rPr lang="en-US" sz="1700" dirty="0">
                <a:solidFill>
                  <a:srgbClr val="FF0000"/>
                </a:solidFill>
              </a:rPr>
              <a:t>run 2.</a:t>
            </a:r>
          </a:p>
          <a:p>
            <a:pPr marL="0" indent="0">
              <a:buNone/>
            </a:pPr>
            <a:r>
              <a:rPr lang="en-US" sz="1700" dirty="0">
                <a:solidFill>
                  <a:srgbClr val="FF0000"/>
                </a:solidFill>
              </a:rPr>
              <a:t>		</a:t>
            </a:r>
            <a:r>
              <a:rPr lang="en-US" sz="1700" dirty="0">
                <a:solidFill>
                  <a:srgbClr val="FF0000"/>
                </a:solidFill>
                <a:sym typeface="Wingdings" panose="05000000000000000000" pitchFamily="2" charset="2"/>
              </a:rPr>
              <a:t> Need for efficient monitoring and alarms</a:t>
            </a:r>
            <a:endParaRPr lang="en-US" sz="17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700" dirty="0">
                <a:solidFill>
                  <a:srgbClr val="FF0000"/>
                </a:solidFill>
              </a:rPr>
              <a:t>	</a:t>
            </a:r>
            <a:r>
              <a:rPr lang="en-US" sz="1700" dirty="0">
                <a:sym typeface="Wingdings" panose="05000000000000000000" pitchFamily="2" charset="2"/>
              </a:rPr>
              <a:t> Known limitations that led to increase bunch length </a:t>
            </a:r>
            <a:r>
              <a:rPr lang="en-US" sz="1700" dirty="0" smtClean="0">
                <a:sym typeface="Wingdings" panose="05000000000000000000" pitchFamily="2" charset="2"/>
              </a:rPr>
              <a:t>from 1 ns to </a:t>
            </a:r>
            <a:r>
              <a:rPr lang="en-US" sz="1700" dirty="0">
                <a:sym typeface="Wingdings" panose="05000000000000000000" pitchFamily="2" charset="2"/>
              </a:rPr>
              <a:t>1.25 ns </a:t>
            </a:r>
            <a:r>
              <a:rPr lang="en-US" sz="1700" dirty="0" smtClean="0">
                <a:sym typeface="Wingdings" panose="05000000000000000000" pitchFamily="2" charset="2"/>
              </a:rPr>
              <a:t>were 	removed</a:t>
            </a:r>
            <a:r>
              <a:rPr lang="en-US" sz="1700" dirty="0"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sz="1700" dirty="0">
                <a:sym typeface="Wingdings" panose="05000000000000000000" pitchFamily="2" charset="2"/>
              </a:rPr>
              <a:t>	 Many devices will need careful follow up (e.g. TDI, BSRT, Roman pots, </a:t>
            </a:r>
            <a:r>
              <a:rPr lang="en-US" sz="1700" dirty="0" smtClean="0">
                <a:sym typeface="Wingdings" panose="05000000000000000000" pitchFamily="2" charset="2"/>
              </a:rPr>
              <a:t>MKI, BGV)</a:t>
            </a:r>
            <a:r>
              <a:rPr lang="en-US" sz="1700" dirty="0" smtClean="0"/>
              <a:t>.</a:t>
            </a:r>
            <a:endParaRPr lang="en-US" sz="1700" dirty="0"/>
          </a:p>
          <a:p>
            <a:endParaRPr lang="en-US" sz="1700" dirty="0" smtClean="0"/>
          </a:p>
          <a:p>
            <a:r>
              <a:rPr lang="en-US" sz="1700" dirty="0" smtClean="0">
                <a:solidFill>
                  <a:srgbClr val="FF0000"/>
                </a:solidFill>
              </a:rPr>
              <a:t>Concerning LHC </a:t>
            </a:r>
            <a:r>
              <a:rPr lang="en-US" sz="1700" dirty="0">
                <a:solidFill>
                  <a:srgbClr val="FF0000"/>
                </a:solidFill>
              </a:rPr>
              <a:t>impedance</a:t>
            </a:r>
            <a:r>
              <a:rPr lang="en-US" sz="1700" dirty="0"/>
              <a:t>:  changes are expected to be transparent, but </a:t>
            </a:r>
            <a:r>
              <a:rPr lang="en-US" sz="1700" dirty="0" smtClean="0"/>
              <a:t>keep </a:t>
            </a:r>
            <a:r>
              <a:rPr lang="en-US" sz="1700" dirty="0"/>
              <a:t>an eye on:</a:t>
            </a:r>
          </a:p>
          <a:p>
            <a:pPr marL="0" indent="0">
              <a:buNone/>
            </a:pPr>
            <a:r>
              <a:rPr lang="en-US" sz="1700" dirty="0"/>
              <a:t>	</a:t>
            </a:r>
            <a:r>
              <a:rPr lang="en-US" sz="1700" dirty="0">
                <a:sym typeface="Wingdings" panose="05000000000000000000" pitchFamily="2" charset="2"/>
              </a:rPr>
              <a:t> the new TCTP and TCSP collimators with BPMs and ferrites</a:t>
            </a:r>
          </a:p>
          <a:p>
            <a:pPr marL="0" indent="0">
              <a:buNone/>
            </a:pPr>
            <a:r>
              <a:rPr lang="en-US" sz="1700" dirty="0">
                <a:sym typeface="Wingdings" panose="05000000000000000000" pitchFamily="2" charset="2"/>
              </a:rPr>
              <a:t>	 the</a:t>
            </a:r>
            <a:r>
              <a:rPr lang="en-US" sz="1700" dirty="0"/>
              <a:t> Roman pots, new TCL4 and especially TCL6 if they approach the beam to </a:t>
            </a:r>
            <a:r>
              <a:rPr lang="en-US" sz="1700" dirty="0" smtClean="0"/>
              <a:t>low gaps</a:t>
            </a:r>
            <a:endParaRPr lang="en-US" sz="17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705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0405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Main messages</a:t>
            </a:r>
          </a:p>
          <a:p>
            <a:r>
              <a:rPr lang="en-US" sz="2400" dirty="0" smtClean="0"/>
              <a:t>Context:</a:t>
            </a:r>
          </a:p>
          <a:p>
            <a:r>
              <a:rPr lang="en-US" sz="2400" dirty="0" smtClean="0"/>
              <a:t>Hardware changes potentially affecting impedance during LS1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Status of beam induced heating and instabilities</a:t>
            </a:r>
          </a:p>
          <a:p>
            <a:r>
              <a:rPr lang="en-US" sz="2400" dirty="0" smtClean="0"/>
              <a:t>Conclusions</a:t>
            </a:r>
          </a:p>
          <a:p>
            <a:pPr lvl="1"/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62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 of pre-LS1 beam induced RF heating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6509905"/>
              </p:ext>
            </p:extLst>
          </p:nvPr>
        </p:nvGraphicFramePr>
        <p:xfrm>
          <a:off x="505047" y="1196752"/>
          <a:ext cx="8133907" cy="3394849"/>
        </p:xfrm>
        <a:graphic>
          <a:graphicData uri="http://schemas.openxmlformats.org/drawingml/2006/table">
            <a:tbl>
              <a:tblPr firstRow="1" bandRow="1"/>
              <a:tblGrid>
                <a:gridCol w="1631689"/>
                <a:gridCol w="1670989"/>
                <a:gridCol w="905943"/>
                <a:gridCol w="1646189"/>
                <a:gridCol w="2279097"/>
              </a:tblGrid>
              <a:tr h="2779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Element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Problem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2011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2012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2015 (expected)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</a:tr>
              <a:tr h="2389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Double-bellow VMTSA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Damage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lumMod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881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chemeClr val="bg1"/>
                          </a:solidFill>
                          <a:effectLst/>
                        </a:rPr>
                        <a:t>All </a:t>
                      </a:r>
                      <a:r>
                        <a:rPr lang="en-GB" sz="900" dirty="0" smtClean="0">
                          <a:solidFill>
                            <a:schemeClr val="bg1"/>
                          </a:solidFill>
                          <a:effectLst/>
                        </a:rPr>
                        <a:t>VMTSAs removed</a:t>
                      </a:r>
                      <a:endParaRPr lang="en-GB" sz="1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8818"/>
                    </a:solidFill>
                  </a:tcPr>
                </a:tc>
              </a:tr>
              <a:tr h="3589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Injection protection collimator TDI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Damage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lumMod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lumMod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Beam screen 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reinforced. Copper 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  <a:effectLst/>
                        </a:rPr>
                        <a:t>coating on the </a:t>
                      </a:r>
                      <a:r>
                        <a:rPr lang="en-US" sz="900" dirty="0" smtClean="0">
                          <a:solidFill>
                            <a:schemeClr val="tx1"/>
                          </a:solidFill>
                          <a:effectLst/>
                        </a:rPr>
                        <a:t>jaws abandoned</a:t>
                      </a:r>
                      <a:endParaRPr lang="en-GB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3866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Injection kicker MKI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Delay (cold-down)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</a:rPr>
                        <a:t>Beam screen </a:t>
                      </a:r>
                      <a:r>
                        <a:rPr lang="en-US" sz="900" dirty="0" smtClean="0">
                          <a:solidFill>
                            <a:schemeClr val="bg1"/>
                          </a:solidFill>
                          <a:effectLst/>
                        </a:rPr>
                        <a:t>upgraded</a:t>
                      </a:r>
                      <a:endParaRPr lang="en-GB" sz="1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8818"/>
                    </a:solidFill>
                  </a:tcPr>
                </a:tc>
              </a:tr>
              <a:tr h="3561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Primary collimator </a:t>
                      </a:r>
                      <a:r>
                        <a:rPr lang="en-US" sz="900" dirty="0" smtClean="0">
                          <a:effectLst/>
                        </a:rPr>
                        <a:t>TCP B6L7.B1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Few dumps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/>
                          </a:solidFill>
                          <a:effectLst/>
                        </a:rPr>
                        <a:t>Non-conformity 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</a:rPr>
                        <a:t>should be </a:t>
                      </a:r>
                      <a:r>
                        <a:rPr lang="en-US" sz="900" dirty="0" smtClean="0">
                          <a:solidFill>
                            <a:schemeClr val="bg1"/>
                          </a:solidFill>
                          <a:effectLst/>
                        </a:rPr>
                        <a:t>removed (suspected</a:t>
                      </a:r>
                      <a:r>
                        <a:rPr lang="en-US" sz="900" baseline="0" dirty="0" smtClean="0">
                          <a:solidFill>
                            <a:schemeClr val="bg1"/>
                          </a:solidFill>
                          <a:effectLst/>
                        </a:rPr>
                        <a:t> cooling system issue</a:t>
                      </a:r>
                      <a:r>
                        <a:rPr lang="en-US" sz="900" dirty="0" smtClean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GB" sz="1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8818"/>
                    </a:solidFill>
                  </a:tcPr>
                </a:tc>
              </a:tr>
              <a:tr h="4990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Tertiary collimators TCTVB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Few dumps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chemeClr val="bg1"/>
                          </a:solidFill>
                          <a:effectLst/>
                        </a:rPr>
                        <a:t>All TCTVBs </a:t>
                      </a:r>
                      <a:r>
                        <a:rPr lang="en-US" sz="900" dirty="0" smtClean="0">
                          <a:solidFill>
                            <a:schemeClr val="bg1"/>
                          </a:solidFill>
                          <a:effectLst/>
                        </a:rPr>
                        <a:t>have been removed. </a:t>
                      </a:r>
                      <a:endParaRPr lang="en-GB" sz="1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8818"/>
                    </a:solidFill>
                  </a:tcPr>
                </a:tc>
              </a:tr>
              <a:tr h="3796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Beam screen standalone Q6R5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Regulation at the limit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881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/>
                          </a:solidFill>
                          <a:effectLst/>
                        </a:rPr>
                        <a:t>Valves</a:t>
                      </a:r>
                      <a:r>
                        <a:rPr lang="en-US" sz="900" baseline="0" dirty="0" smtClean="0">
                          <a:solidFill>
                            <a:schemeClr val="bg1"/>
                          </a:solidFill>
                          <a:effectLst/>
                        </a:rPr>
                        <a:t> u</a:t>
                      </a:r>
                      <a:r>
                        <a:rPr lang="en-US" sz="900" dirty="0" smtClean="0">
                          <a:solidFill>
                            <a:schemeClr val="bg1"/>
                          </a:solidFill>
                          <a:effectLst/>
                        </a:rPr>
                        <a:t>pgraded</a:t>
                      </a:r>
                    </a:p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solidFill>
                            <a:schemeClr val="bg1"/>
                          </a:solidFill>
                          <a:effectLst/>
                        </a:rPr>
                        <a:t>Neighboring TOTEM pot upgraded</a:t>
                      </a:r>
                      <a:endParaRPr lang="en-GB" sz="1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8818"/>
                    </a:solidFill>
                  </a:tcPr>
                </a:tc>
              </a:tr>
              <a:tr h="3589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ATLAS-ALFA </a:t>
                      </a:r>
                      <a:r>
                        <a:rPr lang="en-US" sz="900" dirty="0">
                          <a:effectLst/>
                        </a:rPr>
                        <a:t>roman pot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Risk of damage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104282"/>
                          </a:solidFill>
                          <a:effectLst/>
                        </a:rPr>
                        <a:t>New design </a:t>
                      </a:r>
                      <a:r>
                        <a:rPr lang="en-US" sz="900" dirty="0" smtClean="0">
                          <a:solidFill>
                            <a:srgbClr val="104282"/>
                          </a:solidFill>
                          <a:effectLst/>
                        </a:rPr>
                        <a:t>being installed</a:t>
                      </a:r>
                      <a:endParaRPr lang="en-GB" sz="1000" dirty="0">
                        <a:solidFill>
                          <a:srgbClr val="10428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3561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Synchrotron </a:t>
                      </a:r>
                      <a:r>
                        <a:rPr lang="en-US" sz="900" dirty="0" smtClean="0">
                          <a:effectLst/>
                        </a:rPr>
                        <a:t>light telescope </a:t>
                      </a:r>
                      <a:r>
                        <a:rPr lang="en-US" sz="900" dirty="0">
                          <a:effectLst/>
                        </a:rPr>
                        <a:t>BSRT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Damaged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lumMod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1187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104282"/>
                          </a:solidFill>
                          <a:effectLst/>
                        </a:rPr>
                        <a:t>New design </a:t>
                      </a:r>
                      <a:r>
                        <a:rPr lang="en-US" sz="900" dirty="0" smtClean="0">
                          <a:solidFill>
                            <a:srgbClr val="104282"/>
                          </a:solidFill>
                          <a:effectLst/>
                        </a:rPr>
                        <a:t>being installed</a:t>
                      </a:r>
                      <a:endParaRPr lang="en-GB" sz="1000" dirty="0">
                        <a:solidFill>
                          <a:srgbClr val="10428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0535" marR="90535" marT="45267" marB="45267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9512" y="4869160"/>
            <a:ext cx="86215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 smtClean="0"/>
          </a:p>
          <a:p>
            <a:pPr marL="285750" indent="-285750">
              <a:buFont typeface="Wingdings"/>
              <a:buChar char="à"/>
            </a:pPr>
            <a:r>
              <a:rPr lang="en-US" sz="1600" dirty="0" smtClean="0"/>
              <a:t>All issues that led to increase bunch length from 1 ns to 1.25 ns in 2011 are expected to be solved:</a:t>
            </a:r>
          </a:p>
          <a:p>
            <a:pPr marL="742950" lvl="1" indent="-285750">
              <a:buFont typeface="Wingdings"/>
              <a:buChar char="à"/>
            </a:pPr>
            <a:r>
              <a:rPr lang="en-US" sz="1600" dirty="0" smtClean="0"/>
              <a:t>All MKIs were upgraded, all now have 24 screen conductors.</a:t>
            </a:r>
          </a:p>
          <a:p>
            <a:pPr marL="742950" lvl="1" indent="-285750">
              <a:buFont typeface="Wingdings"/>
              <a:buChar char="à"/>
            </a:pPr>
            <a:r>
              <a:rPr lang="en-US" sz="1600" dirty="0" smtClean="0"/>
              <a:t>Cryo margins on standalones were increased (L. Tavian, S. Claudet)</a:t>
            </a:r>
          </a:p>
          <a:p>
            <a:pPr marL="742950" lvl="1" indent="-285750">
              <a:buFont typeface="Wingdings"/>
              <a:buChar char="à"/>
            </a:pPr>
            <a:r>
              <a:rPr lang="en-US" sz="1600" dirty="0"/>
              <a:t>TCTVB collimators were </a:t>
            </a:r>
            <a:r>
              <a:rPr lang="en-US" sz="1600" dirty="0" smtClean="0"/>
              <a:t>removed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93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507288" cy="792088"/>
          </a:xfrm>
        </p:spPr>
        <p:txBody>
          <a:bodyPr>
            <a:noAutofit/>
          </a:bodyPr>
          <a:lstStyle/>
          <a:p>
            <a:r>
              <a:rPr lang="en-US" sz="1800" dirty="0"/>
              <a:t>Status of beam induced RF </a:t>
            </a:r>
            <a:r>
              <a:rPr lang="en-US" sz="1800" dirty="0" smtClean="0"/>
              <a:t>heating:</a:t>
            </a:r>
            <a:br>
              <a:rPr lang="en-US" sz="1800" dirty="0" smtClean="0"/>
            </a:br>
            <a:r>
              <a:rPr lang="en-GB" sz="1800" dirty="0" smtClean="0"/>
              <a:t>Predicted impact of consolidations and changing bunch length on heating (ongoing work)</a:t>
            </a:r>
            <a:endParaRPr lang="en-GB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5901276"/>
              </p:ext>
            </p:extLst>
          </p:nvPr>
        </p:nvGraphicFramePr>
        <p:xfrm>
          <a:off x="323528" y="692696"/>
          <a:ext cx="8712967" cy="548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1440160"/>
                <a:gridCol w="1080119"/>
                <a:gridCol w="2116717"/>
                <a:gridCol w="1843723"/>
              </a:tblGrid>
              <a:tr h="40463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Element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Before LS1</a:t>
                      </a:r>
                    </a:p>
                    <a:p>
                      <a:r>
                        <a:rPr lang="en-GB" sz="1200" dirty="0" smtClean="0"/>
                        <a:t>(1.7e11 p/b – 1374 bunches- 1.25 ns)</a:t>
                      </a:r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Consolidation</a:t>
                      </a:r>
                      <a:r>
                        <a:rPr lang="en-GB" sz="1200" baseline="0" dirty="0" smtClean="0"/>
                        <a:t> of design during LS1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After LS1</a:t>
                      </a:r>
                    </a:p>
                    <a:p>
                      <a:r>
                        <a:rPr lang="en-GB" sz="1200" dirty="0" smtClean="0"/>
                        <a:t>(1.2e11 p/b – 2748</a:t>
                      </a:r>
                      <a:r>
                        <a:rPr lang="en-GB" sz="1200" baseline="0" dirty="0" smtClean="0"/>
                        <a:t> bunches -1.25 ns</a:t>
                      </a:r>
                      <a:r>
                        <a:rPr lang="en-GB" sz="1200" dirty="0" smtClean="0"/>
                        <a:t>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After LS1</a:t>
                      </a:r>
                    </a:p>
                    <a:p>
                      <a:r>
                        <a:rPr lang="en-GB" sz="1200" dirty="0" smtClean="0"/>
                        <a:t>(1.2e11 p/b – 2748</a:t>
                      </a:r>
                      <a:r>
                        <a:rPr lang="en-GB" sz="1200" baseline="0" dirty="0" smtClean="0"/>
                        <a:t> bunches -1 ns</a:t>
                      </a:r>
                      <a:r>
                        <a:rPr lang="en-GB" sz="1200" dirty="0" smtClean="0"/>
                        <a:t>)</a:t>
                      </a:r>
                      <a:endParaRPr lang="en-GB" sz="1200" dirty="0"/>
                    </a:p>
                  </a:txBody>
                  <a:tcPr marL="83910" marR="83910"/>
                </a:tc>
              </a:tr>
              <a:tr h="35203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TDI (resistive wall at 55</a:t>
                      </a:r>
                      <a:r>
                        <a:rPr lang="en-GB" sz="1200" baseline="0" dirty="0" smtClean="0"/>
                        <a:t> mm</a:t>
                      </a:r>
                      <a:r>
                        <a:rPr lang="en-GB" sz="1200" dirty="0" smtClean="0"/>
                        <a:t>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36 W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Yes</a:t>
                      </a:r>
                      <a:r>
                        <a:rPr lang="en-GB" sz="1200" baseline="0" dirty="0" smtClean="0"/>
                        <a:t> (</a:t>
                      </a:r>
                      <a:r>
                        <a:rPr lang="en-GB" sz="1200" dirty="0" smtClean="0"/>
                        <a:t>but not on the jaw)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36 W (~)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48 W (+33%)</a:t>
                      </a:r>
                      <a:endParaRPr lang="en-GB" sz="1200" dirty="0"/>
                    </a:p>
                  </a:txBody>
                  <a:tcPr marL="83910" marR="83910"/>
                </a:tc>
              </a:tr>
              <a:tr h="35203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Arc</a:t>
                      </a:r>
                      <a:r>
                        <a:rPr lang="en-GB" sz="1200" baseline="0" dirty="0" smtClean="0"/>
                        <a:t> b</a:t>
                      </a:r>
                      <a:r>
                        <a:rPr lang="en-GB" sz="1200" dirty="0" smtClean="0"/>
                        <a:t>eam screens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186 </a:t>
                      </a:r>
                      <a:r>
                        <a:rPr lang="en-GB" sz="1200" dirty="0" err="1" smtClean="0"/>
                        <a:t>mW</a:t>
                      </a:r>
                      <a:r>
                        <a:rPr lang="en-GB" sz="1200" dirty="0" smtClean="0"/>
                        <a:t>/m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No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215 </a:t>
                      </a:r>
                      <a:r>
                        <a:rPr lang="en-GB" sz="1200" dirty="0" err="1" smtClean="0"/>
                        <a:t>mW</a:t>
                      </a:r>
                      <a:r>
                        <a:rPr lang="en-GB" sz="1200" dirty="0" smtClean="0"/>
                        <a:t>/m (+15%)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300 </a:t>
                      </a:r>
                      <a:r>
                        <a:rPr lang="en-GB" sz="1200" dirty="0" err="1" smtClean="0"/>
                        <a:t>mW</a:t>
                      </a:r>
                      <a:r>
                        <a:rPr lang="en-GB" sz="1200" dirty="0" smtClean="0"/>
                        <a:t>/m</a:t>
                      </a:r>
                      <a:endParaRPr lang="en-GB" sz="1200" dirty="0"/>
                    </a:p>
                  </a:txBody>
                  <a:tcPr marL="83910" marR="83910"/>
                </a:tc>
              </a:tr>
              <a:tr h="50025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Triplet beam screens (Q1/Q2-Q3)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286/360 MW/m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No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331/419 </a:t>
                      </a:r>
                      <a:r>
                        <a:rPr lang="en-GB" sz="1200" dirty="0" err="1" smtClean="0"/>
                        <a:t>mW</a:t>
                      </a:r>
                      <a:r>
                        <a:rPr lang="en-GB" sz="1200" dirty="0" smtClean="0"/>
                        <a:t>/m (+15%)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460/590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mW</a:t>
                      </a:r>
                      <a:r>
                        <a:rPr lang="en-GB" sz="1200" baseline="0" dirty="0" smtClean="0"/>
                        <a:t>/m</a:t>
                      </a:r>
                      <a:endParaRPr lang="en-GB" sz="1200" dirty="0"/>
                    </a:p>
                  </a:txBody>
                  <a:tcPr marL="83910" marR="83910"/>
                </a:tc>
              </a:tr>
              <a:tr h="35203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MKI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70 W/m (*)</a:t>
                      </a:r>
                    </a:p>
                    <a:p>
                      <a:r>
                        <a:rPr lang="en-GB" sz="1200" dirty="0" smtClean="0"/>
                        <a:t>160 W/m</a:t>
                      </a:r>
                      <a:r>
                        <a:rPr lang="en-GB" sz="1200" baseline="0" dirty="0" smtClean="0"/>
                        <a:t> (**)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Yes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 be computed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36 to 55 W/m (-79% </a:t>
                      </a:r>
                      <a:r>
                        <a:rPr lang="en-GB" sz="1200" smtClean="0"/>
                        <a:t>to</a:t>
                      </a:r>
                      <a:r>
                        <a:rPr lang="en-GB" sz="1200" baseline="0" smtClean="0"/>
                        <a:t> </a:t>
                      </a:r>
                    </a:p>
                    <a:p>
                      <a:r>
                        <a:rPr lang="en-GB" sz="1200" baseline="0" smtClean="0"/>
                        <a:t>-</a:t>
                      </a:r>
                      <a:r>
                        <a:rPr lang="en-GB" sz="1200" baseline="0" dirty="0" smtClean="0"/>
                        <a:t>67% c.f. non-conforming</a:t>
                      </a:r>
                      <a:r>
                        <a:rPr lang="en-GB" sz="1200" dirty="0" smtClean="0"/>
                        <a:t>)</a:t>
                      </a:r>
                      <a:endParaRPr lang="en-GB" sz="1200" dirty="0"/>
                    </a:p>
                  </a:txBody>
                  <a:tcPr marL="83910" marR="83910"/>
                </a:tc>
              </a:tr>
              <a:tr h="20380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MKD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22 W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No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22</a:t>
                      </a:r>
                      <a:r>
                        <a:rPr lang="en-GB" sz="1200" baseline="0" dirty="0" smtClean="0"/>
                        <a:t> W (~)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30</a:t>
                      </a:r>
                      <a:r>
                        <a:rPr lang="en-GB" sz="1200" baseline="0" dirty="0" smtClean="0"/>
                        <a:t> W (+35%)</a:t>
                      </a:r>
                      <a:endParaRPr lang="en-GB" sz="1200" dirty="0"/>
                    </a:p>
                  </a:txBody>
                  <a:tcPr marL="83910" marR="83910"/>
                </a:tc>
              </a:tr>
              <a:tr h="20380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TCP collimator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62 W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No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60 W</a:t>
                      </a:r>
                      <a:r>
                        <a:rPr lang="en-GB" sz="1200" baseline="0" dirty="0" smtClean="0"/>
                        <a:t> (~)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92</a:t>
                      </a:r>
                      <a:r>
                        <a:rPr lang="en-GB" sz="1200" baseline="0" dirty="0" smtClean="0"/>
                        <a:t> W (+48%)</a:t>
                      </a:r>
                      <a:endParaRPr lang="en-GB" sz="1200" dirty="0"/>
                    </a:p>
                  </a:txBody>
                  <a:tcPr marL="83910" marR="83910"/>
                </a:tc>
              </a:tr>
              <a:tr h="20380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TCTP (at +/-5 mm)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-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-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 W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5W</a:t>
                      </a:r>
                      <a:endParaRPr lang="en-GB" sz="1200" dirty="0"/>
                    </a:p>
                  </a:txBody>
                  <a:tcPr marL="83910" marR="83910"/>
                </a:tc>
              </a:tr>
              <a:tr h="38977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TOTEM**  at 40</a:t>
                      </a:r>
                      <a:r>
                        <a:rPr lang="en-GB" sz="1200" baseline="0" dirty="0" smtClean="0"/>
                        <a:t> mm</a:t>
                      </a:r>
                      <a:br>
                        <a:rPr lang="en-GB" sz="1200" baseline="0" dirty="0" smtClean="0"/>
                      </a:br>
                      <a:r>
                        <a:rPr lang="en-GB" sz="1200" baseline="0" dirty="0" smtClean="0"/>
                        <a:t>                      at </a:t>
                      </a:r>
                      <a:r>
                        <a:rPr lang="en-GB" sz="1200" dirty="0" smtClean="0"/>
                        <a:t>2 mm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 W</a:t>
                      </a:r>
                    </a:p>
                    <a:p>
                      <a:r>
                        <a:rPr lang="en-US" sz="1200" dirty="0" smtClean="0"/>
                        <a:t>57</a:t>
                      </a:r>
                      <a:r>
                        <a:rPr lang="en-US" sz="1200" baseline="0" dirty="0" smtClean="0"/>
                        <a:t> W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Yes for some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 W (-50%)</a:t>
                      </a:r>
                    </a:p>
                    <a:p>
                      <a:r>
                        <a:rPr lang="en-US" sz="1200" dirty="0" smtClean="0"/>
                        <a:t>10 W (-80%)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13 W (+30%)</a:t>
                      </a:r>
                    </a:p>
                    <a:p>
                      <a:r>
                        <a:rPr lang="en-US" sz="1200" dirty="0" smtClean="0"/>
                        <a:t>27 W (-32%)</a:t>
                      </a:r>
                      <a:endParaRPr lang="en-GB" sz="1200" dirty="0"/>
                    </a:p>
                  </a:txBody>
                  <a:tcPr marL="83910" marR="83910"/>
                </a:tc>
              </a:tr>
              <a:tr h="35203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ATLAS-ALFA at</a:t>
                      </a:r>
                      <a:r>
                        <a:rPr lang="en-GB" sz="1200" baseline="0" dirty="0" smtClean="0"/>
                        <a:t> 40 mm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37 W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Yes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 W (-80%)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20 W (-45%)</a:t>
                      </a:r>
                      <a:endParaRPr lang="en-GB" sz="1200" dirty="0"/>
                    </a:p>
                  </a:txBody>
                  <a:tcPr marL="83910" marR="83910"/>
                </a:tc>
              </a:tr>
              <a:tr h="35203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BSRT mirror</a:t>
                      </a:r>
                      <a:br>
                        <a:rPr lang="en-GB" sz="1200" dirty="0" smtClean="0"/>
                      </a:br>
                      <a:r>
                        <a:rPr lang="en-GB" sz="1200" baseline="0" dirty="0" smtClean="0"/>
                        <a:t>(</a:t>
                      </a:r>
                      <a:r>
                        <a:rPr lang="en-GB" sz="1200" dirty="0" smtClean="0"/>
                        <a:t>broadband/narrow band)</a:t>
                      </a:r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30 W (/0 W)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Yes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 W (/1 to 4 W potential)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 W (/2 to 8 W potential)</a:t>
                      </a:r>
                      <a:endParaRPr lang="en-GB" sz="1200" dirty="0"/>
                    </a:p>
                  </a:txBody>
                  <a:tcPr marL="83910" marR="83910"/>
                </a:tc>
              </a:tr>
              <a:tr h="35203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BGV (potential modes)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 W (potential)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 kW (potential)</a:t>
                      </a:r>
                      <a:endParaRPr lang="en-GB" sz="1200" dirty="0"/>
                    </a:p>
                  </a:txBody>
                  <a:tcPr marL="83910" marR="83910"/>
                </a:tc>
              </a:tr>
              <a:tr h="35203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ALICE cone (mode at 750 MHz)</a:t>
                      </a:r>
                    </a:p>
                    <a:p>
                      <a:r>
                        <a:rPr lang="en-US" sz="1200" dirty="0" smtClean="0"/>
                        <a:t>CMS cone (mode at 530 MHz)</a:t>
                      </a:r>
                    </a:p>
                    <a:p>
                      <a:r>
                        <a:rPr lang="en-US" sz="1200" dirty="0" smtClean="0"/>
                        <a:t>LHCb (mode at</a:t>
                      </a:r>
                      <a:r>
                        <a:rPr lang="en-US" sz="1200" baseline="0" dirty="0" smtClean="0"/>
                        <a:t> 630 MHz</a:t>
                      </a:r>
                      <a:r>
                        <a:rPr lang="en-US" sz="1200" dirty="0" smtClean="0"/>
                        <a:t>)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200 W (potential)</a:t>
                      </a:r>
                      <a:br>
                        <a:rPr lang="en-US" sz="1200" baseline="0" dirty="0" smtClean="0"/>
                      </a:br>
                      <a:r>
                        <a:rPr lang="en-US" sz="1200" baseline="0" dirty="0" smtClean="0"/>
                        <a:t>55 W            “</a:t>
                      </a:r>
                    </a:p>
                    <a:p>
                      <a:r>
                        <a:rPr lang="en-US" sz="1200" baseline="0" dirty="0" smtClean="0"/>
                        <a:t>50 W            “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400 W (potential)</a:t>
                      </a:r>
                      <a:br>
                        <a:rPr lang="en-US" sz="1200" baseline="0" dirty="0" smtClean="0"/>
                      </a:br>
                      <a:r>
                        <a:rPr lang="en-US" sz="1200" baseline="0" dirty="0" smtClean="0"/>
                        <a:t>110 W      “</a:t>
                      </a:r>
                      <a:br>
                        <a:rPr lang="en-US" sz="1200" baseline="0" dirty="0" smtClean="0"/>
                      </a:br>
                      <a:r>
                        <a:rPr lang="en-US" sz="1200" baseline="0" dirty="0" smtClean="0"/>
                        <a:t>100 W      “ </a:t>
                      </a:r>
                      <a:endParaRPr lang="en-GB" sz="1200" dirty="0"/>
                    </a:p>
                  </a:txBody>
                  <a:tcPr marL="83910" marR="839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640 W (potential)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300 W        “</a:t>
                      </a:r>
                      <a:br>
                        <a:rPr lang="en-US" sz="1200" baseline="0" dirty="0" smtClean="0"/>
                      </a:br>
                      <a:r>
                        <a:rPr lang="en-US" sz="1200" baseline="0" dirty="0" smtClean="0"/>
                        <a:t>190 W        “</a:t>
                      </a:r>
                      <a:endParaRPr lang="en-GB" sz="1200" dirty="0" smtClean="0"/>
                    </a:p>
                  </a:txBody>
                  <a:tcPr marL="83910" marR="8391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90839" y="6237312"/>
            <a:ext cx="28616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rgbClr val="0055A0"/>
                </a:solidFill>
              </a:rPr>
              <a:t>(*) for conform MKI with 15 screen conductors</a:t>
            </a:r>
            <a:endParaRPr lang="en-GB" sz="1100" dirty="0">
              <a:solidFill>
                <a:srgbClr val="0055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2200" y="6608385"/>
            <a:ext cx="21868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55A0"/>
                </a:solidFill>
              </a:rPr>
              <a:t>(***) resistive wall not included</a:t>
            </a:r>
            <a:endParaRPr lang="en-GB" sz="1200" dirty="0">
              <a:solidFill>
                <a:srgbClr val="0055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424" y="6309320"/>
            <a:ext cx="6251776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sz="1400" dirty="0" smtClean="0">
                <a:sym typeface="Wingdings" panose="05000000000000000000" pitchFamily="2" charset="2"/>
              </a:rPr>
              <a:t>Significant improvements expected after LS1 consolidation on many equipment</a:t>
            </a:r>
          </a:p>
          <a:p>
            <a:pPr marL="285750" indent="-285750">
              <a:buFont typeface="Wingdings"/>
              <a:buChar char="à"/>
            </a:pPr>
            <a:r>
              <a:rPr lang="en-US" sz="1400" dirty="0" smtClean="0"/>
              <a:t>Should be checked with temperature </a:t>
            </a:r>
            <a:r>
              <a:rPr lang="en-US" sz="1400" dirty="0"/>
              <a:t>and power </a:t>
            </a:r>
            <a:r>
              <a:rPr lang="en-US" sz="1400" dirty="0" smtClean="0"/>
              <a:t>spectrum monitoring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379991" y="6432430"/>
            <a:ext cx="2080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55A0"/>
                </a:solidFill>
              </a:rPr>
              <a:t>(**) for non-conforming MKI </a:t>
            </a:r>
            <a:endParaRPr lang="en-GB" sz="12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214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 of longitudinal stability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225250"/>
            <a:ext cx="7200800" cy="545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3" y="1194393"/>
            <a:ext cx="34962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Evian 2014 talk of J. E. Mueller et al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95736" y="2204864"/>
            <a:ext cx="6048672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23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051720" y="4941168"/>
            <a:ext cx="6048672" cy="64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51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Autofit/>
          </a:bodyPr>
          <a:lstStyle/>
          <a:p>
            <a:r>
              <a:rPr lang="en-US" sz="2800" dirty="0" smtClean="0"/>
              <a:t>Status of transverse impedance related instabilities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7302"/>
            <a:ext cx="8229600" cy="4525963"/>
          </a:xfrm>
        </p:spPr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476672"/>
            <a:ext cx="7677150" cy="561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64288" y="764704"/>
            <a:ext cx="1967655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E. Métral, LMC 188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6165304"/>
            <a:ext cx="855234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 Nominal 25 ns beam should be stable with both octupole polarities, high chromaticity 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 and maximum ADT gain.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0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" y="836712"/>
            <a:ext cx="7683059" cy="5772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Status of transverse impedance related instabilities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25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905717" y="1052736"/>
            <a:ext cx="1914755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E. Métral, LMC188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511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0405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Main messages</a:t>
            </a:r>
          </a:p>
          <a:p>
            <a:r>
              <a:rPr lang="en-US" sz="2400" dirty="0" smtClean="0"/>
              <a:t>Context:</a:t>
            </a:r>
          </a:p>
          <a:p>
            <a:r>
              <a:rPr lang="en-US" sz="2400" dirty="0" smtClean="0"/>
              <a:t>Hardware changes potentially affecting impedance during LS1</a:t>
            </a:r>
          </a:p>
          <a:p>
            <a:r>
              <a:rPr lang="en-US" sz="2400" dirty="0" smtClean="0"/>
              <a:t>Status of beam induced heating and instabilities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Conclusions</a:t>
            </a:r>
          </a:p>
          <a:p>
            <a:pPr lvl="1"/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13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76064"/>
          </a:xfrm>
        </p:spPr>
        <p:txBody>
          <a:bodyPr>
            <a:noAutofit/>
          </a:bodyPr>
          <a:lstStyle/>
          <a:p>
            <a:r>
              <a:rPr lang="en-US" sz="3200" dirty="0" smtClean="0"/>
              <a:t>Main messages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92696"/>
            <a:ext cx="8964488" cy="4752528"/>
          </a:xfrm>
        </p:spPr>
        <p:txBody>
          <a:bodyPr>
            <a:noAutofit/>
          </a:bodyPr>
          <a:lstStyle/>
          <a:p>
            <a:r>
              <a:rPr lang="en-US" sz="1700" dirty="0" smtClean="0"/>
              <a:t>Significant impedance related issues during run 1</a:t>
            </a:r>
          </a:p>
          <a:p>
            <a:pPr marL="457200" lvl="1" indent="0">
              <a:buNone/>
            </a:pPr>
            <a:endParaRPr lang="en-US" sz="1200" dirty="0" smtClean="0"/>
          </a:p>
          <a:p>
            <a:r>
              <a:rPr lang="en-US" sz="1700" dirty="0" smtClean="0"/>
              <a:t>Impressive effort by all involved equipment groups to assess and reduce impedance</a:t>
            </a:r>
          </a:p>
          <a:p>
            <a:pPr marL="0" indent="0">
              <a:buNone/>
            </a:pPr>
            <a:endParaRPr lang="en-US" sz="1200" dirty="0" smtClean="0"/>
          </a:p>
          <a:p>
            <a:r>
              <a:rPr lang="en-US" sz="1700" dirty="0" smtClean="0"/>
              <a:t>Beam induced RF heating: most issues should be solved, but careful follow up is needed</a:t>
            </a:r>
          </a:p>
          <a:p>
            <a:pPr marL="0" indent="0">
              <a:buNone/>
            </a:pPr>
            <a:endParaRPr lang="en-US" sz="1200" dirty="0" smtClean="0"/>
          </a:p>
          <a:p>
            <a:r>
              <a:rPr lang="en-US" sz="1700" dirty="0" smtClean="0"/>
              <a:t>Global LHC impedance:  </a:t>
            </a:r>
            <a:r>
              <a:rPr lang="en-US" sz="1700" dirty="0"/>
              <a:t>c</a:t>
            </a:r>
            <a:r>
              <a:rPr lang="en-US" sz="1700" dirty="0" smtClean="0"/>
              <a:t>hanges </a:t>
            </a:r>
            <a:r>
              <a:rPr lang="en-US" sz="1700" dirty="0"/>
              <a:t>are </a:t>
            </a:r>
            <a:r>
              <a:rPr lang="en-US" sz="1700" dirty="0" smtClean="0"/>
              <a:t>expected to be transparent, but </a:t>
            </a:r>
            <a:r>
              <a:rPr lang="en-US" sz="1700" dirty="0" smtClean="0"/>
              <a:t>careful follow up is needed</a:t>
            </a:r>
          </a:p>
          <a:p>
            <a:pPr marL="0" indent="0">
              <a:buNone/>
            </a:pPr>
            <a:endParaRPr lang="en-US" sz="1700" dirty="0" smtClean="0"/>
          </a:p>
          <a:p>
            <a:r>
              <a:rPr lang="en-US" sz="1700" dirty="0" smtClean="0"/>
              <a:t>Longitudinal stability: no limitation expected so far, to be checked in dedicated MDs at 6.5 TeV.</a:t>
            </a:r>
          </a:p>
          <a:p>
            <a:endParaRPr lang="en-US" sz="1700" dirty="0" smtClean="0"/>
          </a:p>
          <a:p>
            <a:r>
              <a:rPr lang="en-US" sz="1700" dirty="0" smtClean="0"/>
              <a:t>Transverse stability: it is difficult to predict where the limit will </a:t>
            </a:r>
            <a:r>
              <a:rPr lang="en-US" sz="1700" dirty="0" smtClean="0"/>
              <a:t>be</a:t>
            </a:r>
            <a:r>
              <a:rPr lang="en-US" sz="1700" dirty="0" smtClean="0"/>
              <a:t>, but strategies could be put in place in case the stability limit is lower than expected.</a:t>
            </a:r>
            <a:endParaRPr lang="en-US" sz="17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27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67544" y="5733256"/>
            <a:ext cx="828092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 Heating and stability diagnostics improvements will be crucial after LS1 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      to diagnose and mitigate potential issues.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622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/>
          <a:lstStyle/>
          <a:p>
            <a:r>
              <a:rPr lang="en-US" dirty="0" smtClean="0"/>
              <a:t>Many thanks for your attention!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77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42888"/>
            <a:ext cx="8562975" cy="637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04796" y="248505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Zx</a:t>
            </a:r>
            <a:r>
              <a:rPr lang="en-US" dirty="0" smtClean="0"/>
              <a:t> dip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64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0405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Main messages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Context: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Impedance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and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beam induced RF </a:t>
            </a:r>
            <a:r>
              <a:rPr lang="en-US" sz="1800" dirty="0" smtClean="0">
                <a:solidFill>
                  <a:srgbClr val="FF0000"/>
                </a:solidFill>
              </a:rPr>
              <a:t>heating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Hardware changes potentially affecting impedance during LS1</a:t>
            </a:r>
          </a:p>
          <a:p>
            <a:r>
              <a:rPr lang="en-GB" sz="2400" dirty="0"/>
              <a:t>Status of beam induced heating and instabilities</a:t>
            </a:r>
          </a:p>
          <a:p>
            <a:r>
              <a:rPr lang="en-US" sz="2400" dirty="0" smtClean="0"/>
              <a:t>Conclusions</a:t>
            </a:r>
          </a:p>
          <a:p>
            <a:pPr lvl="1"/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89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309563"/>
            <a:ext cx="8362950" cy="623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04796" y="248505"/>
            <a:ext cx="1449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Zx</a:t>
            </a:r>
            <a:r>
              <a:rPr lang="en-US" dirty="0" smtClean="0"/>
              <a:t> dip (zoom)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96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 loss TCTP </a:t>
            </a:r>
            <a:br>
              <a:rPr lang="en-US" dirty="0" smtClean="0"/>
            </a:br>
            <a:r>
              <a:rPr lang="en-US" sz="3600" dirty="0" smtClean="0"/>
              <a:t>(post-LS1, 25 ns, bunch length = 7.5 cm)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9" name="Picture 3" descr="E:\Benoit\System2\Benoit\2013\EM simulations\TCTP\plossVsGap_postLS1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265987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6309320"/>
            <a:ext cx="619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 50% to 100% of this heat load goes to the two lines of ferrite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79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prstClr val="black"/>
                </a:solidFill>
              </a:rPr>
              <a:t>Power loss </a:t>
            </a:r>
            <a:r>
              <a:rPr lang="en-US" sz="4000" dirty="0" smtClean="0">
                <a:solidFill>
                  <a:prstClr val="black"/>
                </a:solidFill>
              </a:rPr>
              <a:t>TCTP</a:t>
            </a:r>
            <a:r>
              <a:rPr lang="en-US" sz="4000" dirty="0">
                <a:solidFill>
                  <a:prstClr val="black"/>
                </a:solidFill>
              </a:rPr>
              <a:t/>
            </a:r>
            <a:br>
              <a:rPr lang="en-US" sz="4000" dirty="0">
                <a:solidFill>
                  <a:prstClr val="black"/>
                </a:solidFill>
              </a:rPr>
            </a:br>
            <a:r>
              <a:rPr lang="en-US" sz="3200" dirty="0">
                <a:solidFill>
                  <a:prstClr val="black"/>
                </a:solidFill>
              </a:rPr>
              <a:t>(post-LS1, 25 ns, </a:t>
            </a:r>
            <a:r>
              <a:rPr lang="en-US" sz="3200" dirty="0">
                <a:solidFill>
                  <a:srgbClr val="FF0000"/>
                </a:solidFill>
              </a:rPr>
              <a:t>bunch length = 9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rgbClr val="FF0000"/>
                </a:solidFill>
              </a:rPr>
              <a:t>cm</a:t>
            </a:r>
            <a:r>
              <a:rPr lang="en-US" sz="3200" dirty="0">
                <a:solidFill>
                  <a:prstClr val="black"/>
                </a:solidFill>
              </a:rPr>
              <a:t>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290" name="Picture 2" descr="E:\Benoit\System2\Benoit\2013\EM simulations\TCTP\plossVsGap_postLS1_25_9 c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72" y="1916832"/>
            <a:ext cx="7542213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1640" y="6309320"/>
            <a:ext cx="619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 50% to 100% of this heat load goes to the two lines of ferrite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88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33</a:t>
            </a:fld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39375" cy="741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649739" y="404664"/>
            <a:ext cx="4572000" cy="369332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r>
              <a:rPr lang="en-GB" b="1" dirty="0" err="1"/>
              <a:t>D.Druzhkin</a:t>
            </a:r>
            <a:r>
              <a:rPr lang="en-GB" b="1" dirty="0"/>
              <a:t> </a:t>
            </a:r>
            <a:r>
              <a:rPr lang="en-GB" b="1" dirty="0" smtClean="0"/>
              <a:t>(</a:t>
            </a:r>
            <a:r>
              <a:rPr lang="en-GB" b="1" dirty="0"/>
              <a:t>NIKIET, Moscow, Russia)</a:t>
            </a:r>
          </a:p>
        </p:txBody>
      </p:sp>
    </p:spTree>
    <p:extLst>
      <p:ext uri="{BB962C8B-B14F-4D97-AF65-F5344CB8AC3E}">
        <p14:creationId xmlns:p14="http://schemas.microsoft.com/office/powerpoint/2010/main" val="171524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34</a:t>
            </a:fld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460526" cy="6285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649739" y="404664"/>
            <a:ext cx="4572000" cy="369332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r>
              <a:rPr lang="en-GB" b="1" dirty="0" err="1"/>
              <a:t>D.Druzhkin</a:t>
            </a:r>
            <a:r>
              <a:rPr lang="en-GB" b="1" dirty="0"/>
              <a:t> </a:t>
            </a:r>
            <a:r>
              <a:rPr lang="en-GB" b="1" dirty="0" smtClean="0"/>
              <a:t>(</a:t>
            </a:r>
            <a:r>
              <a:rPr lang="en-GB" b="1" dirty="0"/>
              <a:t>NIKIET, Moscow, Russia)</a:t>
            </a:r>
          </a:p>
        </p:txBody>
      </p:sp>
    </p:spTree>
    <p:extLst>
      <p:ext uri="{BB962C8B-B14F-4D97-AF65-F5344CB8AC3E}">
        <p14:creationId xmlns:p14="http://schemas.microsoft.com/office/powerpoint/2010/main" val="389242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Check parameters for high beta runs</a:t>
            </a:r>
          </a:p>
          <a:p>
            <a:r>
              <a:rPr lang="en-US" dirty="0" smtClean="0"/>
              <a:t>Pressure during fills</a:t>
            </a:r>
          </a:p>
          <a:p>
            <a:r>
              <a:rPr lang="en-US" dirty="0" smtClean="0"/>
              <a:t>TDI measurements</a:t>
            </a:r>
          </a:p>
          <a:p>
            <a:r>
              <a:rPr lang="en-US" dirty="0" smtClean="0"/>
              <a:t>TCTP heat load and impedance</a:t>
            </a:r>
          </a:p>
          <a:p>
            <a:r>
              <a:rPr lang="en-US" dirty="0" smtClean="0"/>
              <a:t>MKI upgrade</a:t>
            </a:r>
          </a:p>
          <a:p>
            <a:r>
              <a:rPr lang="en-US" dirty="0" smtClean="0"/>
              <a:t>TCP issue</a:t>
            </a:r>
          </a:p>
          <a:p>
            <a:r>
              <a:rPr lang="en-US" dirty="0" smtClean="0"/>
              <a:t>BSRT upgrade</a:t>
            </a:r>
          </a:p>
          <a:p>
            <a:r>
              <a:rPr lang="en-US" dirty="0" smtClean="0"/>
              <a:t>8b 4e problem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34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TDI probes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2.2 TEMPERATURE SENSORS </a:t>
            </a:r>
          </a:p>
          <a:p>
            <a:r>
              <a:rPr lang="en-GB" dirty="0"/>
              <a:t>Temperature sensors (PT100) will be installed at eight different locations on the beam screen and jaws: </a:t>
            </a:r>
          </a:p>
          <a:p>
            <a:pPr lvl="1"/>
            <a:r>
              <a:rPr lang="en-GB" dirty="0" smtClean="0"/>
              <a:t>four </a:t>
            </a:r>
            <a:r>
              <a:rPr lang="en-GB" dirty="0"/>
              <a:t>sensors will be installed on the </a:t>
            </a:r>
            <a:r>
              <a:rPr lang="en-GB" dirty="0" err="1"/>
              <a:t>aluminum</a:t>
            </a:r>
            <a:r>
              <a:rPr lang="en-GB" dirty="0"/>
              <a:t> frame of the lower jaw (at the position of the first and fourth hBN absorber assembly, as well as at the position of the aluminium and copper-beryllium block assemblies, respectively); </a:t>
            </a:r>
          </a:p>
          <a:p>
            <a:pPr lvl="1"/>
            <a:r>
              <a:rPr lang="en-GB" dirty="0" smtClean="0"/>
              <a:t>two </a:t>
            </a:r>
            <a:r>
              <a:rPr lang="en-GB" dirty="0"/>
              <a:t>sensors will be installed on the stainless steel I-beam of the lower jaw (at the upstream extremity of the jaw as well as at the jaw </a:t>
            </a:r>
            <a:r>
              <a:rPr lang="en-GB" dirty="0" err="1"/>
              <a:t>center</a:t>
            </a:r>
            <a:r>
              <a:rPr lang="en-GB" dirty="0"/>
              <a:t>); </a:t>
            </a:r>
          </a:p>
          <a:p>
            <a:pPr lvl="1"/>
            <a:r>
              <a:rPr lang="en-GB" dirty="0" smtClean="0"/>
              <a:t>two </a:t>
            </a:r>
            <a:r>
              <a:rPr lang="en-GB" dirty="0"/>
              <a:t>sensors will be installed on the beam screen on the passage side of the machine (upstream and downstream). 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55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from resonant modes</a:t>
            </a:r>
            <a:endParaRPr lang="en-GB" dirty="0"/>
          </a:p>
        </p:txBody>
      </p:sp>
      <p:pic>
        <p:nvPicPr>
          <p:cNvPr id="8194" name="Picture 2" descr="E:\Benoit\System2\Benoit\2013\powerspectrum\ALICE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144000" cy="450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11960" y="1268760"/>
            <a:ext cx="474245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Modes from R. Wanzenberg and O. Zagorodnova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6130170"/>
            <a:ext cx="7973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Significant increase of power loss with HL-LHC parameters 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even the modes at higher frequencies are significant (of the order of 20 to 50 W)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41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Location of modes?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8" t="27851" r="477" b="42036"/>
          <a:stretch/>
        </p:blipFill>
        <p:spPr bwMode="auto">
          <a:xfrm>
            <a:off x="251520" y="2060848"/>
            <a:ext cx="8499397" cy="2275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4324" y="5373216"/>
            <a:ext cx="7840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Linked to the large diameter of the cone </a:t>
            </a:r>
            <a:r>
              <a:rPr lang="en-GB" dirty="0" smtClean="0">
                <a:sym typeface="Wingdings" panose="05000000000000000000" pitchFamily="2" charset="2"/>
              </a:rPr>
              <a:t> localized there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No changes foreseen in this area, so these modes are not affected by the upgrade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6804248" y="1772816"/>
            <a:ext cx="720080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3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48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Context: impact of beam impedance on performance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92696"/>
            <a:ext cx="8856984" cy="5976664"/>
          </a:xfrm>
        </p:spPr>
        <p:txBody>
          <a:bodyPr>
            <a:normAutofit/>
          </a:bodyPr>
          <a:lstStyle/>
          <a:p>
            <a:r>
              <a:rPr lang="en-GB" sz="1600" dirty="0" smtClean="0"/>
              <a:t>When </a:t>
            </a:r>
            <a:r>
              <a:rPr lang="en-GB" sz="1600" dirty="0" smtClean="0"/>
              <a:t>an </a:t>
            </a:r>
            <a:r>
              <a:rPr lang="en-GB" sz="1600" dirty="0" err="1" smtClean="0"/>
              <a:t>ultrarelativistic</a:t>
            </a:r>
            <a:r>
              <a:rPr lang="en-GB" sz="1600" dirty="0" smtClean="0"/>
              <a:t> </a:t>
            </a:r>
            <a:r>
              <a:rPr lang="en-GB" sz="1600" dirty="0" smtClean="0"/>
              <a:t>beam of particles traverses a device which </a:t>
            </a:r>
          </a:p>
          <a:p>
            <a:pPr lvl="1"/>
            <a:r>
              <a:rPr lang="en-GB" sz="1400" dirty="0"/>
              <a:t>i</a:t>
            </a:r>
            <a:r>
              <a:rPr lang="en-GB" sz="1400" dirty="0" smtClean="0"/>
              <a:t>s not smooth</a:t>
            </a:r>
          </a:p>
          <a:p>
            <a:pPr lvl="1"/>
            <a:r>
              <a:rPr lang="en-GB" sz="1400" dirty="0"/>
              <a:t>o</a:t>
            </a:r>
            <a:r>
              <a:rPr lang="en-GB" sz="1400" dirty="0" smtClean="0"/>
              <a:t>r is not a perfect conductor,</a:t>
            </a:r>
          </a:p>
          <a:p>
            <a:pPr marL="457200" lvl="1" indent="0">
              <a:buNone/>
            </a:pPr>
            <a:r>
              <a:rPr lang="en-GB" sz="1400" dirty="0"/>
              <a:t>i</a:t>
            </a:r>
            <a:r>
              <a:rPr lang="en-GB" sz="1400" dirty="0" smtClean="0"/>
              <a:t>t will produce </a:t>
            </a:r>
            <a:r>
              <a:rPr lang="en-GB" sz="1400" dirty="0" err="1" smtClean="0"/>
              <a:t>wakefields</a:t>
            </a:r>
            <a:r>
              <a:rPr lang="en-GB" sz="1400" dirty="0" smtClean="0"/>
              <a:t> that will perturb the following particles</a:t>
            </a:r>
          </a:p>
          <a:p>
            <a:pPr marL="457200" lvl="1" indent="0">
              <a:buNone/>
            </a:pPr>
            <a:r>
              <a:rPr lang="en-GB" sz="1400" dirty="0" smtClean="0">
                <a:sym typeface="Wingdings" pitchFamily="2" charset="2"/>
              </a:rPr>
              <a:t> </a:t>
            </a:r>
            <a:r>
              <a:rPr lang="en-GB" sz="1400" dirty="0" smtClean="0"/>
              <a:t>resistive or geometric </a:t>
            </a:r>
            <a:r>
              <a:rPr lang="en-GB" sz="1400" dirty="0" err="1" smtClean="0"/>
              <a:t>wakefields</a:t>
            </a:r>
            <a:r>
              <a:rPr lang="en-GB" sz="1400" dirty="0" smtClean="0"/>
              <a:t> (in time domain) and impedance (in frequency domain). </a:t>
            </a:r>
            <a:endParaRPr lang="en-GB" sz="1400" dirty="0"/>
          </a:p>
          <a:p>
            <a:pPr marL="457200" lvl="1" indent="0">
              <a:buNone/>
            </a:pPr>
            <a:endParaRPr lang="en-GB" sz="1400" dirty="0" smtClean="0"/>
          </a:p>
          <a:p>
            <a:r>
              <a:rPr lang="en-GB" sz="1600" dirty="0" smtClean="0"/>
              <a:t>Example of perturbation caused by an obstacle in a beam pipe:</a:t>
            </a:r>
            <a:endParaRPr lang="en-GB" sz="1600" dirty="0" smtClean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</p:txBody>
      </p:sp>
      <p:pic>
        <p:nvPicPr>
          <p:cNvPr id="1027" name="Picture 3" descr="E:\Benoit\System2\Benoit\2013\EM simulations\example LMC\examplePEC_01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53" y="2645738"/>
            <a:ext cx="2726055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Benoit\System2\Benoit\2013\EM simulations\example LMC\exampleRP_01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30" y="4190206"/>
            <a:ext cx="2726055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3848" y="2964652"/>
            <a:ext cx="224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 a round </a:t>
            </a:r>
            <a:r>
              <a:rPr lang="en-GB" dirty="0" smtClean="0"/>
              <a:t>beam pipe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203848" y="4510861"/>
            <a:ext cx="4074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 a r</a:t>
            </a:r>
            <a:r>
              <a:rPr lang="en-GB" dirty="0" smtClean="0"/>
              <a:t>ound </a:t>
            </a:r>
            <a:r>
              <a:rPr lang="en-GB" dirty="0" smtClean="0"/>
              <a:t>beam pipe </a:t>
            </a:r>
            <a:r>
              <a:rPr lang="en-GB" dirty="0" smtClean="0"/>
              <a:t>with </a:t>
            </a:r>
            <a:r>
              <a:rPr lang="en-GB" dirty="0" smtClean="0"/>
              <a:t>sharp obstacle</a:t>
            </a:r>
            <a:br>
              <a:rPr lang="en-GB" dirty="0" smtClean="0"/>
            </a:br>
            <a:r>
              <a:rPr lang="en-GB" dirty="0" smtClean="0"/>
              <a:t>	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resonant </a:t>
            </a:r>
            <a:r>
              <a:rPr lang="en-GB" dirty="0" smtClean="0"/>
              <a:t>RF </a:t>
            </a:r>
            <a:r>
              <a:rPr lang="en-GB" dirty="0" smtClean="0"/>
              <a:t>mode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4</a:t>
            </a:fld>
            <a:endParaRPr lang="en-GB"/>
          </a:p>
        </p:txBody>
      </p:sp>
      <p:pic>
        <p:nvPicPr>
          <p:cNvPr id="11" name="Picture 4" descr="C:\Users\bsalvant\AppData\Local\Microsoft\Windows\Temporary Internet Files\Content.Outlook\U7GBVNNS\LS1_TDI 4R8_IP8 side_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5" t="11018" r="8078" b="21795"/>
          <a:stretch/>
        </p:blipFill>
        <p:spPr bwMode="auto">
          <a:xfrm>
            <a:off x="7273954" y="548680"/>
            <a:ext cx="1762542" cy="132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61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40</a:t>
            </a:fld>
            <a:endParaRPr lang="en-GB"/>
          </a:p>
        </p:txBody>
      </p: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-27384"/>
            <a:ext cx="5585224" cy="684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070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41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1547813"/>
            <a:ext cx="5657850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72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42</a:t>
            </a:fld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5338539" cy="6814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222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92696"/>
            <a:ext cx="8856984" cy="3816424"/>
          </a:xfrm>
        </p:spPr>
        <p:txBody>
          <a:bodyPr>
            <a:normAutofit fontScale="92500" lnSpcReduction="20000"/>
          </a:bodyPr>
          <a:lstStyle/>
          <a:p>
            <a:r>
              <a:rPr lang="en-GB" sz="1700" dirty="0"/>
              <a:t>These </a:t>
            </a:r>
            <a:r>
              <a:rPr lang="en-GB" sz="1700" dirty="0" smtClean="0"/>
              <a:t>electromagnetic perturbations </a:t>
            </a:r>
            <a:r>
              <a:rPr lang="en-GB" sz="1700" dirty="0"/>
              <a:t>are usually decomposed into longitudinal and transverse </a:t>
            </a:r>
            <a:r>
              <a:rPr lang="en-GB" sz="1700" dirty="0" smtClean="0"/>
              <a:t>impedance</a:t>
            </a:r>
            <a:r>
              <a:rPr lang="en-GB" sz="2000" dirty="0"/>
              <a:t/>
            </a:r>
            <a:br>
              <a:rPr lang="en-GB" sz="2000" dirty="0"/>
            </a:br>
            <a:endParaRPr lang="en-GB" sz="1100" dirty="0"/>
          </a:p>
          <a:p>
            <a:pPr lvl="1"/>
            <a:r>
              <a:rPr lang="en-GB" sz="1600" b="1" dirty="0"/>
              <a:t>longitudinal </a:t>
            </a:r>
            <a:r>
              <a:rPr lang="en-GB" sz="1600" b="1" dirty="0" smtClean="0"/>
              <a:t>impedance </a:t>
            </a:r>
            <a:r>
              <a:rPr lang="en-GB" sz="1600" dirty="0" smtClean="0"/>
              <a:t>leads </a:t>
            </a:r>
            <a:r>
              <a:rPr lang="en-GB" sz="1600" dirty="0"/>
              <a:t>to energy lost from the particle and dissipated in the walls of the neighbouring devices 	</a:t>
            </a:r>
          </a:p>
          <a:p>
            <a:pPr marL="457200" lvl="1" indent="0">
              <a:buNone/>
            </a:pPr>
            <a:r>
              <a:rPr lang="en-GB" sz="1600" b="1" dirty="0">
                <a:sym typeface="Wingdings" pitchFamily="2" charset="2"/>
              </a:rPr>
              <a:t>	</a:t>
            </a:r>
            <a:r>
              <a:rPr lang="en-GB" sz="1600" b="1" dirty="0" smtClean="0">
                <a:sym typeface="Wingdings" pitchFamily="2" charset="2"/>
              </a:rPr>
              <a:t> </a:t>
            </a:r>
            <a:r>
              <a:rPr lang="en-GB" sz="1600" b="1" dirty="0">
                <a:sym typeface="Wingdings" pitchFamily="2" charset="2"/>
              </a:rPr>
              <a:t>heating </a:t>
            </a:r>
            <a:r>
              <a:rPr lang="en-GB" sz="1600" dirty="0">
                <a:sym typeface="Wingdings" pitchFamily="2" charset="2"/>
              </a:rPr>
              <a:t>of beam surrounding </a:t>
            </a:r>
          </a:p>
          <a:p>
            <a:pPr marL="457200" lvl="1" indent="0">
              <a:buNone/>
            </a:pPr>
            <a:r>
              <a:rPr lang="en-GB" sz="1600" b="1" dirty="0">
                <a:sym typeface="Wingdings" pitchFamily="2" charset="2"/>
              </a:rPr>
              <a:t>	</a:t>
            </a:r>
            <a:r>
              <a:rPr lang="en-GB" sz="1600" b="1" dirty="0" smtClean="0">
                <a:sym typeface="Wingdings" pitchFamily="2" charset="2"/>
              </a:rPr>
              <a:t> </a:t>
            </a:r>
            <a:r>
              <a:rPr lang="en-GB" sz="1600" dirty="0">
                <a:sym typeface="Wingdings" pitchFamily="2" charset="2"/>
              </a:rPr>
              <a:t>temperature interlocks or degradation of machine </a:t>
            </a:r>
            <a:r>
              <a:rPr lang="en-GB" sz="1600" dirty="0" smtClean="0">
                <a:sym typeface="Wingdings" pitchFamily="2" charset="2"/>
              </a:rPr>
              <a:t>devices</a:t>
            </a:r>
          </a:p>
          <a:p>
            <a:pPr marL="457200" lvl="1" indent="0">
              <a:buNone/>
            </a:pPr>
            <a:r>
              <a:rPr lang="en-US" sz="1600" dirty="0">
                <a:sym typeface="Wingdings" pitchFamily="2" charset="2"/>
              </a:rPr>
              <a:t>	</a:t>
            </a:r>
            <a:r>
              <a:rPr lang="en-US" sz="1600" dirty="0" smtClean="0">
                <a:sym typeface="Wingdings" panose="05000000000000000000" pitchFamily="2" charset="2"/>
              </a:rPr>
              <a:t> during run 1,</a:t>
            </a:r>
            <a:r>
              <a:rPr lang="en-US" sz="1600" dirty="0" smtClean="0"/>
              <a:t> the LHC bunch </a:t>
            </a:r>
            <a:r>
              <a:rPr lang="en-US" sz="1600" dirty="0"/>
              <a:t>length </a:t>
            </a:r>
            <a:r>
              <a:rPr lang="en-US" sz="1600" dirty="0" smtClean="0"/>
              <a:t>needed to be increased from 1 ns </a:t>
            </a:r>
            <a:r>
              <a:rPr lang="en-US" sz="1600" dirty="0"/>
              <a:t>to 1.25 ns) </a:t>
            </a:r>
          </a:p>
          <a:p>
            <a:pPr marL="457200" lvl="1" indent="0">
              <a:buNone/>
            </a:pPr>
            <a:endParaRPr lang="en-GB" sz="1600" dirty="0">
              <a:sym typeface="Wingdings" pitchFamily="2" charset="2"/>
            </a:endParaRPr>
          </a:p>
          <a:p>
            <a:pPr marL="457200" lvl="1" indent="0">
              <a:buNone/>
            </a:pPr>
            <a:r>
              <a:rPr lang="en-GB" sz="1600" b="1" dirty="0">
                <a:solidFill>
                  <a:srgbClr val="FF0000"/>
                </a:solidFill>
                <a:sym typeface="Wingdings" pitchFamily="2" charset="2"/>
              </a:rPr>
              <a:t>	</a:t>
            </a:r>
            <a:endParaRPr lang="en-GB" sz="1600" b="1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457200" lvl="1" indent="0">
              <a:buNone/>
            </a:pPr>
            <a:endParaRPr lang="en-GB" sz="1600" b="1" dirty="0">
              <a:solidFill>
                <a:srgbClr val="FF0000"/>
              </a:solidFill>
            </a:endParaRPr>
          </a:p>
          <a:p>
            <a:pPr lvl="1"/>
            <a:r>
              <a:rPr lang="en-GB" sz="1600" b="1" dirty="0" smtClean="0"/>
              <a:t>Longitudinal/transverse </a:t>
            </a:r>
            <a:r>
              <a:rPr lang="en-GB" sz="1600" b="1" dirty="0" smtClean="0"/>
              <a:t>impedance </a:t>
            </a:r>
            <a:r>
              <a:rPr lang="en-GB" sz="1600" dirty="0" smtClean="0"/>
              <a:t>leads </a:t>
            </a:r>
            <a:r>
              <a:rPr lang="en-GB" sz="1600" dirty="0"/>
              <a:t>to perturbation of the </a:t>
            </a:r>
            <a:r>
              <a:rPr lang="en-GB" sz="1600" dirty="0" smtClean="0"/>
              <a:t>synchrotron/</a:t>
            </a:r>
            <a:r>
              <a:rPr lang="en-GB" sz="1600" dirty="0" err="1" smtClean="0"/>
              <a:t>betatron</a:t>
            </a:r>
            <a:r>
              <a:rPr lang="en-GB" sz="1600" dirty="0" smtClean="0"/>
              <a:t> </a:t>
            </a:r>
            <a:r>
              <a:rPr lang="en-GB" sz="1600" dirty="0"/>
              <a:t>oscillations </a:t>
            </a:r>
          </a:p>
          <a:p>
            <a:pPr marL="457200" lvl="1" indent="0">
              <a:buNone/>
            </a:pPr>
            <a:r>
              <a:rPr lang="en-GB" sz="1600" b="1" dirty="0">
                <a:sym typeface="Wingdings" pitchFamily="2" charset="2"/>
              </a:rPr>
              <a:t>	</a:t>
            </a:r>
            <a:r>
              <a:rPr lang="en-GB" sz="1600" b="1" dirty="0" smtClean="0">
                <a:sym typeface="Wingdings" pitchFamily="2" charset="2"/>
              </a:rPr>
              <a:t> </a:t>
            </a:r>
            <a:r>
              <a:rPr lang="en-GB" sz="1600" dirty="0">
                <a:sym typeface="Wingdings" pitchFamily="2" charset="2"/>
              </a:rPr>
              <a:t>can </a:t>
            </a:r>
            <a:r>
              <a:rPr lang="en-GB" sz="1600" dirty="0"/>
              <a:t>excite </a:t>
            </a:r>
            <a:r>
              <a:rPr lang="en-GB" sz="1600" b="1" dirty="0" smtClean="0"/>
              <a:t>longitudinal/transverse instabilities</a:t>
            </a:r>
            <a:endParaRPr lang="en-GB" sz="1600" b="1" dirty="0"/>
          </a:p>
          <a:p>
            <a:pPr marL="457200" lvl="1" indent="0">
              <a:buNone/>
            </a:pPr>
            <a:r>
              <a:rPr lang="en-GB" sz="1600" b="1" dirty="0"/>
              <a:t>	</a:t>
            </a:r>
            <a:r>
              <a:rPr lang="en-GB" sz="1600" b="1" dirty="0" smtClean="0">
                <a:sym typeface="Wingdings" pitchFamily="2" charset="2"/>
              </a:rPr>
              <a:t></a:t>
            </a:r>
            <a:r>
              <a:rPr lang="en-GB" sz="1600" dirty="0">
                <a:sym typeface="Wingdings" pitchFamily="2" charset="2"/>
              </a:rPr>
              <a:t>degrades </a:t>
            </a:r>
            <a:r>
              <a:rPr lang="en-GB" sz="1600" dirty="0" smtClean="0">
                <a:sym typeface="Wingdings" pitchFamily="2" charset="2"/>
              </a:rPr>
              <a:t>beam quality (beam losses, emittance growth and dumps</a:t>
            </a:r>
            <a:r>
              <a:rPr lang="en-GB" sz="1600" dirty="0" smtClean="0">
                <a:sym typeface="Wingdings" pitchFamily="2" charset="2"/>
              </a:rPr>
              <a:t>)</a:t>
            </a:r>
          </a:p>
          <a:p>
            <a:pPr marL="457200" lvl="1" indent="0">
              <a:buNone/>
            </a:pPr>
            <a:r>
              <a:rPr lang="en-US" sz="1600" dirty="0">
                <a:sym typeface="Wingdings" pitchFamily="2" charset="2"/>
              </a:rPr>
              <a:t>	</a:t>
            </a:r>
            <a:r>
              <a:rPr lang="en-US" sz="1600" dirty="0" smtClean="0">
                <a:sym typeface="Wingdings" panose="05000000000000000000" pitchFamily="2" charset="2"/>
              </a:rPr>
              <a:t> many transverse instabilities occurred in LHC during run 1.</a:t>
            </a:r>
            <a:endParaRPr lang="en-GB" sz="1600" dirty="0">
              <a:sym typeface="Wingdings" pitchFamily="2" charset="2"/>
            </a:endParaRPr>
          </a:p>
          <a:p>
            <a:pPr marL="457200" lvl="1" indent="0">
              <a:buNone/>
            </a:pPr>
            <a:r>
              <a:rPr lang="en-GB" sz="1600" b="1" dirty="0">
                <a:solidFill>
                  <a:srgbClr val="FF0000"/>
                </a:solidFill>
                <a:sym typeface="Wingdings" pitchFamily="2" charset="2"/>
              </a:rPr>
              <a:t>	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63408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Context: impact of beam impedance on performance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50072" y="5129897"/>
            <a:ext cx="7883184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Current policy enforced by impedance team (when receiving a request): </a:t>
            </a:r>
          </a:p>
          <a:p>
            <a:pPr marL="342900" indent="-342900">
              <a:buAutoNum type="arabicParenBoth"/>
            </a:pPr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New equipment should by default remain in the shadow of the current LHC impedance </a:t>
            </a:r>
          </a:p>
          <a:p>
            <a:pPr marL="342900" indent="-342900">
              <a:buAutoNum type="arabicParenBoth"/>
            </a:pP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New longitudinal resonant modes should have a shunt impedance below 200 </a:t>
            </a:r>
            <a:r>
              <a:rPr lang="en-US" sz="16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kOhm</a:t>
            </a:r>
            <a:endParaRPr lang="en-US" sz="16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342900" indent="-342900">
              <a:buAutoNum type="arabicParenBoth"/>
            </a:pP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Impact of new transverse resonant modes checked with 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beam </a:t>
            </a:r>
            <a:r>
              <a:rPr lang="en-US" sz="16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synamics</a:t>
            </a:r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simulations</a:t>
            </a:r>
            <a:endParaRPr lang="en-US" sz="16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342900" indent="-342900">
              <a:buAutoNum type="arabicParenBoth"/>
            </a:pPr>
            <a:r>
              <a:rPr lang="en-US" sz="1600" dirty="0" smtClean="0">
                <a:solidFill>
                  <a:srgbClr val="FF0000"/>
                </a:solidFill>
              </a:rPr>
              <a:t>Expected heat loads communicated to equipment owner to take appropriate action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7170" name="Picture 2" descr="\\cern.ch\dfs\Users\a\andreaz\Public\BSRT pics\181212\ferrit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7" t="9370" r="-1" b="10492"/>
          <a:stretch/>
        </p:blipFill>
        <p:spPr bwMode="auto">
          <a:xfrm>
            <a:off x="7638318" y="1628800"/>
            <a:ext cx="1358323" cy="118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emetral.web.cern.ch/emetral/ICEsection/2012/2012-12-05/ADT-pickups-Beam1-30-Nov-2012_18-57-55%20%20%20ADTBposVerQ7RB1V%20%20%20Bucket%203392.pn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3"/>
          <a:stretch/>
        </p:blipFill>
        <p:spPr bwMode="auto">
          <a:xfrm>
            <a:off x="7122684" y="3429000"/>
            <a:ext cx="1985820" cy="157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54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3C0E-91F0-4C76-924F-EF9267ED503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12" t="11871" r="1011" b="48807"/>
          <a:stretch/>
        </p:blipFill>
        <p:spPr bwMode="auto">
          <a:xfrm>
            <a:off x="381000" y="3114285"/>
            <a:ext cx="4572000" cy="2690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882576" y="3035108"/>
            <a:ext cx="162262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</a:rPr>
              <a:t>Impedance Re(</a:t>
            </a:r>
            <a:r>
              <a:rPr lang="en-GB" sz="1400" dirty="0" err="1" smtClean="0">
                <a:solidFill>
                  <a:prstClr val="black"/>
                </a:solidFill>
              </a:rPr>
              <a:t>Z</a:t>
            </a:r>
            <a:r>
              <a:rPr lang="en-GB" sz="1400" baseline="-25000" dirty="0" err="1" smtClean="0">
                <a:solidFill>
                  <a:prstClr val="black"/>
                </a:solidFill>
              </a:rPr>
              <a:t>long</a:t>
            </a:r>
            <a:r>
              <a:rPr lang="en-GB" sz="1400" dirty="0" smtClean="0">
                <a:solidFill>
                  <a:prstClr val="black"/>
                </a:solidFill>
              </a:rPr>
              <a:t>)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49287" y="4795596"/>
            <a:ext cx="1266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broadband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362200" y="3342885"/>
            <a:ext cx="1966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Narrow band at </a:t>
            </a:r>
            <a:r>
              <a:rPr lang="en-GB" dirty="0" err="1" smtClean="0">
                <a:solidFill>
                  <a:prstClr val="black"/>
                </a:solidFill>
              </a:rPr>
              <a:t>f</a:t>
            </a:r>
            <a:r>
              <a:rPr lang="en-GB" baseline="-25000" dirty="0" err="1" smtClean="0">
                <a:solidFill>
                  <a:prstClr val="black"/>
                </a:solidFill>
              </a:rPr>
              <a:t>res</a:t>
            </a:r>
            <a:endParaRPr lang="en-GB" baseline="-25000" dirty="0">
              <a:solidFill>
                <a:prstClr val="black"/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1025623" y="3419265"/>
            <a:ext cx="4994177" cy="1745843"/>
          </a:xfrm>
          <a:custGeom>
            <a:avLst/>
            <a:gdLst>
              <a:gd name="connsiteX0" fmla="*/ 0 w 2828041"/>
              <a:gd name="connsiteY0" fmla="*/ 0 h 1745843"/>
              <a:gd name="connsiteX1" fmla="*/ 75414 w 2828041"/>
              <a:gd name="connsiteY1" fmla="*/ 18853 h 1745843"/>
              <a:gd name="connsiteX2" fmla="*/ 216817 w 2828041"/>
              <a:gd name="connsiteY2" fmla="*/ 84841 h 1745843"/>
              <a:gd name="connsiteX3" fmla="*/ 339365 w 2828041"/>
              <a:gd name="connsiteY3" fmla="*/ 169682 h 1745843"/>
              <a:gd name="connsiteX4" fmla="*/ 461913 w 2828041"/>
              <a:gd name="connsiteY4" fmla="*/ 263950 h 1745843"/>
              <a:gd name="connsiteX5" fmla="*/ 556181 w 2828041"/>
              <a:gd name="connsiteY5" fmla="*/ 358218 h 1745843"/>
              <a:gd name="connsiteX6" fmla="*/ 650450 w 2828041"/>
              <a:gd name="connsiteY6" fmla="*/ 461913 h 1745843"/>
              <a:gd name="connsiteX7" fmla="*/ 725864 w 2828041"/>
              <a:gd name="connsiteY7" fmla="*/ 584461 h 1745843"/>
              <a:gd name="connsiteX8" fmla="*/ 876693 w 2828041"/>
              <a:gd name="connsiteY8" fmla="*/ 810705 h 1745843"/>
              <a:gd name="connsiteX9" fmla="*/ 961534 w 2828041"/>
              <a:gd name="connsiteY9" fmla="*/ 980387 h 1745843"/>
              <a:gd name="connsiteX10" fmla="*/ 1036948 w 2828041"/>
              <a:gd name="connsiteY10" fmla="*/ 1159497 h 1745843"/>
              <a:gd name="connsiteX11" fmla="*/ 1131217 w 2828041"/>
              <a:gd name="connsiteY11" fmla="*/ 1385740 h 1745843"/>
              <a:gd name="connsiteX12" fmla="*/ 1197204 w 2828041"/>
              <a:gd name="connsiteY12" fmla="*/ 1593130 h 1745843"/>
              <a:gd name="connsiteX13" fmla="*/ 1244338 w 2828041"/>
              <a:gd name="connsiteY13" fmla="*/ 1715678 h 1745843"/>
              <a:gd name="connsiteX14" fmla="*/ 1291472 w 2828041"/>
              <a:gd name="connsiteY14" fmla="*/ 1743958 h 1745843"/>
              <a:gd name="connsiteX15" fmla="*/ 1319753 w 2828041"/>
              <a:gd name="connsiteY15" fmla="*/ 1677971 h 1745843"/>
              <a:gd name="connsiteX16" fmla="*/ 1338606 w 2828041"/>
              <a:gd name="connsiteY16" fmla="*/ 1621410 h 1745843"/>
              <a:gd name="connsiteX17" fmla="*/ 1414021 w 2828041"/>
              <a:gd name="connsiteY17" fmla="*/ 1555422 h 1745843"/>
              <a:gd name="connsiteX18" fmla="*/ 1508289 w 2828041"/>
              <a:gd name="connsiteY18" fmla="*/ 1442301 h 1745843"/>
              <a:gd name="connsiteX19" fmla="*/ 1611984 w 2828041"/>
              <a:gd name="connsiteY19" fmla="*/ 1329179 h 1745843"/>
              <a:gd name="connsiteX20" fmla="*/ 1715678 w 2828041"/>
              <a:gd name="connsiteY20" fmla="*/ 1244338 h 1745843"/>
              <a:gd name="connsiteX21" fmla="*/ 1875934 w 2828041"/>
              <a:gd name="connsiteY21" fmla="*/ 1216057 h 1745843"/>
              <a:gd name="connsiteX22" fmla="*/ 2026763 w 2828041"/>
              <a:gd name="connsiteY22" fmla="*/ 1216057 h 1745843"/>
              <a:gd name="connsiteX23" fmla="*/ 2102177 w 2828041"/>
              <a:gd name="connsiteY23" fmla="*/ 1263191 h 1745843"/>
              <a:gd name="connsiteX24" fmla="*/ 2196445 w 2828041"/>
              <a:gd name="connsiteY24" fmla="*/ 1319752 h 1745843"/>
              <a:gd name="connsiteX25" fmla="*/ 2300140 w 2828041"/>
              <a:gd name="connsiteY25" fmla="*/ 1414020 h 1745843"/>
              <a:gd name="connsiteX26" fmla="*/ 2356701 w 2828041"/>
              <a:gd name="connsiteY26" fmla="*/ 1461154 h 1745843"/>
              <a:gd name="connsiteX27" fmla="*/ 2394408 w 2828041"/>
              <a:gd name="connsiteY27" fmla="*/ 1480008 h 1745843"/>
              <a:gd name="connsiteX28" fmla="*/ 2469823 w 2828041"/>
              <a:gd name="connsiteY28" fmla="*/ 1489435 h 1745843"/>
              <a:gd name="connsiteX29" fmla="*/ 2526384 w 2828041"/>
              <a:gd name="connsiteY29" fmla="*/ 1432874 h 1745843"/>
              <a:gd name="connsiteX30" fmla="*/ 2545237 w 2828041"/>
              <a:gd name="connsiteY30" fmla="*/ 1376313 h 1745843"/>
              <a:gd name="connsiteX31" fmla="*/ 2601798 w 2828041"/>
              <a:gd name="connsiteY31" fmla="*/ 1272618 h 1745843"/>
              <a:gd name="connsiteX32" fmla="*/ 2714920 w 2828041"/>
              <a:gd name="connsiteY32" fmla="*/ 1263191 h 1745843"/>
              <a:gd name="connsiteX33" fmla="*/ 2828041 w 2828041"/>
              <a:gd name="connsiteY33" fmla="*/ 1395167 h 1745843"/>
              <a:gd name="connsiteX0" fmla="*/ 0 w 2828041"/>
              <a:gd name="connsiteY0" fmla="*/ 0 h 1745843"/>
              <a:gd name="connsiteX1" fmla="*/ 75414 w 2828041"/>
              <a:gd name="connsiteY1" fmla="*/ 18853 h 1745843"/>
              <a:gd name="connsiteX2" fmla="*/ 216817 w 2828041"/>
              <a:gd name="connsiteY2" fmla="*/ 84841 h 1745843"/>
              <a:gd name="connsiteX3" fmla="*/ 339365 w 2828041"/>
              <a:gd name="connsiteY3" fmla="*/ 169682 h 1745843"/>
              <a:gd name="connsiteX4" fmla="*/ 461913 w 2828041"/>
              <a:gd name="connsiteY4" fmla="*/ 263950 h 1745843"/>
              <a:gd name="connsiteX5" fmla="*/ 556181 w 2828041"/>
              <a:gd name="connsiteY5" fmla="*/ 358218 h 1745843"/>
              <a:gd name="connsiteX6" fmla="*/ 650450 w 2828041"/>
              <a:gd name="connsiteY6" fmla="*/ 461913 h 1745843"/>
              <a:gd name="connsiteX7" fmla="*/ 725864 w 2828041"/>
              <a:gd name="connsiteY7" fmla="*/ 584461 h 1745843"/>
              <a:gd name="connsiteX8" fmla="*/ 876693 w 2828041"/>
              <a:gd name="connsiteY8" fmla="*/ 810705 h 1745843"/>
              <a:gd name="connsiteX9" fmla="*/ 961534 w 2828041"/>
              <a:gd name="connsiteY9" fmla="*/ 980387 h 1745843"/>
              <a:gd name="connsiteX10" fmla="*/ 1036948 w 2828041"/>
              <a:gd name="connsiteY10" fmla="*/ 1159497 h 1745843"/>
              <a:gd name="connsiteX11" fmla="*/ 1131217 w 2828041"/>
              <a:gd name="connsiteY11" fmla="*/ 1385740 h 1745843"/>
              <a:gd name="connsiteX12" fmla="*/ 1197204 w 2828041"/>
              <a:gd name="connsiteY12" fmla="*/ 1593130 h 1745843"/>
              <a:gd name="connsiteX13" fmla="*/ 1244338 w 2828041"/>
              <a:gd name="connsiteY13" fmla="*/ 1715678 h 1745843"/>
              <a:gd name="connsiteX14" fmla="*/ 1291472 w 2828041"/>
              <a:gd name="connsiteY14" fmla="*/ 1743958 h 1745843"/>
              <a:gd name="connsiteX15" fmla="*/ 1319753 w 2828041"/>
              <a:gd name="connsiteY15" fmla="*/ 1677971 h 1745843"/>
              <a:gd name="connsiteX16" fmla="*/ 1338606 w 2828041"/>
              <a:gd name="connsiteY16" fmla="*/ 1621410 h 1745843"/>
              <a:gd name="connsiteX17" fmla="*/ 1414021 w 2828041"/>
              <a:gd name="connsiteY17" fmla="*/ 1555422 h 1745843"/>
              <a:gd name="connsiteX18" fmla="*/ 1508289 w 2828041"/>
              <a:gd name="connsiteY18" fmla="*/ 1442301 h 1745843"/>
              <a:gd name="connsiteX19" fmla="*/ 1611984 w 2828041"/>
              <a:gd name="connsiteY19" fmla="*/ 1329179 h 1745843"/>
              <a:gd name="connsiteX20" fmla="*/ 1715678 w 2828041"/>
              <a:gd name="connsiteY20" fmla="*/ 1244338 h 1745843"/>
              <a:gd name="connsiteX21" fmla="*/ 1875934 w 2828041"/>
              <a:gd name="connsiteY21" fmla="*/ 1216057 h 1745843"/>
              <a:gd name="connsiteX22" fmla="*/ 2026763 w 2828041"/>
              <a:gd name="connsiteY22" fmla="*/ 1216057 h 1745843"/>
              <a:gd name="connsiteX23" fmla="*/ 2102177 w 2828041"/>
              <a:gd name="connsiteY23" fmla="*/ 1263191 h 1745843"/>
              <a:gd name="connsiteX24" fmla="*/ 2196445 w 2828041"/>
              <a:gd name="connsiteY24" fmla="*/ 1319752 h 1745843"/>
              <a:gd name="connsiteX25" fmla="*/ 2300140 w 2828041"/>
              <a:gd name="connsiteY25" fmla="*/ 1414020 h 1745843"/>
              <a:gd name="connsiteX26" fmla="*/ 2356701 w 2828041"/>
              <a:gd name="connsiteY26" fmla="*/ 1461154 h 1745843"/>
              <a:gd name="connsiteX27" fmla="*/ 2394408 w 2828041"/>
              <a:gd name="connsiteY27" fmla="*/ 1480008 h 1745843"/>
              <a:gd name="connsiteX28" fmla="*/ 2469823 w 2828041"/>
              <a:gd name="connsiteY28" fmla="*/ 1593130 h 1745843"/>
              <a:gd name="connsiteX29" fmla="*/ 2526384 w 2828041"/>
              <a:gd name="connsiteY29" fmla="*/ 1432874 h 1745843"/>
              <a:gd name="connsiteX30" fmla="*/ 2545237 w 2828041"/>
              <a:gd name="connsiteY30" fmla="*/ 1376313 h 1745843"/>
              <a:gd name="connsiteX31" fmla="*/ 2601798 w 2828041"/>
              <a:gd name="connsiteY31" fmla="*/ 1272618 h 1745843"/>
              <a:gd name="connsiteX32" fmla="*/ 2714920 w 2828041"/>
              <a:gd name="connsiteY32" fmla="*/ 1263191 h 1745843"/>
              <a:gd name="connsiteX33" fmla="*/ 2828041 w 2828041"/>
              <a:gd name="connsiteY33" fmla="*/ 1395167 h 1745843"/>
              <a:gd name="connsiteX0" fmla="*/ 0 w 2828041"/>
              <a:gd name="connsiteY0" fmla="*/ 0 h 1745843"/>
              <a:gd name="connsiteX1" fmla="*/ 75414 w 2828041"/>
              <a:gd name="connsiteY1" fmla="*/ 18853 h 1745843"/>
              <a:gd name="connsiteX2" fmla="*/ 216817 w 2828041"/>
              <a:gd name="connsiteY2" fmla="*/ 84841 h 1745843"/>
              <a:gd name="connsiteX3" fmla="*/ 339365 w 2828041"/>
              <a:gd name="connsiteY3" fmla="*/ 169682 h 1745843"/>
              <a:gd name="connsiteX4" fmla="*/ 461913 w 2828041"/>
              <a:gd name="connsiteY4" fmla="*/ 263950 h 1745843"/>
              <a:gd name="connsiteX5" fmla="*/ 556181 w 2828041"/>
              <a:gd name="connsiteY5" fmla="*/ 358218 h 1745843"/>
              <a:gd name="connsiteX6" fmla="*/ 650450 w 2828041"/>
              <a:gd name="connsiteY6" fmla="*/ 461913 h 1745843"/>
              <a:gd name="connsiteX7" fmla="*/ 725864 w 2828041"/>
              <a:gd name="connsiteY7" fmla="*/ 584461 h 1745843"/>
              <a:gd name="connsiteX8" fmla="*/ 876693 w 2828041"/>
              <a:gd name="connsiteY8" fmla="*/ 810705 h 1745843"/>
              <a:gd name="connsiteX9" fmla="*/ 961534 w 2828041"/>
              <a:gd name="connsiteY9" fmla="*/ 980387 h 1745843"/>
              <a:gd name="connsiteX10" fmla="*/ 1036948 w 2828041"/>
              <a:gd name="connsiteY10" fmla="*/ 1159497 h 1745843"/>
              <a:gd name="connsiteX11" fmla="*/ 1131217 w 2828041"/>
              <a:gd name="connsiteY11" fmla="*/ 1385740 h 1745843"/>
              <a:gd name="connsiteX12" fmla="*/ 1197204 w 2828041"/>
              <a:gd name="connsiteY12" fmla="*/ 1593130 h 1745843"/>
              <a:gd name="connsiteX13" fmla="*/ 1244338 w 2828041"/>
              <a:gd name="connsiteY13" fmla="*/ 1715678 h 1745843"/>
              <a:gd name="connsiteX14" fmla="*/ 1291472 w 2828041"/>
              <a:gd name="connsiteY14" fmla="*/ 1743958 h 1745843"/>
              <a:gd name="connsiteX15" fmla="*/ 1319753 w 2828041"/>
              <a:gd name="connsiteY15" fmla="*/ 1677971 h 1745843"/>
              <a:gd name="connsiteX16" fmla="*/ 1338606 w 2828041"/>
              <a:gd name="connsiteY16" fmla="*/ 1621410 h 1745843"/>
              <a:gd name="connsiteX17" fmla="*/ 1414021 w 2828041"/>
              <a:gd name="connsiteY17" fmla="*/ 1555422 h 1745843"/>
              <a:gd name="connsiteX18" fmla="*/ 1508289 w 2828041"/>
              <a:gd name="connsiteY18" fmla="*/ 1442301 h 1745843"/>
              <a:gd name="connsiteX19" fmla="*/ 1611984 w 2828041"/>
              <a:gd name="connsiteY19" fmla="*/ 1329179 h 1745843"/>
              <a:gd name="connsiteX20" fmla="*/ 1715678 w 2828041"/>
              <a:gd name="connsiteY20" fmla="*/ 1244338 h 1745843"/>
              <a:gd name="connsiteX21" fmla="*/ 1875934 w 2828041"/>
              <a:gd name="connsiteY21" fmla="*/ 1216057 h 1745843"/>
              <a:gd name="connsiteX22" fmla="*/ 2026763 w 2828041"/>
              <a:gd name="connsiteY22" fmla="*/ 1216057 h 1745843"/>
              <a:gd name="connsiteX23" fmla="*/ 2102177 w 2828041"/>
              <a:gd name="connsiteY23" fmla="*/ 1263191 h 1745843"/>
              <a:gd name="connsiteX24" fmla="*/ 2196445 w 2828041"/>
              <a:gd name="connsiteY24" fmla="*/ 1319752 h 1745843"/>
              <a:gd name="connsiteX25" fmla="*/ 2300140 w 2828041"/>
              <a:gd name="connsiteY25" fmla="*/ 1414020 h 1745843"/>
              <a:gd name="connsiteX26" fmla="*/ 2356701 w 2828041"/>
              <a:gd name="connsiteY26" fmla="*/ 1461154 h 1745843"/>
              <a:gd name="connsiteX27" fmla="*/ 2394408 w 2828041"/>
              <a:gd name="connsiteY27" fmla="*/ 1480008 h 1745843"/>
              <a:gd name="connsiteX28" fmla="*/ 2488677 w 2828041"/>
              <a:gd name="connsiteY28" fmla="*/ 1687398 h 1745843"/>
              <a:gd name="connsiteX29" fmla="*/ 2526384 w 2828041"/>
              <a:gd name="connsiteY29" fmla="*/ 1432874 h 1745843"/>
              <a:gd name="connsiteX30" fmla="*/ 2545237 w 2828041"/>
              <a:gd name="connsiteY30" fmla="*/ 1376313 h 1745843"/>
              <a:gd name="connsiteX31" fmla="*/ 2601798 w 2828041"/>
              <a:gd name="connsiteY31" fmla="*/ 1272618 h 1745843"/>
              <a:gd name="connsiteX32" fmla="*/ 2714920 w 2828041"/>
              <a:gd name="connsiteY32" fmla="*/ 1263191 h 1745843"/>
              <a:gd name="connsiteX33" fmla="*/ 2828041 w 2828041"/>
              <a:gd name="connsiteY33" fmla="*/ 1395167 h 1745843"/>
              <a:gd name="connsiteX0" fmla="*/ 0 w 2828041"/>
              <a:gd name="connsiteY0" fmla="*/ 0 h 1745843"/>
              <a:gd name="connsiteX1" fmla="*/ 75414 w 2828041"/>
              <a:gd name="connsiteY1" fmla="*/ 18853 h 1745843"/>
              <a:gd name="connsiteX2" fmla="*/ 216817 w 2828041"/>
              <a:gd name="connsiteY2" fmla="*/ 84841 h 1745843"/>
              <a:gd name="connsiteX3" fmla="*/ 339365 w 2828041"/>
              <a:gd name="connsiteY3" fmla="*/ 169682 h 1745843"/>
              <a:gd name="connsiteX4" fmla="*/ 461913 w 2828041"/>
              <a:gd name="connsiteY4" fmla="*/ 263950 h 1745843"/>
              <a:gd name="connsiteX5" fmla="*/ 556181 w 2828041"/>
              <a:gd name="connsiteY5" fmla="*/ 358218 h 1745843"/>
              <a:gd name="connsiteX6" fmla="*/ 650450 w 2828041"/>
              <a:gd name="connsiteY6" fmla="*/ 461913 h 1745843"/>
              <a:gd name="connsiteX7" fmla="*/ 725864 w 2828041"/>
              <a:gd name="connsiteY7" fmla="*/ 584461 h 1745843"/>
              <a:gd name="connsiteX8" fmla="*/ 876693 w 2828041"/>
              <a:gd name="connsiteY8" fmla="*/ 810705 h 1745843"/>
              <a:gd name="connsiteX9" fmla="*/ 961534 w 2828041"/>
              <a:gd name="connsiteY9" fmla="*/ 980387 h 1745843"/>
              <a:gd name="connsiteX10" fmla="*/ 1036948 w 2828041"/>
              <a:gd name="connsiteY10" fmla="*/ 1159497 h 1745843"/>
              <a:gd name="connsiteX11" fmla="*/ 1131217 w 2828041"/>
              <a:gd name="connsiteY11" fmla="*/ 1385740 h 1745843"/>
              <a:gd name="connsiteX12" fmla="*/ 1197204 w 2828041"/>
              <a:gd name="connsiteY12" fmla="*/ 1593130 h 1745843"/>
              <a:gd name="connsiteX13" fmla="*/ 1244338 w 2828041"/>
              <a:gd name="connsiteY13" fmla="*/ 1715678 h 1745843"/>
              <a:gd name="connsiteX14" fmla="*/ 1291472 w 2828041"/>
              <a:gd name="connsiteY14" fmla="*/ 1743958 h 1745843"/>
              <a:gd name="connsiteX15" fmla="*/ 1319753 w 2828041"/>
              <a:gd name="connsiteY15" fmla="*/ 1677971 h 1745843"/>
              <a:gd name="connsiteX16" fmla="*/ 1338606 w 2828041"/>
              <a:gd name="connsiteY16" fmla="*/ 1621410 h 1745843"/>
              <a:gd name="connsiteX17" fmla="*/ 1414021 w 2828041"/>
              <a:gd name="connsiteY17" fmla="*/ 1555422 h 1745843"/>
              <a:gd name="connsiteX18" fmla="*/ 1508289 w 2828041"/>
              <a:gd name="connsiteY18" fmla="*/ 1442301 h 1745843"/>
              <a:gd name="connsiteX19" fmla="*/ 1611984 w 2828041"/>
              <a:gd name="connsiteY19" fmla="*/ 1329179 h 1745843"/>
              <a:gd name="connsiteX20" fmla="*/ 1715678 w 2828041"/>
              <a:gd name="connsiteY20" fmla="*/ 1244338 h 1745843"/>
              <a:gd name="connsiteX21" fmla="*/ 1875934 w 2828041"/>
              <a:gd name="connsiteY21" fmla="*/ 1216057 h 1745843"/>
              <a:gd name="connsiteX22" fmla="*/ 2026763 w 2828041"/>
              <a:gd name="connsiteY22" fmla="*/ 1216057 h 1745843"/>
              <a:gd name="connsiteX23" fmla="*/ 2102177 w 2828041"/>
              <a:gd name="connsiteY23" fmla="*/ 1263191 h 1745843"/>
              <a:gd name="connsiteX24" fmla="*/ 2196445 w 2828041"/>
              <a:gd name="connsiteY24" fmla="*/ 1319752 h 1745843"/>
              <a:gd name="connsiteX25" fmla="*/ 2300140 w 2828041"/>
              <a:gd name="connsiteY25" fmla="*/ 1414020 h 1745843"/>
              <a:gd name="connsiteX26" fmla="*/ 2356701 w 2828041"/>
              <a:gd name="connsiteY26" fmla="*/ 1461154 h 1745843"/>
              <a:gd name="connsiteX27" fmla="*/ 2394408 w 2828041"/>
              <a:gd name="connsiteY27" fmla="*/ 1480008 h 1745843"/>
              <a:gd name="connsiteX28" fmla="*/ 2384981 w 2828041"/>
              <a:gd name="connsiteY28" fmla="*/ 1564849 h 1745843"/>
              <a:gd name="connsiteX29" fmla="*/ 2488677 w 2828041"/>
              <a:gd name="connsiteY29" fmla="*/ 1687398 h 1745843"/>
              <a:gd name="connsiteX30" fmla="*/ 2526384 w 2828041"/>
              <a:gd name="connsiteY30" fmla="*/ 1432874 h 1745843"/>
              <a:gd name="connsiteX31" fmla="*/ 2545237 w 2828041"/>
              <a:gd name="connsiteY31" fmla="*/ 1376313 h 1745843"/>
              <a:gd name="connsiteX32" fmla="*/ 2601798 w 2828041"/>
              <a:gd name="connsiteY32" fmla="*/ 1272618 h 1745843"/>
              <a:gd name="connsiteX33" fmla="*/ 2714920 w 2828041"/>
              <a:gd name="connsiteY33" fmla="*/ 1263191 h 1745843"/>
              <a:gd name="connsiteX34" fmla="*/ 2828041 w 2828041"/>
              <a:gd name="connsiteY34" fmla="*/ 1395167 h 1745843"/>
              <a:gd name="connsiteX0" fmla="*/ 0 w 2828041"/>
              <a:gd name="connsiteY0" fmla="*/ 0 h 1745843"/>
              <a:gd name="connsiteX1" fmla="*/ 75414 w 2828041"/>
              <a:gd name="connsiteY1" fmla="*/ 18853 h 1745843"/>
              <a:gd name="connsiteX2" fmla="*/ 216817 w 2828041"/>
              <a:gd name="connsiteY2" fmla="*/ 84841 h 1745843"/>
              <a:gd name="connsiteX3" fmla="*/ 339365 w 2828041"/>
              <a:gd name="connsiteY3" fmla="*/ 169682 h 1745843"/>
              <a:gd name="connsiteX4" fmla="*/ 461913 w 2828041"/>
              <a:gd name="connsiteY4" fmla="*/ 263950 h 1745843"/>
              <a:gd name="connsiteX5" fmla="*/ 556181 w 2828041"/>
              <a:gd name="connsiteY5" fmla="*/ 358218 h 1745843"/>
              <a:gd name="connsiteX6" fmla="*/ 650450 w 2828041"/>
              <a:gd name="connsiteY6" fmla="*/ 461913 h 1745843"/>
              <a:gd name="connsiteX7" fmla="*/ 725864 w 2828041"/>
              <a:gd name="connsiteY7" fmla="*/ 584461 h 1745843"/>
              <a:gd name="connsiteX8" fmla="*/ 876693 w 2828041"/>
              <a:gd name="connsiteY8" fmla="*/ 810705 h 1745843"/>
              <a:gd name="connsiteX9" fmla="*/ 961534 w 2828041"/>
              <a:gd name="connsiteY9" fmla="*/ 980387 h 1745843"/>
              <a:gd name="connsiteX10" fmla="*/ 1036948 w 2828041"/>
              <a:gd name="connsiteY10" fmla="*/ 1159497 h 1745843"/>
              <a:gd name="connsiteX11" fmla="*/ 1131217 w 2828041"/>
              <a:gd name="connsiteY11" fmla="*/ 1385740 h 1745843"/>
              <a:gd name="connsiteX12" fmla="*/ 1197204 w 2828041"/>
              <a:gd name="connsiteY12" fmla="*/ 1593130 h 1745843"/>
              <a:gd name="connsiteX13" fmla="*/ 1244338 w 2828041"/>
              <a:gd name="connsiteY13" fmla="*/ 1715678 h 1745843"/>
              <a:gd name="connsiteX14" fmla="*/ 1291472 w 2828041"/>
              <a:gd name="connsiteY14" fmla="*/ 1743958 h 1745843"/>
              <a:gd name="connsiteX15" fmla="*/ 1319753 w 2828041"/>
              <a:gd name="connsiteY15" fmla="*/ 1677971 h 1745843"/>
              <a:gd name="connsiteX16" fmla="*/ 1338606 w 2828041"/>
              <a:gd name="connsiteY16" fmla="*/ 1621410 h 1745843"/>
              <a:gd name="connsiteX17" fmla="*/ 1414021 w 2828041"/>
              <a:gd name="connsiteY17" fmla="*/ 1555422 h 1745843"/>
              <a:gd name="connsiteX18" fmla="*/ 1508289 w 2828041"/>
              <a:gd name="connsiteY18" fmla="*/ 1442301 h 1745843"/>
              <a:gd name="connsiteX19" fmla="*/ 1611984 w 2828041"/>
              <a:gd name="connsiteY19" fmla="*/ 1329179 h 1745843"/>
              <a:gd name="connsiteX20" fmla="*/ 1715678 w 2828041"/>
              <a:gd name="connsiteY20" fmla="*/ 1244338 h 1745843"/>
              <a:gd name="connsiteX21" fmla="*/ 1875934 w 2828041"/>
              <a:gd name="connsiteY21" fmla="*/ 1216057 h 1745843"/>
              <a:gd name="connsiteX22" fmla="*/ 2026763 w 2828041"/>
              <a:gd name="connsiteY22" fmla="*/ 1216057 h 1745843"/>
              <a:gd name="connsiteX23" fmla="*/ 2102177 w 2828041"/>
              <a:gd name="connsiteY23" fmla="*/ 1263191 h 1745843"/>
              <a:gd name="connsiteX24" fmla="*/ 2196445 w 2828041"/>
              <a:gd name="connsiteY24" fmla="*/ 1319752 h 1745843"/>
              <a:gd name="connsiteX25" fmla="*/ 2300140 w 2828041"/>
              <a:gd name="connsiteY25" fmla="*/ 1414020 h 1745843"/>
              <a:gd name="connsiteX26" fmla="*/ 2356701 w 2828041"/>
              <a:gd name="connsiteY26" fmla="*/ 1461154 h 1745843"/>
              <a:gd name="connsiteX27" fmla="*/ 2394408 w 2828041"/>
              <a:gd name="connsiteY27" fmla="*/ 1480008 h 1745843"/>
              <a:gd name="connsiteX28" fmla="*/ 2413262 w 2828041"/>
              <a:gd name="connsiteY28" fmla="*/ 1564849 h 1745843"/>
              <a:gd name="connsiteX29" fmla="*/ 2488677 w 2828041"/>
              <a:gd name="connsiteY29" fmla="*/ 1687398 h 1745843"/>
              <a:gd name="connsiteX30" fmla="*/ 2526384 w 2828041"/>
              <a:gd name="connsiteY30" fmla="*/ 1432874 h 1745843"/>
              <a:gd name="connsiteX31" fmla="*/ 2545237 w 2828041"/>
              <a:gd name="connsiteY31" fmla="*/ 1376313 h 1745843"/>
              <a:gd name="connsiteX32" fmla="*/ 2601798 w 2828041"/>
              <a:gd name="connsiteY32" fmla="*/ 1272618 h 1745843"/>
              <a:gd name="connsiteX33" fmla="*/ 2714920 w 2828041"/>
              <a:gd name="connsiteY33" fmla="*/ 1263191 h 1745843"/>
              <a:gd name="connsiteX34" fmla="*/ 2828041 w 2828041"/>
              <a:gd name="connsiteY34" fmla="*/ 1395167 h 1745843"/>
              <a:gd name="connsiteX0" fmla="*/ 0 w 2828041"/>
              <a:gd name="connsiteY0" fmla="*/ 0 h 1745843"/>
              <a:gd name="connsiteX1" fmla="*/ 75414 w 2828041"/>
              <a:gd name="connsiteY1" fmla="*/ 18853 h 1745843"/>
              <a:gd name="connsiteX2" fmla="*/ 216817 w 2828041"/>
              <a:gd name="connsiteY2" fmla="*/ 84841 h 1745843"/>
              <a:gd name="connsiteX3" fmla="*/ 339365 w 2828041"/>
              <a:gd name="connsiteY3" fmla="*/ 169682 h 1745843"/>
              <a:gd name="connsiteX4" fmla="*/ 461913 w 2828041"/>
              <a:gd name="connsiteY4" fmla="*/ 263950 h 1745843"/>
              <a:gd name="connsiteX5" fmla="*/ 556181 w 2828041"/>
              <a:gd name="connsiteY5" fmla="*/ 358218 h 1745843"/>
              <a:gd name="connsiteX6" fmla="*/ 650450 w 2828041"/>
              <a:gd name="connsiteY6" fmla="*/ 461913 h 1745843"/>
              <a:gd name="connsiteX7" fmla="*/ 725864 w 2828041"/>
              <a:gd name="connsiteY7" fmla="*/ 584461 h 1745843"/>
              <a:gd name="connsiteX8" fmla="*/ 876693 w 2828041"/>
              <a:gd name="connsiteY8" fmla="*/ 810705 h 1745843"/>
              <a:gd name="connsiteX9" fmla="*/ 961534 w 2828041"/>
              <a:gd name="connsiteY9" fmla="*/ 980387 h 1745843"/>
              <a:gd name="connsiteX10" fmla="*/ 1036948 w 2828041"/>
              <a:gd name="connsiteY10" fmla="*/ 1159497 h 1745843"/>
              <a:gd name="connsiteX11" fmla="*/ 1131217 w 2828041"/>
              <a:gd name="connsiteY11" fmla="*/ 1385740 h 1745843"/>
              <a:gd name="connsiteX12" fmla="*/ 1197204 w 2828041"/>
              <a:gd name="connsiteY12" fmla="*/ 1593130 h 1745843"/>
              <a:gd name="connsiteX13" fmla="*/ 1244338 w 2828041"/>
              <a:gd name="connsiteY13" fmla="*/ 1715678 h 1745843"/>
              <a:gd name="connsiteX14" fmla="*/ 1291472 w 2828041"/>
              <a:gd name="connsiteY14" fmla="*/ 1743958 h 1745843"/>
              <a:gd name="connsiteX15" fmla="*/ 1319753 w 2828041"/>
              <a:gd name="connsiteY15" fmla="*/ 1677971 h 1745843"/>
              <a:gd name="connsiteX16" fmla="*/ 1366886 w 2828041"/>
              <a:gd name="connsiteY16" fmla="*/ 1621410 h 1745843"/>
              <a:gd name="connsiteX17" fmla="*/ 1414021 w 2828041"/>
              <a:gd name="connsiteY17" fmla="*/ 1555422 h 1745843"/>
              <a:gd name="connsiteX18" fmla="*/ 1508289 w 2828041"/>
              <a:gd name="connsiteY18" fmla="*/ 1442301 h 1745843"/>
              <a:gd name="connsiteX19" fmla="*/ 1611984 w 2828041"/>
              <a:gd name="connsiteY19" fmla="*/ 1329179 h 1745843"/>
              <a:gd name="connsiteX20" fmla="*/ 1715678 w 2828041"/>
              <a:gd name="connsiteY20" fmla="*/ 1244338 h 1745843"/>
              <a:gd name="connsiteX21" fmla="*/ 1875934 w 2828041"/>
              <a:gd name="connsiteY21" fmla="*/ 1216057 h 1745843"/>
              <a:gd name="connsiteX22" fmla="*/ 2026763 w 2828041"/>
              <a:gd name="connsiteY22" fmla="*/ 1216057 h 1745843"/>
              <a:gd name="connsiteX23" fmla="*/ 2102177 w 2828041"/>
              <a:gd name="connsiteY23" fmla="*/ 1263191 h 1745843"/>
              <a:gd name="connsiteX24" fmla="*/ 2196445 w 2828041"/>
              <a:gd name="connsiteY24" fmla="*/ 1319752 h 1745843"/>
              <a:gd name="connsiteX25" fmla="*/ 2300140 w 2828041"/>
              <a:gd name="connsiteY25" fmla="*/ 1414020 h 1745843"/>
              <a:gd name="connsiteX26" fmla="*/ 2356701 w 2828041"/>
              <a:gd name="connsiteY26" fmla="*/ 1461154 h 1745843"/>
              <a:gd name="connsiteX27" fmla="*/ 2394408 w 2828041"/>
              <a:gd name="connsiteY27" fmla="*/ 1480008 h 1745843"/>
              <a:gd name="connsiteX28" fmla="*/ 2413262 w 2828041"/>
              <a:gd name="connsiteY28" fmla="*/ 1564849 h 1745843"/>
              <a:gd name="connsiteX29" fmla="*/ 2488677 w 2828041"/>
              <a:gd name="connsiteY29" fmla="*/ 1687398 h 1745843"/>
              <a:gd name="connsiteX30" fmla="*/ 2526384 w 2828041"/>
              <a:gd name="connsiteY30" fmla="*/ 1432874 h 1745843"/>
              <a:gd name="connsiteX31" fmla="*/ 2545237 w 2828041"/>
              <a:gd name="connsiteY31" fmla="*/ 1376313 h 1745843"/>
              <a:gd name="connsiteX32" fmla="*/ 2601798 w 2828041"/>
              <a:gd name="connsiteY32" fmla="*/ 1272618 h 1745843"/>
              <a:gd name="connsiteX33" fmla="*/ 2714920 w 2828041"/>
              <a:gd name="connsiteY33" fmla="*/ 1263191 h 1745843"/>
              <a:gd name="connsiteX34" fmla="*/ 2828041 w 2828041"/>
              <a:gd name="connsiteY34" fmla="*/ 1395167 h 1745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828041" h="1745843">
                <a:moveTo>
                  <a:pt x="0" y="0"/>
                </a:moveTo>
                <a:cubicBezTo>
                  <a:pt x="19639" y="2356"/>
                  <a:pt x="39278" y="4713"/>
                  <a:pt x="75414" y="18853"/>
                </a:cubicBezTo>
                <a:cubicBezTo>
                  <a:pt x="111550" y="32993"/>
                  <a:pt x="172825" y="59703"/>
                  <a:pt x="216817" y="84841"/>
                </a:cubicBezTo>
                <a:cubicBezTo>
                  <a:pt x="260809" y="109979"/>
                  <a:pt x="298516" y="139830"/>
                  <a:pt x="339365" y="169682"/>
                </a:cubicBezTo>
                <a:cubicBezTo>
                  <a:pt x="380214" y="199534"/>
                  <a:pt x="425777" y="232527"/>
                  <a:pt x="461913" y="263950"/>
                </a:cubicBezTo>
                <a:cubicBezTo>
                  <a:pt x="498049" y="295373"/>
                  <a:pt x="524758" y="325224"/>
                  <a:pt x="556181" y="358218"/>
                </a:cubicBezTo>
                <a:cubicBezTo>
                  <a:pt x="587604" y="391212"/>
                  <a:pt x="622170" y="424206"/>
                  <a:pt x="650450" y="461913"/>
                </a:cubicBezTo>
                <a:cubicBezTo>
                  <a:pt x="678730" y="499620"/>
                  <a:pt x="688157" y="526329"/>
                  <a:pt x="725864" y="584461"/>
                </a:cubicBezTo>
                <a:cubicBezTo>
                  <a:pt x="763571" y="642593"/>
                  <a:pt x="837415" y="744717"/>
                  <a:pt x="876693" y="810705"/>
                </a:cubicBezTo>
                <a:cubicBezTo>
                  <a:pt x="915971" y="876693"/>
                  <a:pt x="934825" y="922255"/>
                  <a:pt x="961534" y="980387"/>
                </a:cubicBezTo>
                <a:cubicBezTo>
                  <a:pt x="988243" y="1038519"/>
                  <a:pt x="1008668" y="1091938"/>
                  <a:pt x="1036948" y="1159497"/>
                </a:cubicBezTo>
                <a:cubicBezTo>
                  <a:pt x="1065228" y="1227056"/>
                  <a:pt x="1104508" y="1313468"/>
                  <a:pt x="1131217" y="1385740"/>
                </a:cubicBezTo>
                <a:cubicBezTo>
                  <a:pt x="1157926" y="1458012"/>
                  <a:pt x="1178351" y="1538140"/>
                  <a:pt x="1197204" y="1593130"/>
                </a:cubicBezTo>
                <a:cubicBezTo>
                  <a:pt x="1216057" y="1648120"/>
                  <a:pt x="1228627" y="1690540"/>
                  <a:pt x="1244338" y="1715678"/>
                </a:cubicBezTo>
                <a:cubicBezTo>
                  <a:pt x="1260049" y="1740816"/>
                  <a:pt x="1278903" y="1750242"/>
                  <a:pt x="1291472" y="1743958"/>
                </a:cubicBezTo>
                <a:cubicBezTo>
                  <a:pt x="1304041" y="1737674"/>
                  <a:pt x="1307184" y="1698396"/>
                  <a:pt x="1319753" y="1677971"/>
                </a:cubicBezTo>
                <a:cubicBezTo>
                  <a:pt x="1332322" y="1657546"/>
                  <a:pt x="1351175" y="1641835"/>
                  <a:pt x="1366886" y="1621410"/>
                </a:cubicBezTo>
                <a:cubicBezTo>
                  <a:pt x="1382597" y="1600985"/>
                  <a:pt x="1390454" y="1585273"/>
                  <a:pt x="1414021" y="1555422"/>
                </a:cubicBezTo>
                <a:cubicBezTo>
                  <a:pt x="1437588" y="1525571"/>
                  <a:pt x="1475295" y="1480008"/>
                  <a:pt x="1508289" y="1442301"/>
                </a:cubicBezTo>
                <a:cubicBezTo>
                  <a:pt x="1541283" y="1404594"/>
                  <a:pt x="1577419" y="1362173"/>
                  <a:pt x="1611984" y="1329179"/>
                </a:cubicBezTo>
                <a:cubicBezTo>
                  <a:pt x="1646549" y="1296185"/>
                  <a:pt x="1671686" y="1263192"/>
                  <a:pt x="1715678" y="1244338"/>
                </a:cubicBezTo>
                <a:cubicBezTo>
                  <a:pt x="1759670" y="1225484"/>
                  <a:pt x="1824087" y="1220770"/>
                  <a:pt x="1875934" y="1216057"/>
                </a:cubicBezTo>
                <a:cubicBezTo>
                  <a:pt x="1927781" y="1211344"/>
                  <a:pt x="1989056" y="1208201"/>
                  <a:pt x="2026763" y="1216057"/>
                </a:cubicBezTo>
                <a:cubicBezTo>
                  <a:pt x="2064470" y="1223913"/>
                  <a:pt x="2073897" y="1245909"/>
                  <a:pt x="2102177" y="1263191"/>
                </a:cubicBezTo>
                <a:cubicBezTo>
                  <a:pt x="2130457" y="1280473"/>
                  <a:pt x="2163451" y="1294614"/>
                  <a:pt x="2196445" y="1319752"/>
                </a:cubicBezTo>
                <a:cubicBezTo>
                  <a:pt x="2229439" y="1344890"/>
                  <a:pt x="2273431" y="1390453"/>
                  <a:pt x="2300140" y="1414020"/>
                </a:cubicBezTo>
                <a:cubicBezTo>
                  <a:pt x="2326849" y="1437587"/>
                  <a:pt x="2340990" y="1450156"/>
                  <a:pt x="2356701" y="1461154"/>
                </a:cubicBezTo>
                <a:cubicBezTo>
                  <a:pt x="2372412" y="1472152"/>
                  <a:pt x="2384981" y="1462726"/>
                  <a:pt x="2394408" y="1480008"/>
                </a:cubicBezTo>
                <a:cubicBezTo>
                  <a:pt x="2403835" y="1497290"/>
                  <a:pt x="2397551" y="1530284"/>
                  <a:pt x="2413262" y="1564849"/>
                </a:cubicBezTo>
                <a:cubicBezTo>
                  <a:pt x="2428973" y="1599414"/>
                  <a:pt x="2469823" y="1709394"/>
                  <a:pt x="2488677" y="1687398"/>
                </a:cubicBezTo>
                <a:cubicBezTo>
                  <a:pt x="2507531" y="1665402"/>
                  <a:pt x="2516957" y="1484721"/>
                  <a:pt x="2526384" y="1432874"/>
                </a:cubicBezTo>
                <a:cubicBezTo>
                  <a:pt x="2535811" y="1381027"/>
                  <a:pt x="2532668" y="1403022"/>
                  <a:pt x="2545237" y="1376313"/>
                </a:cubicBezTo>
                <a:cubicBezTo>
                  <a:pt x="2557806" y="1349604"/>
                  <a:pt x="2573518" y="1291472"/>
                  <a:pt x="2601798" y="1272618"/>
                </a:cubicBezTo>
                <a:cubicBezTo>
                  <a:pt x="2630078" y="1253764"/>
                  <a:pt x="2677213" y="1242766"/>
                  <a:pt x="2714920" y="1263191"/>
                </a:cubicBezTo>
                <a:cubicBezTo>
                  <a:pt x="2752627" y="1283616"/>
                  <a:pt x="2790334" y="1339391"/>
                  <a:pt x="2828041" y="1395167"/>
                </a:cubicBezTo>
              </a:path>
            </a:pathLst>
          </a:cu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1034110" y="3419085"/>
            <a:ext cx="5860673" cy="1745843"/>
          </a:xfrm>
          <a:custGeom>
            <a:avLst/>
            <a:gdLst>
              <a:gd name="connsiteX0" fmla="*/ 0 w 2828041"/>
              <a:gd name="connsiteY0" fmla="*/ 0 h 1745843"/>
              <a:gd name="connsiteX1" fmla="*/ 75414 w 2828041"/>
              <a:gd name="connsiteY1" fmla="*/ 18853 h 1745843"/>
              <a:gd name="connsiteX2" fmla="*/ 216817 w 2828041"/>
              <a:gd name="connsiteY2" fmla="*/ 84841 h 1745843"/>
              <a:gd name="connsiteX3" fmla="*/ 339365 w 2828041"/>
              <a:gd name="connsiteY3" fmla="*/ 169682 h 1745843"/>
              <a:gd name="connsiteX4" fmla="*/ 461913 w 2828041"/>
              <a:gd name="connsiteY4" fmla="*/ 263950 h 1745843"/>
              <a:gd name="connsiteX5" fmla="*/ 556181 w 2828041"/>
              <a:gd name="connsiteY5" fmla="*/ 358218 h 1745843"/>
              <a:gd name="connsiteX6" fmla="*/ 650450 w 2828041"/>
              <a:gd name="connsiteY6" fmla="*/ 461913 h 1745843"/>
              <a:gd name="connsiteX7" fmla="*/ 725864 w 2828041"/>
              <a:gd name="connsiteY7" fmla="*/ 584461 h 1745843"/>
              <a:gd name="connsiteX8" fmla="*/ 876693 w 2828041"/>
              <a:gd name="connsiteY8" fmla="*/ 810705 h 1745843"/>
              <a:gd name="connsiteX9" fmla="*/ 961534 w 2828041"/>
              <a:gd name="connsiteY9" fmla="*/ 980387 h 1745843"/>
              <a:gd name="connsiteX10" fmla="*/ 1036948 w 2828041"/>
              <a:gd name="connsiteY10" fmla="*/ 1159497 h 1745843"/>
              <a:gd name="connsiteX11" fmla="*/ 1131217 w 2828041"/>
              <a:gd name="connsiteY11" fmla="*/ 1385740 h 1745843"/>
              <a:gd name="connsiteX12" fmla="*/ 1197204 w 2828041"/>
              <a:gd name="connsiteY12" fmla="*/ 1593130 h 1745843"/>
              <a:gd name="connsiteX13" fmla="*/ 1244338 w 2828041"/>
              <a:gd name="connsiteY13" fmla="*/ 1715678 h 1745843"/>
              <a:gd name="connsiteX14" fmla="*/ 1291472 w 2828041"/>
              <a:gd name="connsiteY14" fmla="*/ 1743958 h 1745843"/>
              <a:gd name="connsiteX15" fmla="*/ 1319753 w 2828041"/>
              <a:gd name="connsiteY15" fmla="*/ 1677971 h 1745843"/>
              <a:gd name="connsiteX16" fmla="*/ 1338606 w 2828041"/>
              <a:gd name="connsiteY16" fmla="*/ 1621410 h 1745843"/>
              <a:gd name="connsiteX17" fmla="*/ 1414021 w 2828041"/>
              <a:gd name="connsiteY17" fmla="*/ 1555422 h 1745843"/>
              <a:gd name="connsiteX18" fmla="*/ 1508289 w 2828041"/>
              <a:gd name="connsiteY18" fmla="*/ 1442301 h 1745843"/>
              <a:gd name="connsiteX19" fmla="*/ 1611984 w 2828041"/>
              <a:gd name="connsiteY19" fmla="*/ 1329179 h 1745843"/>
              <a:gd name="connsiteX20" fmla="*/ 1715678 w 2828041"/>
              <a:gd name="connsiteY20" fmla="*/ 1244338 h 1745843"/>
              <a:gd name="connsiteX21" fmla="*/ 1875934 w 2828041"/>
              <a:gd name="connsiteY21" fmla="*/ 1216057 h 1745843"/>
              <a:gd name="connsiteX22" fmla="*/ 2026763 w 2828041"/>
              <a:gd name="connsiteY22" fmla="*/ 1216057 h 1745843"/>
              <a:gd name="connsiteX23" fmla="*/ 2102177 w 2828041"/>
              <a:gd name="connsiteY23" fmla="*/ 1263191 h 1745843"/>
              <a:gd name="connsiteX24" fmla="*/ 2196445 w 2828041"/>
              <a:gd name="connsiteY24" fmla="*/ 1319752 h 1745843"/>
              <a:gd name="connsiteX25" fmla="*/ 2300140 w 2828041"/>
              <a:gd name="connsiteY25" fmla="*/ 1414020 h 1745843"/>
              <a:gd name="connsiteX26" fmla="*/ 2356701 w 2828041"/>
              <a:gd name="connsiteY26" fmla="*/ 1461154 h 1745843"/>
              <a:gd name="connsiteX27" fmla="*/ 2394408 w 2828041"/>
              <a:gd name="connsiteY27" fmla="*/ 1480008 h 1745843"/>
              <a:gd name="connsiteX28" fmla="*/ 2469823 w 2828041"/>
              <a:gd name="connsiteY28" fmla="*/ 1489435 h 1745843"/>
              <a:gd name="connsiteX29" fmla="*/ 2526384 w 2828041"/>
              <a:gd name="connsiteY29" fmla="*/ 1432874 h 1745843"/>
              <a:gd name="connsiteX30" fmla="*/ 2545237 w 2828041"/>
              <a:gd name="connsiteY30" fmla="*/ 1376313 h 1745843"/>
              <a:gd name="connsiteX31" fmla="*/ 2601798 w 2828041"/>
              <a:gd name="connsiteY31" fmla="*/ 1272618 h 1745843"/>
              <a:gd name="connsiteX32" fmla="*/ 2714920 w 2828041"/>
              <a:gd name="connsiteY32" fmla="*/ 1263191 h 1745843"/>
              <a:gd name="connsiteX33" fmla="*/ 2828041 w 2828041"/>
              <a:gd name="connsiteY33" fmla="*/ 1395167 h 1745843"/>
              <a:gd name="connsiteX0" fmla="*/ 0 w 2828041"/>
              <a:gd name="connsiteY0" fmla="*/ 0 h 1745843"/>
              <a:gd name="connsiteX1" fmla="*/ 75414 w 2828041"/>
              <a:gd name="connsiteY1" fmla="*/ 18853 h 1745843"/>
              <a:gd name="connsiteX2" fmla="*/ 216817 w 2828041"/>
              <a:gd name="connsiteY2" fmla="*/ 84841 h 1745843"/>
              <a:gd name="connsiteX3" fmla="*/ 339365 w 2828041"/>
              <a:gd name="connsiteY3" fmla="*/ 169682 h 1745843"/>
              <a:gd name="connsiteX4" fmla="*/ 461913 w 2828041"/>
              <a:gd name="connsiteY4" fmla="*/ 263950 h 1745843"/>
              <a:gd name="connsiteX5" fmla="*/ 556181 w 2828041"/>
              <a:gd name="connsiteY5" fmla="*/ 358218 h 1745843"/>
              <a:gd name="connsiteX6" fmla="*/ 650450 w 2828041"/>
              <a:gd name="connsiteY6" fmla="*/ 461913 h 1745843"/>
              <a:gd name="connsiteX7" fmla="*/ 725864 w 2828041"/>
              <a:gd name="connsiteY7" fmla="*/ 584461 h 1745843"/>
              <a:gd name="connsiteX8" fmla="*/ 876693 w 2828041"/>
              <a:gd name="connsiteY8" fmla="*/ 810705 h 1745843"/>
              <a:gd name="connsiteX9" fmla="*/ 961534 w 2828041"/>
              <a:gd name="connsiteY9" fmla="*/ 980387 h 1745843"/>
              <a:gd name="connsiteX10" fmla="*/ 1036948 w 2828041"/>
              <a:gd name="connsiteY10" fmla="*/ 1159497 h 1745843"/>
              <a:gd name="connsiteX11" fmla="*/ 1131217 w 2828041"/>
              <a:gd name="connsiteY11" fmla="*/ 1385740 h 1745843"/>
              <a:gd name="connsiteX12" fmla="*/ 1197204 w 2828041"/>
              <a:gd name="connsiteY12" fmla="*/ 1593130 h 1745843"/>
              <a:gd name="connsiteX13" fmla="*/ 1244338 w 2828041"/>
              <a:gd name="connsiteY13" fmla="*/ 1715678 h 1745843"/>
              <a:gd name="connsiteX14" fmla="*/ 1291472 w 2828041"/>
              <a:gd name="connsiteY14" fmla="*/ 1743958 h 1745843"/>
              <a:gd name="connsiteX15" fmla="*/ 1319753 w 2828041"/>
              <a:gd name="connsiteY15" fmla="*/ 1677971 h 1745843"/>
              <a:gd name="connsiteX16" fmla="*/ 1338606 w 2828041"/>
              <a:gd name="connsiteY16" fmla="*/ 1621410 h 1745843"/>
              <a:gd name="connsiteX17" fmla="*/ 1414021 w 2828041"/>
              <a:gd name="connsiteY17" fmla="*/ 1555422 h 1745843"/>
              <a:gd name="connsiteX18" fmla="*/ 1508289 w 2828041"/>
              <a:gd name="connsiteY18" fmla="*/ 1442301 h 1745843"/>
              <a:gd name="connsiteX19" fmla="*/ 1611984 w 2828041"/>
              <a:gd name="connsiteY19" fmla="*/ 1329179 h 1745843"/>
              <a:gd name="connsiteX20" fmla="*/ 1715678 w 2828041"/>
              <a:gd name="connsiteY20" fmla="*/ 1244338 h 1745843"/>
              <a:gd name="connsiteX21" fmla="*/ 1875934 w 2828041"/>
              <a:gd name="connsiteY21" fmla="*/ 1216057 h 1745843"/>
              <a:gd name="connsiteX22" fmla="*/ 2026763 w 2828041"/>
              <a:gd name="connsiteY22" fmla="*/ 1216057 h 1745843"/>
              <a:gd name="connsiteX23" fmla="*/ 2102177 w 2828041"/>
              <a:gd name="connsiteY23" fmla="*/ 1263191 h 1745843"/>
              <a:gd name="connsiteX24" fmla="*/ 2196445 w 2828041"/>
              <a:gd name="connsiteY24" fmla="*/ 1319752 h 1745843"/>
              <a:gd name="connsiteX25" fmla="*/ 2300140 w 2828041"/>
              <a:gd name="connsiteY25" fmla="*/ 1414020 h 1745843"/>
              <a:gd name="connsiteX26" fmla="*/ 2356701 w 2828041"/>
              <a:gd name="connsiteY26" fmla="*/ 1461154 h 1745843"/>
              <a:gd name="connsiteX27" fmla="*/ 2394408 w 2828041"/>
              <a:gd name="connsiteY27" fmla="*/ 1480008 h 1745843"/>
              <a:gd name="connsiteX28" fmla="*/ 2469823 w 2828041"/>
              <a:gd name="connsiteY28" fmla="*/ 1593130 h 1745843"/>
              <a:gd name="connsiteX29" fmla="*/ 2526384 w 2828041"/>
              <a:gd name="connsiteY29" fmla="*/ 1432874 h 1745843"/>
              <a:gd name="connsiteX30" fmla="*/ 2545237 w 2828041"/>
              <a:gd name="connsiteY30" fmla="*/ 1376313 h 1745843"/>
              <a:gd name="connsiteX31" fmla="*/ 2601798 w 2828041"/>
              <a:gd name="connsiteY31" fmla="*/ 1272618 h 1745843"/>
              <a:gd name="connsiteX32" fmla="*/ 2714920 w 2828041"/>
              <a:gd name="connsiteY32" fmla="*/ 1263191 h 1745843"/>
              <a:gd name="connsiteX33" fmla="*/ 2828041 w 2828041"/>
              <a:gd name="connsiteY33" fmla="*/ 1395167 h 1745843"/>
              <a:gd name="connsiteX0" fmla="*/ 0 w 2828041"/>
              <a:gd name="connsiteY0" fmla="*/ 0 h 1745843"/>
              <a:gd name="connsiteX1" fmla="*/ 75414 w 2828041"/>
              <a:gd name="connsiteY1" fmla="*/ 18853 h 1745843"/>
              <a:gd name="connsiteX2" fmla="*/ 216817 w 2828041"/>
              <a:gd name="connsiteY2" fmla="*/ 84841 h 1745843"/>
              <a:gd name="connsiteX3" fmla="*/ 339365 w 2828041"/>
              <a:gd name="connsiteY3" fmla="*/ 169682 h 1745843"/>
              <a:gd name="connsiteX4" fmla="*/ 461913 w 2828041"/>
              <a:gd name="connsiteY4" fmla="*/ 263950 h 1745843"/>
              <a:gd name="connsiteX5" fmla="*/ 556181 w 2828041"/>
              <a:gd name="connsiteY5" fmla="*/ 358218 h 1745843"/>
              <a:gd name="connsiteX6" fmla="*/ 650450 w 2828041"/>
              <a:gd name="connsiteY6" fmla="*/ 461913 h 1745843"/>
              <a:gd name="connsiteX7" fmla="*/ 725864 w 2828041"/>
              <a:gd name="connsiteY7" fmla="*/ 584461 h 1745843"/>
              <a:gd name="connsiteX8" fmla="*/ 876693 w 2828041"/>
              <a:gd name="connsiteY8" fmla="*/ 810705 h 1745843"/>
              <a:gd name="connsiteX9" fmla="*/ 961534 w 2828041"/>
              <a:gd name="connsiteY9" fmla="*/ 980387 h 1745843"/>
              <a:gd name="connsiteX10" fmla="*/ 1036948 w 2828041"/>
              <a:gd name="connsiteY10" fmla="*/ 1159497 h 1745843"/>
              <a:gd name="connsiteX11" fmla="*/ 1131217 w 2828041"/>
              <a:gd name="connsiteY11" fmla="*/ 1385740 h 1745843"/>
              <a:gd name="connsiteX12" fmla="*/ 1197204 w 2828041"/>
              <a:gd name="connsiteY12" fmla="*/ 1593130 h 1745843"/>
              <a:gd name="connsiteX13" fmla="*/ 1244338 w 2828041"/>
              <a:gd name="connsiteY13" fmla="*/ 1715678 h 1745843"/>
              <a:gd name="connsiteX14" fmla="*/ 1291472 w 2828041"/>
              <a:gd name="connsiteY14" fmla="*/ 1743958 h 1745843"/>
              <a:gd name="connsiteX15" fmla="*/ 1319753 w 2828041"/>
              <a:gd name="connsiteY15" fmla="*/ 1677971 h 1745843"/>
              <a:gd name="connsiteX16" fmla="*/ 1338606 w 2828041"/>
              <a:gd name="connsiteY16" fmla="*/ 1621410 h 1745843"/>
              <a:gd name="connsiteX17" fmla="*/ 1414021 w 2828041"/>
              <a:gd name="connsiteY17" fmla="*/ 1555422 h 1745843"/>
              <a:gd name="connsiteX18" fmla="*/ 1508289 w 2828041"/>
              <a:gd name="connsiteY18" fmla="*/ 1442301 h 1745843"/>
              <a:gd name="connsiteX19" fmla="*/ 1611984 w 2828041"/>
              <a:gd name="connsiteY19" fmla="*/ 1329179 h 1745843"/>
              <a:gd name="connsiteX20" fmla="*/ 1715678 w 2828041"/>
              <a:gd name="connsiteY20" fmla="*/ 1244338 h 1745843"/>
              <a:gd name="connsiteX21" fmla="*/ 1875934 w 2828041"/>
              <a:gd name="connsiteY21" fmla="*/ 1216057 h 1745843"/>
              <a:gd name="connsiteX22" fmla="*/ 2026763 w 2828041"/>
              <a:gd name="connsiteY22" fmla="*/ 1216057 h 1745843"/>
              <a:gd name="connsiteX23" fmla="*/ 2102177 w 2828041"/>
              <a:gd name="connsiteY23" fmla="*/ 1263191 h 1745843"/>
              <a:gd name="connsiteX24" fmla="*/ 2196445 w 2828041"/>
              <a:gd name="connsiteY24" fmla="*/ 1319752 h 1745843"/>
              <a:gd name="connsiteX25" fmla="*/ 2300140 w 2828041"/>
              <a:gd name="connsiteY25" fmla="*/ 1414020 h 1745843"/>
              <a:gd name="connsiteX26" fmla="*/ 2356701 w 2828041"/>
              <a:gd name="connsiteY26" fmla="*/ 1461154 h 1745843"/>
              <a:gd name="connsiteX27" fmla="*/ 2394408 w 2828041"/>
              <a:gd name="connsiteY27" fmla="*/ 1480008 h 1745843"/>
              <a:gd name="connsiteX28" fmla="*/ 2488677 w 2828041"/>
              <a:gd name="connsiteY28" fmla="*/ 1687398 h 1745843"/>
              <a:gd name="connsiteX29" fmla="*/ 2526384 w 2828041"/>
              <a:gd name="connsiteY29" fmla="*/ 1432874 h 1745843"/>
              <a:gd name="connsiteX30" fmla="*/ 2545237 w 2828041"/>
              <a:gd name="connsiteY30" fmla="*/ 1376313 h 1745843"/>
              <a:gd name="connsiteX31" fmla="*/ 2601798 w 2828041"/>
              <a:gd name="connsiteY31" fmla="*/ 1272618 h 1745843"/>
              <a:gd name="connsiteX32" fmla="*/ 2714920 w 2828041"/>
              <a:gd name="connsiteY32" fmla="*/ 1263191 h 1745843"/>
              <a:gd name="connsiteX33" fmla="*/ 2828041 w 2828041"/>
              <a:gd name="connsiteY33" fmla="*/ 1395167 h 1745843"/>
              <a:gd name="connsiteX0" fmla="*/ 0 w 2828041"/>
              <a:gd name="connsiteY0" fmla="*/ 0 h 1745843"/>
              <a:gd name="connsiteX1" fmla="*/ 75414 w 2828041"/>
              <a:gd name="connsiteY1" fmla="*/ 18853 h 1745843"/>
              <a:gd name="connsiteX2" fmla="*/ 216817 w 2828041"/>
              <a:gd name="connsiteY2" fmla="*/ 84841 h 1745843"/>
              <a:gd name="connsiteX3" fmla="*/ 339365 w 2828041"/>
              <a:gd name="connsiteY3" fmla="*/ 169682 h 1745843"/>
              <a:gd name="connsiteX4" fmla="*/ 461913 w 2828041"/>
              <a:gd name="connsiteY4" fmla="*/ 263950 h 1745843"/>
              <a:gd name="connsiteX5" fmla="*/ 556181 w 2828041"/>
              <a:gd name="connsiteY5" fmla="*/ 358218 h 1745843"/>
              <a:gd name="connsiteX6" fmla="*/ 650450 w 2828041"/>
              <a:gd name="connsiteY6" fmla="*/ 461913 h 1745843"/>
              <a:gd name="connsiteX7" fmla="*/ 725864 w 2828041"/>
              <a:gd name="connsiteY7" fmla="*/ 584461 h 1745843"/>
              <a:gd name="connsiteX8" fmla="*/ 876693 w 2828041"/>
              <a:gd name="connsiteY8" fmla="*/ 810705 h 1745843"/>
              <a:gd name="connsiteX9" fmla="*/ 961534 w 2828041"/>
              <a:gd name="connsiteY9" fmla="*/ 980387 h 1745843"/>
              <a:gd name="connsiteX10" fmla="*/ 1036948 w 2828041"/>
              <a:gd name="connsiteY10" fmla="*/ 1159497 h 1745843"/>
              <a:gd name="connsiteX11" fmla="*/ 1131217 w 2828041"/>
              <a:gd name="connsiteY11" fmla="*/ 1385740 h 1745843"/>
              <a:gd name="connsiteX12" fmla="*/ 1197204 w 2828041"/>
              <a:gd name="connsiteY12" fmla="*/ 1593130 h 1745843"/>
              <a:gd name="connsiteX13" fmla="*/ 1244338 w 2828041"/>
              <a:gd name="connsiteY13" fmla="*/ 1715678 h 1745843"/>
              <a:gd name="connsiteX14" fmla="*/ 1291472 w 2828041"/>
              <a:gd name="connsiteY14" fmla="*/ 1743958 h 1745843"/>
              <a:gd name="connsiteX15" fmla="*/ 1319753 w 2828041"/>
              <a:gd name="connsiteY15" fmla="*/ 1677971 h 1745843"/>
              <a:gd name="connsiteX16" fmla="*/ 1338606 w 2828041"/>
              <a:gd name="connsiteY16" fmla="*/ 1621410 h 1745843"/>
              <a:gd name="connsiteX17" fmla="*/ 1414021 w 2828041"/>
              <a:gd name="connsiteY17" fmla="*/ 1555422 h 1745843"/>
              <a:gd name="connsiteX18" fmla="*/ 1508289 w 2828041"/>
              <a:gd name="connsiteY18" fmla="*/ 1442301 h 1745843"/>
              <a:gd name="connsiteX19" fmla="*/ 1611984 w 2828041"/>
              <a:gd name="connsiteY19" fmla="*/ 1329179 h 1745843"/>
              <a:gd name="connsiteX20" fmla="*/ 1715678 w 2828041"/>
              <a:gd name="connsiteY20" fmla="*/ 1244338 h 1745843"/>
              <a:gd name="connsiteX21" fmla="*/ 1875934 w 2828041"/>
              <a:gd name="connsiteY21" fmla="*/ 1216057 h 1745843"/>
              <a:gd name="connsiteX22" fmla="*/ 2026763 w 2828041"/>
              <a:gd name="connsiteY22" fmla="*/ 1216057 h 1745843"/>
              <a:gd name="connsiteX23" fmla="*/ 2102177 w 2828041"/>
              <a:gd name="connsiteY23" fmla="*/ 1263191 h 1745843"/>
              <a:gd name="connsiteX24" fmla="*/ 2196445 w 2828041"/>
              <a:gd name="connsiteY24" fmla="*/ 1319752 h 1745843"/>
              <a:gd name="connsiteX25" fmla="*/ 2300140 w 2828041"/>
              <a:gd name="connsiteY25" fmla="*/ 1414020 h 1745843"/>
              <a:gd name="connsiteX26" fmla="*/ 2356701 w 2828041"/>
              <a:gd name="connsiteY26" fmla="*/ 1461154 h 1745843"/>
              <a:gd name="connsiteX27" fmla="*/ 2394408 w 2828041"/>
              <a:gd name="connsiteY27" fmla="*/ 1480008 h 1745843"/>
              <a:gd name="connsiteX28" fmla="*/ 2384981 w 2828041"/>
              <a:gd name="connsiteY28" fmla="*/ 1564849 h 1745843"/>
              <a:gd name="connsiteX29" fmla="*/ 2488677 w 2828041"/>
              <a:gd name="connsiteY29" fmla="*/ 1687398 h 1745843"/>
              <a:gd name="connsiteX30" fmla="*/ 2526384 w 2828041"/>
              <a:gd name="connsiteY30" fmla="*/ 1432874 h 1745843"/>
              <a:gd name="connsiteX31" fmla="*/ 2545237 w 2828041"/>
              <a:gd name="connsiteY31" fmla="*/ 1376313 h 1745843"/>
              <a:gd name="connsiteX32" fmla="*/ 2601798 w 2828041"/>
              <a:gd name="connsiteY32" fmla="*/ 1272618 h 1745843"/>
              <a:gd name="connsiteX33" fmla="*/ 2714920 w 2828041"/>
              <a:gd name="connsiteY33" fmla="*/ 1263191 h 1745843"/>
              <a:gd name="connsiteX34" fmla="*/ 2828041 w 2828041"/>
              <a:gd name="connsiteY34" fmla="*/ 1395167 h 1745843"/>
              <a:gd name="connsiteX0" fmla="*/ 0 w 2828041"/>
              <a:gd name="connsiteY0" fmla="*/ 0 h 1745843"/>
              <a:gd name="connsiteX1" fmla="*/ 75414 w 2828041"/>
              <a:gd name="connsiteY1" fmla="*/ 18853 h 1745843"/>
              <a:gd name="connsiteX2" fmla="*/ 216817 w 2828041"/>
              <a:gd name="connsiteY2" fmla="*/ 84841 h 1745843"/>
              <a:gd name="connsiteX3" fmla="*/ 339365 w 2828041"/>
              <a:gd name="connsiteY3" fmla="*/ 169682 h 1745843"/>
              <a:gd name="connsiteX4" fmla="*/ 461913 w 2828041"/>
              <a:gd name="connsiteY4" fmla="*/ 263950 h 1745843"/>
              <a:gd name="connsiteX5" fmla="*/ 556181 w 2828041"/>
              <a:gd name="connsiteY5" fmla="*/ 358218 h 1745843"/>
              <a:gd name="connsiteX6" fmla="*/ 650450 w 2828041"/>
              <a:gd name="connsiteY6" fmla="*/ 461913 h 1745843"/>
              <a:gd name="connsiteX7" fmla="*/ 725864 w 2828041"/>
              <a:gd name="connsiteY7" fmla="*/ 584461 h 1745843"/>
              <a:gd name="connsiteX8" fmla="*/ 876693 w 2828041"/>
              <a:gd name="connsiteY8" fmla="*/ 810705 h 1745843"/>
              <a:gd name="connsiteX9" fmla="*/ 961534 w 2828041"/>
              <a:gd name="connsiteY9" fmla="*/ 980387 h 1745843"/>
              <a:gd name="connsiteX10" fmla="*/ 1036948 w 2828041"/>
              <a:gd name="connsiteY10" fmla="*/ 1159497 h 1745843"/>
              <a:gd name="connsiteX11" fmla="*/ 1131217 w 2828041"/>
              <a:gd name="connsiteY11" fmla="*/ 1385740 h 1745843"/>
              <a:gd name="connsiteX12" fmla="*/ 1197204 w 2828041"/>
              <a:gd name="connsiteY12" fmla="*/ 1593130 h 1745843"/>
              <a:gd name="connsiteX13" fmla="*/ 1244338 w 2828041"/>
              <a:gd name="connsiteY13" fmla="*/ 1715678 h 1745843"/>
              <a:gd name="connsiteX14" fmla="*/ 1291472 w 2828041"/>
              <a:gd name="connsiteY14" fmla="*/ 1743958 h 1745843"/>
              <a:gd name="connsiteX15" fmla="*/ 1319753 w 2828041"/>
              <a:gd name="connsiteY15" fmla="*/ 1677971 h 1745843"/>
              <a:gd name="connsiteX16" fmla="*/ 1338606 w 2828041"/>
              <a:gd name="connsiteY16" fmla="*/ 1621410 h 1745843"/>
              <a:gd name="connsiteX17" fmla="*/ 1414021 w 2828041"/>
              <a:gd name="connsiteY17" fmla="*/ 1555422 h 1745843"/>
              <a:gd name="connsiteX18" fmla="*/ 1508289 w 2828041"/>
              <a:gd name="connsiteY18" fmla="*/ 1442301 h 1745843"/>
              <a:gd name="connsiteX19" fmla="*/ 1611984 w 2828041"/>
              <a:gd name="connsiteY19" fmla="*/ 1329179 h 1745843"/>
              <a:gd name="connsiteX20" fmla="*/ 1715678 w 2828041"/>
              <a:gd name="connsiteY20" fmla="*/ 1244338 h 1745843"/>
              <a:gd name="connsiteX21" fmla="*/ 1875934 w 2828041"/>
              <a:gd name="connsiteY21" fmla="*/ 1216057 h 1745843"/>
              <a:gd name="connsiteX22" fmla="*/ 2026763 w 2828041"/>
              <a:gd name="connsiteY22" fmla="*/ 1216057 h 1745843"/>
              <a:gd name="connsiteX23" fmla="*/ 2102177 w 2828041"/>
              <a:gd name="connsiteY23" fmla="*/ 1263191 h 1745843"/>
              <a:gd name="connsiteX24" fmla="*/ 2196445 w 2828041"/>
              <a:gd name="connsiteY24" fmla="*/ 1319752 h 1745843"/>
              <a:gd name="connsiteX25" fmla="*/ 2300140 w 2828041"/>
              <a:gd name="connsiteY25" fmla="*/ 1414020 h 1745843"/>
              <a:gd name="connsiteX26" fmla="*/ 2356701 w 2828041"/>
              <a:gd name="connsiteY26" fmla="*/ 1461154 h 1745843"/>
              <a:gd name="connsiteX27" fmla="*/ 2394408 w 2828041"/>
              <a:gd name="connsiteY27" fmla="*/ 1480008 h 1745843"/>
              <a:gd name="connsiteX28" fmla="*/ 2413262 w 2828041"/>
              <a:gd name="connsiteY28" fmla="*/ 1564849 h 1745843"/>
              <a:gd name="connsiteX29" fmla="*/ 2488677 w 2828041"/>
              <a:gd name="connsiteY29" fmla="*/ 1687398 h 1745843"/>
              <a:gd name="connsiteX30" fmla="*/ 2526384 w 2828041"/>
              <a:gd name="connsiteY30" fmla="*/ 1432874 h 1745843"/>
              <a:gd name="connsiteX31" fmla="*/ 2545237 w 2828041"/>
              <a:gd name="connsiteY31" fmla="*/ 1376313 h 1745843"/>
              <a:gd name="connsiteX32" fmla="*/ 2601798 w 2828041"/>
              <a:gd name="connsiteY32" fmla="*/ 1272618 h 1745843"/>
              <a:gd name="connsiteX33" fmla="*/ 2714920 w 2828041"/>
              <a:gd name="connsiteY33" fmla="*/ 1263191 h 1745843"/>
              <a:gd name="connsiteX34" fmla="*/ 2828041 w 2828041"/>
              <a:gd name="connsiteY34" fmla="*/ 1395167 h 1745843"/>
              <a:gd name="connsiteX0" fmla="*/ 0 w 2828041"/>
              <a:gd name="connsiteY0" fmla="*/ 0 h 1745843"/>
              <a:gd name="connsiteX1" fmla="*/ 75414 w 2828041"/>
              <a:gd name="connsiteY1" fmla="*/ 18853 h 1745843"/>
              <a:gd name="connsiteX2" fmla="*/ 216817 w 2828041"/>
              <a:gd name="connsiteY2" fmla="*/ 84841 h 1745843"/>
              <a:gd name="connsiteX3" fmla="*/ 339365 w 2828041"/>
              <a:gd name="connsiteY3" fmla="*/ 169682 h 1745843"/>
              <a:gd name="connsiteX4" fmla="*/ 461913 w 2828041"/>
              <a:gd name="connsiteY4" fmla="*/ 263950 h 1745843"/>
              <a:gd name="connsiteX5" fmla="*/ 556181 w 2828041"/>
              <a:gd name="connsiteY5" fmla="*/ 358218 h 1745843"/>
              <a:gd name="connsiteX6" fmla="*/ 650450 w 2828041"/>
              <a:gd name="connsiteY6" fmla="*/ 461913 h 1745843"/>
              <a:gd name="connsiteX7" fmla="*/ 725864 w 2828041"/>
              <a:gd name="connsiteY7" fmla="*/ 584461 h 1745843"/>
              <a:gd name="connsiteX8" fmla="*/ 876693 w 2828041"/>
              <a:gd name="connsiteY8" fmla="*/ 810705 h 1745843"/>
              <a:gd name="connsiteX9" fmla="*/ 961534 w 2828041"/>
              <a:gd name="connsiteY9" fmla="*/ 980387 h 1745843"/>
              <a:gd name="connsiteX10" fmla="*/ 1036948 w 2828041"/>
              <a:gd name="connsiteY10" fmla="*/ 1159497 h 1745843"/>
              <a:gd name="connsiteX11" fmla="*/ 1131217 w 2828041"/>
              <a:gd name="connsiteY11" fmla="*/ 1385740 h 1745843"/>
              <a:gd name="connsiteX12" fmla="*/ 1197204 w 2828041"/>
              <a:gd name="connsiteY12" fmla="*/ 1593130 h 1745843"/>
              <a:gd name="connsiteX13" fmla="*/ 1244338 w 2828041"/>
              <a:gd name="connsiteY13" fmla="*/ 1715678 h 1745843"/>
              <a:gd name="connsiteX14" fmla="*/ 1291472 w 2828041"/>
              <a:gd name="connsiteY14" fmla="*/ 1743958 h 1745843"/>
              <a:gd name="connsiteX15" fmla="*/ 1319753 w 2828041"/>
              <a:gd name="connsiteY15" fmla="*/ 1677971 h 1745843"/>
              <a:gd name="connsiteX16" fmla="*/ 1366886 w 2828041"/>
              <a:gd name="connsiteY16" fmla="*/ 1621410 h 1745843"/>
              <a:gd name="connsiteX17" fmla="*/ 1414021 w 2828041"/>
              <a:gd name="connsiteY17" fmla="*/ 1555422 h 1745843"/>
              <a:gd name="connsiteX18" fmla="*/ 1508289 w 2828041"/>
              <a:gd name="connsiteY18" fmla="*/ 1442301 h 1745843"/>
              <a:gd name="connsiteX19" fmla="*/ 1611984 w 2828041"/>
              <a:gd name="connsiteY19" fmla="*/ 1329179 h 1745843"/>
              <a:gd name="connsiteX20" fmla="*/ 1715678 w 2828041"/>
              <a:gd name="connsiteY20" fmla="*/ 1244338 h 1745843"/>
              <a:gd name="connsiteX21" fmla="*/ 1875934 w 2828041"/>
              <a:gd name="connsiteY21" fmla="*/ 1216057 h 1745843"/>
              <a:gd name="connsiteX22" fmla="*/ 2026763 w 2828041"/>
              <a:gd name="connsiteY22" fmla="*/ 1216057 h 1745843"/>
              <a:gd name="connsiteX23" fmla="*/ 2102177 w 2828041"/>
              <a:gd name="connsiteY23" fmla="*/ 1263191 h 1745843"/>
              <a:gd name="connsiteX24" fmla="*/ 2196445 w 2828041"/>
              <a:gd name="connsiteY24" fmla="*/ 1319752 h 1745843"/>
              <a:gd name="connsiteX25" fmla="*/ 2300140 w 2828041"/>
              <a:gd name="connsiteY25" fmla="*/ 1414020 h 1745843"/>
              <a:gd name="connsiteX26" fmla="*/ 2356701 w 2828041"/>
              <a:gd name="connsiteY26" fmla="*/ 1461154 h 1745843"/>
              <a:gd name="connsiteX27" fmla="*/ 2394408 w 2828041"/>
              <a:gd name="connsiteY27" fmla="*/ 1480008 h 1745843"/>
              <a:gd name="connsiteX28" fmla="*/ 2413262 w 2828041"/>
              <a:gd name="connsiteY28" fmla="*/ 1564849 h 1745843"/>
              <a:gd name="connsiteX29" fmla="*/ 2488677 w 2828041"/>
              <a:gd name="connsiteY29" fmla="*/ 1687398 h 1745843"/>
              <a:gd name="connsiteX30" fmla="*/ 2526384 w 2828041"/>
              <a:gd name="connsiteY30" fmla="*/ 1432874 h 1745843"/>
              <a:gd name="connsiteX31" fmla="*/ 2545237 w 2828041"/>
              <a:gd name="connsiteY31" fmla="*/ 1376313 h 1745843"/>
              <a:gd name="connsiteX32" fmla="*/ 2601798 w 2828041"/>
              <a:gd name="connsiteY32" fmla="*/ 1272618 h 1745843"/>
              <a:gd name="connsiteX33" fmla="*/ 2714920 w 2828041"/>
              <a:gd name="connsiteY33" fmla="*/ 1263191 h 1745843"/>
              <a:gd name="connsiteX34" fmla="*/ 2828041 w 2828041"/>
              <a:gd name="connsiteY34" fmla="*/ 1395167 h 1745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828041" h="1745843">
                <a:moveTo>
                  <a:pt x="0" y="0"/>
                </a:moveTo>
                <a:cubicBezTo>
                  <a:pt x="19639" y="2356"/>
                  <a:pt x="39278" y="4713"/>
                  <a:pt x="75414" y="18853"/>
                </a:cubicBezTo>
                <a:cubicBezTo>
                  <a:pt x="111550" y="32993"/>
                  <a:pt x="172825" y="59703"/>
                  <a:pt x="216817" y="84841"/>
                </a:cubicBezTo>
                <a:cubicBezTo>
                  <a:pt x="260809" y="109979"/>
                  <a:pt x="298516" y="139830"/>
                  <a:pt x="339365" y="169682"/>
                </a:cubicBezTo>
                <a:cubicBezTo>
                  <a:pt x="380214" y="199534"/>
                  <a:pt x="425777" y="232527"/>
                  <a:pt x="461913" y="263950"/>
                </a:cubicBezTo>
                <a:cubicBezTo>
                  <a:pt x="498049" y="295373"/>
                  <a:pt x="524758" y="325224"/>
                  <a:pt x="556181" y="358218"/>
                </a:cubicBezTo>
                <a:cubicBezTo>
                  <a:pt x="587604" y="391212"/>
                  <a:pt x="622170" y="424206"/>
                  <a:pt x="650450" y="461913"/>
                </a:cubicBezTo>
                <a:cubicBezTo>
                  <a:pt x="678730" y="499620"/>
                  <a:pt x="688157" y="526329"/>
                  <a:pt x="725864" y="584461"/>
                </a:cubicBezTo>
                <a:cubicBezTo>
                  <a:pt x="763571" y="642593"/>
                  <a:pt x="837415" y="744717"/>
                  <a:pt x="876693" y="810705"/>
                </a:cubicBezTo>
                <a:cubicBezTo>
                  <a:pt x="915971" y="876693"/>
                  <a:pt x="934825" y="922255"/>
                  <a:pt x="961534" y="980387"/>
                </a:cubicBezTo>
                <a:cubicBezTo>
                  <a:pt x="988243" y="1038519"/>
                  <a:pt x="1008668" y="1091938"/>
                  <a:pt x="1036948" y="1159497"/>
                </a:cubicBezTo>
                <a:cubicBezTo>
                  <a:pt x="1065228" y="1227056"/>
                  <a:pt x="1104508" y="1313468"/>
                  <a:pt x="1131217" y="1385740"/>
                </a:cubicBezTo>
                <a:cubicBezTo>
                  <a:pt x="1157926" y="1458012"/>
                  <a:pt x="1178351" y="1538140"/>
                  <a:pt x="1197204" y="1593130"/>
                </a:cubicBezTo>
                <a:cubicBezTo>
                  <a:pt x="1216057" y="1648120"/>
                  <a:pt x="1228627" y="1690540"/>
                  <a:pt x="1244338" y="1715678"/>
                </a:cubicBezTo>
                <a:cubicBezTo>
                  <a:pt x="1260049" y="1740816"/>
                  <a:pt x="1278903" y="1750242"/>
                  <a:pt x="1291472" y="1743958"/>
                </a:cubicBezTo>
                <a:cubicBezTo>
                  <a:pt x="1304041" y="1737674"/>
                  <a:pt x="1307184" y="1698396"/>
                  <a:pt x="1319753" y="1677971"/>
                </a:cubicBezTo>
                <a:cubicBezTo>
                  <a:pt x="1332322" y="1657546"/>
                  <a:pt x="1351175" y="1641835"/>
                  <a:pt x="1366886" y="1621410"/>
                </a:cubicBezTo>
                <a:cubicBezTo>
                  <a:pt x="1382597" y="1600985"/>
                  <a:pt x="1390454" y="1585273"/>
                  <a:pt x="1414021" y="1555422"/>
                </a:cubicBezTo>
                <a:cubicBezTo>
                  <a:pt x="1437588" y="1525571"/>
                  <a:pt x="1475295" y="1480008"/>
                  <a:pt x="1508289" y="1442301"/>
                </a:cubicBezTo>
                <a:cubicBezTo>
                  <a:pt x="1541283" y="1404594"/>
                  <a:pt x="1577419" y="1362173"/>
                  <a:pt x="1611984" y="1329179"/>
                </a:cubicBezTo>
                <a:cubicBezTo>
                  <a:pt x="1646549" y="1296185"/>
                  <a:pt x="1671686" y="1263192"/>
                  <a:pt x="1715678" y="1244338"/>
                </a:cubicBezTo>
                <a:cubicBezTo>
                  <a:pt x="1759670" y="1225484"/>
                  <a:pt x="1824087" y="1220770"/>
                  <a:pt x="1875934" y="1216057"/>
                </a:cubicBezTo>
                <a:cubicBezTo>
                  <a:pt x="1927781" y="1211344"/>
                  <a:pt x="1989056" y="1208201"/>
                  <a:pt x="2026763" y="1216057"/>
                </a:cubicBezTo>
                <a:cubicBezTo>
                  <a:pt x="2064470" y="1223913"/>
                  <a:pt x="2073897" y="1245909"/>
                  <a:pt x="2102177" y="1263191"/>
                </a:cubicBezTo>
                <a:cubicBezTo>
                  <a:pt x="2130457" y="1280473"/>
                  <a:pt x="2163451" y="1294614"/>
                  <a:pt x="2196445" y="1319752"/>
                </a:cubicBezTo>
                <a:cubicBezTo>
                  <a:pt x="2229439" y="1344890"/>
                  <a:pt x="2273431" y="1390453"/>
                  <a:pt x="2300140" y="1414020"/>
                </a:cubicBezTo>
                <a:cubicBezTo>
                  <a:pt x="2326849" y="1437587"/>
                  <a:pt x="2340990" y="1450156"/>
                  <a:pt x="2356701" y="1461154"/>
                </a:cubicBezTo>
                <a:cubicBezTo>
                  <a:pt x="2372412" y="1472152"/>
                  <a:pt x="2384981" y="1462726"/>
                  <a:pt x="2394408" y="1480008"/>
                </a:cubicBezTo>
                <a:cubicBezTo>
                  <a:pt x="2403835" y="1497290"/>
                  <a:pt x="2397551" y="1530284"/>
                  <a:pt x="2413262" y="1564849"/>
                </a:cubicBezTo>
                <a:cubicBezTo>
                  <a:pt x="2428973" y="1599414"/>
                  <a:pt x="2469823" y="1709394"/>
                  <a:pt x="2488677" y="1687398"/>
                </a:cubicBezTo>
                <a:cubicBezTo>
                  <a:pt x="2507531" y="1665402"/>
                  <a:pt x="2516957" y="1484721"/>
                  <a:pt x="2526384" y="1432874"/>
                </a:cubicBezTo>
                <a:cubicBezTo>
                  <a:pt x="2535811" y="1381027"/>
                  <a:pt x="2532668" y="1403022"/>
                  <a:pt x="2545237" y="1376313"/>
                </a:cubicBezTo>
                <a:cubicBezTo>
                  <a:pt x="2557806" y="1349604"/>
                  <a:pt x="2573518" y="1291472"/>
                  <a:pt x="2601798" y="1272618"/>
                </a:cubicBezTo>
                <a:cubicBezTo>
                  <a:pt x="2630078" y="1253764"/>
                  <a:pt x="2677213" y="1242766"/>
                  <a:pt x="2714920" y="1263191"/>
                </a:cubicBezTo>
                <a:cubicBezTo>
                  <a:pt x="2752627" y="1283616"/>
                  <a:pt x="2790334" y="1339391"/>
                  <a:pt x="2828041" y="1395167"/>
                </a:cubicBezTo>
              </a:path>
            </a:pathLst>
          </a:cu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9200" y="3810265"/>
            <a:ext cx="109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002060"/>
                </a:solidFill>
              </a:rPr>
              <a:t>σ</a:t>
            </a:r>
            <a:r>
              <a:rPr lang="en-GB" dirty="0">
                <a:solidFill>
                  <a:srgbClr val="002060"/>
                </a:solidFill>
              </a:rPr>
              <a:t>=1.25 </a:t>
            </a:r>
            <a:r>
              <a:rPr lang="en-GB" dirty="0" smtClean="0">
                <a:solidFill>
                  <a:srgbClr val="002060"/>
                </a:solidFill>
              </a:rPr>
              <a:t>ns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47771" y="3745733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8064A2">
                    <a:lumMod val="60000"/>
                    <a:lumOff val="40000"/>
                  </a:srgbClr>
                </a:solidFill>
              </a:rPr>
              <a:t>σ</a:t>
            </a:r>
            <a:r>
              <a:rPr lang="en-GB" dirty="0" smtClean="0">
                <a:solidFill>
                  <a:srgbClr val="8064A2">
                    <a:lumMod val="60000"/>
                    <a:lumOff val="40000"/>
                  </a:srgbClr>
                </a:solidFill>
              </a:rPr>
              <a:t>=1 ns</a:t>
            </a:r>
            <a:endParaRPr lang="en-GB" dirty="0">
              <a:solidFill>
                <a:srgbClr val="8064A2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6165304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sym typeface="Wingdings" pitchFamily="2" charset="2"/>
              </a:rPr>
              <a:t> In case a problem is observed during a fill , the bunch length and/or bunch shape could be optimized, instead of dumping the beam</a:t>
            </a:r>
            <a:r>
              <a:rPr lang="en-US" sz="1400" dirty="0" smtClean="0">
                <a:solidFill>
                  <a:prstClr val="black"/>
                </a:solidFill>
              </a:rPr>
              <a:t>.</a:t>
            </a:r>
            <a:endParaRPr lang="en-GB" sz="1400" dirty="0">
              <a:solidFill>
                <a:prstClr val="black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170413" y="2816587"/>
            <a:ext cx="3973587" cy="2974878"/>
            <a:chOff x="4751475" y="1622086"/>
            <a:chExt cx="3973587" cy="2974878"/>
          </a:xfrm>
        </p:grpSpPr>
        <p:pic>
          <p:nvPicPr>
            <p:cNvPr id="186497" name="Picture 129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1475" y="1622086"/>
              <a:ext cx="3973587" cy="29748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130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50" t="8325" r="11787" b="80330"/>
            <a:stretch/>
          </p:blipFill>
          <p:spPr bwMode="auto">
            <a:xfrm>
              <a:off x="5751523" y="1862298"/>
              <a:ext cx="2501901" cy="3375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86498" name="Picture 13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819665"/>
            <a:ext cx="3973587" cy="2974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07288" cy="706090"/>
          </a:xfrm>
        </p:spPr>
        <p:txBody>
          <a:bodyPr>
            <a:noAutofit/>
          </a:bodyPr>
          <a:lstStyle/>
          <a:p>
            <a:r>
              <a:rPr lang="en-US" sz="2400" dirty="0" smtClean="0"/>
              <a:t>Context: what </a:t>
            </a:r>
            <a:r>
              <a:rPr lang="en-US" sz="2400" dirty="0"/>
              <a:t>can be done if heating is too large?</a:t>
            </a:r>
            <a:endParaRPr lang="en-GB" sz="2400" dirty="0">
              <a:solidFill>
                <a:schemeClr val="tx1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2496925"/>
              </p:ext>
            </p:extLst>
          </p:nvPr>
        </p:nvGraphicFramePr>
        <p:xfrm>
          <a:off x="3707903" y="908720"/>
          <a:ext cx="5264905" cy="575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4" name="Equation" r:id="rId7" imgW="4419600" imgH="482600" progId="Equation.3">
                  <p:embed/>
                </p:oleObj>
              </mc:Choice>
              <mc:Fallback>
                <p:oleObj name="Equation" r:id="rId7" imgW="44196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3" y="908720"/>
                        <a:ext cx="5264905" cy="5758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>
          <a:xfrm>
            <a:off x="4402260" y="980728"/>
            <a:ext cx="20320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6372200" y="974870"/>
            <a:ext cx="20320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8392368" y="980728"/>
            <a:ext cx="20320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96850" y="1425550"/>
            <a:ext cx="8518807" cy="206210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B050"/>
                </a:solidFill>
              </a:rPr>
              <a:t>Reduce  longitudinal impedance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chemeClr val="accent1"/>
                </a:solidFill>
              </a:rPr>
              <a:t>Reduce intensity per bunch</a:t>
            </a:r>
            <a:r>
              <a:rPr lang="en-US" sz="1600" dirty="0" smtClean="0"/>
              <a:t> (as efficient with broadband and narrow band impedances)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</a:rPr>
              <a:t>Reduce number of bunches </a:t>
            </a:r>
            <a:r>
              <a:rPr lang="en-US" sz="1600" dirty="0" smtClean="0"/>
              <a:t>(less efficient with broadband impedances)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7030A0"/>
                </a:solidFill>
              </a:rPr>
              <a:t>Optimize the power spectrum </a:t>
            </a:r>
            <a:r>
              <a:rPr lang="en-US" sz="1600" dirty="0" smtClean="0"/>
              <a:t>(change bunch length but also bunch shape, e.g. with flat bunches)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FFC000"/>
                </a:solidFill>
              </a:rPr>
              <a:t>Extract the heat </a:t>
            </a:r>
            <a:r>
              <a:rPr lang="en-US" sz="1600" dirty="0" smtClean="0"/>
              <a:t>and/or </a:t>
            </a:r>
            <a:r>
              <a:rPr lang="en-US" sz="1600" dirty="0" smtClean="0">
                <a:solidFill>
                  <a:srgbClr val="FFC000"/>
                </a:solidFill>
              </a:rPr>
              <a:t>improve the resistance to heat of the device</a:t>
            </a:r>
          </a:p>
          <a:p>
            <a:pPr marL="285750" indent="-285750">
              <a:buFontTx/>
              <a:buChar char="-"/>
            </a:pPr>
            <a:endParaRPr lang="en-US" sz="1600" dirty="0" smtClean="0"/>
          </a:p>
          <a:p>
            <a:pPr marL="285750" indent="-285750">
              <a:buFontTx/>
              <a:buChar char="-"/>
            </a:pPr>
            <a:endParaRPr lang="en-US" sz="1600" dirty="0" smtClean="0"/>
          </a:p>
          <a:p>
            <a:pPr marL="285750" indent="-285750">
              <a:buFontTx/>
              <a:buChar char="-"/>
            </a:pPr>
            <a:endParaRPr lang="en-GB" sz="1600" dirty="0"/>
          </a:p>
        </p:txBody>
      </p:sp>
      <p:sp>
        <p:nvSpPr>
          <p:cNvPr id="30" name="Oval 29"/>
          <p:cNvSpPr/>
          <p:nvPr/>
        </p:nvSpPr>
        <p:spPr>
          <a:xfrm>
            <a:off x="4540805" y="980728"/>
            <a:ext cx="203200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5674568" y="980728"/>
            <a:ext cx="331687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6948264" y="1000487"/>
            <a:ext cx="1224136" cy="43204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3635896" y="1000487"/>
            <a:ext cx="432048" cy="43204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51520" y="1002214"/>
            <a:ext cx="3445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Power loss for M equidistant bunches: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61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23" grpId="0"/>
      <p:bldP spid="27" grpId="0"/>
      <p:bldP spid="3" grpId="0"/>
      <p:bldP spid="2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0405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Main messages</a:t>
            </a:r>
          </a:p>
          <a:p>
            <a:r>
              <a:rPr lang="en-US" sz="2400" dirty="0" smtClean="0"/>
              <a:t>Context: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Hardware changes potentially affecting impedance during LS1</a:t>
            </a:r>
          </a:p>
          <a:p>
            <a:r>
              <a:rPr lang="en-US" sz="2400" dirty="0" smtClean="0"/>
              <a:t>Impact on beam induced heating</a:t>
            </a:r>
          </a:p>
          <a:p>
            <a:r>
              <a:rPr lang="en-US" sz="2400" dirty="0" smtClean="0"/>
              <a:t>Impact on instabilities</a:t>
            </a:r>
          </a:p>
          <a:p>
            <a:r>
              <a:rPr lang="en-US" sz="2400" dirty="0" smtClean="0"/>
              <a:t>Conclusions</a:t>
            </a:r>
          </a:p>
          <a:p>
            <a:pPr lvl="1"/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2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bsalvant\AppData\Local\Microsoft\Windows\Temporary Internet Files\Content.Outlook\U7GBVNNS\LS1_TDI 4R8_IP8 side_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5" t="11018" r="8078" b="21795"/>
          <a:stretch/>
        </p:blipFill>
        <p:spPr bwMode="auto">
          <a:xfrm>
            <a:off x="7238663" y="391822"/>
            <a:ext cx="1474510" cy="1109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Hardware changes during LS1 </a:t>
            </a:r>
            <a:br>
              <a:rPr lang="en-US" dirty="0" smtClean="0"/>
            </a:br>
            <a:r>
              <a:rPr lang="en-US" dirty="0" smtClean="0"/>
              <a:t>that may impact impedance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6338"/>
            <a:ext cx="8229600" cy="5651014"/>
          </a:xfrm>
        </p:spPr>
        <p:txBody>
          <a:bodyPr>
            <a:normAutofit fontScale="70000" lnSpcReduction="20000"/>
          </a:bodyPr>
          <a:lstStyle/>
          <a:p>
            <a:r>
              <a:rPr lang="en-US" sz="2400" dirty="0" smtClean="0"/>
              <a:t>Consolidation:</a:t>
            </a:r>
          </a:p>
          <a:p>
            <a:pPr lvl="1"/>
            <a:r>
              <a:rPr lang="en-US" sz="2000" dirty="0" smtClean="0"/>
              <a:t>TDI beam screen consolidation</a:t>
            </a:r>
          </a:p>
          <a:p>
            <a:pPr lvl="1"/>
            <a:r>
              <a:rPr lang="en-US" sz="2000" dirty="0" smtClean="0"/>
              <a:t>TCP replacement with spare</a:t>
            </a:r>
          </a:p>
          <a:p>
            <a:pPr lvl="1"/>
            <a:r>
              <a:rPr lang="en-US" sz="2000" dirty="0" smtClean="0"/>
              <a:t>BSRT mirror design change</a:t>
            </a:r>
          </a:p>
          <a:p>
            <a:pPr lvl="1"/>
            <a:r>
              <a:rPr lang="en-US" sz="2000" dirty="0" smtClean="0"/>
              <a:t>RF fingers consolidation, </a:t>
            </a:r>
            <a:r>
              <a:rPr lang="en-US" sz="2000" dirty="0" err="1" smtClean="0"/>
              <a:t>carroussel</a:t>
            </a:r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sz="2400" dirty="0" smtClean="0"/>
              <a:t>Upgrade:</a:t>
            </a:r>
          </a:p>
          <a:p>
            <a:pPr lvl="1"/>
            <a:r>
              <a:rPr lang="en-US" sz="2000" dirty="0" smtClean="0"/>
              <a:t>Tertiary collimators with BPMs (TCTP and TCSP)</a:t>
            </a:r>
          </a:p>
          <a:p>
            <a:pPr lvl="1"/>
            <a:r>
              <a:rPr lang="en-US" sz="2000" dirty="0" smtClean="0"/>
              <a:t>ATLAS-ALFA</a:t>
            </a:r>
          </a:p>
          <a:p>
            <a:pPr lvl="1"/>
            <a:r>
              <a:rPr lang="en-US" sz="2000" dirty="0" smtClean="0"/>
              <a:t>“TOTEM consolidation” of existing Roman pots</a:t>
            </a:r>
          </a:p>
          <a:p>
            <a:pPr lvl="1"/>
            <a:r>
              <a:rPr lang="en-US" sz="2000" dirty="0" smtClean="0"/>
              <a:t>MKI screen conductor upgrade</a:t>
            </a:r>
            <a:endParaRPr lang="en-US" sz="2000" dirty="0" smtClean="0"/>
          </a:p>
          <a:p>
            <a:pPr lvl="1"/>
            <a:r>
              <a:rPr lang="en-US" sz="2000" dirty="0" smtClean="0"/>
              <a:t>New experimental beam pipe in CMS and ATLAS</a:t>
            </a:r>
          </a:p>
          <a:p>
            <a:pPr lvl="1"/>
            <a:r>
              <a:rPr lang="en-US" sz="2000" dirty="0" smtClean="0"/>
              <a:t>Schottky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New equipment:</a:t>
            </a:r>
          </a:p>
          <a:p>
            <a:pPr lvl="1"/>
            <a:r>
              <a:rPr lang="en-US" sz="2000" dirty="0" smtClean="0"/>
              <a:t>New TCL4 and TCL6</a:t>
            </a:r>
          </a:p>
          <a:p>
            <a:pPr lvl="1"/>
            <a:r>
              <a:rPr lang="en-US" sz="2000" dirty="0" smtClean="0"/>
              <a:t>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TCDQ module</a:t>
            </a:r>
          </a:p>
          <a:p>
            <a:pPr lvl="1"/>
            <a:r>
              <a:rPr lang="en-US" sz="2000" dirty="0" smtClean="0"/>
              <a:t>BGV on B2</a:t>
            </a:r>
          </a:p>
          <a:p>
            <a:pPr lvl="1"/>
            <a:r>
              <a:rPr lang="en-US" sz="2000" dirty="0" smtClean="0"/>
              <a:t>New “TOTEM upgrade” pots</a:t>
            </a:r>
          </a:p>
          <a:p>
            <a:pPr lvl="1"/>
            <a:r>
              <a:rPr lang="en-US" sz="2000" dirty="0" smtClean="0"/>
              <a:t>New UA9 goniometer</a:t>
            </a:r>
          </a:p>
          <a:p>
            <a:pPr lvl="1"/>
            <a:endParaRPr lang="en-US" sz="2000" dirty="0"/>
          </a:p>
          <a:p>
            <a:r>
              <a:rPr lang="en-US" sz="2400" dirty="0" smtClean="0"/>
              <a:t>Non conformities:</a:t>
            </a:r>
          </a:p>
          <a:p>
            <a:pPr lvl="1"/>
            <a:r>
              <a:rPr lang="en-US" sz="2000" dirty="0" smtClean="0"/>
              <a:t>Contacts in triplets</a:t>
            </a:r>
          </a:p>
          <a:p>
            <a:pPr lvl="1"/>
            <a:r>
              <a:rPr lang="en-US" sz="2000" strike="sngStrike" dirty="0" smtClean="0"/>
              <a:t>RF fingers next to TCTH and TCTV in </a:t>
            </a:r>
            <a:r>
              <a:rPr lang="en-US" sz="2000" strike="sngStrike" dirty="0" err="1" smtClean="0"/>
              <a:t>pt</a:t>
            </a:r>
            <a:r>
              <a:rPr lang="en-US" sz="2000" strike="sngStrike" dirty="0" smtClean="0"/>
              <a:t> 5</a:t>
            </a:r>
            <a:endParaRPr lang="en-GB" sz="2000" strike="sngStrike" dirty="0"/>
          </a:p>
        </p:txBody>
      </p:sp>
      <p:pic>
        <p:nvPicPr>
          <p:cNvPr id="5" name="Picture 4" descr="IMG_039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414" y="1340768"/>
            <a:ext cx="1497795" cy="1123347"/>
          </a:xfrm>
          <a:prstGeom prst="rect">
            <a:avLst/>
          </a:prstGeom>
        </p:spPr>
      </p:pic>
      <p:pic>
        <p:nvPicPr>
          <p:cNvPr id="8194" name="Picture 2" descr="http://impedance.web.cern.ch/impedance/documents/Imp_meeting_8-04-2013/ID800_NEG_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637" y="2204864"/>
            <a:ext cx="1337536" cy="10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lhc-collimation-project.web.cern.ch/lhc-collimation-project/images/IMG_3385_smal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601" y="1061246"/>
            <a:ext cx="1254446" cy="94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629" y="2132856"/>
            <a:ext cx="1569785" cy="845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http://emetral.web.cern.ch/emetral/ICEsection/2013/2013-06-05/NC_IC-QQBI.29R5_5contactstripsProtrudingIntoAperture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9" r="15071"/>
          <a:stretch/>
        </p:blipFill>
        <p:spPr bwMode="auto">
          <a:xfrm>
            <a:off x="6982803" y="5248303"/>
            <a:ext cx="1765661" cy="149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8</a:t>
            </a:fld>
            <a:endParaRPr lang="en-GB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957" y="2859583"/>
            <a:ext cx="1413734" cy="1289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2537579"/>
            <a:ext cx="2268958" cy="963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098" y="3429000"/>
            <a:ext cx="1454845" cy="1187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2"/>
          <a:stretch>
            <a:fillRect/>
          </a:stretch>
        </p:blipFill>
        <p:spPr bwMode="auto">
          <a:xfrm>
            <a:off x="7093501" y="4022814"/>
            <a:ext cx="1619672" cy="767371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8" y="4472137"/>
            <a:ext cx="1168328" cy="106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814" y="4130321"/>
            <a:ext cx="1209302" cy="180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 descr="G:\Workspaces\v\veness\Pictures\BI Photos\BGV\Assembly 0614\RF test small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797" y="4453951"/>
            <a:ext cx="2050499" cy="154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940" y="5301208"/>
            <a:ext cx="1137556" cy="103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9001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Hardware changes during LS1</a:t>
            </a:r>
            <a:br>
              <a:rPr lang="en-US" dirty="0" smtClean="0"/>
            </a:br>
            <a:r>
              <a:rPr lang="en-US" dirty="0" smtClean="0"/>
              <a:t>that may impact impedance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349081"/>
          </a:xfrm>
        </p:spPr>
        <p:txBody>
          <a:bodyPr>
            <a:normAutofit fontScale="62500" lnSpcReduction="20000"/>
          </a:bodyPr>
          <a:lstStyle/>
          <a:p>
            <a:r>
              <a:rPr lang="en-US" sz="2400" dirty="0" smtClean="0"/>
              <a:t>Consolidation: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TDI beam screen consolidation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TCP replacement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BSRT</a:t>
            </a:r>
          </a:p>
          <a:p>
            <a:pPr lvl="1"/>
            <a:r>
              <a:rPr lang="en-US" sz="2000" dirty="0" smtClean="0"/>
              <a:t>RF fingers consolidation, </a:t>
            </a:r>
            <a:r>
              <a:rPr lang="en-US" sz="2000" dirty="0" err="1" smtClean="0"/>
              <a:t>carroussel</a:t>
            </a:r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sz="2400" dirty="0" smtClean="0"/>
              <a:t>Upgrade:</a:t>
            </a:r>
          </a:p>
          <a:p>
            <a:pPr lvl="1"/>
            <a:r>
              <a:rPr lang="en-US" sz="2000" dirty="0" smtClean="0"/>
              <a:t>TCTP and TCSP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ATLAS-ALFA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“TOTEM consolidation” of existing Roman pots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MKI</a:t>
            </a:r>
          </a:p>
          <a:p>
            <a:pPr lvl="1"/>
            <a:r>
              <a:rPr lang="en-US" sz="2000" dirty="0" smtClean="0"/>
              <a:t>New experimental beam pipe in CMS and ATLAS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New equipment:</a:t>
            </a:r>
          </a:p>
          <a:p>
            <a:pPr lvl="1"/>
            <a:r>
              <a:rPr lang="en-US" sz="2000" dirty="0" smtClean="0"/>
              <a:t>TCL4</a:t>
            </a:r>
          </a:p>
          <a:p>
            <a:pPr lvl="1"/>
            <a:r>
              <a:rPr lang="en-US" sz="2000" dirty="0" smtClean="0"/>
              <a:t>TCL6</a:t>
            </a:r>
          </a:p>
          <a:p>
            <a:pPr lvl="1"/>
            <a:r>
              <a:rPr lang="en-US" sz="2000" dirty="0" smtClean="0"/>
              <a:t>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TCDQ module</a:t>
            </a:r>
          </a:p>
          <a:p>
            <a:pPr lvl="1"/>
            <a:r>
              <a:rPr lang="en-US" sz="2000" dirty="0" smtClean="0"/>
              <a:t>BGV</a:t>
            </a:r>
          </a:p>
          <a:p>
            <a:pPr lvl="1"/>
            <a:r>
              <a:rPr lang="en-US" sz="2000" dirty="0" smtClean="0"/>
              <a:t>New “TOTEM upgrade” pots</a:t>
            </a:r>
          </a:p>
          <a:p>
            <a:pPr lvl="1"/>
            <a:r>
              <a:rPr lang="en-US" sz="2000" dirty="0" smtClean="0"/>
              <a:t>UA9 goniometer</a:t>
            </a:r>
          </a:p>
          <a:p>
            <a:pPr lvl="1"/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35579" y="6453336"/>
            <a:ext cx="4212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Modifications in order to reduce beam induced heating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8700-F400-47FE-8D65-6CF498372F2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49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23184</TotalTime>
  <Words>2685</Words>
  <Application>Microsoft Office PowerPoint</Application>
  <PresentationFormat>On-screen Show (4:3)</PresentationFormat>
  <Paragraphs>538</Paragraphs>
  <Slides>42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Office Theme</vt:lpstr>
      <vt:lpstr>Equation</vt:lpstr>
      <vt:lpstr>Expected impact of hardware changes   on impedance and beam induced heating  during run 2</vt:lpstr>
      <vt:lpstr>Main messages </vt:lpstr>
      <vt:lpstr>Agenda</vt:lpstr>
      <vt:lpstr>Context: impact of beam impedance on performance</vt:lpstr>
      <vt:lpstr>Context: impact of beam impedance on performance</vt:lpstr>
      <vt:lpstr>Context: what can be done if heating is too large?</vt:lpstr>
      <vt:lpstr>Agenda</vt:lpstr>
      <vt:lpstr>Hardware changes during LS1  that may impact impedance</vt:lpstr>
      <vt:lpstr>Hardware changes during LS1 that may impact impedance</vt:lpstr>
      <vt:lpstr>Hardware changes during LS1 that may impact impedance</vt:lpstr>
      <vt:lpstr>Agenda</vt:lpstr>
      <vt:lpstr>Impact on beam induced heating: TDI</vt:lpstr>
      <vt:lpstr>Impact on beam induced heating: BSRT</vt:lpstr>
      <vt:lpstr>Impact on beam induced heating: roman pots</vt:lpstr>
      <vt:lpstr>Impact on beam induced heating: MKI</vt:lpstr>
      <vt:lpstr>Impact on instabilities: new collimators with BPMs and ferrites</vt:lpstr>
      <vt:lpstr>Impact on instabilities: new collimators with BPMs and ferrites</vt:lpstr>
      <vt:lpstr>Impact on instabilities:  new TCL4 and TCL6 + Roman pots</vt:lpstr>
      <vt:lpstr>Other relevant information due to changes</vt:lpstr>
      <vt:lpstr>Agenda</vt:lpstr>
      <vt:lpstr>Status of pre-LS1 beam induced RF heating issues</vt:lpstr>
      <vt:lpstr>Status of beam induced RF heating: Predicted impact of consolidations and changing bunch length on heating (ongoing work)</vt:lpstr>
      <vt:lpstr>Status of longitudinal stability</vt:lpstr>
      <vt:lpstr>Status of transverse impedance related instabilities </vt:lpstr>
      <vt:lpstr>Status of transverse impedance related instabilities </vt:lpstr>
      <vt:lpstr>Agenda</vt:lpstr>
      <vt:lpstr>Main messages</vt:lpstr>
      <vt:lpstr>Many thanks for your attention!</vt:lpstr>
      <vt:lpstr>PowerPoint Presentation</vt:lpstr>
      <vt:lpstr>PowerPoint Presentation</vt:lpstr>
      <vt:lpstr>Power loss TCTP  (post-LS1, 25 ns, bunch length = 7.5 cm) </vt:lpstr>
      <vt:lpstr>Power loss TCTP (post-LS1, 25 ns, bunch length = 9 cm) </vt:lpstr>
      <vt:lpstr>PowerPoint Presentation</vt:lpstr>
      <vt:lpstr>PowerPoint Presentation</vt:lpstr>
      <vt:lpstr>PowerPoint Presentation</vt:lpstr>
      <vt:lpstr>TDI probes</vt:lpstr>
      <vt:lpstr>Power from resonant modes</vt:lpstr>
      <vt:lpstr>Location of modes?</vt:lpstr>
      <vt:lpstr>BGV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Salvant</dc:creator>
  <cp:lastModifiedBy>Benoit Salvant</cp:lastModifiedBy>
  <cp:revision>324</cp:revision>
  <dcterms:created xsi:type="dcterms:W3CDTF">2014-09-05T14:01:21Z</dcterms:created>
  <dcterms:modified xsi:type="dcterms:W3CDTF">2014-09-22T00:02:00Z</dcterms:modified>
</cp:coreProperties>
</file>