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5042" r:id="rId1"/>
  </p:sldMasterIdLst>
  <p:notesMasterIdLst>
    <p:notesMasterId r:id="rId36"/>
  </p:notesMasterIdLst>
  <p:handoutMasterIdLst>
    <p:handoutMasterId r:id="rId37"/>
  </p:handoutMasterIdLst>
  <p:sldIdLst>
    <p:sldId id="257" r:id="rId2"/>
    <p:sldId id="643" r:id="rId3"/>
    <p:sldId id="661" r:id="rId4"/>
    <p:sldId id="684" r:id="rId5"/>
    <p:sldId id="624" r:id="rId6"/>
    <p:sldId id="685" r:id="rId7"/>
    <p:sldId id="625" r:id="rId8"/>
    <p:sldId id="626" r:id="rId9"/>
    <p:sldId id="647" r:id="rId10"/>
    <p:sldId id="686" r:id="rId11"/>
    <p:sldId id="648" r:id="rId12"/>
    <p:sldId id="628" r:id="rId13"/>
    <p:sldId id="670" r:id="rId14"/>
    <p:sldId id="630" r:id="rId15"/>
    <p:sldId id="650" r:id="rId16"/>
    <p:sldId id="671" r:id="rId17"/>
    <p:sldId id="672" r:id="rId18"/>
    <p:sldId id="634" r:id="rId19"/>
    <p:sldId id="651" r:id="rId20"/>
    <p:sldId id="652" r:id="rId21"/>
    <p:sldId id="687" r:id="rId22"/>
    <p:sldId id="655" r:id="rId23"/>
    <p:sldId id="658" r:id="rId24"/>
    <p:sldId id="688" r:id="rId25"/>
    <p:sldId id="680" r:id="rId26"/>
    <p:sldId id="681" r:id="rId27"/>
    <p:sldId id="682" r:id="rId28"/>
    <p:sldId id="683" r:id="rId29"/>
    <p:sldId id="689" r:id="rId30"/>
    <p:sldId id="676" r:id="rId31"/>
    <p:sldId id="677" r:id="rId32"/>
    <p:sldId id="690" r:id="rId33"/>
    <p:sldId id="619" r:id="rId34"/>
    <p:sldId id="620" r:id="rId35"/>
  </p:sldIdLst>
  <p:sldSz cx="9144000" cy="6858000" type="screen4x3"/>
  <p:notesSz cx="6729413" cy="9861550"/>
  <p:custDataLst>
    <p:tags r:id="rId39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1303"/>
    <a:srgbClr val="00CCFF"/>
    <a:srgbClr val="008000"/>
    <a:srgbClr val="800080"/>
    <a:srgbClr val="66FF33"/>
    <a:srgbClr val="FF00FF"/>
    <a:srgbClr val="0033CC"/>
    <a:srgbClr val="6600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10" autoAdjust="0"/>
    <p:restoredTop sz="92355" autoAdjust="0"/>
  </p:normalViewPr>
  <p:slideViewPr>
    <p:cSldViewPr>
      <p:cViewPr varScale="1">
        <p:scale>
          <a:sx n="104" d="100"/>
          <a:sy n="104" d="100"/>
        </p:scale>
        <p:origin x="-84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2808" y="-104"/>
      </p:cViewPr>
      <p:guideLst>
        <p:guide orient="horz" pos="3105"/>
        <p:guide pos="211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handoutMaster" Target="handoutMasters/handoutMaster1.xml"/><Relationship Id="rId38" Type="http://schemas.openxmlformats.org/officeDocument/2006/relationships/printerSettings" Target="printerSettings/printerSettings1.bin"/><Relationship Id="rId39" Type="http://schemas.openxmlformats.org/officeDocument/2006/relationships/tags" Target="tags/tag1.xml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8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9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8DA0CB-016B-4240-B3AD-92FB3DDC2D0F}" type="doc">
      <dgm:prSet loTypeId="urn:microsoft.com/office/officeart/2005/8/layout/chevron1" loCatId="process" qsTypeId="urn:microsoft.com/office/officeart/2005/8/quickstyle/simple1" qsCatId="simple" csTypeId="urn:microsoft.com/office/officeart/2005/8/colors/colorful1#8" csCatId="colorful" phldr="1"/>
      <dgm:spPr/>
    </dgm:pt>
    <dgm:pt modelId="{6A72CE07-34EC-4069-8BA6-0D9D3A88C7F3}">
      <dgm:prSet phldrT="[Testo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sz="1200" b="1" dirty="0" smtClean="0">
              <a:solidFill>
                <a:schemeClr val="accent2">
                  <a:lumMod val="75000"/>
                </a:schemeClr>
              </a:solidFill>
            </a:rPr>
            <a:t>Commissioning (low intensity/luminosity) </a:t>
          </a:r>
          <a:endParaRPr lang="en-US" sz="1200" b="1" dirty="0">
            <a:solidFill>
              <a:schemeClr val="accent2">
                <a:lumMod val="75000"/>
              </a:schemeClr>
            </a:solidFill>
          </a:endParaRPr>
        </a:p>
      </dgm:t>
    </dgm:pt>
    <dgm:pt modelId="{ADE21A02-2D21-4666-B0CF-B85C4143D9E1}" type="parTrans" cxnId="{68D179EF-3ED1-4A59-AFC6-8856DDCE05CA}">
      <dgm:prSet/>
      <dgm:spPr/>
      <dgm:t>
        <a:bodyPr/>
        <a:lstStyle/>
        <a:p>
          <a:endParaRPr lang="en-US" b="1"/>
        </a:p>
      </dgm:t>
    </dgm:pt>
    <dgm:pt modelId="{0CD28CC1-7E88-48F5-8FDC-29E81D82A7A2}" type="sibTrans" cxnId="{68D179EF-3ED1-4A59-AFC6-8856DDCE05CA}">
      <dgm:prSet/>
      <dgm:spPr/>
      <dgm:t>
        <a:bodyPr/>
        <a:lstStyle/>
        <a:p>
          <a:endParaRPr lang="en-US" b="1"/>
        </a:p>
      </dgm:t>
    </dgm:pt>
    <dgm:pt modelId="{CB003262-392D-4375-8FCD-6F512A763EEB}">
      <dgm:prSet phldrT="[Testo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US" sz="1200" b="1" dirty="0" smtClean="0">
              <a:solidFill>
                <a:schemeClr val="tx2"/>
              </a:solidFill>
            </a:rPr>
            <a:t>Vacuum conditioning (50ns/short trains 25ns) </a:t>
          </a:r>
        </a:p>
        <a:p>
          <a:r>
            <a:rPr lang="en-US" sz="1200" b="1" dirty="0" smtClean="0">
              <a:solidFill>
                <a:schemeClr val="tx2"/>
              </a:solidFill>
            </a:rPr>
            <a:t>(5-7 days)</a:t>
          </a:r>
          <a:endParaRPr lang="en-US" sz="1200" b="1" dirty="0">
            <a:solidFill>
              <a:schemeClr val="tx2"/>
            </a:solidFill>
          </a:endParaRPr>
        </a:p>
      </dgm:t>
    </dgm:pt>
    <dgm:pt modelId="{0CC3FEC5-1A58-45EF-930E-4EF84FD308B0}" type="parTrans" cxnId="{0F4FD22B-02EF-4385-9AB1-CF9AA5B270A4}">
      <dgm:prSet/>
      <dgm:spPr/>
      <dgm:t>
        <a:bodyPr/>
        <a:lstStyle/>
        <a:p>
          <a:endParaRPr lang="en-US" b="1"/>
        </a:p>
      </dgm:t>
    </dgm:pt>
    <dgm:pt modelId="{0DE3150E-EA98-43B2-A582-534F41B177F2}" type="sibTrans" cxnId="{0F4FD22B-02EF-4385-9AB1-CF9AA5B270A4}">
      <dgm:prSet/>
      <dgm:spPr/>
      <dgm:t>
        <a:bodyPr/>
        <a:lstStyle/>
        <a:p>
          <a:endParaRPr lang="en-US" b="1"/>
        </a:p>
      </dgm:t>
    </dgm:pt>
    <dgm:pt modelId="{E8B580E8-D074-4B6C-BB87-03ABCA61F40E}">
      <dgm:prSet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n-US" sz="1400" b="1" dirty="0" smtClean="0">
              <a:solidFill>
                <a:schemeClr val="accent3">
                  <a:lumMod val="50000"/>
                </a:schemeClr>
              </a:solidFill>
            </a:rPr>
            <a:t>50ns </a:t>
          </a:r>
        </a:p>
        <a:p>
          <a:r>
            <a:rPr lang="en-US" sz="1400" b="1" dirty="0" smtClean="0">
              <a:solidFill>
                <a:schemeClr val="accent3">
                  <a:lumMod val="50000"/>
                </a:schemeClr>
              </a:solidFill>
            </a:rPr>
            <a:t>(intensity ramp up + physics)</a:t>
          </a:r>
          <a:endParaRPr lang="en-US" sz="1400" b="1" dirty="0">
            <a:solidFill>
              <a:schemeClr val="accent3">
                <a:lumMod val="50000"/>
              </a:schemeClr>
            </a:solidFill>
          </a:endParaRPr>
        </a:p>
      </dgm:t>
    </dgm:pt>
    <dgm:pt modelId="{8E1EE053-C305-493F-8C7D-FA886EF1E303}" type="parTrans" cxnId="{9D0A4A8B-9F70-428B-9769-4B2DAE389F41}">
      <dgm:prSet/>
      <dgm:spPr/>
      <dgm:t>
        <a:bodyPr/>
        <a:lstStyle/>
        <a:p>
          <a:endParaRPr lang="en-US" b="1"/>
        </a:p>
      </dgm:t>
    </dgm:pt>
    <dgm:pt modelId="{BAA5D3EA-5092-47A3-BEC4-F1427CB38B8A}" type="sibTrans" cxnId="{9D0A4A8B-9F70-428B-9769-4B2DAE389F41}">
      <dgm:prSet/>
      <dgm:spPr/>
      <dgm:t>
        <a:bodyPr/>
        <a:lstStyle/>
        <a:p>
          <a:endParaRPr lang="en-US" b="1"/>
        </a:p>
      </dgm:t>
    </dgm:pt>
    <dgm:pt modelId="{6936FEBA-E07D-46F8-9A01-8B4B83995EBB}">
      <dgm:prSet phldrT="[Testo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n-US" sz="1200" b="1" dirty="0" smtClean="0">
              <a:solidFill>
                <a:schemeClr val="tx2"/>
              </a:solidFill>
            </a:rPr>
            <a:t>Scrubbing with 25ns</a:t>
          </a:r>
        </a:p>
        <a:p>
          <a:r>
            <a:rPr lang="en-US" sz="1200" b="1" dirty="0" smtClean="0">
              <a:solidFill>
                <a:schemeClr val="tx2"/>
              </a:solidFill>
            </a:rPr>
            <a:t>(2 days)</a:t>
          </a:r>
          <a:endParaRPr lang="en-US" sz="1200" b="1" dirty="0">
            <a:solidFill>
              <a:schemeClr val="tx2"/>
            </a:solidFill>
          </a:endParaRPr>
        </a:p>
      </dgm:t>
    </dgm:pt>
    <dgm:pt modelId="{DE053513-71CA-47F2-A580-D7491C38FF46}" type="sibTrans" cxnId="{4B7ADB46-9B48-4B33-8B96-67AF487C2236}">
      <dgm:prSet/>
      <dgm:spPr/>
      <dgm:t>
        <a:bodyPr/>
        <a:lstStyle/>
        <a:p>
          <a:endParaRPr lang="en-US" b="1"/>
        </a:p>
      </dgm:t>
    </dgm:pt>
    <dgm:pt modelId="{3E0E93B6-F3D8-418E-8055-BC1C14938DF4}" type="parTrans" cxnId="{4B7ADB46-9B48-4B33-8B96-67AF487C2236}">
      <dgm:prSet/>
      <dgm:spPr/>
      <dgm:t>
        <a:bodyPr/>
        <a:lstStyle/>
        <a:p>
          <a:endParaRPr lang="en-US" b="1"/>
        </a:p>
      </dgm:t>
    </dgm:pt>
    <dgm:pt modelId="{CE846BA4-38DA-4251-A403-9A776849D5D7}" type="pres">
      <dgm:prSet presAssocID="{D88DA0CB-016B-4240-B3AD-92FB3DDC2D0F}" presName="Name0" presStyleCnt="0">
        <dgm:presLayoutVars>
          <dgm:dir/>
          <dgm:animLvl val="lvl"/>
          <dgm:resizeHandles val="exact"/>
        </dgm:presLayoutVars>
      </dgm:prSet>
      <dgm:spPr/>
    </dgm:pt>
    <dgm:pt modelId="{A01AC13A-9C3B-493F-8F16-23B6593D768C}" type="pres">
      <dgm:prSet presAssocID="{6A72CE07-34EC-4069-8BA6-0D9D3A88C7F3}" presName="parTxOnly" presStyleLbl="node1" presStyleIdx="0" presStyleCnt="4" custScaleX="8359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5C46E5-F9BA-487E-8F68-DB21C601965F}" type="pres">
      <dgm:prSet presAssocID="{0CD28CC1-7E88-48F5-8FDC-29E81D82A7A2}" presName="parTxOnlySpace" presStyleCnt="0"/>
      <dgm:spPr/>
    </dgm:pt>
    <dgm:pt modelId="{B17C4CED-DC88-488A-9363-1E937866F413}" type="pres">
      <dgm:prSet presAssocID="{CB003262-392D-4375-8FCD-6F512A763EEB}" presName="parTxOnly" presStyleLbl="node1" presStyleIdx="1" presStyleCnt="4" custScaleX="10686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F24BAF-90B1-4FB8-BA3A-66E136EA8B65}" type="pres">
      <dgm:prSet presAssocID="{0DE3150E-EA98-43B2-A582-534F41B177F2}" presName="parTxOnlySpace" presStyleCnt="0"/>
      <dgm:spPr/>
    </dgm:pt>
    <dgm:pt modelId="{DD055256-E95D-4B69-8CF6-5F594DCC5501}" type="pres">
      <dgm:prSet presAssocID="{6936FEBA-E07D-46F8-9A01-8B4B83995EBB}" presName="parTxOnly" presStyleLbl="node1" presStyleIdx="2" presStyleCnt="4" custScaleX="6769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E105AD-4BF4-4982-850B-2D2E078D5165}" type="pres">
      <dgm:prSet presAssocID="{DE053513-71CA-47F2-A580-D7491C38FF46}" presName="parTxOnlySpace" presStyleCnt="0"/>
      <dgm:spPr/>
    </dgm:pt>
    <dgm:pt modelId="{BB3BE9AA-E353-47A6-96D8-5B16DA7EB1A8}" type="pres">
      <dgm:prSet presAssocID="{E8B580E8-D074-4B6C-BB87-03ABCA61F40E}" presName="parTxOnly" presStyleLbl="node1" presStyleIdx="3" presStyleCnt="4" custScaleX="12361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8D179EF-3ED1-4A59-AFC6-8856DDCE05CA}" srcId="{D88DA0CB-016B-4240-B3AD-92FB3DDC2D0F}" destId="{6A72CE07-34EC-4069-8BA6-0D9D3A88C7F3}" srcOrd="0" destOrd="0" parTransId="{ADE21A02-2D21-4666-B0CF-B85C4143D9E1}" sibTransId="{0CD28CC1-7E88-48F5-8FDC-29E81D82A7A2}"/>
    <dgm:cxn modelId="{4D6AE485-BD09-9744-8574-A79EB042968F}" type="presOf" srcId="{6A72CE07-34EC-4069-8BA6-0D9D3A88C7F3}" destId="{A01AC13A-9C3B-493F-8F16-23B6593D768C}" srcOrd="0" destOrd="0" presId="urn:microsoft.com/office/officeart/2005/8/layout/chevron1"/>
    <dgm:cxn modelId="{D0AC9F07-2113-E241-884F-758F4655879D}" type="presOf" srcId="{6936FEBA-E07D-46F8-9A01-8B4B83995EBB}" destId="{DD055256-E95D-4B69-8CF6-5F594DCC5501}" srcOrd="0" destOrd="0" presId="urn:microsoft.com/office/officeart/2005/8/layout/chevron1"/>
    <dgm:cxn modelId="{9D0A4A8B-9F70-428B-9769-4B2DAE389F41}" srcId="{D88DA0CB-016B-4240-B3AD-92FB3DDC2D0F}" destId="{E8B580E8-D074-4B6C-BB87-03ABCA61F40E}" srcOrd="3" destOrd="0" parTransId="{8E1EE053-C305-493F-8C7D-FA886EF1E303}" sibTransId="{BAA5D3EA-5092-47A3-BEC4-F1427CB38B8A}"/>
    <dgm:cxn modelId="{D4635AAB-898E-F04C-9189-BCD09D938258}" type="presOf" srcId="{E8B580E8-D074-4B6C-BB87-03ABCA61F40E}" destId="{BB3BE9AA-E353-47A6-96D8-5B16DA7EB1A8}" srcOrd="0" destOrd="0" presId="urn:microsoft.com/office/officeart/2005/8/layout/chevron1"/>
    <dgm:cxn modelId="{BA89B44E-B959-DB43-8867-386B50823E1E}" type="presOf" srcId="{CB003262-392D-4375-8FCD-6F512A763EEB}" destId="{B17C4CED-DC88-488A-9363-1E937866F413}" srcOrd="0" destOrd="0" presId="urn:microsoft.com/office/officeart/2005/8/layout/chevron1"/>
    <dgm:cxn modelId="{BEBD128F-C666-2040-81F5-783A1DE6D663}" type="presOf" srcId="{D88DA0CB-016B-4240-B3AD-92FB3DDC2D0F}" destId="{CE846BA4-38DA-4251-A403-9A776849D5D7}" srcOrd="0" destOrd="0" presId="urn:microsoft.com/office/officeart/2005/8/layout/chevron1"/>
    <dgm:cxn modelId="{0F4FD22B-02EF-4385-9AB1-CF9AA5B270A4}" srcId="{D88DA0CB-016B-4240-B3AD-92FB3DDC2D0F}" destId="{CB003262-392D-4375-8FCD-6F512A763EEB}" srcOrd="1" destOrd="0" parTransId="{0CC3FEC5-1A58-45EF-930E-4EF84FD308B0}" sibTransId="{0DE3150E-EA98-43B2-A582-534F41B177F2}"/>
    <dgm:cxn modelId="{4B7ADB46-9B48-4B33-8B96-67AF487C2236}" srcId="{D88DA0CB-016B-4240-B3AD-92FB3DDC2D0F}" destId="{6936FEBA-E07D-46F8-9A01-8B4B83995EBB}" srcOrd="2" destOrd="0" parTransId="{3E0E93B6-F3D8-418E-8055-BC1C14938DF4}" sibTransId="{DE053513-71CA-47F2-A580-D7491C38FF46}"/>
    <dgm:cxn modelId="{093F383C-C65E-D048-B852-94E2C0CCA186}" type="presParOf" srcId="{CE846BA4-38DA-4251-A403-9A776849D5D7}" destId="{A01AC13A-9C3B-493F-8F16-23B6593D768C}" srcOrd="0" destOrd="0" presId="urn:microsoft.com/office/officeart/2005/8/layout/chevron1"/>
    <dgm:cxn modelId="{68A20753-32C4-7A4C-B9BE-6358835A1EC5}" type="presParOf" srcId="{CE846BA4-38DA-4251-A403-9A776849D5D7}" destId="{175C46E5-F9BA-487E-8F68-DB21C601965F}" srcOrd="1" destOrd="0" presId="urn:microsoft.com/office/officeart/2005/8/layout/chevron1"/>
    <dgm:cxn modelId="{06D6DAD7-D7BD-EA44-8700-6887031CB78C}" type="presParOf" srcId="{CE846BA4-38DA-4251-A403-9A776849D5D7}" destId="{B17C4CED-DC88-488A-9363-1E937866F413}" srcOrd="2" destOrd="0" presId="urn:microsoft.com/office/officeart/2005/8/layout/chevron1"/>
    <dgm:cxn modelId="{BAF72182-0CC2-A847-964E-87884A27D8DE}" type="presParOf" srcId="{CE846BA4-38DA-4251-A403-9A776849D5D7}" destId="{84F24BAF-90B1-4FB8-BA3A-66E136EA8B65}" srcOrd="3" destOrd="0" presId="urn:microsoft.com/office/officeart/2005/8/layout/chevron1"/>
    <dgm:cxn modelId="{82E63EBB-5DBA-3E47-90CA-F1AF243C7465}" type="presParOf" srcId="{CE846BA4-38DA-4251-A403-9A776849D5D7}" destId="{DD055256-E95D-4B69-8CF6-5F594DCC5501}" srcOrd="4" destOrd="0" presId="urn:microsoft.com/office/officeart/2005/8/layout/chevron1"/>
    <dgm:cxn modelId="{CE276297-ACE7-1342-9867-7816E423F84D}" type="presParOf" srcId="{CE846BA4-38DA-4251-A403-9A776849D5D7}" destId="{0AE105AD-4BF4-4982-850B-2D2E078D5165}" srcOrd="5" destOrd="0" presId="urn:microsoft.com/office/officeart/2005/8/layout/chevron1"/>
    <dgm:cxn modelId="{84A545C2-3DE7-E247-99E7-7BDD7F82BE94}" type="presParOf" srcId="{CE846BA4-38DA-4251-A403-9A776849D5D7}" destId="{BB3BE9AA-E353-47A6-96D8-5B16DA7EB1A8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8DA0CB-016B-4240-B3AD-92FB3DDC2D0F}" type="doc">
      <dgm:prSet loTypeId="urn:microsoft.com/office/officeart/2005/8/layout/chevron1" loCatId="process" qsTypeId="urn:microsoft.com/office/officeart/2005/8/quickstyle/simple1" qsCatId="simple" csTypeId="urn:microsoft.com/office/officeart/2005/8/colors/colorful1#9" csCatId="colorful" phldr="1"/>
      <dgm:spPr/>
    </dgm:pt>
    <dgm:pt modelId="{6A72CE07-34EC-4069-8BA6-0D9D3A88C7F3}">
      <dgm:prSet phldrT="[Testo]"/>
      <dgm:spPr>
        <a:solidFill>
          <a:schemeClr val="bg1"/>
        </a:solidFill>
      </dgm:spPr>
      <dgm:t>
        <a:bodyPr/>
        <a:lstStyle/>
        <a:p>
          <a:endParaRPr lang="en-US" b="1" dirty="0">
            <a:solidFill>
              <a:schemeClr val="accent2">
                <a:lumMod val="75000"/>
              </a:schemeClr>
            </a:solidFill>
          </a:endParaRPr>
        </a:p>
      </dgm:t>
    </dgm:pt>
    <dgm:pt modelId="{ADE21A02-2D21-4666-B0CF-B85C4143D9E1}" type="parTrans" cxnId="{68D179EF-3ED1-4A59-AFC6-8856DDCE05CA}">
      <dgm:prSet/>
      <dgm:spPr/>
      <dgm:t>
        <a:bodyPr/>
        <a:lstStyle/>
        <a:p>
          <a:endParaRPr lang="en-US" b="1"/>
        </a:p>
      </dgm:t>
    </dgm:pt>
    <dgm:pt modelId="{0CD28CC1-7E88-48F5-8FDC-29E81D82A7A2}" type="sibTrans" cxnId="{68D179EF-3ED1-4A59-AFC6-8856DDCE05CA}">
      <dgm:prSet/>
      <dgm:spPr/>
      <dgm:t>
        <a:bodyPr/>
        <a:lstStyle/>
        <a:p>
          <a:endParaRPr lang="en-US" b="1"/>
        </a:p>
      </dgm:t>
    </dgm:pt>
    <dgm:pt modelId="{CB003262-392D-4375-8FCD-6F512A763EEB}">
      <dgm:prSet phldrT="[Testo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US" sz="1400" b="1" dirty="0" smtClean="0">
              <a:solidFill>
                <a:schemeClr val="tx2"/>
              </a:solidFill>
            </a:rPr>
            <a:t>25ns scrubbing</a:t>
          </a:r>
        </a:p>
        <a:p>
          <a:r>
            <a:rPr lang="en-US" sz="1400" b="1" dirty="0" smtClean="0">
              <a:solidFill>
                <a:schemeClr val="tx2"/>
              </a:solidFill>
            </a:rPr>
            <a:t>(5 days)</a:t>
          </a:r>
          <a:endParaRPr lang="en-US" sz="1400" b="1" dirty="0">
            <a:solidFill>
              <a:schemeClr val="tx2"/>
            </a:solidFill>
          </a:endParaRPr>
        </a:p>
      </dgm:t>
    </dgm:pt>
    <dgm:pt modelId="{0CC3FEC5-1A58-45EF-930E-4EF84FD308B0}" type="parTrans" cxnId="{0F4FD22B-02EF-4385-9AB1-CF9AA5B270A4}">
      <dgm:prSet/>
      <dgm:spPr/>
      <dgm:t>
        <a:bodyPr/>
        <a:lstStyle/>
        <a:p>
          <a:endParaRPr lang="en-US" b="1"/>
        </a:p>
      </dgm:t>
    </dgm:pt>
    <dgm:pt modelId="{0DE3150E-EA98-43B2-A582-534F41B177F2}" type="sibTrans" cxnId="{0F4FD22B-02EF-4385-9AB1-CF9AA5B270A4}">
      <dgm:prSet/>
      <dgm:spPr/>
      <dgm:t>
        <a:bodyPr/>
        <a:lstStyle/>
        <a:p>
          <a:endParaRPr lang="en-US" b="1"/>
        </a:p>
      </dgm:t>
    </dgm:pt>
    <dgm:pt modelId="{6936FEBA-E07D-46F8-9A01-8B4B83995EBB}">
      <dgm:prSet phldrT="[Testo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n-US" sz="1400" b="1" dirty="0" smtClean="0">
              <a:solidFill>
                <a:schemeClr val="tx2"/>
              </a:solidFill>
            </a:rPr>
            <a:t>25ns test ramps + commissioning         (≈ 5 days)</a:t>
          </a:r>
          <a:endParaRPr lang="en-US" sz="1400" b="1" dirty="0">
            <a:solidFill>
              <a:schemeClr val="tx2"/>
            </a:solidFill>
          </a:endParaRPr>
        </a:p>
      </dgm:t>
    </dgm:pt>
    <dgm:pt modelId="{3E0E93B6-F3D8-418E-8055-BC1C14938DF4}" type="parTrans" cxnId="{4B7ADB46-9B48-4B33-8B96-67AF487C2236}">
      <dgm:prSet/>
      <dgm:spPr/>
      <dgm:t>
        <a:bodyPr/>
        <a:lstStyle/>
        <a:p>
          <a:endParaRPr lang="en-US" b="1"/>
        </a:p>
      </dgm:t>
    </dgm:pt>
    <dgm:pt modelId="{DE053513-71CA-47F2-A580-D7491C38FF46}" type="sibTrans" cxnId="{4B7ADB46-9B48-4B33-8B96-67AF487C2236}">
      <dgm:prSet/>
      <dgm:spPr/>
      <dgm:t>
        <a:bodyPr/>
        <a:lstStyle/>
        <a:p>
          <a:endParaRPr lang="en-US" b="1"/>
        </a:p>
      </dgm:t>
    </dgm:pt>
    <dgm:pt modelId="{A974394C-7164-AB47-B3DF-092FA79C7B3F}">
      <dgm:prSet custT="1"/>
      <dgm:spPr/>
      <dgm:t>
        <a:bodyPr/>
        <a:lstStyle/>
        <a:p>
          <a:r>
            <a:rPr lang="en-US" sz="1400" b="1" dirty="0" smtClean="0"/>
            <a:t>Scrubbing with doublet beams      (</a:t>
          </a:r>
          <a:r>
            <a:rPr lang="en-US" sz="1400" b="1" dirty="0" smtClean="0">
              <a:solidFill>
                <a:schemeClr val="bg1"/>
              </a:solidFill>
            </a:rPr>
            <a:t>≈ 5 days)</a:t>
          </a:r>
          <a:endParaRPr lang="en-US" sz="1400" b="1" dirty="0">
            <a:solidFill>
              <a:schemeClr val="bg1"/>
            </a:solidFill>
          </a:endParaRPr>
        </a:p>
      </dgm:t>
    </dgm:pt>
    <dgm:pt modelId="{734929B7-DC5E-314E-A3CF-30BB9D71B556}" type="parTrans" cxnId="{E164E870-8805-2C42-8724-DF62A5159660}">
      <dgm:prSet/>
      <dgm:spPr/>
      <dgm:t>
        <a:bodyPr/>
        <a:lstStyle/>
        <a:p>
          <a:endParaRPr lang="en-US"/>
        </a:p>
      </dgm:t>
    </dgm:pt>
    <dgm:pt modelId="{00C49432-7749-0648-AC4E-A03E6D7C9557}" type="sibTrans" cxnId="{E164E870-8805-2C42-8724-DF62A5159660}">
      <dgm:prSet/>
      <dgm:spPr/>
      <dgm:t>
        <a:bodyPr/>
        <a:lstStyle/>
        <a:p>
          <a:endParaRPr lang="en-US"/>
        </a:p>
      </dgm:t>
    </dgm:pt>
    <dgm:pt modelId="{CE846BA4-38DA-4251-A403-9A776849D5D7}" type="pres">
      <dgm:prSet presAssocID="{D88DA0CB-016B-4240-B3AD-92FB3DDC2D0F}" presName="Name0" presStyleCnt="0">
        <dgm:presLayoutVars>
          <dgm:dir/>
          <dgm:animLvl val="lvl"/>
          <dgm:resizeHandles val="exact"/>
        </dgm:presLayoutVars>
      </dgm:prSet>
      <dgm:spPr/>
    </dgm:pt>
    <dgm:pt modelId="{A01AC13A-9C3B-493F-8F16-23B6593D768C}" type="pres">
      <dgm:prSet presAssocID="{6A72CE07-34EC-4069-8BA6-0D9D3A88C7F3}" presName="parTxOnly" presStyleLbl="node1" presStyleIdx="0" presStyleCnt="4" custScaleX="3294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5C46E5-F9BA-487E-8F68-DB21C601965F}" type="pres">
      <dgm:prSet presAssocID="{0CD28CC1-7E88-48F5-8FDC-29E81D82A7A2}" presName="parTxOnlySpace" presStyleCnt="0"/>
      <dgm:spPr/>
    </dgm:pt>
    <dgm:pt modelId="{B17C4CED-DC88-488A-9363-1E937866F413}" type="pres">
      <dgm:prSet presAssocID="{CB003262-392D-4375-8FCD-6F512A763EEB}" presName="parTxOnly" presStyleLbl="node1" presStyleIdx="1" presStyleCnt="4" custScaleX="106866" custScaleY="10079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F24BAF-90B1-4FB8-BA3A-66E136EA8B65}" type="pres">
      <dgm:prSet presAssocID="{0DE3150E-EA98-43B2-A582-534F41B177F2}" presName="parTxOnlySpace" presStyleCnt="0"/>
      <dgm:spPr/>
    </dgm:pt>
    <dgm:pt modelId="{CA3273C6-6A53-8442-9E7D-717DB409210C}" type="pres">
      <dgm:prSet presAssocID="{A974394C-7164-AB47-B3DF-092FA79C7B3F}" presName="parTxOnly" presStyleLbl="node1" presStyleIdx="2" presStyleCnt="4" custScaleX="11718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2BCF66-2598-6C48-9D2B-BE10D03D8CCB}" type="pres">
      <dgm:prSet presAssocID="{00C49432-7749-0648-AC4E-A03E6D7C9557}" presName="parTxOnlySpace" presStyleCnt="0"/>
      <dgm:spPr/>
    </dgm:pt>
    <dgm:pt modelId="{DD055256-E95D-4B69-8CF6-5F594DCC5501}" type="pres">
      <dgm:prSet presAssocID="{6936FEBA-E07D-46F8-9A01-8B4B83995EBB}" presName="parTxOnly" presStyleLbl="node1" presStyleIdx="3" presStyleCnt="4" custScaleX="115863" custScaleY="10079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A5E3F55-24EC-3141-AD3B-26AB321C21E7}" type="presOf" srcId="{D88DA0CB-016B-4240-B3AD-92FB3DDC2D0F}" destId="{CE846BA4-38DA-4251-A403-9A776849D5D7}" srcOrd="0" destOrd="0" presId="urn:microsoft.com/office/officeart/2005/8/layout/chevron1"/>
    <dgm:cxn modelId="{76E0B4A7-3B89-4A40-9856-D72028899E16}" type="presOf" srcId="{6A72CE07-34EC-4069-8BA6-0D9D3A88C7F3}" destId="{A01AC13A-9C3B-493F-8F16-23B6593D768C}" srcOrd="0" destOrd="0" presId="urn:microsoft.com/office/officeart/2005/8/layout/chevron1"/>
    <dgm:cxn modelId="{E164E870-8805-2C42-8724-DF62A5159660}" srcId="{D88DA0CB-016B-4240-B3AD-92FB3DDC2D0F}" destId="{A974394C-7164-AB47-B3DF-092FA79C7B3F}" srcOrd="2" destOrd="0" parTransId="{734929B7-DC5E-314E-A3CF-30BB9D71B556}" sibTransId="{00C49432-7749-0648-AC4E-A03E6D7C9557}"/>
    <dgm:cxn modelId="{68D179EF-3ED1-4A59-AFC6-8856DDCE05CA}" srcId="{D88DA0CB-016B-4240-B3AD-92FB3DDC2D0F}" destId="{6A72CE07-34EC-4069-8BA6-0D9D3A88C7F3}" srcOrd="0" destOrd="0" parTransId="{ADE21A02-2D21-4666-B0CF-B85C4143D9E1}" sibTransId="{0CD28CC1-7E88-48F5-8FDC-29E81D82A7A2}"/>
    <dgm:cxn modelId="{640B8AA9-B386-304D-B272-9A523697E188}" type="presOf" srcId="{A974394C-7164-AB47-B3DF-092FA79C7B3F}" destId="{CA3273C6-6A53-8442-9E7D-717DB409210C}" srcOrd="0" destOrd="0" presId="urn:microsoft.com/office/officeart/2005/8/layout/chevron1"/>
    <dgm:cxn modelId="{B3462CB6-3DD9-A140-BA89-088850369454}" type="presOf" srcId="{CB003262-392D-4375-8FCD-6F512A763EEB}" destId="{B17C4CED-DC88-488A-9363-1E937866F413}" srcOrd="0" destOrd="0" presId="urn:microsoft.com/office/officeart/2005/8/layout/chevron1"/>
    <dgm:cxn modelId="{6E260E44-7AFF-0B45-A540-3773D71BCC8A}" type="presOf" srcId="{6936FEBA-E07D-46F8-9A01-8B4B83995EBB}" destId="{DD055256-E95D-4B69-8CF6-5F594DCC5501}" srcOrd="0" destOrd="0" presId="urn:microsoft.com/office/officeart/2005/8/layout/chevron1"/>
    <dgm:cxn modelId="{4B7ADB46-9B48-4B33-8B96-67AF487C2236}" srcId="{D88DA0CB-016B-4240-B3AD-92FB3DDC2D0F}" destId="{6936FEBA-E07D-46F8-9A01-8B4B83995EBB}" srcOrd="3" destOrd="0" parTransId="{3E0E93B6-F3D8-418E-8055-BC1C14938DF4}" sibTransId="{DE053513-71CA-47F2-A580-D7491C38FF46}"/>
    <dgm:cxn modelId="{0F4FD22B-02EF-4385-9AB1-CF9AA5B270A4}" srcId="{D88DA0CB-016B-4240-B3AD-92FB3DDC2D0F}" destId="{CB003262-392D-4375-8FCD-6F512A763EEB}" srcOrd="1" destOrd="0" parTransId="{0CC3FEC5-1A58-45EF-930E-4EF84FD308B0}" sibTransId="{0DE3150E-EA98-43B2-A582-534F41B177F2}"/>
    <dgm:cxn modelId="{3558A566-EAC0-2943-A086-2235DE0B2D84}" type="presParOf" srcId="{CE846BA4-38DA-4251-A403-9A776849D5D7}" destId="{A01AC13A-9C3B-493F-8F16-23B6593D768C}" srcOrd="0" destOrd="0" presId="urn:microsoft.com/office/officeart/2005/8/layout/chevron1"/>
    <dgm:cxn modelId="{1BD918EE-D5B8-D449-9F8A-2D05DCCB015B}" type="presParOf" srcId="{CE846BA4-38DA-4251-A403-9A776849D5D7}" destId="{175C46E5-F9BA-487E-8F68-DB21C601965F}" srcOrd="1" destOrd="0" presId="urn:microsoft.com/office/officeart/2005/8/layout/chevron1"/>
    <dgm:cxn modelId="{8694A6AF-93E5-7149-8590-5F8B5E0089BB}" type="presParOf" srcId="{CE846BA4-38DA-4251-A403-9A776849D5D7}" destId="{B17C4CED-DC88-488A-9363-1E937866F413}" srcOrd="2" destOrd="0" presId="urn:microsoft.com/office/officeart/2005/8/layout/chevron1"/>
    <dgm:cxn modelId="{8B25BFE2-4D43-724E-A680-FEF11DB10709}" type="presParOf" srcId="{CE846BA4-38DA-4251-A403-9A776849D5D7}" destId="{84F24BAF-90B1-4FB8-BA3A-66E136EA8B65}" srcOrd="3" destOrd="0" presId="urn:microsoft.com/office/officeart/2005/8/layout/chevron1"/>
    <dgm:cxn modelId="{664818B1-BB99-CE48-A60D-4A022CD9B84E}" type="presParOf" srcId="{CE846BA4-38DA-4251-A403-9A776849D5D7}" destId="{CA3273C6-6A53-8442-9E7D-717DB409210C}" srcOrd="4" destOrd="0" presId="urn:microsoft.com/office/officeart/2005/8/layout/chevron1"/>
    <dgm:cxn modelId="{62F77F7A-A0CF-0E42-8A28-41F4BB238C90}" type="presParOf" srcId="{CE846BA4-38DA-4251-A403-9A776849D5D7}" destId="{342BCF66-2598-6C48-9D2B-BE10D03D8CCB}" srcOrd="5" destOrd="0" presId="urn:microsoft.com/office/officeart/2005/8/layout/chevron1"/>
    <dgm:cxn modelId="{5117938E-D4B2-3049-B85F-5411FC71E100}" type="presParOf" srcId="{CE846BA4-38DA-4251-A403-9A776849D5D7}" destId="{DD055256-E95D-4B69-8CF6-5F594DCC5501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1AC13A-9C3B-493F-8F16-23B6593D768C}">
      <dsp:nvSpPr>
        <dsp:cNvPr id="0" name=""/>
        <dsp:cNvSpPr/>
      </dsp:nvSpPr>
      <dsp:spPr>
        <a:xfrm>
          <a:off x="1286" y="0"/>
          <a:ext cx="1991323" cy="762000"/>
        </a:xfrm>
        <a:prstGeom prst="chevron">
          <a:avLst/>
        </a:prstGeom>
        <a:solidFill>
          <a:schemeClr val="accent2">
            <a:lumMod val="60000"/>
            <a:lumOff val="4000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chemeClr val="accent2">
                  <a:lumMod val="75000"/>
                </a:schemeClr>
              </a:solidFill>
            </a:rPr>
            <a:t>Commissioning (low intensity/luminosity) </a:t>
          </a:r>
          <a:endParaRPr lang="en-US" sz="1200" b="1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382286" y="0"/>
        <a:ext cx="1229323" cy="762000"/>
      </dsp:txXfrm>
    </dsp:sp>
    <dsp:sp modelId="{B17C4CED-DC88-488A-9363-1E937866F413}">
      <dsp:nvSpPr>
        <dsp:cNvPr id="0" name=""/>
        <dsp:cNvSpPr/>
      </dsp:nvSpPr>
      <dsp:spPr>
        <a:xfrm>
          <a:off x="1754410" y="0"/>
          <a:ext cx="2545541" cy="762000"/>
        </a:xfrm>
        <a:prstGeom prst="chevron">
          <a:avLst/>
        </a:prstGeom>
        <a:solidFill>
          <a:schemeClr val="accent1">
            <a:lumMod val="40000"/>
            <a:lumOff val="6000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chemeClr val="tx2"/>
              </a:solidFill>
            </a:rPr>
            <a:t>Vacuum conditioning (50ns/short trains 25ns)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chemeClr val="tx2"/>
              </a:solidFill>
            </a:rPr>
            <a:t>(5-7 days)</a:t>
          </a:r>
          <a:endParaRPr lang="en-US" sz="1200" b="1" kern="1200" dirty="0">
            <a:solidFill>
              <a:schemeClr val="tx2"/>
            </a:solidFill>
          </a:endParaRPr>
        </a:p>
      </dsp:txBody>
      <dsp:txXfrm>
        <a:off x="2135410" y="0"/>
        <a:ext cx="1783541" cy="762000"/>
      </dsp:txXfrm>
    </dsp:sp>
    <dsp:sp modelId="{DD055256-E95D-4B69-8CF6-5F594DCC5501}">
      <dsp:nvSpPr>
        <dsp:cNvPr id="0" name=""/>
        <dsp:cNvSpPr/>
      </dsp:nvSpPr>
      <dsp:spPr>
        <a:xfrm>
          <a:off x="4061752" y="0"/>
          <a:ext cx="1612562" cy="762000"/>
        </a:xfrm>
        <a:prstGeom prst="chevron">
          <a:avLst/>
        </a:prstGeom>
        <a:solidFill>
          <a:schemeClr val="accent1">
            <a:lumMod val="60000"/>
            <a:lumOff val="4000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chemeClr val="tx2"/>
              </a:solidFill>
            </a:rPr>
            <a:t>Scrubbing with 25ns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chemeClr val="tx2"/>
              </a:solidFill>
            </a:rPr>
            <a:t>(2 days)</a:t>
          </a:r>
          <a:endParaRPr lang="en-US" sz="1200" b="1" kern="1200" dirty="0">
            <a:solidFill>
              <a:schemeClr val="tx2"/>
            </a:solidFill>
          </a:endParaRPr>
        </a:p>
      </dsp:txBody>
      <dsp:txXfrm>
        <a:off x="4442752" y="0"/>
        <a:ext cx="850562" cy="762000"/>
      </dsp:txXfrm>
    </dsp:sp>
    <dsp:sp modelId="{BB3BE9AA-E353-47A6-96D8-5B16DA7EB1A8}">
      <dsp:nvSpPr>
        <dsp:cNvPr id="0" name=""/>
        <dsp:cNvSpPr/>
      </dsp:nvSpPr>
      <dsp:spPr>
        <a:xfrm>
          <a:off x="5436115" y="0"/>
          <a:ext cx="2944597" cy="762000"/>
        </a:xfrm>
        <a:prstGeom prst="chevron">
          <a:avLst/>
        </a:prstGeom>
        <a:solidFill>
          <a:schemeClr val="accent3">
            <a:lumMod val="60000"/>
            <a:lumOff val="4000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accent3">
                  <a:lumMod val="50000"/>
                </a:schemeClr>
              </a:solidFill>
            </a:rPr>
            <a:t>50ns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accent3">
                  <a:lumMod val="50000"/>
                </a:schemeClr>
              </a:solidFill>
            </a:rPr>
            <a:t>(intensity ramp up + physics)</a:t>
          </a:r>
          <a:endParaRPr lang="en-US" sz="14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5817115" y="0"/>
        <a:ext cx="2182597" cy="762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1AC13A-9C3B-493F-8F16-23B6593D768C}">
      <dsp:nvSpPr>
        <dsp:cNvPr id="0" name=""/>
        <dsp:cNvSpPr/>
      </dsp:nvSpPr>
      <dsp:spPr>
        <a:xfrm>
          <a:off x="2150" y="123349"/>
          <a:ext cx="720840" cy="875311"/>
        </a:xfrm>
        <a:prstGeom prst="chevron">
          <a:avLst/>
        </a:prstGeom>
        <a:solidFill>
          <a:schemeClr val="bg1"/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8026" tIns="69342" rIns="69342" bIns="69342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200" b="1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2150" y="123349"/>
        <a:ext cx="720840" cy="875311"/>
      </dsp:txXfrm>
    </dsp:sp>
    <dsp:sp modelId="{B17C4CED-DC88-488A-9363-1E937866F413}">
      <dsp:nvSpPr>
        <dsp:cNvPr id="0" name=""/>
        <dsp:cNvSpPr/>
      </dsp:nvSpPr>
      <dsp:spPr>
        <a:xfrm>
          <a:off x="504163" y="119861"/>
          <a:ext cx="2338525" cy="882287"/>
        </a:xfrm>
        <a:prstGeom prst="chevron">
          <a:avLst/>
        </a:prstGeom>
        <a:solidFill>
          <a:schemeClr val="accent1">
            <a:lumMod val="40000"/>
            <a:lumOff val="6000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2"/>
              </a:solidFill>
            </a:rPr>
            <a:t>25ns scrubbing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2"/>
              </a:solidFill>
            </a:rPr>
            <a:t>(5 days)</a:t>
          </a:r>
          <a:endParaRPr lang="en-US" sz="1400" b="1" kern="1200" dirty="0">
            <a:solidFill>
              <a:schemeClr val="tx2"/>
            </a:solidFill>
          </a:endParaRPr>
        </a:p>
      </dsp:txBody>
      <dsp:txXfrm>
        <a:off x="945307" y="119861"/>
        <a:ext cx="1456238" cy="882287"/>
      </dsp:txXfrm>
    </dsp:sp>
    <dsp:sp modelId="{CA3273C6-6A53-8442-9E7D-717DB409210C}">
      <dsp:nvSpPr>
        <dsp:cNvPr id="0" name=""/>
        <dsp:cNvSpPr/>
      </dsp:nvSpPr>
      <dsp:spPr>
        <a:xfrm>
          <a:off x="2623860" y="123349"/>
          <a:ext cx="2564267" cy="875311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Scrubbing with doublet beams      (</a:t>
          </a:r>
          <a:r>
            <a:rPr lang="en-US" sz="1400" b="1" kern="1200" dirty="0" smtClean="0">
              <a:solidFill>
                <a:schemeClr val="bg1"/>
              </a:solidFill>
            </a:rPr>
            <a:t>≈ 5 days)</a:t>
          </a:r>
          <a:endParaRPr lang="en-US" sz="1400" b="1" kern="1200" dirty="0">
            <a:solidFill>
              <a:schemeClr val="bg1"/>
            </a:solidFill>
          </a:endParaRPr>
        </a:p>
      </dsp:txBody>
      <dsp:txXfrm>
        <a:off x="3061516" y="123349"/>
        <a:ext cx="1688956" cy="875311"/>
      </dsp:txXfrm>
    </dsp:sp>
    <dsp:sp modelId="{DD055256-E95D-4B69-8CF6-5F594DCC5501}">
      <dsp:nvSpPr>
        <dsp:cNvPr id="0" name=""/>
        <dsp:cNvSpPr/>
      </dsp:nvSpPr>
      <dsp:spPr>
        <a:xfrm>
          <a:off x="4969300" y="119861"/>
          <a:ext cx="2535404" cy="882287"/>
        </a:xfrm>
        <a:prstGeom prst="chevron">
          <a:avLst/>
        </a:prstGeom>
        <a:solidFill>
          <a:schemeClr val="accent1">
            <a:lumMod val="60000"/>
            <a:lumOff val="4000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2"/>
              </a:solidFill>
            </a:rPr>
            <a:t>25ns test ramps + commissioning         (≈ 5 days)</a:t>
          </a:r>
          <a:endParaRPr lang="en-US" sz="1400" b="1" kern="1200" dirty="0">
            <a:solidFill>
              <a:schemeClr val="tx2"/>
            </a:solidFill>
          </a:endParaRPr>
        </a:p>
      </dsp:txBody>
      <dsp:txXfrm>
        <a:off x="5410444" y="119861"/>
        <a:ext cx="1653117" cy="8822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t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t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9425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b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69425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b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smtClean="0">
                <a:latin typeface="Helvetica" charset="0"/>
              </a:defRPr>
            </a:lvl1pPr>
          </a:lstStyle>
          <a:p>
            <a:pPr>
              <a:defRPr/>
            </a:pPr>
            <a:fld id="{DB0FA953-9300-7345-9C0D-F4FA17D860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8759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t" anchorCtr="0" compatLnSpc="1">
            <a:prstTxWarp prst="textNoShape">
              <a:avLst/>
            </a:prstTxWarp>
          </a:bodyPr>
          <a:lstStyle>
            <a:lvl1pPr defTabSz="912813" eaLnBrk="1" hangingPunct="1"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t" anchorCtr="0" compatLnSpc="1">
            <a:prstTxWarp prst="textNoShape">
              <a:avLst/>
            </a:prstTxWarp>
          </a:bodyPr>
          <a:lstStyle>
            <a:lvl1pPr algn="r" defTabSz="912813" eaLnBrk="1" hangingPunct="1"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0588" y="727075"/>
            <a:ext cx="4967287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79475" y="4695825"/>
            <a:ext cx="4986338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4825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b" anchorCtr="0" compatLnSpc="1">
            <a:prstTxWarp prst="textNoShape">
              <a:avLst/>
            </a:prstTxWarp>
          </a:bodyPr>
          <a:lstStyle>
            <a:lvl1pPr defTabSz="912813" eaLnBrk="1" hangingPunct="1"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94825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b" anchorCtr="0" compatLnSpc="1">
            <a:prstTxWarp prst="textNoShape">
              <a:avLst/>
            </a:prstTxWarp>
          </a:bodyPr>
          <a:lstStyle>
            <a:lvl1pPr algn="r" defTabSz="912813" eaLnBrk="1" hangingPunct="1">
              <a:defRPr sz="1200" smtClean="0">
                <a:latin typeface="Helvetica" charset="0"/>
              </a:defRPr>
            </a:lvl1pPr>
          </a:lstStyle>
          <a:p>
            <a:pPr>
              <a:defRPr/>
            </a:pPr>
            <a:fld id="{7EB9C0F2-CC32-9944-AFD1-6FCDBA6D7B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925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C76BC44-7916-5B44-B1CB-66BD627CCA80}" type="slidenum">
              <a:rPr lang="en-US" sz="1200">
                <a:latin typeface="Helvetica" charset="0"/>
              </a:rPr>
              <a:pPr/>
              <a:t>1</a:t>
            </a:fld>
            <a:endParaRPr lang="en-US" sz="1200">
              <a:latin typeface="Helvetica" charset="0"/>
            </a:endParaRPr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3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eVs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(h=7)/2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eVs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(h=9) due to the acceptance bottleneck at the start of acceleration from 1.4 to 2.5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GeV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;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(Total Split Factor 0:35 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eVs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)/1.1, as bunches at the PS extraction must have longitudinal emittance of 0.35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eVs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with 10% blow up allowed in the PS;</a:t>
            </a: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 Flat Bottom Split Factor 1 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eVs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for transition crossing on h=21, as bunches go smoothly through transition if their longitudinal emittance is below 1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eVs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;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 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The matched value in the PSB with h=1+2 with available voltage and desired bunch length at extraction.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9C0F2-CC32-9944-AFD1-6FCDBA6D7BB5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373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0" y="0"/>
            <a:ext cx="1581150" cy="6858000"/>
            <a:chOff x="134471" y="0"/>
            <a:chExt cx="1581220" cy="6858000"/>
          </a:xfrm>
        </p:grpSpPr>
        <p:pic>
          <p:nvPicPr>
            <p:cNvPr id="5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1" r="83676"/>
            <a:stretch>
              <a:fillRect/>
            </a:stretch>
          </p:blipFill>
          <p:spPr bwMode="auto">
            <a:xfrm>
              <a:off x="134471" y="0"/>
              <a:ext cx="1358153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10" descr="Overlay-Vertic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7800" y="0"/>
              <a:ext cx="26789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Group 16"/>
          <p:cNvGrpSpPr>
            <a:grpSpLocks/>
          </p:cNvGrpSpPr>
          <p:nvPr/>
        </p:nvGrpSpPr>
        <p:grpSpPr bwMode="auto">
          <a:xfrm>
            <a:off x="7546975" y="0"/>
            <a:ext cx="1597025" cy="6858000"/>
            <a:chOff x="7413812" y="0"/>
            <a:chExt cx="1597734" cy="6858000"/>
          </a:xfrm>
        </p:grpSpPr>
        <p:pic>
          <p:nvPicPr>
            <p:cNvPr id="8" name="Picture 12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5126"/>
            <a:stretch>
              <a:fillRect/>
            </a:stretch>
          </p:blipFill>
          <p:spPr bwMode="auto">
            <a:xfrm>
              <a:off x="7651376" y="0"/>
              <a:ext cx="136017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3" descr="Overlay-Vertic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413812" y="0"/>
              <a:ext cx="26789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Picture 14" descr="HR-Colo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163" y="4841875"/>
            <a:ext cx="60356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58"/>
          <p:cNvSpPr>
            <a:spLocks noChangeArrowheads="1"/>
          </p:cNvSpPr>
          <p:nvPr userDrawn="1"/>
        </p:nvSpPr>
        <p:spPr bwMode="auto">
          <a:xfrm>
            <a:off x="4060825" y="30178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2" name="Rectangle 59"/>
          <p:cNvSpPr>
            <a:spLocks noChangeArrowheads="1"/>
          </p:cNvSpPr>
          <p:nvPr userDrawn="1"/>
        </p:nvSpPr>
        <p:spPr bwMode="auto">
          <a:xfrm>
            <a:off x="3678238" y="26304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3" name="Picture 17"/>
          <p:cNvPicPr>
            <a:picLocks noChangeAspect="1"/>
          </p:cNvPicPr>
          <p:nvPr userDrawn="1"/>
        </p:nvPicPr>
        <p:blipFill>
          <a:blip r:embed="rId5">
            <a:lum bright="-14000" contrast="16000"/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0"/>
            <a:ext cx="14033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85097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22/09/2014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 smtClean="0"/>
              <a:t>CHAMONIX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0694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Overlay-Blan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rtlCol="0">
            <a:normAutofit/>
          </a:bodyPr>
          <a:lstStyle>
            <a:lvl1pPr marL="0" indent="0" algn="ctr"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22/09/2014</a:t>
            </a: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 smtClean="0"/>
              <a:t>CHAMONIX 2014</a:t>
            </a:r>
            <a:endParaRPr lang="en-GB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706282C-DE3F-D04E-898C-75AFF32699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266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6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01" r="46875"/>
            <a:stretch>
              <a:fillRect/>
            </a:stretch>
          </p:blipFill>
          <p:spPr bwMode="auto">
            <a:xfrm>
              <a:off x="4495800" y="0"/>
              <a:ext cx="46482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0" descr="Overlay-Vertic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267200" y="0"/>
              <a:ext cx="26789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11"/>
          <p:cNvPicPr>
            <a:picLocks noChangeAspect="1"/>
          </p:cNvPicPr>
          <p:nvPr userDrawn="1"/>
        </p:nvPicPr>
        <p:blipFill>
          <a:blip r:embed="rId4">
            <a:lum bright="-62000" contrast="68000"/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0613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1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rtlCol="0">
            <a:normAutofit/>
          </a:bodyPr>
          <a:lstStyle>
            <a:lvl1pPr marL="0" indent="0" algn="ctr"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22/09/2014</a:t>
            </a: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 smtClean="0"/>
              <a:t>CHAMONIX 2014</a:t>
            </a: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F5CE0EF-30B4-D643-A26F-AD068540C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656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0" y="1373188"/>
            <a:ext cx="9144000" cy="5484812"/>
            <a:chOff x="0" y="1372650"/>
            <a:chExt cx="9144000" cy="5485350"/>
          </a:xfrm>
        </p:grpSpPr>
        <p:pic>
          <p:nvPicPr>
            <p:cNvPr id="5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334"/>
            <a:stretch>
              <a:fillRect/>
            </a:stretch>
          </p:blipFill>
          <p:spPr bwMode="auto">
            <a:xfrm>
              <a:off x="0" y="1600200"/>
              <a:ext cx="9144000" cy="525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10" descr="Overlay-Horizont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372650"/>
              <a:ext cx="9144000" cy="267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Picture 11"/>
          <p:cNvPicPr>
            <a:picLocks noChangeAspect="1"/>
          </p:cNvPicPr>
          <p:nvPr userDrawn="1"/>
        </p:nvPicPr>
        <p:blipFill>
          <a:blip r:embed="rId4">
            <a:lum bright="-62000" contrast="68000"/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14478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1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22/09/2014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 smtClean="0"/>
              <a:t>CHAMONIX 2014</a:t>
            </a:r>
            <a:endParaRPr lang="en-GB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7799D00-BCC3-7C4A-AFC1-E3B4598EC9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78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5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1" r="16862"/>
            <a:stretch>
              <a:fillRect/>
            </a:stretch>
          </p:blipFill>
          <p:spPr bwMode="auto">
            <a:xfrm>
              <a:off x="0" y="0"/>
              <a:ext cx="74676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10" descr="Overlay-Vertic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8309" y="0"/>
              <a:ext cx="26789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1"/>
            <a:ext cx="1447800" cy="5697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1"/>
            <a:ext cx="6705600" cy="56975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22/09/2014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 smtClean="0"/>
              <a:t>CHAMONIX 2014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9764361-F29A-2F4D-BF64-B4ECC77156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959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0" y="1373188"/>
            <a:ext cx="9144000" cy="5484812"/>
            <a:chOff x="0" y="1372650"/>
            <a:chExt cx="9144000" cy="5485350"/>
          </a:xfrm>
        </p:grpSpPr>
        <p:pic>
          <p:nvPicPr>
            <p:cNvPr id="5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334"/>
            <a:stretch>
              <a:fillRect/>
            </a:stretch>
          </p:blipFill>
          <p:spPr bwMode="auto">
            <a:xfrm>
              <a:off x="0" y="1600200"/>
              <a:ext cx="9144000" cy="525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10" descr="Overlay-Horizont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372650"/>
              <a:ext cx="9144000" cy="267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Picture 11"/>
          <p:cNvPicPr>
            <a:picLocks noChangeAspect="1"/>
          </p:cNvPicPr>
          <p:nvPr userDrawn="1"/>
        </p:nvPicPr>
        <p:blipFill>
          <a:blip r:embed="rId4">
            <a:lum bright="-62000" contrast="68000"/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14478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1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163" y="40341"/>
            <a:ext cx="6904038" cy="141194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22/09/2014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 smtClean="0"/>
              <a:t>CHAMONIX 2014</a:t>
            </a:r>
            <a:endParaRPr lang="en-GB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2E38980-48CB-414F-9B43-A45CC981CF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172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0"/>
            <a:ext cx="1581150" cy="6858000"/>
            <a:chOff x="134471" y="0"/>
            <a:chExt cx="1581220" cy="6858000"/>
          </a:xfrm>
        </p:grpSpPr>
        <p:pic>
          <p:nvPicPr>
            <p:cNvPr id="6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1" r="83676"/>
            <a:stretch>
              <a:fillRect/>
            </a:stretch>
          </p:blipFill>
          <p:spPr bwMode="auto">
            <a:xfrm>
              <a:off x="134471" y="0"/>
              <a:ext cx="1358153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0" descr="Overlay-Vertic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7800" y="0"/>
              <a:ext cx="26789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Group 16"/>
          <p:cNvGrpSpPr>
            <a:grpSpLocks/>
          </p:cNvGrpSpPr>
          <p:nvPr/>
        </p:nvGrpSpPr>
        <p:grpSpPr bwMode="auto">
          <a:xfrm>
            <a:off x="7546975" y="0"/>
            <a:ext cx="1597025" cy="6858000"/>
            <a:chOff x="7413812" y="0"/>
            <a:chExt cx="1597734" cy="6858000"/>
          </a:xfrm>
        </p:grpSpPr>
        <p:pic>
          <p:nvPicPr>
            <p:cNvPr id="9" name="Picture 12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5126"/>
            <a:stretch>
              <a:fillRect/>
            </a:stretch>
          </p:blipFill>
          <p:spPr bwMode="auto">
            <a:xfrm>
              <a:off x="7651376" y="0"/>
              <a:ext cx="136017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13" descr="Overlay-Vertic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413812" y="0"/>
              <a:ext cx="26789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Picture 14" descr="HR-Colo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163" y="4841875"/>
            <a:ext cx="60356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5"/>
          <p:cNvPicPr>
            <a:picLocks noChangeAspect="1"/>
          </p:cNvPicPr>
          <p:nvPr userDrawn="1"/>
        </p:nvPicPr>
        <p:blipFill>
          <a:blip r:embed="rId5">
            <a:lum bright="-14000" contrast="16000"/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0"/>
            <a:ext cx="14033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85097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07977" y="950260"/>
            <a:ext cx="2528046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noProof="0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3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22/09/2014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 smtClean="0"/>
              <a:t>CHAMONIX 2014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2283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2" descr="Overlay-Blank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555"/>
          <a:stretch>
            <a:fillRect/>
          </a:stretch>
        </p:blipFill>
        <p:spPr bwMode="auto">
          <a:xfrm flipV="1">
            <a:off x="0" y="-31856"/>
            <a:ext cx="9144000" cy="115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2" descr="Overlay-Blank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555"/>
          <a:stretch>
            <a:fillRect/>
          </a:stretch>
        </p:blipFill>
        <p:spPr bwMode="auto">
          <a:xfrm flipV="1">
            <a:off x="0" y="4957055"/>
            <a:ext cx="9144000" cy="1900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4" descr="HR-Colo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163" y="3259138"/>
            <a:ext cx="60356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5"/>
          <p:cNvPicPr>
            <a:picLocks noChangeAspect="1"/>
          </p:cNvPicPr>
          <p:nvPr/>
        </p:nvPicPr>
        <p:blipFill>
          <a:blip r:embed="rId4">
            <a:lum bright="-14000" contrast="16000"/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0"/>
            <a:ext cx="1143000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85097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1851212"/>
            <a:ext cx="5446714" cy="1730375"/>
          </a:xfrm>
        </p:spPr>
        <p:txBody>
          <a:bodyPr anchor="b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0" y="3576918"/>
            <a:ext cx="5446714" cy="82998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22/09/2014</a:t>
            </a: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 smtClean="0"/>
              <a:t>CHAMONIX 2014</a:t>
            </a: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 smtClean="0"/>
            </a:lvl1pPr>
          </a:lstStyle>
          <a:p>
            <a:pPr>
              <a:defRPr/>
            </a:pPr>
            <a:fld id="{F4BA2C3D-2CC6-0640-8CD9-96BFD4DC6D2A}" type="slidenum">
              <a:rPr lang="en-US"/>
              <a:pPr>
                <a:defRPr/>
              </a:pPr>
              <a:t>‹#›</a:t>
            </a:fld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262759" y="156779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7401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0" y="1373188"/>
            <a:ext cx="9144000" cy="5484812"/>
            <a:chOff x="0" y="1372650"/>
            <a:chExt cx="9144000" cy="5485350"/>
          </a:xfrm>
        </p:grpSpPr>
        <p:pic>
          <p:nvPicPr>
            <p:cNvPr id="6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334"/>
            <a:stretch>
              <a:fillRect/>
            </a:stretch>
          </p:blipFill>
          <p:spPr bwMode="auto">
            <a:xfrm>
              <a:off x="0" y="1600200"/>
              <a:ext cx="9144000" cy="525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0" descr="Overlay-Horizont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372650"/>
              <a:ext cx="9144000" cy="267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11"/>
          <p:cNvPicPr>
            <a:picLocks noChangeAspect="1"/>
          </p:cNvPicPr>
          <p:nvPr userDrawn="1"/>
        </p:nvPicPr>
        <p:blipFill>
          <a:blip r:embed="rId4">
            <a:lum bright="-62000" contrast="68000"/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14478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1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4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22/09/2014</a:t>
            </a: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 smtClean="0"/>
              <a:t>CHAMONIX 2014</a:t>
            </a: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EB80336-AC21-AA48-B0B7-7B1D897479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653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8"/>
          <p:cNvGrpSpPr>
            <a:grpSpLocks/>
          </p:cNvGrpSpPr>
          <p:nvPr/>
        </p:nvGrpSpPr>
        <p:grpSpPr bwMode="auto">
          <a:xfrm>
            <a:off x="0" y="1373188"/>
            <a:ext cx="9144000" cy="5484812"/>
            <a:chOff x="0" y="1372650"/>
            <a:chExt cx="9144000" cy="5485350"/>
          </a:xfrm>
        </p:grpSpPr>
        <p:pic>
          <p:nvPicPr>
            <p:cNvPr id="8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334"/>
            <a:stretch>
              <a:fillRect/>
            </a:stretch>
          </p:blipFill>
          <p:spPr bwMode="auto">
            <a:xfrm>
              <a:off x="0" y="1600200"/>
              <a:ext cx="9144000" cy="525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0" descr="Overlay-Horizont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372650"/>
              <a:ext cx="9144000" cy="267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Picture 9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5675" y="2460625"/>
            <a:ext cx="3563938" cy="9842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1" name="Picture 10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79463" y="2460625"/>
            <a:ext cx="3563937" cy="9842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2" name="Picture 13"/>
          <p:cNvPicPr>
            <a:picLocks noChangeAspect="1"/>
          </p:cNvPicPr>
          <p:nvPr userDrawn="1"/>
        </p:nvPicPr>
        <p:blipFill>
          <a:blip r:embed="rId4">
            <a:lum bright="-62000" contrast="68000"/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14478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1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22/09/2014</a:t>
            </a:r>
            <a:endParaRPr lang="en-US"/>
          </a:p>
        </p:txBody>
      </p:sp>
      <p:sp>
        <p:nvSpPr>
          <p:cNvPr id="14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 smtClean="0"/>
              <a:t>CHAMONIX 2014</a:t>
            </a:r>
            <a:endParaRPr lang="en-GB"/>
          </a:p>
        </p:txBody>
      </p:sp>
      <p:sp>
        <p:nvSpPr>
          <p:cNvPr id="15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B6E621B-6ACA-3041-982B-B3EA5DEDE9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5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0" y="1373188"/>
            <a:ext cx="9144000" cy="5484812"/>
            <a:chOff x="0" y="1372650"/>
            <a:chExt cx="9144000" cy="5485350"/>
          </a:xfrm>
        </p:grpSpPr>
        <p:pic>
          <p:nvPicPr>
            <p:cNvPr id="4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334"/>
            <a:stretch>
              <a:fillRect/>
            </a:stretch>
          </p:blipFill>
          <p:spPr bwMode="auto">
            <a:xfrm>
              <a:off x="0" y="1600200"/>
              <a:ext cx="9144000" cy="525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10" descr="Overlay-Horizont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372650"/>
              <a:ext cx="9144000" cy="267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" name="Picture 11"/>
          <p:cNvPicPr>
            <a:picLocks noChangeAspect="1"/>
          </p:cNvPicPr>
          <p:nvPr userDrawn="1"/>
        </p:nvPicPr>
        <p:blipFill>
          <a:blip r:embed="rId4">
            <a:lum bright="-62000" contrast="68000"/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14478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1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22/09/2014</a:t>
            </a:r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 smtClean="0"/>
              <a:t>CHAMONIX 2014</a:t>
            </a:r>
            <a:endParaRPr lang="en-GB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1857BAF-47BE-474D-B8AF-8AF20DCF0F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928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Overlay-Blan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22/09/2014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 smtClean="0"/>
              <a:t>CHAMONIX 2014</a:t>
            </a:r>
            <a:endParaRPr lang="en-GB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A08FAB5-4808-E84E-B3BF-E2379ABC27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766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6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01" r="46875"/>
            <a:stretch>
              <a:fillRect/>
            </a:stretch>
          </p:blipFill>
          <p:spPr bwMode="auto">
            <a:xfrm>
              <a:off x="4495800" y="0"/>
              <a:ext cx="46482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0" descr="Overlay-Vertic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267200" y="0"/>
              <a:ext cx="26789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11"/>
          <p:cNvPicPr>
            <a:picLocks noChangeAspect="1"/>
          </p:cNvPicPr>
          <p:nvPr userDrawn="1"/>
        </p:nvPicPr>
        <p:blipFill>
          <a:blip r:embed="rId4">
            <a:lum bright="-62000" contrast="68000"/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0613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1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59" y="381001"/>
            <a:ext cx="3813174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22/09/2014</a:t>
            </a: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 smtClean="0"/>
              <a:t>CHAMONIX 2014</a:t>
            </a: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1617F03-4603-F249-9BF6-59023A364E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323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92163" y="39688"/>
            <a:ext cx="6904037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92163" y="1762125"/>
            <a:ext cx="7570787" cy="428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625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1" smtClean="0">
                <a:solidFill>
                  <a:srgbClr val="A08BD6"/>
                </a:solidFill>
                <a:latin typeface="Bookman Old Style" charset="0"/>
                <a:cs typeface="Bookman Old Style" charset="0"/>
              </a:defRPr>
            </a:lvl1pPr>
          </a:lstStyle>
          <a:p>
            <a:pPr>
              <a:defRPr/>
            </a:pPr>
            <a:r>
              <a:rPr lang="en-US" smtClean="0"/>
              <a:t>22/09/2014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b="1" smtClean="0">
                <a:solidFill>
                  <a:srgbClr val="A08BD6"/>
                </a:solidFill>
                <a:latin typeface="Bookman Old Style" charset="0"/>
                <a:cs typeface="Bookman Old Style" charset="0"/>
              </a:defRPr>
            </a:lvl1pPr>
          </a:lstStyle>
          <a:p>
            <a:pPr>
              <a:defRPr/>
            </a:pPr>
            <a:fld id="{5DA8B239-7165-A54A-80ED-2C0C8D0A87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1475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1" smtClean="0">
                <a:solidFill>
                  <a:srgbClr val="A08BD6"/>
                </a:solidFill>
                <a:latin typeface="Bookman Old Style" charset="0"/>
                <a:cs typeface="Bookman Old Style" charset="0"/>
              </a:defRPr>
            </a:lvl1pPr>
          </a:lstStyle>
          <a:p>
            <a:pPr>
              <a:defRPr/>
            </a:pPr>
            <a:r>
              <a:rPr lang="fr-FR" smtClean="0"/>
              <a:t>CHAMONIX 2014</a:t>
            </a:r>
            <a:endParaRPr lang="en-GB"/>
          </a:p>
        </p:txBody>
      </p:sp>
      <p:sp>
        <p:nvSpPr>
          <p:cNvPr id="1031" name="Rectangle 54"/>
          <p:cNvSpPr>
            <a:spLocks noChangeArrowheads="1"/>
          </p:cNvSpPr>
          <p:nvPr userDrawn="1"/>
        </p:nvSpPr>
        <p:spPr bwMode="auto">
          <a:xfrm>
            <a:off x="4060825" y="3017838"/>
            <a:ext cx="914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>
              <a:latin typeface="Bookman Old Style" charset="0"/>
              <a:cs typeface="Bookman Old Style" charset="0"/>
            </a:endParaRPr>
          </a:p>
        </p:txBody>
      </p:sp>
      <p:sp>
        <p:nvSpPr>
          <p:cNvPr id="1032" name="Rectangle 55"/>
          <p:cNvSpPr>
            <a:spLocks noChangeArrowheads="1"/>
          </p:cNvSpPr>
          <p:nvPr userDrawn="1"/>
        </p:nvSpPr>
        <p:spPr bwMode="auto">
          <a:xfrm>
            <a:off x="3678238" y="2630488"/>
            <a:ext cx="914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>
              <a:latin typeface="Bookman Old Style" charset="0"/>
              <a:cs typeface="Bookman Old Style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20" r:id="rId1"/>
    <p:sldLayoutId id="2147485221" r:id="rId2"/>
    <p:sldLayoutId id="2147485222" r:id="rId3"/>
    <p:sldLayoutId id="2147485223" r:id="rId4"/>
    <p:sldLayoutId id="2147485224" r:id="rId5"/>
    <p:sldLayoutId id="2147485225" r:id="rId6"/>
    <p:sldLayoutId id="2147485226" r:id="rId7"/>
    <p:sldLayoutId id="2147485227" r:id="rId8"/>
    <p:sldLayoutId id="2147485228" r:id="rId9"/>
    <p:sldLayoutId id="2147485229" r:id="rId10"/>
    <p:sldLayoutId id="2147485230" r:id="rId11"/>
    <p:sldLayoutId id="2147485231" r:id="rId12"/>
    <p:sldLayoutId id="2147485232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sldNum="0" hdr="0" ftr="0" dt="0"/>
  <p:txStyles>
    <p:titleStyle>
      <a:lvl1pPr algn="ctr" rtl="0" eaLnBrk="0" fontAlgn="base" hangingPunct="0">
        <a:lnSpc>
          <a:spcPts val="60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latin typeface="Bookman Old Style"/>
          <a:ea typeface="ＭＳ Ｐゴシック" charset="-128"/>
          <a:cs typeface="Bookman Old Style"/>
        </a:defRPr>
      </a:lvl1pPr>
      <a:lvl2pPr algn="ctr" rtl="0" eaLnBrk="0" fontAlgn="base" hangingPunct="0">
        <a:lnSpc>
          <a:spcPts val="60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ookman Old Style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lnSpc>
          <a:spcPts val="60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ookman Old Style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lnSpc>
          <a:spcPts val="60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ookman Old Style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lnSpc>
          <a:spcPts val="60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ookman Old Style" charset="0"/>
          <a:ea typeface="ＭＳ Ｐゴシック" charset="-128"/>
          <a:cs typeface="ＭＳ Ｐゴシック" charset="-128"/>
        </a:defRPr>
      </a:lvl5pPr>
      <a:lvl6pPr marL="457200" algn="ctr" rtl="0" fontAlgn="base">
        <a:lnSpc>
          <a:spcPts val="60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ndara" charset="0"/>
          <a:ea typeface="ＭＳ Ｐゴシック" charset="-128"/>
          <a:cs typeface="ＭＳ Ｐゴシック" charset="-128"/>
        </a:defRPr>
      </a:lvl6pPr>
      <a:lvl7pPr marL="914400" algn="ctr" rtl="0" fontAlgn="base">
        <a:lnSpc>
          <a:spcPts val="60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ndara" charset="0"/>
          <a:ea typeface="ＭＳ Ｐゴシック" charset="-128"/>
          <a:cs typeface="ＭＳ Ｐゴシック" charset="-128"/>
        </a:defRPr>
      </a:lvl7pPr>
      <a:lvl8pPr marL="1371600" algn="ctr" rtl="0" fontAlgn="base">
        <a:lnSpc>
          <a:spcPts val="60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ndara" charset="0"/>
          <a:ea typeface="ＭＳ Ｐゴシック" charset="-128"/>
          <a:cs typeface="ＭＳ Ｐゴシック" charset="-128"/>
        </a:defRPr>
      </a:lvl8pPr>
      <a:lvl9pPr marL="1828800" algn="ctr" rtl="0" fontAlgn="base">
        <a:lnSpc>
          <a:spcPts val="60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ndara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ts val="2400"/>
        </a:spcBef>
        <a:spcAft>
          <a:spcPct val="0"/>
        </a:spcAft>
        <a:buClr>
          <a:srgbClr val="BAABE3"/>
        </a:buClr>
        <a:buFont typeface="Candara" charset="0"/>
        <a:buChar char="•"/>
        <a:defRPr sz="2800" kern="1200">
          <a:solidFill>
            <a:schemeClr val="tx2"/>
          </a:solidFill>
          <a:latin typeface="Chalkboard"/>
          <a:ea typeface="ＭＳ Ｐゴシック" charset="-128"/>
          <a:cs typeface="Chalkboard"/>
        </a:defRPr>
      </a:lvl1pPr>
      <a:lvl2pPr marL="685800" indent="-3365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Font typeface="Candara" charset="0"/>
        <a:buChar char="•"/>
        <a:defRPr sz="2600" kern="1200">
          <a:solidFill>
            <a:schemeClr val="tx2"/>
          </a:solidFill>
          <a:latin typeface="Chalkboard"/>
          <a:ea typeface="ＭＳ Ｐゴシック" charset="-128"/>
          <a:cs typeface="Chalkboard"/>
        </a:defRPr>
      </a:lvl2pPr>
      <a:lvl3pPr marL="1035050" indent="-349250" algn="l" rtl="0" eaLnBrk="0" fontAlgn="base" hangingPunct="0">
        <a:spcBef>
          <a:spcPts val="600"/>
        </a:spcBef>
        <a:spcAft>
          <a:spcPct val="0"/>
        </a:spcAft>
        <a:buClr>
          <a:srgbClr val="BAABE3"/>
        </a:buClr>
        <a:buFont typeface="Candara" charset="0"/>
        <a:buChar char="•"/>
        <a:defRPr sz="2400" kern="1200">
          <a:solidFill>
            <a:schemeClr val="tx2"/>
          </a:solidFill>
          <a:latin typeface="Chalkboard"/>
          <a:ea typeface="ＭＳ Ｐゴシック" charset="-128"/>
          <a:cs typeface="Chalkboard"/>
        </a:defRPr>
      </a:lvl3pPr>
      <a:lvl4pPr marL="1371600" indent="-3365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Font typeface="Candara" charset="0"/>
        <a:buChar char="•"/>
        <a:defRPr sz="2200" kern="1200">
          <a:solidFill>
            <a:schemeClr val="tx2"/>
          </a:solidFill>
          <a:latin typeface="Chalkboard"/>
          <a:ea typeface="ＭＳ Ｐゴシック" charset="-128"/>
          <a:cs typeface="Chalkboard"/>
        </a:defRPr>
      </a:lvl4pPr>
      <a:lvl5pPr marL="1720850" indent="-349250" algn="l" rtl="0" eaLnBrk="0" fontAlgn="base" hangingPunct="0">
        <a:spcBef>
          <a:spcPts val="600"/>
        </a:spcBef>
        <a:spcAft>
          <a:spcPct val="0"/>
        </a:spcAft>
        <a:buClr>
          <a:srgbClr val="BAABE3"/>
        </a:buClr>
        <a:buFont typeface="Candara" charset="0"/>
        <a:buChar char="•"/>
        <a:defRPr sz="2000" kern="1200">
          <a:solidFill>
            <a:schemeClr val="tx2"/>
          </a:solidFill>
          <a:latin typeface="Chalkboard"/>
          <a:ea typeface="ＭＳ Ｐゴシック" charset="-128"/>
          <a:cs typeface="Chalkboard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emf"/><Relationship Id="rId3" Type="http://schemas.openxmlformats.org/officeDocument/2006/relationships/image" Target="../media/image22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diagramData" Target="../diagrams/data2.xml"/><Relationship Id="rId8" Type="http://schemas.openxmlformats.org/officeDocument/2006/relationships/diagramLayout" Target="../diagrams/layout2.xml"/><Relationship Id="rId9" Type="http://schemas.openxmlformats.org/officeDocument/2006/relationships/diagramQuickStyle" Target="../diagrams/quickStyle2.xml"/><Relationship Id="rId10" Type="http://schemas.openxmlformats.org/officeDocument/2006/relationships/diagramColors" Target="../diagrams/colors2.xml"/><Relationship Id="rId11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56792"/>
            <a:ext cx="9144000" cy="2448272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sz="7000" dirty="0" smtClean="0">
                <a:latin typeface="Mistral" charset="0"/>
                <a:ea typeface="ＭＳ Ｐゴシック" charset="0"/>
              </a:rPr>
              <a:t>Operational Beams for the LHC </a:t>
            </a:r>
            <a:r>
              <a:rPr lang="en-US" sz="6600" dirty="0" smtClean="0">
                <a:latin typeface="Mistral" charset="0"/>
                <a:ea typeface="ＭＳ Ｐゴシック" charset="0"/>
              </a:rPr>
              <a:t/>
            </a:r>
            <a:br>
              <a:rPr lang="en-US" sz="6600" dirty="0" smtClean="0">
                <a:latin typeface="Mistral" charset="0"/>
                <a:ea typeface="ＭＳ Ｐゴシック" charset="0"/>
              </a:rPr>
            </a:br>
            <a:r>
              <a:rPr lang="en-US" sz="2800" dirty="0" smtClean="0">
                <a:latin typeface="Mistral" charset="0"/>
                <a:ea typeface="ＭＳ Ｐゴシック" charset="0"/>
              </a:rPr>
              <a:t>(in the injector complex)</a:t>
            </a:r>
            <a:endParaRPr lang="en-US" sz="2800" dirty="0">
              <a:latin typeface="Mistral" charset="0"/>
              <a:ea typeface="ＭＳ Ｐゴシック" charset="0"/>
            </a:endParaRPr>
          </a:p>
        </p:txBody>
      </p:sp>
      <p:sp>
        <p:nvSpPr>
          <p:cNvPr id="18434" name="Rectangle 16"/>
          <p:cNvSpPr>
            <a:spLocks noGrp="1" noChangeArrowheads="1"/>
          </p:cNvSpPr>
          <p:nvPr>
            <p:ph type="body" idx="1"/>
          </p:nvPr>
        </p:nvSpPr>
        <p:spPr>
          <a:xfrm>
            <a:off x="107504" y="4941168"/>
            <a:ext cx="8964488" cy="1947664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b="1" dirty="0" smtClean="0">
                <a:latin typeface="Bookman Old Style" charset="0"/>
                <a:ea typeface="ＭＳ Ｐゴシック" charset="0"/>
                <a:cs typeface="Bookman Old Style" charset="0"/>
              </a:rPr>
              <a:t>H. </a:t>
            </a:r>
            <a:r>
              <a:rPr lang="en-US" sz="2800" b="1" dirty="0" err="1" smtClean="0">
                <a:latin typeface="Bookman Old Style" charset="0"/>
                <a:ea typeface="ＭＳ Ｐゴシック" charset="0"/>
                <a:cs typeface="Bookman Old Style" charset="0"/>
              </a:rPr>
              <a:t>Bartosik</a:t>
            </a:r>
            <a:r>
              <a:rPr lang="en-US" sz="2800" b="1" dirty="0" smtClean="0">
                <a:latin typeface="Bookman Old Style" charset="0"/>
                <a:ea typeface="ＭＳ Ｐゴシック" charset="0"/>
                <a:cs typeface="Bookman Old Style" charset="0"/>
              </a:rPr>
              <a:t>, D. </a:t>
            </a:r>
            <a:r>
              <a:rPr lang="en-US" sz="2800" b="1" dirty="0" err="1" smtClean="0">
                <a:latin typeface="Bookman Old Style" charset="0"/>
                <a:ea typeface="ＭＳ Ｐゴシック" charset="0"/>
                <a:cs typeface="Bookman Old Style" charset="0"/>
              </a:rPr>
              <a:t>Manglunki</a:t>
            </a:r>
            <a:r>
              <a:rPr lang="en-US" sz="2800" b="1" dirty="0" smtClean="0">
                <a:latin typeface="Bookman Old Style" charset="0"/>
                <a:ea typeface="ＭＳ Ｐゴシック" charset="0"/>
                <a:cs typeface="Bookman Old Style" charset="0"/>
              </a:rPr>
              <a:t>, Y. </a:t>
            </a:r>
            <a:r>
              <a:rPr lang="en-US" sz="2800" b="1" dirty="0" err="1" smtClean="0">
                <a:latin typeface="Bookman Old Style" charset="0"/>
                <a:ea typeface="ＭＳ Ｐゴシック" charset="0"/>
                <a:cs typeface="Bookman Old Style" charset="0"/>
              </a:rPr>
              <a:t>Papaphilippou</a:t>
            </a:r>
            <a:r>
              <a:rPr lang="en-US" sz="2800" b="1" dirty="0" smtClean="0">
                <a:latin typeface="Bookman Old Style" charset="0"/>
                <a:ea typeface="ＭＳ Ｐゴシック" charset="0"/>
                <a:cs typeface="Bookman Old Style" charset="0"/>
              </a:rPr>
              <a:t> and G. </a:t>
            </a:r>
            <a:r>
              <a:rPr lang="en-US" sz="2800" b="1" dirty="0" err="1" smtClean="0">
                <a:latin typeface="Bookman Old Style" charset="0"/>
                <a:ea typeface="ＭＳ Ｐゴシック" charset="0"/>
                <a:cs typeface="Bookman Old Style" charset="0"/>
              </a:rPr>
              <a:t>Rumolo</a:t>
            </a:r>
            <a:endParaRPr lang="en-US" sz="2800" b="1" dirty="0" smtClean="0">
              <a:latin typeface="Bookman Old Style" charset="0"/>
              <a:ea typeface="ＭＳ Ｐゴシック" charset="0"/>
              <a:cs typeface="Bookman Old Style" charset="0"/>
            </a:endParaRPr>
          </a:p>
          <a:p>
            <a:pPr eaLnBrk="1" hangingPunct="1">
              <a:spcBef>
                <a:spcPts val="900"/>
              </a:spcBef>
            </a:pPr>
            <a:r>
              <a:rPr lang="en-US" sz="2400" dirty="0" smtClean="0">
                <a:latin typeface="Bookman Old Style" charset="0"/>
                <a:ea typeface="ＭＳ Ｐゴシック" charset="0"/>
                <a:cs typeface="Bookman Old Style" charset="0"/>
              </a:rPr>
              <a:t>LHC Performance Workshop </a:t>
            </a:r>
          </a:p>
          <a:p>
            <a:pPr eaLnBrk="1" hangingPunct="1">
              <a:spcBef>
                <a:spcPts val="900"/>
              </a:spcBef>
            </a:pPr>
            <a:r>
              <a:rPr lang="en-US" sz="2400" dirty="0" smtClean="0">
                <a:latin typeface="Bookman Old Style" charset="0"/>
                <a:ea typeface="ＭＳ Ｐゴシック" charset="0"/>
                <a:cs typeface="Bookman Old Style" charset="0"/>
              </a:rPr>
              <a:t>Chamonix, September 22</a:t>
            </a:r>
            <a:r>
              <a:rPr lang="en-US" sz="2400" baseline="30000" dirty="0" smtClean="0">
                <a:latin typeface="Bookman Old Style" charset="0"/>
                <a:ea typeface="ＭＳ Ｐゴシック" charset="0"/>
                <a:cs typeface="Bookman Old Style" charset="0"/>
              </a:rPr>
              <a:t>nd</a:t>
            </a:r>
            <a:r>
              <a:rPr lang="en-US" sz="2400" dirty="0" smtClean="0">
                <a:latin typeface="Bookman Old Style" charset="0"/>
                <a:ea typeface="ＭＳ Ｐゴシック" charset="0"/>
                <a:cs typeface="Bookman Old Style" charset="0"/>
              </a:rPr>
              <a:t>, 2014</a:t>
            </a:r>
            <a:endParaRPr lang="en-US" sz="2400" dirty="0">
              <a:latin typeface="Bookman Old Style" charset="0"/>
              <a:ea typeface="ＭＳ Ｐゴシック" charset="0"/>
              <a:cs typeface="Bookman Old Style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0" y="-41275"/>
            <a:ext cx="8610600" cy="1598067"/>
          </a:xfrm>
        </p:spPr>
        <p:txBody>
          <a:bodyPr/>
          <a:lstStyle/>
          <a:p>
            <a:r>
              <a:rPr lang="en-US" sz="7200" dirty="0">
                <a:latin typeface="Bookman Old Style" charset="0"/>
                <a:ea typeface="ＭＳ Ｐゴシック" charset="0"/>
              </a:rPr>
              <a:t>Outline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5112568"/>
          </a:xfrm>
        </p:spPr>
        <p:txBody>
          <a:bodyPr>
            <a:normAutofit/>
          </a:bodyPr>
          <a:lstStyle/>
          <a:p>
            <a:pPr marL="288000" lvl="1" indent="360000">
              <a:spcAft>
                <a:spcPts val="0"/>
              </a:spcAft>
              <a:buClrTx/>
              <a:buFont typeface="Wingdings" charset="0"/>
              <a:buChar char="q"/>
            </a:pPr>
            <a:r>
              <a:rPr lang="en-US" sz="3200" dirty="0" smtClean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 LHC </a:t>
            </a:r>
            <a:r>
              <a:rPr lang="en-US" sz="3200" dirty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requirements for the injectors</a:t>
            </a:r>
          </a:p>
          <a:p>
            <a:pPr marL="288000" lvl="1" indent="360000">
              <a:spcAft>
                <a:spcPts val="0"/>
              </a:spcAft>
              <a:buClrTx/>
              <a:buFont typeface="Wingdings" charset="0"/>
              <a:buChar char="q"/>
            </a:pPr>
            <a:r>
              <a:rPr lang="en-US" sz="3200" dirty="0" smtClean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 Single </a:t>
            </a:r>
            <a:r>
              <a:rPr lang="en-US" sz="3200" dirty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bunch beams</a:t>
            </a: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sz="3200" dirty="0" smtClean="0">
                <a:latin typeface="Chalkboard" charset="0"/>
                <a:ea typeface="ＭＳ Ｐゴシック" charset="0"/>
              </a:rPr>
              <a:t> 25 </a:t>
            </a:r>
            <a:r>
              <a:rPr lang="en-US" sz="3200" dirty="0">
                <a:latin typeface="Chalkboard" charset="0"/>
                <a:ea typeface="ＭＳ Ｐゴシック" charset="0"/>
              </a:rPr>
              <a:t>ns and 50 ns physics beams </a:t>
            </a:r>
          </a:p>
          <a:p>
            <a:pPr marL="288000" lvl="1" indent="360000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" charset="0"/>
              <a:buChar char="q"/>
            </a:pPr>
            <a:r>
              <a:rPr lang="en-US" sz="3200" dirty="0" smtClean="0">
                <a:latin typeface="Chalkboard" charset="0"/>
                <a:ea typeface="ＭＳ Ｐゴシック" charset="0"/>
              </a:rPr>
              <a:t> </a:t>
            </a:r>
            <a:r>
              <a:rPr lang="en-US" sz="3200" dirty="0" smtClean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Doublet scrubbing beam and 8b+4e beam</a:t>
            </a:r>
            <a:endParaRPr lang="en-US" sz="3200" dirty="0">
              <a:solidFill>
                <a:srgbClr val="E2DDF3"/>
              </a:solidFill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" charset="0"/>
              <a:buChar char="q"/>
            </a:pPr>
            <a:r>
              <a:rPr lang="en-US" sz="3200" dirty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 LHC Ion </a:t>
            </a:r>
            <a:r>
              <a:rPr lang="en-US" sz="3200" dirty="0" smtClean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beam</a:t>
            </a:r>
            <a:endParaRPr lang="en-US" sz="3200" dirty="0" smtClean="0">
              <a:solidFill>
                <a:srgbClr val="E2DDF3"/>
              </a:solidFill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" charset="0"/>
              <a:buChar char="q"/>
            </a:pPr>
            <a:r>
              <a:rPr lang="en-US" sz="3200" dirty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 </a:t>
            </a:r>
            <a:r>
              <a:rPr lang="en-US" sz="3200" dirty="0" smtClean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LHC beams’ status and planning</a:t>
            </a:r>
            <a:endParaRPr lang="en-US" sz="3200" dirty="0" smtClean="0">
              <a:solidFill>
                <a:srgbClr val="E2DDF3"/>
              </a:solidFill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" charset="0"/>
              <a:buChar char="q"/>
            </a:pPr>
            <a:r>
              <a:rPr lang="en-US" sz="3200" dirty="0" smtClean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 Conclusions</a:t>
            </a:r>
            <a:endParaRPr lang="en-US" sz="3200" dirty="0">
              <a:solidFill>
                <a:srgbClr val="E2DDF3"/>
              </a:solidFill>
              <a:latin typeface="Chalkboard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94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-27384"/>
            <a:ext cx="6904038" cy="1411941"/>
          </a:xfrm>
        </p:spPr>
        <p:txBody>
          <a:bodyPr/>
          <a:lstStyle/>
          <a:p>
            <a:r>
              <a:rPr lang="en-US" dirty="0"/>
              <a:t>LHC25 and LHC50 (</a:t>
            </a:r>
            <a:r>
              <a:rPr lang="en-US" dirty="0" smtClean="0"/>
              <a:t>standard </a:t>
            </a:r>
            <a:r>
              <a:rPr lang="en-US" dirty="0"/>
              <a:t>&amp; </a:t>
            </a:r>
            <a:r>
              <a:rPr lang="en-US" dirty="0" smtClean="0"/>
              <a:t>BCMS)</a:t>
            </a:r>
            <a:endParaRPr lang="en-US" dirty="0"/>
          </a:p>
        </p:txBody>
      </p:sp>
      <p:grpSp>
        <p:nvGrpSpPr>
          <p:cNvPr id="58" name="Group 57"/>
          <p:cNvGrpSpPr/>
          <p:nvPr/>
        </p:nvGrpSpPr>
        <p:grpSpPr>
          <a:xfrm>
            <a:off x="160234" y="1768536"/>
            <a:ext cx="4273630" cy="4972832"/>
            <a:chOff x="160234" y="1424367"/>
            <a:chExt cx="4273630" cy="4972832"/>
          </a:xfrm>
        </p:grpSpPr>
        <p:pic>
          <p:nvPicPr>
            <p:cNvPr id="59" name="Picture 58"/>
            <p:cNvPicPr>
              <a:picLocks noChangeAspect="1"/>
            </p:cNvPicPr>
            <p:nvPr/>
          </p:nvPicPr>
          <p:blipFill rotWithShape="1">
            <a:blip r:embed="rId2"/>
            <a:srcRect t="8648"/>
            <a:stretch/>
          </p:blipFill>
          <p:spPr>
            <a:xfrm>
              <a:off x="160234" y="2070698"/>
              <a:ext cx="4157766" cy="3173030"/>
            </a:xfrm>
            <a:prstGeom prst="rect">
              <a:avLst/>
            </a:prstGeom>
          </p:spPr>
        </p:pic>
        <p:sp>
          <p:nvSpPr>
            <p:cNvPr id="60" name="TextBox 59"/>
            <p:cNvSpPr txBox="1"/>
            <p:nvPr/>
          </p:nvSpPr>
          <p:spPr>
            <a:xfrm>
              <a:off x="359393" y="1424367"/>
              <a:ext cx="3771899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u="sng" dirty="0" smtClean="0"/>
                <a:t>Standard scheme:</a:t>
              </a:r>
              <a:r>
                <a:rPr lang="en-US" dirty="0" smtClean="0"/>
                <a:t> </a:t>
              </a:r>
            </a:p>
            <a:p>
              <a:pPr algn="ctr"/>
              <a:r>
                <a:rPr lang="en-US" sz="1500" dirty="0" smtClean="0">
                  <a:sym typeface="Wingdings"/>
                </a:rPr>
                <a:t>(maximum number of </a:t>
              </a:r>
              <a:r>
                <a:rPr lang="en-US" sz="1500" dirty="0" smtClean="0"/>
                <a:t>bunches in LHC)</a:t>
              </a:r>
              <a:endParaRPr lang="en-US" sz="1500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797300" y="3695700"/>
              <a:ext cx="6238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50 ns</a:t>
              </a:r>
              <a:endParaRPr lang="en-US" sz="1400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282449" y="5812423"/>
              <a:ext cx="3826689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FF0000"/>
                  </a:solidFill>
                </a:rPr>
                <a:t>Triple splitting up to 2013 at 1.4 </a:t>
              </a:r>
              <a:r>
                <a:rPr lang="en-US" sz="1600" b="1" dirty="0" err="1" smtClean="0">
                  <a:solidFill>
                    <a:srgbClr val="FF0000"/>
                  </a:solidFill>
                </a:rPr>
                <a:t>GeV</a:t>
              </a:r>
              <a:r>
                <a:rPr lang="en-US" sz="1600" b="1" dirty="0" smtClean="0">
                  <a:solidFill>
                    <a:srgbClr val="FF0000"/>
                  </a:solidFill>
                </a:rPr>
                <a:t> </a:t>
              </a:r>
            </a:p>
            <a:p>
              <a:pPr algn="ctr"/>
              <a:r>
                <a:rPr lang="en-US" sz="1600" b="1" dirty="0" smtClean="0">
                  <a:solidFill>
                    <a:srgbClr val="FF0000"/>
                  </a:solidFill>
                </a:rPr>
                <a:t>(moved to 2.5 </a:t>
              </a:r>
              <a:r>
                <a:rPr lang="en-US" sz="1600" b="1" dirty="0" err="1" smtClean="0">
                  <a:solidFill>
                    <a:srgbClr val="FF0000"/>
                  </a:solidFill>
                </a:rPr>
                <a:t>GeV</a:t>
              </a:r>
              <a:r>
                <a:rPr lang="en-US" sz="1600" b="1" dirty="0" smtClean="0">
                  <a:solidFill>
                    <a:srgbClr val="FF0000"/>
                  </a:solidFill>
                </a:rPr>
                <a:t> after LS1)</a:t>
              </a:r>
              <a:endParaRPr lang="en-US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3810000" y="3311723"/>
              <a:ext cx="6238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25 ns</a:t>
              </a:r>
              <a:endParaRPr lang="en-US" sz="1400" dirty="0"/>
            </a:p>
          </p:txBody>
        </p:sp>
        <p:cxnSp>
          <p:nvCxnSpPr>
            <p:cNvPr id="67" name="Straight Connector 66"/>
            <p:cNvCxnSpPr/>
            <p:nvPr/>
          </p:nvCxnSpPr>
          <p:spPr>
            <a:xfrm>
              <a:off x="2425700" y="3835400"/>
              <a:ext cx="1371600" cy="12700"/>
            </a:xfrm>
            <a:prstGeom prst="line">
              <a:avLst/>
            </a:prstGeom>
            <a:ln>
              <a:solidFill>
                <a:srgbClr val="00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2425700" y="3441700"/>
              <a:ext cx="1371600" cy="12700"/>
            </a:xfrm>
            <a:prstGeom prst="line">
              <a:avLst/>
            </a:prstGeom>
            <a:ln>
              <a:solidFill>
                <a:srgbClr val="00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TextBox 92"/>
          <p:cNvSpPr txBox="1"/>
          <p:nvPr/>
        </p:nvSpPr>
        <p:spPr>
          <a:xfrm>
            <a:off x="228600" y="5781714"/>
            <a:ext cx="4190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PS batches with 72 (36) bunches for 25ns (50ns)</a:t>
            </a:r>
            <a:endParaRPr lang="en-US" sz="1400" dirty="0"/>
          </a:p>
        </p:txBody>
      </p:sp>
      <p:grpSp>
        <p:nvGrpSpPr>
          <p:cNvPr id="118" name="Group 117"/>
          <p:cNvGrpSpPr/>
          <p:nvPr/>
        </p:nvGrpSpPr>
        <p:grpSpPr>
          <a:xfrm>
            <a:off x="4636557" y="1772816"/>
            <a:ext cx="4499060" cy="4320955"/>
            <a:chOff x="4632240" y="1081467"/>
            <a:chExt cx="4499060" cy="4320955"/>
          </a:xfrm>
        </p:grpSpPr>
        <p:grpSp>
          <p:nvGrpSpPr>
            <p:cNvPr id="119" name="Group 118"/>
            <p:cNvGrpSpPr>
              <a:grpSpLocks noChangeAspect="1"/>
            </p:cNvGrpSpPr>
            <p:nvPr/>
          </p:nvGrpSpPr>
          <p:grpSpPr>
            <a:xfrm>
              <a:off x="4632240" y="1943031"/>
              <a:ext cx="4331906" cy="2921137"/>
              <a:chOff x="971444" y="1241957"/>
              <a:chExt cx="6190581" cy="4174491"/>
            </a:xfrm>
          </p:grpSpPr>
          <p:sp>
            <p:nvSpPr>
              <p:cNvPr id="126" name="Footer Placeholder 3"/>
              <p:cNvSpPr txBox="1">
                <a:spLocks/>
              </p:cNvSpPr>
              <p:nvPr/>
            </p:nvSpPr>
            <p:spPr>
              <a:xfrm>
                <a:off x="3235266" y="5035550"/>
                <a:ext cx="2895600" cy="365125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smtClean="0">
                    <a:ln>
                      <a:noFill/>
                    </a:ln>
                    <a:solidFill>
                      <a:srgbClr val="0055A0">
                        <a:tint val="75000"/>
                      </a:srgb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Evian workshop 2014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55A0">
                      <a:tint val="75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27" name="Slide Number Placeholder 4"/>
              <p:cNvSpPr txBox="1">
                <a:spLocks/>
              </p:cNvSpPr>
              <p:nvPr/>
            </p:nvSpPr>
            <p:spPr>
              <a:xfrm>
                <a:off x="6237886" y="5035550"/>
                <a:ext cx="501424" cy="365125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fld id="{17918391-D411-FE40-AAD7-861AE5233E0E}" type="slidenum">
                  <a:rPr kumimoji="0" lang="en-US" sz="1200" b="0" i="0" u="none" strike="noStrike" kern="1200" cap="none" spc="0" normalizeH="0" baseline="0" noProof="0" smtClean="0">
                    <a:ln>
                      <a:noFill/>
                    </a:ln>
                    <a:solidFill>
                      <a:srgbClr val="0055A0">
                        <a:tint val="75000"/>
                      </a:srgb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pPr marL="0" marR="0" lvl="0" indent="0" algn="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t>11</a:t>
                </a:fld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55A0">
                      <a:tint val="75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grpSp>
            <p:nvGrpSpPr>
              <p:cNvPr id="128" name="Group 127"/>
              <p:cNvGrpSpPr/>
              <p:nvPr/>
            </p:nvGrpSpPr>
            <p:grpSpPr>
              <a:xfrm>
                <a:off x="1237345" y="3124537"/>
                <a:ext cx="5924680" cy="2161445"/>
                <a:chOff x="3184835" y="4445337"/>
                <a:chExt cx="5924680" cy="2161445"/>
              </a:xfrm>
            </p:grpSpPr>
            <p:pic>
              <p:nvPicPr>
                <p:cNvPr id="140" name="Picture 139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184835" y="4451755"/>
                  <a:ext cx="5924680" cy="2155027"/>
                </a:xfrm>
                <a:prstGeom prst="rect">
                  <a:avLst/>
                </a:prstGeom>
              </p:spPr>
            </p:pic>
            <p:sp>
              <p:nvSpPr>
                <p:cNvPr id="141" name="Freeform 140"/>
                <p:cNvSpPr/>
                <p:nvPr/>
              </p:nvSpPr>
              <p:spPr>
                <a:xfrm>
                  <a:off x="3195911" y="4445337"/>
                  <a:ext cx="4101592" cy="1540773"/>
                </a:xfrm>
                <a:custGeom>
                  <a:avLst/>
                  <a:gdLst>
                    <a:gd name="connsiteX0" fmla="*/ 0 w 4101592"/>
                    <a:gd name="connsiteY0" fmla="*/ 1540773 h 1540773"/>
                    <a:gd name="connsiteX1" fmla="*/ 3216731 w 4101592"/>
                    <a:gd name="connsiteY1" fmla="*/ 1478309 h 1540773"/>
                    <a:gd name="connsiteX2" fmla="*/ 4101592 w 4101592"/>
                    <a:gd name="connsiteY2" fmla="*/ 10411 h 1540773"/>
                    <a:gd name="connsiteX3" fmla="*/ 0 w 4101592"/>
                    <a:gd name="connsiteY3" fmla="*/ 0 h 1540773"/>
                    <a:gd name="connsiteX4" fmla="*/ 0 w 4101592"/>
                    <a:gd name="connsiteY4" fmla="*/ 1540773 h 1540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01592" h="1540773">
                      <a:moveTo>
                        <a:pt x="0" y="1540773"/>
                      </a:moveTo>
                      <a:lnTo>
                        <a:pt x="3216731" y="1478309"/>
                      </a:lnTo>
                      <a:lnTo>
                        <a:pt x="4101592" y="10411"/>
                      </a:lnTo>
                      <a:lnTo>
                        <a:pt x="0" y="0"/>
                      </a:lnTo>
                      <a:lnTo>
                        <a:pt x="0" y="1540773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p:grpSp>
          <p:pic>
            <p:nvPicPr>
              <p:cNvPr id="129" name="Picture 128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66417" y="1596597"/>
                <a:ext cx="1053938" cy="1389207"/>
              </a:xfrm>
              <a:prstGeom prst="rect">
                <a:avLst/>
              </a:prstGeom>
            </p:spPr>
          </p:pic>
          <p:sp>
            <p:nvSpPr>
              <p:cNvPr id="130" name="TextBox 129"/>
              <p:cNvSpPr txBox="1"/>
              <p:nvPr/>
            </p:nvSpPr>
            <p:spPr>
              <a:xfrm>
                <a:off x="4571731" y="5008203"/>
                <a:ext cx="976076" cy="408245"/>
              </a:xfrm>
              <a:prstGeom prst="rect">
                <a:avLst/>
              </a:prstGeom>
              <a:solidFill>
                <a:srgbClr val="CCFFCC"/>
              </a:solidFill>
              <a:ln>
                <a:solidFill>
                  <a:srgbClr val="0055A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3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h</a:t>
                </a:r>
                <a:r>
                  <a:rPr kumimoji="0" lang="en-GB" sz="1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 = 21</a:t>
                </a:r>
                <a:endParaRPr kumimoji="0" lang="en-GB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31" name="TextBox 130"/>
              <p:cNvSpPr txBox="1"/>
              <p:nvPr/>
            </p:nvSpPr>
            <p:spPr>
              <a:xfrm>
                <a:off x="3124201" y="1241957"/>
                <a:ext cx="2060959" cy="966895"/>
              </a:xfrm>
              <a:prstGeom prst="rect">
                <a:avLst/>
              </a:prstGeom>
              <a:solidFill>
                <a:srgbClr val="CCFFCC"/>
              </a:solidFill>
              <a:ln>
                <a:solidFill>
                  <a:srgbClr val="0055A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163082"/>
                    </a:solidFill>
                    <a:effectLst/>
                    <a:uLnTx/>
                    <a:uFillTx/>
                    <a:latin typeface="Arial"/>
                  </a:rPr>
                  <a:t>h = 9 </a:t>
                </a:r>
                <a:r>
                  <a:rPr kumimoji="0" lang="en-GB" sz="1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163082"/>
                    </a:solidFill>
                    <a:effectLst/>
                    <a:uLnTx/>
                    <a:uFillTx/>
                    <a:latin typeface="Arial"/>
                    <a:sym typeface="Wingdings"/>
                  </a:rPr>
                  <a:t>10  1112  13  14  7  21</a:t>
                </a:r>
                <a:endParaRPr kumimoji="0" lang="en-GB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163082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 rot="16200000">
                <a:off x="5143647" y="3666730"/>
                <a:ext cx="2214862" cy="408246"/>
              </a:xfrm>
              <a:prstGeom prst="rect">
                <a:avLst/>
              </a:prstGeom>
              <a:solidFill>
                <a:srgbClr val="CCFFCC"/>
              </a:solidFill>
              <a:ln>
                <a:solidFill>
                  <a:srgbClr val="0055A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h =</a:t>
                </a:r>
                <a:r>
                  <a:rPr kumimoji="0" lang="en-GB" sz="1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sym typeface="Wingdings"/>
                  </a:rPr>
                  <a:t> 21  42  84</a:t>
                </a:r>
                <a:endParaRPr kumimoji="0" lang="en-GB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33" name="TextBox 132"/>
              <p:cNvSpPr txBox="1"/>
              <p:nvPr/>
            </p:nvSpPr>
            <p:spPr>
              <a:xfrm>
                <a:off x="2534070" y="3873634"/>
                <a:ext cx="1668595" cy="451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5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+4 bunches</a:t>
                </a:r>
                <a:endParaRPr kumimoji="0" lang="en-GB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4" name="Down Arrow 133"/>
              <p:cNvSpPr/>
              <p:nvPr/>
            </p:nvSpPr>
            <p:spPr>
              <a:xfrm>
                <a:off x="1568839" y="4242966"/>
                <a:ext cx="168579" cy="401178"/>
              </a:xfrm>
              <a:prstGeom prst="downArrow">
                <a:avLst/>
              </a:prstGeom>
              <a:gradFill rotWithShape="1">
                <a:gsLst>
                  <a:gs pos="0">
                    <a:srgbClr val="0055A0">
                      <a:tint val="73000"/>
                      <a:satMod val="150000"/>
                    </a:srgbClr>
                  </a:gs>
                  <a:gs pos="25000">
                    <a:srgbClr val="0055A0">
                      <a:tint val="96000"/>
                      <a:shade val="80000"/>
                      <a:satMod val="105000"/>
                    </a:srgbClr>
                  </a:gs>
                  <a:gs pos="38000">
                    <a:srgbClr val="0055A0">
                      <a:tint val="96000"/>
                      <a:shade val="59000"/>
                      <a:satMod val="120000"/>
                    </a:srgbClr>
                  </a:gs>
                  <a:gs pos="55000">
                    <a:srgbClr val="0055A0">
                      <a:shade val="57000"/>
                      <a:satMod val="120000"/>
                    </a:srgbClr>
                  </a:gs>
                  <a:gs pos="80000">
                    <a:srgbClr val="0055A0">
                      <a:shade val="56000"/>
                      <a:satMod val="145000"/>
                    </a:srgbClr>
                  </a:gs>
                  <a:gs pos="88000">
                    <a:srgbClr val="0055A0">
                      <a:shade val="63000"/>
                      <a:satMod val="160000"/>
                    </a:srgbClr>
                  </a:gs>
                  <a:gs pos="100000">
                    <a:srgbClr val="0055A0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0055A0">
                    <a:shade val="60000"/>
                    <a:satMod val="300000"/>
                  </a:srgbClr>
                </a:solidFill>
                <a:prstDash val="solid"/>
              </a:ln>
              <a:effectLst>
                <a:glow rad="70000">
                  <a:srgbClr val="0055A0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35" name="Down Arrow 134"/>
              <p:cNvSpPr/>
              <p:nvPr/>
            </p:nvSpPr>
            <p:spPr>
              <a:xfrm>
                <a:off x="3398046" y="4242966"/>
                <a:ext cx="168579" cy="401178"/>
              </a:xfrm>
              <a:prstGeom prst="downArrow">
                <a:avLst/>
              </a:prstGeom>
              <a:gradFill rotWithShape="1">
                <a:gsLst>
                  <a:gs pos="0">
                    <a:srgbClr val="0055A0">
                      <a:tint val="73000"/>
                      <a:satMod val="150000"/>
                    </a:srgbClr>
                  </a:gs>
                  <a:gs pos="25000">
                    <a:srgbClr val="0055A0">
                      <a:tint val="96000"/>
                      <a:shade val="80000"/>
                      <a:satMod val="105000"/>
                    </a:srgbClr>
                  </a:gs>
                  <a:gs pos="38000">
                    <a:srgbClr val="0055A0">
                      <a:tint val="96000"/>
                      <a:shade val="59000"/>
                      <a:satMod val="120000"/>
                    </a:srgbClr>
                  </a:gs>
                  <a:gs pos="55000">
                    <a:srgbClr val="0055A0">
                      <a:shade val="57000"/>
                      <a:satMod val="120000"/>
                    </a:srgbClr>
                  </a:gs>
                  <a:gs pos="80000">
                    <a:srgbClr val="0055A0">
                      <a:shade val="56000"/>
                      <a:satMod val="145000"/>
                    </a:srgbClr>
                  </a:gs>
                  <a:gs pos="88000">
                    <a:srgbClr val="0055A0">
                      <a:shade val="63000"/>
                      <a:satMod val="160000"/>
                    </a:srgbClr>
                  </a:gs>
                  <a:gs pos="100000">
                    <a:srgbClr val="0055A0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0055A0">
                    <a:shade val="60000"/>
                    <a:satMod val="300000"/>
                  </a:srgbClr>
                </a:solidFill>
                <a:prstDash val="solid"/>
              </a:ln>
              <a:effectLst>
                <a:glow rad="70000">
                  <a:srgbClr val="0055A0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36" name="TextBox 135"/>
              <p:cNvSpPr txBox="1"/>
              <p:nvPr/>
            </p:nvSpPr>
            <p:spPr>
              <a:xfrm>
                <a:off x="971444" y="3873634"/>
                <a:ext cx="1531949" cy="451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5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4 bunches</a:t>
                </a:r>
                <a:endParaRPr kumimoji="0" lang="en-GB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137" name="Picture 136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262714" y="2323540"/>
                <a:ext cx="1582045" cy="1503725"/>
              </a:xfrm>
              <a:prstGeom prst="rect">
                <a:avLst/>
              </a:prstGeom>
            </p:spPr>
          </p:pic>
          <p:sp>
            <p:nvSpPr>
              <p:cNvPr id="138" name="Footer Placeholder 14"/>
              <p:cNvSpPr txBox="1">
                <a:spLocks/>
              </p:cNvSpPr>
              <p:nvPr/>
            </p:nvSpPr>
            <p:spPr>
              <a:xfrm>
                <a:off x="1176710" y="4975075"/>
                <a:ext cx="2895600" cy="365125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smtClean="0">
                    <a:ln>
                      <a:noFill/>
                    </a:ln>
                    <a:solidFill>
                      <a:srgbClr val="0055A0">
                        <a:tint val="75000"/>
                      </a:srgb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S. Gilardoni – Space Charge 2013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55A0">
                      <a:tint val="75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39" name="TextBox 138"/>
              <p:cNvSpPr txBox="1"/>
              <p:nvPr/>
            </p:nvSpPr>
            <p:spPr>
              <a:xfrm>
                <a:off x="1501533" y="5001646"/>
                <a:ext cx="2257665" cy="408245"/>
              </a:xfrm>
              <a:prstGeom prst="rect">
                <a:avLst/>
              </a:prstGeom>
              <a:solidFill>
                <a:srgbClr val="CCFFCC"/>
              </a:solidFill>
              <a:ln>
                <a:solidFill>
                  <a:srgbClr val="0055A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3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h</a:t>
                </a:r>
                <a:r>
                  <a:rPr kumimoji="0" lang="en-GB" sz="1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 = 9</a:t>
                </a:r>
                <a:endParaRPr kumimoji="0" lang="en-GB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sp>
          <p:nvSpPr>
            <p:cNvPr id="120" name="TextBox 119"/>
            <p:cNvSpPr txBox="1"/>
            <p:nvPr/>
          </p:nvSpPr>
          <p:spPr>
            <a:xfrm>
              <a:off x="4733841" y="1081467"/>
              <a:ext cx="3985308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sng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BCMS scheme: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Wingdings"/>
                </a:rPr>
                <a:t>(less bunches in LHC but higher brightness)</a:t>
              </a: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8473932" y="2379401"/>
              <a:ext cx="6238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50 ns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8486632" y="2071624"/>
              <a:ext cx="6238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25 ns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123" name="Straight Connector 122"/>
            <p:cNvCxnSpPr>
              <a:endCxn id="121" idx="1"/>
            </p:cNvCxnSpPr>
            <p:nvPr/>
          </p:nvCxnSpPr>
          <p:spPr>
            <a:xfrm>
              <a:off x="7707656" y="2519101"/>
              <a:ext cx="766276" cy="14189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dash"/>
            </a:ln>
            <a:effectLst/>
          </p:spPr>
        </p:cxnSp>
        <p:cxnSp>
          <p:nvCxnSpPr>
            <p:cNvPr id="124" name="Straight Connector 123"/>
            <p:cNvCxnSpPr/>
            <p:nvPr/>
          </p:nvCxnSpPr>
          <p:spPr>
            <a:xfrm>
              <a:off x="7696177" y="2191193"/>
              <a:ext cx="748980" cy="0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dash"/>
            </a:ln>
            <a:effectLst/>
          </p:spPr>
        </p:cxnSp>
        <p:sp>
          <p:nvSpPr>
            <p:cNvPr id="125" name="TextBox 124"/>
            <p:cNvSpPr txBox="1"/>
            <p:nvPr/>
          </p:nvSpPr>
          <p:spPr>
            <a:xfrm>
              <a:off x="4940357" y="5094645"/>
              <a:ext cx="41909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PS batches with 48 (24) bunches for 25ns (50ns)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6105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2012_achieved-performance-50ns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66" r="6985"/>
          <a:stretch/>
        </p:blipFill>
        <p:spPr>
          <a:xfrm>
            <a:off x="1672261" y="2929131"/>
            <a:ext cx="4951920" cy="38837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163" y="-27384"/>
            <a:ext cx="6904038" cy="1411941"/>
          </a:xfrm>
        </p:spPr>
        <p:txBody>
          <a:bodyPr>
            <a:normAutofit fontScale="90000"/>
          </a:bodyPr>
          <a:lstStyle/>
          <a:p>
            <a:r>
              <a:rPr lang="en-US" u="none" dirty="0" smtClean="0"/>
              <a:t>LHC50 (</a:t>
            </a:r>
            <a:r>
              <a:rPr lang="en-US" u="none" dirty="0" err="1" smtClean="0"/>
              <a:t>std</a:t>
            </a:r>
            <a:r>
              <a:rPr lang="en-US" u="none" dirty="0" smtClean="0"/>
              <a:t> &amp; BCMS) – pre-LS1 status</a:t>
            </a:r>
            <a:endParaRPr lang="en-US" u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464757"/>
            <a:ext cx="8784976" cy="1820227"/>
          </a:xfrm>
        </p:spPr>
        <p:txBody>
          <a:bodyPr>
            <a:normAutofit fontScale="62500" lnSpcReduction="20000"/>
          </a:bodyPr>
          <a:lstStyle/>
          <a:p>
            <a:pPr>
              <a:buFont typeface="Wingdings" charset="2"/>
              <a:buChar char="q"/>
            </a:pPr>
            <a:r>
              <a:rPr lang="en-US" dirty="0" smtClean="0"/>
              <a:t>50 ns beam at the </a:t>
            </a:r>
            <a:r>
              <a:rPr lang="en-US" b="1" dirty="0" smtClean="0"/>
              <a:t>SPS extraction </a:t>
            </a:r>
            <a:r>
              <a:rPr lang="en-US" dirty="0" smtClean="0"/>
              <a:t>in 2012</a:t>
            </a:r>
            <a:r>
              <a:rPr lang="en-US" dirty="0"/>
              <a:t>/</a:t>
            </a:r>
            <a:r>
              <a:rPr lang="en-US" dirty="0" smtClean="0"/>
              <a:t>13 (Q20) </a:t>
            </a:r>
          </a:p>
          <a:p>
            <a:pPr lvl="1">
              <a:buFont typeface="Wingdings" charset="2"/>
              <a:buChar char="q"/>
            </a:pPr>
            <a:r>
              <a:rPr lang="en-US" dirty="0" smtClean="0"/>
              <a:t>Combined </a:t>
            </a:r>
            <a:r>
              <a:rPr lang="en-US" dirty="0"/>
              <a:t>wire-scans at end of </a:t>
            </a:r>
            <a:r>
              <a:rPr lang="en-US" b="1" dirty="0"/>
              <a:t>SPS flat bottom </a:t>
            </a:r>
            <a:r>
              <a:rPr lang="en-US" dirty="0"/>
              <a:t>(values cross-checked </a:t>
            </a:r>
            <a:r>
              <a:rPr lang="en-US" dirty="0" smtClean="0"/>
              <a:t>@ LHC</a:t>
            </a:r>
            <a:r>
              <a:rPr lang="en-US" dirty="0"/>
              <a:t>)</a:t>
            </a:r>
          </a:p>
          <a:p>
            <a:pPr lvl="2">
              <a:buFont typeface="Wingdings" charset="2"/>
              <a:buChar char="q"/>
            </a:pPr>
            <a:r>
              <a:rPr lang="en-US" dirty="0"/>
              <a:t>Error bars include </a:t>
            </a:r>
            <a:r>
              <a:rPr lang="en-US" dirty="0" smtClean="0"/>
              <a:t>measurement spread, as </a:t>
            </a:r>
            <a:r>
              <a:rPr lang="en-US" dirty="0"/>
              <a:t>well as systematic uncertainty (10%)</a:t>
            </a:r>
          </a:p>
          <a:p>
            <a:pPr lvl="1">
              <a:buFont typeface="Wingdings" charset="2"/>
              <a:buChar char="q"/>
            </a:pPr>
            <a:r>
              <a:rPr lang="en-US" dirty="0"/>
              <a:t>Intensity measured at SPS flat top after </a:t>
            </a:r>
            <a:r>
              <a:rPr lang="en-US" dirty="0" smtClean="0"/>
              <a:t>scraping</a:t>
            </a:r>
          </a:p>
          <a:p>
            <a:pPr lvl="1">
              <a:buFont typeface="Wingdings" charset="2"/>
              <a:buChar char="q"/>
            </a:pPr>
            <a:r>
              <a:rPr lang="en-US" dirty="0" smtClean="0"/>
              <a:t>Transport through PS and SPS within intensity loss and </a:t>
            </a:r>
            <a:r>
              <a:rPr lang="en-US" dirty="0" err="1" smtClean="0"/>
              <a:t>emittance</a:t>
            </a:r>
            <a:r>
              <a:rPr lang="en-US" dirty="0" smtClean="0"/>
              <a:t> blow up budgets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765314" y="3861048"/>
            <a:ext cx="3921486" cy="1077218"/>
            <a:chOff x="4221278" y="1197997"/>
            <a:chExt cx="4042776" cy="1077218"/>
          </a:xfrm>
        </p:grpSpPr>
        <p:sp>
          <p:nvSpPr>
            <p:cNvPr id="10" name="Oval 9"/>
            <p:cNvSpPr/>
            <p:nvPr/>
          </p:nvSpPr>
          <p:spPr>
            <a:xfrm>
              <a:off x="4221278" y="1516608"/>
              <a:ext cx="593753" cy="758607"/>
            </a:xfrm>
            <a:prstGeom prst="ellipse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076056" y="1197997"/>
              <a:ext cx="3187998" cy="83099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2D9DFF"/>
              </a:solidFill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sz="1600" dirty="0" smtClean="0"/>
                <a:t>Four trains of 36 bunches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600" dirty="0" smtClean="0"/>
                <a:t>Routinely used for physics in 2012</a:t>
              </a:r>
              <a:endParaRPr lang="en-US" sz="16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903622" y="4934879"/>
            <a:ext cx="3783178" cy="881641"/>
            <a:chOff x="4350393" y="2270224"/>
            <a:chExt cx="3783178" cy="881641"/>
          </a:xfrm>
        </p:grpSpPr>
        <p:sp>
          <p:nvSpPr>
            <p:cNvPr id="13" name="Oval 12"/>
            <p:cNvSpPr/>
            <p:nvPr/>
          </p:nvSpPr>
          <p:spPr>
            <a:xfrm>
              <a:off x="4350393" y="2270224"/>
              <a:ext cx="437631" cy="466143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924283" y="2320868"/>
              <a:ext cx="3209288" cy="83099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sz="1600" dirty="0" smtClean="0"/>
                <a:t>Three trains of 24 bunches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600" dirty="0" smtClean="0"/>
                <a:t>Sent to LHC only for test to prove luminosity gain</a:t>
              </a:r>
              <a:endParaRPr lang="en-US" sz="1600" dirty="0"/>
            </a:p>
          </p:txBody>
        </p:sp>
      </p:grp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5529444"/>
              </p:ext>
            </p:extLst>
          </p:nvPr>
        </p:nvGraphicFramePr>
        <p:xfrm>
          <a:off x="6989566" y="5877272"/>
          <a:ext cx="2159506" cy="93357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66454"/>
                <a:gridCol w="545627"/>
                <a:gridCol w="547425"/>
              </a:tblGrid>
              <a:tr h="251430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Budget</a:t>
                      </a:r>
                      <a:endParaRPr lang="en-US" sz="13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PS</a:t>
                      </a:r>
                      <a:endParaRPr lang="en-US" sz="13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SPS</a:t>
                      </a:r>
                      <a:endParaRPr lang="en-US" sz="13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22007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err="1" smtClean="0">
                          <a:latin typeface="Symbol" charset="2"/>
                          <a:cs typeface="Symbol" charset="2"/>
                        </a:rPr>
                        <a:t>De</a:t>
                      </a:r>
                      <a:r>
                        <a:rPr lang="en-US" sz="1300" baseline="-25000" dirty="0" err="1" smtClean="0"/>
                        <a:t>x,y</a:t>
                      </a:r>
                      <a:r>
                        <a:rPr lang="en-US" sz="1300" dirty="0" smtClean="0"/>
                        <a:t> /</a:t>
                      </a:r>
                      <a:r>
                        <a:rPr lang="en-US" sz="1300" dirty="0" smtClean="0">
                          <a:latin typeface="Symbol" charset="2"/>
                          <a:cs typeface="Symbol" charset="2"/>
                        </a:rPr>
                        <a:t>e</a:t>
                      </a:r>
                      <a:r>
                        <a:rPr lang="en-US" sz="1300" baseline="-25000" dirty="0" smtClean="0"/>
                        <a:t>x0,y0</a:t>
                      </a:r>
                      <a:endParaRPr lang="en-US" sz="13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5%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10%</a:t>
                      </a:r>
                      <a:endParaRPr lang="en-US" sz="13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22007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>
                          <a:latin typeface="Symbol" charset="2"/>
                          <a:cs typeface="Symbol" charset="2"/>
                        </a:rPr>
                        <a:t>-D</a:t>
                      </a:r>
                      <a:r>
                        <a:rPr lang="en-US" sz="1300" dirty="0" smtClean="0"/>
                        <a:t>N/N</a:t>
                      </a:r>
                      <a:r>
                        <a:rPr lang="en-US" sz="1300" baseline="-25000" dirty="0" smtClean="0"/>
                        <a:t>0</a:t>
                      </a:r>
                      <a:endParaRPr lang="en-US" sz="13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5%</a:t>
                      </a:r>
                      <a:endParaRPr lang="en-US" sz="1300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10%</a:t>
                      </a:r>
                      <a:endParaRPr lang="en-US" sz="13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3443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163" y="-27384"/>
            <a:ext cx="6904038" cy="1411941"/>
          </a:xfrm>
        </p:spPr>
        <p:txBody>
          <a:bodyPr>
            <a:normAutofit fontScale="90000"/>
          </a:bodyPr>
          <a:lstStyle/>
          <a:p>
            <a:r>
              <a:rPr lang="en-US" u="none" dirty="0" smtClean="0"/>
              <a:t>LHC25 (</a:t>
            </a:r>
            <a:r>
              <a:rPr lang="en-US" u="none" dirty="0" err="1" smtClean="0"/>
              <a:t>std</a:t>
            </a:r>
            <a:r>
              <a:rPr lang="en-US" u="none" dirty="0" smtClean="0"/>
              <a:t> &amp; BCMS) – pre-LS1 status</a:t>
            </a:r>
            <a:endParaRPr lang="en-US" u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464757"/>
            <a:ext cx="8784976" cy="1820227"/>
          </a:xfrm>
        </p:spPr>
        <p:txBody>
          <a:bodyPr>
            <a:normAutofit fontScale="62500" lnSpcReduction="20000"/>
          </a:bodyPr>
          <a:lstStyle/>
          <a:p>
            <a:pPr>
              <a:buFont typeface="Wingdings" charset="2"/>
              <a:buChar char="q"/>
            </a:pPr>
            <a:r>
              <a:rPr lang="en-US" dirty="0"/>
              <a:t>25 ns beam at the </a:t>
            </a:r>
            <a:r>
              <a:rPr lang="en-US" b="1" dirty="0"/>
              <a:t>SPS extraction </a:t>
            </a:r>
            <a:r>
              <a:rPr lang="en-US" dirty="0"/>
              <a:t>in 2012/13 (Q20) </a:t>
            </a:r>
          </a:p>
          <a:p>
            <a:pPr lvl="1">
              <a:buFont typeface="Wingdings" charset="2"/>
              <a:buChar char="q"/>
            </a:pPr>
            <a:r>
              <a:rPr lang="en-US" dirty="0"/>
              <a:t>Combined wire-scans at end of </a:t>
            </a:r>
            <a:r>
              <a:rPr lang="en-US" b="1" dirty="0"/>
              <a:t>SPS flat bottom </a:t>
            </a:r>
            <a:r>
              <a:rPr lang="en-US" dirty="0"/>
              <a:t>(values cross-checked @ LHC)</a:t>
            </a:r>
          </a:p>
          <a:p>
            <a:pPr lvl="2">
              <a:buFont typeface="Wingdings" charset="2"/>
              <a:buChar char="q"/>
            </a:pPr>
            <a:r>
              <a:rPr lang="en-US" dirty="0"/>
              <a:t>Error bars include measurement spread, as well as systematic uncertainty (10%)</a:t>
            </a:r>
          </a:p>
          <a:p>
            <a:pPr lvl="1">
              <a:buFont typeface="Wingdings" charset="2"/>
              <a:buChar char="q"/>
            </a:pPr>
            <a:r>
              <a:rPr lang="en-US" dirty="0" smtClean="0"/>
              <a:t>Intensity </a:t>
            </a:r>
            <a:r>
              <a:rPr lang="en-US" dirty="0"/>
              <a:t>measured at SPS flat top after </a:t>
            </a:r>
            <a:r>
              <a:rPr lang="en-US" dirty="0" smtClean="0"/>
              <a:t>scraping</a:t>
            </a:r>
          </a:p>
          <a:p>
            <a:pPr lvl="1">
              <a:buFont typeface="Wingdings" charset="2"/>
              <a:buChar char="q"/>
            </a:pPr>
            <a:r>
              <a:rPr lang="en-US" dirty="0" smtClean="0"/>
              <a:t>Transport through PS and SPS 15% above budget for standard beam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2188025"/>
              </p:ext>
            </p:extLst>
          </p:nvPr>
        </p:nvGraphicFramePr>
        <p:xfrm>
          <a:off x="6989566" y="5877272"/>
          <a:ext cx="2159506" cy="93357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66454"/>
                <a:gridCol w="545627"/>
                <a:gridCol w="547425"/>
              </a:tblGrid>
              <a:tr h="251430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Budget</a:t>
                      </a:r>
                      <a:endParaRPr lang="en-US" sz="13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PS</a:t>
                      </a:r>
                      <a:endParaRPr lang="en-US" sz="13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SPS</a:t>
                      </a:r>
                      <a:endParaRPr lang="en-US" sz="13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22007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err="1" smtClean="0">
                          <a:latin typeface="Symbol" charset="2"/>
                          <a:cs typeface="Symbol" charset="2"/>
                        </a:rPr>
                        <a:t>De</a:t>
                      </a:r>
                      <a:r>
                        <a:rPr lang="en-US" sz="1300" baseline="-25000" dirty="0" err="1" smtClean="0"/>
                        <a:t>x,y</a:t>
                      </a:r>
                      <a:r>
                        <a:rPr lang="en-US" sz="1300" dirty="0" smtClean="0"/>
                        <a:t> /</a:t>
                      </a:r>
                      <a:r>
                        <a:rPr lang="en-US" sz="1300" dirty="0" smtClean="0">
                          <a:latin typeface="Symbol" charset="2"/>
                          <a:cs typeface="Symbol" charset="2"/>
                        </a:rPr>
                        <a:t>e</a:t>
                      </a:r>
                      <a:r>
                        <a:rPr lang="en-US" sz="1300" baseline="-25000" dirty="0" smtClean="0"/>
                        <a:t>x0,y0</a:t>
                      </a:r>
                      <a:endParaRPr lang="en-US" sz="13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5%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10%</a:t>
                      </a:r>
                      <a:endParaRPr lang="en-US" sz="13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22007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>
                          <a:latin typeface="Symbol" charset="2"/>
                          <a:cs typeface="Symbol" charset="2"/>
                        </a:rPr>
                        <a:t>-D</a:t>
                      </a:r>
                      <a:r>
                        <a:rPr lang="en-US" sz="1300" dirty="0" smtClean="0"/>
                        <a:t>N/N</a:t>
                      </a:r>
                      <a:r>
                        <a:rPr lang="en-US" sz="1300" baseline="-25000" dirty="0" smtClean="0"/>
                        <a:t>0</a:t>
                      </a:r>
                      <a:endParaRPr lang="en-US" sz="13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5%</a:t>
                      </a:r>
                      <a:endParaRPr lang="en-US" sz="1300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10%</a:t>
                      </a:r>
                      <a:endParaRPr lang="en-US" sz="13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6" name="Picture 15" descr="2012_achieved-performance-25ns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26"/>
          <a:stretch/>
        </p:blipFill>
        <p:spPr>
          <a:xfrm>
            <a:off x="1672260" y="2944387"/>
            <a:ext cx="5323799" cy="3868989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3613130" y="2938612"/>
            <a:ext cx="4270494" cy="1093459"/>
            <a:chOff x="3914882" y="1142773"/>
            <a:chExt cx="4270494" cy="1093459"/>
          </a:xfrm>
        </p:grpSpPr>
        <p:sp>
          <p:nvSpPr>
            <p:cNvPr id="19" name="Oval 18"/>
            <p:cNvSpPr/>
            <p:nvPr/>
          </p:nvSpPr>
          <p:spPr>
            <a:xfrm>
              <a:off x="3914882" y="1142773"/>
              <a:ext cx="1060554" cy="1093459"/>
            </a:xfrm>
            <a:prstGeom prst="ellipse">
              <a:avLst/>
            </a:prstGeom>
            <a:noFill/>
            <a:ln>
              <a:solidFill>
                <a:srgbClr val="DBDB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076056" y="1397076"/>
              <a:ext cx="3109320" cy="83099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DBDB00"/>
              </a:solidFill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sz="1600" dirty="0" smtClean="0"/>
                <a:t>Four trains of 72 bunches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600" dirty="0" smtClean="0"/>
                <a:t>Used for the LHC scrubbing run in 2012</a:t>
              </a:r>
              <a:endParaRPr lang="en-US" sz="1600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779997" y="4406489"/>
            <a:ext cx="4034602" cy="962622"/>
            <a:chOff x="4081749" y="2799275"/>
            <a:chExt cx="4034602" cy="962622"/>
          </a:xfrm>
        </p:grpSpPr>
        <p:sp>
          <p:nvSpPr>
            <p:cNvPr id="22" name="Oval 21"/>
            <p:cNvSpPr/>
            <p:nvPr/>
          </p:nvSpPr>
          <p:spPr>
            <a:xfrm>
              <a:off x="4081749" y="2799275"/>
              <a:ext cx="720080" cy="79873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935023" y="2930900"/>
              <a:ext cx="3181328" cy="83099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sz="1600" dirty="0" smtClean="0"/>
                <a:t>Three trains of 48 bunches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600" dirty="0" smtClean="0"/>
                <a:t>Used for the LHC pilot physics run in 2012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443596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0341"/>
            <a:ext cx="7696201" cy="1411941"/>
          </a:xfrm>
        </p:spPr>
        <p:txBody>
          <a:bodyPr>
            <a:normAutofit fontScale="90000"/>
          </a:bodyPr>
          <a:lstStyle/>
          <a:p>
            <a:r>
              <a:rPr lang="en-US" u="none" dirty="0" smtClean="0"/>
              <a:t>Pre-LS1 performance limits</a:t>
            </a:r>
          </a:p>
        </p:txBody>
      </p:sp>
      <p:sp>
        <p:nvSpPr>
          <p:cNvPr id="21" name="Text Placeholder 2"/>
          <p:cNvSpPr txBox="1">
            <a:spLocks/>
          </p:cNvSpPr>
          <p:nvPr/>
        </p:nvSpPr>
        <p:spPr>
          <a:xfrm>
            <a:off x="251520" y="1484784"/>
            <a:ext cx="8763034" cy="5256584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q"/>
            </a:pPr>
            <a:r>
              <a:rPr lang="en-US" dirty="0" smtClean="0">
                <a:latin typeface="Chalkboard"/>
                <a:cs typeface="Chalkboard"/>
              </a:rPr>
              <a:t>Both standard production and BCMS beams already very close to the limits in injectors</a:t>
            </a:r>
          </a:p>
          <a:p>
            <a:pPr>
              <a:buFont typeface="Wingdings" charset="2"/>
              <a:buChar char="q"/>
            </a:pPr>
            <a:r>
              <a:rPr lang="en-US" dirty="0" smtClean="0">
                <a:latin typeface="Chalkboard"/>
                <a:cs typeface="Chalkboard"/>
              </a:rPr>
              <a:t>50 ns beam</a:t>
            </a:r>
          </a:p>
          <a:p>
            <a:pPr marL="1105200" lvl="1">
              <a:buClr>
                <a:schemeClr val="bg2"/>
              </a:buClr>
              <a:buFont typeface="Wingdings" charset="2"/>
              <a:buChar char="q"/>
            </a:pPr>
            <a:r>
              <a:rPr lang="en-US" b="1" dirty="0" smtClean="0">
                <a:latin typeface="Chalkboard"/>
                <a:cs typeface="Chalkboard"/>
              </a:rPr>
              <a:t>Intensity/bunch:</a:t>
            </a:r>
            <a:r>
              <a:rPr lang="en-US" dirty="0" smtClean="0">
                <a:latin typeface="Chalkboard"/>
                <a:cs typeface="Chalkboard"/>
                <a:sym typeface="Wingdings"/>
              </a:rPr>
              <a:t> close to the limit of longitudinal instability in the PS</a:t>
            </a:r>
          </a:p>
          <a:p>
            <a:pPr marL="1105200" lvl="1">
              <a:buClr>
                <a:schemeClr val="bg2"/>
              </a:buClr>
              <a:buFont typeface="Wingdings" charset="2"/>
              <a:buChar char="q"/>
            </a:pPr>
            <a:r>
              <a:rPr lang="en-US" b="1" dirty="0" smtClean="0">
                <a:latin typeface="Chalkboard"/>
                <a:cs typeface="Chalkboard"/>
              </a:rPr>
              <a:t>Brightness</a:t>
            </a:r>
            <a:r>
              <a:rPr lang="en-US" dirty="0" smtClean="0">
                <a:latin typeface="Chalkboard"/>
                <a:cs typeface="Chalkboard"/>
              </a:rPr>
              <a:t>:</a:t>
            </a:r>
            <a:r>
              <a:rPr lang="en-US" dirty="0" smtClean="0">
                <a:latin typeface="Chalkboard"/>
                <a:cs typeface="Chalkboard"/>
                <a:sym typeface="Wingdings"/>
              </a:rPr>
              <a:t> BCMS at the present space charge limit in the SPS</a:t>
            </a:r>
            <a:endParaRPr lang="en-US" dirty="0" smtClean="0">
              <a:latin typeface="Chalkboard"/>
              <a:cs typeface="Chalkboard"/>
            </a:endParaRPr>
          </a:p>
          <a:p>
            <a:pPr>
              <a:buFont typeface="Wingdings" charset="2"/>
              <a:buChar char="q"/>
            </a:pPr>
            <a:r>
              <a:rPr lang="en-US" dirty="0" smtClean="0">
                <a:latin typeface="Chalkboard"/>
                <a:cs typeface="Chalkboard"/>
              </a:rPr>
              <a:t>25 ns beam</a:t>
            </a:r>
          </a:p>
          <a:p>
            <a:pPr marL="1105200" lvl="1">
              <a:buClr>
                <a:schemeClr val="accent3"/>
              </a:buClr>
              <a:buFont typeface="Wingdings" charset="2"/>
              <a:buChar char="q"/>
            </a:pPr>
            <a:r>
              <a:rPr lang="en-US" b="1" dirty="0" smtClean="0">
                <a:latin typeface="Chalkboard"/>
                <a:cs typeface="Chalkboard"/>
              </a:rPr>
              <a:t>Intensity/bunch:</a:t>
            </a:r>
            <a:r>
              <a:rPr lang="en-US" dirty="0" smtClean="0">
                <a:latin typeface="Chalkboard"/>
                <a:cs typeface="Chalkboard"/>
                <a:sym typeface="Wingdings"/>
              </a:rPr>
              <a:t> close to the limit of RF power and longitudinal instability in the SPS</a:t>
            </a:r>
          </a:p>
          <a:p>
            <a:pPr marL="1105200" lvl="1">
              <a:buClr>
                <a:schemeClr val="accent3"/>
              </a:buClr>
              <a:buFont typeface="Wingdings" charset="2"/>
              <a:buChar char="q"/>
            </a:pPr>
            <a:r>
              <a:rPr lang="en-US" b="1" dirty="0" smtClean="0">
                <a:latin typeface="Chalkboard"/>
                <a:cs typeface="Chalkboard"/>
              </a:rPr>
              <a:t>Brightness</a:t>
            </a:r>
            <a:r>
              <a:rPr lang="en-US" dirty="0" smtClean="0">
                <a:latin typeface="Chalkboard"/>
                <a:cs typeface="Chalkboard"/>
              </a:rPr>
              <a:t>:</a:t>
            </a:r>
            <a:r>
              <a:rPr lang="en-US" dirty="0" smtClean="0">
                <a:latin typeface="Chalkboard"/>
                <a:cs typeface="Chalkboard"/>
                <a:sym typeface="Wingdings"/>
              </a:rPr>
              <a:t> At the present space charge limit in the PS</a:t>
            </a:r>
            <a:endParaRPr lang="en-US" dirty="0"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198117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316416" cy="141194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LHC50/25 beam production after LS1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84784"/>
            <a:ext cx="8856984" cy="5378024"/>
          </a:xfrm>
        </p:spPr>
        <p:txBody>
          <a:bodyPr>
            <a:normAutofit fontScale="62500" lnSpcReduction="20000"/>
          </a:bodyPr>
          <a:lstStyle/>
          <a:p>
            <a:pPr>
              <a:buFont typeface="Wingdings" charset="2"/>
              <a:buChar char="q"/>
            </a:pPr>
            <a:r>
              <a:rPr lang="en-US" dirty="0"/>
              <a:t>Recover 2012 </a:t>
            </a:r>
            <a:r>
              <a:rPr lang="en-US" dirty="0" smtClean="0"/>
              <a:t>performance</a:t>
            </a:r>
          </a:p>
          <a:p>
            <a:pPr lvl="1">
              <a:buFont typeface="Wingdings" charset="2"/>
              <a:buChar char="q"/>
            </a:pPr>
            <a:r>
              <a:rPr lang="en-US" dirty="0" smtClean="0"/>
              <a:t>Machines </a:t>
            </a:r>
            <a:r>
              <a:rPr lang="en-US" dirty="0"/>
              <a:t>exposed to </a:t>
            </a:r>
            <a:r>
              <a:rPr lang="en-US" dirty="0" smtClean="0"/>
              <a:t>air</a:t>
            </a:r>
            <a:r>
              <a:rPr lang="en-US" dirty="0"/>
              <a:t>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electron cloud </a:t>
            </a:r>
            <a:r>
              <a:rPr lang="en-US" dirty="0" smtClean="0">
                <a:sym typeface="Wingdings"/>
              </a:rPr>
              <a:t> SPS scrubbing run</a:t>
            </a:r>
          </a:p>
          <a:p>
            <a:pPr lvl="1">
              <a:buFont typeface="Wingdings" charset="2"/>
              <a:buChar char="q"/>
            </a:pPr>
            <a:r>
              <a:rPr lang="en-US" dirty="0" smtClean="0"/>
              <a:t>RF </a:t>
            </a:r>
            <a:r>
              <a:rPr lang="en-US" dirty="0"/>
              <a:t>manipulations in the PS </a:t>
            </a:r>
            <a:r>
              <a:rPr lang="en-US" dirty="0" smtClean="0"/>
              <a:t>performed at 2.5 </a:t>
            </a:r>
            <a:r>
              <a:rPr lang="en-US" dirty="0" err="1" smtClean="0"/>
              <a:t>GeV</a:t>
            </a:r>
            <a:r>
              <a:rPr lang="en-US" dirty="0" smtClean="0"/>
              <a:t> instead of 1.4 </a:t>
            </a:r>
            <a:r>
              <a:rPr lang="en-US" dirty="0" err="1" smtClean="0"/>
              <a:t>GeV</a:t>
            </a:r>
            <a:r>
              <a:rPr lang="en-US" dirty="0" smtClean="0"/>
              <a:t> in all LHC cycles (regularly used with BCMS beams in 2012) </a:t>
            </a:r>
            <a:endParaRPr lang="en-US" dirty="0" smtClean="0">
              <a:sym typeface="Wingdings"/>
            </a:endParaRPr>
          </a:p>
          <a:p>
            <a:pPr lvl="2">
              <a:buFont typeface="Wingdings" charset="2"/>
              <a:buChar char="q"/>
            </a:pPr>
            <a:r>
              <a:rPr lang="en-US" dirty="0" smtClean="0">
                <a:sym typeface="Wingdings"/>
              </a:rPr>
              <a:t>increases available bucket area</a:t>
            </a:r>
          </a:p>
          <a:p>
            <a:pPr lvl="2">
              <a:buFont typeface="Wingdings" charset="2"/>
              <a:buChar char="q"/>
            </a:pPr>
            <a:r>
              <a:rPr lang="en-US" dirty="0"/>
              <a:t>tuning groups of cavities have changed </a:t>
            </a:r>
            <a:r>
              <a:rPr lang="en-US" dirty="0" smtClean="0">
                <a:sym typeface="Wingdings"/>
              </a:rPr>
              <a:t> allows for </a:t>
            </a:r>
            <a:r>
              <a:rPr lang="en-US" dirty="0" smtClean="0"/>
              <a:t>further increase of </a:t>
            </a:r>
            <a:r>
              <a:rPr lang="en-US" dirty="0"/>
              <a:t>bucket area</a:t>
            </a:r>
          </a:p>
          <a:p>
            <a:pPr>
              <a:buClrTx/>
              <a:buFont typeface="Wingdings" charset="2"/>
              <a:buChar char="q"/>
            </a:pPr>
            <a:r>
              <a:rPr lang="en-US" dirty="0" smtClean="0">
                <a:solidFill>
                  <a:srgbClr val="FF0000"/>
                </a:solidFill>
              </a:rPr>
              <a:t>Potential </a:t>
            </a:r>
            <a:r>
              <a:rPr lang="en-US" dirty="0">
                <a:solidFill>
                  <a:srgbClr val="FF0000"/>
                </a:solidFill>
              </a:rPr>
              <a:t>for </a:t>
            </a:r>
            <a:r>
              <a:rPr lang="en-US" b="1" dirty="0">
                <a:solidFill>
                  <a:srgbClr val="FF0000"/>
                </a:solidFill>
              </a:rPr>
              <a:t>higher bunch intensity</a:t>
            </a:r>
          </a:p>
          <a:p>
            <a:pPr lvl="1">
              <a:buFont typeface="Wingdings" charset="2"/>
              <a:buChar char="q"/>
            </a:pPr>
            <a:r>
              <a:rPr lang="en-US" dirty="0" smtClean="0"/>
              <a:t>Possible benefits in </a:t>
            </a:r>
            <a:r>
              <a:rPr lang="en-US" dirty="0"/>
              <a:t>the </a:t>
            </a:r>
            <a:r>
              <a:rPr lang="en-US" dirty="0" smtClean="0"/>
              <a:t>PS from</a:t>
            </a:r>
          </a:p>
          <a:p>
            <a:pPr lvl="2">
              <a:buFont typeface="Wingdings" charset="2"/>
              <a:buChar char="q"/>
            </a:pPr>
            <a:r>
              <a:rPr lang="en-US" dirty="0"/>
              <a:t>u</a:t>
            </a:r>
            <a:r>
              <a:rPr lang="en-US" dirty="0" smtClean="0"/>
              <a:t>pgraded </a:t>
            </a:r>
            <a:r>
              <a:rPr lang="en-US" dirty="0"/>
              <a:t>1-turn delay feedback for 10 MHz cavities (available at start-up 2014</a:t>
            </a:r>
            <a:r>
              <a:rPr lang="en-US" dirty="0" smtClean="0"/>
              <a:t>)</a:t>
            </a:r>
          </a:p>
          <a:p>
            <a:pPr lvl="2">
              <a:buFont typeface="Wingdings" charset="2"/>
              <a:buChar char="q"/>
            </a:pPr>
            <a:r>
              <a:rPr lang="en-US" dirty="0" smtClean="0"/>
              <a:t>upgraded </a:t>
            </a:r>
            <a:r>
              <a:rPr lang="en-US" dirty="0"/>
              <a:t>longitudinal coupled-bunch feedback (commissioning </a:t>
            </a:r>
            <a:r>
              <a:rPr lang="en-US" dirty="0" smtClean="0"/>
              <a:t>starting in 2014)</a:t>
            </a:r>
          </a:p>
          <a:p>
            <a:pPr lvl="1">
              <a:lnSpc>
                <a:spcPct val="110000"/>
              </a:lnSpc>
              <a:buFont typeface="Wingdings" charset="2"/>
              <a:buChar char="q"/>
            </a:pPr>
            <a:r>
              <a:rPr lang="en-US" dirty="0"/>
              <a:t>25 ns up to 1.3 x 10</a:t>
            </a:r>
            <a:r>
              <a:rPr lang="en-US" baseline="30000" dirty="0"/>
              <a:t>11</a:t>
            </a:r>
            <a:r>
              <a:rPr lang="en-US" dirty="0"/>
              <a:t> p/b at </a:t>
            </a:r>
            <a:r>
              <a:rPr lang="en-US" dirty="0" smtClean="0"/>
              <a:t>SPS </a:t>
            </a:r>
            <a:r>
              <a:rPr lang="en-US" dirty="0"/>
              <a:t>extraction </a:t>
            </a:r>
            <a:r>
              <a:rPr lang="en-US" dirty="0" smtClean="0"/>
              <a:t>as during 2012 MDs (</a:t>
            </a:r>
            <a:r>
              <a:rPr lang="en-US" dirty="0"/>
              <a:t>limited by RF power and longitudinal </a:t>
            </a:r>
            <a:r>
              <a:rPr lang="en-US" dirty="0" smtClean="0"/>
              <a:t>instabilities in the SPS)</a:t>
            </a:r>
          </a:p>
          <a:p>
            <a:pPr>
              <a:buClrTx/>
              <a:buFont typeface="Wingdings" charset="2"/>
              <a:buChar char="q"/>
            </a:pPr>
            <a:r>
              <a:rPr lang="en-US" dirty="0" smtClean="0">
                <a:solidFill>
                  <a:srgbClr val="FF0000"/>
                </a:solidFill>
              </a:rPr>
              <a:t>Potential </a:t>
            </a:r>
            <a:r>
              <a:rPr lang="en-US" dirty="0">
                <a:solidFill>
                  <a:srgbClr val="FF0000"/>
                </a:solidFill>
              </a:rPr>
              <a:t>for </a:t>
            </a:r>
            <a:r>
              <a:rPr lang="en-US" b="1" dirty="0">
                <a:solidFill>
                  <a:srgbClr val="FF0000"/>
                </a:solidFill>
              </a:rPr>
              <a:t>higher </a:t>
            </a:r>
            <a:r>
              <a:rPr lang="en-US" b="1" dirty="0" smtClean="0">
                <a:solidFill>
                  <a:srgbClr val="FF0000"/>
                </a:solidFill>
              </a:rPr>
              <a:t>brightness</a:t>
            </a:r>
            <a:r>
              <a:rPr lang="en-US" b="1" dirty="0" smtClean="0"/>
              <a:t> </a:t>
            </a:r>
            <a:r>
              <a:rPr lang="en-US" dirty="0" smtClean="0"/>
              <a:t>(as from RLIUP workshop)</a:t>
            </a:r>
            <a:endParaRPr lang="en-US" dirty="0"/>
          </a:p>
          <a:p>
            <a:pPr lvl="1">
              <a:buFont typeface="Wingdings" charset="2"/>
              <a:buChar char="q"/>
            </a:pPr>
            <a:r>
              <a:rPr lang="en-US" dirty="0" smtClean="0"/>
              <a:t>PS: Alleviate space </a:t>
            </a:r>
            <a:r>
              <a:rPr lang="en-US" dirty="0"/>
              <a:t>charge </a:t>
            </a:r>
            <a:r>
              <a:rPr lang="en-US" dirty="0" smtClean="0"/>
              <a:t>by </a:t>
            </a:r>
            <a:r>
              <a:rPr lang="en-US" dirty="0"/>
              <a:t>longer bunches and larger momentum </a:t>
            </a:r>
            <a:r>
              <a:rPr lang="en-US" dirty="0" smtClean="0"/>
              <a:t>spread </a:t>
            </a:r>
          </a:p>
          <a:p>
            <a:pPr lvl="2">
              <a:buFont typeface="Wingdings" charset="2"/>
              <a:buChar char="q"/>
            </a:pPr>
            <a:r>
              <a:rPr lang="en-US" dirty="0" smtClean="0"/>
              <a:t>need </a:t>
            </a:r>
            <a:r>
              <a:rPr lang="en-US" dirty="0">
                <a:sym typeface="Wingdings"/>
              </a:rPr>
              <a:t>longitudinal blow-up on the PSB ramp to produce required emittance </a:t>
            </a:r>
            <a:endParaRPr lang="en-US" dirty="0" smtClean="0"/>
          </a:p>
          <a:p>
            <a:pPr lvl="2">
              <a:buFont typeface="Wingdings" charset="2"/>
              <a:buChar char="q"/>
            </a:pPr>
            <a:r>
              <a:rPr lang="en-US" dirty="0" smtClean="0">
                <a:sym typeface="Wingdings"/>
              </a:rPr>
              <a:t>use </a:t>
            </a:r>
            <a:r>
              <a:rPr lang="en-US" dirty="0">
                <a:sym typeface="Wingdings"/>
              </a:rPr>
              <a:t>of h1+2 in phase at </a:t>
            </a:r>
            <a:r>
              <a:rPr lang="en-US" dirty="0" smtClean="0">
                <a:sym typeface="Wingdings"/>
              </a:rPr>
              <a:t>PSB </a:t>
            </a:r>
            <a:r>
              <a:rPr lang="en-US" dirty="0">
                <a:sym typeface="Wingdings"/>
              </a:rPr>
              <a:t>extraction to keep these larger longitudinal emittance bunches within </a:t>
            </a:r>
            <a:r>
              <a:rPr lang="en-US" dirty="0" smtClean="0">
                <a:sym typeface="Wingdings"/>
              </a:rPr>
              <a:t> </a:t>
            </a:r>
            <a:r>
              <a:rPr lang="en-US" dirty="0">
                <a:sym typeface="Wingdings"/>
              </a:rPr>
              <a:t>certain length (recombination kicker rise time constraint)</a:t>
            </a:r>
          </a:p>
          <a:p>
            <a:pPr lvl="1">
              <a:buFont typeface="Wingdings" charset="2"/>
              <a:buChar char="q"/>
            </a:pPr>
            <a:r>
              <a:rPr lang="en-US" dirty="0" smtClean="0"/>
              <a:t>SPS : further </a:t>
            </a:r>
            <a:r>
              <a:rPr lang="en-US" dirty="0"/>
              <a:t>working point </a:t>
            </a:r>
            <a:r>
              <a:rPr lang="en-US" dirty="0" smtClean="0"/>
              <a:t>optimization for 50 ns BCMS beam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162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Post-LS1: PSB – PS transfer</a:t>
            </a: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58851" y="4782803"/>
            <a:ext cx="8128776" cy="1670533"/>
          </a:xfrm>
          <a:prstGeom prst="rect">
            <a:avLst/>
          </a:prstGeom>
          <a:ln w="28575" cmpd="sng">
            <a:solidFill>
              <a:srgbClr val="FF0000"/>
            </a:solidFill>
          </a:ln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b="1" dirty="0" smtClean="0"/>
              <a:t>Longitudinal </a:t>
            </a:r>
            <a:r>
              <a:rPr lang="en-US" b="1" dirty="0" err="1" smtClean="0"/>
              <a:t>emittance</a:t>
            </a:r>
            <a:r>
              <a:rPr lang="en-US" b="1" dirty="0" smtClean="0"/>
              <a:t> per bunch </a:t>
            </a:r>
            <a:r>
              <a:rPr lang="en-US" dirty="0" smtClean="0"/>
              <a:t>at PS injection should not exceed</a:t>
            </a:r>
            <a:endParaRPr lang="en-US" sz="1600" dirty="0" smtClean="0"/>
          </a:p>
          <a:p>
            <a:pPr marL="0" indent="0">
              <a:buFont typeface="Arial"/>
              <a:buNone/>
            </a:pPr>
            <a:endParaRPr lang="en-US" sz="1600" dirty="0" smtClean="0"/>
          </a:p>
          <a:p>
            <a:r>
              <a:rPr lang="en-US" dirty="0" smtClean="0"/>
              <a:t>[Total Split Factor x 0.35 </a:t>
            </a:r>
            <a:r>
              <a:rPr lang="en-US" dirty="0" err="1" smtClean="0"/>
              <a:t>eVs</a:t>
            </a:r>
            <a:r>
              <a:rPr lang="en-US" dirty="0" smtClean="0"/>
              <a:t>]/1.1 (includes 10% margin for blow-up)</a:t>
            </a:r>
          </a:p>
          <a:p>
            <a:r>
              <a:rPr lang="en-US" dirty="0" smtClean="0"/>
              <a:t>About 3 </a:t>
            </a:r>
            <a:r>
              <a:rPr lang="en-US" dirty="0" err="1" smtClean="0"/>
              <a:t>eVs</a:t>
            </a:r>
            <a:r>
              <a:rPr lang="en-US" dirty="0" smtClean="0"/>
              <a:t> (h=7) and 2 </a:t>
            </a:r>
            <a:r>
              <a:rPr lang="en-US" dirty="0" err="1" smtClean="0"/>
              <a:t>eVs</a:t>
            </a:r>
            <a:r>
              <a:rPr lang="en-US" dirty="0" smtClean="0"/>
              <a:t> (h=9) for RF manipulations at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kin</a:t>
            </a:r>
            <a:r>
              <a:rPr lang="en-US" dirty="0" smtClean="0"/>
              <a:t>=2.5 </a:t>
            </a:r>
            <a:r>
              <a:rPr lang="en-US" dirty="0" err="1" smtClean="0"/>
              <a:t>GeV</a:t>
            </a:r>
            <a:endParaRPr lang="en-US" dirty="0" smtClean="0"/>
          </a:p>
          <a:p>
            <a:r>
              <a:rPr lang="en-US" dirty="0" smtClean="0"/>
              <a:t>[FB Split Factor x 1 </a:t>
            </a:r>
            <a:r>
              <a:rPr lang="en-US" dirty="0" err="1" smtClean="0"/>
              <a:t>eVs</a:t>
            </a:r>
            <a:r>
              <a:rPr lang="en-US" dirty="0" smtClean="0"/>
              <a:t>] for transition crossing in h=21 </a:t>
            </a:r>
          </a:p>
          <a:p>
            <a:r>
              <a:rPr lang="en-US" dirty="0" smtClean="0"/>
              <a:t>Matched value in the PSB (h1+2) to obtain the above bunch lengths</a:t>
            </a:r>
          </a:p>
          <a:p>
            <a:pPr lvl="2"/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728963">
            <a:off x="3935279" y="2344701"/>
            <a:ext cx="641116" cy="62108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5367" y="1452428"/>
            <a:ext cx="3599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Recombination kicker rise time: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847829"/>
              </p:ext>
            </p:extLst>
          </p:nvPr>
        </p:nvGraphicFramePr>
        <p:xfrm>
          <a:off x="843459" y="3142091"/>
          <a:ext cx="6272476" cy="13208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68119"/>
                <a:gridCol w="1568119"/>
                <a:gridCol w="1568119"/>
                <a:gridCol w="1568119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E</a:t>
                      </a:r>
                      <a:r>
                        <a:rPr lang="en-US" sz="1600" baseline="-25000" dirty="0" err="1" smtClean="0"/>
                        <a:t>kin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Bucket</a:t>
                      </a:r>
                      <a:r>
                        <a:rPr lang="en-US" sz="1600" baseline="0" dirty="0" smtClean="0"/>
                        <a:t> length</a:t>
                      </a:r>
                      <a:endParaRPr lang="en-US" sz="16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Max</a:t>
                      </a:r>
                      <a:r>
                        <a:rPr lang="en-US" sz="1600" baseline="0" dirty="0" smtClean="0"/>
                        <a:t> b</a:t>
                      </a:r>
                      <a:r>
                        <a:rPr lang="en-US" sz="1600" dirty="0" smtClean="0"/>
                        <a:t>unch</a:t>
                      </a:r>
                      <a:r>
                        <a:rPr lang="en-US" sz="1600" baseline="0" dirty="0" smtClean="0"/>
                        <a:t> length</a:t>
                      </a:r>
                      <a:endParaRPr lang="en-US" sz="16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h=7 (</a:t>
                      </a:r>
                      <a:r>
                        <a:rPr lang="en-US" sz="1600" b="1" dirty="0" err="1" smtClean="0"/>
                        <a:t>std</a:t>
                      </a:r>
                      <a:r>
                        <a:rPr lang="en-US" sz="1600" b="1" dirty="0" smtClean="0"/>
                        <a:t>)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1.4 </a:t>
                      </a:r>
                      <a:r>
                        <a:rPr lang="en-US" sz="1600" dirty="0" err="1" smtClean="0"/>
                        <a:t>GeV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327 ns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220 ns</a:t>
                      </a:r>
                      <a:endParaRPr lang="en-US" sz="16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h=9 (BCMS)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1.4 </a:t>
                      </a:r>
                      <a:r>
                        <a:rPr lang="en-US" sz="1600" dirty="0" err="1" smtClean="0"/>
                        <a:t>GeV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255 ns</a:t>
                      </a:r>
                      <a:endParaRPr lang="en-US" sz="1600" b="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150 ns</a:t>
                      </a:r>
                      <a:endParaRPr lang="en-US" sz="1600" b="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3044657"/>
              </p:ext>
            </p:extLst>
          </p:nvPr>
        </p:nvGraphicFramePr>
        <p:xfrm>
          <a:off x="228661" y="1821760"/>
          <a:ext cx="3555929" cy="741680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2438740"/>
                <a:gridCol w="111718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Kinetic energy,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E</a:t>
                      </a:r>
                      <a:r>
                        <a:rPr lang="en-US" sz="1600" baseline="-25000" dirty="0" err="1" smtClean="0"/>
                        <a:t>kin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Rise time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1.4 </a:t>
                      </a:r>
                      <a:r>
                        <a:rPr lang="en-US" sz="1600" dirty="0" err="1" smtClean="0"/>
                        <a:t>GeV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105 ns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054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Post-LS1: PSB – PS transfer</a:t>
            </a: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58851" y="4763856"/>
            <a:ext cx="8128776" cy="1670533"/>
          </a:xfrm>
          <a:prstGeom prst="rect">
            <a:avLst/>
          </a:prstGeom>
          <a:ln w="28575" cmpd="sng">
            <a:solidFill>
              <a:srgbClr val="FF0000"/>
            </a:solidFill>
          </a:ln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b="1" dirty="0" smtClean="0"/>
              <a:t>Longitudinal </a:t>
            </a:r>
            <a:r>
              <a:rPr lang="en-US" b="1" dirty="0" err="1" smtClean="0"/>
              <a:t>emittance</a:t>
            </a:r>
            <a:r>
              <a:rPr lang="en-US" b="1" dirty="0" smtClean="0"/>
              <a:t> per bunch </a:t>
            </a:r>
            <a:r>
              <a:rPr lang="en-US" dirty="0" smtClean="0"/>
              <a:t>at PS injection should not exceed</a:t>
            </a:r>
            <a:endParaRPr lang="en-US" sz="1600" dirty="0" smtClean="0"/>
          </a:p>
          <a:p>
            <a:pPr marL="0" indent="0">
              <a:buFont typeface="Arial"/>
              <a:buNone/>
            </a:pPr>
            <a:endParaRPr lang="en-US" sz="1600" dirty="0" smtClean="0"/>
          </a:p>
          <a:p>
            <a:r>
              <a:rPr lang="en-US" dirty="0" smtClean="0"/>
              <a:t>[Total Split Factor x 0.35 </a:t>
            </a:r>
            <a:r>
              <a:rPr lang="en-US" dirty="0" err="1" smtClean="0"/>
              <a:t>eVs</a:t>
            </a:r>
            <a:r>
              <a:rPr lang="en-US" dirty="0" smtClean="0"/>
              <a:t>]/1.1 (includes 10% margin for blow-up)</a:t>
            </a:r>
          </a:p>
          <a:p>
            <a:r>
              <a:rPr lang="en-US" dirty="0" smtClean="0"/>
              <a:t>About 3 </a:t>
            </a:r>
            <a:r>
              <a:rPr lang="en-US" dirty="0" err="1" smtClean="0"/>
              <a:t>eVs</a:t>
            </a:r>
            <a:r>
              <a:rPr lang="en-US" dirty="0" smtClean="0"/>
              <a:t> (h=7) and 2 </a:t>
            </a:r>
            <a:r>
              <a:rPr lang="en-US" dirty="0" err="1" smtClean="0"/>
              <a:t>eVs</a:t>
            </a:r>
            <a:r>
              <a:rPr lang="en-US" dirty="0" smtClean="0"/>
              <a:t> (h=9) for RF manipulations at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kin</a:t>
            </a:r>
            <a:r>
              <a:rPr lang="en-US" dirty="0" smtClean="0"/>
              <a:t>=2.5 </a:t>
            </a:r>
            <a:r>
              <a:rPr lang="en-US" dirty="0" err="1" smtClean="0"/>
              <a:t>GeV</a:t>
            </a:r>
            <a:endParaRPr lang="en-US" dirty="0" smtClean="0"/>
          </a:p>
          <a:p>
            <a:r>
              <a:rPr lang="en-US" dirty="0" smtClean="0"/>
              <a:t>[FB Split Factor x 1 </a:t>
            </a:r>
            <a:r>
              <a:rPr lang="en-US" dirty="0" err="1" smtClean="0"/>
              <a:t>eVs</a:t>
            </a:r>
            <a:r>
              <a:rPr lang="en-US" dirty="0" smtClean="0"/>
              <a:t>] for transition crossing in h=21 </a:t>
            </a:r>
          </a:p>
          <a:p>
            <a:r>
              <a:rPr lang="en-US" dirty="0" smtClean="0"/>
              <a:t>Matched value in the PSB (h1+2) to obtain the above bunch lengths</a:t>
            </a:r>
          </a:p>
          <a:p>
            <a:pPr lvl="2"/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85367" y="1433481"/>
            <a:ext cx="3599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Recombination kicker rise time: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6239970"/>
              </p:ext>
            </p:extLst>
          </p:nvPr>
        </p:nvGraphicFramePr>
        <p:xfrm>
          <a:off x="843459" y="3123144"/>
          <a:ext cx="7840595" cy="13208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68119"/>
                <a:gridCol w="1568119"/>
                <a:gridCol w="1568119"/>
                <a:gridCol w="1568119"/>
                <a:gridCol w="1568119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E</a:t>
                      </a:r>
                      <a:r>
                        <a:rPr lang="en-US" sz="1600" baseline="-25000" dirty="0" err="1" smtClean="0"/>
                        <a:t>kin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Bucket</a:t>
                      </a:r>
                      <a:r>
                        <a:rPr lang="en-US" sz="1600" baseline="0" dirty="0" smtClean="0"/>
                        <a:t> length</a:t>
                      </a:r>
                      <a:endParaRPr lang="en-US" sz="16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Max</a:t>
                      </a:r>
                      <a:r>
                        <a:rPr lang="en-US" sz="1600" baseline="0" dirty="0" smtClean="0"/>
                        <a:t> b</a:t>
                      </a:r>
                      <a:r>
                        <a:rPr lang="en-US" sz="1600" dirty="0" smtClean="0"/>
                        <a:t>unch</a:t>
                      </a:r>
                      <a:r>
                        <a:rPr lang="en-US" sz="1600" baseline="0" dirty="0" smtClean="0"/>
                        <a:t> length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Bunch length (pre-LS1)</a:t>
                      </a:r>
                      <a:endParaRPr lang="en-US" sz="16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h=7 (</a:t>
                      </a:r>
                      <a:r>
                        <a:rPr lang="en-US" sz="1600" b="1" dirty="0" err="1" smtClean="0"/>
                        <a:t>std</a:t>
                      </a:r>
                      <a:r>
                        <a:rPr lang="en-US" sz="1600" b="1" dirty="0" smtClean="0"/>
                        <a:t>)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1.4 </a:t>
                      </a:r>
                      <a:r>
                        <a:rPr lang="en-US" sz="1600" dirty="0" err="1" smtClean="0"/>
                        <a:t>GeV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327 ns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220 ns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180 ns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h=9 (BCMS)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1.4 </a:t>
                      </a:r>
                      <a:r>
                        <a:rPr lang="en-US" sz="1600" dirty="0" err="1" smtClean="0"/>
                        <a:t>GeV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255 ns</a:t>
                      </a:r>
                      <a:endParaRPr lang="en-US" sz="1600" b="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150 ns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150 ns</a:t>
                      </a:r>
                      <a:endParaRPr lang="en-US" sz="1600" b="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7731570"/>
              </p:ext>
            </p:extLst>
          </p:nvPr>
        </p:nvGraphicFramePr>
        <p:xfrm>
          <a:off x="4141768" y="5556840"/>
          <a:ext cx="4909660" cy="1112520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2144928"/>
                <a:gridCol w="1408220"/>
                <a:gridCol w="135651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RF Manipulation: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@1.4 </a:t>
                      </a:r>
                      <a:r>
                        <a:rPr lang="en-US" dirty="0" err="1" smtClean="0"/>
                        <a:t>GeV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@2.5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GeV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50 ns (</a:t>
                      </a:r>
                      <a:r>
                        <a:rPr lang="en-US" dirty="0" err="1" smtClean="0"/>
                        <a:t>Std</a:t>
                      </a:r>
                      <a:r>
                        <a:rPr lang="en-US" dirty="0" smtClean="0"/>
                        <a:t>/BCMS)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1.2/0.9 </a:t>
                      </a:r>
                      <a:r>
                        <a:rPr lang="en-US" dirty="0" err="1" smtClean="0"/>
                        <a:t>eVs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1.9/0.9 </a:t>
                      </a:r>
                      <a:r>
                        <a:rPr lang="en-US" dirty="0" err="1" smtClean="0"/>
                        <a:t>eVs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25 ns (</a:t>
                      </a:r>
                      <a:r>
                        <a:rPr lang="en-US" dirty="0" err="1" smtClean="0"/>
                        <a:t>Std</a:t>
                      </a:r>
                      <a:r>
                        <a:rPr lang="en-US" dirty="0" smtClean="0"/>
                        <a:t>/BCMS)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1.2/0.9 </a:t>
                      </a:r>
                      <a:r>
                        <a:rPr lang="en-US" dirty="0" err="1" smtClean="0"/>
                        <a:t>eVs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2.8/1.5 </a:t>
                      </a:r>
                      <a:r>
                        <a:rPr lang="en-US" dirty="0" err="1" smtClean="0"/>
                        <a:t>eVs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728963">
            <a:off x="3935279" y="2325754"/>
            <a:ext cx="641116" cy="621081"/>
          </a:xfrm>
          <a:prstGeom prst="rect">
            <a:avLst/>
          </a:prstGeom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0398698"/>
              </p:ext>
            </p:extLst>
          </p:nvPr>
        </p:nvGraphicFramePr>
        <p:xfrm>
          <a:off x="228661" y="1802813"/>
          <a:ext cx="3555929" cy="741680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2438740"/>
                <a:gridCol w="111718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Kinetic energy,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E</a:t>
                      </a:r>
                      <a:r>
                        <a:rPr lang="en-US" sz="1600" baseline="-25000" dirty="0" err="1" smtClean="0"/>
                        <a:t>kin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Rise time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1.4 </a:t>
                      </a:r>
                      <a:r>
                        <a:rPr lang="en-US" sz="1600" dirty="0" err="1" smtClean="0"/>
                        <a:t>GeV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105 ns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5629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none" dirty="0" smtClean="0"/>
              <a:t>Post-LS1: LHC25 </a:t>
            </a:r>
            <a:br>
              <a:rPr lang="en-US" u="none" dirty="0" smtClean="0"/>
            </a:br>
            <a:r>
              <a:rPr lang="en-US" u="none" dirty="0" smtClean="0"/>
              <a:t>(</a:t>
            </a:r>
            <a:r>
              <a:rPr lang="en-US" u="none" dirty="0" err="1" smtClean="0"/>
              <a:t>std</a:t>
            </a:r>
            <a:r>
              <a:rPr lang="en-US" u="none" dirty="0" smtClean="0"/>
              <a:t> &amp; BCMS)</a:t>
            </a:r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2" y="1713127"/>
            <a:ext cx="4780033" cy="4596193"/>
            <a:chOff x="3550078" y="1200969"/>
            <a:chExt cx="4780033" cy="4596193"/>
          </a:xfrm>
        </p:grpSpPr>
        <p:pic>
          <p:nvPicPr>
            <p:cNvPr id="14" name="Picture 13" descr="Post-LS1_Standard_1.4GeV_25ns_noUSs.eps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997" r="4994"/>
            <a:stretch/>
          </p:blipFill>
          <p:spPr>
            <a:xfrm>
              <a:off x="3550078" y="1477163"/>
              <a:ext cx="4533457" cy="4319999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4014672" y="1200969"/>
              <a:ext cx="4315439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700" b="1" dirty="0" err="1" smtClean="0"/>
                <a:t>Std</a:t>
              </a:r>
              <a:r>
                <a:rPr lang="en-US" sz="1700" b="1" dirty="0" smtClean="0"/>
                <a:t> with new longitudinal parameters</a:t>
              </a:r>
              <a:endParaRPr lang="en-US" sz="1700" b="1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613554" y="1711044"/>
            <a:ext cx="4589836" cy="4598276"/>
            <a:chOff x="4613554" y="985113"/>
            <a:chExt cx="4589836" cy="4598276"/>
          </a:xfrm>
        </p:grpSpPr>
        <p:pic>
          <p:nvPicPr>
            <p:cNvPr id="22" name="Picture 21" descr="Post-LS1_BCMS_1.4GeV_25ns_noUSs.eps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789" r="7135"/>
            <a:stretch/>
          </p:blipFill>
          <p:spPr>
            <a:xfrm>
              <a:off x="4613554" y="1263390"/>
              <a:ext cx="4421650" cy="4319999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4855474" y="985113"/>
              <a:ext cx="4347916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700" b="1" dirty="0" smtClean="0"/>
                <a:t>BCMS with new longitudinal parameters</a:t>
              </a:r>
              <a:endParaRPr lang="en-US" sz="1700" b="1" dirty="0"/>
            </a:p>
          </p:txBody>
        </p:sp>
      </p:grpSp>
      <p:sp>
        <p:nvSpPr>
          <p:cNvPr id="3" name="5-Point Star 2"/>
          <p:cNvSpPr>
            <a:spLocks noChangeAspect="1"/>
          </p:cNvSpPr>
          <p:nvPr/>
        </p:nvSpPr>
        <p:spPr>
          <a:xfrm>
            <a:off x="1918883" y="2430307"/>
            <a:ext cx="268995" cy="251996"/>
          </a:xfrm>
          <a:prstGeom prst="star5">
            <a:avLst/>
          </a:prstGeom>
          <a:solidFill>
            <a:srgbClr val="008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5-Point Star 24"/>
          <p:cNvSpPr>
            <a:spLocks noChangeAspect="1"/>
          </p:cNvSpPr>
          <p:nvPr/>
        </p:nvSpPr>
        <p:spPr>
          <a:xfrm>
            <a:off x="6513364" y="3992773"/>
            <a:ext cx="268995" cy="251996"/>
          </a:xfrm>
          <a:prstGeom prst="star5">
            <a:avLst/>
          </a:prstGeom>
          <a:solidFill>
            <a:srgbClr val="008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94292" y="2203144"/>
            <a:ext cx="8626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</a:rPr>
              <a:t>2012</a:t>
            </a:r>
            <a:endParaRPr lang="en-US" sz="1600" dirty="0">
              <a:solidFill>
                <a:srgbClr val="008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99228" y="3750861"/>
            <a:ext cx="8626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</a:rPr>
              <a:t>2012</a:t>
            </a:r>
            <a:endParaRPr lang="en-US" sz="1600" dirty="0">
              <a:solidFill>
                <a:srgbClr val="008000"/>
              </a:solidFill>
            </a:endParaRPr>
          </a:p>
        </p:txBody>
      </p:sp>
      <p:sp>
        <p:nvSpPr>
          <p:cNvPr id="24" name="Donut 23"/>
          <p:cNvSpPr>
            <a:spLocks noChangeAspect="1"/>
          </p:cNvSpPr>
          <p:nvPr/>
        </p:nvSpPr>
        <p:spPr>
          <a:xfrm>
            <a:off x="6692821" y="4065473"/>
            <a:ext cx="295901" cy="288000"/>
          </a:xfrm>
          <a:prstGeom prst="donut">
            <a:avLst>
              <a:gd name="adj" fmla="val 13831"/>
            </a:avLst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Donut 22"/>
          <p:cNvSpPr>
            <a:spLocks noChangeAspect="1"/>
          </p:cNvSpPr>
          <p:nvPr/>
        </p:nvSpPr>
        <p:spPr>
          <a:xfrm>
            <a:off x="2076866" y="2639321"/>
            <a:ext cx="295901" cy="288000"/>
          </a:xfrm>
          <a:prstGeom prst="donut">
            <a:avLst>
              <a:gd name="adj" fmla="val 13831"/>
            </a:avLst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628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5" grpId="0" animBg="1"/>
      <p:bldP spid="6" grpId="0"/>
      <p:bldP spid="27" grpId="0"/>
      <p:bldP spid="24" grpId="0" animBg="1"/>
      <p:bldP spid="2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6512" y="40341"/>
            <a:ext cx="8316416" cy="1411941"/>
          </a:xfrm>
        </p:spPr>
        <p:txBody>
          <a:bodyPr/>
          <a:lstStyle/>
          <a:p>
            <a:r>
              <a:rPr lang="en-US" dirty="0"/>
              <a:t>Beam parameters </a:t>
            </a:r>
            <a:r>
              <a:rPr lang="en-US" dirty="0" smtClean="0"/>
              <a:t>at LHC </a:t>
            </a:r>
            <a:r>
              <a:rPr lang="en-US" dirty="0"/>
              <a:t>injection after LS1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1659936"/>
              </p:ext>
            </p:extLst>
          </p:nvPr>
        </p:nvGraphicFramePr>
        <p:xfrm>
          <a:off x="393698" y="3569690"/>
          <a:ext cx="4927602" cy="11125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33220"/>
                <a:gridCol w="1633220"/>
                <a:gridCol w="1661162"/>
              </a:tblGrid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50 ns</a:t>
                      </a:r>
                      <a:endParaRPr lang="en-US" sz="1600" dirty="0">
                        <a:solidFill>
                          <a:srgbClr val="D9D9D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4D4D4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4D4D4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Intensity (p/b)</a:t>
                      </a:r>
                      <a:endParaRPr lang="en-US" sz="1600" dirty="0">
                        <a:solidFill>
                          <a:srgbClr val="D9D9D9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rgbClr val="4D4D4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Emittance (</a:t>
                      </a:r>
                      <a:r>
                        <a:rPr lang="en-US" sz="1600" dirty="0" err="1" smtClean="0"/>
                        <a:t>μm</a:t>
                      </a:r>
                      <a:r>
                        <a:rPr lang="en-US" sz="1600" dirty="0" smtClean="0"/>
                        <a:t>)</a:t>
                      </a:r>
                      <a:endParaRPr lang="en-US" sz="1600" dirty="0">
                        <a:solidFill>
                          <a:srgbClr val="D9D9D9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4D4D4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D4D4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Standard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4D4D4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1.7 x 10</a:t>
                      </a:r>
                      <a:r>
                        <a:rPr lang="en-US" sz="1600" baseline="30000" dirty="0" smtClean="0">
                          <a:solidFill>
                            <a:srgbClr val="000000"/>
                          </a:solidFill>
                        </a:rPr>
                        <a:t>11</a:t>
                      </a:r>
                      <a:endParaRPr lang="en-US" sz="1600" dirty="0" smtClean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1.7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4D4D4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BCMS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4D4D4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4D4D4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1.7 x 10</a:t>
                      </a:r>
                      <a:r>
                        <a:rPr lang="en-US" sz="1600" baseline="30000" dirty="0" smtClean="0">
                          <a:solidFill>
                            <a:srgbClr val="000000"/>
                          </a:solidFill>
                        </a:rPr>
                        <a:t>11</a:t>
                      </a:r>
                      <a:endParaRPr lang="en-US" sz="16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rgbClr val="4D4D4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1.1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4D4D4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4D4D4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2338796"/>
              </p:ext>
            </p:extLst>
          </p:nvPr>
        </p:nvGraphicFramePr>
        <p:xfrm>
          <a:off x="393698" y="2284791"/>
          <a:ext cx="4927602" cy="11125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33220"/>
                <a:gridCol w="1633220"/>
                <a:gridCol w="1661162"/>
              </a:tblGrid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25 ns</a:t>
                      </a:r>
                      <a:endParaRPr lang="en-US" sz="1600" dirty="0">
                        <a:solidFill>
                          <a:srgbClr val="D9D9D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4D4D4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4D4D4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Intensity (p/b)</a:t>
                      </a:r>
                      <a:endParaRPr lang="en-US" sz="1600" dirty="0">
                        <a:solidFill>
                          <a:srgbClr val="D9D9D9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rgbClr val="4D4D4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Emittance (</a:t>
                      </a:r>
                      <a:r>
                        <a:rPr lang="en-US" sz="1600" dirty="0" err="1" smtClean="0"/>
                        <a:t>μm</a:t>
                      </a:r>
                      <a:r>
                        <a:rPr lang="en-US" sz="1600" dirty="0" smtClean="0"/>
                        <a:t>)</a:t>
                      </a:r>
                      <a:endParaRPr lang="en-US" sz="1600" dirty="0">
                        <a:solidFill>
                          <a:srgbClr val="D9D9D9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4D4D4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D4D4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Standard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4D4D4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1.2 x 10</a:t>
                      </a:r>
                      <a:r>
                        <a:rPr lang="en-US" sz="1600" baseline="30000" dirty="0" smtClean="0">
                          <a:solidFill>
                            <a:srgbClr val="000000"/>
                          </a:solidFill>
                        </a:rPr>
                        <a:t>11</a:t>
                      </a:r>
                      <a:endParaRPr lang="en-US" sz="1600" dirty="0" smtClean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2.6</a:t>
                      </a:r>
                    </a:p>
                  </a:txBody>
                  <a:tcPr>
                    <a:lnR w="12700" cap="flat" cmpd="sng" algn="ctr">
                      <a:solidFill>
                        <a:srgbClr val="4D4D4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BCMS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4D4D4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4D4D4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1.15 x 10</a:t>
                      </a:r>
                      <a:r>
                        <a:rPr lang="en-US" sz="1600" baseline="30000" dirty="0" smtClean="0">
                          <a:solidFill>
                            <a:srgbClr val="000000"/>
                          </a:solidFill>
                        </a:rPr>
                        <a:t>11</a:t>
                      </a:r>
                      <a:endParaRPr lang="en-US" sz="16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rgbClr val="4D4D4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1.4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4D4D4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4D4D4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692400" y="1916832"/>
            <a:ext cx="1941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</a:rPr>
              <a:t>2012 performance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09700" y="4841602"/>
            <a:ext cx="377305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"/>
            </a:pPr>
            <a:r>
              <a:rPr lang="en-US" sz="1600" dirty="0" smtClean="0"/>
              <a:t>Assuming </a:t>
            </a:r>
            <a:r>
              <a:rPr lang="en-US" sz="1600" dirty="0"/>
              <a:t>transport in the PS and SPS within budgets like in </a:t>
            </a:r>
            <a:r>
              <a:rPr lang="en-US" sz="1600" dirty="0" smtClean="0"/>
              <a:t>2012</a:t>
            </a:r>
          </a:p>
          <a:p>
            <a:pPr marL="285750" indent="-285750">
              <a:buFont typeface="Wingdings" charset="2"/>
              <a:buChar char=""/>
            </a:pPr>
            <a:endParaRPr lang="en-US" sz="1600" dirty="0"/>
          </a:p>
          <a:p>
            <a:pPr marL="285750" indent="-285750">
              <a:buFont typeface="Wingdings" charset="2"/>
              <a:buChar char=""/>
            </a:pPr>
            <a:r>
              <a:rPr lang="en-US" sz="1600" b="1" dirty="0" smtClean="0">
                <a:solidFill>
                  <a:srgbClr val="FF0000"/>
                </a:solidFill>
              </a:rPr>
              <a:t>Requires successful SPS scrubbing !</a:t>
            </a:r>
          </a:p>
          <a:p>
            <a:pPr marL="285750" indent="-285750">
              <a:buFont typeface="Wingdings" charset="2"/>
              <a:buChar char=""/>
            </a:pPr>
            <a:endParaRPr lang="en-US" sz="1600" dirty="0" smtClean="0"/>
          </a:p>
          <a:p>
            <a:pPr marL="285750" indent="-285750">
              <a:buFont typeface="Wingdings" charset="2"/>
              <a:buChar char=""/>
            </a:pPr>
            <a:r>
              <a:rPr lang="en-US" sz="1600" dirty="0" smtClean="0"/>
              <a:t>All beams to be prepared in 2014!</a:t>
            </a:r>
            <a:endParaRPr lang="en-US" sz="1600" dirty="0"/>
          </a:p>
          <a:p>
            <a:endParaRPr 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059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>
            <a:spLocks noGrp="1"/>
          </p:cNvSpPr>
          <p:nvPr>
            <p:ph type="title"/>
          </p:nvPr>
        </p:nvSpPr>
        <p:spPr>
          <a:xfrm>
            <a:off x="107504" y="404664"/>
            <a:ext cx="8226854" cy="528507"/>
          </a:xfrm>
        </p:spPr>
        <p:txBody>
          <a:bodyPr>
            <a:noAutofit/>
          </a:bodyPr>
          <a:lstStyle/>
          <a:p>
            <a:r>
              <a:rPr lang="en-US" u="none" dirty="0" smtClean="0"/>
              <a:t>Acknowledgements</a:t>
            </a:r>
            <a:endParaRPr lang="en-US" u="none" dirty="0"/>
          </a:p>
        </p:txBody>
      </p:sp>
      <p:sp>
        <p:nvSpPr>
          <p:cNvPr id="3" name="Rectangle 2"/>
          <p:cNvSpPr/>
          <p:nvPr/>
        </p:nvSpPr>
        <p:spPr>
          <a:xfrm>
            <a:off x="0" y="1700808"/>
            <a:ext cx="9144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2400"/>
              </a:spcBef>
              <a:buClr>
                <a:srgbClr val="BAABE3"/>
              </a:buClr>
            </a:pPr>
            <a:r>
              <a:rPr lang="en-US" sz="3600" dirty="0" smtClean="0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G</a:t>
            </a:r>
            <a:r>
              <a:rPr lang="en-US" sz="3600" dirty="0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. </a:t>
            </a:r>
            <a:r>
              <a:rPr lang="en-US" sz="3600" dirty="0" err="1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Arduini</a:t>
            </a:r>
            <a:r>
              <a:rPr lang="en-US" sz="3600" dirty="0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, </a:t>
            </a:r>
            <a:r>
              <a:rPr lang="en-US" sz="3600" dirty="0" smtClean="0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T. </a:t>
            </a:r>
            <a:r>
              <a:rPr lang="en-US" sz="3600" dirty="0" err="1" smtClean="0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Argyropoulos</a:t>
            </a:r>
            <a:r>
              <a:rPr lang="en-US" sz="3600" dirty="0" smtClean="0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, </a:t>
            </a:r>
            <a:r>
              <a:rPr lang="en-US" sz="3600" dirty="0" smtClean="0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M. </a:t>
            </a:r>
            <a:r>
              <a:rPr lang="en-US" sz="3600" dirty="0" err="1" smtClean="0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Bodendorfer</a:t>
            </a:r>
            <a:r>
              <a:rPr lang="en-US" sz="3600" dirty="0" smtClean="0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, T</a:t>
            </a:r>
            <a:r>
              <a:rPr lang="en-US" sz="3600" dirty="0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. </a:t>
            </a:r>
            <a:r>
              <a:rPr lang="en-US" sz="3600" dirty="0" err="1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Bohl</a:t>
            </a:r>
            <a:r>
              <a:rPr lang="en-US" sz="3600" dirty="0" smtClean="0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, </a:t>
            </a:r>
            <a:r>
              <a:rPr lang="en-US" sz="3600" dirty="0" smtClean="0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R</a:t>
            </a:r>
            <a:r>
              <a:rPr lang="en-US" sz="3600" dirty="0" smtClean="0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. Bruce, C. </a:t>
            </a:r>
            <a:r>
              <a:rPr lang="en-US" sz="3600" dirty="0" err="1" smtClean="0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Cornelis</a:t>
            </a:r>
            <a:r>
              <a:rPr lang="en-US" sz="3600" dirty="0" smtClean="0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, H</a:t>
            </a:r>
            <a:r>
              <a:rPr lang="en-US" sz="3600" dirty="0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. </a:t>
            </a:r>
            <a:r>
              <a:rPr lang="en-US" sz="3600" dirty="0" err="1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Damerau</a:t>
            </a:r>
            <a:r>
              <a:rPr lang="en-US" sz="3600" dirty="0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, </a:t>
            </a:r>
            <a:r>
              <a:rPr lang="en-US" sz="3600" dirty="0" smtClean="0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      J</a:t>
            </a:r>
            <a:r>
              <a:rPr lang="en-US" sz="3600" dirty="0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. Esteban-Müller, A. Findlay, R. </a:t>
            </a:r>
            <a:r>
              <a:rPr lang="en-US" sz="3600" dirty="0" err="1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Garoby</a:t>
            </a:r>
            <a:r>
              <a:rPr lang="en-US" sz="3600" dirty="0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, </a:t>
            </a:r>
            <a:r>
              <a:rPr lang="en-US" sz="3600" dirty="0" smtClean="0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           S</a:t>
            </a:r>
            <a:r>
              <a:rPr lang="en-US" sz="3600" dirty="0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. </a:t>
            </a:r>
            <a:r>
              <a:rPr lang="en-US" sz="3600" dirty="0" err="1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Gilardoni</a:t>
            </a:r>
            <a:r>
              <a:rPr lang="en-US" sz="3600" dirty="0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, B. Goddard, S. Hancock</a:t>
            </a:r>
            <a:r>
              <a:rPr lang="en-US" sz="3600" dirty="0" smtClean="0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,      K. </a:t>
            </a:r>
            <a:r>
              <a:rPr lang="en-US" sz="3600" dirty="0" err="1" smtClean="0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Hanke</a:t>
            </a:r>
            <a:r>
              <a:rPr lang="en-US" sz="3600" dirty="0" smtClean="0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, G</a:t>
            </a:r>
            <a:r>
              <a:rPr lang="en-US" sz="3600" dirty="0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. </a:t>
            </a:r>
            <a:r>
              <a:rPr lang="en-US" sz="3600" dirty="0" err="1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Iadarola</a:t>
            </a:r>
            <a:r>
              <a:rPr lang="en-US" sz="3600" dirty="0" smtClean="0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, B</a:t>
            </a:r>
            <a:r>
              <a:rPr lang="en-US" sz="3600" dirty="0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. </a:t>
            </a:r>
            <a:r>
              <a:rPr lang="en-US" sz="3600" dirty="0" err="1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Mikulec</a:t>
            </a:r>
            <a:r>
              <a:rPr lang="en-US" sz="3600" dirty="0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, </a:t>
            </a:r>
            <a:r>
              <a:rPr lang="en-US" sz="3600" dirty="0" smtClean="0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                   E</a:t>
            </a:r>
            <a:r>
              <a:rPr lang="en-US" sz="3600" dirty="0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. </a:t>
            </a:r>
            <a:r>
              <a:rPr lang="en-US" sz="3600" dirty="0" err="1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Shaposhnikova</a:t>
            </a:r>
            <a:r>
              <a:rPr lang="en-US" sz="3600" dirty="0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, </a:t>
            </a:r>
            <a:r>
              <a:rPr lang="en-US" sz="3600" dirty="0" smtClean="0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R. </a:t>
            </a:r>
            <a:r>
              <a:rPr lang="en-US" sz="3600" dirty="0" err="1" smtClean="0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Steerenberg</a:t>
            </a:r>
            <a:r>
              <a:rPr lang="en-US" sz="3600" dirty="0" smtClean="0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,      </a:t>
            </a:r>
            <a:r>
              <a:rPr lang="en-US" sz="3600" dirty="0" smtClean="0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   PS complex </a:t>
            </a:r>
            <a:r>
              <a:rPr lang="en-US" sz="3600" dirty="0" smtClean="0">
                <a:solidFill>
                  <a:srgbClr val="2F1F58"/>
                </a:solidFill>
                <a:latin typeface="Chalkboard"/>
                <a:ea typeface="ＭＳ Ｐゴシック" charset="-128"/>
                <a:cs typeface="Arial"/>
              </a:rPr>
              <a:t>&amp; SPS Operation crews</a:t>
            </a:r>
            <a:endParaRPr lang="en-US" sz="3600" dirty="0">
              <a:solidFill>
                <a:srgbClr val="2F1F58"/>
              </a:solidFill>
              <a:latin typeface="Arial"/>
              <a:ea typeface="ＭＳ Ｐゴシック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68426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8" y="40341"/>
            <a:ext cx="8028384" cy="1411941"/>
          </a:xfrm>
        </p:spPr>
        <p:txBody>
          <a:bodyPr/>
          <a:lstStyle/>
          <a:p>
            <a:r>
              <a:rPr lang="en-US" dirty="0"/>
              <a:t>Beam parameters </a:t>
            </a:r>
            <a:r>
              <a:rPr lang="en-US" dirty="0" smtClean="0"/>
              <a:t>at LHC </a:t>
            </a:r>
            <a:r>
              <a:rPr lang="en-US" dirty="0"/>
              <a:t>injection after LS1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4854459"/>
              </p:ext>
            </p:extLst>
          </p:nvPr>
        </p:nvGraphicFramePr>
        <p:xfrm>
          <a:off x="393698" y="3581566"/>
          <a:ext cx="8305802" cy="11125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33220"/>
                <a:gridCol w="1633220"/>
                <a:gridCol w="1661162"/>
                <a:gridCol w="1605278"/>
                <a:gridCol w="1772922"/>
              </a:tblGrid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50 ns</a:t>
                      </a:r>
                      <a:endParaRPr lang="en-US" sz="1600" dirty="0">
                        <a:solidFill>
                          <a:srgbClr val="D9D9D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Intensity (p/b)</a:t>
                      </a:r>
                      <a:endParaRPr lang="en-US" sz="1600" dirty="0">
                        <a:solidFill>
                          <a:srgbClr val="D9D9D9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Emittance (</a:t>
                      </a:r>
                      <a:r>
                        <a:rPr lang="en-US" sz="1600" dirty="0" err="1" smtClean="0"/>
                        <a:t>μm</a:t>
                      </a:r>
                      <a:r>
                        <a:rPr lang="en-US" sz="1600" dirty="0" smtClean="0"/>
                        <a:t>)</a:t>
                      </a:r>
                      <a:endParaRPr lang="en-US" sz="1600" dirty="0">
                        <a:solidFill>
                          <a:srgbClr val="D9D9D9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Intensity (p/b)</a:t>
                      </a:r>
                      <a:endParaRPr lang="en-US" sz="1600" dirty="0">
                        <a:solidFill>
                          <a:srgbClr val="D9D9D9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Emittance (</a:t>
                      </a:r>
                      <a:r>
                        <a:rPr lang="en-US" sz="1600" dirty="0" err="1" smtClean="0"/>
                        <a:t>μm</a:t>
                      </a:r>
                      <a:r>
                        <a:rPr lang="en-US" sz="1600" dirty="0" smtClean="0"/>
                        <a:t>)</a:t>
                      </a:r>
                      <a:endParaRPr lang="en-US" sz="1600" dirty="0">
                        <a:solidFill>
                          <a:srgbClr val="D9D9D9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Standard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1.7 x 10</a:t>
                      </a:r>
                      <a:r>
                        <a:rPr lang="en-US" sz="1600" baseline="30000" dirty="0" smtClean="0">
                          <a:solidFill>
                            <a:srgbClr val="000000"/>
                          </a:solidFill>
                        </a:rPr>
                        <a:t>11</a:t>
                      </a:r>
                      <a:endParaRPr lang="en-US" sz="1600" dirty="0" smtClean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1.7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1.7 x 10</a:t>
                      </a:r>
                      <a:r>
                        <a:rPr lang="en-US" sz="1600" baseline="30000" dirty="0" smtClean="0">
                          <a:solidFill>
                            <a:srgbClr val="000000"/>
                          </a:solidFill>
                        </a:rPr>
                        <a:t>11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1.6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BCMS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1.7 x 10</a:t>
                      </a:r>
                      <a:r>
                        <a:rPr lang="en-US" sz="1600" baseline="30000" dirty="0" smtClean="0">
                          <a:solidFill>
                            <a:srgbClr val="000000"/>
                          </a:solidFill>
                        </a:rPr>
                        <a:t>11</a:t>
                      </a:r>
                      <a:endParaRPr lang="en-US" sz="16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1.1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1.7 x 10</a:t>
                      </a:r>
                      <a:r>
                        <a:rPr lang="en-US" sz="1600" baseline="30000" dirty="0" smtClean="0">
                          <a:solidFill>
                            <a:srgbClr val="000000"/>
                          </a:solidFill>
                        </a:rPr>
                        <a:t>11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1.1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615968"/>
              </p:ext>
            </p:extLst>
          </p:nvPr>
        </p:nvGraphicFramePr>
        <p:xfrm>
          <a:off x="393698" y="2296667"/>
          <a:ext cx="8305802" cy="11125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33220"/>
                <a:gridCol w="1633220"/>
                <a:gridCol w="1661162"/>
                <a:gridCol w="1605278"/>
                <a:gridCol w="1772922"/>
              </a:tblGrid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25 ns</a:t>
                      </a:r>
                      <a:endParaRPr lang="en-US" sz="1600" dirty="0">
                        <a:solidFill>
                          <a:srgbClr val="D9D9D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Intensity (p/b)</a:t>
                      </a:r>
                      <a:endParaRPr lang="en-US" sz="1600" dirty="0">
                        <a:solidFill>
                          <a:srgbClr val="D9D9D9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Emittance (</a:t>
                      </a:r>
                      <a:r>
                        <a:rPr lang="en-US" sz="1600" dirty="0" err="1" smtClean="0"/>
                        <a:t>μm</a:t>
                      </a:r>
                      <a:r>
                        <a:rPr lang="en-US" sz="1600" dirty="0" smtClean="0"/>
                        <a:t>)</a:t>
                      </a:r>
                      <a:endParaRPr lang="en-US" sz="1600" dirty="0">
                        <a:solidFill>
                          <a:srgbClr val="D9D9D9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Intensity (p/b)</a:t>
                      </a:r>
                      <a:endParaRPr lang="en-US" sz="1600" dirty="0">
                        <a:solidFill>
                          <a:srgbClr val="D9D9D9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Emittance (</a:t>
                      </a:r>
                      <a:r>
                        <a:rPr lang="en-US" sz="1600" dirty="0" err="1" smtClean="0"/>
                        <a:t>μm</a:t>
                      </a:r>
                      <a:r>
                        <a:rPr lang="en-US" sz="1600" dirty="0" smtClean="0"/>
                        <a:t>)</a:t>
                      </a:r>
                      <a:endParaRPr lang="en-US" sz="1600" dirty="0">
                        <a:solidFill>
                          <a:srgbClr val="D9D9D9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Standard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1.2 x 10</a:t>
                      </a:r>
                      <a:r>
                        <a:rPr lang="en-US" sz="1600" baseline="30000" dirty="0" smtClean="0">
                          <a:solidFill>
                            <a:srgbClr val="000000"/>
                          </a:solidFill>
                        </a:rPr>
                        <a:t>11</a:t>
                      </a:r>
                      <a:endParaRPr lang="en-US" sz="1600" dirty="0" smtClean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2.6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1.3 x 10</a:t>
                      </a:r>
                      <a:r>
                        <a:rPr lang="en-US" sz="1600" baseline="30000" dirty="0" smtClean="0">
                          <a:solidFill>
                            <a:srgbClr val="000000"/>
                          </a:solidFill>
                        </a:rPr>
                        <a:t>11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2.4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BCMS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1.15 x 10</a:t>
                      </a:r>
                      <a:r>
                        <a:rPr lang="en-US" sz="1600" baseline="30000" dirty="0" smtClean="0">
                          <a:solidFill>
                            <a:srgbClr val="000000"/>
                          </a:solidFill>
                        </a:rPr>
                        <a:t>11</a:t>
                      </a:r>
                      <a:endParaRPr lang="en-US" sz="16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1.4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1.3 x 10</a:t>
                      </a:r>
                      <a:r>
                        <a:rPr lang="en-US" sz="1600" baseline="30000" dirty="0" smtClean="0">
                          <a:solidFill>
                            <a:srgbClr val="000000"/>
                          </a:solidFill>
                        </a:rPr>
                        <a:t>11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1.3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692400" y="1928708"/>
            <a:ext cx="1941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</a:rPr>
              <a:t>2012 performance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1" y="1446108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0000"/>
                </a:solidFill>
              </a:rPr>
              <a:t>with potential improvements from optimized PSB-PS transfer and intensity increase in SPS</a:t>
            </a:r>
            <a:endParaRPr lang="en-US" sz="1600" b="1" dirty="0">
              <a:solidFill>
                <a:srgbClr val="000000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5322456" y="1687408"/>
            <a:ext cx="0" cy="4366399"/>
          </a:xfrm>
          <a:prstGeom prst="line">
            <a:avLst/>
          </a:prstGeom>
          <a:ln>
            <a:solidFill>
              <a:srgbClr val="00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409700" y="4853478"/>
            <a:ext cx="37730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"/>
            </a:pPr>
            <a:r>
              <a:rPr lang="en-US" sz="1600" dirty="0" smtClean="0"/>
              <a:t>Assuming </a:t>
            </a:r>
            <a:r>
              <a:rPr lang="en-US" sz="1600" dirty="0"/>
              <a:t>transport in the PS and SPS within budgets like in </a:t>
            </a:r>
            <a:r>
              <a:rPr lang="en-US" sz="1600" dirty="0" smtClean="0"/>
              <a:t>2012</a:t>
            </a:r>
          </a:p>
          <a:p>
            <a:pPr marL="285750" indent="-285750">
              <a:buFont typeface="Wingdings" charset="2"/>
              <a:buChar char=""/>
            </a:pPr>
            <a:endParaRPr lang="en-US" sz="1600" dirty="0"/>
          </a:p>
          <a:p>
            <a:pPr marL="285750" indent="-285750">
              <a:buFont typeface="Wingdings" charset="2"/>
              <a:buChar char=""/>
            </a:pPr>
            <a:r>
              <a:rPr lang="en-US" sz="1600" b="1" dirty="0" smtClean="0">
                <a:solidFill>
                  <a:srgbClr val="FF0000"/>
                </a:solidFill>
              </a:rPr>
              <a:t>Requires successful SPS scrubbing !</a:t>
            </a:r>
          </a:p>
          <a:p>
            <a:pPr marL="285750" indent="-285750">
              <a:buFont typeface="Wingdings" charset="2"/>
              <a:buChar char=""/>
            </a:pPr>
            <a:endParaRPr lang="en-US" sz="1600" dirty="0" smtClean="0"/>
          </a:p>
          <a:p>
            <a:pPr marL="285750" indent="-285750">
              <a:buFont typeface="Wingdings" charset="2"/>
              <a:buChar char=""/>
            </a:pPr>
            <a:r>
              <a:rPr lang="en-US" sz="1600" dirty="0" smtClean="0"/>
              <a:t>All </a:t>
            </a:r>
            <a:r>
              <a:rPr lang="en-US" sz="1600" dirty="0"/>
              <a:t>beams to be prepared in </a:t>
            </a:r>
            <a:r>
              <a:rPr lang="en-US" sz="1600" dirty="0" smtClean="0"/>
              <a:t>2014!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22456" y="4839746"/>
            <a:ext cx="35929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"/>
            </a:pPr>
            <a:r>
              <a:rPr lang="en-US" sz="1600" dirty="0" smtClean="0"/>
              <a:t>Setup of longitudinal blow-up along PSB ramp and h1+2 transfer to the PS during commissioning and MDs</a:t>
            </a:r>
          </a:p>
          <a:p>
            <a:pPr marL="285750" indent="-285750">
              <a:buFont typeface="Wingdings" charset="2"/>
              <a:buChar char=""/>
            </a:pPr>
            <a:endParaRPr lang="en-US" sz="1600" dirty="0" smtClean="0"/>
          </a:p>
          <a:p>
            <a:pPr marL="285750" indent="-285750">
              <a:buFont typeface="Wingdings" charset="2"/>
              <a:buChar char=""/>
            </a:pPr>
            <a:r>
              <a:rPr lang="en-US" sz="1600" dirty="0" smtClean="0"/>
              <a:t>Push SPS to intensity limit for 25 ns beams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2884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0" y="-41275"/>
            <a:ext cx="8610600" cy="1598067"/>
          </a:xfrm>
        </p:spPr>
        <p:txBody>
          <a:bodyPr/>
          <a:lstStyle/>
          <a:p>
            <a:r>
              <a:rPr lang="en-US" sz="7200" dirty="0">
                <a:latin typeface="Bookman Old Style" charset="0"/>
                <a:ea typeface="ＭＳ Ｐゴシック" charset="0"/>
              </a:rPr>
              <a:t>Outline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5112568"/>
          </a:xfrm>
        </p:spPr>
        <p:txBody>
          <a:bodyPr>
            <a:normAutofit/>
          </a:bodyPr>
          <a:lstStyle/>
          <a:p>
            <a:pPr marL="288000" lvl="1" indent="360000">
              <a:spcAft>
                <a:spcPts val="0"/>
              </a:spcAft>
              <a:buClrTx/>
              <a:buFont typeface="Wingdings" charset="0"/>
              <a:buChar char="q"/>
            </a:pPr>
            <a:r>
              <a:rPr lang="en-US" sz="3200" dirty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 LHC requirements for the </a:t>
            </a:r>
            <a:r>
              <a:rPr lang="en-US" sz="3200" dirty="0" smtClean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injectors</a:t>
            </a:r>
            <a:endParaRPr lang="en-US" sz="3200" dirty="0" smtClean="0">
              <a:solidFill>
                <a:srgbClr val="E2DDF3"/>
              </a:solidFill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ClrTx/>
              <a:buFont typeface="Wingdings" charset="0"/>
              <a:buChar char="q"/>
            </a:pPr>
            <a:r>
              <a:rPr lang="en-US" sz="3200" dirty="0" smtClean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 Single </a:t>
            </a:r>
            <a:r>
              <a:rPr lang="en-US" sz="3200" dirty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bunch beams</a:t>
            </a:r>
          </a:p>
          <a:p>
            <a:pPr marL="288000" lvl="1" indent="360000">
              <a:spcAft>
                <a:spcPts val="0"/>
              </a:spcAft>
              <a:buClrTx/>
              <a:buFont typeface="Wingdings" charset="0"/>
              <a:buChar char="q"/>
            </a:pPr>
            <a:r>
              <a:rPr lang="en-US" sz="3200" dirty="0" smtClean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 25 </a:t>
            </a:r>
            <a:r>
              <a:rPr lang="en-US" sz="3200" dirty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ns and 50 ns physics beams </a:t>
            </a: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sz="3200" dirty="0" smtClean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 </a:t>
            </a:r>
            <a:r>
              <a:rPr lang="en-US" sz="3200" dirty="0" smtClean="0">
                <a:latin typeface="Chalkboard" charset="0"/>
                <a:ea typeface="ＭＳ Ｐゴシック" charset="0"/>
              </a:rPr>
              <a:t>Doublet scrubbing beam and 8b+4e beam</a:t>
            </a:r>
            <a:endParaRPr lang="en-US" sz="3200" dirty="0"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" charset="0"/>
              <a:buChar char="q"/>
            </a:pPr>
            <a:r>
              <a:rPr lang="en-US" sz="3200" dirty="0">
                <a:latin typeface="Chalkboard" charset="0"/>
                <a:ea typeface="ＭＳ Ｐゴシック" charset="0"/>
              </a:rPr>
              <a:t> </a:t>
            </a:r>
            <a:r>
              <a:rPr lang="en-US" sz="3200" dirty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LHC Ion </a:t>
            </a:r>
            <a:r>
              <a:rPr lang="en-US" sz="3200" dirty="0" smtClean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beam</a:t>
            </a:r>
            <a:endParaRPr lang="en-US" sz="3200" dirty="0" smtClean="0">
              <a:solidFill>
                <a:srgbClr val="E2DDF3"/>
              </a:solidFill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" charset="0"/>
              <a:buChar char="q"/>
            </a:pPr>
            <a:r>
              <a:rPr lang="en-US" sz="3200" dirty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 </a:t>
            </a:r>
            <a:r>
              <a:rPr lang="en-US" sz="3200" dirty="0" smtClean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LHC beams’ status and planning</a:t>
            </a:r>
            <a:endParaRPr lang="en-US" sz="3200" dirty="0" smtClean="0">
              <a:solidFill>
                <a:srgbClr val="E2DDF3"/>
              </a:solidFill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" charset="0"/>
              <a:buChar char="q"/>
            </a:pPr>
            <a:r>
              <a:rPr lang="en-US" sz="3200" dirty="0" smtClean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 Conclusions</a:t>
            </a:r>
            <a:endParaRPr lang="en-US" sz="3200" dirty="0">
              <a:solidFill>
                <a:srgbClr val="E2DDF3"/>
              </a:solidFill>
              <a:latin typeface="Chalkboard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446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/>
              <a:t>Doublet beam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84785"/>
            <a:ext cx="8640960" cy="1224135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1300"/>
              </a:spcBef>
              <a:buFont typeface="Wingdings" charset="2"/>
              <a:buChar char="q"/>
            </a:pPr>
            <a:r>
              <a:rPr lang="en-US" dirty="0" smtClean="0"/>
              <a:t>Injection </a:t>
            </a:r>
            <a:r>
              <a:rPr lang="en-US" dirty="0"/>
              <a:t>of trains of 72 x </a:t>
            </a:r>
            <a:r>
              <a:rPr lang="en-US" dirty="0" smtClean="0"/>
              <a:t>10 ns </a:t>
            </a:r>
            <a:r>
              <a:rPr lang="en-US" dirty="0"/>
              <a:t>long bunches with 1.7e11 </a:t>
            </a:r>
            <a:r>
              <a:rPr lang="en-US" dirty="0" smtClean="0"/>
              <a:t>p/b </a:t>
            </a:r>
            <a:r>
              <a:rPr lang="en-US" dirty="0"/>
              <a:t>on unstable phase and capture in two neighboring </a:t>
            </a:r>
            <a:r>
              <a:rPr lang="en-US" dirty="0" smtClean="0"/>
              <a:t>buckets in the SPS  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 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successfully </a:t>
            </a:r>
            <a:r>
              <a:rPr lang="en-US" b="1" dirty="0">
                <a:solidFill>
                  <a:srgbClr val="FF0000"/>
                </a:solidFill>
                <a:sym typeface="Wingdings"/>
              </a:rPr>
              <a:t>tested 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(no acceleration to 450 </a:t>
            </a:r>
            <a:r>
              <a:rPr lang="en-US" b="1" dirty="0" err="1" smtClean="0">
                <a:solidFill>
                  <a:srgbClr val="FF0000"/>
                </a:solidFill>
                <a:sym typeface="Wingdings"/>
              </a:rPr>
              <a:t>GeV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)  e</a:t>
            </a:r>
            <a:r>
              <a:rPr lang="en-US" b="1" dirty="0">
                <a:solidFill>
                  <a:srgbClr val="FF0000"/>
                </a:solidFill>
                <a:sym typeface="Wingdings"/>
              </a:rPr>
              <a:t>-cloud enhancement 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observed in the SPS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37595" y="2564904"/>
            <a:ext cx="8556834" cy="3020736"/>
            <a:chOff x="416963" y="3050605"/>
            <a:chExt cx="8556834" cy="3020736"/>
          </a:xfrm>
        </p:grpSpPr>
        <p:cxnSp>
          <p:nvCxnSpPr>
            <p:cNvPr id="7" name="Connettore 1 129"/>
            <p:cNvCxnSpPr/>
            <p:nvPr/>
          </p:nvCxnSpPr>
          <p:spPr>
            <a:xfrm>
              <a:off x="1333470" y="5446267"/>
              <a:ext cx="0" cy="639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ttore 1 18"/>
            <p:cNvCxnSpPr/>
            <p:nvPr/>
          </p:nvCxnSpPr>
          <p:spPr>
            <a:xfrm>
              <a:off x="1732365" y="5446267"/>
              <a:ext cx="0" cy="639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ttore 1 22"/>
            <p:cNvCxnSpPr/>
            <p:nvPr/>
          </p:nvCxnSpPr>
          <p:spPr>
            <a:xfrm>
              <a:off x="2131260" y="5446267"/>
              <a:ext cx="0" cy="639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67"/>
            <p:cNvGrpSpPr/>
            <p:nvPr/>
          </p:nvGrpSpPr>
          <p:grpSpPr>
            <a:xfrm>
              <a:off x="1001059" y="4203410"/>
              <a:ext cx="777693" cy="866960"/>
              <a:chOff x="375987" y="3169920"/>
              <a:chExt cx="684553" cy="866960"/>
            </a:xfrm>
          </p:grpSpPr>
          <p:cxnSp>
            <p:nvCxnSpPr>
              <p:cNvPr id="37" name="Straight Connector 36"/>
              <p:cNvCxnSpPr/>
              <p:nvPr/>
            </p:nvCxnSpPr>
            <p:spPr>
              <a:xfrm>
                <a:off x="375987" y="4036880"/>
                <a:ext cx="503308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flipV="1">
                <a:off x="879295" y="3169920"/>
                <a:ext cx="181245" cy="86696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" name="Straight Connector 10"/>
            <p:cNvCxnSpPr/>
            <p:nvPr/>
          </p:nvCxnSpPr>
          <p:spPr>
            <a:xfrm>
              <a:off x="1774076" y="4203410"/>
              <a:ext cx="1194676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CasellaDiTesto 130"/>
            <p:cNvSpPr txBox="1"/>
            <p:nvPr/>
          </p:nvSpPr>
          <p:spPr>
            <a:xfrm>
              <a:off x="1872849" y="5508277"/>
              <a:ext cx="5387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4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CasellaDiTesto 130"/>
            <p:cNvSpPr txBox="1"/>
            <p:nvPr/>
          </p:nvSpPr>
          <p:spPr>
            <a:xfrm>
              <a:off x="1471432" y="5514490"/>
              <a:ext cx="5365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2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3021225" y="4206465"/>
              <a:ext cx="400304" cy="0"/>
            </a:xfrm>
            <a:prstGeom prst="line">
              <a:avLst/>
            </a:prstGeom>
            <a:ln w="190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1 18"/>
            <p:cNvCxnSpPr/>
            <p:nvPr/>
          </p:nvCxnSpPr>
          <p:spPr>
            <a:xfrm>
              <a:off x="2530155" y="5450077"/>
              <a:ext cx="0" cy="639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1 22"/>
            <p:cNvCxnSpPr/>
            <p:nvPr/>
          </p:nvCxnSpPr>
          <p:spPr>
            <a:xfrm>
              <a:off x="2929051" y="5450077"/>
              <a:ext cx="0" cy="639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CasellaDiTesto 130"/>
            <p:cNvSpPr txBox="1"/>
            <p:nvPr/>
          </p:nvSpPr>
          <p:spPr>
            <a:xfrm>
              <a:off x="2677910" y="5512419"/>
              <a:ext cx="5387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8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CasellaDiTesto 130"/>
            <p:cNvSpPr txBox="1"/>
            <p:nvPr/>
          </p:nvSpPr>
          <p:spPr>
            <a:xfrm>
              <a:off x="2276492" y="5516561"/>
              <a:ext cx="5365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6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9" name="Connettore 2 89"/>
            <p:cNvCxnSpPr/>
            <p:nvPr/>
          </p:nvCxnSpPr>
          <p:spPr>
            <a:xfrm flipV="1">
              <a:off x="937637" y="3363642"/>
              <a:ext cx="6255" cy="215344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2 89"/>
            <p:cNvCxnSpPr/>
            <p:nvPr/>
          </p:nvCxnSpPr>
          <p:spPr>
            <a:xfrm>
              <a:off x="941752" y="5517082"/>
              <a:ext cx="2767305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CasellaDiTesto 130"/>
            <p:cNvSpPr txBox="1"/>
            <p:nvPr/>
          </p:nvSpPr>
          <p:spPr>
            <a:xfrm>
              <a:off x="1070015" y="5510348"/>
              <a:ext cx="5365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" name="Connettore 1 23"/>
            <p:cNvCxnSpPr/>
            <p:nvPr/>
          </p:nvCxnSpPr>
          <p:spPr>
            <a:xfrm flipH="1">
              <a:off x="939546" y="4169870"/>
              <a:ext cx="8435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1 23"/>
            <p:cNvCxnSpPr/>
            <p:nvPr/>
          </p:nvCxnSpPr>
          <p:spPr>
            <a:xfrm flipH="1">
              <a:off x="939546" y="5068012"/>
              <a:ext cx="8435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1 23"/>
            <p:cNvCxnSpPr/>
            <p:nvPr/>
          </p:nvCxnSpPr>
          <p:spPr>
            <a:xfrm flipH="1">
              <a:off x="939546" y="4618941"/>
              <a:ext cx="8435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CasellaDiTesto 130"/>
            <p:cNvSpPr txBox="1"/>
            <p:nvPr/>
          </p:nvSpPr>
          <p:spPr>
            <a:xfrm>
              <a:off x="665652" y="4936398"/>
              <a:ext cx="2948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CasellaDiTesto 130"/>
            <p:cNvSpPr txBox="1"/>
            <p:nvPr/>
          </p:nvSpPr>
          <p:spPr>
            <a:xfrm>
              <a:off x="665652" y="4474118"/>
              <a:ext cx="2948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  <p:sp>
          <p:nvSpPr>
            <p:cNvPr id="27" name="CasellaDiTesto 130"/>
            <p:cNvSpPr txBox="1"/>
            <p:nvPr/>
          </p:nvSpPr>
          <p:spPr>
            <a:xfrm>
              <a:off x="665652" y="4032158"/>
              <a:ext cx="2948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28" name="CasellaDiTesto 63"/>
            <p:cNvSpPr txBox="1"/>
            <p:nvPr/>
          </p:nvSpPr>
          <p:spPr>
            <a:xfrm>
              <a:off x="948044" y="5763564"/>
              <a:ext cx="276101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Time [</a:t>
              </a:r>
              <a:r>
                <a:rPr lang="en-US" sz="1400" dirty="0" err="1">
                  <a:latin typeface="Arial" pitchFamily="34" charset="0"/>
                  <a:cs typeface="Arial" pitchFamily="34" charset="0"/>
                </a:rPr>
                <a:t>ms</a:t>
              </a:r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]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CasellaDiTesto 63"/>
            <p:cNvSpPr txBox="1"/>
            <p:nvPr/>
          </p:nvSpPr>
          <p:spPr>
            <a:xfrm rot="16200000">
              <a:off x="-563769" y="4278842"/>
              <a:ext cx="226924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200 MHz RF Voltage [MV]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Connettore 1 23"/>
            <p:cNvCxnSpPr/>
            <p:nvPr/>
          </p:nvCxnSpPr>
          <p:spPr>
            <a:xfrm flipH="1">
              <a:off x="938403" y="3720290"/>
              <a:ext cx="8435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CasellaDiTesto 130"/>
            <p:cNvSpPr txBox="1"/>
            <p:nvPr/>
          </p:nvSpPr>
          <p:spPr>
            <a:xfrm>
              <a:off x="665652" y="3580673"/>
              <a:ext cx="2948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4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CasellaDiTesto 130"/>
            <p:cNvSpPr txBox="1"/>
            <p:nvPr/>
          </p:nvSpPr>
          <p:spPr>
            <a:xfrm>
              <a:off x="672505" y="5508643"/>
              <a:ext cx="5365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-2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CasellaDiTesto 130"/>
            <p:cNvSpPr txBox="1"/>
            <p:nvPr/>
          </p:nvSpPr>
          <p:spPr>
            <a:xfrm>
              <a:off x="665652" y="5378358"/>
              <a:ext cx="2948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  <p:cxnSp>
          <p:nvCxnSpPr>
            <p:cNvPr id="34" name="Straight Arrow Connector 19"/>
            <p:cNvCxnSpPr/>
            <p:nvPr/>
          </p:nvCxnSpPr>
          <p:spPr>
            <a:xfrm>
              <a:off x="1357350" y="4491797"/>
              <a:ext cx="0" cy="53239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5" name="Rectangle 34"/>
            <p:cNvSpPr/>
            <p:nvPr/>
          </p:nvSpPr>
          <p:spPr>
            <a:xfrm>
              <a:off x="966484" y="4114845"/>
              <a:ext cx="77457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lang="en-US" sz="1600" b="1" baseline="30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st</a:t>
              </a:r>
              <a:r>
                <a:rPr lang="en-US" sz="16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inj.</a:t>
              </a:r>
              <a:endParaRPr lang="en-US" sz="1600" b="1" dirty="0">
                <a:solidFill>
                  <a:srgbClr val="FF0000"/>
                </a:solidFill>
              </a:endParaRPr>
            </a:p>
          </p:txBody>
        </p:sp>
        <p:pic>
          <p:nvPicPr>
            <p:cNvPr id="3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3748" y="3050605"/>
              <a:ext cx="5010049" cy="29879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2" name="TextBox 41"/>
          <p:cNvSpPr txBox="1"/>
          <p:nvPr/>
        </p:nvSpPr>
        <p:spPr>
          <a:xfrm>
            <a:off x="7114281" y="3872374"/>
            <a:ext cx="1762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measurement!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9552" y="5589240"/>
            <a:ext cx="8136904" cy="936104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342900" lvl="0" indent="-342900">
              <a:spcBef>
                <a:spcPts val="2400"/>
              </a:spcBef>
              <a:buClr>
                <a:srgbClr val="BAABE3"/>
              </a:buClr>
              <a:buFont typeface="Wingdings" charset="2"/>
              <a:buChar char="q"/>
            </a:pPr>
            <a:r>
              <a:rPr lang="en-US" sz="2200" dirty="0">
                <a:solidFill>
                  <a:srgbClr val="2F1F58"/>
                </a:solidFill>
                <a:latin typeface="Chalkboard"/>
                <a:ea typeface="ＭＳ Ｐゴシック" charset="-128"/>
                <a:cs typeface="Chalkboard"/>
              </a:rPr>
              <a:t>Need to gain experience in the SPS with </a:t>
            </a:r>
            <a:r>
              <a:rPr lang="en-US" sz="2200" b="1" dirty="0">
                <a:solidFill>
                  <a:srgbClr val="2F1F58"/>
                </a:solidFill>
                <a:latin typeface="Chalkboard"/>
                <a:ea typeface="ＭＳ Ｐゴシック" charset="-128"/>
                <a:cs typeface="Chalkboard"/>
              </a:rPr>
              <a:t>dedicated MDs in 2014</a:t>
            </a:r>
            <a:r>
              <a:rPr lang="en-US" sz="2200" dirty="0">
                <a:solidFill>
                  <a:srgbClr val="2F1F58"/>
                </a:solidFill>
                <a:latin typeface="Chalkboard"/>
                <a:ea typeface="ＭＳ Ｐゴシック" charset="-128"/>
                <a:cs typeface="Chalkboard"/>
              </a:rPr>
              <a:t> for complete parameter list at flat </a:t>
            </a:r>
            <a:r>
              <a:rPr lang="en-US" sz="2200" dirty="0" smtClean="0">
                <a:solidFill>
                  <a:srgbClr val="2F1F58"/>
                </a:solidFill>
                <a:latin typeface="Chalkboard"/>
                <a:ea typeface="ＭＳ Ｐゴシック" charset="-128"/>
                <a:cs typeface="Chalkboard"/>
              </a:rPr>
              <a:t>top</a:t>
            </a:r>
            <a:endParaRPr lang="en-US" sz="2200" dirty="0">
              <a:solidFill>
                <a:srgbClr val="2F1F58"/>
              </a:solidFill>
              <a:latin typeface="Chalkboard"/>
              <a:ea typeface="ＭＳ Ｐゴシック" charset="-128"/>
              <a:cs typeface="Chalkboard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779912" y="6444044"/>
            <a:ext cx="53342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For more info see H. 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Bartosik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Chamonix 2014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575396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dirty="0"/>
              <a:t>8b+4e scheme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484784"/>
            <a:ext cx="8928992" cy="720080"/>
          </a:xfrm>
        </p:spPr>
        <p:txBody>
          <a:bodyPr>
            <a:normAutofit fontScale="70000" lnSpcReduction="20000"/>
          </a:bodyPr>
          <a:lstStyle/>
          <a:p>
            <a:pPr>
              <a:buFont typeface="Wingdings" charset="2"/>
              <a:buChar char="q"/>
            </a:pPr>
            <a:r>
              <a:rPr lang="en-US" dirty="0"/>
              <a:t>Trains with 4 missing bunches every 8 bunches </a:t>
            </a:r>
            <a:endParaRPr lang="en-US" dirty="0" smtClean="0"/>
          </a:p>
          <a:p>
            <a:pPr lvl="1">
              <a:buFont typeface="Wingdings" charset="2"/>
              <a:buChar char="q"/>
            </a:pPr>
            <a:r>
              <a:rPr lang="en-US" dirty="0" smtClean="0"/>
              <a:t>Allows </a:t>
            </a:r>
            <a:r>
              <a:rPr lang="en-US" dirty="0"/>
              <a:t>for larger intensity per </a:t>
            </a:r>
            <a:r>
              <a:rPr lang="en-US" dirty="0" smtClean="0"/>
              <a:t>bunch and expected </a:t>
            </a:r>
            <a:r>
              <a:rPr lang="en-US" dirty="0"/>
              <a:t>to reduce e-cloud </a:t>
            </a:r>
            <a:r>
              <a:rPr lang="en-US" dirty="0" smtClean="0"/>
              <a:t>effects</a:t>
            </a:r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5289898" y="2276872"/>
            <a:ext cx="2738486" cy="2914466"/>
            <a:chOff x="5002886" y="2806542"/>
            <a:chExt cx="3096344" cy="3295320"/>
          </a:xfrm>
        </p:grpSpPr>
        <p:pic>
          <p:nvPicPr>
            <p:cNvPr id="10" name="Picture 3" descr="C:\Heiko\MathematicaFilesCERN\LongitudinalTracking\MicrobatchSchemes8b4eRoland\8b4eSchemeSimulationMachineVersion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2886" y="3059704"/>
              <a:ext cx="3096344" cy="30421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1" descr="C:\Heiko\Presentations\2013-10_InjectorChainExoticOptionsRLIUP\BunchPattern8b4e_v2_bcms.pn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7489" y="2806542"/>
              <a:ext cx="2468057" cy="403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4" name="Rectangle 13"/>
          <p:cNvSpPr/>
          <p:nvPr/>
        </p:nvSpPr>
        <p:spPr>
          <a:xfrm>
            <a:off x="7577052" y="2732343"/>
            <a:ext cx="1315428" cy="692497"/>
          </a:xfrm>
          <a:prstGeom prst="rect">
            <a:avLst/>
          </a:prstGeom>
          <a:solidFill>
            <a:schemeClr val="bg1"/>
          </a:solidFill>
          <a:ln>
            <a:solidFill>
              <a:srgbClr val="0055A0"/>
            </a:solidFill>
          </a:ln>
        </p:spPr>
        <p:txBody>
          <a:bodyPr wrap="none">
            <a:spAutoFit/>
          </a:bodyPr>
          <a:lstStyle/>
          <a:p>
            <a:r>
              <a:rPr lang="en-US" sz="1300" dirty="0" smtClean="0"/>
              <a:t>BCMS scheme</a:t>
            </a:r>
          </a:p>
          <a:p>
            <a:r>
              <a:rPr lang="en-US" sz="1300" dirty="0" smtClean="0"/>
              <a:t>bunch pattern:</a:t>
            </a:r>
          </a:p>
          <a:p>
            <a:r>
              <a:rPr lang="en-US" sz="1300" dirty="0" smtClean="0"/>
              <a:t>3x</a:t>
            </a:r>
            <a:r>
              <a:rPr lang="en-US" sz="1300" dirty="0"/>
              <a:t>(8b+4e) + 8b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395536" y="2277549"/>
            <a:ext cx="2737318" cy="2913788"/>
            <a:chOff x="663885" y="3244339"/>
            <a:chExt cx="2737318" cy="2913788"/>
          </a:xfrm>
        </p:grpSpPr>
        <p:grpSp>
          <p:nvGrpSpPr>
            <p:cNvPr id="18" name="Group 17"/>
            <p:cNvGrpSpPr/>
            <p:nvPr/>
          </p:nvGrpSpPr>
          <p:grpSpPr>
            <a:xfrm>
              <a:off x="867084" y="3244339"/>
              <a:ext cx="2534119" cy="194187"/>
              <a:chOff x="778184" y="2859879"/>
              <a:chExt cx="2534119" cy="194187"/>
            </a:xfrm>
          </p:grpSpPr>
          <p:pic>
            <p:nvPicPr>
              <p:cNvPr id="19" name="Picture 12" descr="C:\Heiko\Presentations\2013-10_InjectorChainExoticOptionsRLIUP\BunchPattern8b4e_3split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-1" r="18319" b="45676"/>
              <a:stretch/>
            </p:blipFill>
            <p:spPr bwMode="auto">
              <a:xfrm>
                <a:off x="778184" y="2859880"/>
                <a:ext cx="1787216" cy="1941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" name="Picture 12" descr="C:\Heiko\Presentations\2013-10_InjectorChainExoticOptionsRLIUP\BunchPattern8b4e_3split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5864" t="1" b="45675"/>
              <a:stretch/>
            </p:blipFill>
            <p:spPr bwMode="auto">
              <a:xfrm>
                <a:off x="2565400" y="2859879"/>
                <a:ext cx="746903" cy="19418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63885" y="3466862"/>
              <a:ext cx="2681211" cy="26912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Rectangle 12"/>
          <p:cNvSpPr/>
          <p:nvPr/>
        </p:nvSpPr>
        <p:spPr>
          <a:xfrm>
            <a:off x="3059832" y="2732343"/>
            <a:ext cx="1491339" cy="692497"/>
          </a:xfrm>
          <a:prstGeom prst="rect">
            <a:avLst/>
          </a:prstGeom>
          <a:solidFill>
            <a:schemeClr val="bg1"/>
          </a:solidFill>
          <a:ln>
            <a:solidFill>
              <a:srgbClr val="0055A0"/>
            </a:solidFill>
          </a:ln>
        </p:spPr>
        <p:txBody>
          <a:bodyPr wrap="none">
            <a:spAutoFit/>
          </a:bodyPr>
          <a:lstStyle/>
          <a:p>
            <a:r>
              <a:rPr lang="en-US" sz="1300" dirty="0" smtClean="0"/>
              <a:t>Standard scheme</a:t>
            </a:r>
          </a:p>
          <a:p>
            <a:r>
              <a:rPr lang="en-US" sz="1300" dirty="0" smtClean="0"/>
              <a:t>bunch pattern:</a:t>
            </a:r>
          </a:p>
          <a:p>
            <a:r>
              <a:rPr lang="en-US" sz="1300" dirty="0" smtClean="0"/>
              <a:t>6x</a:t>
            </a:r>
            <a:r>
              <a:rPr lang="en-US" sz="1300" dirty="0"/>
              <a:t>(8b+4e) + 8b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987824" y="3717032"/>
            <a:ext cx="25202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S</a:t>
            </a:r>
            <a:r>
              <a:rPr lang="en-US" b="1" dirty="0" smtClean="0">
                <a:solidFill>
                  <a:srgbClr val="FF0000"/>
                </a:solidFill>
              </a:rPr>
              <a:t>imulations shown.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Recent successful tests in the PS.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To be fully optimized in MDs during 2014-2015 </a:t>
            </a:r>
          </a:p>
          <a:p>
            <a:pPr algn="ctr"/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923928" y="6516052"/>
            <a:ext cx="51902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For more info see G. 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Rumolo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Chamonix 2014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4570349"/>
              </p:ext>
            </p:extLst>
          </p:nvPr>
        </p:nvGraphicFramePr>
        <p:xfrm>
          <a:off x="827584" y="5412824"/>
          <a:ext cx="7410475" cy="11125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34327"/>
                <a:gridCol w="1844500"/>
                <a:gridCol w="1835602"/>
                <a:gridCol w="2096046"/>
              </a:tblGrid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25 ns (8b+4e)</a:t>
                      </a:r>
                      <a:endParaRPr lang="en-US" sz="1600" dirty="0">
                        <a:solidFill>
                          <a:srgbClr val="D9D9D9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Intensity (p/b)</a:t>
                      </a:r>
                      <a:endParaRPr lang="en-US" sz="1600" dirty="0">
                        <a:solidFill>
                          <a:srgbClr val="D9D9D9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Emittance </a:t>
                      </a:r>
                      <a:r>
                        <a:rPr lang="en-US" sz="1600" dirty="0" smtClean="0"/>
                        <a:t>(</a:t>
                      </a:r>
                      <a:r>
                        <a:rPr lang="el-GR" sz="1600" dirty="0" smtClean="0"/>
                        <a:t>μ</a:t>
                      </a:r>
                      <a:r>
                        <a:rPr lang="en-US" sz="1600" dirty="0" smtClean="0"/>
                        <a:t>m</a:t>
                      </a:r>
                      <a:r>
                        <a:rPr lang="en-US" sz="1600" dirty="0" smtClean="0"/>
                        <a:t>)</a:t>
                      </a:r>
                      <a:endParaRPr lang="en-US" sz="1600" dirty="0">
                        <a:solidFill>
                          <a:srgbClr val="D9D9D9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Bunch pattern</a:t>
                      </a:r>
                      <a:endParaRPr lang="en-US" sz="1600" dirty="0">
                        <a:solidFill>
                          <a:srgbClr val="D9D9D9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Standard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1.8 x 10</a:t>
                      </a:r>
                      <a:r>
                        <a:rPr lang="en-US" sz="1600" baseline="30000" dirty="0" smtClean="0">
                          <a:solidFill>
                            <a:srgbClr val="FF0000"/>
                          </a:solidFill>
                        </a:rPr>
                        <a:t>11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2.3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6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x (8b+4e) + 8b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BCMS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1.8 x 10</a:t>
                      </a:r>
                      <a:r>
                        <a:rPr lang="en-US" sz="1600" baseline="30000" dirty="0" smtClean="0">
                          <a:solidFill>
                            <a:srgbClr val="FF0000"/>
                          </a:solidFill>
                        </a:rPr>
                        <a:t>11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1.4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3 x (8b+4e) + 8b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" name="Rectangle 21"/>
          <p:cNvSpPr/>
          <p:nvPr/>
        </p:nvSpPr>
        <p:spPr>
          <a:xfrm>
            <a:off x="6192688" y="1475492"/>
            <a:ext cx="3419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H. 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Damerau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RLIUP 2013</a:t>
            </a:r>
            <a:endParaRPr lang="en-US" b="1" dirty="0">
              <a:solidFill>
                <a:srgbClr val="00C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534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0" y="-41275"/>
            <a:ext cx="8610600" cy="1598067"/>
          </a:xfrm>
        </p:spPr>
        <p:txBody>
          <a:bodyPr/>
          <a:lstStyle/>
          <a:p>
            <a:r>
              <a:rPr lang="en-US" sz="7200" dirty="0">
                <a:latin typeface="Bookman Old Style" charset="0"/>
                <a:ea typeface="ＭＳ Ｐゴシック" charset="0"/>
              </a:rPr>
              <a:t>Outline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5112568"/>
          </a:xfrm>
        </p:spPr>
        <p:txBody>
          <a:bodyPr>
            <a:normAutofit/>
          </a:bodyPr>
          <a:lstStyle/>
          <a:p>
            <a:pPr marL="288000" lvl="1" indent="360000">
              <a:spcAft>
                <a:spcPts val="0"/>
              </a:spcAft>
              <a:buClrTx/>
              <a:buFont typeface="Wingdings" charset="0"/>
              <a:buChar char="q"/>
            </a:pPr>
            <a:r>
              <a:rPr lang="en-US" sz="3200" dirty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 LHC requirements for the </a:t>
            </a:r>
            <a:r>
              <a:rPr lang="en-US" sz="3200" dirty="0" smtClean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injectors</a:t>
            </a:r>
            <a:endParaRPr lang="en-US" sz="3200" dirty="0" smtClean="0">
              <a:solidFill>
                <a:srgbClr val="E2DDF3"/>
              </a:solidFill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ClrTx/>
              <a:buFont typeface="Wingdings" charset="0"/>
              <a:buChar char="q"/>
            </a:pPr>
            <a:r>
              <a:rPr lang="en-US" sz="3200" dirty="0" smtClean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 Single </a:t>
            </a:r>
            <a:r>
              <a:rPr lang="en-US" sz="3200" dirty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bunch beams</a:t>
            </a:r>
          </a:p>
          <a:p>
            <a:pPr marL="288000" lvl="1" indent="360000">
              <a:spcAft>
                <a:spcPts val="0"/>
              </a:spcAft>
              <a:buClrTx/>
              <a:buFont typeface="Wingdings" charset="0"/>
              <a:buChar char="q"/>
            </a:pPr>
            <a:r>
              <a:rPr lang="en-US" sz="3200" dirty="0" smtClean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 25 </a:t>
            </a:r>
            <a:r>
              <a:rPr lang="en-US" sz="3200" dirty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ns and 50 ns physics beams </a:t>
            </a:r>
          </a:p>
          <a:p>
            <a:pPr marL="288000" lvl="1" indent="360000">
              <a:spcAft>
                <a:spcPts val="0"/>
              </a:spcAft>
              <a:buClrTx/>
              <a:buFont typeface="Wingdings" charset="0"/>
              <a:buChar char="q"/>
            </a:pPr>
            <a:r>
              <a:rPr lang="en-US" sz="3200" dirty="0" smtClean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 Doublet scrubbing beam and 8b+4e beam</a:t>
            </a:r>
            <a:endParaRPr lang="en-US" sz="3200" dirty="0">
              <a:solidFill>
                <a:srgbClr val="E2DDF3"/>
              </a:solidFill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sz="3200" dirty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 </a:t>
            </a:r>
            <a:r>
              <a:rPr lang="en-US" sz="3200" dirty="0">
                <a:latin typeface="Chalkboard" charset="0"/>
                <a:ea typeface="ＭＳ Ｐゴシック" charset="0"/>
              </a:rPr>
              <a:t>LHC Ion </a:t>
            </a:r>
            <a:r>
              <a:rPr lang="en-US" sz="3200" dirty="0" smtClean="0">
                <a:latin typeface="Chalkboard" charset="0"/>
                <a:ea typeface="ＭＳ Ｐゴシック" charset="0"/>
              </a:rPr>
              <a:t>beam</a:t>
            </a:r>
            <a:endParaRPr lang="en-US" sz="3200" dirty="0" smtClean="0"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ClrTx/>
              <a:buFont typeface="Wingdings" charset="0"/>
              <a:buChar char="q"/>
            </a:pPr>
            <a:r>
              <a:rPr lang="en-US" sz="3200" dirty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 </a:t>
            </a:r>
            <a:r>
              <a:rPr lang="en-US" sz="3200" dirty="0" smtClean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LHC beams’ status and planning</a:t>
            </a:r>
            <a:endParaRPr lang="en-US" sz="3200" dirty="0" smtClean="0">
              <a:solidFill>
                <a:srgbClr val="E2DDF3"/>
              </a:solidFill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ClrTx/>
              <a:buFont typeface="Wingdings" charset="0"/>
              <a:buChar char="q"/>
            </a:pPr>
            <a:r>
              <a:rPr lang="en-US" sz="3200" dirty="0" smtClean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 Conclusions</a:t>
            </a:r>
            <a:endParaRPr lang="en-US" sz="3200" dirty="0">
              <a:solidFill>
                <a:srgbClr val="E2DDF3"/>
              </a:solidFill>
              <a:latin typeface="Chalkboard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602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532440" cy="1411941"/>
          </a:xfrm>
        </p:spPr>
        <p:txBody>
          <a:bodyPr/>
          <a:lstStyle/>
          <a:p>
            <a:r>
              <a:rPr lang="en-US" sz="4800" u="none" dirty="0" smtClean="0"/>
              <a:t>LHC ion performance </a:t>
            </a:r>
            <a:br>
              <a:rPr lang="en-US" sz="4800" u="none" dirty="0" smtClean="0"/>
            </a:br>
            <a:r>
              <a:rPr lang="en-US" sz="4800" u="none" dirty="0" smtClean="0"/>
              <a:t>in 2011</a:t>
            </a:r>
            <a:endParaRPr lang="en-US" sz="4800" u="none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149925" y="1507215"/>
            <a:ext cx="8976352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342900" indent="-342900" algn="l" rtl="0" eaLnBrk="0" fontAlgn="base" hangingPunct="0">
              <a:spcBef>
                <a:spcPts val="24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8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1pPr>
            <a:lvl2pPr marL="6858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Candara" charset="0"/>
              <a:buChar char="•"/>
              <a:defRPr sz="26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2pPr>
            <a:lvl3pPr marL="10350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4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3pPr>
            <a:lvl4pPr marL="13716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Candara" charset="0"/>
              <a:buChar char="•"/>
              <a:defRPr sz="22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4pPr>
            <a:lvl5pPr marL="17208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0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3051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 </a:t>
            </a:r>
            <a:r>
              <a:rPr lang="en-US" dirty="0" err="1" smtClean="0">
                <a:latin typeface="Chalkboard" charset="0"/>
                <a:ea typeface="ＭＳ Ｐゴシック" charset="0"/>
              </a:rPr>
              <a:t>Pb</a:t>
            </a:r>
            <a:r>
              <a:rPr lang="en-GB" dirty="0" smtClean="0"/>
              <a:t>-</a:t>
            </a:r>
            <a:r>
              <a:rPr lang="en-GB" dirty="0" err="1"/>
              <a:t>Pb</a:t>
            </a:r>
            <a:r>
              <a:rPr lang="en-GB" dirty="0"/>
              <a:t> goal in 2011: 30-50 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b</a:t>
            </a:r>
            <a:r>
              <a:rPr lang="en-GB" baseline="30000" dirty="0"/>
              <a:t>-1</a:t>
            </a:r>
            <a:r>
              <a:rPr lang="en-GB" dirty="0"/>
              <a:t> in 4 weeks, with </a:t>
            </a:r>
            <a:r>
              <a:rPr lang="en-GB" dirty="0" err="1">
                <a:latin typeface="Lucida Calligraphy" panose="03010101010101010101" pitchFamily="66" charset="0"/>
              </a:rPr>
              <a:t>L</a:t>
            </a:r>
            <a:r>
              <a:rPr lang="en-GB" baseline="-25000" dirty="0" err="1"/>
              <a:t>peak</a:t>
            </a:r>
            <a:r>
              <a:rPr lang="en-GB" dirty="0"/>
              <a:t> = 1.4x10</a:t>
            </a:r>
            <a:r>
              <a:rPr lang="en-GB" baseline="30000" dirty="0"/>
              <a:t>26</a:t>
            </a:r>
            <a:r>
              <a:rPr lang="en-GB" dirty="0"/>
              <a:t> Hz/</a:t>
            </a:r>
            <a:r>
              <a:rPr lang="en-GB" dirty="0" smtClean="0"/>
              <a:t>cm</a:t>
            </a:r>
            <a:r>
              <a:rPr lang="en-GB" baseline="30000" dirty="0" smtClean="0"/>
              <a:t>2</a:t>
            </a:r>
          </a:p>
          <a:p>
            <a:pPr marL="0" indent="305100">
              <a:spcAft>
                <a:spcPts val="0"/>
              </a:spcAft>
              <a:buFont typeface="Wingdings" charset="0"/>
              <a:buChar char="q"/>
            </a:pPr>
            <a:r>
              <a:rPr lang="en-GB" dirty="0" smtClean="0"/>
              <a:t> Achieved </a:t>
            </a:r>
            <a:r>
              <a:rPr lang="en-GB" dirty="0"/>
              <a:t>@ 3.5ZTeV : </a:t>
            </a:r>
            <a:r>
              <a:rPr lang="en-GB" b="1" dirty="0" smtClean="0"/>
              <a:t>1</a:t>
            </a:r>
            <a:r>
              <a:rPr lang="el-GR" b="1" smtClean="0"/>
              <a:t>5</a:t>
            </a:r>
            <a:r>
              <a:rPr lang="en-GB" b="1" smtClean="0"/>
              <a:t>0 </a:t>
            </a:r>
            <a:r>
              <a:rPr lang="en-GB" b="1" dirty="0">
                <a:latin typeface="Symbol" panose="05050102010706020507" pitchFamily="18" charset="2"/>
              </a:rPr>
              <a:t>m</a:t>
            </a:r>
            <a:r>
              <a:rPr lang="en-GB" b="1" dirty="0"/>
              <a:t>b</a:t>
            </a:r>
            <a:r>
              <a:rPr lang="en-GB" b="1" baseline="30000" dirty="0"/>
              <a:t>-1</a:t>
            </a:r>
            <a:r>
              <a:rPr lang="en-GB" b="1" dirty="0"/>
              <a:t> </a:t>
            </a:r>
            <a:r>
              <a:rPr lang="en-GB" dirty="0" smtClean="0"/>
              <a:t>with peak luminosity  5x10</a:t>
            </a:r>
            <a:r>
              <a:rPr lang="en-GB" baseline="30000" dirty="0" smtClean="0"/>
              <a:t>26</a:t>
            </a:r>
            <a:r>
              <a:rPr lang="en-GB" dirty="0" smtClean="0"/>
              <a:t> </a:t>
            </a:r>
            <a:r>
              <a:rPr lang="en-GB" dirty="0"/>
              <a:t>Hz/</a:t>
            </a:r>
            <a:r>
              <a:rPr lang="en-GB" dirty="0" smtClean="0"/>
              <a:t>cm</a:t>
            </a:r>
            <a:r>
              <a:rPr lang="en-GB" baseline="30000" dirty="0" smtClean="0"/>
              <a:t>2</a:t>
            </a:r>
            <a:r>
              <a:rPr lang="en-GB" dirty="0" smtClean="0"/>
              <a:t> (half of the nominal)</a:t>
            </a: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GB" dirty="0" smtClean="0"/>
              <a:t>Increased LEIR brightness with nominal bunch population of 4.5x10</a:t>
            </a:r>
            <a:r>
              <a:rPr lang="en-GB" baseline="30000" dirty="0" smtClean="0"/>
              <a:t>8</a:t>
            </a:r>
            <a:r>
              <a:rPr lang="en-GB" dirty="0" smtClean="0"/>
              <a:t> </a:t>
            </a:r>
            <a:r>
              <a:rPr lang="en-GB" dirty="0"/>
              <a:t>Pb</a:t>
            </a:r>
            <a:r>
              <a:rPr lang="en-GB" baseline="30000" dirty="0"/>
              <a:t>54+</a:t>
            </a:r>
            <a:r>
              <a:rPr lang="en-GB" dirty="0"/>
              <a:t> ions/</a:t>
            </a:r>
            <a:r>
              <a:rPr lang="en-GB" dirty="0" smtClean="0"/>
              <a:t>bunch but smaller emittances</a:t>
            </a: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GB" dirty="0" smtClean="0"/>
              <a:t>Scaling </a:t>
            </a:r>
            <a:r>
              <a:rPr lang="en-GB" dirty="0"/>
              <a:t>with E</a:t>
            </a:r>
            <a:r>
              <a:rPr lang="en-GB" baseline="30000" dirty="0"/>
              <a:t>2</a:t>
            </a:r>
            <a:r>
              <a:rPr lang="en-GB" dirty="0"/>
              <a:t>, </a:t>
            </a:r>
            <a:r>
              <a:rPr lang="en-GB" dirty="0" err="1">
                <a:latin typeface="Lucida Calligraphy" panose="03010101010101010101" pitchFamily="66" charset="0"/>
              </a:rPr>
              <a:t>L</a:t>
            </a:r>
            <a:r>
              <a:rPr lang="en-GB" baseline="-25000" dirty="0" err="1"/>
              <a:t>peak</a:t>
            </a:r>
            <a:r>
              <a:rPr lang="en-GB" dirty="0"/>
              <a:t> = 2x10</a:t>
            </a:r>
            <a:r>
              <a:rPr lang="en-GB" baseline="30000" dirty="0"/>
              <a:t>27</a:t>
            </a:r>
            <a:r>
              <a:rPr lang="en-GB" dirty="0"/>
              <a:t> Hz/cm</a:t>
            </a:r>
            <a:r>
              <a:rPr lang="en-GB" baseline="30000" dirty="0"/>
              <a:t>2 </a:t>
            </a:r>
            <a:r>
              <a:rPr lang="en-GB" dirty="0"/>
              <a:t>@ 7ZTeV (twice </a:t>
            </a:r>
            <a:r>
              <a:rPr lang="en-GB" dirty="0" smtClean="0"/>
              <a:t>the nominal)</a:t>
            </a:r>
            <a:endParaRPr lang="en-GB" dirty="0"/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GB" dirty="0" smtClean="0"/>
              <a:t>Good </a:t>
            </a:r>
            <a:r>
              <a:rPr lang="en-GB" dirty="0"/>
              <a:t>beam </a:t>
            </a:r>
            <a:r>
              <a:rPr lang="en-GB" dirty="0" smtClean="0"/>
              <a:t>behaviour at </a:t>
            </a:r>
            <a:r>
              <a:rPr lang="en-GB" dirty="0"/>
              <a:t>low energy in PS </a:t>
            </a:r>
            <a:r>
              <a:rPr lang="en-GB" dirty="0" smtClean="0"/>
              <a:t>due to excellent vacuum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GB" dirty="0" smtClean="0"/>
              <a:t>Modified production scheme: No splitting </a:t>
            </a:r>
            <a:r>
              <a:rPr lang="en-GB" dirty="0"/>
              <a:t>in </a:t>
            </a:r>
            <a:r>
              <a:rPr lang="en-GB" dirty="0" smtClean="0"/>
              <a:t>PS, i.e. 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half </a:t>
            </a:r>
            <a:r>
              <a:rPr lang="en-GB" dirty="0"/>
              <a:t>as many </a:t>
            </a:r>
            <a:r>
              <a:rPr lang="en-GB" dirty="0" smtClean="0"/>
              <a:t>bunches</a:t>
            </a:r>
            <a:r>
              <a:rPr lang="en-GB" dirty="0"/>
              <a:t> </a:t>
            </a:r>
            <a:r>
              <a:rPr lang="en-GB" dirty="0" smtClean="0"/>
              <a:t>with twice the intensity/bunch 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GB" dirty="0" smtClean="0"/>
              <a:t>Good </a:t>
            </a:r>
            <a:r>
              <a:rPr lang="en-GB" dirty="0"/>
              <a:t>behaviour of bunches on SPS flat bottom (RF Noise improved, IBS &amp; space charge less critical than </a:t>
            </a:r>
            <a:r>
              <a:rPr lang="en-GB" dirty="0" smtClean="0"/>
              <a:t>expected and with Q20 after 2013)</a:t>
            </a:r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endParaRPr lang="en-US" dirty="0">
              <a:latin typeface="Chalkboard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8735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532440" cy="1411941"/>
          </a:xfrm>
        </p:spPr>
        <p:txBody>
          <a:bodyPr/>
          <a:lstStyle/>
          <a:p>
            <a:r>
              <a:rPr lang="en-US" sz="4800" u="none" dirty="0" smtClean="0"/>
              <a:t>LHC ion performance in 2013 projected to 2015</a:t>
            </a:r>
            <a:endParaRPr lang="en-US" sz="4800" u="none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323528" y="1556792"/>
            <a:ext cx="8832336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0" fontAlgn="base" hangingPunct="0">
              <a:spcBef>
                <a:spcPts val="24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8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1pPr>
            <a:lvl2pPr marL="6858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Candara" charset="0"/>
              <a:buChar char="•"/>
              <a:defRPr sz="26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2pPr>
            <a:lvl3pPr marL="10350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4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3pPr>
            <a:lvl4pPr marL="13716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Candara" charset="0"/>
              <a:buChar char="•"/>
              <a:defRPr sz="22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4pPr>
            <a:lvl5pPr marL="17208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0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305100">
              <a:spcAft>
                <a:spcPts val="0"/>
              </a:spcAft>
              <a:buFont typeface="Wingdings" charset="0"/>
              <a:buChar char="q"/>
            </a:pPr>
            <a:r>
              <a:rPr lang="en-GB" dirty="0" smtClean="0"/>
              <a:t> For </a:t>
            </a:r>
            <a:r>
              <a:rPr lang="en-GB" dirty="0"/>
              <a:t>p-</a:t>
            </a:r>
            <a:r>
              <a:rPr lang="en-GB" dirty="0" err="1"/>
              <a:t>Pb</a:t>
            </a:r>
            <a:r>
              <a:rPr lang="en-GB" dirty="0"/>
              <a:t> run in 2013, LEIR bunch </a:t>
            </a:r>
            <a:r>
              <a:rPr lang="en-GB" dirty="0" smtClean="0"/>
              <a:t>intensity further increased </a:t>
            </a:r>
            <a:r>
              <a:rPr lang="en-GB" dirty="0"/>
              <a:t>to </a:t>
            </a:r>
            <a:r>
              <a:rPr lang="en-GB" dirty="0" smtClean="0"/>
              <a:t>5.5x10</a:t>
            </a:r>
            <a:r>
              <a:rPr lang="en-GB" baseline="30000" dirty="0" smtClean="0"/>
              <a:t>8</a:t>
            </a:r>
            <a:r>
              <a:rPr lang="en-GB" dirty="0" smtClean="0"/>
              <a:t> </a:t>
            </a:r>
            <a:r>
              <a:rPr lang="en-GB" dirty="0"/>
              <a:t>Pb</a:t>
            </a:r>
            <a:r>
              <a:rPr lang="en-GB" baseline="30000" dirty="0"/>
              <a:t>54+</a:t>
            </a:r>
            <a:r>
              <a:rPr lang="en-GB" dirty="0"/>
              <a:t> ions/</a:t>
            </a:r>
            <a:r>
              <a:rPr lang="en-GB" dirty="0" smtClean="0"/>
              <a:t>bunch (1.2 times the nominal)</a:t>
            </a:r>
            <a:endParaRPr lang="en-GB" dirty="0"/>
          </a:p>
          <a:p>
            <a:pPr marL="0" indent="305100">
              <a:spcAft>
                <a:spcPts val="0"/>
              </a:spcAft>
              <a:buFont typeface="Wingdings" charset="0"/>
              <a:buChar char="q"/>
            </a:pPr>
            <a:r>
              <a:rPr lang="en-GB" dirty="0" smtClean="0"/>
              <a:t> With </a:t>
            </a:r>
            <a:r>
              <a:rPr lang="en-GB" dirty="0"/>
              <a:t>same scheme as 2011, and performance of 2013</a:t>
            </a:r>
            <a:r>
              <a:rPr lang="en-GB" dirty="0" smtClean="0"/>
              <a:t>, </a:t>
            </a:r>
            <a:r>
              <a:rPr lang="en-GB" dirty="0" err="1"/>
              <a:t>Pb-</a:t>
            </a:r>
            <a:r>
              <a:rPr lang="en-GB" dirty="0" err="1" smtClean="0"/>
              <a:t>Pb</a:t>
            </a:r>
            <a:r>
              <a:rPr lang="en-GB" dirty="0" smtClean="0"/>
              <a:t> peak luminosity of 3x10</a:t>
            </a:r>
            <a:r>
              <a:rPr lang="en-GB" baseline="30000" dirty="0" smtClean="0"/>
              <a:t>27</a:t>
            </a:r>
            <a:r>
              <a:rPr lang="en-GB" dirty="0" smtClean="0"/>
              <a:t> </a:t>
            </a:r>
            <a:r>
              <a:rPr lang="en-GB" dirty="0"/>
              <a:t>Hz/cm</a:t>
            </a:r>
            <a:r>
              <a:rPr lang="en-GB" baseline="30000" dirty="0"/>
              <a:t>2</a:t>
            </a:r>
            <a:r>
              <a:rPr lang="en-GB" dirty="0"/>
              <a:t> @ 7ZTeV </a:t>
            </a:r>
            <a:r>
              <a:rPr lang="en-GB" dirty="0" smtClean="0"/>
              <a:t>can be expected</a:t>
            </a:r>
            <a:endParaRPr lang="en-GB" dirty="0"/>
          </a:p>
          <a:p>
            <a:pPr marL="0" indent="305100">
              <a:spcAft>
                <a:spcPts val="0"/>
              </a:spcAft>
              <a:buFont typeface="Wingdings" charset="0"/>
              <a:buChar char="q"/>
            </a:pPr>
            <a:r>
              <a:rPr lang="en-GB" dirty="0" smtClean="0"/>
              <a:t> A 20</a:t>
            </a:r>
            <a:r>
              <a:rPr lang="en-GB" dirty="0"/>
              <a:t>% </a:t>
            </a:r>
            <a:r>
              <a:rPr lang="en-GB" dirty="0" smtClean="0"/>
              <a:t>increase in peak luminosity (</a:t>
            </a:r>
            <a:r>
              <a:rPr lang="en-GB" dirty="0"/>
              <a:t>3.6x10</a:t>
            </a:r>
            <a:r>
              <a:rPr lang="en-GB" baseline="30000" dirty="0"/>
              <a:t>27</a:t>
            </a:r>
            <a:r>
              <a:rPr lang="en-GB" dirty="0"/>
              <a:t> Hz/cm</a:t>
            </a:r>
            <a:r>
              <a:rPr lang="en-GB" baseline="30000" dirty="0"/>
              <a:t>2</a:t>
            </a:r>
            <a:r>
              <a:rPr lang="en-GB" dirty="0"/>
              <a:t> @ </a:t>
            </a:r>
            <a:r>
              <a:rPr lang="en-GB" dirty="0" smtClean="0"/>
              <a:t>7ZTeV) can </a:t>
            </a:r>
            <a:r>
              <a:rPr lang="en-GB" dirty="0"/>
              <a:t>be gained by </a:t>
            </a:r>
            <a:r>
              <a:rPr lang="en-GB" dirty="0" smtClean="0"/>
              <a:t>squeezing 20</a:t>
            </a:r>
            <a:r>
              <a:rPr lang="en-GB" dirty="0"/>
              <a:t>% more bunches in LHC </a:t>
            </a:r>
          </a:p>
          <a:p>
            <a:pPr marL="342900" lvl="1" indent="305100">
              <a:spcAft>
                <a:spcPts val="0"/>
              </a:spcAft>
              <a:buFont typeface="Wingdings" charset="0"/>
              <a:buChar char="q"/>
            </a:pPr>
            <a:r>
              <a:rPr lang="en-GB" dirty="0" smtClean="0"/>
              <a:t>Batch </a:t>
            </a:r>
            <a:r>
              <a:rPr lang="en-GB" dirty="0"/>
              <a:t>compression to 100ns in </a:t>
            </a:r>
            <a:r>
              <a:rPr lang="en-GB" dirty="0" smtClean="0"/>
              <a:t>PS</a:t>
            </a:r>
          </a:p>
          <a:p>
            <a:pPr marL="342900" lvl="1" indent="305100">
              <a:spcAft>
                <a:spcPts val="0"/>
              </a:spcAft>
              <a:buFont typeface="Wingdings" charset="0"/>
              <a:buChar char="q"/>
            </a:pPr>
            <a:r>
              <a:rPr lang="en-GB" dirty="0" smtClean="0"/>
              <a:t>Two-bunch batches separated by 225ns in SPS (12 injections, to be </a:t>
            </a:r>
            <a:r>
              <a:rPr lang="en-GB" b="1" dirty="0" smtClean="0"/>
              <a:t>optimised</a:t>
            </a:r>
            <a:r>
              <a:rPr lang="en-GB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9293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532440" cy="1411941"/>
          </a:xfrm>
        </p:spPr>
        <p:txBody>
          <a:bodyPr/>
          <a:lstStyle/>
          <a:p>
            <a:r>
              <a:rPr lang="en-US" sz="4800" u="none" dirty="0" smtClean="0"/>
              <a:t>LHC ion scheme in 2011</a:t>
            </a:r>
            <a:endParaRPr lang="en-US" sz="4800" u="none" dirty="0"/>
          </a:p>
        </p:txBody>
      </p:sp>
      <p:grpSp>
        <p:nvGrpSpPr>
          <p:cNvPr id="4" name="Group 188"/>
          <p:cNvGrpSpPr>
            <a:grpSpLocks/>
          </p:cNvGrpSpPr>
          <p:nvPr/>
        </p:nvGrpSpPr>
        <p:grpSpPr bwMode="auto">
          <a:xfrm>
            <a:off x="3798277" y="2691408"/>
            <a:ext cx="1688123" cy="304800"/>
            <a:chOff x="1920" y="1920"/>
            <a:chExt cx="1056" cy="192"/>
          </a:xfrm>
          <a:noFill/>
        </p:grpSpPr>
        <p:grpSp>
          <p:nvGrpSpPr>
            <p:cNvPr id="5" name="Group 189"/>
            <p:cNvGrpSpPr>
              <a:grpSpLocks/>
            </p:cNvGrpSpPr>
            <p:nvPr/>
          </p:nvGrpSpPr>
          <p:grpSpPr bwMode="auto">
            <a:xfrm>
              <a:off x="1920" y="1920"/>
              <a:ext cx="1056" cy="192"/>
              <a:chOff x="1920" y="1920"/>
              <a:chExt cx="1056" cy="192"/>
            </a:xfrm>
            <a:grpFill/>
          </p:grpSpPr>
          <p:grpSp>
            <p:nvGrpSpPr>
              <p:cNvPr id="12" name="Group 190"/>
              <p:cNvGrpSpPr>
                <a:grpSpLocks/>
              </p:cNvGrpSpPr>
              <p:nvPr/>
            </p:nvGrpSpPr>
            <p:grpSpPr bwMode="auto">
              <a:xfrm>
                <a:off x="1920" y="1920"/>
                <a:ext cx="528" cy="192"/>
                <a:chOff x="2976" y="2736"/>
                <a:chExt cx="768" cy="192"/>
              </a:xfrm>
              <a:grpFill/>
            </p:grpSpPr>
            <p:sp>
              <p:nvSpPr>
                <p:cNvPr id="18" name="Arc 191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9" name="Arc 192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0" name="Line 193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" name="Line 194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3" name="Group 195"/>
              <p:cNvGrpSpPr>
                <a:grpSpLocks/>
              </p:cNvGrpSpPr>
              <p:nvPr/>
            </p:nvGrpSpPr>
            <p:grpSpPr bwMode="auto">
              <a:xfrm>
                <a:off x="2448" y="1920"/>
                <a:ext cx="528" cy="192"/>
                <a:chOff x="2976" y="2736"/>
                <a:chExt cx="768" cy="192"/>
              </a:xfrm>
              <a:grpFill/>
            </p:grpSpPr>
            <p:sp>
              <p:nvSpPr>
                <p:cNvPr id="14" name="Arc 196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5" name="Arc 197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6" name="Line 198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7" name="Line 199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  <p:grpSp>
          <p:nvGrpSpPr>
            <p:cNvPr id="6" name="Group 200"/>
            <p:cNvGrpSpPr>
              <a:grpSpLocks/>
            </p:cNvGrpSpPr>
            <p:nvPr/>
          </p:nvGrpSpPr>
          <p:grpSpPr bwMode="auto">
            <a:xfrm>
              <a:off x="1920" y="1920"/>
              <a:ext cx="528" cy="192"/>
              <a:chOff x="2976" y="2736"/>
              <a:chExt cx="768" cy="192"/>
            </a:xfrm>
            <a:grpFill/>
          </p:grpSpPr>
          <p:sp>
            <p:nvSpPr>
              <p:cNvPr id="7" name="Arc 201"/>
              <p:cNvSpPr>
                <a:spLocks/>
              </p:cNvSpPr>
              <p:nvPr/>
            </p:nvSpPr>
            <p:spPr bwMode="auto">
              <a:xfrm>
                <a:off x="3360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" name="Arc 202"/>
              <p:cNvSpPr>
                <a:spLocks/>
              </p:cNvSpPr>
              <p:nvPr/>
            </p:nvSpPr>
            <p:spPr bwMode="auto">
              <a:xfrm flipH="1">
                <a:off x="3216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Line 203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Line 204"/>
              <p:cNvSpPr>
                <a:spLocks noChangeShapeType="1"/>
              </p:cNvSpPr>
              <p:nvPr/>
            </p:nvSpPr>
            <p:spPr bwMode="auto">
              <a:xfrm>
                <a:off x="3504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22" name="Group 223"/>
          <p:cNvGrpSpPr>
            <a:grpSpLocks/>
          </p:cNvGrpSpPr>
          <p:nvPr/>
        </p:nvGrpSpPr>
        <p:grpSpPr bwMode="auto">
          <a:xfrm>
            <a:off x="4693628" y="3377208"/>
            <a:ext cx="863111" cy="304800"/>
            <a:chOff x="1920" y="1920"/>
            <a:chExt cx="1056" cy="192"/>
          </a:xfrm>
          <a:noFill/>
        </p:grpSpPr>
        <p:grpSp>
          <p:nvGrpSpPr>
            <p:cNvPr id="23" name="Group 224"/>
            <p:cNvGrpSpPr>
              <a:grpSpLocks/>
            </p:cNvGrpSpPr>
            <p:nvPr/>
          </p:nvGrpSpPr>
          <p:grpSpPr bwMode="auto">
            <a:xfrm>
              <a:off x="1920" y="1920"/>
              <a:ext cx="1056" cy="192"/>
              <a:chOff x="1920" y="1920"/>
              <a:chExt cx="1056" cy="192"/>
            </a:xfrm>
            <a:grpFill/>
          </p:grpSpPr>
          <p:grpSp>
            <p:nvGrpSpPr>
              <p:cNvPr id="29" name="Group 225"/>
              <p:cNvGrpSpPr>
                <a:grpSpLocks/>
              </p:cNvGrpSpPr>
              <p:nvPr/>
            </p:nvGrpSpPr>
            <p:grpSpPr bwMode="auto">
              <a:xfrm>
                <a:off x="1920" y="1920"/>
                <a:ext cx="528" cy="192"/>
                <a:chOff x="2976" y="2736"/>
                <a:chExt cx="768" cy="192"/>
              </a:xfrm>
              <a:grpFill/>
            </p:grpSpPr>
            <p:sp>
              <p:nvSpPr>
                <p:cNvPr id="35" name="Arc 226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6" name="Arc 227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7" name="Line 228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8" name="Line 229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0" name="Group 230"/>
              <p:cNvGrpSpPr>
                <a:grpSpLocks/>
              </p:cNvGrpSpPr>
              <p:nvPr/>
            </p:nvGrpSpPr>
            <p:grpSpPr bwMode="auto">
              <a:xfrm>
                <a:off x="2448" y="1920"/>
                <a:ext cx="528" cy="192"/>
                <a:chOff x="2976" y="2736"/>
                <a:chExt cx="768" cy="192"/>
              </a:xfrm>
              <a:grpFill/>
            </p:grpSpPr>
            <p:sp>
              <p:nvSpPr>
                <p:cNvPr id="31" name="Arc 231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2" name="Arc 232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3" name="Line 233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4" name="Line 234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  <p:grpSp>
          <p:nvGrpSpPr>
            <p:cNvPr id="24" name="Group 235"/>
            <p:cNvGrpSpPr>
              <a:grpSpLocks/>
            </p:cNvGrpSpPr>
            <p:nvPr/>
          </p:nvGrpSpPr>
          <p:grpSpPr bwMode="auto">
            <a:xfrm>
              <a:off x="1920" y="1920"/>
              <a:ext cx="528" cy="192"/>
              <a:chOff x="2976" y="2736"/>
              <a:chExt cx="768" cy="192"/>
            </a:xfrm>
            <a:grpFill/>
          </p:grpSpPr>
          <p:sp>
            <p:nvSpPr>
              <p:cNvPr id="25" name="Arc 236"/>
              <p:cNvSpPr>
                <a:spLocks/>
              </p:cNvSpPr>
              <p:nvPr/>
            </p:nvSpPr>
            <p:spPr bwMode="auto">
              <a:xfrm>
                <a:off x="3360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Arc 237"/>
              <p:cNvSpPr>
                <a:spLocks/>
              </p:cNvSpPr>
              <p:nvPr/>
            </p:nvSpPr>
            <p:spPr bwMode="auto">
              <a:xfrm flipH="1">
                <a:off x="3216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Line 238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Line 239"/>
              <p:cNvSpPr>
                <a:spLocks noChangeShapeType="1"/>
              </p:cNvSpPr>
              <p:nvPr/>
            </p:nvSpPr>
            <p:spPr bwMode="auto">
              <a:xfrm>
                <a:off x="3504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39" name="Rectangle 314"/>
          <p:cNvSpPr>
            <a:spLocks noChangeArrowheads="1"/>
          </p:cNvSpPr>
          <p:nvPr/>
        </p:nvSpPr>
        <p:spPr bwMode="auto">
          <a:xfrm>
            <a:off x="351692" y="2843808"/>
            <a:ext cx="633046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LEIR</a:t>
            </a:r>
          </a:p>
        </p:txBody>
      </p:sp>
      <p:sp>
        <p:nvSpPr>
          <p:cNvPr id="40" name="Rectangle 315"/>
          <p:cNvSpPr>
            <a:spLocks noChangeArrowheads="1"/>
          </p:cNvSpPr>
          <p:nvPr/>
        </p:nvSpPr>
        <p:spPr bwMode="auto">
          <a:xfrm>
            <a:off x="422031" y="3453408"/>
            <a:ext cx="260252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00" b="1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PS (NO splitting) </a:t>
            </a:r>
            <a:br>
              <a:rPr lang="en-US" sz="1300" b="1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300" b="1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bunch spacing = 200ns</a:t>
            </a:r>
          </a:p>
        </p:txBody>
      </p:sp>
      <p:sp>
        <p:nvSpPr>
          <p:cNvPr id="41" name="Rectangle 469"/>
          <p:cNvSpPr>
            <a:spLocks noChangeArrowheads="1"/>
          </p:cNvSpPr>
          <p:nvPr/>
        </p:nvSpPr>
        <p:spPr bwMode="auto">
          <a:xfrm>
            <a:off x="328246" y="4016483"/>
            <a:ext cx="218049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SPS at  extraction,</a:t>
            </a:r>
            <a:br>
              <a:rPr lang="en-US" sz="13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0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after 12 transfers from </a:t>
            </a:r>
            <a:r>
              <a:rPr lang="en-US" sz="1000" b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PS,</a:t>
            </a: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00" b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Batch spacing = 200 ns</a:t>
            </a:r>
            <a:endParaRPr lang="en-US" sz="1000" b="1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Rectangle 470"/>
          <p:cNvSpPr>
            <a:spLocks noChangeArrowheads="1"/>
          </p:cNvSpPr>
          <p:nvPr/>
        </p:nvSpPr>
        <p:spPr bwMode="auto">
          <a:xfrm>
            <a:off x="323528" y="4786908"/>
            <a:ext cx="246184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LHC at injection,</a:t>
            </a:r>
            <a:br>
              <a:rPr lang="en-US" sz="13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0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after  15 transfers from SPS</a:t>
            </a:r>
          </a:p>
        </p:txBody>
      </p:sp>
      <p:grpSp>
        <p:nvGrpSpPr>
          <p:cNvPr id="43" name="Group 471"/>
          <p:cNvGrpSpPr>
            <a:grpSpLocks/>
          </p:cNvGrpSpPr>
          <p:nvPr/>
        </p:nvGrpSpPr>
        <p:grpSpPr bwMode="auto">
          <a:xfrm>
            <a:off x="3868615" y="4063008"/>
            <a:ext cx="3376246" cy="304800"/>
            <a:chOff x="2496" y="2688"/>
            <a:chExt cx="2304" cy="192"/>
          </a:xfrm>
          <a:noFill/>
        </p:grpSpPr>
        <p:grpSp>
          <p:nvGrpSpPr>
            <p:cNvPr id="44" name="Group 472"/>
            <p:cNvGrpSpPr>
              <a:grpSpLocks/>
            </p:cNvGrpSpPr>
            <p:nvPr/>
          </p:nvGrpSpPr>
          <p:grpSpPr bwMode="auto">
            <a:xfrm>
              <a:off x="2496" y="2688"/>
              <a:ext cx="1056" cy="192"/>
              <a:chOff x="1968" y="3504"/>
              <a:chExt cx="1056" cy="192"/>
            </a:xfrm>
            <a:grpFill/>
          </p:grpSpPr>
          <p:grpSp>
            <p:nvGrpSpPr>
              <p:cNvPr id="72" name="Group 473"/>
              <p:cNvGrpSpPr>
                <a:grpSpLocks/>
              </p:cNvGrpSpPr>
              <p:nvPr/>
            </p:nvGrpSpPr>
            <p:grpSpPr bwMode="auto">
              <a:xfrm>
                <a:off x="1968" y="3504"/>
                <a:ext cx="480" cy="192"/>
                <a:chOff x="5136" y="3312"/>
                <a:chExt cx="480" cy="192"/>
              </a:xfrm>
              <a:grpFill/>
            </p:grpSpPr>
            <p:grpSp>
              <p:nvGrpSpPr>
                <p:cNvPr id="86" name="Group 474"/>
                <p:cNvGrpSpPr>
                  <a:grpSpLocks/>
                </p:cNvGrpSpPr>
                <p:nvPr/>
              </p:nvGrpSpPr>
              <p:grpSpPr bwMode="auto">
                <a:xfrm>
                  <a:off x="5136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93" name="Arc 475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94" name="Arc 476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95" name="Line 477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96" name="Line 478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87" name="Group 479"/>
                <p:cNvGrpSpPr>
                  <a:grpSpLocks/>
                </p:cNvGrpSpPr>
                <p:nvPr/>
              </p:nvGrpSpPr>
              <p:grpSpPr bwMode="auto">
                <a:xfrm>
                  <a:off x="5424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89" name="Arc 480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90" name="Arc 481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91" name="Line 482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92" name="Line 483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88" name="Line 484"/>
                <p:cNvSpPr>
                  <a:spLocks noChangeShapeType="1"/>
                </p:cNvSpPr>
                <p:nvPr/>
              </p:nvSpPr>
              <p:spPr bwMode="auto">
                <a:xfrm>
                  <a:off x="5328" y="3504"/>
                  <a:ext cx="96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73" name="Group 485"/>
              <p:cNvGrpSpPr>
                <a:grpSpLocks/>
              </p:cNvGrpSpPr>
              <p:nvPr/>
            </p:nvGrpSpPr>
            <p:grpSpPr bwMode="auto">
              <a:xfrm>
                <a:off x="2544" y="3504"/>
                <a:ext cx="480" cy="192"/>
                <a:chOff x="5136" y="3312"/>
                <a:chExt cx="480" cy="192"/>
              </a:xfrm>
              <a:grpFill/>
            </p:grpSpPr>
            <p:grpSp>
              <p:nvGrpSpPr>
                <p:cNvPr id="75" name="Group 486"/>
                <p:cNvGrpSpPr>
                  <a:grpSpLocks/>
                </p:cNvGrpSpPr>
                <p:nvPr/>
              </p:nvGrpSpPr>
              <p:grpSpPr bwMode="auto">
                <a:xfrm>
                  <a:off x="5136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82" name="Arc 487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83" name="Arc 488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84" name="Line 489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85" name="Line 490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76" name="Group 491"/>
                <p:cNvGrpSpPr>
                  <a:grpSpLocks/>
                </p:cNvGrpSpPr>
                <p:nvPr/>
              </p:nvGrpSpPr>
              <p:grpSpPr bwMode="auto">
                <a:xfrm>
                  <a:off x="5424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78" name="Arc 492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79" name="Arc 493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80" name="Line 494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81" name="Line 495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77" name="Line 496"/>
                <p:cNvSpPr>
                  <a:spLocks noChangeShapeType="1"/>
                </p:cNvSpPr>
                <p:nvPr/>
              </p:nvSpPr>
              <p:spPr bwMode="auto">
                <a:xfrm>
                  <a:off x="5328" y="3504"/>
                  <a:ext cx="96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74" name="Line 497"/>
              <p:cNvSpPr>
                <a:spLocks noChangeShapeType="1"/>
              </p:cNvSpPr>
              <p:nvPr/>
            </p:nvSpPr>
            <p:spPr bwMode="auto">
              <a:xfrm>
                <a:off x="2448" y="3696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5" name="Group 498"/>
            <p:cNvGrpSpPr>
              <a:grpSpLocks/>
            </p:cNvGrpSpPr>
            <p:nvPr/>
          </p:nvGrpSpPr>
          <p:grpSpPr bwMode="auto">
            <a:xfrm>
              <a:off x="3744" y="2688"/>
              <a:ext cx="1056" cy="192"/>
              <a:chOff x="1968" y="3504"/>
              <a:chExt cx="1056" cy="192"/>
            </a:xfrm>
            <a:grpFill/>
          </p:grpSpPr>
          <p:grpSp>
            <p:nvGrpSpPr>
              <p:cNvPr id="47" name="Group 499"/>
              <p:cNvGrpSpPr>
                <a:grpSpLocks/>
              </p:cNvGrpSpPr>
              <p:nvPr/>
            </p:nvGrpSpPr>
            <p:grpSpPr bwMode="auto">
              <a:xfrm>
                <a:off x="1968" y="3504"/>
                <a:ext cx="480" cy="192"/>
                <a:chOff x="5136" y="3312"/>
                <a:chExt cx="480" cy="192"/>
              </a:xfrm>
              <a:grpFill/>
            </p:grpSpPr>
            <p:grpSp>
              <p:nvGrpSpPr>
                <p:cNvPr id="61" name="Group 500"/>
                <p:cNvGrpSpPr>
                  <a:grpSpLocks/>
                </p:cNvGrpSpPr>
                <p:nvPr/>
              </p:nvGrpSpPr>
              <p:grpSpPr bwMode="auto">
                <a:xfrm>
                  <a:off x="5136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68" name="Arc 501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69" name="Arc 502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70" name="Line 503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71" name="Line 504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62" name="Group 505"/>
                <p:cNvGrpSpPr>
                  <a:grpSpLocks/>
                </p:cNvGrpSpPr>
                <p:nvPr/>
              </p:nvGrpSpPr>
              <p:grpSpPr bwMode="auto">
                <a:xfrm>
                  <a:off x="5424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64" name="Arc 506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65" name="Arc 507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66" name="Line 508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67" name="Line 509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63" name="Line 510"/>
                <p:cNvSpPr>
                  <a:spLocks noChangeShapeType="1"/>
                </p:cNvSpPr>
                <p:nvPr/>
              </p:nvSpPr>
              <p:spPr bwMode="auto">
                <a:xfrm>
                  <a:off x="5328" y="3504"/>
                  <a:ext cx="96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8" name="Group 511"/>
              <p:cNvGrpSpPr>
                <a:grpSpLocks/>
              </p:cNvGrpSpPr>
              <p:nvPr/>
            </p:nvGrpSpPr>
            <p:grpSpPr bwMode="auto">
              <a:xfrm>
                <a:off x="2544" y="3504"/>
                <a:ext cx="480" cy="192"/>
                <a:chOff x="5136" y="3312"/>
                <a:chExt cx="480" cy="192"/>
              </a:xfrm>
              <a:grpFill/>
            </p:grpSpPr>
            <p:grpSp>
              <p:nvGrpSpPr>
                <p:cNvPr id="50" name="Group 512"/>
                <p:cNvGrpSpPr>
                  <a:grpSpLocks/>
                </p:cNvGrpSpPr>
                <p:nvPr/>
              </p:nvGrpSpPr>
              <p:grpSpPr bwMode="auto">
                <a:xfrm>
                  <a:off x="5136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57" name="Arc 513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58" name="Arc 514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59" name="Line 515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60" name="Line 516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51" name="Group 517"/>
                <p:cNvGrpSpPr>
                  <a:grpSpLocks/>
                </p:cNvGrpSpPr>
                <p:nvPr/>
              </p:nvGrpSpPr>
              <p:grpSpPr bwMode="auto">
                <a:xfrm>
                  <a:off x="5424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53" name="Arc 518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54" name="Arc 519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55" name="Line 520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56" name="Line 521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52" name="Line 522"/>
                <p:cNvSpPr>
                  <a:spLocks noChangeShapeType="1"/>
                </p:cNvSpPr>
                <p:nvPr/>
              </p:nvSpPr>
              <p:spPr bwMode="auto">
                <a:xfrm>
                  <a:off x="5328" y="3504"/>
                  <a:ext cx="96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49" name="Line 523"/>
              <p:cNvSpPr>
                <a:spLocks noChangeShapeType="1"/>
              </p:cNvSpPr>
              <p:nvPr/>
            </p:nvSpPr>
            <p:spPr bwMode="auto">
              <a:xfrm>
                <a:off x="2448" y="3696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6" name="Line 524"/>
            <p:cNvSpPr>
              <a:spLocks noChangeShapeType="1"/>
            </p:cNvSpPr>
            <p:nvPr/>
          </p:nvSpPr>
          <p:spPr bwMode="auto">
            <a:xfrm>
              <a:off x="3552" y="2880"/>
              <a:ext cx="192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7" name="Group 525"/>
          <p:cNvGrpSpPr>
            <a:grpSpLocks/>
          </p:cNvGrpSpPr>
          <p:nvPr/>
        </p:nvGrpSpPr>
        <p:grpSpPr bwMode="auto">
          <a:xfrm>
            <a:off x="3868615" y="4672608"/>
            <a:ext cx="3798277" cy="304800"/>
            <a:chOff x="2496" y="3072"/>
            <a:chExt cx="2592" cy="192"/>
          </a:xfrm>
          <a:noFill/>
        </p:grpSpPr>
        <p:grpSp>
          <p:nvGrpSpPr>
            <p:cNvPr id="98" name="Group 526"/>
            <p:cNvGrpSpPr>
              <a:grpSpLocks/>
            </p:cNvGrpSpPr>
            <p:nvPr/>
          </p:nvGrpSpPr>
          <p:grpSpPr bwMode="auto">
            <a:xfrm>
              <a:off x="2496" y="3072"/>
              <a:ext cx="1008" cy="192"/>
              <a:chOff x="1968" y="3888"/>
              <a:chExt cx="1008" cy="192"/>
            </a:xfrm>
            <a:grpFill/>
          </p:grpSpPr>
          <p:grpSp>
            <p:nvGrpSpPr>
              <p:cNvPr id="126" name="Group 527"/>
              <p:cNvGrpSpPr>
                <a:grpSpLocks/>
              </p:cNvGrpSpPr>
              <p:nvPr/>
            </p:nvGrpSpPr>
            <p:grpSpPr bwMode="auto">
              <a:xfrm>
                <a:off x="1968" y="3888"/>
                <a:ext cx="432" cy="192"/>
                <a:chOff x="5232" y="3696"/>
                <a:chExt cx="432" cy="192"/>
              </a:xfrm>
              <a:grpFill/>
            </p:grpSpPr>
            <p:grpSp>
              <p:nvGrpSpPr>
                <p:cNvPr id="140" name="Group 528"/>
                <p:cNvGrpSpPr>
                  <a:grpSpLocks/>
                </p:cNvGrpSpPr>
                <p:nvPr/>
              </p:nvGrpSpPr>
              <p:grpSpPr bwMode="auto">
                <a:xfrm>
                  <a:off x="5232" y="3696"/>
                  <a:ext cx="144" cy="192"/>
                  <a:chOff x="2976" y="2736"/>
                  <a:chExt cx="768" cy="192"/>
                </a:xfrm>
                <a:grpFill/>
              </p:grpSpPr>
              <p:sp>
                <p:nvSpPr>
                  <p:cNvPr id="147" name="Arc 529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48" name="Arc 530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49" name="Line 531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50" name="Line 532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141" name="Group 533"/>
                <p:cNvGrpSpPr>
                  <a:grpSpLocks/>
                </p:cNvGrpSpPr>
                <p:nvPr/>
              </p:nvGrpSpPr>
              <p:grpSpPr bwMode="auto">
                <a:xfrm>
                  <a:off x="5520" y="3696"/>
                  <a:ext cx="144" cy="192"/>
                  <a:chOff x="2976" y="2736"/>
                  <a:chExt cx="768" cy="192"/>
                </a:xfrm>
                <a:grpFill/>
              </p:grpSpPr>
              <p:sp>
                <p:nvSpPr>
                  <p:cNvPr id="143" name="Arc 534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44" name="Arc 535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45" name="Line 536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46" name="Line 537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142" name="Line 538"/>
                <p:cNvSpPr>
                  <a:spLocks noChangeShapeType="1"/>
                </p:cNvSpPr>
                <p:nvPr/>
              </p:nvSpPr>
              <p:spPr bwMode="auto">
                <a:xfrm>
                  <a:off x="5376" y="3888"/>
                  <a:ext cx="144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27" name="Group 539"/>
              <p:cNvGrpSpPr>
                <a:grpSpLocks/>
              </p:cNvGrpSpPr>
              <p:nvPr/>
            </p:nvGrpSpPr>
            <p:grpSpPr bwMode="auto">
              <a:xfrm>
                <a:off x="2544" y="3888"/>
                <a:ext cx="432" cy="192"/>
                <a:chOff x="5232" y="3696"/>
                <a:chExt cx="432" cy="192"/>
              </a:xfrm>
              <a:grpFill/>
            </p:grpSpPr>
            <p:grpSp>
              <p:nvGrpSpPr>
                <p:cNvPr id="129" name="Group 540"/>
                <p:cNvGrpSpPr>
                  <a:grpSpLocks/>
                </p:cNvGrpSpPr>
                <p:nvPr/>
              </p:nvGrpSpPr>
              <p:grpSpPr bwMode="auto">
                <a:xfrm>
                  <a:off x="5232" y="3696"/>
                  <a:ext cx="144" cy="192"/>
                  <a:chOff x="2976" y="2736"/>
                  <a:chExt cx="768" cy="192"/>
                </a:xfrm>
                <a:grpFill/>
              </p:grpSpPr>
              <p:sp>
                <p:nvSpPr>
                  <p:cNvPr id="136" name="Arc 541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37" name="Arc 542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38" name="Line 543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39" name="Line 544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130" name="Group 545"/>
                <p:cNvGrpSpPr>
                  <a:grpSpLocks/>
                </p:cNvGrpSpPr>
                <p:nvPr/>
              </p:nvGrpSpPr>
              <p:grpSpPr bwMode="auto">
                <a:xfrm>
                  <a:off x="5520" y="3696"/>
                  <a:ext cx="144" cy="192"/>
                  <a:chOff x="2976" y="2736"/>
                  <a:chExt cx="768" cy="192"/>
                </a:xfrm>
                <a:grpFill/>
              </p:grpSpPr>
              <p:sp>
                <p:nvSpPr>
                  <p:cNvPr id="132" name="Arc 546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33" name="Arc 547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34" name="Line 548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35" name="Line 549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131" name="Line 550"/>
                <p:cNvSpPr>
                  <a:spLocks noChangeShapeType="1"/>
                </p:cNvSpPr>
                <p:nvPr/>
              </p:nvSpPr>
              <p:spPr bwMode="auto">
                <a:xfrm>
                  <a:off x="5376" y="3888"/>
                  <a:ext cx="144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128" name="Line 551"/>
              <p:cNvSpPr>
                <a:spLocks noChangeShapeType="1"/>
              </p:cNvSpPr>
              <p:nvPr/>
            </p:nvSpPr>
            <p:spPr bwMode="auto">
              <a:xfrm>
                <a:off x="2400" y="4080"/>
                <a:ext cx="144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99" name="Group 552"/>
            <p:cNvGrpSpPr>
              <a:grpSpLocks/>
            </p:cNvGrpSpPr>
            <p:nvPr/>
          </p:nvGrpSpPr>
          <p:grpSpPr bwMode="auto">
            <a:xfrm>
              <a:off x="4080" y="3072"/>
              <a:ext cx="1008" cy="192"/>
              <a:chOff x="1968" y="3888"/>
              <a:chExt cx="1008" cy="192"/>
            </a:xfrm>
            <a:grpFill/>
          </p:grpSpPr>
          <p:grpSp>
            <p:nvGrpSpPr>
              <p:cNvPr id="101" name="Group 553"/>
              <p:cNvGrpSpPr>
                <a:grpSpLocks/>
              </p:cNvGrpSpPr>
              <p:nvPr/>
            </p:nvGrpSpPr>
            <p:grpSpPr bwMode="auto">
              <a:xfrm>
                <a:off x="1968" y="3888"/>
                <a:ext cx="432" cy="192"/>
                <a:chOff x="5232" y="3696"/>
                <a:chExt cx="432" cy="192"/>
              </a:xfrm>
              <a:grpFill/>
            </p:grpSpPr>
            <p:grpSp>
              <p:nvGrpSpPr>
                <p:cNvPr id="115" name="Group 554"/>
                <p:cNvGrpSpPr>
                  <a:grpSpLocks/>
                </p:cNvGrpSpPr>
                <p:nvPr/>
              </p:nvGrpSpPr>
              <p:grpSpPr bwMode="auto">
                <a:xfrm>
                  <a:off x="5232" y="3696"/>
                  <a:ext cx="144" cy="192"/>
                  <a:chOff x="2976" y="2736"/>
                  <a:chExt cx="768" cy="192"/>
                </a:xfrm>
                <a:grpFill/>
              </p:grpSpPr>
              <p:sp>
                <p:nvSpPr>
                  <p:cNvPr id="122" name="Arc 555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23" name="Arc 556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24" name="Line 557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25" name="Line 558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116" name="Group 559"/>
                <p:cNvGrpSpPr>
                  <a:grpSpLocks/>
                </p:cNvGrpSpPr>
                <p:nvPr/>
              </p:nvGrpSpPr>
              <p:grpSpPr bwMode="auto">
                <a:xfrm>
                  <a:off x="5520" y="3696"/>
                  <a:ext cx="144" cy="192"/>
                  <a:chOff x="2976" y="2736"/>
                  <a:chExt cx="768" cy="192"/>
                </a:xfrm>
                <a:grpFill/>
              </p:grpSpPr>
              <p:sp>
                <p:nvSpPr>
                  <p:cNvPr id="118" name="Arc 560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19" name="Arc 561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20" name="Line 562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21" name="Line 563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117" name="Line 564"/>
                <p:cNvSpPr>
                  <a:spLocks noChangeShapeType="1"/>
                </p:cNvSpPr>
                <p:nvPr/>
              </p:nvSpPr>
              <p:spPr bwMode="auto">
                <a:xfrm>
                  <a:off x="5376" y="3888"/>
                  <a:ext cx="144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02" name="Group 565"/>
              <p:cNvGrpSpPr>
                <a:grpSpLocks/>
              </p:cNvGrpSpPr>
              <p:nvPr/>
            </p:nvGrpSpPr>
            <p:grpSpPr bwMode="auto">
              <a:xfrm>
                <a:off x="2544" y="3888"/>
                <a:ext cx="432" cy="192"/>
                <a:chOff x="5232" y="3696"/>
                <a:chExt cx="432" cy="192"/>
              </a:xfrm>
              <a:grpFill/>
            </p:grpSpPr>
            <p:grpSp>
              <p:nvGrpSpPr>
                <p:cNvPr id="104" name="Group 566"/>
                <p:cNvGrpSpPr>
                  <a:grpSpLocks/>
                </p:cNvGrpSpPr>
                <p:nvPr/>
              </p:nvGrpSpPr>
              <p:grpSpPr bwMode="auto">
                <a:xfrm>
                  <a:off x="5232" y="3696"/>
                  <a:ext cx="144" cy="192"/>
                  <a:chOff x="2976" y="2736"/>
                  <a:chExt cx="768" cy="192"/>
                </a:xfrm>
                <a:grpFill/>
              </p:grpSpPr>
              <p:sp>
                <p:nvSpPr>
                  <p:cNvPr id="111" name="Arc 567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12" name="Arc 568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13" name="Line 569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14" name="Line 570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105" name="Group 571"/>
                <p:cNvGrpSpPr>
                  <a:grpSpLocks/>
                </p:cNvGrpSpPr>
                <p:nvPr/>
              </p:nvGrpSpPr>
              <p:grpSpPr bwMode="auto">
                <a:xfrm>
                  <a:off x="5520" y="3696"/>
                  <a:ext cx="144" cy="192"/>
                  <a:chOff x="2976" y="2736"/>
                  <a:chExt cx="768" cy="192"/>
                </a:xfrm>
                <a:grpFill/>
              </p:grpSpPr>
              <p:sp>
                <p:nvSpPr>
                  <p:cNvPr id="107" name="Arc 572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08" name="Arc 573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09" name="Line 574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10" name="Line 575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106" name="Line 576"/>
                <p:cNvSpPr>
                  <a:spLocks noChangeShapeType="1"/>
                </p:cNvSpPr>
                <p:nvPr/>
              </p:nvSpPr>
              <p:spPr bwMode="auto">
                <a:xfrm>
                  <a:off x="5376" y="3888"/>
                  <a:ext cx="144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103" name="Line 577"/>
              <p:cNvSpPr>
                <a:spLocks noChangeShapeType="1"/>
              </p:cNvSpPr>
              <p:nvPr/>
            </p:nvSpPr>
            <p:spPr bwMode="auto">
              <a:xfrm>
                <a:off x="2400" y="4080"/>
                <a:ext cx="144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00" name="Line 578"/>
            <p:cNvSpPr>
              <a:spLocks noChangeShapeType="1"/>
            </p:cNvSpPr>
            <p:nvPr/>
          </p:nvSpPr>
          <p:spPr bwMode="auto">
            <a:xfrm>
              <a:off x="3504" y="3264"/>
              <a:ext cx="576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51" name="Rectangle 579"/>
          <p:cNvSpPr>
            <a:spLocks noChangeArrowheads="1"/>
          </p:cNvSpPr>
          <p:nvPr/>
        </p:nvSpPr>
        <p:spPr bwMode="auto">
          <a:xfrm>
            <a:off x="984737" y="2843808"/>
            <a:ext cx="196947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00" b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(9 10</a:t>
            </a:r>
            <a:r>
              <a:rPr lang="en-US" sz="1300" b="1" baseline="30000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8  </a:t>
            </a:r>
            <a:r>
              <a:rPr lang="en-US" sz="1300" b="1" dirty="0" err="1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Pb</a:t>
            </a:r>
            <a:r>
              <a:rPr lang="en-US" sz="13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ions / 3.6 s)</a:t>
            </a:r>
          </a:p>
        </p:txBody>
      </p:sp>
      <p:sp>
        <p:nvSpPr>
          <p:cNvPr id="152" name="Rectangle 582"/>
          <p:cNvSpPr>
            <a:spLocks noChangeArrowheads="1"/>
          </p:cNvSpPr>
          <p:nvPr/>
        </p:nvSpPr>
        <p:spPr bwMode="auto">
          <a:xfrm>
            <a:off x="5134708" y="1938933"/>
            <a:ext cx="1688123" cy="622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00" b="1" dirty="0" err="1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Pb</a:t>
            </a:r>
            <a:r>
              <a:rPr lang="en-US" sz="1300" b="1" dirty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 ions </a:t>
            </a:r>
            <a:r>
              <a:rPr lang="en-US" sz="1300" b="1" dirty="0" smtClean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/ LHC </a:t>
            </a:r>
            <a:r>
              <a:rPr lang="en-US" sz="1300" b="1" dirty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bunch</a:t>
            </a:r>
          </a:p>
        </p:txBody>
      </p:sp>
      <p:sp>
        <p:nvSpPr>
          <p:cNvPr id="153" name="Rectangle 587"/>
          <p:cNvSpPr>
            <a:spLocks noChangeArrowheads="1"/>
          </p:cNvSpPr>
          <p:nvPr/>
        </p:nvSpPr>
        <p:spPr bwMode="auto">
          <a:xfrm>
            <a:off x="5345723" y="3910608"/>
            <a:ext cx="77372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00" b="1" dirty="0" smtClean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2.2 </a:t>
            </a:r>
            <a:r>
              <a:rPr lang="en-US" sz="1300" b="1" dirty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1300" b="1" baseline="30000" dirty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154" name="Rectangle 588"/>
          <p:cNvSpPr>
            <a:spLocks noChangeArrowheads="1"/>
          </p:cNvSpPr>
          <p:nvPr/>
        </p:nvSpPr>
        <p:spPr bwMode="auto">
          <a:xfrm>
            <a:off x="5345723" y="4520208"/>
            <a:ext cx="77372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00" b="1" dirty="0" smtClean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1.4 </a:t>
            </a:r>
            <a:r>
              <a:rPr lang="en-US" sz="1300" b="1" dirty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1300" b="1" baseline="30000" dirty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155" name="Line 589"/>
          <p:cNvSpPr>
            <a:spLocks noChangeShapeType="1"/>
          </p:cNvSpPr>
          <p:nvPr/>
        </p:nvSpPr>
        <p:spPr bwMode="auto">
          <a:xfrm flipV="1">
            <a:off x="5275385" y="4063008"/>
            <a:ext cx="140677" cy="152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1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6" name="Line 590"/>
          <p:cNvSpPr>
            <a:spLocks noChangeShapeType="1"/>
          </p:cNvSpPr>
          <p:nvPr/>
        </p:nvSpPr>
        <p:spPr bwMode="auto">
          <a:xfrm flipV="1">
            <a:off x="5275385" y="4672608"/>
            <a:ext cx="140677" cy="152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1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7" name="Rectangle 599"/>
          <p:cNvSpPr>
            <a:spLocks noChangeArrowheads="1"/>
          </p:cNvSpPr>
          <p:nvPr/>
        </p:nvSpPr>
        <p:spPr bwMode="auto">
          <a:xfrm>
            <a:off x="2875388" y="6173458"/>
            <a:ext cx="3568819" cy="351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prstClr val="black"/>
                </a:solidFill>
                <a:latin typeface="Symbol" pitchFamily="18" charset="2"/>
                <a:cs typeface="Times New Roman" pitchFamily="18" charset="0"/>
              </a:rPr>
              <a:t>b</a:t>
            </a:r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* =</a:t>
            </a:r>
            <a:r>
              <a:rPr lang="en-US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1 m  </a:t>
            </a:r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-&gt; L =</a:t>
            </a:r>
            <a:r>
              <a:rPr lang="en-US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5.10</a:t>
            </a:r>
            <a:r>
              <a:rPr lang="en-US" b="1" baseline="300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26 </a:t>
            </a:r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en-US" b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s</a:t>
            </a:r>
            <a:r>
              <a:rPr lang="en-US" b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-1</a:t>
            </a:r>
            <a:br>
              <a:rPr lang="en-US" b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b="1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58" name="Group 600"/>
          <p:cNvGrpSpPr>
            <a:grpSpLocks/>
          </p:cNvGrpSpPr>
          <p:nvPr/>
        </p:nvGrpSpPr>
        <p:grpSpPr bwMode="auto">
          <a:xfrm>
            <a:off x="7807569" y="2310408"/>
            <a:ext cx="1336431" cy="2590800"/>
            <a:chOff x="5184" y="1056"/>
            <a:chExt cx="912" cy="1632"/>
          </a:xfrm>
          <a:noFill/>
        </p:grpSpPr>
        <p:sp>
          <p:nvSpPr>
            <p:cNvPr id="159" name="Rectangle 601"/>
            <p:cNvSpPr>
              <a:spLocks noChangeArrowheads="1"/>
            </p:cNvSpPr>
            <p:nvPr/>
          </p:nvSpPr>
          <p:spPr bwMode="auto">
            <a:xfrm>
              <a:off x="5376" y="1056"/>
              <a:ext cx="624" cy="14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>
                  <a:solidFill>
                    <a:srgbClr val="4F81BD"/>
                  </a:solidFill>
                  <a:latin typeface="Times New Roman" pitchFamily="18" charset="0"/>
                  <a:cs typeface="Times New Roman" pitchFamily="18" charset="0"/>
                </a:rPr>
                <a:t>Harmonic number / Frequency</a:t>
              </a:r>
            </a:p>
          </p:txBody>
        </p:sp>
        <p:sp>
          <p:nvSpPr>
            <p:cNvPr id="160" name="Rectangle 602"/>
            <p:cNvSpPr>
              <a:spLocks noChangeArrowheads="1"/>
            </p:cNvSpPr>
            <p:nvPr/>
          </p:nvSpPr>
          <p:spPr bwMode="auto">
            <a:xfrm>
              <a:off x="5520" y="1440"/>
              <a:ext cx="288" cy="14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>
                  <a:solidFill>
                    <a:srgbClr val="4F81BD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161" name="Rectangle 603"/>
            <p:cNvSpPr>
              <a:spLocks noChangeArrowheads="1"/>
            </p:cNvSpPr>
            <p:nvPr/>
          </p:nvSpPr>
          <p:spPr bwMode="auto">
            <a:xfrm>
              <a:off x="5280" y="1824"/>
              <a:ext cx="768" cy="14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 dirty="0">
                  <a:solidFill>
                    <a:srgbClr val="4F81BD"/>
                  </a:solidFill>
                  <a:latin typeface="Times New Roman" pitchFamily="18" charset="0"/>
                  <a:cs typeface="Times New Roman" pitchFamily="18" charset="0"/>
                </a:rPr>
                <a:t>24-21</a:t>
              </a:r>
              <a:br>
                <a:rPr lang="en-US" sz="1000" b="1" dirty="0">
                  <a:solidFill>
                    <a:srgbClr val="4F81BD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en-US" sz="1000" b="1" dirty="0">
                  <a:solidFill>
                    <a:srgbClr val="4F81BD"/>
                  </a:solidFill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US" sz="1000" b="1" dirty="0" smtClean="0">
                  <a:solidFill>
                    <a:srgbClr val="4F81BD"/>
                  </a:solidFill>
                  <a:latin typeface="Times New Roman" pitchFamily="18" charset="0"/>
                  <a:cs typeface="Times New Roman" pitchFamily="18" charset="0"/>
                </a:rPr>
                <a:t>169</a:t>
              </a:r>
              <a:endParaRPr lang="en-US" sz="1000" b="1" dirty="0">
                <a:solidFill>
                  <a:srgbClr val="4F81BD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2" name="Rectangle 604"/>
            <p:cNvSpPr>
              <a:spLocks noChangeArrowheads="1"/>
            </p:cNvSpPr>
            <p:nvPr/>
          </p:nvSpPr>
          <p:spPr bwMode="auto">
            <a:xfrm>
              <a:off x="5184" y="1680"/>
              <a:ext cx="912" cy="14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>
                  <a:solidFill>
                    <a:srgbClr val="4F81BD"/>
                  </a:solidFill>
                  <a:latin typeface="Times New Roman" pitchFamily="18" charset="0"/>
                  <a:cs typeface="Times New Roman" pitchFamily="18" charset="0"/>
                </a:rPr>
                <a:t>16–14-12-24</a:t>
              </a:r>
            </a:p>
          </p:txBody>
        </p:sp>
        <p:sp>
          <p:nvSpPr>
            <p:cNvPr id="163" name="Rectangle 606"/>
            <p:cNvSpPr>
              <a:spLocks noChangeArrowheads="1"/>
            </p:cNvSpPr>
            <p:nvPr/>
          </p:nvSpPr>
          <p:spPr bwMode="auto">
            <a:xfrm>
              <a:off x="5424" y="2160"/>
              <a:ext cx="624" cy="14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>
                  <a:solidFill>
                    <a:srgbClr val="4F81BD"/>
                  </a:solidFill>
                  <a:latin typeface="Times New Roman" pitchFamily="18" charset="0"/>
                  <a:cs typeface="Times New Roman" pitchFamily="18" charset="0"/>
                </a:rPr>
                <a:t>200 MHz</a:t>
              </a:r>
            </a:p>
          </p:txBody>
        </p:sp>
        <p:sp>
          <p:nvSpPr>
            <p:cNvPr id="164" name="Rectangle 607"/>
            <p:cNvSpPr>
              <a:spLocks noChangeArrowheads="1"/>
            </p:cNvSpPr>
            <p:nvPr/>
          </p:nvSpPr>
          <p:spPr bwMode="auto">
            <a:xfrm>
              <a:off x="5424" y="2544"/>
              <a:ext cx="672" cy="14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>
                  <a:solidFill>
                    <a:srgbClr val="4F81BD"/>
                  </a:solidFill>
                  <a:latin typeface="Times New Roman" pitchFamily="18" charset="0"/>
                  <a:cs typeface="Times New Roman" pitchFamily="18" charset="0"/>
                </a:rPr>
                <a:t>400 MHz</a:t>
              </a:r>
            </a:p>
          </p:txBody>
        </p:sp>
      </p:grpSp>
      <p:grpSp>
        <p:nvGrpSpPr>
          <p:cNvPr id="165" name="Group 612"/>
          <p:cNvGrpSpPr>
            <a:grpSpLocks/>
          </p:cNvGrpSpPr>
          <p:nvPr/>
        </p:nvGrpSpPr>
        <p:grpSpPr bwMode="auto">
          <a:xfrm>
            <a:off x="211015" y="1700808"/>
            <a:ext cx="1477108" cy="1143000"/>
            <a:chOff x="96" y="720"/>
            <a:chExt cx="1008" cy="720"/>
          </a:xfrm>
          <a:noFill/>
        </p:grpSpPr>
        <p:grpSp>
          <p:nvGrpSpPr>
            <p:cNvPr id="166" name="Group 613"/>
            <p:cNvGrpSpPr>
              <a:grpSpLocks/>
            </p:cNvGrpSpPr>
            <p:nvPr/>
          </p:nvGrpSpPr>
          <p:grpSpPr bwMode="auto">
            <a:xfrm>
              <a:off x="96" y="720"/>
              <a:ext cx="1008" cy="528"/>
              <a:chOff x="96" y="720"/>
              <a:chExt cx="1008" cy="528"/>
            </a:xfrm>
            <a:grpFill/>
          </p:grpSpPr>
          <p:grpSp>
            <p:nvGrpSpPr>
              <p:cNvPr id="168" name="Group 614"/>
              <p:cNvGrpSpPr>
                <a:grpSpLocks/>
              </p:cNvGrpSpPr>
              <p:nvPr/>
            </p:nvGrpSpPr>
            <p:grpSpPr bwMode="auto">
              <a:xfrm>
                <a:off x="96" y="720"/>
                <a:ext cx="1008" cy="528"/>
                <a:chOff x="96" y="720"/>
                <a:chExt cx="1008" cy="528"/>
              </a:xfrm>
              <a:grpFill/>
            </p:grpSpPr>
            <p:grpSp>
              <p:nvGrpSpPr>
                <p:cNvPr id="170" name="Group 615"/>
                <p:cNvGrpSpPr>
                  <a:grpSpLocks/>
                </p:cNvGrpSpPr>
                <p:nvPr/>
              </p:nvGrpSpPr>
              <p:grpSpPr bwMode="auto">
                <a:xfrm>
                  <a:off x="96" y="720"/>
                  <a:ext cx="480" cy="240"/>
                  <a:chOff x="96" y="432"/>
                  <a:chExt cx="768" cy="384"/>
                </a:xfrm>
                <a:grpFill/>
              </p:grpSpPr>
              <p:grpSp>
                <p:nvGrpSpPr>
                  <p:cNvPr id="184" name="Group 616"/>
                  <p:cNvGrpSpPr>
                    <a:grpSpLocks/>
                  </p:cNvGrpSpPr>
                  <p:nvPr/>
                </p:nvGrpSpPr>
                <p:grpSpPr bwMode="auto">
                  <a:xfrm>
                    <a:off x="192" y="480"/>
                    <a:ext cx="480" cy="192"/>
                    <a:chOff x="240" y="1104"/>
                    <a:chExt cx="5760" cy="1536"/>
                  </a:xfrm>
                  <a:grpFill/>
                </p:grpSpPr>
                <p:grpSp>
                  <p:nvGrpSpPr>
                    <p:cNvPr id="186" name="Group 61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40" y="1440"/>
                      <a:ext cx="2448" cy="1200"/>
                      <a:chOff x="816" y="1344"/>
                      <a:chExt cx="2448" cy="1200"/>
                    </a:xfrm>
                    <a:grpFill/>
                  </p:grpSpPr>
                  <p:grpSp>
                    <p:nvGrpSpPr>
                      <p:cNvPr id="190" name="Group 61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16" y="2016"/>
                        <a:ext cx="816" cy="528"/>
                        <a:chOff x="816" y="2016"/>
                        <a:chExt cx="816" cy="528"/>
                      </a:xfrm>
                      <a:grpFill/>
                    </p:grpSpPr>
                    <p:sp>
                      <p:nvSpPr>
                        <p:cNvPr id="197" name="Arc 619"/>
                        <p:cNvSpPr>
                          <a:spLocks/>
                        </p:cNvSpPr>
                        <p:nvPr/>
                      </p:nvSpPr>
                      <p:spPr bwMode="auto">
                        <a:xfrm flipH="1" flipV="1">
                          <a:off x="1200" y="2016"/>
                          <a:ext cx="432" cy="192"/>
                        </a:xfrm>
                        <a:custGeom>
                          <a:avLst/>
                          <a:gdLst>
                            <a:gd name="T0" fmla="*/ 0 w 21600"/>
                            <a:gd name="T1" fmla="*/ 0 h 21600"/>
                            <a:gd name="T2" fmla="*/ 0 w 21600"/>
                            <a:gd name="T3" fmla="*/ 0 h 21600"/>
                            <a:gd name="T4" fmla="*/ 0 w 21600"/>
                            <a:gd name="T5" fmla="*/ 0 h 21600"/>
                            <a:gd name="T6" fmla="*/ 0 60000 65536"/>
                            <a:gd name="T7" fmla="*/ 0 60000 65536"/>
                            <a:gd name="T8" fmla="*/ 0 60000 65536"/>
                            <a:gd name="T9" fmla="*/ 0 w 21600"/>
                            <a:gd name="T10" fmla="*/ 0 h 21600"/>
                            <a:gd name="T11" fmla="*/ 21600 w 21600"/>
                            <a:gd name="T12" fmla="*/ 21600 h 21600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T9" t="T10" r="T11" b="T12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grpFill/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defTabSz="457200" eaLnBrk="1" fontAlgn="auto" hangingPunct="1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GB" b="1">
                            <a:solidFill>
                              <a:prstClr val="black"/>
                            </a:solidFill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p:txBody>
                    </p:sp>
                    <p:sp>
                      <p:nvSpPr>
                        <p:cNvPr id="198" name="Arc 620"/>
                        <p:cNvSpPr>
                          <a:spLocks/>
                        </p:cNvSpPr>
                        <p:nvPr/>
                      </p:nvSpPr>
                      <p:spPr bwMode="auto">
                        <a:xfrm flipH="1">
                          <a:off x="816" y="2016"/>
                          <a:ext cx="384" cy="528"/>
                        </a:xfrm>
                        <a:custGeom>
                          <a:avLst/>
                          <a:gdLst>
                            <a:gd name="T0" fmla="*/ 0 w 21600"/>
                            <a:gd name="T1" fmla="*/ 0 h 21600"/>
                            <a:gd name="T2" fmla="*/ 0 w 21600"/>
                            <a:gd name="T3" fmla="*/ 0 h 21600"/>
                            <a:gd name="T4" fmla="*/ 0 w 21600"/>
                            <a:gd name="T5" fmla="*/ 0 h 21600"/>
                            <a:gd name="T6" fmla="*/ 0 60000 65536"/>
                            <a:gd name="T7" fmla="*/ 0 60000 65536"/>
                            <a:gd name="T8" fmla="*/ 0 60000 65536"/>
                            <a:gd name="T9" fmla="*/ 0 w 21600"/>
                            <a:gd name="T10" fmla="*/ 0 h 21600"/>
                            <a:gd name="T11" fmla="*/ 21600 w 21600"/>
                            <a:gd name="T12" fmla="*/ 21600 h 21600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T9" t="T10" r="T11" b="T12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grpFill/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defTabSz="457200" eaLnBrk="1" fontAlgn="auto" hangingPunct="1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GB" b="1">
                            <a:solidFill>
                              <a:prstClr val="black"/>
                            </a:solidFill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p:txBody>
                    </p:sp>
                  </p:grpSp>
                  <p:grpSp>
                    <p:nvGrpSpPr>
                      <p:cNvPr id="191" name="Group 62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32" y="1680"/>
                        <a:ext cx="816" cy="528"/>
                        <a:chOff x="816" y="2016"/>
                        <a:chExt cx="816" cy="528"/>
                      </a:xfrm>
                      <a:grpFill/>
                    </p:grpSpPr>
                    <p:sp>
                      <p:nvSpPr>
                        <p:cNvPr id="195" name="Arc 622"/>
                        <p:cNvSpPr>
                          <a:spLocks/>
                        </p:cNvSpPr>
                        <p:nvPr/>
                      </p:nvSpPr>
                      <p:spPr bwMode="auto">
                        <a:xfrm flipH="1" flipV="1">
                          <a:off x="1200" y="2016"/>
                          <a:ext cx="432" cy="192"/>
                        </a:xfrm>
                        <a:custGeom>
                          <a:avLst/>
                          <a:gdLst>
                            <a:gd name="T0" fmla="*/ 0 w 21600"/>
                            <a:gd name="T1" fmla="*/ 0 h 21600"/>
                            <a:gd name="T2" fmla="*/ 0 w 21600"/>
                            <a:gd name="T3" fmla="*/ 0 h 21600"/>
                            <a:gd name="T4" fmla="*/ 0 w 21600"/>
                            <a:gd name="T5" fmla="*/ 0 h 21600"/>
                            <a:gd name="T6" fmla="*/ 0 60000 65536"/>
                            <a:gd name="T7" fmla="*/ 0 60000 65536"/>
                            <a:gd name="T8" fmla="*/ 0 60000 65536"/>
                            <a:gd name="T9" fmla="*/ 0 w 21600"/>
                            <a:gd name="T10" fmla="*/ 0 h 21600"/>
                            <a:gd name="T11" fmla="*/ 21600 w 21600"/>
                            <a:gd name="T12" fmla="*/ 21600 h 21600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T9" t="T10" r="T11" b="T12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grpFill/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defTabSz="457200" eaLnBrk="1" fontAlgn="auto" hangingPunct="1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GB" b="1">
                            <a:solidFill>
                              <a:prstClr val="black"/>
                            </a:solidFill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p:txBody>
                    </p:sp>
                    <p:sp>
                      <p:nvSpPr>
                        <p:cNvPr id="196" name="Arc 623"/>
                        <p:cNvSpPr>
                          <a:spLocks/>
                        </p:cNvSpPr>
                        <p:nvPr/>
                      </p:nvSpPr>
                      <p:spPr bwMode="auto">
                        <a:xfrm flipH="1">
                          <a:off x="816" y="2016"/>
                          <a:ext cx="384" cy="528"/>
                        </a:xfrm>
                        <a:custGeom>
                          <a:avLst/>
                          <a:gdLst>
                            <a:gd name="T0" fmla="*/ 0 w 21600"/>
                            <a:gd name="T1" fmla="*/ 0 h 21600"/>
                            <a:gd name="T2" fmla="*/ 0 w 21600"/>
                            <a:gd name="T3" fmla="*/ 0 h 21600"/>
                            <a:gd name="T4" fmla="*/ 0 w 21600"/>
                            <a:gd name="T5" fmla="*/ 0 h 21600"/>
                            <a:gd name="T6" fmla="*/ 0 60000 65536"/>
                            <a:gd name="T7" fmla="*/ 0 60000 65536"/>
                            <a:gd name="T8" fmla="*/ 0 60000 65536"/>
                            <a:gd name="T9" fmla="*/ 0 w 21600"/>
                            <a:gd name="T10" fmla="*/ 0 h 21600"/>
                            <a:gd name="T11" fmla="*/ 21600 w 21600"/>
                            <a:gd name="T12" fmla="*/ 21600 h 21600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T9" t="T10" r="T11" b="T12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grpFill/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defTabSz="457200" eaLnBrk="1" fontAlgn="auto" hangingPunct="1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GB" b="1">
                            <a:solidFill>
                              <a:prstClr val="black"/>
                            </a:solidFill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p:txBody>
                    </p:sp>
                  </p:grpSp>
                  <p:grpSp>
                    <p:nvGrpSpPr>
                      <p:cNvPr id="192" name="Group 62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48" y="1344"/>
                        <a:ext cx="816" cy="528"/>
                        <a:chOff x="816" y="2016"/>
                        <a:chExt cx="816" cy="528"/>
                      </a:xfrm>
                      <a:grpFill/>
                    </p:grpSpPr>
                    <p:sp>
                      <p:nvSpPr>
                        <p:cNvPr id="193" name="Arc 625"/>
                        <p:cNvSpPr>
                          <a:spLocks/>
                        </p:cNvSpPr>
                        <p:nvPr/>
                      </p:nvSpPr>
                      <p:spPr bwMode="auto">
                        <a:xfrm flipH="1" flipV="1">
                          <a:off x="1200" y="2016"/>
                          <a:ext cx="432" cy="192"/>
                        </a:xfrm>
                        <a:custGeom>
                          <a:avLst/>
                          <a:gdLst>
                            <a:gd name="T0" fmla="*/ 0 w 21600"/>
                            <a:gd name="T1" fmla="*/ 0 h 21600"/>
                            <a:gd name="T2" fmla="*/ 0 w 21600"/>
                            <a:gd name="T3" fmla="*/ 0 h 21600"/>
                            <a:gd name="T4" fmla="*/ 0 w 21600"/>
                            <a:gd name="T5" fmla="*/ 0 h 21600"/>
                            <a:gd name="T6" fmla="*/ 0 60000 65536"/>
                            <a:gd name="T7" fmla="*/ 0 60000 65536"/>
                            <a:gd name="T8" fmla="*/ 0 60000 65536"/>
                            <a:gd name="T9" fmla="*/ 0 w 21600"/>
                            <a:gd name="T10" fmla="*/ 0 h 21600"/>
                            <a:gd name="T11" fmla="*/ 21600 w 21600"/>
                            <a:gd name="T12" fmla="*/ 21600 h 21600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T9" t="T10" r="T11" b="T12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grpFill/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defTabSz="457200" eaLnBrk="1" fontAlgn="auto" hangingPunct="1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GB" b="1">
                            <a:solidFill>
                              <a:prstClr val="black"/>
                            </a:solidFill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p:txBody>
                    </p:sp>
                    <p:sp>
                      <p:nvSpPr>
                        <p:cNvPr id="194" name="Arc 626"/>
                        <p:cNvSpPr>
                          <a:spLocks/>
                        </p:cNvSpPr>
                        <p:nvPr/>
                      </p:nvSpPr>
                      <p:spPr bwMode="auto">
                        <a:xfrm flipH="1">
                          <a:off x="816" y="2016"/>
                          <a:ext cx="384" cy="528"/>
                        </a:xfrm>
                        <a:custGeom>
                          <a:avLst/>
                          <a:gdLst>
                            <a:gd name="T0" fmla="*/ 0 w 21600"/>
                            <a:gd name="T1" fmla="*/ 0 h 21600"/>
                            <a:gd name="T2" fmla="*/ 0 w 21600"/>
                            <a:gd name="T3" fmla="*/ 0 h 21600"/>
                            <a:gd name="T4" fmla="*/ 0 w 21600"/>
                            <a:gd name="T5" fmla="*/ 0 h 21600"/>
                            <a:gd name="T6" fmla="*/ 0 60000 65536"/>
                            <a:gd name="T7" fmla="*/ 0 60000 65536"/>
                            <a:gd name="T8" fmla="*/ 0 60000 65536"/>
                            <a:gd name="T9" fmla="*/ 0 w 21600"/>
                            <a:gd name="T10" fmla="*/ 0 h 21600"/>
                            <a:gd name="T11" fmla="*/ 21600 w 21600"/>
                            <a:gd name="T12" fmla="*/ 21600 h 21600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T9" t="T10" r="T11" b="T12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grpFill/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defTabSz="457200" eaLnBrk="1" fontAlgn="auto" hangingPunct="1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GB" b="1">
                            <a:solidFill>
                              <a:prstClr val="black"/>
                            </a:solidFill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187" name="Group 62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688" y="1104"/>
                      <a:ext cx="3312" cy="528"/>
                      <a:chOff x="2688" y="1104"/>
                      <a:chExt cx="3312" cy="528"/>
                    </a:xfrm>
                    <a:grpFill/>
                  </p:grpSpPr>
                  <p:sp>
                    <p:nvSpPr>
                      <p:cNvPr id="188" name="Arc 628"/>
                      <p:cNvSpPr>
                        <a:spLocks/>
                      </p:cNvSpPr>
                      <p:nvPr/>
                    </p:nvSpPr>
                    <p:spPr bwMode="auto">
                      <a:xfrm flipH="1" flipV="1">
                        <a:off x="3072" y="1104"/>
                        <a:ext cx="2928" cy="384"/>
                      </a:xfrm>
                      <a:custGeom>
                        <a:avLst/>
                        <a:gdLst>
                          <a:gd name="T0" fmla="*/ 0 w 21600"/>
                          <a:gd name="T1" fmla="*/ 0 h 21600"/>
                          <a:gd name="T2" fmla="*/ 0 w 21600"/>
                          <a:gd name="T3" fmla="*/ 0 h 21600"/>
                          <a:gd name="T4" fmla="*/ 0 w 21600"/>
                          <a:gd name="T5" fmla="*/ 0 h 21600"/>
                          <a:gd name="T6" fmla="*/ 0 60000 65536"/>
                          <a:gd name="T7" fmla="*/ 0 60000 65536"/>
                          <a:gd name="T8" fmla="*/ 0 60000 65536"/>
                          <a:gd name="T9" fmla="*/ 0 w 21600"/>
                          <a:gd name="T10" fmla="*/ 0 h 21600"/>
                          <a:gd name="T11" fmla="*/ 21600 w 21600"/>
                          <a:gd name="T12" fmla="*/ 21600 h 21600"/>
                        </a:gdLst>
                        <a:ahLst/>
                        <a:cxnLst>
                          <a:cxn ang="T6">
                            <a:pos x="T0" y="T1"/>
                          </a:cxn>
                          <a:cxn ang="T7">
                            <a:pos x="T2" y="T3"/>
                          </a:cxn>
                          <a:cxn ang="T8">
                            <a:pos x="T4" y="T5"/>
                          </a:cxn>
                        </a:cxnLst>
                        <a:rect l="T9" t="T10" r="T11" b="T12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grp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defTabSz="457200" eaLnBrk="1" fontAlgn="auto" hangingPunct="1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en-GB" b="1">
                          <a:solidFill>
                            <a:prstClr val="black"/>
                          </a:solidFill>
                          <a:latin typeface="Times New Roman" pitchFamily="18" charset="0"/>
                          <a:cs typeface="Times New Roman" pitchFamily="18" charset="0"/>
                        </a:endParaRPr>
                      </a:p>
                    </p:txBody>
                  </p:sp>
                  <p:sp>
                    <p:nvSpPr>
                      <p:cNvPr id="189" name="Arc 629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2688" y="1104"/>
                        <a:ext cx="384" cy="528"/>
                      </a:xfrm>
                      <a:custGeom>
                        <a:avLst/>
                        <a:gdLst>
                          <a:gd name="T0" fmla="*/ 0 w 21600"/>
                          <a:gd name="T1" fmla="*/ 0 h 21600"/>
                          <a:gd name="T2" fmla="*/ 0 w 21600"/>
                          <a:gd name="T3" fmla="*/ 0 h 21600"/>
                          <a:gd name="T4" fmla="*/ 0 w 21600"/>
                          <a:gd name="T5" fmla="*/ 0 h 21600"/>
                          <a:gd name="T6" fmla="*/ 0 60000 65536"/>
                          <a:gd name="T7" fmla="*/ 0 60000 65536"/>
                          <a:gd name="T8" fmla="*/ 0 60000 65536"/>
                          <a:gd name="T9" fmla="*/ 0 w 21600"/>
                          <a:gd name="T10" fmla="*/ 0 h 21600"/>
                          <a:gd name="T11" fmla="*/ 21600 w 21600"/>
                          <a:gd name="T12" fmla="*/ 21600 h 21600"/>
                        </a:gdLst>
                        <a:ahLst/>
                        <a:cxnLst>
                          <a:cxn ang="T6">
                            <a:pos x="T0" y="T1"/>
                          </a:cxn>
                          <a:cxn ang="T7">
                            <a:pos x="T2" y="T3"/>
                          </a:cxn>
                          <a:cxn ang="T8">
                            <a:pos x="T4" y="T5"/>
                          </a:cxn>
                        </a:cxnLst>
                        <a:rect l="T9" t="T10" r="T11" b="T12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grp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defTabSz="457200" eaLnBrk="1" fontAlgn="auto" hangingPunct="1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en-GB" b="1">
                          <a:solidFill>
                            <a:prstClr val="black"/>
                          </a:solidFill>
                          <a:latin typeface="Times New Roman" pitchFamily="18" charset="0"/>
                          <a:cs typeface="Times New Roman" pitchFamily="18" charset="0"/>
                        </a:endParaRPr>
                      </a:p>
                    </p:txBody>
                  </p:sp>
                </p:grpSp>
              </p:grpSp>
              <p:sp>
                <p:nvSpPr>
                  <p:cNvPr id="185" name="Oval 630"/>
                  <p:cNvSpPr>
                    <a:spLocks noChangeArrowheads="1"/>
                  </p:cNvSpPr>
                  <p:nvPr/>
                </p:nvSpPr>
                <p:spPr bwMode="auto">
                  <a:xfrm>
                    <a:off x="96" y="432"/>
                    <a:ext cx="768" cy="384"/>
                  </a:xfrm>
                  <a:prstGeom prst="ellipse">
                    <a:avLst/>
                  </a:prstGeom>
                  <a:grpFill/>
                  <a:ln w="952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171" name="Group 631"/>
                <p:cNvGrpSpPr>
                  <a:grpSpLocks/>
                </p:cNvGrpSpPr>
                <p:nvPr/>
              </p:nvGrpSpPr>
              <p:grpSpPr bwMode="auto">
                <a:xfrm>
                  <a:off x="384" y="960"/>
                  <a:ext cx="720" cy="288"/>
                  <a:chOff x="576" y="2880"/>
                  <a:chExt cx="960" cy="288"/>
                </a:xfrm>
                <a:grpFill/>
              </p:grpSpPr>
              <p:grpSp>
                <p:nvGrpSpPr>
                  <p:cNvPr id="172" name="Group 632"/>
                  <p:cNvGrpSpPr>
                    <a:grpSpLocks/>
                  </p:cNvGrpSpPr>
                  <p:nvPr/>
                </p:nvGrpSpPr>
                <p:grpSpPr bwMode="auto">
                  <a:xfrm>
                    <a:off x="576" y="2880"/>
                    <a:ext cx="960" cy="288"/>
                    <a:chOff x="912" y="2496"/>
                    <a:chExt cx="2832" cy="1008"/>
                  </a:xfrm>
                  <a:grpFill/>
                </p:grpSpPr>
                <p:sp>
                  <p:nvSpPr>
                    <p:cNvPr id="177" name="Line 63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392" y="3312"/>
                      <a:ext cx="96" cy="192"/>
                    </a:xfrm>
                    <a:prstGeom prst="line">
                      <a:avLst/>
                    </a:prstGeom>
                    <a:grp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4572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b="1">
                        <a:solidFill>
                          <a:prstClr val="black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178" name="Line 6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88" y="3312"/>
                      <a:ext cx="480" cy="0"/>
                    </a:xfrm>
                    <a:prstGeom prst="line">
                      <a:avLst/>
                    </a:prstGeom>
                    <a:grp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4572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b="1">
                        <a:solidFill>
                          <a:prstClr val="black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179" name="Line 63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68" y="2496"/>
                      <a:ext cx="384" cy="816"/>
                    </a:xfrm>
                    <a:prstGeom prst="line">
                      <a:avLst/>
                    </a:prstGeom>
                    <a:grp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4572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b="1">
                        <a:solidFill>
                          <a:prstClr val="black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180" name="Line 6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52" y="2496"/>
                      <a:ext cx="288" cy="0"/>
                    </a:xfrm>
                    <a:prstGeom prst="line">
                      <a:avLst/>
                    </a:prstGeom>
                    <a:grp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4572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b="1">
                        <a:solidFill>
                          <a:prstClr val="black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181" name="Line 6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40" y="2496"/>
                      <a:ext cx="528" cy="1008"/>
                    </a:xfrm>
                    <a:prstGeom prst="line">
                      <a:avLst/>
                    </a:prstGeom>
                    <a:grp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4572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b="1">
                        <a:solidFill>
                          <a:prstClr val="black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182" name="Line 6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12" y="3504"/>
                      <a:ext cx="480" cy="0"/>
                    </a:xfrm>
                    <a:prstGeom prst="line">
                      <a:avLst/>
                    </a:prstGeom>
                    <a:grp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4572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b="1">
                        <a:solidFill>
                          <a:prstClr val="black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183" name="Line 6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68" y="3504"/>
                      <a:ext cx="576" cy="0"/>
                    </a:xfrm>
                    <a:prstGeom prst="line">
                      <a:avLst/>
                    </a:prstGeom>
                    <a:grp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4572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b="1">
                        <a:solidFill>
                          <a:prstClr val="black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p:grpSp>
              <p:sp>
                <p:nvSpPr>
                  <p:cNvPr id="173" name="Line 640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768" y="3072"/>
                    <a:ext cx="0" cy="48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74" name="Line 641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816" y="3072"/>
                    <a:ext cx="0" cy="48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75" name="Line 642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864" y="3072"/>
                    <a:ext cx="0" cy="48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76" name="Line 643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912" y="3072"/>
                    <a:ext cx="0" cy="48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</p:grpSp>
          <p:sp>
            <p:nvSpPr>
              <p:cNvPr id="169" name="Arc 644"/>
              <p:cNvSpPr>
                <a:spLocks/>
              </p:cNvSpPr>
              <p:nvPr/>
            </p:nvSpPr>
            <p:spPr bwMode="auto">
              <a:xfrm flipH="1" flipV="1">
                <a:off x="432" y="960"/>
                <a:ext cx="96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67" name="Rectangle 645"/>
            <p:cNvSpPr>
              <a:spLocks noChangeArrowheads="1"/>
            </p:cNvSpPr>
            <p:nvPr/>
          </p:nvSpPr>
          <p:spPr bwMode="auto">
            <a:xfrm>
              <a:off x="480" y="1296"/>
              <a:ext cx="480" cy="14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457200" eaLnBrk="1" fontAlgn="auto" hangingPunct="1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800" b="1">
                  <a:solidFill>
                    <a:srgbClr val="1F497D"/>
                  </a:solidFill>
                  <a:latin typeface="Times New Roman" pitchFamily="18" charset="0"/>
                  <a:cs typeface="Times New Roman" pitchFamily="18" charset="0"/>
                </a:rPr>
                <a:t>7 injections</a:t>
              </a:r>
            </a:p>
          </p:txBody>
        </p:sp>
      </p:grpSp>
      <p:grpSp>
        <p:nvGrpSpPr>
          <p:cNvPr id="199" name="Group 82"/>
          <p:cNvGrpSpPr>
            <a:grpSpLocks/>
          </p:cNvGrpSpPr>
          <p:nvPr/>
        </p:nvGrpSpPr>
        <p:grpSpPr bwMode="auto">
          <a:xfrm>
            <a:off x="2813538" y="2234208"/>
            <a:ext cx="914400" cy="2909892"/>
            <a:chOff x="1632" y="1104"/>
            <a:chExt cx="624" cy="1833"/>
          </a:xfrm>
          <a:noFill/>
        </p:grpSpPr>
        <p:sp>
          <p:nvSpPr>
            <p:cNvPr id="200" name="Rectangle 83"/>
            <p:cNvSpPr>
              <a:spLocks noChangeArrowheads="1"/>
            </p:cNvSpPr>
            <p:nvPr/>
          </p:nvSpPr>
          <p:spPr bwMode="auto">
            <a:xfrm>
              <a:off x="1872" y="1440"/>
              <a:ext cx="192" cy="14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>
                  <a:solidFill>
                    <a:srgbClr val="C0504D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201" name="Rectangle 84"/>
            <p:cNvSpPr>
              <a:spLocks noChangeArrowheads="1"/>
            </p:cNvSpPr>
            <p:nvPr/>
          </p:nvSpPr>
          <p:spPr bwMode="auto">
            <a:xfrm>
              <a:off x="1776" y="1728"/>
              <a:ext cx="384" cy="14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000" b="1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2" name="Rectangle 85"/>
            <p:cNvSpPr>
              <a:spLocks noChangeArrowheads="1"/>
            </p:cNvSpPr>
            <p:nvPr/>
          </p:nvSpPr>
          <p:spPr bwMode="auto">
            <a:xfrm>
              <a:off x="1632" y="1104"/>
              <a:ext cx="624" cy="14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>
                  <a:solidFill>
                    <a:srgbClr val="C0504D"/>
                  </a:solidFill>
                  <a:latin typeface="Times New Roman" pitchFamily="18" charset="0"/>
                  <a:cs typeface="Times New Roman" pitchFamily="18" charset="0"/>
                </a:rPr>
                <a:t>Nb of bunches</a:t>
              </a:r>
              <a:endParaRPr lang="en-US" sz="1000" b="1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3" name="Rectangle 86"/>
            <p:cNvSpPr>
              <a:spLocks noChangeArrowheads="1"/>
            </p:cNvSpPr>
            <p:nvPr/>
          </p:nvSpPr>
          <p:spPr bwMode="auto">
            <a:xfrm>
              <a:off x="1776" y="1872"/>
              <a:ext cx="384" cy="14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>
                  <a:solidFill>
                    <a:srgbClr val="C0504D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204" name="Rectangle 88"/>
            <p:cNvSpPr>
              <a:spLocks noChangeArrowheads="1"/>
            </p:cNvSpPr>
            <p:nvPr/>
          </p:nvSpPr>
          <p:spPr bwMode="auto">
            <a:xfrm>
              <a:off x="1728" y="2304"/>
              <a:ext cx="480" cy="14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>
                  <a:solidFill>
                    <a:srgbClr val="C0504D"/>
                  </a:solidFill>
                  <a:latin typeface="Times New Roman" pitchFamily="18" charset="0"/>
                  <a:cs typeface="Times New Roman" pitchFamily="18" charset="0"/>
                </a:rPr>
                <a:t>24</a:t>
              </a:r>
            </a:p>
          </p:txBody>
        </p:sp>
        <p:sp>
          <p:nvSpPr>
            <p:cNvPr id="205" name="Rectangle 89"/>
            <p:cNvSpPr>
              <a:spLocks noChangeArrowheads="1"/>
            </p:cNvSpPr>
            <p:nvPr/>
          </p:nvSpPr>
          <p:spPr bwMode="auto">
            <a:xfrm>
              <a:off x="1728" y="2721"/>
              <a:ext cx="528" cy="21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 dirty="0" smtClean="0">
                  <a:solidFill>
                    <a:srgbClr val="C0504D"/>
                  </a:solidFill>
                  <a:latin typeface="Times New Roman" pitchFamily="18" charset="0"/>
                  <a:cs typeface="Times New Roman" pitchFamily="18" charset="0"/>
                </a:rPr>
                <a:t>358</a:t>
              </a:r>
              <a:r>
                <a:rPr lang="en-US" sz="1000" b="1" dirty="0" smtClean="0">
                  <a:solidFill>
                    <a:srgbClr val="1F497D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en-US" sz="10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06" name="Rectangle 588"/>
          <p:cNvSpPr>
            <a:spLocks noChangeArrowheads="1"/>
          </p:cNvSpPr>
          <p:nvPr/>
        </p:nvSpPr>
        <p:spPr bwMode="auto">
          <a:xfrm>
            <a:off x="5498123" y="3112756"/>
            <a:ext cx="77372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00" b="1" dirty="0" smtClean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1300" b="1" dirty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1300" b="1" baseline="30000" dirty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207" name="Line 590"/>
          <p:cNvSpPr>
            <a:spLocks noChangeShapeType="1"/>
          </p:cNvSpPr>
          <p:nvPr/>
        </p:nvSpPr>
        <p:spPr bwMode="auto">
          <a:xfrm flipV="1">
            <a:off x="5427785" y="3265156"/>
            <a:ext cx="140677" cy="152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1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8" name="Rectangle 588"/>
          <p:cNvSpPr>
            <a:spLocks noChangeArrowheads="1"/>
          </p:cNvSpPr>
          <p:nvPr/>
        </p:nvSpPr>
        <p:spPr bwMode="auto">
          <a:xfrm>
            <a:off x="5296418" y="2561429"/>
            <a:ext cx="77372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00" b="1" dirty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1300" b="1" dirty="0" smtClean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.5 </a:t>
            </a:r>
            <a:r>
              <a:rPr lang="en-US" sz="1300" b="1" dirty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1300" b="1" baseline="30000" dirty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209" name="Line 590"/>
          <p:cNvSpPr>
            <a:spLocks noChangeShapeType="1"/>
          </p:cNvSpPr>
          <p:nvPr/>
        </p:nvSpPr>
        <p:spPr bwMode="auto">
          <a:xfrm flipV="1">
            <a:off x="5226080" y="2713829"/>
            <a:ext cx="140677" cy="152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1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0" name="Rectangle 470"/>
          <p:cNvSpPr>
            <a:spLocks noChangeArrowheads="1"/>
          </p:cNvSpPr>
          <p:nvPr/>
        </p:nvSpPr>
        <p:spPr bwMode="auto">
          <a:xfrm>
            <a:off x="323528" y="5518058"/>
            <a:ext cx="246184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LHC </a:t>
            </a:r>
            <a:r>
              <a:rPr lang="en-US" sz="1300" b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in collision</a:t>
            </a:r>
            <a:endParaRPr lang="en-US" sz="1000" b="1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11" name="Group 525"/>
          <p:cNvGrpSpPr>
            <a:grpSpLocks/>
          </p:cNvGrpSpPr>
          <p:nvPr/>
        </p:nvGrpSpPr>
        <p:grpSpPr bwMode="auto">
          <a:xfrm>
            <a:off x="3824240" y="5403758"/>
            <a:ext cx="3798277" cy="304800"/>
            <a:chOff x="2496" y="3072"/>
            <a:chExt cx="2592" cy="192"/>
          </a:xfrm>
          <a:noFill/>
        </p:grpSpPr>
        <p:grpSp>
          <p:nvGrpSpPr>
            <p:cNvPr id="212" name="Group 526"/>
            <p:cNvGrpSpPr>
              <a:grpSpLocks/>
            </p:cNvGrpSpPr>
            <p:nvPr/>
          </p:nvGrpSpPr>
          <p:grpSpPr bwMode="auto">
            <a:xfrm>
              <a:off x="2496" y="3072"/>
              <a:ext cx="1008" cy="192"/>
              <a:chOff x="1968" y="3888"/>
              <a:chExt cx="1008" cy="192"/>
            </a:xfrm>
            <a:grpFill/>
          </p:grpSpPr>
          <p:grpSp>
            <p:nvGrpSpPr>
              <p:cNvPr id="240" name="Group 527"/>
              <p:cNvGrpSpPr>
                <a:grpSpLocks/>
              </p:cNvGrpSpPr>
              <p:nvPr/>
            </p:nvGrpSpPr>
            <p:grpSpPr bwMode="auto">
              <a:xfrm>
                <a:off x="1968" y="3888"/>
                <a:ext cx="432" cy="192"/>
                <a:chOff x="5232" y="3696"/>
                <a:chExt cx="432" cy="192"/>
              </a:xfrm>
              <a:grpFill/>
            </p:grpSpPr>
            <p:grpSp>
              <p:nvGrpSpPr>
                <p:cNvPr id="254" name="Group 528"/>
                <p:cNvGrpSpPr>
                  <a:grpSpLocks/>
                </p:cNvGrpSpPr>
                <p:nvPr/>
              </p:nvGrpSpPr>
              <p:grpSpPr bwMode="auto">
                <a:xfrm>
                  <a:off x="5232" y="3696"/>
                  <a:ext cx="144" cy="192"/>
                  <a:chOff x="2976" y="2736"/>
                  <a:chExt cx="768" cy="192"/>
                </a:xfrm>
                <a:grpFill/>
              </p:grpSpPr>
              <p:sp>
                <p:nvSpPr>
                  <p:cNvPr id="261" name="Arc 529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62" name="Arc 530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63" name="Line 531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64" name="Line 532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255" name="Group 533"/>
                <p:cNvGrpSpPr>
                  <a:grpSpLocks/>
                </p:cNvGrpSpPr>
                <p:nvPr/>
              </p:nvGrpSpPr>
              <p:grpSpPr bwMode="auto">
                <a:xfrm>
                  <a:off x="5520" y="3696"/>
                  <a:ext cx="144" cy="192"/>
                  <a:chOff x="2976" y="2736"/>
                  <a:chExt cx="768" cy="192"/>
                </a:xfrm>
                <a:grpFill/>
              </p:grpSpPr>
              <p:sp>
                <p:nvSpPr>
                  <p:cNvPr id="257" name="Arc 534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58" name="Arc 535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59" name="Line 536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60" name="Line 537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256" name="Line 538"/>
                <p:cNvSpPr>
                  <a:spLocks noChangeShapeType="1"/>
                </p:cNvSpPr>
                <p:nvPr/>
              </p:nvSpPr>
              <p:spPr bwMode="auto">
                <a:xfrm>
                  <a:off x="5376" y="3888"/>
                  <a:ext cx="144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41" name="Group 539"/>
              <p:cNvGrpSpPr>
                <a:grpSpLocks/>
              </p:cNvGrpSpPr>
              <p:nvPr/>
            </p:nvGrpSpPr>
            <p:grpSpPr bwMode="auto">
              <a:xfrm>
                <a:off x="2544" y="3888"/>
                <a:ext cx="432" cy="192"/>
                <a:chOff x="5232" y="3696"/>
                <a:chExt cx="432" cy="192"/>
              </a:xfrm>
              <a:grpFill/>
            </p:grpSpPr>
            <p:grpSp>
              <p:nvGrpSpPr>
                <p:cNvPr id="243" name="Group 540"/>
                <p:cNvGrpSpPr>
                  <a:grpSpLocks/>
                </p:cNvGrpSpPr>
                <p:nvPr/>
              </p:nvGrpSpPr>
              <p:grpSpPr bwMode="auto">
                <a:xfrm>
                  <a:off x="5232" y="3696"/>
                  <a:ext cx="144" cy="192"/>
                  <a:chOff x="2976" y="2736"/>
                  <a:chExt cx="768" cy="192"/>
                </a:xfrm>
                <a:grpFill/>
              </p:grpSpPr>
              <p:sp>
                <p:nvSpPr>
                  <p:cNvPr id="250" name="Arc 541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51" name="Arc 542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52" name="Line 543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53" name="Line 544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244" name="Group 545"/>
                <p:cNvGrpSpPr>
                  <a:grpSpLocks/>
                </p:cNvGrpSpPr>
                <p:nvPr/>
              </p:nvGrpSpPr>
              <p:grpSpPr bwMode="auto">
                <a:xfrm>
                  <a:off x="5520" y="3696"/>
                  <a:ext cx="144" cy="192"/>
                  <a:chOff x="2976" y="2736"/>
                  <a:chExt cx="768" cy="192"/>
                </a:xfrm>
                <a:grpFill/>
              </p:grpSpPr>
              <p:sp>
                <p:nvSpPr>
                  <p:cNvPr id="246" name="Arc 546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47" name="Arc 547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48" name="Line 548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49" name="Line 549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245" name="Line 550"/>
                <p:cNvSpPr>
                  <a:spLocks noChangeShapeType="1"/>
                </p:cNvSpPr>
                <p:nvPr/>
              </p:nvSpPr>
              <p:spPr bwMode="auto">
                <a:xfrm>
                  <a:off x="5376" y="3888"/>
                  <a:ext cx="144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242" name="Line 551"/>
              <p:cNvSpPr>
                <a:spLocks noChangeShapeType="1"/>
              </p:cNvSpPr>
              <p:nvPr/>
            </p:nvSpPr>
            <p:spPr bwMode="auto">
              <a:xfrm>
                <a:off x="2400" y="4080"/>
                <a:ext cx="144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213" name="Group 552"/>
            <p:cNvGrpSpPr>
              <a:grpSpLocks/>
            </p:cNvGrpSpPr>
            <p:nvPr/>
          </p:nvGrpSpPr>
          <p:grpSpPr bwMode="auto">
            <a:xfrm>
              <a:off x="4080" y="3072"/>
              <a:ext cx="1008" cy="192"/>
              <a:chOff x="1968" y="3888"/>
              <a:chExt cx="1008" cy="192"/>
            </a:xfrm>
            <a:grpFill/>
          </p:grpSpPr>
          <p:grpSp>
            <p:nvGrpSpPr>
              <p:cNvPr id="215" name="Group 553"/>
              <p:cNvGrpSpPr>
                <a:grpSpLocks/>
              </p:cNvGrpSpPr>
              <p:nvPr/>
            </p:nvGrpSpPr>
            <p:grpSpPr bwMode="auto">
              <a:xfrm>
                <a:off x="1968" y="3888"/>
                <a:ext cx="432" cy="192"/>
                <a:chOff x="5232" y="3696"/>
                <a:chExt cx="432" cy="192"/>
              </a:xfrm>
              <a:grpFill/>
            </p:grpSpPr>
            <p:grpSp>
              <p:nvGrpSpPr>
                <p:cNvPr id="229" name="Group 554"/>
                <p:cNvGrpSpPr>
                  <a:grpSpLocks/>
                </p:cNvGrpSpPr>
                <p:nvPr/>
              </p:nvGrpSpPr>
              <p:grpSpPr bwMode="auto">
                <a:xfrm>
                  <a:off x="5232" y="3696"/>
                  <a:ext cx="144" cy="192"/>
                  <a:chOff x="2976" y="2736"/>
                  <a:chExt cx="768" cy="192"/>
                </a:xfrm>
                <a:grpFill/>
              </p:grpSpPr>
              <p:sp>
                <p:nvSpPr>
                  <p:cNvPr id="236" name="Arc 555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37" name="Arc 556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38" name="Line 557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39" name="Line 558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230" name="Group 559"/>
                <p:cNvGrpSpPr>
                  <a:grpSpLocks/>
                </p:cNvGrpSpPr>
                <p:nvPr/>
              </p:nvGrpSpPr>
              <p:grpSpPr bwMode="auto">
                <a:xfrm>
                  <a:off x="5520" y="3696"/>
                  <a:ext cx="144" cy="192"/>
                  <a:chOff x="2976" y="2736"/>
                  <a:chExt cx="768" cy="192"/>
                </a:xfrm>
                <a:grpFill/>
              </p:grpSpPr>
              <p:sp>
                <p:nvSpPr>
                  <p:cNvPr id="232" name="Arc 560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33" name="Arc 561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34" name="Line 562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35" name="Line 563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231" name="Line 564"/>
                <p:cNvSpPr>
                  <a:spLocks noChangeShapeType="1"/>
                </p:cNvSpPr>
                <p:nvPr/>
              </p:nvSpPr>
              <p:spPr bwMode="auto">
                <a:xfrm>
                  <a:off x="5376" y="3888"/>
                  <a:ext cx="144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16" name="Group 565"/>
              <p:cNvGrpSpPr>
                <a:grpSpLocks/>
              </p:cNvGrpSpPr>
              <p:nvPr/>
            </p:nvGrpSpPr>
            <p:grpSpPr bwMode="auto">
              <a:xfrm>
                <a:off x="2544" y="3888"/>
                <a:ext cx="432" cy="192"/>
                <a:chOff x="5232" y="3696"/>
                <a:chExt cx="432" cy="192"/>
              </a:xfrm>
              <a:grpFill/>
            </p:grpSpPr>
            <p:grpSp>
              <p:nvGrpSpPr>
                <p:cNvPr id="218" name="Group 566"/>
                <p:cNvGrpSpPr>
                  <a:grpSpLocks/>
                </p:cNvGrpSpPr>
                <p:nvPr/>
              </p:nvGrpSpPr>
              <p:grpSpPr bwMode="auto">
                <a:xfrm>
                  <a:off x="5232" y="3696"/>
                  <a:ext cx="144" cy="192"/>
                  <a:chOff x="2976" y="2736"/>
                  <a:chExt cx="768" cy="192"/>
                </a:xfrm>
                <a:grpFill/>
              </p:grpSpPr>
              <p:sp>
                <p:nvSpPr>
                  <p:cNvPr id="225" name="Arc 567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26" name="Arc 568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27" name="Line 569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28" name="Line 570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219" name="Group 571"/>
                <p:cNvGrpSpPr>
                  <a:grpSpLocks/>
                </p:cNvGrpSpPr>
                <p:nvPr/>
              </p:nvGrpSpPr>
              <p:grpSpPr bwMode="auto">
                <a:xfrm>
                  <a:off x="5520" y="3696"/>
                  <a:ext cx="144" cy="192"/>
                  <a:chOff x="2976" y="2736"/>
                  <a:chExt cx="768" cy="192"/>
                </a:xfrm>
                <a:grpFill/>
              </p:grpSpPr>
              <p:sp>
                <p:nvSpPr>
                  <p:cNvPr id="221" name="Arc 572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22" name="Arc 573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23" name="Line 574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24" name="Line 575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220" name="Line 576"/>
                <p:cNvSpPr>
                  <a:spLocks noChangeShapeType="1"/>
                </p:cNvSpPr>
                <p:nvPr/>
              </p:nvSpPr>
              <p:spPr bwMode="auto">
                <a:xfrm>
                  <a:off x="5376" y="3888"/>
                  <a:ext cx="144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217" name="Line 577"/>
              <p:cNvSpPr>
                <a:spLocks noChangeShapeType="1"/>
              </p:cNvSpPr>
              <p:nvPr/>
            </p:nvSpPr>
            <p:spPr bwMode="auto">
              <a:xfrm>
                <a:off x="2400" y="4080"/>
                <a:ext cx="144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14" name="Line 578"/>
            <p:cNvSpPr>
              <a:spLocks noChangeShapeType="1"/>
            </p:cNvSpPr>
            <p:nvPr/>
          </p:nvSpPr>
          <p:spPr bwMode="auto">
            <a:xfrm>
              <a:off x="3504" y="3264"/>
              <a:ext cx="576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65" name="Rectangle 588"/>
          <p:cNvSpPr>
            <a:spLocks noChangeArrowheads="1"/>
          </p:cNvSpPr>
          <p:nvPr/>
        </p:nvSpPr>
        <p:spPr bwMode="auto">
          <a:xfrm>
            <a:off x="5301348" y="5251358"/>
            <a:ext cx="77372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00" b="1" dirty="0" smtClean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1.2 </a:t>
            </a:r>
            <a:r>
              <a:rPr lang="en-US" sz="1300" b="1" dirty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1300" b="1" baseline="30000" dirty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266" name="Line 590"/>
          <p:cNvSpPr>
            <a:spLocks noChangeShapeType="1"/>
          </p:cNvSpPr>
          <p:nvPr/>
        </p:nvSpPr>
        <p:spPr bwMode="auto">
          <a:xfrm flipV="1">
            <a:off x="5231010" y="5403758"/>
            <a:ext cx="140677" cy="152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1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7" name="Rectangle 89"/>
          <p:cNvSpPr>
            <a:spLocks noChangeArrowheads="1"/>
          </p:cNvSpPr>
          <p:nvPr/>
        </p:nvSpPr>
        <p:spPr bwMode="auto">
          <a:xfrm>
            <a:off x="2955251" y="5486049"/>
            <a:ext cx="773723" cy="342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00" b="1" dirty="0" smtClean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358</a:t>
            </a:r>
            <a:r>
              <a:rPr lang="en-US" sz="1000" b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1000" b="1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8" name="Rectangle 88"/>
          <p:cNvSpPr>
            <a:spLocks noChangeArrowheads="1"/>
          </p:cNvSpPr>
          <p:nvPr/>
        </p:nvSpPr>
        <p:spPr bwMode="auto">
          <a:xfrm>
            <a:off x="4878455" y="3160000"/>
            <a:ext cx="555639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00" b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0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00ns</a:t>
            </a:r>
            <a:endParaRPr lang="en-US" sz="10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9" name="Rectangle 88"/>
          <p:cNvSpPr>
            <a:spLocks noChangeArrowheads="1"/>
          </p:cNvSpPr>
          <p:nvPr/>
        </p:nvSpPr>
        <p:spPr bwMode="auto">
          <a:xfrm>
            <a:off x="3951742" y="3844799"/>
            <a:ext cx="555639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200ns</a:t>
            </a:r>
            <a:endParaRPr lang="en-US" sz="10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0" name="Rectangle 88"/>
          <p:cNvSpPr>
            <a:spLocks noChangeArrowheads="1"/>
          </p:cNvSpPr>
          <p:nvPr/>
        </p:nvSpPr>
        <p:spPr bwMode="auto">
          <a:xfrm>
            <a:off x="4374572" y="3848263"/>
            <a:ext cx="555639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200ns</a:t>
            </a:r>
            <a:endParaRPr lang="en-US" sz="10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647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532440" cy="1411941"/>
          </a:xfrm>
        </p:spPr>
        <p:txBody>
          <a:bodyPr/>
          <a:lstStyle/>
          <a:p>
            <a:r>
              <a:rPr lang="en-US" sz="4800" u="none" dirty="0" smtClean="0"/>
              <a:t>LHC ion scheme in 2015</a:t>
            </a:r>
            <a:endParaRPr lang="en-US" sz="4800" u="none" dirty="0"/>
          </a:p>
        </p:txBody>
      </p:sp>
      <p:grpSp>
        <p:nvGrpSpPr>
          <p:cNvPr id="271" name="Group 188"/>
          <p:cNvGrpSpPr>
            <a:grpSpLocks/>
          </p:cNvGrpSpPr>
          <p:nvPr/>
        </p:nvGrpSpPr>
        <p:grpSpPr bwMode="auto">
          <a:xfrm>
            <a:off x="3798277" y="2691408"/>
            <a:ext cx="1688123" cy="304800"/>
            <a:chOff x="1920" y="1920"/>
            <a:chExt cx="1056" cy="192"/>
          </a:xfrm>
          <a:noFill/>
        </p:grpSpPr>
        <p:grpSp>
          <p:nvGrpSpPr>
            <p:cNvPr id="272" name="Group 189"/>
            <p:cNvGrpSpPr>
              <a:grpSpLocks/>
            </p:cNvGrpSpPr>
            <p:nvPr/>
          </p:nvGrpSpPr>
          <p:grpSpPr bwMode="auto">
            <a:xfrm>
              <a:off x="1920" y="1920"/>
              <a:ext cx="1056" cy="192"/>
              <a:chOff x="1920" y="1920"/>
              <a:chExt cx="1056" cy="192"/>
            </a:xfrm>
            <a:grpFill/>
          </p:grpSpPr>
          <p:grpSp>
            <p:nvGrpSpPr>
              <p:cNvPr id="278" name="Group 190"/>
              <p:cNvGrpSpPr>
                <a:grpSpLocks/>
              </p:cNvGrpSpPr>
              <p:nvPr/>
            </p:nvGrpSpPr>
            <p:grpSpPr bwMode="auto">
              <a:xfrm>
                <a:off x="1920" y="1920"/>
                <a:ext cx="528" cy="192"/>
                <a:chOff x="2976" y="2736"/>
                <a:chExt cx="768" cy="192"/>
              </a:xfrm>
              <a:grpFill/>
            </p:grpSpPr>
            <p:sp>
              <p:nvSpPr>
                <p:cNvPr id="284" name="Arc 191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85" name="Arc 192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86" name="Line 193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87" name="Line 194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79" name="Group 195"/>
              <p:cNvGrpSpPr>
                <a:grpSpLocks/>
              </p:cNvGrpSpPr>
              <p:nvPr/>
            </p:nvGrpSpPr>
            <p:grpSpPr bwMode="auto">
              <a:xfrm>
                <a:off x="2448" y="1920"/>
                <a:ext cx="528" cy="192"/>
                <a:chOff x="2976" y="2736"/>
                <a:chExt cx="768" cy="192"/>
              </a:xfrm>
              <a:grpFill/>
            </p:grpSpPr>
            <p:sp>
              <p:nvSpPr>
                <p:cNvPr id="280" name="Arc 196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81" name="Arc 197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82" name="Line 198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83" name="Line 199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  <p:grpSp>
          <p:nvGrpSpPr>
            <p:cNvPr id="273" name="Group 200"/>
            <p:cNvGrpSpPr>
              <a:grpSpLocks/>
            </p:cNvGrpSpPr>
            <p:nvPr/>
          </p:nvGrpSpPr>
          <p:grpSpPr bwMode="auto">
            <a:xfrm>
              <a:off x="1920" y="1920"/>
              <a:ext cx="528" cy="192"/>
              <a:chOff x="2976" y="2736"/>
              <a:chExt cx="768" cy="192"/>
            </a:xfrm>
            <a:grpFill/>
          </p:grpSpPr>
          <p:sp>
            <p:nvSpPr>
              <p:cNvPr id="274" name="Arc 201"/>
              <p:cNvSpPr>
                <a:spLocks/>
              </p:cNvSpPr>
              <p:nvPr/>
            </p:nvSpPr>
            <p:spPr bwMode="auto">
              <a:xfrm>
                <a:off x="3360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5" name="Arc 202"/>
              <p:cNvSpPr>
                <a:spLocks/>
              </p:cNvSpPr>
              <p:nvPr/>
            </p:nvSpPr>
            <p:spPr bwMode="auto">
              <a:xfrm flipH="1">
                <a:off x="3216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6" name="Line 203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7" name="Line 204"/>
              <p:cNvSpPr>
                <a:spLocks noChangeShapeType="1"/>
              </p:cNvSpPr>
              <p:nvPr/>
            </p:nvSpPr>
            <p:spPr bwMode="auto">
              <a:xfrm>
                <a:off x="3504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288" name="Group 223"/>
          <p:cNvGrpSpPr>
            <a:grpSpLocks/>
          </p:cNvGrpSpPr>
          <p:nvPr/>
        </p:nvGrpSpPr>
        <p:grpSpPr bwMode="auto">
          <a:xfrm>
            <a:off x="4253778" y="3377208"/>
            <a:ext cx="863111" cy="304800"/>
            <a:chOff x="1920" y="1920"/>
            <a:chExt cx="1056" cy="192"/>
          </a:xfrm>
          <a:noFill/>
        </p:grpSpPr>
        <p:grpSp>
          <p:nvGrpSpPr>
            <p:cNvPr id="289" name="Group 224"/>
            <p:cNvGrpSpPr>
              <a:grpSpLocks/>
            </p:cNvGrpSpPr>
            <p:nvPr/>
          </p:nvGrpSpPr>
          <p:grpSpPr bwMode="auto">
            <a:xfrm>
              <a:off x="1920" y="1920"/>
              <a:ext cx="1056" cy="192"/>
              <a:chOff x="1920" y="1920"/>
              <a:chExt cx="1056" cy="192"/>
            </a:xfrm>
            <a:grpFill/>
          </p:grpSpPr>
          <p:grpSp>
            <p:nvGrpSpPr>
              <p:cNvPr id="295" name="Group 225"/>
              <p:cNvGrpSpPr>
                <a:grpSpLocks/>
              </p:cNvGrpSpPr>
              <p:nvPr/>
            </p:nvGrpSpPr>
            <p:grpSpPr bwMode="auto">
              <a:xfrm>
                <a:off x="1920" y="1920"/>
                <a:ext cx="528" cy="192"/>
                <a:chOff x="2976" y="2736"/>
                <a:chExt cx="768" cy="192"/>
              </a:xfrm>
              <a:grpFill/>
            </p:grpSpPr>
            <p:sp>
              <p:nvSpPr>
                <p:cNvPr id="301" name="Arc 226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02" name="Arc 227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03" name="Line 228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04" name="Line 229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96" name="Group 230"/>
              <p:cNvGrpSpPr>
                <a:grpSpLocks/>
              </p:cNvGrpSpPr>
              <p:nvPr/>
            </p:nvGrpSpPr>
            <p:grpSpPr bwMode="auto">
              <a:xfrm>
                <a:off x="2448" y="1920"/>
                <a:ext cx="528" cy="192"/>
                <a:chOff x="2976" y="2736"/>
                <a:chExt cx="768" cy="192"/>
              </a:xfrm>
              <a:grpFill/>
            </p:grpSpPr>
            <p:sp>
              <p:nvSpPr>
                <p:cNvPr id="297" name="Arc 231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98" name="Arc 232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99" name="Line 233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00" name="Line 234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  <p:grpSp>
          <p:nvGrpSpPr>
            <p:cNvPr id="290" name="Group 235"/>
            <p:cNvGrpSpPr>
              <a:grpSpLocks/>
            </p:cNvGrpSpPr>
            <p:nvPr/>
          </p:nvGrpSpPr>
          <p:grpSpPr bwMode="auto">
            <a:xfrm>
              <a:off x="1920" y="1920"/>
              <a:ext cx="528" cy="192"/>
              <a:chOff x="2976" y="2736"/>
              <a:chExt cx="768" cy="192"/>
            </a:xfrm>
            <a:grpFill/>
          </p:grpSpPr>
          <p:sp>
            <p:nvSpPr>
              <p:cNvPr id="291" name="Arc 236"/>
              <p:cNvSpPr>
                <a:spLocks/>
              </p:cNvSpPr>
              <p:nvPr/>
            </p:nvSpPr>
            <p:spPr bwMode="auto">
              <a:xfrm>
                <a:off x="3360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2" name="Arc 237"/>
              <p:cNvSpPr>
                <a:spLocks/>
              </p:cNvSpPr>
              <p:nvPr/>
            </p:nvSpPr>
            <p:spPr bwMode="auto">
              <a:xfrm flipH="1">
                <a:off x="3216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3" name="Line 238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4" name="Line 239"/>
              <p:cNvSpPr>
                <a:spLocks noChangeShapeType="1"/>
              </p:cNvSpPr>
              <p:nvPr/>
            </p:nvSpPr>
            <p:spPr bwMode="auto">
              <a:xfrm>
                <a:off x="3504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305" name="Rectangle 314"/>
          <p:cNvSpPr>
            <a:spLocks noChangeArrowheads="1"/>
          </p:cNvSpPr>
          <p:nvPr/>
        </p:nvSpPr>
        <p:spPr bwMode="auto">
          <a:xfrm>
            <a:off x="351692" y="2843808"/>
            <a:ext cx="633046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LEIR</a:t>
            </a:r>
          </a:p>
        </p:txBody>
      </p:sp>
      <p:sp>
        <p:nvSpPr>
          <p:cNvPr id="306" name="Rectangle 315"/>
          <p:cNvSpPr>
            <a:spLocks noChangeArrowheads="1"/>
          </p:cNvSpPr>
          <p:nvPr/>
        </p:nvSpPr>
        <p:spPr bwMode="auto">
          <a:xfrm>
            <a:off x="323528" y="3453408"/>
            <a:ext cx="260252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00" b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PS batch compression </a:t>
            </a:r>
            <a:r>
              <a:rPr lang="en-US" sz="13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3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3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bunch spacing </a:t>
            </a:r>
            <a:r>
              <a:rPr lang="en-US" sz="14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1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100ns</a:t>
            </a:r>
            <a:endParaRPr lang="en-US" sz="14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" name="Rectangle 469"/>
          <p:cNvSpPr>
            <a:spLocks noChangeArrowheads="1"/>
          </p:cNvSpPr>
          <p:nvPr/>
        </p:nvSpPr>
        <p:spPr bwMode="auto">
          <a:xfrm>
            <a:off x="328246" y="4016483"/>
            <a:ext cx="248529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SPS at  extraction,</a:t>
            </a:r>
            <a:br>
              <a:rPr lang="en-US" sz="13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0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after 12 transfers from </a:t>
            </a:r>
            <a:r>
              <a:rPr lang="en-US" sz="1000" b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PS,</a:t>
            </a: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00" b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Batch spacing = 225 ns </a:t>
            </a:r>
            <a:endParaRPr lang="en-US" sz="1000" b="1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8" name="Rectangle 470"/>
          <p:cNvSpPr>
            <a:spLocks noChangeArrowheads="1"/>
          </p:cNvSpPr>
          <p:nvPr/>
        </p:nvSpPr>
        <p:spPr bwMode="auto">
          <a:xfrm>
            <a:off x="323528" y="4786908"/>
            <a:ext cx="270363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LHC at injection,</a:t>
            </a:r>
            <a:br>
              <a:rPr lang="en-US" sz="13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0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after  </a:t>
            </a:r>
            <a:r>
              <a:rPr lang="en-US" sz="1000" b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18  transfers </a:t>
            </a:r>
            <a:r>
              <a:rPr lang="en-US" sz="10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from SPS</a:t>
            </a:r>
          </a:p>
        </p:txBody>
      </p:sp>
      <p:grpSp>
        <p:nvGrpSpPr>
          <p:cNvPr id="309" name="Group 473"/>
          <p:cNvGrpSpPr>
            <a:grpSpLocks/>
          </p:cNvGrpSpPr>
          <p:nvPr/>
        </p:nvGrpSpPr>
        <p:grpSpPr bwMode="auto">
          <a:xfrm>
            <a:off x="3572781" y="4063008"/>
            <a:ext cx="703385" cy="304800"/>
            <a:chOff x="5136" y="3312"/>
            <a:chExt cx="480" cy="192"/>
          </a:xfrm>
          <a:noFill/>
        </p:grpSpPr>
        <p:grpSp>
          <p:nvGrpSpPr>
            <p:cNvPr id="310" name="Group 474"/>
            <p:cNvGrpSpPr>
              <a:grpSpLocks/>
            </p:cNvGrpSpPr>
            <p:nvPr/>
          </p:nvGrpSpPr>
          <p:grpSpPr bwMode="auto">
            <a:xfrm>
              <a:off x="5136" y="3312"/>
              <a:ext cx="192" cy="192"/>
              <a:chOff x="2976" y="2736"/>
              <a:chExt cx="768" cy="192"/>
            </a:xfrm>
            <a:grpFill/>
          </p:grpSpPr>
          <p:sp>
            <p:nvSpPr>
              <p:cNvPr id="317" name="Arc 475"/>
              <p:cNvSpPr>
                <a:spLocks/>
              </p:cNvSpPr>
              <p:nvPr/>
            </p:nvSpPr>
            <p:spPr bwMode="auto">
              <a:xfrm>
                <a:off x="3360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18" name="Arc 476"/>
              <p:cNvSpPr>
                <a:spLocks/>
              </p:cNvSpPr>
              <p:nvPr/>
            </p:nvSpPr>
            <p:spPr bwMode="auto">
              <a:xfrm flipH="1">
                <a:off x="3216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19" name="Line 477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20" name="Line 478"/>
              <p:cNvSpPr>
                <a:spLocks noChangeShapeType="1"/>
              </p:cNvSpPr>
              <p:nvPr/>
            </p:nvSpPr>
            <p:spPr bwMode="auto">
              <a:xfrm>
                <a:off x="3504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11" name="Group 479"/>
            <p:cNvGrpSpPr>
              <a:grpSpLocks/>
            </p:cNvGrpSpPr>
            <p:nvPr/>
          </p:nvGrpSpPr>
          <p:grpSpPr bwMode="auto">
            <a:xfrm>
              <a:off x="5424" y="3312"/>
              <a:ext cx="192" cy="192"/>
              <a:chOff x="2976" y="2736"/>
              <a:chExt cx="768" cy="192"/>
            </a:xfrm>
            <a:grpFill/>
          </p:grpSpPr>
          <p:sp>
            <p:nvSpPr>
              <p:cNvPr id="313" name="Arc 480"/>
              <p:cNvSpPr>
                <a:spLocks/>
              </p:cNvSpPr>
              <p:nvPr/>
            </p:nvSpPr>
            <p:spPr bwMode="auto">
              <a:xfrm>
                <a:off x="3360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14" name="Arc 481"/>
              <p:cNvSpPr>
                <a:spLocks/>
              </p:cNvSpPr>
              <p:nvPr/>
            </p:nvSpPr>
            <p:spPr bwMode="auto">
              <a:xfrm flipH="1">
                <a:off x="3216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15" name="Line 482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16" name="Line 483"/>
              <p:cNvSpPr>
                <a:spLocks noChangeShapeType="1"/>
              </p:cNvSpPr>
              <p:nvPr/>
            </p:nvSpPr>
            <p:spPr bwMode="auto">
              <a:xfrm>
                <a:off x="3504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12" name="Line 484"/>
            <p:cNvSpPr>
              <a:spLocks noChangeShapeType="1"/>
            </p:cNvSpPr>
            <p:nvPr/>
          </p:nvSpPr>
          <p:spPr bwMode="auto">
            <a:xfrm>
              <a:off x="5328" y="3504"/>
              <a:ext cx="96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21" name="Group 485"/>
          <p:cNvGrpSpPr>
            <a:grpSpLocks/>
          </p:cNvGrpSpPr>
          <p:nvPr/>
        </p:nvGrpSpPr>
        <p:grpSpPr bwMode="auto">
          <a:xfrm>
            <a:off x="4712676" y="4063008"/>
            <a:ext cx="703385" cy="304800"/>
            <a:chOff x="5136" y="3312"/>
            <a:chExt cx="480" cy="192"/>
          </a:xfrm>
          <a:noFill/>
        </p:grpSpPr>
        <p:grpSp>
          <p:nvGrpSpPr>
            <p:cNvPr id="322" name="Group 486"/>
            <p:cNvGrpSpPr>
              <a:grpSpLocks/>
            </p:cNvGrpSpPr>
            <p:nvPr/>
          </p:nvGrpSpPr>
          <p:grpSpPr bwMode="auto">
            <a:xfrm>
              <a:off x="5136" y="3312"/>
              <a:ext cx="192" cy="192"/>
              <a:chOff x="2976" y="2736"/>
              <a:chExt cx="768" cy="192"/>
            </a:xfrm>
            <a:grpFill/>
          </p:grpSpPr>
          <p:sp>
            <p:nvSpPr>
              <p:cNvPr id="329" name="Arc 487"/>
              <p:cNvSpPr>
                <a:spLocks/>
              </p:cNvSpPr>
              <p:nvPr/>
            </p:nvSpPr>
            <p:spPr bwMode="auto">
              <a:xfrm>
                <a:off x="3360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30" name="Arc 488"/>
              <p:cNvSpPr>
                <a:spLocks/>
              </p:cNvSpPr>
              <p:nvPr/>
            </p:nvSpPr>
            <p:spPr bwMode="auto">
              <a:xfrm flipH="1">
                <a:off x="3216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31" name="Line 489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32" name="Line 490"/>
              <p:cNvSpPr>
                <a:spLocks noChangeShapeType="1"/>
              </p:cNvSpPr>
              <p:nvPr/>
            </p:nvSpPr>
            <p:spPr bwMode="auto">
              <a:xfrm>
                <a:off x="3504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23" name="Group 491"/>
            <p:cNvGrpSpPr>
              <a:grpSpLocks/>
            </p:cNvGrpSpPr>
            <p:nvPr/>
          </p:nvGrpSpPr>
          <p:grpSpPr bwMode="auto">
            <a:xfrm>
              <a:off x="5424" y="3312"/>
              <a:ext cx="192" cy="192"/>
              <a:chOff x="2976" y="2736"/>
              <a:chExt cx="768" cy="192"/>
            </a:xfrm>
            <a:grpFill/>
          </p:grpSpPr>
          <p:sp>
            <p:nvSpPr>
              <p:cNvPr id="325" name="Arc 492"/>
              <p:cNvSpPr>
                <a:spLocks/>
              </p:cNvSpPr>
              <p:nvPr/>
            </p:nvSpPr>
            <p:spPr bwMode="auto">
              <a:xfrm>
                <a:off x="3360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26" name="Arc 493"/>
              <p:cNvSpPr>
                <a:spLocks/>
              </p:cNvSpPr>
              <p:nvPr/>
            </p:nvSpPr>
            <p:spPr bwMode="auto">
              <a:xfrm flipH="1">
                <a:off x="3216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27" name="Line 494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28" name="Line 495"/>
              <p:cNvSpPr>
                <a:spLocks noChangeShapeType="1"/>
              </p:cNvSpPr>
              <p:nvPr/>
            </p:nvSpPr>
            <p:spPr bwMode="auto">
              <a:xfrm>
                <a:off x="3504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24" name="Line 496"/>
            <p:cNvSpPr>
              <a:spLocks noChangeShapeType="1"/>
            </p:cNvSpPr>
            <p:nvPr/>
          </p:nvSpPr>
          <p:spPr bwMode="auto">
            <a:xfrm>
              <a:off x="5328" y="3504"/>
              <a:ext cx="96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33" name="Line 497"/>
          <p:cNvSpPr>
            <a:spLocks noChangeShapeType="1"/>
          </p:cNvSpPr>
          <p:nvPr/>
        </p:nvSpPr>
        <p:spPr bwMode="auto">
          <a:xfrm>
            <a:off x="4572000" y="4367808"/>
            <a:ext cx="14067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1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34" name="Group 499"/>
          <p:cNvGrpSpPr>
            <a:grpSpLocks/>
          </p:cNvGrpSpPr>
          <p:nvPr/>
        </p:nvGrpSpPr>
        <p:grpSpPr bwMode="auto">
          <a:xfrm>
            <a:off x="5697415" y="4063008"/>
            <a:ext cx="703385" cy="304800"/>
            <a:chOff x="5136" y="3312"/>
            <a:chExt cx="480" cy="192"/>
          </a:xfrm>
          <a:noFill/>
        </p:grpSpPr>
        <p:grpSp>
          <p:nvGrpSpPr>
            <p:cNvPr id="335" name="Group 500"/>
            <p:cNvGrpSpPr>
              <a:grpSpLocks/>
            </p:cNvGrpSpPr>
            <p:nvPr/>
          </p:nvGrpSpPr>
          <p:grpSpPr bwMode="auto">
            <a:xfrm>
              <a:off x="5136" y="3312"/>
              <a:ext cx="192" cy="192"/>
              <a:chOff x="2976" y="2736"/>
              <a:chExt cx="768" cy="192"/>
            </a:xfrm>
            <a:grpFill/>
          </p:grpSpPr>
          <p:sp>
            <p:nvSpPr>
              <p:cNvPr id="342" name="Arc 501"/>
              <p:cNvSpPr>
                <a:spLocks/>
              </p:cNvSpPr>
              <p:nvPr/>
            </p:nvSpPr>
            <p:spPr bwMode="auto">
              <a:xfrm>
                <a:off x="3360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43" name="Arc 502"/>
              <p:cNvSpPr>
                <a:spLocks/>
              </p:cNvSpPr>
              <p:nvPr/>
            </p:nvSpPr>
            <p:spPr bwMode="auto">
              <a:xfrm flipH="1">
                <a:off x="3216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44" name="Line 503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45" name="Line 504"/>
              <p:cNvSpPr>
                <a:spLocks noChangeShapeType="1"/>
              </p:cNvSpPr>
              <p:nvPr/>
            </p:nvSpPr>
            <p:spPr bwMode="auto">
              <a:xfrm>
                <a:off x="3504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36" name="Group 505"/>
            <p:cNvGrpSpPr>
              <a:grpSpLocks/>
            </p:cNvGrpSpPr>
            <p:nvPr/>
          </p:nvGrpSpPr>
          <p:grpSpPr bwMode="auto">
            <a:xfrm>
              <a:off x="5424" y="3312"/>
              <a:ext cx="192" cy="192"/>
              <a:chOff x="2976" y="2736"/>
              <a:chExt cx="768" cy="192"/>
            </a:xfrm>
            <a:grpFill/>
          </p:grpSpPr>
          <p:sp>
            <p:nvSpPr>
              <p:cNvPr id="338" name="Arc 506"/>
              <p:cNvSpPr>
                <a:spLocks/>
              </p:cNvSpPr>
              <p:nvPr/>
            </p:nvSpPr>
            <p:spPr bwMode="auto">
              <a:xfrm>
                <a:off x="3360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39" name="Arc 507"/>
              <p:cNvSpPr>
                <a:spLocks/>
              </p:cNvSpPr>
              <p:nvPr/>
            </p:nvSpPr>
            <p:spPr bwMode="auto">
              <a:xfrm flipH="1">
                <a:off x="3216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40" name="Line 508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41" name="Line 509"/>
              <p:cNvSpPr>
                <a:spLocks noChangeShapeType="1"/>
              </p:cNvSpPr>
              <p:nvPr/>
            </p:nvSpPr>
            <p:spPr bwMode="auto">
              <a:xfrm>
                <a:off x="3504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37" name="Line 510"/>
            <p:cNvSpPr>
              <a:spLocks noChangeShapeType="1"/>
            </p:cNvSpPr>
            <p:nvPr/>
          </p:nvSpPr>
          <p:spPr bwMode="auto">
            <a:xfrm>
              <a:off x="5328" y="3504"/>
              <a:ext cx="96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46" name="Line 523"/>
          <p:cNvSpPr>
            <a:spLocks noChangeShapeType="1"/>
          </p:cNvSpPr>
          <p:nvPr/>
        </p:nvSpPr>
        <p:spPr bwMode="auto">
          <a:xfrm>
            <a:off x="6400800" y="4367808"/>
            <a:ext cx="14067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1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7" name="Line 524"/>
          <p:cNvSpPr>
            <a:spLocks noChangeShapeType="1"/>
          </p:cNvSpPr>
          <p:nvPr/>
        </p:nvSpPr>
        <p:spPr bwMode="auto">
          <a:xfrm>
            <a:off x="5416061" y="4367808"/>
            <a:ext cx="281354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1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48" name="Group 553"/>
          <p:cNvGrpSpPr>
            <a:grpSpLocks/>
          </p:cNvGrpSpPr>
          <p:nvPr/>
        </p:nvGrpSpPr>
        <p:grpSpPr bwMode="auto">
          <a:xfrm>
            <a:off x="6189784" y="4672608"/>
            <a:ext cx="633046" cy="304800"/>
            <a:chOff x="5232" y="3696"/>
            <a:chExt cx="432" cy="192"/>
          </a:xfrm>
          <a:noFill/>
        </p:grpSpPr>
        <p:grpSp>
          <p:nvGrpSpPr>
            <p:cNvPr id="349" name="Group 554"/>
            <p:cNvGrpSpPr>
              <a:grpSpLocks/>
            </p:cNvGrpSpPr>
            <p:nvPr/>
          </p:nvGrpSpPr>
          <p:grpSpPr bwMode="auto">
            <a:xfrm>
              <a:off x="5232" y="3696"/>
              <a:ext cx="144" cy="192"/>
              <a:chOff x="2976" y="2736"/>
              <a:chExt cx="768" cy="192"/>
            </a:xfrm>
            <a:grpFill/>
          </p:grpSpPr>
          <p:sp>
            <p:nvSpPr>
              <p:cNvPr id="356" name="Arc 555"/>
              <p:cNvSpPr>
                <a:spLocks/>
              </p:cNvSpPr>
              <p:nvPr/>
            </p:nvSpPr>
            <p:spPr bwMode="auto">
              <a:xfrm>
                <a:off x="3360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57" name="Arc 556"/>
              <p:cNvSpPr>
                <a:spLocks/>
              </p:cNvSpPr>
              <p:nvPr/>
            </p:nvSpPr>
            <p:spPr bwMode="auto">
              <a:xfrm flipH="1">
                <a:off x="3216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58" name="Line 557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59" name="Line 558"/>
              <p:cNvSpPr>
                <a:spLocks noChangeShapeType="1"/>
              </p:cNvSpPr>
              <p:nvPr/>
            </p:nvSpPr>
            <p:spPr bwMode="auto">
              <a:xfrm>
                <a:off x="3504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50" name="Group 559"/>
            <p:cNvGrpSpPr>
              <a:grpSpLocks/>
            </p:cNvGrpSpPr>
            <p:nvPr/>
          </p:nvGrpSpPr>
          <p:grpSpPr bwMode="auto">
            <a:xfrm>
              <a:off x="5520" y="3696"/>
              <a:ext cx="144" cy="192"/>
              <a:chOff x="2976" y="2736"/>
              <a:chExt cx="768" cy="192"/>
            </a:xfrm>
            <a:grpFill/>
          </p:grpSpPr>
          <p:sp>
            <p:nvSpPr>
              <p:cNvPr id="352" name="Arc 560"/>
              <p:cNvSpPr>
                <a:spLocks/>
              </p:cNvSpPr>
              <p:nvPr/>
            </p:nvSpPr>
            <p:spPr bwMode="auto">
              <a:xfrm>
                <a:off x="3360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53" name="Arc 561"/>
              <p:cNvSpPr>
                <a:spLocks/>
              </p:cNvSpPr>
              <p:nvPr/>
            </p:nvSpPr>
            <p:spPr bwMode="auto">
              <a:xfrm flipH="1">
                <a:off x="3216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54" name="Line 562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55" name="Line 563"/>
              <p:cNvSpPr>
                <a:spLocks noChangeShapeType="1"/>
              </p:cNvSpPr>
              <p:nvPr/>
            </p:nvSpPr>
            <p:spPr bwMode="auto">
              <a:xfrm>
                <a:off x="3504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51" name="Line 564"/>
            <p:cNvSpPr>
              <a:spLocks noChangeShapeType="1"/>
            </p:cNvSpPr>
            <p:nvPr/>
          </p:nvSpPr>
          <p:spPr bwMode="auto">
            <a:xfrm>
              <a:off x="5376" y="3888"/>
              <a:ext cx="144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60" name="Group 565"/>
          <p:cNvGrpSpPr>
            <a:grpSpLocks/>
          </p:cNvGrpSpPr>
          <p:nvPr/>
        </p:nvGrpSpPr>
        <p:grpSpPr bwMode="auto">
          <a:xfrm>
            <a:off x="7248998" y="4672608"/>
            <a:ext cx="633046" cy="304800"/>
            <a:chOff x="5232" y="3696"/>
            <a:chExt cx="432" cy="192"/>
          </a:xfrm>
          <a:noFill/>
        </p:grpSpPr>
        <p:grpSp>
          <p:nvGrpSpPr>
            <p:cNvPr id="361" name="Group 566"/>
            <p:cNvGrpSpPr>
              <a:grpSpLocks/>
            </p:cNvGrpSpPr>
            <p:nvPr/>
          </p:nvGrpSpPr>
          <p:grpSpPr bwMode="auto">
            <a:xfrm>
              <a:off x="5232" y="3696"/>
              <a:ext cx="144" cy="192"/>
              <a:chOff x="2976" y="2736"/>
              <a:chExt cx="768" cy="192"/>
            </a:xfrm>
            <a:grpFill/>
          </p:grpSpPr>
          <p:sp>
            <p:nvSpPr>
              <p:cNvPr id="368" name="Arc 567"/>
              <p:cNvSpPr>
                <a:spLocks/>
              </p:cNvSpPr>
              <p:nvPr/>
            </p:nvSpPr>
            <p:spPr bwMode="auto">
              <a:xfrm>
                <a:off x="3360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69" name="Arc 568"/>
              <p:cNvSpPr>
                <a:spLocks/>
              </p:cNvSpPr>
              <p:nvPr/>
            </p:nvSpPr>
            <p:spPr bwMode="auto">
              <a:xfrm flipH="1">
                <a:off x="3216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70" name="Line 569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71" name="Line 570"/>
              <p:cNvSpPr>
                <a:spLocks noChangeShapeType="1"/>
              </p:cNvSpPr>
              <p:nvPr/>
            </p:nvSpPr>
            <p:spPr bwMode="auto">
              <a:xfrm>
                <a:off x="3504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62" name="Group 571"/>
            <p:cNvGrpSpPr>
              <a:grpSpLocks/>
            </p:cNvGrpSpPr>
            <p:nvPr/>
          </p:nvGrpSpPr>
          <p:grpSpPr bwMode="auto">
            <a:xfrm>
              <a:off x="5520" y="3696"/>
              <a:ext cx="144" cy="192"/>
              <a:chOff x="2976" y="2736"/>
              <a:chExt cx="768" cy="192"/>
            </a:xfrm>
            <a:grpFill/>
          </p:grpSpPr>
          <p:sp>
            <p:nvSpPr>
              <p:cNvPr id="364" name="Arc 572"/>
              <p:cNvSpPr>
                <a:spLocks/>
              </p:cNvSpPr>
              <p:nvPr/>
            </p:nvSpPr>
            <p:spPr bwMode="auto">
              <a:xfrm>
                <a:off x="3360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65" name="Arc 573"/>
              <p:cNvSpPr>
                <a:spLocks/>
              </p:cNvSpPr>
              <p:nvPr/>
            </p:nvSpPr>
            <p:spPr bwMode="auto">
              <a:xfrm flipH="1">
                <a:off x="3216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66" name="Line 574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67" name="Line 575"/>
              <p:cNvSpPr>
                <a:spLocks noChangeShapeType="1"/>
              </p:cNvSpPr>
              <p:nvPr/>
            </p:nvSpPr>
            <p:spPr bwMode="auto">
              <a:xfrm>
                <a:off x="3504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63" name="Line 576"/>
            <p:cNvSpPr>
              <a:spLocks noChangeShapeType="1"/>
            </p:cNvSpPr>
            <p:nvPr/>
          </p:nvSpPr>
          <p:spPr bwMode="auto">
            <a:xfrm>
              <a:off x="5376" y="3888"/>
              <a:ext cx="144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72" name="Line 577"/>
          <p:cNvSpPr>
            <a:spLocks noChangeShapeType="1"/>
          </p:cNvSpPr>
          <p:nvPr/>
        </p:nvSpPr>
        <p:spPr bwMode="auto">
          <a:xfrm>
            <a:off x="6822830" y="4977408"/>
            <a:ext cx="21101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1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3" name="Line 578"/>
          <p:cNvSpPr>
            <a:spLocks noChangeShapeType="1"/>
          </p:cNvSpPr>
          <p:nvPr/>
        </p:nvSpPr>
        <p:spPr bwMode="auto">
          <a:xfrm>
            <a:off x="5345723" y="4977408"/>
            <a:ext cx="84406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1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4" name="Rectangle 579"/>
          <p:cNvSpPr>
            <a:spLocks noChangeArrowheads="1"/>
          </p:cNvSpPr>
          <p:nvPr/>
        </p:nvSpPr>
        <p:spPr bwMode="auto">
          <a:xfrm>
            <a:off x="984737" y="2843808"/>
            <a:ext cx="196947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00" b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1.1 10</a:t>
            </a:r>
            <a:r>
              <a:rPr lang="en-US" sz="1300" b="1" baseline="30000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9  </a:t>
            </a:r>
            <a:r>
              <a:rPr lang="en-US" sz="1300" b="1" dirty="0" err="1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Pb</a:t>
            </a:r>
            <a:r>
              <a:rPr lang="en-US" sz="13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ions / 3.6 s)</a:t>
            </a:r>
          </a:p>
        </p:txBody>
      </p:sp>
      <p:sp>
        <p:nvSpPr>
          <p:cNvPr id="375" name="Rectangle 582"/>
          <p:cNvSpPr>
            <a:spLocks noChangeArrowheads="1"/>
          </p:cNvSpPr>
          <p:nvPr/>
        </p:nvSpPr>
        <p:spPr bwMode="auto">
          <a:xfrm>
            <a:off x="5134708" y="2158008"/>
            <a:ext cx="168812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00" b="1" dirty="0" err="1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Pb</a:t>
            </a:r>
            <a:r>
              <a:rPr lang="en-US" sz="1300" b="1" dirty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 ions </a:t>
            </a:r>
            <a:r>
              <a:rPr lang="en-US" sz="1300" b="1" dirty="0" smtClean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/ LHC </a:t>
            </a:r>
            <a:r>
              <a:rPr lang="en-US" sz="1300" b="1" dirty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bunch</a:t>
            </a:r>
          </a:p>
        </p:txBody>
      </p:sp>
      <p:sp>
        <p:nvSpPr>
          <p:cNvPr id="376" name="Rectangle 587"/>
          <p:cNvSpPr>
            <a:spLocks noChangeArrowheads="1"/>
          </p:cNvSpPr>
          <p:nvPr/>
        </p:nvSpPr>
        <p:spPr bwMode="auto">
          <a:xfrm>
            <a:off x="5345723" y="3910608"/>
            <a:ext cx="77372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00" b="1" dirty="0" smtClean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2.2 </a:t>
            </a:r>
            <a:r>
              <a:rPr lang="en-US" sz="1300" b="1" dirty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1300" b="1" baseline="30000" dirty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377" name="Rectangle 588"/>
          <p:cNvSpPr>
            <a:spLocks noChangeArrowheads="1"/>
          </p:cNvSpPr>
          <p:nvPr/>
        </p:nvSpPr>
        <p:spPr bwMode="auto">
          <a:xfrm>
            <a:off x="5345723" y="4520208"/>
            <a:ext cx="77372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00" b="1" dirty="0" smtClean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1.6 </a:t>
            </a:r>
            <a:r>
              <a:rPr lang="en-US" sz="1300" b="1" dirty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1300" b="1" baseline="30000" dirty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378" name="Line 589"/>
          <p:cNvSpPr>
            <a:spLocks noChangeShapeType="1"/>
          </p:cNvSpPr>
          <p:nvPr/>
        </p:nvSpPr>
        <p:spPr bwMode="auto">
          <a:xfrm flipV="1">
            <a:off x="5275385" y="4063008"/>
            <a:ext cx="140677" cy="152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1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9" name="Line 590"/>
          <p:cNvSpPr>
            <a:spLocks noChangeShapeType="1"/>
          </p:cNvSpPr>
          <p:nvPr/>
        </p:nvSpPr>
        <p:spPr bwMode="auto">
          <a:xfrm flipV="1">
            <a:off x="5275385" y="4672608"/>
            <a:ext cx="140677" cy="152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1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80" name="Group 600"/>
          <p:cNvGrpSpPr>
            <a:grpSpLocks/>
          </p:cNvGrpSpPr>
          <p:nvPr/>
        </p:nvGrpSpPr>
        <p:grpSpPr bwMode="auto">
          <a:xfrm>
            <a:off x="7452945" y="2310408"/>
            <a:ext cx="1691054" cy="2590800"/>
            <a:chOff x="4942" y="1056"/>
            <a:chExt cx="1154" cy="1632"/>
          </a:xfrm>
          <a:noFill/>
        </p:grpSpPr>
        <p:sp>
          <p:nvSpPr>
            <p:cNvPr id="381" name="Rectangle 601"/>
            <p:cNvSpPr>
              <a:spLocks noChangeArrowheads="1"/>
            </p:cNvSpPr>
            <p:nvPr/>
          </p:nvSpPr>
          <p:spPr bwMode="auto">
            <a:xfrm>
              <a:off x="5376" y="1056"/>
              <a:ext cx="624" cy="14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>
                  <a:solidFill>
                    <a:srgbClr val="4F81BD"/>
                  </a:solidFill>
                  <a:latin typeface="Times New Roman" pitchFamily="18" charset="0"/>
                  <a:cs typeface="Times New Roman" pitchFamily="18" charset="0"/>
                </a:rPr>
                <a:t>Harmonic number / Frequency</a:t>
              </a:r>
            </a:p>
          </p:txBody>
        </p:sp>
        <p:sp>
          <p:nvSpPr>
            <p:cNvPr id="382" name="Rectangle 602"/>
            <p:cNvSpPr>
              <a:spLocks noChangeArrowheads="1"/>
            </p:cNvSpPr>
            <p:nvPr/>
          </p:nvSpPr>
          <p:spPr bwMode="auto">
            <a:xfrm>
              <a:off x="5520" y="1440"/>
              <a:ext cx="288" cy="14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>
                  <a:solidFill>
                    <a:srgbClr val="4F81BD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383" name="Rectangle 603"/>
            <p:cNvSpPr>
              <a:spLocks noChangeArrowheads="1"/>
            </p:cNvSpPr>
            <p:nvPr/>
          </p:nvSpPr>
          <p:spPr bwMode="auto">
            <a:xfrm>
              <a:off x="5280" y="1824"/>
              <a:ext cx="768" cy="14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 dirty="0" smtClean="0">
                  <a:solidFill>
                    <a:srgbClr val="4F81BD"/>
                  </a:solidFill>
                  <a:latin typeface="Times New Roman" pitchFamily="18" charset="0"/>
                  <a:cs typeface="Times New Roman" pitchFamily="18" charset="0"/>
                </a:rPr>
                <a:t>-169</a:t>
              </a:r>
              <a:endParaRPr lang="en-US" sz="1000" b="1" dirty="0">
                <a:solidFill>
                  <a:srgbClr val="4F81BD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4" name="Rectangle 604"/>
            <p:cNvSpPr>
              <a:spLocks noChangeArrowheads="1"/>
            </p:cNvSpPr>
            <p:nvPr/>
          </p:nvSpPr>
          <p:spPr bwMode="auto">
            <a:xfrm>
              <a:off x="4942" y="1680"/>
              <a:ext cx="1154" cy="13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 dirty="0" smtClean="0">
                  <a:solidFill>
                    <a:srgbClr val="4F81BD"/>
                  </a:solidFill>
                  <a:latin typeface="Times New Roman" pitchFamily="18" charset="0"/>
                  <a:cs typeface="Times New Roman" pitchFamily="18" charset="0"/>
                </a:rPr>
                <a:t>16–18-21</a:t>
              </a:r>
              <a:endParaRPr lang="en-US" sz="1000" b="1" dirty="0">
                <a:solidFill>
                  <a:srgbClr val="4F81BD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5" name="Rectangle 606"/>
            <p:cNvSpPr>
              <a:spLocks noChangeArrowheads="1"/>
            </p:cNvSpPr>
            <p:nvPr/>
          </p:nvSpPr>
          <p:spPr bwMode="auto">
            <a:xfrm>
              <a:off x="5424" y="2160"/>
              <a:ext cx="624" cy="14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>
                  <a:solidFill>
                    <a:srgbClr val="4F81BD"/>
                  </a:solidFill>
                  <a:latin typeface="Times New Roman" pitchFamily="18" charset="0"/>
                  <a:cs typeface="Times New Roman" pitchFamily="18" charset="0"/>
                </a:rPr>
                <a:t>200 MHz</a:t>
              </a:r>
            </a:p>
          </p:txBody>
        </p:sp>
        <p:sp>
          <p:nvSpPr>
            <p:cNvPr id="386" name="Rectangle 607"/>
            <p:cNvSpPr>
              <a:spLocks noChangeArrowheads="1"/>
            </p:cNvSpPr>
            <p:nvPr/>
          </p:nvSpPr>
          <p:spPr bwMode="auto">
            <a:xfrm>
              <a:off x="5424" y="2544"/>
              <a:ext cx="672" cy="14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>
                  <a:solidFill>
                    <a:srgbClr val="4F81BD"/>
                  </a:solidFill>
                  <a:latin typeface="Times New Roman" pitchFamily="18" charset="0"/>
                  <a:cs typeface="Times New Roman" pitchFamily="18" charset="0"/>
                </a:rPr>
                <a:t>400 MHz</a:t>
              </a:r>
            </a:p>
          </p:txBody>
        </p:sp>
      </p:grpSp>
      <p:grpSp>
        <p:nvGrpSpPr>
          <p:cNvPr id="387" name="Group 612"/>
          <p:cNvGrpSpPr>
            <a:grpSpLocks/>
          </p:cNvGrpSpPr>
          <p:nvPr/>
        </p:nvGrpSpPr>
        <p:grpSpPr bwMode="auto">
          <a:xfrm>
            <a:off x="211015" y="1700808"/>
            <a:ext cx="1477108" cy="1143000"/>
            <a:chOff x="96" y="720"/>
            <a:chExt cx="1008" cy="720"/>
          </a:xfrm>
          <a:noFill/>
        </p:grpSpPr>
        <p:grpSp>
          <p:nvGrpSpPr>
            <p:cNvPr id="388" name="Group 613"/>
            <p:cNvGrpSpPr>
              <a:grpSpLocks/>
            </p:cNvGrpSpPr>
            <p:nvPr/>
          </p:nvGrpSpPr>
          <p:grpSpPr bwMode="auto">
            <a:xfrm>
              <a:off x="96" y="720"/>
              <a:ext cx="1008" cy="528"/>
              <a:chOff x="96" y="720"/>
              <a:chExt cx="1008" cy="528"/>
            </a:xfrm>
            <a:grpFill/>
          </p:grpSpPr>
          <p:grpSp>
            <p:nvGrpSpPr>
              <p:cNvPr id="390" name="Group 614"/>
              <p:cNvGrpSpPr>
                <a:grpSpLocks/>
              </p:cNvGrpSpPr>
              <p:nvPr/>
            </p:nvGrpSpPr>
            <p:grpSpPr bwMode="auto">
              <a:xfrm>
                <a:off x="96" y="720"/>
                <a:ext cx="1008" cy="528"/>
                <a:chOff x="96" y="720"/>
                <a:chExt cx="1008" cy="528"/>
              </a:xfrm>
              <a:grpFill/>
            </p:grpSpPr>
            <p:grpSp>
              <p:nvGrpSpPr>
                <p:cNvPr id="392" name="Group 615"/>
                <p:cNvGrpSpPr>
                  <a:grpSpLocks/>
                </p:cNvGrpSpPr>
                <p:nvPr/>
              </p:nvGrpSpPr>
              <p:grpSpPr bwMode="auto">
                <a:xfrm>
                  <a:off x="96" y="720"/>
                  <a:ext cx="480" cy="240"/>
                  <a:chOff x="96" y="432"/>
                  <a:chExt cx="768" cy="384"/>
                </a:xfrm>
                <a:grpFill/>
              </p:grpSpPr>
              <p:grpSp>
                <p:nvGrpSpPr>
                  <p:cNvPr id="406" name="Group 616"/>
                  <p:cNvGrpSpPr>
                    <a:grpSpLocks/>
                  </p:cNvGrpSpPr>
                  <p:nvPr/>
                </p:nvGrpSpPr>
                <p:grpSpPr bwMode="auto">
                  <a:xfrm>
                    <a:off x="192" y="480"/>
                    <a:ext cx="480" cy="192"/>
                    <a:chOff x="240" y="1104"/>
                    <a:chExt cx="5760" cy="1536"/>
                  </a:xfrm>
                  <a:grpFill/>
                </p:grpSpPr>
                <p:grpSp>
                  <p:nvGrpSpPr>
                    <p:cNvPr id="408" name="Group 61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40" y="1440"/>
                      <a:ext cx="2448" cy="1200"/>
                      <a:chOff x="816" y="1344"/>
                      <a:chExt cx="2448" cy="1200"/>
                    </a:xfrm>
                    <a:grpFill/>
                  </p:grpSpPr>
                  <p:grpSp>
                    <p:nvGrpSpPr>
                      <p:cNvPr id="412" name="Group 61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16" y="2016"/>
                        <a:ext cx="816" cy="528"/>
                        <a:chOff x="816" y="2016"/>
                        <a:chExt cx="816" cy="528"/>
                      </a:xfrm>
                      <a:grpFill/>
                    </p:grpSpPr>
                    <p:sp>
                      <p:nvSpPr>
                        <p:cNvPr id="419" name="Arc 619"/>
                        <p:cNvSpPr>
                          <a:spLocks/>
                        </p:cNvSpPr>
                        <p:nvPr/>
                      </p:nvSpPr>
                      <p:spPr bwMode="auto">
                        <a:xfrm flipH="1" flipV="1">
                          <a:off x="1200" y="2016"/>
                          <a:ext cx="432" cy="192"/>
                        </a:xfrm>
                        <a:custGeom>
                          <a:avLst/>
                          <a:gdLst>
                            <a:gd name="T0" fmla="*/ 0 w 21600"/>
                            <a:gd name="T1" fmla="*/ 0 h 21600"/>
                            <a:gd name="T2" fmla="*/ 0 w 21600"/>
                            <a:gd name="T3" fmla="*/ 0 h 21600"/>
                            <a:gd name="T4" fmla="*/ 0 w 21600"/>
                            <a:gd name="T5" fmla="*/ 0 h 21600"/>
                            <a:gd name="T6" fmla="*/ 0 60000 65536"/>
                            <a:gd name="T7" fmla="*/ 0 60000 65536"/>
                            <a:gd name="T8" fmla="*/ 0 60000 65536"/>
                            <a:gd name="T9" fmla="*/ 0 w 21600"/>
                            <a:gd name="T10" fmla="*/ 0 h 21600"/>
                            <a:gd name="T11" fmla="*/ 21600 w 21600"/>
                            <a:gd name="T12" fmla="*/ 21600 h 21600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T9" t="T10" r="T11" b="T12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grpFill/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defTabSz="457200" eaLnBrk="1" fontAlgn="auto" hangingPunct="1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GB" b="1">
                            <a:solidFill>
                              <a:prstClr val="black"/>
                            </a:solidFill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p:txBody>
                    </p:sp>
                    <p:sp>
                      <p:nvSpPr>
                        <p:cNvPr id="420" name="Arc 620"/>
                        <p:cNvSpPr>
                          <a:spLocks/>
                        </p:cNvSpPr>
                        <p:nvPr/>
                      </p:nvSpPr>
                      <p:spPr bwMode="auto">
                        <a:xfrm flipH="1">
                          <a:off x="816" y="2016"/>
                          <a:ext cx="384" cy="528"/>
                        </a:xfrm>
                        <a:custGeom>
                          <a:avLst/>
                          <a:gdLst>
                            <a:gd name="T0" fmla="*/ 0 w 21600"/>
                            <a:gd name="T1" fmla="*/ 0 h 21600"/>
                            <a:gd name="T2" fmla="*/ 0 w 21600"/>
                            <a:gd name="T3" fmla="*/ 0 h 21600"/>
                            <a:gd name="T4" fmla="*/ 0 w 21600"/>
                            <a:gd name="T5" fmla="*/ 0 h 21600"/>
                            <a:gd name="T6" fmla="*/ 0 60000 65536"/>
                            <a:gd name="T7" fmla="*/ 0 60000 65536"/>
                            <a:gd name="T8" fmla="*/ 0 60000 65536"/>
                            <a:gd name="T9" fmla="*/ 0 w 21600"/>
                            <a:gd name="T10" fmla="*/ 0 h 21600"/>
                            <a:gd name="T11" fmla="*/ 21600 w 21600"/>
                            <a:gd name="T12" fmla="*/ 21600 h 21600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T9" t="T10" r="T11" b="T12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grpFill/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defTabSz="457200" eaLnBrk="1" fontAlgn="auto" hangingPunct="1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GB" b="1">
                            <a:solidFill>
                              <a:prstClr val="black"/>
                            </a:solidFill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p:txBody>
                    </p:sp>
                  </p:grpSp>
                  <p:grpSp>
                    <p:nvGrpSpPr>
                      <p:cNvPr id="413" name="Group 62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32" y="1680"/>
                        <a:ext cx="816" cy="528"/>
                        <a:chOff x="816" y="2016"/>
                        <a:chExt cx="816" cy="528"/>
                      </a:xfrm>
                      <a:grpFill/>
                    </p:grpSpPr>
                    <p:sp>
                      <p:nvSpPr>
                        <p:cNvPr id="417" name="Arc 622"/>
                        <p:cNvSpPr>
                          <a:spLocks/>
                        </p:cNvSpPr>
                        <p:nvPr/>
                      </p:nvSpPr>
                      <p:spPr bwMode="auto">
                        <a:xfrm flipH="1" flipV="1">
                          <a:off x="1200" y="2016"/>
                          <a:ext cx="432" cy="192"/>
                        </a:xfrm>
                        <a:custGeom>
                          <a:avLst/>
                          <a:gdLst>
                            <a:gd name="T0" fmla="*/ 0 w 21600"/>
                            <a:gd name="T1" fmla="*/ 0 h 21600"/>
                            <a:gd name="T2" fmla="*/ 0 w 21600"/>
                            <a:gd name="T3" fmla="*/ 0 h 21600"/>
                            <a:gd name="T4" fmla="*/ 0 w 21600"/>
                            <a:gd name="T5" fmla="*/ 0 h 21600"/>
                            <a:gd name="T6" fmla="*/ 0 60000 65536"/>
                            <a:gd name="T7" fmla="*/ 0 60000 65536"/>
                            <a:gd name="T8" fmla="*/ 0 60000 65536"/>
                            <a:gd name="T9" fmla="*/ 0 w 21600"/>
                            <a:gd name="T10" fmla="*/ 0 h 21600"/>
                            <a:gd name="T11" fmla="*/ 21600 w 21600"/>
                            <a:gd name="T12" fmla="*/ 21600 h 21600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T9" t="T10" r="T11" b="T12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grpFill/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defTabSz="457200" eaLnBrk="1" fontAlgn="auto" hangingPunct="1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GB" b="1">
                            <a:solidFill>
                              <a:prstClr val="black"/>
                            </a:solidFill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p:txBody>
                    </p:sp>
                    <p:sp>
                      <p:nvSpPr>
                        <p:cNvPr id="418" name="Arc 623"/>
                        <p:cNvSpPr>
                          <a:spLocks/>
                        </p:cNvSpPr>
                        <p:nvPr/>
                      </p:nvSpPr>
                      <p:spPr bwMode="auto">
                        <a:xfrm flipH="1">
                          <a:off x="816" y="2016"/>
                          <a:ext cx="384" cy="528"/>
                        </a:xfrm>
                        <a:custGeom>
                          <a:avLst/>
                          <a:gdLst>
                            <a:gd name="T0" fmla="*/ 0 w 21600"/>
                            <a:gd name="T1" fmla="*/ 0 h 21600"/>
                            <a:gd name="T2" fmla="*/ 0 w 21600"/>
                            <a:gd name="T3" fmla="*/ 0 h 21600"/>
                            <a:gd name="T4" fmla="*/ 0 w 21600"/>
                            <a:gd name="T5" fmla="*/ 0 h 21600"/>
                            <a:gd name="T6" fmla="*/ 0 60000 65536"/>
                            <a:gd name="T7" fmla="*/ 0 60000 65536"/>
                            <a:gd name="T8" fmla="*/ 0 60000 65536"/>
                            <a:gd name="T9" fmla="*/ 0 w 21600"/>
                            <a:gd name="T10" fmla="*/ 0 h 21600"/>
                            <a:gd name="T11" fmla="*/ 21600 w 21600"/>
                            <a:gd name="T12" fmla="*/ 21600 h 21600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T9" t="T10" r="T11" b="T12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grpFill/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defTabSz="457200" eaLnBrk="1" fontAlgn="auto" hangingPunct="1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GB" b="1">
                            <a:solidFill>
                              <a:prstClr val="black"/>
                            </a:solidFill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p:txBody>
                    </p:sp>
                  </p:grpSp>
                  <p:grpSp>
                    <p:nvGrpSpPr>
                      <p:cNvPr id="414" name="Group 62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48" y="1344"/>
                        <a:ext cx="816" cy="528"/>
                        <a:chOff x="816" y="2016"/>
                        <a:chExt cx="816" cy="528"/>
                      </a:xfrm>
                      <a:grpFill/>
                    </p:grpSpPr>
                    <p:sp>
                      <p:nvSpPr>
                        <p:cNvPr id="415" name="Arc 625"/>
                        <p:cNvSpPr>
                          <a:spLocks/>
                        </p:cNvSpPr>
                        <p:nvPr/>
                      </p:nvSpPr>
                      <p:spPr bwMode="auto">
                        <a:xfrm flipH="1" flipV="1">
                          <a:off x="1200" y="2016"/>
                          <a:ext cx="432" cy="192"/>
                        </a:xfrm>
                        <a:custGeom>
                          <a:avLst/>
                          <a:gdLst>
                            <a:gd name="T0" fmla="*/ 0 w 21600"/>
                            <a:gd name="T1" fmla="*/ 0 h 21600"/>
                            <a:gd name="T2" fmla="*/ 0 w 21600"/>
                            <a:gd name="T3" fmla="*/ 0 h 21600"/>
                            <a:gd name="T4" fmla="*/ 0 w 21600"/>
                            <a:gd name="T5" fmla="*/ 0 h 21600"/>
                            <a:gd name="T6" fmla="*/ 0 60000 65536"/>
                            <a:gd name="T7" fmla="*/ 0 60000 65536"/>
                            <a:gd name="T8" fmla="*/ 0 60000 65536"/>
                            <a:gd name="T9" fmla="*/ 0 w 21600"/>
                            <a:gd name="T10" fmla="*/ 0 h 21600"/>
                            <a:gd name="T11" fmla="*/ 21600 w 21600"/>
                            <a:gd name="T12" fmla="*/ 21600 h 21600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T9" t="T10" r="T11" b="T12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grpFill/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defTabSz="457200" eaLnBrk="1" fontAlgn="auto" hangingPunct="1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GB" b="1">
                            <a:solidFill>
                              <a:prstClr val="black"/>
                            </a:solidFill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p:txBody>
                    </p:sp>
                    <p:sp>
                      <p:nvSpPr>
                        <p:cNvPr id="416" name="Arc 626"/>
                        <p:cNvSpPr>
                          <a:spLocks/>
                        </p:cNvSpPr>
                        <p:nvPr/>
                      </p:nvSpPr>
                      <p:spPr bwMode="auto">
                        <a:xfrm flipH="1">
                          <a:off x="816" y="2016"/>
                          <a:ext cx="384" cy="528"/>
                        </a:xfrm>
                        <a:custGeom>
                          <a:avLst/>
                          <a:gdLst>
                            <a:gd name="T0" fmla="*/ 0 w 21600"/>
                            <a:gd name="T1" fmla="*/ 0 h 21600"/>
                            <a:gd name="T2" fmla="*/ 0 w 21600"/>
                            <a:gd name="T3" fmla="*/ 0 h 21600"/>
                            <a:gd name="T4" fmla="*/ 0 w 21600"/>
                            <a:gd name="T5" fmla="*/ 0 h 21600"/>
                            <a:gd name="T6" fmla="*/ 0 60000 65536"/>
                            <a:gd name="T7" fmla="*/ 0 60000 65536"/>
                            <a:gd name="T8" fmla="*/ 0 60000 65536"/>
                            <a:gd name="T9" fmla="*/ 0 w 21600"/>
                            <a:gd name="T10" fmla="*/ 0 h 21600"/>
                            <a:gd name="T11" fmla="*/ 21600 w 21600"/>
                            <a:gd name="T12" fmla="*/ 21600 h 21600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T9" t="T10" r="T11" b="T12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grpFill/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defTabSz="457200" eaLnBrk="1" fontAlgn="auto" hangingPunct="1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GB" b="1">
                            <a:solidFill>
                              <a:prstClr val="black"/>
                            </a:solidFill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409" name="Group 62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688" y="1104"/>
                      <a:ext cx="3312" cy="528"/>
                      <a:chOff x="2688" y="1104"/>
                      <a:chExt cx="3312" cy="528"/>
                    </a:xfrm>
                    <a:grpFill/>
                  </p:grpSpPr>
                  <p:sp>
                    <p:nvSpPr>
                      <p:cNvPr id="410" name="Arc 628"/>
                      <p:cNvSpPr>
                        <a:spLocks/>
                      </p:cNvSpPr>
                      <p:nvPr/>
                    </p:nvSpPr>
                    <p:spPr bwMode="auto">
                      <a:xfrm flipH="1" flipV="1">
                        <a:off x="3072" y="1104"/>
                        <a:ext cx="2928" cy="384"/>
                      </a:xfrm>
                      <a:custGeom>
                        <a:avLst/>
                        <a:gdLst>
                          <a:gd name="T0" fmla="*/ 0 w 21600"/>
                          <a:gd name="T1" fmla="*/ 0 h 21600"/>
                          <a:gd name="T2" fmla="*/ 0 w 21600"/>
                          <a:gd name="T3" fmla="*/ 0 h 21600"/>
                          <a:gd name="T4" fmla="*/ 0 w 21600"/>
                          <a:gd name="T5" fmla="*/ 0 h 21600"/>
                          <a:gd name="T6" fmla="*/ 0 60000 65536"/>
                          <a:gd name="T7" fmla="*/ 0 60000 65536"/>
                          <a:gd name="T8" fmla="*/ 0 60000 65536"/>
                          <a:gd name="T9" fmla="*/ 0 w 21600"/>
                          <a:gd name="T10" fmla="*/ 0 h 21600"/>
                          <a:gd name="T11" fmla="*/ 21600 w 21600"/>
                          <a:gd name="T12" fmla="*/ 21600 h 21600"/>
                        </a:gdLst>
                        <a:ahLst/>
                        <a:cxnLst>
                          <a:cxn ang="T6">
                            <a:pos x="T0" y="T1"/>
                          </a:cxn>
                          <a:cxn ang="T7">
                            <a:pos x="T2" y="T3"/>
                          </a:cxn>
                          <a:cxn ang="T8">
                            <a:pos x="T4" y="T5"/>
                          </a:cxn>
                        </a:cxnLst>
                        <a:rect l="T9" t="T10" r="T11" b="T12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grp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defTabSz="457200" eaLnBrk="1" fontAlgn="auto" hangingPunct="1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en-GB" b="1">
                          <a:solidFill>
                            <a:prstClr val="black"/>
                          </a:solidFill>
                          <a:latin typeface="Times New Roman" pitchFamily="18" charset="0"/>
                          <a:cs typeface="Times New Roman" pitchFamily="18" charset="0"/>
                        </a:endParaRPr>
                      </a:p>
                    </p:txBody>
                  </p:sp>
                  <p:sp>
                    <p:nvSpPr>
                      <p:cNvPr id="411" name="Arc 629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2688" y="1104"/>
                        <a:ext cx="384" cy="528"/>
                      </a:xfrm>
                      <a:custGeom>
                        <a:avLst/>
                        <a:gdLst>
                          <a:gd name="T0" fmla="*/ 0 w 21600"/>
                          <a:gd name="T1" fmla="*/ 0 h 21600"/>
                          <a:gd name="T2" fmla="*/ 0 w 21600"/>
                          <a:gd name="T3" fmla="*/ 0 h 21600"/>
                          <a:gd name="T4" fmla="*/ 0 w 21600"/>
                          <a:gd name="T5" fmla="*/ 0 h 21600"/>
                          <a:gd name="T6" fmla="*/ 0 60000 65536"/>
                          <a:gd name="T7" fmla="*/ 0 60000 65536"/>
                          <a:gd name="T8" fmla="*/ 0 60000 65536"/>
                          <a:gd name="T9" fmla="*/ 0 w 21600"/>
                          <a:gd name="T10" fmla="*/ 0 h 21600"/>
                          <a:gd name="T11" fmla="*/ 21600 w 21600"/>
                          <a:gd name="T12" fmla="*/ 21600 h 21600"/>
                        </a:gdLst>
                        <a:ahLst/>
                        <a:cxnLst>
                          <a:cxn ang="T6">
                            <a:pos x="T0" y="T1"/>
                          </a:cxn>
                          <a:cxn ang="T7">
                            <a:pos x="T2" y="T3"/>
                          </a:cxn>
                          <a:cxn ang="T8">
                            <a:pos x="T4" y="T5"/>
                          </a:cxn>
                        </a:cxnLst>
                        <a:rect l="T9" t="T10" r="T11" b="T12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grp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defTabSz="457200" eaLnBrk="1" fontAlgn="auto" hangingPunct="1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en-GB" b="1">
                          <a:solidFill>
                            <a:prstClr val="black"/>
                          </a:solidFill>
                          <a:latin typeface="Times New Roman" pitchFamily="18" charset="0"/>
                          <a:cs typeface="Times New Roman" pitchFamily="18" charset="0"/>
                        </a:endParaRPr>
                      </a:p>
                    </p:txBody>
                  </p:sp>
                </p:grpSp>
              </p:grpSp>
              <p:sp>
                <p:nvSpPr>
                  <p:cNvPr id="407" name="Oval 630"/>
                  <p:cNvSpPr>
                    <a:spLocks noChangeArrowheads="1"/>
                  </p:cNvSpPr>
                  <p:nvPr/>
                </p:nvSpPr>
                <p:spPr bwMode="auto">
                  <a:xfrm>
                    <a:off x="96" y="432"/>
                    <a:ext cx="768" cy="384"/>
                  </a:xfrm>
                  <a:prstGeom prst="ellipse">
                    <a:avLst/>
                  </a:prstGeom>
                  <a:grpFill/>
                  <a:ln w="952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393" name="Group 631"/>
                <p:cNvGrpSpPr>
                  <a:grpSpLocks/>
                </p:cNvGrpSpPr>
                <p:nvPr/>
              </p:nvGrpSpPr>
              <p:grpSpPr bwMode="auto">
                <a:xfrm>
                  <a:off x="384" y="960"/>
                  <a:ext cx="720" cy="288"/>
                  <a:chOff x="576" y="2880"/>
                  <a:chExt cx="960" cy="288"/>
                </a:xfrm>
                <a:grpFill/>
              </p:grpSpPr>
              <p:grpSp>
                <p:nvGrpSpPr>
                  <p:cNvPr id="394" name="Group 632"/>
                  <p:cNvGrpSpPr>
                    <a:grpSpLocks/>
                  </p:cNvGrpSpPr>
                  <p:nvPr/>
                </p:nvGrpSpPr>
                <p:grpSpPr bwMode="auto">
                  <a:xfrm>
                    <a:off x="576" y="2880"/>
                    <a:ext cx="960" cy="288"/>
                    <a:chOff x="912" y="2496"/>
                    <a:chExt cx="2832" cy="1008"/>
                  </a:xfrm>
                  <a:grpFill/>
                </p:grpSpPr>
                <p:sp>
                  <p:nvSpPr>
                    <p:cNvPr id="399" name="Line 63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392" y="3312"/>
                      <a:ext cx="96" cy="192"/>
                    </a:xfrm>
                    <a:prstGeom prst="line">
                      <a:avLst/>
                    </a:prstGeom>
                    <a:grp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4572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b="1">
                        <a:solidFill>
                          <a:prstClr val="black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400" name="Line 6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88" y="3312"/>
                      <a:ext cx="480" cy="0"/>
                    </a:xfrm>
                    <a:prstGeom prst="line">
                      <a:avLst/>
                    </a:prstGeom>
                    <a:grp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4572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b="1">
                        <a:solidFill>
                          <a:prstClr val="black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401" name="Line 63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68" y="2496"/>
                      <a:ext cx="384" cy="816"/>
                    </a:xfrm>
                    <a:prstGeom prst="line">
                      <a:avLst/>
                    </a:prstGeom>
                    <a:grp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4572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b="1">
                        <a:solidFill>
                          <a:prstClr val="black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402" name="Line 6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52" y="2496"/>
                      <a:ext cx="288" cy="0"/>
                    </a:xfrm>
                    <a:prstGeom prst="line">
                      <a:avLst/>
                    </a:prstGeom>
                    <a:grp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4572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b="1">
                        <a:solidFill>
                          <a:prstClr val="black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403" name="Line 6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40" y="2496"/>
                      <a:ext cx="528" cy="1008"/>
                    </a:xfrm>
                    <a:prstGeom prst="line">
                      <a:avLst/>
                    </a:prstGeom>
                    <a:grp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4572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b="1">
                        <a:solidFill>
                          <a:prstClr val="black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404" name="Line 6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12" y="3504"/>
                      <a:ext cx="480" cy="0"/>
                    </a:xfrm>
                    <a:prstGeom prst="line">
                      <a:avLst/>
                    </a:prstGeom>
                    <a:grp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4572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b="1">
                        <a:solidFill>
                          <a:prstClr val="black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405" name="Line 6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68" y="3504"/>
                      <a:ext cx="576" cy="0"/>
                    </a:xfrm>
                    <a:prstGeom prst="line">
                      <a:avLst/>
                    </a:prstGeom>
                    <a:grp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457200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b="1">
                        <a:solidFill>
                          <a:prstClr val="black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p:grpSp>
              <p:sp>
                <p:nvSpPr>
                  <p:cNvPr id="395" name="Line 640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768" y="3072"/>
                    <a:ext cx="0" cy="48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396" name="Line 641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816" y="3072"/>
                    <a:ext cx="0" cy="48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397" name="Line 642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864" y="3072"/>
                    <a:ext cx="0" cy="48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398" name="Line 643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912" y="3072"/>
                    <a:ext cx="0" cy="48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</p:grpSp>
          <p:sp>
            <p:nvSpPr>
              <p:cNvPr id="391" name="Arc 644"/>
              <p:cNvSpPr>
                <a:spLocks/>
              </p:cNvSpPr>
              <p:nvPr/>
            </p:nvSpPr>
            <p:spPr bwMode="auto">
              <a:xfrm flipH="1" flipV="1">
                <a:off x="432" y="960"/>
                <a:ext cx="96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89" name="Rectangle 645"/>
            <p:cNvSpPr>
              <a:spLocks noChangeArrowheads="1"/>
            </p:cNvSpPr>
            <p:nvPr/>
          </p:nvSpPr>
          <p:spPr bwMode="auto">
            <a:xfrm>
              <a:off x="480" y="1296"/>
              <a:ext cx="480" cy="14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457200" eaLnBrk="1" fontAlgn="auto" hangingPunct="1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800" b="1">
                  <a:solidFill>
                    <a:srgbClr val="1F497D"/>
                  </a:solidFill>
                  <a:latin typeface="Times New Roman" pitchFamily="18" charset="0"/>
                  <a:cs typeface="Times New Roman" pitchFamily="18" charset="0"/>
                </a:rPr>
                <a:t>7 injections</a:t>
              </a:r>
            </a:p>
          </p:txBody>
        </p:sp>
      </p:grpSp>
      <p:grpSp>
        <p:nvGrpSpPr>
          <p:cNvPr id="421" name="Group 82"/>
          <p:cNvGrpSpPr>
            <a:grpSpLocks/>
          </p:cNvGrpSpPr>
          <p:nvPr/>
        </p:nvGrpSpPr>
        <p:grpSpPr bwMode="auto">
          <a:xfrm>
            <a:off x="2813538" y="2234208"/>
            <a:ext cx="914400" cy="2933700"/>
            <a:chOff x="1632" y="1104"/>
            <a:chExt cx="624" cy="1728"/>
          </a:xfrm>
          <a:noFill/>
        </p:grpSpPr>
        <p:sp>
          <p:nvSpPr>
            <p:cNvPr id="422" name="Rectangle 83"/>
            <p:cNvSpPr>
              <a:spLocks noChangeArrowheads="1"/>
            </p:cNvSpPr>
            <p:nvPr/>
          </p:nvSpPr>
          <p:spPr bwMode="auto">
            <a:xfrm>
              <a:off x="1872" y="1440"/>
              <a:ext cx="192" cy="14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>
                  <a:solidFill>
                    <a:srgbClr val="C0504D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423" name="Rectangle 84"/>
            <p:cNvSpPr>
              <a:spLocks noChangeArrowheads="1"/>
            </p:cNvSpPr>
            <p:nvPr/>
          </p:nvSpPr>
          <p:spPr bwMode="auto">
            <a:xfrm>
              <a:off x="1776" y="1728"/>
              <a:ext cx="384" cy="14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000" b="1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4" name="Rectangle 85"/>
            <p:cNvSpPr>
              <a:spLocks noChangeArrowheads="1"/>
            </p:cNvSpPr>
            <p:nvPr/>
          </p:nvSpPr>
          <p:spPr bwMode="auto">
            <a:xfrm>
              <a:off x="1632" y="1104"/>
              <a:ext cx="624" cy="14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>
                  <a:solidFill>
                    <a:srgbClr val="C0504D"/>
                  </a:solidFill>
                  <a:latin typeface="Times New Roman" pitchFamily="18" charset="0"/>
                  <a:cs typeface="Times New Roman" pitchFamily="18" charset="0"/>
                </a:rPr>
                <a:t>Nb of bunches</a:t>
              </a:r>
              <a:endParaRPr lang="en-US" sz="1000" b="1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5" name="Rectangle 86"/>
            <p:cNvSpPr>
              <a:spLocks noChangeArrowheads="1"/>
            </p:cNvSpPr>
            <p:nvPr/>
          </p:nvSpPr>
          <p:spPr bwMode="auto">
            <a:xfrm>
              <a:off x="1776" y="1872"/>
              <a:ext cx="384" cy="14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>
                  <a:solidFill>
                    <a:srgbClr val="C0504D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426" name="Rectangle 88"/>
            <p:cNvSpPr>
              <a:spLocks noChangeArrowheads="1"/>
            </p:cNvSpPr>
            <p:nvPr/>
          </p:nvSpPr>
          <p:spPr bwMode="auto">
            <a:xfrm>
              <a:off x="1728" y="2304"/>
              <a:ext cx="480" cy="14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>
                  <a:solidFill>
                    <a:srgbClr val="C0504D"/>
                  </a:solidFill>
                  <a:latin typeface="Times New Roman" pitchFamily="18" charset="0"/>
                  <a:cs typeface="Times New Roman" pitchFamily="18" charset="0"/>
                </a:rPr>
                <a:t>24</a:t>
              </a:r>
            </a:p>
          </p:txBody>
        </p:sp>
        <p:sp>
          <p:nvSpPr>
            <p:cNvPr id="427" name="Rectangle 89"/>
            <p:cNvSpPr>
              <a:spLocks noChangeArrowheads="1"/>
            </p:cNvSpPr>
            <p:nvPr/>
          </p:nvSpPr>
          <p:spPr bwMode="auto">
            <a:xfrm>
              <a:off x="1680" y="2688"/>
              <a:ext cx="528" cy="14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 dirty="0" smtClean="0">
                  <a:solidFill>
                    <a:srgbClr val="C0504D"/>
                  </a:solidFill>
                  <a:latin typeface="Times New Roman" pitchFamily="18" charset="0"/>
                  <a:cs typeface="Times New Roman" pitchFamily="18" charset="0"/>
                </a:rPr>
                <a:t>432</a:t>
              </a:r>
              <a:endParaRPr lang="en-US" sz="10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28" name="Line 524"/>
          <p:cNvSpPr>
            <a:spLocks noChangeShapeType="1"/>
          </p:cNvSpPr>
          <p:nvPr/>
        </p:nvSpPr>
        <p:spPr bwMode="auto">
          <a:xfrm>
            <a:off x="4344784" y="4372291"/>
            <a:ext cx="281354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1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9" name="Line 578"/>
          <p:cNvSpPr>
            <a:spLocks noChangeShapeType="1"/>
          </p:cNvSpPr>
          <p:nvPr/>
        </p:nvSpPr>
        <p:spPr bwMode="auto">
          <a:xfrm>
            <a:off x="6930406" y="4968444"/>
            <a:ext cx="36651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1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30" name="Group 473"/>
          <p:cNvGrpSpPr>
            <a:grpSpLocks/>
          </p:cNvGrpSpPr>
          <p:nvPr/>
        </p:nvGrpSpPr>
        <p:grpSpPr bwMode="auto">
          <a:xfrm>
            <a:off x="7046590" y="4067491"/>
            <a:ext cx="703385" cy="304800"/>
            <a:chOff x="5136" y="3312"/>
            <a:chExt cx="480" cy="192"/>
          </a:xfrm>
          <a:noFill/>
        </p:grpSpPr>
        <p:grpSp>
          <p:nvGrpSpPr>
            <p:cNvPr id="431" name="Group 474"/>
            <p:cNvGrpSpPr>
              <a:grpSpLocks/>
            </p:cNvGrpSpPr>
            <p:nvPr/>
          </p:nvGrpSpPr>
          <p:grpSpPr bwMode="auto">
            <a:xfrm>
              <a:off x="5136" y="3312"/>
              <a:ext cx="192" cy="192"/>
              <a:chOff x="2976" y="2736"/>
              <a:chExt cx="768" cy="192"/>
            </a:xfrm>
            <a:grpFill/>
          </p:grpSpPr>
          <p:sp>
            <p:nvSpPr>
              <p:cNvPr id="438" name="Arc 475"/>
              <p:cNvSpPr>
                <a:spLocks/>
              </p:cNvSpPr>
              <p:nvPr/>
            </p:nvSpPr>
            <p:spPr bwMode="auto">
              <a:xfrm>
                <a:off x="3360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39" name="Arc 476"/>
              <p:cNvSpPr>
                <a:spLocks/>
              </p:cNvSpPr>
              <p:nvPr/>
            </p:nvSpPr>
            <p:spPr bwMode="auto">
              <a:xfrm flipH="1">
                <a:off x="3216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40" name="Line 477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41" name="Line 478"/>
              <p:cNvSpPr>
                <a:spLocks noChangeShapeType="1"/>
              </p:cNvSpPr>
              <p:nvPr/>
            </p:nvSpPr>
            <p:spPr bwMode="auto">
              <a:xfrm>
                <a:off x="3504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32" name="Group 479"/>
            <p:cNvGrpSpPr>
              <a:grpSpLocks/>
            </p:cNvGrpSpPr>
            <p:nvPr/>
          </p:nvGrpSpPr>
          <p:grpSpPr bwMode="auto">
            <a:xfrm>
              <a:off x="5424" y="3312"/>
              <a:ext cx="192" cy="192"/>
              <a:chOff x="2976" y="2736"/>
              <a:chExt cx="768" cy="192"/>
            </a:xfrm>
            <a:grpFill/>
          </p:grpSpPr>
          <p:sp>
            <p:nvSpPr>
              <p:cNvPr id="434" name="Arc 480"/>
              <p:cNvSpPr>
                <a:spLocks/>
              </p:cNvSpPr>
              <p:nvPr/>
            </p:nvSpPr>
            <p:spPr bwMode="auto">
              <a:xfrm>
                <a:off x="3360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35" name="Arc 481"/>
              <p:cNvSpPr>
                <a:spLocks/>
              </p:cNvSpPr>
              <p:nvPr/>
            </p:nvSpPr>
            <p:spPr bwMode="auto">
              <a:xfrm flipH="1">
                <a:off x="3216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36" name="Line 482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37" name="Line 483"/>
              <p:cNvSpPr>
                <a:spLocks noChangeShapeType="1"/>
              </p:cNvSpPr>
              <p:nvPr/>
            </p:nvSpPr>
            <p:spPr bwMode="auto">
              <a:xfrm>
                <a:off x="3504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33" name="Line 484"/>
            <p:cNvSpPr>
              <a:spLocks noChangeShapeType="1"/>
            </p:cNvSpPr>
            <p:nvPr/>
          </p:nvSpPr>
          <p:spPr bwMode="auto">
            <a:xfrm>
              <a:off x="5328" y="3504"/>
              <a:ext cx="96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42" name="Line 578"/>
          <p:cNvSpPr>
            <a:spLocks noChangeShapeType="1"/>
          </p:cNvSpPr>
          <p:nvPr/>
        </p:nvSpPr>
        <p:spPr bwMode="auto">
          <a:xfrm>
            <a:off x="6264602" y="4363329"/>
            <a:ext cx="84406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1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43" name="Group 473"/>
          <p:cNvGrpSpPr>
            <a:grpSpLocks/>
          </p:cNvGrpSpPr>
          <p:nvPr/>
        </p:nvGrpSpPr>
        <p:grpSpPr bwMode="auto">
          <a:xfrm>
            <a:off x="3483135" y="4672606"/>
            <a:ext cx="703385" cy="304800"/>
            <a:chOff x="5136" y="3312"/>
            <a:chExt cx="480" cy="192"/>
          </a:xfrm>
          <a:noFill/>
        </p:grpSpPr>
        <p:grpSp>
          <p:nvGrpSpPr>
            <p:cNvPr id="444" name="Group 474"/>
            <p:cNvGrpSpPr>
              <a:grpSpLocks/>
            </p:cNvGrpSpPr>
            <p:nvPr/>
          </p:nvGrpSpPr>
          <p:grpSpPr bwMode="auto">
            <a:xfrm>
              <a:off x="5136" y="3312"/>
              <a:ext cx="192" cy="192"/>
              <a:chOff x="2976" y="2736"/>
              <a:chExt cx="768" cy="192"/>
            </a:xfrm>
            <a:grpFill/>
          </p:grpSpPr>
          <p:sp>
            <p:nvSpPr>
              <p:cNvPr id="451" name="Arc 475"/>
              <p:cNvSpPr>
                <a:spLocks/>
              </p:cNvSpPr>
              <p:nvPr/>
            </p:nvSpPr>
            <p:spPr bwMode="auto">
              <a:xfrm>
                <a:off x="3360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52" name="Arc 476"/>
              <p:cNvSpPr>
                <a:spLocks/>
              </p:cNvSpPr>
              <p:nvPr/>
            </p:nvSpPr>
            <p:spPr bwMode="auto">
              <a:xfrm flipH="1">
                <a:off x="3216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53" name="Line 477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54" name="Line 478"/>
              <p:cNvSpPr>
                <a:spLocks noChangeShapeType="1"/>
              </p:cNvSpPr>
              <p:nvPr/>
            </p:nvSpPr>
            <p:spPr bwMode="auto">
              <a:xfrm>
                <a:off x="3504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45" name="Group 479"/>
            <p:cNvGrpSpPr>
              <a:grpSpLocks/>
            </p:cNvGrpSpPr>
            <p:nvPr/>
          </p:nvGrpSpPr>
          <p:grpSpPr bwMode="auto">
            <a:xfrm>
              <a:off x="5424" y="3312"/>
              <a:ext cx="192" cy="192"/>
              <a:chOff x="2976" y="2736"/>
              <a:chExt cx="768" cy="192"/>
            </a:xfrm>
            <a:grpFill/>
          </p:grpSpPr>
          <p:sp>
            <p:nvSpPr>
              <p:cNvPr id="447" name="Arc 480"/>
              <p:cNvSpPr>
                <a:spLocks/>
              </p:cNvSpPr>
              <p:nvPr/>
            </p:nvSpPr>
            <p:spPr bwMode="auto">
              <a:xfrm>
                <a:off x="3360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48" name="Arc 481"/>
              <p:cNvSpPr>
                <a:spLocks/>
              </p:cNvSpPr>
              <p:nvPr/>
            </p:nvSpPr>
            <p:spPr bwMode="auto">
              <a:xfrm flipH="1">
                <a:off x="3216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49" name="Line 482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50" name="Line 483"/>
              <p:cNvSpPr>
                <a:spLocks noChangeShapeType="1"/>
              </p:cNvSpPr>
              <p:nvPr/>
            </p:nvSpPr>
            <p:spPr bwMode="auto">
              <a:xfrm>
                <a:off x="3504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46" name="Line 484"/>
            <p:cNvSpPr>
              <a:spLocks noChangeShapeType="1"/>
            </p:cNvSpPr>
            <p:nvPr/>
          </p:nvSpPr>
          <p:spPr bwMode="auto">
            <a:xfrm>
              <a:off x="5328" y="3504"/>
              <a:ext cx="96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55" name="Group 485"/>
          <p:cNvGrpSpPr>
            <a:grpSpLocks/>
          </p:cNvGrpSpPr>
          <p:nvPr/>
        </p:nvGrpSpPr>
        <p:grpSpPr bwMode="auto">
          <a:xfrm>
            <a:off x="4623030" y="4672606"/>
            <a:ext cx="703385" cy="304800"/>
            <a:chOff x="5136" y="3312"/>
            <a:chExt cx="480" cy="192"/>
          </a:xfrm>
          <a:noFill/>
        </p:grpSpPr>
        <p:grpSp>
          <p:nvGrpSpPr>
            <p:cNvPr id="456" name="Group 486"/>
            <p:cNvGrpSpPr>
              <a:grpSpLocks/>
            </p:cNvGrpSpPr>
            <p:nvPr/>
          </p:nvGrpSpPr>
          <p:grpSpPr bwMode="auto">
            <a:xfrm>
              <a:off x="5136" y="3312"/>
              <a:ext cx="192" cy="192"/>
              <a:chOff x="2976" y="2736"/>
              <a:chExt cx="768" cy="192"/>
            </a:xfrm>
            <a:grpFill/>
          </p:grpSpPr>
          <p:sp>
            <p:nvSpPr>
              <p:cNvPr id="463" name="Arc 487"/>
              <p:cNvSpPr>
                <a:spLocks/>
              </p:cNvSpPr>
              <p:nvPr/>
            </p:nvSpPr>
            <p:spPr bwMode="auto">
              <a:xfrm>
                <a:off x="3360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4" name="Arc 488"/>
              <p:cNvSpPr>
                <a:spLocks/>
              </p:cNvSpPr>
              <p:nvPr/>
            </p:nvSpPr>
            <p:spPr bwMode="auto">
              <a:xfrm flipH="1">
                <a:off x="3216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5" name="Line 489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6" name="Line 490"/>
              <p:cNvSpPr>
                <a:spLocks noChangeShapeType="1"/>
              </p:cNvSpPr>
              <p:nvPr/>
            </p:nvSpPr>
            <p:spPr bwMode="auto">
              <a:xfrm>
                <a:off x="3504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57" name="Group 491"/>
            <p:cNvGrpSpPr>
              <a:grpSpLocks/>
            </p:cNvGrpSpPr>
            <p:nvPr/>
          </p:nvGrpSpPr>
          <p:grpSpPr bwMode="auto">
            <a:xfrm>
              <a:off x="5424" y="3312"/>
              <a:ext cx="192" cy="192"/>
              <a:chOff x="2976" y="2736"/>
              <a:chExt cx="768" cy="192"/>
            </a:xfrm>
            <a:grpFill/>
          </p:grpSpPr>
          <p:sp>
            <p:nvSpPr>
              <p:cNvPr id="459" name="Arc 492"/>
              <p:cNvSpPr>
                <a:spLocks/>
              </p:cNvSpPr>
              <p:nvPr/>
            </p:nvSpPr>
            <p:spPr bwMode="auto">
              <a:xfrm>
                <a:off x="3360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0" name="Arc 493"/>
              <p:cNvSpPr>
                <a:spLocks/>
              </p:cNvSpPr>
              <p:nvPr/>
            </p:nvSpPr>
            <p:spPr bwMode="auto">
              <a:xfrm flipH="1">
                <a:off x="3216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1" name="Line 494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2" name="Line 495"/>
              <p:cNvSpPr>
                <a:spLocks noChangeShapeType="1"/>
              </p:cNvSpPr>
              <p:nvPr/>
            </p:nvSpPr>
            <p:spPr bwMode="auto">
              <a:xfrm>
                <a:off x="3504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58" name="Line 496"/>
            <p:cNvSpPr>
              <a:spLocks noChangeShapeType="1"/>
            </p:cNvSpPr>
            <p:nvPr/>
          </p:nvSpPr>
          <p:spPr bwMode="auto">
            <a:xfrm>
              <a:off x="5328" y="3504"/>
              <a:ext cx="96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67" name="Line 497"/>
          <p:cNvSpPr>
            <a:spLocks noChangeShapeType="1"/>
          </p:cNvSpPr>
          <p:nvPr/>
        </p:nvSpPr>
        <p:spPr bwMode="auto">
          <a:xfrm>
            <a:off x="4482354" y="4977406"/>
            <a:ext cx="14067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1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8" name="Line 524"/>
          <p:cNvSpPr>
            <a:spLocks noChangeShapeType="1"/>
          </p:cNvSpPr>
          <p:nvPr/>
        </p:nvSpPr>
        <p:spPr bwMode="auto">
          <a:xfrm>
            <a:off x="5326415" y="4977406"/>
            <a:ext cx="281354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1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9" name="Line 524"/>
          <p:cNvSpPr>
            <a:spLocks noChangeShapeType="1"/>
          </p:cNvSpPr>
          <p:nvPr/>
        </p:nvSpPr>
        <p:spPr bwMode="auto">
          <a:xfrm>
            <a:off x="4241691" y="4968442"/>
            <a:ext cx="281354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1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0" name="Rectangle 88"/>
          <p:cNvSpPr>
            <a:spLocks noChangeArrowheads="1"/>
          </p:cNvSpPr>
          <p:nvPr/>
        </p:nvSpPr>
        <p:spPr bwMode="auto">
          <a:xfrm>
            <a:off x="3621526" y="3840637"/>
            <a:ext cx="555639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100ns</a:t>
            </a:r>
            <a:endParaRPr lang="en-US" sz="10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" name="Rectangle 88"/>
          <p:cNvSpPr>
            <a:spLocks noChangeArrowheads="1"/>
          </p:cNvSpPr>
          <p:nvPr/>
        </p:nvSpPr>
        <p:spPr bwMode="auto">
          <a:xfrm>
            <a:off x="4400384" y="3160000"/>
            <a:ext cx="555639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100ns</a:t>
            </a:r>
            <a:endParaRPr lang="en-US" sz="10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2" name="Rectangle 88"/>
          <p:cNvSpPr>
            <a:spLocks noChangeArrowheads="1"/>
          </p:cNvSpPr>
          <p:nvPr/>
        </p:nvSpPr>
        <p:spPr bwMode="auto">
          <a:xfrm>
            <a:off x="4294988" y="3865193"/>
            <a:ext cx="555639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225ns</a:t>
            </a:r>
            <a:endParaRPr lang="en-US" sz="10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3" name="Rectangle 470"/>
          <p:cNvSpPr>
            <a:spLocks noChangeArrowheads="1"/>
          </p:cNvSpPr>
          <p:nvPr/>
        </p:nvSpPr>
        <p:spPr bwMode="auto">
          <a:xfrm>
            <a:off x="323528" y="5518058"/>
            <a:ext cx="246184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LHC </a:t>
            </a:r>
            <a:r>
              <a:rPr lang="en-US" sz="1300" b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in collision</a:t>
            </a:r>
            <a:endParaRPr lang="en-US" sz="1000" b="1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74" name="Group 525"/>
          <p:cNvGrpSpPr>
            <a:grpSpLocks/>
          </p:cNvGrpSpPr>
          <p:nvPr/>
        </p:nvGrpSpPr>
        <p:grpSpPr bwMode="auto">
          <a:xfrm>
            <a:off x="3699548" y="5403758"/>
            <a:ext cx="3798277" cy="304800"/>
            <a:chOff x="2496" y="3072"/>
            <a:chExt cx="2592" cy="192"/>
          </a:xfrm>
          <a:noFill/>
        </p:grpSpPr>
        <p:grpSp>
          <p:nvGrpSpPr>
            <p:cNvPr id="475" name="Group 526"/>
            <p:cNvGrpSpPr>
              <a:grpSpLocks/>
            </p:cNvGrpSpPr>
            <p:nvPr/>
          </p:nvGrpSpPr>
          <p:grpSpPr bwMode="auto">
            <a:xfrm>
              <a:off x="2496" y="3072"/>
              <a:ext cx="1008" cy="192"/>
              <a:chOff x="1968" y="3888"/>
              <a:chExt cx="1008" cy="192"/>
            </a:xfrm>
            <a:grpFill/>
          </p:grpSpPr>
          <p:grpSp>
            <p:nvGrpSpPr>
              <p:cNvPr id="503" name="Group 527"/>
              <p:cNvGrpSpPr>
                <a:grpSpLocks/>
              </p:cNvGrpSpPr>
              <p:nvPr/>
            </p:nvGrpSpPr>
            <p:grpSpPr bwMode="auto">
              <a:xfrm>
                <a:off x="1968" y="3888"/>
                <a:ext cx="432" cy="192"/>
                <a:chOff x="5232" y="3696"/>
                <a:chExt cx="432" cy="192"/>
              </a:xfrm>
              <a:grpFill/>
            </p:grpSpPr>
            <p:grpSp>
              <p:nvGrpSpPr>
                <p:cNvPr id="517" name="Group 528"/>
                <p:cNvGrpSpPr>
                  <a:grpSpLocks/>
                </p:cNvGrpSpPr>
                <p:nvPr/>
              </p:nvGrpSpPr>
              <p:grpSpPr bwMode="auto">
                <a:xfrm>
                  <a:off x="5232" y="3696"/>
                  <a:ext cx="144" cy="192"/>
                  <a:chOff x="2976" y="2736"/>
                  <a:chExt cx="768" cy="192"/>
                </a:xfrm>
                <a:grpFill/>
              </p:grpSpPr>
              <p:sp>
                <p:nvSpPr>
                  <p:cNvPr id="524" name="Arc 529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525" name="Arc 530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526" name="Line 531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527" name="Line 532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518" name="Group 533"/>
                <p:cNvGrpSpPr>
                  <a:grpSpLocks/>
                </p:cNvGrpSpPr>
                <p:nvPr/>
              </p:nvGrpSpPr>
              <p:grpSpPr bwMode="auto">
                <a:xfrm>
                  <a:off x="5520" y="3696"/>
                  <a:ext cx="144" cy="192"/>
                  <a:chOff x="2976" y="2736"/>
                  <a:chExt cx="768" cy="192"/>
                </a:xfrm>
                <a:grpFill/>
              </p:grpSpPr>
              <p:sp>
                <p:nvSpPr>
                  <p:cNvPr id="520" name="Arc 534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521" name="Arc 535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522" name="Line 536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523" name="Line 537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519" name="Line 538"/>
                <p:cNvSpPr>
                  <a:spLocks noChangeShapeType="1"/>
                </p:cNvSpPr>
                <p:nvPr/>
              </p:nvSpPr>
              <p:spPr bwMode="auto">
                <a:xfrm>
                  <a:off x="5376" y="3888"/>
                  <a:ext cx="144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504" name="Group 539"/>
              <p:cNvGrpSpPr>
                <a:grpSpLocks/>
              </p:cNvGrpSpPr>
              <p:nvPr/>
            </p:nvGrpSpPr>
            <p:grpSpPr bwMode="auto">
              <a:xfrm>
                <a:off x="2544" y="3888"/>
                <a:ext cx="432" cy="192"/>
                <a:chOff x="5232" y="3696"/>
                <a:chExt cx="432" cy="192"/>
              </a:xfrm>
              <a:grpFill/>
            </p:grpSpPr>
            <p:grpSp>
              <p:nvGrpSpPr>
                <p:cNvPr id="506" name="Group 540"/>
                <p:cNvGrpSpPr>
                  <a:grpSpLocks/>
                </p:cNvGrpSpPr>
                <p:nvPr/>
              </p:nvGrpSpPr>
              <p:grpSpPr bwMode="auto">
                <a:xfrm>
                  <a:off x="5232" y="3696"/>
                  <a:ext cx="144" cy="192"/>
                  <a:chOff x="2976" y="2736"/>
                  <a:chExt cx="768" cy="192"/>
                </a:xfrm>
                <a:grpFill/>
              </p:grpSpPr>
              <p:sp>
                <p:nvSpPr>
                  <p:cNvPr id="513" name="Arc 541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514" name="Arc 542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515" name="Line 543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516" name="Line 544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507" name="Group 545"/>
                <p:cNvGrpSpPr>
                  <a:grpSpLocks/>
                </p:cNvGrpSpPr>
                <p:nvPr/>
              </p:nvGrpSpPr>
              <p:grpSpPr bwMode="auto">
                <a:xfrm>
                  <a:off x="5520" y="3696"/>
                  <a:ext cx="144" cy="192"/>
                  <a:chOff x="2976" y="2736"/>
                  <a:chExt cx="768" cy="192"/>
                </a:xfrm>
                <a:grpFill/>
              </p:grpSpPr>
              <p:sp>
                <p:nvSpPr>
                  <p:cNvPr id="509" name="Arc 546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510" name="Arc 547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511" name="Line 548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512" name="Line 549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508" name="Line 550"/>
                <p:cNvSpPr>
                  <a:spLocks noChangeShapeType="1"/>
                </p:cNvSpPr>
                <p:nvPr/>
              </p:nvSpPr>
              <p:spPr bwMode="auto">
                <a:xfrm>
                  <a:off x="5376" y="3888"/>
                  <a:ext cx="144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505" name="Line 551"/>
              <p:cNvSpPr>
                <a:spLocks noChangeShapeType="1"/>
              </p:cNvSpPr>
              <p:nvPr/>
            </p:nvSpPr>
            <p:spPr bwMode="auto">
              <a:xfrm>
                <a:off x="2400" y="4080"/>
                <a:ext cx="144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76" name="Group 552"/>
            <p:cNvGrpSpPr>
              <a:grpSpLocks/>
            </p:cNvGrpSpPr>
            <p:nvPr/>
          </p:nvGrpSpPr>
          <p:grpSpPr bwMode="auto">
            <a:xfrm>
              <a:off x="4080" y="3072"/>
              <a:ext cx="1008" cy="192"/>
              <a:chOff x="1968" y="3888"/>
              <a:chExt cx="1008" cy="192"/>
            </a:xfrm>
            <a:grpFill/>
          </p:grpSpPr>
          <p:grpSp>
            <p:nvGrpSpPr>
              <p:cNvPr id="478" name="Group 553"/>
              <p:cNvGrpSpPr>
                <a:grpSpLocks/>
              </p:cNvGrpSpPr>
              <p:nvPr/>
            </p:nvGrpSpPr>
            <p:grpSpPr bwMode="auto">
              <a:xfrm>
                <a:off x="1968" y="3888"/>
                <a:ext cx="432" cy="192"/>
                <a:chOff x="5232" y="3696"/>
                <a:chExt cx="432" cy="192"/>
              </a:xfrm>
              <a:grpFill/>
            </p:grpSpPr>
            <p:grpSp>
              <p:nvGrpSpPr>
                <p:cNvPr id="492" name="Group 554"/>
                <p:cNvGrpSpPr>
                  <a:grpSpLocks/>
                </p:cNvGrpSpPr>
                <p:nvPr/>
              </p:nvGrpSpPr>
              <p:grpSpPr bwMode="auto">
                <a:xfrm>
                  <a:off x="5232" y="3696"/>
                  <a:ext cx="144" cy="192"/>
                  <a:chOff x="2976" y="2736"/>
                  <a:chExt cx="768" cy="192"/>
                </a:xfrm>
                <a:grpFill/>
              </p:grpSpPr>
              <p:sp>
                <p:nvSpPr>
                  <p:cNvPr id="499" name="Arc 555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500" name="Arc 556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501" name="Line 557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502" name="Line 558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493" name="Group 559"/>
                <p:cNvGrpSpPr>
                  <a:grpSpLocks/>
                </p:cNvGrpSpPr>
                <p:nvPr/>
              </p:nvGrpSpPr>
              <p:grpSpPr bwMode="auto">
                <a:xfrm>
                  <a:off x="5520" y="3696"/>
                  <a:ext cx="144" cy="192"/>
                  <a:chOff x="2976" y="2736"/>
                  <a:chExt cx="768" cy="192"/>
                </a:xfrm>
                <a:grpFill/>
              </p:grpSpPr>
              <p:sp>
                <p:nvSpPr>
                  <p:cNvPr id="495" name="Arc 560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496" name="Arc 561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497" name="Line 562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498" name="Line 563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494" name="Line 564"/>
                <p:cNvSpPr>
                  <a:spLocks noChangeShapeType="1"/>
                </p:cNvSpPr>
                <p:nvPr/>
              </p:nvSpPr>
              <p:spPr bwMode="auto">
                <a:xfrm>
                  <a:off x="5376" y="3888"/>
                  <a:ext cx="144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79" name="Group 565"/>
              <p:cNvGrpSpPr>
                <a:grpSpLocks/>
              </p:cNvGrpSpPr>
              <p:nvPr/>
            </p:nvGrpSpPr>
            <p:grpSpPr bwMode="auto">
              <a:xfrm>
                <a:off x="2544" y="3888"/>
                <a:ext cx="432" cy="192"/>
                <a:chOff x="5232" y="3696"/>
                <a:chExt cx="432" cy="192"/>
              </a:xfrm>
              <a:grpFill/>
            </p:grpSpPr>
            <p:grpSp>
              <p:nvGrpSpPr>
                <p:cNvPr id="481" name="Group 566"/>
                <p:cNvGrpSpPr>
                  <a:grpSpLocks/>
                </p:cNvGrpSpPr>
                <p:nvPr/>
              </p:nvGrpSpPr>
              <p:grpSpPr bwMode="auto">
                <a:xfrm>
                  <a:off x="5232" y="3696"/>
                  <a:ext cx="144" cy="192"/>
                  <a:chOff x="2976" y="2736"/>
                  <a:chExt cx="768" cy="192"/>
                </a:xfrm>
                <a:grpFill/>
              </p:grpSpPr>
              <p:sp>
                <p:nvSpPr>
                  <p:cNvPr id="488" name="Arc 567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489" name="Arc 568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490" name="Line 569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491" name="Line 570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482" name="Group 571"/>
                <p:cNvGrpSpPr>
                  <a:grpSpLocks/>
                </p:cNvGrpSpPr>
                <p:nvPr/>
              </p:nvGrpSpPr>
              <p:grpSpPr bwMode="auto">
                <a:xfrm>
                  <a:off x="5520" y="3696"/>
                  <a:ext cx="144" cy="192"/>
                  <a:chOff x="2976" y="2736"/>
                  <a:chExt cx="768" cy="192"/>
                </a:xfrm>
                <a:grpFill/>
              </p:grpSpPr>
              <p:sp>
                <p:nvSpPr>
                  <p:cNvPr id="484" name="Arc 572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485" name="Arc 573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486" name="Line 574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487" name="Line 575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4572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483" name="Line 576"/>
                <p:cNvSpPr>
                  <a:spLocks noChangeShapeType="1"/>
                </p:cNvSpPr>
                <p:nvPr/>
              </p:nvSpPr>
              <p:spPr bwMode="auto">
                <a:xfrm>
                  <a:off x="5376" y="3888"/>
                  <a:ext cx="144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480" name="Line 577"/>
              <p:cNvSpPr>
                <a:spLocks noChangeShapeType="1"/>
              </p:cNvSpPr>
              <p:nvPr/>
            </p:nvSpPr>
            <p:spPr bwMode="auto">
              <a:xfrm>
                <a:off x="2400" y="4080"/>
                <a:ext cx="144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77" name="Line 578"/>
            <p:cNvSpPr>
              <a:spLocks noChangeShapeType="1"/>
            </p:cNvSpPr>
            <p:nvPr/>
          </p:nvSpPr>
          <p:spPr bwMode="auto">
            <a:xfrm>
              <a:off x="3504" y="3264"/>
              <a:ext cx="576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28" name="Rectangle 588"/>
          <p:cNvSpPr>
            <a:spLocks noChangeArrowheads="1"/>
          </p:cNvSpPr>
          <p:nvPr/>
        </p:nvSpPr>
        <p:spPr bwMode="auto">
          <a:xfrm>
            <a:off x="5176656" y="5251358"/>
            <a:ext cx="77372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00" b="1" dirty="0" smtClean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1.4 </a:t>
            </a:r>
            <a:r>
              <a:rPr lang="en-US" sz="1300" b="1" dirty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1300" b="1" baseline="30000" dirty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529" name="Line 590"/>
          <p:cNvSpPr>
            <a:spLocks noChangeShapeType="1"/>
          </p:cNvSpPr>
          <p:nvPr/>
        </p:nvSpPr>
        <p:spPr bwMode="auto">
          <a:xfrm flipV="1">
            <a:off x="5106318" y="5403758"/>
            <a:ext cx="140677" cy="152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1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0" name="Rectangle 89"/>
          <p:cNvSpPr>
            <a:spLocks noChangeArrowheads="1"/>
          </p:cNvSpPr>
          <p:nvPr/>
        </p:nvSpPr>
        <p:spPr bwMode="auto">
          <a:xfrm>
            <a:off x="2862173" y="5486049"/>
            <a:ext cx="773723" cy="342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00" b="1" dirty="0" smtClean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432</a:t>
            </a:r>
            <a:r>
              <a:rPr lang="en-US" sz="1000" b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1000" b="1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1" name="Rectangle 88"/>
          <p:cNvSpPr>
            <a:spLocks noChangeArrowheads="1"/>
          </p:cNvSpPr>
          <p:nvPr/>
        </p:nvSpPr>
        <p:spPr bwMode="auto">
          <a:xfrm>
            <a:off x="3763535" y="5229566"/>
            <a:ext cx="555639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100ns</a:t>
            </a:r>
            <a:endParaRPr lang="en-US" sz="10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" name="Rectangle 88"/>
          <p:cNvSpPr>
            <a:spLocks noChangeArrowheads="1"/>
          </p:cNvSpPr>
          <p:nvPr/>
        </p:nvSpPr>
        <p:spPr bwMode="auto">
          <a:xfrm>
            <a:off x="4227087" y="5229566"/>
            <a:ext cx="555639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225ns</a:t>
            </a:r>
            <a:endParaRPr lang="en-US" sz="10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3" name="Rectangle 599"/>
          <p:cNvSpPr>
            <a:spLocks noChangeArrowheads="1"/>
          </p:cNvSpPr>
          <p:nvPr/>
        </p:nvSpPr>
        <p:spPr bwMode="auto">
          <a:xfrm>
            <a:off x="2627784" y="6186035"/>
            <a:ext cx="4288899" cy="444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prstClr val="black"/>
                </a:solidFill>
                <a:latin typeface="Symbol" pitchFamily="18" charset="2"/>
                <a:cs typeface="Times New Roman" pitchFamily="18" charset="0"/>
              </a:rPr>
              <a:t>b</a:t>
            </a:r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* =</a:t>
            </a:r>
            <a:r>
              <a:rPr lang="en-US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0.5 </a:t>
            </a:r>
            <a:r>
              <a:rPr lang="en-US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m  </a:t>
            </a:r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-&gt; L =</a:t>
            </a:r>
            <a:r>
              <a:rPr lang="en-US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3.6 10</a:t>
            </a:r>
            <a:r>
              <a:rPr lang="en-US" b="1" baseline="300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27 </a:t>
            </a:r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en-US" b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s</a:t>
            </a:r>
            <a:r>
              <a:rPr lang="en-US" b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-1</a:t>
            </a:r>
            <a:br>
              <a:rPr lang="en-US" b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b="1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874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0" y="-41275"/>
            <a:ext cx="8610600" cy="1598067"/>
          </a:xfrm>
        </p:spPr>
        <p:txBody>
          <a:bodyPr/>
          <a:lstStyle/>
          <a:p>
            <a:r>
              <a:rPr lang="en-US" sz="7200" dirty="0">
                <a:latin typeface="Bookman Old Style" charset="0"/>
                <a:ea typeface="ＭＳ Ｐゴシック" charset="0"/>
              </a:rPr>
              <a:t>Outline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5112568"/>
          </a:xfrm>
        </p:spPr>
        <p:txBody>
          <a:bodyPr>
            <a:normAutofit/>
          </a:bodyPr>
          <a:lstStyle/>
          <a:p>
            <a:pPr marL="288000" lvl="1" indent="360000">
              <a:spcAft>
                <a:spcPts val="0"/>
              </a:spcAft>
              <a:buClrTx/>
              <a:buFont typeface="Wingdings" charset="0"/>
              <a:buChar char="q"/>
            </a:pPr>
            <a:r>
              <a:rPr lang="en-US" sz="3200" dirty="0" smtClean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 LHC requirements</a:t>
            </a:r>
            <a:endParaRPr lang="en-US" sz="3200" dirty="0" smtClean="0">
              <a:solidFill>
                <a:srgbClr val="E2DDF3"/>
              </a:solidFill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ClrTx/>
              <a:buFont typeface="Wingdings" charset="0"/>
              <a:buChar char="q"/>
            </a:pPr>
            <a:r>
              <a:rPr lang="en-US" sz="3200" dirty="0" smtClean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 Single </a:t>
            </a:r>
            <a:r>
              <a:rPr lang="en-US" sz="3200" dirty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bunch beams</a:t>
            </a:r>
          </a:p>
          <a:p>
            <a:pPr marL="288000" lvl="1" indent="360000">
              <a:spcAft>
                <a:spcPts val="0"/>
              </a:spcAft>
              <a:buClrTx/>
              <a:buFont typeface="Wingdings" charset="0"/>
              <a:buChar char="q"/>
            </a:pPr>
            <a:r>
              <a:rPr lang="en-US" sz="3200" dirty="0" smtClean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 25 </a:t>
            </a:r>
            <a:r>
              <a:rPr lang="en-US" sz="3200" dirty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ns and 50 ns physics beams </a:t>
            </a:r>
          </a:p>
          <a:p>
            <a:pPr marL="288000" lvl="1" indent="360000">
              <a:spcAft>
                <a:spcPts val="0"/>
              </a:spcAft>
              <a:buClrTx/>
              <a:buFont typeface="Wingdings" charset="0"/>
              <a:buChar char="q"/>
            </a:pPr>
            <a:r>
              <a:rPr lang="en-US" sz="3200" dirty="0" smtClean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 Doublet scrubbing beam and 8b+4e beam</a:t>
            </a:r>
            <a:endParaRPr lang="en-US" sz="3200" dirty="0">
              <a:solidFill>
                <a:srgbClr val="E2DDF3"/>
              </a:solidFill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ClrTx/>
              <a:buFont typeface="Wingdings" charset="0"/>
              <a:buChar char="q"/>
            </a:pPr>
            <a:r>
              <a:rPr lang="en-US" sz="3200" dirty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 LHC Ion </a:t>
            </a:r>
            <a:r>
              <a:rPr lang="en-US" sz="3200" dirty="0" smtClean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beam</a:t>
            </a:r>
            <a:endParaRPr lang="en-US" sz="3200" dirty="0" smtClean="0">
              <a:solidFill>
                <a:srgbClr val="E2DDF3"/>
              </a:solidFill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sz="3200" dirty="0">
                <a:latin typeface="Chalkboard" charset="0"/>
                <a:ea typeface="ＭＳ Ｐゴシック" charset="0"/>
              </a:rPr>
              <a:t> </a:t>
            </a:r>
            <a:r>
              <a:rPr lang="en-US" sz="3200" dirty="0" smtClean="0">
                <a:latin typeface="Chalkboard" charset="0"/>
                <a:ea typeface="ＭＳ Ｐゴシック" charset="0"/>
              </a:rPr>
              <a:t>LHC beams’ status and planning</a:t>
            </a:r>
            <a:endParaRPr lang="en-US" sz="3200" dirty="0" smtClean="0"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ClrTx/>
              <a:buFont typeface="Wingdings" charset="0"/>
              <a:buChar char="q"/>
            </a:pPr>
            <a:r>
              <a:rPr lang="en-US" sz="3200" dirty="0" smtClean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 Conclusions</a:t>
            </a:r>
            <a:endParaRPr lang="en-US" sz="3200" dirty="0">
              <a:solidFill>
                <a:srgbClr val="E2DDF3"/>
              </a:solidFill>
              <a:latin typeface="Chalkboard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3523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0" y="-41275"/>
            <a:ext cx="8610600" cy="1598067"/>
          </a:xfrm>
        </p:spPr>
        <p:txBody>
          <a:bodyPr/>
          <a:lstStyle/>
          <a:p>
            <a:r>
              <a:rPr lang="en-US" sz="7200" dirty="0">
                <a:latin typeface="Bookman Old Style" charset="0"/>
                <a:ea typeface="ＭＳ Ｐゴシック" charset="0"/>
              </a:rPr>
              <a:t>Outline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5112568"/>
          </a:xfrm>
        </p:spPr>
        <p:txBody>
          <a:bodyPr>
            <a:normAutofit/>
          </a:bodyPr>
          <a:lstStyle/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sz="3200" dirty="0" smtClean="0">
                <a:latin typeface="Chalkboard" charset="0"/>
                <a:ea typeface="ＭＳ Ｐゴシック" charset="0"/>
              </a:rPr>
              <a:t> LHC requirements for the injectors</a:t>
            </a:r>
            <a:endParaRPr lang="en-US" sz="3200" dirty="0" smtClean="0"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sz="3200" dirty="0" smtClean="0">
                <a:latin typeface="Chalkboard" charset="0"/>
                <a:ea typeface="ＭＳ Ｐゴシック" charset="0"/>
              </a:rPr>
              <a:t> Single </a:t>
            </a:r>
            <a:r>
              <a:rPr lang="en-US" sz="3200" dirty="0">
                <a:latin typeface="Chalkboard" charset="0"/>
                <a:ea typeface="ＭＳ Ｐゴシック" charset="0"/>
              </a:rPr>
              <a:t>bunch beams</a:t>
            </a: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sz="3200" dirty="0" smtClean="0">
                <a:latin typeface="Chalkboard" charset="0"/>
                <a:ea typeface="ＭＳ Ｐゴシック" charset="0"/>
              </a:rPr>
              <a:t> 25 </a:t>
            </a:r>
            <a:r>
              <a:rPr lang="en-US" sz="3200" dirty="0">
                <a:latin typeface="Chalkboard" charset="0"/>
                <a:ea typeface="ＭＳ Ｐゴシック" charset="0"/>
              </a:rPr>
              <a:t>ns and 50 ns physics beams </a:t>
            </a: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sz="3200" dirty="0" smtClean="0">
                <a:latin typeface="Chalkboard" charset="0"/>
                <a:ea typeface="ＭＳ Ｐゴシック" charset="0"/>
              </a:rPr>
              <a:t> Doublet scrubbing beam and 8b+4e beam</a:t>
            </a:r>
            <a:endParaRPr lang="en-US" sz="3200" dirty="0"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sz="3200" dirty="0">
                <a:latin typeface="Chalkboard" charset="0"/>
                <a:ea typeface="ＭＳ Ｐゴシック" charset="0"/>
              </a:rPr>
              <a:t> LHC Ion </a:t>
            </a:r>
            <a:r>
              <a:rPr lang="en-US" sz="3200" dirty="0" smtClean="0">
                <a:latin typeface="Chalkboard" charset="0"/>
                <a:ea typeface="ＭＳ Ｐゴシック" charset="0"/>
              </a:rPr>
              <a:t>beam</a:t>
            </a:r>
            <a:endParaRPr lang="en-US" sz="3200" dirty="0" smtClean="0"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sz="3200" dirty="0">
                <a:latin typeface="Chalkboard" charset="0"/>
                <a:ea typeface="ＭＳ Ｐゴシック" charset="0"/>
              </a:rPr>
              <a:t> </a:t>
            </a:r>
            <a:r>
              <a:rPr lang="en-US" sz="3200" dirty="0" smtClean="0">
                <a:latin typeface="Chalkboard" charset="0"/>
                <a:ea typeface="ＭＳ Ｐゴシック" charset="0"/>
              </a:rPr>
              <a:t>LHC beams’ status and planning</a:t>
            </a:r>
            <a:endParaRPr lang="en-US" sz="3200" dirty="0" smtClean="0"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sz="3200" dirty="0" smtClean="0">
                <a:latin typeface="Chalkboard" charset="0"/>
                <a:ea typeface="ＭＳ Ｐゴシック" charset="0"/>
              </a:rPr>
              <a:t> Conclusions</a:t>
            </a:r>
            <a:endParaRPr lang="en-US" sz="3200" dirty="0">
              <a:latin typeface="Chalkboard" charset="0"/>
              <a:ea typeface="ＭＳ Ｐゴシック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63688" y="5661248"/>
            <a:ext cx="54360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H. 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Bartosik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 and G. 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Rumolo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LBOC, 08/04/2014</a:t>
            </a:r>
          </a:p>
          <a:p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H. 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Bartosik</a:t>
            </a:r>
            <a:r>
              <a:rPr lang="en-US" b="1" dirty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 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and </a:t>
            </a:r>
            <a:r>
              <a:rPr lang="en-US" b="1" dirty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G. </a:t>
            </a:r>
            <a:r>
              <a:rPr lang="en-US" b="1" dirty="0" err="1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Rumolo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Evian 2014</a:t>
            </a:r>
          </a:p>
          <a:p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D. 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Manglunki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LIU-Ion LEIR review, 20/08/2014</a:t>
            </a:r>
            <a:endParaRPr lang="en-US" b="1" dirty="0">
              <a:solidFill>
                <a:srgbClr val="00C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878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395536" y="1556792"/>
            <a:ext cx="4680520" cy="5301208"/>
            <a:chOff x="395536" y="1556792"/>
            <a:chExt cx="4680520" cy="530120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5536" y="1556792"/>
              <a:ext cx="4011064" cy="5301208"/>
            </a:xfrm>
            <a:prstGeom prst="rect">
              <a:avLst/>
            </a:prstGeom>
          </p:spPr>
        </p:pic>
        <p:cxnSp>
          <p:nvCxnSpPr>
            <p:cNvPr id="10" name="Straight Arrow Connector 9"/>
            <p:cNvCxnSpPr/>
            <p:nvPr/>
          </p:nvCxnSpPr>
          <p:spPr>
            <a:xfrm flipH="1">
              <a:off x="4067944" y="3429000"/>
              <a:ext cx="1008112" cy="1080120"/>
            </a:xfrm>
            <a:prstGeom prst="straightConnector1">
              <a:avLst/>
            </a:prstGeom>
            <a:ln>
              <a:solidFill>
                <a:srgbClr val="FF0000">
                  <a:alpha val="50000"/>
                </a:srgb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40341"/>
            <a:ext cx="7588697" cy="1411941"/>
          </a:xfrm>
        </p:spPr>
        <p:txBody>
          <a:bodyPr/>
          <a:lstStyle/>
          <a:p>
            <a:r>
              <a:rPr lang="en-US" dirty="0" smtClean="0"/>
              <a:t>Revised Injector schedule 2014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917434" y="1561520"/>
            <a:ext cx="8119062" cy="5323864"/>
            <a:chOff x="917434" y="1561520"/>
            <a:chExt cx="8119062" cy="532386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2"/>
            <a:srcRect t="50386"/>
            <a:stretch/>
          </p:blipFill>
          <p:spPr>
            <a:xfrm>
              <a:off x="917434" y="1561520"/>
              <a:ext cx="8119062" cy="5323864"/>
            </a:xfrm>
            <a:prstGeom prst="rect">
              <a:avLst/>
            </a:prstGeom>
          </p:spPr>
        </p:pic>
        <p:grpSp>
          <p:nvGrpSpPr>
            <p:cNvPr id="5" name="Group 4"/>
            <p:cNvGrpSpPr/>
            <p:nvPr/>
          </p:nvGrpSpPr>
          <p:grpSpPr>
            <a:xfrm>
              <a:off x="4283969" y="4293096"/>
              <a:ext cx="3384375" cy="2376263"/>
              <a:chOff x="4283969" y="4293096"/>
              <a:chExt cx="3384375" cy="2376263"/>
            </a:xfrm>
          </p:grpSpPr>
          <p:sp>
            <p:nvSpPr>
              <p:cNvPr id="7" name="Oval 6"/>
              <p:cNvSpPr/>
              <p:nvPr/>
            </p:nvSpPr>
            <p:spPr>
              <a:xfrm>
                <a:off x="4283969" y="4293096"/>
                <a:ext cx="648072" cy="2376263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latin typeface="Candara"/>
                </a:endParaRPr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7092280" y="4653135"/>
                <a:ext cx="576064" cy="720081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latin typeface="Candar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92800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0" y="1484784"/>
            <a:ext cx="9144000" cy="537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62500" lnSpcReduction="20000"/>
          </a:bodyPr>
          <a:lstStyle>
            <a:lvl1pPr marL="342900" indent="-342900" algn="l" rtl="0" eaLnBrk="0" fontAlgn="base" hangingPunct="0">
              <a:spcBef>
                <a:spcPts val="24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8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1pPr>
            <a:lvl2pPr marL="6858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Candara" charset="0"/>
              <a:buChar char="•"/>
              <a:defRPr sz="26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2pPr>
            <a:lvl3pPr marL="10350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4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3pPr>
            <a:lvl4pPr marL="13716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Candara" charset="0"/>
              <a:buChar char="•"/>
              <a:defRPr sz="22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4pPr>
            <a:lvl5pPr marL="17208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0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Recover 2012 performance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LHCPROBE (=LHCPILOT) and LHCINDIV</a:t>
            </a:r>
          </a:p>
          <a:p>
            <a:pPr marL="973800" lvl="3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In good shape in PSB and PS, </a:t>
            </a:r>
            <a:r>
              <a:rPr lang="en-US" dirty="0" smtClean="0">
                <a:latin typeface="Chalkboard" charset="0"/>
                <a:ea typeface="ＭＳ Ｐゴシック" charset="0"/>
              </a:rPr>
              <a:t>12-24 </a:t>
            </a:r>
            <a:r>
              <a:rPr lang="en-US" dirty="0" smtClean="0">
                <a:latin typeface="Chalkboard" charset="0"/>
                <a:ea typeface="ＭＳ Ｐゴシック" charset="0"/>
              </a:rPr>
              <a:t>bunches taken in SPS for realignment </a:t>
            </a:r>
            <a:r>
              <a:rPr lang="en-US" dirty="0" smtClean="0">
                <a:latin typeface="Chalkboard" charset="0"/>
                <a:ea typeface="ＭＳ Ｐゴシック" charset="0"/>
              </a:rPr>
              <a:t>campaign and RF setting-up (energy matching)</a:t>
            </a:r>
            <a:endParaRPr lang="en-US" dirty="0">
              <a:latin typeface="Chalkboard" charset="0"/>
              <a:ea typeface="ＭＳ Ｐゴシック" charset="0"/>
            </a:endParaRP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LHC 25 and 50 ns standard</a:t>
            </a:r>
          </a:p>
          <a:p>
            <a:pPr marL="973800" lvl="3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Produced in PSB and PS (triple splitting achieved), fine tuning in </a:t>
            </a:r>
            <a:r>
              <a:rPr lang="en-US" dirty="0" smtClean="0">
                <a:latin typeface="Chalkboard" charset="0"/>
                <a:ea typeface="ＭＳ Ｐゴシック" charset="0"/>
              </a:rPr>
              <a:t>progress </a:t>
            </a:r>
            <a:endParaRPr lang="en-US" dirty="0" smtClean="0">
              <a:latin typeface="Chalkboard" charset="0"/>
              <a:ea typeface="ＭＳ Ｐゴシック" charset="0"/>
            </a:endParaRPr>
          </a:p>
          <a:p>
            <a:pPr marL="973800" lvl="3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>
                <a:latin typeface="Chalkboard" charset="0"/>
                <a:ea typeface="ＭＳ Ｐゴシック" charset="0"/>
              </a:rPr>
              <a:t>N</a:t>
            </a:r>
            <a:r>
              <a:rPr lang="en-US" dirty="0" smtClean="0">
                <a:latin typeface="Chalkboard" charset="0"/>
                <a:ea typeface="ＭＳ Ｐゴシック" charset="0"/>
              </a:rPr>
              <a:t>ot taken yet in SPS (scrubbing in week 45)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LHC 25 and 50 ns BCMS not taken yet</a:t>
            </a: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endParaRPr lang="en-US" dirty="0" smtClean="0"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Pushing intensity of 25ns beam and production of doublet beam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To be established in (dedicated) MDs by the end of 2014 (scrubbing run II in 2015)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>
                <a:latin typeface="Chalkboard" charset="0"/>
                <a:ea typeface="ＭＳ Ｐゴシック" charset="0"/>
              </a:rPr>
              <a:t>M</a:t>
            </a:r>
            <a:r>
              <a:rPr lang="en-US" dirty="0" smtClean="0">
                <a:latin typeface="Chalkboard" charset="0"/>
                <a:ea typeface="ＭＳ Ｐゴシック" charset="0"/>
              </a:rPr>
              <a:t>any other concurrent MD requests and setting up of </a:t>
            </a:r>
            <a:r>
              <a:rPr lang="en-US" dirty="0" err="1" smtClean="0">
                <a:latin typeface="Chalkboard" charset="0"/>
                <a:ea typeface="ＭＳ Ｐゴシック" charset="0"/>
              </a:rPr>
              <a:t>Ar</a:t>
            </a:r>
            <a:r>
              <a:rPr lang="en-US" dirty="0" smtClean="0">
                <a:latin typeface="Chalkboard" charset="0"/>
                <a:ea typeface="ＭＳ Ｐゴシック" charset="0"/>
              </a:rPr>
              <a:t> for NA ion physics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endParaRPr lang="en-US" dirty="0" smtClean="0"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8b+4e beam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Recent successful </a:t>
            </a:r>
            <a:r>
              <a:rPr lang="en-US" dirty="0">
                <a:latin typeface="Chalkboard" charset="0"/>
                <a:ea typeface="ＭＳ Ｐゴシック" charset="0"/>
              </a:rPr>
              <a:t>tests in </a:t>
            </a:r>
            <a:r>
              <a:rPr lang="en-US" dirty="0" smtClean="0">
                <a:latin typeface="Chalkboard" charset="0"/>
                <a:ea typeface="ＭＳ Ｐゴシック" charset="0"/>
              </a:rPr>
              <a:t>the PS </a:t>
            </a:r>
            <a:r>
              <a:rPr lang="en-US" dirty="0">
                <a:latin typeface="Chalkboard" charset="0"/>
                <a:ea typeface="ＭＳ Ｐゴシック" charset="0"/>
              </a:rPr>
              <a:t>	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Tests in </a:t>
            </a:r>
            <a:r>
              <a:rPr lang="en-US" dirty="0">
                <a:latin typeface="Chalkboard" charset="0"/>
                <a:ea typeface="ＭＳ Ｐゴシック" charset="0"/>
              </a:rPr>
              <a:t>the SPS probably not before 2015 due to limited MD time </a:t>
            </a:r>
            <a:endParaRPr lang="en-US" dirty="0" smtClean="0">
              <a:latin typeface="Chalkboard" charset="0"/>
              <a:ea typeface="ＭＳ Ｐゴシック" charset="0"/>
            </a:endParaRPr>
          </a:p>
          <a:p>
            <a:pPr marL="637250" lvl="2" indent="0">
              <a:spcAft>
                <a:spcPts val="0"/>
              </a:spcAft>
              <a:buNone/>
            </a:pPr>
            <a:endParaRPr lang="en-US" dirty="0"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LHC ion beams not yet produced in LEIR but general problems solved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To be optimized in 2014-2015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40341"/>
            <a:ext cx="7588697" cy="1300427"/>
          </a:xfrm>
        </p:spPr>
        <p:txBody>
          <a:bodyPr/>
          <a:lstStyle/>
          <a:p>
            <a:r>
              <a:rPr lang="en-US" dirty="0" smtClean="0"/>
              <a:t>LHC beam status and planning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156176" y="1484784"/>
            <a:ext cx="30598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K. 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Hanke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Chamonix 2014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2709740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0" y="-41275"/>
            <a:ext cx="8610600" cy="1598067"/>
          </a:xfrm>
        </p:spPr>
        <p:txBody>
          <a:bodyPr/>
          <a:lstStyle/>
          <a:p>
            <a:r>
              <a:rPr lang="en-US" sz="7200" dirty="0">
                <a:latin typeface="Bookman Old Style" charset="0"/>
                <a:ea typeface="ＭＳ Ｐゴシック" charset="0"/>
              </a:rPr>
              <a:t>Outline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5112568"/>
          </a:xfrm>
        </p:spPr>
        <p:txBody>
          <a:bodyPr>
            <a:normAutofit/>
          </a:bodyPr>
          <a:lstStyle/>
          <a:p>
            <a:pPr marL="288000" lvl="1" indent="360000">
              <a:spcAft>
                <a:spcPts val="0"/>
              </a:spcAft>
              <a:buClrTx/>
              <a:buFont typeface="Wingdings" charset="0"/>
              <a:buChar char="q"/>
            </a:pPr>
            <a:r>
              <a:rPr lang="en-US" sz="3200" dirty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 LHC requirements for the injectors</a:t>
            </a:r>
          </a:p>
          <a:p>
            <a:pPr marL="288000" lvl="1" indent="360000">
              <a:spcAft>
                <a:spcPts val="0"/>
              </a:spcAft>
              <a:buClrTx/>
              <a:buFont typeface="Wingdings" charset="0"/>
              <a:buChar char="q"/>
            </a:pPr>
            <a:r>
              <a:rPr lang="en-US" sz="3200" dirty="0" smtClean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 Single </a:t>
            </a:r>
            <a:r>
              <a:rPr lang="en-US" sz="3200" dirty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bunch beams</a:t>
            </a:r>
          </a:p>
          <a:p>
            <a:pPr marL="288000" lvl="1" indent="360000">
              <a:spcAft>
                <a:spcPts val="0"/>
              </a:spcAft>
              <a:buClrTx/>
              <a:buFont typeface="Wingdings" charset="0"/>
              <a:buChar char="q"/>
            </a:pPr>
            <a:r>
              <a:rPr lang="en-US" sz="3200" dirty="0" smtClean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 25 </a:t>
            </a:r>
            <a:r>
              <a:rPr lang="en-US" sz="3200" dirty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ns and 50 ns physics beams </a:t>
            </a:r>
          </a:p>
          <a:p>
            <a:pPr marL="288000" lvl="1" indent="360000">
              <a:spcAft>
                <a:spcPts val="0"/>
              </a:spcAft>
              <a:buClrTx/>
              <a:buFont typeface="Wingdings" charset="0"/>
              <a:buChar char="q"/>
            </a:pPr>
            <a:r>
              <a:rPr lang="en-US" sz="3200" dirty="0" smtClean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 Doublet scrubbing beam and 8b+4e beam</a:t>
            </a:r>
            <a:endParaRPr lang="en-US" sz="3200" dirty="0">
              <a:solidFill>
                <a:srgbClr val="E2DDF3"/>
              </a:solidFill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ClrTx/>
              <a:buFont typeface="Wingdings" charset="0"/>
              <a:buChar char="q"/>
            </a:pPr>
            <a:r>
              <a:rPr lang="en-US" sz="3200" dirty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 LHC Ion </a:t>
            </a:r>
            <a:r>
              <a:rPr lang="en-US" sz="3200" dirty="0" smtClean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beam</a:t>
            </a:r>
            <a:endParaRPr lang="en-US" sz="3200" dirty="0" smtClean="0">
              <a:solidFill>
                <a:srgbClr val="E2DDF3"/>
              </a:solidFill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ClrTx/>
              <a:buFont typeface="Wingdings" charset="0"/>
              <a:buChar char="q"/>
            </a:pPr>
            <a:r>
              <a:rPr lang="en-US" sz="3200" dirty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 </a:t>
            </a:r>
            <a:r>
              <a:rPr lang="en-US" sz="3200" dirty="0" smtClean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LHC beams’ status and planning</a:t>
            </a:r>
            <a:endParaRPr lang="en-US" sz="3200" dirty="0" smtClean="0">
              <a:solidFill>
                <a:srgbClr val="E2DDF3"/>
              </a:solidFill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sz="3200" dirty="0" smtClean="0">
                <a:latin typeface="Chalkboard" charset="0"/>
                <a:ea typeface="ＭＳ Ｐゴシック" charset="0"/>
              </a:rPr>
              <a:t> Conclusions</a:t>
            </a:r>
            <a:endParaRPr lang="en-US" sz="3200" dirty="0">
              <a:latin typeface="Chalkboard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3523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/>
              <a:t>Conclusions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84784"/>
            <a:ext cx="8712968" cy="5373216"/>
          </a:xfrm>
        </p:spPr>
        <p:txBody>
          <a:bodyPr>
            <a:normAutofit fontScale="62500" lnSpcReduction="20000"/>
          </a:bodyPr>
          <a:lstStyle/>
          <a:p>
            <a:pPr>
              <a:buFont typeface="Wingdings" charset="2"/>
              <a:buChar char="q"/>
            </a:pPr>
            <a:r>
              <a:rPr lang="en-US" dirty="0" smtClean="0"/>
              <a:t>Single bunch beams</a:t>
            </a:r>
          </a:p>
          <a:p>
            <a:pPr lvl="1">
              <a:buFont typeface="Wingdings" charset="2"/>
              <a:buChar char="q"/>
            </a:pPr>
            <a:r>
              <a:rPr lang="en-US" dirty="0" smtClean="0"/>
              <a:t>New production scheme for better control of intensity and longitudinal emittance</a:t>
            </a:r>
          </a:p>
          <a:p>
            <a:pPr>
              <a:buFont typeface="Wingdings" charset="2"/>
              <a:buChar char="q"/>
            </a:pPr>
            <a:r>
              <a:rPr lang="en-US" dirty="0" smtClean="0"/>
              <a:t>25 ns and 50 ns beams</a:t>
            </a:r>
          </a:p>
          <a:p>
            <a:pPr lvl="1">
              <a:buFont typeface="Wingdings" charset="2"/>
              <a:buChar char="q"/>
            </a:pPr>
            <a:r>
              <a:rPr lang="en-US" dirty="0" smtClean="0"/>
              <a:t>Recovering the 2012 performance relies on successful scrubbing of the SPS</a:t>
            </a:r>
          </a:p>
          <a:p>
            <a:pPr lvl="1">
              <a:buFont typeface="Wingdings" charset="2"/>
              <a:buChar char="q"/>
            </a:pPr>
            <a:r>
              <a:rPr lang="en-US" dirty="0" smtClean="0"/>
              <a:t>Implementation of new beam production schemes for higher brightness in PSB and PS and higher intensity in SPS</a:t>
            </a:r>
          </a:p>
          <a:p>
            <a:pPr lvl="1">
              <a:buFont typeface="Wingdings" charset="2"/>
              <a:buChar char="q"/>
            </a:pPr>
            <a:r>
              <a:rPr lang="en-US" dirty="0" smtClean="0"/>
              <a:t>Second SPS scrubbing run in 2015 </a:t>
            </a:r>
          </a:p>
          <a:p>
            <a:pPr>
              <a:buFont typeface="Wingdings" charset="2"/>
              <a:buChar char="q"/>
            </a:pPr>
            <a:r>
              <a:rPr lang="en-US" dirty="0" smtClean="0"/>
              <a:t>Doublet beam for LHC (and SPS) scrubbing</a:t>
            </a:r>
          </a:p>
          <a:p>
            <a:pPr>
              <a:buFont typeface="Wingdings" charset="2"/>
              <a:buChar char="q"/>
            </a:pPr>
            <a:r>
              <a:rPr lang="en-US" dirty="0" smtClean="0"/>
              <a:t>8b+4e beam as low e-cloud option </a:t>
            </a:r>
          </a:p>
          <a:p>
            <a:pPr lvl="1">
              <a:buFont typeface="Wingdings" charset="2"/>
              <a:buChar char="q"/>
            </a:pPr>
            <a:r>
              <a:rPr lang="en-US" dirty="0" smtClean="0"/>
              <a:t>Successful measurements in the PS </a:t>
            </a:r>
          </a:p>
          <a:p>
            <a:pPr lvl="1">
              <a:buFont typeface="Wingdings" charset="2"/>
              <a:buChar char="q"/>
            </a:pPr>
            <a:r>
              <a:rPr lang="en-US" dirty="0"/>
              <a:t>T</a:t>
            </a:r>
            <a:r>
              <a:rPr lang="en-US" dirty="0" smtClean="0"/>
              <a:t>ests in SPS not before 2015 (limited MD time)</a:t>
            </a:r>
          </a:p>
          <a:p>
            <a:pPr>
              <a:buFont typeface="Wingdings" charset="2"/>
              <a:buChar char="q"/>
            </a:pPr>
            <a:r>
              <a:rPr lang="en-US" dirty="0" smtClean="0"/>
              <a:t>LHC ions</a:t>
            </a:r>
          </a:p>
          <a:p>
            <a:pPr lvl="1">
              <a:buFont typeface="Wingdings" charset="2"/>
              <a:buChar char="q"/>
            </a:pPr>
            <a:r>
              <a:rPr lang="en-US" dirty="0" err="1" smtClean="0"/>
              <a:t>Pb</a:t>
            </a:r>
            <a:r>
              <a:rPr lang="en-US" dirty="0" smtClean="0"/>
              <a:t> performance in 2013 and PS batch compression (100ns) </a:t>
            </a:r>
          </a:p>
          <a:p>
            <a:pPr>
              <a:buFont typeface="Wingdings" charset="2"/>
              <a:buChar char="q"/>
            </a:pPr>
            <a:r>
              <a:rPr lang="en-US" dirty="0" smtClean="0"/>
              <a:t>Injectors are already very busy: physics beams, LHC beams (old and new schemes!), ion beams in preparation for 2015, MDs …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6051872" y="3874294"/>
            <a:ext cx="2768600" cy="850850"/>
            <a:chOff x="6350000" y="3657600"/>
            <a:chExt cx="2768600" cy="850850"/>
          </a:xfrm>
        </p:grpSpPr>
        <p:sp>
          <p:nvSpPr>
            <p:cNvPr id="6" name="Right Brace 5"/>
            <p:cNvSpPr/>
            <p:nvPr/>
          </p:nvSpPr>
          <p:spPr>
            <a:xfrm>
              <a:off x="6350000" y="3657600"/>
              <a:ext cx="215900" cy="850850"/>
            </a:xfrm>
            <a:prstGeom prst="rightBrace">
              <a:avLst>
                <a:gd name="adj1" fmla="val 27976"/>
                <a:gd name="adj2" fmla="val 50000"/>
              </a:avLst>
            </a:prstGeom>
            <a:ln w="28575" cmpd="sng">
              <a:solidFill>
                <a:srgbClr val="0055A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6616700" y="3817610"/>
              <a:ext cx="250190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/>
                <a:t>lots of </a:t>
              </a:r>
              <a:r>
                <a:rPr lang="en-US" sz="1400" dirty="0" smtClean="0"/>
                <a:t>SPS MD </a:t>
              </a:r>
              <a:r>
                <a:rPr lang="en-US" sz="1400" dirty="0"/>
                <a:t>time </a:t>
              </a:r>
              <a:r>
                <a:rPr lang="en-US" sz="1400" dirty="0" smtClean="0"/>
                <a:t>with </a:t>
              </a:r>
              <a:r>
                <a:rPr lang="en-US" sz="1400" dirty="0"/>
                <a:t>very long cycle needed !</a:t>
              </a:r>
              <a:r>
                <a:rPr lang="en-US" sz="1400" dirty="0" smtClean="0"/>
                <a:t>!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334396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369242" y="2953238"/>
            <a:ext cx="8226854" cy="528507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400" b="1" u="sng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u="none" smtClean="0"/>
              <a:t>Thank you for your attention</a:t>
            </a:r>
            <a:endParaRPr lang="en-US" sz="6000" u="none" dirty="0"/>
          </a:p>
        </p:txBody>
      </p:sp>
    </p:spTree>
    <p:extLst>
      <p:ext uri="{BB962C8B-B14F-4D97-AF65-F5344CB8AC3E}">
        <p14:creationId xmlns:p14="http://schemas.microsoft.com/office/powerpoint/2010/main" val="1778295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0" y="-41275"/>
            <a:ext cx="8610600" cy="1598067"/>
          </a:xfrm>
        </p:spPr>
        <p:txBody>
          <a:bodyPr/>
          <a:lstStyle/>
          <a:p>
            <a:r>
              <a:rPr lang="en-US" sz="7200" dirty="0">
                <a:latin typeface="Bookman Old Style" charset="0"/>
                <a:ea typeface="ＭＳ Ｐゴシック" charset="0"/>
              </a:rPr>
              <a:t>Outline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5112568"/>
          </a:xfrm>
        </p:spPr>
        <p:txBody>
          <a:bodyPr>
            <a:normAutofit/>
          </a:bodyPr>
          <a:lstStyle/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sz="3200" dirty="0" smtClean="0">
                <a:latin typeface="Chalkboard" charset="0"/>
                <a:ea typeface="ＭＳ Ｐゴシック" charset="0"/>
              </a:rPr>
              <a:t> LHC </a:t>
            </a:r>
            <a:r>
              <a:rPr lang="en-US" sz="3200" dirty="0">
                <a:latin typeface="Chalkboard" charset="0"/>
                <a:ea typeface="ＭＳ Ｐゴシック" charset="0"/>
              </a:rPr>
              <a:t>requirements for the injectors</a:t>
            </a:r>
          </a:p>
          <a:p>
            <a:pPr marL="288000" lvl="1" indent="360000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" charset="0"/>
              <a:buChar char="q"/>
            </a:pPr>
            <a:r>
              <a:rPr lang="en-US" sz="32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halkboard" charset="0"/>
                <a:ea typeface="ＭＳ Ｐゴシック" charset="0"/>
              </a:rPr>
              <a:t> Single </a:t>
            </a:r>
            <a:r>
              <a:rPr lang="en-US" sz="3200" dirty="0">
                <a:solidFill>
                  <a:schemeClr val="bg2">
                    <a:lumMod val="40000"/>
                    <a:lumOff val="60000"/>
                  </a:schemeClr>
                </a:solidFill>
                <a:latin typeface="Chalkboard" charset="0"/>
                <a:ea typeface="ＭＳ Ｐゴシック" charset="0"/>
              </a:rPr>
              <a:t>bunch beams</a:t>
            </a:r>
          </a:p>
          <a:p>
            <a:pPr marL="288000" lvl="1" indent="360000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" charset="0"/>
              <a:buChar char="q"/>
            </a:pPr>
            <a:r>
              <a:rPr lang="en-US" sz="32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halkboard" charset="0"/>
                <a:ea typeface="ＭＳ Ｐゴシック" charset="0"/>
              </a:rPr>
              <a:t> 25 </a:t>
            </a:r>
            <a:r>
              <a:rPr lang="en-US" sz="3200" dirty="0">
                <a:solidFill>
                  <a:schemeClr val="bg2">
                    <a:lumMod val="40000"/>
                    <a:lumOff val="60000"/>
                  </a:schemeClr>
                </a:solidFill>
                <a:latin typeface="Chalkboard" charset="0"/>
                <a:ea typeface="ＭＳ Ｐゴシック" charset="0"/>
              </a:rPr>
              <a:t>ns and 50 ns physics beams </a:t>
            </a:r>
          </a:p>
          <a:p>
            <a:pPr marL="288000" lvl="1" indent="360000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" charset="0"/>
              <a:buChar char="q"/>
            </a:pPr>
            <a:r>
              <a:rPr lang="en-US" sz="32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halkboard" charset="0"/>
                <a:ea typeface="ＭＳ Ｐゴシック" charset="0"/>
              </a:rPr>
              <a:t> Doublet scrubbing beam and 8b+4e beam</a:t>
            </a:r>
            <a:endParaRPr lang="en-US" sz="3200" dirty="0">
              <a:solidFill>
                <a:schemeClr val="bg2">
                  <a:lumMod val="40000"/>
                  <a:lumOff val="60000"/>
                </a:schemeClr>
              </a:solidFill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" charset="0"/>
              <a:buChar char="q"/>
            </a:pPr>
            <a:r>
              <a:rPr lang="en-US" sz="3200" dirty="0">
                <a:solidFill>
                  <a:schemeClr val="bg2">
                    <a:lumMod val="40000"/>
                    <a:lumOff val="60000"/>
                  </a:schemeClr>
                </a:solidFill>
                <a:latin typeface="Chalkboard" charset="0"/>
                <a:ea typeface="ＭＳ Ｐゴシック" charset="0"/>
              </a:rPr>
              <a:t> LHC Ion </a:t>
            </a:r>
            <a:r>
              <a:rPr lang="en-US" sz="32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halkboard" charset="0"/>
                <a:ea typeface="ＭＳ Ｐゴシック" charset="0"/>
              </a:rPr>
              <a:t>beam</a:t>
            </a:r>
            <a:endParaRPr lang="en-US" sz="3200" dirty="0" smtClean="0">
              <a:solidFill>
                <a:schemeClr val="bg2">
                  <a:lumMod val="40000"/>
                  <a:lumOff val="60000"/>
                </a:schemeClr>
              </a:solidFill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" charset="0"/>
              <a:buChar char="q"/>
            </a:pPr>
            <a:r>
              <a:rPr lang="en-US" sz="3200" dirty="0">
                <a:solidFill>
                  <a:schemeClr val="bg2">
                    <a:lumMod val="40000"/>
                    <a:lumOff val="60000"/>
                  </a:schemeClr>
                </a:solidFill>
                <a:latin typeface="Chalkboard" charset="0"/>
                <a:ea typeface="ＭＳ Ｐゴシック" charset="0"/>
              </a:rPr>
              <a:t> </a:t>
            </a:r>
            <a:r>
              <a:rPr lang="en-US" sz="32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halkboard" charset="0"/>
                <a:ea typeface="ＭＳ Ｐゴシック" charset="0"/>
              </a:rPr>
              <a:t>LHC beams’ status and planning</a:t>
            </a:r>
            <a:endParaRPr lang="en-US" sz="3200" dirty="0" smtClean="0">
              <a:solidFill>
                <a:schemeClr val="bg2">
                  <a:lumMod val="40000"/>
                  <a:lumOff val="60000"/>
                </a:schemeClr>
              </a:solidFill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" charset="0"/>
              <a:buChar char="q"/>
            </a:pPr>
            <a:r>
              <a:rPr lang="en-US" sz="32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halkboard" charset="0"/>
                <a:ea typeface="ＭＳ Ｐゴシック" charset="0"/>
              </a:rPr>
              <a:t> Conclusions</a:t>
            </a:r>
            <a:endParaRPr lang="en-US" sz="3200" dirty="0">
              <a:solidFill>
                <a:schemeClr val="bg2">
                  <a:lumMod val="40000"/>
                  <a:lumOff val="60000"/>
                </a:schemeClr>
              </a:solidFill>
              <a:latin typeface="Chalkboard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1475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>
            <a:spLocks noGrp="1"/>
          </p:cNvSpPr>
          <p:nvPr>
            <p:ph type="title"/>
          </p:nvPr>
        </p:nvSpPr>
        <p:spPr>
          <a:xfrm>
            <a:off x="-108520" y="452221"/>
            <a:ext cx="8171977" cy="528507"/>
          </a:xfrm>
        </p:spPr>
        <p:txBody>
          <a:bodyPr>
            <a:noAutofit/>
          </a:bodyPr>
          <a:lstStyle/>
          <a:p>
            <a:r>
              <a:rPr lang="en-US" u="none" dirty="0" smtClean="0"/>
              <a:t>(Proposed) </a:t>
            </a:r>
            <a:r>
              <a:rPr lang="en-US" u="none" dirty="0" smtClean="0"/>
              <a:t>LHC start up in 2015</a:t>
            </a:r>
            <a:endParaRPr lang="en-US" u="none" dirty="0"/>
          </a:p>
        </p:txBody>
      </p:sp>
      <p:graphicFrame>
        <p:nvGraphicFramePr>
          <p:cNvPr id="70" name="Diagramma 21"/>
          <p:cNvGraphicFramePr/>
          <p:nvPr>
            <p:extLst>
              <p:ext uri="{D42A27DB-BD31-4B8C-83A1-F6EECF244321}">
                <p14:modId xmlns:p14="http://schemas.microsoft.com/office/powerpoint/2010/main" val="3227720886"/>
              </p:ext>
            </p:extLst>
          </p:nvPr>
        </p:nvGraphicFramePr>
        <p:xfrm>
          <a:off x="228600" y="1908901"/>
          <a:ext cx="8382000" cy="76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4" name="Connettore 2 33"/>
          <p:cNvCxnSpPr/>
          <p:nvPr/>
        </p:nvCxnSpPr>
        <p:spPr>
          <a:xfrm>
            <a:off x="1752600" y="1756501"/>
            <a:ext cx="3791796" cy="1588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CasellaDiTesto 34"/>
          <p:cNvSpPr txBox="1"/>
          <p:nvPr/>
        </p:nvSpPr>
        <p:spPr>
          <a:xfrm>
            <a:off x="1447800" y="1417947"/>
            <a:ext cx="381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600" dirty="0">
                <a:solidFill>
                  <a:srgbClr val="0055A0"/>
                </a:solidFill>
                <a:latin typeface="Arial"/>
              </a:rPr>
              <a:t>450GeV</a:t>
            </a:r>
          </a:p>
        </p:txBody>
      </p:sp>
      <p:cxnSp>
        <p:nvCxnSpPr>
          <p:cNvPr id="76" name="Connettore 2 35"/>
          <p:cNvCxnSpPr/>
          <p:nvPr/>
        </p:nvCxnSpPr>
        <p:spPr>
          <a:xfrm flipV="1">
            <a:off x="5544396" y="1756501"/>
            <a:ext cx="2685204" cy="6074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CasellaDiTesto 36"/>
          <p:cNvSpPr txBox="1"/>
          <p:nvPr/>
        </p:nvSpPr>
        <p:spPr>
          <a:xfrm>
            <a:off x="5486400" y="1413601"/>
            <a:ext cx="2743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600" dirty="0" smtClean="0">
                <a:solidFill>
                  <a:srgbClr val="0055A0"/>
                </a:solidFill>
                <a:latin typeface="Arial"/>
              </a:rPr>
              <a:t>6.5  </a:t>
            </a:r>
            <a:r>
              <a:rPr lang="en-US" sz="1600" dirty="0" err="1" smtClean="0">
                <a:solidFill>
                  <a:srgbClr val="0055A0"/>
                </a:solidFill>
                <a:latin typeface="Arial"/>
              </a:rPr>
              <a:t>TeV</a:t>
            </a:r>
            <a:r>
              <a:rPr lang="en-US" sz="1600" dirty="0" smtClean="0">
                <a:solidFill>
                  <a:srgbClr val="0055A0"/>
                </a:solidFill>
                <a:latin typeface="Arial"/>
              </a:rPr>
              <a:t> ?</a:t>
            </a:r>
            <a:endParaRPr lang="en-US" sz="1600" dirty="0">
              <a:solidFill>
                <a:srgbClr val="0055A0"/>
              </a:solidFill>
              <a:latin typeface="Arial"/>
            </a:endParaRPr>
          </a:p>
        </p:txBody>
      </p:sp>
      <p:grpSp>
        <p:nvGrpSpPr>
          <p:cNvPr id="79" name="Group 78"/>
          <p:cNvGrpSpPr/>
          <p:nvPr/>
        </p:nvGrpSpPr>
        <p:grpSpPr>
          <a:xfrm>
            <a:off x="896213" y="5705962"/>
            <a:ext cx="3300469" cy="589711"/>
            <a:chOff x="4168228" y="3206127"/>
            <a:chExt cx="3300469" cy="589711"/>
          </a:xfrm>
        </p:grpSpPr>
        <p:sp>
          <p:nvSpPr>
            <p:cNvPr id="86" name="Rectangle 85"/>
            <p:cNvSpPr/>
            <p:nvPr/>
          </p:nvSpPr>
          <p:spPr>
            <a:xfrm>
              <a:off x="4767845" y="3206127"/>
              <a:ext cx="2700852" cy="58971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r>
                <a:rPr lang="en-US" sz="1400" b="1" dirty="0">
                  <a:solidFill>
                    <a:srgbClr val="969696">
                      <a:lumMod val="50000"/>
                    </a:srgbClr>
                  </a:solidFill>
                  <a:latin typeface="Arial"/>
                </a:rPr>
                <a:t>Intensity ramp up &amp; physics  with 25ns</a:t>
              </a:r>
            </a:p>
          </p:txBody>
        </p:sp>
        <p:cxnSp>
          <p:nvCxnSpPr>
            <p:cNvPr id="87" name="Straight Arrow Connector 86"/>
            <p:cNvCxnSpPr/>
            <p:nvPr/>
          </p:nvCxnSpPr>
          <p:spPr>
            <a:xfrm flipV="1">
              <a:off x="4168228" y="3500983"/>
              <a:ext cx="544397" cy="2756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88" name="Diagramma 37"/>
          <p:cNvGraphicFramePr/>
          <p:nvPr>
            <p:extLst>
              <p:ext uri="{D42A27DB-BD31-4B8C-83A1-F6EECF244321}">
                <p14:modId xmlns:p14="http://schemas.microsoft.com/office/powerpoint/2010/main" val="1290944858"/>
              </p:ext>
            </p:extLst>
          </p:nvPr>
        </p:nvGraphicFramePr>
        <p:xfrm>
          <a:off x="318656" y="3747424"/>
          <a:ext cx="7506856" cy="11220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89" name="Group 88"/>
          <p:cNvGrpSpPr/>
          <p:nvPr/>
        </p:nvGrpSpPr>
        <p:grpSpPr>
          <a:xfrm>
            <a:off x="853212" y="3443441"/>
            <a:ext cx="4151744" cy="340142"/>
            <a:chOff x="762000" y="3344382"/>
            <a:chExt cx="4613049" cy="340142"/>
          </a:xfrm>
        </p:grpSpPr>
        <p:cxnSp>
          <p:nvCxnSpPr>
            <p:cNvPr id="90" name="Connettore 2 41"/>
            <p:cNvCxnSpPr/>
            <p:nvPr/>
          </p:nvCxnSpPr>
          <p:spPr>
            <a:xfrm>
              <a:off x="762000" y="3682936"/>
              <a:ext cx="4613049" cy="1588"/>
            </a:xfrm>
            <a:prstGeom prst="straightConnector1">
              <a:avLst/>
            </a:prstGeom>
            <a:ln w="1905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CasellaDiTesto 42"/>
            <p:cNvSpPr txBox="1"/>
            <p:nvPr/>
          </p:nvSpPr>
          <p:spPr>
            <a:xfrm>
              <a:off x="838200" y="3344382"/>
              <a:ext cx="43110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en-US" sz="1600" dirty="0">
                  <a:solidFill>
                    <a:srgbClr val="0055A0"/>
                  </a:solidFill>
                  <a:latin typeface="Arial"/>
                </a:rPr>
                <a:t>450GeV</a:t>
              </a: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4733908" y="3439095"/>
            <a:ext cx="3307504" cy="344488"/>
            <a:chOff x="2540981" y="3340036"/>
            <a:chExt cx="3136056" cy="344488"/>
          </a:xfrm>
        </p:grpSpPr>
        <p:cxnSp>
          <p:nvCxnSpPr>
            <p:cNvPr id="93" name="Connettore 2 43"/>
            <p:cNvCxnSpPr/>
            <p:nvPr/>
          </p:nvCxnSpPr>
          <p:spPr>
            <a:xfrm>
              <a:off x="3059175" y="3682936"/>
              <a:ext cx="1978556" cy="1588"/>
            </a:xfrm>
            <a:prstGeom prst="straightConnector1">
              <a:avLst/>
            </a:prstGeom>
            <a:ln w="1905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CasellaDiTesto 44"/>
            <p:cNvSpPr txBox="1"/>
            <p:nvPr/>
          </p:nvSpPr>
          <p:spPr>
            <a:xfrm>
              <a:off x="2540981" y="3340036"/>
              <a:ext cx="31360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en-US" sz="1600" dirty="0" smtClean="0">
                  <a:solidFill>
                    <a:srgbClr val="0055A0"/>
                  </a:solidFill>
                  <a:latin typeface="Arial"/>
                </a:rPr>
                <a:t>6.5 </a:t>
              </a:r>
              <a:r>
                <a:rPr lang="en-US" sz="1600" dirty="0" err="1" smtClean="0">
                  <a:solidFill>
                    <a:srgbClr val="0055A0"/>
                  </a:solidFill>
                  <a:latin typeface="Arial"/>
                </a:rPr>
                <a:t>TeV</a:t>
              </a:r>
              <a:r>
                <a:rPr lang="en-US" sz="1600" dirty="0" smtClean="0">
                  <a:solidFill>
                    <a:srgbClr val="0055A0"/>
                  </a:solidFill>
                  <a:latin typeface="Arial"/>
                </a:rPr>
                <a:t> ?</a:t>
              </a:r>
              <a:endParaRPr lang="en-US" sz="1600" dirty="0">
                <a:solidFill>
                  <a:srgbClr val="0055A0"/>
                </a:solidFill>
                <a:latin typeface="Arial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68182" y="2615664"/>
            <a:ext cx="168195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solidFill>
                  <a:srgbClr val="0000FF"/>
                </a:solidFill>
              </a:rPr>
              <a:t>LHCPROBE</a:t>
            </a:r>
          </a:p>
          <a:p>
            <a:r>
              <a:rPr lang="en-US" sz="1500" b="1" dirty="0" smtClean="0">
                <a:solidFill>
                  <a:srgbClr val="0000FF"/>
                </a:solidFill>
              </a:rPr>
              <a:t>LHCINDIV</a:t>
            </a:r>
          </a:p>
          <a:p>
            <a:r>
              <a:rPr lang="en-US" sz="1500" b="1" dirty="0" smtClean="0">
                <a:solidFill>
                  <a:srgbClr val="0000FF"/>
                </a:solidFill>
              </a:rPr>
              <a:t>(Van der Meer)</a:t>
            </a:r>
            <a:endParaRPr lang="en-US" sz="1500" b="1" dirty="0">
              <a:solidFill>
                <a:srgbClr val="0000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084708" y="2615664"/>
            <a:ext cx="24653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solidFill>
                  <a:srgbClr val="0000FF"/>
                </a:solidFill>
              </a:rPr>
              <a:t>LHC50 (</a:t>
            </a:r>
            <a:r>
              <a:rPr lang="en-US" sz="1500" b="1" dirty="0" err="1" smtClean="0">
                <a:solidFill>
                  <a:srgbClr val="0000FF"/>
                </a:solidFill>
              </a:rPr>
              <a:t>std</a:t>
            </a:r>
            <a:r>
              <a:rPr lang="en-US" sz="1500" b="1" dirty="0" smtClean="0">
                <a:solidFill>
                  <a:srgbClr val="0000FF"/>
                </a:solidFill>
              </a:rPr>
              <a:t>)</a:t>
            </a:r>
          </a:p>
          <a:p>
            <a:r>
              <a:rPr lang="en-US" sz="1500" b="1" dirty="0">
                <a:solidFill>
                  <a:srgbClr val="0000FF"/>
                </a:solidFill>
              </a:rPr>
              <a:t>u</a:t>
            </a:r>
            <a:r>
              <a:rPr lang="en-US" sz="1500" b="1" dirty="0" smtClean="0">
                <a:solidFill>
                  <a:srgbClr val="0000FF"/>
                </a:solidFill>
              </a:rPr>
              <a:t>p to 1.5 x 10</a:t>
            </a:r>
            <a:r>
              <a:rPr lang="en-US" sz="1500" b="1" baseline="30000" dirty="0" smtClean="0">
                <a:solidFill>
                  <a:srgbClr val="0000FF"/>
                </a:solidFill>
              </a:rPr>
              <a:t>11 </a:t>
            </a:r>
            <a:r>
              <a:rPr lang="en-US" sz="1500" b="1" dirty="0" smtClean="0">
                <a:solidFill>
                  <a:srgbClr val="0000FF"/>
                </a:solidFill>
              </a:rPr>
              <a:t>p/</a:t>
            </a:r>
            <a:r>
              <a:rPr lang="en-US" sz="1500" b="1" dirty="0" smtClean="0">
                <a:solidFill>
                  <a:srgbClr val="0000FF"/>
                </a:solidFill>
              </a:rPr>
              <a:t>b *</a:t>
            </a:r>
            <a:endParaRPr lang="en-US" sz="1500" b="1" dirty="0" smtClean="0">
              <a:solidFill>
                <a:srgbClr val="0000FF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79435" y="2615664"/>
            <a:ext cx="168195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solidFill>
                  <a:srgbClr val="0000FF"/>
                </a:solidFill>
              </a:rPr>
              <a:t>LHC25 (</a:t>
            </a:r>
            <a:r>
              <a:rPr lang="en-US" sz="1500" b="1" dirty="0" err="1" smtClean="0">
                <a:solidFill>
                  <a:srgbClr val="0000FF"/>
                </a:solidFill>
              </a:rPr>
              <a:t>std</a:t>
            </a:r>
            <a:r>
              <a:rPr lang="en-US" sz="1500" b="1" dirty="0" smtClean="0">
                <a:solidFill>
                  <a:srgbClr val="0000FF"/>
                </a:solidFill>
              </a:rPr>
              <a:t>)</a:t>
            </a:r>
          </a:p>
          <a:p>
            <a:r>
              <a:rPr lang="en-US" sz="1500" b="1" dirty="0" smtClean="0">
                <a:solidFill>
                  <a:srgbClr val="0000FF"/>
                </a:solidFill>
              </a:rPr>
              <a:t>1.2 x 10</a:t>
            </a:r>
            <a:r>
              <a:rPr lang="en-US" sz="1500" b="1" baseline="30000" dirty="0" smtClean="0">
                <a:solidFill>
                  <a:srgbClr val="0000FF"/>
                </a:solidFill>
              </a:rPr>
              <a:t>11</a:t>
            </a:r>
            <a:r>
              <a:rPr lang="en-US" sz="1500" b="1" dirty="0" smtClean="0">
                <a:solidFill>
                  <a:srgbClr val="0000FF"/>
                </a:solidFill>
              </a:rPr>
              <a:t> p/</a:t>
            </a:r>
            <a:r>
              <a:rPr lang="en-US" sz="1500" b="1" dirty="0" smtClean="0">
                <a:solidFill>
                  <a:srgbClr val="0000FF"/>
                </a:solidFill>
              </a:rPr>
              <a:t>b *</a:t>
            </a:r>
            <a:endParaRPr lang="en-US" sz="1500" b="1" dirty="0" smtClean="0">
              <a:solidFill>
                <a:srgbClr val="0000FF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000990" y="2619014"/>
            <a:ext cx="251758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solidFill>
                  <a:srgbClr val="0000FF"/>
                </a:solidFill>
              </a:rPr>
              <a:t>LHC50 (</a:t>
            </a:r>
            <a:r>
              <a:rPr lang="en-US" sz="1500" b="1" dirty="0" err="1" smtClean="0">
                <a:solidFill>
                  <a:srgbClr val="0000FF"/>
                </a:solidFill>
              </a:rPr>
              <a:t>std</a:t>
            </a:r>
            <a:r>
              <a:rPr lang="en-US" sz="1500" b="1" dirty="0" smtClean="0">
                <a:solidFill>
                  <a:srgbClr val="0000FF"/>
                </a:solidFill>
              </a:rPr>
              <a:t>/BCMS)</a:t>
            </a:r>
          </a:p>
          <a:p>
            <a:r>
              <a:rPr lang="en-US" sz="1500" b="1" dirty="0">
                <a:solidFill>
                  <a:srgbClr val="0000FF"/>
                </a:solidFill>
              </a:rPr>
              <a:t>u</a:t>
            </a:r>
            <a:r>
              <a:rPr lang="en-US" sz="1500" b="1" dirty="0" smtClean="0">
                <a:solidFill>
                  <a:srgbClr val="0000FF"/>
                </a:solidFill>
              </a:rPr>
              <a:t>p </a:t>
            </a:r>
            <a:r>
              <a:rPr lang="en-US" sz="1500" b="1" dirty="0">
                <a:solidFill>
                  <a:srgbClr val="0000FF"/>
                </a:solidFill>
              </a:rPr>
              <a:t>t</a:t>
            </a:r>
            <a:r>
              <a:rPr lang="en-US" sz="1500" b="1" dirty="0" smtClean="0">
                <a:solidFill>
                  <a:srgbClr val="0000FF"/>
                </a:solidFill>
              </a:rPr>
              <a:t>o 1.7 x 10</a:t>
            </a:r>
            <a:r>
              <a:rPr lang="en-US" sz="1500" b="1" baseline="30000" dirty="0" smtClean="0">
                <a:solidFill>
                  <a:srgbClr val="0000FF"/>
                </a:solidFill>
              </a:rPr>
              <a:t>11</a:t>
            </a:r>
            <a:r>
              <a:rPr lang="en-US" sz="1500" b="1" dirty="0" smtClean="0">
                <a:solidFill>
                  <a:srgbClr val="0000FF"/>
                </a:solidFill>
              </a:rPr>
              <a:t> p/</a:t>
            </a:r>
            <a:r>
              <a:rPr lang="en-US" sz="1500" b="1" dirty="0" smtClean="0">
                <a:solidFill>
                  <a:srgbClr val="0000FF"/>
                </a:solidFill>
              </a:rPr>
              <a:t>b *</a:t>
            </a:r>
            <a:endParaRPr lang="en-US" sz="1500" b="1" dirty="0" smtClean="0">
              <a:solidFill>
                <a:srgbClr val="0000FF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137294" y="4665045"/>
            <a:ext cx="168195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solidFill>
                  <a:srgbClr val="0000FF"/>
                </a:solidFill>
              </a:rPr>
              <a:t>LHC25 (</a:t>
            </a:r>
            <a:r>
              <a:rPr lang="en-US" sz="1500" b="1" dirty="0" err="1" smtClean="0">
                <a:solidFill>
                  <a:srgbClr val="0000FF"/>
                </a:solidFill>
              </a:rPr>
              <a:t>std</a:t>
            </a:r>
            <a:r>
              <a:rPr lang="en-US" sz="1500" b="1" dirty="0" smtClean="0">
                <a:solidFill>
                  <a:srgbClr val="0000FF"/>
                </a:solidFill>
              </a:rPr>
              <a:t>)</a:t>
            </a:r>
          </a:p>
          <a:p>
            <a:r>
              <a:rPr lang="en-US" sz="1500" b="1" dirty="0" smtClean="0">
                <a:solidFill>
                  <a:srgbClr val="0000FF"/>
                </a:solidFill>
              </a:rPr>
              <a:t>1.2 x 10</a:t>
            </a:r>
            <a:r>
              <a:rPr lang="en-US" sz="1500" b="1" baseline="30000" dirty="0" smtClean="0">
                <a:solidFill>
                  <a:srgbClr val="0000FF"/>
                </a:solidFill>
              </a:rPr>
              <a:t>11</a:t>
            </a:r>
            <a:r>
              <a:rPr lang="en-US" sz="1500" b="1" dirty="0" smtClean="0">
                <a:solidFill>
                  <a:srgbClr val="0000FF"/>
                </a:solidFill>
              </a:rPr>
              <a:t> p/</a:t>
            </a:r>
            <a:r>
              <a:rPr lang="en-US" sz="1500" b="1" dirty="0" smtClean="0">
                <a:solidFill>
                  <a:srgbClr val="0000FF"/>
                </a:solidFill>
              </a:rPr>
              <a:t>b *</a:t>
            </a:r>
            <a:endParaRPr lang="en-US" sz="1500" b="1" dirty="0" smtClean="0">
              <a:solidFill>
                <a:srgbClr val="0000FF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079104" y="4694115"/>
            <a:ext cx="232557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solidFill>
                  <a:srgbClr val="0000FF"/>
                </a:solidFill>
              </a:rPr>
              <a:t>LHC25doublet</a:t>
            </a:r>
          </a:p>
          <a:p>
            <a:r>
              <a:rPr lang="en-US" sz="1500" b="1" dirty="0" smtClean="0">
                <a:solidFill>
                  <a:srgbClr val="0000FF"/>
                </a:solidFill>
              </a:rPr>
              <a:t>1.6 x 10</a:t>
            </a:r>
            <a:r>
              <a:rPr lang="en-US" sz="1500" b="1" baseline="30000" dirty="0" smtClean="0">
                <a:solidFill>
                  <a:srgbClr val="0000FF"/>
                </a:solidFill>
              </a:rPr>
              <a:t>11</a:t>
            </a:r>
            <a:r>
              <a:rPr lang="en-US" sz="1500" b="1" dirty="0" smtClean="0">
                <a:solidFill>
                  <a:srgbClr val="0000FF"/>
                </a:solidFill>
              </a:rPr>
              <a:t> p/</a:t>
            </a:r>
            <a:r>
              <a:rPr lang="en-US" sz="1500" b="1" dirty="0" smtClean="0">
                <a:solidFill>
                  <a:srgbClr val="0000FF"/>
                </a:solidFill>
              </a:rPr>
              <a:t>doublet *</a:t>
            </a:r>
            <a:endParaRPr lang="en-US" sz="1500" b="1" dirty="0" smtClean="0">
              <a:solidFill>
                <a:srgbClr val="0000FF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486400" y="4717313"/>
            <a:ext cx="22459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solidFill>
                  <a:srgbClr val="0000FF"/>
                </a:solidFill>
              </a:rPr>
              <a:t>LHC25 (</a:t>
            </a:r>
            <a:r>
              <a:rPr lang="en-US" sz="1500" b="1" dirty="0" err="1" smtClean="0">
                <a:solidFill>
                  <a:srgbClr val="0000FF"/>
                </a:solidFill>
              </a:rPr>
              <a:t>std</a:t>
            </a:r>
            <a:r>
              <a:rPr lang="en-US" sz="1500" b="1" dirty="0" smtClean="0">
                <a:solidFill>
                  <a:srgbClr val="0000FF"/>
                </a:solidFill>
              </a:rPr>
              <a:t>/BCMS)</a:t>
            </a:r>
          </a:p>
          <a:p>
            <a:r>
              <a:rPr lang="en-US" sz="1500" b="1" dirty="0">
                <a:solidFill>
                  <a:srgbClr val="0000FF"/>
                </a:solidFill>
              </a:rPr>
              <a:t>u</a:t>
            </a:r>
            <a:r>
              <a:rPr lang="en-US" sz="1500" b="1" dirty="0" smtClean="0">
                <a:solidFill>
                  <a:srgbClr val="0000FF"/>
                </a:solidFill>
              </a:rPr>
              <a:t>p to 1.3 x 10</a:t>
            </a:r>
            <a:r>
              <a:rPr lang="en-US" sz="1500" b="1" baseline="30000" dirty="0" smtClean="0">
                <a:solidFill>
                  <a:srgbClr val="0000FF"/>
                </a:solidFill>
              </a:rPr>
              <a:t>11</a:t>
            </a:r>
            <a:r>
              <a:rPr lang="en-US" sz="1500" b="1" dirty="0" smtClean="0">
                <a:solidFill>
                  <a:srgbClr val="0000FF"/>
                </a:solidFill>
              </a:rPr>
              <a:t> p/</a:t>
            </a:r>
            <a:r>
              <a:rPr lang="en-US" sz="1500" b="1" dirty="0" smtClean="0">
                <a:solidFill>
                  <a:srgbClr val="0000FF"/>
                </a:solidFill>
              </a:rPr>
              <a:t>b *</a:t>
            </a:r>
            <a:endParaRPr lang="en-US" sz="1500" b="1" dirty="0" smtClean="0">
              <a:solidFill>
                <a:srgbClr val="0000FF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110835" y="6259378"/>
            <a:ext cx="22463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solidFill>
                  <a:srgbClr val="0000FF"/>
                </a:solidFill>
              </a:rPr>
              <a:t>LHC25 </a:t>
            </a:r>
            <a:r>
              <a:rPr lang="en-US" sz="1500" b="1" dirty="0" smtClean="0">
                <a:solidFill>
                  <a:srgbClr val="0000FF"/>
                </a:solidFill>
              </a:rPr>
              <a:t>(</a:t>
            </a:r>
            <a:r>
              <a:rPr lang="en-US" sz="1500" b="1" dirty="0" err="1" smtClean="0">
                <a:solidFill>
                  <a:srgbClr val="0000FF"/>
                </a:solidFill>
              </a:rPr>
              <a:t>std</a:t>
            </a:r>
            <a:r>
              <a:rPr lang="en-US" sz="1500" b="1" dirty="0" smtClean="0">
                <a:solidFill>
                  <a:srgbClr val="0000FF"/>
                </a:solidFill>
              </a:rPr>
              <a:t>/BCMS</a:t>
            </a:r>
            <a:r>
              <a:rPr lang="en-US" sz="1500" b="1" dirty="0" smtClean="0">
                <a:solidFill>
                  <a:srgbClr val="0000FF"/>
                </a:solidFill>
              </a:rPr>
              <a:t>)</a:t>
            </a:r>
          </a:p>
          <a:p>
            <a:r>
              <a:rPr lang="en-US" sz="1500" b="1" dirty="0">
                <a:solidFill>
                  <a:srgbClr val="0000FF"/>
                </a:solidFill>
              </a:rPr>
              <a:t>u</a:t>
            </a:r>
            <a:r>
              <a:rPr lang="en-US" sz="1500" b="1" dirty="0" smtClean="0">
                <a:solidFill>
                  <a:srgbClr val="0000FF"/>
                </a:solidFill>
              </a:rPr>
              <a:t>p to 1.3 x 10</a:t>
            </a:r>
            <a:r>
              <a:rPr lang="en-US" sz="1500" b="1" baseline="30000" dirty="0" smtClean="0">
                <a:solidFill>
                  <a:srgbClr val="0000FF"/>
                </a:solidFill>
              </a:rPr>
              <a:t>11</a:t>
            </a:r>
            <a:r>
              <a:rPr lang="en-US" sz="1500" b="1" dirty="0" smtClean="0">
                <a:solidFill>
                  <a:srgbClr val="0000FF"/>
                </a:solidFill>
              </a:rPr>
              <a:t> p/</a:t>
            </a:r>
            <a:r>
              <a:rPr lang="en-US" sz="1500" b="1" dirty="0" smtClean="0">
                <a:solidFill>
                  <a:srgbClr val="0000FF"/>
                </a:solidFill>
              </a:rPr>
              <a:t>b *</a:t>
            </a:r>
            <a:endParaRPr lang="en-US" sz="1500" b="1" dirty="0" smtClean="0">
              <a:solidFill>
                <a:srgbClr val="0000FF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067944" y="5483496"/>
            <a:ext cx="4380528" cy="1257872"/>
            <a:chOff x="3975802" y="4769507"/>
            <a:chExt cx="4472670" cy="1326816"/>
          </a:xfrm>
        </p:grpSpPr>
        <p:cxnSp>
          <p:nvCxnSpPr>
            <p:cNvPr id="45" name="Straight Arrow Connector 44"/>
            <p:cNvCxnSpPr>
              <a:endCxn id="10" idx="1"/>
            </p:cNvCxnSpPr>
            <p:nvPr/>
          </p:nvCxnSpPr>
          <p:spPr>
            <a:xfrm flipV="1">
              <a:off x="3975802" y="5061895"/>
              <a:ext cx="2265405" cy="884674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6241207" y="4769507"/>
              <a:ext cx="2003603" cy="584776"/>
            </a:xfrm>
            <a:prstGeom prst="rect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Use of low e-cloud filling patterns</a:t>
              </a:r>
              <a:endParaRPr lang="en-US" sz="1600" dirty="0"/>
            </a:p>
          </p:txBody>
        </p:sp>
        <p:sp>
          <p:nvSpPr>
            <p:cNvPr id="12" name="TextBox 11"/>
            <p:cNvSpPr txBox="1"/>
            <p:nvPr/>
          </p:nvSpPr>
          <p:spPr>
            <a:xfrm rot="20310737">
              <a:off x="4177882" y="5200165"/>
              <a:ext cx="192691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 smtClean="0"/>
                <a:t>Or, if scrubbing not sufficient</a:t>
              </a:r>
              <a:endParaRPr lang="en-US" sz="15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052571" y="5311493"/>
              <a:ext cx="2395901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 smtClean="0">
                  <a:solidFill>
                    <a:srgbClr val="0000FF"/>
                  </a:solidFill>
                </a:rPr>
                <a:t>Possible alternative</a:t>
              </a:r>
            </a:p>
            <a:p>
              <a:pPr algn="ctr"/>
              <a:r>
                <a:rPr lang="en-US" sz="1500" b="1" dirty="0" smtClean="0">
                  <a:solidFill>
                    <a:srgbClr val="0000FF"/>
                  </a:solidFill>
                </a:rPr>
                <a:t>LHC25 (8b+4e)</a:t>
              </a:r>
            </a:p>
            <a:p>
              <a:pPr algn="ctr"/>
              <a:r>
                <a:rPr lang="en-US" sz="1500" b="1" dirty="0">
                  <a:solidFill>
                    <a:srgbClr val="0000FF"/>
                  </a:solidFill>
                </a:rPr>
                <a:t>u</a:t>
              </a:r>
              <a:r>
                <a:rPr lang="en-US" sz="1500" b="1" dirty="0" smtClean="0">
                  <a:solidFill>
                    <a:srgbClr val="0000FF"/>
                  </a:solidFill>
                </a:rPr>
                <a:t>p to 1.8 x 10</a:t>
              </a:r>
              <a:r>
                <a:rPr lang="en-US" sz="1500" b="1" baseline="30000" dirty="0" smtClean="0">
                  <a:solidFill>
                    <a:srgbClr val="0000FF"/>
                  </a:solidFill>
                </a:rPr>
                <a:t>11</a:t>
              </a:r>
              <a:r>
                <a:rPr lang="en-US" sz="1500" b="1" dirty="0" smtClean="0">
                  <a:solidFill>
                    <a:srgbClr val="0000FF"/>
                  </a:solidFill>
                </a:rPr>
                <a:t> p/</a:t>
              </a:r>
              <a:r>
                <a:rPr lang="en-US" sz="1500" b="1" dirty="0" smtClean="0">
                  <a:solidFill>
                    <a:srgbClr val="0000FF"/>
                  </a:solidFill>
                </a:rPr>
                <a:t>b *</a:t>
              </a:r>
              <a:endParaRPr lang="en-US" sz="1500" b="1" dirty="0" smtClean="0">
                <a:solidFill>
                  <a:srgbClr val="0000FF"/>
                </a:solidFill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0" y="836712"/>
            <a:ext cx="2051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M. Lamont, LMC, 10/09/2014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2702" y="6564243"/>
            <a:ext cx="14784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FF"/>
                </a:solidFill>
              </a:rPr>
              <a:t>* At LHC injection</a:t>
            </a:r>
            <a:endParaRPr lang="en-US" sz="12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681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0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0" y="-41275"/>
            <a:ext cx="8610600" cy="1598067"/>
          </a:xfrm>
        </p:spPr>
        <p:txBody>
          <a:bodyPr/>
          <a:lstStyle/>
          <a:p>
            <a:r>
              <a:rPr lang="en-US" sz="7200" dirty="0">
                <a:latin typeface="Bookman Old Style" charset="0"/>
                <a:ea typeface="ＭＳ Ｐゴシック" charset="0"/>
              </a:rPr>
              <a:t>Outline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5112568"/>
          </a:xfrm>
        </p:spPr>
        <p:txBody>
          <a:bodyPr>
            <a:normAutofit/>
          </a:bodyPr>
          <a:lstStyle/>
          <a:p>
            <a:pPr marL="288000" lvl="1" indent="360000">
              <a:spcAft>
                <a:spcPts val="0"/>
              </a:spcAft>
              <a:buClr>
                <a:schemeClr val="accent1">
                  <a:lumMod val="20000"/>
                  <a:lumOff val="80000"/>
                </a:schemeClr>
              </a:buClr>
              <a:buFont typeface="Wingdings" charset="0"/>
              <a:buChar char="q"/>
            </a:pPr>
            <a:r>
              <a:rPr lang="en-US" sz="3200" dirty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 LHC requirements for the injectors</a:t>
            </a: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sz="3200" dirty="0" smtClean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 </a:t>
            </a:r>
            <a:r>
              <a:rPr lang="en-US" sz="3200" dirty="0" smtClean="0">
                <a:latin typeface="Chalkboard" charset="0"/>
                <a:ea typeface="ＭＳ Ｐゴシック" charset="0"/>
              </a:rPr>
              <a:t>Single </a:t>
            </a:r>
            <a:r>
              <a:rPr lang="en-US" sz="3200" dirty="0">
                <a:latin typeface="Chalkboard" charset="0"/>
                <a:ea typeface="ＭＳ Ｐゴシック" charset="0"/>
              </a:rPr>
              <a:t>bunch beams</a:t>
            </a:r>
          </a:p>
          <a:p>
            <a:pPr marL="288000" lvl="1" indent="360000">
              <a:spcAft>
                <a:spcPts val="0"/>
              </a:spcAft>
              <a:buClrTx/>
              <a:buFont typeface="Wingdings" charset="0"/>
              <a:buChar char="q"/>
            </a:pPr>
            <a:r>
              <a:rPr lang="en-US" sz="3200" dirty="0" smtClean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 25 </a:t>
            </a:r>
            <a:r>
              <a:rPr lang="en-US" sz="3200" dirty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ns and 50 ns physics beams </a:t>
            </a:r>
          </a:p>
          <a:p>
            <a:pPr marL="288000" lvl="1" indent="360000">
              <a:spcAft>
                <a:spcPts val="0"/>
              </a:spcAft>
              <a:buClrTx/>
              <a:buFont typeface="Wingdings" charset="0"/>
              <a:buChar char="q"/>
            </a:pPr>
            <a:r>
              <a:rPr lang="en-US" sz="3200" dirty="0" smtClean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 Doublet scrubbing beam and 8b+4e beam</a:t>
            </a:r>
            <a:endParaRPr lang="en-US" sz="3200" dirty="0">
              <a:solidFill>
                <a:srgbClr val="E2DDF3"/>
              </a:solidFill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ClrTx/>
              <a:buFont typeface="Wingdings" charset="0"/>
              <a:buChar char="q"/>
            </a:pPr>
            <a:r>
              <a:rPr lang="en-US" sz="3200" dirty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 LHC Ion </a:t>
            </a:r>
            <a:r>
              <a:rPr lang="en-US" sz="3200" dirty="0" smtClean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beam</a:t>
            </a:r>
            <a:endParaRPr lang="en-US" sz="3200" dirty="0" smtClean="0">
              <a:solidFill>
                <a:srgbClr val="E2DDF3"/>
              </a:solidFill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ClrTx/>
              <a:buFont typeface="Wingdings" charset="0"/>
              <a:buChar char="q"/>
            </a:pPr>
            <a:r>
              <a:rPr lang="en-US" sz="3200" dirty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 </a:t>
            </a:r>
            <a:r>
              <a:rPr lang="en-US" sz="3200" dirty="0" smtClean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LHC beams’ status and planning</a:t>
            </a:r>
            <a:endParaRPr lang="en-US" sz="3200" dirty="0" smtClean="0">
              <a:solidFill>
                <a:srgbClr val="E2DDF3"/>
              </a:solidFill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ClrTx/>
              <a:buFont typeface="Wingdings" charset="0"/>
              <a:buChar char="q"/>
            </a:pPr>
            <a:r>
              <a:rPr lang="en-US" sz="3200" dirty="0" smtClean="0">
                <a:solidFill>
                  <a:srgbClr val="E2DDF3"/>
                </a:solidFill>
                <a:latin typeface="Chalkboard" charset="0"/>
                <a:ea typeface="ＭＳ Ｐゴシック" charset="0"/>
              </a:rPr>
              <a:t> Conclusions</a:t>
            </a:r>
            <a:endParaRPr lang="en-US" sz="3200" dirty="0">
              <a:solidFill>
                <a:srgbClr val="E2DDF3"/>
              </a:solidFill>
              <a:latin typeface="Chalkboard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1475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0"/>
            <a:ext cx="6904038" cy="1411941"/>
          </a:xfrm>
        </p:spPr>
        <p:txBody>
          <a:bodyPr/>
          <a:lstStyle/>
          <a:p>
            <a:r>
              <a:rPr lang="en-US" sz="4000" u="none" dirty="0" smtClean="0"/>
              <a:t>LHCPROBE &amp; LHCINDIV – specs @LHC injection</a:t>
            </a:r>
            <a:endParaRPr lang="en-US" sz="4000" u="none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4254903"/>
              </p:ext>
            </p:extLst>
          </p:nvPr>
        </p:nvGraphicFramePr>
        <p:xfrm>
          <a:off x="1043608" y="1556792"/>
          <a:ext cx="6474158" cy="14833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103670"/>
                <a:gridCol w="1674360"/>
                <a:gridCol w="1696128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LHCPROBE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LHCINDIV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Intensity [p/b]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5 x 10</a:t>
                      </a:r>
                      <a:r>
                        <a:rPr lang="en-US" baseline="30000" dirty="0" smtClean="0"/>
                        <a:t>9</a:t>
                      </a:r>
                      <a:r>
                        <a:rPr lang="en-US" dirty="0" smtClean="0"/>
                        <a:t> – 2 x 10</a:t>
                      </a:r>
                      <a:r>
                        <a:rPr lang="en-US" baseline="30000" dirty="0" smtClean="0"/>
                        <a:t>10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 x 10</a:t>
                      </a:r>
                      <a:r>
                        <a:rPr lang="en-US" baseline="30000" dirty="0" smtClean="0"/>
                        <a:t>10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– 3 x 10</a:t>
                      </a:r>
                      <a:r>
                        <a:rPr lang="en-US" baseline="30000" dirty="0" smtClean="0"/>
                        <a:t>11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Transverse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e</a:t>
                      </a:r>
                      <a:r>
                        <a:rPr lang="en-US" dirty="0" err="1" smtClean="0"/>
                        <a:t>mittance</a:t>
                      </a:r>
                      <a:r>
                        <a:rPr lang="en-US" dirty="0" smtClean="0"/>
                        <a:t>, 1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dirty="0" smtClean="0"/>
                        <a:t> [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dirty="0" smtClean="0"/>
                        <a:t>m]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&lt; 2.5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Longitudinal </a:t>
                      </a:r>
                      <a:r>
                        <a:rPr lang="en-US" dirty="0" err="1" smtClean="0"/>
                        <a:t>emittance</a:t>
                      </a:r>
                      <a:r>
                        <a:rPr lang="en-US" dirty="0" smtClean="0"/>
                        <a:t> [</a:t>
                      </a:r>
                      <a:r>
                        <a:rPr lang="en-US" dirty="0" err="1" smtClean="0"/>
                        <a:t>eVs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0.35 – 0.5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-905" y="3645024"/>
            <a:ext cx="9144000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0" fontAlgn="base" hangingPunct="0">
              <a:spcBef>
                <a:spcPts val="24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8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1pPr>
            <a:lvl2pPr marL="6858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Candara" charset="0"/>
              <a:buChar char="•"/>
              <a:defRPr sz="26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2pPr>
            <a:lvl3pPr marL="10350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4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3pPr>
            <a:lvl4pPr marL="13716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Candara" charset="0"/>
              <a:buChar char="•"/>
              <a:defRPr sz="22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4pPr>
            <a:lvl5pPr marL="17208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0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LHCPROBE (=LHCPILOT) usually with intensities ≤ </a:t>
            </a:r>
            <a:r>
              <a:rPr lang="en-US" dirty="0" smtClean="0">
                <a:latin typeface="Chalkboard" charset="0"/>
                <a:ea typeface="ＭＳ Ｐゴシック" charset="0"/>
              </a:rPr>
              <a:t>10</a:t>
            </a:r>
            <a:r>
              <a:rPr lang="en-US" baseline="30000" dirty="0" smtClean="0">
                <a:latin typeface="Chalkboard" charset="0"/>
                <a:ea typeface="ＭＳ Ｐゴシック" charset="0"/>
              </a:rPr>
              <a:t>10</a:t>
            </a:r>
            <a:r>
              <a:rPr lang="el-GR" dirty="0">
                <a:latin typeface="Chalkboard" charset="0"/>
                <a:ea typeface="ＭＳ Ｐゴシック" charset="0"/>
              </a:rPr>
              <a:t> </a:t>
            </a:r>
            <a:r>
              <a:rPr lang="en-US" dirty="0" smtClean="0">
                <a:latin typeface="Chalkboard" charset="0"/>
                <a:ea typeface="ＭＳ Ｐゴシック" charset="0"/>
              </a:rPr>
              <a:t>p</a:t>
            </a:r>
            <a:r>
              <a:rPr lang="en-US" dirty="0">
                <a:latin typeface="Chalkboard" charset="0"/>
                <a:ea typeface="ＭＳ Ｐゴシック" charset="0"/>
              </a:rPr>
              <a:t>/b, transverse emittance not </a:t>
            </a:r>
            <a:r>
              <a:rPr lang="en-US" dirty="0" smtClean="0">
                <a:latin typeface="Chalkboard" charset="0"/>
                <a:ea typeface="ＭＳ Ｐゴシック" charset="0"/>
              </a:rPr>
              <a:t>critical (but anyhow small)</a:t>
            </a:r>
            <a:endParaRPr lang="en-US" dirty="0"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>
                <a:latin typeface="Chalkboard" charset="0"/>
                <a:ea typeface="ＭＳ Ｐゴシック" charset="0"/>
              </a:rPr>
              <a:t>LHCINDIV parameter range also extended in MDs to produce single bunches with up to 4 x 10</a:t>
            </a:r>
            <a:r>
              <a:rPr lang="en-US" baseline="30000" dirty="0">
                <a:latin typeface="Chalkboard" charset="0"/>
                <a:ea typeface="ＭＳ Ｐゴシック" charset="0"/>
              </a:rPr>
              <a:t>11</a:t>
            </a:r>
            <a:r>
              <a:rPr lang="en-US" dirty="0">
                <a:latin typeface="Chalkboard" charset="0"/>
                <a:ea typeface="ＭＳ Ｐゴシック" charset="0"/>
              </a:rPr>
              <a:t> p/b and/or with lower longitudinal </a:t>
            </a:r>
            <a:r>
              <a:rPr lang="en-US" dirty="0" err="1">
                <a:latin typeface="Chalkboard" charset="0"/>
                <a:ea typeface="ＭＳ Ｐゴシック" charset="0"/>
              </a:rPr>
              <a:t>emittances</a:t>
            </a:r>
            <a:r>
              <a:rPr lang="en-US" dirty="0">
                <a:latin typeface="Chalkboard" charset="0"/>
                <a:ea typeface="ＭＳ Ｐゴシック" charset="0"/>
              </a:rPr>
              <a:t> </a:t>
            </a:r>
            <a:r>
              <a:rPr lang="en-US" dirty="0" smtClean="0">
                <a:latin typeface="Chalkboard" charset="0"/>
                <a:ea typeface="ＭＳ Ｐゴシック" charset="0"/>
              </a:rPr>
              <a:t>(</a:t>
            </a:r>
            <a:r>
              <a:rPr lang="en-US" dirty="0">
                <a:latin typeface="Chalkboard" charset="0"/>
                <a:ea typeface="ＭＳ Ｐゴシック" charset="0"/>
              </a:rPr>
              <a:t>down to 0.15 </a:t>
            </a:r>
            <a:r>
              <a:rPr lang="en-US" dirty="0" err="1">
                <a:latin typeface="Chalkboard" charset="0"/>
                <a:ea typeface="ＭＳ Ｐゴシック" charset="0"/>
              </a:rPr>
              <a:t>eVs</a:t>
            </a:r>
            <a:r>
              <a:rPr lang="en-US" dirty="0">
                <a:latin typeface="Chalkboard" charset="0"/>
                <a:ea typeface="ＭＳ Ｐゴシック" charset="0"/>
              </a:rPr>
              <a:t>) at SPS injection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High-intensity </a:t>
            </a:r>
            <a:r>
              <a:rPr lang="en-US" dirty="0">
                <a:latin typeface="Chalkboard" charset="0"/>
                <a:ea typeface="ＭＳ Ｐゴシック" charset="0"/>
              </a:rPr>
              <a:t>variants for possible impedance or beam-beam </a:t>
            </a:r>
            <a:r>
              <a:rPr lang="en-US" dirty="0" smtClean="0">
                <a:latin typeface="Chalkboard" charset="0"/>
                <a:ea typeface="ＭＳ Ｐゴシック" charset="0"/>
              </a:rPr>
              <a:t>studies</a:t>
            </a:r>
            <a:endParaRPr lang="en-US" dirty="0">
              <a:latin typeface="Chalkboard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3119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0" y="1412776"/>
            <a:ext cx="9144000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7500" lnSpcReduction="20000"/>
          </a:bodyPr>
          <a:lstStyle>
            <a:lvl1pPr marL="342900" indent="-342900" algn="l" rtl="0" eaLnBrk="0" fontAlgn="base" hangingPunct="0">
              <a:spcBef>
                <a:spcPts val="24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8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1pPr>
            <a:lvl2pPr marL="6858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Candara" charset="0"/>
              <a:buChar char="•"/>
              <a:defRPr sz="26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2pPr>
            <a:lvl3pPr marL="10350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4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3pPr>
            <a:lvl4pPr marL="13716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Candara" charset="0"/>
              <a:buChar char="•"/>
              <a:defRPr sz="22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4pPr>
            <a:lvl5pPr marL="17208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0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>
                <a:latin typeface="Chalkboard" charset="0"/>
                <a:ea typeface="ＭＳ Ｐゴシック" charset="0"/>
              </a:rPr>
              <a:t>Production mechanism improved in PSB since 2013, covering parameter range for both type of beams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>
                <a:latin typeface="Chalkboard" charset="0"/>
                <a:ea typeface="ＭＳ Ｐゴシック" charset="0"/>
              </a:rPr>
              <a:t>Reworking of controlled longitudinal blow up (C16 and C02 parameters) during first part of PSB cycle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Unique </a:t>
            </a:r>
            <a:r>
              <a:rPr lang="en-US" dirty="0">
                <a:latin typeface="Chalkboard" charset="0"/>
                <a:ea typeface="ＭＳ Ｐゴシック" charset="0"/>
              </a:rPr>
              <a:t>knob (C16 voltage) for intensity control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>
                <a:latin typeface="Chalkboard" charset="0"/>
                <a:ea typeface="ＭＳ Ｐゴシック" charset="0"/>
              </a:rPr>
              <a:t>Preserving the 6D phase space volume for different intensity values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>
                <a:latin typeface="Chalkboard" charset="0"/>
                <a:ea typeface="ＭＳ Ｐゴシック" charset="0"/>
              </a:rPr>
              <a:t>Excellent shot-to-shot reproducibility and control of both intensity and longitudinal emittance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0341"/>
            <a:ext cx="7696201" cy="1411941"/>
          </a:xfrm>
        </p:spPr>
        <p:txBody>
          <a:bodyPr/>
          <a:lstStyle/>
          <a:p>
            <a:r>
              <a:rPr lang="en-US" sz="4800" u="none" dirty="0" smtClean="0"/>
              <a:t>LHCPROBE &amp; LHCINDIV</a:t>
            </a:r>
            <a:endParaRPr lang="en-US" sz="4800" u="non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8368" y="3720916"/>
            <a:ext cx="3189988" cy="31644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3681376"/>
            <a:ext cx="3151059" cy="3132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131840" y="3861048"/>
            <a:ext cx="1065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1x10</a:t>
            </a:r>
            <a:r>
              <a:rPr lang="en-US" b="1" baseline="30000" dirty="0" smtClean="0"/>
              <a:t>11</a:t>
            </a:r>
            <a:r>
              <a:rPr lang="en-US" b="1" dirty="0" smtClean="0"/>
              <a:t> p</a:t>
            </a:r>
            <a:endParaRPr lang="en-US" b="1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6948264" y="3861048"/>
            <a:ext cx="1065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2x10</a:t>
            </a:r>
            <a:r>
              <a:rPr lang="en-US" b="1" baseline="30000" dirty="0" smtClean="0">
                <a:solidFill>
                  <a:srgbClr val="000000"/>
                </a:solidFill>
              </a:rPr>
              <a:t>11</a:t>
            </a:r>
            <a:r>
              <a:rPr lang="en-US" b="1" dirty="0" smtClean="0">
                <a:solidFill>
                  <a:srgbClr val="000000"/>
                </a:solidFill>
              </a:rPr>
              <a:t> p</a:t>
            </a:r>
            <a:endParaRPr lang="en-US" b="1" baseline="30000" dirty="0">
              <a:solidFill>
                <a:srgbClr val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067944" y="1628800"/>
            <a:ext cx="5076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S</a:t>
            </a:r>
            <a:r>
              <a:rPr lang="en-US" b="1" dirty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. Hancock, CERN-ATS-Note-2013-040 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MD</a:t>
            </a:r>
            <a:endParaRPr lang="en-US" b="1" dirty="0">
              <a:solidFill>
                <a:srgbClr val="00C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554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LHCINDIV </a:t>
            </a:r>
            <a:r>
              <a:rPr lang="en-US" dirty="0" smtClean="0"/>
              <a:t> for </a:t>
            </a:r>
            <a:br>
              <a:rPr lang="en-US" dirty="0" smtClean="0"/>
            </a:br>
            <a:r>
              <a:rPr lang="en-US" dirty="0" smtClean="0"/>
              <a:t>Van </a:t>
            </a:r>
            <a:r>
              <a:rPr lang="en-US" dirty="0"/>
              <a:t>der </a:t>
            </a:r>
            <a:r>
              <a:rPr lang="en-US" dirty="0" smtClean="0"/>
              <a:t>Meer scans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51520" y="3284984"/>
            <a:ext cx="4331412" cy="3307460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13200" indent="-277200" algn="l" rtl="0" eaLnBrk="1" latinLnBrk="0" hangingPunct="1">
              <a:spcBef>
                <a:spcPts val="1900"/>
              </a:spcBef>
              <a:buClr>
                <a:schemeClr val="tx1"/>
              </a:buClr>
              <a:buSzPct val="80000"/>
              <a:buFont typeface="Courier New"/>
              <a:buChar char="o"/>
              <a:defRPr kumimoji="0"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3600" indent="-277200" algn="l" rtl="0" eaLnBrk="1" latinLnBrk="0" hangingPunct="1">
              <a:spcBef>
                <a:spcPts val="800"/>
              </a:spcBef>
              <a:spcAft>
                <a:spcPts val="400"/>
              </a:spcAft>
              <a:buClr>
                <a:schemeClr val="tx1"/>
              </a:buClr>
              <a:buSzPct val="90000"/>
              <a:buFont typeface="Arial"/>
              <a:buChar char="•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52000" algn="l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85000"/>
              <a:buFont typeface="Lucida Grande"/>
              <a:buChar char="−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 eaLnBrk="0" hangingPunct="0">
              <a:spcBef>
                <a:spcPts val="2400"/>
              </a:spcBef>
              <a:buClr>
                <a:srgbClr val="BAABE3"/>
              </a:buClr>
              <a:buSzTx/>
              <a:buFont typeface="Wingdings" charset="2"/>
              <a:buChar char="q"/>
            </a:pPr>
            <a:r>
              <a:rPr lang="en-US" sz="2000" dirty="0">
                <a:solidFill>
                  <a:srgbClr val="2F1F58"/>
                </a:solidFill>
                <a:latin typeface="Chalkboard"/>
                <a:ea typeface="ＭＳ Ｐゴシック" charset="-128"/>
                <a:cs typeface="Chalkboard"/>
              </a:rPr>
              <a:t>P</a:t>
            </a:r>
            <a:r>
              <a:rPr lang="en-US" sz="2000" dirty="0" smtClean="0">
                <a:solidFill>
                  <a:srgbClr val="2F1F58"/>
                </a:solidFill>
                <a:latin typeface="Chalkboard"/>
                <a:ea typeface="ＭＳ Ｐゴシック" charset="-128"/>
                <a:cs typeface="Chalkboard"/>
              </a:rPr>
              <a:t>rocedure for producing Gaussian bunches for </a:t>
            </a:r>
            <a:r>
              <a:rPr lang="en-US" sz="2000" dirty="0">
                <a:solidFill>
                  <a:srgbClr val="2F1F58"/>
                </a:solidFill>
                <a:latin typeface="Chalkboard"/>
                <a:ea typeface="ＭＳ Ｐゴシック" charset="-128"/>
                <a:cs typeface="Chalkboard"/>
              </a:rPr>
              <a:t>Van der Meer scans </a:t>
            </a:r>
            <a:r>
              <a:rPr lang="en-US" sz="2000" dirty="0" smtClean="0">
                <a:solidFill>
                  <a:srgbClr val="2F1F58"/>
                </a:solidFill>
                <a:latin typeface="Chalkboard"/>
                <a:ea typeface="ＭＳ Ｐゴシック" charset="-128"/>
                <a:cs typeface="Chalkboard"/>
              </a:rPr>
              <a:t> established in 2012</a:t>
            </a:r>
          </a:p>
          <a:p>
            <a:pPr marL="685800" lvl="1" indent="-336550" eaLnBrk="0" hangingPunct="0">
              <a:spcBef>
                <a:spcPts val="600"/>
              </a:spcBef>
              <a:spcAft>
                <a:spcPct val="0"/>
              </a:spcAft>
              <a:buClr>
                <a:srgbClr val="2F1F58"/>
              </a:buClr>
              <a:buSzTx/>
              <a:buFont typeface="Wingdings" charset="2"/>
              <a:buChar char="q"/>
            </a:pPr>
            <a:r>
              <a:rPr lang="en-US" sz="1800" dirty="0" smtClean="0">
                <a:solidFill>
                  <a:srgbClr val="2F1F58"/>
                </a:solidFill>
                <a:latin typeface="Chalkboard"/>
                <a:ea typeface="ＭＳ Ｐゴシック" charset="-128"/>
                <a:cs typeface="Chalkboard"/>
              </a:rPr>
              <a:t>Based on longitudinal AND transverse shaving in the PSB to obtain “large” emittance single bunches with under-populated tails</a:t>
            </a:r>
          </a:p>
          <a:p>
            <a:pPr marL="685800" lvl="1" indent="-336550" eaLnBrk="0" hangingPunct="0">
              <a:spcBef>
                <a:spcPts val="600"/>
              </a:spcBef>
              <a:spcAft>
                <a:spcPct val="0"/>
              </a:spcAft>
              <a:buClr>
                <a:srgbClr val="2F1F58"/>
              </a:buClr>
              <a:buSzTx/>
              <a:buFont typeface="Wingdings" charset="2"/>
              <a:buChar char="q"/>
            </a:pPr>
            <a:r>
              <a:rPr lang="en-US" sz="1800" dirty="0" smtClean="0">
                <a:solidFill>
                  <a:srgbClr val="2F1F58"/>
                </a:solidFill>
                <a:latin typeface="Chalkboard"/>
                <a:ea typeface="ＭＳ Ｐゴシック" charset="-128"/>
                <a:cs typeface="Chalkboard"/>
              </a:rPr>
              <a:t>Provides </a:t>
            </a:r>
            <a:r>
              <a:rPr lang="en-US" sz="1800" dirty="0">
                <a:solidFill>
                  <a:srgbClr val="2F1F58"/>
                </a:solidFill>
                <a:latin typeface="Chalkboard"/>
                <a:ea typeface="ＭＳ Ｐゴシック" charset="-128"/>
                <a:cs typeface="Chalkboard"/>
              </a:rPr>
              <a:t>Gaussian bunches with the desired intensities in the SPS after scraping</a:t>
            </a:r>
          </a:p>
        </p:txBody>
      </p:sp>
      <p:pic>
        <p:nvPicPr>
          <p:cNvPr id="7" name="Picture 6" descr="HprofLogScale_02-11-2012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032" y="3140968"/>
            <a:ext cx="4168215" cy="313546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220072" y="1691516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To be reproduced in 2014/15 …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9799591"/>
              </p:ext>
            </p:extLst>
          </p:nvPr>
        </p:nvGraphicFramePr>
        <p:xfrm>
          <a:off x="251520" y="1628800"/>
          <a:ext cx="4778030" cy="14833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103670"/>
                <a:gridCol w="167436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Single bunch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beam parameters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Intensity [p/b]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7</a:t>
                      </a: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 –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9 x 10</a:t>
                      </a:r>
                      <a:r>
                        <a:rPr lang="en-US" sz="1600" baseline="30000" dirty="0" smtClean="0">
                          <a:solidFill>
                            <a:srgbClr val="000000"/>
                          </a:solidFill>
                        </a:rPr>
                        <a:t>10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Transverse</a:t>
                      </a: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 e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mittance, 1</a:t>
                      </a:r>
                      <a:r>
                        <a:rPr lang="el-GR" sz="1600" dirty="0" smtClean="0">
                          <a:solidFill>
                            <a:srgbClr val="000000"/>
                          </a:solidFill>
                        </a:rPr>
                        <a:t>σ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 [</a:t>
                      </a:r>
                      <a:r>
                        <a:rPr lang="en-US" sz="1600" dirty="0" err="1" smtClean="0">
                          <a:solidFill>
                            <a:srgbClr val="000000"/>
                          </a:solidFill>
                        </a:rPr>
                        <a:t>μm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]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≥ 2.5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Transverse distribution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Gaussian</a:t>
                      </a:r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5148064" y="2276872"/>
            <a:ext cx="3888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H. </a:t>
            </a:r>
            <a:r>
              <a:rPr lang="en-US" b="1" dirty="0" err="1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Bartosik</a:t>
            </a:r>
            <a:r>
              <a:rPr lang="en-US" b="1" dirty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 and G. </a:t>
            </a:r>
            <a:r>
              <a:rPr lang="en-US" b="1" dirty="0" err="1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Rumolo</a:t>
            </a:r>
            <a:r>
              <a:rPr lang="en-US" b="1" dirty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CERN-ACC-NOTE-2013-0008 MD</a:t>
            </a:r>
            <a:endParaRPr lang="en-US" b="1" dirty="0">
              <a:solidFill>
                <a:srgbClr val="00C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073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WIDTH" val="324"/>
  <p:tag name="DEFAULTHEIGHT" val="370"/>
  <p:tag name="DEFAULTMAGNIFICATION" val="2"/>
  <p:tag name="DEFAULTFONTSIZE" val="12"/>
</p:tagLst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fusion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Infusion">
      <a:majorFont>
        <a:latin typeface="Mistral"/>
        <a:ea typeface=""/>
        <a:cs typeface=""/>
        <a:font script="Jpan" typeface="ＭＳ Ｐ明朝"/>
      </a:majorFont>
      <a:minorFont>
        <a:latin typeface="Candara"/>
        <a:ea typeface=""/>
        <a:cs typeface=""/>
        <a:font script="Jpan" typeface="メイリオ"/>
      </a:minorFont>
    </a:fontScheme>
    <a:fmtScheme name="Infus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47547</TotalTime>
  <Words>3268</Words>
  <Application>Microsoft Macintosh PowerPoint</Application>
  <PresentationFormat>On-screen Show (4:3)</PresentationFormat>
  <Paragraphs>534</Paragraphs>
  <Slides>34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Infusion</vt:lpstr>
      <vt:lpstr>Operational Beams for the LHC  (in the injector complex)</vt:lpstr>
      <vt:lpstr>Acknowledgements</vt:lpstr>
      <vt:lpstr>Outline</vt:lpstr>
      <vt:lpstr>Outline</vt:lpstr>
      <vt:lpstr>(Proposed) LHC start up in 2015</vt:lpstr>
      <vt:lpstr>Outline</vt:lpstr>
      <vt:lpstr>LHCPROBE &amp; LHCINDIV – specs @LHC injection</vt:lpstr>
      <vt:lpstr>LHCPROBE &amp; LHCINDIV</vt:lpstr>
      <vt:lpstr>LHCINDIV  for  Van der Meer scans</vt:lpstr>
      <vt:lpstr>Outline</vt:lpstr>
      <vt:lpstr>LHC25 and LHC50 (standard &amp; BCMS)</vt:lpstr>
      <vt:lpstr>LHC50 (std &amp; BCMS) – pre-LS1 status</vt:lpstr>
      <vt:lpstr>LHC25 (std &amp; BCMS) – pre-LS1 status</vt:lpstr>
      <vt:lpstr>Pre-LS1 performance limits</vt:lpstr>
      <vt:lpstr>LHC50/25 beam production after LS1</vt:lpstr>
      <vt:lpstr>Post-LS1: PSB – PS transfer</vt:lpstr>
      <vt:lpstr>Post-LS1: PSB – PS transfer</vt:lpstr>
      <vt:lpstr>Post-LS1: LHC25  (std &amp; BCMS)</vt:lpstr>
      <vt:lpstr>Beam parameters at LHC injection after LS1</vt:lpstr>
      <vt:lpstr>Beam parameters at LHC injection after LS1</vt:lpstr>
      <vt:lpstr>Outline</vt:lpstr>
      <vt:lpstr>Doublet beam</vt:lpstr>
      <vt:lpstr>8b+4e scheme</vt:lpstr>
      <vt:lpstr>Outline</vt:lpstr>
      <vt:lpstr>LHC ion performance  in 2011</vt:lpstr>
      <vt:lpstr>LHC ion performance in 2013 projected to 2015</vt:lpstr>
      <vt:lpstr>LHC ion scheme in 2011</vt:lpstr>
      <vt:lpstr>LHC ion scheme in 2015</vt:lpstr>
      <vt:lpstr>Outline</vt:lpstr>
      <vt:lpstr>Revised Injector schedule 2014</vt:lpstr>
      <vt:lpstr>LHC beam status and planning</vt:lpstr>
      <vt:lpstr>Outline</vt:lpstr>
      <vt:lpstr>Conclusions</vt:lpstr>
      <vt:lpstr>PowerPoint Presentation</vt:lpstr>
    </vt:vector>
  </TitlesOfParts>
  <Company>SNS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FACILITIES OVERVIEW</dc:title>
  <dc:creator>Yannis Papaphilippou</dc:creator>
  <cp:lastModifiedBy>Ioannis Papapaphilippou</cp:lastModifiedBy>
  <cp:revision>2221</cp:revision>
  <cp:lastPrinted>2001-01-29T19:54:41Z</cp:lastPrinted>
  <dcterms:created xsi:type="dcterms:W3CDTF">2010-07-28T07:47:37Z</dcterms:created>
  <dcterms:modified xsi:type="dcterms:W3CDTF">2014-09-22T16:06:30Z</dcterms:modified>
</cp:coreProperties>
</file>