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63" r:id="rId2"/>
    <p:sldId id="495" r:id="rId3"/>
    <p:sldId id="497" r:id="rId4"/>
    <p:sldId id="509" r:id="rId5"/>
    <p:sldId id="524" r:id="rId6"/>
    <p:sldId id="530" r:id="rId7"/>
    <p:sldId id="507" r:id="rId8"/>
    <p:sldId id="523" r:id="rId9"/>
    <p:sldId id="508" r:id="rId10"/>
    <p:sldId id="511" r:id="rId11"/>
    <p:sldId id="512" r:id="rId12"/>
    <p:sldId id="513" r:id="rId13"/>
    <p:sldId id="521" r:id="rId14"/>
    <p:sldId id="525" r:id="rId15"/>
    <p:sldId id="522" r:id="rId16"/>
    <p:sldId id="519" r:id="rId17"/>
    <p:sldId id="520" r:id="rId18"/>
    <p:sldId id="501" r:id="rId19"/>
    <p:sldId id="526" r:id="rId20"/>
    <p:sldId id="528" r:id="rId21"/>
    <p:sldId id="529" r:id="rId22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ckhard Elsen" initials="E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5EB"/>
    <a:srgbClr val="FFFFFF"/>
    <a:srgbClr val="9C9E9F"/>
    <a:srgbClr val="DDDDDD"/>
    <a:srgbClr val="FFCC00"/>
    <a:srgbClr val="FF00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3" autoAdjust="0"/>
    <p:restoredTop sz="85855" autoAdjust="0"/>
  </p:normalViewPr>
  <p:slideViewPr>
    <p:cSldViewPr snapToGrid="0" snapToObjects="1">
      <p:cViewPr varScale="1">
        <p:scale>
          <a:sx n="63" d="100"/>
          <a:sy n="63" d="100"/>
        </p:scale>
        <p:origin x="-1608" y="-96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4" d="100"/>
          <a:sy n="44" d="100"/>
        </p:scale>
        <p:origin x="-2046" y="-108"/>
      </p:cViewPr>
      <p:guideLst>
        <p:guide orient="horz" pos="3224"/>
        <p:guide pos="223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725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725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fld id="{4BE9B0AF-ADE1-4B5A-A614-8476D94E7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67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725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2097"/>
            <a:ext cx="5679440" cy="4605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725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7" tIns="47374" rIns="94747" bIns="4737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fld id="{6BFCAA26-3EC7-4C76-8B6B-D929F35C61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580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742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494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6" name="Picture 11" descr="Markenzusatz_und_DESY-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46"/>
          <a:stretch>
            <a:fillRect/>
          </a:stretch>
        </p:blipFill>
        <p:spPr bwMode="auto">
          <a:xfrm>
            <a:off x="8066088" y="6124575"/>
            <a:ext cx="7461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Markenzusatz_und_DESY-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71" r="27632"/>
          <a:stretch>
            <a:fillRect/>
          </a:stretch>
        </p:blipFill>
        <p:spPr bwMode="auto">
          <a:xfrm>
            <a:off x="282575" y="6057900"/>
            <a:ext cx="3022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Helmholtz-Logo_schwarz_70_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5440363"/>
            <a:ext cx="1079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34736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844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444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lien_footer_strukm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30988"/>
            <a:ext cx="914400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 txBox="1">
            <a:spLocks noChangeArrowheads="1"/>
          </p:cNvSpPr>
          <p:nvPr userDrawn="1"/>
        </p:nvSpPr>
        <p:spPr bwMode="auto">
          <a:xfrm>
            <a:off x="115888" y="6565900"/>
            <a:ext cx="21336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de-DE" sz="900" smtClean="0">
                <a:solidFill>
                  <a:schemeClr val="bg1"/>
                </a:solidFill>
              </a:rPr>
              <a:t>PAGE </a:t>
            </a:r>
            <a:fld id="{5CE067E0-6D9B-474F-9BAF-0554A790F158}" type="slidenum">
              <a:rPr lang="de-DE" altLang="de-DE" sz="9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de-DE" altLang="de-DE" sz="900" smtClean="0">
              <a:solidFill>
                <a:schemeClr val="bg1"/>
              </a:solidFill>
            </a:endParaRPr>
          </a:p>
        </p:txBody>
      </p:sp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3114675" y="6684963"/>
            <a:ext cx="56388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900" dirty="0" smtClean="0">
                <a:solidFill>
                  <a:schemeClr val="bg1"/>
                </a:solidFill>
              </a:rPr>
              <a:t>DESY – </a:t>
            </a:r>
            <a:r>
              <a:rPr lang="de-DE" altLang="en-US" sz="900" dirty="0" err="1" smtClean="0">
                <a:solidFill>
                  <a:schemeClr val="bg1"/>
                </a:solidFill>
              </a:rPr>
              <a:t>Some</a:t>
            </a:r>
            <a:r>
              <a:rPr lang="de-DE" altLang="en-US" sz="900" dirty="0" smtClean="0">
                <a:solidFill>
                  <a:schemeClr val="bg1"/>
                </a:solidFill>
              </a:rPr>
              <a:t> </a:t>
            </a:r>
            <a:r>
              <a:rPr lang="de-DE" altLang="en-US" sz="900" dirty="0" err="1" smtClean="0">
                <a:solidFill>
                  <a:schemeClr val="bg1"/>
                </a:solidFill>
              </a:rPr>
              <a:t>Numbers</a:t>
            </a:r>
            <a:endParaRPr lang="de-DE" altLang="en-US" sz="900" dirty="0">
              <a:solidFill>
                <a:schemeClr val="bg1"/>
              </a:solidFill>
            </a:endParaRPr>
          </a:p>
        </p:txBody>
      </p:sp>
      <p:sp>
        <p:nvSpPr>
          <p:cNvPr id="8" name="Textfeld 13"/>
          <p:cNvSpPr txBox="1">
            <a:spLocks noChangeArrowheads="1"/>
          </p:cNvSpPr>
          <p:nvPr userDrawn="1"/>
        </p:nvSpPr>
        <p:spPr bwMode="auto">
          <a:xfrm>
            <a:off x="311150" y="6686550"/>
            <a:ext cx="25908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51515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rgbClr val="51515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rgbClr val="51515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rgbClr val="51515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rgbClr val="51515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51515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de-DE" altLang="en-US" sz="900" dirty="0" smtClean="0">
                <a:solidFill>
                  <a:schemeClr val="tx1"/>
                </a:solidFill>
              </a:rPr>
              <a:t>Joachim </a:t>
            </a:r>
            <a:r>
              <a:rPr lang="de-DE" altLang="en-US" sz="900" dirty="0" err="1" smtClean="0">
                <a:solidFill>
                  <a:schemeClr val="tx1"/>
                </a:solidFill>
              </a:rPr>
              <a:t>Mnich</a:t>
            </a:r>
            <a:endParaRPr lang="de-DE" altLang="en-US" sz="9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7500" y="465138"/>
            <a:ext cx="8229600" cy="7429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17500" y="1719262"/>
            <a:ext cx="8458200" cy="460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de-DE" altLang="en-US" noProof="0" dirty="0" smtClean="0"/>
              <a:t>Textmasterformate durch Klicken bearbeiten</a:t>
            </a:r>
          </a:p>
          <a:p>
            <a:pPr lvl="1"/>
            <a:r>
              <a:rPr lang="de-DE" altLang="en-US" noProof="0" dirty="0" smtClean="0"/>
              <a:t>Zweite Ebene</a:t>
            </a:r>
          </a:p>
          <a:p>
            <a:pPr lvl="2"/>
            <a:r>
              <a:rPr lang="de-DE" altLang="en-US" noProof="0" dirty="0" smtClean="0"/>
              <a:t>Dritte Ebene</a:t>
            </a:r>
          </a:p>
          <a:p>
            <a:pPr lvl="3"/>
            <a:r>
              <a:rPr lang="de-DE" altLang="en-US" noProof="0" dirty="0" smtClean="0"/>
              <a:t>Vierte Ebene</a:t>
            </a:r>
          </a:p>
          <a:p>
            <a:pPr lvl="4"/>
            <a:r>
              <a:rPr lang="de-DE" altLang="en-US" noProof="0" dirty="0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12321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977900"/>
            <a:ext cx="8520113" cy="56007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726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70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117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26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66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289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7063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718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72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99200"/>
            <a:ext cx="85296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eaLnBrk="1" hangingPunct="1"/>
            <a:r>
              <a:rPr lang="en-GB" sz="900" dirty="0">
                <a:solidFill>
                  <a:schemeClr val="bg2"/>
                </a:solidFill>
              </a:rPr>
              <a:t>Joachim </a:t>
            </a:r>
            <a:r>
              <a:rPr lang="en-GB" sz="900" dirty="0" err="1">
                <a:solidFill>
                  <a:schemeClr val="bg2"/>
                </a:solidFill>
              </a:rPr>
              <a:t>Mnich</a:t>
            </a:r>
            <a:r>
              <a:rPr lang="en-GB" sz="900" dirty="0">
                <a:solidFill>
                  <a:schemeClr val="bg2"/>
                </a:solidFill>
              </a:rPr>
              <a:t>  </a:t>
            </a:r>
            <a:r>
              <a:rPr lang="en-GB" sz="900" b="0" dirty="0">
                <a:solidFill>
                  <a:schemeClr val="bg2"/>
                </a:solidFill>
              </a:rPr>
              <a:t>| </a:t>
            </a:r>
            <a:r>
              <a:rPr lang="en-GB" sz="900" b="0" dirty="0" smtClean="0">
                <a:solidFill>
                  <a:schemeClr val="bg2"/>
                </a:solidFill>
              </a:rPr>
              <a:t>Helmholtz Particle Physics Programme | </a:t>
            </a:r>
            <a:r>
              <a:rPr lang="en-GB" sz="900" b="0" dirty="0" smtClean="0">
                <a:solidFill>
                  <a:schemeClr val="bg2"/>
                </a:solidFill>
              </a:rPr>
              <a:t>R-ECFA </a:t>
            </a:r>
            <a:r>
              <a:rPr lang="en-GB" sz="900" b="0" dirty="0" smtClean="0">
                <a:solidFill>
                  <a:schemeClr val="bg2"/>
                </a:solidFill>
              </a:rPr>
              <a:t>Visit Germany    </a:t>
            </a:r>
            <a:r>
              <a:rPr lang="en-GB" sz="900" b="0" dirty="0">
                <a:solidFill>
                  <a:schemeClr val="bg2"/>
                </a:solidFill>
              </a:rPr>
              <a:t>	</a:t>
            </a:r>
            <a:r>
              <a:rPr lang="en-GB" sz="900" b="0" dirty="0" smtClean="0">
                <a:solidFill>
                  <a:schemeClr val="bg2"/>
                </a:solidFill>
              </a:rPr>
              <a:t>                            		May 9, 2014  </a:t>
            </a:r>
            <a:r>
              <a:rPr lang="en-GB" sz="900" b="0" dirty="0">
                <a:solidFill>
                  <a:schemeClr val="bg2"/>
                </a:solidFill>
              </a:rPr>
              <a:t>|  </a:t>
            </a:r>
            <a:r>
              <a:rPr lang="en-GB" sz="900" dirty="0">
                <a:solidFill>
                  <a:schemeClr val="bg2"/>
                </a:solidFill>
              </a:rPr>
              <a:t>Page </a:t>
            </a:r>
            <a:fld id="{013C2E96-4773-4055-ADAA-E8F23A97BEC7}" type="slidenum">
              <a:rPr lang="en-GB" sz="900">
                <a:solidFill>
                  <a:schemeClr val="bg2"/>
                </a:solidFill>
              </a:rPr>
              <a:pPr eaLnBrk="1" hangingPunct="1"/>
              <a:t>‹#›</a:t>
            </a:fld>
            <a:endParaRPr lang="en-GB" sz="900" dirty="0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127750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pn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306388" y="144463"/>
            <a:ext cx="7764462" cy="658812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dirty="0" smtClean="0"/>
              <a:t>Helmholtz Particle Physics Programme</a:t>
            </a:r>
            <a:r>
              <a:rPr lang="en-GB" sz="2800" dirty="0" smtClean="0">
                <a:solidFill>
                  <a:srgbClr val="F28E00"/>
                </a:solidFill>
              </a:rPr>
              <a:t>.</a:t>
            </a:r>
          </a:p>
        </p:txBody>
      </p:sp>
      <p:sp>
        <p:nvSpPr>
          <p:cNvPr id="3075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306388" y="1027113"/>
            <a:ext cx="7732712" cy="334962"/>
          </a:xfrm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3076" name="Text Box 24"/>
          <p:cNvSpPr txBox="1">
            <a:spLocks noChangeArrowheads="1"/>
          </p:cNvSpPr>
          <p:nvPr/>
        </p:nvSpPr>
        <p:spPr bwMode="auto">
          <a:xfrm>
            <a:off x="3883554" y="3168650"/>
            <a:ext cx="4252913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b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de-DE" sz="1600" dirty="0">
                <a:solidFill>
                  <a:srgbClr val="00A6EB"/>
                </a:solidFill>
              </a:rPr>
              <a:t>Joachim </a:t>
            </a:r>
            <a:r>
              <a:rPr lang="de-DE" sz="1600" dirty="0" err="1">
                <a:solidFill>
                  <a:srgbClr val="00A6EB"/>
                </a:solidFill>
              </a:rPr>
              <a:t>Mnich</a:t>
            </a:r>
            <a:endParaRPr lang="de-DE" sz="1600" dirty="0">
              <a:solidFill>
                <a:srgbClr val="00A6EB"/>
              </a:solidFill>
            </a:endParaRPr>
          </a:p>
          <a:p>
            <a:pPr algn="r" eaLnBrk="1" hangingPunct="1"/>
            <a:endParaRPr lang="de-DE" sz="1600" b="0" dirty="0" smtClean="0"/>
          </a:p>
          <a:p>
            <a:pPr algn="r" eaLnBrk="1" hangingPunct="1"/>
            <a:r>
              <a:rPr lang="de-DE" sz="1600" b="0" dirty="0" smtClean="0"/>
              <a:t>R-ECFA </a:t>
            </a:r>
            <a:r>
              <a:rPr lang="de-DE" sz="1600" b="0" dirty="0" err="1"/>
              <a:t>V</a:t>
            </a:r>
            <a:r>
              <a:rPr lang="de-DE" sz="1600" b="0" dirty="0" err="1" smtClean="0"/>
              <a:t>isit</a:t>
            </a:r>
            <a:r>
              <a:rPr lang="de-DE" sz="1600" b="0" dirty="0" smtClean="0"/>
              <a:t> Germany</a:t>
            </a:r>
            <a:endParaRPr lang="de-DE" sz="1600" b="0" dirty="0"/>
          </a:p>
          <a:p>
            <a:pPr algn="r" eaLnBrk="1" hangingPunct="1"/>
            <a:r>
              <a:rPr lang="de-DE" sz="1600" b="0" dirty="0" smtClean="0"/>
              <a:t>Bonn, May 9, 2014</a:t>
            </a:r>
            <a:endParaRPr lang="de-DE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Belle (II)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3559"/>
            <a:ext cx="5817475" cy="5332289"/>
          </a:xfrm>
        </p:spPr>
        <p:txBody>
          <a:bodyPr/>
          <a:lstStyle/>
          <a:p>
            <a:r>
              <a:rPr lang="de-DE" dirty="0" smtClean="0"/>
              <a:t>Germany </a:t>
            </a:r>
            <a:r>
              <a:rPr lang="de-DE" dirty="0" err="1" smtClean="0"/>
              <a:t>plays</a:t>
            </a:r>
            <a:r>
              <a:rPr lang="de-DE" dirty="0" smtClean="0"/>
              <a:t> </a:t>
            </a:r>
            <a:r>
              <a:rPr lang="de-DE" dirty="0" err="1" smtClean="0"/>
              <a:t>major</a:t>
            </a:r>
            <a:r>
              <a:rPr lang="de-DE" dirty="0" smtClean="0"/>
              <a:t> </a:t>
            </a:r>
            <a:r>
              <a:rPr lang="de-DE" dirty="0" err="1" smtClean="0"/>
              <a:t>role</a:t>
            </a:r>
            <a:r>
              <a:rPr lang="de-DE" dirty="0" smtClean="0"/>
              <a:t> in Belle II</a:t>
            </a:r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10 </a:t>
            </a:r>
            <a:r>
              <a:rPr lang="de-DE" sz="1800" dirty="0" err="1" smtClean="0">
                <a:solidFill>
                  <a:srgbClr val="00A5EB"/>
                </a:solidFill>
              </a:rPr>
              <a:t>institutes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represent</a:t>
            </a:r>
            <a:r>
              <a:rPr lang="de-DE" sz="1800" dirty="0" smtClean="0">
                <a:solidFill>
                  <a:srgbClr val="00A5EB"/>
                </a:solidFill>
              </a:rPr>
              <a:t> 2nd </a:t>
            </a:r>
            <a:r>
              <a:rPr lang="de-DE" sz="1800" dirty="0" err="1" smtClean="0">
                <a:solidFill>
                  <a:srgbClr val="00A5EB"/>
                </a:solidFill>
              </a:rPr>
              <a:t>largest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country</a:t>
            </a:r>
            <a:r>
              <a:rPr lang="de-DE" sz="1800" dirty="0" smtClean="0">
                <a:solidFill>
                  <a:srgbClr val="00A5EB"/>
                </a:solidFill>
              </a:rPr>
              <a:t> after Japan</a:t>
            </a:r>
          </a:p>
          <a:p>
            <a:pPr lvl="1"/>
            <a:r>
              <a:rPr lang="de-DE" sz="1800" dirty="0" err="1" smtClean="0">
                <a:solidFill>
                  <a:srgbClr val="00A5EB"/>
                </a:solidFill>
              </a:rPr>
              <a:t>deliverable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is</a:t>
            </a:r>
            <a:r>
              <a:rPr lang="de-DE" sz="1800" dirty="0" smtClean="0">
                <a:solidFill>
                  <a:srgbClr val="00A5EB"/>
                </a:solidFill>
              </a:rPr>
              <a:t> DEPFET </a:t>
            </a:r>
            <a:r>
              <a:rPr lang="de-DE" sz="1800" dirty="0" err="1" smtClean="0">
                <a:solidFill>
                  <a:srgbClr val="00A5EB"/>
                </a:solidFill>
              </a:rPr>
              <a:t>vertex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detector</a:t>
            </a:r>
            <a:r>
              <a:rPr lang="de-DE" sz="1800" dirty="0" smtClean="0">
                <a:solidFill>
                  <a:srgbClr val="00A5EB"/>
                </a:solidFill>
              </a:rPr>
              <a:t> in 2016</a:t>
            </a:r>
          </a:p>
          <a:p>
            <a:r>
              <a:rPr lang="de-DE" dirty="0" smtClean="0"/>
              <a:t>DESY </a:t>
            </a:r>
            <a:r>
              <a:rPr lang="de-DE" dirty="0" err="1" smtClean="0"/>
              <a:t>joined</a:t>
            </a:r>
            <a:r>
              <a:rPr lang="de-DE" dirty="0" smtClean="0"/>
              <a:t> Belle II in 2011</a:t>
            </a:r>
          </a:p>
          <a:p>
            <a:pPr lvl="1"/>
            <a:r>
              <a:rPr lang="de-DE" sz="1800" dirty="0" err="1">
                <a:solidFill>
                  <a:srgbClr val="00A5EB"/>
                </a:solidFill>
              </a:rPr>
              <a:t>b</a:t>
            </a:r>
            <a:r>
              <a:rPr lang="de-DE" sz="1800" dirty="0" err="1" smtClean="0">
                <a:solidFill>
                  <a:srgbClr val="00A5EB"/>
                </a:solidFill>
              </a:rPr>
              <a:t>ringing</a:t>
            </a:r>
            <a:r>
              <a:rPr lang="de-DE" sz="1800" dirty="0" smtClean="0">
                <a:solidFill>
                  <a:srgbClr val="00A5EB"/>
                </a:solidFill>
              </a:rPr>
              <a:t> in </a:t>
            </a:r>
            <a:r>
              <a:rPr lang="de-DE" sz="1800" dirty="0" err="1" smtClean="0">
                <a:solidFill>
                  <a:srgbClr val="00A5EB"/>
                </a:solidFill>
              </a:rPr>
              <a:t>engineering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expertise</a:t>
            </a:r>
            <a:r>
              <a:rPr lang="de-DE" sz="1800" dirty="0" smtClean="0">
                <a:solidFill>
                  <a:srgbClr val="00A5EB"/>
                </a:solidFill>
              </a:rPr>
              <a:t>, </a:t>
            </a:r>
            <a:br>
              <a:rPr lang="de-DE" sz="1800" dirty="0" smtClean="0">
                <a:solidFill>
                  <a:srgbClr val="00A5EB"/>
                </a:solidFill>
              </a:rPr>
            </a:br>
            <a:r>
              <a:rPr lang="de-DE" sz="1800" dirty="0" err="1" smtClean="0">
                <a:solidFill>
                  <a:srgbClr val="00A5EB"/>
                </a:solidFill>
              </a:rPr>
              <a:t>e.g.heat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management</a:t>
            </a:r>
            <a:endParaRPr lang="de-DE" sz="1800" dirty="0">
              <a:solidFill>
                <a:srgbClr val="00A5EB"/>
              </a:solidFill>
            </a:endParaRPr>
          </a:p>
          <a:p>
            <a:pPr lvl="1"/>
            <a:r>
              <a:rPr lang="de-DE" sz="1800" dirty="0" err="1" smtClean="0">
                <a:solidFill>
                  <a:srgbClr val="00A5EB"/>
                </a:solidFill>
              </a:rPr>
              <a:t>delicate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installation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into</a:t>
            </a:r>
            <a:r>
              <a:rPr lang="de-DE" sz="1800" dirty="0" smtClean="0">
                <a:solidFill>
                  <a:srgbClr val="00A5EB"/>
                </a:solidFill>
              </a:rPr>
              <a:t> Belle II (remote </a:t>
            </a:r>
            <a:r>
              <a:rPr lang="de-DE" sz="1800" dirty="0" err="1" smtClean="0">
                <a:solidFill>
                  <a:srgbClr val="00A5EB"/>
                </a:solidFill>
              </a:rPr>
              <a:t>vacuum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connection</a:t>
            </a:r>
            <a:r>
              <a:rPr lang="de-DE" sz="1800" dirty="0" smtClean="0">
                <a:solidFill>
                  <a:srgbClr val="00A5EB"/>
                </a:solidFill>
              </a:rPr>
              <a:t>)</a:t>
            </a:r>
          </a:p>
          <a:p>
            <a:r>
              <a:rPr lang="de-DE" dirty="0" smtClean="0"/>
              <a:t>DESY </a:t>
            </a:r>
            <a:r>
              <a:rPr lang="de-DE" dirty="0" err="1" smtClean="0"/>
              <a:t>test</a:t>
            </a:r>
            <a:r>
              <a:rPr lang="de-DE" dirty="0" smtClean="0"/>
              <a:t> Beam</a:t>
            </a:r>
          </a:p>
          <a:p>
            <a:pPr lvl="1"/>
            <a:r>
              <a:rPr lang="de-DE" sz="1800" dirty="0" err="1">
                <a:solidFill>
                  <a:srgbClr val="00A5EB"/>
                </a:solidFill>
              </a:rPr>
              <a:t>f</a:t>
            </a:r>
            <a:r>
              <a:rPr lang="de-DE" sz="1800" dirty="0" err="1" smtClean="0">
                <a:solidFill>
                  <a:srgbClr val="00A5EB"/>
                </a:solidFill>
              </a:rPr>
              <a:t>ull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vertex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detector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system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test</a:t>
            </a:r>
            <a:r>
              <a:rPr lang="de-DE" sz="1800" dirty="0" smtClean="0">
                <a:solidFill>
                  <a:srgbClr val="00A5EB"/>
                </a:solidFill>
              </a:rPr>
              <a:t>  in Jan 2014</a:t>
            </a:r>
          </a:p>
          <a:p>
            <a:r>
              <a:rPr lang="de-DE" dirty="0" smtClean="0"/>
              <a:t>Computing</a:t>
            </a:r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Tier-1 </a:t>
            </a:r>
            <a:r>
              <a:rPr lang="de-DE" sz="1800" dirty="0" err="1" smtClean="0">
                <a:solidFill>
                  <a:srgbClr val="00A5EB"/>
                </a:solidFill>
              </a:rPr>
              <a:t>at</a:t>
            </a:r>
            <a:r>
              <a:rPr lang="de-DE" sz="1800" dirty="0" smtClean="0">
                <a:solidFill>
                  <a:srgbClr val="00A5EB"/>
                </a:solidFill>
              </a:rPr>
              <a:t> KIT</a:t>
            </a:r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Tier-2 &amp; NAF </a:t>
            </a:r>
            <a:r>
              <a:rPr lang="de-DE" sz="1800" dirty="0" err="1" smtClean="0">
                <a:solidFill>
                  <a:srgbClr val="00A5EB"/>
                </a:solidFill>
              </a:rPr>
              <a:t>at</a:t>
            </a:r>
            <a:r>
              <a:rPr lang="de-DE" sz="1800" dirty="0" smtClean="0">
                <a:solidFill>
                  <a:srgbClr val="00A5EB"/>
                </a:solidFill>
              </a:rPr>
              <a:t> DESY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497" y="863559"/>
            <a:ext cx="33432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12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57300" y="1234686"/>
            <a:ext cx="6582833" cy="3114350"/>
            <a:chOff x="1676399" y="1938338"/>
            <a:chExt cx="9943650" cy="5384326"/>
          </a:xfrm>
        </p:grpSpPr>
        <p:pic>
          <p:nvPicPr>
            <p:cNvPr id="5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399" y="1938338"/>
              <a:ext cx="9943650" cy="538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2962" y="6247034"/>
              <a:ext cx="1879600" cy="690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Theory</a:t>
            </a:r>
            <a:r>
              <a:rPr lang="de-DE" dirty="0" smtClean="0"/>
              <a:t> in Helmholtz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93235"/>
            <a:ext cx="8520113" cy="647700"/>
          </a:xfrm>
        </p:spPr>
        <p:txBody>
          <a:bodyPr/>
          <a:lstStyle/>
          <a:p>
            <a:r>
              <a:rPr lang="de-DE" dirty="0" err="1" smtClean="0"/>
              <a:t>Broad</a:t>
            </a:r>
            <a:r>
              <a:rPr lang="de-DE" dirty="0" smtClean="0"/>
              <a:t> </a:t>
            </a:r>
            <a:r>
              <a:rPr lang="de-DE" dirty="0" err="1" smtClean="0"/>
              <a:t>spectrum</a:t>
            </a:r>
            <a:r>
              <a:rPr lang="de-DE" dirty="0" smtClean="0"/>
              <a:t>, </a:t>
            </a:r>
            <a:r>
              <a:rPr lang="de-DE" dirty="0" err="1" smtClean="0"/>
              <a:t>firmly</a:t>
            </a:r>
            <a:r>
              <a:rPr lang="de-DE" dirty="0" smtClean="0"/>
              <a:t> </a:t>
            </a:r>
            <a:r>
              <a:rPr lang="de-DE" dirty="0" err="1" smtClean="0"/>
              <a:t>connected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experimental </a:t>
            </a:r>
            <a:r>
              <a:rPr lang="de-DE" dirty="0" err="1" smtClean="0"/>
              <a:t>programme</a:t>
            </a:r>
            <a:endParaRPr lang="de-DE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4154148"/>
            <a:ext cx="9144000" cy="231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>
                <a:cs typeface="Arial"/>
                <a:sym typeface="Times New Roman" charset="0"/>
              </a:rPr>
              <a:t>Closely </a:t>
            </a:r>
            <a:r>
              <a:rPr lang="en-US" dirty="0">
                <a:cs typeface="Arial"/>
                <a:sym typeface="Times New Roman" charset="0"/>
              </a:rPr>
              <a:t>integrated with local </a:t>
            </a:r>
            <a:r>
              <a:rPr lang="en-US" dirty="0" smtClean="0">
                <a:cs typeface="Arial"/>
                <a:sym typeface="Times New Roman" charset="0"/>
              </a:rPr>
              <a:t>universities </a:t>
            </a:r>
            <a:r>
              <a:rPr lang="en-US" dirty="0">
                <a:cs typeface="Arial"/>
                <a:sym typeface="Times New Roman" charset="0"/>
              </a:rPr>
              <a:t>(Hamburg, Berlin, </a:t>
            </a:r>
            <a:r>
              <a:rPr lang="en-US" dirty="0" smtClean="0">
                <a:cs typeface="Arial"/>
                <a:sym typeface="Times New Roman" charset="0"/>
              </a:rPr>
              <a:t>Karlsruhe)</a:t>
            </a:r>
          </a:p>
          <a:p>
            <a:r>
              <a:rPr lang="en-US" dirty="0" smtClean="0">
                <a:cs typeface="Arial"/>
                <a:sym typeface="Times New Roman" charset="0"/>
              </a:rPr>
              <a:t>Shapes </a:t>
            </a:r>
            <a:r>
              <a:rPr lang="en-US" dirty="0">
                <a:cs typeface="Arial"/>
                <a:sym typeface="Times New Roman" charset="0"/>
              </a:rPr>
              <a:t>theoretical particle physics in Germany &amp; beyond</a:t>
            </a:r>
            <a:endParaRPr lang="en-US" dirty="0">
              <a:cs typeface="Arial"/>
              <a:sym typeface="Times New Roman Bold" charset="0"/>
            </a:endParaRPr>
          </a:p>
          <a:p>
            <a:pPr marL="704850" lvl="2" indent="-304800">
              <a:spcBef>
                <a:spcPts val="675"/>
              </a:spcBef>
              <a:buClr>
                <a:srgbClr val="200063"/>
              </a:buClr>
              <a:buSzPct val="100000"/>
              <a:buNone/>
            </a:pPr>
            <a:r>
              <a:rPr lang="en-US" sz="1600" dirty="0">
                <a:solidFill>
                  <a:srgbClr val="0070C0"/>
                </a:solidFill>
                <a:cs typeface="Arial"/>
                <a:sym typeface="Times New Roman" charset="0"/>
              </a:rPr>
              <a:t>Lectures, schools, conferences, workshops</a:t>
            </a:r>
            <a:endParaRPr lang="en-US" sz="1600" dirty="0">
              <a:solidFill>
                <a:srgbClr val="0070C0"/>
              </a:solidFill>
              <a:cs typeface="Arial"/>
              <a:sym typeface="Times New Roman Bold" charset="0"/>
            </a:endParaRPr>
          </a:p>
          <a:p>
            <a:pPr marL="704850" lvl="2" indent="-304800">
              <a:spcBef>
                <a:spcPts val="675"/>
              </a:spcBef>
              <a:buClr>
                <a:srgbClr val="200063"/>
              </a:buClr>
              <a:buSzPct val="100000"/>
              <a:buNone/>
            </a:pPr>
            <a:r>
              <a:rPr lang="en-US" sz="1600" dirty="0" smtClean="0">
                <a:solidFill>
                  <a:srgbClr val="0070C0"/>
                </a:solidFill>
                <a:cs typeface="Arial"/>
                <a:sym typeface="Times New Roman" charset="0"/>
              </a:rPr>
              <a:t>DESY fellowship </a:t>
            </a:r>
            <a:r>
              <a:rPr lang="en-US" sz="1600" dirty="0" err="1">
                <a:solidFill>
                  <a:srgbClr val="0070C0"/>
                </a:solidFill>
                <a:cs typeface="Arial"/>
                <a:sym typeface="Times New Roman" charset="0"/>
              </a:rPr>
              <a:t>programme</a:t>
            </a:r>
            <a:r>
              <a:rPr lang="en-US" sz="1600" dirty="0">
                <a:solidFill>
                  <a:srgbClr val="0070C0"/>
                </a:solidFill>
                <a:cs typeface="Arial"/>
                <a:sym typeface="Times New Roman" charset="0"/>
              </a:rPr>
              <a:t> (each year &gt;300 applications from around the globe) </a:t>
            </a:r>
            <a:endParaRPr lang="en-US" sz="1600" dirty="0">
              <a:solidFill>
                <a:srgbClr val="0070C0"/>
              </a:solidFill>
              <a:cs typeface="Arial"/>
              <a:sym typeface="Times New Roman Bold" charset="0"/>
            </a:endParaRPr>
          </a:p>
          <a:p>
            <a:pPr marL="704850" lvl="2" indent="-304800">
              <a:spcBef>
                <a:spcPts val="675"/>
              </a:spcBef>
              <a:buClr>
                <a:srgbClr val="200063"/>
              </a:buClr>
              <a:buSzPct val="100000"/>
              <a:buNone/>
            </a:pPr>
            <a:r>
              <a:rPr lang="en-US" sz="1600" dirty="0">
                <a:solidFill>
                  <a:srgbClr val="0070C0"/>
                </a:solidFill>
                <a:cs typeface="Arial"/>
                <a:sym typeface="Times New Roman" charset="0"/>
              </a:rPr>
              <a:t>Large fraction of theory staff in Germany have a DESY history</a:t>
            </a:r>
          </a:p>
          <a:p>
            <a:endParaRPr lang="en-US" dirty="0" smtClean="0">
              <a:cs typeface="Arial"/>
              <a:sym typeface="Times New Roman" charset="0"/>
            </a:endParaRPr>
          </a:p>
          <a:p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295788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041666" y="3200400"/>
            <a:ext cx="5060125" cy="3378631"/>
            <a:chOff x="4025900" y="3200400"/>
            <a:chExt cx="5060125" cy="3378631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5900" y="3200400"/>
              <a:ext cx="5060125" cy="33786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919735" y="6151334"/>
              <a:ext cx="16866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Maintenance </a:t>
              </a:r>
              <a:r>
                <a:rPr lang="de-DE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weeks</a:t>
              </a:r>
              <a:endParaRPr 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28599" y="2254469"/>
            <a:ext cx="4753303" cy="4146333"/>
            <a:chOff x="304800" y="2712574"/>
            <a:chExt cx="4457700" cy="3891426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75" y="2712574"/>
              <a:ext cx="4339525" cy="1254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8400" y="3739913"/>
              <a:ext cx="2260726" cy="2836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 bwMode="auto">
            <a:xfrm>
              <a:off x="304800" y="2730500"/>
              <a:ext cx="4000500" cy="38735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12700" algn="l" defTabSz="914400" rtl="0" eaLnBrk="1" fontAlgn="base" latinLnBrk="0" hangingPunct="1">
                <a:lnSpc>
                  <a:spcPts val="2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51515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DESY </a:t>
            </a:r>
            <a:r>
              <a:rPr lang="de-DE" dirty="0" err="1" smtClean="0"/>
              <a:t>Testbeam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1" y="977900"/>
            <a:ext cx="4394200" cy="17145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Increasingly important facility for </a:t>
            </a:r>
            <a:r>
              <a:rPr lang="en-US" dirty="0" smtClean="0"/>
              <a:t>detector </a:t>
            </a:r>
            <a:r>
              <a:rPr lang="en-US" dirty="0"/>
              <a:t>R&amp;D </a:t>
            </a:r>
            <a:endParaRPr lang="en-US" dirty="0" smtClean="0"/>
          </a:p>
          <a:p>
            <a:pPr lvl="1">
              <a:spcAft>
                <a:spcPts val="600"/>
              </a:spcAft>
            </a:pPr>
            <a:r>
              <a:rPr lang="en-US" sz="1800" dirty="0" smtClean="0">
                <a:solidFill>
                  <a:srgbClr val="00A5EB"/>
                </a:solidFill>
                <a:sym typeface="Wingdings"/>
              </a:rPr>
              <a:t>approx</a:t>
            </a:r>
            <a:r>
              <a:rPr lang="en-US" sz="1800" dirty="0">
                <a:solidFill>
                  <a:srgbClr val="00A5EB"/>
                </a:solidFill>
                <a:sym typeface="Wingdings"/>
              </a:rPr>
              <a:t>. 400 users in 2013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7" b="11493"/>
          <a:stretch>
            <a:fillRect/>
          </a:stretch>
        </p:blipFill>
        <p:spPr bwMode="auto">
          <a:xfrm>
            <a:off x="4699000" y="408641"/>
            <a:ext cx="4207518" cy="228375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26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alps.desy.de/sites2009/site_alps/content/e141064/e141170/bounds_ALPs_new_t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728" y="2551093"/>
            <a:ext cx="3919485" cy="356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Axion-Like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Search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28869"/>
            <a:ext cx="4666592" cy="3737416"/>
          </a:xfrm>
        </p:spPr>
        <p:txBody>
          <a:bodyPr/>
          <a:lstStyle/>
          <a:p>
            <a:r>
              <a:rPr lang="de-DE" dirty="0" smtClean="0"/>
              <a:t>ALPS I </a:t>
            </a:r>
            <a:r>
              <a:rPr lang="de-DE" dirty="0" err="1" smtClean="0"/>
              <a:t>experiment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>
                <a:solidFill>
                  <a:srgbClr val="0070C0"/>
                </a:solidFill>
              </a:rPr>
              <a:t>„light </a:t>
            </a:r>
            <a:r>
              <a:rPr lang="de-DE" dirty="0" err="1">
                <a:solidFill>
                  <a:srgbClr val="0070C0"/>
                </a:solidFill>
              </a:rPr>
              <a:t>shining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through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smtClean="0">
                <a:solidFill>
                  <a:srgbClr val="0070C0"/>
                </a:solidFill>
              </a:rPr>
              <a:t>wall“ </a:t>
            </a:r>
            <a:r>
              <a:rPr lang="de-DE" dirty="0" err="1" smtClean="0">
                <a:solidFill>
                  <a:srgbClr val="0070C0"/>
                </a:solidFill>
              </a:rPr>
              <a:t>experiment</a:t>
            </a:r>
            <a:endParaRPr lang="de-DE" dirty="0">
              <a:solidFill>
                <a:srgbClr val="0070C0"/>
              </a:solidFill>
            </a:endParaRPr>
          </a:p>
          <a:p>
            <a:pPr lvl="1"/>
            <a:r>
              <a:rPr lang="de-DE" dirty="0" err="1" smtClean="0">
                <a:solidFill>
                  <a:srgbClr val="0070C0"/>
                </a:solidFill>
              </a:rPr>
              <a:t>published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results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early</a:t>
            </a:r>
            <a:r>
              <a:rPr lang="de-DE" dirty="0" smtClean="0">
                <a:solidFill>
                  <a:srgbClr val="0070C0"/>
                </a:solidFill>
              </a:rPr>
              <a:t> 2010</a:t>
            </a:r>
          </a:p>
          <a:p>
            <a:pPr lvl="1"/>
            <a:r>
              <a:rPr lang="de-DE" dirty="0" err="1" smtClean="0">
                <a:solidFill>
                  <a:srgbClr val="0070C0"/>
                </a:solidFill>
              </a:rPr>
              <a:t>to</a:t>
            </a:r>
            <a:r>
              <a:rPr lang="de-DE" dirty="0" smtClean="0">
                <a:solidFill>
                  <a:srgbClr val="0070C0"/>
                </a:solidFill>
              </a:rPr>
              <a:t>-date </a:t>
            </a:r>
            <a:r>
              <a:rPr lang="de-DE" dirty="0">
                <a:solidFill>
                  <a:srgbClr val="0070C0"/>
                </a:solidFill>
              </a:rPr>
              <a:t>still </a:t>
            </a:r>
            <a:r>
              <a:rPr lang="de-DE" dirty="0" err="1">
                <a:solidFill>
                  <a:srgbClr val="0070C0"/>
                </a:solidFill>
              </a:rPr>
              <a:t>best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limit</a:t>
            </a:r>
            <a:r>
              <a:rPr lang="de-DE" dirty="0" smtClean="0">
                <a:solidFill>
                  <a:srgbClr val="0070C0"/>
                </a:solidFill>
              </a:rPr>
              <a:t> (</a:t>
            </a:r>
            <a:r>
              <a:rPr lang="de-DE" dirty="0" err="1" smtClean="0">
                <a:solidFill>
                  <a:srgbClr val="0070C0"/>
                </a:solidFill>
              </a:rPr>
              <a:t>from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this</a:t>
            </a:r>
            <a:r>
              <a:rPr lang="de-DE" dirty="0" smtClean="0">
                <a:solidFill>
                  <a:srgbClr val="0070C0"/>
                </a:solidFill>
              </a:rPr>
              <a:t> type </a:t>
            </a:r>
            <a:r>
              <a:rPr lang="de-DE" dirty="0" err="1" smtClean="0">
                <a:solidFill>
                  <a:srgbClr val="0070C0"/>
                </a:solidFill>
              </a:rPr>
              <a:t>of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experiment</a:t>
            </a:r>
            <a:r>
              <a:rPr lang="de-DE" dirty="0" smtClean="0">
                <a:solidFill>
                  <a:srgbClr val="0070C0"/>
                </a:solidFill>
              </a:rPr>
              <a:t>)</a:t>
            </a:r>
            <a:endParaRPr lang="de-DE" dirty="0">
              <a:solidFill>
                <a:srgbClr val="0070C0"/>
              </a:solidFill>
            </a:endParaRPr>
          </a:p>
          <a:p>
            <a:r>
              <a:rPr lang="de-DE" dirty="0" smtClean="0"/>
              <a:t>ALPS II</a:t>
            </a:r>
          </a:p>
          <a:p>
            <a:pPr lvl="1"/>
            <a:r>
              <a:rPr lang="de-DE" dirty="0" err="1" smtClean="0">
                <a:solidFill>
                  <a:srgbClr val="0070C0"/>
                </a:solidFill>
              </a:rPr>
              <a:t>regeneration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cavity</a:t>
            </a:r>
            <a:endParaRPr lang="de-DE" dirty="0">
              <a:solidFill>
                <a:srgbClr val="0070C0"/>
              </a:solidFill>
            </a:endParaRPr>
          </a:p>
          <a:p>
            <a:pPr lvl="1"/>
            <a:r>
              <a:rPr lang="de-DE" dirty="0" err="1">
                <a:solidFill>
                  <a:srgbClr val="0070C0"/>
                </a:solidFill>
              </a:rPr>
              <a:t>t</a:t>
            </a:r>
            <a:r>
              <a:rPr lang="de-DE" dirty="0" err="1" smtClean="0">
                <a:solidFill>
                  <a:srgbClr val="0070C0"/>
                </a:solidFill>
              </a:rPr>
              <a:t>ransition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edge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sensor</a:t>
            </a:r>
            <a:endParaRPr lang="de-DE" dirty="0">
              <a:solidFill>
                <a:srgbClr val="0070C0"/>
              </a:solidFill>
            </a:endParaRPr>
          </a:p>
          <a:p>
            <a:pPr lvl="1"/>
            <a:r>
              <a:rPr lang="de-DE" dirty="0">
                <a:solidFill>
                  <a:srgbClr val="0070C0"/>
                </a:solidFill>
              </a:rPr>
              <a:t>2 × 10 </a:t>
            </a:r>
            <a:r>
              <a:rPr lang="de-DE" dirty="0" err="1" smtClean="0">
                <a:solidFill>
                  <a:srgbClr val="0070C0"/>
                </a:solidFill>
              </a:rPr>
              <a:t>straightened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>
                <a:solidFill>
                  <a:srgbClr val="0070C0"/>
                </a:solidFill>
              </a:rPr>
              <a:t>(!) HERA </a:t>
            </a:r>
            <a:r>
              <a:rPr lang="de-DE" dirty="0" err="1">
                <a:solidFill>
                  <a:srgbClr val="0070C0"/>
                </a:solidFill>
              </a:rPr>
              <a:t>dipoles</a:t>
            </a:r>
            <a:endParaRPr lang="de-DE" dirty="0">
              <a:solidFill>
                <a:srgbClr val="0070C0"/>
              </a:solidFill>
            </a:endParaRPr>
          </a:p>
          <a:p>
            <a:pPr lvl="1"/>
            <a:r>
              <a:rPr lang="de-DE" dirty="0" err="1" smtClean="0">
                <a:solidFill>
                  <a:srgbClr val="0070C0"/>
                </a:solidFill>
              </a:rPr>
              <a:t>data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taking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expected</a:t>
            </a:r>
            <a:r>
              <a:rPr lang="de-DE" dirty="0" smtClean="0">
                <a:solidFill>
                  <a:srgbClr val="0070C0"/>
                </a:solidFill>
              </a:rPr>
              <a:t> in 2017</a:t>
            </a:r>
            <a:endParaRPr lang="de-DE" dirty="0">
              <a:solidFill>
                <a:srgbClr val="0070C0"/>
              </a:solidFill>
            </a:endParaRPr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694" y="828869"/>
            <a:ext cx="4528184" cy="1503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2" y="4973639"/>
            <a:ext cx="5141806" cy="122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574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74511" y="3256233"/>
            <a:ext cx="5930842" cy="1632342"/>
            <a:chOff x="1630796" y="2708672"/>
            <a:chExt cx="5930842" cy="1632342"/>
          </a:xfrm>
        </p:grpSpPr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796" y="2708672"/>
              <a:ext cx="4397892" cy="1632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feld 1"/>
            <p:cNvSpPr txBox="1">
              <a:spLocks noChangeArrowheads="1"/>
            </p:cNvSpPr>
            <p:nvPr/>
          </p:nvSpPr>
          <p:spPr bwMode="auto">
            <a:xfrm>
              <a:off x="6597042" y="3903504"/>
              <a:ext cx="6976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9EE0"/>
                </a:buClr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5B82"/>
                </a:buClr>
                <a:buFont typeface="Wingdings" charset="2"/>
                <a:buChar char="§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5B82"/>
                </a:buClr>
                <a:buFont typeface="Wingdings" charset="2"/>
                <a:buChar char="§"/>
                <a:defRPr sz="22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r>
                <a:rPr lang="de-DE" altLang="de-DE" sz="1800" b="1" dirty="0">
                  <a:solidFill>
                    <a:srgbClr val="C00000"/>
                  </a:solidFill>
                </a:rPr>
                <a:t>EDM</a:t>
              </a:r>
              <a:endParaRPr lang="de-DE" altLang="de-DE" sz="1400" b="1" dirty="0">
                <a:solidFill>
                  <a:srgbClr val="C00000"/>
                </a:solidFill>
              </a:endParaRPr>
            </a:p>
          </p:txBody>
        </p:sp>
        <p:graphicFrame>
          <p:nvGraphicFramePr>
            <p:cNvPr id="16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3993698"/>
                </p:ext>
              </p:extLst>
            </p:nvPr>
          </p:nvGraphicFramePr>
          <p:xfrm>
            <a:off x="6158288" y="2985123"/>
            <a:ext cx="1403350" cy="792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58" name="Formel" r:id="rId4" imgW="698197" imgH="393529" progId="Equation.3">
                    <p:embed/>
                  </p:oleObj>
                </mc:Choice>
                <mc:Fallback>
                  <p:oleObj name="Formel" r:id="rId4" imgW="698197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58288" y="2985123"/>
                          <a:ext cx="1403350" cy="7921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7" name="Gerade Verbindung mit Pfeil 2"/>
            <p:cNvCxnSpPr>
              <a:endCxn id="15" idx="0"/>
            </p:cNvCxnSpPr>
            <p:nvPr/>
          </p:nvCxnSpPr>
          <p:spPr bwMode="auto">
            <a:xfrm>
              <a:off x="6945855" y="3579817"/>
              <a:ext cx="1" cy="323687"/>
            </a:xfrm>
            <a:prstGeom prst="straightConnector1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EDM Project </a:t>
            </a:r>
            <a:r>
              <a:rPr lang="de-DE" dirty="0" err="1" smtClean="0"/>
              <a:t>at</a:t>
            </a:r>
            <a:r>
              <a:rPr lang="de-DE" dirty="0" smtClean="0"/>
              <a:t> FZ Jülich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3565"/>
            <a:ext cx="8954813" cy="5870115"/>
          </a:xfrm>
        </p:spPr>
        <p:txBody>
          <a:bodyPr/>
          <a:lstStyle/>
          <a:p>
            <a:r>
              <a:rPr lang="de-DE" dirty="0" err="1" smtClean="0"/>
              <a:t>Electric</a:t>
            </a:r>
            <a:r>
              <a:rPr lang="de-DE" dirty="0" smtClean="0"/>
              <a:t> Dipole Moment (EDM) sensitive </a:t>
            </a:r>
            <a:r>
              <a:rPr lang="de-DE" dirty="0" err="1" smtClean="0"/>
              <a:t>to</a:t>
            </a:r>
            <a:r>
              <a:rPr lang="de-DE" dirty="0" smtClean="0"/>
              <a:t> CP-violation </a:t>
            </a:r>
            <a:r>
              <a:rPr lang="de-DE" dirty="0" err="1" smtClean="0"/>
              <a:t>beyond</a:t>
            </a:r>
            <a:r>
              <a:rPr lang="de-DE" dirty="0" smtClean="0"/>
              <a:t> SM</a:t>
            </a:r>
          </a:p>
          <a:p>
            <a:r>
              <a:rPr lang="de-DE" dirty="0" smtClean="0"/>
              <a:t>New </a:t>
            </a:r>
            <a:r>
              <a:rPr lang="de-DE" dirty="0" err="1" smtClean="0"/>
              <a:t>approach</a:t>
            </a:r>
            <a:r>
              <a:rPr lang="de-DE" dirty="0" smtClean="0"/>
              <a:t>: EDM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charged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endParaRPr lang="de-DE" dirty="0" smtClean="0"/>
          </a:p>
          <a:p>
            <a:pPr lvl="1"/>
            <a:r>
              <a:rPr lang="de-DE" sz="1800" dirty="0" err="1" smtClean="0">
                <a:solidFill>
                  <a:srgbClr val="00A5EB"/>
                </a:solidFill>
              </a:rPr>
              <a:t>polarized</a:t>
            </a:r>
            <a:r>
              <a:rPr lang="de-DE" sz="1800" dirty="0" smtClean="0">
                <a:solidFill>
                  <a:srgbClr val="00A5EB"/>
                </a:solidFill>
              </a:rPr>
              <a:t> (</a:t>
            </a:r>
            <a:r>
              <a:rPr lang="de-DE" sz="1800" dirty="0" err="1" smtClean="0">
                <a:solidFill>
                  <a:srgbClr val="00A5EB"/>
                </a:solidFill>
              </a:rPr>
              <a:t>p,d</a:t>
            </a:r>
            <a:r>
              <a:rPr lang="de-DE" sz="1800" dirty="0" smtClean="0">
                <a:solidFill>
                  <a:srgbClr val="00A5EB"/>
                </a:solidFill>
              </a:rPr>
              <a:t>) beam in </a:t>
            </a:r>
            <a:r>
              <a:rPr lang="de-DE" sz="1800" dirty="0" err="1" smtClean="0">
                <a:solidFill>
                  <a:srgbClr val="00A5EB"/>
                </a:solidFill>
              </a:rPr>
              <a:t>storage</a:t>
            </a:r>
            <a:r>
              <a:rPr lang="de-DE" sz="1800" dirty="0" smtClean="0">
                <a:solidFill>
                  <a:srgbClr val="00A5EB"/>
                </a:solidFill>
              </a:rPr>
              <a:t> ring</a:t>
            </a:r>
          </a:p>
          <a:p>
            <a:pPr>
              <a:defRPr/>
            </a:pPr>
            <a:r>
              <a:rPr lang="de-DE" dirty="0" smtClean="0"/>
              <a:t> </a:t>
            </a:r>
            <a:r>
              <a:rPr lang="de-DE" dirty="0" err="1" smtClean="0"/>
              <a:t>Sensitivity</a:t>
            </a:r>
            <a:r>
              <a:rPr lang="de-DE" dirty="0" smtClean="0"/>
              <a:t> </a:t>
            </a:r>
            <a:r>
              <a:rPr lang="de-DE" dirty="0" err="1" smtClean="0"/>
              <a:t>goal</a:t>
            </a:r>
            <a:r>
              <a:rPr lang="de-DE" dirty="0" smtClean="0"/>
              <a:t> 10</a:t>
            </a:r>
            <a:r>
              <a:rPr lang="de-DE" baseline="30000" dirty="0" smtClean="0"/>
              <a:t>-29</a:t>
            </a:r>
            <a:r>
              <a:rPr lang="de-DE" dirty="0" smtClean="0"/>
              <a:t> e cm</a:t>
            </a:r>
          </a:p>
          <a:p>
            <a:pPr lvl="1">
              <a:defRPr/>
            </a:pPr>
            <a:r>
              <a:rPr lang="de-DE" sz="1800" dirty="0" err="1">
                <a:solidFill>
                  <a:srgbClr val="00A5EB"/>
                </a:solidFill>
              </a:rPr>
              <a:t>wrt</a:t>
            </a:r>
            <a:r>
              <a:rPr lang="de-DE" sz="1800" dirty="0">
                <a:solidFill>
                  <a:srgbClr val="00A5EB"/>
                </a:solidFill>
              </a:rPr>
              <a:t>. </a:t>
            </a:r>
            <a:r>
              <a:rPr lang="de-DE" sz="1800" dirty="0" err="1">
                <a:solidFill>
                  <a:srgbClr val="00A5EB"/>
                </a:solidFill>
              </a:rPr>
              <a:t>nEDM</a:t>
            </a:r>
            <a:r>
              <a:rPr lang="de-DE" sz="1800" dirty="0">
                <a:solidFill>
                  <a:srgbClr val="00A5EB"/>
                </a:solidFill>
              </a:rPr>
              <a:t>: &lt; 10</a:t>
            </a:r>
            <a:r>
              <a:rPr lang="de-DE" sz="1800" baseline="30000" dirty="0">
                <a:solidFill>
                  <a:srgbClr val="00A5EB"/>
                </a:solidFill>
              </a:rPr>
              <a:t>-26</a:t>
            </a:r>
            <a:r>
              <a:rPr lang="de-DE" sz="1800" dirty="0">
                <a:solidFill>
                  <a:srgbClr val="00A5EB"/>
                </a:solidFill>
              </a:rPr>
              <a:t> e </a:t>
            </a:r>
            <a:r>
              <a:rPr lang="de-DE" sz="1800" dirty="0" smtClean="0">
                <a:solidFill>
                  <a:srgbClr val="00A5EB"/>
                </a:solidFill>
              </a:rPr>
              <a:t>cm (</a:t>
            </a:r>
            <a:r>
              <a:rPr lang="de-DE" sz="1800" dirty="0" err="1" smtClean="0">
                <a:solidFill>
                  <a:srgbClr val="00A5EB"/>
                </a:solidFill>
              </a:rPr>
              <a:t>goal</a:t>
            </a:r>
            <a:r>
              <a:rPr lang="de-DE" sz="1800" dirty="0" smtClean="0">
                <a:solidFill>
                  <a:srgbClr val="00A5EB"/>
                </a:solidFill>
              </a:rPr>
              <a:t> 10</a:t>
            </a:r>
            <a:r>
              <a:rPr lang="de-DE" sz="1800" baseline="30000" dirty="0" smtClean="0">
                <a:solidFill>
                  <a:srgbClr val="00A5EB"/>
                </a:solidFill>
              </a:rPr>
              <a:t>-28</a:t>
            </a:r>
            <a:r>
              <a:rPr lang="de-DE" sz="1800" dirty="0" smtClean="0">
                <a:solidFill>
                  <a:srgbClr val="00A5EB"/>
                </a:solidFill>
              </a:rPr>
              <a:t> e cm)</a:t>
            </a:r>
            <a:endParaRPr lang="de-DE" sz="1800" dirty="0">
              <a:solidFill>
                <a:srgbClr val="00A5EB"/>
              </a:solidFill>
            </a:endParaRPr>
          </a:p>
          <a:p>
            <a:pPr>
              <a:defRPr/>
            </a:pPr>
            <a:r>
              <a:rPr lang="de-DE" dirty="0"/>
              <a:t>Spin </a:t>
            </a:r>
            <a:r>
              <a:rPr lang="de-DE" dirty="0" err="1"/>
              <a:t>rotation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torque</a:t>
            </a:r>
            <a:r>
              <a:rPr lang="de-DE" dirty="0"/>
              <a:t> in radial </a:t>
            </a:r>
            <a:r>
              <a:rPr lang="de-DE" dirty="0" err="1"/>
              <a:t>electric</a:t>
            </a:r>
            <a:r>
              <a:rPr lang="de-DE" dirty="0"/>
              <a:t> </a:t>
            </a:r>
            <a:r>
              <a:rPr lang="de-DE" dirty="0" err="1"/>
              <a:t>field</a:t>
            </a:r>
            <a:endParaRPr lang="de-DE" dirty="0"/>
          </a:p>
          <a:p>
            <a:pPr>
              <a:defRPr/>
            </a:pPr>
            <a:endParaRPr lang="de-DE" dirty="0" smtClean="0">
              <a:solidFill>
                <a:srgbClr val="3A6F8A"/>
              </a:solidFill>
            </a:endParaRPr>
          </a:p>
          <a:p>
            <a:pPr>
              <a:defRPr/>
            </a:pPr>
            <a:endParaRPr lang="de-DE" dirty="0">
              <a:solidFill>
                <a:srgbClr val="3A6F8A"/>
              </a:solidFill>
            </a:endParaRPr>
          </a:p>
          <a:p>
            <a:pPr>
              <a:defRPr/>
            </a:pPr>
            <a:endParaRPr lang="de-DE" dirty="0" smtClean="0">
              <a:solidFill>
                <a:srgbClr val="3A6F8A"/>
              </a:solidFill>
            </a:endParaRPr>
          </a:p>
          <a:p>
            <a:pPr>
              <a:defRPr/>
            </a:pPr>
            <a:r>
              <a:rPr lang="de-DE" dirty="0"/>
              <a:t>COSY </a:t>
            </a:r>
            <a:r>
              <a:rPr lang="de-DE" dirty="0" err="1"/>
              <a:t>at</a:t>
            </a:r>
            <a:r>
              <a:rPr lang="de-DE" dirty="0"/>
              <a:t> Forschungszentrum Jülich</a:t>
            </a:r>
          </a:p>
          <a:p>
            <a:pPr lvl="1">
              <a:defRPr/>
            </a:pPr>
            <a:r>
              <a:rPr lang="de-DE" sz="1800" dirty="0" err="1">
                <a:solidFill>
                  <a:srgbClr val="00A5EB"/>
                </a:solidFill>
              </a:rPr>
              <a:t>s</a:t>
            </a:r>
            <a:r>
              <a:rPr lang="de-DE" sz="1800" dirty="0" err="1" smtClean="0">
                <a:solidFill>
                  <a:srgbClr val="00A5EB"/>
                </a:solidFill>
              </a:rPr>
              <a:t>taged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>
                <a:solidFill>
                  <a:srgbClr val="00A5EB"/>
                </a:solidFill>
              </a:rPr>
              <a:t>approach</a:t>
            </a:r>
            <a:r>
              <a:rPr lang="de-DE" sz="1800" dirty="0">
                <a:solidFill>
                  <a:srgbClr val="00A5EB"/>
                </a:solidFill>
              </a:rPr>
              <a:t> (</a:t>
            </a:r>
            <a:r>
              <a:rPr lang="de-DE" sz="1800" dirty="0" err="1">
                <a:solidFill>
                  <a:srgbClr val="00A5EB"/>
                </a:solidFill>
              </a:rPr>
              <a:t>during</a:t>
            </a:r>
            <a:r>
              <a:rPr lang="de-DE" sz="1800" dirty="0">
                <a:solidFill>
                  <a:srgbClr val="00A5EB"/>
                </a:solidFill>
              </a:rPr>
              <a:t> </a:t>
            </a:r>
            <a:r>
              <a:rPr lang="de-DE" sz="1800" dirty="0" err="1">
                <a:solidFill>
                  <a:srgbClr val="00A5EB"/>
                </a:solidFill>
              </a:rPr>
              <a:t>next</a:t>
            </a:r>
            <a:r>
              <a:rPr lang="de-DE" sz="1800" dirty="0">
                <a:solidFill>
                  <a:srgbClr val="00A5EB"/>
                </a:solidFill>
              </a:rPr>
              <a:t> 5 </a:t>
            </a:r>
            <a:r>
              <a:rPr lang="de-DE" sz="1800" dirty="0" err="1" smtClean="0">
                <a:solidFill>
                  <a:srgbClr val="00A5EB"/>
                </a:solidFill>
              </a:rPr>
              <a:t>years</a:t>
            </a:r>
            <a:r>
              <a:rPr lang="de-DE" sz="1800" dirty="0">
                <a:solidFill>
                  <a:srgbClr val="00A5EB"/>
                </a:solidFill>
              </a:rPr>
              <a:t>)</a:t>
            </a:r>
          </a:p>
          <a:p>
            <a:pPr lvl="1">
              <a:defRPr/>
            </a:pPr>
            <a:r>
              <a:rPr lang="de-DE" sz="1800" dirty="0" err="1">
                <a:solidFill>
                  <a:srgbClr val="00A5EB"/>
                </a:solidFill>
              </a:rPr>
              <a:t>p</a:t>
            </a:r>
            <a:r>
              <a:rPr lang="de-DE" sz="1800" dirty="0" err="1" smtClean="0">
                <a:solidFill>
                  <a:srgbClr val="00A5EB"/>
                </a:solidFill>
              </a:rPr>
              <a:t>recursor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experiment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at</a:t>
            </a:r>
            <a:r>
              <a:rPr lang="de-DE" sz="1800" dirty="0" smtClean="0">
                <a:solidFill>
                  <a:srgbClr val="00A5EB"/>
                </a:solidFill>
              </a:rPr>
              <a:t> COSY </a:t>
            </a:r>
            <a:r>
              <a:rPr lang="de-DE" sz="1800" dirty="0">
                <a:solidFill>
                  <a:srgbClr val="00A5EB"/>
                </a:solidFill>
              </a:rPr>
              <a:t>(</a:t>
            </a:r>
            <a:r>
              <a:rPr lang="de-DE" sz="1800" dirty="0" err="1" smtClean="0">
                <a:solidFill>
                  <a:srgbClr val="00A5EB"/>
                </a:solidFill>
              </a:rPr>
              <a:t>goal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>
                <a:solidFill>
                  <a:srgbClr val="00A5EB"/>
                </a:solidFill>
              </a:rPr>
              <a:t>10</a:t>
            </a:r>
            <a:r>
              <a:rPr lang="de-DE" sz="1800" baseline="30000" dirty="0">
                <a:solidFill>
                  <a:srgbClr val="00A5EB"/>
                </a:solidFill>
              </a:rPr>
              <a:t>-24</a:t>
            </a:r>
            <a:r>
              <a:rPr lang="de-DE" sz="1800" dirty="0">
                <a:solidFill>
                  <a:srgbClr val="00A5EB"/>
                </a:solidFill>
              </a:rPr>
              <a:t> e cm</a:t>
            </a:r>
            <a:r>
              <a:rPr lang="de-DE" sz="1800" dirty="0" smtClean="0">
                <a:solidFill>
                  <a:srgbClr val="00A5EB"/>
                </a:solidFill>
              </a:rPr>
              <a:t>)</a:t>
            </a:r>
            <a:endParaRPr lang="de-DE" dirty="0">
              <a:solidFill>
                <a:srgbClr val="3A6F8A"/>
              </a:solidFill>
            </a:endParaRPr>
          </a:p>
          <a:p>
            <a:pPr lvl="1">
              <a:defRPr/>
            </a:pPr>
            <a:r>
              <a:rPr lang="de-DE" sz="1800" dirty="0" smtClean="0">
                <a:solidFill>
                  <a:srgbClr val="00A5EB"/>
                </a:solidFill>
              </a:rPr>
              <a:t>design </a:t>
            </a:r>
            <a:r>
              <a:rPr lang="de-DE" sz="1800" dirty="0" err="1">
                <a:solidFill>
                  <a:srgbClr val="00A5EB"/>
                </a:solidFill>
              </a:rPr>
              <a:t>of</a:t>
            </a:r>
            <a:r>
              <a:rPr lang="de-DE" sz="1800" dirty="0">
                <a:solidFill>
                  <a:srgbClr val="00A5EB"/>
                </a:solidFill>
              </a:rPr>
              <a:t> </a:t>
            </a:r>
            <a:r>
              <a:rPr lang="de-DE" sz="1800" dirty="0" err="1">
                <a:solidFill>
                  <a:srgbClr val="00A5EB"/>
                </a:solidFill>
              </a:rPr>
              <a:t>designated</a:t>
            </a:r>
            <a:r>
              <a:rPr lang="de-DE" sz="1800" dirty="0">
                <a:solidFill>
                  <a:srgbClr val="00A5EB"/>
                </a:solidFill>
              </a:rPr>
              <a:t> EDM ring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238384" y="1379810"/>
            <a:ext cx="2687217" cy="1916143"/>
            <a:chOff x="3216543" y="3933825"/>
            <a:chExt cx="3241675" cy="2374900"/>
          </a:xfrm>
        </p:grpSpPr>
        <p:pic>
          <p:nvPicPr>
            <p:cNvPr id="19" name="Picture 1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543" y="3968750"/>
              <a:ext cx="3192463" cy="2339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feld 1"/>
            <p:cNvSpPr txBox="1">
              <a:spLocks noChangeArrowheads="1"/>
            </p:cNvSpPr>
            <p:nvPr/>
          </p:nvSpPr>
          <p:spPr bwMode="auto">
            <a:xfrm>
              <a:off x="4369068" y="5786438"/>
              <a:ext cx="922338" cy="5222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de-DE" sz="28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CPV</a:t>
              </a:r>
            </a:p>
          </p:txBody>
        </p:sp>
        <p:sp>
          <p:nvSpPr>
            <p:cNvPr id="21" name="Pfeil nach rechts 12"/>
            <p:cNvSpPr>
              <a:spLocks noChangeArrowheads="1"/>
            </p:cNvSpPr>
            <p:nvPr/>
          </p:nvSpPr>
          <p:spPr bwMode="auto">
            <a:xfrm>
              <a:off x="4389706" y="4618038"/>
              <a:ext cx="1008062" cy="1023937"/>
            </a:xfrm>
            <a:prstGeom prst="rightArrow">
              <a:avLst>
                <a:gd name="adj1" fmla="val 56804"/>
                <a:gd name="adj2" fmla="val 51903"/>
              </a:avLst>
            </a:prstGeom>
            <a:solidFill>
              <a:schemeClr val="bg1">
                <a:lumMod val="50000"/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feld 12"/>
            <p:cNvSpPr txBox="1">
              <a:spLocks noChangeArrowheads="1"/>
            </p:cNvSpPr>
            <p:nvPr/>
          </p:nvSpPr>
          <p:spPr bwMode="auto">
            <a:xfrm>
              <a:off x="4602431" y="4849813"/>
              <a:ext cx="434975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9EE0"/>
                </a:buClr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5B82"/>
                </a:buClr>
                <a:buFont typeface="Wingdings" charset="2"/>
                <a:buChar char="§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5B82"/>
                </a:buClr>
                <a:buFont typeface="Wingdings" charset="2"/>
                <a:buChar char="§"/>
                <a:defRPr sz="22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r>
                <a:rPr lang="de-DE" altLang="de-DE" sz="3200" b="1">
                  <a:solidFill>
                    <a:schemeClr val="bg1"/>
                  </a:solidFill>
                </a:rPr>
                <a:t>T</a:t>
              </a:r>
            </a:p>
          </p:txBody>
        </p:sp>
        <p:pic>
          <p:nvPicPr>
            <p:cNvPr id="23" name="Picture 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381" y="4041775"/>
              <a:ext cx="249237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7181" y="3998913"/>
              <a:ext cx="301625" cy="24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feld 16"/>
            <p:cNvSpPr txBox="1"/>
            <p:nvPr/>
          </p:nvSpPr>
          <p:spPr>
            <a:xfrm>
              <a:off x="5537617" y="4698190"/>
              <a:ext cx="364202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de-DE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26" name="Textfeld 17"/>
            <p:cNvSpPr txBox="1"/>
            <p:nvPr/>
          </p:nvSpPr>
          <p:spPr>
            <a:xfrm>
              <a:off x="5565564" y="5058553"/>
              <a:ext cx="287258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de-DE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-</a:t>
              </a:r>
            </a:p>
          </p:txBody>
        </p:sp>
        <p:sp>
          <p:nvSpPr>
            <p:cNvPr id="27" name="Textfeld 30"/>
            <p:cNvSpPr txBox="1">
              <a:spLocks noChangeArrowheads="1"/>
            </p:cNvSpPr>
            <p:nvPr/>
          </p:nvSpPr>
          <p:spPr bwMode="auto">
            <a:xfrm>
              <a:off x="3216543" y="3933825"/>
              <a:ext cx="62865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9EE0"/>
                </a:buClr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5B82"/>
                </a:buClr>
                <a:buFont typeface="Wingdings" charset="2"/>
                <a:buChar char="§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5B82"/>
                </a:buClr>
                <a:buFont typeface="Wingdings" charset="2"/>
                <a:buChar char="§"/>
                <a:defRPr sz="22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r>
                <a:rPr lang="de-DE" altLang="de-DE" sz="1600" b="1">
                  <a:solidFill>
                    <a:srgbClr val="336699"/>
                  </a:solidFill>
                </a:rPr>
                <a:t>Spin</a:t>
              </a:r>
            </a:p>
          </p:txBody>
        </p:sp>
        <p:sp>
          <p:nvSpPr>
            <p:cNvPr id="28" name="Textfeld 31"/>
            <p:cNvSpPr txBox="1">
              <a:spLocks noChangeArrowheads="1"/>
            </p:cNvSpPr>
            <p:nvPr/>
          </p:nvSpPr>
          <p:spPr bwMode="auto">
            <a:xfrm>
              <a:off x="5816868" y="3933825"/>
              <a:ext cx="64135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9EE0"/>
                </a:buClr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5B82"/>
                </a:buClr>
                <a:buFont typeface="Wingdings" charset="2"/>
                <a:buChar char="§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5B82"/>
                </a:buClr>
                <a:buFont typeface="Wingdings" charset="2"/>
                <a:buChar char="§"/>
                <a:defRPr sz="22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EE0"/>
                </a:buClr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</a:pPr>
              <a:r>
                <a:rPr lang="de-DE" altLang="de-DE" sz="1600" b="1">
                  <a:solidFill>
                    <a:srgbClr val="CC3300"/>
                  </a:solidFill>
                </a:rPr>
                <a:t>EDM</a:t>
              </a:r>
            </a:p>
          </p:txBody>
        </p:sp>
        <p:sp>
          <p:nvSpPr>
            <p:cNvPr id="29" name="Textfeld 16"/>
            <p:cNvSpPr txBox="1"/>
            <p:nvPr/>
          </p:nvSpPr>
          <p:spPr>
            <a:xfrm>
              <a:off x="3765444" y="4712361"/>
              <a:ext cx="364202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de-DE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30" name="Textfeld 17"/>
            <p:cNvSpPr txBox="1"/>
            <p:nvPr/>
          </p:nvSpPr>
          <p:spPr>
            <a:xfrm>
              <a:off x="3793391" y="5072724"/>
              <a:ext cx="287258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de-DE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156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3424080"/>
            <a:ext cx="71628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Astroparticle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in Helmholtz: KIT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03" y="3424080"/>
            <a:ext cx="4483099" cy="2764367"/>
          </a:xfrm>
        </p:spPr>
        <p:txBody>
          <a:bodyPr/>
          <a:lstStyle/>
          <a:p>
            <a:r>
              <a:rPr lang="de-DE" dirty="0" smtClean="0"/>
              <a:t>KATRIN: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  <a:p>
            <a:pPr lvl="1"/>
            <a:r>
              <a:rPr lang="de-DE" sz="1800" dirty="0" err="1">
                <a:solidFill>
                  <a:srgbClr val="00A5EB"/>
                </a:solidFill>
                <a:ea typeface="+mn-ea"/>
                <a:cs typeface="+mn-cs"/>
              </a:rPr>
              <a:t>measure</a:t>
            </a:r>
            <a:r>
              <a:rPr lang="de-DE" sz="1800" dirty="0">
                <a:solidFill>
                  <a:srgbClr val="00A5EB"/>
                </a:solidFill>
                <a:ea typeface="+mn-ea"/>
                <a:cs typeface="+mn-cs"/>
              </a:rPr>
              <a:t> absolute </a:t>
            </a:r>
            <a:r>
              <a:rPr lang="de-DE" sz="1800" dirty="0" err="1">
                <a:solidFill>
                  <a:srgbClr val="00A5EB"/>
                </a:solidFill>
                <a:ea typeface="+mn-ea"/>
                <a:cs typeface="+mn-cs"/>
              </a:rPr>
              <a:t>neutrino</a:t>
            </a:r>
            <a:r>
              <a:rPr lang="de-DE" sz="1800" dirty="0">
                <a:solidFill>
                  <a:srgbClr val="00A5EB"/>
                </a:solidFill>
                <a:ea typeface="+mn-ea"/>
                <a:cs typeface="+mn-cs"/>
              </a:rPr>
              <a:t> </a:t>
            </a:r>
            <a:r>
              <a:rPr lang="de-DE" sz="1800" dirty="0" err="1">
                <a:solidFill>
                  <a:srgbClr val="00A5EB"/>
                </a:solidFill>
                <a:ea typeface="+mn-ea"/>
                <a:cs typeface="+mn-cs"/>
              </a:rPr>
              <a:t>mass</a:t>
            </a:r>
            <a:r>
              <a:rPr lang="de-DE" sz="1800" dirty="0">
                <a:solidFill>
                  <a:srgbClr val="00A5EB"/>
                </a:solidFill>
                <a:ea typeface="+mn-ea"/>
                <a:cs typeface="+mn-cs"/>
              </a:rPr>
              <a:t> </a:t>
            </a:r>
            <a:r>
              <a:rPr lang="de-DE" sz="1800" dirty="0" err="1">
                <a:solidFill>
                  <a:srgbClr val="00A5EB"/>
                </a:solidFill>
                <a:ea typeface="+mn-ea"/>
                <a:cs typeface="+mn-cs"/>
              </a:rPr>
              <a:t>scale</a:t>
            </a:r>
            <a:r>
              <a:rPr lang="de-DE" sz="1800" dirty="0">
                <a:solidFill>
                  <a:srgbClr val="00A5EB"/>
                </a:solidFill>
                <a:ea typeface="+mn-ea"/>
                <a:cs typeface="+mn-cs"/>
              </a:rPr>
              <a:t> </a:t>
            </a:r>
            <a:r>
              <a:rPr lang="de-DE" sz="1800" dirty="0" err="1">
                <a:solidFill>
                  <a:srgbClr val="00A5EB"/>
                </a:solidFill>
                <a:ea typeface="+mn-ea"/>
                <a:cs typeface="+mn-cs"/>
              </a:rPr>
              <a:t>with</a:t>
            </a:r>
            <a:r>
              <a:rPr lang="de-DE" sz="1800" dirty="0">
                <a:solidFill>
                  <a:srgbClr val="00A5EB"/>
                </a:solidFill>
                <a:ea typeface="+mn-ea"/>
                <a:cs typeface="+mn-cs"/>
              </a:rPr>
              <a:t> a </a:t>
            </a:r>
            <a:r>
              <a:rPr lang="de-DE" sz="1800" dirty="0" err="1">
                <a:solidFill>
                  <a:srgbClr val="00A5EB"/>
                </a:solidFill>
                <a:ea typeface="+mn-ea"/>
                <a:cs typeface="+mn-cs"/>
              </a:rPr>
              <a:t>sensitivity</a:t>
            </a:r>
            <a:r>
              <a:rPr lang="de-DE" sz="1800" dirty="0">
                <a:solidFill>
                  <a:srgbClr val="00A5EB"/>
                </a:solidFill>
                <a:ea typeface="+mn-ea"/>
                <a:cs typeface="+mn-cs"/>
              </a:rPr>
              <a:t> </a:t>
            </a:r>
            <a:r>
              <a:rPr lang="de-DE" sz="1800" dirty="0" err="1">
                <a:solidFill>
                  <a:srgbClr val="00A5EB"/>
                </a:solidFill>
                <a:ea typeface="+mn-ea"/>
                <a:cs typeface="+mn-cs"/>
              </a:rPr>
              <a:t>of</a:t>
            </a:r>
            <a:r>
              <a:rPr lang="de-DE" sz="1800" dirty="0">
                <a:solidFill>
                  <a:srgbClr val="00A5EB"/>
                </a:solidFill>
                <a:ea typeface="+mn-ea"/>
                <a:cs typeface="+mn-cs"/>
              </a:rPr>
              <a:t> 0.2 eV</a:t>
            </a:r>
          </a:p>
          <a:p>
            <a:pPr lvl="1"/>
            <a:r>
              <a:rPr lang="de-DE" sz="1800" dirty="0" err="1">
                <a:solidFill>
                  <a:srgbClr val="00A5EB"/>
                </a:solidFill>
                <a:ea typeface="+mn-ea"/>
                <a:cs typeface="+mn-cs"/>
              </a:rPr>
              <a:t>over</a:t>
            </a:r>
            <a:r>
              <a:rPr lang="de-DE" sz="1800" dirty="0">
                <a:solidFill>
                  <a:srgbClr val="00A5EB"/>
                </a:solidFill>
                <a:ea typeface="+mn-ea"/>
                <a:cs typeface="+mn-cs"/>
              </a:rPr>
              <a:t> 5 </a:t>
            </a:r>
            <a:r>
              <a:rPr lang="de-DE" sz="1800" dirty="0" err="1">
                <a:solidFill>
                  <a:srgbClr val="00A5EB"/>
                </a:solidFill>
                <a:ea typeface="+mn-ea"/>
                <a:cs typeface="+mn-cs"/>
              </a:rPr>
              <a:t>years</a:t>
            </a:r>
            <a:r>
              <a:rPr lang="de-DE" sz="1800" dirty="0">
                <a:solidFill>
                  <a:srgbClr val="00A5EB"/>
                </a:solidFill>
                <a:ea typeface="+mn-ea"/>
                <a:cs typeface="+mn-cs"/>
              </a:rPr>
              <a:t> (2016 - 21)</a:t>
            </a:r>
          </a:p>
          <a:p>
            <a:pPr lvl="1"/>
            <a:endParaRPr lang="de-DE" sz="1800" dirty="0"/>
          </a:p>
          <a:p>
            <a:endParaRPr lang="de-DE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02" y="4871181"/>
            <a:ext cx="2669645" cy="162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818314" y="4991482"/>
            <a:ext cx="2164027" cy="626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1600" kern="0" dirty="0" err="1"/>
              <a:t>s</a:t>
            </a:r>
            <a:r>
              <a:rPr lang="de-DE" sz="1600" kern="0" dirty="0" err="1" smtClean="0"/>
              <a:t>uccessful</a:t>
            </a:r>
            <a:r>
              <a:rPr lang="de-DE" sz="1600" kern="0" dirty="0" smtClean="0"/>
              <a:t> bake-out </a:t>
            </a:r>
            <a:r>
              <a:rPr lang="de-DE" sz="1600" kern="0" dirty="0" err="1" smtClean="0"/>
              <a:t>of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spectrometer</a:t>
            </a:r>
            <a:endParaRPr lang="de-DE" sz="1600" kern="0" dirty="0" smtClean="0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938" y="1340588"/>
            <a:ext cx="1967894" cy="1492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832" y="1219303"/>
            <a:ext cx="2530510" cy="191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839" y="850896"/>
            <a:ext cx="4483099" cy="247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2200" kern="0" dirty="0" smtClean="0"/>
              <a:t>AUGER:</a:t>
            </a:r>
          </a:p>
          <a:p>
            <a:pPr lvl="1"/>
            <a:r>
              <a:rPr lang="de-DE" sz="1800" kern="0" dirty="0" smtClean="0">
                <a:solidFill>
                  <a:srgbClr val="00A5EB"/>
                </a:solidFill>
              </a:rPr>
              <a:t>KIT </a:t>
            </a:r>
            <a:r>
              <a:rPr lang="de-DE" sz="1800" kern="0" dirty="0" err="1" smtClean="0">
                <a:solidFill>
                  <a:srgbClr val="00A5EB"/>
                </a:solidFill>
              </a:rPr>
              <a:t>is</a:t>
            </a:r>
            <a:r>
              <a:rPr lang="de-DE" sz="1800" kern="0" dirty="0" smtClean="0">
                <a:solidFill>
                  <a:srgbClr val="00A5EB"/>
                </a:solidFill>
              </a:rPr>
              <a:t> </a:t>
            </a:r>
            <a:r>
              <a:rPr lang="de-DE" sz="1800" kern="0" dirty="0" err="1" smtClean="0">
                <a:solidFill>
                  <a:srgbClr val="00A5EB"/>
                </a:solidFill>
              </a:rPr>
              <a:t>the</a:t>
            </a:r>
            <a:r>
              <a:rPr lang="de-DE" sz="1800" kern="0" dirty="0" smtClean="0">
                <a:solidFill>
                  <a:srgbClr val="00A5EB"/>
                </a:solidFill>
              </a:rPr>
              <a:t> </a:t>
            </a:r>
            <a:r>
              <a:rPr lang="de-DE" sz="1800" kern="0" dirty="0" err="1" smtClean="0">
                <a:solidFill>
                  <a:srgbClr val="00A5EB"/>
                </a:solidFill>
              </a:rPr>
              <a:t>leading</a:t>
            </a:r>
            <a:r>
              <a:rPr lang="de-DE" sz="1800" kern="0" dirty="0" smtClean="0">
                <a:solidFill>
                  <a:srgbClr val="00A5EB"/>
                </a:solidFill>
              </a:rPr>
              <a:t> </a:t>
            </a:r>
            <a:r>
              <a:rPr lang="de-DE" sz="1800" kern="0" dirty="0" err="1" smtClean="0">
                <a:solidFill>
                  <a:srgbClr val="00A5EB"/>
                </a:solidFill>
              </a:rPr>
              <a:t>institute</a:t>
            </a:r>
            <a:r>
              <a:rPr lang="de-DE" sz="1800" kern="0" dirty="0" smtClean="0">
                <a:solidFill>
                  <a:srgbClr val="00A5EB"/>
                </a:solidFill>
              </a:rPr>
              <a:t> in Germany</a:t>
            </a:r>
          </a:p>
          <a:p>
            <a:pPr lvl="1"/>
            <a:r>
              <a:rPr lang="de-DE" sz="1800" kern="0" dirty="0" smtClean="0">
                <a:solidFill>
                  <a:srgbClr val="00A5EB"/>
                </a:solidFill>
              </a:rPr>
              <a:t>&gt; 40 </a:t>
            </a:r>
            <a:r>
              <a:rPr lang="de-DE" sz="1800" kern="0" dirty="0" err="1" smtClean="0">
                <a:solidFill>
                  <a:srgbClr val="00A5EB"/>
                </a:solidFill>
              </a:rPr>
              <a:t>scientists</a:t>
            </a:r>
            <a:r>
              <a:rPr lang="de-DE" sz="1800" kern="0" dirty="0" smtClean="0">
                <a:solidFill>
                  <a:srgbClr val="00A5EB"/>
                </a:solidFill>
              </a:rPr>
              <a:t> &amp; </a:t>
            </a:r>
            <a:r>
              <a:rPr lang="de-DE" sz="1800" kern="0" dirty="0" err="1" smtClean="0">
                <a:solidFill>
                  <a:srgbClr val="00A5EB"/>
                </a:solidFill>
              </a:rPr>
              <a:t>PhD</a:t>
            </a:r>
            <a:r>
              <a:rPr lang="de-DE" sz="1800" kern="0" dirty="0" smtClean="0">
                <a:solidFill>
                  <a:srgbClr val="00A5EB"/>
                </a:solidFill>
              </a:rPr>
              <a:t> </a:t>
            </a:r>
            <a:r>
              <a:rPr lang="de-DE" sz="1800" kern="0" dirty="0" err="1" smtClean="0">
                <a:solidFill>
                  <a:srgbClr val="00A5EB"/>
                </a:solidFill>
              </a:rPr>
              <a:t>students</a:t>
            </a:r>
            <a:endParaRPr lang="de-DE" sz="1800" kern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kern="0" dirty="0" smtClean="0">
                <a:solidFill>
                  <a:srgbClr val="00A5EB"/>
                </a:solidFill>
              </a:rPr>
              <a:t>strong </a:t>
            </a:r>
            <a:r>
              <a:rPr lang="de-DE" sz="1800" kern="0" dirty="0" err="1" smtClean="0">
                <a:solidFill>
                  <a:srgbClr val="00A5EB"/>
                </a:solidFill>
              </a:rPr>
              <a:t>role</a:t>
            </a:r>
            <a:r>
              <a:rPr lang="de-DE" sz="1800" kern="0" dirty="0" smtClean="0">
                <a:solidFill>
                  <a:srgbClr val="00A5EB"/>
                </a:solidFill>
              </a:rPr>
              <a:t> in </a:t>
            </a:r>
            <a:r>
              <a:rPr lang="de-DE" sz="1800" kern="0" dirty="0" err="1" smtClean="0">
                <a:solidFill>
                  <a:srgbClr val="00A5EB"/>
                </a:solidFill>
              </a:rPr>
              <a:t>detector</a:t>
            </a:r>
            <a:r>
              <a:rPr lang="de-DE" sz="1800" kern="0" dirty="0" smtClean="0">
                <a:solidFill>
                  <a:srgbClr val="00A5EB"/>
                </a:solidFill>
              </a:rPr>
              <a:t> </a:t>
            </a:r>
            <a:r>
              <a:rPr lang="de-DE" sz="1800" kern="0" dirty="0" err="1" smtClean="0">
                <a:solidFill>
                  <a:srgbClr val="00A5EB"/>
                </a:solidFill>
              </a:rPr>
              <a:t>upgrades</a:t>
            </a:r>
            <a:endParaRPr lang="de-DE" kern="0" dirty="0" smtClean="0">
              <a:solidFill>
                <a:srgbClr val="00A5EB"/>
              </a:solidFill>
            </a:endParaRPr>
          </a:p>
          <a:p>
            <a:endParaRPr lang="de-DE" kern="0" dirty="0" smtClean="0"/>
          </a:p>
          <a:p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374311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Astroparticle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in Helmholtz: DESY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65" y="797906"/>
            <a:ext cx="4906432" cy="3116058"/>
          </a:xfrm>
        </p:spPr>
        <p:txBody>
          <a:bodyPr/>
          <a:lstStyle/>
          <a:p>
            <a:r>
              <a:rPr lang="de-DE" dirty="0" err="1" smtClean="0"/>
              <a:t>IceCube</a:t>
            </a:r>
            <a:endParaRPr lang="de-DE" dirty="0" smtClean="0"/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DESY </a:t>
            </a:r>
            <a:r>
              <a:rPr lang="de-DE" sz="1800" dirty="0" err="1" smtClean="0">
                <a:solidFill>
                  <a:srgbClr val="00A5EB"/>
                </a:solidFill>
              </a:rPr>
              <a:t>is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second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largest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group</a:t>
            </a:r>
            <a:r>
              <a:rPr lang="de-DE" sz="1800" dirty="0" smtClean="0">
                <a:solidFill>
                  <a:srgbClr val="00A5EB"/>
                </a:solidFill>
              </a:rPr>
              <a:t> in </a:t>
            </a:r>
            <a:r>
              <a:rPr lang="de-DE" sz="1800" dirty="0" err="1" smtClean="0">
                <a:solidFill>
                  <a:srgbClr val="00A5EB"/>
                </a:solidFill>
              </a:rPr>
              <a:t>the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collaboration</a:t>
            </a:r>
            <a:endParaRPr lang="de-DE" sz="1800" dirty="0" smtClean="0">
              <a:solidFill>
                <a:srgbClr val="00A5EB"/>
              </a:solidFill>
            </a:endParaRPr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Tier-1 </a:t>
            </a:r>
            <a:r>
              <a:rPr lang="de-DE" sz="1800" dirty="0" err="1" smtClean="0">
                <a:solidFill>
                  <a:srgbClr val="00A5EB"/>
                </a:solidFill>
              </a:rPr>
              <a:t>data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centre</a:t>
            </a:r>
            <a:endParaRPr lang="de-DE" sz="1800" dirty="0" smtClean="0">
              <a:solidFill>
                <a:srgbClr val="00A5EB"/>
              </a:solidFill>
            </a:endParaRPr>
          </a:p>
          <a:p>
            <a:r>
              <a:rPr lang="de-DE" dirty="0" smtClean="0"/>
              <a:t>Upgrade </a:t>
            </a:r>
            <a:r>
              <a:rPr lang="de-DE" dirty="0" err="1" smtClean="0"/>
              <a:t>plans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IceCube</a:t>
            </a:r>
            <a:r>
              <a:rPr lang="de-DE" dirty="0" smtClean="0"/>
              <a:t>:</a:t>
            </a:r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PINGU (</a:t>
            </a:r>
            <a:r>
              <a:rPr lang="de-DE" sz="1800" dirty="0" err="1" smtClean="0">
                <a:solidFill>
                  <a:srgbClr val="00A5EB"/>
                </a:solidFill>
              </a:rPr>
              <a:t>neutrino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mass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hierachy</a:t>
            </a:r>
            <a:r>
              <a:rPr lang="de-DE" sz="1800" dirty="0" smtClean="0">
                <a:solidFill>
                  <a:srgbClr val="00A5EB"/>
                </a:solidFill>
              </a:rPr>
              <a:t>)</a:t>
            </a:r>
          </a:p>
          <a:p>
            <a:pPr lvl="1"/>
            <a:r>
              <a:rPr lang="de-DE" sz="1800" dirty="0">
                <a:solidFill>
                  <a:srgbClr val="00A5EB"/>
                </a:solidFill>
              </a:rPr>
              <a:t>m</a:t>
            </a:r>
            <a:r>
              <a:rPr lang="de-DE" sz="1800" dirty="0" smtClean="0">
                <a:solidFill>
                  <a:srgbClr val="00A5EB"/>
                </a:solidFill>
              </a:rPr>
              <a:t>ulti-km3 </a:t>
            </a:r>
            <a:r>
              <a:rPr lang="de-DE" sz="1800" dirty="0" err="1" smtClean="0">
                <a:solidFill>
                  <a:srgbClr val="00A5EB"/>
                </a:solidFill>
              </a:rPr>
              <a:t>neutrino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telescope</a:t>
            </a:r>
            <a:r>
              <a:rPr lang="de-DE" sz="1800" dirty="0" smtClean="0">
                <a:solidFill>
                  <a:srgbClr val="00A5EB"/>
                </a:solidFill>
              </a:rPr>
              <a:t>, </a:t>
            </a:r>
            <a:br>
              <a:rPr lang="de-DE" sz="1800" dirty="0" smtClean="0">
                <a:solidFill>
                  <a:srgbClr val="00A5EB"/>
                </a:solidFill>
              </a:rPr>
            </a:br>
            <a:r>
              <a:rPr lang="de-DE" sz="1800" dirty="0" smtClean="0">
                <a:solidFill>
                  <a:srgbClr val="00A5EB"/>
                </a:solidFill>
              </a:rPr>
              <a:t>multi-km2 </a:t>
            </a:r>
            <a:r>
              <a:rPr lang="de-DE" sz="1800" dirty="0" err="1" smtClean="0">
                <a:solidFill>
                  <a:srgbClr val="00A5EB"/>
                </a:solidFill>
              </a:rPr>
              <a:t>surface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detector</a:t>
            </a:r>
            <a:r>
              <a:rPr lang="de-DE" sz="1800" dirty="0" smtClean="0">
                <a:solidFill>
                  <a:srgbClr val="00A5EB"/>
                </a:solidFill>
              </a:rPr>
              <a:t>, …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2766" y="3850900"/>
            <a:ext cx="5531305" cy="2540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 smtClean="0"/>
              <a:t>CTA</a:t>
            </a:r>
          </a:p>
          <a:p>
            <a:pPr lvl="1"/>
            <a:r>
              <a:rPr lang="de-DE" sz="1800" kern="0" dirty="0" err="1">
                <a:solidFill>
                  <a:srgbClr val="00A5EB"/>
                </a:solidFill>
              </a:rPr>
              <a:t>m</a:t>
            </a:r>
            <a:r>
              <a:rPr lang="de-DE" sz="1800" kern="0" dirty="0" err="1" smtClean="0">
                <a:solidFill>
                  <a:srgbClr val="00A5EB"/>
                </a:solidFill>
              </a:rPr>
              <a:t>id</a:t>
            </a:r>
            <a:r>
              <a:rPr lang="de-DE" sz="1800" kern="0" dirty="0" smtClean="0">
                <a:solidFill>
                  <a:srgbClr val="00A5EB"/>
                </a:solidFill>
              </a:rPr>
              <a:t>-size </a:t>
            </a:r>
            <a:r>
              <a:rPr lang="de-DE" sz="1800" kern="0" dirty="0" err="1" smtClean="0">
                <a:solidFill>
                  <a:srgbClr val="00A5EB"/>
                </a:solidFill>
              </a:rPr>
              <a:t>telescopes</a:t>
            </a:r>
            <a:endParaRPr lang="de-DE" sz="1800" kern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kern="0" dirty="0" err="1">
                <a:solidFill>
                  <a:srgbClr val="00A5EB"/>
                </a:solidFill>
              </a:rPr>
              <a:t>a</a:t>
            </a:r>
            <a:r>
              <a:rPr lang="de-DE" sz="1800" kern="0" dirty="0" err="1" smtClean="0">
                <a:solidFill>
                  <a:srgbClr val="00A5EB"/>
                </a:solidFill>
              </a:rPr>
              <a:t>rray</a:t>
            </a:r>
            <a:r>
              <a:rPr lang="de-DE" sz="1800" kern="0" dirty="0" smtClean="0">
                <a:solidFill>
                  <a:srgbClr val="00A5EB"/>
                </a:solidFill>
              </a:rPr>
              <a:t> </a:t>
            </a:r>
            <a:r>
              <a:rPr lang="de-DE" sz="1800" kern="0" dirty="0" err="1" smtClean="0">
                <a:solidFill>
                  <a:srgbClr val="00A5EB"/>
                </a:solidFill>
              </a:rPr>
              <a:t>control</a:t>
            </a:r>
            <a:endParaRPr lang="de-DE" sz="1800" kern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kern="0" dirty="0" smtClean="0">
                <a:solidFill>
                  <a:srgbClr val="00A5EB"/>
                </a:solidFill>
              </a:rPr>
              <a:t>MC </a:t>
            </a:r>
            <a:r>
              <a:rPr lang="de-DE" sz="1800" kern="0" dirty="0" err="1" smtClean="0">
                <a:solidFill>
                  <a:srgbClr val="00A5EB"/>
                </a:solidFill>
              </a:rPr>
              <a:t>production</a:t>
            </a:r>
            <a:endParaRPr lang="de-DE" sz="1800" kern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kern="0" dirty="0" smtClean="0">
                <a:solidFill>
                  <a:srgbClr val="00A5EB"/>
                </a:solidFill>
              </a:rPr>
              <a:t>…</a:t>
            </a:r>
          </a:p>
          <a:p>
            <a:r>
              <a:rPr lang="de-DE" kern="0" dirty="0" err="1" smtClean="0"/>
              <a:t>Participation</a:t>
            </a:r>
            <a:r>
              <a:rPr lang="de-DE" kern="0" dirty="0"/>
              <a:t> </a:t>
            </a:r>
            <a:r>
              <a:rPr lang="de-DE" kern="0" dirty="0" smtClean="0"/>
              <a:t>in HESS, MAGIC, </a:t>
            </a:r>
            <a:r>
              <a:rPr lang="de-DE" kern="0" dirty="0" err="1" smtClean="0"/>
              <a:t>Veritas</a:t>
            </a:r>
            <a:endParaRPr lang="de-DE" kern="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67" y="1147835"/>
            <a:ext cx="3029140" cy="269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02985" y="732288"/>
            <a:ext cx="40430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/>
              <a:t>Observation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extraterrestial</a:t>
            </a:r>
            <a:r>
              <a:rPr lang="de-DE" sz="1600" dirty="0"/>
              <a:t> </a:t>
            </a:r>
            <a:r>
              <a:rPr lang="de-DE" sz="1600" dirty="0" err="1"/>
              <a:t>neutrinos</a:t>
            </a:r>
            <a:endParaRPr lang="de-DE" sz="16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071" y="4424855"/>
            <a:ext cx="2905125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911690" y="4021459"/>
            <a:ext cx="3976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err="1" smtClean="0"/>
              <a:t>Telescope</a:t>
            </a:r>
            <a:r>
              <a:rPr lang="de-DE" sz="1600" dirty="0" smtClean="0"/>
              <a:t> prototype </a:t>
            </a:r>
            <a:r>
              <a:rPr lang="de-DE" sz="1600" dirty="0" err="1" smtClean="0"/>
              <a:t>close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Zeuthen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91751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Helmholtz Alliance „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Terascale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3479"/>
            <a:ext cx="5113338" cy="5600700"/>
          </a:xfrm>
        </p:spPr>
        <p:txBody>
          <a:bodyPr/>
          <a:lstStyle/>
          <a:p>
            <a:r>
              <a:rPr lang="de-DE" dirty="0" smtClean="0"/>
              <a:t>Network </a:t>
            </a:r>
            <a:r>
              <a:rPr lang="de-DE" dirty="0" err="1" smtClean="0"/>
              <a:t>between</a:t>
            </a:r>
            <a:r>
              <a:rPr lang="de-DE" dirty="0" smtClean="0"/>
              <a:t> Helmholtz </a:t>
            </a:r>
            <a:r>
              <a:rPr lang="de-DE" dirty="0" err="1" smtClean="0"/>
              <a:t>centres</a:t>
            </a:r>
            <a:r>
              <a:rPr lang="de-DE" dirty="0" smtClean="0"/>
              <a:t>, </a:t>
            </a:r>
            <a:r>
              <a:rPr lang="de-DE" dirty="0" err="1"/>
              <a:t>u</a:t>
            </a:r>
            <a:r>
              <a:rPr lang="de-DE" dirty="0" err="1" smtClean="0"/>
              <a:t>niversities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Max-Planck </a:t>
            </a:r>
            <a:r>
              <a:rPr lang="de-DE" dirty="0" err="1" smtClean="0"/>
              <a:t>institute</a:t>
            </a:r>
            <a:endParaRPr lang="de-DE" dirty="0" smtClean="0"/>
          </a:p>
          <a:p>
            <a:r>
              <a:rPr lang="de-DE" dirty="0" err="1" smtClean="0"/>
              <a:t>Generously</a:t>
            </a:r>
            <a:r>
              <a:rPr lang="de-DE" dirty="0" smtClean="0"/>
              <a:t> </a:t>
            </a:r>
            <a:r>
              <a:rPr lang="de-DE" dirty="0" err="1" smtClean="0"/>
              <a:t>funded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Helmholtz</a:t>
            </a:r>
          </a:p>
          <a:p>
            <a:pPr lvl="1"/>
            <a:r>
              <a:rPr lang="de-DE" dirty="0" smtClean="0">
                <a:solidFill>
                  <a:srgbClr val="00A5EB"/>
                </a:solidFill>
              </a:rPr>
              <a:t>25 M€ </a:t>
            </a:r>
            <a:r>
              <a:rPr lang="de-DE" dirty="0" err="1" smtClean="0">
                <a:solidFill>
                  <a:srgbClr val="00A5EB"/>
                </a:solidFill>
              </a:rPr>
              <a:t>for</a:t>
            </a:r>
            <a:r>
              <a:rPr lang="de-DE" dirty="0" smtClean="0">
                <a:solidFill>
                  <a:srgbClr val="00A5EB"/>
                </a:solidFill>
              </a:rPr>
              <a:t> 2007-12 </a:t>
            </a:r>
            <a:r>
              <a:rPr lang="de-DE" dirty="0" err="1" smtClean="0">
                <a:solidFill>
                  <a:srgbClr val="00A5EB"/>
                </a:solidFill>
              </a:rPr>
              <a:t>and</a:t>
            </a:r>
            <a:r>
              <a:rPr lang="de-DE" dirty="0" smtClean="0">
                <a:solidFill>
                  <a:srgbClr val="00A5EB"/>
                </a:solidFill>
              </a:rPr>
              <a:t> 1 M€ </a:t>
            </a:r>
            <a:r>
              <a:rPr lang="de-DE" dirty="0" err="1" smtClean="0">
                <a:solidFill>
                  <a:srgbClr val="00A5EB"/>
                </a:solidFill>
              </a:rPr>
              <a:t>for</a:t>
            </a:r>
            <a:r>
              <a:rPr lang="de-DE" dirty="0" smtClean="0">
                <a:solidFill>
                  <a:srgbClr val="00A5EB"/>
                </a:solidFill>
              </a:rPr>
              <a:t> 2013-14</a:t>
            </a:r>
          </a:p>
          <a:p>
            <a:r>
              <a:rPr lang="de-DE" dirty="0" smtClean="0"/>
              <a:t>Alliance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successfully</a:t>
            </a:r>
            <a:r>
              <a:rPr lang="de-DE" dirty="0" smtClean="0"/>
              <a:t> </a:t>
            </a:r>
            <a:r>
              <a:rPr lang="de-DE" dirty="0" err="1" smtClean="0"/>
              <a:t>contributed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shape</a:t>
            </a:r>
            <a:r>
              <a:rPr lang="de-DE" dirty="0" smtClean="0"/>
              <a:t> German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endParaRPr lang="de-DE" dirty="0" smtClean="0"/>
          </a:p>
          <a:p>
            <a:pPr lvl="1"/>
            <a:r>
              <a:rPr lang="de-DE" dirty="0" smtClean="0">
                <a:solidFill>
                  <a:srgbClr val="00A5EB"/>
                </a:solidFill>
              </a:rPr>
              <a:t>≈1000 </a:t>
            </a:r>
            <a:r>
              <a:rPr lang="de-DE" dirty="0" err="1" smtClean="0">
                <a:solidFill>
                  <a:srgbClr val="00A5EB"/>
                </a:solidFill>
              </a:rPr>
              <a:t>people</a:t>
            </a:r>
            <a:r>
              <a:rPr lang="de-DE" dirty="0" smtClean="0">
                <a:solidFill>
                  <a:srgbClr val="00A5EB"/>
                </a:solidFill>
              </a:rPr>
              <a:t>, &gt;150 </a:t>
            </a:r>
            <a:r>
              <a:rPr lang="de-DE" dirty="0" err="1" smtClean="0">
                <a:solidFill>
                  <a:srgbClr val="00A5EB"/>
                </a:solidFill>
              </a:rPr>
              <a:t>events</a:t>
            </a:r>
            <a:endParaRPr lang="de-DE" dirty="0" smtClean="0">
              <a:solidFill>
                <a:srgbClr val="00A5EB"/>
              </a:solidFill>
            </a:endParaRPr>
          </a:p>
          <a:p>
            <a:pPr lvl="1"/>
            <a:r>
              <a:rPr lang="de-DE" dirty="0" err="1">
                <a:solidFill>
                  <a:srgbClr val="00A5EB"/>
                </a:solidFill>
              </a:rPr>
              <a:t>n</a:t>
            </a:r>
            <a:r>
              <a:rPr lang="de-DE" dirty="0" err="1" smtClean="0">
                <a:solidFill>
                  <a:srgbClr val="00A5EB"/>
                </a:solidFill>
              </a:rPr>
              <a:t>umerous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positions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created</a:t>
            </a:r>
            <a:r>
              <a:rPr lang="de-DE" dirty="0" smtClean="0">
                <a:solidFill>
                  <a:srgbClr val="00A5EB"/>
                </a:solidFill>
              </a:rPr>
              <a:t>  in </a:t>
            </a:r>
            <a:r>
              <a:rPr lang="de-DE" dirty="0" err="1" smtClean="0">
                <a:solidFill>
                  <a:srgbClr val="00A5EB"/>
                </a:solidFill>
              </a:rPr>
              <a:t>the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field</a:t>
            </a:r>
            <a:endParaRPr lang="de-DE" dirty="0" smtClean="0">
              <a:solidFill>
                <a:srgbClr val="00A5EB"/>
              </a:solidFill>
            </a:endParaRPr>
          </a:p>
          <a:p>
            <a:r>
              <a:rPr lang="de-DE" dirty="0" smtClean="0"/>
              <a:t>Future</a:t>
            </a:r>
          </a:p>
          <a:p>
            <a:pPr lvl="1"/>
            <a:r>
              <a:rPr lang="de-DE" dirty="0" err="1">
                <a:solidFill>
                  <a:srgbClr val="00A5EB"/>
                </a:solidFill>
              </a:rPr>
              <a:t>k</a:t>
            </a:r>
            <a:r>
              <a:rPr lang="de-DE" dirty="0" err="1" smtClean="0">
                <a:solidFill>
                  <a:srgbClr val="00A5EB"/>
                </a:solidFill>
              </a:rPr>
              <a:t>eep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structures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and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main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elements</a:t>
            </a:r>
            <a:r>
              <a:rPr lang="de-DE" dirty="0" smtClean="0">
                <a:solidFill>
                  <a:srgbClr val="00A5EB"/>
                </a:solidFill>
              </a:rPr>
              <a:t/>
            </a:r>
            <a:br>
              <a:rPr lang="de-DE" dirty="0" smtClean="0">
                <a:solidFill>
                  <a:srgbClr val="00A5EB"/>
                </a:solidFill>
              </a:rPr>
            </a:br>
            <a:r>
              <a:rPr lang="de-DE" dirty="0" err="1" smtClean="0">
                <a:solidFill>
                  <a:srgbClr val="00A5EB"/>
                </a:solidFill>
              </a:rPr>
              <a:t>schools</a:t>
            </a:r>
            <a:r>
              <a:rPr lang="de-DE" dirty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and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workshops</a:t>
            </a:r>
            <a:endParaRPr lang="de-DE" dirty="0" smtClean="0">
              <a:solidFill>
                <a:srgbClr val="00A5EB"/>
              </a:solidFill>
            </a:endParaRPr>
          </a:p>
          <a:p>
            <a:pPr lvl="1"/>
            <a:r>
              <a:rPr lang="de-DE" dirty="0" err="1">
                <a:solidFill>
                  <a:srgbClr val="00A5EB"/>
                </a:solidFill>
              </a:rPr>
              <a:t>w</a:t>
            </a:r>
            <a:r>
              <a:rPr lang="de-DE" dirty="0" err="1" smtClean="0">
                <a:solidFill>
                  <a:srgbClr val="00A5EB"/>
                </a:solidFill>
              </a:rPr>
              <a:t>ith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support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from</a:t>
            </a:r>
            <a:r>
              <a:rPr lang="de-DE" dirty="0" smtClean="0">
                <a:solidFill>
                  <a:srgbClr val="00A5EB"/>
                </a:solidFill>
              </a:rPr>
              <a:t> DESY </a:t>
            </a:r>
            <a:r>
              <a:rPr lang="de-DE" dirty="0" err="1" smtClean="0">
                <a:solidFill>
                  <a:srgbClr val="00A5EB"/>
                </a:solidFill>
              </a:rPr>
              <a:t>and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Universities</a:t>
            </a:r>
            <a:endParaRPr lang="de-DE" dirty="0" smtClean="0">
              <a:solidFill>
                <a:srgbClr val="00A5EB"/>
              </a:solidFill>
            </a:endParaRPr>
          </a:p>
          <a:p>
            <a:r>
              <a:rPr lang="de-DE" dirty="0" err="1" smtClean="0"/>
              <a:t>Similar</a:t>
            </a:r>
            <a:r>
              <a:rPr lang="de-DE" dirty="0" smtClean="0"/>
              <a:t> </a:t>
            </a:r>
            <a:r>
              <a:rPr lang="de-DE" dirty="0" err="1" smtClean="0"/>
              <a:t>Alliances</a:t>
            </a:r>
            <a:r>
              <a:rPr lang="de-DE" dirty="0" smtClean="0"/>
              <a:t> </a:t>
            </a:r>
            <a:r>
              <a:rPr lang="de-DE" dirty="0" err="1" smtClean="0"/>
              <a:t>exist</a:t>
            </a:r>
            <a:r>
              <a:rPr lang="de-DE" dirty="0" smtClean="0"/>
              <a:t> in </a:t>
            </a:r>
            <a:r>
              <a:rPr lang="de-DE" dirty="0" err="1" smtClean="0"/>
              <a:t>hadron</a:t>
            </a:r>
            <a:r>
              <a:rPr lang="de-DE" dirty="0" smtClean="0"/>
              <a:t> &amp; </a:t>
            </a:r>
            <a:r>
              <a:rPr lang="de-DE" dirty="0" err="1" smtClean="0"/>
              <a:t>nuclei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astroparticle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>
                <a:solidFill>
                  <a:srgbClr val="00A5EB"/>
                </a:solidFill>
              </a:rPr>
              <a:t>Common </a:t>
            </a:r>
            <a:r>
              <a:rPr lang="de-DE" dirty="0" err="1" smtClean="0">
                <a:solidFill>
                  <a:srgbClr val="00A5EB"/>
                </a:solidFill>
              </a:rPr>
              <a:t>events</a:t>
            </a:r>
            <a:r>
              <a:rPr lang="de-DE" dirty="0" smtClean="0">
                <a:solidFill>
                  <a:srgbClr val="00A5EB"/>
                </a:solidFill>
              </a:rPr>
              <a:t>?</a:t>
            </a:r>
            <a:endParaRPr lang="de-DE" dirty="0">
              <a:solidFill>
                <a:srgbClr val="00A5EB"/>
              </a:solidFill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113338" y="980018"/>
            <a:ext cx="3698875" cy="4822825"/>
            <a:chOff x="3083" y="616"/>
            <a:chExt cx="2495" cy="3294"/>
          </a:xfrm>
        </p:grpSpPr>
        <p:pic>
          <p:nvPicPr>
            <p:cNvPr id="5" name="Picture 18" descr="Deutschland_topo_v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3" y="616"/>
              <a:ext cx="2495" cy="3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4712" y="3114"/>
              <a:ext cx="56" cy="56"/>
            </a:xfrm>
            <a:prstGeom prst="ellipse">
              <a:avLst/>
            </a:prstGeom>
            <a:solidFill>
              <a:srgbClr val="33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27804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67541"/>
            <a:ext cx="8710010" cy="5154887"/>
          </a:xfrm>
        </p:spPr>
        <p:txBody>
          <a:bodyPr/>
          <a:lstStyle/>
          <a:p>
            <a:r>
              <a:rPr lang="de-DE" dirty="0" smtClean="0"/>
              <a:t>Helmholtz </a:t>
            </a:r>
            <a:r>
              <a:rPr lang="de-DE" dirty="0" err="1" smtClean="0"/>
              <a:t>centres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partners</a:t>
            </a:r>
            <a:r>
              <a:rPr lang="de-DE" dirty="0" smtClean="0"/>
              <a:t> in German &amp; international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endParaRPr lang="de-DE" dirty="0" smtClean="0"/>
          </a:p>
          <a:p>
            <a:pPr lvl="1"/>
            <a:r>
              <a:rPr lang="de-DE" sz="1800" dirty="0" err="1">
                <a:solidFill>
                  <a:srgbClr val="00A5EB"/>
                </a:solidFill>
              </a:rPr>
              <a:t>c</a:t>
            </a:r>
            <a:r>
              <a:rPr lang="de-DE" sz="1800" dirty="0" err="1" smtClean="0">
                <a:solidFill>
                  <a:srgbClr val="00A5EB"/>
                </a:solidFill>
              </a:rPr>
              <a:t>lose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collaboration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with</a:t>
            </a:r>
            <a:r>
              <a:rPr lang="de-DE" sz="1800" dirty="0" smtClean="0">
                <a:solidFill>
                  <a:srgbClr val="00A5EB"/>
                </a:solidFill>
              </a:rPr>
              <a:t> German </a:t>
            </a:r>
            <a:r>
              <a:rPr lang="de-DE" sz="1800" dirty="0" err="1" smtClean="0">
                <a:solidFill>
                  <a:srgbClr val="00A5EB"/>
                </a:solidFill>
              </a:rPr>
              <a:t>universities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and</a:t>
            </a:r>
            <a:r>
              <a:rPr lang="de-DE" sz="1800" dirty="0" smtClean="0">
                <a:solidFill>
                  <a:srgbClr val="00A5EB"/>
                </a:solidFill>
              </a:rPr>
              <a:t> Max-Planck </a:t>
            </a:r>
            <a:r>
              <a:rPr lang="de-DE" sz="1800" dirty="0" err="1" smtClean="0">
                <a:solidFill>
                  <a:srgbClr val="00A5EB"/>
                </a:solidFill>
              </a:rPr>
              <a:t>institutes</a:t>
            </a:r>
            <a:endParaRPr lang="de-DE" sz="1800" dirty="0" smtClean="0">
              <a:solidFill>
                <a:srgbClr val="00A5EB"/>
              </a:solidFill>
            </a:endParaRPr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5 </a:t>
            </a:r>
            <a:r>
              <a:rPr lang="de-DE" sz="1800" dirty="0" err="1" smtClean="0">
                <a:solidFill>
                  <a:srgbClr val="00A5EB"/>
                </a:solidFill>
              </a:rPr>
              <a:t>years</a:t>
            </a:r>
            <a:r>
              <a:rPr lang="de-DE" sz="1800" dirty="0" smtClean="0">
                <a:solidFill>
                  <a:srgbClr val="00A5EB"/>
                </a:solidFill>
              </a:rPr>
              <a:t> plan </a:t>
            </a:r>
            <a:r>
              <a:rPr lang="de-DE" sz="1800" dirty="0" err="1" smtClean="0">
                <a:solidFill>
                  <a:srgbClr val="00A5EB"/>
                </a:solidFill>
              </a:rPr>
              <a:t>submitted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and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evaluated</a:t>
            </a:r>
            <a:endParaRPr lang="de-DE" sz="1800" dirty="0" smtClean="0">
              <a:solidFill>
                <a:srgbClr val="00A5EB"/>
              </a:solidFill>
            </a:endParaRPr>
          </a:p>
          <a:p>
            <a:endParaRPr lang="de-DE" dirty="0" smtClean="0"/>
          </a:p>
          <a:p>
            <a:r>
              <a:rPr lang="de-DE" dirty="0" err="1" smtClean="0"/>
              <a:t>Proposal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investment</a:t>
            </a:r>
            <a:r>
              <a:rPr lang="de-DE" dirty="0" smtClean="0"/>
              <a:t> </a:t>
            </a:r>
            <a:r>
              <a:rPr lang="de-DE" dirty="0" err="1" smtClean="0"/>
              <a:t>funds</a:t>
            </a:r>
            <a:r>
              <a:rPr lang="de-DE" dirty="0" smtClean="0"/>
              <a:t> (LHC upgrade + </a:t>
            </a:r>
            <a:r>
              <a:rPr lang="de-DE" dirty="0" err="1" smtClean="0"/>
              <a:t>computing</a:t>
            </a:r>
            <a:r>
              <a:rPr lang="de-DE" dirty="0" smtClean="0"/>
              <a:t>) in </a:t>
            </a:r>
            <a:r>
              <a:rPr lang="de-DE" dirty="0" err="1" smtClean="0"/>
              <a:t>preparation</a:t>
            </a:r>
            <a:endParaRPr lang="de-DE" dirty="0" smtClean="0"/>
          </a:p>
          <a:p>
            <a:endParaRPr lang="de-DE" dirty="0" smtClean="0"/>
          </a:p>
          <a:p>
            <a:pPr>
              <a:spcBef>
                <a:spcPts val="600"/>
              </a:spcBef>
            </a:pPr>
            <a:r>
              <a:rPr lang="de-DE" dirty="0" smtClean="0"/>
              <a:t>DESY: </a:t>
            </a:r>
          </a:p>
          <a:p>
            <a:pPr lvl="1">
              <a:spcBef>
                <a:spcPts val="600"/>
              </a:spcBef>
            </a:pPr>
            <a:r>
              <a:rPr lang="de-DE" sz="2000" dirty="0" err="1" smtClean="0">
                <a:solidFill>
                  <a:srgbClr val="00A5EB"/>
                </a:solidFill>
              </a:rPr>
              <a:t>successful</a:t>
            </a:r>
            <a:r>
              <a:rPr lang="de-DE" sz="2000" dirty="0" smtClean="0">
                <a:solidFill>
                  <a:srgbClr val="00A5EB"/>
                </a:solidFill>
              </a:rPr>
              <a:t> </a:t>
            </a:r>
            <a:r>
              <a:rPr lang="de-DE" sz="2000" dirty="0" err="1" smtClean="0">
                <a:solidFill>
                  <a:srgbClr val="00A5EB"/>
                </a:solidFill>
              </a:rPr>
              <a:t>evolution</a:t>
            </a:r>
            <a:r>
              <a:rPr lang="de-DE" sz="2000" dirty="0" smtClean="0">
                <a:solidFill>
                  <a:srgbClr val="00A5EB"/>
                </a:solidFill>
              </a:rPr>
              <a:t> </a:t>
            </a:r>
            <a:r>
              <a:rPr lang="de-DE" sz="2000" dirty="0" err="1" smtClean="0">
                <a:solidFill>
                  <a:srgbClr val="00A5EB"/>
                </a:solidFill>
              </a:rPr>
              <a:t>from</a:t>
            </a:r>
            <a:r>
              <a:rPr lang="de-DE" sz="2000" dirty="0" smtClean="0">
                <a:solidFill>
                  <a:srgbClr val="00A5EB"/>
                </a:solidFill>
              </a:rPr>
              <a:t> </a:t>
            </a:r>
            <a:r>
              <a:rPr lang="de-DE" sz="2000" dirty="0" err="1" smtClean="0">
                <a:solidFill>
                  <a:srgbClr val="00A5EB"/>
                </a:solidFill>
              </a:rPr>
              <a:t>laboratory</a:t>
            </a:r>
            <a:r>
              <a:rPr lang="de-DE" sz="2000" dirty="0" smtClean="0">
                <a:solidFill>
                  <a:srgbClr val="00A5EB"/>
                </a:solidFill>
              </a:rPr>
              <a:t> </a:t>
            </a:r>
            <a:r>
              <a:rPr lang="de-DE" sz="2000" dirty="0" err="1" smtClean="0">
                <a:solidFill>
                  <a:srgbClr val="00A5EB"/>
                </a:solidFill>
              </a:rPr>
              <a:t>with</a:t>
            </a:r>
            <a:r>
              <a:rPr lang="de-DE" sz="2000" dirty="0" smtClean="0">
                <a:solidFill>
                  <a:srgbClr val="00A5EB"/>
                </a:solidFill>
              </a:rPr>
              <a:t> large on-site </a:t>
            </a:r>
            <a:r>
              <a:rPr lang="de-DE" sz="2000" dirty="0" err="1" smtClean="0">
                <a:solidFill>
                  <a:srgbClr val="00A5EB"/>
                </a:solidFill>
              </a:rPr>
              <a:t>particle</a:t>
            </a:r>
            <a:r>
              <a:rPr lang="de-DE" sz="2000" dirty="0" smtClean="0">
                <a:solidFill>
                  <a:srgbClr val="00A5EB"/>
                </a:solidFill>
              </a:rPr>
              <a:t> </a:t>
            </a:r>
            <a:r>
              <a:rPr lang="de-DE" sz="2000" dirty="0" err="1" smtClean="0">
                <a:solidFill>
                  <a:srgbClr val="00A5EB"/>
                </a:solidFill>
              </a:rPr>
              <a:t>physics</a:t>
            </a:r>
            <a:r>
              <a:rPr lang="de-DE" sz="2000" dirty="0" smtClean="0">
                <a:solidFill>
                  <a:srgbClr val="00A5EB"/>
                </a:solidFill>
              </a:rPr>
              <a:t> </a:t>
            </a:r>
            <a:r>
              <a:rPr lang="de-DE" sz="2000" dirty="0" err="1" smtClean="0">
                <a:solidFill>
                  <a:srgbClr val="00A5EB"/>
                </a:solidFill>
              </a:rPr>
              <a:t>accelerator</a:t>
            </a:r>
            <a:r>
              <a:rPr lang="de-DE" sz="2000" dirty="0" smtClean="0">
                <a:solidFill>
                  <a:srgbClr val="00A5EB"/>
                </a:solidFill>
              </a:rPr>
              <a:t> &amp; </a:t>
            </a:r>
            <a:r>
              <a:rPr lang="de-DE" sz="2000" dirty="0" err="1" smtClean="0">
                <a:solidFill>
                  <a:srgbClr val="00A5EB"/>
                </a:solidFill>
              </a:rPr>
              <a:t>experiments</a:t>
            </a:r>
            <a:r>
              <a:rPr lang="de-DE" sz="2000" dirty="0" smtClean="0">
                <a:solidFill>
                  <a:srgbClr val="00A5EB"/>
                </a:solidFill>
              </a:rPr>
              <a:t> (HERA)</a:t>
            </a:r>
            <a:endParaRPr lang="de-DE" sz="2000" dirty="0">
              <a:solidFill>
                <a:srgbClr val="00A5EB"/>
              </a:solidFill>
            </a:endParaRPr>
          </a:p>
          <a:p>
            <a:pPr lvl="1">
              <a:spcBef>
                <a:spcPts val="600"/>
              </a:spcBef>
            </a:pPr>
            <a:r>
              <a:rPr lang="de-DE" sz="2000" dirty="0" err="1" smtClean="0">
                <a:solidFill>
                  <a:srgbClr val="00A5EB"/>
                </a:solidFill>
              </a:rPr>
              <a:t>to</a:t>
            </a:r>
            <a:r>
              <a:rPr lang="de-DE" sz="2000" dirty="0" smtClean="0">
                <a:solidFill>
                  <a:srgbClr val="00A5EB"/>
                </a:solidFill>
              </a:rPr>
              <a:t> </a:t>
            </a:r>
            <a:r>
              <a:rPr lang="de-DE" sz="2000" dirty="0" err="1" smtClean="0">
                <a:solidFill>
                  <a:srgbClr val="00A5EB"/>
                </a:solidFill>
              </a:rPr>
              <a:t>key</a:t>
            </a:r>
            <a:r>
              <a:rPr lang="de-DE" sz="2000" dirty="0" smtClean="0">
                <a:solidFill>
                  <a:srgbClr val="00A5EB"/>
                </a:solidFill>
              </a:rPr>
              <a:t> </a:t>
            </a:r>
            <a:r>
              <a:rPr lang="de-DE" sz="2000" dirty="0" err="1" smtClean="0">
                <a:solidFill>
                  <a:srgbClr val="00A5EB"/>
                </a:solidFill>
              </a:rPr>
              <a:t>partner</a:t>
            </a:r>
            <a:r>
              <a:rPr lang="de-DE" sz="2000" dirty="0" smtClean="0">
                <a:solidFill>
                  <a:srgbClr val="00A5EB"/>
                </a:solidFill>
              </a:rPr>
              <a:t> in international </a:t>
            </a:r>
            <a:r>
              <a:rPr lang="de-DE" sz="2000" dirty="0" err="1" smtClean="0">
                <a:solidFill>
                  <a:srgbClr val="00A5EB"/>
                </a:solidFill>
              </a:rPr>
              <a:t>collaborations</a:t>
            </a:r>
            <a:r>
              <a:rPr lang="de-DE" sz="2000" dirty="0" smtClean="0">
                <a:solidFill>
                  <a:srgbClr val="00A5EB"/>
                </a:solidFill>
              </a:rPr>
              <a:t> (LHC, ILC, Belle)</a:t>
            </a:r>
            <a:endParaRPr lang="de-DE" sz="2000" dirty="0">
              <a:solidFill>
                <a:srgbClr val="00A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7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371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Helmholtz </a:t>
            </a:r>
            <a:r>
              <a:rPr lang="de-DE" dirty="0" err="1" smtClean="0"/>
              <a:t>Association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770" y="977899"/>
            <a:ext cx="3975097" cy="4711701"/>
          </a:xfrm>
        </p:spPr>
        <p:txBody>
          <a:bodyPr/>
          <a:lstStyle/>
          <a:p>
            <a:r>
              <a:rPr lang="de-DE" dirty="0" smtClean="0"/>
              <a:t>18 large </a:t>
            </a:r>
            <a:r>
              <a:rPr lang="de-DE" dirty="0" err="1" smtClean="0"/>
              <a:t>research</a:t>
            </a:r>
            <a:r>
              <a:rPr lang="de-DE" dirty="0" smtClean="0"/>
              <a:t> </a:t>
            </a:r>
            <a:r>
              <a:rPr lang="de-DE" dirty="0" err="1" smtClean="0"/>
              <a:t>centres</a:t>
            </a:r>
            <a:r>
              <a:rPr lang="de-DE" dirty="0" smtClean="0"/>
              <a:t> in Germany</a:t>
            </a:r>
          </a:p>
          <a:p>
            <a:r>
              <a:rPr lang="de-DE" dirty="0" smtClean="0"/>
              <a:t>Structured in </a:t>
            </a:r>
            <a:r>
              <a:rPr lang="de-DE" dirty="0" err="1" smtClean="0"/>
              <a:t>six</a:t>
            </a:r>
            <a:r>
              <a:rPr lang="de-DE" dirty="0" smtClean="0"/>
              <a:t> </a:t>
            </a:r>
            <a:r>
              <a:rPr lang="de-DE" dirty="0" err="1" smtClean="0"/>
              <a:t>research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endParaRPr lang="de-DE" dirty="0" smtClean="0"/>
          </a:p>
          <a:p>
            <a:pPr lvl="1" eaLnBrk="1" hangingPunct="1"/>
            <a:r>
              <a:rPr lang="en-US" altLang="de-DE" sz="1800" dirty="0">
                <a:solidFill>
                  <a:srgbClr val="0070C0"/>
                </a:solidFill>
              </a:rPr>
              <a:t>Aeronautics, Space and Transport</a:t>
            </a:r>
          </a:p>
          <a:p>
            <a:pPr lvl="1" eaLnBrk="1" hangingPunct="1"/>
            <a:r>
              <a:rPr lang="en-US" altLang="de-DE" sz="1800" dirty="0" smtClean="0">
                <a:solidFill>
                  <a:srgbClr val="0070C0"/>
                </a:solidFill>
              </a:rPr>
              <a:t>Earth and  Environment </a:t>
            </a:r>
          </a:p>
          <a:p>
            <a:pPr lvl="1" eaLnBrk="1" hangingPunct="1"/>
            <a:r>
              <a:rPr lang="en-US" altLang="de-DE" sz="1800" dirty="0" smtClean="0">
                <a:solidFill>
                  <a:srgbClr val="0070C0"/>
                </a:solidFill>
              </a:rPr>
              <a:t>Energy</a:t>
            </a:r>
            <a:endParaRPr lang="en-US" altLang="de-DE" sz="1800" dirty="0">
              <a:solidFill>
                <a:srgbClr val="0070C0"/>
              </a:solidFill>
            </a:endParaRPr>
          </a:p>
          <a:p>
            <a:pPr lvl="1" eaLnBrk="1" hangingPunct="1"/>
            <a:r>
              <a:rPr lang="en-US" altLang="de-DE" sz="1800" dirty="0" smtClean="0">
                <a:solidFill>
                  <a:srgbClr val="0070C0"/>
                </a:solidFill>
              </a:rPr>
              <a:t>Health</a:t>
            </a:r>
          </a:p>
          <a:p>
            <a:pPr lvl="1" eaLnBrk="1" hangingPunct="1"/>
            <a:r>
              <a:rPr lang="en-US" altLang="de-DE" sz="1800" dirty="0">
                <a:solidFill>
                  <a:srgbClr val="0070C0"/>
                </a:solidFill>
              </a:rPr>
              <a:t>Key Technologies</a:t>
            </a:r>
          </a:p>
          <a:p>
            <a:pPr lvl="1" eaLnBrk="1" hangingPunct="1"/>
            <a:r>
              <a:rPr lang="en-US" altLang="de-DE" sz="1800" dirty="0" smtClean="0">
                <a:solidFill>
                  <a:srgbClr val="FF0000"/>
                </a:solidFill>
              </a:rPr>
              <a:t>Structure </a:t>
            </a:r>
            <a:r>
              <a:rPr lang="en-US" altLang="de-DE" sz="1800" dirty="0">
                <a:solidFill>
                  <a:srgbClr val="FF0000"/>
                </a:solidFill>
              </a:rPr>
              <a:t>of </a:t>
            </a:r>
            <a:r>
              <a:rPr lang="en-US" altLang="de-DE" sz="1800" dirty="0" smtClean="0">
                <a:solidFill>
                  <a:srgbClr val="FF0000"/>
                </a:solidFill>
              </a:rPr>
              <a:t>Matter </a:t>
            </a:r>
            <a:br>
              <a:rPr lang="en-US" altLang="de-DE" sz="1800" dirty="0" smtClean="0">
                <a:solidFill>
                  <a:srgbClr val="FF0000"/>
                </a:solidFill>
              </a:rPr>
            </a:br>
            <a:r>
              <a:rPr lang="en-US" altLang="de-DE" sz="1800" dirty="0" smtClean="0">
                <a:solidFill>
                  <a:srgbClr val="FF0000"/>
                </a:solidFill>
              </a:rPr>
              <a:t>(</a:t>
            </a:r>
            <a:r>
              <a:rPr lang="en-US" altLang="de-DE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Matter)</a:t>
            </a:r>
            <a:endParaRPr lang="en-US" altLang="de-DE" sz="1800" dirty="0">
              <a:solidFill>
                <a:srgbClr val="FF0000"/>
              </a:solidFill>
            </a:endParaRPr>
          </a:p>
          <a:p>
            <a:pPr eaLnBrk="1" hangingPunct="1"/>
            <a:endParaRPr lang="en-US" altLang="de-DE" dirty="0"/>
          </a:p>
          <a:p>
            <a:endParaRPr lang="de-D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856" y="1134533"/>
            <a:ext cx="5219416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660903" y="4502149"/>
            <a:ext cx="3975097" cy="1576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kern="0" dirty="0" smtClean="0"/>
              <a:t>Budget (2013):</a:t>
            </a:r>
          </a:p>
          <a:p>
            <a:pPr lvl="1"/>
            <a:r>
              <a:rPr lang="de-DE" kern="0" dirty="0" smtClean="0">
                <a:solidFill>
                  <a:srgbClr val="0070C0"/>
                </a:solidFill>
              </a:rPr>
              <a:t>2.4 G€ </a:t>
            </a:r>
            <a:r>
              <a:rPr lang="de-DE" kern="0" dirty="0" err="1" smtClean="0">
                <a:solidFill>
                  <a:srgbClr val="0070C0"/>
                </a:solidFill>
              </a:rPr>
              <a:t>institutional</a:t>
            </a:r>
            <a:r>
              <a:rPr lang="de-DE" kern="0" dirty="0" smtClean="0">
                <a:solidFill>
                  <a:srgbClr val="0070C0"/>
                </a:solidFill>
              </a:rPr>
              <a:t> </a:t>
            </a:r>
            <a:r>
              <a:rPr lang="de-DE" kern="0" dirty="0" err="1" smtClean="0">
                <a:solidFill>
                  <a:srgbClr val="0070C0"/>
                </a:solidFill>
              </a:rPr>
              <a:t>funding</a:t>
            </a:r>
            <a:r>
              <a:rPr lang="de-DE" kern="0" dirty="0" smtClean="0">
                <a:solidFill>
                  <a:srgbClr val="0070C0"/>
                </a:solidFill>
              </a:rPr>
              <a:t/>
            </a:r>
            <a:br>
              <a:rPr lang="de-DE" kern="0" dirty="0" smtClean="0">
                <a:solidFill>
                  <a:srgbClr val="0070C0"/>
                </a:solidFill>
              </a:rPr>
            </a:br>
            <a:r>
              <a:rPr lang="de-DE" kern="0" dirty="0" smtClean="0">
                <a:solidFill>
                  <a:srgbClr val="0070C0"/>
                </a:solidFill>
              </a:rPr>
              <a:t>(90% </a:t>
            </a:r>
            <a:r>
              <a:rPr lang="de-DE" kern="0" dirty="0" err="1" smtClean="0">
                <a:solidFill>
                  <a:srgbClr val="0070C0"/>
                </a:solidFill>
              </a:rPr>
              <a:t>federal</a:t>
            </a:r>
            <a:r>
              <a:rPr lang="de-DE" kern="0" dirty="0" smtClean="0">
                <a:solidFill>
                  <a:srgbClr val="0070C0"/>
                </a:solidFill>
              </a:rPr>
              <a:t>, 10% </a:t>
            </a:r>
            <a:r>
              <a:rPr lang="de-DE" kern="0" dirty="0" err="1" smtClean="0">
                <a:solidFill>
                  <a:srgbClr val="0070C0"/>
                </a:solidFill>
              </a:rPr>
              <a:t>local</a:t>
            </a:r>
            <a:r>
              <a:rPr lang="de-DE" kern="0" dirty="0" smtClean="0">
                <a:solidFill>
                  <a:srgbClr val="0070C0"/>
                </a:solidFill>
              </a:rPr>
              <a:t>)</a:t>
            </a:r>
          </a:p>
          <a:p>
            <a:pPr lvl="1" eaLnBrk="1" hangingPunct="1"/>
            <a:r>
              <a:rPr lang="en-US" altLang="de-DE" kern="0" dirty="0" smtClean="0">
                <a:solidFill>
                  <a:srgbClr val="0070C0"/>
                </a:solidFill>
              </a:rPr>
              <a:t>1.2 G€ Third-party funding</a:t>
            </a:r>
          </a:p>
          <a:p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89467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 bwMode="auto">
          <a:xfrm>
            <a:off x="317500" y="223838"/>
            <a:ext cx="8229600" cy="742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FUNDING   DESY Particle Physics: Present &amp; Future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endParaRPr lang="en-US" altLang="en-US" sz="2400" b="0" dirty="0" smtClean="0">
              <a:solidFill>
                <a:schemeClr val="tx1"/>
              </a:solidFill>
            </a:endParaRPr>
          </a:p>
        </p:txBody>
      </p:sp>
      <p:pic>
        <p:nvPicPr>
          <p:cNvPr id="8" name="Picture 7" descr="Screen Shot 2014-02-05 at 19.18.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336" y="1181100"/>
            <a:ext cx="8143164" cy="4546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49440" y="2316480"/>
            <a:ext cx="9601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Tier-2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09131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 bwMode="auto">
          <a:xfrm>
            <a:off x="317500" y="223838"/>
            <a:ext cx="8229600" cy="742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solidFill>
                  <a:schemeClr val="tx1"/>
                </a:solidFill>
              </a:rPr>
              <a:t>PERSONNEL DESY Particle Physics: Present &amp; Future </a:t>
            </a:r>
            <a:r>
              <a:rPr lang="en-US" altLang="en-US" dirty="0" smtClean="0">
                <a:solidFill>
                  <a:schemeClr val="tx1"/>
                </a:solidFill>
              </a:rPr>
              <a:t/>
            </a:r>
            <a:br>
              <a:rPr lang="en-US" altLang="en-US" dirty="0" smtClean="0">
                <a:solidFill>
                  <a:schemeClr val="tx1"/>
                </a:solidFill>
              </a:rPr>
            </a:br>
            <a:endParaRPr lang="en-US" altLang="en-US" sz="2400" b="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Screen Shot 2014-02-05 at 19.19.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46" y="1231899"/>
            <a:ext cx="8297754" cy="46386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49440" y="2438400"/>
            <a:ext cx="9601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Tier-2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62541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in Helmholtz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246937" y="765474"/>
            <a:ext cx="8565276" cy="527775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dirty="0" err="1" smtClean="0"/>
              <a:t>Restructuring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research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period</a:t>
            </a:r>
            <a:r>
              <a:rPr lang="de-DE" dirty="0"/>
              <a:t> </a:t>
            </a:r>
            <a:r>
              <a:rPr lang="de-DE" dirty="0" smtClean="0"/>
              <a:t>(2015 -19) 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246936" y="1293249"/>
            <a:ext cx="3922108" cy="2262753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Matter</a:t>
            </a:r>
            <a:br>
              <a:rPr lang="de-DE" dirty="0" smtClean="0"/>
            </a:br>
            <a:r>
              <a:rPr lang="de-DE" dirty="0" smtClean="0"/>
              <a:t>4 </a:t>
            </a:r>
            <a:r>
              <a:rPr lang="de-DE" dirty="0" err="1" smtClean="0"/>
              <a:t>programmes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endParaRPr lang="de-DE" dirty="0" smtClean="0"/>
          </a:p>
          <a:p>
            <a:pPr lvl="1"/>
            <a:r>
              <a:rPr lang="de-DE" dirty="0" err="1" smtClean="0"/>
              <a:t>Astroparticle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endParaRPr lang="de-DE" dirty="0" smtClean="0"/>
          </a:p>
          <a:p>
            <a:pPr lvl="1"/>
            <a:r>
              <a:rPr lang="de-DE" dirty="0" err="1" smtClean="0"/>
              <a:t>Hadrons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Nuclei</a:t>
            </a:r>
          </a:p>
          <a:p>
            <a:pPr lvl="1"/>
            <a:r>
              <a:rPr lang="de-DE" dirty="0" smtClean="0"/>
              <a:t>Photon, Nuclei, Ions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370521" y="1293249"/>
            <a:ext cx="4441692" cy="2262753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 smtClean="0"/>
              <a:t>Matter</a:t>
            </a:r>
            <a:br>
              <a:rPr lang="de-DE" dirty="0" smtClean="0"/>
            </a:br>
            <a:r>
              <a:rPr lang="de-DE" dirty="0" smtClean="0"/>
              <a:t>3 </a:t>
            </a:r>
            <a:r>
              <a:rPr lang="de-DE" dirty="0" err="1" smtClean="0"/>
              <a:t>programmes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Matter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Universe</a:t>
            </a:r>
            <a:endParaRPr lang="de-DE" dirty="0" smtClean="0"/>
          </a:p>
          <a:p>
            <a:pPr lvl="1"/>
            <a:r>
              <a:rPr lang="de-DE" dirty="0" err="1" smtClean="0"/>
              <a:t>From</a:t>
            </a:r>
            <a:r>
              <a:rPr lang="de-DE" dirty="0" smtClean="0"/>
              <a:t> Matter </a:t>
            </a:r>
            <a:r>
              <a:rPr lang="de-DE" dirty="0" err="1" smtClean="0"/>
              <a:t>to</a:t>
            </a:r>
            <a:r>
              <a:rPr lang="de-DE" dirty="0" smtClean="0"/>
              <a:t> Materials </a:t>
            </a:r>
            <a:r>
              <a:rPr lang="de-DE" dirty="0" err="1" smtClean="0"/>
              <a:t>and</a:t>
            </a:r>
            <a:r>
              <a:rPr lang="de-DE" dirty="0" smtClean="0"/>
              <a:t> Life</a:t>
            </a:r>
          </a:p>
          <a:p>
            <a:pPr lvl="1"/>
            <a:r>
              <a:rPr lang="de-DE" dirty="0" smtClean="0"/>
              <a:t>Matter </a:t>
            </a:r>
            <a:r>
              <a:rPr lang="de-DE" dirty="0" err="1" smtClean="0"/>
              <a:t>and</a:t>
            </a:r>
            <a:r>
              <a:rPr lang="de-DE" dirty="0" smtClean="0"/>
              <a:t> Technology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Accelerator</a:t>
            </a:r>
            <a:r>
              <a:rPr lang="de-DE" dirty="0" smtClean="0"/>
              <a:t>, </a:t>
            </a:r>
            <a:r>
              <a:rPr lang="de-DE" dirty="0" err="1" smtClean="0"/>
              <a:t>Detector</a:t>
            </a:r>
            <a:r>
              <a:rPr lang="de-DE" dirty="0" smtClean="0"/>
              <a:t>, Computing)</a:t>
            </a:r>
          </a:p>
        </p:txBody>
      </p:sp>
      <p:sp>
        <p:nvSpPr>
          <p:cNvPr id="3" name="Right Brace 2"/>
          <p:cNvSpPr/>
          <p:nvPr/>
        </p:nvSpPr>
        <p:spPr bwMode="auto">
          <a:xfrm>
            <a:off x="2913679" y="2114657"/>
            <a:ext cx="526943" cy="976393"/>
          </a:xfrm>
          <a:prstGeom prst="rightBrace">
            <a:avLst>
              <a:gd name="adj1" fmla="val 8333"/>
              <a:gd name="adj2" fmla="val 5158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3053166" y="2602853"/>
            <a:ext cx="1735810" cy="7206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>
            <a:stCxn id="3" idx="1"/>
          </p:cNvCxnSpPr>
          <p:nvPr/>
        </p:nvCxnSpPr>
        <p:spPr bwMode="auto">
          <a:xfrm flipV="1">
            <a:off x="3440622" y="2251555"/>
            <a:ext cx="1348354" cy="3667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ight Arrow 15"/>
          <p:cNvSpPr/>
          <p:nvPr/>
        </p:nvSpPr>
        <p:spPr bwMode="auto">
          <a:xfrm>
            <a:off x="3283624" y="1298904"/>
            <a:ext cx="978408" cy="484632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08526" y="276690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new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105579" y="3629447"/>
            <a:ext cx="4446335" cy="2635890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dirty="0" smtClean="0"/>
              <a:t>Helmholtz </a:t>
            </a:r>
            <a:r>
              <a:rPr lang="de-DE" dirty="0" err="1" smtClean="0"/>
              <a:t>Centres</a:t>
            </a:r>
            <a:r>
              <a:rPr lang="de-DE" dirty="0" smtClean="0"/>
              <a:t> in (</a:t>
            </a:r>
            <a:r>
              <a:rPr lang="de-DE" dirty="0" err="1" smtClean="0"/>
              <a:t>astro</a:t>
            </a:r>
            <a:r>
              <a:rPr lang="de-DE" dirty="0" smtClean="0"/>
              <a:t>)-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:</a:t>
            </a:r>
          </a:p>
          <a:p>
            <a:pPr lvl="1"/>
            <a:r>
              <a:rPr lang="de-DE" sz="1800" dirty="0" smtClean="0">
                <a:solidFill>
                  <a:srgbClr val="0070C0"/>
                </a:solidFill>
              </a:rPr>
              <a:t>DESY</a:t>
            </a:r>
          </a:p>
          <a:p>
            <a:pPr lvl="1"/>
            <a:r>
              <a:rPr lang="de-DE" sz="1800" dirty="0" smtClean="0">
                <a:solidFill>
                  <a:srgbClr val="0070C0"/>
                </a:solidFill>
              </a:rPr>
              <a:t>KIT (Helmholtz </a:t>
            </a:r>
            <a:r>
              <a:rPr lang="de-DE" sz="1800" dirty="0" err="1" smtClean="0">
                <a:solidFill>
                  <a:srgbClr val="0070C0"/>
                </a:solidFill>
              </a:rPr>
              <a:t>part</a:t>
            </a:r>
            <a:r>
              <a:rPr lang="de-DE" sz="1800" dirty="0">
                <a:solidFill>
                  <a:srgbClr val="0070C0"/>
                </a:solidFill>
              </a:rPr>
              <a:t>:</a:t>
            </a:r>
            <a:r>
              <a:rPr lang="de-DE" sz="1800" dirty="0" smtClean="0">
                <a:solidFill>
                  <a:srgbClr val="0070C0"/>
                </a:solidFill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</a:rPr>
              <a:t>computing</a:t>
            </a:r>
            <a:r>
              <a:rPr lang="de-DE" sz="1800" dirty="0" smtClean="0">
                <a:solidFill>
                  <a:srgbClr val="0070C0"/>
                </a:solidFill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</a:rPr>
              <a:t>and</a:t>
            </a:r>
            <a:r>
              <a:rPr lang="de-DE" sz="1800" dirty="0" smtClean="0">
                <a:solidFill>
                  <a:srgbClr val="0070C0"/>
                </a:solidFill>
              </a:rPr>
              <a:t> astro-</a:t>
            </a:r>
            <a:r>
              <a:rPr lang="de-DE" sz="1800" dirty="0" err="1" smtClean="0">
                <a:solidFill>
                  <a:srgbClr val="0070C0"/>
                </a:solidFill>
              </a:rPr>
              <a:t>particle</a:t>
            </a:r>
            <a:r>
              <a:rPr lang="de-DE" sz="1800" dirty="0" smtClean="0">
                <a:solidFill>
                  <a:srgbClr val="0070C0"/>
                </a:solidFill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</a:rPr>
              <a:t>physics</a:t>
            </a:r>
            <a:r>
              <a:rPr lang="de-DE" sz="1800" dirty="0" smtClean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de-DE" sz="1800" dirty="0" smtClean="0">
                <a:solidFill>
                  <a:srgbClr val="0070C0"/>
                </a:solidFill>
              </a:rPr>
              <a:t>GSI (ALICE &amp; FAIR)</a:t>
            </a:r>
          </a:p>
          <a:p>
            <a:pPr lvl="1"/>
            <a:r>
              <a:rPr lang="de-DE" sz="1800" dirty="0" smtClean="0">
                <a:solidFill>
                  <a:srgbClr val="0070C0"/>
                </a:solidFill>
              </a:rPr>
              <a:t>FZ Jülich (EDM </a:t>
            </a:r>
            <a:r>
              <a:rPr lang="de-DE" sz="1800" dirty="0" err="1" smtClean="0">
                <a:solidFill>
                  <a:srgbClr val="0070C0"/>
                </a:solidFill>
              </a:rPr>
              <a:t>experiment</a:t>
            </a:r>
            <a:r>
              <a:rPr lang="de-DE" sz="1800" dirty="0" smtClean="0">
                <a:solidFill>
                  <a:srgbClr val="0070C0"/>
                </a:solidFill>
              </a:rPr>
              <a:t>)  </a:t>
            </a:r>
          </a:p>
        </p:txBody>
      </p:sp>
      <p:pic>
        <p:nvPicPr>
          <p:cNvPr id="15" name="Picture 14" descr="Screen Shot 2013-11-20 at 2.40.2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257" y="3629447"/>
            <a:ext cx="2037303" cy="287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09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DESY Long-term Strategy in Particle Physics</a:t>
            </a:r>
            <a:endParaRPr 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3173413"/>
            <a:ext cx="2400300" cy="14716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de-DE" smtClean="0">
                <a:solidFill>
                  <a:srgbClr val="0070C0"/>
                </a:solidFill>
              </a:rPr>
              <a:t>Accelerators</a:t>
            </a:r>
          </a:p>
          <a:p>
            <a:pPr eaLnBrk="1" hangingPunct="1">
              <a:lnSpc>
                <a:spcPct val="80000"/>
              </a:lnSpc>
            </a:pPr>
            <a:r>
              <a:rPr lang="de-DE" smtClean="0">
                <a:solidFill>
                  <a:srgbClr val="0070C0"/>
                </a:solidFill>
              </a:rPr>
              <a:t>Detectors</a:t>
            </a:r>
          </a:p>
          <a:p>
            <a:pPr eaLnBrk="1" hangingPunct="1">
              <a:lnSpc>
                <a:spcPct val="80000"/>
              </a:lnSpc>
            </a:pPr>
            <a:r>
              <a:rPr lang="de-DE" smtClean="0">
                <a:solidFill>
                  <a:srgbClr val="0070C0"/>
                </a:solidFill>
              </a:rPr>
              <a:t>Physics</a:t>
            </a:r>
            <a:endParaRPr lang="en-GB" smtClean="0">
              <a:solidFill>
                <a:srgbClr val="0070C0"/>
              </a:solidFill>
            </a:endParaRPr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6076951" y="825282"/>
            <a:ext cx="3005137" cy="2056031"/>
            <a:chOff x="3879" y="896"/>
            <a:chExt cx="1826" cy="1231"/>
          </a:xfrm>
        </p:grpSpPr>
        <p:pic>
          <p:nvPicPr>
            <p:cNvPr id="4112" name="Picture 5" descr="TESLA-Beschleunigungsanimati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9" y="897"/>
              <a:ext cx="1826" cy="1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6"/>
            <p:cNvSpPr txBox="1">
              <a:spLocks noChangeArrowheads="1"/>
            </p:cNvSpPr>
            <p:nvPr/>
          </p:nvSpPr>
          <p:spPr bwMode="auto">
            <a:xfrm>
              <a:off x="5171" y="896"/>
              <a:ext cx="534" cy="2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8" tIns="45718" rIns="91438" bIns="45718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>
                  <a:solidFill>
                    <a:schemeClr val="bg1"/>
                  </a:solidFill>
                  <a:latin typeface="Times New Roman" pitchFamily="18" charset="0"/>
                </a:rPr>
                <a:t>ILC</a:t>
              </a:r>
            </a:p>
          </p:txBody>
        </p:sp>
      </p:grpSp>
      <p:grpSp>
        <p:nvGrpSpPr>
          <p:cNvPr id="4101" name="Group 7"/>
          <p:cNvGrpSpPr>
            <a:grpSpLocks/>
          </p:cNvGrpSpPr>
          <p:nvPr/>
        </p:nvGrpSpPr>
        <p:grpSpPr bwMode="auto">
          <a:xfrm>
            <a:off x="3040381" y="815975"/>
            <a:ext cx="2990850" cy="2065338"/>
            <a:chOff x="1944" y="881"/>
            <a:chExt cx="1850" cy="1256"/>
          </a:xfrm>
        </p:grpSpPr>
        <p:pic>
          <p:nvPicPr>
            <p:cNvPr id="4110" name="Picture 8" descr="CERN_ari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" y="881"/>
              <a:ext cx="1850" cy="1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9"/>
            <p:cNvSpPr txBox="1">
              <a:spLocks noChangeArrowheads="1"/>
            </p:cNvSpPr>
            <p:nvPr/>
          </p:nvSpPr>
          <p:spPr bwMode="auto">
            <a:xfrm>
              <a:off x="1944" y="884"/>
              <a:ext cx="534" cy="2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8" tIns="45718" rIns="91438" bIns="45718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>
                  <a:solidFill>
                    <a:schemeClr val="bg1"/>
                  </a:solidFill>
                  <a:latin typeface="Times New Roman" pitchFamily="18" charset="0"/>
                </a:rPr>
                <a:t>LHC</a:t>
              </a:r>
            </a:p>
          </p:txBody>
        </p:sp>
      </p:grpSp>
      <p:grpSp>
        <p:nvGrpSpPr>
          <p:cNvPr id="4102" name="Group 10"/>
          <p:cNvGrpSpPr>
            <a:grpSpLocks/>
          </p:cNvGrpSpPr>
          <p:nvPr/>
        </p:nvGrpSpPr>
        <p:grpSpPr bwMode="auto">
          <a:xfrm>
            <a:off x="61914" y="828675"/>
            <a:ext cx="2921000" cy="2052638"/>
            <a:chOff x="65" y="862"/>
            <a:chExt cx="1798" cy="1293"/>
          </a:xfrm>
        </p:grpSpPr>
        <p:pic>
          <p:nvPicPr>
            <p:cNvPr id="4108" name="Picture 11" descr="Beschleuniger_bei_DES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" y="862"/>
              <a:ext cx="1791" cy="1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2"/>
            <p:cNvSpPr txBox="1">
              <a:spLocks noChangeArrowheads="1"/>
            </p:cNvSpPr>
            <p:nvPr/>
          </p:nvSpPr>
          <p:spPr bwMode="auto">
            <a:xfrm>
              <a:off x="65" y="866"/>
              <a:ext cx="740" cy="2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8" tIns="45718" rIns="91438" bIns="45718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>
                  <a:solidFill>
                    <a:schemeClr val="bg1"/>
                  </a:solidFill>
                  <a:latin typeface="Times New Roman" pitchFamily="18" charset="0"/>
                </a:rPr>
                <a:t>HERA</a:t>
              </a:r>
            </a:p>
          </p:txBody>
        </p:sp>
      </p:grpSp>
      <p:sp>
        <p:nvSpPr>
          <p:cNvPr id="4103" name="AutoShape 15"/>
          <p:cNvSpPr>
            <a:spLocks noChangeArrowheads="1"/>
          </p:cNvSpPr>
          <p:nvPr/>
        </p:nvSpPr>
        <p:spPr bwMode="auto">
          <a:xfrm>
            <a:off x="2540000" y="1536700"/>
            <a:ext cx="936625" cy="649288"/>
          </a:xfrm>
          <a:prstGeom prst="rightArrow">
            <a:avLst>
              <a:gd name="adj1" fmla="val 50000"/>
              <a:gd name="adj2" fmla="val 36064"/>
            </a:avLst>
          </a:prstGeom>
          <a:solidFill>
            <a:srgbClr val="FF33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104" name="AutoShape 16"/>
          <p:cNvSpPr>
            <a:spLocks noChangeArrowheads="1"/>
          </p:cNvSpPr>
          <p:nvPr/>
        </p:nvSpPr>
        <p:spPr bwMode="auto">
          <a:xfrm>
            <a:off x="5780088" y="1463675"/>
            <a:ext cx="936625" cy="649288"/>
          </a:xfrm>
          <a:prstGeom prst="rightArrow">
            <a:avLst>
              <a:gd name="adj1" fmla="val 50000"/>
              <a:gd name="adj2" fmla="val 36064"/>
            </a:avLst>
          </a:prstGeom>
          <a:solidFill>
            <a:srgbClr val="FF33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105" name="Rectangle 17"/>
          <p:cNvSpPr>
            <a:spLocks noChangeArrowheads="1"/>
          </p:cNvSpPr>
          <p:nvPr/>
        </p:nvSpPr>
        <p:spPr bwMode="auto">
          <a:xfrm>
            <a:off x="3016250" y="3187700"/>
            <a:ext cx="5795963" cy="1074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lnSpc>
                <a:spcPct val="70000"/>
              </a:lnSpc>
              <a:spcAft>
                <a:spcPct val="50000"/>
              </a:spcAft>
              <a:buClr>
                <a:srgbClr val="F28E00"/>
              </a:buClr>
              <a:buFont typeface="Arial" charset="0"/>
              <a:buNone/>
            </a:pPr>
            <a:r>
              <a:rPr lang="de-DE" sz="2000" dirty="0">
                <a:solidFill>
                  <a:srgbClr val="0070C0"/>
                </a:solidFill>
              </a:rPr>
              <a:t>+ </a:t>
            </a:r>
            <a:r>
              <a:rPr lang="de-DE" sz="2000" dirty="0" err="1">
                <a:solidFill>
                  <a:srgbClr val="0070C0"/>
                </a:solidFill>
              </a:rPr>
              <a:t>support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through</a:t>
            </a:r>
            <a:r>
              <a:rPr lang="de-DE" sz="2000" dirty="0">
                <a:solidFill>
                  <a:srgbClr val="0070C0"/>
                </a:solidFill>
              </a:rPr>
              <a:t> strong </a:t>
            </a:r>
            <a:r>
              <a:rPr lang="de-DE" sz="2000" dirty="0" err="1">
                <a:solidFill>
                  <a:srgbClr val="0070C0"/>
                </a:solidFill>
              </a:rPr>
              <a:t>theory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group</a:t>
            </a:r>
            <a:endParaRPr lang="de-DE" sz="2000" dirty="0">
              <a:solidFill>
                <a:srgbClr val="0070C0"/>
              </a:solidFill>
            </a:endParaRPr>
          </a:p>
          <a:p>
            <a:pPr marL="342900" indent="-342900" eaLnBrk="1" hangingPunct="1">
              <a:lnSpc>
                <a:spcPct val="70000"/>
              </a:lnSpc>
              <a:spcAft>
                <a:spcPct val="50000"/>
              </a:spcAft>
              <a:buClr>
                <a:srgbClr val="F28E00"/>
              </a:buClr>
              <a:buFont typeface="Arial" charset="0"/>
              <a:buNone/>
            </a:pPr>
            <a:r>
              <a:rPr lang="de-DE" sz="2000" dirty="0">
                <a:solidFill>
                  <a:srgbClr val="0070C0"/>
                </a:solidFill>
              </a:rPr>
              <a:t>+ </a:t>
            </a:r>
            <a:r>
              <a:rPr lang="de-DE" sz="2000" dirty="0" err="1">
                <a:solidFill>
                  <a:srgbClr val="0070C0"/>
                </a:solidFill>
              </a:rPr>
              <a:t>computing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infrastructure</a:t>
            </a:r>
            <a:endParaRPr lang="de-DE" sz="2000" dirty="0">
              <a:solidFill>
                <a:srgbClr val="0070C0"/>
              </a:solidFill>
            </a:endParaRPr>
          </a:p>
          <a:p>
            <a:pPr marL="342900" indent="-342900" eaLnBrk="1" hangingPunct="1">
              <a:lnSpc>
                <a:spcPct val="70000"/>
              </a:lnSpc>
              <a:spcAft>
                <a:spcPct val="50000"/>
              </a:spcAft>
              <a:buClr>
                <a:srgbClr val="F28E00"/>
              </a:buClr>
              <a:buFont typeface="Arial" charset="0"/>
              <a:buNone/>
            </a:pPr>
            <a:r>
              <a:rPr lang="de-DE" sz="2000" dirty="0">
                <a:solidFill>
                  <a:srgbClr val="0070C0"/>
                </a:solidFill>
              </a:rPr>
              <a:t>+ </a:t>
            </a:r>
            <a:r>
              <a:rPr lang="de-DE" sz="2000" dirty="0" err="1">
                <a:solidFill>
                  <a:srgbClr val="0070C0"/>
                </a:solidFill>
              </a:rPr>
              <a:t>testbeam</a:t>
            </a:r>
            <a:r>
              <a:rPr lang="de-DE" sz="2000" dirty="0">
                <a:solidFill>
                  <a:srgbClr val="0070C0"/>
                </a:solidFill>
              </a:rPr>
              <a:t> &amp; </a:t>
            </a:r>
            <a:r>
              <a:rPr lang="de-DE" sz="2000" dirty="0" err="1">
                <a:solidFill>
                  <a:srgbClr val="0070C0"/>
                </a:solidFill>
              </a:rPr>
              <a:t>other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infrastructures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20490" name="Rectangle 19"/>
          <p:cNvSpPr>
            <a:spLocks noChangeArrowheads="1"/>
          </p:cNvSpPr>
          <p:nvPr/>
        </p:nvSpPr>
        <p:spPr bwMode="auto">
          <a:xfrm>
            <a:off x="61913" y="4483100"/>
            <a:ext cx="9082087" cy="95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65113" indent="-265113" eaLnBrk="1" hangingPunct="1">
              <a:spcAft>
                <a:spcPct val="50000"/>
              </a:spcAft>
              <a:buClr>
                <a:srgbClr val="F28E00"/>
              </a:buClr>
              <a:buFont typeface="Arial" pitchFamily="34" charset="0"/>
              <a:buChar char="&gt;"/>
              <a:defRPr/>
            </a:pPr>
            <a:r>
              <a:rPr lang="de-DE" sz="2000" dirty="0" err="1">
                <a:latin typeface="Arial" pitchFamily="34" charset="0"/>
              </a:rPr>
              <a:t>U</a:t>
            </a:r>
            <a:r>
              <a:rPr lang="de-DE" sz="2000" dirty="0" err="1" smtClean="0">
                <a:latin typeface="Arial" pitchFamily="34" charset="0"/>
              </a:rPr>
              <a:t>se</a:t>
            </a:r>
            <a:r>
              <a:rPr lang="de-DE" sz="2000" dirty="0" smtClean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of</a:t>
            </a:r>
            <a:r>
              <a:rPr lang="de-DE" sz="2000" dirty="0">
                <a:latin typeface="Arial" pitchFamily="34" charset="0"/>
              </a:rPr>
              <a:t> DESY </a:t>
            </a:r>
            <a:r>
              <a:rPr lang="de-DE" sz="2000" dirty="0" err="1">
                <a:latin typeface="Arial" pitchFamily="34" charset="0"/>
              </a:rPr>
              <a:t>infrastructure</a:t>
            </a:r>
            <a:r>
              <a:rPr lang="de-DE" sz="2000" dirty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for</a:t>
            </a:r>
            <a:r>
              <a:rPr lang="de-DE" sz="2000" dirty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particle</a:t>
            </a:r>
            <a:r>
              <a:rPr lang="de-DE" sz="2000" dirty="0">
                <a:latin typeface="Arial" pitchFamily="34" charset="0"/>
              </a:rPr>
              <a:t> </a:t>
            </a:r>
            <a:r>
              <a:rPr lang="de-DE" sz="2000" dirty="0" err="1">
                <a:latin typeface="Arial" pitchFamily="34" charset="0"/>
              </a:rPr>
              <a:t>physics</a:t>
            </a:r>
            <a:endParaRPr lang="de-DE" sz="2000" dirty="0">
              <a:latin typeface="Arial" pitchFamily="34" charset="0"/>
            </a:endParaRPr>
          </a:p>
          <a:p>
            <a:pPr marL="628650" lvl="1" indent="-184150" eaLnBrk="1" hangingPunct="1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/>
            </a:pPr>
            <a:r>
              <a:rPr lang="de-DE" dirty="0">
                <a:solidFill>
                  <a:srgbClr val="00A5EB"/>
                </a:solidFill>
                <a:latin typeface="Arial" pitchFamily="34" charset="0"/>
              </a:rPr>
              <a:t>e.g. </a:t>
            </a:r>
            <a:r>
              <a:rPr lang="de-DE" dirty="0" smtClean="0">
                <a:solidFill>
                  <a:srgbClr val="00A5EB"/>
                </a:solidFill>
                <a:latin typeface="Arial" pitchFamily="34" charset="0"/>
              </a:rPr>
              <a:t> Tier-2/NAF, </a:t>
            </a:r>
            <a:r>
              <a:rPr lang="de-DE" dirty="0" err="1">
                <a:solidFill>
                  <a:srgbClr val="00A5EB"/>
                </a:solidFill>
                <a:latin typeface="Arial" pitchFamily="34" charset="0"/>
              </a:rPr>
              <a:t>t</a:t>
            </a:r>
            <a:r>
              <a:rPr lang="de-DE" dirty="0" err="1" smtClean="0">
                <a:solidFill>
                  <a:srgbClr val="00A5EB"/>
                </a:solidFill>
                <a:latin typeface="Arial" pitchFamily="34" charset="0"/>
              </a:rPr>
              <a:t>estbeam</a:t>
            </a:r>
            <a:r>
              <a:rPr lang="de-DE" dirty="0" smtClean="0">
                <a:solidFill>
                  <a:srgbClr val="00A5EB"/>
                </a:solidFill>
                <a:latin typeface="Arial" pitchFamily="34" charset="0"/>
              </a:rPr>
              <a:t> </a:t>
            </a:r>
            <a:r>
              <a:rPr lang="de-DE" dirty="0" err="1" smtClean="0">
                <a:solidFill>
                  <a:srgbClr val="00A5EB"/>
                </a:solidFill>
                <a:latin typeface="Arial" pitchFamily="34" charset="0"/>
              </a:rPr>
              <a:t>for</a:t>
            </a:r>
            <a:r>
              <a:rPr lang="de-DE" dirty="0" smtClean="0">
                <a:solidFill>
                  <a:srgbClr val="00A5EB"/>
                </a:solidFill>
                <a:latin typeface="Arial" pitchFamily="34" charset="0"/>
              </a:rPr>
              <a:t> </a:t>
            </a:r>
            <a:r>
              <a:rPr lang="de-DE" dirty="0" err="1" smtClean="0">
                <a:solidFill>
                  <a:srgbClr val="00A5EB"/>
                </a:solidFill>
                <a:latin typeface="Arial" pitchFamily="34" charset="0"/>
              </a:rPr>
              <a:t>detector</a:t>
            </a:r>
            <a:r>
              <a:rPr lang="de-DE" dirty="0" smtClean="0">
                <a:solidFill>
                  <a:srgbClr val="00A5EB"/>
                </a:solidFill>
                <a:latin typeface="Arial" pitchFamily="34" charset="0"/>
              </a:rPr>
              <a:t> R&amp;D, ALPS II, …</a:t>
            </a:r>
          </a:p>
          <a:p>
            <a:pPr marL="628650" lvl="1" indent="-184150" eaLnBrk="1" hangingPunct="1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/>
            </a:pPr>
            <a:endParaRPr lang="de-DE" dirty="0">
              <a:latin typeface="Arial" pitchFamily="34" charset="0"/>
            </a:endParaRPr>
          </a:p>
          <a:p>
            <a:pPr marL="171450" indent="-184150" eaLnBrk="1" hangingPunct="1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/>
            </a:pPr>
            <a:endParaRPr lang="de-DE" dirty="0">
              <a:latin typeface="Arial" pitchFamily="34" charset="0"/>
            </a:endParaRPr>
          </a:p>
          <a:p>
            <a:pPr marL="171450" indent="-184150" eaLnBrk="1" hangingPunct="1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142875" y="5829301"/>
            <a:ext cx="8669338" cy="55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65113" indent="-265113" eaLnBrk="1" hangingPunct="1">
              <a:spcAft>
                <a:spcPct val="50000"/>
              </a:spcAft>
              <a:buClr>
                <a:srgbClr val="F28E00"/>
              </a:buClr>
              <a:buFont typeface="Arial" pitchFamily="34" charset="0"/>
              <a:buChar char="&gt;"/>
              <a:defRPr/>
            </a:pPr>
            <a:r>
              <a:rPr lang="de-DE" sz="2000" dirty="0" smtClean="0">
                <a:solidFill>
                  <a:srgbClr val="FF0000"/>
                </a:solidFill>
                <a:latin typeface="Arial" pitchFamily="34" charset="0"/>
              </a:rPr>
              <a:t>Strategic </a:t>
            </a:r>
            <a:r>
              <a:rPr lang="de-DE" sz="2000" dirty="0" err="1">
                <a:solidFill>
                  <a:srgbClr val="FF0000"/>
                </a:solidFill>
                <a:latin typeface="Arial" pitchFamily="34" charset="0"/>
              </a:rPr>
              <a:t>role</a:t>
            </a:r>
            <a:r>
              <a:rPr lang="de-DE" sz="20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sz="2000" dirty="0" err="1">
                <a:solidFill>
                  <a:srgbClr val="FF0000"/>
                </a:solidFill>
                <a:latin typeface="Arial" pitchFamily="34" charset="0"/>
              </a:rPr>
              <a:t>of</a:t>
            </a:r>
            <a:r>
              <a:rPr lang="de-DE" sz="2000" dirty="0">
                <a:solidFill>
                  <a:srgbClr val="FF0000"/>
                </a:solidFill>
                <a:latin typeface="Arial" pitchFamily="34" charset="0"/>
              </a:rPr>
              <a:t> DESY </a:t>
            </a:r>
            <a:r>
              <a:rPr lang="de-DE" sz="2000" dirty="0" err="1">
                <a:solidFill>
                  <a:srgbClr val="FF0000"/>
                </a:solidFill>
                <a:latin typeface="Arial" pitchFamily="34" charset="0"/>
              </a:rPr>
              <a:t>as</a:t>
            </a:r>
            <a:r>
              <a:rPr lang="de-DE" sz="2000" dirty="0">
                <a:solidFill>
                  <a:srgbClr val="FF0000"/>
                </a:solidFill>
                <a:latin typeface="Arial" pitchFamily="34" charset="0"/>
              </a:rPr>
              <a:t> national </a:t>
            </a:r>
            <a:r>
              <a:rPr lang="de-DE" sz="2000" dirty="0" err="1" smtClean="0">
                <a:solidFill>
                  <a:srgbClr val="FF0000"/>
                </a:solidFill>
                <a:latin typeface="Arial" pitchFamily="34" charset="0"/>
              </a:rPr>
              <a:t>laboratory</a:t>
            </a:r>
            <a:r>
              <a:rPr lang="de-DE" sz="20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sz="2000" dirty="0" err="1">
                <a:solidFill>
                  <a:srgbClr val="FF0000"/>
                </a:solidFill>
                <a:latin typeface="Arial" pitchFamily="34" charset="0"/>
              </a:rPr>
              <a:t>for</a:t>
            </a:r>
            <a:r>
              <a:rPr lang="de-DE" sz="20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sz="2000" dirty="0" err="1">
                <a:solidFill>
                  <a:srgbClr val="FF0000"/>
                </a:solidFill>
                <a:latin typeface="Arial" pitchFamily="34" charset="0"/>
              </a:rPr>
              <a:t>particle</a:t>
            </a:r>
            <a:r>
              <a:rPr lang="de-DE" sz="20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de-DE" sz="2000" dirty="0" err="1">
                <a:solidFill>
                  <a:srgbClr val="FF0000"/>
                </a:solidFill>
                <a:latin typeface="Arial" pitchFamily="34" charset="0"/>
              </a:rPr>
              <a:t>physics</a:t>
            </a:r>
            <a:endParaRPr lang="de-DE" sz="2000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>
              <a:spcAft>
                <a:spcPct val="50000"/>
              </a:spcAft>
              <a:buClr>
                <a:schemeClr val="bg2"/>
              </a:buClr>
              <a:defRPr/>
            </a:pPr>
            <a:endParaRPr lang="de-DE" dirty="0">
              <a:latin typeface="Arial" pitchFamily="34" charset="0"/>
            </a:endParaRPr>
          </a:p>
          <a:p>
            <a:pPr marL="171450" indent="-184150" eaLnBrk="1" hangingPunct="1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/>
            </a:pPr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92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DESY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LHC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6110"/>
            <a:ext cx="5155326" cy="3917779"/>
          </a:xfrm>
        </p:spPr>
        <p:txBody>
          <a:bodyPr/>
          <a:lstStyle/>
          <a:p>
            <a:r>
              <a:rPr lang="de-DE" dirty="0" err="1" smtClean="0"/>
              <a:t>Two</a:t>
            </a:r>
            <a:r>
              <a:rPr lang="de-DE" dirty="0" smtClean="0"/>
              <a:t> large </a:t>
            </a:r>
            <a:r>
              <a:rPr lang="de-DE" dirty="0" err="1" smtClean="0"/>
              <a:t>groups</a:t>
            </a:r>
            <a:r>
              <a:rPr lang="de-DE" dirty="0" smtClean="0"/>
              <a:t> in ATLAS </a:t>
            </a:r>
            <a:r>
              <a:rPr lang="de-DE" dirty="0" err="1" smtClean="0"/>
              <a:t>and</a:t>
            </a:r>
            <a:r>
              <a:rPr lang="de-DE" dirty="0" smtClean="0"/>
              <a:t> CMS</a:t>
            </a:r>
          </a:p>
          <a:p>
            <a:pPr lvl="1"/>
            <a:r>
              <a:rPr lang="de-DE" sz="1800" dirty="0" err="1" smtClean="0">
                <a:solidFill>
                  <a:srgbClr val="0070C0"/>
                </a:solidFill>
              </a:rPr>
              <a:t>more</a:t>
            </a:r>
            <a:r>
              <a:rPr lang="de-DE" sz="1800" dirty="0" smtClean="0">
                <a:solidFill>
                  <a:srgbClr val="0070C0"/>
                </a:solidFill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</a:rPr>
              <a:t>than</a:t>
            </a:r>
            <a:r>
              <a:rPr lang="de-DE" sz="1800" dirty="0" smtClean="0">
                <a:solidFill>
                  <a:srgbClr val="0070C0"/>
                </a:solidFill>
              </a:rPr>
              <a:t> 60 </a:t>
            </a:r>
            <a:r>
              <a:rPr lang="de-DE" sz="1800" dirty="0" err="1" smtClean="0">
                <a:solidFill>
                  <a:srgbClr val="0070C0"/>
                </a:solidFill>
              </a:rPr>
              <a:t>scientists</a:t>
            </a:r>
            <a:r>
              <a:rPr lang="de-DE" sz="1800" dirty="0" smtClean="0">
                <a:solidFill>
                  <a:srgbClr val="0070C0"/>
                </a:solidFill>
              </a:rPr>
              <a:t> per </a:t>
            </a:r>
            <a:r>
              <a:rPr lang="de-DE" sz="1800" dirty="0" err="1" smtClean="0">
                <a:solidFill>
                  <a:srgbClr val="0070C0"/>
                </a:solidFill>
              </a:rPr>
              <a:t>group</a:t>
            </a:r>
            <a:endParaRPr lang="de-DE" sz="1800" dirty="0" smtClean="0">
              <a:solidFill>
                <a:srgbClr val="0070C0"/>
              </a:solidFill>
            </a:endParaRPr>
          </a:p>
          <a:p>
            <a:pPr marL="444500" lvl="1" indent="0">
              <a:buNone/>
            </a:pPr>
            <a:r>
              <a:rPr lang="en-US" sz="1800" dirty="0" smtClean="0">
                <a:solidFill>
                  <a:srgbClr val="0070C0"/>
                </a:solidFill>
                <a:sym typeface="Helvetica Neue" charset="0"/>
              </a:rPr>
              <a:t>   ~1/3 staff, ~1/3 postdocs, </a:t>
            </a:r>
            <a:br>
              <a:rPr lang="en-US" sz="1800" dirty="0" smtClean="0">
                <a:solidFill>
                  <a:srgbClr val="0070C0"/>
                </a:solidFill>
                <a:sym typeface="Helvetica Neue" charset="0"/>
              </a:rPr>
            </a:br>
            <a:r>
              <a:rPr lang="en-US" sz="1800" dirty="0" smtClean="0">
                <a:solidFill>
                  <a:srgbClr val="0070C0"/>
                </a:solidFill>
                <a:sym typeface="Helvetica Neue" charset="0"/>
              </a:rPr>
              <a:t>   ~1/3 students  + technical support</a:t>
            </a:r>
            <a:endParaRPr lang="de-DE" sz="1800" dirty="0" smtClean="0">
              <a:solidFill>
                <a:srgbClr val="0070C0"/>
              </a:solidFill>
            </a:endParaRPr>
          </a:p>
          <a:p>
            <a:r>
              <a:rPr lang="de-DE" dirty="0" err="1"/>
              <a:t>Building</a:t>
            </a:r>
            <a:r>
              <a:rPr lang="de-DE" dirty="0"/>
              <a:t> on large </a:t>
            </a:r>
            <a:r>
              <a:rPr lang="de-DE" dirty="0" err="1"/>
              <a:t>experience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expertise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HERA</a:t>
            </a:r>
          </a:p>
          <a:p>
            <a:pPr lvl="1"/>
            <a:r>
              <a:rPr lang="de-DE" sz="1800" dirty="0" err="1" smtClean="0">
                <a:solidFill>
                  <a:srgbClr val="0070C0"/>
                </a:solidFill>
              </a:rPr>
              <a:t>physics</a:t>
            </a:r>
            <a:r>
              <a:rPr lang="de-DE" sz="1800" dirty="0" smtClean="0">
                <a:solidFill>
                  <a:srgbClr val="0070C0"/>
                </a:solidFill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</a:rPr>
              <a:t>analysis</a:t>
            </a:r>
            <a:r>
              <a:rPr lang="de-DE" sz="1800" dirty="0" smtClean="0">
                <a:solidFill>
                  <a:srgbClr val="0070C0"/>
                </a:solidFill>
              </a:rPr>
              <a:t>, </a:t>
            </a:r>
            <a:r>
              <a:rPr lang="de-DE" sz="1800" dirty="0" err="1" smtClean="0">
                <a:solidFill>
                  <a:srgbClr val="0070C0"/>
                </a:solidFill>
              </a:rPr>
              <a:t>detector</a:t>
            </a:r>
            <a:r>
              <a:rPr lang="de-DE" sz="1800" dirty="0" smtClean="0">
                <a:solidFill>
                  <a:srgbClr val="0070C0"/>
                </a:solidFill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</a:rPr>
              <a:t>operation</a:t>
            </a:r>
            <a:r>
              <a:rPr lang="de-DE" sz="1800" dirty="0" smtClean="0">
                <a:solidFill>
                  <a:srgbClr val="0070C0"/>
                </a:solidFill>
              </a:rPr>
              <a:t>, </a:t>
            </a:r>
            <a:br>
              <a:rPr lang="de-DE" sz="1800" dirty="0" smtClean="0">
                <a:solidFill>
                  <a:srgbClr val="0070C0"/>
                </a:solidFill>
              </a:rPr>
            </a:br>
            <a:r>
              <a:rPr lang="de-DE" sz="1800" dirty="0" err="1" smtClean="0">
                <a:solidFill>
                  <a:srgbClr val="0070C0"/>
                </a:solidFill>
              </a:rPr>
              <a:t>computing</a:t>
            </a:r>
            <a:r>
              <a:rPr lang="de-DE" sz="1800" dirty="0" smtClean="0">
                <a:solidFill>
                  <a:srgbClr val="0070C0"/>
                </a:solidFill>
              </a:rPr>
              <a:t>, </a:t>
            </a:r>
            <a:r>
              <a:rPr lang="de-DE" sz="1800" dirty="0" err="1" smtClean="0">
                <a:solidFill>
                  <a:srgbClr val="0070C0"/>
                </a:solidFill>
              </a:rPr>
              <a:t>upgrades</a:t>
            </a:r>
            <a:r>
              <a:rPr lang="de-DE" sz="1800" dirty="0" smtClean="0">
                <a:solidFill>
                  <a:srgbClr val="0070C0"/>
                </a:solidFill>
              </a:rPr>
              <a:t>, </a:t>
            </a:r>
            <a:r>
              <a:rPr lang="de-DE" sz="1800" dirty="0" err="1" smtClean="0">
                <a:solidFill>
                  <a:srgbClr val="0070C0"/>
                </a:solidFill>
              </a:rPr>
              <a:t>management</a:t>
            </a:r>
            <a:r>
              <a:rPr lang="de-DE" sz="1800" dirty="0" smtClean="0">
                <a:solidFill>
                  <a:srgbClr val="0070C0"/>
                </a:solidFill>
              </a:rPr>
              <a:t> …</a:t>
            </a:r>
            <a:endParaRPr lang="de-DE" dirty="0" smtClean="0">
              <a:solidFill>
                <a:srgbClr val="0070C0"/>
              </a:solidFill>
            </a:endParaRPr>
          </a:p>
          <a:p>
            <a:r>
              <a:rPr lang="de-DE" dirty="0" err="1"/>
              <a:t>E</a:t>
            </a:r>
            <a:r>
              <a:rPr lang="de-DE" dirty="0" err="1" smtClean="0"/>
              <a:t>xample</a:t>
            </a:r>
            <a:r>
              <a:rPr lang="de-DE" dirty="0" smtClean="0"/>
              <a:t>: CMS </a:t>
            </a:r>
            <a:r>
              <a:rPr lang="de-DE" dirty="0" err="1" smtClean="0"/>
              <a:t>phase</a:t>
            </a:r>
            <a:r>
              <a:rPr lang="de-DE" dirty="0" smtClean="0"/>
              <a:t> 1 </a:t>
            </a:r>
            <a:r>
              <a:rPr lang="de-DE" dirty="0" err="1" smtClean="0"/>
              <a:t>pixel</a:t>
            </a:r>
            <a:r>
              <a:rPr lang="de-DE" dirty="0" smtClean="0"/>
              <a:t> upgrade </a:t>
            </a:r>
          </a:p>
          <a:p>
            <a:pPr lvl="1"/>
            <a:r>
              <a:rPr lang="de-DE" dirty="0" smtClean="0">
                <a:solidFill>
                  <a:srgbClr val="00A5EB"/>
                </a:solidFill>
              </a:rPr>
              <a:t>4th </a:t>
            </a:r>
            <a:r>
              <a:rPr lang="de-DE" dirty="0" err="1" smtClean="0">
                <a:solidFill>
                  <a:srgbClr val="00A5EB"/>
                </a:solidFill>
              </a:rPr>
              <a:t>layer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together</a:t>
            </a:r>
            <a:r>
              <a:rPr lang="de-DE" dirty="0" smtClean="0">
                <a:solidFill>
                  <a:srgbClr val="00A5EB"/>
                </a:solidFill>
              </a:rPr>
              <a:t> </a:t>
            </a:r>
            <a:r>
              <a:rPr lang="de-DE" dirty="0" err="1" smtClean="0">
                <a:solidFill>
                  <a:srgbClr val="00A5EB"/>
                </a:solidFill>
              </a:rPr>
              <a:t>with</a:t>
            </a:r>
            <a:r>
              <a:rPr lang="de-DE" dirty="0" smtClean="0">
                <a:solidFill>
                  <a:srgbClr val="00A5EB"/>
                </a:solidFill>
              </a:rPr>
              <a:t> German CMS </a:t>
            </a:r>
            <a:r>
              <a:rPr lang="de-DE" dirty="0" err="1" smtClean="0">
                <a:solidFill>
                  <a:srgbClr val="00A5EB"/>
                </a:solidFill>
              </a:rPr>
              <a:t>groups</a:t>
            </a:r>
            <a:endParaRPr lang="de-DE" dirty="0" smtClean="0">
              <a:solidFill>
                <a:srgbClr val="00A5EB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2197"/>
            <a:ext cx="4461641" cy="141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155326" y="845677"/>
            <a:ext cx="4051737" cy="920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1800" dirty="0" err="1" smtClean="0"/>
              <a:t>Example</a:t>
            </a:r>
            <a:r>
              <a:rPr lang="de-DE" sz="1800" dirty="0" smtClean="0"/>
              <a:t> </a:t>
            </a:r>
            <a:r>
              <a:rPr lang="de-DE" sz="1800" dirty="0" err="1"/>
              <a:t>proton</a:t>
            </a:r>
            <a:r>
              <a:rPr lang="de-DE" sz="1800" dirty="0"/>
              <a:t> </a:t>
            </a:r>
            <a:r>
              <a:rPr lang="de-DE" sz="1800" dirty="0" err="1" smtClean="0"/>
              <a:t>structure</a:t>
            </a:r>
            <a:endParaRPr lang="de-DE" sz="1800" dirty="0"/>
          </a:p>
          <a:p>
            <a:pPr lvl="1"/>
            <a:r>
              <a:rPr lang="de-DE" dirty="0" err="1">
                <a:solidFill>
                  <a:srgbClr val="0070C0"/>
                </a:solidFill>
              </a:rPr>
              <a:t>HERAFitter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to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extract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smtClean="0">
                <a:solidFill>
                  <a:srgbClr val="0070C0"/>
                </a:solidFill>
              </a:rPr>
              <a:t>PDFs</a:t>
            </a:r>
            <a:endParaRPr lang="de-DE" dirty="0">
              <a:solidFill>
                <a:srgbClr val="0070C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884" y="1639610"/>
            <a:ext cx="3929615" cy="37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08525" y="4829775"/>
            <a:ext cx="2549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First </a:t>
            </a:r>
            <a:r>
              <a:rPr lang="de-DE" sz="1400" dirty="0" err="1" smtClean="0"/>
              <a:t>full</a:t>
            </a:r>
            <a:r>
              <a:rPr lang="de-DE" sz="1400" dirty="0" smtClean="0"/>
              <a:t>-size </a:t>
            </a:r>
            <a:r>
              <a:rPr lang="de-DE" sz="1400" dirty="0" err="1" smtClean="0"/>
              <a:t>module</a:t>
            </a:r>
            <a:r>
              <a:rPr lang="de-DE" sz="1400" dirty="0" smtClean="0"/>
              <a:t> </a:t>
            </a:r>
            <a:r>
              <a:rPr lang="de-DE" sz="1400" dirty="0" err="1" smtClean="0"/>
              <a:t>tested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24803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 </a:t>
            </a:r>
            <a:r>
              <a:rPr lang="de-DE" dirty="0" err="1" smtClean="0"/>
              <a:t>Detector</a:t>
            </a:r>
            <a:r>
              <a:rPr lang="de-DE" dirty="0" smtClean="0"/>
              <a:t> Upgrades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838" y="977899"/>
            <a:ext cx="4432295" cy="5044529"/>
          </a:xfrm>
        </p:spPr>
        <p:txBody>
          <a:bodyPr/>
          <a:lstStyle/>
          <a:p>
            <a:r>
              <a:rPr lang="de-DE" dirty="0" smtClean="0"/>
              <a:t>Future: Phase 2 </a:t>
            </a:r>
            <a:r>
              <a:rPr lang="de-DE" dirty="0" err="1" smtClean="0"/>
              <a:t>upgrades</a:t>
            </a:r>
            <a:endParaRPr lang="de-DE" dirty="0" smtClean="0"/>
          </a:p>
          <a:p>
            <a:r>
              <a:rPr lang="de-DE" dirty="0" err="1" smtClean="0"/>
              <a:t>Proposal</a:t>
            </a:r>
            <a:r>
              <a:rPr lang="de-DE" dirty="0" smtClean="0"/>
              <a:t> </a:t>
            </a:r>
            <a:r>
              <a:rPr lang="de-DE" dirty="0" err="1">
                <a:cs typeface="Arial"/>
              </a:rPr>
              <a:t>for</a:t>
            </a:r>
            <a:r>
              <a:rPr lang="de-DE" dirty="0">
                <a:cs typeface="Arial"/>
              </a:rPr>
              <a:t> Helmholtz Strategic Large </a:t>
            </a:r>
            <a:r>
              <a:rPr lang="de-DE" dirty="0" smtClean="0">
                <a:cs typeface="Arial"/>
              </a:rPr>
              <a:t>Investments</a:t>
            </a:r>
          </a:p>
          <a:p>
            <a:pPr marL="444500" lvl="1" indent="12700">
              <a:spcAft>
                <a:spcPts val="600"/>
              </a:spcAft>
              <a:buNone/>
            </a:pPr>
            <a:r>
              <a:rPr lang="de-DE" sz="1800" dirty="0" smtClean="0">
                <a:solidFill>
                  <a:srgbClr val="0070C0"/>
                </a:solidFill>
                <a:cs typeface="Arial"/>
              </a:rPr>
              <a:t>DESY, KIT, GSI: 28 </a:t>
            </a:r>
            <a:r>
              <a:rPr lang="de-DE" sz="1800" dirty="0">
                <a:solidFill>
                  <a:srgbClr val="0070C0"/>
                </a:solidFill>
                <a:cs typeface="Arial"/>
              </a:rPr>
              <a:t>M€ </a:t>
            </a:r>
            <a:endParaRPr lang="de-DE" sz="1800" dirty="0" smtClean="0">
              <a:solidFill>
                <a:srgbClr val="0070C0"/>
              </a:solidFill>
              <a:cs typeface="Arial"/>
            </a:endParaRPr>
          </a:p>
          <a:p>
            <a:pPr marL="444500" lvl="1" indent="12700">
              <a:spcAft>
                <a:spcPts val="600"/>
              </a:spcAft>
              <a:buNone/>
            </a:pPr>
            <a:r>
              <a:rPr lang="de-DE" sz="1800" dirty="0" smtClean="0">
                <a:solidFill>
                  <a:srgbClr val="0070C0"/>
                </a:solidFill>
                <a:cs typeface="Arial"/>
              </a:rPr>
              <a:t>Helmholtz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part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for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de-DE" sz="1800" dirty="0">
                <a:solidFill>
                  <a:srgbClr val="0070C0"/>
                </a:solidFill>
                <a:cs typeface="Arial"/>
              </a:rPr>
              <a:t>ATLAS &amp; CMS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tracker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and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de-DE" sz="1800" dirty="0">
                <a:solidFill>
                  <a:srgbClr val="0070C0"/>
                </a:solidFill>
                <a:cs typeface="Arial"/>
              </a:rPr>
              <a:t>ALICE 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TPC (2018)</a:t>
            </a:r>
            <a:endParaRPr lang="de-DE" sz="1800" dirty="0">
              <a:solidFill>
                <a:srgbClr val="0070C0"/>
              </a:solidFill>
              <a:cs typeface="Arial"/>
            </a:endParaRPr>
          </a:p>
          <a:p>
            <a:r>
              <a:rPr lang="de-DE" dirty="0" smtClean="0">
                <a:cs typeface="Arial"/>
              </a:rPr>
              <a:t>Close </a:t>
            </a:r>
            <a:r>
              <a:rPr lang="de-DE" dirty="0" err="1" smtClean="0">
                <a:cs typeface="Arial"/>
              </a:rPr>
              <a:t>collaboration</a:t>
            </a:r>
            <a:r>
              <a:rPr lang="de-DE" dirty="0" smtClean="0">
                <a:cs typeface="Arial"/>
              </a:rPr>
              <a:t> </a:t>
            </a:r>
            <a:r>
              <a:rPr lang="de-DE" dirty="0" err="1" smtClean="0">
                <a:cs typeface="Arial"/>
              </a:rPr>
              <a:t>with</a:t>
            </a:r>
            <a:r>
              <a:rPr lang="de-DE" dirty="0" smtClean="0">
                <a:cs typeface="Arial"/>
              </a:rPr>
              <a:t> German &amp; international </a:t>
            </a:r>
            <a:r>
              <a:rPr lang="de-DE" dirty="0" err="1" smtClean="0">
                <a:cs typeface="Arial"/>
              </a:rPr>
              <a:t>partners</a:t>
            </a:r>
            <a:endParaRPr lang="de-DE" dirty="0" smtClean="0">
              <a:cs typeface="Arial"/>
            </a:endParaRPr>
          </a:p>
          <a:p>
            <a:pPr lvl="1"/>
            <a:r>
              <a:rPr lang="de-DE" sz="1800" dirty="0" err="1">
                <a:solidFill>
                  <a:srgbClr val="0070C0"/>
                </a:solidFill>
                <a:cs typeface="Arial"/>
              </a:rPr>
              <a:t>p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art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of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German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concept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for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LHC upgrade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presented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to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funding</a:t>
            </a:r>
            <a:r>
              <a:rPr lang="de-DE" sz="18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  <a:cs typeface="Arial"/>
              </a:rPr>
              <a:t>agencies</a:t>
            </a:r>
            <a:endParaRPr lang="de-DE" sz="1800" dirty="0" smtClean="0">
              <a:solidFill>
                <a:srgbClr val="0070C0"/>
              </a:solidFill>
              <a:cs typeface="Arial"/>
            </a:endParaRPr>
          </a:p>
          <a:p>
            <a:r>
              <a:rPr lang="de-DE" dirty="0" err="1" smtClean="0">
                <a:solidFill>
                  <a:srgbClr val="FF0000"/>
                </a:solidFill>
                <a:cs typeface="Arial"/>
              </a:rPr>
              <a:t>Crucial</a:t>
            </a:r>
            <a:r>
              <a:rPr lang="de-DE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cs typeface="Arial"/>
              </a:rPr>
              <a:t>for</a:t>
            </a:r>
            <a:r>
              <a:rPr lang="de-DE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cs typeface="Arial"/>
              </a:rPr>
              <a:t>future</a:t>
            </a:r>
            <a:r>
              <a:rPr lang="de-DE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cs typeface="Arial"/>
              </a:rPr>
              <a:t>of</a:t>
            </a:r>
            <a:r>
              <a:rPr lang="de-DE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cs typeface="Arial"/>
              </a:rPr>
              <a:t>particle</a:t>
            </a:r>
            <a:r>
              <a:rPr lang="de-DE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cs typeface="Arial"/>
              </a:rPr>
              <a:t>physics</a:t>
            </a:r>
            <a:r>
              <a:rPr lang="de-DE" dirty="0" smtClean="0">
                <a:solidFill>
                  <a:srgbClr val="FF0000"/>
                </a:solidFill>
                <a:cs typeface="Arial"/>
              </a:rPr>
              <a:t> in Helmholtz</a:t>
            </a:r>
          </a:p>
          <a:p>
            <a:pPr marL="0" indent="0">
              <a:buNone/>
            </a:pPr>
            <a:endParaRPr lang="de-DE" dirty="0" smtClean="0"/>
          </a:p>
          <a:p>
            <a:pPr lvl="1">
              <a:buNone/>
            </a:pPr>
            <a:endParaRPr lang="de-DE" sz="1800" dirty="0">
              <a:solidFill>
                <a:srgbClr val="FF6600"/>
              </a:solidFill>
              <a:cs typeface="Arial"/>
            </a:endParaRPr>
          </a:p>
          <a:p>
            <a:pPr lvl="1">
              <a:buNone/>
            </a:pPr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317503"/>
            <a:ext cx="3725334" cy="2153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628" y="2420601"/>
            <a:ext cx="3308381" cy="241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354" y="4284131"/>
            <a:ext cx="2775779" cy="197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033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933" y="4161369"/>
            <a:ext cx="4798203" cy="18706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Computing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71" y="910168"/>
            <a:ext cx="4669367" cy="5600700"/>
          </a:xfrm>
        </p:spPr>
        <p:txBody>
          <a:bodyPr/>
          <a:lstStyle/>
          <a:p>
            <a:r>
              <a:rPr lang="de-DE" dirty="0" smtClean="0"/>
              <a:t>Helmholtz </a:t>
            </a:r>
            <a:r>
              <a:rPr lang="de-DE" dirty="0" err="1" smtClean="0"/>
              <a:t>provides</a:t>
            </a:r>
            <a:r>
              <a:rPr lang="de-DE" dirty="0" smtClean="0"/>
              <a:t> large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LHC </a:t>
            </a:r>
            <a:r>
              <a:rPr lang="de-DE" dirty="0" err="1" smtClean="0"/>
              <a:t>computing</a:t>
            </a:r>
            <a:r>
              <a:rPr lang="de-DE" dirty="0" smtClean="0"/>
              <a:t> in Germany</a:t>
            </a:r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Tier-1 </a:t>
            </a:r>
            <a:r>
              <a:rPr lang="de-DE" sz="1800" dirty="0" err="1" smtClean="0">
                <a:solidFill>
                  <a:srgbClr val="00A5EB"/>
                </a:solidFill>
              </a:rPr>
              <a:t>Centre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at</a:t>
            </a:r>
            <a:r>
              <a:rPr lang="de-DE" sz="1800" dirty="0" smtClean="0">
                <a:solidFill>
                  <a:srgbClr val="00A5EB"/>
                </a:solidFill>
              </a:rPr>
              <a:t> KIT (</a:t>
            </a:r>
            <a:r>
              <a:rPr lang="de-DE" sz="1800" dirty="0" err="1" smtClean="0">
                <a:solidFill>
                  <a:srgbClr val="00A5EB"/>
                </a:solidFill>
              </a:rPr>
              <a:t>GridKa</a:t>
            </a:r>
            <a:r>
              <a:rPr lang="de-DE" sz="1800" dirty="0" smtClean="0">
                <a:solidFill>
                  <a:srgbClr val="00A5EB"/>
                </a:solidFill>
              </a:rPr>
              <a:t>) </a:t>
            </a:r>
            <a:r>
              <a:rPr lang="de-DE" sz="1800" dirty="0" err="1" smtClean="0">
                <a:solidFill>
                  <a:srgbClr val="00A5EB"/>
                </a:solidFill>
              </a:rPr>
              <a:t>for</a:t>
            </a:r>
            <a:r>
              <a:rPr lang="de-DE" sz="1800" dirty="0" smtClean="0">
                <a:solidFill>
                  <a:srgbClr val="00A5EB"/>
                </a:solidFill>
              </a:rPr>
              <a:t> all </a:t>
            </a:r>
            <a:r>
              <a:rPr lang="de-DE" sz="1800" dirty="0" err="1" smtClean="0">
                <a:solidFill>
                  <a:srgbClr val="00A5EB"/>
                </a:solidFill>
              </a:rPr>
              <a:t>experiments</a:t>
            </a:r>
            <a:endParaRPr lang="de-DE" sz="1800" dirty="0" smtClean="0">
              <a:solidFill>
                <a:srgbClr val="00A5EB"/>
              </a:solidFill>
            </a:endParaRPr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Tier-2 </a:t>
            </a:r>
            <a:r>
              <a:rPr lang="de-DE" sz="1800" dirty="0" err="1" smtClean="0">
                <a:solidFill>
                  <a:srgbClr val="00A5EB"/>
                </a:solidFill>
              </a:rPr>
              <a:t>centres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at</a:t>
            </a:r>
            <a:r>
              <a:rPr lang="de-DE" sz="1800" dirty="0" smtClean="0">
                <a:solidFill>
                  <a:srgbClr val="00A5EB"/>
                </a:solidFill>
              </a:rPr>
              <a:t> DESY (ATLAS</a:t>
            </a:r>
            <a:r>
              <a:rPr lang="de-DE" sz="1800" dirty="0">
                <a:solidFill>
                  <a:srgbClr val="00A5EB"/>
                </a:solidFill>
              </a:rPr>
              <a:t>,</a:t>
            </a:r>
            <a:r>
              <a:rPr lang="de-DE" sz="1800" dirty="0" smtClean="0">
                <a:solidFill>
                  <a:srgbClr val="00A5EB"/>
                </a:solidFill>
              </a:rPr>
              <a:t> CMS, </a:t>
            </a:r>
            <a:r>
              <a:rPr lang="de-DE" sz="1800" dirty="0" err="1" smtClean="0">
                <a:solidFill>
                  <a:srgbClr val="00A5EB"/>
                </a:solidFill>
              </a:rPr>
              <a:t>LHCb</a:t>
            </a:r>
            <a:r>
              <a:rPr lang="de-DE" sz="1800" dirty="0" smtClean="0">
                <a:solidFill>
                  <a:srgbClr val="00A5EB"/>
                </a:solidFill>
              </a:rPr>
              <a:t>) </a:t>
            </a:r>
            <a:r>
              <a:rPr lang="de-DE" sz="1800" dirty="0" err="1" smtClean="0">
                <a:solidFill>
                  <a:srgbClr val="00A5EB"/>
                </a:solidFill>
              </a:rPr>
              <a:t>and</a:t>
            </a:r>
            <a:r>
              <a:rPr lang="de-DE" sz="1800" dirty="0" smtClean="0">
                <a:solidFill>
                  <a:srgbClr val="00A5EB"/>
                </a:solidFill>
              </a:rPr>
              <a:t> GSI (ALICE)</a:t>
            </a:r>
          </a:p>
          <a:p>
            <a:r>
              <a:rPr lang="de-DE" sz="2200" dirty="0" smtClean="0"/>
              <a:t>National Analysis </a:t>
            </a:r>
            <a:r>
              <a:rPr lang="de-DE" sz="2200" dirty="0" err="1" smtClean="0"/>
              <a:t>Facility</a:t>
            </a:r>
            <a:r>
              <a:rPr lang="de-DE" sz="2200" dirty="0" smtClean="0"/>
              <a:t> (NAF) </a:t>
            </a:r>
            <a:r>
              <a:rPr lang="de-DE" sz="2200" dirty="0" err="1" smtClean="0"/>
              <a:t>at</a:t>
            </a:r>
            <a:r>
              <a:rPr lang="de-DE" sz="2200" dirty="0" smtClean="0"/>
              <a:t> DESY</a:t>
            </a:r>
          </a:p>
          <a:p>
            <a:r>
              <a:rPr lang="de-DE" sz="2200" dirty="0" err="1" smtClean="0"/>
              <a:t>Facilities</a:t>
            </a:r>
            <a:r>
              <a:rPr lang="de-DE" sz="2200" dirty="0" smtClean="0"/>
              <a:t> </a:t>
            </a:r>
            <a:r>
              <a:rPr lang="de-DE" sz="2200" dirty="0" err="1" smtClean="0"/>
              <a:t>used</a:t>
            </a:r>
            <a:r>
              <a:rPr lang="de-DE" sz="2200" dirty="0" smtClean="0"/>
              <a:t> also </a:t>
            </a:r>
            <a:r>
              <a:rPr lang="de-DE" sz="2200" dirty="0" err="1" smtClean="0"/>
              <a:t>for</a:t>
            </a:r>
            <a:r>
              <a:rPr lang="de-DE" sz="2200" dirty="0" smtClean="0"/>
              <a:t> non-LHC </a:t>
            </a:r>
            <a:r>
              <a:rPr lang="de-DE" sz="2200" dirty="0" err="1" smtClean="0"/>
              <a:t>experiments</a:t>
            </a:r>
            <a:endParaRPr lang="de-DE" sz="2200" dirty="0"/>
          </a:p>
          <a:p>
            <a:r>
              <a:rPr lang="de-DE" sz="2200" dirty="0" smtClean="0"/>
              <a:t>Future: </a:t>
            </a:r>
          </a:p>
          <a:p>
            <a:pPr lvl="1"/>
            <a:r>
              <a:rPr lang="de-DE" sz="1800" dirty="0" err="1">
                <a:solidFill>
                  <a:srgbClr val="00A5EB"/>
                </a:solidFill>
              </a:rPr>
              <a:t>f</a:t>
            </a:r>
            <a:r>
              <a:rPr lang="de-DE" sz="1800" dirty="0" err="1" smtClean="0">
                <a:solidFill>
                  <a:srgbClr val="00A5EB"/>
                </a:solidFill>
              </a:rPr>
              <a:t>unding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proposal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to</a:t>
            </a:r>
            <a:r>
              <a:rPr lang="de-DE" sz="1800" dirty="0" smtClean="0">
                <a:solidFill>
                  <a:srgbClr val="00A5EB"/>
                </a:solidFill>
              </a:rPr>
              <a:t> Helmholtz </a:t>
            </a:r>
            <a:br>
              <a:rPr lang="de-DE" sz="1800" dirty="0" smtClean="0">
                <a:solidFill>
                  <a:srgbClr val="00A5EB"/>
                </a:solidFill>
              </a:rPr>
            </a:br>
            <a:r>
              <a:rPr lang="de-DE" sz="1800" dirty="0" err="1" smtClean="0">
                <a:solidFill>
                  <a:srgbClr val="00A5EB"/>
                </a:solidFill>
              </a:rPr>
              <a:t>to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secure</a:t>
            </a:r>
            <a:r>
              <a:rPr lang="de-DE" sz="1800" dirty="0" smtClean="0">
                <a:solidFill>
                  <a:srgbClr val="00A5EB"/>
                </a:solidFill>
              </a:rPr>
              <a:t> Tier-1 </a:t>
            </a:r>
            <a:r>
              <a:rPr lang="de-DE" sz="1800" dirty="0" err="1" smtClean="0">
                <a:solidFill>
                  <a:srgbClr val="00A5EB"/>
                </a:solidFill>
              </a:rPr>
              <a:t>and</a:t>
            </a:r>
            <a:r>
              <a:rPr lang="de-DE" sz="1800" dirty="0" smtClean="0">
                <a:solidFill>
                  <a:srgbClr val="00A5EB"/>
                </a:solidFill>
              </a:rPr>
              <a:t> Helmholtz </a:t>
            </a:r>
            <a:br>
              <a:rPr lang="de-DE" sz="1800" dirty="0" smtClean="0">
                <a:solidFill>
                  <a:srgbClr val="00A5EB"/>
                </a:solidFill>
              </a:rPr>
            </a:br>
            <a:r>
              <a:rPr lang="de-DE" sz="1800" dirty="0" err="1" smtClean="0">
                <a:solidFill>
                  <a:srgbClr val="00A5EB"/>
                </a:solidFill>
              </a:rPr>
              <a:t>part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of</a:t>
            </a:r>
            <a:r>
              <a:rPr lang="de-DE" sz="1800" dirty="0" smtClean="0">
                <a:solidFill>
                  <a:srgbClr val="00A5EB"/>
                </a:solidFill>
              </a:rPr>
              <a:t> Tier-2 </a:t>
            </a:r>
            <a:r>
              <a:rPr lang="de-DE" sz="1800" dirty="0" err="1" smtClean="0">
                <a:solidFill>
                  <a:srgbClr val="00A5EB"/>
                </a:solidFill>
              </a:rPr>
              <a:t>centres</a:t>
            </a:r>
            <a:endParaRPr lang="de-DE" sz="1800" dirty="0" smtClean="0">
              <a:solidFill>
                <a:srgbClr val="00A5EB"/>
              </a:solidFill>
            </a:endParaRPr>
          </a:p>
          <a:p>
            <a:endParaRPr lang="de-DE" sz="2200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4436549" y="414866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NAF</a:t>
            </a:r>
            <a:endParaRPr lang="de-DE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560" y="769761"/>
            <a:ext cx="3443287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22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770" y="3280394"/>
            <a:ext cx="4537175" cy="31934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International Linear </a:t>
            </a:r>
            <a:r>
              <a:rPr lang="de-DE" dirty="0" err="1" smtClean="0"/>
              <a:t>Collider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7900"/>
            <a:ext cx="4944534" cy="4839576"/>
          </a:xfrm>
        </p:spPr>
        <p:txBody>
          <a:bodyPr/>
          <a:lstStyle/>
          <a:p>
            <a:r>
              <a:rPr lang="de-DE" dirty="0" smtClean="0"/>
              <a:t>DESY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superconducting</a:t>
            </a:r>
            <a:r>
              <a:rPr lang="de-DE" dirty="0" smtClean="0"/>
              <a:t> linear </a:t>
            </a:r>
            <a:r>
              <a:rPr lang="de-DE" dirty="0" err="1" smtClean="0"/>
              <a:t>collider</a:t>
            </a:r>
            <a:endParaRPr lang="de-DE" dirty="0" smtClean="0"/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TESLA </a:t>
            </a:r>
            <a:r>
              <a:rPr lang="de-DE" sz="1800" dirty="0" err="1" smtClean="0">
                <a:solidFill>
                  <a:srgbClr val="00A5EB"/>
                </a:solidFill>
              </a:rPr>
              <a:t>collaboration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since</a:t>
            </a:r>
            <a:r>
              <a:rPr lang="de-DE" sz="1800" dirty="0" smtClean="0">
                <a:solidFill>
                  <a:srgbClr val="00A5EB"/>
                </a:solidFill>
              </a:rPr>
              <a:t> 1990ies</a:t>
            </a:r>
          </a:p>
          <a:p>
            <a:pPr lvl="1"/>
            <a:r>
              <a:rPr lang="de-DE" sz="1800" dirty="0" err="1">
                <a:solidFill>
                  <a:srgbClr val="00A5EB"/>
                </a:solidFill>
              </a:rPr>
              <a:t>k</a:t>
            </a:r>
            <a:r>
              <a:rPr lang="de-DE" sz="1800" dirty="0" err="1" smtClean="0">
                <a:solidFill>
                  <a:srgbClr val="00A5EB"/>
                </a:solidFill>
              </a:rPr>
              <a:t>ey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contributions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to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the</a:t>
            </a:r>
            <a:r>
              <a:rPr lang="de-DE" sz="1800" dirty="0" smtClean="0">
                <a:solidFill>
                  <a:srgbClr val="00A5EB"/>
                </a:solidFill>
              </a:rPr>
              <a:t> 2013 ILCTDR</a:t>
            </a:r>
          </a:p>
          <a:p>
            <a:pPr lvl="1"/>
            <a:r>
              <a:rPr lang="de-DE" sz="1800" dirty="0" err="1">
                <a:solidFill>
                  <a:srgbClr val="00A5EB"/>
                </a:solidFill>
              </a:rPr>
              <a:t>c</a:t>
            </a:r>
            <a:r>
              <a:rPr lang="de-DE" sz="1800" dirty="0" err="1" smtClean="0">
                <a:solidFill>
                  <a:srgbClr val="00A5EB"/>
                </a:solidFill>
              </a:rPr>
              <a:t>onstruction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of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the</a:t>
            </a:r>
            <a:r>
              <a:rPr lang="de-DE" sz="1800" dirty="0" smtClean="0">
                <a:solidFill>
                  <a:srgbClr val="00A5EB"/>
                </a:solidFill>
              </a:rPr>
              <a:t> European XFEL</a:t>
            </a:r>
          </a:p>
          <a:p>
            <a:pPr lvl="1"/>
            <a:endParaRPr lang="de-DE" dirty="0"/>
          </a:p>
          <a:p>
            <a:r>
              <a:rPr lang="de-DE" dirty="0" err="1" smtClean="0"/>
              <a:t>Example</a:t>
            </a:r>
            <a:r>
              <a:rPr lang="de-DE" dirty="0" smtClean="0"/>
              <a:t>: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cavity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endParaRPr lang="de-DE" dirty="0" smtClean="0"/>
          </a:p>
          <a:p>
            <a:pPr lvl="1"/>
            <a:r>
              <a:rPr lang="de-DE" sz="1800" dirty="0" err="1" smtClean="0">
                <a:solidFill>
                  <a:srgbClr val="00A5EB"/>
                </a:solidFill>
              </a:rPr>
              <a:t>exceeds</a:t>
            </a:r>
            <a:r>
              <a:rPr lang="de-DE" sz="1800" dirty="0" smtClean="0">
                <a:solidFill>
                  <a:srgbClr val="00A5EB"/>
                </a:solidFill>
              </a:rPr>
              <a:t> XFEL </a:t>
            </a:r>
            <a:r>
              <a:rPr lang="de-DE" sz="1800" dirty="0" err="1" smtClean="0">
                <a:solidFill>
                  <a:srgbClr val="00A5EB"/>
                </a:solidFill>
              </a:rPr>
              <a:t>specs</a:t>
            </a:r>
            <a:endParaRPr lang="de-DE" sz="1800" dirty="0" smtClean="0">
              <a:solidFill>
                <a:srgbClr val="00A5EB"/>
              </a:solidFill>
            </a:endParaRPr>
          </a:p>
          <a:p>
            <a:pPr lvl="1"/>
            <a:r>
              <a:rPr lang="de-DE" sz="1800" dirty="0" err="1" smtClean="0">
                <a:solidFill>
                  <a:srgbClr val="00A5EB"/>
                </a:solidFill>
              </a:rPr>
              <a:t>average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gradient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close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to</a:t>
            </a:r>
            <a:r>
              <a:rPr lang="de-DE" sz="1800" dirty="0">
                <a:solidFill>
                  <a:srgbClr val="00A5EB"/>
                </a:solidFill>
              </a:rPr>
              <a:t> </a:t>
            </a:r>
            <a:r>
              <a:rPr lang="de-DE" sz="1800" dirty="0" smtClean="0">
                <a:solidFill>
                  <a:srgbClr val="00A5EB"/>
                </a:solidFill>
              </a:rPr>
              <a:t/>
            </a:r>
            <a:br>
              <a:rPr lang="de-DE" sz="1800" dirty="0" smtClean="0">
                <a:solidFill>
                  <a:srgbClr val="00A5EB"/>
                </a:solidFill>
              </a:rPr>
            </a:br>
            <a:r>
              <a:rPr lang="de-DE" sz="1800" dirty="0" smtClean="0">
                <a:solidFill>
                  <a:srgbClr val="00A5EB"/>
                </a:solidFill>
              </a:rPr>
              <a:t>ILC </a:t>
            </a:r>
            <a:r>
              <a:rPr lang="de-DE" sz="1800" dirty="0" err="1" smtClean="0">
                <a:solidFill>
                  <a:srgbClr val="00A5EB"/>
                </a:solidFill>
              </a:rPr>
              <a:t>needs</a:t>
            </a:r>
            <a:r>
              <a:rPr lang="de-DE" sz="1800" dirty="0" smtClean="0">
                <a:solidFill>
                  <a:srgbClr val="00A5EB"/>
                </a:solidFill>
              </a:rPr>
              <a:t> (31.5 MV/m) </a:t>
            </a:r>
          </a:p>
          <a:p>
            <a:pPr lvl="1"/>
            <a:r>
              <a:rPr lang="de-DE" sz="1800" dirty="0" err="1">
                <a:solidFill>
                  <a:srgbClr val="00A5EB"/>
                </a:solidFill>
              </a:rPr>
              <a:t>p</a:t>
            </a:r>
            <a:r>
              <a:rPr lang="de-DE" sz="1800" dirty="0" err="1" smtClean="0">
                <a:solidFill>
                  <a:srgbClr val="00A5EB"/>
                </a:solidFill>
              </a:rPr>
              <a:t>lot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based</a:t>
            </a:r>
            <a:r>
              <a:rPr lang="de-DE" sz="1800" dirty="0" smtClean="0">
                <a:solidFill>
                  <a:srgbClr val="00A5EB"/>
                </a:solidFill>
              </a:rPr>
              <a:t> on 90 </a:t>
            </a:r>
            <a:r>
              <a:rPr lang="de-DE" sz="1800" dirty="0" err="1" smtClean="0">
                <a:solidFill>
                  <a:srgbClr val="00A5EB"/>
                </a:solidFill>
              </a:rPr>
              <a:t>cavities</a:t>
            </a:r>
            <a:r>
              <a:rPr lang="de-DE" sz="1800" dirty="0" smtClean="0">
                <a:solidFill>
                  <a:srgbClr val="00A5EB"/>
                </a:solidFill>
              </a:rPr>
              <a:t>,</a:t>
            </a:r>
            <a:br>
              <a:rPr lang="de-DE" sz="1800" dirty="0" smtClean="0">
                <a:solidFill>
                  <a:srgbClr val="00A5EB"/>
                </a:solidFill>
              </a:rPr>
            </a:br>
            <a:r>
              <a:rPr lang="de-DE" sz="1800" dirty="0" err="1" smtClean="0">
                <a:solidFill>
                  <a:srgbClr val="00A5EB"/>
                </a:solidFill>
              </a:rPr>
              <a:t>now</a:t>
            </a:r>
            <a:r>
              <a:rPr lang="de-DE" sz="1800" dirty="0" smtClean="0">
                <a:solidFill>
                  <a:srgbClr val="00A5EB"/>
                </a:solidFill>
              </a:rPr>
              <a:t> 250 </a:t>
            </a:r>
            <a:r>
              <a:rPr lang="de-DE" sz="1800" dirty="0" err="1" smtClean="0">
                <a:solidFill>
                  <a:srgbClr val="00A5EB"/>
                </a:solidFill>
              </a:rPr>
              <a:t>are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tested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800" y="977900"/>
            <a:ext cx="3562880" cy="205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800" y="896119"/>
            <a:ext cx="3478641" cy="2255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08309" y="3314259"/>
            <a:ext cx="1790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M. Harrison, Nov 2013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0341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ILC </a:t>
            </a:r>
            <a:r>
              <a:rPr lang="de-DE" dirty="0" err="1" smtClean="0"/>
              <a:t>Detector</a:t>
            </a:r>
            <a:r>
              <a:rPr lang="de-DE" dirty="0" smtClean="0"/>
              <a:t> &amp; </a:t>
            </a:r>
            <a:r>
              <a:rPr lang="de-DE" dirty="0" err="1" smtClean="0"/>
              <a:t>Physics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46" y="778401"/>
            <a:ext cx="4787900" cy="5600700"/>
          </a:xfrm>
        </p:spPr>
        <p:txBody>
          <a:bodyPr/>
          <a:lstStyle/>
          <a:p>
            <a:r>
              <a:rPr lang="de-DE" dirty="0" smtClean="0"/>
              <a:t>ILD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SiD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concepts</a:t>
            </a:r>
            <a:endParaRPr lang="de-DE" dirty="0" smtClean="0"/>
          </a:p>
          <a:p>
            <a:pPr lvl="1"/>
            <a:r>
              <a:rPr lang="de-DE" sz="1800" dirty="0" err="1" smtClean="0">
                <a:solidFill>
                  <a:srgbClr val="00A5EB"/>
                </a:solidFill>
              </a:rPr>
              <a:t>co-spokespersons</a:t>
            </a:r>
            <a:r>
              <a:rPr lang="de-DE" sz="1800" dirty="0" smtClean="0">
                <a:solidFill>
                  <a:srgbClr val="00A5EB"/>
                </a:solidFill>
              </a:rPr>
              <a:t> in </a:t>
            </a:r>
            <a:r>
              <a:rPr lang="de-DE" sz="1800" dirty="0" err="1" smtClean="0">
                <a:solidFill>
                  <a:srgbClr val="00A5EB"/>
                </a:solidFill>
              </a:rPr>
              <a:t>both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br>
              <a:rPr lang="de-DE" sz="1800" dirty="0" smtClean="0">
                <a:solidFill>
                  <a:srgbClr val="00A5EB"/>
                </a:solidFill>
              </a:rPr>
            </a:br>
            <a:r>
              <a:rPr lang="de-DE" sz="1800" dirty="0" err="1" smtClean="0">
                <a:solidFill>
                  <a:srgbClr val="00A5EB"/>
                </a:solidFill>
              </a:rPr>
              <a:t>concepts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from</a:t>
            </a:r>
            <a:r>
              <a:rPr lang="de-DE" sz="1800" dirty="0" smtClean="0">
                <a:solidFill>
                  <a:srgbClr val="00A5EB"/>
                </a:solidFill>
              </a:rPr>
              <a:t> DESY</a:t>
            </a:r>
          </a:p>
          <a:p>
            <a:r>
              <a:rPr lang="de-DE" dirty="0" err="1" smtClean="0"/>
              <a:t>Hadron</a:t>
            </a:r>
            <a:r>
              <a:rPr lang="de-DE" dirty="0" smtClean="0"/>
              <a:t> </a:t>
            </a:r>
            <a:r>
              <a:rPr lang="de-DE" dirty="0" err="1" smtClean="0"/>
              <a:t>calorimeter</a:t>
            </a:r>
            <a:endParaRPr lang="de-DE" dirty="0" smtClean="0"/>
          </a:p>
          <a:p>
            <a:pPr lvl="1"/>
            <a:r>
              <a:rPr lang="de-DE" sz="1800" dirty="0" smtClean="0">
                <a:solidFill>
                  <a:srgbClr val="00A5EB"/>
                </a:solidFill>
              </a:rPr>
              <a:t>CALICE </a:t>
            </a:r>
            <a:r>
              <a:rPr lang="de-DE" sz="1800" dirty="0" err="1" smtClean="0">
                <a:solidFill>
                  <a:srgbClr val="00A5EB"/>
                </a:solidFill>
              </a:rPr>
              <a:t>collaboration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to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advance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Particle</a:t>
            </a:r>
            <a:r>
              <a:rPr lang="de-DE" sz="1800" dirty="0" smtClean="0">
                <a:solidFill>
                  <a:srgbClr val="00A5EB"/>
                </a:solidFill>
              </a:rPr>
              <a:t> Flow </a:t>
            </a:r>
            <a:r>
              <a:rPr lang="de-DE" sz="1800" dirty="0" err="1" smtClean="0">
                <a:solidFill>
                  <a:srgbClr val="00A5EB"/>
                </a:solidFill>
              </a:rPr>
              <a:t>algorithms</a:t>
            </a:r>
            <a:endParaRPr lang="de-DE" sz="1800" dirty="0" smtClean="0">
              <a:solidFill>
                <a:srgbClr val="00A5EB"/>
              </a:solidFill>
            </a:endParaRPr>
          </a:p>
          <a:p>
            <a:r>
              <a:rPr lang="de-DE" dirty="0" smtClean="0"/>
              <a:t>TPC </a:t>
            </a:r>
            <a:r>
              <a:rPr lang="de-DE" dirty="0" err="1" smtClean="0"/>
              <a:t>development</a:t>
            </a:r>
            <a:endParaRPr lang="de-DE" dirty="0" smtClean="0"/>
          </a:p>
          <a:p>
            <a:r>
              <a:rPr lang="de-DE" dirty="0" smtClean="0"/>
              <a:t>Integration </a:t>
            </a:r>
            <a:r>
              <a:rPr lang="de-DE" dirty="0" err="1" smtClean="0"/>
              <a:t>laboratory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endParaRPr lang="de-DE" dirty="0" smtClean="0"/>
          </a:p>
          <a:p>
            <a:pPr lvl="1"/>
            <a:r>
              <a:rPr lang="de-DE" sz="1800" dirty="0" err="1">
                <a:solidFill>
                  <a:srgbClr val="00A5EB"/>
                </a:solidFill>
              </a:rPr>
              <a:t>e</a:t>
            </a:r>
            <a:r>
              <a:rPr lang="de-DE" sz="1800" dirty="0" err="1" smtClean="0">
                <a:solidFill>
                  <a:srgbClr val="00A5EB"/>
                </a:solidFill>
              </a:rPr>
              <a:t>ngineering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expertise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and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support</a:t>
            </a:r>
            <a:endParaRPr lang="de-DE" sz="1800" dirty="0" smtClean="0">
              <a:solidFill>
                <a:srgbClr val="00A5EB"/>
              </a:solidFill>
            </a:endParaRPr>
          </a:p>
          <a:p>
            <a:pPr lvl="1"/>
            <a:r>
              <a:rPr lang="de-DE" sz="1800" dirty="0">
                <a:solidFill>
                  <a:srgbClr val="00A5EB"/>
                </a:solidFill>
              </a:rPr>
              <a:t>E</a:t>
            </a:r>
            <a:r>
              <a:rPr lang="de-DE" sz="1800" dirty="0" smtClean="0">
                <a:solidFill>
                  <a:srgbClr val="00A5EB"/>
                </a:solidFill>
              </a:rPr>
              <a:t>DMS </a:t>
            </a:r>
            <a:r>
              <a:rPr lang="de-DE" sz="1800" dirty="0" err="1" smtClean="0">
                <a:solidFill>
                  <a:srgbClr val="00A5EB"/>
                </a:solidFill>
              </a:rPr>
              <a:t>for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detector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and</a:t>
            </a:r>
            <a:r>
              <a:rPr lang="de-DE" sz="1800" dirty="0" smtClean="0">
                <a:solidFill>
                  <a:srgbClr val="00A5EB"/>
                </a:solidFill>
              </a:rPr>
              <a:t> </a:t>
            </a:r>
            <a:r>
              <a:rPr lang="de-DE" sz="1800" dirty="0" err="1" smtClean="0">
                <a:solidFill>
                  <a:srgbClr val="00A5EB"/>
                </a:solidFill>
              </a:rPr>
              <a:t>accelerator</a:t>
            </a:r>
            <a:endParaRPr lang="de-DE" sz="1800" dirty="0" smtClean="0">
              <a:solidFill>
                <a:srgbClr val="00A5EB"/>
              </a:solidFill>
            </a:endParaRP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grpSp>
        <p:nvGrpSpPr>
          <p:cNvPr id="5" name="Group 4"/>
          <p:cNvGrpSpPr/>
          <p:nvPr/>
        </p:nvGrpSpPr>
        <p:grpSpPr>
          <a:xfrm>
            <a:off x="5080000" y="732893"/>
            <a:ext cx="3799945" cy="5646208"/>
            <a:chOff x="5080000" y="732893"/>
            <a:chExt cx="3799945" cy="5646208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3295" y="732893"/>
              <a:ext cx="3676650" cy="562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5080000" y="4656666"/>
              <a:ext cx="1049866" cy="17224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4855895"/>
            <a:ext cx="18954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85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896</Words>
  <Application>Microsoft Office PowerPoint</Application>
  <PresentationFormat>On-screen Show (4:3)</PresentationFormat>
  <Paragraphs>211</Paragraphs>
  <Slides>21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2_DESY_Vortrag_3-1</vt:lpstr>
      <vt:lpstr>Formel</vt:lpstr>
      <vt:lpstr>Helmholtz Particle Physics Programme.</vt:lpstr>
      <vt:lpstr>Helmholtz Association</vt:lpstr>
      <vt:lpstr>PowerPoint Presentation</vt:lpstr>
      <vt:lpstr>DESY Long-term Strategy in Particle Physics</vt:lpstr>
      <vt:lpstr>DESY at the LHC</vt:lpstr>
      <vt:lpstr>LHC Detector Upgrades</vt:lpstr>
      <vt:lpstr>Computing</vt:lpstr>
      <vt:lpstr>International Linear Collider</vt:lpstr>
      <vt:lpstr>ILC Detector &amp; Physics</vt:lpstr>
      <vt:lpstr>Belle (II)</vt:lpstr>
      <vt:lpstr>Particle Physics Theory in Helmholtz</vt:lpstr>
      <vt:lpstr>DESY Testbeam</vt:lpstr>
      <vt:lpstr>Axion-Like Particle Search</vt:lpstr>
      <vt:lpstr>EDM Project at FZ Jülich</vt:lpstr>
      <vt:lpstr>Astroparticle Physics in Helmholtz: KIT</vt:lpstr>
      <vt:lpstr>Astroparticle Physics in Helmholtz: DESY</vt:lpstr>
      <vt:lpstr>Helmholtz Alliance „Physics at the Terascale“</vt:lpstr>
      <vt:lpstr>Summary</vt:lpstr>
      <vt:lpstr>Backup</vt:lpstr>
      <vt:lpstr>FUNDING   DESY Particle Physics: Present &amp; Future  </vt:lpstr>
      <vt:lpstr>PERSONNEL DESY Particle Physics: Present &amp; Future  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Forscherwelt DESY.</dc:title>
  <dc:creator>Mnich, Joachim</dc:creator>
  <cp:lastModifiedBy>Mnich, Joachim</cp:lastModifiedBy>
  <cp:revision>838</cp:revision>
  <cp:lastPrinted>2014-05-07T14:09:07Z</cp:lastPrinted>
  <dcterms:created xsi:type="dcterms:W3CDTF">2008-04-14T12:45:38Z</dcterms:created>
  <dcterms:modified xsi:type="dcterms:W3CDTF">2014-05-09T05:40:05Z</dcterms:modified>
</cp:coreProperties>
</file>