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2" r:id="rId1"/>
  </p:sldMasterIdLst>
  <p:notesMasterIdLst>
    <p:notesMasterId r:id="rId19"/>
  </p:notesMasterIdLst>
  <p:handoutMasterIdLst>
    <p:handoutMasterId r:id="rId20"/>
  </p:handoutMasterIdLst>
  <p:sldIdLst>
    <p:sldId id="259" r:id="rId2"/>
    <p:sldId id="260" r:id="rId3"/>
    <p:sldId id="311" r:id="rId4"/>
    <p:sldId id="366" r:id="rId5"/>
    <p:sldId id="367" r:id="rId6"/>
    <p:sldId id="368" r:id="rId7"/>
    <p:sldId id="369" r:id="rId8"/>
    <p:sldId id="370" r:id="rId9"/>
    <p:sldId id="371" r:id="rId10"/>
    <p:sldId id="372" r:id="rId11"/>
    <p:sldId id="373" r:id="rId12"/>
    <p:sldId id="374" r:id="rId13"/>
    <p:sldId id="375" r:id="rId14"/>
    <p:sldId id="376" r:id="rId15"/>
    <p:sldId id="377" r:id="rId16"/>
    <p:sldId id="378" r:id="rId17"/>
    <p:sldId id="29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ia McElroy" initials="PM" lastIdx="48" clrIdx="0"/>
  <p:cmAuthor id="1" name="Zbigniew Baranowski" initials="" lastIdx="1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75D1"/>
    <a:srgbClr val="003A1A"/>
    <a:srgbClr val="000000"/>
    <a:srgbClr val="EF39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725" autoAdjust="0"/>
  </p:normalViewPr>
  <p:slideViewPr>
    <p:cSldViewPr>
      <p:cViewPr>
        <p:scale>
          <a:sx n="87" d="100"/>
          <a:sy n="87" d="100"/>
        </p:scale>
        <p:origin x="-2304" y="-48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7F995A0-17C9-A04A-A851-A9527B5FF741}" type="datetimeFigureOut">
              <a:rPr lang="en-US" smtClean="0"/>
              <a:pPr/>
              <a:t>6/2/2014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48749D2-6E26-E249-8071-4DC1CC90149D}" type="slidenum">
              <a:rPr lang="en-US" smtClean="0"/>
              <a:pPr/>
              <a:t>‹#›</a:t>
            </a:fld>
            <a:endParaRPr lang="en-US"/>
          </a:p>
        </p:txBody>
      </p:sp>
    </p:spTree>
    <p:extLst>
      <p:ext uri="{BB962C8B-B14F-4D97-AF65-F5344CB8AC3E}">
        <p14:creationId xmlns:p14="http://schemas.microsoft.com/office/powerpoint/2010/main" val="113916469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889615-72B8-43E6-AAC5-0A6F93C1873B}" type="datetimeFigureOut">
              <a:rPr lang="en-GB" smtClean="0"/>
              <a:pPr/>
              <a:t>02/06/2014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8FBF5E-BF8E-4068-A835-02CE7B13EE65}" type="slidenum">
              <a:rPr lang="en-GB" smtClean="0"/>
              <a:pPr/>
              <a:t>‹#›</a:t>
            </a:fld>
            <a:endParaRPr lang="en-GB"/>
          </a:p>
        </p:txBody>
      </p:sp>
    </p:spTree>
    <p:extLst>
      <p:ext uri="{BB962C8B-B14F-4D97-AF65-F5344CB8AC3E}">
        <p14:creationId xmlns:p14="http://schemas.microsoft.com/office/powerpoint/2010/main" val="214911135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38FBF5E-BF8E-4068-A835-02CE7B13EE65}" type="slidenum">
              <a:rPr lang="en-GB" smtClean="0"/>
              <a:pPr/>
              <a:t>1</a:t>
            </a:fld>
            <a:endParaRPr lang="en-GB"/>
          </a:p>
        </p:txBody>
      </p:sp>
    </p:spTree>
    <p:extLst>
      <p:ext uri="{BB962C8B-B14F-4D97-AF65-F5344CB8AC3E}">
        <p14:creationId xmlns:p14="http://schemas.microsoft.com/office/powerpoint/2010/main" val="21967664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1" indent="-228600">
              <a:buFont typeface="Times New Roman" pitchFamily="18" charset="0"/>
              <a:buAutoNum type="arabicPeriod"/>
            </a:pPr>
            <a:r>
              <a:rPr lang="pl-PL" altLang="en-US" dirty="0" smtClean="0">
                <a:ea typeface="ＭＳ Ｐゴシック" pitchFamily="34" charset="-128"/>
              </a:rPr>
              <a:t>Logical Change Records (LCRs) dequeued, reading lag</a:t>
            </a:r>
          </a:p>
          <a:p>
            <a:pPr marL="228600" lvl="1" indent="-228600">
              <a:buFont typeface="Times New Roman" pitchFamily="18" charset="0"/>
              <a:buAutoNum type="arabicPeriod"/>
            </a:pPr>
            <a:r>
              <a:rPr lang="pl-PL" altLang="en-US" dirty="0" smtClean="0">
                <a:ea typeface="ＭＳ Ｐゴシック" pitchFamily="34" charset="-128"/>
              </a:rPr>
              <a:t>LCRs received, Transactions applied, errors occurred</a:t>
            </a:r>
          </a:p>
          <a:p>
            <a:pPr marL="228600" lvl="1" indent="-228600">
              <a:buFont typeface="Times New Roman" pitchFamily="18" charset="0"/>
              <a:buAutoNum type="arabicPeriod"/>
            </a:pPr>
            <a:r>
              <a:rPr lang="pl-PL" altLang="en-US" dirty="0" smtClean="0">
                <a:ea typeface="ＭＳ Ｐゴシック" pitchFamily="34" charset="-128"/>
              </a:rPr>
              <a:t>LCRs applied, dequeueing time</a:t>
            </a:r>
          </a:p>
        </p:txBody>
      </p:sp>
      <p:sp>
        <p:nvSpPr>
          <p:cNvPr id="4" name="Slide Number Placeholder 3"/>
          <p:cNvSpPr>
            <a:spLocks noGrp="1"/>
          </p:cNvSpPr>
          <p:nvPr>
            <p:ph type="sldNum" sz="quarter" idx="10"/>
          </p:nvPr>
        </p:nvSpPr>
        <p:spPr/>
        <p:txBody>
          <a:bodyPr/>
          <a:lstStyle/>
          <a:p>
            <a:fld id="{238FBF5E-BF8E-4068-A835-02CE7B13EE65}" type="slidenum">
              <a:rPr lang="en-GB" smtClean="0"/>
              <a:pPr/>
              <a:t>10</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 typeface="Times New Roman" pitchFamily="18" charset="0"/>
              <a:buNone/>
              <a:tabLst/>
              <a:defRPr/>
            </a:pPr>
            <a:r>
              <a:rPr lang="pl-PL" altLang="en-US" dirty="0" smtClean="0">
                <a:ea typeface="ＭＳ Ｐゴシック" pitchFamily="34" charset="-128"/>
              </a:rPr>
              <a:t>TXNs/sec (received vs applied) to see if there is a problem with apply reader/process</a:t>
            </a:r>
          </a:p>
        </p:txBody>
      </p:sp>
      <p:sp>
        <p:nvSpPr>
          <p:cNvPr id="4" name="Slide Number Placeholder 3"/>
          <p:cNvSpPr>
            <a:spLocks noGrp="1"/>
          </p:cNvSpPr>
          <p:nvPr>
            <p:ph type="sldNum" sz="quarter" idx="10"/>
          </p:nvPr>
        </p:nvSpPr>
        <p:spPr/>
        <p:txBody>
          <a:bodyPr/>
          <a:lstStyle/>
          <a:p>
            <a:fld id="{238FBF5E-BF8E-4068-A835-02CE7B13EE65}" type="slidenum">
              <a:rPr lang="en-GB" smtClean="0"/>
              <a:pPr/>
              <a:t>11</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 typeface="Times New Roman" pitchFamily="18" charset="0"/>
              <a:buNone/>
              <a:tabLst/>
              <a:defRPr/>
            </a:pPr>
            <a:endParaRPr lang="pl-PL" altLang="en-US" dirty="0" smtClean="0">
              <a:ea typeface="ＭＳ Ｐゴシック" pitchFamily="34" charset="-128"/>
            </a:endParaRPr>
          </a:p>
        </p:txBody>
      </p:sp>
      <p:sp>
        <p:nvSpPr>
          <p:cNvPr id="4" name="Slide Number Placeholder 3"/>
          <p:cNvSpPr>
            <a:spLocks noGrp="1"/>
          </p:cNvSpPr>
          <p:nvPr>
            <p:ph type="sldNum" sz="quarter" idx="10"/>
          </p:nvPr>
        </p:nvSpPr>
        <p:spPr/>
        <p:txBody>
          <a:bodyPr/>
          <a:lstStyle/>
          <a:p>
            <a:fld id="{238FBF5E-BF8E-4068-A835-02CE7B13EE65}" type="slidenum">
              <a:rPr lang="en-GB" smtClean="0"/>
              <a:pPr/>
              <a:t>12</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 typeface="Times New Roman" pitchFamily="18" charset="0"/>
              <a:buNone/>
              <a:tabLst/>
              <a:defRPr/>
            </a:pPr>
            <a:r>
              <a:rPr lang="pl-PL" altLang="en-US" sz="1200" dirty="0" smtClean="0">
                <a:solidFill>
                  <a:schemeClr val="tx1"/>
                </a:solidFill>
                <a:ea typeface="ＭＳ Ｐゴシック" pitchFamily="34" charset="-128"/>
                <a:cs typeface="Times New Roman" pitchFamily="18" charset="0"/>
              </a:rPr>
              <a:t>No propagation column, no data latency (replication time)</a:t>
            </a:r>
          </a:p>
        </p:txBody>
      </p:sp>
      <p:sp>
        <p:nvSpPr>
          <p:cNvPr id="4" name="Slide Number Placeholder 3"/>
          <p:cNvSpPr>
            <a:spLocks noGrp="1"/>
          </p:cNvSpPr>
          <p:nvPr>
            <p:ph type="sldNum" sz="quarter" idx="10"/>
          </p:nvPr>
        </p:nvSpPr>
        <p:spPr/>
        <p:txBody>
          <a:bodyPr/>
          <a:lstStyle/>
          <a:p>
            <a:fld id="{238FBF5E-BF8E-4068-A835-02CE7B13EE65}" type="slidenum">
              <a:rPr lang="en-GB" smtClean="0"/>
              <a:pPr/>
              <a:t>13</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r>
              <a:rPr lang="pl-PL" altLang="en-US" sz="1200" dirty="0" smtClean="0">
                <a:solidFill>
                  <a:schemeClr val="tx1"/>
                </a:solidFill>
                <a:ea typeface="ＭＳ Ｐゴシック" pitchFamily="34" charset="-128"/>
                <a:cs typeface="Times New Roman" pitchFamily="18" charset="0"/>
              </a:rPr>
              <a:t>No propagation section.</a:t>
            </a:r>
          </a:p>
          <a:p>
            <a:pPr marL="0" lvl="1" indent="0"/>
            <a:r>
              <a:rPr lang="pl-PL" altLang="en-US" sz="1200" dirty="0" smtClean="0">
                <a:solidFill>
                  <a:schemeClr val="tx1"/>
                </a:solidFill>
                <a:ea typeface="ＭＳ Ｐゴシック" pitchFamily="34" charset="-128"/>
                <a:cs typeface="Times New Roman" pitchFamily="18" charset="0"/>
              </a:rPr>
              <a:t>„Fake” datapump as a „connector” between capture and apply.</a:t>
            </a:r>
          </a:p>
        </p:txBody>
      </p:sp>
      <p:sp>
        <p:nvSpPr>
          <p:cNvPr id="4" name="Slide Number Placeholder 3"/>
          <p:cNvSpPr>
            <a:spLocks noGrp="1"/>
          </p:cNvSpPr>
          <p:nvPr>
            <p:ph type="sldNum" sz="quarter" idx="10"/>
          </p:nvPr>
        </p:nvSpPr>
        <p:spPr/>
        <p:txBody>
          <a:bodyPr/>
          <a:lstStyle/>
          <a:p>
            <a:fld id="{238FBF5E-BF8E-4068-A835-02CE7B13EE65}" type="slidenum">
              <a:rPr lang="en-GB" smtClean="0"/>
              <a:pPr/>
              <a:t>14</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endParaRPr lang="pl-PL" altLang="en-US" sz="1200" dirty="0" smtClean="0">
              <a:solidFill>
                <a:schemeClr val="tx1"/>
              </a:solidFill>
              <a:ea typeface="ＭＳ Ｐゴシック" pitchFamily="34" charset="-128"/>
              <a:cs typeface="Times New Roman" pitchFamily="18" charset="0"/>
            </a:endParaRPr>
          </a:p>
        </p:txBody>
      </p:sp>
      <p:sp>
        <p:nvSpPr>
          <p:cNvPr id="4" name="Slide Number Placeholder 3"/>
          <p:cNvSpPr>
            <a:spLocks noGrp="1"/>
          </p:cNvSpPr>
          <p:nvPr>
            <p:ph type="sldNum" sz="quarter" idx="10"/>
          </p:nvPr>
        </p:nvSpPr>
        <p:spPr/>
        <p:txBody>
          <a:bodyPr/>
          <a:lstStyle/>
          <a:p>
            <a:fld id="{238FBF5E-BF8E-4068-A835-02CE7B13EE65}" type="slidenum">
              <a:rPr lang="en-GB" smtClean="0"/>
              <a:pPr/>
              <a:t>15</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endParaRPr lang="pl-PL" altLang="en-US" sz="1200" dirty="0" smtClean="0">
              <a:solidFill>
                <a:schemeClr val="tx1"/>
              </a:solidFill>
              <a:ea typeface="ＭＳ Ｐゴシック" pitchFamily="34" charset="-128"/>
              <a:cs typeface="Times New Roman" pitchFamily="18" charset="0"/>
            </a:endParaRPr>
          </a:p>
        </p:txBody>
      </p:sp>
      <p:sp>
        <p:nvSpPr>
          <p:cNvPr id="4" name="Slide Number Placeholder 3"/>
          <p:cNvSpPr>
            <a:spLocks noGrp="1"/>
          </p:cNvSpPr>
          <p:nvPr>
            <p:ph type="sldNum" sz="quarter" idx="10"/>
          </p:nvPr>
        </p:nvSpPr>
        <p:spPr/>
        <p:txBody>
          <a:bodyPr/>
          <a:lstStyle/>
          <a:p>
            <a:fld id="{238FBF5E-BF8E-4068-A835-02CE7B13EE65}" type="slidenum">
              <a:rPr lang="en-GB" smtClean="0"/>
              <a:pPr/>
              <a:t>16</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492EDC-2977-4363-922C-84DC3B1A40D7}" type="slidenum">
              <a:rPr lang="en-GB" smtClean="0"/>
              <a:pPr/>
              <a:t>17</a:t>
            </a:fld>
            <a:endParaRPr lang="en-GB" dirty="0"/>
          </a:p>
        </p:txBody>
      </p:sp>
    </p:spTree>
    <p:extLst>
      <p:ext uri="{BB962C8B-B14F-4D97-AF65-F5344CB8AC3E}">
        <p14:creationId xmlns:p14="http://schemas.microsoft.com/office/powerpoint/2010/main" val="818643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38FBF5E-BF8E-4068-A835-02CE7B13EE65}" type="slidenum">
              <a:rPr lang="en-GB" smtClean="0"/>
              <a:pPr/>
              <a:t>2</a:t>
            </a:fld>
            <a:endParaRPr lang="en-GB"/>
          </a:p>
        </p:txBody>
      </p:sp>
    </p:spTree>
    <p:extLst>
      <p:ext uri="{BB962C8B-B14F-4D97-AF65-F5344CB8AC3E}">
        <p14:creationId xmlns:p14="http://schemas.microsoft.com/office/powerpoint/2010/main" val="3506567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238FBF5E-BF8E-4068-A835-02CE7B13EE65}" type="slidenum">
              <a:rPr lang="en-GB" smtClean="0"/>
              <a:pPr/>
              <a:t>3</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r>
              <a:rPr lang="pl-PL" altLang="en-US" sz="2400" dirty="0" smtClean="0">
                <a:solidFill>
                  <a:schemeClr val="tx1"/>
                </a:solidFill>
                <a:ea typeface="ＭＳ Ｐゴシック" pitchFamily="34" charset="-128"/>
                <a:cs typeface="Times New Roman" pitchFamily="18" charset="0"/>
              </a:rPr>
              <a:t>v$goldengate_capture: capture_num, instance_id, total_messages_captured, enqueued, capture_latency, pause_time</a:t>
            </a:r>
          </a:p>
          <a:p>
            <a:pPr marL="0" lvl="1" indent="0"/>
            <a:endParaRPr lang="pl-PL" altLang="en-US" sz="2400" dirty="0" smtClean="0">
              <a:solidFill>
                <a:schemeClr val="tx1"/>
              </a:solidFill>
              <a:ea typeface="ＭＳ Ｐゴシック" pitchFamily="34" charset="-128"/>
              <a:cs typeface="Times New Roman" pitchFamily="18" charset="0"/>
            </a:endParaRPr>
          </a:p>
          <a:p>
            <a:pPr marL="0" lvl="1" indent="0"/>
            <a:r>
              <a:rPr lang="pl-PL" altLang="en-US" sz="2400" dirty="0" smtClean="0">
                <a:solidFill>
                  <a:schemeClr val="tx1"/>
                </a:solidFill>
                <a:ea typeface="ＭＳ Ｐゴシック" pitchFamily="34" charset="-128"/>
                <a:cs typeface="Times New Roman" pitchFamily="18" charset="0"/>
              </a:rPr>
              <a:t>dba_capture: capture_name, applied_scn, error_message, capture_type, status</a:t>
            </a:r>
          </a:p>
          <a:p>
            <a:pPr marL="0" lvl="1" indent="0"/>
            <a:r>
              <a:rPr lang="pl-PL" altLang="en-US" sz="2400" dirty="0" smtClean="0">
                <a:solidFill>
                  <a:schemeClr val="tx1"/>
                </a:solidFill>
                <a:ea typeface="ＭＳ Ｐゴシック" pitchFamily="34" charset="-128"/>
                <a:cs typeface="Times New Roman" pitchFamily="18" charset="0"/>
              </a:rPr>
              <a:t>v$buffered_queues: queue_id</a:t>
            </a:r>
          </a:p>
          <a:p>
            <a:pPr marL="0" lvl="1" indent="0"/>
            <a:r>
              <a:rPr lang="pl-PL" altLang="en-US" sz="2400" dirty="0" smtClean="0">
                <a:solidFill>
                  <a:schemeClr val="tx1"/>
                </a:solidFill>
                <a:ea typeface="ＭＳ Ｐゴシック" pitchFamily="34" charset="-128"/>
                <a:cs typeface="Times New Roman" pitchFamily="18" charset="0"/>
              </a:rPr>
              <a:t>v$logmnr_session: capture_message_number</a:t>
            </a:r>
          </a:p>
          <a:p>
            <a:pPr marL="0" lvl="1" indent="0"/>
            <a:r>
              <a:rPr lang="pl-PL" altLang="en-US" sz="2400" dirty="0" smtClean="0">
                <a:solidFill>
                  <a:schemeClr val="tx1"/>
                </a:solidFill>
                <a:ea typeface="ＭＳ Ｐゴシック" pitchFamily="34" charset="-128"/>
                <a:cs typeface="Times New Roman" pitchFamily="18" charset="0"/>
              </a:rPr>
              <a:t>v$session: what </a:t>
            </a:r>
            <a:r>
              <a:rPr lang="pl-PL" altLang="en-US" sz="2400" b="1" dirty="0" smtClean="0">
                <a:solidFill>
                  <a:schemeClr val="tx1"/>
                </a:solidFill>
                <a:ea typeface="ＭＳ Ｐゴシック" pitchFamily="34" charset="-128"/>
                <a:cs typeface="Times New Roman" pitchFamily="18" charset="0"/>
              </a:rPr>
              <a:t>event</a:t>
            </a:r>
            <a:r>
              <a:rPr lang="pl-PL" altLang="en-US" sz="2400" dirty="0" smtClean="0">
                <a:solidFill>
                  <a:schemeClr val="tx1"/>
                </a:solidFill>
                <a:ea typeface="ＭＳ Ｐゴシック" pitchFamily="34" charset="-128"/>
                <a:cs typeface="Times New Roman" pitchFamily="18" charset="0"/>
              </a:rPr>
              <a:t> capture session is waiting for</a:t>
            </a:r>
          </a:p>
          <a:p>
            <a:pPr marL="0" lvl="1" indent="0"/>
            <a:endParaRPr lang="pl-PL" altLang="en-US" sz="2400" dirty="0" smtClean="0">
              <a:solidFill>
                <a:schemeClr val="tx1"/>
              </a:solidFill>
              <a:ea typeface="ＭＳ Ｐゴシック" pitchFamily="34" charset="-128"/>
              <a:cs typeface="Times New Roman" pitchFamily="18" charset="0"/>
            </a:endParaRPr>
          </a:p>
          <a:p>
            <a:pPr marL="0" lvl="1" indent="0"/>
            <a:r>
              <a:rPr lang="pl-PL" altLang="en-US" sz="2400" dirty="0" smtClean="0">
                <a:solidFill>
                  <a:schemeClr val="tx1"/>
                </a:solidFill>
                <a:ea typeface="ＭＳ Ｐゴシック" pitchFamily="34" charset="-128"/>
                <a:cs typeface="Times New Roman" pitchFamily="18" charset="0"/>
              </a:rPr>
              <a:t>Mixed streams and GGs</a:t>
            </a:r>
          </a:p>
        </p:txBody>
      </p:sp>
      <p:sp>
        <p:nvSpPr>
          <p:cNvPr id="4" name="Slide Number Placeholder 3"/>
          <p:cNvSpPr>
            <a:spLocks noGrp="1"/>
          </p:cNvSpPr>
          <p:nvPr>
            <p:ph type="sldNum" sz="quarter" idx="10"/>
          </p:nvPr>
        </p:nvSpPr>
        <p:spPr/>
        <p:txBody>
          <a:bodyPr/>
          <a:lstStyle/>
          <a:p>
            <a:fld id="{238FBF5E-BF8E-4068-A835-02CE7B13EE65}" type="slidenum">
              <a:rPr lang="en-GB" smtClean="0"/>
              <a:pPr/>
              <a:t>4</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r>
              <a:rPr lang="pl-PL" altLang="en-US" sz="2400" dirty="0" smtClean="0">
                <a:solidFill>
                  <a:schemeClr val="tx1"/>
                </a:solidFill>
                <a:ea typeface="ＭＳ Ｐゴシック" pitchFamily="34" charset="-128"/>
                <a:cs typeface="Times New Roman" pitchFamily="18" charset="0"/>
              </a:rPr>
              <a:t>v$gg_apply_coordinator: total_received, assigned, applied</a:t>
            </a:r>
          </a:p>
          <a:p>
            <a:pPr marL="0" lvl="1" indent="0"/>
            <a:r>
              <a:rPr lang="pl-PL" altLang="en-US" sz="2400" dirty="0" smtClean="0">
                <a:solidFill>
                  <a:schemeClr val="tx1"/>
                </a:solidFill>
                <a:ea typeface="ＭＳ Ｐゴシック" pitchFamily="34" charset="-128"/>
                <a:cs typeface="Times New Roman" pitchFamily="18" charset="0"/>
              </a:rPr>
              <a:t>v$gg_apply_reader: dequeue_time</a:t>
            </a:r>
          </a:p>
          <a:p>
            <a:pPr marL="0" lvl="1" indent="0"/>
            <a:r>
              <a:rPr lang="pl-PL" altLang="en-US" sz="2400" dirty="0" smtClean="0">
                <a:solidFill>
                  <a:schemeClr val="tx1"/>
                </a:solidFill>
                <a:ea typeface="ＭＳ Ｐゴシック" pitchFamily="34" charset="-128"/>
                <a:cs typeface="Times New Roman" pitchFamily="18" charset="0"/>
              </a:rPr>
              <a:t>v$gg_apply_server: total_messages_applied</a:t>
            </a:r>
          </a:p>
          <a:p>
            <a:pPr marL="0" lvl="1" indent="0"/>
            <a:r>
              <a:rPr lang="pl-PL" altLang="en-US" sz="2400" dirty="0" smtClean="0">
                <a:solidFill>
                  <a:schemeClr val="tx1"/>
                </a:solidFill>
                <a:ea typeface="ＭＳ Ｐゴシック" pitchFamily="34" charset="-128"/>
                <a:cs typeface="Times New Roman" pitchFamily="18" charset="0"/>
              </a:rPr>
              <a:t>v$goldengate_table_stats: stats per table</a:t>
            </a:r>
          </a:p>
          <a:p>
            <a:pPr marL="0" lvl="1" indent="0"/>
            <a:endParaRPr lang="pl-PL" altLang="en-US" sz="2400" dirty="0" smtClean="0">
              <a:solidFill>
                <a:schemeClr val="tx1"/>
              </a:solidFill>
              <a:ea typeface="ＭＳ Ｐゴシック" pitchFamily="34" charset="-128"/>
              <a:cs typeface="Times New Roman" pitchFamily="18" charset="0"/>
            </a:endParaRPr>
          </a:p>
          <a:p>
            <a:pPr marL="0" lvl="1" indent="0"/>
            <a:r>
              <a:rPr lang="pl-PL" altLang="en-US" sz="2400" dirty="0" smtClean="0">
                <a:solidFill>
                  <a:schemeClr val="tx1"/>
                </a:solidFill>
                <a:ea typeface="ＭＳ Ｐゴシック" pitchFamily="34" charset="-128"/>
                <a:cs typeface="Times New Roman" pitchFamily="18" charset="0"/>
              </a:rPr>
              <a:t>dba_apply: apply_name, queue_name, error_message, status</a:t>
            </a:r>
          </a:p>
          <a:p>
            <a:pPr marL="0" lvl="1" indent="0"/>
            <a:r>
              <a:rPr lang="pl-PL" altLang="en-US" sz="2400" dirty="0" smtClean="0">
                <a:solidFill>
                  <a:schemeClr val="tx1"/>
                </a:solidFill>
                <a:ea typeface="ＭＳ Ｐゴシック" pitchFamily="34" charset="-128"/>
                <a:cs typeface="Times New Roman" pitchFamily="18" charset="0"/>
              </a:rPr>
              <a:t>dba_apply_progress: delay (apply-time – applied_message_create_time)</a:t>
            </a:r>
          </a:p>
          <a:p>
            <a:pPr marL="0" lvl="1" indent="0"/>
            <a:r>
              <a:rPr lang="pl-PL" altLang="en-US" sz="2400" dirty="0" smtClean="0">
                <a:solidFill>
                  <a:schemeClr val="tx1"/>
                </a:solidFill>
                <a:ea typeface="ＭＳ Ｐゴシック" pitchFamily="34" charset="-128"/>
                <a:cs typeface="Times New Roman" pitchFamily="18" charset="0"/>
              </a:rPr>
              <a:t>v$buffered_queues: queue_id</a:t>
            </a:r>
          </a:p>
          <a:p>
            <a:pPr marL="0" lvl="1" indent="0"/>
            <a:r>
              <a:rPr lang="pl-PL" altLang="en-US" sz="2400" dirty="0" smtClean="0">
                <a:solidFill>
                  <a:schemeClr val="tx1"/>
                </a:solidFill>
                <a:ea typeface="ＭＳ Ｐゴシック" pitchFamily="34" charset="-128"/>
                <a:cs typeface="Times New Roman" pitchFamily="18" charset="0"/>
              </a:rPr>
              <a:t>v$session: what </a:t>
            </a:r>
            <a:r>
              <a:rPr lang="pl-PL" altLang="en-US" sz="2400" b="1" dirty="0" smtClean="0">
                <a:solidFill>
                  <a:schemeClr val="tx1"/>
                </a:solidFill>
                <a:ea typeface="ＭＳ Ｐゴシック" pitchFamily="34" charset="-128"/>
                <a:cs typeface="Times New Roman" pitchFamily="18" charset="0"/>
              </a:rPr>
              <a:t>event</a:t>
            </a:r>
            <a:r>
              <a:rPr lang="pl-PL" altLang="en-US" sz="2400" dirty="0" smtClean="0">
                <a:solidFill>
                  <a:schemeClr val="tx1"/>
                </a:solidFill>
                <a:ea typeface="ＭＳ Ｐゴシック" pitchFamily="34" charset="-128"/>
                <a:cs typeface="Times New Roman" pitchFamily="18" charset="0"/>
              </a:rPr>
              <a:t> session is waiting for</a:t>
            </a:r>
          </a:p>
          <a:p>
            <a:endParaRPr lang="en-GB" baseline="0" dirty="0" smtClean="0"/>
          </a:p>
        </p:txBody>
      </p:sp>
      <p:sp>
        <p:nvSpPr>
          <p:cNvPr id="4" name="Slide Number Placeholder 3"/>
          <p:cNvSpPr>
            <a:spLocks noGrp="1"/>
          </p:cNvSpPr>
          <p:nvPr>
            <p:ph type="sldNum" sz="quarter" idx="10"/>
          </p:nvPr>
        </p:nvSpPr>
        <p:spPr/>
        <p:txBody>
          <a:bodyPr/>
          <a:lstStyle/>
          <a:p>
            <a:fld id="{238FBF5E-BF8E-4068-A835-02CE7B13EE65}" type="slidenum">
              <a:rPr lang="en-GB" smtClean="0"/>
              <a:pPr/>
              <a:t>5</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defRPr/>
            </a:pPr>
            <a:r>
              <a:rPr lang="pl-PL" altLang="en-US" sz="2400" dirty="0" smtClean="0">
                <a:solidFill>
                  <a:schemeClr val="tx1"/>
                </a:solidFill>
                <a:ea typeface="ＭＳ Ｐゴシック" pitchFamily="34" charset="-128"/>
                <a:cs typeface="Times New Roman" pitchFamily="18" charset="0"/>
              </a:rPr>
              <a:t>SPADV collects data consecutively by job with given interval.</a:t>
            </a:r>
          </a:p>
          <a:p>
            <a:pPr marL="0" lvl="1" indent="0">
              <a:defRPr/>
            </a:pPr>
            <a:r>
              <a:rPr lang="pl-PL" altLang="en-US" sz="2400" dirty="0" smtClean="0">
                <a:solidFill>
                  <a:schemeClr val="tx1"/>
                </a:solidFill>
                <a:ea typeface="ＭＳ Ｐゴシック" pitchFamily="34" charset="-128"/>
                <a:cs typeface="Times New Roman" pitchFamily="18" charset="0"/>
              </a:rPr>
              <a:t>Collected data is used to generate report on demand.</a:t>
            </a:r>
          </a:p>
          <a:p>
            <a:pPr marL="0" lvl="1" indent="0">
              <a:defRPr/>
            </a:pPr>
            <a:endParaRPr lang="pl-PL" dirty="0" smtClean="0"/>
          </a:p>
          <a:p>
            <a:pPr marL="0" lvl="1" indent="0">
              <a:defRPr/>
            </a:pPr>
            <a:r>
              <a:rPr lang="pl-PL" dirty="0" smtClean="0"/>
              <a:t>2. </a:t>
            </a:r>
            <a:r>
              <a:rPr lang="en-GB" dirty="0" smtClean="0"/>
              <a:t>exec UTL_SPADV.START_MONITORING(</a:t>
            </a:r>
            <a:r>
              <a:rPr lang="pl-PL" dirty="0" smtClean="0"/>
              <a:t>i</a:t>
            </a:r>
            <a:r>
              <a:rPr lang="en-GB" dirty="0" err="1" smtClean="0"/>
              <a:t>nterval</a:t>
            </a:r>
            <a:r>
              <a:rPr lang="en-GB" dirty="0" smtClean="0"/>
              <a:t> =&gt;30, </a:t>
            </a:r>
            <a:r>
              <a:rPr lang="en-GB" dirty="0" err="1" smtClean="0"/>
              <a:t>retention_time</a:t>
            </a:r>
            <a:r>
              <a:rPr lang="en-GB" dirty="0" smtClean="0"/>
              <a:t> =&gt;</a:t>
            </a:r>
            <a:r>
              <a:rPr lang="pl-PL" dirty="0" smtClean="0"/>
              <a:t> </a:t>
            </a:r>
            <a:r>
              <a:rPr lang="en-GB" dirty="0" smtClean="0"/>
              <a:t>2</a:t>
            </a:r>
            <a:r>
              <a:rPr lang="pl-PL" dirty="0" smtClean="0"/>
              <a:t>00</a:t>
            </a:r>
            <a:r>
              <a:rPr lang="en-GB" dirty="0" smtClean="0"/>
              <a:t>);</a:t>
            </a:r>
            <a:r>
              <a:rPr lang="pl-PL" dirty="0" smtClean="0"/>
              <a:t> -- interval = number of seconds between consecutive SPADV runs; retention = number of hours to retain monitoring results</a:t>
            </a:r>
          </a:p>
          <a:p>
            <a:pPr>
              <a:defRPr/>
            </a:pPr>
            <a:r>
              <a:rPr lang="pl-PL" dirty="0" smtClean="0"/>
              <a:t>3. e</a:t>
            </a:r>
            <a:r>
              <a:rPr lang="en-GB" dirty="0" err="1" smtClean="0"/>
              <a:t>xec</a:t>
            </a:r>
            <a:r>
              <a:rPr lang="pl-PL" dirty="0" smtClean="0"/>
              <a:t> </a:t>
            </a:r>
            <a:r>
              <a:rPr lang="en-GB" dirty="0" smtClean="0"/>
              <a:t>UTL_SPADV.SHOW_STATS_HTML('TEMP',</a:t>
            </a:r>
            <a:r>
              <a:rPr lang="en-GB" dirty="0" err="1" smtClean="0"/>
              <a:t>bgn_run_id</a:t>
            </a:r>
            <a:r>
              <a:rPr lang="en-GB" dirty="0" smtClean="0"/>
              <a:t>=&gt;1,end_run_id=&gt;</a:t>
            </a:r>
            <a:r>
              <a:rPr lang="pl-PL" dirty="0" smtClean="0"/>
              <a:t>x</a:t>
            </a:r>
            <a:r>
              <a:rPr lang="en-GB" dirty="0" smtClean="0"/>
              <a:t>,COMP_STAT_TABLE=&gt;'STREAMS$_PA_SHOW_COMP_STAT', </a:t>
            </a:r>
            <a:r>
              <a:rPr lang="en-GB" dirty="0" err="1" smtClean="0"/>
              <a:t>path_id</a:t>
            </a:r>
            <a:r>
              <a:rPr lang="en-GB" dirty="0" smtClean="0"/>
              <a:t>=&gt;</a:t>
            </a:r>
            <a:r>
              <a:rPr lang="pl-PL" dirty="0" smtClean="0"/>
              <a:t>y</a:t>
            </a:r>
            <a:r>
              <a:rPr lang="en-GB" dirty="0" smtClean="0"/>
              <a:t>);</a:t>
            </a:r>
            <a:r>
              <a:rPr lang="pl-PL" dirty="0" smtClean="0"/>
              <a:t> -- </a:t>
            </a:r>
            <a:r>
              <a:rPr lang="pl-PL" b="1" dirty="0" smtClean="0"/>
              <a:t>x</a:t>
            </a:r>
            <a:r>
              <a:rPr lang="pl-PL" dirty="0" smtClean="0"/>
              <a:t> is the last run_id you want to include in report, </a:t>
            </a:r>
            <a:r>
              <a:rPr lang="pl-PL" b="1" dirty="0" smtClean="0"/>
              <a:t>y </a:t>
            </a:r>
            <a:r>
              <a:rPr lang="pl-PL" dirty="0" smtClean="0"/>
              <a:t>– if not null, limit report to only specified streams path</a:t>
            </a:r>
            <a:endParaRPr lang="en-GB" b="1" dirty="0" smtClean="0"/>
          </a:p>
          <a:p>
            <a:pPr marL="228600" lvl="1" indent="-228600">
              <a:buFont typeface="Times New Roman" pitchFamily="18" charset="0"/>
              <a:buAutoNum type="arabicPeriod"/>
              <a:defRPr/>
            </a:pPr>
            <a:endParaRPr lang="en-GB" dirty="0" smtClean="0"/>
          </a:p>
        </p:txBody>
      </p:sp>
      <p:sp>
        <p:nvSpPr>
          <p:cNvPr id="4" name="Slide Number Placeholder 3"/>
          <p:cNvSpPr>
            <a:spLocks noGrp="1"/>
          </p:cNvSpPr>
          <p:nvPr>
            <p:ph type="sldNum" sz="quarter" idx="10"/>
          </p:nvPr>
        </p:nvSpPr>
        <p:spPr/>
        <p:txBody>
          <a:bodyPr/>
          <a:lstStyle/>
          <a:p>
            <a:fld id="{238FBF5E-BF8E-4068-A835-02CE7B13EE65}" type="slidenum">
              <a:rPr lang="en-GB" smtClean="0"/>
              <a:pPr/>
              <a:t>6</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r>
              <a:rPr lang="pl-PL" altLang="en-US" sz="1200" dirty="0" smtClean="0">
                <a:solidFill>
                  <a:schemeClr val="tx1"/>
                </a:solidFill>
                <a:ea typeface="ＭＳ Ｐゴシック" pitchFamily="34" charset="-128"/>
                <a:cs typeface="Times New Roman" pitchFamily="18" charset="0"/>
              </a:rPr>
              <a:t>Report consists capture msgs/s capture latency, apply txns/s, apply msgs/s, apply latency and info about events.</a:t>
            </a:r>
          </a:p>
          <a:p>
            <a:pPr marL="0" lvl="1" indent="0"/>
            <a:r>
              <a:rPr lang="pl-PL" altLang="en-US" sz="1200" dirty="0" smtClean="0">
                <a:solidFill>
                  <a:schemeClr val="tx1"/>
                </a:solidFill>
                <a:ea typeface="ＭＳ Ｐゴシック" pitchFamily="34" charset="-128"/>
                <a:cs typeface="Times New Roman" pitchFamily="18" charset="0"/>
              </a:rPr>
              <a:t>SPADV designed to be used with Streams so hardly copes with remote replication of GG. SPADV tries to match extract with replicat while there is no connection visible in DB (no queues used to transfer replicated data like on Streams).</a:t>
            </a:r>
          </a:p>
          <a:p>
            <a:pPr marL="0" lvl="1" indent="0"/>
            <a:endParaRPr lang="pl-PL" altLang="en-US" sz="1200" dirty="0" smtClean="0">
              <a:solidFill>
                <a:schemeClr val="tx1"/>
              </a:solidFill>
              <a:ea typeface="ＭＳ Ｐゴシック" pitchFamily="34" charset="-128"/>
              <a:cs typeface="Times New Roman" pitchFamily="18" charset="0"/>
            </a:endParaRPr>
          </a:p>
          <a:p>
            <a:pPr marL="0" lvl="1" indent="0"/>
            <a:r>
              <a:rPr lang="pl-PL" altLang="en-US" sz="1200" dirty="0" smtClean="0">
                <a:solidFill>
                  <a:schemeClr val="tx1"/>
                </a:solidFill>
                <a:ea typeface="ＭＳ Ｐゴシック" pitchFamily="34" charset="-128"/>
                <a:cs typeface="Times New Roman" pitchFamily="18" charset="0"/>
              </a:rPr>
              <a:t>ogg$ vs streams</a:t>
            </a:r>
          </a:p>
        </p:txBody>
      </p:sp>
      <p:sp>
        <p:nvSpPr>
          <p:cNvPr id="4" name="Slide Number Placeholder 3"/>
          <p:cNvSpPr>
            <a:spLocks noGrp="1"/>
          </p:cNvSpPr>
          <p:nvPr>
            <p:ph type="sldNum" sz="quarter" idx="10"/>
          </p:nvPr>
        </p:nvSpPr>
        <p:spPr/>
        <p:txBody>
          <a:bodyPr/>
          <a:lstStyle/>
          <a:p>
            <a:fld id="{238FBF5E-BF8E-4068-A835-02CE7B13EE65}" type="slidenum">
              <a:rPr lang="en-GB" smtClean="0"/>
              <a:pPr/>
              <a:t>7</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1" indent="-228600">
              <a:buFont typeface="Times New Roman" pitchFamily="18" charset="0"/>
              <a:buAutoNum type="arabicPeriod"/>
            </a:pPr>
            <a:r>
              <a:rPr lang="pl-PL" altLang="en-US" dirty="0" smtClean="0">
                <a:ea typeface="ＭＳ Ｐゴシック" pitchFamily="34" charset="-128"/>
              </a:rPr>
              <a:t>Specify report type (html vs plain text)</a:t>
            </a:r>
          </a:p>
          <a:p>
            <a:pPr marL="228600" lvl="1" indent="-228600">
              <a:buFont typeface="Times New Roman" pitchFamily="18" charset="0"/>
              <a:buAutoNum type="arabicPeriod"/>
            </a:pPr>
            <a:r>
              <a:rPr lang="pl-PL" altLang="en-US" dirty="0" smtClean="0">
                <a:ea typeface="ＭＳ Ｐゴシック" pitchFamily="34" charset="-128"/>
              </a:rPr>
              <a:t>Give the number of days</a:t>
            </a:r>
          </a:p>
          <a:p>
            <a:pPr marL="228600" lvl="1" indent="-228600">
              <a:buFont typeface="Times New Roman" pitchFamily="18" charset="0"/>
              <a:buAutoNum type="arabicPeriod"/>
            </a:pPr>
            <a:r>
              <a:rPr lang="pl-PL" altLang="en-US" dirty="0" smtClean="0">
                <a:ea typeface="ＭＳ Ｐゴシック" pitchFamily="34" charset="-128"/>
              </a:rPr>
              <a:t>Snapshots are listed</a:t>
            </a:r>
          </a:p>
          <a:p>
            <a:pPr marL="228600" lvl="1" indent="-228600">
              <a:buFont typeface="Times New Roman" pitchFamily="18" charset="0"/>
              <a:buAutoNum type="arabicPeriod"/>
            </a:pPr>
            <a:r>
              <a:rPr lang="pl-PL" altLang="en-US" dirty="0" smtClean="0">
                <a:ea typeface="ＭＳ Ｐゴシック" pitchFamily="34" charset="-128"/>
              </a:rPr>
              <a:t>Choose beginning and ending snapshot</a:t>
            </a:r>
          </a:p>
          <a:p>
            <a:pPr marL="228600" lvl="1" indent="-228600">
              <a:buFont typeface="Times New Roman" pitchFamily="18" charset="0"/>
              <a:buAutoNum type="arabicPeriod"/>
            </a:pPr>
            <a:r>
              <a:rPr lang="pl-PL" altLang="en-US" dirty="0" smtClean="0">
                <a:ea typeface="ＭＳ Ｐゴシック" pitchFamily="34" charset="-128"/>
              </a:rPr>
              <a:t>Type output filename for the report.</a:t>
            </a:r>
            <a:endParaRPr lang="en-GB" altLang="en-US" dirty="0" smtClean="0">
              <a:ea typeface="ＭＳ Ｐゴシック" pitchFamily="34" charset="-128"/>
            </a:endParaRPr>
          </a:p>
        </p:txBody>
      </p:sp>
      <p:sp>
        <p:nvSpPr>
          <p:cNvPr id="4" name="Slide Number Placeholder 3"/>
          <p:cNvSpPr>
            <a:spLocks noGrp="1"/>
          </p:cNvSpPr>
          <p:nvPr>
            <p:ph type="sldNum" sz="quarter" idx="10"/>
          </p:nvPr>
        </p:nvSpPr>
        <p:spPr/>
        <p:txBody>
          <a:bodyPr/>
          <a:lstStyle/>
          <a:p>
            <a:fld id="{238FBF5E-BF8E-4068-A835-02CE7B13EE65}" type="slidenum">
              <a:rPr lang="en-GB" smtClean="0"/>
              <a:pPr/>
              <a:t>8</a:t>
            </a:fld>
            <a:endParaRPr lang="en-GB"/>
          </a:p>
        </p:txBody>
      </p:sp>
    </p:spTree>
    <p:extLst>
      <p:ext uri="{BB962C8B-B14F-4D97-AF65-F5344CB8AC3E}">
        <p14:creationId xmlns:p14="http://schemas.microsoft.com/office/powerpoint/2010/main" val="1840229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 typeface="Times New Roman" pitchFamily="18" charset="0"/>
              <a:buNone/>
              <a:tabLst/>
              <a:defRPr/>
            </a:pPr>
            <a:r>
              <a:rPr lang="pl-PL" altLang="en-US" dirty="0" smtClean="0">
                <a:ea typeface="ＭＳ Ｐゴシック" pitchFamily="34" charset="-128"/>
              </a:rPr>
              <a:t>Resources usage - might be helpful to check if there is CPU or IO bottleneck while replicating</a:t>
            </a:r>
          </a:p>
        </p:txBody>
      </p:sp>
      <p:sp>
        <p:nvSpPr>
          <p:cNvPr id="4" name="Slide Number Placeholder 3"/>
          <p:cNvSpPr>
            <a:spLocks noGrp="1"/>
          </p:cNvSpPr>
          <p:nvPr>
            <p:ph type="sldNum" sz="quarter" idx="10"/>
          </p:nvPr>
        </p:nvSpPr>
        <p:spPr/>
        <p:txBody>
          <a:bodyPr/>
          <a:lstStyle/>
          <a:p>
            <a:fld id="{238FBF5E-BF8E-4068-A835-02CE7B13EE65}" type="slidenum">
              <a:rPr lang="en-GB" smtClean="0"/>
              <a:pPr/>
              <a:t>9</a:t>
            </a:fld>
            <a:endParaRPr lang="en-GB"/>
          </a:p>
        </p:txBody>
      </p:sp>
    </p:spTree>
    <p:extLst>
      <p:ext uri="{BB962C8B-B14F-4D97-AF65-F5344CB8AC3E}">
        <p14:creationId xmlns:p14="http://schemas.microsoft.com/office/powerpoint/2010/main" val="18402296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Master" Target="../slideMasters/slideMaster1.xml"/><Relationship Id="rId1" Type="http://schemas.openxmlformats.org/officeDocument/2006/relationships/vmlDrawing" Target="../drawings/vmlDrawing1.vml"/><Relationship Id="rId5" Type="http://schemas.openxmlformats.org/officeDocument/2006/relationships/image" Target="../media/image7.png"/><Relationship Id="rId4" Type="http://schemas.openxmlformats.org/officeDocument/2006/relationships/oleObject" Target="../embeddings/oleObject1.bin"/></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50096499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srgbClr val="0055A0">
                  <a:tint val="75000"/>
                </a:srgbClr>
              </a:solidFill>
            </a:endParaRPr>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UKOUG 2013</a:t>
            </a:r>
            <a:endParaRPr lang="en-US" dirty="0">
              <a:solidFill>
                <a:srgbClr val="0055A0">
                  <a:tint val="75000"/>
                </a:srgbClr>
              </a:solidFill>
            </a:endParaRPr>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427889208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srgbClr val="0055A0">
                  <a:tint val="75000"/>
                </a:srgbClr>
              </a:solidFil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rgbClr val="FFFFFF"/>
                </a:solidFill>
              </a:defRPr>
            </a:lvl1pPr>
          </a:lstStyle>
          <a:p>
            <a:r>
              <a:rPr lang="en-US" dirty="0" smtClean="0"/>
              <a:t>UKOUG 2013</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6213549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UKOUG 2013</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5764307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UKOUG 2013</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199621887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277100839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1520" y="164637"/>
            <a:ext cx="8784976" cy="940443"/>
          </a:xfrm>
        </p:spPr>
        <p:txBody>
          <a:bodyPr/>
          <a:lstStyle/>
          <a:p>
            <a:r>
              <a:rPr lang="en-US" dirty="0" smtClean="0"/>
              <a:t>Click to edit Master title style</a:t>
            </a:r>
            <a:endParaRPr lang="en-GB" dirty="0"/>
          </a:p>
        </p:txBody>
      </p:sp>
      <p:sp>
        <p:nvSpPr>
          <p:cNvPr id="4" name="Espace réservé du contenu 2"/>
          <p:cNvSpPr>
            <a:spLocks noGrp="1"/>
          </p:cNvSpPr>
          <p:nvPr>
            <p:ph idx="1"/>
          </p:nvPr>
        </p:nvSpPr>
        <p:spPr>
          <a:xfrm>
            <a:off x="251520" y="1325608"/>
            <a:ext cx="8640960" cy="4887701"/>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TextBox 6"/>
          <p:cNvSpPr txBox="1"/>
          <p:nvPr userDrawn="1"/>
        </p:nvSpPr>
        <p:spPr>
          <a:xfrm>
            <a:off x="7964843" y="6442621"/>
            <a:ext cx="1008112" cy="276999"/>
          </a:xfrm>
          <a:prstGeom prst="rect">
            <a:avLst/>
          </a:prstGeom>
          <a:noFill/>
        </p:spPr>
        <p:txBody>
          <a:bodyPr wrap="square" rtlCol="0">
            <a:spAutoFit/>
          </a:bodyPr>
          <a:lstStyle/>
          <a:p>
            <a:pPr algn="r"/>
            <a:fld id="{956E76E7-A1B2-4249-AC69-7F1B822E4B26}" type="slidenum">
              <a:rPr lang="en-GB" sz="1200" smtClean="0">
                <a:solidFill>
                  <a:prstClr val="white"/>
                </a:solidFill>
              </a:rPr>
              <a:pPr algn="r"/>
              <a:t>‹#›</a:t>
            </a:fld>
            <a:endParaRPr lang="en-GB" sz="1200" dirty="0">
              <a:solidFill>
                <a:prstClr val="white"/>
              </a:solidFill>
            </a:endParaRPr>
          </a:p>
        </p:txBody>
      </p:sp>
    </p:spTree>
    <p:extLst>
      <p:ext uri="{BB962C8B-B14F-4D97-AF65-F5344CB8AC3E}">
        <p14:creationId xmlns:p14="http://schemas.microsoft.com/office/powerpoint/2010/main" val="424940431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pic>
        <p:nvPicPr>
          <p:cNvPr id="3" name="Picture 7" descr="banner-ITonly"/>
          <p:cNvPicPr>
            <a:picLocks noChangeAspect="1" noChangeArrowheads="1"/>
          </p:cNvPicPr>
          <p:nvPr userDrawn="1"/>
        </p:nvPicPr>
        <p:blipFill>
          <a:blip r:embed="rId3" cstate="print"/>
          <a:srcRect/>
          <a:stretch>
            <a:fillRect/>
          </a:stretch>
        </p:blipFill>
        <p:spPr bwMode="auto">
          <a:xfrm>
            <a:off x="1143000" y="0"/>
            <a:ext cx="8001000" cy="849313"/>
          </a:xfrm>
          <a:prstGeom prst="rect">
            <a:avLst/>
          </a:prstGeom>
          <a:noFill/>
          <a:ln w="9525">
            <a:noFill/>
            <a:miter lim="800000"/>
            <a:headEnd/>
            <a:tailEnd/>
          </a:ln>
        </p:spPr>
      </p:pic>
      <p:graphicFrame>
        <p:nvGraphicFramePr>
          <p:cNvPr id="4" name="Object 14"/>
          <p:cNvGraphicFramePr>
            <a:graphicFrameLocks noChangeAspect="1"/>
          </p:cNvGraphicFramePr>
          <p:nvPr/>
        </p:nvGraphicFramePr>
        <p:xfrm>
          <a:off x="0" y="0"/>
          <a:ext cx="1196975" cy="849313"/>
        </p:xfrm>
        <a:graphic>
          <a:graphicData uri="http://schemas.openxmlformats.org/presentationml/2006/ole">
            <mc:AlternateContent xmlns:mc="http://schemas.openxmlformats.org/markup-compatibility/2006">
              <mc:Choice xmlns:v="urn:schemas-microsoft-com:vml" Requires="v">
                <p:oleObj spid="_x0000_s12126" name="Image" r:id="rId4" imgW="2006349" imgH="1422222" progId="">
                  <p:embed/>
                </p:oleObj>
              </mc:Choice>
              <mc:Fallback>
                <p:oleObj name="Image" r:id="rId4" imgW="2006349" imgH="1422222" progId="">
                  <p:embed/>
                  <p:pic>
                    <p:nvPicPr>
                      <p:cNvPr id="0" name="Picture 75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96975" cy="84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8099" dir="2700000" algn="ctr" rotWithShape="0">
                                <a:schemeClr val="bg2">
                                  <a:alpha val="74997"/>
                                </a:schemeClr>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5" name="Rectangle 10"/>
          <p:cNvSpPr>
            <a:spLocks noGrp="1" noChangeArrowheads="1"/>
          </p:cNvSpPr>
          <p:nvPr>
            <p:ph type="ftr" sz="quarter" idx="10"/>
          </p:nvPr>
        </p:nvSpPr>
        <p:spPr>
          <a:xfrm>
            <a:off x="2438400" y="6553200"/>
            <a:ext cx="6477000" cy="457200"/>
          </a:xfrm>
          <a:prstGeom prst="rect">
            <a:avLst/>
          </a:prstGeom>
        </p:spPr>
        <p:txBody>
          <a:bodyPr/>
          <a:lstStyle>
            <a:lvl1pPr>
              <a:defRPr/>
            </a:lvl1pPr>
          </a:lstStyle>
          <a:p>
            <a:r>
              <a:rPr lang="en-US" smtClean="0"/>
              <a:t>UKOUG 2013</a:t>
            </a:r>
            <a:endParaRPr lang="en-US"/>
          </a:p>
        </p:txBody>
      </p:sp>
    </p:spTree>
    <p:extLst>
      <p:ext uri="{BB962C8B-B14F-4D97-AF65-F5344CB8AC3E}">
        <p14:creationId xmlns:p14="http://schemas.microsoft.com/office/powerpoint/2010/main" val="38364149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3421745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95549680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5681966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16870" y="2444814"/>
            <a:ext cx="8618899" cy="940443"/>
          </a:xfrm>
        </p:spPr>
        <p:txBody>
          <a:bodyPr/>
          <a:lstStyle>
            <a:lvl1pPr algn="l">
              <a:defRPr b="1"/>
            </a:lvl1pPr>
          </a:lstStyle>
          <a:p>
            <a:r>
              <a:rPr kumimoji="0" lang="en-US" dirty="0" smtClean="0"/>
              <a:t>Click to edit Master title style</a:t>
            </a:r>
            <a:endParaRPr kumimoji="0" lang="en-US" dirty="0"/>
          </a:p>
        </p:txBody>
      </p:sp>
      <p:sp>
        <p:nvSpPr>
          <p:cNvPr id="8" name="Footer Placeholder 2"/>
          <p:cNvSpPr>
            <a:spLocks noGrp="1"/>
          </p:cNvSpPr>
          <p:nvPr>
            <p:ph type="ftr" sz="quarter" idx="3"/>
          </p:nvPr>
        </p:nvSpPr>
        <p:spPr>
          <a:xfrm>
            <a:off x="3938257" y="6348114"/>
            <a:ext cx="4916032" cy="365125"/>
          </a:xfrm>
          <a:prstGeom prst="rect">
            <a:avLst/>
          </a:prstGeom>
        </p:spPr>
        <p:txBody>
          <a:bodyPr vert="horz" lIns="91440" tIns="45720" rIns="91440" bIns="45720" rtlCol="0" anchor="ctr"/>
          <a:lstStyle>
            <a:lvl1pPr algn="r">
              <a:defRPr sz="1500" b="0" i="1">
                <a:solidFill>
                  <a:schemeClr val="bg1"/>
                </a:solidFill>
              </a:defRPr>
            </a:lvl1pPr>
          </a:lstStyle>
          <a:p>
            <a:r>
              <a:rPr lang="en-US" smtClean="0">
                <a:solidFill>
                  <a:prstClr val="white"/>
                </a:solidFill>
              </a:rPr>
              <a:t>UKOUG 2013</a:t>
            </a:r>
            <a:endParaRPr lang="en-US" dirty="0">
              <a:solidFill>
                <a:prstClr val="white"/>
              </a:solidFill>
            </a:endParaRPr>
          </a:p>
        </p:txBody>
      </p:sp>
      <p:sp>
        <p:nvSpPr>
          <p:cNvPr id="11" name="Espace réservé du texte 2"/>
          <p:cNvSpPr>
            <a:spLocks noGrp="1"/>
          </p:cNvSpPr>
          <p:nvPr>
            <p:ph type="body" idx="10"/>
          </p:nvPr>
        </p:nvSpPr>
        <p:spPr>
          <a:xfrm>
            <a:off x="316870" y="3391124"/>
            <a:ext cx="6283106" cy="990753"/>
          </a:xfrm>
        </p:spPr>
        <p:txBody>
          <a:bodyPr lIns="45720" tIns="0" rIns="45720" bIns="0" anchor="b">
            <a:normAutofit/>
          </a:bodyPr>
          <a:lstStyle>
            <a:lvl1pPr marL="0" indent="0" algn="l">
              <a:buNone/>
              <a:defRPr sz="2400"/>
            </a:lvl1pPr>
            <a:lvl2pPr>
              <a:buNone/>
              <a:defRPr sz="1200"/>
            </a:lvl2pPr>
            <a:lvl3pPr>
              <a:buNone/>
              <a:defRPr sz="1000"/>
            </a:lvl3pPr>
            <a:lvl4pPr>
              <a:buNone/>
              <a:defRPr sz="900"/>
            </a:lvl4pPr>
            <a:lvl5pPr>
              <a:buNone/>
              <a:defRPr sz="900"/>
            </a:lvl5pPr>
          </a:lstStyle>
          <a:p>
            <a:pPr lvl="0" eaLnBrk="1" latinLnBrk="0" hangingPunct="1"/>
            <a:r>
              <a:rPr kumimoji="0" lang="en-US" dirty="0" smtClean="0"/>
              <a:t>Click to edit Master text styles</a:t>
            </a:r>
          </a:p>
        </p:txBody>
      </p:sp>
    </p:spTree>
    <p:extLst>
      <p:ext uri="{BB962C8B-B14F-4D97-AF65-F5344CB8AC3E}">
        <p14:creationId xmlns:p14="http://schemas.microsoft.com/office/powerpoint/2010/main" val="7129872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solidFill>
                  <a:srgbClr val="0055A0"/>
                </a:solidFill>
              </a:rPr>
              <a:t>Click to edit Master title style</a:t>
            </a:r>
            <a:endParaRPr lang="en-US" dirty="0">
              <a:solidFill>
                <a:srgbClr val="0055A0"/>
              </a:solidFil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1124181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bg1"/>
                </a:solidFill>
              </a:defRPr>
            </a:lvl1pPr>
          </a:lstStyle>
          <a:p>
            <a:fld id="{17918391-D411-FE40-AAD7-861AE5233E0E}" type="slidenum">
              <a:rPr lang="en-US" smtClean="0">
                <a:solidFill>
                  <a:prstClr val="white"/>
                </a:solidFill>
              </a:rPr>
              <a:pPr/>
              <a:t>‹#›</a:t>
            </a:fld>
            <a:endParaRPr lang="en-US" dirty="0">
              <a:solidFill>
                <a:prstClr val="white"/>
              </a:solidFill>
            </a:endParaRPr>
          </a:p>
        </p:txBody>
      </p:sp>
      <p:sp>
        <p:nvSpPr>
          <p:cNvPr id="5" name="Footer Placeholder 2"/>
          <p:cNvSpPr>
            <a:spLocks noGrp="1"/>
          </p:cNvSpPr>
          <p:nvPr>
            <p:ph type="ftr" sz="quarter" idx="3"/>
          </p:nvPr>
        </p:nvSpPr>
        <p:spPr>
          <a:xfrm>
            <a:off x="3048000" y="6348114"/>
            <a:ext cx="4916032" cy="365125"/>
          </a:xfrm>
          <a:prstGeom prst="rect">
            <a:avLst/>
          </a:prstGeom>
        </p:spPr>
        <p:txBody>
          <a:bodyPr vert="horz" lIns="91440" tIns="45720" rIns="91440" bIns="45720" rtlCol="0" anchor="ctr"/>
          <a:lstStyle>
            <a:lvl1pPr algn="r">
              <a:defRPr sz="1500" b="0" i="1">
                <a:solidFill>
                  <a:schemeClr val="bg1"/>
                </a:solidFill>
              </a:defRPr>
            </a:lvl1pPr>
          </a:lstStyle>
          <a:p>
            <a:r>
              <a:rPr lang="en-US" smtClean="0">
                <a:solidFill>
                  <a:prstClr val="white"/>
                </a:solidFill>
              </a:rPr>
              <a:t>UKOUG 2013</a:t>
            </a:r>
            <a:endParaRPr lang="en-US" dirty="0">
              <a:solidFill>
                <a:prstClr val="white"/>
              </a:solidFill>
            </a:endParaRPr>
          </a:p>
        </p:txBody>
      </p:sp>
    </p:spTree>
    <p:extLst>
      <p:ext uri="{BB962C8B-B14F-4D97-AF65-F5344CB8AC3E}">
        <p14:creationId xmlns:p14="http://schemas.microsoft.com/office/powerpoint/2010/main" val="12248797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4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lgn="l">
              <a:defRPr/>
            </a:lvl1pPr>
          </a:lstStyle>
          <a:p>
            <a:r>
              <a:rPr kumimoji="0" lang="en-US" dirty="0" smtClean="0"/>
              <a:t>Outline</a:t>
            </a:r>
            <a:endParaRPr kumimoji="0" lang="en-US" dirty="0"/>
          </a:p>
        </p:txBody>
      </p:sp>
      <p:sp>
        <p:nvSpPr>
          <p:cNvPr id="3" name="Espace réservé du contenu 2"/>
          <p:cNvSpPr>
            <a:spLocks noGrp="1"/>
          </p:cNvSpPr>
          <p:nvPr>
            <p:ph idx="1"/>
          </p:nvPr>
        </p:nvSpPr>
        <p:spPr>
          <a:xfrm>
            <a:off x="162961" y="1566229"/>
            <a:ext cx="6138251" cy="3376963"/>
          </a:xfrm>
        </p:spPr>
        <p:txBody>
          <a:bodyPr/>
          <a:lstStyle/>
          <a:p>
            <a:pPr lvl="0" eaLnBrk="1" latinLnBrk="0" hangingPunct="1"/>
            <a:r>
              <a:rPr lang="en-US" dirty="0" smtClean="0"/>
              <a:t>Click to edit Master text styles</a:t>
            </a:r>
          </a:p>
          <a:p>
            <a:pPr lvl="0" eaLnBrk="1" latinLnBrk="0" hangingPunct="1"/>
            <a:r>
              <a:rPr lang="en-US" dirty="0" smtClean="0"/>
              <a:t>Second level</a:t>
            </a:r>
          </a:p>
          <a:p>
            <a:pPr lvl="0" eaLnBrk="1" latinLnBrk="0" hangingPunct="1"/>
            <a:r>
              <a:rPr lang="en-US" dirty="0" smtClean="0"/>
              <a:t>Third level</a:t>
            </a:r>
          </a:p>
          <a:p>
            <a:pPr lvl="0" eaLnBrk="1" latinLnBrk="0" hangingPunct="1"/>
            <a:r>
              <a:rPr lang="en-US" dirty="0" smtClean="0"/>
              <a:t>Fourth level</a:t>
            </a:r>
          </a:p>
          <a:p>
            <a:pPr lvl="0" eaLnBrk="1" latinLnBrk="0" hangingPunct="1"/>
            <a:r>
              <a:rPr lang="en-US" dirty="0" smtClean="0"/>
              <a:t>Fifth level</a:t>
            </a:r>
            <a:endParaRPr kumimoji="0"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bg1"/>
                </a:solidFill>
              </a:defRPr>
            </a:lvl1pPr>
          </a:lstStyle>
          <a:p>
            <a:fld id="{17918391-D411-FE40-AAD7-861AE5233E0E}" type="slidenum">
              <a:rPr lang="en-US" smtClean="0">
                <a:solidFill>
                  <a:prstClr val="white"/>
                </a:solidFill>
              </a:rPr>
              <a:pPr/>
              <a:t>‹#›</a:t>
            </a:fld>
            <a:endParaRPr lang="en-US" dirty="0">
              <a:solidFill>
                <a:prstClr val="white"/>
              </a:solidFill>
            </a:endParaRPr>
          </a:p>
        </p:txBody>
      </p:sp>
      <p:pic>
        <p:nvPicPr>
          <p:cNvPr id="5" name="Picture 2" descr="C:\Users\sskorupi\AppData\Local\Microsoft\Windows\Temporary Internet Files\Content.IE5\Z4ITRD5P\MP900438680[1].jpg"/>
          <p:cNvPicPr>
            <a:picLocks noChangeAspect="1" noChangeArrowheads="1"/>
          </p:cNvPicPr>
          <p:nvPr userDrawn="1"/>
        </p:nvPicPr>
        <p:blipFill>
          <a:blip r:embed="rId2" cstate="email">
            <a:extLst>
              <a:ext uri="{28A0092B-C50C-407E-A947-70E740481C1C}">
                <a14:useLocalDpi xmlns:a14="http://schemas.microsoft.com/office/drawing/2010/main" val="0"/>
              </a:ext>
            </a:extLst>
          </a:blip>
          <a:stretch>
            <a:fillRect/>
          </a:stretch>
        </p:blipFill>
        <p:spPr bwMode="auto">
          <a:xfrm>
            <a:off x="6392554" y="1570251"/>
            <a:ext cx="2578721" cy="2292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837933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srgbClr val="0055A0">
                  <a:tint val="75000"/>
                </a:srgbClr>
              </a:solidFil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UKOUG 2013</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375725533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162961" y="142962"/>
            <a:ext cx="8827129" cy="940443"/>
          </a:xfrm>
          <a:prstGeom prst="rect">
            <a:avLst/>
          </a:prstGeom>
        </p:spPr>
        <p:txBody>
          <a:bodyPr vert="horz" lIns="45720" rIns="45720" anchor="ctr">
            <a:normAutofit/>
          </a:bodyPr>
          <a:lstStyle/>
          <a:p>
            <a:r>
              <a:rPr kumimoji="0" lang="fr-CH" dirty="0" smtClean="0"/>
              <a:t>Cliquez et </a:t>
            </a:r>
            <a:r>
              <a:rPr kumimoji="0" lang="en-US" noProof="0" dirty="0" err="1" smtClean="0"/>
              <a:t>modifiez</a:t>
            </a:r>
            <a:r>
              <a:rPr kumimoji="0" lang="fr-CH" dirty="0" smtClean="0"/>
              <a:t> le titre</a:t>
            </a:r>
            <a:endParaRPr kumimoji="0" lang="en-US" dirty="0"/>
          </a:p>
        </p:txBody>
      </p:sp>
      <p:sp>
        <p:nvSpPr>
          <p:cNvPr id="30" name="Espace réservé du texte 29"/>
          <p:cNvSpPr>
            <a:spLocks noGrp="1"/>
          </p:cNvSpPr>
          <p:nvPr>
            <p:ph type="body" idx="1"/>
          </p:nvPr>
        </p:nvSpPr>
        <p:spPr>
          <a:xfrm>
            <a:off x="162961" y="1176950"/>
            <a:ext cx="8827129" cy="4888872"/>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ext uri="{BB962C8B-B14F-4D97-AF65-F5344CB8AC3E}">
        <p14:creationId xmlns:p14="http://schemas.microsoft.com/office/powerpoint/2010/main" val="206194338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Lst>
  <p:timing>
    <p:tnLst>
      <p:par>
        <p:cT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6918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Automatic Workload Repository</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10</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08050"/>
            <a:ext cx="7635875" cy="511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5235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Automatic Workload Repository</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11</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153103"/>
            <a:ext cx="7632700"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42055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Strmmon v2</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12</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extBox 4"/>
          <p:cNvSpPr txBox="1">
            <a:spLocks noChangeArrowheads="1"/>
          </p:cNvSpPr>
          <p:nvPr/>
        </p:nvSpPr>
        <p:spPr bwMode="auto">
          <a:xfrm>
            <a:off x="198718" y="3962400"/>
            <a:ext cx="883602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spcBef>
                <a:spcPts val="700"/>
              </a:spcBef>
              <a:defRPr sz="2800">
                <a:solidFill>
                  <a:srgbClr val="000000"/>
                </a:solidFill>
                <a:latin typeface="Arial" charset="0"/>
                <a:ea typeface="ＭＳ Ｐゴシック" pitchFamily="34" charset="-128"/>
                <a:cs typeface="DejaVu Sans" charset="0"/>
              </a:defRPr>
            </a:lvl1pPr>
            <a:lvl2pPr marL="1200150" indent="-457200" eaLnBrk="0" hangingPunct="0">
              <a:spcBef>
                <a:spcPts val="600"/>
              </a:spcBef>
              <a:defRPr sz="2400">
                <a:solidFill>
                  <a:srgbClr val="000000"/>
                </a:solidFill>
                <a:latin typeface="Arial" charset="0"/>
                <a:ea typeface="DejaVu Sans" charset="0"/>
                <a:cs typeface="DejaVu Sans" charset="0"/>
              </a:defRPr>
            </a:lvl2pPr>
            <a:lvl3pPr marL="1600200" indent="-457200" eaLnBrk="0" hangingPunct="0">
              <a:spcBef>
                <a:spcPts val="500"/>
              </a:spcBef>
              <a:defRPr sz="2000">
                <a:solidFill>
                  <a:srgbClr val="000000"/>
                </a:solidFill>
                <a:latin typeface="Arial" charset="0"/>
                <a:ea typeface="DejaVu Sans" charset="0"/>
                <a:cs typeface="DejaVu Sans" charset="0"/>
              </a:defRPr>
            </a:lvl3pPr>
            <a:lvl4pPr eaLnBrk="0" hangingPunct="0">
              <a:spcBef>
                <a:spcPts val="500"/>
              </a:spcBef>
              <a:defRPr sz="2000">
                <a:solidFill>
                  <a:srgbClr val="000000"/>
                </a:solidFill>
                <a:latin typeface="Arial" charset="0"/>
                <a:ea typeface="DejaVu Sans" charset="0"/>
                <a:cs typeface="DejaVu Sans" charset="0"/>
              </a:defRPr>
            </a:lvl4pPr>
            <a:lvl5pPr eaLnBrk="0" hangingPunct="0">
              <a:spcBef>
                <a:spcPts val="500"/>
              </a:spcBef>
              <a:defRPr sz="2000">
                <a:solidFill>
                  <a:srgbClr val="000000"/>
                </a:solidFill>
                <a:latin typeface="Arial"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9pPr>
          </a:lstStyle>
          <a:p>
            <a:pPr lvl="1" algn="just" eaLnBrk="1" hangingPunct="1">
              <a:spcBef>
                <a:spcPct val="0"/>
              </a:spcBef>
              <a:buFont typeface="Arial" charset="0"/>
              <a:buAutoNum type="arabicPeriod"/>
            </a:pPr>
            <a:r>
              <a:rPr lang="pl-PL" altLang="en-US" dirty="0">
                <a:solidFill>
                  <a:schemeClr val="tx1"/>
                </a:solidFill>
                <a:latin typeface="Times New Roman" pitchFamily="18" charset="0"/>
                <a:ea typeface="ＭＳ Ｐゴシック" pitchFamily="34" charset="-128"/>
                <a:cs typeface="Times New Roman" pitchFamily="18" charset="0"/>
              </a:rPr>
              <a:t>GoldenGate supported</a:t>
            </a:r>
          </a:p>
          <a:p>
            <a:pPr lvl="2" algn="just" eaLnBrk="1" hangingPunct="1">
              <a:spcBef>
                <a:spcPct val="0"/>
              </a:spcBef>
              <a:buFont typeface="Arial" charset="0"/>
              <a:buAutoNum type="arabicPeriod"/>
            </a:pPr>
            <a:r>
              <a:rPr lang="pl-PL" altLang="en-US" sz="2400" dirty="0">
                <a:solidFill>
                  <a:schemeClr val="tx1"/>
                </a:solidFill>
                <a:latin typeface="Times New Roman" pitchFamily="18" charset="0"/>
                <a:ea typeface="ＭＳ Ｐゴシック" pitchFamily="34" charset="-128"/>
                <a:cs typeface="Times New Roman" pitchFamily="18" charset="0"/>
              </a:rPr>
              <a:t>Manual setup of </a:t>
            </a:r>
            <a:r>
              <a:rPr lang="pl-PL" altLang="en-US" sz="2400" i="1" dirty="0">
                <a:solidFill>
                  <a:schemeClr val="tx1"/>
                </a:solidFill>
                <a:latin typeface="Times New Roman" pitchFamily="18" charset="0"/>
                <a:ea typeface="ＭＳ Ｐゴシック" pitchFamily="34" charset="-128"/>
                <a:cs typeface="Times New Roman" pitchFamily="18" charset="0"/>
              </a:rPr>
              <a:t>capture</a:t>
            </a:r>
            <a:r>
              <a:rPr lang="pl-PL" altLang="en-US" sz="2400" dirty="0">
                <a:solidFill>
                  <a:schemeClr val="tx1"/>
                </a:solidFill>
                <a:latin typeface="Times New Roman" pitchFamily="18" charset="0"/>
                <a:ea typeface="ＭＳ Ｐゴシック" pitchFamily="34" charset="-128"/>
                <a:cs typeface="Times New Roman" pitchFamily="18" charset="0"/>
              </a:rPr>
              <a:t> -&gt; </a:t>
            </a:r>
            <a:r>
              <a:rPr lang="pl-PL" altLang="en-US" sz="2400" i="1" dirty="0">
                <a:solidFill>
                  <a:schemeClr val="tx1"/>
                </a:solidFill>
                <a:latin typeface="Times New Roman" pitchFamily="18" charset="0"/>
                <a:ea typeface="ＭＳ Ｐゴシック" pitchFamily="34" charset="-128"/>
                <a:cs typeface="Times New Roman" pitchFamily="18" charset="0"/>
              </a:rPr>
              <a:t>apply</a:t>
            </a:r>
          </a:p>
          <a:p>
            <a:pPr lvl="2" algn="just" eaLnBrk="1" hangingPunct="1">
              <a:spcBef>
                <a:spcPct val="0"/>
              </a:spcBef>
              <a:buFont typeface="Arial" charset="0"/>
              <a:buAutoNum type="arabicPeriod"/>
            </a:pPr>
            <a:r>
              <a:rPr lang="pl-PL" altLang="en-US" sz="2400" dirty="0">
                <a:solidFill>
                  <a:schemeClr val="tx1"/>
                </a:solidFill>
                <a:latin typeface="Times New Roman" pitchFamily="18" charset="0"/>
                <a:ea typeface="ＭＳ Ｐゴシック" pitchFamily="34" charset="-128"/>
                <a:cs typeface="Times New Roman" pitchFamily="18" charset="0"/>
              </a:rPr>
              <a:t>No datapump monitoring (assuming integrated mode)</a:t>
            </a:r>
          </a:p>
          <a:p>
            <a:pPr lvl="1" algn="just" eaLnBrk="1" hangingPunct="1">
              <a:spcBef>
                <a:spcPct val="0"/>
              </a:spcBef>
              <a:buFont typeface="Arial" charset="0"/>
              <a:buAutoNum type="arabicPeriod"/>
            </a:pPr>
            <a:r>
              <a:rPr lang="pl-PL" altLang="en-US" dirty="0">
                <a:solidFill>
                  <a:schemeClr val="tx1"/>
                </a:solidFill>
                <a:latin typeface="Times New Roman" pitchFamily="18" charset="0"/>
                <a:ea typeface="ＭＳ Ｐゴシック" pitchFamily="34" charset="-128"/>
                <a:cs typeface="Times New Roman" pitchFamily="18" charset="0"/>
              </a:rPr>
              <a:t>Events information provided</a:t>
            </a:r>
          </a:p>
          <a:p>
            <a:pPr lvl="1" algn="just" eaLnBrk="1" hangingPunct="1">
              <a:spcBef>
                <a:spcPct val="0"/>
              </a:spcBef>
              <a:buFont typeface="Arial" charset="0"/>
              <a:buAutoNum type="arabicPeriod"/>
            </a:pPr>
            <a:r>
              <a:rPr lang="pl-PL" altLang="en-US" dirty="0">
                <a:solidFill>
                  <a:schemeClr val="tx1"/>
                </a:solidFill>
                <a:latin typeface="Times New Roman" pitchFamily="18" charset="0"/>
                <a:ea typeface="ＭＳ Ｐゴシック" pitchFamily="34" charset="-128"/>
                <a:cs typeface="Times New Roman" pitchFamily="18" charset="0"/>
              </a:rPr>
              <a:t>Notifications for GG events</a:t>
            </a:r>
          </a:p>
          <a:p>
            <a:pPr lvl="1" algn="just" eaLnBrk="1" hangingPunct="1">
              <a:spcBef>
                <a:spcPct val="0"/>
              </a:spcBef>
              <a:buFont typeface="Arial" charset="0"/>
              <a:buAutoNum type="arabicPeriod"/>
            </a:pPr>
            <a:endParaRPr lang="pl-PL" altLang="en-US" dirty="0">
              <a:solidFill>
                <a:schemeClr val="tx1"/>
              </a:solidFill>
              <a:latin typeface="Times New Roman" pitchFamily="18" charset="0"/>
              <a:ea typeface="ＭＳ Ｐゴシック" pitchFamily="34" charset="-128"/>
              <a:cs typeface="Times New Roman" pitchFamily="18" charset="0"/>
            </a:endParaRPr>
          </a:p>
        </p:txBody>
      </p:sp>
      <p:pic>
        <p:nvPicPr>
          <p:cNvPr id="1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519" y="1066800"/>
            <a:ext cx="7878882" cy="2678278"/>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3874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 calcmode="lin" valueType="num">
                                      <p:cBhvr additive="base">
                                        <p:cTn id="12" dur="500" fill="hold"/>
                                        <p:tgtEl>
                                          <p:spTgt spid="8">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8">
                                            <p:txEl>
                                              <p:pRg st="2" end="2"/>
                                            </p:txEl>
                                          </p:spTgt>
                                        </p:tgtEl>
                                        <p:attrNameLst>
                                          <p:attrName>style.visibility</p:attrName>
                                        </p:attrNameLst>
                                      </p:cBhvr>
                                      <p:to>
                                        <p:strVal val="visible"/>
                                      </p:to>
                                    </p:set>
                                    <p:anim calcmode="lin" valueType="num">
                                      <p:cBhvr additive="base">
                                        <p:cTn id="18" dur="500" fill="hold"/>
                                        <p:tgtEl>
                                          <p:spTgt spid="8">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xEl>
                                              <p:pRg st="3" end="3"/>
                                            </p:txEl>
                                          </p:spTgt>
                                        </p:tgtEl>
                                        <p:attrNameLst>
                                          <p:attrName>style.visibility</p:attrName>
                                        </p:attrNameLst>
                                      </p:cBhvr>
                                      <p:to>
                                        <p:strVal val="visible"/>
                                      </p:to>
                                    </p:set>
                                    <p:animEffect transition="in" filter="fade">
                                      <p:cBhvr>
                                        <p:cTn id="24" dur="500"/>
                                        <p:tgtEl>
                                          <p:spTgt spid="8">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Effect transition="in" filter="fade">
                                      <p:cBhvr>
                                        <p:cTn id="29"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Strmmon: list + events</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13</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6576" y="3079524"/>
            <a:ext cx="5305425" cy="2219325"/>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6601" y="1049111"/>
            <a:ext cx="7797800" cy="1412875"/>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Arrow Connector 3"/>
          <p:cNvCxnSpPr>
            <a:cxnSpLocks noChangeShapeType="1"/>
          </p:cNvCxnSpPr>
          <p:nvPr/>
        </p:nvCxnSpPr>
        <p:spPr bwMode="auto">
          <a:xfrm flipH="1">
            <a:off x="6415089" y="1730149"/>
            <a:ext cx="1584325" cy="2357437"/>
          </a:xfrm>
          <a:prstGeom prst="straightConnector1">
            <a:avLst/>
          </a:prstGeom>
          <a:noFill/>
          <a:ln w="9525" algn="ctr">
            <a:solidFill>
              <a:srgbClr val="FF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162309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Strmmon: detailed view</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14</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43000"/>
            <a:ext cx="7802563"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68696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Strmmon: notifications</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15</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extBox 4"/>
          <p:cNvSpPr txBox="1">
            <a:spLocks noChangeArrowheads="1"/>
          </p:cNvSpPr>
          <p:nvPr/>
        </p:nvSpPr>
        <p:spPr bwMode="auto">
          <a:xfrm>
            <a:off x="177346" y="1066800"/>
            <a:ext cx="795655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ts val="700"/>
              </a:spcBef>
              <a:defRPr sz="2800">
                <a:solidFill>
                  <a:srgbClr val="000000"/>
                </a:solidFill>
                <a:latin typeface="Arial" charset="0"/>
                <a:ea typeface="ＭＳ Ｐゴシック" pitchFamily="34" charset="-128"/>
                <a:cs typeface="DejaVu Sans" charset="0"/>
              </a:defRPr>
            </a:lvl1pPr>
            <a:lvl2pPr marL="1085850" indent="-342900" eaLnBrk="0" hangingPunct="0">
              <a:spcBef>
                <a:spcPts val="600"/>
              </a:spcBef>
              <a:defRPr sz="2400">
                <a:solidFill>
                  <a:srgbClr val="000000"/>
                </a:solidFill>
                <a:latin typeface="Arial" charset="0"/>
                <a:ea typeface="DejaVu Sans" charset="0"/>
                <a:cs typeface="DejaVu Sans" charset="0"/>
              </a:defRPr>
            </a:lvl2pPr>
            <a:lvl3pPr eaLnBrk="0" hangingPunct="0">
              <a:spcBef>
                <a:spcPts val="500"/>
              </a:spcBef>
              <a:defRPr sz="2000">
                <a:solidFill>
                  <a:srgbClr val="000000"/>
                </a:solidFill>
                <a:latin typeface="Arial" charset="0"/>
                <a:ea typeface="DejaVu Sans" charset="0"/>
                <a:cs typeface="DejaVu Sans" charset="0"/>
              </a:defRPr>
            </a:lvl3pPr>
            <a:lvl4pPr eaLnBrk="0" hangingPunct="0">
              <a:spcBef>
                <a:spcPts val="500"/>
              </a:spcBef>
              <a:defRPr sz="2000">
                <a:solidFill>
                  <a:srgbClr val="000000"/>
                </a:solidFill>
                <a:latin typeface="Arial" charset="0"/>
                <a:ea typeface="DejaVu Sans" charset="0"/>
                <a:cs typeface="DejaVu Sans" charset="0"/>
              </a:defRPr>
            </a:lvl4pPr>
            <a:lvl5pPr eaLnBrk="0" hangingPunct="0">
              <a:spcBef>
                <a:spcPts val="500"/>
              </a:spcBef>
              <a:defRPr sz="2000">
                <a:solidFill>
                  <a:srgbClr val="000000"/>
                </a:solidFill>
                <a:latin typeface="Arial"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9pPr>
          </a:lstStyle>
          <a:p>
            <a:pPr lvl="1" algn="just" eaLnBrk="1" hangingPunct="1">
              <a:spcBef>
                <a:spcPct val="0"/>
              </a:spcBef>
              <a:buFont typeface="Arial" charset="0"/>
              <a:buChar char="•"/>
            </a:pPr>
            <a:r>
              <a:rPr lang="pl-PL" altLang="en-US" dirty="0">
                <a:solidFill>
                  <a:schemeClr val="tx1"/>
                </a:solidFill>
                <a:latin typeface="Times New Roman" pitchFamily="18" charset="0"/>
                <a:ea typeface="ＭＳ Ｐゴシック" pitchFamily="34" charset="-128"/>
                <a:cs typeface="Times New Roman" pitchFamily="18" charset="0"/>
              </a:rPr>
              <a:t>Capture latency exceeded (70 mins)</a:t>
            </a:r>
          </a:p>
          <a:p>
            <a:pPr lvl="1" algn="just" eaLnBrk="1" hangingPunct="1">
              <a:spcBef>
                <a:spcPct val="0"/>
              </a:spcBef>
              <a:buFont typeface="Arial" charset="0"/>
              <a:buChar char="•"/>
            </a:pPr>
            <a:r>
              <a:rPr lang="pl-PL" altLang="en-US" dirty="0">
                <a:solidFill>
                  <a:schemeClr val="tx1"/>
                </a:solidFill>
                <a:latin typeface="Times New Roman" pitchFamily="18" charset="0"/>
                <a:ea typeface="ＭＳ Ｐゴシック" pitchFamily="34" charset="-128"/>
                <a:cs typeface="Times New Roman" pitchFamily="18" charset="0"/>
              </a:rPr>
              <a:t>Apply latency exceeded (5400 secs)</a:t>
            </a:r>
          </a:p>
          <a:p>
            <a:pPr lvl="1" algn="just" eaLnBrk="1" hangingPunct="1">
              <a:spcBef>
                <a:spcPct val="0"/>
              </a:spcBef>
              <a:buFont typeface="Arial" charset="0"/>
              <a:buChar char="•"/>
            </a:pPr>
            <a:r>
              <a:rPr lang="pl-PL" altLang="en-US" dirty="0">
                <a:solidFill>
                  <a:schemeClr val="tx1"/>
                </a:solidFill>
                <a:latin typeface="Times New Roman" pitchFamily="18" charset="0"/>
                <a:ea typeface="ＭＳ Ｐゴシック" pitchFamily="34" charset="-128"/>
                <a:cs typeface="Times New Roman" pitchFamily="18" charset="0"/>
              </a:rPr>
              <a:t>Propagation disabled on error - </a:t>
            </a:r>
            <a:r>
              <a:rPr lang="pl-PL" altLang="en-US" i="1" dirty="0">
                <a:solidFill>
                  <a:schemeClr val="tx1"/>
                </a:solidFill>
                <a:latin typeface="Times New Roman" pitchFamily="18" charset="0"/>
                <a:ea typeface="ＭＳ Ｐゴシック" pitchFamily="34" charset="-128"/>
                <a:cs typeface="Times New Roman" pitchFamily="18" charset="0"/>
              </a:rPr>
              <a:t>Streams</a:t>
            </a:r>
            <a:endParaRPr lang="pl-PL" altLang="en-US" dirty="0">
              <a:solidFill>
                <a:schemeClr val="tx1"/>
              </a:solidFill>
              <a:latin typeface="Times New Roman" pitchFamily="18" charset="0"/>
              <a:ea typeface="ＭＳ Ｐゴシック" pitchFamily="34" charset="-128"/>
              <a:cs typeface="Times New Roman" pitchFamily="18" charset="0"/>
            </a:endParaRPr>
          </a:p>
          <a:p>
            <a:pPr lvl="1" algn="just" eaLnBrk="1" hangingPunct="1">
              <a:spcBef>
                <a:spcPct val="0"/>
              </a:spcBef>
              <a:buFont typeface="Arial" charset="0"/>
              <a:buChar char="•"/>
            </a:pPr>
            <a:r>
              <a:rPr lang="pl-PL" altLang="en-US" dirty="0">
                <a:solidFill>
                  <a:schemeClr val="tx1"/>
                </a:solidFill>
                <a:latin typeface="Times New Roman" pitchFamily="18" charset="0"/>
                <a:ea typeface="ＭＳ Ｐゴシック" pitchFamily="34" charset="-128"/>
                <a:cs typeface="Times New Roman" pitchFamily="18" charset="0"/>
              </a:rPr>
              <a:t>ORA-26851 - propagation failure</a:t>
            </a:r>
          </a:p>
          <a:p>
            <a:pPr lvl="1" algn="just" eaLnBrk="1" hangingPunct="1">
              <a:spcBef>
                <a:spcPct val="0"/>
              </a:spcBef>
              <a:buFont typeface="Arial" charset="0"/>
              <a:buChar char="•"/>
            </a:pPr>
            <a:r>
              <a:rPr lang="pl-PL" altLang="en-US" dirty="0">
                <a:solidFill>
                  <a:schemeClr val="tx1"/>
                </a:solidFill>
                <a:latin typeface="Times New Roman" pitchFamily="18" charset="0"/>
                <a:ea typeface="ＭＳ Ｐゴシック" pitchFamily="34" charset="-128"/>
                <a:cs typeface="Times New Roman" pitchFamily="18" charset="0"/>
              </a:rPr>
              <a:t>Spilled TXNs</a:t>
            </a:r>
          </a:p>
          <a:p>
            <a:pPr lvl="1" algn="just" eaLnBrk="1" hangingPunct="1">
              <a:spcBef>
                <a:spcPct val="0"/>
              </a:spcBef>
              <a:buFont typeface="Arial" charset="0"/>
              <a:buChar char="•"/>
            </a:pPr>
            <a:r>
              <a:rPr lang="pl-PL" altLang="en-US" dirty="0">
                <a:solidFill>
                  <a:schemeClr val="tx1"/>
                </a:solidFill>
                <a:latin typeface="Times New Roman" pitchFamily="18" charset="0"/>
                <a:ea typeface="ＭＳ Ｐゴシック" pitchFamily="34" charset="-128"/>
                <a:cs typeface="Times New Roman" pitchFamily="18" charset="0"/>
              </a:rPr>
              <a:t>Long running transactions (300 secs)</a:t>
            </a:r>
          </a:p>
          <a:p>
            <a:pPr lvl="1" algn="just" eaLnBrk="1" hangingPunct="1">
              <a:spcBef>
                <a:spcPct val="0"/>
              </a:spcBef>
              <a:buFont typeface="Arial" charset="0"/>
              <a:buChar char="•"/>
            </a:pPr>
            <a:r>
              <a:rPr lang="pl-PL" altLang="en-US" dirty="0">
                <a:solidFill>
                  <a:schemeClr val="tx1"/>
                </a:solidFill>
                <a:latin typeface="Times New Roman" pitchFamily="18" charset="0"/>
                <a:ea typeface="ＭＳ Ｐゴシック" pitchFamily="34" charset="-128"/>
                <a:cs typeface="Times New Roman" pitchFamily="18" charset="0"/>
              </a:rPr>
              <a:t>High CPU usage (&gt;20)</a:t>
            </a:r>
          </a:p>
          <a:p>
            <a:pPr lvl="1" algn="just" eaLnBrk="1" hangingPunct="1">
              <a:spcBef>
                <a:spcPct val="0"/>
              </a:spcBef>
              <a:buFont typeface="Arial" charset="0"/>
              <a:buChar char="•"/>
            </a:pPr>
            <a:r>
              <a:rPr lang="pl-PL" altLang="en-US" dirty="0">
                <a:solidFill>
                  <a:schemeClr val="tx1"/>
                </a:solidFill>
                <a:latin typeface="Times New Roman" pitchFamily="18" charset="0"/>
                <a:ea typeface="ＭＳ Ｐゴシック" pitchFamily="34" charset="-128"/>
                <a:cs typeface="Times New Roman" pitchFamily="18" charset="0"/>
              </a:rPr>
              <a:t>Capture error</a:t>
            </a:r>
          </a:p>
          <a:p>
            <a:pPr lvl="1" algn="just" eaLnBrk="1" hangingPunct="1">
              <a:spcBef>
                <a:spcPct val="0"/>
              </a:spcBef>
              <a:buFont typeface="Arial" charset="0"/>
              <a:buChar char="•"/>
            </a:pPr>
            <a:r>
              <a:rPr lang="pl-PL" altLang="en-US" dirty="0">
                <a:solidFill>
                  <a:schemeClr val="tx1"/>
                </a:solidFill>
                <a:latin typeface="Times New Roman" pitchFamily="18" charset="0"/>
                <a:ea typeface="ＭＳ Ｐゴシック" pitchFamily="34" charset="-128"/>
                <a:cs typeface="Times New Roman" pitchFamily="18" charset="0"/>
              </a:rPr>
              <a:t>Apply error</a:t>
            </a:r>
          </a:p>
          <a:p>
            <a:pPr lvl="1" algn="just" eaLnBrk="1" hangingPunct="1">
              <a:spcBef>
                <a:spcPct val="0"/>
              </a:spcBef>
              <a:buFont typeface="Arial" charset="0"/>
              <a:buChar char="•"/>
            </a:pPr>
            <a:endParaRPr lang="pl-PL" altLang="en-US" dirty="0">
              <a:solidFill>
                <a:schemeClr val="tx1"/>
              </a:solidFill>
              <a:latin typeface="Times New Roman" pitchFamily="18" charset="0"/>
              <a:ea typeface="ＭＳ Ｐゴシック" pitchFamily="34" charset="-128"/>
              <a:cs typeface="Times New Roman" pitchFamily="18" charset="0"/>
            </a:endParaRPr>
          </a:p>
        </p:txBody>
      </p:sp>
      <p:pic>
        <p:nvPicPr>
          <p:cNvPr id="10" name="Picture 6" descr="http://www.shotnurse.com/images/notification_pa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3429000"/>
            <a:ext cx="3900487"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5514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fade">
                                      <p:cBhvr>
                                        <p:cTn id="32" dur="500"/>
                                        <p:tgtEl>
                                          <p:spTgt spid="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animEffect transition="in" filter="fade">
                                      <p:cBhvr>
                                        <p:cTn id="37" dur="500"/>
                                        <p:tgtEl>
                                          <p:spTgt spid="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8">
                                            <p:txEl>
                                              <p:pRg st="7" end="7"/>
                                            </p:txEl>
                                          </p:spTgt>
                                        </p:tgtEl>
                                        <p:attrNameLst>
                                          <p:attrName>style.visibility</p:attrName>
                                        </p:attrNameLst>
                                      </p:cBhvr>
                                      <p:to>
                                        <p:strVal val="visible"/>
                                      </p:to>
                                    </p:set>
                                    <p:animEffect transition="in" filter="fade">
                                      <p:cBhvr>
                                        <p:cTn id="42" dur="500"/>
                                        <p:tgtEl>
                                          <p:spTgt spid="8">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8">
                                            <p:txEl>
                                              <p:pRg st="8" end="8"/>
                                            </p:txEl>
                                          </p:spTgt>
                                        </p:tgtEl>
                                        <p:attrNameLst>
                                          <p:attrName>style.visibility</p:attrName>
                                        </p:attrNameLst>
                                      </p:cBhvr>
                                      <p:to>
                                        <p:strVal val="visible"/>
                                      </p:to>
                                    </p:set>
                                    <p:animEffect transition="in" filter="fade">
                                      <p:cBhvr>
                                        <p:cTn id="47" dur="5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Questions?</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16</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6" descr="https://news.slac.stanford.edu/sites/default/files/images/image/atlas-s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8127" y="1047298"/>
            <a:ext cx="6749646" cy="4820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82988" y="2197668"/>
            <a:ext cx="1939925"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89092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39882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pl-PL" sz="4800" dirty="0" smtClean="0"/>
              <a:t>Database level monitoring Golden Gate</a:t>
            </a:r>
            <a:endParaRPr lang="en-US" sz="4800" dirty="0"/>
          </a:p>
        </p:txBody>
      </p:sp>
      <p:sp>
        <p:nvSpPr>
          <p:cNvPr id="3" name="Text Placeholder 2"/>
          <p:cNvSpPr>
            <a:spLocks noGrp="1"/>
          </p:cNvSpPr>
          <p:nvPr>
            <p:ph type="body" idx="10"/>
          </p:nvPr>
        </p:nvSpPr>
        <p:spPr/>
        <p:txBody>
          <a:bodyPr/>
          <a:lstStyle/>
          <a:p>
            <a:r>
              <a:rPr lang="pl-PL" dirty="0" smtClean="0"/>
              <a:t>Maciej Grzybek</a:t>
            </a:r>
            <a:endParaRPr lang="en-GB" dirty="0"/>
          </a:p>
        </p:txBody>
      </p:sp>
      <p:sp>
        <p:nvSpPr>
          <p:cNvPr id="4" name="Footer Placeholder 3"/>
          <p:cNvSpPr>
            <a:spLocks noGrp="1"/>
          </p:cNvSpPr>
          <p:nvPr>
            <p:ph type="ftr" sz="quarter" idx="3"/>
          </p:nvPr>
        </p:nvSpPr>
        <p:spPr>
          <a:xfrm>
            <a:off x="3413911" y="6324600"/>
            <a:ext cx="5730089" cy="365125"/>
          </a:xfrm>
        </p:spPr>
        <p:txBody>
          <a:bodyPr/>
          <a:lstStyle/>
          <a:p>
            <a:pPr algn="just">
              <a:defRPr/>
            </a:pPr>
            <a:r>
              <a:rPr lang="en-US" b="1" dirty="0"/>
              <a:t>Replication Technology Evolution for ATLAS Data Workshop</a:t>
            </a:r>
          </a:p>
        </p:txBody>
      </p:sp>
    </p:spTree>
    <p:extLst>
      <p:ext uri="{BB962C8B-B14F-4D97-AF65-F5344CB8AC3E}">
        <p14:creationId xmlns:p14="http://schemas.microsoft.com/office/powerpoint/2010/main" val="15634407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Outline</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3</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TextBox 3"/>
          <p:cNvSpPr txBox="1">
            <a:spLocks noChangeArrowheads="1"/>
          </p:cNvSpPr>
          <p:nvPr/>
        </p:nvSpPr>
        <p:spPr bwMode="auto">
          <a:xfrm>
            <a:off x="155575" y="1600200"/>
            <a:ext cx="7272338"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ts val="700"/>
              </a:spcBef>
              <a:defRPr sz="2800">
                <a:solidFill>
                  <a:srgbClr val="000000"/>
                </a:solidFill>
                <a:latin typeface="Arial" charset="0"/>
                <a:ea typeface="ＭＳ Ｐゴシック" pitchFamily="34" charset="-128"/>
                <a:cs typeface="DejaVu Sans" charset="0"/>
              </a:defRPr>
            </a:lvl1pPr>
            <a:lvl2pPr marL="1028700" eaLnBrk="0" hangingPunct="0">
              <a:spcBef>
                <a:spcPts val="600"/>
              </a:spcBef>
              <a:defRPr sz="2400">
                <a:solidFill>
                  <a:srgbClr val="000000"/>
                </a:solidFill>
                <a:latin typeface="Arial" charset="0"/>
                <a:ea typeface="DejaVu Sans" charset="0"/>
                <a:cs typeface="DejaVu Sans" charset="0"/>
              </a:defRPr>
            </a:lvl2pPr>
            <a:lvl3pPr eaLnBrk="0" hangingPunct="0">
              <a:spcBef>
                <a:spcPts val="500"/>
              </a:spcBef>
              <a:defRPr sz="2000">
                <a:solidFill>
                  <a:srgbClr val="000000"/>
                </a:solidFill>
                <a:latin typeface="Arial" charset="0"/>
                <a:ea typeface="DejaVu Sans" charset="0"/>
                <a:cs typeface="DejaVu Sans" charset="0"/>
              </a:defRPr>
            </a:lvl3pPr>
            <a:lvl4pPr eaLnBrk="0" hangingPunct="0">
              <a:spcBef>
                <a:spcPts val="500"/>
              </a:spcBef>
              <a:defRPr sz="2000">
                <a:solidFill>
                  <a:srgbClr val="000000"/>
                </a:solidFill>
                <a:latin typeface="Arial" charset="0"/>
                <a:ea typeface="DejaVu Sans" charset="0"/>
                <a:cs typeface="DejaVu Sans" charset="0"/>
              </a:defRPr>
            </a:lvl4pPr>
            <a:lvl5pPr eaLnBrk="0" hangingPunct="0">
              <a:spcBef>
                <a:spcPts val="500"/>
              </a:spcBef>
              <a:defRPr sz="2000">
                <a:solidFill>
                  <a:srgbClr val="000000"/>
                </a:solidFill>
                <a:latin typeface="Arial"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9pPr>
          </a:lstStyle>
          <a:p>
            <a:pPr eaLnBrk="1" hangingPunct="1">
              <a:spcBef>
                <a:spcPct val="0"/>
              </a:spcBef>
              <a:buFont typeface="Arial" charset="0"/>
              <a:buChar char="•"/>
              <a:defRPr/>
            </a:pPr>
            <a:r>
              <a:rPr lang="pl-PL" altLang="en-US" sz="2400" dirty="0" smtClean="0">
                <a:solidFill>
                  <a:schemeClr val="tx1"/>
                </a:solidFill>
                <a:latin typeface="+mn-lt"/>
                <a:cs typeface="Times New Roman" pitchFamily="18" charset="0"/>
              </a:rPr>
              <a:t>DB views for GG processes</a:t>
            </a:r>
          </a:p>
          <a:p>
            <a:pPr lvl="1" eaLnBrk="1" hangingPunct="1">
              <a:spcBef>
                <a:spcPct val="0"/>
              </a:spcBef>
              <a:buFont typeface="Arial" charset="0"/>
              <a:buChar char="•"/>
              <a:defRPr/>
            </a:pPr>
            <a:r>
              <a:rPr lang="pl-PL" altLang="en-US" sz="2000" dirty="0" smtClean="0">
                <a:solidFill>
                  <a:schemeClr val="tx1"/>
                </a:solidFill>
                <a:latin typeface="+mn-lt"/>
                <a:cs typeface="Times New Roman" pitchFamily="18" charset="0"/>
              </a:rPr>
              <a:t> Extract (capture)</a:t>
            </a:r>
          </a:p>
          <a:p>
            <a:pPr lvl="1" eaLnBrk="1" hangingPunct="1">
              <a:spcBef>
                <a:spcPct val="0"/>
              </a:spcBef>
              <a:buFont typeface="Arial" charset="0"/>
              <a:buChar char="•"/>
              <a:defRPr/>
            </a:pPr>
            <a:r>
              <a:rPr lang="pl-PL" altLang="en-US" sz="2000" dirty="0" smtClean="0">
                <a:solidFill>
                  <a:schemeClr val="tx1"/>
                </a:solidFill>
                <a:latin typeface="+mn-lt"/>
                <a:cs typeface="Times New Roman" pitchFamily="18" charset="0"/>
              </a:rPr>
              <a:t> Replicat (apply)</a:t>
            </a:r>
          </a:p>
          <a:p>
            <a:pPr eaLnBrk="1" hangingPunct="1">
              <a:spcBef>
                <a:spcPct val="0"/>
              </a:spcBef>
              <a:buFont typeface="Arial" charset="0"/>
              <a:buChar char="•"/>
              <a:defRPr/>
            </a:pPr>
            <a:r>
              <a:rPr lang="pl-PL" altLang="en-US" sz="2400" dirty="0" smtClean="0">
                <a:solidFill>
                  <a:schemeClr val="tx1"/>
                </a:solidFill>
                <a:latin typeface="+mn-lt"/>
                <a:cs typeface="Times New Roman" pitchFamily="18" charset="0"/>
              </a:rPr>
              <a:t>Streams Performance Advisor (</a:t>
            </a:r>
            <a:r>
              <a:rPr lang="pl-PL" altLang="en-US" sz="2400" i="1" dirty="0" smtClean="0">
                <a:solidFill>
                  <a:schemeClr val="tx1"/>
                </a:solidFill>
                <a:latin typeface="+mn-lt"/>
                <a:cs typeface="Times New Roman" pitchFamily="18" charset="0"/>
              </a:rPr>
              <a:t>UTL_SPADV</a:t>
            </a:r>
            <a:r>
              <a:rPr lang="pl-PL" altLang="en-US" sz="2400" dirty="0" smtClean="0">
                <a:solidFill>
                  <a:schemeClr val="tx1"/>
                </a:solidFill>
                <a:latin typeface="+mn-lt"/>
                <a:cs typeface="Times New Roman" pitchFamily="18" charset="0"/>
              </a:rPr>
              <a:t>)</a:t>
            </a:r>
          </a:p>
          <a:p>
            <a:pPr eaLnBrk="1" hangingPunct="1">
              <a:spcBef>
                <a:spcPct val="0"/>
              </a:spcBef>
              <a:buFont typeface="Arial" charset="0"/>
              <a:buChar char="•"/>
              <a:defRPr/>
            </a:pPr>
            <a:r>
              <a:rPr lang="pl-PL" altLang="en-US" sz="2400" dirty="0" smtClean="0">
                <a:solidFill>
                  <a:schemeClr val="tx1"/>
                </a:solidFill>
                <a:latin typeface="+mn-lt"/>
                <a:cs typeface="Times New Roman" pitchFamily="18" charset="0"/>
              </a:rPr>
              <a:t>Automatic Workload Repository (</a:t>
            </a:r>
            <a:r>
              <a:rPr lang="pl-PL" altLang="en-US" sz="2400" i="1" dirty="0" smtClean="0">
                <a:solidFill>
                  <a:schemeClr val="tx1"/>
                </a:solidFill>
                <a:latin typeface="+mn-lt"/>
                <a:cs typeface="Times New Roman" pitchFamily="18" charset="0"/>
              </a:rPr>
              <a:t>AWR</a:t>
            </a:r>
            <a:r>
              <a:rPr lang="pl-PL" altLang="en-US" sz="2400" dirty="0" smtClean="0">
                <a:solidFill>
                  <a:schemeClr val="tx1"/>
                </a:solidFill>
                <a:latin typeface="+mn-lt"/>
                <a:cs typeface="Times New Roman" pitchFamily="18" charset="0"/>
              </a:rPr>
              <a:t>)</a:t>
            </a:r>
            <a:endParaRPr lang="en-US" altLang="en-US" sz="2400" dirty="0" smtClean="0">
              <a:solidFill>
                <a:schemeClr val="tx1"/>
              </a:solidFill>
              <a:latin typeface="+mn-lt"/>
              <a:cs typeface="Times New Roman" pitchFamily="18" charset="0"/>
            </a:endParaRPr>
          </a:p>
          <a:p>
            <a:pPr eaLnBrk="1" hangingPunct="1">
              <a:spcBef>
                <a:spcPct val="0"/>
              </a:spcBef>
              <a:buFont typeface="Arial" charset="0"/>
              <a:buChar char="•"/>
              <a:defRPr/>
            </a:pPr>
            <a:r>
              <a:rPr lang="pl-PL" altLang="en-US" sz="2400" dirty="0" smtClean="0">
                <a:solidFill>
                  <a:schemeClr val="tx1"/>
                </a:solidFill>
                <a:latin typeface="+mn-lt"/>
                <a:cs typeface="Times New Roman" pitchFamily="18" charset="0"/>
              </a:rPr>
              <a:t>Strmmon v2</a:t>
            </a:r>
            <a:endParaRPr lang="en-US" altLang="en-US" sz="2400" dirty="0" smtClean="0">
              <a:solidFill>
                <a:schemeClr val="tx1"/>
              </a:solidFill>
              <a:latin typeface="+mn-lt"/>
              <a:cs typeface="Times New Roman" pitchFamily="18" charset="0"/>
            </a:endParaRPr>
          </a:p>
          <a:p>
            <a:pPr eaLnBrk="1" hangingPunct="1">
              <a:spcBef>
                <a:spcPct val="0"/>
              </a:spcBef>
              <a:buFont typeface="Arial" charset="0"/>
              <a:buChar char="•"/>
              <a:defRPr/>
            </a:pPr>
            <a:r>
              <a:rPr lang="en-US" altLang="en-US" sz="2400" dirty="0" smtClean="0">
                <a:solidFill>
                  <a:schemeClr val="tx1"/>
                </a:solidFill>
                <a:latin typeface="+mn-lt"/>
                <a:cs typeface="Times New Roman" pitchFamily="18" charset="0"/>
              </a:rPr>
              <a:t>Questions</a:t>
            </a:r>
          </a:p>
        </p:txBody>
      </p:sp>
      <p:pic>
        <p:nvPicPr>
          <p:cNvPr id="12290" name="Picture 2" descr="http://www.clker.com/cliparts/e/v/c/q/L/i/gray-checklist-hi.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3429000"/>
            <a:ext cx="1663518" cy="2040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3569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1">
                                            <p:txEl>
                                              <p:pRg st="1" end="1"/>
                                            </p:txEl>
                                          </p:spTgt>
                                        </p:tgtEl>
                                        <p:attrNameLst>
                                          <p:attrName>style.visibility</p:attrName>
                                        </p:attrNameLst>
                                      </p:cBhvr>
                                      <p:to>
                                        <p:strVal val="visible"/>
                                      </p:to>
                                    </p:set>
                                    <p:anim calcmode="lin" valueType="num">
                                      <p:cBhvr additive="base">
                                        <p:cTn id="7" dur="500" fill="hold"/>
                                        <p:tgtEl>
                                          <p:spTgt spid="31">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1">
                                            <p:txEl>
                                              <p:pRg st="2" end="2"/>
                                            </p:txEl>
                                          </p:spTgt>
                                        </p:tgtEl>
                                        <p:attrNameLst>
                                          <p:attrName>style.visibility</p:attrName>
                                        </p:attrNameLst>
                                      </p:cBhvr>
                                      <p:to>
                                        <p:strVal val="visible"/>
                                      </p:to>
                                    </p:set>
                                    <p:anim calcmode="lin" valueType="num">
                                      <p:cBhvr additive="base">
                                        <p:cTn id="13" dur="500" fill="hold"/>
                                        <p:tgtEl>
                                          <p:spTgt spid="3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1">
                                            <p:txEl>
                                              <p:pRg st="3" end="3"/>
                                            </p:txEl>
                                          </p:spTgt>
                                        </p:tgtEl>
                                        <p:attrNameLst>
                                          <p:attrName>style.visibility</p:attrName>
                                        </p:attrNameLst>
                                      </p:cBhvr>
                                      <p:to>
                                        <p:strVal val="visible"/>
                                      </p:to>
                                    </p:set>
                                    <p:animEffect transition="in" filter="fade">
                                      <p:cBhvr>
                                        <p:cTn id="19" dur="500"/>
                                        <p:tgtEl>
                                          <p:spTgt spid="31">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1">
                                            <p:txEl>
                                              <p:pRg st="4" end="4"/>
                                            </p:txEl>
                                          </p:spTgt>
                                        </p:tgtEl>
                                        <p:attrNameLst>
                                          <p:attrName>style.visibility</p:attrName>
                                        </p:attrNameLst>
                                      </p:cBhvr>
                                      <p:to>
                                        <p:strVal val="visible"/>
                                      </p:to>
                                    </p:set>
                                    <p:animEffect transition="in" filter="fade">
                                      <p:cBhvr>
                                        <p:cTn id="24" dur="500"/>
                                        <p:tgtEl>
                                          <p:spTgt spid="31">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1">
                                            <p:txEl>
                                              <p:pRg st="5" end="5"/>
                                            </p:txEl>
                                          </p:spTgt>
                                        </p:tgtEl>
                                        <p:attrNameLst>
                                          <p:attrName>style.visibility</p:attrName>
                                        </p:attrNameLst>
                                      </p:cBhvr>
                                      <p:to>
                                        <p:strVal val="visible"/>
                                      </p:to>
                                    </p:set>
                                    <p:animEffect transition="in" filter="fade">
                                      <p:cBhvr>
                                        <p:cTn id="29" dur="500"/>
                                        <p:tgtEl>
                                          <p:spTgt spid="31">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1">
                                            <p:txEl>
                                              <p:pRg st="6" end="6"/>
                                            </p:txEl>
                                          </p:spTgt>
                                        </p:tgtEl>
                                        <p:attrNameLst>
                                          <p:attrName>style.visibility</p:attrName>
                                        </p:attrNameLst>
                                      </p:cBhvr>
                                      <p:to>
                                        <p:strVal val="visible"/>
                                      </p:to>
                                    </p:set>
                                    <p:animEffect transition="in" filter="fade">
                                      <p:cBhvr>
                                        <p:cTn id="34" dur="500"/>
                                        <p:tgtEl>
                                          <p:spTgt spid="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GoldenGate views: extract</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4</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extBox 1"/>
          <p:cNvSpPr txBox="1">
            <a:spLocks noChangeArrowheads="1"/>
          </p:cNvSpPr>
          <p:nvPr/>
        </p:nvSpPr>
        <p:spPr bwMode="auto">
          <a:xfrm>
            <a:off x="155575" y="1447800"/>
            <a:ext cx="795655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ts val="700"/>
              </a:spcBef>
              <a:defRPr sz="2800">
                <a:solidFill>
                  <a:srgbClr val="000000"/>
                </a:solidFill>
                <a:latin typeface="Arial" charset="0"/>
                <a:ea typeface="ＭＳ Ｐゴシック" pitchFamily="34" charset="-128"/>
                <a:cs typeface="DejaVu Sans" charset="0"/>
              </a:defRPr>
            </a:lvl1pPr>
            <a:lvl2pPr marL="1028700" eaLnBrk="0" hangingPunct="0">
              <a:spcBef>
                <a:spcPts val="600"/>
              </a:spcBef>
              <a:defRPr sz="2400">
                <a:solidFill>
                  <a:srgbClr val="000000"/>
                </a:solidFill>
                <a:latin typeface="Arial" charset="0"/>
                <a:ea typeface="DejaVu Sans" charset="0"/>
                <a:cs typeface="DejaVu Sans" charset="0"/>
              </a:defRPr>
            </a:lvl2pPr>
            <a:lvl3pPr eaLnBrk="0" hangingPunct="0">
              <a:spcBef>
                <a:spcPts val="500"/>
              </a:spcBef>
              <a:defRPr sz="2000">
                <a:solidFill>
                  <a:srgbClr val="000000"/>
                </a:solidFill>
                <a:latin typeface="Arial" charset="0"/>
                <a:ea typeface="DejaVu Sans" charset="0"/>
                <a:cs typeface="DejaVu Sans" charset="0"/>
              </a:defRPr>
            </a:lvl3pPr>
            <a:lvl4pPr eaLnBrk="0" hangingPunct="0">
              <a:spcBef>
                <a:spcPts val="500"/>
              </a:spcBef>
              <a:defRPr sz="2000">
                <a:solidFill>
                  <a:srgbClr val="000000"/>
                </a:solidFill>
                <a:latin typeface="Arial" charset="0"/>
                <a:ea typeface="DejaVu Sans" charset="0"/>
                <a:cs typeface="DejaVu Sans" charset="0"/>
              </a:defRPr>
            </a:lvl4pPr>
            <a:lvl5pPr eaLnBrk="0" hangingPunct="0">
              <a:spcBef>
                <a:spcPts val="500"/>
              </a:spcBef>
              <a:defRPr sz="2000">
                <a:solidFill>
                  <a:srgbClr val="000000"/>
                </a:solidFill>
                <a:latin typeface="Arial" charset="0"/>
                <a:ea typeface="DejaVu Sans" charset="0"/>
                <a:cs typeface="DejaVu Sans" charset="0"/>
              </a:defRPr>
            </a:lvl5pPr>
            <a:lvl6pPr marL="25146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6pPr>
            <a:lvl7pPr marL="29718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7pPr>
            <a:lvl8pPr marL="34290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8pPr>
            <a:lvl9pPr marL="38862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DejaVu Sans" charset="0"/>
                <a:cs typeface="DejaVu Sans" charset="0"/>
              </a:defRPr>
            </a:lvl9pPr>
          </a:lstStyle>
          <a:p>
            <a:pPr eaLnBrk="1" hangingPunct="1">
              <a:spcBef>
                <a:spcPct val="0"/>
              </a:spcBef>
              <a:buFont typeface="Arial" charset="0"/>
              <a:buChar char="•"/>
              <a:defRPr/>
            </a:pPr>
            <a:r>
              <a:rPr lang="pl-PL" altLang="en-US" sz="2400" b="1" dirty="0" smtClean="0">
                <a:solidFill>
                  <a:schemeClr val="tx1"/>
                </a:solidFill>
                <a:latin typeface="+mn-lt"/>
                <a:cs typeface="Times New Roman" pitchFamily="18" charset="0"/>
              </a:rPr>
              <a:t>GG specific:</a:t>
            </a:r>
          </a:p>
          <a:p>
            <a:pPr lvl="1" eaLnBrk="1" hangingPunct="1">
              <a:spcBef>
                <a:spcPct val="0"/>
              </a:spcBef>
              <a:buFont typeface="Arial" charset="0"/>
              <a:buChar char="•"/>
              <a:defRPr/>
            </a:pPr>
            <a:r>
              <a:rPr lang="pl-PL" altLang="en-US" i="1" dirty="0" smtClean="0">
                <a:solidFill>
                  <a:schemeClr val="tx1"/>
                </a:solidFill>
                <a:latin typeface="+mn-lt"/>
                <a:ea typeface="ＭＳ Ｐゴシック" pitchFamily="34" charset="-128"/>
              </a:rPr>
              <a:t> v$goldengate_capture</a:t>
            </a:r>
            <a:endParaRPr lang="pl-PL" altLang="en-US" i="1" dirty="0" smtClean="0">
              <a:solidFill>
                <a:schemeClr val="tx1"/>
              </a:solidFill>
              <a:latin typeface="+mn-lt"/>
              <a:ea typeface="ＭＳ Ｐゴシック" pitchFamily="34" charset="-128"/>
            </a:endParaRPr>
          </a:p>
          <a:p>
            <a:pPr lvl="1" eaLnBrk="1" hangingPunct="1">
              <a:spcBef>
                <a:spcPct val="0"/>
              </a:spcBef>
              <a:buFont typeface="Arial" charset="0"/>
              <a:buChar char="•"/>
              <a:defRPr/>
            </a:pPr>
            <a:endParaRPr lang="pl-PL" altLang="en-US" dirty="0" smtClean="0">
              <a:solidFill>
                <a:schemeClr val="tx1"/>
              </a:solidFill>
              <a:latin typeface="+mn-lt"/>
              <a:ea typeface="ＭＳ Ｐゴシック" pitchFamily="34" charset="-128"/>
            </a:endParaRPr>
          </a:p>
          <a:p>
            <a:pPr eaLnBrk="1" hangingPunct="1">
              <a:spcBef>
                <a:spcPct val="0"/>
              </a:spcBef>
              <a:buFont typeface="Arial" charset="0"/>
              <a:buChar char="•"/>
              <a:defRPr/>
            </a:pPr>
            <a:r>
              <a:rPr lang="pl-PL" altLang="en-US" sz="2400" b="1" dirty="0" smtClean="0">
                <a:solidFill>
                  <a:schemeClr val="tx1"/>
                </a:solidFill>
                <a:latin typeface="+mn-lt"/>
                <a:cs typeface="Times New Roman" pitchFamily="18" charset="0"/>
              </a:rPr>
              <a:t>General purpose:</a:t>
            </a:r>
          </a:p>
          <a:p>
            <a:pPr lvl="1" eaLnBrk="1" hangingPunct="1">
              <a:spcBef>
                <a:spcPct val="0"/>
              </a:spcBef>
              <a:buFont typeface="Arial" charset="0"/>
              <a:buChar char="•"/>
              <a:defRPr/>
            </a:pPr>
            <a:r>
              <a:rPr lang="pl-PL" altLang="en-US" i="1" dirty="0" smtClean="0">
                <a:solidFill>
                  <a:schemeClr val="tx1"/>
                </a:solidFill>
                <a:latin typeface="+mn-lt"/>
                <a:ea typeface="ＭＳ Ｐゴシック" pitchFamily="34" charset="-128"/>
                <a:cs typeface="Times New Roman" pitchFamily="18" charset="0"/>
              </a:rPr>
              <a:t> dba_capture</a:t>
            </a:r>
            <a:endParaRPr lang="pl-PL" altLang="en-US" i="1" dirty="0" smtClean="0">
              <a:solidFill>
                <a:schemeClr val="tx1"/>
              </a:solidFill>
              <a:latin typeface="+mn-lt"/>
              <a:ea typeface="ＭＳ Ｐゴシック" pitchFamily="34" charset="-128"/>
              <a:cs typeface="Times New Roman" pitchFamily="18" charset="0"/>
            </a:endParaRPr>
          </a:p>
          <a:p>
            <a:pPr lvl="1" eaLnBrk="1" hangingPunct="1">
              <a:spcBef>
                <a:spcPct val="0"/>
              </a:spcBef>
              <a:buFont typeface="Arial" charset="0"/>
              <a:buChar char="•"/>
              <a:defRPr/>
            </a:pPr>
            <a:r>
              <a:rPr lang="pl-PL" altLang="en-US" i="1" dirty="0" smtClean="0">
                <a:solidFill>
                  <a:schemeClr val="tx1"/>
                </a:solidFill>
                <a:latin typeface="+mn-lt"/>
                <a:ea typeface="ＭＳ Ｐゴシック" pitchFamily="34" charset="-128"/>
                <a:cs typeface="Times New Roman" pitchFamily="18" charset="0"/>
              </a:rPr>
              <a:t> v$buffered_queues</a:t>
            </a:r>
            <a:endParaRPr lang="pl-PL" altLang="en-US" i="1" dirty="0" smtClean="0">
              <a:solidFill>
                <a:schemeClr val="tx1"/>
              </a:solidFill>
              <a:latin typeface="+mn-lt"/>
              <a:ea typeface="ＭＳ Ｐゴシック" pitchFamily="34" charset="-128"/>
              <a:cs typeface="Times New Roman" pitchFamily="18" charset="0"/>
            </a:endParaRPr>
          </a:p>
          <a:p>
            <a:pPr lvl="1" eaLnBrk="1" hangingPunct="1">
              <a:spcBef>
                <a:spcPct val="0"/>
              </a:spcBef>
              <a:buFont typeface="Arial" charset="0"/>
              <a:buChar char="•"/>
              <a:defRPr/>
            </a:pPr>
            <a:r>
              <a:rPr lang="pl-PL" altLang="en-US" i="1" dirty="0" smtClean="0">
                <a:solidFill>
                  <a:schemeClr val="tx1"/>
                </a:solidFill>
                <a:latin typeface="+mn-lt"/>
                <a:ea typeface="ＭＳ Ｐゴシック" pitchFamily="34" charset="-128"/>
                <a:cs typeface="Times New Roman" pitchFamily="18" charset="0"/>
              </a:rPr>
              <a:t> v$logmnr_session</a:t>
            </a:r>
            <a:endParaRPr lang="pl-PL" altLang="en-US" i="1" dirty="0" smtClean="0">
              <a:solidFill>
                <a:schemeClr val="tx1"/>
              </a:solidFill>
              <a:latin typeface="+mn-lt"/>
              <a:ea typeface="ＭＳ Ｐゴシック" pitchFamily="34" charset="-128"/>
              <a:cs typeface="Times New Roman" pitchFamily="18" charset="0"/>
            </a:endParaRPr>
          </a:p>
          <a:p>
            <a:pPr lvl="1" eaLnBrk="1" hangingPunct="1">
              <a:spcBef>
                <a:spcPct val="0"/>
              </a:spcBef>
              <a:buFont typeface="Arial" charset="0"/>
              <a:buChar char="•"/>
              <a:defRPr/>
            </a:pPr>
            <a:r>
              <a:rPr lang="pl-PL" altLang="en-US" i="1" dirty="0" smtClean="0">
                <a:solidFill>
                  <a:schemeClr val="tx1"/>
                </a:solidFill>
                <a:latin typeface="+mn-lt"/>
                <a:ea typeface="ＭＳ Ｐゴシック" pitchFamily="34" charset="-128"/>
                <a:cs typeface="Times New Roman" pitchFamily="18" charset="0"/>
              </a:rPr>
              <a:t> v$session</a:t>
            </a:r>
            <a:endParaRPr lang="pl-PL" altLang="en-US" i="1" dirty="0" smtClean="0">
              <a:solidFill>
                <a:schemeClr val="tx1"/>
              </a:solidFill>
              <a:latin typeface="+mn-lt"/>
              <a:ea typeface="ＭＳ Ｐゴシック" pitchFamily="34" charset="-128"/>
              <a:cs typeface="Times New Roman" pitchFamily="18" charset="0"/>
            </a:endParaRPr>
          </a:p>
        </p:txBody>
      </p:sp>
      <p:pic>
        <p:nvPicPr>
          <p:cNvPr id="10" name="Picture 6" descr="http://www.allaboutjazz.com/photos/news/upload-databas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3113088"/>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3368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fade">
                                      <p:cBhvr>
                                        <p:cTn id="10" dur="500"/>
                                        <p:tgtEl>
                                          <p:spTgt spid="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animEffect transition="in" filter="fade">
                                      <p:cBhvr>
                                        <p:cTn id="15" dur="500"/>
                                        <p:tgtEl>
                                          <p:spTgt spid="8">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
                                            <p:txEl>
                                              <p:pRg st="4" end="4"/>
                                            </p:txEl>
                                          </p:spTgt>
                                        </p:tgtEl>
                                        <p:attrNameLst>
                                          <p:attrName>style.visibility</p:attrName>
                                        </p:attrNameLst>
                                      </p:cBhvr>
                                      <p:to>
                                        <p:strVal val="visible"/>
                                      </p:to>
                                    </p:set>
                                    <p:animEffect transition="in" filter="fade">
                                      <p:cBhvr>
                                        <p:cTn id="18" dur="500"/>
                                        <p:tgtEl>
                                          <p:spTgt spid="8">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animEffect transition="in" filter="fade">
                                      <p:cBhvr>
                                        <p:cTn id="23" dur="500"/>
                                        <p:tgtEl>
                                          <p:spTgt spid="8">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8">
                                            <p:txEl>
                                              <p:pRg st="6" end="6"/>
                                            </p:txEl>
                                          </p:spTgt>
                                        </p:tgtEl>
                                        <p:attrNameLst>
                                          <p:attrName>style.visibility</p:attrName>
                                        </p:attrNameLst>
                                      </p:cBhvr>
                                      <p:to>
                                        <p:strVal val="visible"/>
                                      </p:to>
                                    </p:set>
                                    <p:animEffect transition="in" filter="fade">
                                      <p:cBhvr>
                                        <p:cTn id="28" dur="500"/>
                                        <p:tgtEl>
                                          <p:spTgt spid="8">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
                                            <p:txEl>
                                              <p:pRg st="7" end="7"/>
                                            </p:txEl>
                                          </p:spTgt>
                                        </p:tgtEl>
                                        <p:attrNameLst>
                                          <p:attrName>style.visibility</p:attrName>
                                        </p:attrNameLst>
                                      </p:cBhvr>
                                      <p:to>
                                        <p:strVal val="visible"/>
                                      </p:to>
                                    </p:set>
                                    <p:animEffect transition="in" filter="fade">
                                      <p:cBhvr>
                                        <p:cTn id="33" dur="5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GoldenGate views: replicat</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5</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8" descr="http://www.veryicon.com/icon/png/System/iVista%202%20OS%20X%20Icons/Download%20Databas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3113314"/>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133804" y="1143000"/>
            <a:ext cx="7956550" cy="4154984"/>
          </a:xfrm>
          <a:prstGeom prst="rect">
            <a:avLst/>
          </a:prstGeom>
          <a:noFill/>
        </p:spPr>
        <p:txBody>
          <a:bodyPr>
            <a:spAutoFit/>
          </a:bodyPr>
          <a:lstStyle/>
          <a:p>
            <a:pPr marL="285750" indent="-285750">
              <a:buFont typeface="Arial" panose="020B0604020202020204" pitchFamily="34" charset="0"/>
              <a:buChar char="•"/>
              <a:defRPr/>
            </a:pPr>
            <a:r>
              <a:rPr lang="pl-PL" sz="2400" b="1" dirty="0" smtClean="0">
                <a:solidFill>
                  <a:schemeClr val="tx1"/>
                </a:solidFill>
                <a:latin typeface="+mn-lt"/>
                <a:cs typeface="Times New Roman" panose="02020603050405020304" pitchFamily="18" charset="0"/>
              </a:rPr>
              <a:t>GG </a:t>
            </a:r>
            <a:r>
              <a:rPr lang="pl-PL" sz="2400" b="1" dirty="0">
                <a:solidFill>
                  <a:schemeClr val="tx1"/>
                </a:solidFill>
                <a:latin typeface="+mn-lt"/>
                <a:cs typeface="Times New Roman" panose="02020603050405020304" pitchFamily="18" charset="0"/>
              </a:rPr>
              <a:t>specific:</a:t>
            </a:r>
          </a:p>
          <a:p>
            <a:pPr marL="1028700" lvl="1">
              <a:buFont typeface="Arial" panose="020B0604020202020204" pitchFamily="34" charset="0"/>
              <a:buChar char="•"/>
              <a:defRPr/>
            </a:pPr>
            <a:r>
              <a:rPr lang="pl-PL" sz="2400" i="1" dirty="0" smtClean="0">
                <a:solidFill>
                  <a:schemeClr val="tx1"/>
                </a:solidFill>
                <a:latin typeface="+mn-lt"/>
                <a:cs typeface="Times New Roman" panose="02020603050405020304" pitchFamily="18" charset="0"/>
              </a:rPr>
              <a:t> v$gg_apply_coordinator</a:t>
            </a:r>
            <a:endParaRPr lang="pl-PL" sz="2400" i="1" dirty="0">
              <a:solidFill>
                <a:schemeClr val="tx1"/>
              </a:solidFill>
              <a:latin typeface="+mn-lt"/>
              <a:cs typeface="Times New Roman" panose="02020603050405020304" pitchFamily="18" charset="0"/>
            </a:endParaRPr>
          </a:p>
          <a:p>
            <a:pPr marL="1028700" lvl="1">
              <a:buFont typeface="Arial" panose="020B0604020202020204" pitchFamily="34" charset="0"/>
              <a:buChar char="•"/>
              <a:defRPr/>
            </a:pPr>
            <a:r>
              <a:rPr lang="pl-PL" sz="2400" i="1" dirty="0" smtClean="0">
                <a:solidFill>
                  <a:schemeClr val="tx1"/>
                </a:solidFill>
                <a:latin typeface="+mn-lt"/>
                <a:cs typeface="Times New Roman" panose="02020603050405020304" pitchFamily="18" charset="0"/>
              </a:rPr>
              <a:t> v$gg_apply_reader</a:t>
            </a:r>
            <a:endParaRPr lang="pl-PL" sz="2400" i="1" dirty="0">
              <a:solidFill>
                <a:schemeClr val="tx1"/>
              </a:solidFill>
              <a:latin typeface="+mn-lt"/>
              <a:cs typeface="Times New Roman" panose="02020603050405020304" pitchFamily="18" charset="0"/>
            </a:endParaRPr>
          </a:p>
          <a:p>
            <a:pPr marL="1028700" lvl="1">
              <a:buFont typeface="Arial" panose="020B0604020202020204" pitchFamily="34" charset="0"/>
              <a:buChar char="•"/>
              <a:defRPr/>
            </a:pPr>
            <a:r>
              <a:rPr lang="pl-PL" sz="2400" i="1" dirty="0" smtClean="0">
                <a:solidFill>
                  <a:schemeClr val="tx1"/>
                </a:solidFill>
                <a:latin typeface="+mn-lt"/>
                <a:cs typeface="Times New Roman" panose="02020603050405020304" pitchFamily="18" charset="0"/>
              </a:rPr>
              <a:t> v$gg_apply_server</a:t>
            </a:r>
            <a:endParaRPr lang="pl-PL" sz="2400" i="1" dirty="0">
              <a:solidFill>
                <a:schemeClr val="tx1"/>
              </a:solidFill>
              <a:latin typeface="+mn-lt"/>
              <a:cs typeface="Times New Roman" panose="02020603050405020304" pitchFamily="18" charset="0"/>
            </a:endParaRPr>
          </a:p>
          <a:p>
            <a:pPr marL="1028700" lvl="1">
              <a:buFont typeface="Arial" panose="020B0604020202020204" pitchFamily="34" charset="0"/>
              <a:buChar char="•"/>
              <a:defRPr/>
            </a:pPr>
            <a:r>
              <a:rPr lang="pl-PL" sz="2400" i="1" dirty="0" smtClean="0">
                <a:solidFill>
                  <a:schemeClr val="tx1"/>
                </a:solidFill>
                <a:latin typeface="+mn-lt"/>
                <a:cs typeface="Times New Roman" panose="02020603050405020304" pitchFamily="18" charset="0"/>
              </a:rPr>
              <a:t> v$goldengate_table_stats</a:t>
            </a:r>
            <a:endParaRPr lang="pl-PL" sz="2400" i="1" dirty="0">
              <a:solidFill>
                <a:schemeClr val="tx1"/>
              </a:solidFill>
              <a:latin typeface="+mn-lt"/>
              <a:cs typeface="Times New Roman" panose="02020603050405020304" pitchFamily="18" charset="0"/>
            </a:endParaRPr>
          </a:p>
          <a:p>
            <a:pPr lvl="1" indent="0">
              <a:defRPr/>
            </a:pPr>
            <a:endParaRPr lang="pl-PL" sz="2400" dirty="0">
              <a:solidFill>
                <a:schemeClr val="tx1"/>
              </a:solidFill>
              <a:latin typeface="+mn-lt"/>
              <a:cs typeface="Times New Roman" panose="02020603050405020304" pitchFamily="18" charset="0"/>
            </a:endParaRPr>
          </a:p>
          <a:p>
            <a:pPr marL="285750" indent="-285750">
              <a:buFont typeface="Arial" panose="020B0604020202020204" pitchFamily="34" charset="0"/>
              <a:buChar char="•"/>
              <a:defRPr/>
            </a:pPr>
            <a:r>
              <a:rPr lang="pl-PL" sz="2400" b="1" dirty="0">
                <a:solidFill>
                  <a:schemeClr val="tx1"/>
                </a:solidFill>
                <a:latin typeface="+mn-lt"/>
                <a:cs typeface="Times New Roman" panose="02020603050405020304" pitchFamily="18" charset="0"/>
              </a:rPr>
              <a:t>General purpose:</a:t>
            </a:r>
          </a:p>
          <a:p>
            <a:pPr marL="1028700" lvl="1">
              <a:buFont typeface="Arial" panose="020B0604020202020204" pitchFamily="34" charset="0"/>
              <a:buChar char="•"/>
              <a:defRPr/>
            </a:pPr>
            <a:r>
              <a:rPr lang="pl-PL" sz="2400" i="1" dirty="0" smtClean="0">
                <a:solidFill>
                  <a:schemeClr val="tx1"/>
                </a:solidFill>
                <a:latin typeface="+mn-lt"/>
                <a:cs typeface="Times New Roman" panose="02020603050405020304" pitchFamily="18" charset="0"/>
              </a:rPr>
              <a:t> dba_apply</a:t>
            </a:r>
            <a:endParaRPr lang="pl-PL" sz="2400" i="1" dirty="0">
              <a:solidFill>
                <a:schemeClr val="tx1"/>
              </a:solidFill>
              <a:latin typeface="+mn-lt"/>
              <a:cs typeface="Times New Roman" panose="02020603050405020304" pitchFamily="18" charset="0"/>
            </a:endParaRPr>
          </a:p>
          <a:p>
            <a:pPr marL="1028700" lvl="1">
              <a:buFont typeface="Arial" panose="020B0604020202020204" pitchFamily="34" charset="0"/>
              <a:buChar char="•"/>
              <a:defRPr/>
            </a:pPr>
            <a:r>
              <a:rPr lang="pl-PL" sz="2400" i="1" dirty="0" smtClean="0">
                <a:solidFill>
                  <a:schemeClr val="tx1"/>
                </a:solidFill>
                <a:latin typeface="+mn-lt"/>
                <a:cs typeface="Times New Roman" panose="02020603050405020304" pitchFamily="18" charset="0"/>
              </a:rPr>
              <a:t> dba_apply_progress</a:t>
            </a:r>
            <a:endParaRPr lang="pl-PL" sz="2400" i="1" dirty="0">
              <a:solidFill>
                <a:schemeClr val="tx1"/>
              </a:solidFill>
              <a:latin typeface="+mn-lt"/>
              <a:cs typeface="Times New Roman" panose="02020603050405020304" pitchFamily="18" charset="0"/>
            </a:endParaRPr>
          </a:p>
          <a:p>
            <a:pPr marL="1028700" lvl="1">
              <a:buFont typeface="Arial" panose="020B0604020202020204" pitchFamily="34" charset="0"/>
              <a:buChar char="•"/>
              <a:defRPr/>
            </a:pPr>
            <a:r>
              <a:rPr lang="pl-PL" sz="2400" i="1" dirty="0" smtClean="0">
                <a:solidFill>
                  <a:schemeClr val="tx1"/>
                </a:solidFill>
                <a:latin typeface="+mn-lt"/>
                <a:cs typeface="Times New Roman" panose="02020603050405020304" pitchFamily="18" charset="0"/>
              </a:rPr>
              <a:t> v$buffered_queues</a:t>
            </a:r>
            <a:endParaRPr lang="pl-PL" sz="2400" i="1" dirty="0">
              <a:solidFill>
                <a:schemeClr val="tx1"/>
              </a:solidFill>
              <a:latin typeface="+mn-lt"/>
              <a:cs typeface="Times New Roman" panose="02020603050405020304" pitchFamily="18" charset="0"/>
            </a:endParaRPr>
          </a:p>
          <a:p>
            <a:pPr marL="1028700" lvl="1">
              <a:buFont typeface="Arial" panose="020B0604020202020204" pitchFamily="34" charset="0"/>
              <a:buChar char="•"/>
              <a:defRPr/>
            </a:pPr>
            <a:r>
              <a:rPr lang="pl-PL" sz="2400" i="1" dirty="0" smtClean="0">
                <a:solidFill>
                  <a:schemeClr val="tx1"/>
                </a:solidFill>
                <a:latin typeface="+mn-lt"/>
                <a:cs typeface="Times New Roman" panose="02020603050405020304" pitchFamily="18" charset="0"/>
              </a:rPr>
              <a:t> v$session</a:t>
            </a:r>
            <a:endParaRPr lang="pl-PL" sz="2400" i="1" dirty="0">
              <a:solidFill>
                <a:schemeClr val="tx1"/>
              </a:solidFill>
              <a:latin typeface="+mn-lt"/>
              <a:cs typeface="Times New Roman" panose="02020603050405020304" pitchFamily="18" charset="0"/>
            </a:endParaRPr>
          </a:p>
        </p:txBody>
      </p:sp>
    </p:spTree>
    <p:extLst>
      <p:ext uri="{BB962C8B-B14F-4D97-AF65-F5344CB8AC3E}">
        <p14:creationId xmlns:p14="http://schemas.microsoft.com/office/powerpoint/2010/main" val="1747397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
                                            <p:txEl>
                                              <p:pRg st="1" end="1"/>
                                            </p:txEl>
                                          </p:spTgt>
                                        </p:tgtEl>
                                        <p:attrNameLst>
                                          <p:attrName>style.visibility</p:attrName>
                                        </p:attrNameLst>
                                      </p:cBhvr>
                                      <p:to>
                                        <p:strVal val="visible"/>
                                      </p:to>
                                    </p:set>
                                    <p:animEffect transition="in" filter="fade">
                                      <p:cBhvr>
                                        <p:cTn id="10" dur="500"/>
                                        <p:tgtEl>
                                          <p:spTgt spid="1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animEffect transition="in" filter="fade">
                                      <p:cBhvr>
                                        <p:cTn id="15" dur="500"/>
                                        <p:tgtEl>
                                          <p:spTgt spid="1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2">
                                            <p:txEl>
                                              <p:pRg st="3" end="3"/>
                                            </p:txEl>
                                          </p:spTgt>
                                        </p:tgtEl>
                                        <p:attrNameLst>
                                          <p:attrName>style.visibility</p:attrName>
                                        </p:attrNameLst>
                                      </p:cBhvr>
                                      <p:to>
                                        <p:strVal val="visible"/>
                                      </p:to>
                                    </p:set>
                                    <p:animEffect transition="in" filter="fade">
                                      <p:cBhvr>
                                        <p:cTn id="20" dur="500"/>
                                        <p:tgtEl>
                                          <p:spTgt spid="12">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animEffect transition="in" filter="fade">
                                      <p:cBhvr>
                                        <p:cTn id="25" dur="500"/>
                                        <p:tgtEl>
                                          <p:spTgt spid="12">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2">
                                            <p:txEl>
                                              <p:pRg st="6" end="6"/>
                                            </p:txEl>
                                          </p:spTgt>
                                        </p:tgtEl>
                                        <p:attrNameLst>
                                          <p:attrName>style.visibility</p:attrName>
                                        </p:attrNameLst>
                                      </p:cBhvr>
                                      <p:to>
                                        <p:strVal val="visible"/>
                                      </p:to>
                                    </p:set>
                                    <p:animEffect transition="in" filter="fade">
                                      <p:cBhvr>
                                        <p:cTn id="30" dur="500"/>
                                        <p:tgtEl>
                                          <p:spTgt spid="12">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2">
                                            <p:txEl>
                                              <p:pRg st="7" end="7"/>
                                            </p:txEl>
                                          </p:spTgt>
                                        </p:tgtEl>
                                        <p:attrNameLst>
                                          <p:attrName>style.visibility</p:attrName>
                                        </p:attrNameLst>
                                      </p:cBhvr>
                                      <p:to>
                                        <p:strVal val="visible"/>
                                      </p:to>
                                    </p:set>
                                    <p:animEffect transition="in" filter="fade">
                                      <p:cBhvr>
                                        <p:cTn id="33" dur="500"/>
                                        <p:tgtEl>
                                          <p:spTgt spid="12">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2">
                                            <p:txEl>
                                              <p:pRg st="8" end="8"/>
                                            </p:txEl>
                                          </p:spTgt>
                                        </p:tgtEl>
                                        <p:attrNameLst>
                                          <p:attrName>style.visibility</p:attrName>
                                        </p:attrNameLst>
                                      </p:cBhvr>
                                      <p:to>
                                        <p:strVal val="visible"/>
                                      </p:to>
                                    </p:set>
                                    <p:animEffect transition="in" filter="fade">
                                      <p:cBhvr>
                                        <p:cTn id="38" dur="500"/>
                                        <p:tgtEl>
                                          <p:spTgt spid="12">
                                            <p:txEl>
                                              <p:pRg st="8" end="8"/>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2">
                                            <p:txEl>
                                              <p:pRg st="9" end="9"/>
                                            </p:txEl>
                                          </p:spTgt>
                                        </p:tgtEl>
                                        <p:attrNameLst>
                                          <p:attrName>style.visibility</p:attrName>
                                        </p:attrNameLst>
                                      </p:cBhvr>
                                      <p:to>
                                        <p:strVal val="visible"/>
                                      </p:to>
                                    </p:set>
                                    <p:animEffect transition="in" filter="fade">
                                      <p:cBhvr>
                                        <p:cTn id="43" dur="500"/>
                                        <p:tgtEl>
                                          <p:spTgt spid="12">
                                            <p:txEl>
                                              <p:pRg st="9" end="9"/>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2">
                                            <p:txEl>
                                              <p:pRg st="10" end="10"/>
                                            </p:txEl>
                                          </p:spTgt>
                                        </p:tgtEl>
                                        <p:attrNameLst>
                                          <p:attrName>style.visibility</p:attrName>
                                        </p:attrNameLst>
                                      </p:cBhvr>
                                      <p:to>
                                        <p:strVal val="visible"/>
                                      </p:to>
                                    </p:set>
                                    <p:animEffect transition="in" filter="fade">
                                      <p:cBhvr>
                                        <p:cTn id="48" dur="500"/>
                                        <p:tgtEl>
                                          <p:spTgt spid="1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Streams Performance Advisor</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6</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extBox 7"/>
          <p:cNvSpPr txBox="1"/>
          <p:nvPr/>
        </p:nvSpPr>
        <p:spPr>
          <a:xfrm>
            <a:off x="155575" y="971550"/>
            <a:ext cx="7956550" cy="5078413"/>
          </a:xfrm>
          <a:prstGeom prst="rect">
            <a:avLst/>
          </a:prstGeom>
          <a:noFill/>
        </p:spPr>
        <p:txBody>
          <a:bodyPr>
            <a:spAutoFit/>
          </a:bodyPr>
          <a:lstStyle/>
          <a:p>
            <a:pPr marL="1200150" lvl="1" indent="-457200">
              <a:buFont typeface="+mj-lt"/>
              <a:buAutoNum type="arabicPeriod"/>
              <a:defRPr/>
            </a:pPr>
            <a:r>
              <a:rPr lang="pl-PL" sz="2400" dirty="0">
                <a:solidFill>
                  <a:schemeClr val="tx1"/>
                </a:solidFill>
                <a:latin typeface="Times New Roman" panose="02020603050405020304" pitchFamily="18" charset="0"/>
                <a:cs typeface="Times New Roman" panose="02020603050405020304" pitchFamily="18" charset="0"/>
              </a:rPr>
              <a:t>Setup</a:t>
            </a:r>
          </a:p>
          <a:p>
            <a:pPr marL="1600200" lvl="2" indent="-457200">
              <a:buFont typeface="+mj-lt"/>
              <a:buAutoNum type="arabicPeriod"/>
              <a:defRPr/>
            </a:pPr>
            <a:r>
              <a:rPr lang="pl-PL" sz="2400" dirty="0">
                <a:solidFill>
                  <a:schemeClr val="tx1"/>
                </a:solidFill>
                <a:latin typeface="Times New Roman" panose="02020603050405020304" pitchFamily="18" charset="0"/>
                <a:cs typeface="Times New Roman" panose="02020603050405020304" pitchFamily="18" charset="0"/>
              </a:rPr>
              <a:t>Deploy the package (</a:t>
            </a:r>
            <a:r>
              <a:rPr lang="pl-PL" sz="2400" i="1" dirty="0">
                <a:solidFill>
                  <a:schemeClr val="tx1"/>
                </a:solidFill>
                <a:latin typeface="Times New Roman" panose="02020603050405020304" pitchFamily="18" charset="0"/>
                <a:cs typeface="Times New Roman" panose="02020603050405020304" pitchFamily="18" charset="0"/>
              </a:rPr>
              <a:t>UTL_SPADV)</a:t>
            </a:r>
          </a:p>
          <a:p>
            <a:pPr lvl="3" indent="0">
              <a:defRPr/>
            </a:pPr>
            <a:r>
              <a:rPr lang="pl-PL" altLang="en-US" dirty="0">
                <a:solidFill>
                  <a:schemeClr val="tx1"/>
                </a:solidFill>
                <a:latin typeface="Courier New" panose="02070309020205020404" pitchFamily="49" charset="0"/>
                <a:cs typeface="Courier New" panose="02070309020205020404" pitchFamily="49" charset="0"/>
              </a:rPr>
              <a:t>@?/rdbms/admin/utlspadv.sql</a:t>
            </a:r>
            <a:endParaRPr lang="pl-PL" i="1" dirty="0">
              <a:solidFill>
                <a:schemeClr val="tx1"/>
              </a:solidFill>
              <a:latin typeface="Courier New" panose="02070309020205020404" pitchFamily="49" charset="0"/>
              <a:cs typeface="Courier New" panose="02070309020205020404" pitchFamily="49" charset="0"/>
            </a:endParaRPr>
          </a:p>
          <a:p>
            <a:pPr marL="1600200" lvl="2" indent="-457200">
              <a:buFont typeface="+mj-lt"/>
              <a:buAutoNum type="arabicPeriod"/>
              <a:defRPr/>
            </a:pPr>
            <a:r>
              <a:rPr lang="pl-PL" sz="2400" dirty="0">
                <a:solidFill>
                  <a:schemeClr val="tx1"/>
                </a:solidFill>
                <a:latin typeface="Times New Roman" panose="02020603050405020304" pitchFamily="18" charset="0"/>
                <a:cs typeface="Times New Roman" panose="02020603050405020304" pitchFamily="18" charset="0"/>
              </a:rPr>
              <a:t>Truncate table with monitoring data</a:t>
            </a:r>
          </a:p>
          <a:p>
            <a:pPr lvl="3" indent="0">
              <a:defRPr/>
            </a:pPr>
            <a:r>
              <a:rPr lang="pl-PL" altLang="en-US" dirty="0">
                <a:solidFill>
                  <a:schemeClr val="tx1"/>
                </a:solidFill>
                <a:latin typeface="Courier New" panose="02070309020205020404" pitchFamily="49" charset="0"/>
                <a:cs typeface="Courier New" panose="02070309020205020404" pitchFamily="49" charset="0"/>
              </a:rPr>
              <a:t>truncate table STREMAS$_PA_SHOW_COMP_STAT</a:t>
            </a:r>
            <a:endParaRPr lang="pl-PL" dirty="0">
              <a:solidFill>
                <a:schemeClr val="tx1"/>
              </a:solidFill>
              <a:latin typeface="Courier New" panose="02070309020205020404" pitchFamily="49" charset="0"/>
              <a:cs typeface="Courier New" panose="02070309020205020404" pitchFamily="49" charset="0"/>
            </a:endParaRPr>
          </a:p>
          <a:p>
            <a:pPr marL="1600200" lvl="2" indent="-457200">
              <a:buFont typeface="+mj-lt"/>
              <a:buAutoNum type="arabicPeriod"/>
              <a:defRPr/>
            </a:pPr>
            <a:r>
              <a:rPr lang="pl-PL" sz="2400" dirty="0">
                <a:solidFill>
                  <a:schemeClr val="tx1"/>
                </a:solidFill>
                <a:latin typeface="Times New Roman" panose="02020603050405020304" pitchFamily="18" charset="0"/>
                <a:cs typeface="Times New Roman" panose="02020603050405020304" pitchFamily="18" charset="0"/>
              </a:rPr>
              <a:t>Create directory object for report</a:t>
            </a:r>
          </a:p>
          <a:p>
            <a:pPr lvl="3" indent="0">
              <a:defRPr/>
            </a:pPr>
            <a:r>
              <a:rPr lang="en-GB" dirty="0">
                <a:solidFill>
                  <a:schemeClr val="tx1"/>
                </a:solidFill>
                <a:latin typeface="Courier New" panose="02070309020205020404" pitchFamily="49" charset="0"/>
                <a:cs typeface="Courier New" panose="02070309020205020404" pitchFamily="49" charset="0"/>
              </a:rPr>
              <a:t>create or replace directory temp as '/</a:t>
            </a:r>
            <a:r>
              <a:rPr lang="en-GB" dirty="0" err="1">
                <a:solidFill>
                  <a:schemeClr val="tx1"/>
                </a:solidFill>
                <a:latin typeface="Courier New" panose="02070309020205020404" pitchFamily="49" charset="0"/>
                <a:cs typeface="Courier New" panose="02070309020205020404" pitchFamily="49" charset="0"/>
              </a:rPr>
              <a:t>tmp</a:t>
            </a:r>
            <a:r>
              <a:rPr lang="en-GB" dirty="0">
                <a:solidFill>
                  <a:schemeClr val="tx1"/>
                </a:solidFill>
                <a:latin typeface="Courier New" panose="02070309020205020404" pitchFamily="49" charset="0"/>
                <a:cs typeface="Courier New" panose="02070309020205020404" pitchFamily="49" charset="0"/>
              </a:rPr>
              <a:t>' </a:t>
            </a:r>
            <a:endParaRPr lang="pl-PL" dirty="0">
              <a:solidFill>
                <a:schemeClr val="tx1"/>
              </a:solidFill>
              <a:latin typeface="Courier New" panose="02070309020205020404" pitchFamily="49" charset="0"/>
              <a:cs typeface="Courier New" panose="02070309020205020404" pitchFamily="49" charset="0"/>
            </a:endParaRPr>
          </a:p>
          <a:p>
            <a:pPr marL="1200150" lvl="1" indent="-457200">
              <a:buFont typeface="+mj-lt"/>
              <a:buAutoNum type="arabicPeriod"/>
              <a:defRPr/>
            </a:pPr>
            <a:r>
              <a:rPr lang="pl-PL" sz="2400" dirty="0">
                <a:solidFill>
                  <a:schemeClr val="tx1"/>
                </a:solidFill>
                <a:latin typeface="Times New Roman" panose="02020603050405020304" pitchFamily="18" charset="0"/>
                <a:cs typeface="Times New Roman" panose="02020603050405020304" pitchFamily="18" charset="0"/>
              </a:rPr>
              <a:t>Start data-collecting job</a:t>
            </a:r>
          </a:p>
          <a:p>
            <a:pPr lvl="2" indent="0">
              <a:defRPr/>
            </a:pPr>
            <a:r>
              <a:rPr lang="en-GB" dirty="0">
                <a:solidFill>
                  <a:schemeClr val="tx1"/>
                </a:solidFill>
                <a:latin typeface="Courier New" panose="02070309020205020404" pitchFamily="49" charset="0"/>
                <a:cs typeface="Courier New" panose="02070309020205020404" pitchFamily="49" charset="0"/>
              </a:rPr>
              <a:t>UTL_SPADV.START_MONITORING</a:t>
            </a:r>
            <a:endParaRPr lang="pl-PL" sz="2400" dirty="0">
              <a:solidFill>
                <a:schemeClr val="tx1"/>
              </a:solidFill>
              <a:latin typeface="Times New Roman" panose="02020603050405020304" pitchFamily="18" charset="0"/>
              <a:cs typeface="Times New Roman" panose="02020603050405020304" pitchFamily="18" charset="0"/>
            </a:endParaRPr>
          </a:p>
          <a:p>
            <a:pPr marL="1200150" lvl="1" indent="-457200">
              <a:buFont typeface="+mj-lt"/>
              <a:buAutoNum type="arabicPeriod"/>
              <a:defRPr/>
            </a:pPr>
            <a:r>
              <a:rPr lang="pl-PL" sz="2400" dirty="0">
                <a:solidFill>
                  <a:schemeClr val="tx1"/>
                </a:solidFill>
                <a:latin typeface="Times New Roman" panose="02020603050405020304" pitchFamily="18" charset="0"/>
                <a:cs typeface="Times New Roman" panose="02020603050405020304" pitchFamily="18" charset="0"/>
              </a:rPr>
              <a:t>Stop the job</a:t>
            </a:r>
          </a:p>
          <a:p>
            <a:pPr lvl="2" indent="0">
              <a:defRPr/>
            </a:pPr>
            <a:r>
              <a:rPr lang="en-GB" dirty="0">
                <a:solidFill>
                  <a:schemeClr val="tx1"/>
                </a:solidFill>
                <a:latin typeface="Courier New" panose="02070309020205020404" pitchFamily="49" charset="0"/>
                <a:cs typeface="Courier New" panose="02070309020205020404" pitchFamily="49" charset="0"/>
              </a:rPr>
              <a:t>UTL_SPADV.ST</a:t>
            </a:r>
            <a:r>
              <a:rPr lang="pl-PL" dirty="0">
                <a:solidFill>
                  <a:schemeClr val="tx1"/>
                </a:solidFill>
                <a:latin typeface="Courier New" panose="02070309020205020404" pitchFamily="49" charset="0"/>
                <a:cs typeface="Courier New" panose="02070309020205020404" pitchFamily="49" charset="0"/>
              </a:rPr>
              <a:t>OP</a:t>
            </a:r>
            <a:r>
              <a:rPr lang="en-GB" dirty="0">
                <a:solidFill>
                  <a:schemeClr val="tx1"/>
                </a:solidFill>
                <a:latin typeface="Courier New" panose="02070309020205020404" pitchFamily="49" charset="0"/>
                <a:cs typeface="Courier New" panose="02070309020205020404" pitchFamily="49" charset="0"/>
              </a:rPr>
              <a:t>_MONITORING</a:t>
            </a:r>
            <a:endParaRPr lang="pl-PL" dirty="0">
              <a:solidFill>
                <a:schemeClr val="tx1"/>
              </a:solidFill>
              <a:latin typeface="Courier New" panose="02070309020205020404" pitchFamily="49" charset="0"/>
              <a:cs typeface="Courier New" panose="02070309020205020404" pitchFamily="49" charset="0"/>
            </a:endParaRPr>
          </a:p>
          <a:p>
            <a:pPr marL="1200150" lvl="1" indent="-457200">
              <a:buFont typeface="+mj-lt"/>
              <a:buAutoNum type="arabicPeriod"/>
              <a:defRPr/>
            </a:pPr>
            <a:r>
              <a:rPr lang="pl-PL" sz="2400" dirty="0">
                <a:solidFill>
                  <a:schemeClr val="tx1"/>
                </a:solidFill>
                <a:latin typeface="Times New Roman" panose="02020603050405020304" pitchFamily="18" charset="0"/>
                <a:cs typeface="Times New Roman" panose="02020603050405020304" pitchFamily="18" charset="0"/>
              </a:rPr>
              <a:t>Generate report</a:t>
            </a:r>
          </a:p>
          <a:p>
            <a:pPr lvl="2" indent="0">
              <a:defRPr/>
            </a:pPr>
            <a:r>
              <a:rPr lang="en-GB" dirty="0">
                <a:solidFill>
                  <a:schemeClr val="tx1"/>
                </a:solidFill>
                <a:latin typeface="Courier New" panose="02070309020205020404" pitchFamily="49" charset="0"/>
                <a:cs typeface="Courier New" panose="02070309020205020404" pitchFamily="49" charset="0"/>
              </a:rPr>
              <a:t>UTL_SPADV.SHOW_STATS_HTML</a:t>
            </a:r>
            <a:endParaRPr lang="pl-PL" dirty="0">
              <a:solidFill>
                <a:schemeClr val="tx1"/>
              </a:solidFill>
              <a:latin typeface="Courier New" panose="02070309020205020404" pitchFamily="49" charset="0"/>
              <a:cs typeface="Courier New" panose="02070309020205020404" pitchFamily="49" charset="0"/>
            </a:endParaRPr>
          </a:p>
          <a:p>
            <a:pPr lvl="2" indent="0">
              <a:defRPr/>
            </a:pPr>
            <a:r>
              <a:rPr lang="en-GB" dirty="0">
                <a:solidFill>
                  <a:schemeClr val="tx1"/>
                </a:solidFill>
                <a:latin typeface="Courier New" panose="02070309020205020404" pitchFamily="49" charset="0"/>
                <a:cs typeface="Courier New" panose="02070309020205020404" pitchFamily="49" charset="0"/>
              </a:rPr>
              <a:t>UTL_SPADV.SHOW_STATS</a:t>
            </a:r>
            <a:endParaRPr lang="pl-PL" dirty="0">
              <a:solidFill>
                <a:schemeClr val="tx1"/>
              </a:solidFill>
              <a:latin typeface="Courier New" panose="02070309020205020404" pitchFamily="49" charset="0"/>
              <a:cs typeface="Courier New" panose="02070309020205020404" pitchFamily="49" charset="0"/>
            </a:endParaRPr>
          </a:p>
          <a:p>
            <a:pPr marL="1200150" lvl="1" indent="-457200">
              <a:buFont typeface="+mj-lt"/>
              <a:buAutoNum type="arabicPeriod"/>
              <a:defRPr/>
            </a:pPr>
            <a:endParaRPr lang="pl-PL"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672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 calcmode="lin" valueType="num">
                                      <p:cBhvr additive="base">
                                        <p:cTn id="12" dur="500" fill="hold"/>
                                        <p:tgtEl>
                                          <p:spTgt spid="8">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8">
                                            <p:txEl>
                                              <p:pRg st="2" end="2"/>
                                            </p:txEl>
                                          </p:spTgt>
                                        </p:tgtEl>
                                        <p:attrNameLst>
                                          <p:attrName>style.visibility</p:attrName>
                                        </p:attrNameLst>
                                      </p:cBhvr>
                                      <p:to>
                                        <p:strVal val="visible"/>
                                      </p:to>
                                    </p:set>
                                    <p:animEffect transition="in" filter="wipe(down)">
                                      <p:cBhvr>
                                        <p:cTn id="18" dur="500"/>
                                        <p:tgtEl>
                                          <p:spTgt spid="8">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 calcmode="lin" valueType="num">
                                      <p:cBhvr additive="base">
                                        <p:cTn id="23" dur="500" fill="hold"/>
                                        <p:tgtEl>
                                          <p:spTgt spid="8">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Effect transition="in" filter="wipe(down)">
                                      <p:cBhvr>
                                        <p:cTn id="29" dur="500"/>
                                        <p:tgtEl>
                                          <p:spTgt spid="8">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8">
                                            <p:txEl>
                                              <p:pRg st="5" end="5"/>
                                            </p:txEl>
                                          </p:spTgt>
                                        </p:tgtEl>
                                        <p:attrNameLst>
                                          <p:attrName>style.visibility</p:attrName>
                                        </p:attrNameLst>
                                      </p:cBhvr>
                                      <p:to>
                                        <p:strVal val="visible"/>
                                      </p:to>
                                    </p:set>
                                    <p:anim calcmode="lin" valueType="num">
                                      <p:cBhvr additive="base">
                                        <p:cTn id="34" dur="500" fill="hold"/>
                                        <p:tgtEl>
                                          <p:spTgt spid="8">
                                            <p:txEl>
                                              <p:pRg st="5" end="5"/>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8">
                                            <p:txEl>
                                              <p:pRg st="6" end="6"/>
                                            </p:txEl>
                                          </p:spTgt>
                                        </p:tgtEl>
                                        <p:attrNameLst>
                                          <p:attrName>style.visibility</p:attrName>
                                        </p:attrNameLst>
                                      </p:cBhvr>
                                      <p:to>
                                        <p:strVal val="visible"/>
                                      </p:to>
                                    </p:set>
                                    <p:animEffect transition="in" filter="wipe(down)">
                                      <p:cBhvr>
                                        <p:cTn id="40" dur="500"/>
                                        <p:tgtEl>
                                          <p:spTgt spid="8">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8">
                                            <p:txEl>
                                              <p:pRg st="7" end="7"/>
                                            </p:txEl>
                                          </p:spTgt>
                                        </p:tgtEl>
                                        <p:attrNameLst>
                                          <p:attrName>style.visibility</p:attrName>
                                        </p:attrNameLst>
                                      </p:cBhvr>
                                      <p:to>
                                        <p:strVal val="visible"/>
                                      </p:to>
                                    </p:set>
                                    <p:animEffect transition="in" filter="fade">
                                      <p:cBhvr>
                                        <p:cTn id="45" dur="500"/>
                                        <p:tgtEl>
                                          <p:spTgt spid="8">
                                            <p:txEl>
                                              <p:pRg st="7" end="7"/>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8">
                                            <p:txEl>
                                              <p:pRg st="8" end="8"/>
                                            </p:txEl>
                                          </p:spTgt>
                                        </p:tgtEl>
                                        <p:attrNameLst>
                                          <p:attrName>style.visibility</p:attrName>
                                        </p:attrNameLst>
                                      </p:cBhvr>
                                      <p:to>
                                        <p:strVal val="visible"/>
                                      </p:to>
                                    </p:set>
                                    <p:animEffect transition="in" filter="wipe(down)">
                                      <p:cBhvr>
                                        <p:cTn id="50" dur="500"/>
                                        <p:tgtEl>
                                          <p:spTgt spid="8">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8">
                                            <p:txEl>
                                              <p:pRg st="9" end="9"/>
                                            </p:txEl>
                                          </p:spTgt>
                                        </p:tgtEl>
                                        <p:attrNameLst>
                                          <p:attrName>style.visibility</p:attrName>
                                        </p:attrNameLst>
                                      </p:cBhvr>
                                      <p:to>
                                        <p:strVal val="visible"/>
                                      </p:to>
                                    </p:set>
                                    <p:animEffect transition="in" filter="fade">
                                      <p:cBhvr>
                                        <p:cTn id="55" dur="500"/>
                                        <p:tgtEl>
                                          <p:spTgt spid="8">
                                            <p:txEl>
                                              <p:pRg st="9" end="9"/>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nodeType="clickEffect">
                                  <p:stCondLst>
                                    <p:cond delay="0"/>
                                  </p:stCondLst>
                                  <p:childTnLst>
                                    <p:set>
                                      <p:cBhvr>
                                        <p:cTn id="59" dur="1" fill="hold">
                                          <p:stCondLst>
                                            <p:cond delay="0"/>
                                          </p:stCondLst>
                                        </p:cTn>
                                        <p:tgtEl>
                                          <p:spTgt spid="8">
                                            <p:txEl>
                                              <p:pRg st="10" end="10"/>
                                            </p:txEl>
                                          </p:spTgt>
                                        </p:tgtEl>
                                        <p:attrNameLst>
                                          <p:attrName>style.visibility</p:attrName>
                                        </p:attrNameLst>
                                      </p:cBhvr>
                                      <p:to>
                                        <p:strVal val="visible"/>
                                      </p:to>
                                    </p:set>
                                    <p:animEffect transition="in" filter="wipe(down)">
                                      <p:cBhvr>
                                        <p:cTn id="60" dur="500"/>
                                        <p:tgtEl>
                                          <p:spTgt spid="8">
                                            <p:txEl>
                                              <p:pRg st="10" end="1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8">
                                            <p:txEl>
                                              <p:pRg st="11" end="11"/>
                                            </p:txEl>
                                          </p:spTgt>
                                        </p:tgtEl>
                                        <p:attrNameLst>
                                          <p:attrName>style.visibility</p:attrName>
                                        </p:attrNameLst>
                                      </p:cBhvr>
                                      <p:to>
                                        <p:strVal val="visible"/>
                                      </p:to>
                                    </p:set>
                                    <p:animEffect transition="in" filter="fade">
                                      <p:cBhvr>
                                        <p:cTn id="65" dur="500"/>
                                        <p:tgtEl>
                                          <p:spTgt spid="8">
                                            <p:txEl>
                                              <p:pRg st="11" end="11"/>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nodeType="clickEffect">
                                  <p:stCondLst>
                                    <p:cond delay="0"/>
                                  </p:stCondLst>
                                  <p:childTnLst>
                                    <p:set>
                                      <p:cBhvr>
                                        <p:cTn id="69" dur="1" fill="hold">
                                          <p:stCondLst>
                                            <p:cond delay="0"/>
                                          </p:stCondLst>
                                        </p:cTn>
                                        <p:tgtEl>
                                          <p:spTgt spid="8">
                                            <p:txEl>
                                              <p:pRg st="12" end="12"/>
                                            </p:txEl>
                                          </p:spTgt>
                                        </p:tgtEl>
                                        <p:attrNameLst>
                                          <p:attrName>style.visibility</p:attrName>
                                        </p:attrNameLst>
                                      </p:cBhvr>
                                      <p:to>
                                        <p:strVal val="visible"/>
                                      </p:to>
                                    </p:set>
                                    <p:animEffect transition="in" filter="wipe(down)">
                                      <p:cBhvr>
                                        <p:cTn id="70" dur="500"/>
                                        <p:tgtEl>
                                          <p:spTgt spid="8">
                                            <p:txEl>
                                              <p:pRg st="12" end="12"/>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nodeType="clickEffect">
                                  <p:stCondLst>
                                    <p:cond delay="0"/>
                                  </p:stCondLst>
                                  <p:childTnLst>
                                    <p:set>
                                      <p:cBhvr>
                                        <p:cTn id="74" dur="1" fill="hold">
                                          <p:stCondLst>
                                            <p:cond delay="0"/>
                                          </p:stCondLst>
                                        </p:cTn>
                                        <p:tgtEl>
                                          <p:spTgt spid="8">
                                            <p:txEl>
                                              <p:pRg st="13" end="13"/>
                                            </p:txEl>
                                          </p:spTgt>
                                        </p:tgtEl>
                                        <p:attrNameLst>
                                          <p:attrName>style.visibility</p:attrName>
                                        </p:attrNameLst>
                                      </p:cBhvr>
                                      <p:to>
                                        <p:strVal val="visible"/>
                                      </p:to>
                                    </p:set>
                                    <p:animEffect transition="in" filter="wipe(down)">
                                      <p:cBhvr>
                                        <p:cTn id="75" dur="500"/>
                                        <p:tgtEl>
                                          <p:spTgt spid="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Streams Performance Advisor</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7</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5575" y="1421493"/>
            <a:ext cx="77470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99769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Automatic Workload Repository</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8</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extBox 4"/>
          <p:cNvSpPr txBox="1">
            <a:spLocks noChangeArrowheads="1"/>
          </p:cNvSpPr>
          <p:nvPr/>
        </p:nvSpPr>
        <p:spPr bwMode="auto">
          <a:xfrm>
            <a:off x="155575" y="1295400"/>
            <a:ext cx="79565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bg1"/>
                </a:solidFill>
                <a:latin typeface="Arial" charset="0"/>
                <a:ea typeface="ＭＳ Ｐゴシック" pitchFamily="34" charset="-128"/>
              </a:defRPr>
            </a:lvl1pPr>
            <a:lvl2pPr marL="1200150" indent="-457200" eaLnBrk="0" hangingPunct="0">
              <a:defRPr>
                <a:solidFill>
                  <a:schemeClr val="bg1"/>
                </a:solidFill>
                <a:latin typeface="Arial" charset="0"/>
                <a:ea typeface="ＭＳ Ｐゴシック" pitchFamily="34" charset="-128"/>
              </a:defRPr>
            </a:lvl2pPr>
            <a:lvl3pPr eaLnBrk="0" hangingPunct="0">
              <a:defRPr>
                <a:solidFill>
                  <a:schemeClr val="bg1"/>
                </a:solidFill>
                <a:latin typeface="Arial" charset="0"/>
                <a:ea typeface="ＭＳ Ｐゴシック" pitchFamily="34" charset="-128"/>
              </a:defRPr>
            </a:lvl3pPr>
            <a:lvl4pPr eaLnBrk="0" hangingPunct="0">
              <a:defRPr>
                <a:solidFill>
                  <a:schemeClr val="bg1"/>
                </a:solidFill>
                <a:latin typeface="Arial" charset="0"/>
                <a:ea typeface="ＭＳ Ｐゴシック" pitchFamily="34" charset="-128"/>
              </a:defRPr>
            </a:lvl4pPr>
            <a:lvl5pPr eaLnBrk="0" hangingPunct="0">
              <a:defRPr>
                <a:solidFill>
                  <a:schemeClr val="bg1"/>
                </a:solidFill>
                <a:latin typeface="Arial" charset="0"/>
                <a:ea typeface="ＭＳ Ｐゴシック" pitchFamily="34"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defRPr>
                <a:solidFill>
                  <a:schemeClr val="bg1"/>
                </a:solidFill>
                <a:latin typeface="Arial" charset="0"/>
                <a:ea typeface="ＭＳ Ｐゴシック" pitchFamily="34"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defRPr>
                <a:solidFill>
                  <a:schemeClr val="bg1"/>
                </a:solidFill>
                <a:latin typeface="Arial" charset="0"/>
                <a:ea typeface="ＭＳ Ｐゴシック" pitchFamily="34"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defRPr>
                <a:solidFill>
                  <a:schemeClr val="bg1"/>
                </a:solidFill>
                <a:latin typeface="Arial" charset="0"/>
                <a:ea typeface="ＭＳ Ｐゴシック" pitchFamily="34"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defRPr>
                <a:solidFill>
                  <a:schemeClr val="bg1"/>
                </a:solidFill>
                <a:latin typeface="Arial" charset="0"/>
                <a:ea typeface="ＭＳ Ｐゴシック" pitchFamily="34" charset="-128"/>
              </a:defRPr>
            </a:lvl9pPr>
          </a:lstStyle>
          <a:p>
            <a:pPr lvl="1" algn="just" eaLnBrk="1" hangingPunct="1">
              <a:buFont typeface="Arial" charset="0"/>
              <a:buAutoNum type="arabicPeriod"/>
            </a:pPr>
            <a:r>
              <a:rPr lang="pl-PL" altLang="en-US" dirty="0">
                <a:solidFill>
                  <a:schemeClr val="tx1"/>
                </a:solidFill>
                <a:latin typeface="Courier New" pitchFamily="49" charset="0"/>
                <a:cs typeface="Courier New" pitchFamily="49" charset="0"/>
              </a:rPr>
              <a:t>EXEC dbms_workload_repository.create_snapshot</a:t>
            </a:r>
          </a:p>
          <a:p>
            <a:pPr lvl="1" algn="just" eaLnBrk="1" hangingPunct="1">
              <a:buFont typeface="Arial" charset="0"/>
              <a:buAutoNum type="arabicPeriod"/>
            </a:pPr>
            <a:endParaRPr lang="pl-PL" altLang="en-US" dirty="0">
              <a:solidFill>
                <a:schemeClr val="tx1"/>
              </a:solidFill>
              <a:latin typeface="Courier New" pitchFamily="49" charset="0"/>
              <a:cs typeface="Courier New" pitchFamily="49" charset="0"/>
            </a:endParaRPr>
          </a:p>
          <a:p>
            <a:pPr lvl="1" algn="just" eaLnBrk="1" hangingPunct="1">
              <a:buFont typeface="Arial" charset="0"/>
              <a:buAutoNum type="arabicPeriod"/>
            </a:pPr>
            <a:r>
              <a:rPr lang="pl-PL" altLang="en-US" dirty="0">
                <a:solidFill>
                  <a:schemeClr val="tx1"/>
                </a:solidFill>
                <a:latin typeface="Courier New" pitchFamily="49" charset="0"/>
                <a:cs typeface="Courier New" pitchFamily="49" charset="0"/>
              </a:rPr>
              <a:t>@$ORACLE_HOME/rdbms/admin/awrrpt.sql</a:t>
            </a:r>
          </a:p>
        </p:txBody>
      </p:sp>
      <p:pic>
        <p:nvPicPr>
          <p:cNvPr id="11"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16931" y="2219325"/>
            <a:ext cx="4033838" cy="385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2942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wipe(down)">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l-PL" dirty="0" smtClean="0">
                <a:ea typeface="ＭＳ Ｐゴシック" pitchFamily="34" charset="-128"/>
              </a:rPr>
              <a:t>Automatic Workload Repository</a:t>
            </a:r>
            <a:endParaRPr lang="en-GB" dirty="0"/>
          </a:p>
        </p:txBody>
      </p:sp>
      <p:sp>
        <p:nvSpPr>
          <p:cNvPr id="2" name="Slide Number Placeholder 1"/>
          <p:cNvSpPr>
            <a:spLocks noGrp="1"/>
          </p:cNvSpPr>
          <p:nvPr>
            <p:ph type="sldNum" sz="quarter" idx="4"/>
          </p:nvPr>
        </p:nvSpPr>
        <p:spPr>
          <a:xfrm>
            <a:off x="8229600" y="6324599"/>
            <a:ext cx="501424" cy="365125"/>
          </a:xfrm>
        </p:spPr>
        <p:txBody>
          <a:bodyPr/>
          <a:lstStyle/>
          <a:p>
            <a:fld id="{17918391-D411-FE40-AAD7-861AE5233E0E}" type="slidenum">
              <a:rPr lang="en-US" smtClean="0">
                <a:solidFill>
                  <a:prstClr val="white"/>
                </a:solidFill>
              </a:rPr>
              <a:pPr/>
              <a:t>9</a:t>
            </a:fld>
            <a:endParaRPr lang="en-US" dirty="0">
              <a:solidFill>
                <a:prstClr val="white"/>
              </a:solidFill>
            </a:endParaRPr>
          </a:p>
        </p:txBody>
      </p:sp>
      <p:sp>
        <p:nvSpPr>
          <p:cNvPr id="7" name="Footer Placeholder 3"/>
          <p:cNvSpPr txBox="1">
            <a:spLocks/>
          </p:cNvSpPr>
          <p:nvPr/>
        </p:nvSpPr>
        <p:spPr>
          <a:xfrm>
            <a:off x="3810001" y="6324600"/>
            <a:ext cx="4724400" cy="365125"/>
          </a:xfrm>
          <a:prstGeom prst="rect">
            <a:avLst/>
          </a:prstGeom>
        </p:spPr>
        <p:txBody>
          <a:bodyPr vert="horz" lIns="91440" tIns="45720" rIns="91440" bIns="45720" rtlCol="0" anchor="ctr"/>
          <a:lstStyle>
            <a:defPPr>
              <a:defRPr lang="en-US"/>
            </a:defPPr>
            <a:lvl1pPr marL="0" algn="r" defTabSz="914400" rtl="0" eaLnBrk="1" latinLnBrk="0" hangingPunct="1">
              <a:defRPr sz="1500" b="0" i="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sz="1200" b="1" dirty="0" smtClean="0"/>
              <a:t>Replication Technology Evolution for ATLAS Data Workshop</a:t>
            </a:r>
            <a:endParaRPr lang="en-US" sz="1200" b="1" dirty="0"/>
          </a:p>
        </p:txBody>
      </p:sp>
      <p:sp>
        <p:nvSpPr>
          <p:cNvPr id="9" name="AutoShape 2" descr="data:image/jpeg;base64,/9j/4AAQSkZJRgABAQAAAQABAAD/2wCEAAkGBxAMEBINDRAQDw8QEA8PDw8NDxIPDw0PFRIaGBQSFBQYKC0gGBolHRcVIj0hJSk3Li4xGB8zODMsOSotMi0BCgoKDA0OFxAQFCwfIB0sLCwtNywsLC0sLSwsLC8sLC8uLCwsLCwsLC4tLCwsNyw3LC8sLCwsLCwsLCwsLCwsN//AABEIAOEA4QMBEQACEQEDEQH/xAAbAAEAAQUBAAAAAAAAAAAAAAAAAQIDBAUGB//EAEoQAAEDAgMGAQoBBwkHBQAAAAEAAgMEEQUSIQYTFDFRkUEHIjJSU2FxgaGiFxUjQlRik8EzZHJzpLPR0uI1NkOx4fDxFmOSlLL/xAAaAQEBAAMBAQAAAAAAAAAAAAAAAQIDBAUG/8QAOBEBAAEDAQMGDgEFAQEAAAAAAAECAxEEBRIhMUFRYaHhBhMUFiIyU3GBkbHB0fCiFTM1QpI0I//aAAwDAQACEQMRAD8A9fuqyTlPQ9igZT0PYoGU9D2KBlPQ9igZT0PYoGU9D2QMp6HsUDKeh7FAynoexQMp6HsUDKeh7FAynoexQMp6HsUDKeh7FAynoexQMp6HsUDKeh7FAynoexQMp6HsUDKeh7FAynoexQMp6HsUDKeh7FAynoexQMp6HsUDKeh7FBBQLoKLoNjNKGC5vztooxWeOb0d2CLg45vR3YIYOOb0d2CGDjm9Hdghg45vR3YIYOOb0d2CGDjm9Hdghg45vR3YIYOOb0d2CGDjm9Hdghg45vR3YIYOOb0d2CGDjm9Hdghg45vR3YIYOOb0d2CGDjm9Hdghg45vR3YIYOOb0d2CGDjm9Hdghg45vR3YIYOOb0d2CGDjm9Hdghg45vR3YIYOOb0d2CGFyGoDzYA6a6omGJUHz3fH+CrKFCCEGbXej8wokMHKqplQMqBlQMqBlQMqBlQMqBlQMqBlQMqBlQMqBlQMqBlQMqBlQMqBlQMqBlQZNCLOPw/iokrVR6bvj/BVYUIKiEGZWej8wokMOyqlkCyBZAsgWQLIFkCyBZAsgWQLIFkCyBZAsgWQLIFkCyBZAsgWQX6Pmfgokrc4893x/gqqiyC4QiMmq9H5hQhj5VVMqBlQMqBlQMqBlQLIGVAyoGVAyoGVAyoGVAyoGVAyoGVAyoGVAyoGVAyoLtMNT8FElRKPOP8A34KimyKuFqiL0/L5oizlRU5UEWQTlQMqBlQMqBZAyoGVAyoIsgnKgZUDKgZUDKgZUDKgiyBZBOVAyoGVBXCNfkgoeNSgjKgukIiqTl80FNkCyBZAsgWQLIFkCyBZAsgWQLIFkCyBZAsgWQLIFkCyBZAsgWQLIKmDVBSRqUDKgrIQS5BFkE2QLIFkCyBZAsgWQLIFkCyBZAsgWQLIFkCyBZAsgWQLIFkCyBZACCEEoBQHICAgICAgICAgICAgICAgICAgICAgICAgIAQQglAKA5AQEC6BdAQLoF0C6AgICAgICBdAugi6CUBAQEC6BdBF0EhBCCUAoDkHE+UTa9+HBtLSa1UwuDbNuWE2BDfFxN7D3LRduTTwh7mx9l06mZu3fUp7Z/Ec7n6Xye4jWt31dWuje7zt28vne2/ragNPuCwizXPGZelXtvRWJ3LFnMRz8I+2ZXvwol/Xz+5d/mV8RPSw85LfsO3uUS+TGrhBfTV/5wDzRaSG/uzgm3ZSbFXNKx4Qaaud27Y4fCezDN2G2uqG1H5KxTNvgSyOR9s+cC+R5Gjrjk7x053Ctu5VE7tTRtTZlibPlWl9XniOT3x94c7trSPq8cdStkMe9dTsDtSGkxN1sFjcjNzD0tmXabOzIuzTnd3p7ZbT8KZ/18fu3/5ll4irpcvnJZ9h2x+D8KqgaivFxqPzbxr8cyeIq6U847E8tjtj8LuwWOVdJXOwavc6Q3e2NznF5je1uYWcdSxzRfXlpyUtVVU1bksdraPTXtNGssRjp5sxPDk6Yl6eup8q8s8o+Ny19SzBqIk+eGzZXEbyU/8ADJ9Vo1P/AEXLeq3p3IfWbG0lvT2atZf6OHVHT755u9c8meOyUsz8HrSQ5rnCDOfQe30ornwNrj59QrZrmJ3ZY7b0dF23TrLPJPLjnief8vTiV0vlXlGMbSV2OVTqHCi6OBpIMjHGMva02Mj5Bq1nQDn772XJVXVcndpfX6bQaTQWIv6uM1TzcuOqI55+i7+FlS7V9eC48/Me7X4k6rLxFXSw84rEcIscPfH4R+FM/wCvj92//MniKulfOSz7Dtj8NttRgzcMwOSnjcXOG5dJLqHSyGRuZ38LdAFlVRu28OPQaqrVbTpuVRwnOI6IxLN8lDicNYSSTvZtTr+krY9T5tG34iNZV7o+jsVueKIPJ8a2lrsbqjQ4S50cDSbyMduzIAdZHyDVrOgHP33sOWququd2l9fptBpNBYi/q4zVPNPHHVEc8rv4WVLvOfXjMfS8yR2vxJ1V8RV0sPOKxHCLHD3x+EfhTP8Ar4/dv/zJ4ielfOSz7Dtj8OvpNmOFoOChdmeQXSyG7TPI5pBcTry0IH7DQtsUYpw8W5tDxuq8dXHDmjoj95ffMtrgVG+niEchBN9ADcNGUC1/eQXfFxWVMYhyam7Tcr3qY/f3h8GesnOlAKA5B5NiQadp2770N5Bkz8s3DN3dr/8AuW+a5J/vcf3g+vs5/ok7nLic/wDXHs7HrK63yAgIPJvKJl/LNHurb29Lny882+8y/vtb6LkvevGOr6vr9j739Ovb3J6WP+eKjG/95Y/66l/u2q1f3fkum/wtXuq+rr9q9r5cJeN7Rukhd6E7JRkJ9V2nmu9x5+F9VtruTRPI8bQbLo1lPo3oiqOWJjj9eLnn+V1ljlo3X8LzC1/fotflHU9KPBivPG9Hy71nYPC6rEMQdjNUwxsBe9l25RI9zMrWsB5sa08/cOeqlumaqt+We1tRp9NpI0dqczwz1RE549czzdzsNu9oxhdK57SN/JeOBp9Y83/Bo1+Nh4rddr3Y63jbK0M6u/FM+rHGfx8XN+SzBGwtdiVU4b+e+63jhnER5yG+t3H6fFarNGPSl6e3tZNdUaa1Ho08uOno+H19yz5VcHbdmKUr2iWMtE2RwzaEbuUe8HTt0S9T/tDPYOqnjpbscKuTPbHxb/C9ojimFTTRkcSynlZK0aETCM+cB0PMf9FnFe9RPS8+/oY0mvooq9WaomPdn7NJ5FAzc1JFt5vI83Xd5fN+uZYafHF3eE2/4y30Yn554/Z6Uul8wIOV8p/+y5/jD/etWu96kvX2H/7aPj9JY/km/wBmM/rZv/0sbHqfNnt//wBtXuj6OyW54rX7Q5+Eqd1/KcPPktzzbs2WNWd2cOjSbnlFvf5N6M/N4lsW7FBvvyRf/h7+wgJt52T+V8PS5Ljo3/8AT7fd91tP+n+h5X149bqz6vwdPvNqf2//AIUX+Czxf6Z7HlY8Hv3fS1+1JIHnC5tctorD3nRMX/3BMeD37vvTMNhkjiYyeQzSho3kpa1ud/iQ1oAAXVTExHGXy16qiquZop3Y5o6PmyQq1oQSgFAcg4fyi7IPr8tZSaVUIAyg5TK0G4s7weDe3/haLtuauMPd2PtOnT5s3vUq7O6WgpfKXV0Q3GIUZdK3TM4up3utpdzSCCfeFhF+qOFUPRr2Bpr87+nvYifjH1X/AMXh+pH/AOx/pV8o6mvzYq9t/HvW5vKvLKMlLRDeu0bmkdLr/QaAT3UnUTzQyp8G7dE71296MdWO2ZZmw+ylTLUnFsUzCUkvjjfo8vIsHuH6IA5N+HKytu3MzvVNO1NpWKLPkml9XnmOT3R0555avGv95Y/66l/umrGr+7HwdWm/wtXuq+r1aspI6hjoZmNkjeLOY4XBC6piJjEvkrdyu3VFdE4mHk2NYDVbNz8bQ/nqQmz2yNz5Bf0JR06PH08eWqiq3OYng+v02s0+1LXiL/o182OGeuPvDvtnNr6XEIHTteInRMLp4pHAOhAGrr+Lff8A8uS30XaaofPa3Zmo012KJjO9yTHP39Tzyna/ajFC91xRw2NiTZkAOjf6TyP+fRc8f/Wvq+3e+krmjZOhxHr1fX8U/vK7ja3YaDFTG/Mad8Td3mjYCHRj0Wke7w+JW65Zpr4vB2fti9pIqjG9FXHj097n/wAIov1x/wC5b/isPJo6ex6PnPc9lHzaSASbK4kGSOMlLM0B7spAlhJ9LL6zT9L9VhxtV8XdXNG19HmmMV09k/if3kZeJYJW4HUnEMJBmpZQXAMaZGiN2uR7G6lutw4fTxs0VW53qeRqs6vS6+z5Pq/Rrp+HGOeJnn6YZLPK44Cz6IZhobTlov8AAt0WXlHU1T4MxPGm9w93eq/F7+Zf2j/SnlHUnmxPtv497ZbQ4lNimCTVDqcwh+7fGwPMjnRNkaTIdBYc/kLrKqqa7czhy6Oxa0m0qLcXN7GYnhjjieHK5TZPyg/kumbS8Nvcr3uz77JfMb2tlK1UXd2MYevtDYk6u9N3xmMxHN0fFufxe/mX9o/0rPyjqcXmxPtv497OwPyjyYhOylhofOkNiTPdrGfpPd5vID/BWm/NU4iHPqtg0aa1Vdrv8nVyzzRytRjGz9dgNU6uwtpkp35iWNaXhjSbmORg1LQeRHK3h44VUVUTml2afW6TaNiLGqnFUfDPXE9PTC+zyuOAtJRDMNHWnLRf4Fuiy8o6mE+DMT6t7h7u9V+L38y/tH+lPKOrtTzYn238e93GyuMSYjTiqkg4dryd00vzuewfpnQWBN7fC/it1uqaozh4Ov0tGmuzapr3pjl4Y49HLLchZuJCCUAoDkBAQEBAQLICAgICAgICAgICBZAQEBAQEBAQAghBKAUByAgsb2T2f3hA3sns/vCBvZPZ/eEDeyez+8IG9k9n94QN7J7P7wgb2T2f3hA3sns/vCBvZPZ/eEDeyez+8IG9k9n94QN7J7P7wgb2T2f3hA3sns/vCBvZPZ/eEDeyez+8IG9k9n94QN7J7P7wgb2T2f3hA3sns/vCBvZPZ/eEDeyez+8ILrCSLkWPS97fNBUEEIJQCgOQEBAQEBAQEBAQEBAQEBAQEBAQEBAQEBAQAghBKAUByAg5vygVlZR0E1Zh72CWmYZnMljEjJIm6ye8ENuefh8wGjg2pqanAWYpTStdWFg8wQB7ZajeZNwIxrz0Bvfx1VDY3bCbEsEmxCSVgq4uIDt3EMkcrNY2BnjmBZ43OY2soOqpa7g4I/ypVU7Zywuke9zKePMG3eGBx9Fuut/C6DReVOpcMHqKqlnkjfG2OWKalmLMwMjR6TdHNIJQZ2yeNwCjoIairi4uajpnCOeobxMxdGPOyuOZxNjr46oOa8pFTNT4tgohnqI2VNS9s8TJ5GxSCN0WW7AbfpuuOR0Qeh1lbDTgOnljha5wa0zSNjDnHk0F3M+5Ao6yKobngljlZctzRPbI3MOYu3xCDErNoKKnLmz1lLEWENeJamKMscRcBwcdCfegw8WxOCropXUmJU9OHgxx10csMscMmhNjfKTbwvfVBnYK7JSQmSpbVWhYXVgyBlR5usoym1jz5/NBVTYxSz5dzU08mf0N3NG/P/RsdeR5dEGs2/x92EYdUV0bQ+SJrBG11y3PJI1jS63MAuBt42QYmGsrJeGqqTFOOppHsNQHw0oaY7HNuXRtBbY2u12Y2HMHmHR1uIQUwBqJooQ6+UzSNjDrC5tmOthqgiTEoGRtndPC2FwBZK6VgieDyIeTY3QWmY3SOcxjaqnLpYzLE0Txl00QBJkYL+c2wJuNNEGTHVxv0bIxxAucr2mw66eCCDWxBjpTLGI2C73mRuRg6udyCCilxKnnD3QzwyiM2kMUrHiM2vZxB83TXVBjO2ioQx8praQRxua2R5qYgyJzvRa917NJ8AeaDZNIIuNQdQRqCEEhBCCUAoDkBBTJGHgtcAWuBa4HkQRYgoPIPJdhM9HiNbhDxejw+pFZG5xOYvljcyEdCCw5vcWdqLeyuCzUOPVmDsaOBlfFih0sGxRvzRNaOX8o5jfhEg2WztVJJtLikU72Nm3MTKVs8ZkHCjKS2MZhYG7XG3PVBG1WzseEYBidLBO+Zmdsu7cAG0rpJGOMbAPRbyOX9q/ioNdtrgtINloKl0UbKiOnoXxzBoEpldkBBfzdcE8+nuVFW1j5nVGyZq78QTefPo7eltNmze+91BtIHSS7XvbV6shw8uoA70W5gwPey/6RvMCR0t4Ki2TK3amphon7uOXDg6uLfQim3ZEUjhyzD818iVBhbPYXUSbPVOGR0/FTzSzsZUwyxSU1W58l+JExIuGnS51uxUbzbLCDSbMzU84ifNFSRbx7I2ta6cFoLxpz/a5lQcptnVvjwHAY3Eto5TQtrCDYOYImkMd7rB5t+yOio9hqaWnlED3iMiKRj6Z2gyPykN3ZHVpIsOYKgsbSPphTujrg11NO6OmkD9G/nnBjbnw1I18OaDyyfZqfZLEaOXDKiSWir6yOllo5Tmd551OmjrC5DrAiwvcEqjbYNVyv2pxCKZ7WSiljbRiaMvbw4yOc2PUcz5x+DuigvY9szDhmDYtTsmM7HNkqRDI1u7o5H+cGxD9EXsQOY0PigzvJrstQ8Dh1fw7DVtp2ScQbmUudEWEOd4tDTYNOgsLWsg0UzHbNY8808GamxmIiJkbLBlczky49FpcbnwAkv+iqKPKVAMLdgtMC2Oh40yVj8gbDJUB7HCSVosOZlda9ufQIO3/9ONbiceKvqS2Z8JpXQxRhkNWwBzhnBJJI53v+iFBwfk32ZosQqMbjqqeOaNmIzRxsdfJE0ySC8YGjXW0zDXTmqPYYowxoY0Wa0BrQOQAFgFBUEEIJQCgOQEBBajpmNe+VrGiSQMEjwPOeGXygnxtc90AUzBIZso3pYIy+3nFgJIbfpck/NBgYts9R1z2S1VPHJLF/JykFssf9F7bED5oL0uEU0kBpHwRup3XzQuYDG67sxJHib63531QY0WzNGwRAQNc2nsadkrnyx05AsDGx5IYR1A0QV4hs7Q1b99VUdLPLYN3k9PHK/KOQzOF7IL9bhMFQY3SxNc6E3hkF2yQm1ju3ts5ummhQYVbRR0FLVS0lK2WV0UsrohcyVsgYbNe83c8nlrcoPHdmMLwGanEv5UnwqtIzVEUdSaRtPN+kxjJNS0H9onTtUenbH4dJWYdHFjLGVpbLLun1cALp4GvIhmfG/wBFxbrrrYi+t1Fb4YHSCA0QpoBSuvenbCwQm5ufMAtz1+KC3hWz1JQ24aBkeUEM9J27B5hmYnID0CDKxHDoayMw1MTJoiWkxytD2OINxdp0OqDDoNmqOlkE8NOxsrG5GPOZ7omerGXE5B7m2QV4vs9R17mPqqeOWSI3ikIIkj1v5rxZw115oK5sEpJIeGkpoJIA7PupYmyRl975y13N1yTc63N0F7DsOgpGbqlhigjuXbuCNsbMx5nK3S6CuejjldHJIxrnwuL4nOFzG8tLS5vQ5XEfNBRiWHQ1kboKqKOeJ1s0crQ9ptyNj4jqgsYZgVLRt3dPCxjcm7tq4iP2YLrkN/Z5IIw3Z+ionGSkpKaneRlL6eCOJxb0JaBcaBBskAIIQSgFAcgICAgICAgICAgILRpoy7OWMzc82UZr/FBdQEBAQEBAQEBAQEBAQAghBKAUByAgICAgICAgICAgICAgICAgICAgICAgICAEEIJQCgOQEBAQEBAQEBAQEBAQEBAQEBAQEBAQEBAQAghBKC2XIKpEEXQLoF0C6BdAugXQMyBdAugXQLoF0C6BdAugXQLoF0C6BdAugXQLoJYdUEE6lAugtFyKuzHT5oi1mRU5kEZkE5kEZkDMgZkDMgZkDMgZkDMgZkDMgZkDMgZkDMgZkDMgZkDMgZkDMgriOvyQUudqUEZkFouVGRUnT5hRIY+ZVkZkC6BdAzIGZAzIGZBN0EXQLoF0DMgZkDMgZkDMgXQMyBmQMyBmQLoGZBdpjqfgokqJT5x/78EFOZVVslBl1no/MKJDEuqpdAugXQLoF0C6BdAzIGZAugXQLoGZAugXQLoGZAugXQLoF0C6BdBfpDqfgokrcx893x/gqKMyKoJQbCePOLXtrdRjCzwh6jsi5OEPUdkMnCHqOyGThD1HZDJwh6jshk4Q9R2QycIeo7IZOEPUdkMnCHqOyGThD6w7IZOEPUdkMnCH1h2QycIeo7IZOEPUdkMnCHqOyGThD1HZDJwh9YdkMnCHqOyGThD6w7IZOEPUdkMnCH1h2QycIeo7IZOEPUdkMnCHqOyGVyCAsN730shMsWoPnu+P8FVhRdBBCCozv9Y/RDBv5PWP0Qwb9/rH6IYN/J6x+iGDfv8AWP0Qwb9/rH6IYN+/1j9EMG/f6x+iGDfv9Y/RDBv3+sfohg37/WP0Qwb+T1j9EMG/k9Y/RDBv3+sfohg37/WP0Qwb9/rH6IYN/J6x+iGDfyesfohg38nrH6IYN/J6x+iGDfv9Y/RDBv5PWP0Qwb9/rH6IYN+/1j9EMG/f6x+iGDfv9Y/RDCm5Op1JQEEoCAghAQEBAQEBBKAghAQEEoAQCghAQEBAQEEoIQSEBAQ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0375" y="2220686"/>
            <a:ext cx="7734300" cy="214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920997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44907</TotalTime>
  <Words>744</Words>
  <Application>Microsoft Office PowerPoint</Application>
  <PresentationFormat>On-screen Show (4:3)</PresentationFormat>
  <Paragraphs>158</Paragraphs>
  <Slides>17</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CERNCorporate4-3</vt:lpstr>
      <vt:lpstr>Image</vt:lpstr>
      <vt:lpstr>PowerPoint Presentation</vt:lpstr>
      <vt:lpstr>Database level monitoring Golden Gate</vt:lpstr>
      <vt:lpstr>Outline</vt:lpstr>
      <vt:lpstr>GoldenGate views: extract</vt:lpstr>
      <vt:lpstr>GoldenGate views: replicat</vt:lpstr>
      <vt:lpstr>Streams Performance Advisor</vt:lpstr>
      <vt:lpstr>Streams Performance Advisor</vt:lpstr>
      <vt:lpstr>Automatic Workload Repository</vt:lpstr>
      <vt:lpstr>Automatic Workload Repository</vt:lpstr>
      <vt:lpstr>Automatic Workload Repository</vt:lpstr>
      <vt:lpstr>Automatic Workload Repository</vt:lpstr>
      <vt:lpstr>Strmmon v2</vt:lpstr>
      <vt:lpstr>Strmmon: list + events</vt:lpstr>
      <vt:lpstr>Strmmon: detailed view</vt:lpstr>
      <vt:lpstr>Strmmon: notifications</vt:lpstr>
      <vt:lpstr>Questions?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Next Generation GoldenGate(12c) vs. Streams for Physics Data</dc:title>
  <dc:creator>Zbigniew Baranowski</dc:creator>
  <cp:lastModifiedBy>Maciej Grzybek</cp:lastModifiedBy>
  <cp:revision>905</cp:revision>
  <dcterms:created xsi:type="dcterms:W3CDTF">2006-08-16T00:00:00Z</dcterms:created>
  <dcterms:modified xsi:type="dcterms:W3CDTF">2014-06-03T16:59:11Z</dcterms:modified>
</cp:coreProperties>
</file>