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7" r:id="rId2"/>
    <p:sldId id="258" r:id="rId3"/>
    <p:sldId id="259" r:id="rId4"/>
    <p:sldId id="261" r:id="rId5"/>
    <p:sldId id="260" r:id="rId6"/>
    <p:sldId id="262" r:id="rId7"/>
    <p:sldId id="29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309" r:id="rId25"/>
    <p:sldId id="279" r:id="rId26"/>
    <p:sldId id="281" r:id="rId27"/>
    <p:sldId id="280" r:id="rId28"/>
    <p:sldId id="282" r:id="rId29"/>
    <p:sldId id="283" r:id="rId30"/>
    <p:sldId id="284" r:id="rId31"/>
    <p:sldId id="285" r:id="rId32"/>
    <p:sldId id="287" r:id="rId33"/>
    <p:sldId id="288" r:id="rId34"/>
    <p:sldId id="289" r:id="rId35"/>
    <p:sldId id="286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26" r:id="rId55"/>
    <p:sldId id="320" r:id="rId56"/>
    <p:sldId id="310" r:id="rId57"/>
    <p:sldId id="312" r:id="rId58"/>
    <p:sldId id="313" r:id="rId59"/>
    <p:sldId id="314" r:id="rId60"/>
    <p:sldId id="315" r:id="rId61"/>
    <p:sldId id="316" r:id="rId62"/>
    <p:sldId id="317" r:id="rId63"/>
    <p:sldId id="319" r:id="rId64"/>
    <p:sldId id="323" r:id="rId65"/>
    <p:sldId id="324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9E2A"/>
    <a:srgbClr val="D586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2" d="100"/>
          <a:sy n="92" d="100"/>
        </p:scale>
        <p:origin x="-1350" y="-102"/>
      </p:cViewPr>
      <p:guideLst>
        <p:guide orient="horz" pos="225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4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476F0-B661-4BD3-9D0B-57CB3B40C1D3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74367-1F20-43E8-9A6C-A0B66D835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284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BEFORE</a:t>
            </a:r>
            <a:r>
              <a:rPr lang="en-US" baseline="0" dirty="0" smtClean="0"/>
              <a:t> NEXT SLIDE ASK AUDIENCE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2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Contradiction between charged</a:t>
            </a:r>
            <a:r>
              <a:rPr lang="en-US" baseline="0" dirty="0" smtClean="0"/>
              <a:t> and non-interacting.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2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648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648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7944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Takes</a:t>
            </a:r>
            <a:r>
              <a:rPr lang="en-US" baseline="0" dirty="0" smtClean="0"/>
              <a:t> persuading.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341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Here, the aspect</a:t>
            </a:r>
            <a:r>
              <a:rPr lang="en-US" baseline="0" dirty="0" smtClean="0"/>
              <a:t> ratio is already known.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152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Measured shift of,</a:t>
            </a:r>
            <a:r>
              <a:rPr lang="en-US" baseline="0" dirty="0" smtClean="0"/>
              <a:t> say, 40kHz here leads to a large uncertainty in the temperature.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235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STUDENTS FIRST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562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STUDENTS FIRST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562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is the noise on the plate independent of the resistor?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661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Students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67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Ask Students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67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Back thinned CCD</a:t>
            </a:r>
            <a:r>
              <a:rPr lang="en-US" baseline="0" dirty="0" smtClean="0"/>
              <a:t>  Fragile, uncommon.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587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Draw out radial problem/</a:t>
            </a:r>
          </a:p>
          <a:p>
            <a:r>
              <a:rPr lang="en-US" dirty="0" smtClean="0"/>
              <a:t>Discuss</a:t>
            </a:r>
            <a:r>
              <a:rPr lang="en-US" baseline="0" dirty="0" smtClean="0"/>
              <a:t> global and local thermal equilibrium.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58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Numerical derivative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74367-1F20-43E8-9A6C-A0B66D8355C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85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BA4-2E93-4DBD-AE07-DE9934D6CBB5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F8565-491B-471C-8BD5-52F64575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313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BA4-2E93-4DBD-AE07-DE9934D6CBB5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F8565-491B-471C-8BD5-52F64575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332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BA4-2E93-4DBD-AE07-DE9934D6CBB5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F8565-491B-471C-8BD5-52F64575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787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BA4-2E93-4DBD-AE07-DE9934D6CBB5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F8565-491B-471C-8BD5-52F64575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4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BA4-2E93-4DBD-AE07-DE9934D6CBB5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F8565-491B-471C-8BD5-52F64575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7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BA4-2E93-4DBD-AE07-DE9934D6CBB5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F8565-491B-471C-8BD5-52F64575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27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BA4-2E93-4DBD-AE07-DE9934D6CBB5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F8565-491B-471C-8BD5-52F64575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27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BA4-2E93-4DBD-AE07-DE9934D6CBB5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F8565-491B-471C-8BD5-52F64575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22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BA4-2E93-4DBD-AE07-DE9934D6CBB5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F8565-491B-471C-8BD5-52F64575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23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BA4-2E93-4DBD-AE07-DE9934D6CBB5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F8565-491B-471C-8BD5-52F64575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1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F1BA4-2E93-4DBD-AE07-DE9934D6CBB5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F8565-491B-471C-8BD5-52F64575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87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F1BA4-2E93-4DBD-AE07-DE9934D6CBB5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F8565-491B-471C-8BD5-52F64575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6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Joel\Documents\TEXT\TALKS\PwrPointTalks\2DFluid\TALK\RING8.AVI" TargetMode="External"/><Relationship Id="rId1" Type="http://schemas.microsoft.com/office/2007/relationships/media" Target="file:///C:\Users\Joel\Documents\TEXT\TALKS\PwrPointTalks\2DFluid\TALK\RING8.AVI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dor.com/learning-academy/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e1hmm.nl/xx1080/Introduction%20to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emf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emf"/><Relationship Id="rId4" Type="http://schemas.openxmlformats.org/officeDocument/2006/relationships/image" Target="../media/image7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7" Type="http://schemas.openxmlformats.org/officeDocument/2006/relationships/hyperlink" Target="http://www.ischebeck.net/media/Beam" TargetMode="Externa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5" Type="http://schemas.openxmlformats.org/officeDocument/2006/relationships/hyperlink" Target="http://www.davidshure.com/" TargetMode="External"/><Relationship Id="rId4" Type="http://schemas.openxmlformats.org/officeDocument/2006/relationships/image" Target="../media/image82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png"/><Relationship Id="rId4" Type="http://schemas.openxmlformats.org/officeDocument/2006/relationships/image" Target="../media/image5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33700" y="2438400"/>
            <a:ext cx="327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 </a:t>
            </a:r>
            <a:r>
              <a:rPr lang="fr-FR" i="1" dirty="0"/>
              <a:t>Ecole de Physique des Houches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9101" y="1320968"/>
            <a:ext cx="54857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C00000"/>
                </a:solidFill>
              </a:rPr>
              <a:t>Joel Fajans</a:t>
            </a:r>
          </a:p>
          <a:p>
            <a:pPr algn="ctr"/>
            <a:r>
              <a:rPr lang="fr-FR" dirty="0" smtClean="0"/>
              <a:t>Winter </a:t>
            </a:r>
            <a:r>
              <a:rPr lang="fr-FR" dirty="0" err="1" smtClean="0"/>
              <a:t>School</a:t>
            </a:r>
            <a:r>
              <a:rPr lang="fr-FR" dirty="0" smtClean="0"/>
              <a:t> on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Trapped</a:t>
            </a:r>
            <a:r>
              <a:rPr lang="fr-FR" dirty="0" smtClean="0"/>
              <a:t> </a:t>
            </a:r>
            <a:r>
              <a:rPr lang="fr-FR" dirty="0" err="1" smtClean="0"/>
              <a:t>Charged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endParaRPr lang="fr-FR" dirty="0" smtClean="0"/>
          </a:p>
          <a:p>
            <a:pPr algn="ctr"/>
            <a:r>
              <a:rPr lang="fr-FR" dirty="0" smtClean="0"/>
              <a:t>19-30 </a:t>
            </a:r>
            <a:r>
              <a:rPr lang="fr-FR" dirty="0" err="1" smtClean="0"/>
              <a:t>January</a:t>
            </a:r>
            <a:r>
              <a:rPr lang="fr-FR" dirty="0" smtClean="0"/>
              <a:t> 2015 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5544" y="228600"/>
            <a:ext cx="6712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Particle and Plasma Diagnostics</a:t>
            </a:r>
            <a:endParaRPr lang="en-US" sz="4000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302243" y="3048000"/>
            <a:ext cx="4539512" cy="3462754"/>
            <a:chOff x="175887" y="2209056"/>
            <a:chExt cx="4539512" cy="3462754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28" y="2209056"/>
              <a:ext cx="3891630" cy="2939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175887" y="5148590"/>
              <a:ext cx="45395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Hollow antiproton plasma imaged on a microchannel plate, </a:t>
              </a:r>
            </a:p>
            <a:p>
              <a:pPr algn="ctr"/>
              <a:r>
                <a:rPr lang="en-US" sz="1400" dirty="0" smtClean="0"/>
                <a:t>ALPHA 2012 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75038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377042" y="0"/>
            <a:ext cx="4389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Faraday Cup Implementation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33400" y="1600200"/>
            <a:ext cx="2374368" cy="2486026"/>
            <a:chOff x="533400" y="1600200"/>
            <a:chExt cx="2374368" cy="2486026"/>
          </a:xfrm>
        </p:grpSpPr>
        <p:grpSp>
          <p:nvGrpSpPr>
            <p:cNvPr id="3" name="Group 2"/>
            <p:cNvGrpSpPr/>
            <p:nvPr/>
          </p:nvGrpSpPr>
          <p:grpSpPr>
            <a:xfrm>
              <a:off x="533400" y="1905000"/>
              <a:ext cx="2374368" cy="2181226"/>
              <a:chOff x="770614" y="1752600"/>
              <a:chExt cx="2374368" cy="2181226"/>
            </a:xfrm>
          </p:grpSpPr>
          <p:pic>
            <p:nvPicPr>
              <p:cNvPr id="8194" name="Picture 2" descr="http://upload.wikimedia.org/wikipedia/commons/thumb/1/16/Faraday_cup.jpg/200px-Faraday_cup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9200" y="1752600"/>
                <a:ext cx="1905000" cy="21812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770614" y="3687604"/>
                <a:ext cx="23743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http://en.wikipedia.org/wiki/Faraday_cup</a:t>
                </a:r>
                <a:endParaRPr lang="en-US" sz="1000" dirty="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981986" y="1600200"/>
              <a:ext cx="1357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Complicated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191773" y="1720334"/>
            <a:ext cx="1437627" cy="2242780"/>
            <a:chOff x="5191773" y="1720334"/>
            <a:chExt cx="1437627" cy="2242780"/>
          </a:xfrm>
        </p:grpSpPr>
        <p:sp>
          <p:nvSpPr>
            <p:cNvPr id="4" name="Rectangle 3"/>
            <p:cNvSpPr/>
            <p:nvPr/>
          </p:nvSpPr>
          <p:spPr>
            <a:xfrm>
              <a:off x="5486400" y="2286000"/>
              <a:ext cx="228600" cy="1677114"/>
            </a:xfrm>
            <a:prstGeom prst="rect">
              <a:avLst/>
            </a:prstGeom>
            <a:solidFill>
              <a:srgbClr val="D58637"/>
            </a:solidFill>
            <a:ln>
              <a:solidFill>
                <a:srgbClr val="D5863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>
              <a:stCxn id="4" idx="3"/>
            </p:cNvCxnSpPr>
            <p:nvPr/>
          </p:nvCxnSpPr>
          <p:spPr>
            <a:xfrm>
              <a:off x="5715000" y="3124557"/>
              <a:ext cx="914400" cy="0"/>
            </a:xfrm>
            <a:prstGeom prst="line">
              <a:avLst/>
            </a:prstGeom>
            <a:ln w="25400">
              <a:solidFill>
                <a:srgbClr val="D58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191773" y="1720334"/>
              <a:ext cx="8178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Simple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4082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79479" y="0"/>
            <a:ext cx="2985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Faraday Cup Circuit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50851" y="692987"/>
            <a:ext cx="1937470" cy="2035731"/>
            <a:chOff x="1326430" y="1526187"/>
            <a:chExt cx="1937470" cy="2035731"/>
          </a:xfrm>
        </p:grpSpPr>
        <p:grpSp>
          <p:nvGrpSpPr>
            <p:cNvPr id="7" name="Group 6"/>
            <p:cNvGrpSpPr/>
            <p:nvPr/>
          </p:nvGrpSpPr>
          <p:grpSpPr>
            <a:xfrm>
              <a:off x="1326430" y="1992635"/>
              <a:ext cx="1937470" cy="1569283"/>
              <a:chOff x="1326430" y="1992635"/>
              <a:chExt cx="1937470" cy="1569283"/>
            </a:xfrm>
          </p:grpSpPr>
          <p:pic>
            <p:nvPicPr>
              <p:cNvPr id="921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7400" y="2414155"/>
                <a:ext cx="1206500" cy="1147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Rectangle 3"/>
              <p:cNvSpPr/>
              <p:nvPr/>
            </p:nvSpPr>
            <p:spPr>
              <a:xfrm>
                <a:off x="1326430" y="1992635"/>
                <a:ext cx="83199" cy="1050055"/>
              </a:xfrm>
              <a:prstGeom prst="rect">
                <a:avLst/>
              </a:prstGeom>
              <a:solidFill>
                <a:srgbClr val="D58637"/>
              </a:solidFill>
              <a:ln>
                <a:solidFill>
                  <a:srgbClr val="D5863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" name="Straight Connector 4"/>
              <p:cNvCxnSpPr>
                <a:stCxn id="4" idx="3"/>
              </p:cNvCxnSpPr>
              <p:nvPr/>
            </p:nvCxnSpPr>
            <p:spPr>
              <a:xfrm>
                <a:off x="1409629" y="2517663"/>
                <a:ext cx="876371" cy="0"/>
              </a:xfrm>
              <a:prstGeom prst="line">
                <a:avLst/>
              </a:prstGeom>
              <a:ln w="25400">
                <a:solidFill>
                  <a:srgbClr val="D5863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1561378" y="1526187"/>
              <a:ext cx="14492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Circuit Model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105400" y="1159435"/>
            <a:ext cx="3543300" cy="3987966"/>
            <a:chOff x="4038600" y="1012659"/>
            <a:chExt cx="3543300" cy="398796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8600" y="1371600"/>
              <a:ext cx="3543300" cy="362902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184933" y="1012659"/>
              <a:ext cx="3250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Typical Circuit Response (ALPHA)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31378" y="2971800"/>
                <a:ext cx="1241109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max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78" y="2971800"/>
                <a:ext cx="1241109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45233" y="4380612"/>
                <a:ext cx="9451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𝑅𝐶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233" y="4380612"/>
                <a:ext cx="94513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47469" y="4948465"/>
                <a:ext cx="26112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max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exp</m:t>
                      </m:r>
                      <m:r>
                        <a:rPr lang="en-US" b="0" i="1" smtClean="0">
                          <a:latin typeface="Cambria Math"/>
                        </a:rPr>
                        <m:t>⁡(−</m:t>
                      </m:r>
                      <m:f>
                        <m:fPr>
                          <m:type m:val="li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𝜏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469" y="4948465"/>
                <a:ext cx="2611228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118333" r="-15152" b="-18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31378" y="3733800"/>
                <a:ext cx="38276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US" dirty="0" smtClean="0"/>
                  <a:t> is the charge deposited on the plate.</a:t>
                </a:r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78" y="3733800"/>
                <a:ext cx="3827651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318" t="-8333" r="-63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133600" y="1396289"/>
                <a:ext cx="6777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1396289"/>
                <a:ext cx="67775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374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36162" y="0"/>
            <a:ext cx="2871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Faraday Cup Noise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50851" y="692987"/>
            <a:ext cx="1937470" cy="2035731"/>
            <a:chOff x="1326430" y="1526187"/>
            <a:chExt cx="1937470" cy="2035731"/>
          </a:xfrm>
        </p:grpSpPr>
        <p:grpSp>
          <p:nvGrpSpPr>
            <p:cNvPr id="7" name="Group 6"/>
            <p:cNvGrpSpPr/>
            <p:nvPr/>
          </p:nvGrpSpPr>
          <p:grpSpPr>
            <a:xfrm>
              <a:off x="1326430" y="1992635"/>
              <a:ext cx="1937470" cy="1569283"/>
              <a:chOff x="1326430" y="1992635"/>
              <a:chExt cx="1937470" cy="1569283"/>
            </a:xfrm>
          </p:grpSpPr>
          <p:pic>
            <p:nvPicPr>
              <p:cNvPr id="9218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7400" y="2414155"/>
                <a:ext cx="1206500" cy="1147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Rectangle 3"/>
              <p:cNvSpPr/>
              <p:nvPr/>
            </p:nvSpPr>
            <p:spPr>
              <a:xfrm>
                <a:off x="1326430" y="1992635"/>
                <a:ext cx="83199" cy="1050055"/>
              </a:xfrm>
              <a:prstGeom prst="rect">
                <a:avLst/>
              </a:prstGeom>
              <a:solidFill>
                <a:srgbClr val="D58637"/>
              </a:solidFill>
              <a:ln>
                <a:solidFill>
                  <a:srgbClr val="D5863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" name="Straight Connector 4"/>
              <p:cNvCxnSpPr>
                <a:stCxn id="4" idx="3"/>
              </p:cNvCxnSpPr>
              <p:nvPr/>
            </p:nvCxnSpPr>
            <p:spPr>
              <a:xfrm>
                <a:off x="1409629" y="2517663"/>
                <a:ext cx="876371" cy="0"/>
              </a:xfrm>
              <a:prstGeom prst="line">
                <a:avLst/>
              </a:prstGeom>
              <a:ln w="25400">
                <a:solidFill>
                  <a:srgbClr val="D5863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1561378" y="1526187"/>
              <a:ext cx="14492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Circuit Model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133600" y="1396289"/>
                <a:ext cx="6777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1396289"/>
                <a:ext cx="67775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50851" y="2784464"/>
                <a:ext cx="6207149" cy="3207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Noise sources: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Thermal (Johnson or </a:t>
                </a:r>
                <a:r>
                  <a:rPr lang="en-US" dirty="0" err="1" smtClean="0"/>
                  <a:t>Nyquist</a:t>
                </a:r>
                <a:r>
                  <a:rPr lang="en-US" dirty="0" smtClean="0"/>
                  <a:t>) noise.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Johnson Noise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nor/>
                          </m:rPr>
                          <a:rPr lang="en-US">
                            <a:latin typeface="Cambria Math"/>
                          </a:rPr>
                          <m:t>N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4</m:t>
                            </m:r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𝑇</m:t>
                        </m:r>
                        <m:r>
                          <a:rPr lang="en-US" b="0" i="1" smtClean="0">
                            <a:latin typeface="Cambria Math"/>
                          </a:rPr>
                          <m:t>𝑅𝐵</m:t>
                        </m:r>
                      </m:e>
                    </m:rad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is the bandwidth in which the signal is measured</a:t>
                </a:r>
                <a:endParaRPr lang="en-US" dirty="0"/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Total noise on plate is independent of the resistor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/>
                          </a:rPr>
                          <m:t>N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𝑇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𝐶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 smtClean="0"/>
                  <a:t>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Capacitance comes from cable and cup.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Typical capacitance is 1nF.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This yields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dirty="0" smtClean="0"/>
                  <a:t>V of noise, or 12500e.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851" y="2784464"/>
                <a:ext cx="6207149" cy="3207417"/>
              </a:xfrm>
              <a:prstGeom prst="rect">
                <a:avLst/>
              </a:prstGeom>
              <a:blipFill rotWithShape="1">
                <a:blip r:embed="rId5"/>
                <a:stretch>
                  <a:fillRect l="-688" t="-951" b="-2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507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36162" y="0"/>
            <a:ext cx="2871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Faraday Cup Noise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50851" y="692987"/>
            <a:ext cx="1937470" cy="2035731"/>
            <a:chOff x="1326430" y="1526187"/>
            <a:chExt cx="1937470" cy="2035731"/>
          </a:xfrm>
        </p:grpSpPr>
        <p:grpSp>
          <p:nvGrpSpPr>
            <p:cNvPr id="7" name="Group 6"/>
            <p:cNvGrpSpPr/>
            <p:nvPr/>
          </p:nvGrpSpPr>
          <p:grpSpPr>
            <a:xfrm>
              <a:off x="1326430" y="1992635"/>
              <a:ext cx="1937470" cy="1569283"/>
              <a:chOff x="1326430" y="1992635"/>
              <a:chExt cx="1937470" cy="1569283"/>
            </a:xfrm>
          </p:grpSpPr>
          <p:pic>
            <p:nvPicPr>
              <p:cNvPr id="921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7400" y="2414155"/>
                <a:ext cx="1206500" cy="1147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Rectangle 3"/>
              <p:cNvSpPr/>
              <p:nvPr/>
            </p:nvSpPr>
            <p:spPr>
              <a:xfrm>
                <a:off x="1326430" y="1992635"/>
                <a:ext cx="83199" cy="1050055"/>
              </a:xfrm>
              <a:prstGeom prst="rect">
                <a:avLst/>
              </a:prstGeom>
              <a:solidFill>
                <a:srgbClr val="D58637"/>
              </a:solidFill>
              <a:ln>
                <a:solidFill>
                  <a:srgbClr val="D5863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" name="Straight Connector 4"/>
              <p:cNvCxnSpPr>
                <a:stCxn id="4" idx="3"/>
              </p:cNvCxnSpPr>
              <p:nvPr/>
            </p:nvCxnSpPr>
            <p:spPr>
              <a:xfrm>
                <a:off x="1409629" y="2517663"/>
                <a:ext cx="876371" cy="0"/>
              </a:xfrm>
              <a:prstGeom prst="line">
                <a:avLst/>
              </a:prstGeom>
              <a:ln w="25400">
                <a:solidFill>
                  <a:srgbClr val="D5863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1561378" y="1526187"/>
              <a:ext cx="14492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Circuit Model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133600" y="1396289"/>
                <a:ext cx="6777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1396289"/>
                <a:ext cx="67775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50851" y="2784464"/>
                <a:ext cx="5686108" cy="20519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Noise sources: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Thermal (Johnson or </a:t>
                </a:r>
                <a:r>
                  <a:rPr lang="en-US" dirty="0" err="1" smtClean="0"/>
                  <a:t>Nyquist</a:t>
                </a:r>
                <a:r>
                  <a:rPr lang="en-US" dirty="0" smtClean="0"/>
                  <a:t>) noise.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This yields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dirty="0" smtClean="0"/>
                  <a:t>V of noise, or 12500e.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Amplifier Noise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Typical amplifier bandwidth might be 100kHz.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Typical amplifier noise might be 2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latin typeface="Cambria Math"/>
                          </a:rPr>
                          <m:t>nV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nor/>
                              </m:rPr>
                              <a:rPr lang="en-US" b="0" i="0" smtClean="0">
                                <a:latin typeface="Cambria Math"/>
                              </a:rPr>
                              <m:t>Hz</m:t>
                            </m:r>
                          </m:e>
                        </m:rad>
                      </m:den>
                    </m:f>
                  </m:oMath>
                </a14:m>
                <a:endParaRPr lang="en-US" dirty="0" smtClean="0"/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This yields a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0</m:t>
                    </m:r>
                    <m:r>
                      <a:rPr lang="en-US" b="0" i="1" smtClean="0">
                        <a:latin typeface="Cambria Math"/>
                      </a:rPr>
                      <m:t>.6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dirty="0" smtClean="0"/>
                  <a:t>V of noise, or 3750e.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851" y="2784464"/>
                <a:ext cx="5686108" cy="2051972"/>
              </a:xfrm>
              <a:prstGeom prst="rect">
                <a:avLst/>
              </a:prstGeom>
              <a:blipFill rotWithShape="1">
                <a:blip r:embed="rId4"/>
                <a:stretch>
                  <a:fillRect l="-750" t="-1488" b="-18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219200" y="5410200"/>
            <a:ext cx="4696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these parameters, thermal noise dominates.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62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36162" y="0"/>
            <a:ext cx="2871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Faraday Cup Noise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50851" y="692987"/>
            <a:ext cx="1937470" cy="2035731"/>
            <a:chOff x="1326430" y="1526187"/>
            <a:chExt cx="1937470" cy="2035731"/>
          </a:xfrm>
        </p:grpSpPr>
        <p:grpSp>
          <p:nvGrpSpPr>
            <p:cNvPr id="7" name="Group 6"/>
            <p:cNvGrpSpPr/>
            <p:nvPr/>
          </p:nvGrpSpPr>
          <p:grpSpPr>
            <a:xfrm>
              <a:off x="1326430" y="1992635"/>
              <a:ext cx="1937470" cy="1569283"/>
              <a:chOff x="1326430" y="1992635"/>
              <a:chExt cx="1937470" cy="1569283"/>
            </a:xfrm>
          </p:grpSpPr>
          <p:pic>
            <p:nvPicPr>
              <p:cNvPr id="9218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7400" y="2414155"/>
                <a:ext cx="1206500" cy="1147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Rectangle 3"/>
              <p:cNvSpPr/>
              <p:nvPr/>
            </p:nvSpPr>
            <p:spPr>
              <a:xfrm>
                <a:off x="1326430" y="1992635"/>
                <a:ext cx="83199" cy="1050055"/>
              </a:xfrm>
              <a:prstGeom prst="rect">
                <a:avLst/>
              </a:prstGeom>
              <a:solidFill>
                <a:srgbClr val="D58637"/>
              </a:solidFill>
              <a:ln>
                <a:solidFill>
                  <a:srgbClr val="D5863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" name="Straight Connector 4"/>
              <p:cNvCxnSpPr>
                <a:stCxn id="4" idx="3"/>
              </p:cNvCxnSpPr>
              <p:nvPr/>
            </p:nvCxnSpPr>
            <p:spPr>
              <a:xfrm>
                <a:off x="1409629" y="2517663"/>
                <a:ext cx="876371" cy="0"/>
              </a:xfrm>
              <a:prstGeom prst="line">
                <a:avLst/>
              </a:prstGeom>
              <a:ln w="25400">
                <a:solidFill>
                  <a:srgbClr val="D5863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1561378" y="1526187"/>
              <a:ext cx="14492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Circuit Model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105400" y="1159435"/>
            <a:ext cx="3543300" cy="3987966"/>
            <a:chOff x="4038600" y="1012659"/>
            <a:chExt cx="3543300" cy="398796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8600" y="1371600"/>
              <a:ext cx="3543300" cy="362902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184933" y="1012659"/>
              <a:ext cx="3250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Typical Circuit Response (ALPHA)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133600" y="1396289"/>
                <a:ext cx="6777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1396289"/>
                <a:ext cx="67775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650851" y="3332888"/>
            <a:ext cx="445622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Actual Noise: about 200k electrons.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Where does the noise come from?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50/60Hz coupling.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Noise pickup from nearby cables.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Accidental “thermocouple” junctions.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Bad solder joints.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Bad connectors.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Triboelectric effect.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System acts like a microphone.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98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94372" y="0"/>
            <a:ext cx="3555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Triboelectric Noise Test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affinitymed.com/email/images/aug2014/Noi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58043"/>
            <a:ext cx="41148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381000" y="554393"/>
            <a:ext cx="3335003" cy="2576556"/>
            <a:chOff x="381000" y="554393"/>
            <a:chExt cx="3335003" cy="2576556"/>
          </a:xfrm>
        </p:grpSpPr>
        <p:pic>
          <p:nvPicPr>
            <p:cNvPr id="1028" name="Picture 4" descr="http://www.affinitymed.com/email/images/aug2014/Setup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554393"/>
              <a:ext cx="3276600" cy="2053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533400" y="2607729"/>
              <a:ext cx="31826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Diagram of triboelectric noise test</a:t>
              </a:r>
              <a:br>
                <a:rPr lang="en-US" sz="1400" dirty="0"/>
              </a:br>
              <a:r>
                <a:rPr lang="en-US" sz="1400" dirty="0"/>
                <a:t>set-up specified in </a:t>
              </a:r>
              <a:r>
                <a:rPr lang="en-US" sz="1400" dirty="0" smtClean="0"/>
                <a:t>ANSI/AAMI 5.5.4 </a:t>
              </a:r>
              <a:r>
                <a:rPr lang="en-US" sz="1400" dirty="0"/>
                <a:t>EC53</a:t>
              </a:r>
            </a:p>
          </p:txBody>
        </p:sp>
      </p:grpSp>
      <p:pic>
        <p:nvPicPr>
          <p:cNvPr id="1030" name="Picture 6" descr="http://www.affinitymed.com/email/images/aug2014/DropTes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16082"/>
            <a:ext cx="2184688" cy="291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53000" y="6594459"/>
            <a:ext cx="38379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All images from http://www.affinitymed.com/news/2014/august.aspx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16002" y="941657"/>
            <a:ext cx="23037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Weight is 40 times the weight of one foot of cable.</a:t>
            </a:r>
          </a:p>
        </p:txBody>
      </p:sp>
    </p:spTree>
    <p:extLst>
      <p:ext uri="{BB962C8B-B14F-4D97-AF65-F5344CB8AC3E}">
        <p14:creationId xmlns:p14="http://schemas.microsoft.com/office/powerpoint/2010/main" val="341814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3686" y="0"/>
            <a:ext cx="3696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Radial Profile Diagnostic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4876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4073" y="1110734"/>
            <a:ext cx="84651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Knowing the radius, and more generally the radial profile can be very helpful.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be used to compute the plasma density.  This is critical for studies of waves, 3-body recombination, calculating the collision frequency, etc..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be used to check for and study instabilities.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be used to determine basic plasma shape.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Will tell you if the charge will fit through subsequent apertures.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5" name="RING8.AVI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13822" y="3859728"/>
            <a:ext cx="2403475" cy="240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86200" y="3160930"/>
            <a:ext cx="5141259" cy="2701235"/>
            <a:chOff x="3886200" y="3160930"/>
            <a:chExt cx="5141259" cy="2701235"/>
          </a:xfrm>
        </p:grpSpPr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4900155" y="5492833"/>
              <a:ext cx="381726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Increasing Octupole Field: ALPHA </a:t>
              </a:r>
              <a:r>
                <a:rPr lang="en-US" dirty="0"/>
                <a:t>2008</a:t>
              </a:r>
            </a:p>
          </p:txBody>
        </p:sp>
        <p:pic>
          <p:nvPicPr>
            <p:cNvPr id="17" name="Picture 16" descr="Octupole Cusps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86200" y="4774128"/>
              <a:ext cx="5141259" cy="574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8" descr="oct surfac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96691" y="3160930"/>
              <a:ext cx="3471390" cy="1613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TextBox 5"/>
          <p:cNvSpPr txBox="1"/>
          <p:nvPr/>
        </p:nvSpPr>
        <p:spPr>
          <a:xfrm>
            <a:off x="1981200" y="6277689"/>
            <a:ext cx="6367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Berkeley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7341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02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  <p:bldLst>
      <p:bldP spid="3" grpId="0" uiExpand="1" build="p" bldLvl="2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0761" y="0"/>
            <a:ext cx="2102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Radial Profile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623887"/>
            <a:ext cx="4638675" cy="56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4876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62456" y="6611779"/>
            <a:ext cx="59618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Kyhl, R. L.; Webster, H. F., </a:t>
            </a:r>
            <a:r>
              <a:rPr lang="en-US" sz="1000" u="sng" dirty="0" smtClean="0"/>
              <a:t>Breakup </a:t>
            </a:r>
            <a:r>
              <a:rPr lang="en-US" sz="1000" u="sng" dirty="0"/>
              <a:t>of hollow cylindrical electron </a:t>
            </a:r>
            <a:r>
              <a:rPr lang="en-US" sz="1000" u="sng" dirty="0" smtClean="0"/>
              <a:t>beams</a:t>
            </a:r>
            <a:r>
              <a:rPr lang="en-US" sz="1000" dirty="0" smtClean="0"/>
              <a:t>, IRE Trans. Electron Dev., </a:t>
            </a:r>
            <a:r>
              <a:rPr lang="en-US" sz="1000" b="1" dirty="0"/>
              <a:t>3</a:t>
            </a:r>
            <a:r>
              <a:rPr lang="en-US" sz="1000" dirty="0"/>
              <a:t>, </a:t>
            </a:r>
            <a:r>
              <a:rPr lang="en-US" sz="1000" dirty="0" smtClean="0"/>
              <a:t>172 (1956).</a:t>
            </a:r>
            <a:endParaRPr lang="en-US" sz="1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618516" y="623887"/>
            <a:ext cx="3440345" cy="3936445"/>
            <a:chOff x="618516" y="623887"/>
            <a:chExt cx="3440345" cy="3936445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516" y="1219200"/>
              <a:ext cx="3440345" cy="266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2057400" y="838200"/>
              <a:ext cx="838200" cy="129540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362456" y="623887"/>
              <a:ext cx="2664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Hollow beam electron gun</a:t>
              </a:r>
              <a:endParaRPr lang="en-US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1710038" y="2895600"/>
              <a:ext cx="209550" cy="129540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29389" y="4191000"/>
              <a:ext cx="1768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Phosphor Screen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0487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2491"/>
            <a:ext cx="4343400" cy="6825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20761" y="0"/>
            <a:ext cx="2102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Radial Profile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51218" y="6058552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A. J. Peurrung and J. Fajans,  </a:t>
            </a:r>
            <a:r>
              <a:rPr lang="en-US" sz="1000" u="sng" dirty="0"/>
              <a:t>A pulsed, microchannel plate-based, non-neutral plasma imaging system</a:t>
            </a:r>
            <a:r>
              <a:rPr lang="en-US" sz="1000" dirty="0"/>
              <a:t>. </a:t>
            </a:r>
            <a:r>
              <a:rPr lang="en-US" sz="1000" i="1" dirty="0"/>
              <a:t>Rev Sci. </a:t>
            </a:r>
            <a:r>
              <a:rPr lang="en-US" sz="1000" i="1" dirty="0" err="1"/>
              <a:t>Instrum</a:t>
            </a:r>
            <a:r>
              <a:rPr lang="en-US" sz="1000" i="1" dirty="0"/>
              <a:t>.</a:t>
            </a:r>
            <a:r>
              <a:rPr lang="en-US" sz="1000" dirty="0"/>
              <a:t>, </a:t>
            </a:r>
            <a:r>
              <a:rPr lang="en-US" sz="1000" b="1" dirty="0"/>
              <a:t>64</a:t>
            </a:r>
            <a:r>
              <a:rPr lang="en-US" sz="1000" dirty="0"/>
              <a:t>:52, 1993.</a:t>
            </a:r>
          </a:p>
          <a:p>
            <a:r>
              <a:rPr lang="en-US" sz="1000" dirty="0" smtClean="0"/>
              <a:t>G.B. Andresen, et al </a:t>
            </a:r>
            <a:r>
              <a:rPr lang="en-US" sz="1000" u="sng" dirty="0"/>
              <a:t>Antiproton, Positron, and Electron Imaging with a Microchannel Plate/Phosphor Detector</a:t>
            </a:r>
            <a:r>
              <a:rPr lang="en-US" sz="1000" dirty="0"/>
              <a:t>, Rev. Sci. Inst., </a:t>
            </a:r>
            <a:r>
              <a:rPr lang="en-US" sz="1000" b="1" dirty="0"/>
              <a:t>80</a:t>
            </a:r>
            <a:r>
              <a:rPr lang="en-US" sz="1000" dirty="0"/>
              <a:t>, 123701, 2009</a:t>
            </a:r>
            <a:r>
              <a:rPr lang="en-US" sz="1000" dirty="0" smtClean="0"/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19538" y="592703"/>
            <a:ext cx="4539512" cy="3462754"/>
            <a:chOff x="175887" y="2209056"/>
            <a:chExt cx="4539512" cy="346275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28" y="2209056"/>
              <a:ext cx="3891630" cy="2939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75887" y="5148590"/>
              <a:ext cx="45395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Hollow antiproton plasma imaged on a microchannel plate, </a:t>
              </a:r>
            </a:p>
            <a:p>
              <a:pPr algn="ctr"/>
              <a:r>
                <a:rPr lang="en-US" sz="1400" dirty="0" smtClean="0"/>
                <a:t>ALPHA 2012 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3616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7994" y="30850"/>
            <a:ext cx="2788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Phosphor Screens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AutoShape 2" descr="data:image/jpeg;base64,/9j/4AAQSkZJRgABAQAAAQABAAD/2wCEAAkGBxQTEhUUExQWFhUUFRUUFBQVFxQXGBcUGBcXFxcXFBQYHCggGBolHBQUITEhJSksLi4uFx8zODMsNygtLisBCgoKDg0OFBAQFCwcHBwsLCwsLCwsLCwsLCwsLCwsLCwsLCwsLCwsLCwsLCwsLCwsLCwsLCwsLCwsLCwsLCwsLP/AABEIALYBFQMBIgACEQEDEQH/xAAcAAACAgMBAQAAAAAAAAAAAAACAwABBAUHBgj/xABGEAABAgMFBQUFBgMFCAMAAAABAAIDESEEEjFBUQUGYXGBBxMikbEyocHR8BRCUnLh8SMzYkOCkrLCNDVUY3ODoqMIFST/xAAXAQEBAQEAAAAAAAAAAAAAAAAAAQID/8QAHREBAQEBAAMBAQEAAAAAAAAAAAERAhIhUUExMv/aAAwDAQACEQMRAD8A3zWCX1gia0ypTXmU9sMDH6AVgVocprDYGwfMU+aOHJExtPrEpvdg0y+SilXMBl8Smshzxp+iJja8MfJFd45eqKjRQdVd34InaDCgRYnrVFKDZnqiGHRZDGj3EqOZPyCgx2tr5JrW8dU27JBePnNFAYZoUBbU88FkhpPkiuSNUGMyFw1VlOu5A5lW2HrogxgzGapkOiybnzVlnqgQW6IMKSn8FkHADorMjhogxmtVmGsh7BNBd+SIxywpZCynNmaIHMyPmgQW8EBaTj9cFkmHxQFtfigxi0ckEQzpJPeypBULURhiGqcwFZRaUDlUYzuSFwqshzULmIMZ8OdEiJClgsp7VJS+vejLXFp0UWW+U1FTG0EMnr6Kd0cxx6BZQb8k4DzwRpjtgjHr1TBDoivGvE0l70bGz6lRQiFlwVXKgDVOaPmra2Xkig7oT96ndGVNDNMYCOckZBIPRRSQykuCMulTiKo3HHmExkOvVAkQiTUzqo2FnpNZDSBlr5pbGEitKdUFOaJUULTVNYynRU+H8ECsD1COfqnOh/BVc9UVj3D6hWGk+Sfd4Zq7o+CDEc3XgVfdyWQ6GtPtTeaywJh8Vt78DfE7qBh1RKz2tE68lTmAnFeOi7+l5lZ7M5+hM/RqjLdtOLUQ2QgdQ0epJVyp5R68sULNV5MWHaJqbQ0cv0Cs7Ltv/FH3/JMpr1JhpZg5heb+z29uEZrucviETLfbWe1DY/WUp+4plTW/uAIHtWmh7zBv82C9uU/3Wwse1IMWjXiehofIqKbcz9ED4dFkEoCUQkNQln1wT3UwQDl+yoQWTSi2XJZD3IXN6z9URhRCcvgrROhhUiY3sM/PpwRt/VAwack6WnAKtBEL0mmQm+io5jonMbP0UVUkZE/cFTHyORrmgET/ADFFMDsecqIbuValE0UE9SUQeBrioqEcM1bogvANGChiXpdVIQwynNBG5dVcj0lVHDA0yVNmRNBAadFYdpoqhzKKSgs5zzAUAnPorAnLHCqt2NNKKgXN05rT7w7xQbGy/HcAfuMFXPOjR8cErfDeOHYLOYsSpIuw2ZvfkOWZK5Bu5s+0bZtT4kd5uNrEfkwH2YUMYTl6TKsms9dZ6jdWneO3bTiGHZ2lkOdQ2kgc4kX4Bej2NuHCYAY571wyqGDpi7qvVbM2ZDgQxDhMDWDIZ8SczxWXcWmc+sSDZWsEmtDRoAB6JlxPuKXUVjliEsWUWIbiDFLEt0NZhYgcxEYESCDQgHnVaq17vwnVALTq0/DBegcxLcxB5R0G1WesN3eMzaa+418lnbK3ihRPDE/hvyBwJ0By6rcuhrUbV2HDiicrr8nD4jNTE1txXDmgDQvGwtox7E+5FBfDJocaf0O+BXrdn2xkVl9hvNOHPMEZFRdG8ATB+tFjNnhofqqe8SwwQVQKe1UjisngVSI2rTKXmmMy80DRM86dOSJj8dZy+gjQ4LZY85K6z5V/dKYC4kg0nL6Krau0IVnhOixXhjG4uPoNSdAinwmYVrKZWu2zvFZLIJx4zGyHsgzeT+RsyuWbe7QbXb4n2ewMdDY6YvCkVzcy9/8AZt5eabsXs3YPHa3mK81LWkhoPF5q4+Ss5Z8vjeW7tlsrfDCgxoksCbrATwqTLyWtd2tWkyLLBMDAziH0avUbO2FZ4P8AKgw2HUNF7/Ea+9bRrFcht+vBwe2Z7SBGscpaPIPk5q9HsTtasMYhsTvIDjQGIAWT/O006gLcxbKx4k9jXDRzQ4eRXldv9m9ljgmEO4iZFg8BP9UPTlJTIb06ZZY7Hta9jmuaRMOaQQeoTZkyHBfNuytsW3Y1qLDgCDEgkkw4rDm3SYwcK+i+hN29swrZAZHhew8YHFrh7TDxClmNc9azm0FZVmjFJTUu4FUay6hZaVp6q2gCvNUZm7WoOGaxduWjuYD3/ha48jJUfP3avvCbXbnMZMw7OTBYNXgye4Di4S6Ls+5G74sdjhQpC/IPikZxHCbq8MOi4HuawRtpWcPqH2gOI1N69XqAvqG6tuXPvaTcV3U26ruo2TdVXU66ruoEXVRanFqotRCCxAWrJLUBagxi1Lc1ZRagc1EYjmpbmLLLUtzUGst9hZFYWPEwfMcQcivBRXRdnx8SYbq8Ht+DguluYtTvDsgWiC5mDsYbtHjDocDzT+obs+1tiw2vhmbXVHA5g8U29Vc93F2q6Dafs8QkMeS2X4Ygn6yI8l0aLj8VlWM6H+lVE0tVINg4YcKq4ba9CeqI8scsiFYdiZYmQ0RoTy1jZnIXjwGq+ft8t44u07WyFDJ7oP7uAzIkmRiO1J9w6rrXaVbzD2faC2hczuscnkNPuJXHuzCG07Qh3sQyIW/muH4Eq8zax1fx1Td3YMKyQgyGKn23n2nu1J00C3DWK2NTmhaFNYmBqJjU9rFFKDUxrE1rEbWormvbRsprrNDtGD4TwyerH5dCAepSv/j7bzO1QT7MmRQJ4OPhMuYA8lidt+3mnurGwzcw97FkcDKTGnjIknos/sE2cWCLGcD/ABAA2Y+63A8iSR/dT8Zn+nYGicv2VhsgJ6lH3dJnogieyOf1Rc3UN6hNMcQtNvm29ZYoH4a+S3IZr9dEnaUC/De0j2mkcdEK+WNg20WW2wohwgx2l35Q6TvdNfV7QDUVBqDqDgV8sb6bNMKO4y9omfB7aO86Hqu4dje8otdibCcf41lDYbgTUw5Shv5SF3mOK61y59XHubqu6m3VLqjZV1VdTrql1Am6qup91UWoEFiBzVkFqEtRGKWICxZTmpbmoMVzUtzVlualOYiMVzUpzFlualuaiOM9o0PuLd3jZi8Ican4gZGXVk+q6bYowiw2xGmYc0OB4EUIXN+2CMPtcNubYIJ6vdL0XuNyj/8Agsx/5MP/ACy+CdEbN7+fFRMAPNRYaZ0R3i5CWoRUnIVAE0TcOZ6eSZCwJMtK6Kq8l2h2AxbFEaNJk6SNOa4Ls22vstoZFA8cJ8y055EHgRMdV9SxrMHseDgWkHkaYLiu+e5115ImPwxJTBGTYnHirLlZ6joG7u24NrhCJBdP8bD7TDo4fHArcsYvm9jbTZIgiMvw3CcnsNONRQjgV67ZXazaYYlGhwo39VYb+pEwf8K0zK7Qxqexq5O3tkEv9kM/+rTzuLEtvbJHIlCs0Jh1e58TyAuqYux2eWfv/Vc9317T4MBph2QtjRiCO8BBhw+M8Hu4Ci53btpbT2iCHueYdJtpCh18g7lVZ+wdxgXNEWcR59mGyjZ/1HEjDRDbf40e7+woltimJELiwunEeZlz3EzLWnNx1ymvpLdHZYs8G7IBxlQfdAEg0clrt3t12wZOeAXNAutbRrOQzPFeiA8XTks3pvnnD75pKXyQBoHn181Gig6qyPCedOCjSRaAy6oXOBBn+FWYc58lGswGUkHKu0zdgPF+RuvleMp3HgUcPQrlewNrR9l2tsVo8bKOafZiQzi2f4TLHIgaL6ittkbEYWOEwaEcCuNb+bnFouuncBPcxPwk/cdwNFqVz65/XY93NuQbbAZHgOvNdiKXmOzY8ZOC2kl8obv7fteyrQXQzdJlfY6bocVownI1FcQZia+g9ye0Gy7QaGtcIUeVYDyJnXu3ffHKvBXCdPWSUuo5KSRou6oQmSVSQKIQkJxahIQILUBankIS1EYxaluasktS3NRGM5qU9qynNXNe1PfVsBjrLAeDGeJRXAz7phxE8nkeQKRK5xv9tD7Tb4z4ZLm3mwochOYYA2gGM3XvNdj2BZu6s8JgEg1jRI5UFCuT9nWw3RozYuDWO8HEgGbuQw5ngu1Q4MqV5KdXaclGQxmonOYFSyrNAkaZDKquG0kDzVT0zPTyTb8yfr3KtLMyJDEnjhxKXbLGxzHNeARLOqyGuw4aoXeLHX6qorxe09yWEkwiWzIp7TRwktJbez994ju4TwBRxaBPgBKa6hEOI5AAYJ7myxyCanjHIYPZq+h+zwa6uHvBWZZdx4zaNgQ2AGtWDhOlSupMwGuP6hW5gkXK6eMeWsm4zcYsQnQMkOepW/sGzoUEDu2NFZTlU83LLvHAYSKCE2YHPNRrDmQ/an6qwJmuQ+qIZmR9UUpnjLp1UFCQA45omRJg0B+sZLHbWXPonZHh6JAcz5jRVOcuHkirQ8MCqyrqqLJFVh7QsbIrS1wDgRgRTospwmT70pwHh+goOTb2bkObeDYZiwZEzxLNSDiuZWvYUSE69CvPa3xBzaPYRWchWmoX1LEgzBnVeZ2zulCjTc0XIhqHDD+8M1qdMXhzXdLthtVnky0j7TCEhePhjNH5sHcnCfFde3f39sNrkIcdrHn+zi+B3SdHdCVyzeHclwP8SDepMRYYMwBPEjnmF5SPu4Wz7p4cB919Dhk4Ux1ktaz7j6lUkvmnZu19qWUDun2hoBwEozPLxCS31h7ZLbCN2PDgxDPBzXQndZGXuQ13eSEhcpsnbbDP8yyvH5IjT6gLOHbNY5Vgx56SZ63kXydGIQuauYxO2uz5WWMeboY+K1Nv7bIn9lZWDjEe4+5oHqh5R2AtWn29vDZrI29aIzIejSZvdwbDHiPkuJWrf3a1s8MOI4A0u2aEGiuRfIu/8liQ9zLQ5xfa4rYMwSe8f3sUyxAa0mtcCQnpN+Nvvn2rxY4dCsYMGEQQ6Kf5rh/TlDHv5LzW7u7D47hEjBwhuM5EnvI5nUNnUDV56TXrNgbowS5vdQTFcD/Oj1YP+0PCdazXv9mbvthNve06VXHTRoyCl6MVsLZohMndDSZUb7LW/da0aBbIj3Zq5zCpyy0AlRUVERkt4ZDmmQh8zJLaKE4T9E+HLpJVpGOmSfJPuylySmgURynOnJRRsb7yieMfeSgJNB1mhBz40/ZA6M8C7qAha7wcZ9FYkXTIyR3ZgDj0RVPNemKJh9mvHkhjMkZnkra3DRRUdga00CYINOmCUGUPNNnxOGSIBjqA8U2HKZ5ILOABhPHDXVEwVPBFNbWSqJmOKEOw5yQufUj3IhhxSnQ6ckT3eydVG5jyQLa0zM60SyBIY0WQHV6YIC2mGfVABHDLCq1Nv3Zs8UeKGGEmd5nhM85yxW7ug8EstNeao8VaNxZOJhRizMAz/wAwWqj7DtzZhzBFExj3UUHpEE10eWI9ckUyKjlwTUxyqJsZx/mbOsz5VpCaw/8AqcJrAibCh4nZzRPCRtI/1rrvdVOuXBRjP2TUxyf/AOlhNH+7WcJ/aHf605mw3mRh7PhDMfw2u6/xXHFdUMORmZcZIYkp0zEwhjw1m3ctUQfxIghg0LGSEh+VgDQtlYt04LJFwLnYkuMwTywXozTHyQudPmEMJgQWtEmgCWgACtz5UyVz80E/kUAMdKuR1VRHAngocdUt1URUVlVFARmoiMytBoFU9c1d6qkRh8OZKNHtOeICJkSmkz9SSr0mmvRWGzkCgcDUkZKxQDVRkgCEQhgylzqimwjigiOLZDiliJKfNSI6bgimxHznxRPfgMZJV6bTl8VLhmEEdExy4IgZmumCK54CTLVUASZ4SCgJgN03TKqbCp9e9KEw0yzxTGSMslQtlc5VVvAvHlNWBKcvNSl4EHqopbcBKgCc7ORRRHSbyKFonJECx/yRxOCW5spo5zkgEicpZGvJC72qH5IWulOc/rJBGNQ7ogqIKg49ETp141oo0YqFxlNUBepXkquEeqbMGaHvKaogXRdUChCtxwQLf9ZpZGBRPNZaKg79kC3M+aAN8jimuSHtKIhbkgMOVFZEq6JcR3OaIlyaiOHFpUBREPhkV5qR3eLSiQHVAlzToYoXeqrQ4AmJcU+7UqrK0SCOM4VI+ioLueEc1Gukaoe8oMzkFILsZ0RVNZMUOJwWQ6HUZADJUSA0fBVfqeSKp7vDhmivVGSBzptpjPFXek7WigyL02kZInRJUlWWKQ13vKY+pCoqAJiWhqUQHi46omSkUAxCCnAknFQNw9yY6hMkokqB0TSVUFZCdEU0JN4KhZiEz8lUJ9AEyznBC5tT7lAUaU+YS5CXrNG0ChxUIyVCxQzTGOFRJKe04nLJW11fgoF3pO5eiglOuuCJzSSZpckDnCiW9uqERcfihc7REQ+SC4qnPFRzqKohCCSqc8UN+tUQLglkHJMcEtxQIiNkVEbgoqhjnVpgspkIkDRJuSE0+CZ10RVgyMtEcR9ABWZqktE5nUpohyoiibjwVBpkdJomtxV0koqy00kmZGeKHNUcDVQC3IBWIfi5ITlkmwnSJRVsf4euCOK4khJc6isPr6IGtFDkia6UpJbHYpjG0BKCXJuMsFUQU5Z8Vb3cUll6s8ED21lxQszTmuACUPaPJADp5Kmg3q5onGih1zQBDNSMkbTMzAVMFSjYZIAv4g4pcV0xMJjpXzpJU0ivBEKe+oS3P88UyM/RKdiNUVd4lUadUQbjqlRRgiLB/VC85KAlUSiISlGqJDJVFRAEq9WqkVyEEIiyVEsBRVGZGcaK4ZxkoojQ4WITy+tFFEVT3UKjcArUUVd8pbXTCiigMioTWDEqlEgjTSuqI1cooilyqU+/QBWogoPkZq4RnMKKIDDyBySnP8U1aioAI4guy4qKKCDGarFRRAEZuCpzpyUUREImJJc1FFQoRa8VcZyiiiBa6iAmiiiqBa6dFT3VkoogxYyQYsuqiiiDLlFFFWX/2Q=="/>
          <p:cNvSpPr>
            <a:spLocks noChangeAspect="1" noChangeArrowheads="1"/>
          </p:cNvSpPr>
          <p:nvPr/>
        </p:nvSpPr>
        <p:spPr bwMode="auto">
          <a:xfrm>
            <a:off x="82358" y="38147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57200" y="551194"/>
            <a:ext cx="3916059" cy="2873389"/>
            <a:chOff x="647801" y="685800"/>
            <a:chExt cx="3916059" cy="2873389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801" y="685800"/>
              <a:ext cx="3916059" cy="2573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334488" y="3312968"/>
              <a:ext cx="25426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http://www.beamimaging.com/pscreen.html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257799" y="3393410"/>
            <a:ext cx="3657601" cy="3114166"/>
            <a:chOff x="4910848" y="742949"/>
            <a:chExt cx="2825594" cy="2055238"/>
          </a:xfrm>
        </p:grpSpPr>
        <p:pic>
          <p:nvPicPr>
            <p:cNvPr id="3077" name="Picture 5" descr="phosphor screen option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000" y="742949"/>
              <a:ext cx="2783442" cy="18927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910848" y="2635690"/>
              <a:ext cx="2531260" cy="16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http://www.proxivision.de/products/phosphor-screen.html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886200" y="670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43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648200" y="1475738"/>
            <a:ext cx="3737429" cy="1143001"/>
            <a:chOff x="3454400" y="4648200"/>
            <a:chExt cx="5232400" cy="1643592"/>
          </a:xfrm>
        </p:grpSpPr>
        <p:pic>
          <p:nvPicPr>
            <p:cNvPr id="4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54400" y="4648200"/>
              <a:ext cx="5232400" cy="15427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4321466" y="5804964"/>
              <a:ext cx="4130144" cy="486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Surko</a:t>
              </a:r>
              <a:r>
                <a:rPr lang="en-US" sz="1600" dirty="0" smtClean="0"/>
                <a:t>-Style Positron Accumulator</a:t>
              </a:r>
              <a:endParaRPr lang="en-US" sz="16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0273" y="970279"/>
            <a:ext cx="3763950" cy="2627998"/>
            <a:chOff x="450273" y="970279"/>
            <a:chExt cx="3763950" cy="262799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273" y="970279"/>
              <a:ext cx="3763950" cy="215392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85800" y="3259723"/>
              <a:ext cx="29753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</a:rPr>
                <a:t>ALPHA-II Antihydrogen Apparatus</a:t>
              </a:r>
              <a:endParaRPr lang="en-US" sz="16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468453" y="3619059"/>
            <a:ext cx="4160947" cy="3099954"/>
            <a:chOff x="2133749" y="3619059"/>
            <a:chExt cx="4160947" cy="309995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600" y="3619059"/>
              <a:ext cx="3441759" cy="2629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133749" y="6380459"/>
              <a:ext cx="41609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BASE (Anti)Proton Magnetic Moment Apparatus</a:t>
              </a:r>
              <a:endParaRPr lang="en-US" sz="16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76174" y="8597"/>
            <a:ext cx="82332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How Do You Make a Particle/Plasma Experiment Work?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65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526" y="30850"/>
            <a:ext cx="2646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Phosphor Screen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AutoShape 2" descr="data:image/jpeg;base64,/9j/4AAQSkZJRgABAQAAAQABAAD/2wCEAAkGBxQTEhUUExQWFhUUFRUUFBQVFxQXGBcUGBcXFxcXFBQYHCggGBolHBQUITEhJSksLi4uFx8zODMsNygtLisBCgoKDg0OFBAQFCwcHBwsLCwsLCwsLCwsLCwsLCwsLCwsLCwsLCwsLCwsLCwsLCwsLCwsLCwsLCwsLCwsLCwsLP/AABEIALYBFQMBIgACEQEDEQH/xAAcAAACAgMBAQAAAAAAAAAAAAACAwABBAUHBgj/xABGEAABAgMFBQUFBgMFCAMAAAABAAIDESEEEjFBUQUGYXGBBxMikbEyocHR8BRCUnLh8SMzYkOCkrLCNDVUY3ODoqMIFST/xAAXAQEBAQEAAAAAAAAAAAAAAAAAAQID/8QAHREBAQEBAAMBAQEAAAAAAAAAAAERAhIhUUExMv/aAAwDAQACEQMRAD8A3zWCX1gia0ypTXmU9sMDH6AVgVocprDYGwfMU+aOHJExtPrEpvdg0y+SilXMBl8Smshzxp+iJja8MfJFd45eqKjRQdVd34InaDCgRYnrVFKDZnqiGHRZDGj3EqOZPyCgx2tr5JrW8dU27JBePnNFAYZoUBbU88FkhpPkiuSNUGMyFw1VlOu5A5lW2HrogxgzGapkOiybnzVlnqgQW6IMKSn8FkHADorMjhogxmtVmGsh7BNBd+SIxywpZCynNmaIHMyPmgQW8EBaTj9cFkmHxQFtfigxi0ckEQzpJPeypBULURhiGqcwFZRaUDlUYzuSFwqshzULmIMZ8OdEiJClgsp7VJS+vejLXFp0UWW+U1FTG0EMnr6Kd0cxx6BZQb8k4DzwRpjtgjHr1TBDoivGvE0l70bGz6lRQiFlwVXKgDVOaPmra2Xkig7oT96ndGVNDNMYCOckZBIPRRSQykuCMulTiKo3HHmExkOvVAkQiTUzqo2FnpNZDSBlr5pbGEitKdUFOaJUULTVNYynRU+H8ECsD1COfqnOh/BVc9UVj3D6hWGk+Sfd4Zq7o+CDEc3XgVfdyWQ6GtPtTeaywJh8Vt78DfE7qBh1RKz2tE68lTmAnFeOi7+l5lZ7M5+hM/RqjLdtOLUQ2QgdQ0epJVyp5R68sULNV5MWHaJqbQ0cv0Cs7Ltv/FH3/JMpr1JhpZg5heb+z29uEZrucviETLfbWe1DY/WUp+4plTW/uAIHtWmh7zBv82C9uU/3Wwse1IMWjXiehofIqKbcz9ED4dFkEoCUQkNQln1wT3UwQDl+yoQWTSi2XJZD3IXN6z9URhRCcvgrROhhUiY3sM/PpwRt/VAwack6WnAKtBEL0mmQm+io5jonMbP0UVUkZE/cFTHyORrmgET/ADFFMDsecqIbuValE0UE9SUQeBrioqEcM1bogvANGChiXpdVIQwynNBG5dVcj0lVHDA0yVNmRNBAadFYdpoqhzKKSgs5zzAUAnPorAnLHCqt2NNKKgXN05rT7w7xQbGy/HcAfuMFXPOjR8cErfDeOHYLOYsSpIuw2ZvfkOWZK5Bu5s+0bZtT4kd5uNrEfkwH2YUMYTl6TKsms9dZ6jdWneO3bTiGHZ2lkOdQ2kgc4kX4Bej2NuHCYAY571wyqGDpi7qvVbM2ZDgQxDhMDWDIZ8SczxWXcWmc+sSDZWsEmtDRoAB6JlxPuKXUVjliEsWUWIbiDFLEt0NZhYgcxEYESCDQgHnVaq17vwnVALTq0/DBegcxLcxB5R0G1WesN3eMzaa+418lnbK3ihRPDE/hvyBwJ0By6rcuhrUbV2HDiicrr8nD4jNTE1txXDmgDQvGwtox7E+5FBfDJocaf0O+BXrdn2xkVl9hvNOHPMEZFRdG8ATB+tFjNnhofqqe8SwwQVQKe1UjisngVSI2rTKXmmMy80DRM86dOSJj8dZy+gjQ4LZY85K6z5V/dKYC4kg0nL6Krau0IVnhOixXhjG4uPoNSdAinwmYVrKZWu2zvFZLIJx4zGyHsgzeT+RsyuWbe7QbXb4n2ewMdDY6YvCkVzcy9/8AZt5eabsXs3YPHa3mK81LWkhoPF5q4+Ss5Z8vjeW7tlsrfDCgxoksCbrATwqTLyWtd2tWkyLLBMDAziH0avUbO2FZ4P8AKgw2HUNF7/Ea+9bRrFcht+vBwe2Z7SBGscpaPIPk5q9HsTtasMYhsTvIDjQGIAWT/O006gLcxbKx4k9jXDRzQ4eRXldv9m9ljgmEO4iZFg8BP9UPTlJTIb06ZZY7Hta9jmuaRMOaQQeoTZkyHBfNuytsW3Y1qLDgCDEgkkw4rDm3SYwcK+i+hN29swrZAZHhew8YHFrh7TDxClmNc9azm0FZVmjFJTUu4FUay6hZaVp6q2gCvNUZm7WoOGaxduWjuYD3/ha48jJUfP3avvCbXbnMZMw7OTBYNXgye4Di4S6Ls+5G74sdjhQpC/IPikZxHCbq8MOi4HuawRtpWcPqH2gOI1N69XqAvqG6tuXPvaTcV3U26ruo2TdVXU66ruoEXVRanFqotRCCxAWrJLUBagxi1Lc1ZRagc1EYjmpbmLLLUtzUGst9hZFYWPEwfMcQcivBRXRdnx8SYbq8Ht+DguluYtTvDsgWiC5mDsYbtHjDocDzT+obs+1tiw2vhmbXVHA5g8U29Vc93F2q6Dafs8QkMeS2X4Ygn6yI8l0aLj8VlWM6H+lVE0tVINg4YcKq4ba9CeqI8scsiFYdiZYmQ0RoTy1jZnIXjwGq+ft8t44u07WyFDJ7oP7uAzIkmRiO1J9w6rrXaVbzD2faC2hczuscnkNPuJXHuzCG07Qh3sQyIW/muH4Eq8zax1fx1Td3YMKyQgyGKn23n2nu1J00C3DWK2NTmhaFNYmBqJjU9rFFKDUxrE1rEbWormvbRsprrNDtGD4TwyerH5dCAepSv/j7bzO1QT7MmRQJ4OPhMuYA8lidt+3mnurGwzcw97FkcDKTGnjIknos/sE2cWCLGcD/ABAA2Y+63A8iSR/dT8Zn+nYGicv2VhsgJ6lH3dJnogieyOf1Rc3UN6hNMcQtNvm29ZYoH4a+S3IZr9dEnaUC/De0j2mkcdEK+WNg20WW2wohwgx2l35Q6TvdNfV7QDUVBqDqDgV8sb6bNMKO4y9omfB7aO86Hqu4dje8otdibCcf41lDYbgTUw5Shv5SF3mOK61y59XHubqu6m3VLqjZV1VdTrql1Am6qup91UWoEFiBzVkFqEtRGKWICxZTmpbmoMVzUtzVlualOYiMVzUpzFlualuaiOM9o0PuLd3jZi8Ican4gZGXVk+q6bYowiw2xGmYc0OB4EUIXN+2CMPtcNubYIJ6vdL0XuNyj/8Agsx/5MP/ACy+CdEbN7+fFRMAPNRYaZ0R3i5CWoRUnIVAE0TcOZ6eSZCwJMtK6Kq8l2h2AxbFEaNJk6SNOa4Ls22vstoZFA8cJ8y055EHgRMdV9SxrMHseDgWkHkaYLiu+e5115ImPwxJTBGTYnHirLlZ6joG7u24NrhCJBdP8bD7TDo4fHArcsYvm9jbTZIgiMvw3CcnsNONRQjgV67ZXazaYYlGhwo39VYb+pEwf8K0zK7Qxqexq5O3tkEv9kM/+rTzuLEtvbJHIlCs0Jh1e58TyAuqYux2eWfv/Vc9317T4MBph2QtjRiCO8BBhw+M8Hu4Ci53btpbT2iCHueYdJtpCh18g7lVZ+wdxgXNEWcR59mGyjZ/1HEjDRDbf40e7+woltimJELiwunEeZlz3EzLWnNx1ymvpLdHZYs8G7IBxlQfdAEg0clrt3t12wZOeAXNAutbRrOQzPFeiA8XTks3pvnnD75pKXyQBoHn181Gig6qyPCedOCjSRaAy6oXOBBn+FWYc58lGswGUkHKu0zdgPF+RuvleMp3HgUcPQrlewNrR9l2tsVo8bKOafZiQzi2f4TLHIgaL6ittkbEYWOEwaEcCuNb+bnFouuncBPcxPwk/cdwNFqVz65/XY93NuQbbAZHgOvNdiKXmOzY8ZOC2kl8obv7fteyrQXQzdJlfY6bocVownI1FcQZia+g9ye0Gy7QaGtcIUeVYDyJnXu3ffHKvBXCdPWSUuo5KSRou6oQmSVSQKIQkJxahIQILUBankIS1EYxaluasktS3NRGM5qU9qynNXNe1PfVsBjrLAeDGeJRXAz7phxE8nkeQKRK5xv9tD7Tb4z4ZLm3mwochOYYA2gGM3XvNdj2BZu6s8JgEg1jRI5UFCuT9nWw3RozYuDWO8HEgGbuQw5ngu1Q4MqV5KdXaclGQxmonOYFSyrNAkaZDKquG0kDzVT0zPTyTb8yfr3KtLMyJDEnjhxKXbLGxzHNeARLOqyGuw4aoXeLHX6qorxe09yWEkwiWzIp7TRwktJbez994ju4TwBRxaBPgBKa6hEOI5AAYJ7myxyCanjHIYPZq+h+zwa6uHvBWZZdx4zaNgQ2AGtWDhOlSupMwGuP6hW5gkXK6eMeWsm4zcYsQnQMkOepW/sGzoUEDu2NFZTlU83LLvHAYSKCE2YHPNRrDmQ/an6qwJmuQ+qIZmR9UUpnjLp1UFCQA45omRJg0B+sZLHbWXPonZHh6JAcz5jRVOcuHkirQ8MCqyrqqLJFVh7QsbIrS1wDgRgRTospwmT70pwHh+goOTb2bkObeDYZiwZEzxLNSDiuZWvYUSE69CvPa3xBzaPYRWchWmoX1LEgzBnVeZ2zulCjTc0XIhqHDD+8M1qdMXhzXdLthtVnky0j7TCEhePhjNH5sHcnCfFde3f39sNrkIcdrHn+zi+B3SdHdCVyzeHclwP8SDepMRYYMwBPEjnmF5SPu4Wz7p4cB919Dhk4Ux1ktaz7j6lUkvmnZu19qWUDun2hoBwEozPLxCS31h7ZLbCN2PDgxDPBzXQndZGXuQ13eSEhcpsnbbDP8yyvH5IjT6gLOHbNY5Vgx56SZ63kXydGIQuauYxO2uz5WWMeboY+K1Nv7bIn9lZWDjEe4+5oHqh5R2AtWn29vDZrI29aIzIejSZvdwbDHiPkuJWrf3a1s8MOI4A0u2aEGiuRfIu/8liQ9zLQ5xfa4rYMwSe8f3sUyxAa0mtcCQnpN+Nvvn2rxY4dCsYMGEQQ6Kf5rh/TlDHv5LzW7u7D47hEjBwhuM5EnvI5nUNnUDV56TXrNgbowS5vdQTFcD/Oj1YP+0PCdazXv9mbvthNve06VXHTRoyCl6MVsLZohMndDSZUb7LW/da0aBbIj3Zq5zCpyy0AlRUVERkt4ZDmmQh8zJLaKE4T9E+HLpJVpGOmSfJPuylySmgURynOnJRRsb7yieMfeSgJNB1mhBz40/ZA6M8C7qAha7wcZ9FYkXTIyR3ZgDj0RVPNemKJh9mvHkhjMkZnkra3DRRUdga00CYINOmCUGUPNNnxOGSIBjqA8U2HKZ5ILOABhPHDXVEwVPBFNbWSqJmOKEOw5yQufUj3IhhxSnQ6ckT3eydVG5jyQLa0zM60SyBIY0WQHV6YIC2mGfVABHDLCq1Nv3Zs8UeKGGEmd5nhM85yxW7ug8EstNeao8VaNxZOJhRizMAz/wAwWqj7DtzZhzBFExj3UUHpEE10eWI9ckUyKjlwTUxyqJsZx/mbOsz5VpCaw/8AqcJrAibCh4nZzRPCRtI/1rrvdVOuXBRjP2TUxyf/AOlhNH+7WcJ/aHf605mw3mRh7PhDMfw2u6/xXHFdUMORmZcZIYkp0zEwhjw1m3ctUQfxIghg0LGSEh+VgDQtlYt04LJFwLnYkuMwTywXozTHyQudPmEMJgQWtEmgCWgACtz5UyVz80E/kUAMdKuR1VRHAngocdUt1URUVlVFARmoiMytBoFU9c1d6qkRh8OZKNHtOeICJkSmkz9SSr0mmvRWGzkCgcDUkZKxQDVRkgCEQhgylzqimwjigiOLZDiliJKfNSI6bgimxHznxRPfgMZJV6bTl8VLhmEEdExy4IgZmumCK54CTLVUASZ4SCgJgN03TKqbCp9e9KEw0yzxTGSMslQtlc5VVvAvHlNWBKcvNSl4EHqopbcBKgCc7ORRRHSbyKFonJECx/yRxOCW5spo5zkgEicpZGvJC72qH5IWulOc/rJBGNQ7ogqIKg49ETp141oo0YqFxlNUBepXkquEeqbMGaHvKaogXRdUChCtxwQLf9ZpZGBRPNZaKg79kC3M+aAN8jimuSHtKIhbkgMOVFZEq6JcR3OaIlyaiOHFpUBREPhkV5qR3eLSiQHVAlzToYoXeqrQ4AmJcU+7UqrK0SCOM4VI+ioLueEc1Gukaoe8oMzkFILsZ0RVNZMUOJwWQ6HUZADJUSA0fBVfqeSKp7vDhmivVGSBzptpjPFXek7WigyL02kZInRJUlWWKQ13vKY+pCoqAJiWhqUQHi46omSkUAxCCnAknFQNw9yY6hMkokqB0TSVUFZCdEU0JN4KhZiEz8lUJ9AEyznBC5tT7lAUaU+YS5CXrNG0ChxUIyVCxQzTGOFRJKe04nLJW11fgoF3pO5eiglOuuCJzSSZpckDnCiW9uqERcfihc7REQ+SC4qnPFRzqKohCCSqc8UN+tUQLglkHJMcEtxQIiNkVEbgoqhjnVpgspkIkDRJuSE0+CZ10RVgyMtEcR9ABWZqktE5nUpohyoiibjwVBpkdJomtxV0koqy00kmZGeKHNUcDVQC3IBWIfi5ITlkmwnSJRVsf4euCOK4khJc6isPr6IGtFDkia6UpJbHYpjG0BKCXJuMsFUQU5Z8Vb3cUll6s8ED21lxQszTmuACUPaPJADp5Kmg3q5onGih1zQBDNSMkbTMzAVMFSjYZIAv4g4pcV0xMJjpXzpJU0ivBEKe+oS3P88UyM/RKdiNUVd4lUadUQbjqlRRgiLB/VC85KAlUSiISlGqJDJVFRAEq9WqkVyEEIiyVEsBRVGZGcaK4ZxkoojQ4WITy+tFFEVT3UKjcArUUVd8pbXTCiigMioTWDEqlEgjTSuqI1cooilyqU+/QBWogoPkZq4RnMKKIDDyBySnP8U1aioAI4guy4qKKCDGarFRRAEZuCpzpyUUREImJJc1FFQoRa8VcZyiiiBa6iAmiiiqBa6dFT3VkoogxYyQYsuqiiiDLlFFFWX/2Q=="/>
          <p:cNvSpPr>
            <a:spLocks noChangeAspect="1" noChangeArrowheads="1"/>
          </p:cNvSpPr>
          <p:nvPr/>
        </p:nvSpPr>
        <p:spPr bwMode="auto">
          <a:xfrm>
            <a:off x="82358" y="38147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170045"/>
              </p:ext>
            </p:extLst>
          </p:nvPr>
        </p:nvGraphicFramePr>
        <p:xfrm>
          <a:off x="387158" y="686277"/>
          <a:ext cx="8229600" cy="1188720"/>
        </p:xfrm>
        <a:graphic>
          <a:graphicData uri="http://schemas.openxmlformats.org/drawingml/2006/table">
            <a:tbl>
              <a:tblPr/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FFFF"/>
                          </a:solidFill>
                          <a:effectLst/>
                        </a:rPr>
                        <a:t>type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A2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rgbClr val="FFFFFF"/>
                          </a:solidFill>
                          <a:effectLst/>
                        </a:rPr>
                        <a:t>composition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A2C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FFFF"/>
                          </a:solidFill>
                          <a:effectLst/>
                        </a:rPr>
                        <a:t>emission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A2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rgbClr val="FFFFFF"/>
                          </a:solidFill>
                          <a:effectLst/>
                        </a:rPr>
                        <a:t>decay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A2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/>
                        <a:t>P43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Gd</a:t>
                      </a:r>
                      <a:r>
                        <a:rPr lang="en-US" sz="1200" baseline="-25000"/>
                        <a:t>2</a:t>
                      </a:r>
                      <a:r>
                        <a:rPr lang="en-US" sz="1200"/>
                        <a:t>O</a:t>
                      </a:r>
                      <a:r>
                        <a:rPr lang="en-US" sz="1200" baseline="-25000"/>
                        <a:t>2</a:t>
                      </a:r>
                      <a:r>
                        <a:rPr lang="en-US" sz="1200"/>
                        <a:t>S:Tb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540 nm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green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 ms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/>
                        <a:t>P46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</a:t>
                      </a:r>
                      <a:r>
                        <a:rPr lang="en-US" sz="1200" baseline="-25000"/>
                        <a:t>3</a:t>
                      </a:r>
                      <a:r>
                        <a:rPr lang="en-US" sz="1200"/>
                        <a:t>Al</a:t>
                      </a:r>
                      <a:r>
                        <a:rPr lang="en-US" sz="1200" baseline="-25000"/>
                        <a:t>5</a:t>
                      </a:r>
                      <a:r>
                        <a:rPr lang="en-US" sz="1200"/>
                        <a:t>O</a:t>
                      </a:r>
                      <a:r>
                        <a:rPr lang="en-US" sz="1200" baseline="-25000"/>
                        <a:t>12</a:t>
                      </a:r>
                      <a:r>
                        <a:rPr lang="en-US" sz="1200"/>
                        <a:t>:Ce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530 nm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green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300 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/>
                        <a:t>P47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</a:t>
                      </a:r>
                      <a:r>
                        <a:rPr lang="en-US" sz="1200" baseline="-25000"/>
                        <a:t>2</a:t>
                      </a:r>
                      <a:r>
                        <a:rPr lang="en-US" sz="1200"/>
                        <a:t>SiO</a:t>
                      </a:r>
                      <a:r>
                        <a:rPr lang="en-US" sz="1200" baseline="-25000"/>
                        <a:t>5</a:t>
                      </a:r>
                      <a:r>
                        <a:rPr lang="en-US" sz="1200"/>
                        <a:t>:Ce,Tb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400 nm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blue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 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958080"/>
              </p:ext>
            </p:extLst>
          </p:nvPr>
        </p:nvGraphicFramePr>
        <p:xfrm>
          <a:off x="381192" y="1905477"/>
          <a:ext cx="8229598" cy="1371600"/>
        </p:xfrm>
        <a:graphic>
          <a:graphicData uri="http://schemas.openxmlformats.org/drawingml/2006/table">
            <a:tbl>
              <a:tblPr/>
              <a:tblGrid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</a:rPr>
                        <a:t>Type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A2C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FFFFFF"/>
                          </a:solidFill>
                          <a:effectLst/>
                        </a:rPr>
                        <a:t> efficiency (</a:t>
                      </a: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</a:rPr>
                        <a:t>lm/µA)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A2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</a:rPr>
                        <a:t>efficiency (W/mA)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A2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rgbClr val="FFFFFF"/>
                          </a:solidFill>
                          <a:effectLst/>
                        </a:rPr>
                        <a:t>efficiency (ph/el)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A2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6 kV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10 kV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 kV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 kV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 kV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 kV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12 kV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15 kV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6 kV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10 kV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12 kV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15 kV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P43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0,24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0,43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0,54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0,71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0,43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0,77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0,97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1,28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185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330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420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550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/>
                        <a:t>P46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0,08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0,15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0,19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0,25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0,22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0,39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0,49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0,65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90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265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1F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/>
                        <a:t>P47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0,06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0,11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0,14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0,18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0,62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1,35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1,71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2,24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212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380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480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3EC"/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886200" y="670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03549" y="3277077"/>
            <a:ext cx="3289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http://www.proxivision.de/products/phosphor-screen.html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10000" y="3928076"/>
            <a:ext cx="47665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Detection Efficiency: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Phosphor Efficiency.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Detector (likely a CCD camera) efficiency.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Generally, slow phosphors are more efficient.</a:t>
            </a:r>
            <a:endParaRPr lang="en-US" dirty="0"/>
          </a:p>
        </p:txBody>
      </p:sp>
      <p:sp>
        <p:nvSpPr>
          <p:cNvPr id="7" name="AutoShape 4" descr="data:image/jpeg;base64,/9j/4AAQSkZJRgABAQAAAQABAAD/2wCEAAkGBwwMDQ4NDAwMDAwMEA8MDQwNDA8MDQwNFBEWFxQdFRQYHSggGCYlJxQVLTotJik3Li46GCszRD8sNyoyLjcBCgoKDA0OGg8PFC8fHBwsLDcrLCsvNSwsLTcwLCwsNywsLCw3LCwuNysxLjc3NyssLCwsLDcsNy4sLCwsLCs3K//AABEIAJUBUwMBEQACEQEDEQH/xAAcAAADAQEBAQEBAAAAAAAAAAADBAUAAgEGCAf/xAA9EAACAgECAwMHCgMJAAAAAAAAAwIEARExBRJBIZTREyJTVHGT0gYUFVFSVWGSwcIzg6EWIzJEYmOBgoT/xAAaAQACAwEBAAAAAAAAAAAAAAAABAIDBQEG/8QAKREBAAMAAgEDAwQCAwAAAAAAAAECAwQxkRFSUxNRkhIUITIzQ0FC0f/aAAwDAQACEQMRAD8A/l6zbzbtTEB7JYLE0cnJdGjkou4YaFSehVhdVn6Bp3JW6IaK1QT0Z+i1UE9GdqsVOgldn6LVQS0Z+iujYR26khfsNp5jnJVJsPH8zsxV2szJOZmVlcnszKyqT2ZlZVJ7Mysrk7maWVSezMLK5PZvX7HKHaJlkaoczTLA1Q7ml2BqhyiZYGaHaJlgaoczS7A1Q5QoXL2B1gDAGAMAcSOwqsDImWsFInBewMicFrBSJwXsDInBewMyUFrBSJwXsGTUnFnpc0KmID2SwWJo5OS6NHJRdww0Kk9CjC6rP0cJ3JW6IaK1QT0Z+i1UE9GdqsVOgldn6LVQS0Z+iujYR26khfsNp5jnJVJsPH8zsxV2szJOZmVlcnszKyqT2ZlZVJ7Mysrk7maWVSezMLK5PZvX7HKHaJlkaoczTLA1Q7ml2BqhyiZYGaHaJlgaoczTLHUaocoTLl7A6wBgDAGAOJHYVWBkTgtYKROC9gZE4LWCkTgvcGROC9gZkoLWCkTgvYMmpOLPSZoVMQH8lgsTRycl0aOSi7hhoVJ6FGF1Wfo4TuSt0Q0Vqgnoz9FqoJ6M7VYqdBK7P0Wqgloz9FdGwjt1JC/YbTzHOSqTYeP5nZirtZmSczMrK5PZmVlUnszKyqT2ZlZXJ3M0sqk9mYWVyezev2OUO0TLI1Q5mmWBqh3NLsDVDlEywM0O0TLA1Q5mmWBqhyhMuXsDrAGAMAYA4kdhVYGRMtYKROC9gZE4L2CkTgtcGROC9gZEoLWCkTgvYMmpOLPS5oVMQHslgsTRycl0aOSi7hhoVJ6FWF1WfoGnclbohorVBPRn6LVQT0Z2qxU6CV2fotVBLRn6K6NhHbqSF+w2nmOclUmw8fzOzFXazMk5mZWVyezMrKpPZmVlUnszKyuTuZpZVJ7Mwsrk9m9fsFTtEyyM0OZplgaodzS7A1Q5RMsDNDtEywNUOZpljqNUOUJly9gdYAwBgDAHEjsKrAyJlrBSJwXsDInBewUicFrgyJwXsDMlBawUicF7Bk1JxZ6XNCpiA9ksFiaOSMujRyU3cMNCpPQowuqz9HCdyVuiGitUE9GfotVBPRnarFToJXZ+i1UEtGforo2EdupIX7DaeY5yVSbDx/M7MVdrMyTmZlZXJ7Mysqk9mZWVSezMrK5O5mVlUnszKyuT2b1+xyh2iZZGqHM0ywNUO5pdgaocomWBmh2iZYGqHM0ywNUOUJly9gdYAwBgDAHEjsKrAyJlrBSJwXsDInBewUicFrgyJwXsDIlBawUicF7Bk1JxZ6TNCpiA/ksFiaOTkujRyUXcMNCpPQowuqz9HCdyVuiGitUE9GfotVBPRnarFToJXZ+i1UEtGforo2EdupIX7DaeY5yVSbDx/M7MVdrMyTmZlZXJ7Mysqk9mZWVSezMrK5O5mVlUnszKyuT2b1+xyh2iZZGqHM0ywNUO5pdgaocomWBmh2iZYGqHM0yx1GqHKEy5ewOsAYAwBgDiR2FVgZEy1gpE4L2BkTgvYKROC1wZE4L2BkSgtYGROC9nBNScWelzQqYgPZLBYmjk5Lo0clF3DDQqT0KsLqs/QNO5K3RDRWqCejP0WqgnoztVip0Ers/RaqCWjP0V0bCO3UkL9htPMc5KpNh4/mdmKu1mZJzMysrk9mZWVSezMrKpPZmVlcnczKyqT2ZlZXJ7N6/Y5Q7RMsjVDmaZYGqHc0uwNUOUTLAzQ7RMsDVDmaZY6jVDlCZcvYHWAMAYAwBxI7CqwMicFrBSJwXsDInBewUicFrgyJwXsDIlBawUicF7Bk1JxZ6XNCpiA9ksFiaOTkujRyUXcMNCpPQowuqz9HCdyVuiGitUE9GfotVBPRnarFToJXZ+i1UEtGforo2EdupIX7DaeX5ydSbDyHM7X1drMyTmZlZXJ7Mysqk9mZWVSezMrK5O5mllUnszCyuT2b1+xyh2iZZGqHM0ywNUO5pdgaocomWBmh2iZYGqHM0ywNUOUJly9gdYAwBgDAHEjsKrAyJwWsFInBewMicF7BSJwWuDInBewMiUFrBSJwXsGTUnFnpM0KmID+SwWJo5OS6NHJRdww0Kk9CjC6rP0cJ3JW6IaK1QT0Z+i1UE9GdqsVOgldn6LVQS0Z+iujYR26khfsNp5jnJVJsPH8zsxV2szJOZmVlcnszKyqT2ZlZVJ7Mysrk7maWVSezMLK5PZvX7HKHaJlkaoczTLA1Q7ml2BqhyiZYGaHaJlgaoczTLA1Q5QmXL2B1gDAGAMAcSOwqsDImWsFInBewMicF7BSJwWuDInBewMyUFrBSJwXsGTUnFnpc0KmID2SwWJo5OS6NHJRdww0Kk9CrC6rP0DTuSt0Q0Vqgnoz9FqoJ6M7VYqdBK7P0Wqgloz9FdGwjt1JC/YbTzHOSqTYeP5nZirtZmSczMrK5PZmVlUnszKyqT2ZlZXJ3M0sqk9mYWVyezev2OUO0TLI1Q5mmWBqh3NLsDVDlEywM0O0TLA1Q5mmWOo1Q5QmXL2B1gDAGAMAcSOwqsDInBawUicF7AyJwWsFInBe4MicF7AyJQWsFInBewZNScWekzQqYgP5LBYmjkjLo0clN3DDQqT0KMLqs/RwnclbohorVBPRn6LVQT0Z2qxU6CV2fotVBLRn6K6NhHbqSF+w2nmOcnUmw8fzO19XazMk5mZWVyezMrKpPZmVlUnszKyuTuZlZVJ7Mysrk9m9fscodomWRqhzNMsDVDuaXYGqHKJlgZodomWBqhzNMsdRqhyhMuXsDrAGAMAYA4kdhVYGRMtYKROC9gZE4LWCkTgvcGROC9gZkoLWCkTgvYMmpOLPS5oVMQHslgsTRycl0aOSi7hhoVJ6FGF1Wfo4TuSt0Q0Vqgnoz9FqoJ6M7VYqdBK7P0Wqgloz9VdGwjt1JC/YbTzHOSqTYeP5nZirtZmSczMrK5PZmVlUnszKyqT2ZlZXJ3Mysqk9mZWVyezev2Cp2iZZGaHM0ywNUO5pdgaocomWBmh2iZYGqHM0ywNUOUJly9gdYAwBgDAHEjsKrAyJwWsFInBewMicF7BSJwWuDInBewMiUFrBSJwXsGTUHFnpM0amID+SwWJo5OS6NHJRdww0Kk9CrC6rP0DTuSt0Q0Vqgnoz9FqoJ6M7VYqdBK7P0Wqoloz9FdGwjt1JC/YbTzHOSqTYeP5nZirtZmSczMrK5PZmVlUnszKyqT2ZlZXJ3Mysqk9mZWVyezev2OUO0TLI1Q5mmWBqh3NLsDVDlEywM0O0TLA1Q5mmWOo1Q5QmXL2B1gDAGAMAcSOwqsDImWsFInBewMicF7BSJwWuDInBewMyUFrBSJwXsGTUnFnpM0KmID+SwWJo5OS6NHJRdww0Kk9CjC6rP0cJ3JW6IaK1QT0Z+i1UE9GdqsVOgldn6LVQS0Z+iujYR26khfsNp5jnJVJsPH8zsxV2szJOZmVlcnszKyqT2ZlZVJ7Mysrk7mZWVSezMrK5PZvX7HKHaJlkaoczTLA1Q7ml2BqhyiZYGaHaJlgaoczTLA1Q5QmXL2B1gDAGAMAcSOwqsDImWsFInBewMicFrBSJwXsDInBewMyUFrBSJwXsGTUnFnpc0KmID2SwWJo5OS6NHJRdww0Kk9CrC6rP0DVuSt0Q0Vqgnoz9FqoJ6M7VYqdBK7P0Wqgloz9FdGwjt1JC/YbTzHOSqTYeP5nZirtZmSczMrK5PZmVlUnszKyqT2ZlZXJ3M0sqk9mYWVyezev2OUO0TLI1Q5mmWBqh3NLsDVDlEywM0O0TLA1Q5mmWOo1Q5QmXL2B1gDAGAMAcSOwqsDImWsFInBewMicFrBSJwXuDInBewMiUFrBSJwXsGTUrq+AcR+773dHfCeiz0p7lNdae4xDgXEPULvdXfCO57Ze6PKf1c/dDpXBb+ca/Mbme3OOyq3pnT6vwHceTl6fzePMIxrT0/tAn0HxD1G53V3gaWXL4/yV8wqtpT7uGcD4h6hd7q7wHq83i/LX8oKaWr9yrOA8R+773dHfCWxzuJ81fygjpLhfAOI4z28Pvd0d8JKedxPT/NX8o/9JXpaeoUanB73NnHzG5jTEc6ZquxnGuc/6fwEr83j/rmPq19PT7wS0xv6fxVaq8Ju43p2se2u3wFr8rj/ACV8wz9MNfZPhXq8NtY3rWMe1DMfoKX5GPyR5ghpxt/jnxKtVo2Mbodj+VPwFL7Ze+PJDTicj47eJVk1XYx/CZ7uXgI66UmP7QRvw+V6/wCK3iS9pDsZjopnnS5f4cvqzn9DzvMj19fRdjwt59f1ZW6+0gMpv9C73U/A8ny8dZn+KT4lZXicn4reJdQqP9C73U/Azp42/wAc+JM0428f67eJMLqu9C33cvArni8j458Sdzw29k+JMrrN9Ez3cvArni8j458Sdzx19k+JMLrt9Gz8kiqeJyPjt4k7nnf2yJRg2alzzCWs4QlnSEtNcxxk5tw94vaK529Imf8AiTtaWiejsFT+xP8ALkXnicn4reJOUiTK1y+zL8uSueHyfit4k5nMM5cvsy/LkK8Pk/FbxJylq/dOsIZ6Of5JDNOJyPit4k3TSnuhJkl0pMx5JmeSeI40XLbycZfuHf2m0VrMZz6z3/E/c1ntn6z62jyRfSf6B3up+BbXjb/HPiTtN8ffHmE59Cz6u/3LPAZrx9vZPg3Tk4fJHmE2xw210q2c/wDnZ4DNMNfZPg3Tlcf5a+YTX8KuZ2p2+7N8BmuOntk5TmcWP9tfygpLhN3GcY+Z2vO1/wAu3t0x7C6Mr+n9Zdtz+NFqxGtfSe/5j7Ovoa96nb7u3wOfSv7ZWfvuJ81fyhvoa96nb7u3wD6V/bI/fcT5q/lDfQ171O33dvgH0r+2R++4nzV/KG+hr3qdvu7fAPpX9sj99xPmr+UOWcIuxjKWadrGI4znXNdumNMew7GV/X+soac/jRSZrrX19J/7Q8lwa96lb7s3wOxnf2y5PO4vzV8wFLgt71K33ZvgSjO/tkvbmcX5a+YClwO/6jc7s3wJxnf2yoty+N8tfMBS4HxD1G53VvgSil/sXtyuP8keYClwLiHqF3urvAnFLfYvbk4fJHmAfoPiGcZzihdz25x2VXb4zp9n8Cf6LfYt+5yn19bx5Dl8n+I/d97ujvhJRS32U23y98eQpfJ7iX3fe7o74ScVn7F7bZ+6A/7PcS+7r/c3/CS9J+yr6ufuh+uxlhtqABrwxCPLiXNrmc8fjzTzL9wAYAwBgDAAop0ZJmvbOEIadMcuZ5/f/QAKAYAwBgAblc+YZ105Jc/t7M4/UAIAYAwBgDAAqycKXBeM64XCMMZzvnlxp+gAUAwBgDAAlJ5JMlrr5WWJ5/DzIx/b/UAKAYAwBgAbFc0oS105ObOn1640ACAGAMAYAFZT5Vc15zphkJQznG+ObGn6gBQDAGAMAYAFXVheMxxnXWU2fnnKX6/0ACYzjO3bvj/nABtca6dd9OugB6AYA+f+VHBLF6SMqcuEEydLMZxnzY56dlOsc4zprq6G+OzGM+zIA6HAHrtQfKS4xw6b8xhOWcxjKNjGFx83Gsf7+MunbHbqAfSAGAMAYAwBgDAGAMAfJP8Ak7azjOEM8hmbJNg2WISbWnJymMznMcY58zxFkdd9M437dALfA6bEQZieIwjNmJrTHTlRDyS45xjOOzOsozl/3AKQBgDAGAMAYAwBgCPx2laexGUThhS+bM1yxjMcu515XKWM486McYb2b6yjnGmca4Ak1Pk/dhJWZMh5ma+uezWLFyr5az+ZhTcfX52Nf8WdAPrgDAGAMAYAwBgDAGAPmuMfJ7LJNZWWlTW88czxGOJZnJM8QbLOmucxmzGfZHXHb2ADnAuHPrsdJs8ZhOCocuMYx5R0WOkxudOs8MVjTPbjyfXsALIBgDAGAEcVmYs5djkxCUcrnjGc4lLTEcxlns7c4zzY32AIFbhXF4rTGNmMcQ+bQbq7MJZivCsP0xhecazzBmdddfP3xqANUqHEYtq5e6MsKZhrZRnlnOv5qxc465jHONZyVLT/AG9ezO4H0YBgDAGAMAYAwBgDAGAMAYAwBgDAGAMAYAwBgDAGAMAYAwBgDAGAMAYAwBgDAGAMAYAwBgDAGAMAYAwB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39750" y="3820715"/>
            <a:ext cx="3244799" cy="2815176"/>
            <a:chOff x="339750" y="3820715"/>
            <a:chExt cx="3244799" cy="2815176"/>
          </a:xfrm>
        </p:grpSpPr>
        <p:pic>
          <p:nvPicPr>
            <p:cNvPr id="6146" name="Picture 2" descr="http://www.andor.com/Portals/0/Intro_5_Small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892630"/>
              <a:ext cx="2857500" cy="2343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339750" y="6235781"/>
              <a:ext cx="32447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hlinkClick r:id="rId3"/>
                </a:rPr>
                <a:t>http://www.andor.com/learning-academy</a:t>
              </a:r>
              <a:r>
                <a:rPr lang="en-US" sz="1000" dirty="0" smtClean="0">
                  <a:hlinkClick r:id="rId3"/>
                </a:rPr>
                <a:t>/</a:t>
              </a:r>
              <a:endParaRPr lang="en-US" sz="1000" dirty="0" smtClean="0"/>
            </a:p>
            <a:p>
              <a:r>
                <a:rPr lang="en-US" sz="1000" dirty="0" err="1" smtClean="0"/>
                <a:t>ccd</a:t>
              </a:r>
              <a:r>
                <a:rPr lang="en-US" sz="1000" dirty="0" smtClean="0"/>
                <a:t>-spectral-response-</a:t>
              </a:r>
              <a:r>
                <a:rPr lang="en-US" sz="1000" dirty="0"/>
                <a:t>%28qe%29-defining-the-qe-of-a-ccd</a:t>
              </a:r>
            </a:p>
          </p:txBody>
        </p:sp>
        <p:pic>
          <p:nvPicPr>
            <p:cNvPr id="6151" name="Picture 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75" y="3820715"/>
              <a:ext cx="990476" cy="92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9" name="Straight Arrow Connector 18"/>
          <p:cNvCxnSpPr/>
          <p:nvPr/>
        </p:nvCxnSpPr>
        <p:spPr>
          <a:xfrm>
            <a:off x="762000" y="3124200"/>
            <a:ext cx="533400" cy="68580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61999" y="2874732"/>
            <a:ext cx="838201" cy="945983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61999" y="2590800"/>
            <a:ext cx="497676" cy="838200"/>
          </a:xfrm>
          <a:prstGeom prst="straightConnector1">
            <a:avLst/>
          </a:prstGeom>
          <a:ln w="222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120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4686" y="30850"/>
            <a:ext cx="4254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Phosphor Screen Brightness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AutoShape 2" descr="data:image/jpeg;base64,/9j/4AAQSkZJRgABAQAAAQABAAD/2wCEAAkGBxQTEhUUExQWFhUUFRUUFBQVFxQXGBcUGBcXFxcXFBQYHCggGBolHBQUITEhJSksLi4uFx8zODMsNygtLisBCgoKDg0OFBAQFCwcHBwsLCwsLCwsLCwsLCwsLCwsLCwsLCwsLCwsLCwsLCwsLCwsLCwsLCwsLCwsLCwsLCwsLP/AABEIALYBFQMBIgACEQEDEQH/xAAcAAACAgMBAQAAAAAAAAAAAAACAwABBAUHBgj/xABGEAABAgMFBQUFBgMFCAMAAAABAAIDESEEEjFBUQUGYXGBBxMikbEyocHR8BRCUnLh8SMzYkOCkrLCNDVUY3ODoqMIFST/xAAXAQEBAQEAAAAAAAAAAAAAAAAAAQID/8QAHREBAQEBAAMBAQEAAAAAAAAAAAERAhIhUUExMv/aAAwDAQACEQMRAD8A3zWCX1gia0ypTXmU9sMDH6AVgVocprDYGwfMU+aOHJExtPrEpvdg0y+SilXMBl8Smshzxp+iJja8MfJFd45eqKjRQdVd34InaDCgRYnrVFKDZnqiGHRZDGj3EqOZPyCgx2tr5JrW8dU27JBePnNFAYZoUBbU88FkhpPkiuSNUGMyFw1VlOu5A5lW2HrogxgzGapkOiybnzVlnqgQW6IMKSn8FkHADorMjhogxmtVmGsh7BNBd+SIxywpZCynNmaIHMyPmgQW8EBaTj9cFkmHxQFtfigxi0ckEQzpJPeypBULURhiGqcwFZRaUDlUYzuSFwqshzULmIMZ8OdEiJClgsp7VJS+vejLXFp0UWW+U1FTG0EMnr6Kd0cxx6BZQb8k4DzwRpjtgjHr1TBDoivGvE0l70bGz6lRQiFlwVXKgDVOaPmra2Xkig7oT96ndGVNDNMYCOckZBIPRRSQykuCMulTiKo3HHmExkOvVAkQiTUzqo2FnpNZDSBlr5pbGEitKdUFOaJUULTVNYynRU+H8ECsD1COfqnOh/BVc9UVj3D6hWGk+Sfd4Zq7o+CDEc3XgVfdyWQ6GtPtTeaywJh8Vt78DfE7qBh1RKz2tE68lTmAnFeOi7+l5lZ7M5+hM/RqjLdtOLUQ2QgdQ0epJVyp5R68sULNV5MWHaJqbQ0cv0Cs7Ltv/FH3/JMpr1JhpZg5heb+z29uEZrucviETLfbWe1DY/WUp+4plTW/uAIHtWmh7zBv82C9uU/3Wwse1IMWjXiehofIqKbcz9ED4dFkEoCUQkNQln1wT3UwQDl+yoQWTSi2XJZD3IXN6z9URhRCcvgrROhhUiY3sM/PpwRt/VAwack6WnAKtBEL0mmQm+io5jonMbP0UVUkZE/cFTHyORrmgET/ADFFMDsecqIbuValE0UE9SUQeBrioqEcM1bogvANGChiXpdVIQwynNBG5dVcj0lVHDA0yVNmRNBAadFYdpoqhzKKSgs5zzAUAnPorAnLHCqt2NNKKgXN05rT7w7xQbGy/HcAfuMFXPOjR8cErfDeOHYLOYsSpIuw2ZvfkOWZK5Bu5s+0bZtT4kd5uNrEfkwH2YUMYTl6TKsms9dZ6jdWneO3bTiGHZ2lkOdQ2kgc4kX4Bej2NuHCYAY571wyqGDpi7qvVbM2ZDgQxDhMDWDIZ8SczxWXcWmc+sSDZWsEmtDRoAB6JlxPuKXUVjliEsWUWIbiDFLEt0NZhYgcxEYESCDQgHnVaq17vwnVALTq0/DBegcxLcxB5R0G1WesN3eMzaa+418lnbK3ihRPDE/hvyBwJ0By6rcuhrUbV2HDiicrr8nD4jNTE1txXDmgDQvGwtox7E+5FBfDJocaf0O+BXrdn2xkVl9hvNOHPMEZFRdG8ATB+tFjNnhofqqe8SwwQVQKe1UjisngVSI2rTKXmmMy80DRM86dOSJj8dZy+gjQ4LZY85K6z5V/dKYC4kg0nL6Krau0IVnhOixXhjG4uPoNSdAinwmYVrKZWu2zvFZLIJx4zGyHsgzeT+RsyuWbe7QbXb4n2ewMdDY6YvCkVzcy9/8AZt5eabsXs3YPHa3mK81LWkhoPF5q4+Ss5Z8vjeW7tlsrfDCgxoksCbrATwqTLyWtd2tWkyLLBMDAziH0avUbO2FZ4P8AKgw2HUNF7/Ea+9bRrFcht+vBwe2Z7SBGscpaPIPk5q9HsTtasMYhsTvIDjQGIAWT/O006gLcxbKx4k9jXDRzQ4eRXldv9m9ljgmEO4iZFg8BP9UPTlJTIb06ZZY7Hta9jmuaRMOaQQeoTZkyHBfNuytsW3Y1qLDgCDEgkkw4rDm3SYwcK+i+hN29swrZAZHhew8YHFrh7TDxClmNc9azm0FZVmjFJTUu4FUay6hZaVp6q2gCvNUZm7WoOGaxduWjuYD3/ha48jJUfP3avvCbXbnMZMw7OTBYNXgye4Di4S6Ls+5G74sdjhQpC/IPikZxHCbq8MOi4HuawRtpWcPqH2gOI1N69XqAvqG6tuXPvaTcV3U26ruo2TdVXU66ruoEXVRanFqotRCCxAWrJLUBagxi1Lc1ZRagc1EYjmpbmLLLUtzUGst9hZFYWPEwfMcQcivBRXRdnx8SYbq8Ht+DguluYtTvDsgWiC5mDsYbtHjDocDzT+obs+1tiw2vhmbXVHA5g8U29Vc93F2q6Dafs8QkMeS2X4Ygn6yI8l0aLj8VlWM6H+lVE0tVINg4YcKq4ba9CeqI8scsiFYdiZYmQ0RoTy1jZnIXjwGq+ft8t44u07WyFDJ7oP7uAzIkmRiO1J9w6rrXaVbzD2faC2hczuscnkNPuJXHuzCG07Qh3sQyIW/muH4Eq8zax1fx1Td3YMKyQgyGKn23n2nu1J00C3DWK2NTmhaFNYmBqJjU9rFFKDUxrE1rEbWormvbRsprrNDtGD4TwyerH5dCAepSv/j7bzO1QT7MmRQJ4OPhMuYA8lidt+3mnurGwzcw97FkcDKTGnjIknos/sE2cWCLGcD/ABAA2Y+63A8iSR/dT8Zn+nYGicv2VhsgJ6lH3dJnogieyOf1Rc3UN6hNMcQtNvm29ZYoH4a+S3IZr9dEnaUC/De0j2mkcdEK+WNg20WW2wohwgx2l35Q6TvdNfV7QDUVBqDqDgV8sb6bNMKO4y9omfB7aO86Hqu4dje8otdibCcf41lDYbgTUw5Shv5SF3mOK61y59XHubqu6m3VLqjZV1VdTrql1Am6qup91UWoEFiBzVkFqEtRGKWICxZTmpbmoMVzUtzVlualOYiMVzUpzFlualuaiOM9o0PuLd3jZi8Ican4gZGXVk+q6bYowiw2xGmYc0OB4EUIXN+2CMPtcNubYIJ6vdL0XuNyj/8Agsx/5MP/ACy+CdEbN7+fFRMAPNRYaZ0R3i5CWoRUnIVAE0TcOZ6eSZCwJMtK6Kq8l2h2AxbFEaNJk6SNOa4Ls22vstoZFA8cJ8y055EHgRMdV9SxrMHseDgWkHkaYLiu+e5115ImPwxJTBGTYnHirLlZ6joG7u24NrhCJBdP8bD7TDo4fHArcsYvm9jbTZIgiMvw3CcnsNONRQjgV67ZXazaYYlGhwo39VYb+pEwf8K0zK7Qxqexq5O3tkEv9kM/+rTzuLEtvbJHIlCs0Jh1e58TyAuqYux2eWfv/Vc9317T4MBph2QtjRiCO8BBhw+M8Hu4Ci53btpbT2iCHueYdJtpCh18g7lVZ+wdxgXNEWcR59mGyjZ/1HEjDRDbf40e7+woltimJELiwunEeZlz3EzLWnNx1ymvpLdHZYs8G7IBxlQfdAEg0clrt3t12wZOeAXNAutbRrOQzPFeiA8XTks3pvnnD75pKXyQBoHn181Gig6qyPCedOCjSRaAy6oXOBBn+FWYc58lGswGUkHKu0zdgPF+RuvleMp3HgUcPQrlewNrR9l2tsVo8bKOafZiQzi2f4TLHIgaL6ittkbEYWOEwaEcCuNb+bnFouuncBPcxPwk/cdwNFqVz65/XY93NuQbbAZHgOvNdiKXmOzY8ZOC2kl8obv7fteyrQXQzdJlfY6bocVownI1FcQZia+g9ye0Gy7QaGtcIUeVYDyJnXu3ffHKvBXCdPWSUuo5KSRou6oQmSVSQKIQkJxahIQILUBankIS1EYxaluasktS3NRGM5qU9qynNXNe1PfVsBjrLAeDGeJRXAz7phxE8nkeQKRK5xv9tD7Tb4z4ZLm3mwochOYYA2gGM3XvNdj2BZu6s8JgEg1jRI5UFCuT9nWw3RozYuDWO8HEgGbuQw5ngu1Q4MqV5KdXaclGQxmonOYFSyrNAkaZDKquG0kDzVT0zPTyTb8yfr3KtLMyJDEnjhxKXbLGxzHNeARLOqyGuw4aoXeLHX6qorxe09yWEkwiWzIp7TRwktJbez994ju4TwBRxaBPgBKa6hEOI5AAYJ7myxyCanjHIYPZq+h+zwa6uHvBWZZdx4zaNgQ2AGtWDhOlSupMwGuP6hW5gkXK6eMeWsm4zcYsQnQMkOepW/sGzoUEDu2NFZTlU83LLvHAYSKCE2YHPNRrDmQ/an6qwJmuQ+qIZmR9UUpnjLp1UFCQA45omRJg0B+sZLHbWXPonZHh6JAcz5jRVOcuHkirQ8MCqyrqqLJFVh7QsbIrS1wDgRgRTospwmT70pwHh+goOTb2bkObeDYZiwZEzxLNSDiuZWvYUSE69CvPa3xBzaPYRWchWmoX1LEgzBnVeZ2zulCjTc0XIhqHDD+8M1qdMXhzXdLthtVnky0j7TCEhePhjNH5sHcnCfFde3f39sNrkIcdrHn+zi+B3SdHdCVyzeHclwP8SDepMRYYMwBPEjnmF5SPu4Wz7p4cB919Dhk4Ux1ktaz7j6lUkvmnZu19qWUDun2hoBwEozPLxCS31h7ZLbCN2PDgxDPBzXQndZGXuQ13eSEhcpsnbbDP8yyvH5IjT6gLOHbNY5Vgx56SZ63kXydGIQuauYxO2uz5WWMeboY+K1Nv7bIn9lZWDjEe4+5oHqh5R2AtWn29vDZrI29aIzIejSZvdwbDHiPkuJWrf3a1s8MOI4A0u2aEGiuRfIu/8liQ9zLQ5xfa4rYMwSe8f3sUyxAa0mtcCQnpN+Nvvn2rxY4dCsYMGEQQ6Kf5rh/TlDHv5LzW7u7D47hEjBwhuM5EnvI5nUNnUDV56TXrNgbowS5vdQTFcD/Oj1YP+0PCdazXv9mbvthNve06VXHTRoyCl6MVsLZohMndDSZUb7LW/da0aBbIj3Zq5zCpyy0AlRUVERkt4ZDmmQh8zJLaKE4T9E+HLpJVpGOmSfJPuylySmgURynOnJRRsb7yieMfeSgJNB1mhBz40/ZA6M8C7qAha7wcZ9FYkXTIyR3ZgDj0RVPNemKJh9mvHkhjMkZnkra3DRRUdga00CYINOmCUGUPNNnxOGSIBjqA8U2HKZ5ILOABhPHDXVEwVPBFNbWSqJmOKEOw5yQufUj3IhhxSnQ6ckT3eydVG5jyQLa0zM60SyBIY0WQHV6YIC2mGfVABHDLCq1Nv3Zs8UeKGGEmd5nhM85yxW7ug8EstNeao8VaNxZOJhRizMAz/wAwWqj7DtzZhzBFExj3UUHpEE10eWI9ckUyKjlwTUxyqJsZx/mbOsz5VpCaw/8AqcJrAibCh4nZzRPCRtI/1rrvdVOuXBRjP2TUxyf/AOlhNH+7WcJ/aHf605mw3mRh7PhDMfw2u6/xXHFdUMORmZcZIYkp0zEwhjw1m3ctUQfxIghg0LGSEh+VgDQtlYt04LJFwLnYkuMwTywXozTHyQudPmEMJgQWtEmgCWgACtz5UyVz80E/kUAMdKuR1VRHAngocdUt1URUVlVFARmoiMytBoFU9c1d6qkRh8OZKNHtOeICJkSmkz9SSr0mmvRWGzkCgcDUkZKxQDVRkgCEQhgylzqimwjigiOLZDiliJKfNSI6bgimxHznxRPfgMZJV6bTl8VLhmEEdExy4IgZmumCK54CTLVUASZ4SCgJgN03TKqbCp9e9KEw0yzxTGSMslQtlc5VVvAvHlNWBKcvNSl4EHqopbcBKgCc7ORRRHSbyKFonJECx/yRxOCW5spo5zkgEicpZGvJC72qH5IWulOc/rJBGNQ7ogqIKg49ETp141oo0YqFxlNUBepXkquEeqbMGaHvKaogXRdUChCtxwQLf9ZpZGBRPNZaKg79kC3M+aAN8jimuSHtKIhbkgMOVFZEq6JcR3OaIlyaiOHFpUBREPhkV5qR3eLSiQHVAlzToYoXeqrQ4AmJcU+7UqrK0SCOM4VI+ioLueEc1Gukaoe8oMzkFILsZ0RVNZMUOJwWQ6HUZADJUSA0fBVfqeSKp7vDhmivVGSBzptpjPFXek7WigyL02kZInRJUlWWKQ13vKY+pCoqAJiWhqUQHi46omSkUAxCCnAknFQNw9yY6hMkokqB0TSVUFZCdEU0JN4KhZiEz8lUJ9AEyznBC5tT7lAUaU+YS5CXrNG0ChxUIyVCxQzTGOFRJKe04nLJW11fgoF3pO5eiglOuuCJzSSZpckDnCiW9uqERcfihc7REQ+SC4qnPFRzqKohCCSqc8UN+tUQLglkHJMcEtxQIiNkVEbgoqhjnVpgspkIkDRJuSE0+CZ10RVgyMtEcR9ABWZqktE5nUpohyoiibjwVBpkdJomtxV0koqy00kmZGeKHNUcDVQC3IBWIfi5ITlkmwnSJRVsf4euCOK4khJc6isPr6IGtFDkia6UpJbHYpjG0BKCXJuMsFUQU5Z8Vb3cUll6s8ED21lxQszTmuACUPaPJADp5Kmg3q5onGih1zQBDNSMkbTMzAVMFSjYZIAv4g4pcV0xMJjpXzpJU0ivBEKe+oS3P88UyM/RKdiNUVd4lUadUQbjqlRRgiLB/VC85KAlUSiISlGqJDJVFRAEq9WqkVyEEIiyVEsBRVGZGcaK4ZxkoojQ4WITy+tFFEVT3UKjcArUUVd8pbXTCiigMioTWDEqlEgjTSuqI1cooilyqU+/QBWogoPkZq4RnMKKIDDyBySnP8U1aioAI4guy4qKKCDGarFRRAEZuCpzpyUUREImJJc1FFQoRa8VcZyiiiBa6iAmiiiqBa6dFT3VkoogxYyQYsuqiiiDLlFFFWX/2Q=="/>
          <p:cNvSpPr>
            <a:spLocks noChangeAspect="1" noChangeArrowheads="1"/>
          </p:cNvSpPr>
          <p:nvPr/>
        </p:nvSpPr>
        <p:spPr bwMode="auto">
          <a:xfrm>
            <a:off x="82358" y="38147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86200" y="670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29200" y="1870180"/>
            <a:ext cx="1434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Al Layer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1676400"/>
            <a:ext cx="1203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Al layer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76808" y="5257800"/>
            <a:ext cx="6291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Minimum voltage with a screen can be as low as about 1500V.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Approximately 100 photons per electron is typical.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994064" y="838200"/>
            <a:ext cx="7085594" cy="3733800"/>
            <a:chOff x="994064" y="838200"/>
            <a:chExt cx="7085594" cy="3733800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0200" y="838200"/>
              <a:ext cx="5410200" cy="343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94064" y="4325779"/>
              <a:ext cx="70855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A. J. Peurrung and J. Fajans,  A pulsed, microchannel plate-based, non-neutral plasma imaging system. Rev Sci. </a:t>
              </a:r>
              <a:r>
                <a:rPr lang="en-US" sz="1000" dirty="0" err="1"/>
                <a:t>Instrum</a:t>
              </a:r>
              <a:r>
                <a:rPr lang="en-US" sz="1000" dirty="0"/>
                <a:t>., 64:52, 1993.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502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2569" y="30850"/>
            <a:ext cx="3138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Microchannel Plates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AutoShape 2" descr="data:image/jpeg;base64,/9j/4AAQSkZJRgABAQAAAQABAAD/2wCEAAkGBxQTEhUUExQWFhUUFRUUFBQVFxQXGBcUGBcXFxcXFBQYHCggGBolHBQUITEhJSksLi4uFx8zODMsNygtLisBCgoKDg0OFBAQFCwcHBwsLCwsLCwsLCwsLCwsLCwsLCwsLCwsLCwsLCwsLCwsLCwsLCwsLCwsLCwsLCwsLCwsLP/AABEIALYBFQMBIgACEQEDEQH/xAAcAAACAgMBAQAAAAAAAAAAAAACAwABBAUHBgj/xABGEAABAgMFBQUFBgMFCAMAAAABAAIDESEEEjFBUQUGYXGBBxMikbEyocHR8BRCUnLh8SMzYkOCkrLCNDVUY3ODoqMIFST/xAAXAQEBAQEAAAAAAAAAAAAAAAAAAQID/8QAHREBAQEBAAMBAQEAAAAAAAAAAAERAhIhUUExMv/aAAwDAQACEQMRAD8A3zWCX1gia0ypTXmU9sMDH6AVgVocprDYGwfMU+aOHJExtPrEpvdg0y+SilXMBl8Smshzxp+iJja8MfJFd45eqKjRQdVd34InaDCgRYnrVFKDZnqiGHRZDGj3EqOZPyCgx2tr5JrW8dU27JBePnNFAYZoUBbU88FkhpPkiuSNUGMyFw1VlOu5A5lW2HrogxgzGapkOiybnzVlnqgQW6IMKSn8FkHADorMjhogxmtVmGsh7BNBd+SIxywpZCynNmaIHMyPmgQW8EBaTj9cFkmHxQFtfigxi0ckEQzpJPeypBULURhiGqcwFZRaUDlUYzuSFwqshzULmIMZ8OdEiJClgsp7VJS+vejLXFp0UWW+U1FTG0EMnr6Kd0cxx6BZQb8k4DzwRpjtgjHr1TBDoivGvE0l70bGz6lRQiFlwVXKgDVOaPmra2Xkig7oT96ndGVNDNMYCOckZBIPRRSQykuCMulTiKo3HHmExkOvVAkQiTUzqo2FnpNZDSBlr5pbGEitKdUFOaJUULTVNYynRU+H8ECsD1COfqnOh/BVc9UVj3D6hWGk+Sfd4Zq7o+CDEc3XgVfdyWQ6GtPtTeaywJh8Vt78DfE7qBh1RKz2tE68lTmAnFeOi7+l5lZ7M5+hM/RqjLdtOLUQ2QgdQ0epJVyp5R68sULNV5MWHaJqbQ0cv0Cs7Ltv/FH3/JMpr1JhpZg5heb+z29uEZrucviETLfbWe1DY/WUp+4plTW/uAIHtWmh7zBv82C9uU/3Wwse1IMWjXiehofIqKbcz9ED4dFkEoCUQkNQln1wT3UwQDl+yoQWTSi2XJZD3IXN6z9URhRCcvgrROhhUiY3sM/PpwRt/VAwack6WnAKtBEL0mmQm+io5jonMbP0UVUkZE/cFTHyORrmgET/ADFFMDsecqIbuValE0UE9SUQeBrioqEcM1bogvANGChiXpdVIQwynNBG5dVcj0lVHDA0yVNmRNBAadFYdpoqhzKKSgs5zzAUAnPorAnLHCqt2NNKKgXN05rT7w7xQbGy/HcAfuMFXPOjR8cErfDeOHYLOYsSpIuw2ZvfkOWZK5Bu5s+0bZtT4kd5uNrEfkwH2YUMYTl6TKsms9dZ6jdWneO3bTiGHZ2lkOdQ2kgc4kX4Bej2NuHCYAY571wyqGDpi7qvVbM2ZDgQxDhMDWDIZ8SczxWXcWmc+sSDZWsEmtDRoAB6JlxPuKXUVjliEsWUWIbiDFLEt0NZhYgcxEYESCDQgHnVaq17vwnVALTq0/DBegcxLcxB5R0G1WesN3eMzaa+418lnbK3ihRPDE/hvyBwJ0By6rcuhrUbV2HDiicrr8nD4jNTE1txXDmgDQvGwtox7E+5FBfDJocaf0O+BXrdn2xkVl9hvNOHPMEZFRdG8ATB+tFjNnhofqqe8SwwQVQKe1UjisngVSI2rTKXmmMy80DRM86dOSJj8dZy+gjQ4LZY85K6z5V/dKYC4kg0nL6Krau0IVnhOixXhjG4uPoNSdAinwmYVrKZWu2zvFZLIJx4zGyHsgzeT+RsyuWbe7QbXb4n2ewMdDY6YvCkVzcy9/8AZt5eabsXs3YPHa3mK81LWkhoPF5q4+Ss5Z8vjeW7tlsrfDCgxoksCbrATwqTLyWtd2tWkyLLBMDAziH0avUbO2FZ4P8AKgw2HUNF7/Ea+9bRrFcht+vBwe2Z7SBGscpaPIPk5q9HsTtasMYhsTvIDjQGIAWT/O006gLcxbKx4k9jXDRzQ4eRXldv9m9ljgmEO4iZFg8BP9UPTlJTIb06ZZY7Hta9jmuaRMOaQQeoTZkyHBfNuytsW3Y1qLDgCDEgkkw4rDm3SYwcK+i+hN29swrZAZHhew8YHFrh7TDxClmNc9azm0FZVmjFJTUu4FUay6hZaVp6q2gCvNUZm7WoOGaxduWjuYD3/ha48jJUfP3avvCbXbnMZMw7OTBYNXgye4Di4S6Ls+5G74sdjhQpC/IPikZxHCbq8MOi4HuawRtpWcPqH2gOI1N69XqAvqG6tuXPvaTcV3U26ruo2TdVXU66ruoEXVRanFqotRCCxAWrJLUBagxi1Lc1ZRagc1EYjmpbmLLLUtzUGst9hZFYWPEwfMcQcivBRXRdnx8SYbq8Ht+DguluYtTvDsgWiC5mDsYbtHjDocDzT+obs+1tiw2vhmbXVHA5g8U29Vc93F2q6Dafs8QkMeS2X4Ygn6yI8l0aLj8VlWM6H+lVE0tVINg4YcKq4ba9CeqI8scsiFYdiZYmQ0RoTy1jZnIXjwGq+ft8t44u07WyFDJ7oP7uAzIkmRiO1J9w6rrXaVbzD2faC2hczuscnkNPuJXHuzCG07Qh3sQyIW/muH4Eq8zax1fx1Td3YMKyQgyGKn23n2nu1J00C3DWK2NTmhaFNYmBqJjU9rFFKDUxrE1rEbWormvbRsprrNDtGD4TwyerH5dCAepSv/j7bzO1QT7MmRQJ4OPhMuYA8lidt+3mnurGwzcw97FkcDKTGnjIknos/sE2cWCLGcD/ABAA2Y+63A8iSR/dT8Zn+nYGicv2VhsgJ6lH3dJnogieyOf1Rc3UN6hNMcQtNvm29ZYoH4a+S3IZr9dEnaUC/De0j2mkcdEK+WNg20WW2wohwgx2l35Q6TvdNfV7QDUVBqDqDgV8sb6bNMKO4y9omfB7aO86Hqu4dje8otdibCcf41lDYbgTUw5Shv5SF3mOK61y59XHubqu6m3VLqjZV1VdTrql1Am6qup91UWoEFiBzVkFqEtRGKWICxZTmpbmoMVzUtzVlualOYiMVzUpzFlualuaiOM9o0PuLd3jZi8Ican4gZGXVk+q6bYowiw2xGmYc0OB4EUIXN+2CMPtcNubYIJ6vdL0XuNyj/8Agsx/5MP/ACy+CdEbN7+fFRMAPNRYaZ0R3i5CWoRUnIVAE0TcOZ6eSZCwJMtK6Kq8l2h2AxbFEaNJk6SNOa4Ls22vstoZFA8cJ8y055EHgRMdV9SxrMHseDgWkHkaYLiu+e5115ImPwxJTBGTYnHirLlZ6joG7u24NrhCJBdP8bD7TDo4fHArcsYvm9jbTZIgiMvw3CcnsNONRQjgV67ZXazaYYlGhwo39VYb+pEwf8K0zK7Qxqexq5O3tkEv9kM/+rTzuLEtvbJHIlCs0Jh1e58TyAuqYux2eWfv/Vc9317T4MBph2QtjRiCO8BBhw+M8Hu4Ci53btpbT2iCHueYdJtpCh18g7lVZ+wdxgXNEWcR59mGyjZ/1HEjDRDbf40e7+woltimJELiwunEeZlz3EzLWnNx1ymvpLdHZYs8G7IBxlQfdAEg0clrt3t12wZOeAXNAutbRrOQzPFeiA8XTks3pvnnD75pKXyQBoHn181Gig6qyPCedOCjSRaAy6oXOBBn+FWYc58lGswGUkHKu0zdgPF+RuvleMp3HgUcPQrlewNrR9l2tsVo8bKOafZiQzi2f4TLHIgaL6ittkbEYWOEwaEcCuNb+bnFouuncBPcxPwk/cdwNFqVz65/XY93NuQbbAZHgOvNdiKXmOzY8ZOC2kl8obv7fteyrQXQzdJlfY6bocVownI1FcQZia+g9ye0Gy7QaGtcIUeVYDyJnXu3ffHKvBXCdPWSUuo5KSRou6oQmSVSQKIQkJxahIQILUBankIS1EYxaluasktS3NRGM5qU9qynNXNe1PfVsBjrLAeDGeJRXAz7phxE8nkeQKRK5xv9tD7Tb4z4ZLm3mwochOYYA2gGM3XvNdj2BZu6s8JgEg1jRI5UFCuT9nWw3RozYuDWO8HEgGbuQw5ngu1Q4MqV5KdXaclGQxmonOYFSyrNAkaZDKquG0kDzVT0zPTyTb8yfr3KtLMyJDEnjhxKXbLGxzHNeARLOqyGuw4aoXeLHX6qorxe09yWEkwiWzIp7TRwktJbez994ju4TwBRxaBPgBKa6hEOI5AAYJ7myxyCanjHIYPZq+h+zwa6uHvBWZZdx4zaNgQ2AGtWDhOlSupMwGuP6hW5gkXK6eMeWsm4zcYsQnQMkOepW/sGzoUEDu2NFZTlU83LLvHAYSKCE2YHPNRrDmQ/an6qwJmuQ+qIZmR9UUpnjLp1UFCQA45omRJg0B+sZLHbWXPonZHh6JAcz5jRVOcuHkirQ8MCqyrqqLJFVh7QsbIrS1wDgRgRTospwmT70pwHh+goOTb2bkObeDYZiwZEzxLNSDiuZWvYUSE69CvPa3xBzaPYRWchWmoX1LEgzBnVeZ2zulCjTc0XIhqHDD+8M1qdMXhzXdLthtVnky0j7TCEhePhjNH5sHcnCfFde3f39sNrkIcdrHn+zi+B3SdHdCVyzeHclwP8SDepMRYYMwBPEjnmF5SPu4Wz7p4cB919Dhk4Ux1ktaz7j6lUkvmnZu19qWUDun2hoBwEozPLxCS31h7ZLbCN2PDgxDPBzXQndZGXuQ13eSEhcpsnbbDP8yyvH5IjT6gLOHbNY5Vgx56SZ63kXydGIQuauYxO2uz5WWMeboY+K1Nv7bIn9lZWDjEe4+5oHqh5R2AtWn29vDZrI29aIzIejSZvdwbDHiPkuJWrf3a1s8MOI4A0u2aEGiuRfIu/8liQ9zLQ5xfa4rYMwSe8f3sUyxAa0mtcCQnpN+Nvvn2rxY4dCsYMGEQQ6Kf5rh/TlDHv5LzW7u7D47hEjBwhuM5EnvI5nUNnUDV56TXrNgbowS5vdQTFcD/Oj1YP+0PCdazXv9mbvthNve06VXHTRoyCl6MVsLZohMndDSZUb7LW/da0aBbIj3Zq5zCpyy0AlRUVERkt4ZDmmQh8zJLaKE4T9E+HLpJVpGOmSfJPuylySmgURynOnJRRsb7yieMfeSgJNB1mhBz40/ZA6M8C7qAha7wcZ9FYkXTIyR3ZgDj0RVPNemKJh9mvHkhjMkZnkra3DRRUdga00CYINOmCUGUPNNnxOGSIBjqA8U2HKZ5ILOABhPHDXVEwVPBFNbWSqJmOKEOw5yQufUj3IhhxSnQ6ckT3eydVG5jyQLa0zM60SyBIY0WQHV6YIC2mGfVABHDLCq1Nv3Zs8UeKGGEmd5nhM85yxW7ug8EstNeao8VaNxZOJhRizMAz/wAwWqj7DtzZhzBFExj3UUHpEE10eWI9ckUyKjlwTUxyqJsZx/mbOsz5VpCaw/8AqcJrAibCh4nZzRPCRtI/1rrvdVOuXBRjP2TUxyf/AOlhNH+7WcJ/aHf605mw3mRh7PhDMfw2u6/xXHFdUMORmZcZIYkp0zEwhjw1m3ctUQfxIghg0LGSEh+VgDQtlYt04LJFwLnYkuMwTywXozTHyQudPmEMJgQWtEmgCWgACtz5UyVz80E/kUAMdKuR1VRHAngocdUt1URUVlVFARmoiMytBoFU9c1d6qkRh8OZKNHtOeICJkSmkz9SSr0mmvRWGzkCgcDUkZKxQDVRkgCEQhgylzqimwjigiOLZDiliJKfNSI6bgimxHznxRPfgMZJV6bTl8VLhmEEdExy4IgZmumCK54CTLVUASZ4SCgJgN03TKqbCp9e9KEw0yzxTGSMslQtlc5VVvAvHlNWBKcvNSl4EHqopbcBKgCc7ORRRHSbyKFonJECx/yRxOCW5spo5zkgEicpZGvJC72qH5IWulOc/rJBGNQ7ogqIKg49ETp141oo0YqFxlNUBepXkquEeqbMGaHvKaogXRdUChCtxwQLf9ZpZGBRPNZaKg79kC3M+aAN8jimuSHtKIhbkgMOVFZEq6JcR3OaIlyaiOHFpUBREPhkV5qR3eLSiQHVAlzToYoXeqrQ4AmJcU+7UqrK0SCOM4VI+ioLueEc1Gukaoe8oMzkFILsZ0RVNZMUOJwWQ6HUZADJUSA0fBVfqeSKp7vDhmivVGSBzptpjPFXek7WigyL02kZInRJUlWWKQ13vKY+pCoqAJiWhqUQHi46omSkUAxCCnAknFQNw9yY6hMkokqB0TSVUFZCdEU0JN4KhZiEz8lUJ9AEyznBC5tT7lAUaU+YS5CXrNG0ChxUIyVCxQzTGOFRJKe04nLJW11fgoF3pO5eiglOuuCJzSSZpckDnCiW9uqERcfihc7REQ+SC4qnPFRzqKohCCSqc8UN+tUQLglkHJMcEtxQIiNkVEbgoqhjnVpgspkIkDRJuSE0+CZ10RVgyMtEcR9ABWZqktE5nUpohyoiibjwVBpkdJomtxV0koqy00kmZGeKHNUcDVQC3IBWIfi5ITlkmwnSJRVsf4euCOK4khJc6isPr6IGtFDkia6UpJbHYpjG0BKCXJuMsFUQU5Z8Vb3cUll6s8ED21lxQszTmuACUPaPJADp5Kmg3q5onGih1zQBDNSMkbTMzAVMFSjYZIAv4g4pcV0xMJjpXzpJU0ivBEKe+oS3P88UyM/RKdiNUVd4lUadUQbjqlRRgiLB/VC85KAlUSiISlGqJDJVFRAEq9WqkVyEEIiyVEsBRVGZGcaK4ZxkoojQ4WITy+tFFEVT3UKjcArUUVd8pbXTCiigMioTWDEqlEgjTSuqI1cooilyqU+/QBWogoPkZq4RnMKKIDDyBySnP8U1aioAI4guy4qKKCDGarFRRAEZuCpzpyUUREImJJc1FFQoRa8VcZyiiiBa6iAmiiiqBa6dFT3VkoogxYyQYsuqiiiDLlFFFWX/2Q=="/>
          <p:cNvSpPr>
            <a:spLocks noChangeAspect="1" noChangeArrowheads="1"/>
          </p:cNvSpPr>
          <p:nvPr/>
        </p:nvSpPr>
        <p:spPr bwMode="auto">
          <a:xfrm>
            <a:off x="82358" y="38147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86200" y="670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3352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105400" y="1569202"/>
            <a:ext cx="3276601" cy="2094485"/>
            <a:chOff x="990599" y="1142999"/>
            <a:chExt cx="3276601" cy="2094485"/>
          </a:xfrm>
        </p:grpSpPr>
        <p:pic>
          <p:nvPicPr>
            <p:cNvPr id="8194" name="Picture 2" descr="http://www.tectra.de/_icons/MCP_magnificatio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599" y="1142999"/>
              <a:ext cx="3276601" cy="2094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990599" y="2800350"/>
              <a:ext cx="18582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http://www.tectra.de/MCP.htm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957099" y="1174468"/>
            <a:ext cx="1858201" cy="1884521"/>
            <a:chOff x="5285961" y="1981200"/>
            <a:chExt cx="1858201" cy="1884521"/>
          </a:xfrm>
        </p:grpSpPr>
        <p:pic>
          <p:nvPicPr>
            <p:cNvPr id="8196" name="Picture 4" descr="MCP schematic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0" y="1981200"/>
              <a:ext cx="1762125" cy="1638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5285961" y="3619500"/>
              <a:ext cx="18582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http://www.tectra.de/MCP.htm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2368" y="657104"/>
            <a:ext cx="2143125" cy="2438224"/>
            <a:chOff x="6477000" y="3650512"/>
            <a:chExt cx="2143125" cy="2438224"/>
          </a:xfrm>
        </p:grpSpPr>
        <p:pic>
          <p:nvPicPr>
            <p:cNvPr id="8198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3650512"/>
              <a:ext cx="2143125" cy="2143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6813104" y="5719404"/>
              <a:ext cx="147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</a:t>
              </a:r>
              <a:r>
                <a:rPr lang="en-US" dirty="0" smtClean="0"/>
                <a:t>hotonis.com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976082" y="3777734"/>
            <a:ext cx="2602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 pore size 2 - 25µm</a:t>
            </a:r>
            <a:endParaRPr lang="en-US" dirty="0"/>
          </a:p>
        </p:txBody>
      </p:sp>
      <p:grpSp>
        <p:nvGrpSpPr>
          <p:cNvPr id="7168" name="Group 7167"/>
          <p:cNvGrpSpPr/>
          <p:nvPr/>
        </p:nvGrpSpPr>
        <p:grpSpPr>
          <a:xfrm>
            <a:off x="335767" y="3722132"/>
            <a:ext cx="4976042" cy="2691820"/>
            <a:chOff x="1239020" y="3962400"/>
            <a:chExt cx="4976042" cy="2691820"/>
          </a:xfrm>
        </p:grpSpPr>
        <p:grpSp>
          <p:nvGrpSpPr>
            <p:cNvPr id="14" name="Group 13"/>
            <p:cNvGrpSpPr/>
            <p:nvPr/>
          </p:nvGrpSpPr>
          <p:grpSpPr>
            <a:xfrm>
              <a:off x="1239020" y="4722074"/>
              <a:ext cx="4976042" cy="1932146"/>
              <a:chOff x="1424758" y="4114800"/>
              <a:chExt cx="4976042" cy="1932146"/>
            </a:xfrm>
          </p:grpSpPr>
          <p:pic>
            <p:nvPicPr>
              <p:cNvPr id="8197" name="Picture 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8383" y="4114800"/>
                <a:ext cx="4643437" cy="1685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1424758" y="5800725"/>
                <a:ext cx="497604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http://www.pe1hmm.nl/xx1080/Introduction%20to%20Image%20Intensifier%20Tubes.htm</a:t>
                </a:r>
              </a:p>
            </p:txBody>
          </p:sp>
        </p:grpSp>
        <p:cxnSp>
          <p:nvCxnSpPr>
            <p:cNvPr id="21" name="Straight Connector 20"/>
            <p:cNvCxnSpPr/>
            <p:nvPr/>
          </p:nvCxnSpPr>
          <p:spPr>
            <a:xfrm>
              <a:off x="3376615" y="3962400"/>
              <a:ext cx="0" cy="38100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276600" y="4092833"/>
              <a:ext cx="0" cy="12013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24"/>
            <p:cNvCxnSpPr/>
            <p:nvPr/>
          </p:nvCxnSpPr>
          <p:spPr>
            <a:xfrm>
              <a:off x="3276600" y="4147066"/>
              <a:ext cx="914400" cy="914400"/>
            </a:xfrm>
            <a:prstGeom prst="bentConnector3">
              <a:avLst>
                <a:gd name="adj1" fmla="val -12760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/>
            <p:nvPr/>
          </p:nvCxnSpPr>
          <p:spPr>
            <a:xfrm>
              <a:off x="3376615" y="4147066"/>
              <a:ext cx="966785" cy="914400"/>
            </a:xfrm>
            <a:prstGeom prst="bentConnector3">
              <a:avLst>
                <a:gd name="adj1" fmla="val 18054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1574981" y="4012387"/>
            <a:ext cx="784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1000V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09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34291" y="762000"/>
            <a:ext cx="4911922" cy="4589621"/>
            <a:chOff x="734291" y="762000"/>
            <a:chExt cx="4911922" cy="458962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762000"/>
              <a:ext cx="4407891" cy="421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34291" y="5105400"/>
              <a:ext cx="49119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J</a:t>
              </a:r>
              <a:r>
                <a:rPr lang="en-US" sz="1000" dirty="0" smtClean="0"/>
                <a:t>. </a:t>
              </a:r>
              <a:r>
                <a:rPr lang="en-US" sz="1000" dirty="0" err="1" smtClean="0"/>
                <a:t>Wiza</a:t>
              </a:r>
              <a:r>
                <a:rPr lang="en-US" sz="1000" dirty="0" smtClean="0"/>
                <a:t>, </a:t>
              </a:r>
              <a:r>
                <a:rPr lang="en-US" sz="1000" u="sng" dirty="0" smtClean="0"/>
                <a:t>Microchannel Plate </a:t>
              </a:r>
              <a:r>
                <a:rPr lang="en-US" sz="1000" dirty="0" smtClean="0"/>
                <a:t>Detectors, Nuclear </a:t>
              </a:r>
              <a:r>
                <a:rPr lang="en-US" sz="1000" dirty="0"/>
                <a:t>Instruments and Methods, </a:t>
              </a:r>
              <a:r>
                <a:rPr lang="en-US" sz="1000" b="1" dirty="0" smtClean="0"/>
                <a:t>162</a:t>
              </a:r>
              <a:r>
                <a:rPr lang="en-US" sz="1000" dirty="0"/>
                <a:t>, </a:t>
              </a:r>
              <a:r>
                <a:rPr lang="en-US" sz="1000" dirty="0" smtClean="0"/>
                <a:t>587 (1979).</a:t>
              </a:r>
              <a:endParaRPr lang="en-US" sz="10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57800" y="1219200"/>
            <a:ext cx="3333750" cy="2286000"/>
            <a:chOff x="5257800" y="1219200"/>
            <a:chExt cx="3333750" cy="228600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1219200"/>
              <a:ext cx="3333750" cy="201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552344" y="3258979"/>
              <a:ext cx="27446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http://www.optimacorp.co.jp/BurleEO/MCP.htm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698000" y="30850"/>
            <a:ext cx="3748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Microchannel Plate Gain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34291" y="762000"/>
            <a:ext cx="4911922" cy="4589621"/>
            <a:chOff x="734291" y="762000"/>
            <a:chExt cx="4911922" cy="458962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762000"/>
              <a:ext cx="4407891" cy="421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34291" y="5105400"/>
              <a:ext cx="49119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J</a:t>
              </a:r>
              <a:r>
                <a:rPr lang="en-US" sz="1000" dirty="0" smtClean="0"/>
                <a:t>. </a:t>
              </a:r>
              <a:r>
                <a:rPr lang="en-US" sz="1000" dirty="0" err="1" smtClean="0"/>
                <a:t>Wiza</a:t>
              </a:r>
              <a:r>
                <a:rPr lang="en-US" sz="1000" dirty="0" smtClean="0"/>
                <a:t>, </a:t>
              </a:r>
              <a:r>
                <a:rPr lang="en-US" sz="1000" u="sng" dirty="0" smtClean="0"/>
                <a:t>Microchannel Plate </a:t>
              </a:r>
              <a:r>
                <a:rPr lang="en-US" sz="1000" dirty="0" smtClean="0"/>
                <a:t>Detectors, Nuclear </a:t>
              </a:r>
              <a:r>
                <a:rPr lang="en-US" sz="1000" dirty="0"/>
                <a:t>Instruments and Methods, </a:t>
              </a:r>
              <a:r>
                <a:rPr lang="en-US" sz="1000" b="1" dirty="0" smtClean="0"/>
                <a:t>162</a:t>
              </a:r>
              <a:r>
                <a:rPr lang="en-US" sz="1000" dirty="0"/>
                <a:t>, </a:t>
              </a:r>
              <a:r>
                <a:rPr lang="en-US" sz="1000" dirty="0" smtClean="0"/>
                <a:t>587 (1979).</a:t>
              </a:r>
              <a:endParaRPr lang="en-US" sz="10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112971" y="30850"/>
            <a:ext cx="4918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What limits Microchannel Plate?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800" y="1063336"/>
            <a:ext cx="3652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MCP starts to arc at high voltages.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Channel get exhausted.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311808" y="2057400"/>
            <a:ext cx="3243193" cy="2073579"/>
            <a:chOff x="1239020" y="3962400"/>
            <a:chExt cx="4737062" cy="3030319"/>
          </a:xfrm>
        </p:grpSpPr>
        <p:grpSp>
          <p:nvGrpSpPr>
            <p:cNvPr id="11" name="Group 10"/>
            <p:cNvGrpSpPr/>
            <p:nvPr/>
          </p:nvGrpSpPr>
          <p:grpSpPr>
            <a:xfrm>
              <a:off x="1239020" y="4722074"/>
              <a:ext cx="4737062" cy="2270645"/>
              <a:chOff x="1424758" y="4114800"/>
              <a:chExt cx="4737062" cy="2270645"/>
            </a:xfrm>
          </p:grpSpPr>
          <p:pic>
            <p:nvPicPr>
              <p:cNvPr id="16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8383" y="4114800"/>
                <a:ext cx="4643437" cy="1685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1424758" y="5800726"/>
                <a:ext cx="4238353" cy="584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hlinkClick r:id="rId4"/>
                  </a:rPr>
                  <a:t>http://</a:t>
                </a:r>
                <a:r>
                  <a:rPr lang="en-US" sz="1000" dirty="0" smtClean="0">
                    <a:hlinkClick r:id="rId4"/>
                  </a:rPr>
                  <a:t>www.pe1hmm.nl/xx1080/Introduction%20to</a:t>
                </a:r>
                <a:endParaRPr lang="en-US" sz="1000" dirty="0" smtClean="0"/>
              </a:p>
              <a:p>
                <a:r>
                  <a:rPr lang="en-US" sz="1000" dirty="0" smtClean="0"/>
                  <a:t>%</a:t>
                </a:r>
                <a:r>
                  <a:rPr lang="en-US" sz="1000" dirty="0"/>
                  <a:t>20Image%20Intensifier%20Tubes.htm</a:t>
                </a:r>
              </a:p>
            </p:txBody>
          </p:sp>
        </p:grpSp>
        <p:cxnSp>
          <p:nvCxnSpPr>
            <p:cNvPr id="12" name="Straight Connector 11"/>
            <p:cNvCxnSpPr/>
            <p:nvPr/>
          </p:nvCxnSpPr>
          <p:spPr>
            <a:xfrm>
              <a:off x="3376615" y="3962400"/>
              <a:ext cx="0" cy="38100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276600" y="4092833"/>
              <a:ext cx="0" cy="12013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/>
            <p:cNvCxnSpPr/>
            <p:nvPr/>
          </p:nvCxnSpPr>
          <p:spPr>
            <a:xfrm>
              <a:off x="3276600" y="4147066"/>
              <a:ext cx="914400" cy="914400"/>
            </a:xfrm>
            <a:prstGeom prst="bentConnector3">
              <a:avLst>
                <a:gd name="adj1" fmla="val -12760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/>
            <p:cNvCxnSpPr/>
            <p:nvPr/>
          </p:nvCxnSpPr>
          <p:spPr>
            <a:xfrm>
              <a:off x="3376615" y="4147066"/>
              <a:ext cx="966785" cy="914400"/>
            </a:xfrm>
            <a:prstGeom prst="bentConnector3">
              <a:avLst>
                <a:gd name="adj1" fmla="val 18054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493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442900" y="30850"/>
            <a:ext cx="4258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Microchannel Plate Systems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1143000"/>
            <a:ext cx="4722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MCP Front:  Typically between -100 to +100V.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MCP Back: Typically between 500V to 1200V.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Phosphor Screen: Typically 3000-10000V.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57200" y="2066330"/>
            <a:ext cx="3205163" cy="2910148"/>
            <a:chOff x="457200" y="2066330"/>
            <a:chExt cx="3205163" cy="291014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2066330"/>
              <a:ext cx="3205163" cy="2910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14400" y="4495800"/>
              <a:ext cx="18870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Photonis</a:t>
              </a:r>
              <a:r>
                <a:rPr lang="en-US" sz="1000" dirty="0"/>
                <a:t> APD Detector Brochure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038600" y="1902217"/>
            <a:ext cx="4724400" cy="3320482"/>
            <a:chOff x="4038600" y="1902217"/>
            <a:chExt cx="4724400" cy="332048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8600" y="1902217"/>
              <a:ext cx="4686528" cy="305356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096338" y="4976478"/>
              <a:ext cx="46666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http://www.dmphotonics.com/MCP_MCPImageIntensifiers/microchannel_plates.htm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996645" y="5802868"/>
            <a:ext cx="2241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Don’t do this yourself.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35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34961" y="30850"/>
            <a:ext cx="6074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Microchannel Plate System Performance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76277" y="554070"/>
            <a:ext cx="4911922" cy="2788385"/>
            <a:chOff x="176277" y="554070"/>
            <a:chExt cx="4911922" cy="2788385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332" y="554070"/>
              <a:ext cx="3833813" cy="2551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176277" y="3096234"/>
              <a:ext cx="49119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J</a:t>
              </a:r>
              <a:r>
                <a:rPr lang="en-US" sz="1000" dirty="0" smtClean="0"/>
                <a:t>. </a:t>
              </a:r>
              <a:r>
                <a:rPr lang="en-US" sz="1000" dirty="0" err="1" smtClean="0"/>
                <a:t>Wiza</a:t>
              </a:r>
              <a:r>
                <a:rPr lang="en-US" sz="1000" dirty="0" smtClean="0"/>
                <a:t>, </a:t>
              </a:r>
              <a:r>
                <a:rPr lang="en-US" sz="1000" u="sng" dirty="0" smtClean="0"/>
                <a:t>Microchannel Plate </a:t>
              </a:r>
              <a:r>
                <a:rPr lang="en-US" sz="1000" dirty="0" smtClean="0"/>
                <a:t>Detectors, Nuclear </a:t>
              </a:r>
              <a:r>
                <a:rPr lang="en-US" sz="1000" dirty="0"/>
                <a:t>Instruments and Methods, </a:t>
              </a:r>
              <a:r>
                <a:rPr lang="en-US" sz="1000" b="1" dirty="0" smtClean="0"/>
                <a:t>162</a:t>
              </a:r>
              <a:r>
                <a:rPr lang="en-US" sz="1000" dirty="0"/>
                <a:t>, </a:t>
              </a:r>
              <a:r>
                <a:rPr lang="en-US" sz="1000" dirty="0" smtClean="0"/>
                <a:t>587 (1979).</a:t>
              </a:r>
              <a:endParaRPr lang="en-US" sz="10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6200" y="3425536"/>
            <a:ext cx="4871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Coatings available to enhance detection efficiency</a:t>
            </a:r>
          </a:p>
          <a:p>
            <a:r>
              <a:rPr lang="en-US" dirty="0" smtClean="0"/>
              <a:t>For UV and X-rays.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0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34961" y="30850"/>
            <a:ext cx="6074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Microchannel Plate System Performance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9410" y="436510"/>
            <a:ext cx="3612304" cy="6365888"/>
            <a:chOff x="630667" y="685800"/>
            <a:chExt cx="3612304" cy="636588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667" y="685800"/>
              <a:ext cx="3612304" cy="5811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50090" y="6497690"/>
              <a:ext cx="310854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ALPHA, </a:t>
              </a:r>
              <a:r>
                <a:rPr lang="en-US" sz="1000" u="sng" dirty="0"/>
                <a:t>Antiproton, Positron, and Electron Imaging with </a:t>
              </a:r>
              <a:endParaRPr lang="en-US" sz="1000" u="sng" dirty="0" smtClean="0"/>
            </a:p>
            <a:p>
              <a:r>
                <a:rPr lang="en-US" sz="1000" u="sng" dirty="0" smtClean="0"/>
                <a:t> </a:t>
              </a:r>
              <a:r>
                <a:rPr lang="en-US" sz="1000" u="sng" dirty="0"/>
                <a:t>Microchannel Plate/Phosphor Detector</a:t>
              </a:r>
              <a:r>
                <a:rPr lang="en-US" sz="1000" dirty="0"/>
                <a:t>, Rev. Sci. Inst., </a:t>
              </a:r>
              <a:endParaRPr lang="en-US" sz="1000" dirty="0" smtClean="0"/>
            </a:p>
            <a:p>
              <a:r>
                <a:rPr lang="en-US" sz="1000" b="1" dirty="0" smtClean="0"/>
                <a:t>80</a:t>
              </a:r>
              <a:r>
                <a:rPr lang="en-US" sz="1000" dirty="0"/>
                <a:t>, 123701, </a:t>
              </a:r>
              <a:r>
                <a:rPr lang="en-US" sz="1000" dirty="0" smtClean="0"/>
                <a:t>(2009).</a:t>
              </a:r>
              <a:endParaRPr lang="en-US" sz="10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81000" y="3402173"/>
            <a:ext cx="4539512" cy="3462754"/>
            <a:chOff x="175887" y="2209056"/>
            <a:chExt cx="4539512" cy="3462754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28" y="2209056"/>
              <a:ext cx="3891630" cy="2939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75887" y="5148590"/>
              <a:ext cx="45395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Hollow antiproton plasma imaged on a microchannel plate, </a:t>
              </a:r>
            </a:p>
            <a:p>
              <a:pPr algn="ctr"/>
              <a:r>
                <a:rPr lang="en-US" sz="1400" dirty="0" smtClean="0"/>
                <a:t>ALPHA 2012 </a:t>
              </a:r>
              <a:endParaRPr lang="en-US" sz="14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76277" y="554070"/>
            <a:ext cx="4911922" cy="2788385"/>
            <a:chOff x="176277" y="554070"/>
            <a:chExt cx="4911922" cy="2788385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332" y="554070"/>
              <a:ext cx="3833813" cy="2551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176277" y="3096234"/>
              <a:ext cx="49119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J</a:t>
              </a:r>
              <a:r>
                <a:rPr lang="en-US" sz="1000" dirty="0" smtClean="0"/>
                <a:t>. </a:t>
              </a:r>
              <a:r>
                <a:rPr lang="en-US" sz="1000" dirty="0" err="1" smtClean="0"/>
                <a:t>Wiza</a:t>
              </a:r>
              <a:r>
                <a:rPr lang="en-US" sz="1000" dirty="0" smtClean="0"/>
                <a:t>, </a:t>
              </a:r>
              <a:r>
                <a:rPr lang="en-US" sz="1000" u="sng" dirty="0" smtClean="0"/>
                <a:t>Microchannel Plate </a:t>
              </a:r>
              <a:r>
                <a:rPr lang="en-US" sz="1000" dirty="0" smtClean="0"/>
                <a:t>Detectors, Nuclear </a:t>
              </a:r>
              <a:r>
                <a:rPr lang="en-US" sz="1000" dirty="0"/>
                <a:t>Instruments and Methods, </a:t>
              </a:r>
              <a:r>
                <a:rPr lang="en-US" sz="1000" b="1" dirty="0" smtClean="0"/>
                <a:t>162</a:t>
              </a:r>
              <a:r>
                <a:rPr lang="en-US" sz="1000" dirty="0"/>
                <a:t>, </a:t>
              </a:r>
              <a:r>
                <a:rPr lang="en-US" sz="1000" dirty="0" smtClean="0"/>
                <a:t>587 (1979).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5698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105400" y="990600"/>
            <a:ext cx="3860299" cy="4499269"/>
            <a:chOff x="5105400" y="990600"/>
            <a:chExt cx="3860299" cy="449926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990600"/>
              <a:ext cx="3860298" cy="376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321049" y="4781983"/>
              <a:ext cx="36446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O. </a:t>
              </a:r>
              <a:r>
                <a:rPr lang="pl-PL" sz="1000" dirty="0" smtClean="0"/>
                <a:t>Hadjar, </a:t>
              </a:r>
              <a:r>
                <a:rPr lang="en-US" sz="1000" dirty="0" smtClean="0"/>
                <a:t>W.K. </a:t>
              </a:r>
              <a:r>
                <a:rPr lang="pl-PL" sz="1000" dirty="0" smtClean="0"/>
                <a:t>Fowler</a:t>
              </a:r>
              <a:r>
                <a:rPr lang="en-US" sz="1000" dirty="0" smtClean="0"/>
                <a:t>, G.</a:t>
              </a:r>
              <a:r>
                <a:rPr lang="pl-PL" sz="1000" dirty="0" smtClean="0"/>
                <a:t> Kibelka</a:t>
              </a:r>
              <a:r>
                <a:rPr lang="en-US" sz="1000" dirty="0" smtClean="0"/>
                <a:t>,</a:t>
              </a:r>
              <a:r>
                <a:rPr lang="pl-PL" sz="1000" dirty="0" smtClean="0"/>
                <a:t> </a:t>
              </a:r>
              <a:r>
                <a:rPr lang="en-US" sz="1000" dirty="0" smtClean="0"/>
                <a:t>W.C. </a:t>
              </a:r>
              <a:r>
                <a:rPr lang="pl-PL" sz="1000" dirty="0" smtClean="0"/>
                <a:t>Schnute</a:t>
              </a:r>
              <a:r>
                <a:rPr lang="en-US" sz="1000" dirty="0" smtClean="0"/>
                <a:t>, </a:t>
              </a:r>
              <a:r>
                <a:rPr lang="en-US" sz="1000" u="sng" dirty="0"/>
                <a:t>Preliminary demonstration of an </a:t>
              </a:r>
              <a:r>
                <a:rPr lang="en-US" sz="1000" u="sng" dirty="0" err="1"/>
                <a:t>IonCCD</a:t>
              </a:r>
              <a:r>
                <a:rPr lang="en-US" sz="1000" u="sng" dirty="0"/>
                <a:t> as an alternative pixelated anode for direct MCP readout in a compact MS-based </a:t>
              </a:r>
              <a:r>
                <a:rPr lang="en-US" sz="1000" u="sng" dirty="0" smtClean="0"/>
                <a:t>detector</a:t>
              </a:r>
              <a:r>
                <a:rPr lang="en-US" sz="1000" dirty="0" smtClean="0"/>
                <a:t>, J. Am. Soc. Mass. </a:t>
              </a:r>
              <a:r>
                <a:rPr lang="en-US" sz="1000" dirty="0" err="1" smtClean="0"/>
                <a:t>Spectrom</a:t>
              </a:r>
              <a:r>
                <a:rPr lang="en-US" sz="1000" dirty="0" smtClean="0"/>
                <a:t>., </a:t>
              </a:r>
              <a:r>
                <a:rPr lang="en-US" sz="1000" b="1" dirty="0" smtClean="0"/>
                <a:t>23</a:t>
              </a:r>
              <a:r>
                <a:rPr lang="en-US" sz="1000" dirty="0" smtClean="0"/>
                <a:t>, 418, (2012).</a:t>
              </a:r>
              <a:endParaRPr lang="en-US" sz="1000" u="sng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00766" y="30850"/>
            <a:ext cx="3742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Other Radial Diagnostics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685800"/>
            <a:ext cx="59231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dream….direct reading of charge onto a CCD-like chip.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Electronics would have to be UHV compatible.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No opportunity for service.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Detector area likely to be small.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Possibly complex electrical feedthrough issues.</a:t>
            </a:r>
          </a:p>
        </p:txBody>
      </p:sp>
    </p:spTree>
    <p:extLst>
      <p:ext uri="{BB962C8B-B14F-4D97-AF65-F5344CB8AC3E}">
        <p14:creationId xmlns:p14="http://schemas.microsoft.com/office/powerpoint/2010/main" val="3805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00766" y="30850"/>
            <a:ext cx="3742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Other Radial Diagnostics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685800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Multiple ring Faraday cups and possibly expansion by magnetic field reduction.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Very crude.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Very slow if magnetic expansion is used.  Plasma may change during expansion.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Usually requires many trials.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3548122"/>
            <a:ext cx="3709750" cy="216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1" y="5706581"/>
            <a:ext cx="37097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B. R. Beck, J. Fajans and J. H Malmberg,  </a:t>
            </a:r>
            <a:r>
              <a:rPr lang="en-US" sz="1000" u="sng" dirty="0"/>
              <a:t>Temperature and anisotropic-temperature relaxation measurements in cold, pure-electron plasmas</a:t>
            </a:r>
            <a:r>
              <a:rPr lang="en-US" sz="1000" dirty="0"/>
              <a:t>.   </a:t>
            </a:r>
            <a:r>
              <a:rPr lang="en-US" sz="1000" i="1" dirty="0"/>
              <a:t>Phys. Plasmas</a:t>
            </a:r>
            <a:r>
              <a:rPr lang="en-US" sz="1000" dirty="0"/>
              <a:t>, </a:t>
            </a:r>
            <a:r>
              <a:rPr lang="en-US" sz="1000" b="1" dirty="0"/>
              <a:t>3</a:t>
            </a:r>
            <a:r>
              <a:rPr lang="en-US" sz="1000" dirty="0"/>
              <a:t>:1250, 1996.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686497" y="3352800"/>
            <a:ext cx="3657600" cy="3184778"/>
            <a:chOff x="4686497" y="3352800"/>
            <a:chExt cx="3657600" cy="3184778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3352800"/>
              <a:ext cx="2871577" cy="2693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686497" y="5983580"/>
              <a:ext cx="36576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B.R. </a:t>
              </a:r>
              <a:r>
                <a:rPr lang="en-US" sz="1000" dirty="0"/>
                <a:t>Beck, </a:t>
              </a:r>
              <a:r>
                <a:rPr lang="en-US" sz="1000" u="sng" dirty="0" smtClean="0"/>
                <a:t>Measurement of the magnetic and temperature dependence of the electron-electron anisotropic temperature relaxation rate.</a:t>
              </a:r>
              <a:r>
                <a:rPr lang="en-US" sz="1000" dirty="0" smtClean="0"/>
                <a:t>, Ph.D. Thesis, UCSD (1990).</a:t>
              </a:r>
              <a:endParaRPr lang="en-US" sz="1000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3472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803890" y="20869"/>
            <a:ext cx="3487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Interesting Parameters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5664" y="762000"/>
            <a:ext cx="5152885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Things we would like to know: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Particle Number.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Typical range: 10</a:t>
            </a:r>
            <a:r>
              <a:rPr lang="en-US" baseline="30000" dirty="0" smtClean="0"/>
              <a:t>3</a:t>
            </a:r>
            <a:r>
              <a:rPr lang="en-US" dirty="0" smtClean="0"/>
              <a:t> to 10</a:t>
            </a:r>
            <a:r>
              <a:rPr lang="en-US" baseline="30000" dirty="0"/>
              <a:t>9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type of particles are present?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Electrons, positrons, antiprotons, </a:t>
            </a:r>
            <a:r>
              <a:rPr lang="en-US" dirty="0"/>
              <a:t> </a:t>
            </a:r>
            <a:r>
              <a:rPr lang="en-US" dirty="0" smtClean="0"/>
              <a:t>ions…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1143000" y="2209800"/>
            <a:ext cx="3807791" cy="3571750"/>
            <a:chOff x="1143000" y="2209800"/>
            <a:chExt cx="3807791" cy="357175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2209800"/>
              <a:ext cx="3019425" cy="3038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" name="Straight Arrow Connector 16"/>
            <p:cNvCxnSpPr/>
            <p:nvPr/>
          </p:nvCxnSpPr>
          <p:spPr>
            <a:xfrm flipV="1">
              <a:off x="1143000" y="2971800"/>
              <a:ext cx="1752600" cy="45720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146544" y="5381440"/>
              <a:ext cx="38042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</a:t>
              </a:r>
              <a:r>
                <a:rPr lang="en-US" sz="1000" dirty="0"/>
                <a:t>. B. Mitchell, J. J. Bollinger, D. H. E. </a:t>
              </a:r>
              <a:r>
                <a:rPr lang="en-US" sz="1000" dirty="0" err="1"/>
                <a:t>Dubin</a:t>
              </a:r>
              <a:r>
                <a:rPr lang="en-US" sz="1000" dirty="0"/>
                <a:t>, X.-P. Huang, W. M. </a:t>
              </a:r>
              <a:r>
                <a:rPr lang="en-US" sz="1000" dirty="0" err="1"/>
                <a:t>Itano</a:t>
              </a:r>
              <a:r>
                <a:rPr lang="en-US" sz="1000" dirty="0"/>
                <a:t>, </a:t>
              </a:r>
              <a:endParaRPr lang="en-US" sz="1000" dirty="0" smtClean="0"/>
            </a:p>
            <a:p>
              <a:r>
                <a:rPr lang="en-US" sz="1000" dirty="0" smtClean="0"/>
                <a:t>R</a:t>
              </a:r>
              <a:r>
                <a:rPr lang="en-US" sz="1000" dirty="0"/>
                <a:t>. H. Baughman, </a:t>
              </a:r>
              <a:r>
                <a:rPr lang="en-US" sz="1000" i="1" dirty="0"/>
                <a:t>Science</a:t>
              </a:r>
              <a:r>
                <a:rPr lang="en-US" sz="1000" dirty="0"/>
                <a:t>,</a:t>
              </a:r>
              <a:r>
                <a:rPr lang="en-US" sz="1000" b="1" dirty="0"/>
                <a:t>282</a:t>
              </a:r>
              <a:r>
                <a:rPr lang="en-US" sz="1000" dirty="0"/>
                <a:t> 1290 (1998)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2518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00766" y="30850"/>
            <a:ext cx="3742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Other Radial Diagnostics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685800"/>
            <a:ext cx="537525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Magnetic field lowering and antiproton annihilation.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Very crude.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Plasma may change during expansion.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Total Charge and Inner Line Density Faraday Cups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Requires the assumption of global thermal</a:t>
            </a:r>
            <a:br>
              <a:rPr lang="en-US" dirty="0" smtClean="0"/>
            </a:br>
            <a:r>
              <a:rPr lang="en-US" dirty="0" smtClean="0"/>
              <a:t>equilibrium.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838200" y="3190925"/>
            <a:ext cx="2939312" cy="2216727"/>
            <a:chOff x="175887" y="2209056"/>
            <a:chExt cx="4539512" cy="3462754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28" y="2209056"/>
              <a:ext cx="3891630" cy="2939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175887" y="5148590"/>
              <a:ext cx="45395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Hollow antiproton plasma imaged on a microchannel plate, </a:t>
              </a:r>
            </a:p>
            <a:p>
              <a:pPr algn="ctr"/>
              <a:r>
                <a:rPr lang="en-US" sz="1400" dirty="0" smtClean="0"/>
                <a:t>ALPHA 2012 </a:t>
              </a:r>
              <a:endParaRPr lang="en-US" sz="14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52400" y="6368311"/>
            <a:ext cx="5793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G. Gabrielse et al, </a:t>
            </a:r>
            <a:r>
              <a:rPr lang="en-US" sz="1000" u="sng" dirty="0"/>
              <a:t>Centrifugal </a:t>
            </a:r>
            <a:r>
              <a:rPr lang="en-US" sz="1000" u="sng" dirty="0" smtClean="0"/>
              <a:t>separation </a:t>
            </a:r>
            <a:r>
              <a:rPr lang="en-US" sz="1000" u="sng" dirty="0"/>
              <a:t>of </a:t>
            </a:r>
            <a:r>
              <a:rPr lang="en-US" sz="1000" u="sng" dirty="0" smtClean="0"/>
              <a:t>antiprotons </a:t>
            </a:r>
            <a:r>
              <a:rPr lang="en-US" sz="1000" u="sng" dirty="0"/>
              <a:t>and </a:t>
            </a:r>
            <a:r>
              <a:rPr lang="en-US" sz="1000" u="sng" dirty="0" smtClean="0"/>
              <a:t>electrons</a:t>
            </a:r>
            <a:r>
              <a:rPr lang="en-US" sz="1000" dirty="0" smtClean="0"/>
              <a:t>, Phys. Rev. Lett., </a:t>
            </a:r>
            <a:r>
              <a:rPr lang="en-US" sz="1000" b="1" dirty="0" smtClean="0"/>
              <a:t>105</a:t>
            </a:r>
            <a:r>
              <a:rPr lang="en-US" sz="1000" dirty="0" smtClean="0"/>
              <a:t>, 213002, (2010).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85051"/>
            <a:ext cx="67040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P. </a:t>
            </a:r>
            <a:r>
              <a:rPr lang="en-US" sz="1000" dirty="0" smtClean="0"/>
              <a:t>Oxley et </a:t>
            </a:r>
            <a:r>
              <a:rPr lang="en-US" sz="1000" dirty="0"/>
              <a:t>al, </a:t>
            </a:r>
            <a:r>
              <a:rPr lang="en-US" sz="1000" u="sng" dirty="0" smtClean="0"/>
              <a:t>Aperture method </a:t>
            </a:r>
            <a:r>
              <a:rPr lang="en-US" sz="1000" u="sng" dirty="0"/>
              <a:t>to </a:t>
            </a:r>
            <a:r>
              <a:rPr lang="en-US" sz="1000" u="sng" dirty="0" smtClean="0"/>
              <a:t>determine </a:t>
            </a:r>
            <a:r>
              <a:rPr lang="en-US" sz="1000" u="sng" dirty="0"/>
              <a:t>the </a:t>
            </a:r>
            <a:r>
              <a:rPr lang="en-US" sz="1000" u="sng" dirty="0" smtClean="0"/>
              <a:t>density </a:t>
            </a:r>
            <a:r>
              <a:rPr lang="en-US" sz="1000" u="sng" dirty="0"/>
              <a:t>and </a:t>
            </a:r>
            <a:r>
              <a:rPr lang="en-US" sz="1000" u="sng" dirty="0" smtClean="0"/>
              <a:t>geometry </a:t>
            </a:r>
            <a:r>
              <a:rPr lang="en-US" sz="1000" u="sng" dirty="0"/>
              <a:t>of </a:t>
            </a:r>
            <a:r>
              <a:rPr lang="en-US" sz="1000" u="sng" dirty="0" smtClean="0"/>
              <a:t>anti-particle plasmas</a:t>
            </a:r>
            <a:r>
              <a:rPr lang="en-US" sz="1000" dirty="0" smtClean="0"/>
              <a:t>, </a:t>
            </a:r>
            <a:r>
              <a:rPr lang="en-US" sz="1000" dirty="0"/>
              <a:t>Phys. Lett. B </a:t>
            </a:r>
            <a:r>
              <a:rPr lang="en-US" sz="1000" b="1" dirty="0"/>
              <a:t>595</a:t>
            </a:r>
            <a:r>
              <a:rPr lang="en-US" sz="1000" dirty="0"/>
              <a:t>, 60 (2004).</a:t>
            </a:r>
            <a:r>
              <a:rPr lang="en-US" sz="1000" dirty="0" smtClean="0"/>
              <a:t> </a:t>
            </a:r>
            <a:endParaRPr lang="en-US" sz="1000" dirty="0"/>
          </a:p>
        </p:txBody>
      </p:sp>
      <p:grpSp>
        <p:nvGrpSpPr>
          <p:cNvPr id="7" name="Group 6"/>
          <p:cNvGrpSpPr/>
          <p:nvPr/>
        </p:nvGrpSpPr>
        <p:grpSpPr>
          <a:xfrm>
            <a:off x="6553200" y="2830354"/>
            <a:ext cx="2371725" cy="2656046"/>
            <a:chOff x="5257402" y="2612771"/>
            <a:chExt cx="2371725" cy="265604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402" y="2612771"/>
              <a:ext cx="2371725" cy="2409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6124907" y="5022596"/>
              <a:ext cx="6367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Berkeley</a:t>
              </a:r>
              <a:endParaRPr lang="en-US" sz="10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029200" y="48551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363092" y="3235166"/>
            <a:ext cx="1600200" cy="1846421"/>
            <a:chOff x="4363092" y="3017583"/>
            <a:chExt cx="1600200" cy="1846421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3092" y="3017583"/>
              <a:ext cx="1600200" cy="16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4800600" y="4617783"/>
              <a:ext cx="6367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Berkeley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77968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92750" y="30850"/>
            <a:ext cx="3558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Density Reconstruction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48551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81000" y="564956"/>
                <a:ext cx="7467600" cy="4821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There are methods to measure the density directly, but frequently the density is inferred from: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Measurements of the total charge.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Measurements of the radial profile.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Measurement (or assumption) of the plasma temperature.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Knowledge of the potentials on the electrodes.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</a:t>
                </a:r>
                <a:r>
                  <a:rPr lang="en-US" dirty="0" smtClean="0"/>
                  <a:t>lgorithm: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Assume local thermal equilibrium along magnetic field lines.  Then simultaneously solve: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Poisson’s equation: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/>
                                <a:ea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  <a:ea typeface="Cambria Math"/>
                          </a:rPr>
                          <m:t>𝛻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𝑧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)=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𝑒𝑛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𝑧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𝑛</m:t>
                    </m:r>
                    <m:d>
                      <m:d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𝑟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dirty="0" smtClean="0"/>
                  <a:t>is the local density,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 is the unit charge.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Boltzmann’s equation at every radius: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  <m:r>
                          <a:rPr lang="en-US" b="0" i="1" smtClean="0">
                            <a:latin typeface="Cambria Math"/>
                          </a:rPr>
                          <m:t>;</m:t>
                        </m:r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𝑒𝑥𝑝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  <a:ea typeface="Cambria Math"/>
                          </a:rPr>
                          <m:t>Φ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𝑟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𝑧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d>
                    <m:r>
                      <a:rPr lang="en-US" b="0" i="0" smtClean="0">
                        <a:latin typeface="Cambria Math"/>
                      </a:rPr>
                      <m:t>.</m:t>
                    </m:r>
                  </m:oMath>
                </a14:m>
                <a:endParaRPr lang="en-US" b="0" dirty="0" smtClean="0"/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 normalization condition: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nary>
                      <m:naryPr>
                        <m:ctrlPr>
                          <a:rPr lang="en-US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𝑧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;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𝑑𝑧</m:t>
                        </m:r>
                      </m:e>
                    </m:nary>
                  </m:oMath>
                </a14:m>
                <a:r>
                  <a:rPr lang="en-US" dirty="0" smtClean="0"/>
                  <a:t>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Note that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𝑁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dirty="0" smtClean="0"/>
                  <a:t> is itself normalized so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𝜋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𝑁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𝑟𝑑𝑟</m:t>
                        </m:r>
                      </m:e>
                    </m:nary>
                  </m:oMath>
                </a14:m>
                <a:r>
                  <a:rPr lang="en-US" dirty="0" smtClean="0"/>
                  <a:t> is the total charge.</a:t>
                </a:r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64956"/>
                <a:ext cx="7467600" cy="4821961"/>
              </a:xfrm>
              <a:prstGeom prst="rect">
                <a:avLst/>
              </a:prstGeom>
              <a:blipFill rotWithShape="1">
                <a:blip r:embed="rId3"/>
                <a:stretch>
                  <a:fillRect l="-571" t="-632" b="-99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391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92750" y="30850"/>
            <a:ext cx="3558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Density Reconstruction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48551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6200" y="554070"/>
                <a:ext cx="8915400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Procedure: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From an image of the plasma, construct the radial profile (generally, solvers assume azimuthal symmetry).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Then solve the set of equations iteratively.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Finite temperature method.   Begin by gridding the trap 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(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𝑧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1714500" lvl="3" indent="-342900">
                  <a:buFont typeface="+mj-lt"/>
                  <a:buAutoNum type="arabicPeriod"/>
                </a:pPr>
                <a:r>
                  <a:rPr lang="en-US" dirty="0" smtClean="0"/>
                  <a:t>Solve Poisson’s equation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  <a:ea typeface="Cambria Math"/>
                      </a:rPr>
                      <m:t>Φ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(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𝑧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by Fourier transforming at every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 smtClean="0"/>
                  <a:t>.  This yields a set of sparsely coupled equations indexed by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 smtClean="0"/>
                  <a:t>, which can be inverted.</a:t>
                </a:r>
              </a:p>
              <a:p>
                <a:pPr marL="2171700" lvl="4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Even though one uses an FFT, this is the time consuming step.</a:t>
                </a:r>
              </a:p>
              <a:p>
                <a:pPr marL="1714500" lvl="3" indent="-342900">
                  <a:buFont typeface="+mj-lt"/>
                  <a:buAutoNum type="arabicPeriod"/>
                </a:pPr>
                <a:r>
                  <a:rPr lang="en-US" dirty="0" smtClean="0"/>
                  <a:t>Then use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  <a:ea typeface="Cambria Math"/>
                      </a:rPr>
                      <m:t>Φ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(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𝑧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to calculate an new “trial” guess for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𝑧</m:t>
                        </m:r>
                        <m:r>
                          <a:rPr lang="en-US" i="1">
                            <a:latin typeface="Cambria Math"/>
                          </a:rPr>
                          <m:t>;</m:t>
                        </m:r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dirty="0" smtClean="0"/>
                  <a:t> at every radius.</a:t>
                </a:r>
              </a:p>
              <a:p>
                <a:pPr marL="1714500" lvl="3" indent="-342900">
                  <a:buFont typeface="+mj-lt"/>
                  <a:buAutoNum type="arabicPeriod"/>
                </a:pPr>
                <a:r>
                  <a:rPr lang="en-US" dirty="0" smtClean="0"/>
                  <a:t>Calculate the final new guess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1−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𝜖</m:t>
                        </m:r>
                      </m:e>
                    </m:d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𝜖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𝑧</m:t>
                        </m:r>
                        <m:r>
                          <a:rPr lang="en-US" i="1">
                            <a:latin typeface="Cambria Math"/>
                          </a:rPr>
                          <m:t>;</m:t>
                        </m:r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dirty="0" smtClean="0"/>
                  <a:t>.  Adjust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en-US" dirty="0" smtClean="0"/>
                  <a:t> to optimize convergence.</a:t>
                </a:r>
              </a:p>
              <a:p>
                <a:pPr marL="1714500" lvl="3" indent="-342900">
                  <a:buFont typeface="+mj-lt"/>
                  <a:buAutoNum type="arabicPeriod"/>
                </a:pPr>
                <a:r>
                  <a:rPr lang="en-US" dirty="0" smtClean="0"/>
                  <a:t>Iterate steps 1-2-3 until the desired convergence is obtained.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54070"/>
                <a:ext cx="8915400" cy="3970318"/>
              </a:xfrm>
              <a:prstGeom prst="rect">
                <a:avLst/>
              </a:prstGeom>
              <a:blipFill rotWithShape="1">
                <a:blip r:embed="rId3"/>
                <a:stretch>
                  <a:fillRect l="-479" t="-768" b="-15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412" y="4920294"/>
            <a:ext cx="21240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4876800"/>
            <a:ext cx="222885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44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92750" y="30850"/>
            <a:ext cx="3558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Density Reconstruction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48551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6200" y="554070"/>
                <a:ext cx="8915400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Procedure: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From an image of the plasma, construct the radial profile (generally, solvers assume azimuthal symmetry).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Then solve the set of equations iteratively.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Finite temperature method.   Begin by gridding the trap 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(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𝑧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Convergence is slow.  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grid size must be well less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𝑧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for convergence, and again well less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 smtClean="0"/>
                  <a:t> to properly model the radial edge.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Convergence is particularly slow at low temperatures because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 smtClean="0"/>
                  <a:t> becomes small, and the solutions oscillate if the grid is too crude.  But making the grid fine makes the algorithm slow.</a:t>
                </a:r>
              </a:p>
              <a:p>
                <a:pPr marL="2171700" lvl="4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practical lower limit is a few hundred Kelvin.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I</a:t>
                </a:r>
                <a:r>
                  <a:rPr lang="en-US" dirty="0" smtClean="0"/>
                  <a:t>f the plasma is not well confined, i.e. if it is near to leaking out over the potential barrier,  convergence is also difficult.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Typical solve times range from 30s to a few hours…to never.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54070"/>
                <a:ext cx="8915400" cy="4801314"/>
              </a:xfrm>
              <a:prstGeom prst="rect">
                <a:avLst/>
              </a:prstGeom>
              <a:blipFill rotWithShape="1">
                <a:blip r:embed="rId2"/>
                <a:stretch>
                  <a:fillRect l="-479" t="-635" r="-3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338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92750" y="30850"/>
            <a:ext cx="3558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Density Reconstruction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48551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6200" y="554070"/>
                <a:ext cx="8915400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Procedure: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From an image of the plasma, construct the radial profile (generally, solvers assume azimuthal symmetry).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Then solve the set of equations iteratively.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Finite temperature method.   Begin by gridding the trap 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(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𝑧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Zero temperatures method.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By assuming a “</a:t>
                </a:r>
                <a:r>
                  <a:rPr lang="en-US" dirty="0" err="1" smtClean="0"/>
                  <a:t>waterbag</a:t>
                </a:r>
                <a:r>
                  <a:rPr lang="en-US" dirty="0" smtClean="0"/>
                  <a:t>” model, it is possible to solve this system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  <m:r>
                      <a:rPr lang="en-US" b="0" i="1" smtClean="0">
                        <a:latin typeface="Cambria Math"/>
                      </a:rPr>
                      <m:t>=0.</m:t>
                    </m:r>
                  </m:oMath>
                </a14:m>
                <a:endParaRPr lang="en-US" b="0" dirty="0" smtClean="0"/>
              </a:p>
              <a:p>
                <a:pPr marL="2171700" lvl="4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 </a:t>
                </a:r>
                <a:r>
                  <a:rPr lang="en-US" dirty="0" err="1" smtClean="0"/>
                  <a:t>waterbag</a:t>
                </a:r>
                <a:r>
                  <a:rPr lang="en-US" dirty="0" smtClean="0"/>
                  <a:t> is like a plasma filled balloon, with constant density along field lines inside, and zero density outside.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With a </a:t>
                </a:r>
                <a:r>
                  <a:rPr lang="en-US" dirty="0" err="1" smtClean="0"/>
                  <a:t>waterbag</a:t>
                </a:r>
                <a:r>
                  <a:rPr lang="en-US" dirty="0" smtClean="0"/>
                  <a:t>, Poisson’s equation need only be solved at the </a:t>
                </a:r>
                <a:r>
                  <a:rPr lang="en-US" dirty="0" err="1" smtClean="0"/>
                  <a:t>waterbag</a:t>
                </a:r>
                <a:r>
                  <a:rPr lang="en-US" dirty="0" smtClean="0"/>
                  <a:t> boundary.  No need to grid.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Convergence is much faster…a few seconds to minutes.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54070"/>
                <a:ext cx="8915400" cy="4247317"/>
              </a:xfrm>
              <a:prstGeom prst="rect">
                <a:avLst/>
              </a:prstGeom>
              <a:blipFill rotWithShape="1">
                <a:blip r:embed="rId2"/>
                <a:stretch>
                  <a:fillRect l="-479" t="-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020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isplaying Waterba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isplaying Waterba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92750" y="30850"/>
            <a:ext cx="3558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Density Reconstruction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447800"/>
            <a:ext cx="6248400" cy="50768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2775" y="838200"/>
            <a:ext cx="446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Waterbag</a:t>
            </a:r>
            <a:r>
              <a:rPr lang="en-US" dirty="0" smtClean="0"/>
              <a:t> example: a barely confined plasma.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23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isplaying Waterba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isplaying Waterba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48512" y="30850"/>
            <a:ext cx="3647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Temperature Diagnostic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0375" y="914400"/>
            <a:ext cx="8323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Consider a non-interacting, finite temperature, charged gas held in a potential well.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" y="4343400"/>
            <a:ext cx="9144000" cy="864681"/>
          </a:xfrm>
          <a:prstGeom prst="rect">
            <a:avLst/>
          </a:prstGeom>
        </p:spPr>
      </p:pic>
      <p:pic>
        <p:nvPicPr>
          <p:cNvPr id="6147" name="Picture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00251"/>
            <a:ext cx="893749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4038600" y="4678144"/>
            <a:ext cx="1371600" cy="228600"/>
          </a:xfrm>
          <a:prstGeom prst="ellipse">
            <a:avLst/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9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isplaying Waterba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isplaying Waterba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21716" y="30850"/>
            <a:ext cx="6700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Temperature </a:t>
            </a:r>
            <a:r>
              <a:rPr lang="en-US" sz="2800" dirty="0" smtClean="0">
                <a:solidFill>
                  <a:srgbClr val="C00000"/>
                </a:solidFill>
              </a:rPr>
              <a:t>Diagnostic: </a:t>
            </a:r>
            <a:r>
              <a:rPr lang="en-US" sz="2800" dirty="0" err="1">
                <a:solidFill>
                  <a:srgbClr val="C00000"/>
                </a:solidFill>
              </a:rPr>
              <a:t>Noninteracting</a:t>
            </a:r>
            <a:r>
              <a:rPr lang="en-US" sz="2800" dirty="0">
                <a:solidFill>
                  <a:srgbClr val="C00000"/>
                </a:solidFill>
              </a:rPr>
              <a:t> Gas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0375" y="914400"/>
            <a:ext cx="6354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Consider a </a:t>
            </a:r>
            <a:r>
              <a:rPr lang="en-US" dirty="0" err="1" smtClean="0"/>
              <a:t>noninteracting</a:t>
            </a:r>
            <a:r>
              <a:rPr lang="en-US" dirty="0" smtClean="0"/>
              <a:t> charged gas held in a potential well.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09" y="3640282"/>
            <a:ext cx="893749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8368"/>
            <a:ext cx="893749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7975" y="6063734"/>
            <a:ext cx="320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many gas particles escape?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49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isplaying Waterba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isplaying Waterba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92066" y="30850"/>
            <a:ext cx="6759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Temperature Diagnostic: </a:t>
            </a:r>
            <a:r>
              <a:rPr lang="en-US" sz="2800" dirty="0" err="1" smtClean="0">
                <a:solidFill>
                  <a:srgbClr val="C00000"/>
                </a:solidFill>
              </a:rPr>
              <a:t>Noninteracting</a:t>
            </a:r>
            <a:r>
              <a:rPr lang="en-US" sz="2800" dirty="0" smtClean="0">
                <a:solidFill>
                  <a:srgbClr val="C00000"/>
                </a:solidFill>
              </a:rPr>
              <a:t> Gas</a:t>
            </a:r>
            <a:endParaRPr lang="en-US" sz="28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60375" y="914400"/>
                <a:ext cx="8531225" cy="2408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Assume the particles in the gas are Maxwellian distributed.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Distribution function: </a:t>
                </a:r>
                <a:r>
                  <a:rPr lang="en-US" b="0" i="1" dirty="0" smtClean="0">
                    <a:latin typeface="Cambria Math"/>
                  </a:rPr>
                  <a:t/>
                </a:r>
                <a:br>
                  <a:rPr lang="en-US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</m:rad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𝐸</m:t>
                            </m:r>
                          </m:e>
                        </m:rad>
                      </m:den>
                    </m:f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exp</m:t>
                    </m:r>
                    <m:r>
                      <a:rPr lang="en-US" b="0" i="1" smtClean="0">
                        <a:latin typeface="Cambria Math"/>
                      </a:rPr>
                      <m:t>⁡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𝐸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Lower the barrier height to some level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  <a:ea typeface="Cambria Math"/>
                      </a:rPr>
                      <m:t>Φ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 Then the charge that can escape over the barrier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</m:rad>
                      </m:den>
                    </m:f>
                    <m:nary>
                      <m:naryPr>
                        <m:ctrlPr>
                          <a:rPr lang="en-US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𝑉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𝐸</m:t>
                                </m:r>
                              </m:e>
                            </m:rad>
                          </m:den>
                        </m:f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exp</m:t>
                        </m:r>
                        <m:r>
                          <a:rPr lang="en-US" i="1">
                            <a:latin typeface="Cambria Math"/>
                          </a:rPr>
                          <m:t>⁡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𝐸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r>
                  <a:rPr lang="en-US" dirty="0" smtClean="0"/>
                  <a:t>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This is a complementary error function.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75" y="914400"/>
                <a:ext cx="8531225" cy="2408865"/>
              </a:xfrm>
              <a:prstGeom prst="rect">
                <a:avLst/>
              </a:prstGeom>
              <a:blipFill rotWithShape="1">
                <a:blip r:embed="rId2"/>
                <a:stretch>
                  <a:fillRect l="-500" t="-1266" b="-17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987" y="3323265"/>
            <a:ext cx="352425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364910"/>
            <a:ext cx="3200400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0375" y="6139934"/>
            <a:ext cx="3802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is the slope on the log graph?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4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/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isplaying Waterba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isplaying Waterba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21716" y="30850"/>
            <a:ext cx="6700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Temperature </a:t>
            </a:r>
            <a:r>
              <a:rPr lang="en-US" sz="2800" dirty="0" smtClean="0">
                <a:solidFill>
                  <a:srgbClr val="C00000"/>
                </a:solidFill>
              </a:rPr>
              <a:t>Diagnostic: </a:t>
            </a:r>
            <a:r>
              <a:rPr lang="en-US" sz="2800" dirty="0" err="1">
                <a:solidFill>
                  <a:srgbClr val="C00000"/>
                </a:solidFill>
              </a:rPr>
              <a:t>Noninteracting</a:t>
            </a:r>
            <a:r>
              <a:rPr lang="en-US" sz="2800" dirty="0">
                <a:solidFill>
                  <a:srgbClr val="C00000"/>
                </a:solidFill>
              </a:rPr>
              <a:t> Gas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60375" y="914400"/>
                <a:ext cx="8531225" cy="4556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Starting with:</a:t>
                </a:r>
                <a:br>
                  <a:rPr lang="en-US" dirty="0" smtClean="0"/>
                </a:b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𝑄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</m:rad>
                      </m:den>
                    </m:f>
                    <m:nary>
                      <m:naryPr>
                        <m:ctrlPr>
                          <a:rPr lang="en-US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𝑉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𝐸</m:t>
                                </m:r>
                              </m:e>
                            </m:rad>
                          </m:den>
                        </m:f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exp</m:t>
                        </m:r>
                        <m:r>
                          <a:rPr lang="en-US" i="1">
                            <a:latin typeface="Cambria Math"/>
                          </a:rPr>
                          <m:t>⁡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𝐸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r>
                  <a:rPr lang="en-US" dirty="0" smtClean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We want to calculate</a:t>
                </a:r>
                <a:br>
                  <a:rPr lang="en-US" dirty="0" smtClean="0"/>
                </a:b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ln</m:t>
                        </m:r>
                        <m:r>
                          <a:rPr lang="en-US" b="0" i="1" smtClean="0">
                            <a:latin typeface="Cambria Math"/>
                          </a:rPr>
                          <m:t>⁡(</m:t>
                        </m:r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𝑉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𝑑𝑉</m:t>
                        </m:r>
                      </m:den>
                    </m:f>
                    <m:r>
                      <a:rPr lang="en-US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𝑑</m:t>
                        </m:r>
                        <m:r>
                          <a:rPr lang="en-US" i="1">
                            <a:latin typeface="Cambria Math"/>
                          </a:rPr>
                          <m:t>⁡(</m:t>
                        </m:r>
                        <m:r>
                          <a:rPr lang="en-US" i="1">
                            <a:latin typeface="Cambria Math"/>
                          </a:rPr>
                          <m:t>𝑄</m:t>
                        </m:r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𝑉</m:t>
                        </m:r>
                        <m:r>
                          <a:rPr lang="en-US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𝑑𝑉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Taking the derivative, we get: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</m:rad>
                          </m:den>
                        </m:f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exp</m:t>
                        </m:r>
                        <m:r>
                          <a:rPr lang="en-US" i="1">
                            <a:latin typeface="Cambria Math"/>
                          </a:rPr>
                          <m:t>⁡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𝑉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num>
                      <m:den>
                        <m:nary>
                          <m:naryPr>
                            <m:ctrlPr>
                              <a:rPr lang="en-US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i="1">
                                <a:latin typeface="Cambria Math"/>
                              </a:rPr>
                              <m:t>𝑉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p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</m:rad>
                              </m:den>
                            </m:f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exp</m:t>
                            </m:r>
                            <m:r>
                              <a:rPr lang="en-US" i="1">
                                <a:latin typeface="Cambria Math"/>
                              </a:rPr>
                              <m:t>⁡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d>
                          </m:e>
                        </m:nary>
                      </m:den>
                    </m:f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This can be rewritten as: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𝑉</m:t>
                                </m:r>
                              </m:e>
                            </m:rad>
                          </m:den>
                        </m:f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exp</m:t>
                        </m:r>
                        <m:r>
                          <a:rPr lang="en-US" i="1">
                            <a:latin typeface="Cambria Math"/>
                          </a:rPr>
                          <m:t>⁡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𝑉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exp</m:t>
                        </m:r>
                        <m:r>
                          <a:rPr lang="en-US" i="1">
                            <a:latin typeface="Cambria Math"/>
                          </a:rPr>
                          <m:t>⁡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𝑉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  <m:nary>
                          <m:naryPr>
                            <m:ctrlPr>
                              <a:rPr lang="en-US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p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</m:rad>
                              </m:den>
                            </m:f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exp</m:t>
                            </m:r>
                            <m:r>
                              <a:rPr lang="en-US" i="1">
                                <a:latin typeface="Cambria Math"/>
                              </a:rPr>
                              <m:t>⁡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d>
                          </m:e>
                        </m:nary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𝑉</m:t>
                                </m:r>
                              </m:e>
                            </m:rad>
                          </m:den>
                        </m:f>
                      </m:num>
                      <m:den>
                        <m:nary>
                          <m:naryPr>
                            <m:ctrlPr>
                              <a:rPr lang="en-US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p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</m:rad>
                              </m:den>
                            </m:f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exp</m:t>
                            </m:r>
                            <m:r>
                              <a:rPr lang="en-US" i="1">
                                <a:latin typeface="Cambria Math"/>
                              </a:rPr>
                              <m:t>⁡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d>
                          </m:e>
                        </m:nary>
                      </m:den>
                    </m:f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75" y="914400"/>
                <a:ext cx="8531225" cy="4556888"/>
              </a:xfrm>
              <a:prstGeom prst="rect">
                <a:avLst/>
              </a:prstGeom>
              <a:blipFill rotWithShape="1">
                <a:blip r:embed="rId2"/>
                <a:stretch>
                  <a:fillRect l="-500" t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190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803890" y="20869"/>
            <a:ext cx="3487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Interesting Parameters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5664" y="762000"/>
            <a:ext cx="778347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Things we would like to know: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Particle Number.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Typical range: 10</a:t>
            </a:r>
            <a:r>
              <a:rPr lang="en-US" baseline="30000" dirty="0" smtClean="0"/>
              <a:t>3</a:t>
            </a:r>
            <a:r>
              <a:rPr lang="en-US" dirty="0" smtClean="0"/>
              <a:t> to 10</a:t>
            </a:r>
            <a:r>
              <a:rPr lang="en-US" baseline="30000" dirty="0"/>
              <a:t>9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type of particles are present?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Electrons, positrons, antiprotons, </a:t>
            </a:r>
            <a:r>
              <a:rPr lang="en-US" dirty="0"/>
              <a:t> </a:t>
            </a:r>
            <a:r>
              <a:rPr lang="en-US" dirty="0" smtClean="0"/>
              <a:t>ions…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Radial Profile.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Typical range: 0.2mm to 10cm.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the system be parameterized by a single number, i.e. the radius?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048000"/>
            <a:ext cx="1553866" cy="145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27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757" y="4042064"/>
            <a:ext cx="352425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Displaying Waterba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isplaying Waterba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21716" y="30850"/>
            <a:ext cx="6700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Temperature </a:t>
            </a:r>
            <a:r>
              <a:rPr lang="en-US" sz="2800" dirty="0" smtClean="0">
                <a:solidFill>
                  <a:srgbClr val="C00000"/>
                </a:solidFill>
              </a:rPr>
              <a:t>Diagnostic: </a:t>
            </a:r>
            <a:r>
              <a:rPr lang="en-US" sz="2800" dirty="0" err="1">
                <a:solidFill>
                  <a:srgbClr val="C00000"/>
                </a:solidFill>
              </a:rPr>
              <a:t>Noninteracting</a:t>
            </a:r>
            <a:r>
              <a:rPr lang="en-US" sz="2800" dirty="0">
                <a:solidFill>
                  <a:srgbClr val="C00000"/>
                </a:solidFill>
              </a:rPr>
              <a:t> Gas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60375" y="914400"/>
                <a:ext cx="8531225" cy="50994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This can be further simplified as: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𝑉</m:t>
                                </m:r>
                              </m:e>
                            </m:rad>
                          </m:den>
                        </m:f>
                      </m:num>
                      <m:den>
                        <m:nary>
                          <m:naryPr>
                            <m:ctrlPr>
                              <a:rPr lang="en-US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p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</m:rad>
                              </m:den>
                            </m:f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exp</m:t>
                            </m:r>
                            <m:r>
                              <a:rPr lang="en-US" i="1">
                                <a:latin typeface="Cambria Math"/>
                              </a:rPr>
                              <m:t>⁡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d>
                          </m:e>
                        </m:nary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nary>
                          <m:naryPr>
                            <m:ctrlPr>
                              <a:rPr lang="en-US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p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+</m:t>
                                    </m:r>
                                    <m:f>
                                      <m:fPr>
                                        <m:type m:val="lin"/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𝐸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𝑉</m:t>
                                        </m:r>
                                      </m:den>
                                    </m:f>
                                  </m:e>
                                </m:rad>
                              </m:den>
                            </m:f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exp</m:t>
                            </m:r>
                            <m:r>
                              <a:rPr lang="en-US" i="1">
                                <a:latin typeface="Cambria Math"/>
                              </a:rPr>
                              <m:t>⁡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d>
                          </m:e>
                        </m:nary>
                      </m:den>
                    </m:f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When we are reasonably far out on the tail,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≪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, so we can approximate the above expression to: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nary>
                          <m:naryPr>
                            <m:ctrlPr>
                              <a:rPr lang="en-US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i="1">
                                <a:latin typeface="Cambria Math"/>
                              </a:rPr>
                              <m:t>0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exp</m:t>
                            </m:r>
                            <m:r>
                              <a:rPr lang="en-US" i="1">
                                <a:latin typeface="Cambria Math"/>
                              </a:rPr>
                              <m:t>⁡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d>
                          </m:e>
                        </m:nary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Therefore, the slope of the log of the escaped charge is inversely proportional to the temperature.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 better approximation yields:</a:t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   </m:t>
                    </m:r>
                    <m:f>
                      <m:f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C00000"/>
                            </a:solidFill>
                            <a:latin typeface="Cambria Math"/>
                          </a:rPr>
                          <m:t>ln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⁡(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𝑄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𝑑𝑉</m:t>
                        </m:r>
                      </m:den>
                    </m:f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−1.05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𝑇</m:t>
                        </m:r>
                      </m:den>
                    </m:f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75" y="914400"/>
                <a:ext cx="8531225" cy="5099473"/>
              </a:xfrm>
              <a:prstGeom prst="rect">
                <a:avLst/>
              </a:prstGeom>
              <a:blipFill rotWithShape="1">
                <a:blip r:embed="rId3"/>
                <a:stretch>
                  <a:fillRect l="-500" t="-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031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isplaying Waterba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isplaying Waterba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68693" y="30850"/>
            <a:ext cx="6806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Temperature </a:t>
            </a:r>
            <a:r>
              <a:rPr lang="en-US" sz="2800" dirty="0" smtClean="0">
                <a:solidFill>
                  <a:srgbClr val="C00000"/>
                </a:solidFill>
              </a:rPr>
              <a:t>Diagnostic: Simple Complication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893749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3284" y="2724150"/>
            <a:ext cx="85312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wall potential is not the well potential: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on-axis potential maximum is typically about 50% of the wall potential.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exact ratio depends on the electrode radius to length radius.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potential in the middle of the trap is not zero.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Both these effect need to be accounted for in the voltage derivative.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These issues are increasingly important in short traps.</a:t>
            </a:r>
          </a:p>
          <a:p>
            <a:pPr lvl="1"/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" y="4495800"/>
            <a:ext cx="893749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284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isplaying Waterba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isplaying Waterba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99380" y="30850"/>
            <a:ext cx="6945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Temperature </a:t>
            </a:r>
            <a:r>
              <a:rPr lang="en-US" sz="2800" dirty="0" smtClean="0">
                <a:solidFill>
                  <a:srgbClr val="C00000"/>
                </a:solidFill>
              </a:rPr>
              <a:t>Diagnostic: Modest Complication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73" y="609600"/>
            <a:ext cx="893749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4150"/>
            <a:ext cx="893749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22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isplaying Waterba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isplaying Waterba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99380" y="30850"/>
            <a:ext cx="6945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Temperature </a:t>
            </a:r>
            <a:r>
              <a:rPr lang="en-US" sz="2800" dirty="0" smtClean="0">
                <a:solidFill>
                  <a:srgbClr val="C00000"/>
                </a:solidFill>
              </a:rPr>
              <a:t>Diagnostic: Modest Complication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1" y="633846"/>
            <a:ext cx="893749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1" y="2751860"/>
            <a:ext cx="893749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905252" y="4300533"/>
            <a:ext cx="2133600" cy="0"/>
          </a:xfrm>
          <a:prstGeom prst="straightConnector1">
            <a:avLst/>
          </a:prstGeom>
          <a:ln w="38100">
            <a:solidFill>
              <a:srgbClr val="679E2A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514755" y="1624439"/>
            <a:ext cx="1362045" cy="0"/>
          </a:xfrm>
          <a:prstGeom prst="straightConnector1">
            <a:avLst/>
          </a:prstGeom>
          <a:ln w="38100">
            <a:solidFill>
              <a:srgbClr val="679E2A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114800" y="1624439"/>
            <a:ext cx="914400" cy="2676094"/>
          </a:xfrm>
          <a:prstGeom prst="straightConnector1">
            <a:avLst/>
          </a:prstGeom>
          <a:ln w="38100">
            <a:solidFill>
              <a:srgbClr val="679E2A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5575" y="4898859"/>
            <a:ext cx="88360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Plasma expands during release.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1D adiabatic expansion: temperature  declines to 41% of its original value in this example.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Plasma may undergo 3D expansion:  temperature declines to 74% of its original value in this example.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Actual expansion may be between 1D and 3D.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8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3428999"/>
            <a:ext cx="2632024" cy="2346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223" y="3428999"/>
            <a:ext cx="2787354" cy="2346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217602" y="3777734"/>
                <a:ext cx="2636491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dirty="0" smtClean="0"/>
                  <a:t>Typical alpha parameters: </a:t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cm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=1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mm</m:t>
                      </m:r>
                    </m:oMath>
                  </m:oMathPara>
                </a14:m>
                <a:endParaRPr lang="en-US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𝑊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=22.28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/>
                          <a:ea typeface="Cambria Math"/>
                        </a:rPr>
                        <m:t>mm</m:t>
                      </m:r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7602" y="3777734"/>
                <a:ext cx="2636491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2083" t="-2538" r="-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utoShape 2" descr="Displaying Waterba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isplaying Waterba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432424" y="30850"/>
            <a:ext cx="6279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Temperature </a:t>
            </a:r>
            <a:r>
              <a:rPr lang="en-US" sz="2800" dirty="0" smtClean="0">
                <a:solidFill>
                  <a:srgbClr val="C00000"/>
                </a:solidFill>
              </a:rPr>
              <a:t>Diagnostic: Collective Effects</a:t>
            </a:r>
            <a:endParaRPr lang="en-US" sz="28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6130" y="685800"/>
                <a:ext cx="8226425" cy="2944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self field of a plasma severely complicates the theoretical description of this diagnostic.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potential of a solid infinite cylinder is 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Φ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sSubSup>
                      <m:sSub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b/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ea typeface="Cambria Math"/>
                          </a:rPr>
                          <m:t>ln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⁡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𝑊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𝑅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inside the plasma, and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/>
                        <a:ea typeface="Cambria Math"/>
                      </a:rPr>
                      <m:t>Φ</m:t>
                    </m:r>
                    <m:d>
                      <m:d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𝑒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>
                        <a:latin typeface="Cambria Math"/>
                        <a:ea typeface="Cambria Math"/>
                      </a:rPr>
                      <m:t>ln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⁡</m:t>
                    </m:r>
                    <m:d>
                      <m:d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𝑊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outside the plasma,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is the density,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en-US" dirty="0" smtClean="0"/>
                  <a:t> is the plasma radius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en-US" dirty="0" smtClean="0"/>
                  <a:t>is the electrode wall radius.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130" y="685800"/>
                <a:ext cx="8226425" cy="2944909"/>
              </a:xfrm>
              <a:prstGeom prst="rect">
                <a:avLst/>
              </a:prstGeom>
              <a:blipFill rotWithShape="1">
                <a:blip r:embed="rId5"/>
                <a:stretch>
                  <a:fillRect l="-519" t="-1035" b="-2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36130" y="5943600"/>
            <a:ext cx="410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self potential is largest on the axis.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2752" y="30850"/>
            <a:ext cx="57585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Temperature </a:t>
            </a:r>
            <a:r>
              <a:rPr lang="en-US" sz="2800" dirty="0" smtClean="0">
                <a:solidFill>
                  <a:srgbClr val="C00000"/>
                </a:solidFill>
              </a:rPr>
              <a:t>Diagnostic: Radial Effects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893749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3581400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Well is deeper off-axis.</a:t>
            </a:r>
            <a:endParaRPr lang="en-US" dirty="0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460173"/>
            <a:ext cx="325755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785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2428" y="30850"/>
            <a:ext cx="6279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Temperature </a:t>
            </a:r>
            <a:r>
              <a:rPr lang="en-US" sz="2800" dirty="0" smtClean="0">
                <a:solidFill>
                  <a:srgbClr val="C00000"/>
                </a:solidFill>
              </a:rPr>
              <a:t>Diagnostic: Collective Effects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486400" y="685800"/>
            <a:ext cx="3257550" cy="2474357"/>
            <a:chOff x="3048000" y="3460173"/>
            <a:chExt cx="3257550" cy="2474357"/>
          </a:xfrm>
        </p:grpSpPr>
        <p:sp>
          <p:nvSpPr>
            <p:cNvPr id="3" name="TextBox 2"/>
            <p:cNvSpPr txBox="1"/>
            <p:nvPr/>
          </p:nvSpPr>
          <p:spPr>
            <a:xfrm>
              <a:off x="3733800" y="5565198"/>
              <a:ext cx="2313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Well is deeper off-axis.</a:t>
              </a:r>
              <a:endParaRPr lang="en-US" dirty="0"/>
            </a:p>
          </p:txBody>
        </p:sp>
        <p:pic>
          <p:nvPicPr>
            <p:cNvPr id="1331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0" y="3460173"/>
              <a:ext cx="3257550" cy="2105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1219200" y="685800"/>
            <a:ext cx="3815532" cy="2669414"/>
            <a:chOff x="1219200" y="685800"/>
            <a:chExt cx="3815532" cy="2669414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1683" y="685800"/>
              <a:ext cx="2787354" cy="2346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219200" y="2985882"/>
              <a:ext cx="3815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The self potential is largest on the axis.</a:t>
              </a:r>
              <a:endParaRPr lang="en-US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09600" y="3886200"/>
            <a:ext cx="6028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Both these effects lead to the plasma escaping on the axis first.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79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82" y="30850"/>
            <a:ext cx="890012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>
                <a:solidFill>
                  <a:srgbClr val="C00000"/>
                </a:solidFill>
              </a:rPr>
              <a:t>Temperature </a:t>
            </a:r>
            <a:r>
              <a:rPr lang="en-US" sz="2600" dirty="0" smtClean="0">
                <a:solidFill>
                  <a:srgbClr val="C00000"/>
                </a:solidFill>
              </a:rPr>
              <a:t>Diagnostic: From Where Does the Plasma Escape?</a:t>
            </a:r>
            <a:endParaRPr lang="en-US" sz="2600" dirty="0">
              <a:solidFill>
                <a:srgbClr val="C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883012" y="685800"/>
            <a:ext cx="2743200" cy="3112532"/>
            <a:chOff x="3203864" y="685800"/>
            <a:chExt cx="2743200" cy="3112532"/>
          </a:xfrm>
        </p:grpSpPr>
        <p:sp>
          <p:nvSpPr>
            <p:cNvPr id="9" name="Oval 8"/>
            <p:cNvSpPr/>
            <p:nvPr/>
          </p:nvSpPr>
          <p:spPr>
            <a:xfrm>
              <a:off x="3203864" y="685800"/>
              <a:ext cx="2743200" cy="2743200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114800" y="1600200"/>
              <a:ext cx="914400" cy="914400"/>
            </a:xfrm>
            <a:prstGeom prst="ellipse">
              <a:avLst/>
            </a:prstGeom>
            <a:gradFill flip="none" rotWithShape="1">
              <a:gsLst>
                <a:gs pos="100000">
                  <a:srgbClr val="E16977"/>
                </a:gs>
                <a:gs pos="0">
                  <a:srgbClr val="FF0000"/>
                </a:gs>
                <a:gs pos="85000">
                  <a:srgbClr val="0070C0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4114800" y="1447800"/>
              <a:ext cx="838200" cy="0"/>
            </a:xfrm>
            <a:prstGeom prst="straightConnector1">
              <a:avLst/>
            </a:prstGeom>
            <a:ln w="2540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4205508" y="1049482"/>
                  <a:ext cx="65678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~</m:t>
                            </m:r>
                            <m: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𝐷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05508" y="1049482"/>
                  <a:ext cx="656783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/>
            <p:cNvSpPr txBox="1"/>
            <p:nvPr/>
          </p:nvSpPr>
          <p:spPr>
            <a:xfrm>
              <a:off x="3645451" y="3429000"/>
              <a:ext cx="1776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Plasma End View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04846" y="729352"/>
                <a:ext cx="4876754" cy="34036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Initially, the plasma escapes from a central region on the order of several Debye lengths: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𝐷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Eventually, the center erodes significantly.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Once this happens, many things go wrong.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err="1" smtClean="0"/>
                  <a:t>Nontail</a:t>
                </a:r>
                <a:r>
                  <a:rPr lang="en-US" dirty="0" smtClean="0"/>
                  <a:t> particle begin to escape.  The diagnostic was predicated on only tail particles escaping.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plasma hollows out, and the plasma  potential changes significantly.</a:t>
                </a:r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46" y="729352"/>
                <a:ext cx="4876754" cy="3403689"/>
              </a:xfrm>
              <a:prstGeom prst="rect">
                <a:avLst/>
              </a:prstGeom>
              <a:blipFill rotWithShape="1">
                <a:blip r:embed="rId4"/>
                <a:stretch>
                  <a:fillRect l="-750" t="-896" b="-1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9575"/>
            <a:ext cx="3352800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5867400" y="4038600"/>
            <a:ext cx="2743200" cy="2743200"/>
            <a:chOff x="6033705" y="4038600"/>
            <a:chExt cx="2743200" cy="2743200"/>
          </a:xfrm>
        </p:grpSpPr>
        <p:sp>
          <p:nvSpPr>
            <p:cNvPr id="20" name="Oval 19"/>
            <p:cNvSpPr/>
            <p:nvPr/>
          </p:nvSpPr>
          <p:spPr>
            <a:xfrm>
              <a:off x="6033705" y="4038600"/>
              <a:ext cx="2743200" cy="2743200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986205" y="5029200"/>
              <a:ext cx="838200" cy="762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388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 bldLvl="2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49315" y="30850"/>
            <a:ext cx="54454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>
                <a:solidFill>
                  <a:srgbClr val="C00000"/>
                </a:solidFill>
              </a:rPr>
              <a:t>Temperature </a:t>
            </a:r>
            <a:r>
              <a:rPr lang="en-US" sz="2600" dirty="0" smtClean="0">
                <a:solidFill>
                  <a:srgbClr val="C00000"/>
                </a:solidFill>
              </a:rPr>
              <a:t>Diagnostic: Useful Charge</a:t>
            </a:r>
            <a:endParaRPr lang="en-US" sz="2600" dirty="0">
              <a:solidFill>
                <a:srgbClr val="C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883012" y="685800"/>
            <a:ext cx="2743200" cy="3112532"/>
            <a:chOff x="3203864" y="685800"/>
            <a:chExt cx="2743200" cy="3112532"/>
          </a:xfrm>
        </p:grpSpPr>
        <p:sp>
          <p:nvSpPr>
            <p:cNvPr id="9" name="Oval 8"/>
            <p:cNvSpPr/>
            <p:nvPr/>
          </p:nvSpPr>
          <p:spPr>
            <a:xfrm>
              <a:off x="3203864" y="685800"/>
              <a:ext cx="2743200" cy="2743200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114800" y="1600200"/>
              <a:ext cx="914400" cy="914400"/>
            </a:xfrm>
            <a:prstGeom prst="ellipse">
              <a:avLst/>
            </a:prstGeom>
            <a:gradFill flip="none" rotWithShape="1">
              <a:gsLst>
                <a:gs pos="100000">
                  <a:srgbClr val="E16977"/>
                </a:gs>
                <a:gs pos="0">
                  <a:srgbClr val="FF0000"/>
                </a:gs>
                <a:gs pos="85000">
                  <a:srgbClr val="0070C0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4114800" y="1447800"/>
              <a:ext cx="838200" cy="0"/>
            </a:xfrm>
            <a:prstGeom prst="straightConnector1">
              <a:avLst/>
            </a:prstGeom>
            <a:ln w="2540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4205508" y="1049482"/>
                  <a:ext cx="65678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~</m:t>
                            </m:r>
                            <m: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𝐷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05508" y="1049482"/>
                  <a:ext cx="656783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/>
            <p:cNvSpPr txBox="1"/>
            <p:nvPr/>
          </p:nvSpPr>
          <p:spPr>
            <a:xfrm>
              <a:off x="3645451" y="3429000"/>
              <a:ext cx="1776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Plasma End View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04846" y="729352"/>
                <a:ext cx="4876754" cy="42346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Initially, the plasma escapes from a central region on the order of several Debye lengths: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𝐷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𝑇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Eventually, the center erodes significantly.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Once the center erodes, the subsequent charge contains little temperature information.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rate at which the charge comes out is determined largely by the plasma self space charge.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Because of the scaling of the Debye length with temperature, ever fewer particles contain temperature information as the temperature increases.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46" y="729352"/>
                <a:ext cx="4876754" cy="4234685"/>
              </a:xfrm>
              <a:prstGeom prst="rect">
                <a:avLst/>
              </a:prstGeom>
              <a:blipFill rotWithShape="1">
                <a:blip r:embed="rId4"/>
                <a:stretch>
                  <a:fillRect l="-750" t="-720" r="-2000" b="-1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152400" y="6044064"/>
            <a:ext cx="8610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D. L. Eggleston, C. F. Driscoll, B. R. Beck, A. W. Hyatt</a:t>
            </a:r>
            <a:r>
              <a:rPr lang="en-US" sz="1000" dirty="0" smtClean="0"/>
              <a:t>, and </a:t>
            </a:r>
            <a:r>
              <a:rPr lang="en-US" sz="1000" dirty="0"/>
              <a:t>J. H. Malmberg, </a:t>
            </a:r>
            <a:r>
              <a:rPr lang="en-US" sz="1000" u="sng" dirty="0"/>
              <a:t>Parallel energy analyzer for pure electron plasma </a:t>
            </a:r>
            <a:r>
              <a:rPr lang="en-US" sz="1000" u="sng" dirty="0" smtClean="0"/>
              <a:t>devices</a:t>
            </a:r>
            <a:r>
              <a:rPr lang="en-US" sz="1000" dirty="0" smtClean="0"/>
              <a:t>, Phys</a:t>
            </a:r>
            <a:r>
              <a:rPr lang="en-US" sz="1000" dirty="0"/>
              <a:t>. Fluids B </a:t>
            </a:r>
            <a:r>
              <a:rPr lang="en-US" sz="1000" b="1" dirty="0"/>
              <a:t>4</a:t>
            </a:r>
            <a:r>
              <a:rPr lang="en-US" sz="1000" dirty="0"/>
              <a:t>, 3432 (1992).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2400" y="6321063"/>
            <a:ext cx="868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B. R. Beck, </a:t>
            </a:r>
            <a:r>
              <a:rPr lang="en-US" sz="1000" u="sng" dirty="0"/>
              <a:t>Measurement of the magnetic and temperature dependence of the electron-electron anisotropic temperature relaxation </a:t>
            </a:r>
            <a:r>
              <a:rPr lang="en-US" sz="1000" u="sng" dirty="0" smtClean="0"/>
              <a:t>rate</a:t>
            </a:r>
            <a:r>
              <a:rPr lang="en-US" sz="1000" dirty="0" smtClean="0"/>
              <a:t>, </a:t>
            </a:r>
            <a:r>
              <a:rPr lang="en-US" sz="1000" dirty="0" err="1" smtClean="0"/>
              <a:t>Ph.D</a:t>
            </a:r>
            <a:r>
              <a:rPr lang="en-US" sz="1000" dirty="0" smtClean="0"/>
              <a:t> Thesis, UCSD, 1990.</a:t>
            </a:r>
            <a:endParaRPr lang="en-US" sz="1000" u="sng" dirty="0"/>
          </a:p>
        </p:txBody>
      </p:sp>
    </p:spTree>
    <p:extLst>
      <p:ext uri="{BB962C8B-B14F-4D97-AF65-F5344CB8AC3E}">
        <p14:creationId xmlns:p14="http://schemas.microsoft.com/office/powerpoint/2010/main" val="348384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773" y="718769"/>
            <a:ext cx="4562475" cy="539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686474"/>
              </p:ext>
            </p:extLst>
          </p:nvPr>
        </p:nvGraphicFramePr>
        <p:xfrm>
          <a:off x="228600" y="6193980"/>
          <a:ext cx="8229600" cy="51162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511620">
                <a:tc>
                  <a:txBody>
                    <a:bodyPr/>
                    <a:lstStyle/>
                    <a:p>
                      <a:pPr fontAlgn="t"/>
                      <a:r>
                        <a:rPr lang="en-US" sz="1000" u="none" dirty="0" smtClean="0">
                          <a:effectLst/>
                          <a:latin typeface="Times New Roman"/>
                        </a:rPr>
                        <a:t>Andresen et</a:t>
                      </a:r>
                      <a:r>
                        <a:rPr lang="en-US" sz="1000" u="none" baseline="0" dirty="0" smtClean="0">
                          <a:effectLst/>
                          <a:latin typeface="Times New Roman"/>
                        </a:rPr>
                        <a:t> al (ALPHA Collaboration), </a:t>
                      </a:r>
                      <a:r>
                        <a:rPr lang="en-US" sz="1000" u="sng" dirty="0" smtClean="0">
                          <a:effectLst/>
                          <a:latin typeface="Times New Roman"/>
                        </a:rPr>
                        <a:t>Evaporative </a:t>
                      </a:r>
                      <a:r>
                        <a:rPr lang="en-US" sz="1000" u="sng" dirty="0">
                          <a:effectLst/>
                          <a:latin typeface="Times New Roman"/>
                        </a:rPr>
                        <a:t>Cooling of Antiprotons to Cryogenic Temperatures</a:t>
                      </a:r>
                      <a:r>
                        <a:rPr lang="en-US" sz="1000" dirty="0">
                          <a:effectLst/>
                          <a:latin typeface="Times New Roman"/>
                        </a:rPr>
                        <a:t>, Phys. Rev. </a:t>
                      </a:r>
                      <a:r>
                        <a:rPr lang="en-US" sz="1000" dirty="0" err="1">
                          <a:effectLst/>
                          <a:latin typeface="Times New Roman"/>
                        </a:rPr>
                        <a:t>Lett</a:t>
                      </a:r>
                      <a:r>
                        <a:rPr lang="en-US" sz="1000" dirty="0">
                          <a:effectLst/>
                          <a:latin typeface="Times New Roman"/>
                        </a:rPr>
                        <a:t>., </a:t>
                      </a:r>
                      <a:r>
                        <a:rPr lang="en-US" sz="1000" b="1" dirty="0">
                          <a:effectLst/>
                          <a:latin typeface="Times New Roman"/>
                        </a:rPr>
                        <a:t>105</a:t>
                      </a:r>
                      <a:r>
                        <a:rPr lang="en-US" sz="1000" dirty="0">
                          <a:effectLst/>
                          <a:latin typeface="Times New Roman"/>
                        </a:rPr>
                        <a:t> 013003, 2010.</a:t>
                      </a:r>
                      <a:r>
                        <a:rPr lang="en-US" sz="1400" dirty="0">
                          <a:effectLst/>
                          <a:latin typeface="Times New Roman"/>
                        </a:rPr>
                        <a:t/>
                      </a:r>
                      <a:br>
                        <a:rPr lang="en-US" sz="1400" dirty="0">
                          <a:effectLst/>
                          <a:latin typeface="Times New Roman"/>
                        </a:rPr>
                      </a:br>
                      <a:endParaRPr lang="en-US" sz="1400" dirty="0">
                        <a:effectLst/>
                      </a:endParaRPr>
                    </a:p>
                  </a:txBody>
                  <a:tcPr marL="11970" marR="11970" marT="11970" marB="119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" y="37068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0166" y="30850"/>
            <a:ext cx="698377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>
                <a:solidFill>
                  <a:srgbClr val="C00000"/>
                </a:solidFill>
              </a:rPr>
              <a:t>Temperature </a:t>
            </a:r>
            <a:r>
              <a:rPr lang="en-US" sz="2600" dirty="0" smtClean="0">
                <a:solidFill>
                  <a:srgbClr val="C00000"/>
                </a:solidFill>
              </a:rPr>
              <a:t>Diagnostic: Antiproton Temperatures</a:t>
            </a:r>
            <a:endParaRPr lang="en-US" sz="2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5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803890" y="20869"/>
            <a:ext cx="3487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Interesting Parameters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5664" y="762000"/>
            <a:ext cx="7469289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Things we would like to know: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Particle Number.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Typical range: 10</a:t>
            </a:r>
            <a:r>
              <a:rPr lang="en-US" baseline="30000" dirty="0" smtClean="0"/>
              <a:t>3</a:t>
            </a:r>
            <a:r>
              <a:rPr lang="en-US" dirty="0" smtClean="0"/>
              <a:t> to 10</a:t>
            </a:r>
            <a:r>
              <a:rPr lang="en-US" baseline="30000" dirty="0"/>
              <a:t>9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type of particles are present?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Electrons, positrons, antiprotons, </a:t>
            </a:r>
            <a:r>
              <a:rPr lang="en-US" dirty="0"/>
              <a:t> </a:t>
            </a:r>
            <a:r>
              <a:rPr lang="en-US" dirty="0" smtClean="0"/>
              <a:t>ions…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Radial </a:t>
            </a:r>
            <a:r>
              <a:rPr lang="en-US" dirty="0"/>
              <a:t>P</a:t>
            </a:r>
            <a:r>
              <a:rPr lang="en-US" dirty="0" smtClean="0"/>
              <a:t>rofile.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Typical range: 0.2mm to 10cm.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system be parameterized by a single number, i.e. the radius?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Length.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Typical range: 0.5cm to 100cm.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Density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Typical range: 10</a:t>
            </a:r>
            <a:r>
              <a:rPr lang="en-US" baseline="30000" dirty="0" smtClean="0"/>
              <a:t>3</a:t>
            </a:r>
            <a:r>
              <a:rPr lang="en-US" dirty="0" smtClean="0"/>
              <a:t> to 10</a:t>
            </a:r>
            <a:r>
              <a:rPr lang="en-US" baseline="30000" dirty="0" smtClean="0"/>
              <a:t>9</a:t>
            </a:r>
            <a:r>
              <a:rPr lang="en-US" dirty="0" smtClean="0"/>
              <a:t>cm</a:t>
            </a:r>
            <a:r>
              <a:rPr lang="en-US" baseline="30000" dirty="0" smtClean="0"/>
              <a:t>-3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Temperature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Typical range 10 to 10</a:t>
            </a:r>
            <a:r>
              <a:rPr lang="en-US" baseline="30000" dirty="0" smtClean="0"/>
              <a:t>7</a:t>
            </a:r>
            <a:r>
              <a:rPr lang="en-US" dirty="0" smtClean="0"/>
              <a:t>K</a:t>
            </a:r>
            <a:br>
              <a:rPr lang="en-US" dirty="0" smtClean="0"/>
            </a:br>
            <a:r>
              <a:rPr lang="en-US" dirty="0" smtClean="0"/>
              <a:t>(0.5meV to 1000eV).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system be parameterized by a </a:t>
            </a:r>
            <a:br>
              <a:rPr lang="en-US" dirty="0" smtClean="0"/>
            </a:br>
            <a:r>
              <a:rPr lang="en-US" dirty="0" smtClean="0"/>
              <a:t>single number, i.e. the temperature?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988660" y="3657600"/>
            <a:ext cx="4332802" cy="3188046"/>
            <a:chOff x="4724514" y="3657600"/>
            <a:chExt cx="4514770" cy="318804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8398" y="3657600"/>
              <a:ext cx="3867002" cy="2652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4724514" y="6291648"/>
              <a:ext cx="45147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A.W. Hyatt, C.F. Driscoll and J.H. Malmberg "Measurement of the Anisotropic </a:t>
              </a:r>
            </a:p>
            <a:p>
              <a:r>
                <a:rPr lang="en-US" sz="1000" dirty="0" smtClean="0"/>
                <a:t>Temperature Relaxation Rate in a Pure Electron Plasma," Phys. Rev. Lett. </a:t>
              </a:r>
              <a:r>
                <a:rPr lang="en-US" sz="1000" b="1" dirty="0" smtClean="0"/>
                <a:t>59</a:t>
              </a:r>
              <a:r>
                <a:rPr lang="en-US" sz="1000" dirty="0" smtClean="0"/>
                <a:t>, 2975 (1987)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3261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1143000"/>
            <a:ext cx="5257800" cy="457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63048" y="30850"/>
            <a:ext cx="701801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>
                <a:solidFill>
                  <a:srgbClr val="C00000"/>
                </a:solidFill>
              </a:rPr>
              <a:t>Temperature </a:t>
            </a:r>
            <a:r>
              <a:rPr lang="en-US" sz="2600" dirty="0" smtClean="0">
                <a:solidFill>
                  <a:srgbClr val="C00000"/>
                </a:solidFill>
              </a:rPr>
              <a:t>Diagnostic: Hot Lepton Temperatures</a:t>
            </a:r>
            <a:endParaRPr lang="en-US" sz="2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71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1209675"/>
            <a:ext cx="5257800" cy="4438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8547" y="30850"/>
            <a:ext cx="71270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>
                <a:solidFill>
                  <a:srgbClr val="C00000"/>
                </a:solidFill>
              </a:rPr>
              <a:t>Temperature </a:t>
            </a:r>
            <a:r>
              <a:rPr lang="en-US" sz="2600" dirty="0" smtClean="0">
                <a:solidFill>
                  <a:srgbClr val="C00000"/>
                </a:solidFill>
              </a:rPr>
              <a:t>Diagnostic: Cold Lepton Temperatures</a:t>
            </a:r>
            <a:endParaRPr lang="en-US" sz="2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0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668" y="762000"/>
            <a:ext cx="3577048" cy="30197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3395" y="30850"/>
            <a:ext cx="75373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>
                <a:solidFill>
                  <a:srgbClr val="C00000"/>
                </a:solidFill>
              </a:rPr>
              <a:t>Temperature </a:t>
            </a:r>
            <a:r>
              <a:rPr lang="en-US" sz="2600" dirty="0" smtClean="0">
                <a:solidFill>
                  <a:srgbClr val="C00000"/>
                </a:solidFill>
              </a:rPr>
              <a:t>Diagnostic: Cold Temperatures and Noise</a:t>
            </a:r>
            <a:endParaRPr lang="en-US" sz="2600" dirty="0">
              <a:solidFill>
                <a:srgbClr val="C000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70" y="637638"/>
            <a:ext cx="4105275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1" y="4343400"/>
            <a:ext cx="845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straight line region is short, and somewhat arbitrary at low temperatures.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Pickup and amplifier noise limits the bottom end.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Roll over from self potential effects limits the top end.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 get into the tens of Kelvin region, one typically needs sensitivities on the order of hundreds to thousands of charges.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79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6848" y="30850"/>
            <a:ext cx="43304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>
                <a:solidFill>
                  <a:srgbClr val="C00000"/>
                </a:solidFill>
              </a:rPr>
              <a:t>Temperature </a:t>
            </a:r>
            <a:r>
              <a:rPr lang="en-US" sz="2600" dirty="0" smtClean="0">
                <a:solidFill>
                  <a:srgbClr val="C00000"/>
                </a:solidFill>
              </a:rPr>
              <a:t>Diagnostic: Noise</a:t>
            </a:r>
            <a:endParaRPr lang="en-US" sz="2600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1" y="9144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base temperature that one can measure is limited by amplifier and pickup noise.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Acoustic noise from triboelectric effects is in the same band as the electrical pickup.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is particularly a problem in </a:t>
            </a:r>
            <a:r>
              <a:rPr lang="en-US" dirty="0" err="1" smtClean="0"/>
              <a:t>cyrogenic</a:t>
            </a:r>
            <a:r>
              <a:rPr lang="en-US" dirty="0" smtClean="0"/>
              <a:t> experiments.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Consider: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Mounting amps very close to the pickup.  This may mean that the amps are: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In vacuum.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At cryogenic temperatures.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Alpha uses a MCP preamp very successfully</a:t>
            </a:r>
            <a:r>
              <a:rPr lang="en-US" dirty="0" smtClean="0"/>
              <a:t>.  This is the same system as we use for our radial profiles.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731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668" y="762000"/>
            <a:ext cx="3577048" cy="30197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3395" y="30850"/>
            <a:ext cx="75373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>
                <a:solidFill>
                  <a:srgbClr val="C00000"/>
                </a:solidFill>
              </a:rPr>
              <a:t>Temperature </a:t>
            </a:r>
            <a:r>
              <a:rPr lang="en-US" sz="2600" dirty="0" smtClean="0">
                <a:solidFill>
                  <a:srgbClr val="C00000"/>
                </a:solidFill>
              </a:rPr>
              <a:t>Diagnostic: Cold Temperatures and Noise</a:t>
            </a:r>
            <a:endParaRPr lang="en-US" sz="2600" dirty="0">
              <a:solidFill>
                <a:srgbClr val="C000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70" y="637638"/>
            <a:ext cx="4105275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1" y="4343400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Fitting a straight line seems arbitrary, but isn’t.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Fits are consistent to about 20%.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Systematic effects are on the order of 20% to 100%.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56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9159" y="30850"/>
            <a:ext cx="52858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Multi Species Temperature Diagnostic</a:t>
            </a:r>
            <a:endParaRPr lang="en-US" sz="2600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0038" y="3200400"/>
            <a:ext cx="70487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 ALPHA</a:t>
            </a:r>
            <a:r>
              <a:rPr lang="en-US" sz="1000" dirty="0"/>
              <a:t>, </a:t>
            </a:r>
            <a:r>
              <a:rPr lang="en-US" sz="1000" u="sng" dirty="0" smtClean="0"/>
              <a:t>Centrifugal </a:t>
            </a:r>
            <a:r>
              <a:rPr lang="en-US" sz="1000" u="sng" dirty="0" smtClean="0"/>
              <a:t> Separation </a:t>
            </a:r>
            <a:r>
              <a:rPr lang="en-US" sz="1000" u="sng" dirty="0"/>
              <a:t>And Equilibration Dynamics In An Electron-Antiproton </a:t>
            </a:r>
            <a:r>
              <a:rPr lang="en-US" sz="1000" u="sng" dirty="0" smtClean="0"/>
              <a:t>Plasma</a:t>
            </a:r>
            <a:r>
              <a:rPr lang="en-US" sz="1000" dirty="0" smtClean="0"/>
              <a:t>, Phys. Rev. Lett. </a:t>
            </a:r>
            <a:r>
              <a:rPr lang="en-US" sz="1000" b="1" dirty="0" smtClean="0"/>
              <a:t>106</a:t>
            </a:r>
            <a:r>
              <a:rPr lang="en-US" sz="1000" dirty="0" smtClean="0"/>
              <a:t>, 145001 (2011)</a:t>
            </a:r>
            <a:endParaRPr lang="en-US" sz="1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" y="1524000"/>
            <a:ext cx="8825389" cy="159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69759" y="4800600"/>
            <a:ext cx="6065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 the plasma cools, it separates.  Good, qualitative diagnostic.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60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1964" y="30850"/>
            <a:ext cx="584019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Beam Temperature Diagnostic: </a:t>
            </a:r>
            <a:r>
              <a:rPr lang="en-US" sz="2600" dirty="0" err="1" smtClean="0">
                <a:solidFill>
                  <a:srgbClr val="C00000"/>
                </a:solidFill>
              </a:rPr>
              <a:t>Pepperpot</a:t>
            </a:r>
            <a:endParaRPr lang="en-US" sz="2600" dirty="0">
              <a:solidFill>
                <a:srgbClr val="C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514600" y="532395"/>
            <a:ext cx="3754644" cy="3100388"/>
            <a:chOff x="1828800" y="2438400"/>
            <a:chExt cx="3754644" cy="310038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2438400"/>
              <a:ext cx="3526044" cy="3100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828800" y="5139884"/>
              <a:ext cx="1524000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/>
                <a:t>http://</a:t>
              </a:r>
              <a:r>
                <a:rPr lang="en-US" sz="1000" dirty="0" smtClean="0"/>
                <a:t>www.dreebit.com</a:t>
              </a:r>
              <a:endParaRPr lang="en-US" sz="10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4037" y="1858090"/>
            <a:ext cx="2011882" cy="2075021"/>
            <a:chOff x="533400" y="990600"/>
            <a:chExt cx="2011882" cy="2075021"/>
          </a:xfrm>
        </p:grpSpPr>
        <p:pic>
          <p:nvPicPr>
            <p:cNvPr id="1029" name="Picture 5" descr="http://www.dreebit.com/system/html/pepperpot_aperture_1-ff30103b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990600"/>
              <a:ext cx="2011882" cy="1905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889964" y="2819400"/>
              <a:ext cx="1524000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/>
                <a:t>http://</a:t>
              </a:r>
              <a:r>
                <a:rPr lang="en-US" sz="1000" dirty="0" smtClean="0"/>
                <a:t>www.dreebit.com</a:t>
              </a:r>
              <a:endParaRPr lang="en-US" sz="10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086600" y="523293"/>
            <a:ext cx="1877271" cy="2273918"/>
            <a:chOff x="7086600" y="523293"/>
            <a:chExt cx="1877271" cy="2273918"/>
          </a:xfrm>
        </p:grpSpPr>
        <p:pic>
          <p:nvPicPr>
            <p:cNvPr id="1031" name="Picture 7" descr="d3111b: Antique Sterling Silver Pepper Pot - Charles Stuart Harris Hallmarked In 1908 London - Edwardian - image 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6600" y="523293"/>
              <a:ext cx="1877271" cy="1877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7094241" y="2397101"/>
              <a:ext cx="18630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hlinkClick r:id="rId5"/>
                </a:rPr>
                <a:t>http://www.davidshure.com</a:t>
              </a:r>
              <a:r>
                <a:rPr lang="en-US" sz="1000" dirty="0" smtClean="0">
                  <a:hlinkClick r:id="rId5"/>
                </a:rPr>
                <a:t>/</a:t>
              </a:r>
              <a:endParaRPr lang="en-US" sz="1000" dirty="0" smtClean="0"/>
            </a:p>
            <a:p>
              <a:r>
                <a:rPr lang="en-US" sz="1000" dirty="0" smtClean="0"/>
                <a:t>item/d3111b-silver-pepper-pots</a:t>
              </a:r>
              <a:endParaRPr lang="en-US" sz="10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4037" y="914400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emittance detector.</a:t>
            </a:r>
            <a:endParaRPr lang="en-US" dirty="0"/>
          </a:p>
        </p:txBody>
      </p:sp>
      <p:pic>
        <p:nvPicPr>
          <p:cNvPr id="1033" name="Picture 9" descr="PepperPo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918" y="3334948"/>
            <a:ext cx="6376565" cy="3523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451742" y="6248400"/>
            <a:ext cx="2504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hlinkClick r:id="rId7"/>
              </a:rPr>
              <a:t>http://</a:t>
            </a:r>
            <a:r>
              <a:rPr lang="en-US" sz="1000" dirty="0" smtClean="0">
                <a:hlinkClick r:id="rId7"/>
              </a:rPr>
              <a:t>www.ischebeck.net/media/Beam%20</a:t>
            </a:r>
            <a:endParaRPr lang="en-US" sz="1000" dirty="0" smtClean="0"/>
          </a:p>
          <a:p>
            <a:r>
              <a:rPr lang="en-US" sz="1000" dirty="0" smtClean="0"/>
              <a:t>Profile%20Images/slides/PepperPot.html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99679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5906" y="30850"/>
            <a:ext cx="399231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Nondestructive Diagnostics</a:t>
            </a:r>
            <a:endParaRPr lang="en-US" sz="26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5171" y="685800"/>
            <a:ext cx="711803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you can’t use lasers, how can you talk to a plasma?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waves or modes.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Theory pioneered by Dan </a:t>
            </a:r>
            <a:r>
              <a:rPr lang="en-US" dirty="0" err="1" smtClean="0"/>
              <a:t>Dubin</a:t>
            </a:r>
            <a:r>
              <a:rPr lang="en-US" dirty="0" smtClean="0"/>
              <a:t>, and will be discussed by Francois.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Two modes particularly useful.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 Sloshing mode: Used for calibration.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Breathing mode: Can be used to </a:t>
            </a:r>
            <a:br>
              <a:rPr lang="en-US" dirty="0" smtClean="0"/>
            </a:br>
            <a:r>
              <a:rPr lang="en-US" dirty="0" smtClean="0"/>
              <a:t>determine density, aspect ratio,</a:t>
            </a:r>
            <a:br>
              <a:rPr lang="en-US" dirty="0" smtClean="0"/>
            </a:br>
            <a:r>
              <a:rPr lang="en-US" dirty="0" smtClean="0"/>
              <a:t>temperature.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360707" y="1886129"/>
            <a:ext cx="3748657" cy="4927262"/>
            <a:chOff x="5181600" y="1886129"/>
            <a:chExt cx="3748657" cy="492726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1886129"/>
              <a:ext cx="3524250" cy="4505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188527" y="6413281"/>
              <a:ext cx="3741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M.D. Tinkle, R.G. Greaves, C. </a:t>
              </a:r>
              <a:r>
                <a:rPr lang="en-US" sz="1000" dirty="0" err="1" smtClean="0"/>
                <a:t>Surko</a:t>
              </a:r>
              <a:r>
                <a:rPr lang="en-US" sz="1000" dirty="0" smtClean="0"/>
                <a:t>, </a:t>
              </a:r>
              <a:r>
                <a:rPr lang="en-US" sz="1000" u="sng" dirty="0" smtClean="0"/>
                <a:t>Lower order longitudinal modes </a:t>
              </a:r>
            </a:p>
            <a:p>
              <a:r>
                <a:rPr lang="en-US" sz="1000" u="sng" dirty="0" smtClean="0"/>
                <a:t>of single-component </a:t>
              </a:r>
              <a:r>
                <a:rPr lang="en-US" sz="1000" dirty="0" smtClean="0"/>
                <a:t>plasmas. Phys. Plasmas, </a:t>
              </a:r>
              <a:r>
                <a:rPr lang="en-US" sz="1000" b="1" dirty="0" smtClean="0"/>
                <a:t>2</a:t>
              </a:r>
              <a:r>
                <a:rPr lang="en-US" sz="1000" dirty="0" smtClean="0"/>
                <a:t>, 2880, (1995).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96678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62" y="4772025"/>
            <a:ext cx="3619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8002" y="30850"/>
            <a:ext cx="272811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Modes Diagnostics</a:t>
            </a:r>
            <a:endParaRPr lang="en-US" sz="26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5171" y="685800"/>
            <a:ext cx="4866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Put a plasma into a harmonic well.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Actually, doesn’t need to be too harmonic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2976"/>
            <a:ext cx="893749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8" y="3733800"/>
            <a:ext cx="9144000" cy="864681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5936121" y="4166140"/>
            <a:ext cx="236079" cy="101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/>
          <p:cNvSpPr/>
          <p:nvPr/>
        </p:nvSpPr>
        <p:spPr>
          <a:xfrm rot="5400000">
            <a:off x="6553200" y="4724400"/>
            <a:ext cx="304800" cy="304800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rot="5400000">
            <a:off x="6557962" y="5181600"/>
            <a:ext cx="304800" cy="304800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Elbow Connector 11"/>
          <p:cNvCxnSpPr>
            <a:endCxn id="3" idx="3"/>
          </p:cNvCxnSpPr>
          <p:nvPr/>
        </p:nvCxnSpPr>
        <p:spPr>
          <a:xfrm rot="16200000" flipH="1">
            <a:off x="6337841" y="4661440"/>
            <a:ext cx="278319" cy="1524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endCxn id="9" idx="3"/>
          </p:cNvCxnSpPr>
          <p:nvPr/>
        </p:nvCxnSpPr>
        <p:spPr>
          <a:xfrm rot="16200000" flipH="1">
            <a:off x="5938301" y="4714339"/>
            <a:ext cx="735520" cy="50380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709040"/>
            <a:ext cx="490537" cy="335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166240"/>
            <a:ext cx="490537" cy="335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Connector 18"/>
          <p:cNvCxnSpPr>
            <a:stCxn id="3" idx="0"/>
            <a:endCxn id="4098" idx="1"/>
          </p:cNvCxnSpPr>
          <p:nvPr/>
        </p:nvCxnSpPr>
        <p:spPr>
          <a:xfrm>
            <a:off x="6858000" y="48768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0"/>
            <a:endCxn id="17" idx="1"/>
          </p:cNvCxnSpPr>
          <p:nvPr/>
        </p:nvCxnSpPr>
        <p:spPr>
          <a:xfrm>
            <a:off x="6862762" y="5334000"/>
            <a:ext cx="1476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715000" y="4598479"/>
            <a:ext cx="0" cy="278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8600" y="5715000"/>
            <a:ext cx="3788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Which pickup is used for which mode?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0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8002" y="30850"/>
            <a:ext cx="272811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Modes Diagnostics</a:t>
            </a:r>
            <a:endParaRPr lang="en-US" sz="26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5171" y="685800"/>
            <a:ext cx="41692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 the frequencies of both modes.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 the total charge.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From these measurements, use some somewhat nasty  equations involving </a:t>
            </a:r>
            <a:r>
              <a:rPr lang="en-US" dirty="0"/>
              <a:t> </a:t>
            </a:r>
            <a:r>
              <a:rPr lang="en-US" dirty="0" smtClean="0"/>
              <a:t>Legendre functions of the first and second kind to determine the aspect ratio, length and density of the plasma.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700155" y="631831"/>
            <a:ext cx="3910445" cy="6188906"/>
            <a:chOff x="4700155" y="631831"/>
            <a:chExt cx="3910445" cy="618890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0155" y="631831"/>
              <a:ext cx="3910445" cy="5842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4784512" y="6420627"/>
              <a:ext cx="3741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M.D. Tinkle, R.G. Greaves, C. </a:t>
              </a:r>
              <a:r>
                <a:rPr lang="en-US" sz="1000" dirty="0" err="1" smtClean="0"/>
                <a:t>Surko</a:t>
              </a:r>
              <a:r>
                <a:rPr lang="en-US" sz="1000" dirty="0" smtClean="0"/>
                <a:t>, </a:t>
              </a:r>
              <a:r>
                <a:rPr lang="en-US" sz="1000" u="sng" dirty="0" smtClean="0"/>
                <a:t>Lower order longitudinal modes </a:t>
              </a:r>
            </a:p>
            <a:p>
              <a:r>
                <a:rPr lang="en-US" sz="1000" u="sng" dirty="0" smtClean="0"/>
                <a:t>of single-component </a:t>
              </a:r>
              <a:r>
                <a:rPr lang="en-US" sz="1000" dirty="0" smtClean="0"/>
                <a:t>plasmas. Phys. Plasmas, </a:t>
              </a:r>
              <a:r>
                <a:rPr lang="en-US" sz="1000" b="1" dirty="0" smtClean="0"/>
                <a:t>2</a:t>
              </a:r>
              <a:r>
                <a:rPr lang="en-US" sz="1000" dirty="0" smtClean="0"/>
                <a:t>, 2880, (1995).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067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383435" y="0"/>
            <a:ext cx="6377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Destructive vs. Nondestructive Diagnostics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1" y="1219200"/>
            <a:ext cx="7924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Nondestructive: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Advantages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work with the plasmas afterwards.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Disadvantages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be slow.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leave a wave imposed on the plasmas.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heat the plasmas.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be difficult to calibrate.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en-US" dirty="0" smtClean="0"/>
              <a:t>estructive: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Advantages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Sometimes easier to calibrate.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Disadvantages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Destroys the plasmas.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Because the plasmas are changed radically, may have large systematic errors.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01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8002" y="30850"/>
            <a:ext cx="272811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Modes Diagnostics</a:t>
            </a:r>
            <a:endParaRPr lang="en-US" sz="26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5171" y="685800"/>
            <a:ext cx="41692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Closer look: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theory predicts the mode frequency well, particularly for the second mode. </a:t>
            </a:r>
            <a:r>
              <a:rPr lang="en-US" dirty="0"/>
              <a:t> </a:t>
            </a:r>
            <a:r>
              <a:rPr lang="en-US" dirty="0" smtClean="0"/>
              <a:t>(The first mode is used for calibration, and is defined to be exact.)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inverse prediction, which is what we want, is not particularly good.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700155" y="631831"/>
            <a:ext cx="3910445" cy="6188906"/>
            <a:chOff x="4700155" y="631831"/>
            <a:chExt cx="3910445" cy="618890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0155" y="631831"/>
              <a:ext cx="3910445" cy="5842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4784512" y="6420627"/>
              <a:ext cx="3741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M.D. Tinkle, R.G. Greaves, C. </a:t>
              </a:r>
              <a:r>
                <a:rPr lang="en-US" sz="1000" dirty="0" err="1" smtClean="0"/>
                <a:t>Surko</a:t>
              </a:r>
              <a:r>
                <a:rPr lang="en-US" sz="1000" dirty="0" smtClean="0"/>
                <a:t>, </a:t>
              </a:r>
              <a:r>
                <a:rPr lang="en-US" sz="1000" u="sng" dirty="0" smtClean="0"/>
                <a:t>Lower order longitudinal modes </a:t>
              </a:r>
            </a:p>
            <a:p>
              <a:r>
                <a:rPr lang="en-US" sz="1000" u="sng" dirty="0" smtClean="0"/>
                <a:t>of single-component </a:t>
              </a:r>
              <a:r>
                <a:rPr lang="en-US" sz="1000" dirty="0" smtClean="0"/>
                <a:t>plasmas. Phys. Plasmas, </a:t>
              </a:r>
              <a:r>
                <a:rPr lang="en-US" sz="1000" b="1" dirty="0" smtClean="0"/>
                <a:t>2</a:t>
              </a:r>
              <a:r>
                <a:rPr lang="en-US" sz="1000" dirty="0" smtClean="0"/>
                <a:t>, 2880, (1995).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0820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8002" y="30850"/>
            <a:ext cx="272811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Modes Diagnostics</a:t>
            </a:r>
            <a:endParaRPr lang="en-US" sz="26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55171" y="685800"/>
                <a:ext cx="4169229" cy="5078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Why is the inverse prediction off?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equations are numerically unstable, particularly for high aspect ratio plasmas (high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equations do not take into account the trap wall, which has significant effect.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Numerical solutions have been attempted, but the inclusion of these effects is variously reported as “essentially impossible”</a:t>
                </a:r>
                <a:r>
                  <a:rPr lang="en-US" baseline="30000" dirty="0" smtClean="0"/>
                  <a:t>1</a:t>
                </a:r>
                <a:r>
                  <a:rPr lang="en-US" dirty="0" smtClean="0"/>
                  <a:t> and straightforward.</a:t>
                </a:r>
                <a:r>
                  <a:rPr lang="en-US" baseline="30000" dirty="0" smtClean="0"/>
                  <a:t>2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In my personal experience, the inversion problem does not satisfy elementary self-consistency checks for high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dirty="0" smtClean="0"/>
                  <a:t> plasmas.  Others disagree.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171" y="685800"/>
                <a:ext cx="4169229" cy="5078313"/>
              </a:xfrm>
              <a:prstGeom prst="rect">
                <a:avLst/>
              </a:prstGeom>
              <a:blipFill rotWithShape="1">
                <a:blip r:embed="rId2"/>
                <a:stretch>
                  <a:fillRect l="-877" t="-600" b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4700155" y="631831"/>
            <a:ext cx="3910445" cy="6188906"/>
            <a:chOff x="4700155" y="631831"/>
            <a:chExt cx="3910445" cy="618890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0155" y="631831"/>
              <a:ext cx="3910445" cy="5842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4784512" y="6420627"/>
              <a:ext cx="3741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M.D. Tinkle, R.G. Greaves, C. </a:t>
              </a:r>
              <a:r>
                <a:rPr lang="en-US" sz="1000" dirty="0" err="1" smtClean="0"/>
                <a:t>Surko</a:t>
              </a:r>
              <a:r>
                <a:rPr lang="en-US" sz="1000" dirty="0" smtClean="0"/>
                <a:t>, </a:t>
              </a:r>
              <a:r>
                <a:rPr lang="en-US" sz="1000" u="sng" dirty="0" smtClean="0"/>
                <a:t>Lower order longitudinal modes </a:t>
              </a:r>
            </a:p>
            <a:p>
              <a:r>
                <a:rPr lang="en-US" sz="1000" u="sng" dirty="0" smtClean="0"/>
                <a:t>of single-component </a:t>
              </a:r>
              <a:r>
                <a:rPr lang="en-US" sz="1000" dirty="0" smtClean="0"/>
                <a:t>plasmas. Phys. Plasmas, </a:t>
              </a:r>
              <a:r>
                <a:rPr lang="en-US" sz="1000" b="1" dirty="0" smtClean="0"/>
                <a:t>2</a:t>
              </a:r>
              <a:r>
                <a:rPr lang="en-US" sz="1000" dirty="0" smtClean="0"/>
                <a:t>, 2880, (1995).</a:t>
              </a:r>
              <a:endParaRPr lang="en-US" sz="10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81000" y="5867400"/>
            <a:ext cx="41910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 smtClean="0"/>
              <a:t>1</a:t>
            </a:r>
            <a:r>
              <a:rPr lang="en-US" sz="1000" dirty="0" smtClean="0"/>
              <a:t>Francis Robicheaux, personal communication.</a:t>
            </a:r>
          </a:p>
          <a:p>
            <a:r>
              <a:rPr lang="en-US" sz="1000" baseline="30000" dirty="0"/>
              <a:t>2</a:t>
            </a:r>
            <a:r>
              <a:rPr lang="en-US" sz="1000" dirty="0"/>
              <a:t>Speck, </a:t>
            </a:r>
            <a:r>
              <a:rPr lang="en-US" sz="1000" u="sng" dirty="0"/>
              <a:t>Density and geometry of single component </a:t>
            </a:r>
            <a:r>
              <a:rPr lang="en-US" sz="1000" u="sng" dirty="0" smtClean="0"/>
              <a:t>plasmas</a:t>
            </a:r>
            <a:r>
              <a:rPr lang="en-US" sz="1000" dirty="0" smtClean="0"/>
              <a:t>, Phys. Lett. B, </a:t>
            </a:r>
            <a:r>
              <a:rPr lang="en-US" sz="1000" b="1" dirty="0" smtClean="0"/>
              <a:t>650</a:t>
            </a:r>
            <a:r>
              <a:rPr lang="en-US" sz="1000" dirty="0" smtClean="0"/>
              <a:t>, 119 (2007).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8059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8002" y="30850"/>
            <a:ext cx="272811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Modes Diagnostics</a:t>
            </a:r>
            <a:endParaRPr lang="en-US" sz="26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5171" y="685800"/>
            <a:ext cx="41692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Why is the inverse prediction off?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basic theory assumes the plasmas are cold.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theory has been extended for warm plasmas.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makes for a useful, </a:t>
            </a:r>
            <a:r>
              <a:rPr lang="en-US" b="1" dirty="0" smtClean="0"/>
              <a:t>relative</a:t>
            </a:r>
            <a:r>
              <a:rPr lang="en-US" dirty="0" smtClean="0"/>
              <a:t>, temperature diagnostic.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24400" y="564857"/>
            <a:ext cx="3886200" cy="6255880"/>
            <a:chOff x="4724400" y="564857"/>
            <a:chExt cx="3886200" cy="625588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564857"/>
              <a:ext cx="3886200" cy="5855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4784512" y="6420627"/>
              <a:ext cx="3741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M.D. Tinkle, R.G. Greaves, C. </a:t>
              </a:r>
              <a:r>
                <a:rPr lang="en-US" sz="1000" dirty="0" err="1" smtClean="0"/>
                <a:t>Surko</a:t>
              </a:r>
              <a:r>
                <a:rPr lang="en-US" sz="1000" dirty="0" smtClean="0"/>
                <a:t>, </a:t>
              </a:r>
              <a:r>
                <a:rPr lang="en-US" sz="1000" u="sng" dirty="0" smtClean="0"/>
                <a:t>Lower order longitudinal modes </a:t>
              </a:r>
            </a:p>
            <a:p>
              <a:r>
                <a:rPr lang="en-US" sz="1000" u="sng" dirty="0" smtClean="0"/>
                <a:t>of single-component </a:t>
              </a:r>
              <a:r>
                <a:rPr lang="en-US" sz="1000" dirty="0" smtClean="0"/>
                <a:t>plasmas. Phys. Plasmas, </a:t>
              </a:r>
              <a:r>
                <a:rPr lang="en-US" sz="1000" b="1" dirty="0" smtClean="0"/>
                <a:t>2</a:t>
              </a:r>
              <a:r>
                <a:rPr lang="en-US" sz="1000" dirty="0" smtClean="0"/>
                <a:t>, 2880, (1995).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5933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2661" y="30850"/>
            <a:ext cx="453880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Modes Temperature Diagnostic</a:t>
            </a:r>
            <a:endParaRPr lang="en-US" sz="26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55171" y="685800"/>
                <a:ext cx="75220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modes are a useful, </a:t>
                </a:r>
                <a:r>
                  <a:rPr lang="en-US" b="1" dirty="0" smtClean="0"/>
                  <a:t>relative</a:t>
                </a:r>
                <a:r>
                  <a:rPr lang="en-US" dirty="0" smtClean="0"/>
                  <a:t>, temperature diagnostic.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Base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Δ</m:t>
                    </m:r>
                    <m:sSub>
                      <m:sSubPr>
                        <m:ctrlPr>
                          <a:rPr lang="el-GR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is unknown.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171" y="685800"/>
                <a:ext cx="7522029" cy="646331"/>
              </a:xfrm>
              <a:prstGeom prst="rect">
                <a:avLst/>
              </a:prstGeom>
              <a:blipFill rotWithShape="1">
                <a:blip r:embed="rId3"/>
                <a:stretch>
                  <a:fillRect t="-4717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1574144" y="2590800"/>
            <a:ext cx="5260398" cy="4010055"/>
            <a:chOff x="304800" y="2590800"/>
            <a:chExt cx="5260398" cy="4010055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590800"/>
              <a:ext cx="5229225" cy="3676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83598" y="6200745"/>
              <a:ext cx="518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ALPHA</a:t>
              </a:r>
              <a:r>
                <a:rPr lang="en-US" sz="1000" dirty="0"/>
                <a:t>, </a:t>
              </a:r>
              <a:r>
                <a:rPr lang="en-US" sz="1000" u="sng" dirty="0"/>
                <a:t>In situ electromagnetic field diagnostics with </a:t>
              </a:r>
              <a:r>
                <a:rPr lang="en-US" sz="1000" u="sng" dirty="0" smtClean="0"/>
                <a:t>an electron </a:t>
              </a:r>
              <a:r>
                <a:rPr lang="en-US" sz="1000" u="sng" dirty="0"/>
                <a:t>plasma in a Penning–Malmberg </a:t>
              </a:r>
              <a:r>
                <a:rPr lang="en-US" sz="1000" dirty="0" smtClean="0"/>
                <a:t>trap, New J. Phys., </a:t>
              </a:r>
              <a:r>
                <a:rPr lang="en-US" sz="1000" b="1" dirty="0" smtClean="0"/>
                <a:t>16</a:t>
              </a:r>
              <a:r>
                <a:rPr lang="en-US" sz="1000" dirty="0" smtClean="0"/>
                <a:t>, 013037 (2014).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9180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645789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N. Shiga, F. </a:t>
            </a:r>
            <a:r>
              <a:rPr lang="en-US" sz="1000" dirty="0" err="1"/>
              <a:t>Anderegg</a:t>
            </a:r>
            <a:r>
              <a:rPr lang="en-US" sz="1000" dirty="0"/>
              <a:t>, D.H.E. </a:t>
            </a:r>
            <a:r>
              <a:rPr lang="en-US" sz="1000" dirty="0" err="1"/>
              <a:t>Dubin</a:t>
            </a:r>
            <a:r>
              <a:rPr lang="en-US" sz="1000" dirty="0"/>
              <a:t>, C.F. Driscoll and R.W. Gould </a:t>
            </a:r>
            <a:r>
              <a:rPr lang="en-US" sz="1000" dirty="0" smtClean="0"/>
              <a:t>, </a:t>
            </a:r>
            <a:r>
              <a:rPr lang="en-US" sz="1000" u="sng" dirty="0" smtClean="0"/>
              <a:t>Thermally </a:t>
            </a:r>
            <a:r>
              <a:rPr lang="en-US" sz="1000" u="sng" dirty="0"/>
              <a:t>excited fluctuations as a pure electron plasma temperature </a:t>
            </a:r>
            <a:r>
              <a:rPr lang="en-US" sz="1000" u="sng" dirty="0" smtClean="0"/>
              <a:t>diagnostic</a:t>
            </a:r>
            <a:r>
              <a:rPr lang="en-US" sz="1000" dirty="0" smtClean="0"/>
              <a:t>, Phys</a:t>
            </a:r>
            <a:r>
              <a:rPr lang="en-US" sz="1000" dirty="0"/>
              <a:t>. Plasmas </a:t>
            </a:r>
            <a:r>
              <a:rPr lang="en-US" sz="1000" b="1" dirty="0"/>
              <a:t>13</a:t>
            </a:r>
            <a:r>
              <a:rPr lang="en-US" sz="1000" dirty="0"/>
              <a:t>, </a:t>
            </a:r>
            <a:r>
              <a:rPr lang="en-US" sz="1000" dirty="0" smtClean="0"/>
              <a:t>022109:, (</a:t>
            </a:r>
            <a:r>
              <a:rPr lang="en-US" sz="1000" dirty="0"/>
              <a:t>2006</a:t>
            </a:r>
            <a:r>
              <a:rPr lang="en-US" sz="1000" dirty="0" smtClean="0"/>
              <a:t>).</a:t>
            </a:r>
            <a:endParaRPr lang="en-US" sz="1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39" y="1371600"/>
            <a:ext cx="404812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76400"/>
            <a:ext cx="3558413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09283" y="30850"/>
            <a:ext cx="392556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Thermal Modes Diagnostics</a:t>
            </a:r>
            <a:endParaRPr lang="en-US" sz="26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163" y="492120"/>
            <a:ext cx="8229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Using nontrivial apparatus, the thermal spectrum of the mode in the plasma can be measured.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92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645789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N. Shiga, F. </a:t>
            </a:r>
            <a:r>
              <a:rPr lang="en-US" sz="1000" dirty="0" err="1"/>
              <a:t>Anderegg</a:t>
            </a:r>
            <a:r>
              <a:rPr lang="en-US" sz="1000" dirty="0"/>
              <a:t>, D.H.E. </a:t>
            </a:r>
            <a:r>
              <a:rPr lang="en-US" sz="1000" dirty="0" err="1"/>
              <a:t>Dubin</a:t>
            </a:r>
            <a:r>
              <a:rPr lang="en-US" sz="1000" dirty="0"/>
              <a:t>, C.F. Driscoll and R.W. Gould </a:t>
            </a:r>
            <a:r>
              <a:rPr lang="en-US" sz="1000" dirty="0" smtClean="0"/>
              <a:t>, </a:t>
            </a:r>
            <a:r>
              <a:rPr lang="en-US" sz="1000" u="sng" dirty="0" smtClean="0"/>
              <a:t>Thermally </a:t>
            </a:r>
            <a:r>
              <a:rPr lang="en-US" sz="1000" u="sng" dirty="0"/>
              <a:t>excited fluctuations as a pure electron plasma temperature </a:t>
            </a:r>
            <a:r>
              <a:rPr lang="en-US" sz="1000" u="sng" dirty="0" smtClean="0"/>
              <a:t>diagnostic</a:t>
            </a:r>
            <a:r>
              <a:rPr lang="en-US" sz="1000" dirty="0" smtClean="0"/>
              <a:t>, Phys</a:t>
            </a:r>
            <a:r>
              <a:rPr lang="en-US" sz="1000" dirty="0"/>
              <a:t>. Plasmas </a:t>
            </a:r>
            <a:r>
              <a:rPr lang="en-US" sz="1000" b="1" dirty="0"/>
              <a:t>13</a:t>
            </a:r>
            <a:r>
              <a:rPr lang="en-US" sz="1000" dirty="0"/>
              <a:t>, </a:t>
            </a:r>
            <a:r>
              <a:rPr lang="en-US" sz="1000" dirty="0" smtClean="0"/>
              <a:t>022109:, (</a:t>
            </a:r>
            <a:r>
              <a:rPr lang="en-US" sz="1000" dirty="0"/>
              <a:t>2006</a:t>
            </a:r>
            <a:r>
              <a:rPr lang="en-US" sz="1000" dirty="0" smtClean="0"/>
              <a:t>).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2609283" y="30850"/>
            <a:ext cx="392556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Thermal Modes Diagnostics</a:t>
            </a:r>
            <a:endParaRPr lang="en-US" sz="26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163" y="492120"/>
            <a:ext cx="82290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Using nontrivial apparatus, the thermal spectrum of the mode in the plasma can be measured.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From the power in the spectra, the temperature can be inferred.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is the perfect nondestructive temperature diagnostic…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Except: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Calibration is difficult.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Probably requires a very quiet environment.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require amplifiers whose noise temperature is lower than the temperature of the plasmas under measurement.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055" y="3886200"/>
            <a:ext cx="3278018" cy="2659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275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9767" y="14065"/>
            <a:ext cx="436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Non-Laser Based Diagnostics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990600"/>
            <a:ext cx="7284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Concentrate on particles/plasmas for which laser diagnostics don’t work.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Electrons, positrons, protons, antiprotons.</a:t>
            </a:r>
          </a:p>
        </p:txBody>
      </p:sp>
    </p:spTree>
    <p:extLst>
      <p:ext uri="{BB962C8B-B14F-4D97-AF65-F5344CB8AC3E}">
        <p14:creationId xmlns:p14="http://schemas.microsoft.com/office/powerpoint/2010/main" val="14578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220811" y="0"/>
            <a:ext cx="4702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Particle Counting-Faraday Cups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685800"/>
            <a:ext cx="50943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Faraday cups are used to count charged particles.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Have been in use for a very long time.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Basic design is very simple.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09130"/>
            <a:ext cx="5239482" cy="23815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1" y="4114800"/>
            <a:ext cx="838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Principal parts: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Charge collection cup: Self evident.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Grounded shield: Self evident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Secondary electron suppressor: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When the primary charged particle hit the cup, secondary electrons may be emitted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Secondary electron suppressor is biased negative relative to the charge collection cup.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Sends secondary electrons back to the cup.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7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92282" y="3962400"/>
            <a:ext cx="4267201" cy="2377415"/>
            <a:chOff x="457199" y="1981200"/>
            <a:chExt cx="4267201" cy="2377415"/>
          </a:xfrm>
        </p:grpSpPr>
        <p:pic>
          <p:nvPicPr>
            <p:cNvPr id="4098" name="Picture 2" descr="image506.gif (4205 bytes)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1981200"/>
              <a:ext cx="4048125" cy="1971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457199" y="3958505"/>
              <a:ext cx="426720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 smtClean="0"/>
                <a:t>http://dev.physicslab.org/Document.aspx?doctype=3&amp;filename=Electrostatics_ShellsConductors.xml</a:t>
              </a:r>
              <a:endParaRPr lang="en-US" sz="10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09600" y="381000"/>
            <a:ext cx="4572000" cy="3238156"/>
            <a:chOff x="4657725" y="2967038"/>
            <a:chExt cx="4572000" cy="3238156"/>
          </a:xfrm>
        </p:grpSpPr>
        <p:pic>
          <p:nvPicPr>
            <p:cNvPr id="4100" name="Picture 4" descr="http://upload.wikimedia.org/wikipedia/commons/d/d7/Faradays_ice_pail_experiment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2967038"/>
              <a:ext cx="3651357" cy="3026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4657725" y="5958973"/>
              <a:ext cx="4572000" cy="2462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000" dirty="0" smtClean="0"/>
                <a:t>http://en.wikipedia.org/wiki/Faraday's_ice_pail_experiment</a:t>
              </a:r>
              <a:endParaRPr lang="en-US" sz="10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97553" y="0"/>
            <a:ext cx="6548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Why are Faraday Cups Called Faraday Cups?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0" y="838200"/>
            <a:ext cx="4956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Faraday’s Ice Pail</a:t>
            </a:r>
          </a:p>
          <a:p>
            <a:r>
              <a:rPr lang="en-US" dirty="0" smtClean="0"/>
              <a:t>(Effect first observed by Benjamin Franklin in 1755)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46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4291</TotalTime>
  <Words>3763</Words>
  <Application>Microsoft Office PowerPoint</Application>
  <PresentationFormat>On-screen Show (4:3)</PresentationFormat>
  <Paragraphs>548</Paragraphs>
  <Slides>65</Slides>
  <Notes>16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Joel</dc:creator>
  <cp:lastModifiedBy>Joel</cp:lastModifiedBy>
  <cp:revision>124</cp:revision>
  <dcterms:created xsi:type="dcterms:W3CDTF">2015-01-18T10:54:21Z</dcterms:created>
  <dcterms:modified xsi:type="dcterms:W3CDTF">2015-01-23T11:26:10Z</dcterms:modified>
</cp:coreProperties>
</file>