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rts/chart1.xml" ContentType="application/vnd.openxmlformats-officedocument.drawingml.chart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  <p:sldMasterId id="2147483662" r:id="rId2"/>
  </p:sldMasterIdLst>
  <p:notesMasterIdLst>
    <p:notesMasterId r:id="rId53"/>
  </p:notesMasterIdLst>
  <p:handoutMasterIdLst>
    <p:handoutMasterId r:id="rId54"/>
  </p:handoutMasterIdLst>
  <p:sldIdLst>
    <p:sldId id="619" r:id="rId3"/>
    <p:sldId id="620" r:id="rId4"/>
    <p:sldId id="675" r:id="rId5"/>
    <p:sldId id="815" r:id="rId6"/>
    <p:sldId id="749" r:id="rId7"/>
    <p:sldId id="773" r:id="rId8"/>
    <p:sldId id="799" r:id="rId9"/>
    <p:sldId id="772" r:id="rId10"/>
    <p:sldId id="798" r:id="rId11"/>
    <p:sldId id="807" r:id="rId12"/>
    <p:sldId id="810" r:id="rId13"/>
    <p:sldId id="768" r:id="rId14"/>
    <p:sldId id="774" r:id="rId15"/>
    <p:sldId id="766" r:id="rId16"/>
    <p:sldId id="814" r:id="rId17"/>
    <p:sldId id="779" r:id="rId18"/>
    <p:sldId id="781" r:id="rId19"/>
    <p:sldId id="780" r:id="rId20"/>
    <p:sldId id="778" r:id="rId21"/>
    <p:sldId id="748" r:id="rId22"/>
    <p:sldId id="811" r:id="rId23"/>
    <p:sldId id="750" r:id="rId24"/>
    <p:sldId id="783" r:id="rId25"/>
    <p:sldId id="797" r:id="rId26"/>
    <p:sldId id="812" r:id="rId27"/>
    <p:sldId id="782" r:id="rId28"/>
    <p:sldId id="823" r:id="rId29"/>
    <p:sldId id="792" r:id="rId30"/>
    <p:sldId id="813" r:id="rId31"/>
    <p:sldId id="763" r:id="rId32"/>
    <p:sldId id="775" r:id="rId33"/>
    <p:sldId id="752" r:id="rId34"/>
    <p:sldId id="809" r:id="rId35"/>
    <p:sldId id="808" r:id="rId36"/>
    <p:sldId id="816" r:id="rId37"/>
    <p:sldId id="817" r:id="rId38"/>
    <p:sldId id="818" r:id="rId39"/>
    <p:sldId id="819" r:id="rId40"/>
    <p:sldId id="820" r:id="rId41"/>
    <p:sldId id="821" r:id="rId42"/>
    <p:sldId id="822" r:id="rId43"/>
    <p:sldId id="795" r:id="rId44"/>
    <p:sldId id="796" r:id="rId45"/>
    <p:sldId id="800" r:id="rId46"/>
    <p:sldId id="801" r:id="rId47"/>
    <p:sldId id="802" r:id="rId48"/>
    <p:sldId id="803" r:id="rId49"/>
    <p:sldId id="804" r:id="rId50"/>
    <p:sldId id="805" r:id="rId51"/>
    <p:sldId id="806" r:id="rId52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0504D"/>
    <a:srgbClr val="0000FF"/>
    <a:srgbClr val="FF7373"/>
    <a:srgbClr val="1F497D"/>
    <a:srgbClr val="3F3D99"/>
    <a:srgbClr val="3F3D97"/>
    <a:srgbClr val="E6B9B8"/>
    <a:srgbClr val="C6D9F1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459" autoAdjust="0"/>
    <p:restoredTop sz="97041" autoAdjust="0"/>
  </p:normalViewPr>
  <p:slideViewPr>
    <p:cSldViewPr>
      <p:cViewPr varScale="1">
        <p:scale>
          <a:sx n="106" d="100"/>
          <a:sy n="106" d="100"/>
        </p:scale>
        <p:origin x="-648" y="-84"/>
      </p:cViewPr>
      <p:guideLst>
        <p:guide orient="horz"/>
        <p:guide pos="528"/>
        <p:guide pos="3120"/>
        <p:guide pos="57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h\haase\Public\share\MAURO\Projects\Standard%20Numbering\4170\Reference%20respons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Monitors</a:t>
            </a:r>
            <a:r>
              <a:rPr lang="en-US" sz="1600" baseline="0"/>
              <a:t> t</a:t>
            </a:r>
            <a:r>
              <a:rPr lang="en-US" sz="1600"/>
              <a:t>ransfer functions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6.2124223015494584E-2"/>
          <c:y val="0.19726914272702215"/>
          <c:w val="0.86248368708412271"/>
          <c:h val="0.69128944498376055"/>
        </c:manualLayout>
      </c:layout>
      <c:scatterChart>
        <c:scatterStyle val="lineMarker"/>
        <c:varyColors val="0"/>
        <c:ser>
          <c:idx val="2"/>
          <c:order val="0"/>
          <c:tx>
            <c:strRef>
              <c:f>Sheet1!$C$1</c:f>
              <c:strCache>
                <c:ptCount val="1"/>
                <c:pt idx="0">
                  <c:v>RF Mon [dB]</c:v>
                </c:pt>
              </c:strCache>
            </c:strRef>
          </c:tx>
          <c:marker>
            <c:symbol val="none"/>
          </c:marker>
          <c:xVal>
            <c:numRef>
              <c:f>Sheet1!$B$2:$B$444</c:f>
              <c:numCache>
                <c:formatCode>0.00E+00</c:formatCode>
                <c:ptCount val="443"/>
                <c:pt idx="0">
                  <c:v>0.01</c:v>
                </c:pt>
                <c:pt idx="1">
                  <c:v>1.0471285E-2</c:v>
                </c:pt>
                <c:pt idx="2">
                  <c:v>1.0964781999999999E-2</c:v>
                </c:pt>
                <c:pt idx="3">
                  <c:v>1.1481536000000001E-2</c:v>
                </c:pt>
                <c:pt idx="4">
                  <c:v>1.2022644000000001E-2</c:v>
                </c:pt>
                <c:pt idx="5">
                  <c:v>1.2589254000000001E-2</c:v>
                </c:pt>
                <c:pt idx="6">
                  <c:v>1.3182566999999999E-2</c:v>
                </c:pt>
                <c:pt idx="7">
                  <c:v>1.3803843000000001E-2</c:v>
                </c:pt>
                <c:pt idx="8">
                  <c:v>1.4454397999999999E-2</c:v>
                </c:pt>
                <c:pt idx="9">
                  <c:v>1.5135612E-2</c:v>
                </c:pt>
                <c:pt idx="10">
                  <c:v>1.5848932E-2</c:v>
                </c:pt>
                <c:pt idx="11">
                  <c:v>1.6595868999999999E-2</c:v>
                </c:pt>
                <c:pt idx="12">
                  <c:v>1.7378008E-2</c:v>
                </c:pt>
                <c:pt idx="13">
                  <c:v>1.8197008999999997E-2</c:v>
                </c:pt>
                <c:pt idx="14">
                  <c:v>1.9054607000000001E-2</c:v>
                </c:pt>
                <c:pt idx="15">
                  <c:v>1.9952622999999999E-2</c:v>
                </c:pt>
                <c:pt idx="16">
                  <c:v>2.0892960999999998E-2</c:v>
                </c:pt>
                <c:pt idx="17">
                  <c:v>2.1877616000000003E-2</c:v>
                </c:pt>
                <c:pt idx="18">
                  <c:v>2.2908676999999999E-2</c:v>
                </c:pt>
                <c:pt idx="19">
                  <c:v>2.3988329000000003E-2</c:v>
                </c:pt>
                <c:pt idx="20">
                  <c:v>2.5118864000000001E-2</c:v>
                </c:pt>
                <c:pt idx="21">
                  <c:v>2.6302680000000002E-2</c:v>
                </c:pt>
                <c:pt idx="22">
                  <c:v>2.7542286999999999E-2</c:v>
                </c:pt>
                <c:pt idx="23">
                  <c:v>2.8840314999999998E-2</c:v>
                </c:pt>
                <c:pt idx="24">
                  <c:v>3.0199516999999999E-2</c:v>
                </c:pt>
                <c:pt idx="25">
                  <c:v>3.1622776999999998E-2</c:v>
                </c:pt>
                <c:pt idx="26">
                  <c:v>3.3113112E-2</c:v>
                </c:pt>
                <c:pt idx="27">
                  <c:v>3.4673684999999996E-2</c:v>
                </c:pt>
                <c:pt idx="28">
                  <c:v>3.6307804999999999E-2</c:v>
                </c:pt>
                <c:pt idx="29">
                  <c:v>3.8018940000000001E-2</c:v>
                </c:pt>
                <c:pt idx="30">
                  <c:v>3.9810716999999995E-2</c:v>
                </c:pt>
                <c:pt idx="31">
                  <c:v>4.1686938E-2</c:v>
                </c:pt>
                <c:pt idx="32">
                  <c:v>4.3651583000000001E-2</c:v>
                </c:pt>
                <c:pt idx="33">
                  <c:v>4.5708819000000005E-2</c:v>
                </c:pt>
                <c:pt idx="34">
                  <c:v>4.7863008999999998E-2</c:v>
                </c:pt>
                <c:pt idx="35">
                  <c:v>5.0118722999999997E-2</c:v>
                </c:pt>
                <c:pt idx="36">
                  <c:v>5.2480746000000002E-2</c:v>
                </c:pt>
                <c:pt idx="37">
                  <c:v>5.4954086999999999E-2</c:v>
                </c:pt>
                <c:pt idx="38">
                  <c:v>5.7543994000000001E-2</c:v>
                </c:pt>
                <c:pt idx="39">
                  <c:v>6.0255959000000005E-2</c:v>
                </c:pt>
                <c:pt idx="40">
                  <c:v>6.3095734000000001E-2</c:v>
                </c:pt>
                <c:pt idx="41">
                  <c:v>6.6069345000000002E-2</c:v>
                </c:pt>
                <c:pt idx="42">
                  <c:v>6.9183096999999999E-2</c:v>
                </c:pt>
                <c:pt idx="43">
                  <c:v>7.2443595999999999E-2</c:v>
                </c:pt>
                <c:pt idx="44">
                  <c:v>7.5857757999999997E-2</c:v>
                </c:pt>
                <c:pt idx="45">
                  <c:v>7.9432823E-2</c:v>
                </c:pt>
                <c:pt idx="46">
                  <c:v>8.3176376999999996E-2</c:v>
                </c:pt>
                <c:pt idx="47">
                  <c:v>8.7096358999999998E-2</c:v>
                </c:pt>
                <c:pt idx="48">
                  <c:v>9.1201084000000002E-2</c:v>
                </c:pt>
                <c:pt idx="49">
                  <c:v>9.5499259000000003E-2</c:v>
                </c:pt>
                <c:pt idx="50">
                  <c:v>0.1</c:v>
                </c:pt>
                <c:pt idx="51">
                  <c:v>0.10471285499999999</c:v>
                </c:pt>
                <c:pt idx="52">
                  <c:v>0.10964782000000001</c:v>
                </c:pt>
                <c:pt idx="53">
                  <c:v>0.11481536199999999</c:v>
                </c:pt>
                <c:pt idx="54">
                  <c:v>0.120226443</c:v>
                </c:pt>
                <c:pt idx="55">
                  <c:v>0.125892541</c:v>
                </c:pt>
                <c:pt idx="56">
                  <c:v>0.131825674</c:v>
                </c:pt>
                <c:pt idx="57">
                  <c:v>0.13803842600000002</c:v>
                </c:pt>
                <c:pt idx="58">
                  <c:v>0.14454397700000002</c:v>
                </c:pt>
                <c:pt idx="59">
                  <c:v>0.15135612500000001</c:v>
                </c:pt>
                <c:pt idx="60">
                  <c:v>0.15848931899999999</c:v>
                </c:pt>
                <c:pt idx="61">
                  <c:v>0.16595869099999999</c:v>
                </c:pt>
                <c:pt idx="62">
                  <c:v>0.173780083</c:v>
                </c:pt>
                <c:pt idx="63">
                  <c:v>0.181970086</c:v>
                </c:pt>
                <c:pt idx="64">
                  <c:v>0.19054607199999998</c:v>
                </c:pt>
                <c:pt idx="65">
                  <c:v>0.199526231</c:v>
                </c:pt>
                <c:pt idx="66">
                  <c:v>0.20892961300000001</c:v>
                </c:pt>
                <c:pt idx="67">
                  <c:v>0.21877616200000002</c:v>
                </c:pt>
                <c:pt idx="68">
                  <c:v>0.22908676500000003</c:v>
                </c:pt>
                <c:pt idx="69">
                  <c:v>0.239883292</c:v>
                </c:pt>
                <c:pt idx="70">
                  <c:v>0.25118864299999999</c:v>
                </c:pt>
                <c:pt idx="71">
                  <c:v>0.26302679899999998</c:v>
                </c:pt>
                <c:pt idx="72">
                  <c:v>0.27542286999999999</c:v>
                </c:pt>
                <c:pt idx="73">
                  <c:v>0.28840315</c:v>
                </c:pt>
                <c:pt idx="74">
                  <c:v>0.30199517200000003</c:v>
                </c:pt>
                <c:pt idx="75">
                  <c:v>0.31622776600000002</c:v>
                </c:pt>
                <c:pt idx="76">
                  <c:v>0.33113112099999997</c:v>
                </c:pt>
                <c:pt idx="77">
                  <c:v>0.34673684999999999</c:v>
                </c:pt>
                <c:pt idx="78">
                  <c:v>0.36307805500000001</c:v>
                </c:pt>
                <c:pt idx="79">
                  <c:v>0.38018939600000001</c:v>
                </c:pt>
                <c:pt idx="80">
                  <c:v>0.39810717099999998</c:v>
                </c:pt>
                <c:pt idx="81">
                  <c:v>0.41686938299999998</c:v>
                </c:pt>
                <c:pt idx="82">
                  <c:v>0.43651583199999999</c:v>
                </c:pt>
                <c:pt idx="83">
                  <c:v>0.45708819000000001</c:v>
                </c:pt>
                <c:pt idx="84">
                  <c:v>0.47863009200000001</c:v>
                </c:pt>
                <c:pt idx="85">
                  <c:v>0.50118723399999998</c:v>
                </c:pt>
                <c:pt idx="86">
                  <c:v>0.52480746</c:v>
                </c:pt>
                <c:pt idx="87">
                  <c:v>0.54954087399999996</c:v>
                </c:pt>
                <c:pt idx="88">
                  <c:v>0.57543993700000007</c:v>
                </c:pt>
                <c:pt idx="89">
                  <c:v>0.60255958600000004</c:v>
                </c:pt>
                <c:pt idx="90">
                  <c:v>0.63095734400000003</c:v>
                </c:pt>
                <c:pt idx="91">
                  <c:v>0.66069344799999996</c:v>
                </c:pt>
                <c:pt idx="92">
                  <c:v>0.69183097100000002</c:v>
                </c:pt>
                <c:pt idx="93">
                  <c:v>0.72443595999999999</c:v>
                </c:pt>
                <c:pt idx="94">
                  <c:v>0.758577575</c:v>
                </c:pt>
                <c:pt idx="95">
                  <c:v>0.79432823499999994</c:v>
                </c:pt>
                <c:pt idx="96">
                  <c:v>0.83176377099999999</c:v>
                </c:pt>
                <c:pt idx="97">
                  <c:v>0.87096359000000001</c:v>
                </c:pt>
                <c:pt idx="98">
                  <c:v>0.91201083900000002</c:v>
                </c:pt>
                <c:pt idx="99">
                  <c:v>0.95499258600000003</c:v>
                </c:pt>
                <c:pt idx="100">
                  <c:v>1</c:v>
                </c:pt>
                <c:pt idx="101">
                  <c:v>1.0471285479999999</c:v>
                </c:pt>
                <c:pt idx="102">
                  <c:v>1.0964781960000001</c:v>
                </c:pt>
                <c:pt idx="103">
                  <c:v>1.1481536210000001</c:v>
                </c:pt>
                <c:pt idx="104">
                  <c:v>1.202264435</c:v>
                </c:pt>
                <c:pt idx="105">
                  <c:v>1.258925412</c:v>
                </c:pt>
                <c:pt idx="106">
                  <c:v>1.318256739</c:v>
                </c:pt>
                <c:pt idx="107">
                  <c:v>1.380384265</c:v>
                </c:pt>
                <c:pt idx="108">
                  <c:v>1.445439771</c:v>
                </c:pt>
                <c:pt idx="109">
                  <c:v>1.5135612479999998</c:v>
                </c:pt>
                <c:pt idx="110">
                  <c:v>1.584893192</c:v>
                </c:pt>
                <c:pt idx="111">
                  <c:v>1.659586907</c:v>
                </c:pt>
                <c:pt idx="112">
                  <c:v>1.737800829</c:v>
                </c:pt>
                <c:pt idx="113">
                  <c:v>1.8197008589999999</c:v>
                </c:pt>
                <c:pt idx="114">
                  <c:v>1.9054607180000001</c:v>
                </c:pt>
                <c:pt idx="115">
                  <c:v>1.995262315</c:v>
                </c:pt>
                <c:pt idx="116">
                  <c:v>2.0892961310000002</c:v>
                </c:pt>
                <c:pt idx="117">
                  <c:v>2.1877616239999997</c:v>
                </c:pt>
                <c:pt idx="118">
                  <c:v>2.2908676529999998</c:v>
                </c:pt>
                <c:pt idx="119">
                  <c:v>2.3988329190000002</c:v>
                </c:pt>
                <c:pt idx="120">
                  <c:v>2.5118864319999998</c:v>
                </c:pt>
                <c:pt idx="121">
                  <c:v>2.6302679920000003</c:v>
                </c:pt>
                <c:pt idx="122">
                  <c:v>2.7542287030000003</c:v>
                </c:pt>
                <c:pt idx="123">
                  <c:v>2.8840315030000001</c:v>
                </c:pt>
                <c:pt idx="124">
                  <c:v>3.0199517200000003</c:v>
                </c:pt>
                <c:pt idx="125">
                  <c:v>3.16227766</c:v>
                </c:pt>
                <c:pt idx="126">
                  <c:v>3.3113112149999999</c:v>
                </c:pt>
                <c:pt idx="127">
                  <c:v>3.467368505</c:v>
                </c:pt>
                <c:pt idx="128">
                  <c:v>3.6307805480000002</c:v>
                </c:pt>
                <c:pt idx="129">
                  <c:v>3.8018939629999999</c:v>
                </c:pt>
                <c:pt idx="130">
                  <c:v>3.9810717059999998</c:v>
                </c:pt>
                <c:pt idx="131">
                  <c:v>4.168693835</c:v>
                </c:pt>
                <c:pt idx="132">
                  <c:v>4.3651583220000001</c:v>
                </c:pt>
                <c:pt idx="133">
                  <c:v>4.5708818959999995</c:v>
                </c:pt>
                <c:pt idx="134">
                  <c:v>4.7863009230000007</c:v>
                </c:pt>
                <c:pt idx="135">
                  <c:v>5.0118723359999997</c:v>
                </c:pt>
                <c:pt idx="136">
                  <c:v>5.248074602</c:v>
                </c:pt>
                <c:pt idx="137">
                  <c:v>5.4954087390000002</c:v>
                </c:pt>
                <c:pt idx="138">
                  <c:v>5.754399373</c:v>
                </c:pt>
                <c:pt idx="139">
                  <c:v>6.0255958609999993</c:v>
                </c:pt>
                <c:pt idx="140">
                  <c:v>6.3095734450000007</c:v>
                </c:pt>
                <c:pt idx="141">
                  <c:v>6.6069344800000005</c:v>
                </c:pt>
                <c:pt idx="142">
                  <c:v>6.9183097089999999</c:v>
                </c:pt>
                <c:pt idx="143">
                  <c:v>7.2443596010000002</c:v>
                </c:pt>
                <c:pt idx="144">
                  <c:v>7.5857757499999998</c:v>
                </c:pt>
                <c:pt idx="145">
                  <c:v>7.9432823470000002</c:v>
                </c:pt>
                <c:pt idx="146">
                  <c:v>8.3176377109999997</c:v>
                </c:pt>
                <c:pt idx="147">
                  <c:v>8.7096359000000003</c:v>
                </c:pt>
                <c:pt idx="148">
                  <c:v>9.120108393999999</c:v>
                </c:pt>
                <c:pt idx="149">
                  <c:v>9.5499258600000001</c:v>
                </c:pt>
                <c:pt idx="150">
                  <c:v>10</c:v>
                </c:pt>
                <c:pt idx="151">
                  <c:v>10.471285481000001</c:v>
                </c:pt>
                <c:pt idx="152">
                  <c:v>10.964781961</c:v>
                </c:pt>
                <c:pt idx="153">
                  <c:v>11.481536215</c:v>
                </c:pt>
                <c:pt idx="154">
                  <c:v>12.022644346000002</c:v>
                </c:pt>
                <c:pt idx="155">
                  <c:v>12.589254118000001</c:v>
                </c:pt>
                <c:pt idx="156">
                  <c:v>13.182567386000001</c:v>
                </c:pt>
                <c:pt idx="157">
                  <c:v>13.803842646</c:v>
                </c:pt>
                <c:pt idx="158">
                  <c:v>14.454397707</c:v>
                </c:pt>
                <c:pt idx="159">
                  <c:v>15.135612483999999</c:v>
                </c:pt>
                <c:pt idx="160">
                  <c:v>15.848931925</c:v>
                </c:pt>
                <c:pt idx="161">
                  <c:v>16.595869073999999</c:v>
                </c:pt>
                <c:pt idx="162">
                  <c:v>17.378008287</c:v>
                </c:pt>
                <c:pt idx="163">
                  <c:v>18.197008585999999</c:v>
                </c:pt>
                <c:pt idx="164">
                  <c:v>19.054607180000001</c:v>
                </c:pt>
                <c:pt idx="165">
                  <c:v>19.952623149999997</c:v>
                </c:pt>
                <c:pt idx="166">
                  <c:v>20.892961309</c:v>
                </c:pt>
                <c:pt idx="167">
                  <c:v>21.877616239000002</c:v>
                </c:pt>
                <c:pt idx="168">
                  <c:v>22.908676528000001</c:v>
                </c:pt>
                <c:pt idx="169">
                  <c:v>23.988329190000002</c:v>
                </c:pt>
                <c:pt idx="170">
                  <c:v>25.118864315</c:v>
                </c:pt>
                <c:pt idx="171">
                  <c:v>26.302679918999999</c:v>
                </c:pt>
                <c:pt idx="172">
                  <c:v>27.542287033000001</c:v>
                </c:pt>
                <c:pt idx="173">
                  <c:v>28.840315030999999</c:v>
                </c:pt>
                <c:pt idx="174">
                  <c:v>30.199517203999999</c:v>
                </c:pt>
                <c:pt idx="175">
                  <c:v>31.622776602000002</c:v>
                </c:pt>
                <c:pt idx="176">
                  <c:v>33.113112147999999</c:v>
                </c:pt>
                <c:pt idx="177">
                  <c:v>34.673685044999999</c:v>
                </c:pt>
                <c:pt idx="178">
                  <c:v>36.307805476999995</c:v>
                </c:pt>
                <c:pt idx="179">
                  <c:v>38.018939631999999</c:v>
                </c:pt>
                <c:pt idx="180">
                  <c:v>39.810717054999998</c:v>
                </c:pt>
                <c:pt idx="181">
                  <c:v>41.686938347000002</c:v>
                </c:pt>
                <c:pt idx="182">
                  <c:v>43.651583223999999</c:v>
                </c:pt>
                <c:pt idx="183">
                  <c:v>45.708818961000006</c:v>
                </c:pt>
                <c:pt idx="184">
                  <c:v>47.863009232000003</c:v>
                </c:pt>
                <c:pt idx="185">
                  <c:v>50.118723363000001</c:v>
                </c:pt>
                <c:pt idx="186">
                  <c:v>52.480746025000002</c:v>
                </c:pt>
                <c:pt idx="187">
                  <c:v>54.954087385999998</c:v>
                </c:pt>
                <c:pt idx="188">
                  <c:v>57.543993733999997</c:v>
                </c:pt>
                <c:pt idx="189">
                  <c:v>60.255958607000004</c:v>
                </c:pt>
                <c:pt idx="190">
                  <c:v>63.095734448000002</c:v>
                </c:pt>
                <c:pt idx="191">
                  <c:v>66.069344801</c:v>
                </c:pt>
                <c:pt idx="192">
                  <c:v>69.183097091999997</c:v>
                </c:pt>
                <c:pt idx="193">
                  <c:v>72.443596008</c:v>
                </c:pt>
                <c:pt idx="194">
                  <c:v>75.857757503000002</c:v>
                </c:pt>
                <c:pt idx="195">
                  <c:v>79.43282347200001</c:v>
                </c:pt>
                <c:pt idx="196">
                  <c:v>83.176377110000004</c:v>
                </c:pt>
                <c:pt idx="197">
                  <c:v>87.096358996000006</c:v>
                </c:pt>
                <c:pt idx="198">
                  <c:v>91.201083936000003</c:v>
                </c:pt>
                <c:pt idx="199">
                  <c:v>95.499258601999998</c:v>
                </c:pt>
                <c:pt idx="200">
                  <c:v>100</c:v>
                </c:pt>
              </c:numCache>
            </c:numRef>
          </c:xVal>
          <c:yVal>
            <c:numRef>
              <c:f>Sheet1!$C$2:$C$444</c:f>
              <c:numCache>
                <c:formatCode>0.00E+00</c:formatCode>
                <c:ptCount val="443"/>
                <c:pt idx="0">
                  <c:v>-39.721980000000002</c:v>
                </c:pt>
                <c:pt idx="1">
                  <c:v>-39.74109</c:v>
                </c:pt>
                <c:pt idx="2">
                  <c:v>-39.665889999999997</c:v>
                </c:pt>
                <c:pt idx="3">
                  <c:v>-39.722450000000002</c:v>
                </c:pt>
                <c:pt idx="4">
                  <c:v>-39.648739999999997</c:v>
                </c:pt>
                <c:pt idx="5">
                  <c:v>-39.636420000000001</c:v>
                </c:pt>
                <c:pt idx="6">
                  <c:v>-39.67474</c:v>
                </c:pt>
                <c:pt idx="7">
                  <c:v>-39.722679999999997</c:v>
                </c:pt>
                <c:pt idx="8">
                  <c:v>-39.690550000000002</c:v>
                </c:pt>
                <c:pt idx="9">
                  <c:v>-39.697830000000003</c:v>
                </c:pt>
                <c:pt idx="10">
                  <c:v>-39.686199999999999</c:v>
                </c:pt>
                <c:pt idx="11">
                  <c:v>-39.70581</c:v>
                </c:pt>
                <c:pt idx="12">
                  <c:v>-39.702100000000002</c:v>
                </c:pt>
                <c:pt idx="13">
                  <c:v>-39.745699999999999</c:v>
                </c:pt>
                <c:pt idx="14">
                  <c:v>-39.659350000000003</c:v>
                </c:pt>
                <c:pt idx="15">
                  <c:v>-39.70261</c:v>
                </c:pt>
                <c:pt idx="16">
                  <c:v>-39.671610000000001</c:v>
                </c:pt>
                <c:pt idx="17">
                  <c:v>-39.751399999999997</c:v>
                </c:pt>
                <c:pt idx="18">
                  <c:v>-39.74</c:v>
                </c:pt>
                <c:pt idx="19">
                  <c:v>-39.705950000000001</c:v>
                </c:pt>
                <c:pt idx="20">
                  <c:v>-39.708579999999998</c:v>
                </c:pt>
                <c:pt idx="21">
                  <c:v>-39.725909999999999</c:v>
                </c:pt>
                <c:pt idx="22">
                  <c:v>-39.733800000000002</c:v>
                </c:pt>
                <c:pt idx="23">
                  <c:v>-39.74933</c:v>
                </c:pt>
                <c:pt idx="24">
                  <c:v>-39.743470000000002</c:v>
                </c:pt>
                <c:pt idx="25">
                  <c:v>-39.718879999999999</c:v>
                </c:pt>
                <c:pt idx="26">
                  <c:v>-39.719520000000003</c:v>
                </c:pt>
                <c:pt idx="27">
                  <c:v>-39.741970000000002</c:v>
                </c:pt>
                <c:pt idx="28">
                  <c:v>-39.740549999999999</c:v>
                </c:pt>
                <c:pt idx="29">
                  <c:v>-39.744799999999998</c:v>
                </c:pt>
                <c:pt idx="30">
                  <c:v>-39.751469999999998</c:v>
                </c:pt>
                <c:pt idx="31">
                  <c:v>-39.757040000000003</c:v>
                </c:pt>
                <c:pt idx="32">
                  <c:v>-39.758339999999997</c:v>
                </c:pt>
                <c:pt idx="33">
                  <c:v>-39.767189999999999</c:v>
                </c:pt>
                <c:pt idx="34">
                  <c:v>-39.763240000000003</c:v>
                </c:pt>
                <c:pt idx="35">
                  <c:v>-39.748199999999997</c:v>
                </c:pt>
                <c:pt idx="36">
                  <c:v>-39.767090000000003</c:v>
                </c:pt>
                <c:pt idx="37">
                  <c:v>-39.76558</c:v>
                </c:pt>
                <c:pt idx="38">
                  <c:v>-39.767769999999999</c:v>
                </c:pt>
                <c:pt idx="39">
                  <c:v>-39.773150000000001</c:v>
                </c:pt>
                <c:pt idx="40">
                  <c:v>-39.790030000000002</c:v>
                </c:pt>
                <c:pt idx="41">
                  <c:v>-39.786160000000002</c:v>
                </c:pt>
                <c:pt idx="42">
                  <c:v>-39.783299999999997</c:v>
                </c:pt>
                <c:pt idx="43">
                  <c:v>-39.782589999999999</c:v>
                </c:pt>
                <c:pt idx="44">
                  <c:v>-39.783050000000003</c:v>
                </c:pt>
                <c:pt idx="45">
                  <c:v>-39.78745</c:v>
                </c:pt>
                <c:pt idx="46">
                  <c:v>-39.783630000000002</c:v>
                </c:pt>
                <c:pt idx="47">
                  <c:v>-39.782609999999998</c:v>
                </c:pt>
                <c:pt idx="48">
                  <c:v>-39.799990000000001</c:v>
                </c:pt>
                <c:pt idx="49">
                  <c:v>-39.802219999999998</c:v>
                </c:pt>
                <c:pt idx="50">
                  <c:v>-39.803910000000002</c:v>
                </c:pt>
                <c:pt idx="51">
                  <c:v>-39.794730000000001</c:v>
                </c:pt>
                <c:pt idx="52">
                  <c:v>-39.801070000000003</c:v>
                </c:pt>
                <c:pt idx="53">
                  <c:v>-39.801220000000001</c:v>
                </c:pt>
                <c:pt idx="54">
                  <c:v>-39.804870000000001</c:v>
                </c:pt>
                <c:pt idx="55">
                  <c:v>-39.810180000000003</c:v>
                </c:pt>
                <c:pt idx="56">
                  <c:v>-39.805979999999998</c:v>
                </c:pt>
                <c:pt idx="57">
                  <c:v>-39.795380000000002</c:v>
                </c:pt>
                <c:pt idx="58">
                  <c:v>-39.806789999999999</c:v>
                </c:pt>
                <c:pt idx="59">
                  <c:v>-39.814320000000002</c:v>
                </c:pt>
                <c:pt idx="60">
                  <c:v>-39.8142</c:v>
                </c:pt>
                <c:pt idx="61">
                  <c:v>-39.799480000000003</c:v>
                </c:pt>
                <c:pt idx="62">
                  <c:v>-39.803879999999999</c:v>
                </c:pt>
                <c:pt idx="63">
                  <c:v>-39.813330000000001</c:v>
                </c:pt>
                <c:pt idx="64">
                  <c:v>-39.814030000000002</c:v>
                </c:pt>
                <c:pt idx="65">
                  <c:v>-39.816580000000002</c:v>
                </c:pt>
                <c:pt idx="66">
                  <c:v>-39.815469999999998</c:v>
                </c:pt>
                <c:pt idx="67">
                  <c:v>-39.81606</c:v>
                </c:pt>
                <c:pt idx="68">
                  <c:v>-39.818579999999997</c:v>
                </c:pt>
                <c:pt idx="69">
                  <c:v>-39.812519999999999</c:v>
                </c:pt>
                <c:pt idx="70">
                  <c:v>-39.814210000000003</c:v>
                </c:pt>
                <c:pt idx="71">
                  <c:v>-39.810749999999999</c:v>
                </c:pt>
                <c:pt idx="72">
                  <c:v>-39.815840000000001</c:v>
                </c:pt>
                <c:pt idx="73">
                  <c:v>-39.807290000000002</c:v>
                </c:pt>
                <c:pt idx="74">
                  <c:v>-39.80941</c:v>
                </c:pt>
                <c:pt idx="75">
                  <c:v>-39.812980000000003</c:v>
                </c:pt>
                <c:pt idx="76">
                  <c:v>-39.811079999999997</c:v>
                </c:pt>
                <c:pt idx="77">
                  <c:v>-39.823169999999998</c:v>
                </c:pt>
                <c:pt idx="78">
                  <c:v>-39.817390000000003</c:v>
                </c:pt>
                <c:pt idx="79">
                  <c:v>-39.817410000000002</c:v>
                </c:pt>
                <c:pt idx="80">
                  <c:v>-39.820079999999997</c:v>
                </c:pt>
                <c:pt idx="81">
                  <c:v>-39.829090000000001</c:v>
                </c:pt>
                <c:pt idx="82">
                  <c:v>-39.813549999999999</c:v>
                </c:pt>
                <c:pt idx="83">
                  <c:v>-39.825769999999999</c:v>
                </c:pt>
                <c:pt idx="84">
                  <c:v>-39.824539999999999</c:v>
                </c:pt>
                <c:pt idx="85">
                  <c:v>-39.811250000000001</c:v>
                </c:pt>
                <c:pt idx="86">
                  <c:v>-39.815939999999998</c:v>
                </c:pt>
                <c:pt idx="87">
                  <c:v>-39.807609999999997</c:v>
                </c:pt>
                <c:pt idx="88">
                  <c:v>-39.81232</c:v>
                </c:pt>
                <c:pt idx="89">
                  <c:v>-39.812339999999999</c:v>
                </c:pt>
                <c:pt idx="90">
                  <c:v>-39.814439999999998</c:v>
                </c:pt>
                <c:pt idx="91">
                  <c:v>-39.821910000000003</c:v>
                </c:pt>
                <c:pt idx="92">
                  <c:v>-39.819299999999998</c:v>
                </c:pt>
                <c:pt idx="93">
                  <c:v>-39.808799999999998</c:v>
                </c:pt>
                <c:pt idx="94">
                  <c:v>-39.806109999999997</c:v>
                </c:pt>
                <c:pt idx="95">
                  <c:v>-39.80659</c:v>
                </c:pt>
                <c:pt idx="96">
                  <c:v>-39.808680000000003</c:v>
                </c:pt>
                <c:pt idx="97">
                  <c:v>-39.801360000000003</c:v>
                </c:pt>
                <c:pt idx="98">
                  <c:v>-39.80621</c:v>
                </c:pt>
                <c:pt idx="99">
                  <c:v>-39.801000000000002</c:v>
                </c:pt>
                <c:pt idx="100">
                  <c:v>-39.803159999999998</c:v>
                </c:pt>
                <c:pt idx="101">
                  <c:v>-39.798099999999998</c:v>
                </c:pt>
                <c:pt idx="102">
                  <c:v>-39.811549999999997</c:v>
                </c:pt>
                <c:pt idx="103">
                  <c:v>-39.801070000000003</c:v>
                </c:pt>
                <c:pt idx="104">
                  <c:v>-39.79063</c:v>
                </c:pt>
                <c:pt idx="105">
                  <c:v>-39.785510000000002</c:v>
                </c:pt>
                <c:pt idx="106">
                  <c:v>-39.794820000000001</c:v>
                </c:pt>
                <c:pt idx="107">
                  <c:v>-39.786569999999998</c:v>
                </c:pt>
                <c:pt idx="108">
                  <c:v>-39.79401</c:v>
                </c:pt>
                <c:pt idx="109">
                  <c:v>-39.777810000000002</c:v>
                </c:pt>
                <c:pt idx="110">
                  <c:v>-39.780119999999997</c:v>
                </c:pt>
                <c:pt idx="111">
                  <c:v>-39.777099999999997</c:v>
                </c:pt>
                <c:pt idx="112">
                  <c:v>-39.787990000000001</c:v>
                </c:pt>
                <c:pt idx="113">
                  <c:v>-39.774389999999997</c:v>
                </c:pt>
                <c:pt idx="114">
                  <c:v>-39.769260000000003</c:v>
                </c:pt>
                <c:pt idx="115">
                  <c:v>-39.759480000000003</c:v>
                </c:pt>
                <c:pt idx="116">
                  <c:v>-39.7727</c:v>
                </c:pt>
                <c:pt idx="117">
                  <c:v>-39.748539999999998</c:v>
                </c:pt>
                <c:pt idx="118">
                  <c:v>-39.76276</c:v>
                </c:pt>
                <c:pt idx="119">
                  <c:v>-39.75074</c:v>
                </c:pt>
                <c:pt idx="120">
                  <c:v>-39.742699999999999</c:v>
                </c:pt>
                <c:pt idx="121">
                  <c:v>-39.738430000000001</c:v>
                </c:pt>
                <c:pt idx="122">
                  <c:v>-39.742840000000001</c:v>
                </c:pt>
                <c:pt idx="123">
                  <c:v>-39.718499999999999</c:v>
                </c:pt>
                <c:pt idx="124">
                  <c:v>-39.732430000000001</c:v>
                </c:pt>
                <c:pt idx="125">
                  <c:v>-39.721260000000001</c:v>
                </c:pt>
                <c:pt idx="126">
                  <c:v>-39.707819999999998</c:v>
                </c:pt>
                <c:pt idx="127">
                  <c:v>-39.70599</c:v>
                </c:pt>
                <c:pt idx="128">
                  <c:v>-39.695630000000001</c:v>
                </c:pt>
                <c:pt idx="129">
                  <c:v>-39.69632</c:v>
                </c:pt>
                <c:pt idx="130">
                  <c:v>-39.684199999999997</c:v>
                </c:pt>
                <c:pt idx="131">
                  <c:v>-39.663319999999999</c:v>
                </c:pt>
                <c:pt idx="132">
                  <c:v>-39.662419999999997</c:v>
                </c:pt>
                <c:pt idx="133">
                  <c:v>-39.648000000000003</c:v>
                </c:pt>
                <c:pt idx="134">
                  <c:v>-39.646259999999998</c:v>
                </c:pt>
                <c:pt idx="135">
                  <c:v>-39.625509999999998</c:v>
                </c:pt>
                <c:pt idx="136">
                  <c:v>-39.62997</c:v>
                </c:pt>
                <c:pt idx="137">
                  <c:v>-39.614060000000002</c:v>
                </c:pt>
                <c:pt idx="138">
                  <c:v>-39.608730000000001</c:v>
                </c:pt>
                <c:pt idx="139">
                  <c:v>-39.593559999999997</c:v>
                </c:pt>
                <c:pt idx="140">
                  <c:v>-39.572099999999999</c:v>
                </c:pt>
                <c:pt idx="141">
                  <c:v>-39.562579999999997</c:v>
                </c:pt>
                <c:pt idx="142">
                  <c:v>-39.556919999999998</c:v>
                </c:pt>
                <c:pt idx="143">
                  <c:v>-39.527509999999999</c:v>
                </c:pt>
                <c:pt idx="144">
                  <c:v>-39.519840000000002</c:v>
                </c:pt>
                <c:pt idx="145">
                  <c:v>-39.49823</c:v>
                </c:pt>
                <c:pt idx="146">
                  <c:v>-39.487479999999998</c:v>
                </c:pt>
                <c:pt idx="147">
                  <c:v>-39.45805</c:v>
                </c:pt>
                <c:pt idx="148">
                  <c:v>-39.447400000000002</c:v>
                </c:pt>
                <c:pt idx="149">
                  <c:v>-39.42794</c:v>
                </c:pt>
                <c:pt idx="150">
                  <c:v>-39.402509999999999</c:v>
                </c:pt>
                <c:pt idx="151">
                  <c:v>-39.391390000000001</c:v>
                </c:pt>
                <c:pt idx="152">
                  <c:v>-39.35322</c:v>
                </c:pt>
                <c:pt idx="153">
                  <c:v>-39.338329999999999</c:v>
                </c:pt>
                <c:pt idx="154">
                  <c:v>-39.309719999999999</c:v>
                </c:pt>
                <c:pt idx="155">
                  <c:v>-39.301639999999999</c:v>
                </c:pt>
                <c:pt idx="156">
                  <c:v>-39.287140000000001</c:v>
                </c:pt>
                <c:pt idx="157">
                  <c:v>-39.267829999999996</c:v>
                </c:pt>
                <c:pt idx="158">
                  <c:v>-39.259300000000003</c:v>
                </c:pt>
                <c:pt idx="159">
                  <c:v>-39.266800000000003</c:v>
                </c:pt>
                <c:pt idx="160">
                  <c:v>-39.253599999999999</c:v>
                </c:pt>
                <c:pt idx="161">
                  <c:v>-39.263719999999999</c:v>
                </c:pt>
                <c:pt idx="162">
                  <c:v>-39.273589999999999</c:v>
                </c:pt>
                <c:pt idx="163">
                  <c:v>-39.266030000000001</c:v>
                </c:pt>
                <c:pt idx="164">
                  <c:v>-39.243409999999997</c:v>
                </c:pt>
                <c:pt idx="165">
                  <c:v>-39.188519999999997</c:v>
                </c:pt>
                <c:pt idx="166">
                  <c:v>-39.048180000000002</c:v>
                </c:pt>
                <c:pt idx="167">
                  <c:v>-38.623460000000001</c:v>
                </c:pt>
                <c:pt idx="168">
                  <c:v>-37.181719999999999</c:v>
                </c:pt>
                <c:pt idx="169">
                  <c:v>-34.214799999999997</c:v>
                </c:pt>
                <c:pt idx="170">
                  <c:v>-53.998739999999998</c:v>
                </c:pt>
                <c:pt idx="171">
                  <c:v>-48.913429999999998</c:v>
                </c:pt>
                <c:pt idx="172">
                  <c:v>-49.407670000000003</c:v>
                </c:pt>
                <c:pt idx="173">
                  <c:v>-52.178829999999998</c:v>
                </c:pt>
                <c:pt idx="174">
                  <c:v>-55.499870000000001</c:v>
                </c:pt>
                <c:pt idx="175">
                  <c:v>-48.925579999999997</c:v>
                </c:pt>
                <c:pt idx="176">
                  <c:v>-41.738320000000002</c:v>
                </c:pt>
                <c:pt idx="177">
                  <c:v>-35.632779999999997</c:v>
                </c:pt>
                <c:pt idx="178">
                  <c:v>-29.038270000000001</c:v>
                </c:pt>
                <c:pt idx="179">
                  <c:v>-20.96433</c:v>
                </c:pt>
                <c:pt idx="180">
                  <c:v>-20.921469999999999</c:v>
                </c:pt>
                <c:pt idx="181">
                  <c:v>-25.49072</c:v>
                </c:pt>
                <c:pt idx="182">
                  <c:v>-28.55321</c:v>
                </c:pt>
                <c:pt idx="183">
                  <c:v>-30.715869999999999</c:v>
                </c:pt>
                <c:pt idx="184">
                  <c:v>-32.45232</c:v>
                </c:pt>
                <c:pt idx="185">
                  <c:v>-34.098239999999997</c:v>
                </c:pt>
                <c:pt idx="186">
                  <c:v>-35.688490000000002</c:v>
                </c:pt>
                <c:pt idx="187">
                  <c:v>-37.33164</c:v>
                </c:pt>
                <c:pt idx="188">
                  <c:v>-38.405070000000002</c:v>
                </c:pt>
                <c:pt idx="189">
                  <c:v>-42.724179999999997</c:v>
                </c:pt>
                <c:pt idx="190">
                  <c:v>-49.981749999999998</c:v>
                </c:pt>
                <c:pt idx="191">
                  <c:v>-42.936839999999997</c:v>
                </c:pt>
                <c:pt idx="192">
                  <c:v>-37.350540000000002</c:v>
                </c:pt>
                <c:pt idx="193">
                  <c:v>-31.242249999999999</c:v>
                </c:pt>
                <c:pt idx="194">
                  <c:v>-24.250900000000001</c:v>
                </c:pt>
                <c:pt idx="195">
                  <c:v>-33.960479999999997</c:v>
                </c:pt>
                <c:pt idx="196">
                  <c:v>-21.209399999999999</c:v>
                </c:pt>
                <c:pt idx="197">
                  <c:v>-28.64584</c:v>
                </c:pt>
                <c:pt idx="198">
                  <c:v>-34.186869999999999</c:v>
                </c:pt>
                <c:pt idx="199">
                  <c:v>-41.117339999999999</c:v>
                </c:pt>
                <c:pt idx="200">
                  <c:v>-46.050460000000001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059136"/>
        <c:axId val="114077696"/>
      </c:scatterChart>
      <c:scatterChart>
        <c:scatterStyle val="lineMarker"/>
        <c:varyColors val="0"/>
        <c:ser>
          <c:idx val="3"/>
          <c:order val="1"/>
          <c:tx>
            <c:strRef>
              <c:f>Sheet1!$D$1</c:f>
              <c:strCache>
                <c:ptCount val="1"/>
                <c:pt idx="0">
                  <c:v>RF Mon [deg]</c:v>
                </c:pt>
              </c:strCache>
            </c:strRef>
          </c:tx>
          <c:marker>
            <c:symbol val="none"/>
          </c:marker>
          <c:xVal>
            <c:numRef>
              <c:f>Sheet1!$B$2:$B$444</c:f>
              <c:numCache>
                <c:formatCode>0.00E+00</c:formatCode>
                <c:ptCount val="443"/>
                <c:pt idx="0">
                  <c:v>0.01</c:v>
                </c:pt>
                <c:pt idx="1">
                  <c:v>1.0471285E-2</c:v>
                </c:pt>
                <c:pt idx="2">
                  <c:v>1.0964781999999999E-2</c:v>
                </c:pt>
                <c:pt idx="3">
                  <c:v>1.1481536000000001E-2</c:v>
                </c:pt>
                <c:pt idx="4">
                  <c:v>1.2022644000000001E-2</c:v>
                </c:pt>
                <c:pt idx="5">
                  <c:v>1.2589254000000001E-2</c:v>
                </c:pt>
                <c:pt idx="6">
                  <c:v>1.3182566999999999E-2</c:v>
                </c:pt>
                <c:pt idx="7">
                  <c:v>1.3803843000000001E-2</c:v>
                </c:pt>
                <c:pt idx="8">
                  <c:v>1.4454397999999999E-2</c:v>
                </c:pt>
                <c:pt idx="9">
                  <c:v>1.5135612E-2</c:v>
                </c:pt>
                <c:pt idx="10">
                  <c:v>1.5848932E-2</c:v>
                </c:pt>
                <c:pt idx="11">
                  <c:v>1.6595868999999999E-2</c:v>
                </c:pt>
                <c:pt idx="12">
                  <c:v>1.7378008E-2</c:v>
                </c:pt>
                <c:pt idx="13">
                  <c:v>1.8197008999999997E-2</c:v>
                </c:pt>
                <c:pt idx="14">
                  <c:v>1.9054607000000001E-2</c:v>
                </c:pt>
                <c:pt idx="15">
                  <c:v>1.9952622999999999E-2</c:v>
                </c:pt>
                <c:pt idx="16">
                  <c:v>2.0892960999999998E-2</c:v>
                </c:pt>
                <c:pt idx="17">
                  <c:v>2.1877616000000003E-2</c:v>
                </c:pt>
                <c:pt idx="18">
                  <c:v>2.2908676999999999E-2</c:v>
                </c:pt>
                <c:pt idx="19">
                  <c:v>2.3988329000000003E-2</c:v>
                </c:pt>
                <c:pt idx="20">
                  <c:v>2.5118864000000001E-2</c:v>
                </c:pt>
                <c:pt idx="21">
                  <c:v>2.6302680000000002E-2</c:v>
                </c:pt>
                <c:pt idx="22">
                  <c:v>2.7542286999999999E-2</c:v>
                </c:pt>
                <c:pt idx="23">
                  <c:v>2.8840314999999998E-2</c:v>
                </c:pt>
                <c:pt idx="24">
                  <c:v>3.0199516999999999E-2</c:v>
                </c:pt>
                <c:pt idx="25">
                  <c:v>3.1622776999999998E-2</c:v>
                </c:pt>
                <c:pt idx="26">
                  <c:v>3.3113112E-2</c:v>
                </c:pt>
                <c:pt idx="27">
                  <c:v>3.4673684999999996E-2</c:v>
                </c:pt>
                <c:pt idx="28">
                  <c:v>3.6307804999999999E-2</c:v>
                </c:pt>
                <c:pt idx="29">
                  <c:v>3.8018940000000001E-2</c:v>
                </c:pt>
                <c:pt idx="30">
                  <c:v>3.9810716999999995E-2</c:v>
                </c:pt>
                <c:pt idx="31">
                  <c:v>4.1686938E-2</c:v>
                </c:pt>
                <c:pt idx="32">
                  <c:v>4.3651583000000001E-2</c:v>
                </c:pt>
                <c:pt idx="33">
                  <c:v>4.5708819000000005E-2</c:v>
                </c:pt>
                <c:pt idx="34">
                  <c:v>4.7863008999999998E-2</c:v>
                </c:pt>
                <c:pt idx="35">
                  <c:v>5.0118722999999997E-2</c:v>
                </c:pt>
                <c:pt idx="36">
                  <c:v>5.2480746000000002E-2</c:v>
                </c:pt>
                <c:pt idx="37">
                  <c:v>5.4954086999999999E-2</c:v>
                </c:pt>
                <c:pt idx="38">
                  <c:v>5.7543994000000001E-2</c:v>
                </c:pt>
                <c:pt idx="39">
                  <c:v>6.0255959000000005E-2</c:v>
                </c:pt>
                <c:pt idx="40">
                  <c:v>6.3095734000000001E-2</c:v>
                </c:pt>
                <c:pt idx="41">
                  <c:v>6.6069345000000002E-2</c:v>
                </c:pt>
                <c:pt idx="42">
                  <c:v>6.9183096999999999E-2</c:v>
                </c:pt>
                <c:pt idx="43">
                  <c:v>7.2443595999999999E-2</c:v>
                </c:pt>
                <c:pt idx="44">
                  <c:v>7.5857757999999997E-2</c:v>
                </c:pt>
                <c:pt idx="45">
                  <c:v>7.9432823E-2</c:v>
                </c:pt>
                <c:pt idx="46">
                  <c:v>8.3176376999999996E-2</c:v>
                </c:pt>
                <c:pt idx="47">
                  <c:v>8.7096358999999998E-2</c:v>
                </c:pt>
                <c:pt idx="48">
                  <c:v>9.1201084000000002E-2</c:v>
                </c:pt>
                <c:pt idx="49">
                  <c:v>9.5499259000000003E-2</c:v>
                </c:pt>
                <c:pt idx="50">
                  <c:v>0.1</c:v>
                </c:pt>
                <c:pt idx="51">
                  <c:v>0.10471285499999999</c:v>
                </c:pt>
                <c:pt idx="52">
                  <c:v>0.10964782000000001</c:v>
                </c:pt>
                <c:pt idx="53">
                  <c:v>0.11481536199999999</c:v>
                </c:pt>
                <c:pt idx="54">
                  <c:v>0.120226443</c:v>
                </c:pt>
                <c:pt idx="55">
                  <c:v>0.125892541</c:v>
                </c:pt>
                <c:pt idx="56">
                  <c:v>0.131825674</c:v>
                </c:pt>
                <c:pt idx="57">
                  <c:v>0.13803842600000002</c:v>
                </c:pt>
                <c:pt idx="58">
                  <c:v>0.14454397700000002</c:v>
                </c:pt>
                <c:pt idx="59">
                  <c:v>0.15135612500000001</c:v>
                </c:pt>
                <c:pt idx="60">
                  <c:v>0.15848931899999999</c:v>
                </c:pt>
                <c:pt idx="61">
                  <c:v>0.16595869099999999</c:v>
                </c:pt>
                <c:pt idx="62">
                  <c:v>0.173780083</c:v>
                </c:pt>
                <c:pt idx="63">
                  <c:v>0.181970086</c:v>
                </c:pt>
                <c:pt idx="64">
                  <c:v>0.19054607199999998</c:v>
                </c:pt>
                <c:pt idx="65">
                  <c:v>0.199526231</c:v>
                </c:pt>
                <c:pt idx="66">
                  <c:v>0.20892961300000001</c:v>
                </c:pt>
                <c:pt idx="67">
                  <c:v>0.21877616200000002</c:v>
                </c:pt>
                <c:pt idx="68">
                  <c:v>0.22908676500000003</c:v>
                </c:pt>
                <c:pt idx="69">
                  <c:v>0.239883292</c:v>
                </c:pt>
                <c:pt idx="70">
                  <c:v>0.25118864299999999</c:v>
                </c:pt>
                <c:pt idx="71">
                  <c:v>0.26302679899999998</c:v>
                </c:pt>
                <c:pt idx="72">
                  <c:v>0.27542286999999999</c:v>
                </c:pt>
                <c:pt idx="73">
                  <c:v>0.28840315</c:v>
                </c:pt>
                <c:pt idx="74">
                  <c:v>0.30199517200000003</c:v>
                </c:pt>
                <c:pt idx="75">
                  <c:v>0.31622776600000002</c:v>
                </c:pt>
                <c:pt idx="76">
                  <c:v>0.33113112099999997</c:v>
                </c:pt>
                <c:pt idx="77">
                  <c:v>0.34673684999999999</c:v>
                </c:pt>
                <c:pt idx="78">
                  <c:v>0.36307805500000001</c:v>
                </c:pt>
                <c:pt idx="79">
                  <c:v>0.38018939600000001</c:v>
                </c:pt>
                <c:pt idx="80">
                  <c:v>0.39810717099999998</c:v>
                </c:pt>
                <c:pt idx="81">
                  <c:v>0.41686938299999998</c:v>
                </c:pt>
                <c:pt idx="82">
                  <c:v>0.43651583199999999</c:v>
                </c:pt>
                <c:pt idx="83">
                  <c:v>0.45708819000000001</c:v>
                </c:pt>
                <c:pt idx="84">
                  <c:v>0.47863009200000001</c:v>
                </c:pt>
                <c:pt idx="85">
                  <c:v>0.50118723399999998</c:v>
                </c:pt>
                <c:pt idx="86">
                  <c:v>0.52480746</c:v>
                </c:pt>
                <c:pt idx="87">
                  <c:v>0.54954087399999996</c:v>
                </c:pt>
                <c:pt idx="88">
                  <c:v>0.57543993700000007</c:v>
                </c:pt>
                <c:pt idx="89">
                  <c:v>0.60255958600000004</c:v>
                </c:pt>
                <c:pt idx="90">
                  <c:v>0.63095734400000003</c:v>
                </c:pt>
                <c:pt idx="91">
                  <c:v>0.66069344799999996</c:v>
                </c:pt>
                <c:pt idx="92">
                  <c:v>0.69183097100000002</c:v>
                </c:pt>
                <c:pt idx="93">
                  <c:v>0.72443595999999999</c:v>
                </c:pt>
                <c:pt idx="94">
                  <c:v>0.758577575</c:v>
                </c:pt>
                <c:pt idx="95">
                  <c:v>0.79432823499999994</c:v>
                </c:pt>
                <c:pt idx="96">
                  <c:v>0.83176377099999999</c:v>
                </c:pt>
                <c:pt idx="97">
                  <c:v>0.87096359000000001</c:v>
                </c:pt>
                <c:pt idx="98">
                  <c:v>0.91201083900000002</c:v>
                </c:pt>
                <c:pt idx="99">
                  <c:v>0.95499258600000003</c:v>
                </c:pt>
                <c:pt idx="100">
                  <c:v>1</c:v>
                </c:pt>
                <c:pt idx="101">
                  <c:v>1.0471285479999999</c:v>
                </c:pt>
                <c:pt idx="102">
                  <c:v>1.0964781960000001</c:v>
                </c:pt>
                <c:pt idx="103">
                  <c:v>1.1481536210000001</c:v>
                </c:pt>
                <c:pt idx="104">
                  <c:v>1.202264435</c:v>
                </c:pt>
                <c:pt idx="105">
                  <c:v>1.258925412</c:v>
                </c:pt>
                <c:pt idx="106">
                  <c:v>1.318256739</c:v>
                </c:pt>
                <c:pt idx="107">
                  <c:v>1.380384265</c:v>
                </c:pt>
                <c:pt idx="108">
                  <c:v>1.445439771</c:v>
                </c:pt>
                <c:pt idx="109">
                  <c:v>1.5135612479999998</c:v>
                </c:pt>
                <c:pt idx="110">
                  <c:v>1.584893192</c:v>
                </c:pt>
                <c:pt idx="111">
                  <c:v>1.659586907</c:v>
                </c:pt>
                <c:pt idx="112">
                  <c:v>1.737800829</c:v>
                </c:pt>
                <c:pt idx="113">
                  <c:v>1.8197008589999999</c:v>
                </c:pt>
                <c:pt idx="114">
                  <c:v>1.9054607180000001</c:v>
                </c:pt>
                <c:pt idx="115">
                  <c:v>1.995262315</c:v>
                </c:pt>
                <c:pt idx="116">
                  <c:v>2.0892961310000002</c:v>
                </c:pt>
                <c:pt idx="117">
                  <c:v>2.1877616239999997</c:v>
                </c:pt>
                <c:pt idx="118">
                  <c:v>2.2908676529999998</c:v>
                </c:pt>
                <c:pt idx="119">
                  <c:v>2.3988329190000002</c:v>
                </c:pt>
                <c:pt idx="120">
                  <c:v>2.5118864319999998</c:v>
                </c:pt>
                <c:pt idx="121">
                  <c:v>2.6302679920000003</c:v>
                </c:pt>
                <c:pt idx="122">
                  <c:v>2.7542287030000003</c:v>
                </c:pt>
                <c:pt idx="123">
                  <c:v>2.8840315030000001</c:v>
                </c:pt>
                <c:pt idx="124">
                  <c:v>3.0199517200000003</c:v>
                </c:pt>
                <c:pt idx="125">
                  <c:v>3.16227766</c:v>
                </c:pt>
                <c:pt idx="126">
                  <c:v>3.3113112149999999</c:v>
                </c:pt>
                <c:pt idx="127">
                  <c:v>3.467368505</c:v>
                </c:pt>
                <c:pt idx="128">
                  <c:v>3.6307805480000002</c:v>
                </c:pt>
                <c:pt idx="129">
                  <c:v>3.8018939629999999</c:v>
                </c:pt>
                <c:pt idx="130">
                  <c:v>3.9810717059999998</c:v>
                </c:pt>
                <c:pt idx="131">
                  <c:v>4.168693835</c:v>
                </c:pt>
                <c:pt idx="132">
                  <c:v>4.3651583220000001</c:v>
                </c:pt>
                <c:pt idx="133">
                  <c:v>4.5708818959999995</c:v>
                </c:pt>
                <c:pt idx="134">
                  <c:v>4.7863009230000007</c:v>
                </c:pt>
                <c:pt idx="135">
                  <c:v>5.0118723359999997</c:v>
                </c:pt>
                <c:pt idx="136">
                  <c:v>5.248074602</c:v>
                </c:pt>
                <c:pt idx="137">
                  <c:v>5.4954087390000002</c:v>
                </c:pt>
                <c:pt idx="138">
                  <c:v>5.754399373</c:v>
                </c:pt>
                <c:pt idx="139">
                  <c:v>6.0255958609999993</c:v>
                </c:pt>
                <c:pt idx="140">
                  <c:v>6.3095734450000007</c:v>
                </c:pt>
                <c:pt idx="141">
                  <c:v>6.6069344800000005</c:v>
                </c:pt>
                <c:pt idx="142">
                  <c:v>6.9183097089999999</c:v>
                </c:pt>
                <c:pt idx="143">
                  <c:v>7.2443596010000002</c:v>
                </c:pt>
                <c:pt idx="144">
                  <c:v>7.5857757499999998</c:v>
                </c:pt>
                <c:pt idx="145">
                  <c:v>7.9432823470000002</c:v>
                </c:pt>
                <c:pt idx="146">
                  <c:v>8.3176377109999997</c:v>
                </c:pt>
                <c:pt idx="147">
                  <c:v>8.7096359000000003</c:v>
                </c:pt>
                <c:pt idx="148">
                  <c:v>9.120108393999999</c:v>
                </c:pt>
                <c:pt idx="149">
                  <c:v>9.5499258600000001</c:v>
                </c:pt>
                <c:pt idx="150">
                  <c:v>10</c:v>
                </c:pt>
                <c:pt idx="151">
                  <c:v>10.471285481000001</c:v>
                </c:pt>
                <c:pt idx="152">
                  <c:v>10.964781961</c:v>
                </c:pt>
                <c:pt idx="153">
                  <c:v>11.481536215</c:v>
                </c:pt>
                <c:pt idx="154">
                  <c:v>12.022644346000002</c:v>
                </c:pt>
                <c:pt idx="155">
                  <c:v>12.589254118000001</c:v>
                </c:pt>
                <c:pt idx="156">
                  <c:v>13.182567386000001</c:v>
                </c:pt>
                <c:pt idx="157">
                  <c:v>13.803842646</c:v>
                </c:pt>
                <c:pt idx="158">
                  <c:v>14.454397707</c:v>
                </c:pt>
                <c:pt idx="159">
                  <c:v>15.135612483999999</c:v>
                </c:pt>
                <c:pt idx="160">
                  <c:v>15.848931925</c:v>
                </c:pt>
                <c:pt idx="161">
                  <c:v>16.595869073999999</c:v>
                </c:pt>
                <c:pt idx="162">
                  <c:v>17.378008287</c:v>
                </c:pt>
                <c:pt idx="163">
                  <c:v>18.197008585999999</c:v>
                </c:pt>
                <c:pt idx="164">
                  <c:v>19.054607180000001</c:v>
                </c:pt>
                <c:pt idx="165">
                  <c:v>19.952623149999997</c:v>
                </c:pt>
                <c:pt idx="166">
                  <c:v>20.892961309</c:v>
                </c:pt>
                <c:pt idx="167">
                  <c:v>21.877616239000002</c:v>
                </c:pt>
                <c:pt idx="168">
                  <c:v>22.908676528000001</c:v>
                </c:pt>
                <c:pt idx="169">
                  <c:v>23.988329190000002</c:v>
                </c:pt>
                <c:pt idx="170">
                  <c:v>25.118864315</c:v>
                </c:pt>
                <c:pt idx="171">
                  <c:v>26.302679918999999</c:v>
                </c:pt>
                <c:pt idx="172">
                  <c:v>27.542287033000001</c:v>
                </c:pt>
                <c:pt idx="173">
                  <c:v>28.840315030999999</c:v>
                </c:pt>
                <c:pt idx="174">
                  <c:v>30.199517203999999</c:v>
                </c:pt>
                <c:pt idx="175">
                  <c:v>31.622776602000002</c:v>
                </c:pt>
                <c:pt idx="176">
                  <c:v>33.113112147999999</c:v>
                </c:pt>
                <c:pt idx="177">
                  <c:v>34.673685044999999</c:v>
                </c:pt>
                <c:pt idx="178">
                  <c:v>36.307805476999995</c:v>
                </c:pt>
                <c:pt idx="179">
                  <c:v>38.018939631999999</c:v>
                </c:pt>
                <c:pt idx="180">
                  <c:v>39.810717054999998</c:v>
                </c:pt>
                <c:pt idx="181">
                  <c:v>41.686938347000002</c:v>
                </c:pt>
                <c:pt idx="182">
                  <c:v>43.651583223999999</c:v>
                </c:pt>
                <c:pt idx="183">
                  <c:v>45.708818961000006</c:v>
                </c:pt>
                <c:pt idx="184">
                  <c:v>47.863009232000003</c:v>
                </c:pt>
                <c:pt idx="185">
                  <c:v>50.118723363000001</c:v>
                </c:pt>
                <c:pt idx="186">
                  <c:v>52.480746025000002</c:v>
                </c:pt>
                <c:pt idx="187">
                  <c:v>54.954087385999998</c:v>
                </c:pt>
                <c:pt idx="188">
                  <c:v>57.543993733999997</c:v>
                </c:pt>
                <c:pt idx="189">
                  <c:v>60.255958607000004</c:v>
                </c:pt>
                <c:pt idx="190">
                  <c:v>63.095734448000002</c:v>
                </c:pt>
                <c:pt idx="191">
                  <c:v>66.069344801</c:v>
                </c:pt>
                <c:pt idx="192">
                  <c:v>69.183097091999997</c:v>
                </c:pt>
                <c:pt idx="193">
                  <c:v>72.443596008</c:v>
                </c:pt>
                <c:pt idx="194">
                  <c:v>75.857757503000002</c:v>
                </c:pt>
                <c:pt idx="195">
                  <c:v>79.43282347200001</c:v>
                </c:pt>
                <c:pt idx="196">
                  <c:v>83.176377110000004</c:v>
                </c:pt>
                <c:pt idx="197">
                  <c:v>87.096358996000006</c:v>
                </c:pt>
                <c:pt idx="198">
                  <c:v>91.201083936000003</c:v>
                </c:pt>
                <c:pt idx="199">
                  <c:v>95.499258601999998</c:v>
                </c:pt>
                <c:pt idx="200">
                  <c:v>100</c:v>
                </c:pt>
              </c:numCache>
            </c:numRef>
          </c:xVal>
          <c:yVal>
            <c:numRef>
              <c:f>Sheet1!$D$2:$D$444</c:f>
              <c:numCache>
                <c:formatCode>0.00E+00</c:formatCode>
                <c:ptCount val="443"/>
                <c:pt idx="0">
                  <c:v>-0.47796889999999997</c:v>
                </c:pt>
                <c:pt idx="1">
                  <c:v>-0.59136710000000003</c:v>
                </c:pt>
                <c:pt idx="2">
                  <c:v>-0.76853119999999997</c:v>
                </c:pt>
                <c:pt idx="3">
                  <c:v>4.6710349999999998E-2</c:v>
                </c:pt>
                <c:pt idx="4">
                  <c:v>-0.4461503</c:v>
                </c:pt>
                <c:pt idx="5">
                  <c:v>-0.57836989999999999</c:v>
                </c:pt>
                <c:pt idx="6">
                  <c:v>-0.4350039</c:v>
                </c:pt>
                <c:pt idx="7">
                  <c:v>-0.30743700000000002</c:v>
                </c:pt>
                <c:pt idx="8">
                  <c:v>-0.36836029999999997</c:v>
                </c:pt>
                <c:pt idx="9">
                  <c:v>-0.43421300000000002</c:v>
                </c:pt>
                <c:pt idx="10">
                  <c:v>-0.50917639999999997</c:v>
                </c:pt>
                <c:pt idx="11">
                  <c:v>-0.29148819999999998</c:v>
                </c:pt>
                <c:pt idx="12">
                  <c:v>-0.74943000000000004</c:v>
                </c:pt>
                <c:pt idx="13">
                  <c:v>-0.50795100000000004</c:v>
                </c:pt>
                <c:pt idx="14">
                  <c:v>-0.44251249999999998</c:v>
                </c:pt>
                <c:pt idx="15">
                  <c:v>-0.26335140000000001</c:v>
                </c:pt>
                <c:pt idx="16">
                  <c:v>-0.4308748</c:v>
                </c:pt>
                <c:pt idx="17">
                  <c:v>-0.67387589999999997</c:v>
                </c:pt>
                <c:pt idx="18">
                  <c:v>-0.66887350000000001</c:v>
                </c:pt>
                <c:pt idx="19">
                  <c:v>-0.72096329999999997</c:v>
                </c:pt>
                <c:pt idx="20">
                  <c:v>-0.56188780000000005</c:v>
                </c:pt>
                <c:pt idx="21">
                  <c:v>-0.64517449999999998</c:v>
                </c:pt>
                <c:pt idx="22">
                  <c:v>-0.66682030000000003</c:v>
                </c:pt>
                <c:pt idx="23">
                  <c:v>-0.71402589999999999</c:v>
                </c:pt>
                <c:pt idx="24">
                  <c:v>-0.57270549999999998</c:v>
                </c:pt>
                <c:pt idx="25">
                  <c:v>-0.78721059999999998</c:v>
                </c:pt>
                <c:pt idx="26">
                  <c:v>-0.80992220000000004</c:v>
                </c:pt>
                <c:pt idx="27">
                  <c:v>-0.66184980000000004</c:v>
                </c:pt>
                <c:pt idx="28">
                  <c:v>-0.65671650000000004</c:v>
                </c:pt>
                <c:pt idx="29">
                  <c:v>-0.72102820000000001</c:v>
                </c:pt>
                <c:pt idx="30">
                  <c:v>-0.63462359999999995</c:v>
                </c:pt>
                <c:pt idx="31">
                  <c:v>-0.70320240000000001</c:v>
                </c:pt>
                <c:pt idx="32">
                  <c:v>-0.73940550000000005</c:v>
                </c:pt>
                <c:pt idx="33">
                  <c:v>-0.70120179999999999</c:v>
                </c:pt>
                <c:pt idx="34">
                  <c:v>-0.64508310000000002</c:v>
                </c:pt>
                <c:pt idx="35">
                  <c:v>-0.65335390000000004</c:v>
                </c:pt>
                <c:pt idx="36">
                  <c:v>-0.57707339999999996</c:v>
                </c:pt>
                <c:pt idx="37">
                  <c:v>-0.58418579999999998</c:v>
                </c:pt>
                <c:pt idx="38">
                  <c:v>-0.60106999999999999</c:v>
                </c:pt>
                <c:pt idx="39">
                  <c:v>-0.56452670000000005</c:v>
                </c:pt>
                <c:pt idx="40">
                  <c:v>-0.50510750000000004</c:v>
                </c:pt>
                <c:pt idx="41">
                  <c:v>-0.68388439999999995</c:v>
                </c:pt>
                <c:pt idx="42">
                  <c:v>-0.50940510000000006</c:v>
                </c:pt>
                <c:pt idx="43">
                  <c:v>-0.57058629999999999</c:v>
                </c:pt>
                <c:pt idx="44">
                  <c:v>-0.60075590000000001</c:v>
                </c:pt>
                <c:pt idx="45">
                  <c:v>-0.52537659999999997</c:v>
                </c:pt>
                <c:pt idx="46">
                  <c:v>-0.53170269999999997</c:v>
                </c:pt>
                <c:pt idx="47">
                  <c:v>-0.49790820000000002</c:v>
                </c:pt>
                <c:pt idx="48">
                  <c:v>-0.50193699999999997</c:v>
                </c:pt>
                <c:pt idx="49">
                  <c:v>-0.51734420000000003</c:v>
                </c:pt>
                <c:pt idx="50">
                  <c:v>-0.52575499999999997</c:v>
                </c:pt>
                <c:pt idx="51">
                  <c:v>-0.43941350000000001</c:v>
                </c:pt>
                <c:pt idx="52">
                  <c:v>-0.47701880000000002</c:v>
                </c:pt>
                <c:pt idx="53">
                  <c:v>-0.43909890000000001</c:v>
                </c:pt>
                <c:pt idx="54">
                  <c:v>-0.38254329999999998</c:v>
                </c:pt>
                <c:pt idx="55">
                  <c:v>-0.39727099999999999</c:v>
                </c:pt>
                <c:pt idx="56">
                  <c:v>-0.38359480000000001</c:v>
                </c:pt>
                <c:pt idx="57">
                  <c:v>-0.38772990000000002</c:v>
                </c:pt>
                <c:pt idx="58">
                  <c:v>-0.30828060000000002</c:v>
                </c:pt>
                <c:pt idx="59">
                  <c:v>-0.35329260000000001</c:v>
                </c:pt>
                <c:pt idx="60">
                  <c:v>-0.36002679999999998</c:v>
                </c:pt>
                <c:pt idx="61">
                  <c:v>-0.29078779999999999</c:v>
                </c:pt>
                <c:pt idx="62">
                  <c:v>-0.28757250000000001</c:v>
                </c:pt>
                <c:pt idx="63">
                  <c:v>-0.28888900000000001</c:v>
                </c:pt>
                <c:pt idx="64">
                  <c:v>-0.3188243</c:v>
                </c:pt>
                <c:pt idx="65">
                  <c:v>-0.25589600000000001</c:v>
                </c:pt>
                <c:pt idx="66">
                  <c:v>-0.2192056</c:v>
                </c:pt>
                <c:pt idx="67">
                  <c:v>-0.2150724</c:v>
                </c:pt>
                <c:pt idx="68">
                  <c:v>-0.2361249</c:v>
                </c:pt>
                <c:pt idx="69">
                  <c:v>-0.155029</c:v>
                </c:pt>
                <c:pt idx="70">
                  <c:v>-0.16331100000000001</c:v>
                </c:pt>
                <c:pt idx="71">
                  <c:v>-0.1088908</c:v>
                </c:pt>
                <c:pt idx="72">
                  <c:v>-0.12852559999999999</c:v>
                </c:pt>
                <c:pt idx="73">
                  <c:v>-0.10521129999999999</c:v>
                </c:pt>
                <c:pt idx="74">
                  <c:v>-3.2561600000000003E-2</c:v>
                </c:pt>
                <c:pt idx="75">
                  <c:v>-8.8536970000000006E-2</c:v>
                </c:pt>
                <c:pt idx="76">
                  <c:v>3.0394749999999998E-3</c:v>
                </c:pt>
                <c:pt idx="77">
                  <c:v>-1.812356E-2</c:v>
                </c:pt>
                <c:pt idx="78">
                  <c:v>-2.3627479999999999E-2</c:v>
                </c:pt>
                <c:pt idx="79">
                  <c:v>-4.4474689999999997E-2</c:v>
                </c:pt>
                <c:pt idx="80">
                  <c:v>3.9786120000000001E-2</c:v>
                </c:pt>
                <c:pt idx="81">
                  <c:v>0.12388150000000001</c:v>
                </c:pt>
                <c:pt idx="82">
                  <c:v>7.3921899999999999E-2</c:v>
                </c:pt>
                <c:pt idx="83">
                  <c:v>0.18861919999999999</c:v>
                </c:pt>
                <c:pt idx="84">
                  <c:v>0.18895120000000001</c:v>
                </c:pt>
                <c:pt idx="85">
                  <c:v>0.17659759999999999</c:v>
                </c:pt>
                <c:pt idx="86">
                  <c:v>0.1065937</c:v>
                </c:pt>
                <c:pt idx="87">
                  <c:v>0.19498389999999999</c:v>
                </c:pt>
                <c:pt idx="88">
                  <c:v>0.3243355</c:v>
                </c:pt>
                <c:pt idx="89">
                  <c:v>0.32742539999999998</c:v>
                </c:pt>
                <c:pt idx="90">
                  <c:v>0.37044189999999999</c:v>
                </c:pt>
                <c:pt idx="91">
                  <c:v>0.37261270000000002</c:v>
                </c:pt>
                <c:pt idx="92">
                  <c:v>0.29542230000000003</c:v>
                </c:pt>
                <c:pt idx="93">
                  <c:v>0.55094719999999997</c:v>
                </c:pt>
                <c:pt idx="94">
                  <c:v>0.42596729999999999</c:v>
                </c:pt>
                <c:pt idx="95">
                  <c:v>0.43204670000000001</c:v>
                </c:pt>
                <c:pt idx="96">
                  <c:v>0.48599769999999998</c:v>
                </c:pt>
                <c:pt idx="97">
                  <c:v>0.56882549999999998</c:v>
                </c:pt>
                <c:pt idx="98">
                  <c:v>0.56913950000000002</c:v>
                </c:pt>
                <c:pt idx="99">
                  <c:v>0.6034699</c:v>
                </c:pt>
                <c:pt idx="100">
                  <c:v>0.58142389999999999</c:v>
                </c:pt>
                <c:pt idx="101">
                  <c:v>0.70409140000000003</c:v>
                </c:pt>
                <c:pt idx="102">
                  <c:v>0.73523859999999996</c:v>
                </c:pt>
                <c:pt idx="103">
                  <c:v>0.7620789</c:v>
                </c:pt>
                <c:pt idx="104">
                  <c:v>0.89394929999999995</c:v>
                </c:pt>
                <c:pt idx="105">
                  <c:v>0.90059979999999995</c:v>
                </c:pt>
                <c:pt idx="106">
                  <c:v>0.82905549999999995</c:v>
                </c:pt>
                <c:pt idx="107">
                  <c:v>1.0448770000000001</c:v>
                </c:pt>
                <c:pt idx="108">
                  <c:v>0.96749459999999998</c:v>
                </c:pt>
                <c:pt idx="109">
                  <c:v>1.1141049999999999</c:v>
                </c:pt>
                <c:pt idx="110">
                  <c:v>1.201022</c:v>
                </c:pt>
                <c:pt idx="111">
                  <c:v>1.1846920000000001</c:v>
                </c:pt>
                <c:pt idx="112">
                  <c:v>1.28203</c:v>
                </c:pt>
                <c:pt idx="113">
                  <c:v>1.3374760000000001</c:v>
                </c:pt>
                <c:pt idx="114">
                  <c:v>1.4121440000000001</c:v>
                </c:pt>
                <c:pt idx="115">
                  <c:v>1.478788</c:v>
                </c:pt>
                <c:pt idx="116">
                  <c:v>1.4103939999999999</c:v>
                </c:pt>
                <c:pt idx="117">
                  <c:v>1.6281019999999999</c:v>
                </c:pt>
                <c:pt idx="118">
                  <c:v>1.664315</c:v>
                </c:pt>
                <c:pt idx="119">
                  <c:v>1.7572000000000001</c:v>
                </c:pt>
                <c:pt idx="120">
                  <c:v>1.8015049999999999</c:v>
                </c:pt>
                <c:pt idx="121">
                  <c:v>1.9228829999999999</c:v>
                </c:pt>
                <c:pt idx="122">
                  <c:v>1.930485</c:v>
                </c:pt>
                <c:pt idx="123">
                  <c:v>2.078443</c:v>
                </c:pt>
                <c:pt idx="124">
                  <c:v>2.1212909999999998</c:v>
                </c:pt>
                <c:pt idx="125">
                  <c:v>2.1924830000000002</c:v>
                </c:pt>
                <c:pt idx="126">
                  <c:v>2.3004820000000001</c:v>
                </c:pt>
                <c:pt idx="127">
                  <c:v>2.3962910000000002</c:v>
                </c:pt>
                <c:pt idx="128">
                  <c:v>2.5395970000000001</c:v>
                </c:pt>
                <c:pt idx="129">
                  <c:v>2.6599219999999999</c:v>
                </c:pt>
                <c:pt idx="130">
                  <c:v>2.6875710000000002</c:v>
                </c:pt>
                <c:pt idx="131">
                  <c:v>2.7617940000000001</c:v>
                </c:pt>
                <c:pt idx="132">
                  <c:v>2.9439920000000002</c:v>
                </c:pt>
                <c:pt idx="133">
                  <c:v>2.9735290000000001</c:v>
                </c:pt>
                <c:pt idx="134">
                  <c:v>3.266416</c:v>
                </c:pt>
                <c:pt idx="135">
                  <c:v>3.2464360000000001</c:v>
                </c:pt>
                <c:pt idx="136">
                  <c:v>3.324748</c:v>
                </c:pt>
                <c:pt idx="137">
                  <c:v>3.5477940000000001</c:v>
                </c:pt>
                <c:pt idx="138">
                  <c:v>3.6527440000000002</c:v>
                </c:pt>
                <c:pt idx="139">
                  <c:v>3.742448</c:v>
                </c:pt>
                <c:pt idx="140">
                  <c:v>3.9287890000000001</c:v>
                </c:pt>
                <c:pt idx="141">
                  <c:v>3.9811079999999999</c:v>
                </c:pt>
                <c:pt idx="142">
                  <c:v>4.161009</c:v>
                </c:pt>
                <c:pt idx="143">
                  <c:v>4.3023689999999997</c:v>
                </c:pt>
                <c:pt idx="144">
                  <c:v>4.4621890000000004</c:v>
                </c:pt>
                <c:pt idx="145">
                  <c:v>4.6119820000000002</c:v>
                </c:pt>
                <c:pt idx="146">
                  <c:v>4.6096560000000002</c:v>
                </c:pt>
                <c:pt idx="147">
                  <c:v>4.794524</c:v>
                </c:pt>
                <c:pt idx="148">
                  <c:v>4.9130919999999998</c:v>
                </c:pt>
                <c:pt idx="149">
                  <c:v>5.0400289999999996</c:v>
                </c:pt>
                <c:pt idx="150">
                  <c:v>5.1195349999999999</c:v>
                </c:pt>
                <c:pt idx="151">
                  <c:v>5.0996100000000002</c:v>
                </c:pt>
                <c:pt idx="152">
                  <c:v>5.2501059999999997</c:v>
                </c:pt>
                <c:pt idx="153">
                  <c:v>5.1608650000000003</c:v>
                </c:pt>
                <c:pt idx="154">
                  <c:v>5.2749059999999997</c:v>
                </c:pt>
                <c:pt idx="155">
                  <c:v>5.3679449999999997</c:v>
                </c:pt>
                <c:pt idx="156">
                  <c:v>5.2381659999999997</c:v>
                </c:pt>
                <c:pt idx="157">
                  <c:v>5.192412</c:v>
                </c:pt>
                <c:pt idx="158">
                  <c:v>5.2990880000000002</c:v>
                </c:pt>
                <c:pt idx="159">
                  <c:v>5.1130129999999996</c:v>
                </c:pt>
                <c:pt idx="160">
                  <c:v>4.9585229999999996</c:v>
                </c:pt>
                <c:pt idx="161">
                  <c:v>4.7447090000000003</c:v>
                </c:pt>
                <c:pt idx="162">
                  <c:v>4.5148580000000003</c:v>
                </c:pt>
                <c:pt idx="163">
                  <c:v>4.2691840000000001</c:v>
                </c:pt>
                <c:pt idx="164">
                  <c:v>4.0552739999999998</c:v>
                </c:pt>
                <c:pt idx="165">
                  <c:v>3.6142699999999999</c:v>
                </c:pt>
                <c:pt idx="166">
                  <c:v>3.2913760000000001</c:v>
                </c:pt>
                <c:pt idx="167">
                  <c:v>2.2631700000000001</c:v>
                </c:pt>
                <c:pt idx="168">
                  <c:v>-1.339804</c:v>
                </c:pt>
                <c:pt idx="169">
                  <c:v>-54.002969999999998</c:v>
                </c:pt>
                <c:pt idx="170">
                  <c:v>-43.09272</c:v>
                </c:pt>
                <c:pt idx="171">
                  <c:v>-3.7895690000000002</c:v>
                </c:pt>
                <c:pt idx="172">
                  <c:v>5.6620609999999996</c:v>
                </c:pt>
                <c:pt idx="173">
                  <c:v>19.75292</c:v>
                </c:pt>
                <c:pt idx="174">
                  <c:v>70.852490000000003</c:v>
                </c:pt>
                <c:pt idx="175">
                  <c:v>126.50490000000001</c:v>
                </c:pt>
                <c:pt idx="176">
                  <c:v>139.02879999999999</c:v>
                </c:pt>
                <c:pt idx="177">
                  <c:v>139.5907</c:v>
                </c:pt>
                <c:pt idx="178">
                  <c:v>131.27629999999999</c:v>
                </c:pt>
                <c:pt idx="179">
                  <c:v>98.810490000000001</c:v>
                </c:pt>
                <c:pt idx="180">
                  <c:v>23.5944</c:v>
                </c:pt>
                <c:pt idx="181">
                  <c:v>-3.2067100000000002</c:v>
                </c:pt>
                <c:pt idx="182">
                  <c:v>-12.97753</c:v>
                </c:pt>
                <c:pt idx="183">
                  <c:v>-18.30378</c:v>
                </c:pt>
                <c:pt idx="184">
                  <c:v>-21.191569999999999</c:v>
                </c:pt>
                <c:pt idx="185">
                  <c:v>-23.9269</c:v>
                </c:pt>
                <c:pt idx="186">
                  <c:v>-24.965589999999999</c:v>
                </c:pt>
                <c:pt idx="187">
                  <c:v>-25.62557</c:v>
                </c:pt>
                <c:pt idx="188">
                  <c:v>-29.274719999999999</c:v>
                </c:pt>
                <c:pt idx="189">
                  <c:v>-104.09099999999999</c:v>
                </c:pt>
                <c:pt idx="190">
                  <c:v>80.900229999999993</c:v>
                </c:pt>
                <c:pt idx="191">
                  <c:v>91.355980000000002</c:v>
                </c:pt>
                <c:pt idx="192">
                  <c:v>99.112819999999999</c:v>
                </c:pt>
                <c:pt idx="193">
                  <c:v>94.533680000000004</c:v>
                </c:pt>
                <c:pt idx="194">
                  <c:v>55.077399999999997</c:v>
                </c:pt>
                <c:pt idx="195">
                  <c:v>64.872320000000002</c:v>
                </c:pt>
                <c:pt idx="196">
                  <c:v>10.113810000000001</c:v>
                </c:pt>
                <c:pt idx="197">
                  <c:v>-33.024439999999998</c:v>
                </c:pt>
                <c:pt idx="198">
                  <c:v>-40.070599999999999</c:v>
                </c:pt>
                <c:pt idx="199">
                  <c:v>-41.732399999999998</c:v>
                </c:pt>
                <c:pt idx="200">
                  <c:v>50.325029999999998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081152"/>
        <c:axId val="114079616"/>
      </c:scatterChart>
      <c:valAx>
        <c:axId val="114059136"/>
        <c:scaling>
          <c:logBase val="10"/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Freq. [MHz]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114077696"/>
        <c:crossesAt val="-100"/>
        <c:crossBetween val="midCat"/>
      </c:valAx>
      <c:valAx>
        <c:axId val="114077696"/>
        <c:scaling>
          <c:orientation val="minMax"/>
          <c:max val="-37"/>
          <c:min val="-43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Gain [dB]</a:t>
                </a:r>
              </a:p>
            </c:rich>
          </c:tx>
          <c:layout>
            <c:manualLayout>
              <c:xMode val="edge"/>
              <c:yMode val="edge"/>
              <c:x val="8.7288597926895792E-3"/>
              <c:y val="0.11416196263138342"/>
            </c:manualLayout>
          </c:layout>
          <c:overlay val="0"/>
          <c:spPr>
            <a:solidFill>
              <a:schemeClr val="bg2">
                <a:lumMod val="90000"/>
              </a:schemeClr>
            </a:solidFill>
          </c:spPr>
        </c:title>
        <c:numFmt formatCode="General" sourceLinked="0"/>
        <c:majorTickMark val="out"/>
        <c:minorTickMark val="none"/>
        <c:tickLblPos val="nextTo"/>
        <c:crossAx val="114059136"/>
        <c:crossesAt val="1.0000000000000002E-2"/>
        <c:crossBetween val="midCat"/>
      </c:valAx>
      <c:valAx>
        <c:axId val="114079616"/>
        <c:scaling>
          <c:orientation val="minMax"/>
          <c:max val="180"/>
          <c:min val="-180"/>
        </c:scaling>
        <c:delete val="0"/>
        <c:axPos val="r"/>
        <c:numFmt formatCode="General" sourceLinked="0"/>
        <c:majorTickMark val="out"/>
        <c:minorTickMark val="none"/>
        <c:tickLblPos val="nextTo"/>
        <c:crossAx val="114081152"/>
        <c:crosses val="max"/>
        <c:crossBetween val="midCat"/>
        <c:majorUnit val="45"/>
      </c:valAx>
      <c:valAx>
        <c:axId val="114081152"/>
        <c:scaling>
          <c:logBase val="10"/>
          <c:orientation val="minMax"/>
        </c:scaling>
        <c:delete val="1"/>
        <c:axPos val="b"/>
        <c:numFmt formatCode="0.00E+00" sourceLinked="1"/>
        <c:majorTickMark val="out"/>
        <c:minorTickMark val="none"/>
        <c:tickLblPos val="nextTo"/>
        <c:crossAx val="11407961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773836474343516"/>
          <c:y val="9.6692369849188609E-2"/>
          <c:w val="0.66463772224871231"/>
          <c:h val="7.8236795742997869E-2"/>
        </c:manualLayout>
      </c:layout>
      <c:overlay val="0"/>
      <c:spPr>
        <a:solidFill>
          <a:schemeClr val="bg2">
            <a:lumMod val="90000"/>
          </a:schemeClr>
        </a:solidFill>
      </c:spPr>
    </c:legend>
    <c:plotVisOnly val="1"/>
    <c:dispBlanksAs val="gap"/>
    <c:showDLblsOverMax val="0"/>
  </c:chart>
  <c:txPr>
    <a:bodyPr/>
    <a:lstStyle/>
    <a:p>
      <a:pPr>
        <a:defRPr sz="1200" b="1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8454" y="6505600"/>
            <a:ext cx="8191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  <a:latin typeface="Constantia" pitchFamily="18" charset="0"/>
              </a:rPr>
              <a:t>H. Damerau, S. Hancock, CERN/GSI Meeting on RF Manipulations and LLRF in Hadron Synchrotrons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78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Master-Titelformat zu bearbeiten.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9/9/2014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12" name="Picture 11" descr="liu_ppt-03.jp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9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gif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notesSlide" Target="../notesSlides/notesSlide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ab-div.web.cern.ch/ab-div/Meetings/APC/2005/apc050609/JL_Vallet_slides.pdf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microsoft.com/office/2007/relationships/media" Target="../media/media3.avi"/><Relationship Id="rId7" Type="http://schemas.openxmlformats.org/officeDocument/2006/relationships/image" Target="../media/image61.png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notesSlide" Target="../notesSlides/notesSlide36.xml"/><Relationship Id="rId5" Type="http://schemas.openxmlformats.org/officeDocument/2006/relationships/slideLayout" Target="../slideLayouts/slideLayout14.xml"/><Relationship Id="rId4" Type="http://schemas.openxmlformats.org/officeDocument/2006/relationships/video" Target="../media/media3.avi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Low-level and high-power RF for PS damper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2" cstate="print"/>
          <a:srcRect l="4363" r="32807"/>
          <a:stretch/>
        </p:blipFill>
        <p:spPr bwMode="auto">
          <a:xfrm>
            <a:off x="6867526" y="785065"/>
            <a:ext cx="890026" cy="134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7543800" y="2271296"/>
            <a:ext cx="762000" cy="76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6324600" y="2271296"/>
            <a:ext cx="762000" cy="76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Isosceles Triangle 4"/>
          <p:cNvSpPr/>
          <p:nvPr/>
        </p:nvSpPr>
        <p:spPr>
          <a:xfrm rot="5400000">
            <a:off x="6496050" y="2442746"/>
            <a:ext cx="457200" cy="4191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/>
          <p:cNvSpPr/>
          <p:nvPr/>
        </p:nvSpPr>
        <p:spPr>
          <a:xfrm rot="16200000">
            <a:off x="7696200" y="2442746"/>
            <a:ext cx="457200" cy="4191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239000" y="1459128"/>
            <a:ext cx="0" cy="119316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7391400" y="1459128"/>
            <a:ext cx="0" cy="119316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2" idx="3"/>
          </p:cNvCxnSpPr>
          <p:nvPr/>
        </p:nvCxnSpPr>
        <p:spPr>
          <a:xfrm>
            <a:off x="7086600" y="2652296"/>
            <a:ext cx="1524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0" name="Straight Connector 5119"/>
          <p:cNvCxnSpPr>
            <a:endCxn id="4" idx="1"/>
          </p:cNvCxnSpPr>
          <p:nvPr/>
        </p:nvCxnSpPr>
        <p:spPr>
          <a:xfrm>
            <a:off x="7391400" y="2652295"/>
            <a:ext cx="152400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22" idx="1"/>
          </p:cNvCxnSpPr>
          <p:nvPr/>
        </p:nvCxnSpPr>
        <p:spPr>
          <a:xfrm>
            <a:off x="5943600" y="2652295"/>
            <a:ext cx="381000" cy="1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8305800" y="2652296"/>
            <a:ext cx="38100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5943600" y="2652296"/>
            <a:ext cx="0" cy="762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8686800" y="2652296"/>
            <a:ext cx="0" cy="762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7024407" y="3261896"/>
            <a:ext cx="576263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>
            <a:endCxn id="44" idx="1"/>
          </p:cNvCxnSpPr>
          <p:nvPr/>
        </p:nvCxnSpPr>
        <p:spPr>
          <a:xfrm>
            <a:off x="5943600" y="3414296"/>
            <a:ext cx="108080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615237" y="3414296"/>
            <a:ext cx="108080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0" name="TextBox 5129"/>
          <p:cNvSpPr txBox="1"/>
          <p:nvPr/>
        </p:nvSpPr>
        <p:spPr>
          <a:xfrm>
            <a:off x="7045164" y="3282077"/>
            <a:ext cx="540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nstantia" panose="02030602050306030303" pitchFamily="18" charset="0"/>
              </a:rPr>
              <a:t>-3 dB</a:t>
            </a:r>
            <a:endParaRPr lang="en-GB" sz="1200" b="1" dirty="0">
              <a:latin typeface="Constantia" panose="02030602050306030303" pitchFamily="18" charset="0"/>
            </a:endParaRPr>
          </a:p>
        </p:txBody>
      </p:sp>
      <p:cxnSp>
        <p:nvCxnSpPr>
          <p:cNvPr id="50" name="Straight Arrow Connector 49"/>
          <p:cNvCxnSpPr>
            <a:endCxn id="44" idx="2"/>
          </p:cNvCxnSpPr>
          <p:nvPr/>
        </p:nvCxnSpPr>
        <p:spPr>
          <a:xfrm flipH="1" flipV="1">
            <a:off x="7312539" y="3566696"/>
            <a:ext cx="2666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3" name="Rectangle 5132"/>
          <p:cNvSpPr/>
          <p:nvPr/>
        </p:nvSpPr>
        <p:spPr>
          <a:xfrm>
            <a:off x="5715000" y="671096"/>
            <a:ext cx="3200400" cy="3505200"/>
          </a:xfrm>
          <a:prstGeom prst="rect">
            <a:avLst/>
          </a:prstGeom>
          <a:noFill/>
          <a:ln w="127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5723965" y="693063"/>
            <a:ext cx="47961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100" b="1" dirty="0" smtClean="0">
                <a:latin typeface="Constantia" panose="02030602050306030303" pitchFamily="18" charset="0"/>
              </a:rPr>
              <a:t>6</a:t>
            </a:r>
            <a:r>
              <a:rPr lang="en-US" sz="2100" b="1" dirty="0" smtClean="0">
                <a:latin typeface="Constantia" panose="02030602050306030303" pitchFamily="18" charset="0"/>
                <a:sym typeface="Symbol"/>
              </a:rPr>
              <a:t></a:t>
            </a:r>
            <a:endParaRPr lang="en-US" sz="2100" b="1" dirty="0" smtClean="0">
              <a:latin typeface="Constantia" panose="02030602050306030303" pitchFamily="18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5486400" y="4100096"/>
            <a:ext cx="182613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5029200" y="3947696"/>
            <a:ext cx="45720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5486400" y="4252496"/>
            <a:ext cx="5333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5486400" y="4404896"/>
            <a:ext cx="5333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5486400" y="4557296"/>
            <a:ext cx="5333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5486400" y="4709696"/>
            <a:ext cx="5333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5486400" y="4862096"/>
            <a:ext cx="5333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 rot="16200000">
            <a:off x="4676553" y="4350290"/>
            <a:ext cx="11624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Constantia" panose="02030602050306030303" pitchFamily="18" charset="0"/>
              </a:rPr>
              <a:t>Splitter + amp.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3429000" y="4061996"/>
            <a:ext cx="1295400" cy="859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4724400" y="4481096"/>
            <a:ext cx="3047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endCxn id="126" idx="2"/>
          </p:cNvCxnSpPr>
          <p:nvPr/>
        </p:nvCxnSpPr>
        <p:spPr>
          <a:xfrm flipV="1">
            <a:off x="4076700" y="4921434"/>
            <a:ext cx="0" cy="397862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>
            <a:off x="2819400" y="4481094"/>
            <a:ext cx="609600" cy="2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406140" y="4123432"/>
            <a:ext cx="1350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Coupled-bunch feedback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3352800" y="1204496"/>
            <a:ext cx="3959738" cy="2857500"/>
            <a:chOff x="2971800" y="1356896"/>
            <a:chExt cx="3959738" cy="2857500"/>
          </a:xfrm>
        </p:grpSpPr>
        <p:cxnSp>
          <p:nvCxnSpPr>
            <p:cNvPr id="57" name="Straight Arrow Connector 56"/>
            <p:cNvCxnSpPr/>
            <p:nvPr/>
          </p:nvCxnSpPr>
          <p:spPr>
            <a:xfrm flipH="1">
              <a:off x="5105400" y="1527661"/>
              <a:ext cx="1826138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ectangle 103"/>
            <p:cNvSpPr/>
            <p:nvPr/>
          </p:nvSpPr>
          <p:spPr>
            <a:xfrm>
              <a:off x="4648200" y="1356896"/>
              <a:ext cx="457200" cy="10668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TextBox 104"/>
            <p:cNvSpPr txBox="1"/>
            <p:nvPr/>
          </p:nvSpPr>
          <p:spPr>
            <a:xfrm rot="16200000">
              <a:off x="4353390" y="1751796"/>
              <a:ext cx="10468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Constantia" panose="02030602050306030303" pitchFamily="18" charset="0"/>
                </a:rPr>
                <a:t>Comb. + att.</a:t>
              </a:r>
              <a:endParaRPr lang="en-GB" sz="1200" b="1" dirty="0">
                <a:latin typeface="Constantia" panose="02030602050306030303" pitchFamily="18" charset="0"/>
              </a:endParaRPr>
            </a:p>
          </p:txBody>
        </p:sp>
        <p:cxnSp>
          <p:nvCxnSpPr>
            <p:cNvPr id="106" name="Straight Arrow Connector 105"/>
            <p:cNvCxnSpPr/>
            <p:nvPr/>
          </p:nvCxnSpPr>
          <p:spPr>
            <a:xfrm flipH="1">
              <a:off x="5108068" y="1661696"/>
              <a:ext cx="530727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 flipH="1">
              <a:off x="5108073" y="1814096"/>
              <a:ext cx="530727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 flipH="1">
              <a:off x="5108073" y="1966496"/>
              <a:ext cx="530727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5105400" y="2118896"/>
              <a:ext cx="530727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H="1">
              <a:off x="5105400" y="2271296"/>
              <a:ext cx="530727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3048000" y="3566696"/>
              <a:ext cx="1295400" cy="6477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3" name="Straight Arrow Connector 112"/>
            <p:cNvCxnSpPr/>
            <p:nvPr/>
          </p:nvCxnSpPr>
          <p:spPr>
            <a:xfrm flipH="1" flipV="1">
              <a:off x="3695700" y="1890295"/>
              <a:ext cx="949828" cy="2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>
              <a:endCxn id="52" idx="0"/>
            </p:cNvCxnSpPr>
            <p:nvPr/>
          </p:nvCxnSpPr>
          <p:spPr>
            <a:xfrm>
              <a:off x="3695700" y="1890296"/>
              <a:ext cx="0" cy="167640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>
              <a:off x="2971800" y="3635752"/>
              <a:ext cx="14477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Constantia" panose="02030602050306030303" pitchFamily="18" charset="0"/>
                </a:rPr>
                <a:t>Beam-loading compensation</a:t>
              </a:r>
              <a:endParaRPr lang="en-GB" sz="1400" b="1" dirty="0">
                <a:solidFill>
                  <a:schemeClr val="bg1"/>
                </a:solidFill>
                <a:latin typeface="Constantia" panose="02030602050306030303" pitchFamily="18" charset="0"/>
              </a:endParaRPr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586009" y="3998104"/>
            <a:ext cx="1385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>
                <a:solidFill>
                  <a:srgbClr val="C0504D"/>
                </a:solidFill>
                <a:latin typeface="Constantia" pitchFamily="18" charset="0"/>
              </a:rPr>
              <a:t>Wall current monitor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cxnSp>
        <p:nvCxnSpPr>
          <p:cNvPr id="150" name="Straight Arrow Connector 149"/>
          <p:cNvCxnSpPr/>
          <p:nvPr/>
        </p:nvCxnSpPr>
        <p:spPr>
          <a:xfrm flipH="1">
            <a:off x="2819400" y="5319297"/>
            <a:ext cx="1254628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/>
          <p:cNvSpPr/>
          <p:nvPr/>
        </p:nvSpPr>
        <p:spPr>
          <a:xfrm>
            <a:off x="1581150" y="5147846"/>
            <a:ext cx="12872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err="1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clk</a:t>
            </a:r>
            <a:r>
              <a:rPr lang="en-US" sz="1600" b="1" dirty="0" smtClean="0">
                <a:latin typeface="Constantia" pitchFamily="18" charset="0"/>
              </a:rPr>
              <a:t> = 256 </a:t>
            </a:r>
            <a:r>
              <a:rPr lang="en-US" sz="1600" b="1" i="1" dirty="0" err="1" smtClean="0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rev</a:t>
            </a:r>
            <a:endParaRPr lang="en-GB" sz="1600" b="1" baseline="-25000" dirty="0">
              <a:latin typeface="Symbol" panose="05050102010706020507" pitchFamily="18" charset="2"/>
            </a:endParaRPr>
          </a:p>
        </p:txBody>
      </p:sp>
      <p:sp>
        <p:nvSpPr>
          <p:cNvPr id="155" name="Rectangle 7"/>
          <p:cNvSpPr>
            <a:spLocks noChangeArrowheads="1"/>
          </p:cNvSpPr>
          <p:nvPr/>
        </p:nvSpPr>
        <p:spPr bwMode="auto">
          <a:xfrm>
            <a:off x="838200" y="609600"/>
            <a:ext cx="285482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Single LLRF driving all six cells</a:t>
            </a:r>
          </a:p>
        </p:txBody>
      </p:sp>
      <p:pic>
        <p:nvPicPr>
          <p:cNvPr id="157" name="Picture 2" descr="C:\Heiko\Presentations\2012-01_LHCBeamShutdownLectureWithIons\imag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67"/>
          <a:stretch/>
        </p:blipFill>
        <p:spPr bwMode="auto">
          <a:xfrm>
            <a:off x="1260822" y="1447799"/>
            <a:ext cx="2432206" cy="170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" name="Rectangle 157"/>
          <p:cNvSpPr/>
          <p:nvPr/>
        </p:nvSpPr>
        <p:spPr>
          <a:xfrm>
            <a:off x="3788374" y="1162050"/>
            <a:ext cx="1297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smtClean="0">
                <a:solidFill>
                  <a:srgbClr val="0000FF"/>
                </a:solidFill>
                <a:latin typeface="Constantia" pitchFamily="18" charset="0"/>
              </a:rPr>
              <a:t>Cavity return sum</a:t>
            </a:r>
            <a:endParaRPr lang="en-GB" sz="1600" b="1" baseline="-25000" dirty="0">
              <a:solidFill>
                <a:srgbClr val="0000FF"/>
              </a:solidFill>
              <a:latin typeface="Symbol" panose="05050102010706020507" pitchFamily="18" charset="2"/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533400" y="5588720"/>
            <a:ext cx="8839200" cy="1166960"/>
            <a:chOff x="533400" y="5588720"/>
            <a:chExt cx="8839200" cy="1166960"/>
          </a:xfrm>
        </p:grpSpPr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533400" y="6324600"/>
              <a:ext cx="8534400" cy="431080"/>
            </a:xfrm>
            <a:prstGeom prst="rect">
              <a:avLst/>
            </a:prstGeom>
            <a:solidFill>
              <a:srgbClr val="C6D9F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39725" indent="-339725" algn="l">
                <a:spcBef>
                  <a:spcPct val="20000"/>
                </a:spcBef>
                <a:buFont typeface="Symbol" pitchFamily="18" charset="2"/>
                <a:buChar char="®"/>
              </a:pPr>
              <a:r>
                <a:rPr lang="en-GB" sz="2000" b="1" dirty="0" smtClean="0">
                  <a:latin typeface="Constantia" pitchFamily="18" charset="0"/>
                  <a:cs typeface="Times New Roman" pitchFamily="18" charset="0"/>
                  <a:sym typeface="Symbol"/>
                </a:rPr>
                <a:t>But: beam-loading reduction essential to reduce power from beam</a:t>
              </a:r>
              <a:endParaRPr lang="en-GB" sz="20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  <p:sp>
          <p:nvSpPr>
            <p:cNvPr id="160" name="Rectangle 159"/>
            <p:cNvSpPr>
              <a:spLocks noChangeArrowheads="1"/>
            </p:cNvSpPr>
            <p:nvPr/>
          </p:nvSpPr>
          <p:spPr bwMode="auto">
            <a:xfrm>
              <a:off x="533400" y="5588720"/>
              <a:ext cx="8839200" cy="43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39725" indent="-339725" algn="l">
                <a:spcBef>
                  <a:spcPct val="20000"/>
                </a:spcBef>
                <a:buFont typeface="Symbol" pitchFamily="18" charset="2"/>
                <a:buChar char="®"/>
              </a:pPr>
              <a:r>
                <a:rPr lang="en-US" sz="2000" b="1" dirty="0" smtClean="0">
                  <a:latin typeface="Constantia" pitchFamily="18" charset="0"/>
                  <a:cs typeface="Times New Roman" pitchFamily="18" charset="0"/>
                  <a:sym typeface="Symbol"/>
                </a:rPr>
                <a:t>Two feedbacks: </a:t>
              </a:r>
              <a:r>
                <a:rPr lang="en-US" sz="2000" b="1" dirty="0" smtClean="0">
                  <a:solidFill>
                    <a:srgbClr val="FF0000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1. Beam  </a:t>
              </a:r>
              <a:r>
                <a:rPr lang="en-US" sz="2000" b="1" dirty="0" err="1" smtClean="0">
                  <a:solidFill>
                    <a:srgbClr val="FF0000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Finemet</a:t>
              </a:r>
              <a:r>
                <a:rPr lang="en-US" sz="2000" b="1" dirty="0" smtClean="0">
                  <a:solidFill>
                    <a:srgbClr val="FF0000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 cavity</a:t>
              </a:r>
              <a:r>
                <a:rPr lang="en-US" sz="2000" b="1" dirty="0" smtClean="0">
                  <a:latin typeface="Constantia" pitchFamily="18" charset="0"/>
                  <a:cs typeface="Times New Roman" pitchFamily="18" charset="0"/>
                  <a:sym typeface="Symbol"/>
                </a:rPr>
                <a:t>, </a:t>
              </a:r>
              <a:r>
                <a:rPr lang="en-US" sz="2000" b="1" dirty="0" smtClean="0">
                  <a:solidFill>
                    <a:srgbClr val="0000FF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2. Cavity return  cavity</a:t>
              </a:r>
            </a:p>
            <a:p>
              <a:pPr marL="339725" indent="-339725" algn="l">
                <a:spcBef>
                  <a:spcPct val="20000"/>
                </a:spcBef>
                <a:buFont typeface="Symbol" pitchFamily="18" charset="2"/>
                <a:buChar char="®"/>
              </a:pPr>
              <a:r>
                <a:rPr lang="en-US" sz="2000" b="1" dirty="0" smtClean="0">
                  <a:latin typeface="Constantia" pitchFamily="18" charset="0"/>
                  <a:cs typeface="Times New Roman" pitchFamily="18" charset="0"/>
                  <a:sym typeface="Symbol"/>
                </a:rPr>
                <a:t>No detrimental effect on beam stability expected</a:t>
              </a:r>
            </a:p>
            <a:p>
              <a:pPr algn="l">
                <a:spcBef>
                  <a:spcPct val="20000"/>
                </a:spcBef>
              </a:pPr>
              <a:r>
                <a:rPr lang="en-US" sz="2000" b="1" dirty="0" smtClean="0">
                  <a:latin typeface="Constantia" pitchFamily="18" charset="0"/>
                  <a:cs typeface="Times New Roman" pitchFamily="18" charset="0"/>
                  <a:sym typeface="Symbol"/>
                </a:rPr>
                <a:t> </a:t>
              </a:r>
              <a:endPara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691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95436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Introduction and motivation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C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oupled-bunch feedback and beam-loading compensation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Beam tests with existing feedback before LS1</a:t>
            </a: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prstClr val="black"/>
                </a:solidFill>
                <a:latin typeface="Constantia" pitchFamily="18" charset="0"/>
              </a:rPr>
              <a:t>Beam-loading compensation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Impedance of </a:t>
            </a:r>
            <a:r>
              <a:rPr lang="en-US" sz="2000" b="1" dirty="0" err="1" smtClean="0">
                <a:solidFill>
                  <a:prstClr val="black"/>
                </a:solidFill>
                <a:latin typeface="Constantia" pitchFamily="18" charset="0"/>
              </a:rPr>
              <a:t>Finemet</a:t>
            </a: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 cavity, design constraints and choices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N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arrow-band tracking </a:t>
            </a: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filters, 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delay compensation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Plans for coupled-bunch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Decoupling of coupled-bunch damping and beam-loading compensation</a:t>
            </a:r>
            <a:endParaRPr lang="en-US" sz="20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First measurements with beam</a:t>
            </a:r>
            <a:endParaRPr lang="en-US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Conclusions and outlook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0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Heiko\Presentations\2014-09_FinemetReview\CavityShuntImpedanceLabVersusBe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6650"/>
            <a:ext cx="3556000" cy="350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Cavity impedance of PS </a:t>
            </a:r>
            <a:r>
              <a:rPr lang="en-US" sz="3200" b="1" dirty="0" err="1" smtClean="0">
                <a:solidFill>
                  <a:schemeClr val="tx2"/>
                </a:solidFill>
                <a:latin typeface="Constantia" pitchFamily="18" charset="0"/>
              </a:rPr>
              <a:t>Finemet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 cavity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28228" y="4934528"/>
            <a:ext cx="886817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 tuning, 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unchanged during 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acceleration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 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quasi constant within 10% frequency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range</a:t>
            </a: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20 dB reduction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~10 </a:t>
            </a:r>
            <a:r>
              <a:rPr lang="en-US" sz="20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W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/cell (cf., e.g., wall current monitor: 6 </a:t>
            </a:r>
            <a:r>
              <a:rPr lang="en-US" sz="20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W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)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Harmonic dependent delay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especially for low harmonics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Damping needed at 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many harmonics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~ </a:t>
            </a:r>
            <a:r>
              <a:rPr lang="en-US" sz="20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to 40 </a:t>
            </a:r>
            <a:r>
              <a:rPr lang="en-US" sz="2000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endParaRPr lang="en-US" sz="2000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14388" lvl="2" indent="-357188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 algn="l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028" name="Picture 4" descr="C:\Heiko\Presentations\2014-07_BeamLoadingCompensationFinemet\finemetCell5Cell6DelayMauro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1" t="13063" r="5506" b="1192"/>
          <a:stretch/>
        </p:blipFill>
        <p:spPr bwMode="auto">
          <a:xfrm>
            <a:off x="4608753" y="1197680"/>
            <a:ext cx="4687647" cy="343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 rot="16200000">
            <a:off x="7668553" y="2646230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onstantia" pitchFamily="18" charset="0"/>
              </a:rPr>
              <a:t>M. </a:t>
            </a:r>
            <a:r>
              <a:rPr lang="en-US" sz="1400" dirty="0" err="1" smtClean="0">
                <a:latin typeface="Constantia" pitchFamily="18" charset="0"/>
              </a:rPr>
              <a:t>Paoluzzi</a:t>
            </a:r>
            <a:endParaRPr lang="en-GB" sz="1400" dirty="0">
              <a:latin typeface="Constant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99358" y="4538082"/>
            <a:ext cx="1642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Frequency [MHz]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021429" y="2611896"/>
            <a:ext cx="1018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Delay [</a:t>
            </a:r>
            <a:r>
              <a:rPr lang="en-US" sz="1400" b="1" dirty="0" err="1" smtClean="0">
                <a:latin typeface="Symbol" panose="05050102010706020507" pitchFamily="18" charset="2"/>
              </a:rPr>
              <a:t>m</a:t>
            </a:r>
            <a:r>
              <a:rPr lang="en-US" sz="1400" b="1" dirty="0" err="1" smtClean="0">
                <a:latin typeface="Constantia" panose="02030602050306030303" pitchFamily="18" charset="0"/>
              </a:rPr>
              <a:t>s</a:t>
            </a:r>
            <a:r>
              <a:rPr lang="en-US" sz="1400" b="1" dirty="0" smtClean="0">
                <a:latin typeface="Constantia" panose="02030602050306030303" pitchFamily="18" charset="0"/>
              </a:rPr>
              <a:t>]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7767" y="914400"/>
            <a:ext cx="3840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Constantia" panose="02030602050306030303" pitchFamily="18" charset="0"/>
              </a:rPr>
              <a:t>Impedance per cell with amplifier</a:t>
            </a:r>
            <a:endParaRPr lang="en-GB" sz="1800" b="1" dirty="0"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85464" y="914619"/>
            <a:ext cx="201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Constantia" panose="02030602050306030303" pitchFamily="18" charset="0"/>
              </a:rPr>
              <a:t>Delay of cells 5+6</a:t>
            </a:r>
            <a:endParaRPr lang="en-GB" sz="1800" b="1" dirty="0">
              <a:latin typeface="Constantia" panose="02030602050306030303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638300" y="2317519"/>
            <a:ext cx="304800" cy="957446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1200" y="3186065"/>
            <a:ext cx="1892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Network analyzer</a:t>
            </a:r>
            <a:endParaRPr lang="en-GB" sz="18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200400" y="2938253"/>
            <a:ext cx="152400" cy="478723"/>
          </a:xfrm>
          <a:prstGeom prst="straightConnector1">
            <a:avLst/>
          </a:prstGeom>
          <a:ln w="3175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09800" y="3384319"/>
            <a:ext cx="1892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From beam induced voltage</a:t>
            </a:r>
            <a:r>
              <a:rPr lang="en-GB" sz="1800" b="1" dirty="0">
                <a:solidFill>
                  <a:srgbClr val="0000FF"/>
                </a:solidFill>
                <a:latin typeface="Constantia" panose="02030602050306030303" pitchFamily="18" charset="0"/>
              </a:rPr>
              <a:t> </a:t>
            </a:r>
            <a:r>
              <a:rPr lang="en-GB" sz="18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(low intensity)</a:t>
            </a:r>
            <a:endParaRPr lang="en-US" sz="1800" b="1" dirty="0" smtClean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18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Options for LLRF beam-loading feedback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030229"/>
              </p:ext>
            </p:extLst>
          </p:nvPr>
        </p:nvGraphicFramePr>
        <p:xfrm>
          <a:off x="527780" y="1000760"/>
          <a:ext cx="8830236" cy="46761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43412"/>
                <a:gridCol w="2943412"/>
                <a:gridCol w="2943412"/>
              </a:tblGrid>
              <a:tr h="4073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Feed-forward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1-turn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delay feedback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Narrow-band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filters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268791"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5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Successful</a:t>
                      </a:r>
                      <a:r>
                        <a:rPr lang="en-US" sz="1600" baseline="0" dirty="0" smtClean="0">
                          <a:latin typeface="Constantia" panose="02030602050306030303" pitchFamily="18" charset="0"/>
                        </a:rPr>
                        <a:t> tests at JPARC Main Ring (F. Tamura et al.)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 smtClean="0">
                          <a:latin typeface="Constantia" panose="02030602050306030303" pitchFamily="18" charset="0"/>
                        </a:rPr>
                        <a:t>High</a:t>
                      </a:r>
                      <a:r>
                        <a:rPr lang="en-US" sz="1600" b="1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sz="1600" b="1" dirty="0" smtClean="0">
                          <a:latin typeface="Constantia" panose="02030602050306030303" pitchFamily="18" charset="0"/>
                        </a:rPr>
                        <a:t>reduction</a:t>
                      </a:r>
                      <a:r>
                        <a:rPr lang="en-US" sz="1600" b="1" baseline="0" dirty="0" smtClean="0">
                          <a:latin typeface="Constantia" panose="02030602050306030303" pitchFamily="18" charset="0"/>
                        </a:rPr>
                        <a:t> (&gt; 26 dB) of beam induced voltage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Difficult to measure without beam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baseline="0" dirty="0" smtClean="0">
                          <a:latin typeface="Constantia" panose="02030602050306030303" pitchFamily="18" charset="0"/>
                        </a:rPr>
                        <a:t>Little experience with digital feed-forward systems at CERN</a:t>
                      </a:r>
                      <a:endParaRPr lang="en-GB" sz="1600" b="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500"/>
                        </a:spcAft>
                        <a:buFont typeface="Symbol" panose="05050102010706020507" pitchFamily="18" charset="2"/>
                        <a:buChar char="+"/>
                      </a:pPr>
                      <a:r>
                        <a:rPr lang="en-US" sz="1600" baseline="0" dirty="0" smtClean="0">
                          <a:latin typeface="Constantia" panose="02030602050306030303" pitchFamily="18" charset="0"/>
                        </a:rPr>
                        <a:t>New system successfully commissioned on 10 MHz cavities (D. Perrelet et al.)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Symbol" panose="05050102010706020507" pitchFamily="18" charset="2"/>
                        <a:buChar char="+"/>
                        <a:tabLst/>
                        <a:defRPr/>
                      </a:pPr>
                      <a:r>
                        <a:rPr lang="en-US" sz="1600" b="1" baseline="0" dirty="0" smtClean="0">
                          <a:latin typeface="Constantia" panose="02030602050306030303" pitchFamily="18" charset="0"/>
                        </a:rPr>
                        <a:t>Few adjustment parameters </a:t>
                      </a:r>
                      <a:r>
                        <a:rPr lang="en-US" sz="1600" b="1" baseline="0" dirty="0" smtClean="0">
                          <a:latin typeface="Constantia" panose="02030602050306030303" pitchFamily="18" charset="0"/>
                          <a:sym typeface="Symbol"/>
                        </a:rPr>
                        <a:t> excellent for changing impedance of sweeping cavities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Symbol" panose="05050102010706020507" pitchFamily="18" charset="2"/>
                        <a:buChar char="+"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/>
                        </a:rPr>
                        <a:t>Set-up without beam</a:t>
                      </a:r>
                      <a:endParaRPr lang="en-US" sz="1600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Same gain for different harmonics </a:t>
                      </a:r>
                      <a:r>
                        <a:rPr lang="en-US" sz="1600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/>
                        </a:rPr>
                        <a:t> compromise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/>
                        </a:rPr>
                        <a:t>Phase compensation filter for high gain at large bandwidth needed</a:t>
                      </a:r>
                      <a:endParaRPr lang="en-US" sz="1600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500"/>
                        </a:spcAft>
                        <a:buFont typeface="Symbol" panose="05050102010706020507" pitchFamily="18" charset="2"/>
                        <a:buChar char="+"/>
                      </a:pPr>
                      <a:r>
                        <a:rPr lang="en-US" sz="1600" baseline="0" dirty="0" smtClean="0">
                          <a:latin typeface="Constantia" panose="02030602050306030303" pitchFamily="18" charset="0"/>
                        </a:rPr>
                        <a:t>Same hardware as 10 MHz  1-turn delay feedbacks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Symbol" panose="05050102010706020507" pitchFamily="18" charset="2"/>
                        <a:buChar char="+"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/>
                        </a:rPr>
                        <a:t>No need for physical delay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Symbol" panose="05050102010706020507" pitchFamily="18" charset="2"/>
                        <a:buChar char="+"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/>
                        </a:rPr>
                        <a:t>Gain, delay and phase adjustable per harmonic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Symbol" panose="05050102010706020507" pitchFamily="18" charset="2"/>
                        <a:buChar char="+"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/>
                        </a:rPr>
                        <a:t>Combinable with coupled-bunch feedback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Symbol" panose="05050102010706020507" pitchFamily="18" charset="2"/>
                        <a:buChar char="+"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/>
                        </a:rPr>
                        <a:t>Set-up without beam</a:t>
                      </a:r>
                      <a:endParaRPr lang="en-US" sz="1600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lang="en-US" sz="1600" b="1" baseline="0" dirty="0" smtClean="0">
                          <a:latin typeface="Constantia" panose="02030602050306030303" pitchFamily="18" charset="0"/>
                          <a:sym typeface="Symbol"/>
                        </a:rPr>
                        <a:t>Potential issues with reduction of transients   to be investigated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lang="en-US" sz="1600" b="0" baseline="0" dirty="0" smtClean="0">
                          <a:latin typeface="Constantia" panose="02030602050306030303" pitchFamily="18" charset="0"/>
                          <a:sym typeface="Symbol"/>
                        </a:rPr>
                        <a:t>Many parameters to be adjusted  only easy for cavity with fixed impedance</a:t>
                      </a: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838200" y="990599"/>
            <a:ext cx="8510851" cy="5632076"/>
            <a:chOff x="838200" y="1142999"/>
            <a:chExt cx="8510851" cy="5632076"/>
          </a:xfrm>
        </p:grpSpPr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838200" y="6355975"/>
              <a:ext cx="8229600" cy="419100"/>
            </a:xfrm>
            <a:prstGeom prst="rect">
              <a:avLst/>
            </a:prstGeom>
            <a:solidFill>
              <a:srgbClr val="C0504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2000" b="1" dirty="0" smtClean="0">
                  <a:latin typeface="Constantia" pitchFamily="18" charset="0"/>
                  <a:cs typeface="Times New Roman" pitchFamily="18" charset="0"/>
                  <a:sym typeface="Symbol"/>
                </a:rPr>
                <a:t> </a:t>
              </a:r>
              <a:r>
                <a:rPr lang="en-US" sz="2000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Bank of narrow-band tracking filters seems good compromise </a:t>
              </a:r>
              <a:endPara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  <a:p>
              <a:pPr marL="339725" indent="-339725" algn="l">
                <a:spcBef>
                  <a:spcPct val="20000"/>
                </a:spcBef>
                <a:buFontTx/>
                <a:buChar char="•"/>
              </a:pPr>
              <a:endPara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  <a:p>
              <a:pPr marL="800100" lvl="1" indent="-342900" algn="l">
                <a:spcBef>
                  <a:spcPct val="20000"/>
                </a:spcBef>
                <a:buFont typeface="Symbol" pitchFamily="18" charset="2"/>
                <a:buChar char="®"/>
              </a:pPr>
              <a:endParaRPr lang="en-GB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  <p:sp>
          <p:nvSpPr>
            <p:cNvPr id="2" name="Down Arrow 1"/>
            <p:cNvSpPr/>
            <p:nvPr/>
          </p:nvSpPr>
          <p:spPr>
            <a:xfrm>
              <a:off x="7543800" y="5877827"/>
              <a:ext cx="685800" cy="44082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429374" y="1142999"/>
              <a:ext cx="2919677" cy="4651177"/>
            </a:xfrm>
            <a:prstGeom prst="rect">
              <a:avLst/>
            </a:prstGeom>
            <a:noFill/>
            <a:ln w="38100">
              <a:solidFill>
                <a:srgbClr val="C050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33400" y="5348953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Constantia" pitchFamily="18" charset="0"/>
              </a:rPr>
              <a:t>F. Tamura et al., IPAC14, p. 3385</a:t>
            </a:r>
            <a:endParaRPr lang="en-GB" sz="1400" dirty="0"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374" y="5334000"/>
            <a:ext cx="2867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Constantia" pitchFamily="18" charset="0"/>
              </a:rPr>
              <a:t>D. </a:t>
            </a:r>
            <a:r>
              <a:rPr lang="en-US" sz="1400" dirty="0" err="1" smtClean="0">
                <a:latin typeface="Constantia" pitchFamily="18" charset="0"/>
              </a:rPr>
              <a:t>Boussard</a:t>
            </a:r>
            <a:r>
              <a:rPr lang="en-US" sz="1400" dirty="0" smtClean="0">
                <a:latin typeface="Constantia" pitchFamily="18" charset="0"/>
              </a:rPr>
              <a:t> et al., EPAC88, p. 985</a:t>
            </a:r>
            <a:endParaRPr lang="en-GB" sz="14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66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Narrow-band tracking filters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709348" y="990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Band </a:t>
            </a:r>
            <a:r>
              <a:rPr lang="en-US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pass filter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high gain at </a:t>
            </a:r>
            <a:r>
              <a:rPr lang="en-US" sz="2000" b="1" i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harmonic 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14388" lvl="2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Flexible, adapts to delay/phase curve of cavity: </a:t>
            </a:r>
            <a:r>
              <a:rPr lang="en-US" sz="18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ain, delay and phase adjustable for each harmonic</a:t>
            </a:r>
          </a:p>
          <a:p>
            <a:pPr marL="814388" lvl="2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Avoid need for programmable delay 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(single clock, no delay lines, etc.)</a:t>
            </a:r>
          </a:p>
          <a:p>
            <a:pPr marL="3571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Filter bank for multiple harmonics (firmware)</a:t>
            </a:r>
          </a:p>
          <a:p>
            <a:pPr marL="3571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Similar to coupled-bunch feedback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correction from coupled-bunch part can be injected after low-pass filters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3173093" y="4248997"/>
            <a:ext cx="572166" cy="571872"/>
            <a:chOff x="2514600" y="4495800"/>
            <a:chExt cx="572166" cy="571872"/>
          </a:xfrm>
        </p:grpSpPr>
        <p:sp>
          <p:nvSpPr>
            <p:cNvPr id="20" name="Oval 19"/>
            <p:cNvSpPr/>
            <p:nvPr/>
          </p:nvSpPr>
          <p:spPr>
            <a:xfrm>
              <a:off x="25146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20" idx="3"/>
              <a:endCxn id="20" idx="7"/>
            </p:cNvCxnSpPr>
            <p:nvPr/>
          </p:nvCxnSpPr>
          <p:spPr>
            <a:xfrm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20" idx="5"/>
              <a:endCxn id="20" idx="1"/>
            </p:cNvCxnSpPr>
            <p:nvPr/>
          </p:nvCxnSpPr>
          <p:spPr>
            <a:xfrm flipH="1"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6436660" y="4660128"/>
            <a:ext cx="572166" cy="571872"/>
            <a:chOff x="3352800" y="4495800"/>
            <a:chExt cx="572166" cy="571872"/>
          </a:xfrm>
        </p:grpSpPr>
        <p:sp>
          <p:nvSpPr>
            <p:cNvPr id="32" name="Oval 31"/>
            <p:cNvSpPr/>
            <p:nvPr/>
          </p:nvSpPr>
          <p:spPr>
            <a:xfrm>
              <a:off x="33528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3638883" y="4572000"/>
              <a:ext cx="0" cy="41192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419570" y="4781736"/>
              <a:ext cx="4379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1905631" y="4684728"/>
            <a:ext cx="592809" cy="514644"/>
            <a:chOff x="1524000" y="4978053"/>
            <a:chExt cx="592809" cy="514644"/>
          </a:xfrm>
        </p:grpSpPr>
        <p:cxnSp>
          <p:nvCxnSpPr>
            <p:cNvPr id="60" name="Straight Connector 59"/>
            <p:cNvCxnSpPr/>
            <p:nvPr/>
          </p:nvCxnSpPr>
          <p:spPr>
            <a:xfrm flipH="1">
              <a:off x="1524000" y="4978053"/>
              <a:ext cx="258303" cy="257322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524000" y="5235375"/>
              <a:ext cx="258304" cy="257322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1782304" y="5492697"/>
              <a:ext cx="334505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1782303" y="4978053"/>
              <a:ext cx="334505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2116809" y="4983923"/>
              <a:ext cx="0" cy="508774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 rot="10800000">
            <a:off x="7340956" y="4683812"/>
            <a:ext cx="592809" cy="514644"/>
            <a:chOff x="1524000" y="4978053"/>
            <a:chExt cx="592809" cy="514644"/>
          </a:xfrm>
        </p:grpSpPr>
        <p:cxnSp>
          <p:nvCxnSpPr>
            <p:cNvPr id="84" name="Straight Connector 83"/>
            <p:cNvCxnSpPr/>
            <p:nvPr/>
          </p:nvCxnSpPr>
          <p:spPr>
            <a:xfrm flipH="1">
              <a:off x="1524000" y="4978053"/>
              <a:ext cx="258303" cy="257322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1524000" y="5235375"/>
              <a:ext cx="258304" cy="257322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1782304" y="5492697"/>
              <a:ext cx="334505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1782303" y="4978053"/>
              <a:ext cx="334505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2116809" y="4983923"/>
              <a:ext cx="0" cy="508774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Straight Arrow Connector 88"/>
          <p:cNvCxnSpPr/>
          <p:nvPr/>
        </p:nvCxnSpPr>
        <p:spPr>
          <a:xfrm>
            <a:off x="2771468" y="4534933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2498438" y="4942050"/>
            <a:ext cx="273030" cy="0"/>
          </a:xfrm>
          <a:prstGeom prst="straightConnector1">
            <a:avLst/>
          </a:prstGeom>
          <a:ln w="34925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V="1">
            <a:off x="2771468" y="4534933"/>
            <a:ext cx="0" cy="816731"/>
          </a:xfrm>
          <a:prstGeom prst="straightConnector1">
            <a:avLst/>
          </a:prstGeom>
          <a:ln w="34925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oup 95"/>
          <p:cNvGrpSpPr/>
          <p:nvPr/>
        </p:nvGrpSpPr>
        <p:grpSpPr>
          <a:xfrm>
            <a:off x="3173093" y="5065728"/>
            <a:ext cx="572166" cy="571872"/>
            <a:chOff x="2514600" y="4495800"/>
            <a:chExt cx="572166" cy="571872"/>
          </a:xfrm>
        </p:grpSpPr>
        <p:sp>
          <p:nvSpPr>
            <p:cNvPr id="97" name="Oval 96"/>
            <p:cNvSpPr/>
            <p:nvPr/>
          </p:nvSpPr>
          <p:spPr>
            <a:xfrm>
              <a:off x="25146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98" name="Straight Connector 97"/>
            <p:cNvCxnSpPr>
              <a:stCxn id="97" idx="3"/>
              <a:endCxn id="97" idx="7"/>
            </p:cNvCxnSpPr>
            <p:nvPr/>
          </p:nvCxnSpPr>
          <p:spPr>
            <a:xfrm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>
              <a:stCxn id="97" idx="5"/>
              <a:endCxn id="97" idx="1"/>
            </p:cNvCxnSpPr>
            <p:nvPr/>
          </p:nvCxnSpPr>
          <p:spPr>
            <a:xfrm flipH="1"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Arrow Connector 99"/>
          <p:cNvCxnSpPr/>
          <p:nvPr/>
        </p:nvCxnSpPr>
        <p:spPr>
          <a:xfrm>
            <a:off x="2771468" y="5351664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4163360" y="4248997"/>
            <a:ext cx="1014113" cy="571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3742062" y="4534933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188760" y="4381044"/>
            <a:ext cx="962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Low-pass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4163860" y="5063978"/>
            <a:ext cx="1014113" cy="571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3742660" y="5351328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189060" y="5172375"/>
            <a:ext cx="962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Low-pass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cxnSp>
        <p:nvCxnSpPr>
          <p:cNvPr id="113" name="Straight Arrow Connector 112"/>
          <p:cNvCxnSpPr/>
          <p:nvPr/>
        </p:nvCxnSpPr>
        <p:spPr>
          <a:xfrm>
            <a:off x="5186089" y="4532328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5186687" y="5348723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5598460" y="4249728"/>
            <a:ext cx="572166" cy="571872"/>
            <a:chOff x="2514600" y="4495800"/>
            <a:chExt cx="572166" cy="571872"/>
          </a:xfrm>
        </p:grpSpPr>
        <p:sp>
          <p:nvSpPr>
            <p:cNvPr id="116" name="Oval 115"/>
            <p:cNvSpPr/>
            <p:nvPr/>
          </p:nvSpPr>
          <p:spPr>
            <a:xfrm>
              <a:off x="25146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117" name="Straight Connector 116"/>
            <p:cNvCxnSpPr>
              <a:stCxn id="116" idx="3"/>
              <a:endCxn id="116" idx="7"/>
            </p:cNvCxnSpPr>
            <p:nvPr/>
          </p:nvCxnSpPr>
          <p:spPr>
            <a:xfrm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>
              <a:stCxn id="116" idx="5"/>
              <a:endCxn id="116" idx="1"/>
            </p:cNvCxnSpPr>
            <p:nvPr/>
          </p:nvCxnSpPr>
          <p:spPr>
            <a:xfrm flipH="1"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>
            <a:off x="5598460" y="5066928"/>
            <a:ext cx="572166" cy="571872"/>
            <a:chOff x="2514600" y="4495800"/>
            <a:chExt cx="572166" cy="571872"/>
          </a:xfrm>
        </p:grpSpPr>
        <p:sp>
          <p:nvSpPr>
            <p:cNvPr id="120" name="Oval 119"/>
            <p:cNvSpPr/>
            <p:nvPr/>
          </p:nvSpPr>
          <p:spPr>
            <a:xfrm>
              <a:off x="25146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121" name="Straight Connector 120"/>
            <p:cNvCxnSpPr>
              <a:stCxn id="120" idx="3"/>
              <a:endCxn id="120" idx="7"/>
            </p:cNvCxnSpPr>
            <p:nvPr/>
          </p:nvCxnSpPr>
          <p:spPr>
            <a:xfrm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>
              <a:stCxn id="120" idx="5"/>
              <a:endCxn id="120" idx="1"/>
            </p:cNvCxnSpPr>
            <p:nvPr/>
          </p:nvCxnSpPr>
          <p:spPr>
            <a:xfrm flipH="1"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3" name="Straight Arrow Connector 122"/>
          <p:cNvCxnSpPr>
            <a:endCxn id="32" idx="1"/>
          </p:cNvCxnSpPr>
          <p:nvPr/>
        </p:nvCxnSpPr>
        <p:spPr>
          <a:xfrm>
            <a:off x="6170626" y="4610142"/>
            <a:ext cx="349826" cy="133735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endCxn id="32" idx="3"/>
          </p:cNvCxnSpPr>
          <p:nvPr/>
        </p:nvCxnSpPr>
        <p:spPr>
          <a:xfrm flipV="1">
            <a:off x="6166785" y="5148251"/>
            <a:ext cx="353667" cy="123852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>
            <a:off x="7008826" y="4941134"/>
            <a:ext cx="342234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1975785" y="4789000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ADC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7307833" y="4789701"/>
            <a:ext cx="5532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DAC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18718" y="4625593"/>
            <a:ext cx="1259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>
                <a:solidFill>
                  <a:srgbClr val="C0504D"/>
                </a:solidFill>
                <a:latin typeface="Constantia" pitchFamily="18" charset="0"/>
              </a:rPr>
              <a:t>Cavity return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cxnSp>
        <p:nvCxnSpPr>
          <p:cNvPr id="142" name="Straight Arrow Connector 141"/>
          <p:cNvCxnSpPr/>
          <p:nvPr/>
        </p:nvCxnSpPr>
        <p:spPr>
          <a:xfrm>
            <a:off x="1510956" y="4946064"/>
            <a:ext cx="421298" cy="0"/>
          </a:xfrm>
          <a:prstGeom prst="straightConnector1">
            <a:avLst/>
          </a:prstGeom>
          <a:ln w="34925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/>
          <p:nvPr/>
        </p:nvCxnSpPr>
        <p:spPr>
          <a:xfrm>
            <a:off x="7920362" y="4944528"/>
            <a:ext cx="421298" cy="0"/>
          </a:xfrm>
          <a:prstGeom prst="straightConnector1">
            <a:avLst/>
          </a:prstGeom>
          <a:ln w="34925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8148650" y="4621102"/>
            <a:ext cx="1259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>
                <a:solidFill>
                  <a:srgbClr val="C0504D"/>
                </a:solidFill>
                <a:latin typeface="Constantia" pitchFamily="18" charset="0"/>
              </a:rPr>
              <a:t>Cavity drive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cxnSp>
        <p:nvCxnSpPr>
          <p:cNvPr id="150" name="Straight Arrow Connector 149"/>
          <p:cNvCxnSpPr>
            <a:endCxn id="20" idx="0"/>
          </p:cNvCxnSpPr>
          <p:nvPr/>
        </p:nvCxnSpPr>
        <p:spPr>
          <a:xfrm>
            <a:off x="3459176" y="3886200"/>
            <a:ext cx="0" cy="362797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endCxn id="116" idx="0"/>
          </p:cNvCxnSpPr>
          <p:nvPr/>
        </p:nvCxnSpPr>
        <p:spPr>
          <a:xfrm>
            <a:off x="5884543" y="3886200"/>
            <a:ext cx="0" cy="363528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H="1" flipV="1">
            <a:off x="3459176" y="5635850"/>
            <a:ext cx="1" cy="36360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H="1" flipV="1">
            <a:off x="5884542" y="5635850"/>
            <a:ext cx="1" cy="36360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5" name="Rectangle 1044"/>
          <p:cNvSpPr/>
          <p:nvPr/>
        </p:nvSpPr>
        <p:spPr>
          <a:xfrm>
            <a:off x="2636102" y="3583506"/>
            <a:ext cx="16461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onstantia" pitchFamily="18" charset="0"/>
              </a:rPr>
              <a:t>s</a:t>
            </a:r>
            <a:r>
              <a:rPr lang="en-US" sz="1600" b="1" dirty="0" smtClean="0">
                <a:latin typeface="Constantia" pitchFamily="18" charset="0"/>
              </a:rPr>
              <a:t>in(</a:t>
            </a:r>
            <a:r>
              <a:rPr lang="en-US" sz="1600" b="1" i="1" dirty="0" err="1" smtClean="0">
                <a:latin typeface="Constantia" pitchFamily="18" charset="0"/>
              </a:rPr>
              <a:t>h</a:t>
            </a:r>
            <a:r>
              <a:rPr lang="en-US" sz="1600" b="1" baseline="-25000" dirty="0" err="1" smtClean="0">
                <a:latin typeface="Constantia" pitchFamily="18" charset="0"/>
              </a:rPr>
              <a:t>FB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i="1" dirty="0" err="1" smtClean="0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rev</a:t>
            </a:r>
            <a:r>
              <a:rPr lang="en-US" sz="1600" b="1" i="1" dirty="0" err="1" smtClean="0">
                <a:latin typeface="Constantia" pitchFamily="18" charset="0"/>
              </a:rPr>
              <a:t>t</a:t>
            </a:r>
            <a:r>
              <a:rPr lang="en-US" sz="1600" b="1" dirty="0" smtClean="0">
                <a:latin typeface="Constantia" pitchFamily="18" charset="0"/>
              </a:rPr>
              <a:t> + </a:t>
            </a:r>
            <a:r>
              <a:rPr lang="en-US" sz="16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sz="1600" b="1" dirty="0" smtClean="0">
                <a:latin typeface="Symbol" panose="05050102010706020507" pitchFamily="18" charset="2"/>
              </a:rPr>
              <a:t>)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5217257" y="3581400"/>
            <a:ext cx="13752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sin(</a:t>
            </a:r>
            <a:r>
              <a:rPr lang="en-US" sz="1600" b="1" i="1" dirty="0" err="1" smtClean="0">
                <a:latin typeface="Constantia" pitchFamily="18" charset="0"/>
              </a:rPr>
              <a:t>h</a:t>
            </a:r>
            <a:r>
              <a:rPr lang="en-US" sz="1600" b="1" baseline="-25000" dirty="0" err="1" smtClean="0">
                <a:latin typeface="Constantia" pitchFamily="18" charset="0"/>
              </a:rPr>
              <a:t>FB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i="1" dirty="0" err="1" smtClean="0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rev</a:t>
            </a:r>
            <a:r>
              <a:rPr lang="en-US" sz="1600" b="1" i="1" dirty="0" err="1" smtClean="0">
                <a:latin typeface="Constantia" pitchFamily="18" charset="0"/>
              </a:rPr>
              <a:t>t</a:t>
            </a:r>
            <a:r>
              <a:rPr lang="en-US" sz="1600" b="1" dirty="0" smtClean="0">
                <a:latin typeface="Symbol" panose="05050102010706020507" pitchFamily="18" charset="2"/>
              </a:rPr>
              <a:t>)</a:t>
            </a:r>
            <a:endParaRPr lang="en-GB" sz="1600" b="1" dirty="0">
              <a:latin typeface="Symbol" panose="05050102010706020507" pitchFamily="18" charset="2"/>
            </a:endParaRPr>
          </a:p>
          <a:p>
            <a:endParaRPr lang="en-GB" sz="1600" b="1" dirty="0">
              <a:latin typeface="Constantia" pitchFamily="18" charset="0"/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2625705" y="5909846"/>
            <a:ext cx="16660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cos(</a:t>
            </a:r>
            <a:r>
              <a:rPr lang="en-US" sz="1600" b="1" i="1" dirty="0" err="1" smtClean="0">
                <a:latin typeface="Constantia" pitchFamily="18" charset="0"/>
              </a:rPr>
              <a:t>h</a:t>
            </a:r>
            <a:r>
              <a:rPr lang="en-US" sz="1600" b="1" baseline="-25000" dirty="0" err="1" smtClean="0">
                <a:latin typeface="Constantia" pitchFamily="18" charset="0"/>
              </a:rPr>
              <a:t>FB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i="1" dirty="0" err="1">
                <a:latin typeface="Constantia" pitchFamily="18" charset="0"/>
              </a:rPr>
              <a:t>f</a:t>
            </a:r>
            <a:r>
              <a:rPr lang="en-US" sz="1600" b="1" baseline="-25000" dirty="0" err="1">
                <a:latin typeface="Constantia" pitchFamily="18" charset="0"/>
              </a:rPr>
              <a:t>rev</a:t>
            </a:r>
            <a:r>
              <a:rPr lang="en-US" sz="1600" b="1" i="1" dirty="0" err="1">
                <a:latin typeface="Constantia" pitchFamily="18" charset="0"/>
              </a:rPr>
              <a:t>t</a:t>
            </a:r>
            <a:r>
              <a:rPr lang="en-US" sz="1600" b="1" dirty="0">
                <a:latin typeface="Constantia" pitchFamily="18" charset="0"/>
              </a:rPr>
              <a:t> + </a:t>
            </a:r>
            <a:r>
              <a:rPr lang="en-US" sz="1600" b="1" dirty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sz="1600" b="1" dirty="0">
                <a:latin typeface="Symbol" panose="05050102010706020507" pitchFamily="18" charset="2"/>
              </a:rPr>
              <a:t>)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5197316" y="5907740"/>
            <a:ext cx="13951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onstantia" pitchFamily="18" charset="0"/>
              </a:rPr>
              <a:t>cos(</a:t>
            </a:r>
            <a:r>
              <a:rPr lang="en-US" sz="1600" b="1" i="1" dirty="0" err="1">
                <a:latin typeface="Constantia" pitchFamily="18" charset="0"/>
              </a:rPr>
              <a:t>h</a:t>
            </a:r>
            <a:r>
              <a:rPr lang="en-US" sz="1600" b="1" baseline="-25000" dirty="0" err="1">
                <a:latin typeface="Constantia" pitchFamily="18" charset="0"/>
              </a:rPr>
              <a:t>FB</a:t>
            </a:r>
            <a:r>
              <a:rPr lang="en-US" sz="1600" b="1" dirty="0">
                <a:latin typeface="Constantia" pitchFamily="18" charset="0"/>
              </a:rPr>
              <a:t> </a:t>
            </a:r>
            <a:r>
              <a:rPr lang="en-US" sz="1600" b="1" i="1" dirty="0" err="1" smtClean="0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rev</a:t>
            </a:r>
            <a:r>
              <a:rPr lang="en-US" sz="1600" b="1" i="1" dirty="0" err="1" smtClean="0">
                <a:latin typeface="Constantia" pitchFamily="18" charset="0"/>
              </a:rPr>
              <a:t>t</a:t>
            </a:r>
            <a:r>
              <a:rPr lang="en-US" sz="1600" b="1" dirty="0" smtClean="0">
                <a:latin typeface="Symbol" panose="05050102010706020507" pitchFamily="18" charset="2"/>
              </a:rPr>
              <a:t>)</a:t>
            </a:r>
            <a:endParaRPr lang="en-GB" sz="1600" b="1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9517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95436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Introduction and motivation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C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oupled-bunch feedback and beam-loading compensation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Beam tests with existing feedback before LS1</a:t>
            </a: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prstClr val="black"/>
                </a:solidFill>
                <a:latin typeface="Constantia" pitchFamily="18" charset="0"/>
              </a:rPr>
              <a:t>Beam-loading compensation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Impedance of </a:t>
            </a:r>
            <a:r>
              <a:rPr lang="en-US" sz="2000" b="1" dirty="0" err="1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Finemet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cavity, design constraints and choices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prstClr val="black"/>
                </a:solidFill>
                <a:latin typeface="Constantia" pitchFamily="18" charset="0"/>
              </a:rPr>
              <a:t>N</a:t>
            </a: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arrow-band tracking </a:t>
            </a:r>
            <a:r>
              <a:rPr lang="en-US" sz="2000" b="1" dirty="0">
                <a:solidFill>
                  <a:prstClr val="black"/>
                </a:solidFill>
                <a:latin typeface="Constantia" pitchFamily="18" charset="0"/>
              </a:rPr>
              <a:t>filters, </a:t>
            </a: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delay compensation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Plans for coupled-bunch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Decoupling of coupled-bunch damping and beam-loading compensation</a:t>
            </a:r>
            <a:endParaRPr lang="en-US" sz="20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First measurements with beam</a:t>
            </a:r>
            <a:endParaRPr lang="en-US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Conclusions and outlook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0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609600" y="228600"/>
            <a:ext cx="92963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New azimuth register numerical oscillators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709348" y="9144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Signals at various harmonics again synchronous with 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1,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but: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need for a tagged clock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Main phase accumulator on </a:t>
            </a:r>
            <a:r>
              <a:rPr lang="en-US" sz="18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 only reset once (or once per cycle)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Additional standard direct digital synthesizer (DDS) for non-integer </a:t>
            </a:r>
            <a:r>
              <a:rPr lang="en-US" sz="18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endParaRPr lang="en-US" sz="1800" b="1" i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041141" y="3313912"/>
            <a:ext cx="572166" cy="571872"/>
            <a:chOff x="2514600" y="4495800"/>
            <a:chExt cx="572166" cy="571872"/>
          </a:xfrm>
        </p:grpSpPr>
        <p:sp>
          <p:nvSpPr>
            <p:cNvPr id="12" name="Oval 11"/>
            <p:cNvSpPr/>
            <p:nvPr/>
          </p:nvSpPr>
          <p:spPr>
            <a:xfrm>
              <a:off x="25146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3"/>
              <a:endCxn id="12" idx="7"/>
            </p:cNvCxnSpPr>
            <p:nvPr/>
          </p:nvCxnSpPr>
          <p:spPr>
            <a:xfrm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2" idx="5"/>
              <a:endCxn id="12" idx="1"/>
            </p:cNvCxnSpPr>
            <p:nvPr/>
          </p:nvCxnSpPr>
          <p:spPr>
            <a:xfrm flipH="1"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/>
          <p:cNvCxnSpPr/>
          <p:nvPr/>
        </p:nvCxnSpPr>
        <p:spPr>
          <a:xfrm>
            <a:off x="3639516" y="3599848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610110" y="3599848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2" idx="0"/>
          </p:cNvCxnSpPr>
          <p:nvPr/>
        </p:nvCxnSpPr>
        <p:spPr>
          <a:xfrm>
            <a:off x="4327224" y="2951115"/>
            <a:ext cx="0" cy="362797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172374" y="2648421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smtClean="0">
                <a:latin typeface="Constantia" pitchFamily="18" charset="0"/>
              </a:rPr>
              <a:t>h</a:t>
            </a:r>
            <a:endParaRPr lang="en-GB" sz="1600" b="1" dirty="0">
              <a:latin typeface="Constantia" pitchFamily="18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031408" y="3313912"/>
            <a:ext cx="572166" cy="571872"/>
            <a:chOff x="3352800" y="4495800"/>
            <a:chExt cx="572166" cy="571872"/>
          </a:xfrm>
        </p:grpSpPr>
        <p:sp>
          <p:nvSpPr>
            <p:cNvPr id="21" name="Oval 20"/>
            <p:cNvSpPr/>
            <p:nvPr/>
          </p:nvSpPr>
          <p:spPr>
            <a:xfrm>
              <a:off x="33528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3638883" y="4572000"/>
              <a:ext cx="0" cy="41192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419570" y="4781736"/>
              <a:ext cx="4379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/>
          <p:cNvCxnSpPr/>
          <p:nvPr/>
        </p:nvCxnSpPr>
        <p:spPr>
          <a:xfrm>
            <a:off x="5316452" y="2944577"/>
            <a:ext cx="0" cy="362797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170418" y="2648421"/>
            <a:ext cx="2920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Symbol" panose="05050102010706020507" pitchFamily="18" charset="2"/>
              </a:rPr>
              <a:t>f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625403" y="3314278"/>
            <a:ext cx="1014113" cy="571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2692611" y="3446325"/>
            <a:ext cx="878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Counter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205697" y="3599177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814384" y="3425011"/>
            <a:ext cx="4523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err="1" smtClean="0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clk</a:t>
            </a:r>
            <a:endParaRPr lang="en-GB" sz="1600" b="1" dirty="0">
              <a:latin typeface="Constantia" pitchFamily="18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5890234" y="3189574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617204" y="3596691"/>
            <a:ext cx="273030" cy="0"/>
          </a:xfrm>
          <a:prstGeom prst="straightConnector1">
            <a:avLst/>
          </a:prstGeom>
          <a:ln w="34925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5890234" y="3189574"/>
            <a:ext cx="0" cy="816731"/>
          </a:xfrm>
          <a:prstGeom prst="straightConnector1">
            <a:avLst/>
          </a:prstGeom>
          <a:ln w="34925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890234" y="4006305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6311532" y="2903638"/>
            <a:ext cx="572400" cy="571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6377158" y="3035685"/>
            <a:ext cx="441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sin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320497" y="3715221"/>
            <a:ext cx="572400" cy="571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378300" y="3847268"/>
            <a:ext cx="456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cos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892897" y="3174915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892897" y="4001156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2820845" y="2986975"/>
            <a:ext cx="0" cy="325069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1524000" y="2818539"/>
            <a:ext cx="7201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Reset</a:t>
            </a:r>
            <a:endParaRPr lang="en-GB" sz="1600" b="1" dirty="0">
              <a:latin typeface="Constantia" pitchFamily="18" charset="0"/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2205697" y="2989453"/>
            <a:ext cx="615148" cy="0"/>
          </a:xfrm>
          <a:prstGeom prst="straightConnector1">
            <a:avLst/>
          </a:prstGeom>
          <a:ln w="34925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2" descr="C:\Heiko\Presentations\2014-07_BeamLoadingCompensationFinemet\azimut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189" y="3990975"/>
            <a:ext cx="809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3" descr="C:\Heiko\Presentations\2014-07_BeamLoadingCompensationFinemet\co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789" y="3596691"/>
            <a:ext cx="809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4" descr="C:\Heiko\Presentations\2014-07_BeamLoadingCompensationFinemet\si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789" y="2770102"/>
            <a:ext cx="809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Rectangle 7"/>
          <p:cNvSpPr>
            <a:spLocks noChangeArrowheads="1"/>
          </p:cNvSpPr>
          <p:nvPr/>
        </p:nvSpPr>
        <p:spPr bwMode="auto">
          <a:xfrm>
            <a:off x="709348" y="5181600"/>
            <a:ext cx="83584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Clock frequency choice: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2000" b="1" baseline="30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8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i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sz="2000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= 256 </a:t>
            </a:r>
            <a:r>
              <a:rPr lang="en-US" sz="2000" b="1" i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111.7 MHz to 122.1 MHz</a:t>
            </a:r>
          </a:p>
          <a:p>
            <a:pPr marL="3571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‘Multi-harmonic </a:t>
            </a: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source system on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chip’</a:t>
            </a: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571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Prototype firmware already contains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up to 36 azimuth register sources on a single</a:t>
            </a: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i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2140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609600" y="228600"/>
            <a:ext cx="92963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Open loop transfer function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219200" y="5562600"/>
            <a:ext cx="7543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180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 phase advance at each filtered harmonic</a:t>
            </a:r>
          </a:p>
          <a:p>
            <a:pPr marL="3571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Filter group delay ~ 1.4 </a:t>
            </a:r>
            <a:r>
              <a:rPr lang="en-US" sz="2000" b="1" dirty="0" err="1" smtClean="0">
                <a:latin typeface="Symbol" panose="05050102010706020507" pitchFamily="18" charset="2"/>
                <a:cs typeface="Times New Roman" pitchFamily="18" charset="0"/>
                <a:sym typeface="Symbol"/>
              </a:rPr>
              <a:t>m</a:t>
            </a:r>
            <a:r>
              <a:rPr lang="en-US" sz="2000" b="1" dirty="0" err="1" smtClean="0">
                <a:latin typeface="Constantia" pitchFamily="18" charset="0"/>
                <a:cs typeface="Times New Roman" pitchFamily="18" charset="0"/>
                <a:sym typeface="Symbol"/>
              </a:rPr>
              <a:t>s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 (below 1 turn)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709348" y="990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5124" name="Picture 4" descr="C:\Heiko\CPS\CoupledBunchFeedback\Measurements\2014-07-14_OpenLoopTransferFunction\h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85875"/>
            <a:ext cx="3815479" cy="404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Heiko\CPS\CoupledBunchFeedback\Measurements\2014-07-14_OpenLoopTransferFunction\4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939" y="1285875"/>
            <a:ext cx="3815479" cy="404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49910" y="901374"/>
            <a:ext cx="292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Constantia" panose="02030602050306030303" pitchFamily="18" charset="0"/>
              </a:rPr>
              <a:t>Single </a:t>
            </a:r>
            <a:r>
              <a:rPr lang="en-US" sz="1800" b="1" i="1" dirty="0" smtClean="0">
                <a:latin typeface="Constantia" panose="02030602050306030303" pitchFamily="18" charset="0"/>
              </a:rPr>
              <a:t>h</a:t>
            </a:r>
            <a:r>
              <a:rPr lang="en-US" sz="1800" b="1" dirty="0" smtClean="0">
                <a:latin typeface="Constantia" panose="02030602050306030303" pitchFamily="18" charset="0"/>
              </a:rPr>
              <a:t> tracking filter</a:t>
            </a:r>
            <a:endParaRPr lang="en-GB" sz="1800" b="1" dirty="0"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88510" y="895350"/>
            <a:ext cx="292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Constantia" panose="02030602050306030303" pitchFamily="18" charset="0"/>
              </a:rPr>
              <a:t>4 adjacent harmonics</a:t>
            </a:r>
            <a:endParaRPr lang="en-GB" sz="1800" b="1" dirty="0"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513812">
            <a:off x="8149528" y="426415"/>
            <a:ext cx="1309349" cy="584775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onstantia" panose="02030602050306030303" pitchFamily="18" charset="0"/>
                <a:sym typeface="Symbol"/>
              </a:rPr>
              <a:t>Prototype firmware</a:t>
            </a:r>
            <a:endParaRPr lang="en-GB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3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609600" y="228600"/>
            <a:ext cx="92963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Delay compensation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6693974" y="3369184"/>
            <a:ext cx="5826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latin typeface="Constantia" pitchFamily="18" charset="0"/>
              </a:rPr>
              <a:t>A. </a:t>
            </a:r>
            <a:r>
              <a:rPr lang="en-GB" sz="1400" dirty="0" err="1" smtClean="0">
                <a:latin typeface="Constantia" pitchFamily="18" charset="0"/>
              </a:rPr>
              <a:t>Ozturk</a:t>
            </a:r>
            <a:r>
              <a:rPr lang="en-GB" sz="1400" dirty="0" smtClean="0">
                <a:latin typeface="Constantia" pitchFamily="18" charset="0"/>
              </a:rPr>
              <a:t>, PS/RF/Note 99-05</a:t>
            </a:r>
            <a:endParaRPr lang="en-GB" sz="1400" dirty="0">
              <a:latin typeface="Constantia" pitchFamily="18" charset="0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709348" y="9144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he ~ 700 ns delay of the cavity must be compensated to keep the filter phases correct during acceleration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 10 MHz, 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1% frequency change would introduce ~25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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phase shift</a:t>
            </a:r>
            <a:endParaRPr lang="en-US" sz="20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Clr>
                <a:srgbClr val="1F497D"/>
              </a:buClr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‘Delay without delay’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positive and negative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Virtual delay by de-phasing the RF sources for delay </a:t>
            </a:r>
            <a:r>
              <a:rPr lang="en-US" sz="20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t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0" lvl="1">
              <a:spcBef>
                <a:spcPct val="20000"/>
              </a:spcBef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sin (</a:t>
            </a:r>
            <a:r>
              <a:rPr lang="en-US" sz="2000" b="1" dirty="0" err="1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US" sz="20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sin (</a:t>
            </a:r>
            <a:r>
              <a:rPr lang="en-US" sz="20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w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(</a:t>
            </a:r>
            <a:r>
              <a:rPr lang="en-US" sz="20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t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± </a:t>
            </a:r>
            <a:r>
              <a:rPr lang="en-US" sz="20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t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)) = 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sin (</a:t>
            </a:r>
            <a:r>
              <a:rPr lang="en-US" sz="2000" b="1" dirty="0" err="1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w</a:t>
            </a:r>
            <a:r>
              <a:rPr lang="en-US" sz="20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t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+ </a:t>
            </a:r>
            <a:r>
              <a:rPr lang="en-US" sz="20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f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) with </a:t>
            </a:r>
            <a:r>
              <a:rPr lang="en-US" sz="20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f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= ± </a:t>
            </a:r>
            <a:r>
              <a:rPr lang="en-US" sz="2000" b="1" dirty="0" err="1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wt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0" lvl="1">
              <a:spcBef>
                <a:spcPct val="20000"/>
              </a:spcBef>
            </a:pP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Need to de-phase RF sources by   </a:t>
            </a:r>
            <a:r>
              <a:rPr lang="en-US" sz="20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f</a:t>
            </a:r>
            <a:r>
              <a:rPr lang="en-US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=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± 2</a:t>
            </a:r>
            <a:r>
              <a:rPr lang="en-US" sz="20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p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b="1" i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h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b="1" i="1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f</a:t>
            </a:r>
            <a:r>
              <a:rPr lang="en-US" sz="2000" b="1" baseline="-25000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rev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t</a:t>
            </a: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Trivial for delays </a:t>
            </a:r>
            <a:r>
              <a:rPr lang="en-US" sz="20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t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= </a:t>
            </a:r>
            <a:r>
              <a:rPr lang="en-US" sz="20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n </a:t>
            </a:r>
            <a:r>
              <a:rPr lang="en-US" sz="20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t</a:t>
            </a:r>
            <a:r>
              <a:rPr lang="en-US" sz="2000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clk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: </a:t>
            </a:r>
            <a:r>
              <a:rPr lang="en-US" sz="20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f</a:t>
            </a:r>
            <a:r>
              <a:rPr lang="en-US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= ± 2</a:t>
            </a:r>
            <a:r>
              <a:rPr lang="en-US" sz="2000" b="1" dirty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p</a:t>
            </a:r>
            <a:r>
              <a:rPr lang="en-US" sz="2000" b="1" dirty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b="1" i="1" dirty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h</a:t>
            </a:r>
            <a:r>
              <a:rPr lang="en-US" sz="2000" b="1" dirty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b="1" i="1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f</a:t>
            </a:r>
            <a:r>
              <a:rPr lang="en-US" sz="2000" b="1" baseline="-25000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rev</a:t>
            </a:r>
            <a:r>
              <a:rPr lang="en-US" sz="2000" b="1" baseline="-25000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b="1" i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n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b="1" i="1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t</a:t>
            </a:r>
            <a:r>
              <a:rPr lang="en-US" sz="2000" b="1" baseline="-25000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clk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 = ± 2</a:t>
            </a:r>
            <a:r>
              <a:rPr lang="en-US" sz="20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Symbol"/>
              </a:rPr>
              <a:t>p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b="1" i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h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/</a:t>
            </a:r>
            <a:r>
              <a:rPr lang="en-US" sz="2000" b="1" i="1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h</a:t>
            </a:r>
            <a:r>
              <a:rPr lang="en-US" sz="2000" b="1" baseline="-25000" dirty="0" err="1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clk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b="1" i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n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  <a:cs typeface="Times New Roman" pitchFamily="18" charset="0"/>
                <a:sym typeface="Symbol"/>
              </a:rPr>
              <a:t> = const.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i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800100" lvl="2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Constantia" pitchFamily="18" charset="0"/>
                <a:cs typeface="Times New Roman" pitchFamily="18" charset="0"/>
                <a:sym typeface="Symbol"/>
              </a:rPr>
              <a:t>f</a:t>
            </a:r>
            <a:r>
              <a:rPr lang="en-US" sz="2000" b="1" baseline="-25000" dirty="0" err="1" smtClean="0">
                <a:latin typeface="Constantia" pitchFamily="18" charset="0"/>
                <a:cs typeface="Times New Roman" pitchFamily="18" charset="0"/>
                <a:sym typeface="Symbol"/>
              </a:rPr>
              <a:t>rev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 is measured by counters on main clock at 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Symbol"/>
              </a:rPr>
              <a:t>h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 = 256</a:t>
            </a:r>
          </a:p>
          <a:p>
            <a:pPr marL="800100" lvl="2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Multiplication in real time in programmable logic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00674" y="3981450"/>
            <a:ext cx="1857376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75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609600" y="228600"/>
            <a:ext cx="92963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>
                <a:solidFill>
                  <a:schemeClr val="tx2"/>
                </a:solidFill>
                <a:latin typeface="Constantia" pitchFamily="18" charset="0"/>
              </a:rPr>
              <a:t>S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et-up for first measurements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709348" y="990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19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Prototype firmware for beam-loading compensation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4 tracking filters at programmable harmonics (</a:t>
            </a:r>
            <a:r>
              <a:rPr lang="en-US" sz="18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7, 8, 9, 10 by default)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Single swept clock at 256 </a:t>
            </a:r>
            <a:r>
              <a:rPr lang="en-US" sz="18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1800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endParaRPr lang="en-US" sz="1800" b="1" baseline="-25000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Automatic measurement of clock frequency for delay compensation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Possibility to inject additional RF signal (coupled-bunch damping)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19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Running on 1-turn delay feedback hardware </a:t>
            </a:r>
            <a:r>
              <a:rPr lang="en-US" sz="16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(D. Perrelet)</a:t>
            </a: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335" y="3314700"/>
            <a:ext cx="539890" cy="3027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52" descr="X:\pictures\EDA-02175-V2\IMG_16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8" t="14519" r="24252" b="12599"/>
          <a:stretch>
            <a:fillRect/>
          </a:stretch>
        </p:blipFill>
        <p:spPr bwMode="auto">
          <a:xfrm>
            <a:off x="4806945" y="3327400"/>
            <a:ext cx="3472327" cy="302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09348" y="3219450"/>
            <a:ext cx="381941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8775" lvl="1" indent="-358775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New front-end close to high power racks (short delay) installed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0" lvl="1" algn="l">
              <a:spcBef>
                <a:spcPct val="20000"/>
              </a:spcBef>
            </a:pPr>
            <a:endParaRPr lang="en-US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58775" lvl="1" indent="-358775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Coupled-bunch filtering part to be added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Coverage of more harmonics (copy-paste)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838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Constantia" panose="02030602050306030303" pitchFamily="18" charset="0"/>
              </a:rPr>
              <a:t>PS </a:t>
            </a:r>
            <a:r>
              <a:rPr lang="en-US" sz="4000" dirty="0">
                <a:latin typeface="Constantia" panose="02030602050306030303" pitchFamily="18" charset="0"/>
              </a:rPr>
              <a:t>L</a:t>
            </a:r>
            <a:r>
              <a:rPr lang="en-US" sz="4000" dirty="0" smtClean="0">
                <a:latin typeface="Constantia" panose="02030602050306030303" pitchFamily="18" charset="0"/>
              </a:rPr>
              <a:t>ow-level </a:t>
            </a:r>
            <a:r>
              <a:rPr lang="en-US" sz="4000" dirty="0">
                <a:latin typeface="Constantia" panose="02030602050306030303" pitchFamily="18" charset="0"/>
              </a:rPr>
              <a:t>E</a:t>
            </a:r>
            <a:r>
              <a:rPr lang="en-US" sz="4000" dirty="0" smtClean="0">
                <a:latin typeface="Constantia" panose="02030602050306030303" pitchFamily="18" charset="0"/>
              </a:rPr>
              <a:t>lectronics </a:t>
            </a:r>
            <a:r>
              <a:rPr lang="en-US" sz="4000" dirty="0">
                <a:latin typeface="Constantia" panose="02030602050306030303" pitchFamily="18" charset="0"/>
              </a:rPr>
              <a:t>and T</a:t>
            </a:r>
            <a:r>
              <a:rPr lang="en-US" sz="4000" dirty="0" smtClean="0">
                <a:latin typeface="Constantia" panose="02030602050306030303" pitchFamily="18" charset="0"/>
              </a:rPr>
              <a:t>ests</a:t>
            </a:r>
            <a:endParaRPr lang="en-US" sz="4000" dirty="0">
              <a:latin typeface="Constantia" panose="02030602050306030303" pitchFamily="18" charset="0"/>
              <a:cs typeface="Bookman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4114800"/>
            <a:ext cx="9426594" cy="1374589"/>
          </a:xfrm>
        </p:spPr>
        <p:txBody>
          <a:bodyPr>
            <a:normAutofit/>
          </a:bodyPr>
          <a:lstStyle/>
          <a:p>
            <a:r>
              <a:rPr lang="en-US" sz="1900" dirty="0" smtClean="0"/>
              <a:t>H. Damerau</a:t>
            </a:r>
            <a:endParaRPr lang="en-US" sz="2100" dirty="0" smtClean="0"/>
          </a:p>
          <a:p>
            <a:r>
              <a:rPr lang="en-US" sz="2100" dirty="0" err="1"/>
              <a:t>Finemet</a:t>
            </a:r>
            <a:r>
              <a:rPr lang="en-US" sz="2100" dirty="0"/>
              <a:t> Review Meeting</a:t>
            </a:r>
          </a:p>
          <a:p>
            <a:r>
              <a:rPr lang="en-US" sz="2100" dirty="0" smtClean="0"/>
              <a:t>09/09/2014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598493"/>
            <a:ext cx="93726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n-US" sz="800" b="1" dirty="0" smtClean="0">
              <a:latin typeface="Constantia" pitchFamily="18" charset="0"/>
            </a:endParaRPr>
          </a:p>
          <a:p>
            <a:pPr lvl="0" algn="ctr"/>
            <a:r>
              <a:rPr lang="en-US" sz="1800" b="1" dirty="0" smtClean="0">
                <a:solidFill>
                  <a:srgbClr val="385D8A"/>
                </a:solidFill>
                <a:latin typeface="Constantia" pitchFamily="18" charset="0"/>
              </a:rPr>
              <a:t>Many thanks to T. </a:t>
            </a:r>
            <a:r>
              <a:rPr lang="en-US" sz="1800" b="1" dirty="0" err="1" smtClean="0">
                <a:solidFill>
                  <a:srgbClr val="385D8A"/>
                </a:solidFill>
                <a:latin typeface="Constantia" pitchFamily="18" charset="0"/>
              </a:rPr>
              <a:t>Bohl</a:t>
            </a:r>
            <a:r>
              <a:rPr lang="en-US" sz="1800" b="1" dirty="0" smtClean="0">
                <a:solidFill>
                  <a:srgbClr val="385D8A"/>
                </a:solidFill>
                <a:latin typeface="Constantia" pitchFamily="18" charset="0"/>
              </a:rPr>
              <a:t>, M. Haase, M. Migliorati, M. </a:t>
            </a:r>
            <a:r>
              <a:rPr lang="en-US" sz="1800" b="1" dirty="0" err="1" smtClean="0">
                <a:solidFill>
                  <a:srgbClr val="385D8A"/>
                </a:solidFill>
                <a:latin typeface="Constantia" pitchFamily="18" charset="0"/>
              </a:rPr>
              <a:t>Paoluzzi</a:t>
            </a:r>
            <a:r>
              <a:rPr lang="en-US" sz="1800" b="1" dirty="0" smtClean="0">
                <a:solidFill>
                  <a:srgbClr val="385D8A"/>
                </a:solidFill>
                <a:latin typeface="Constantia" pitchFamily="18" charset="0"/>
              </a:rPr>
              <a:t>, D. Perrelet, C. Rossi</a:t>
            </a:r>
            <a:endParaRPr lang="en-GB" sz="1800" dirty="0">
              <a:solidFill>
                <a:srgbClr val="385D8A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0" y="228600"/>
            <a:ext cx="99059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Closed-loop transfer function with cavity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3080" name="Picture 8" descr="C:\Heiko\Presentations\2014-07_BeamLoadingCompensationFinemet\100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5590"/>
            <a:ext cx="3648075" cy="386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Heiko\Presentations\2014-07_BeamLoadingCompensationFinemet\125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314640"/>
            <a:ext cx="3648075" cy="386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335395" y="901374"/>
            <a:ext cx="3246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err="1">
                <a:latin typeface="Constantia" panose="02030602050306030303" pitchFamily="18" charset="0"/>
              </a:rPr>
              <a:t>f</a:t>
            </a:r>
            <a:r>
              <a:rPr lang="en-US" sz="1800" b="1" baseline="-25000" dirty="0" err="1" smtClean="0">
                <a:latin typeface="Constantia" panose="02030602050306030303" pitchFamily="18" charset="0"/>
              </a:rPr>
              <a:t>clk</a:t>
            </a:r>
            <a:r>
              <a:rPr lang="en-US" sz="1800" b="1" dirty="0" smtClean="0">
                <a:latin typeface="Constantia" panose="02030602050306030303" pitchFamily="18" charset="0"/>
              </a:rPr>
              <a:t> = 100 MHz (</a:t>
            </a:r>
            <a:r>
              <a:rPr lang="en-US" sz="1800" b="1" i="1" dirty="0" err="1" smtClean="0">
                <a:latin typeface="Constantia" panose="02030602050306030303" pitchFamily="18" charset="0"/>
              </a:rPr>
              <a:t>f</a:t>
            </a:r>
            <a:r>
              <a:rPr lang="en-US" sz="1800" b="1" baseline="-25000" dirty="0" err="1" smtClean="0">
                <a:latin typeface="Constantia" panose="02030602050306030303" pitchFamily="18" charset="0"/>
              </a:rPr>
              <a:t>rev</a:t>
            </a:r>
            <a:r>
              <a:rPr lang="en-US" sz="1800" b="1" dirty="0" smtClean="0">
                <a:latin typeface="Constantia" panose="02030602050306030303" pitchFamily="18" charset="0"/>
              </a:rPr>
              <a:t> = 391 kHz)</a:t>
            </a:r>
            <a:endParaRPr lang="en-GB" sz="1800" b="1" dirty="0">
              <a:latin typeface="Constantia" panose="02030602050306030303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6878" y="897683"/>
            <a:ext cx="3244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err="1">
                <a:latin typeface="Constantia" panose="02030602050306030303" pitchFamily="18" charset="0"/>
              </a:rPr>
              <a:t>f</a:t>
            </a:r>
            <a:r>
              <a:rPr lang="en-US" sz="1800" b="1" baseline="-25000" dirty="0" err="1" smtClean="0">
                <a:latin typeface="Constantia" panose="02030602050306030303" pitchFamily="18" charset="0"/>
              </a:rPr>
              <a:t>clk</a:t>
            </a:r>
            <a:r>
              <a:rPr lang="en-US" sz="1800" b="1" dirty="0" smtClean="0">
                <a:latin typeface="Constantia" panose="02030602050306030303" pitchFamily="18" charset="0"/>
              </a:rPr>
              <a:t> = 125 MHz (</a:t>
            </a:r>
            <a:r>
              <a:rPr lang="en-US" sz="1800" b="1" i="1" dirty="0" err="1" smtClean="0">
                <a:latin typeface="Constantia" panose="02030602050306030303" pitchFamily="18" charset="0"/>
              </a:rPr>
              <a:t>f</a:t>
            </a:r>
            <a:r>
              <a:rPr lang="en-US" sz="1800" b="1" baseline="-25000" dirty="0" err="1" smtClean="0">
                <a:latin typeface="Constantia" panose="02030602050306030303" pitchFamily="18" charset="0"/>
              </a:rPr>
              <a:t>rev</a:t>
            </a:r>
            <a:r>
              <a:rPr lang="en-US" sz="1800" b="1" dirty="0" smtClean="0">
                <a:latin typeface="Constantia" panose="02030602050306030303" pitchFamily="18" charset="0"/>
              </a:rPr>
              <a:t> = 488 kHz)</a:t>
            </a:r>
            <a:endParaRPr lang="en-GB" sz="1800" b="1" dirty="0">
              <a:latin typeface="Constantia" panose="02030602050306030303" pitchFamily="18" charset="0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762000" y="52578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Delay compensation works fine, symmetric notches while clock changing by </a:t>
            </a:r>
            <a:r>
              <a:rPr lang="en-US" sz="2000" b="1" dirty="0" err="1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US" sz="20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US" sz="20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≈ 25%</a:t>
            </a:r>
          </a:p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Maximum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feedback gain achieved at 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7, 8 , 9 , 10: </a:t>
            </a:r>
            <a:r>
              <a:rPr lang="en-US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~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20 dB</a:t>
            </a:r>
          </a:p>
        </p:txBody>
      </p:sp>
      <p:sp>
        <p:nvSpPr>
          <p:cNvPr id="8" name="TextBox 7"/>
          <p:cNvSpPr txBox="1"/>
          <p:nvPr/>
        </p:nvSpPr>
        <p:spPr>
          <a:xfrm rot="20431704">
            <a:off x="4392623" y="2846841"/>
            <a:ext cx="1181332" cy="584775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onstantia" panose="02030602050306030303" pitchFamily="18" charset="0"/>
                <a:sym typeface="Symbol"/>
              </a:rPr>
              <a:t>Prototype firmware</a:t>
            </a:r>
            <a:endParaRPr lang="en-GB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86100" y="2245757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3F3D99"/>
                </a:solidFill>
                <a:latin typeface="Constantia" panose="02030602050306030303" pitchFamily="18" charset="0"/>
              </a:rPr>
              <a:t>h</a:t>
            </a:r>
            <a:r>
              <a:rPr lang="en-US" sz="1800" b="1" dirty="0" smtClean="0">
                <a:solidFill>
                  <a:srgbClr val="3F3D99"/>
                </a:solidFill>
                <a:latin typeface="Constantia" panose="02030602050306030303" pitchFamily="18" charset="0"/>
              </a:rPr>
              <a:t> = 10</a:t>
            </a:r>
            <a:endParaRPr lang="en-GB" sz="1800" b="1" dirty="0">
              <a:solidFill>
                <a:srgbClr val="3F3D99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4199" y="2251591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3F3D99"/>
                </a:solidFill>
                <a:latin typeface="Constantia" panose="02030602050306030303" pitchFamily="18" charset="0"/>
              </a:rPr>
              <a:t>h</a:t>
            </a:r>
            <a:r>
              <a:rPr lang="en-US" sz="1800" b="1" dirty="0" smtClean="0">
                <a:solidFill>
                  <a:srgbClr val="3F3D99"/>
                </a:solidFill>
                <a:latin typeface="Constantia" panose="02030602050306030303" pitchFamily="18" charset="0"/>
              </a:rPr>
              <a:t> = 7</a:t>
            </a:r>
            <a:endParaRPr lang="en-GB" sz="1800" b="1" dirty="0">
              <a:solidFill>
                <a:srgbClr val="3F3D99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7748351" y="2190750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3F3D99"/>
                </a:solidFill>
                <a:latin typeface="Constantia" panose="02030602050306030303" pitchFamily="18" charset="0"/>
              </a:rPr>
              <a:t>h</a:t>
            </a:r>
            <a:r>
              <a:rPr lang="en-US" sz="1800" b="1" dirty="0" smtClean="0">
                <a:solidFill>
                  <a:srgbClr val="3F3D99"/>
                </a:solidFill>
                <a:latin typeface="Constantia" panose="02030602050306030303" pitchFamily="18" charset="0"/>
              </a:rPr>
              <a:t> = 10</a:t>
            </a:r>
            <a:endParaRPr lang="en-GB" sz="1800" b="1" dirty="0">
              <a:solidFill>
                <a:srgbClr val="3F3D99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6918" y="2253734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3F3D99"/>
                </a:solidFill>
                <a:latin typeface="Constantia" panose="02030602050306030303" pitchFamily="18" charset="0"/>
              </a:rPr>
              <a:t>h</a:t>
            </a:r>
            <a:r>
              <a:rPr lang="en-US" sz="1800" b="1" dirty="0" smtClean="0">
                <a:solidFill>
                  <a:srgbClr val="3F3D99"/>
                </a:solidFill>
                <a:latin typeface="Constantia" panose="02030602050306030303" pitchFamily="18" charset="0"/>
              </a:rPr>
              <a:t> = 7</a:t>
            </a:r>
            <a:endParaRPr lang="en-GB" sz="1800" b="1" dirty="0">
              <a:solidFill>
                <a:srgbClr val="3F3D99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0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95436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Introduction and motivation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C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oupled-bunch feedback and beam-loading compensation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Beam tests with existing feedback before LS1</a:t>
            </a: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Beam-loading compensation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Impedance of </a:t>
            </a:r>
            <a:r>
              <a:rPr lang="en-US" sz="2000" b="1" dirty="0" err="1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Finemet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cavity, design constraints and choices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N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arrow-band tracking </a:t>
            </a: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filters, 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delay compensation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prstClr val="black"/>
                </a:solidFill>
                <a:latin typeface="Constantia" pitchFamily="18" charset="0"/>
              </a:rPr>
              <a:t>Plans for coupled-bunch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latin typeface="Constantia" pitchFamily="18" charset="0"/>
              </a:rPr>
              <a:t>Decoupling of coupled-bunch damping and beam-loading compensation</a:t>
            </a:r>
            <a:endParaRPr lang="en-US" sz="2000" b="1" dirty="0"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First measurements with beam</a:t>
            </a:r>
            <a:endParaRPr lang="en-US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Conclusions and outlook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0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Add coupled-bunch feedback?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09348" y="990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19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Narrow notches at </a:t>
            </a:r>
            <a:r>
              <a:rPr lang="en-US" sz="20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harmonics well decoupled</a:t>
            </a:r>
          </a:p>
          <a:p>
            <a:pPr marL="3619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But they are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wide with respect to synchrotron frequency</a:t>
            </a:r>
          </a:p>
        </p:txBody>
      </p:sp>
      <p:pic>
        <p:nvPicPr>
          <p:cNvPr id="7170" name="Picture 2" descr="C:\Heiko\Presentations\2014-07_BeamLoadingCompensationFinemet\h8f_narro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133600"/>
            <a:ext cx="2642434" cy="260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Heiko\Presentations\2014-07_BeamLoadingCompensationFinemet\h8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784" y="2217954"/>
            <a:ext cx="2594016" cy="250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6896100" y="2228850"/>
            <a:ext cx="0" cy="20955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715125" y="2230800"/>
            <a:ext cx="0" cy="20955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82248" y="1873625"/>
            <a:ext cx="1534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Constantia" panose="02030602050306030303" pitchFamily="18" charset="0"/>
              </a:rPr>
              <a:t>Single notch</a:t>
            </a:r>
            <a:endParaRPr lang="en-GB" sz="1800" b="1" dirty="0">
              <a:latin typeface="Constantia" panose="020306020503060303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08488" y="1875600"/>
            <a:ext cx="1557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Constantia" panose="02030602050306030303" pitchFamily="18" charset="0"/>
              </a:rPr>
              <a:t>Close to </a:t>
            </a:r>
            <a:r>
              <a:rPr lang="en-US" sz="1800" b="1" i="1" dirty="0" err="1" smtClean="0">
                <a:latin typeface="Constantia" panose="02030602050306030303" pitchFamily="18" charset="0"/>
              </a:rPr>
              <a:t>hf</a:t>
            </a:r>
            <a:r>
              <a:rPr lang="en-US" sz="1800" b="1" baseline="-25000" dirty="0" err="1" smtClean="0">
                <a:latin typeface="Constantia" panose="02030602050306030303" pitchFamily="18" charset="0"/>
              </a:rPr>
              <a:t>rev</a:t>
            </a:r>
            <a:endParaRPr lang="en-GB" sz="1800" b="1" baseline="-25000" dirty="0">
              <a:latin typeface="Constantia" panose="02030602050306030303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762000" y="5257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Synchrotron frequency side-bands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close to </a:t>
            </a:r>
            <a:r>
              <a:rPr lang="en-US" sz="2000" b="1" i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hf</a:t>
            </a:r>
            <a:r>
              <a:rPr lang="en-US" sz="2000" b="1" baseline="-25000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61950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Beam-loading compensation feedback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appears as constant numeric factor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coupled-bunch signal processing</a:t>
            </a:r>
          </a:p>
        </p:txBody>
      </p:sp>
      <p:pic>
        <p:nvPicPr>
          <p:cNvPr id="22" name="Picture 2" descr="C:\Heiko\Presentations\2012-01_LHCBeamShutdownLectureWithIons\lup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38459" y="2971800"/>
            <a:ext cx="838200" cy="774378"/>
          </a:xfrm>
          <a:prstGeom prst="rect">
            <a:avLst/>
          </a:prstGeom>
          <a:noFill/>
        </p:spPr>
      </p:pic>
      <p:sp>
        <p:nvSpPr>
          <p:cNvPr id="27" name="Right Arrow 26"/>
          <p:cNvSpPr/>
          <p:nvPr/>
        </p:nvSpPr>
        <p:spPr>
          <a:xfrm>
            <a:off x="4385429" y="2819400"/>
            <a:ext cx="701489" cy="774378"/>
          </a:xfrm>
          <a:prstGeom prst="rightArrow">
            <a:avLst>
              <a:gd name="adj1" fmla="val 50000"/>
              <a:gd name="adj2" fmla="val 359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6947648" y="3593779"/>
            <a:ext cx="367552" cy="3686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983232" y="3908610"/>
            <a:ext cx="92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1800" b="1" i="1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f</a:t>
            </a:r>
            <a:r>
              <a:rPr lang="en-US" sz="18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≈ ±</a:t>
            </a:r>
            <a:r>
              <a:rPr lang="en-US" sz="18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f</a:t>
            </a:r>
            <a:r>
              <a:rPr lang="en-US" sz="1800" b="1" baseline="-250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s</a:t>
            </a:r>
            <a:endParaRPr lang="en-GB" sz="1800" b="1" baseline="-25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6732496" y="3656530"/>
            <a:ext cx="582704" cy="3058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74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Both feedbacks together (1 harmonic)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675300" y="1620097"/>
            <a:ext cx="572166" cy="571872"/>
            <a:chOff x="2514600" y="4495800"/>
            <a:chExt cx="572166" cy="571872"/>
          </a:xfrm>
        </p:grpSpPr>
        <p:sp>
          <p:nvSpPr>
            <p:cNvPr id="20" name="Oval 19"/>
            <p:cNvSpPr/>
            <p:nvPr/>
          </p:nvSpPr>
          <p:spPr>
            <a:xfrm>
              <a:off x="25146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>
              <a:stCxn id="20" idx="3"/>
              <a:endCxn id="20" idx="7"/>
            </p:cNvCxnSpPr>
            <p:nvPr/>
          </p:nvCxnSpPr>
          <p:spPr>
            <a:xfrm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20" idx="5"/>
              <a:endCxn id="20" idx="1"/>
            </p:cNvCxnSpPr>
            <p:nvPr/>
          </p:nvCxnSpPr>
          <p:spPr>
            <a:xfrm flipH="1"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7171512" y="2031228"/>
            <a:ext cx="572166" cy="571872"/>
            <a:chOff x="3352800" y="4495800"/>
            <a:chExt cx="572166" cy="571872"/>
          </a:xfrm>
        </p:grpSpPr>
        <p:sp>
          <p:nvSpPr>
            <p:cNvPr id="26" name="Oval 25"/>
            <p:cNvSpPr/>
            <p:nvPr/>
          </p:nvSpPr>
          <p:spPr>
            <a:xfrm>
              <a:off x="33528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3638883" y="4572000"/>
              <a:ext cx="0" cy="41192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419570" y="4781736"/>
              <a:ext cx="4379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1407838" y="2055828"/>
            <a:ext cx="592809" cy="514644"/>
            <a:chOff x="1524000" y="4978053"/>
            <a:chExt cx="592809" cy="514644"/>
          </a:xfrm>
        </p:grpSpPr>
        <p:cxnSp>
          <p:nvCxnSpPr>
            <p:cNvPr id="32" name="Straight Connector 31"/>
            <p:cNvCxnSpPr/>
            <p:nvPr/>
          </p:nvCxnSpPr>
          <p:spPr>
            <a:xfrm flipH="1">
              <a:off x="1524000" y="4978053"/>
              <a:ext cx="258303" cy="257322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524000" y="5235375"/>
              <a:ext cx="258304" cy="257322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782304" y="5492697"/>
              <a:ext cx="334505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782303" y="4978053"/>
              <a:ext cx="334505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116809" y="4983923"/>
              <a:ext cx="0" cy="508774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 rot="10800000">
            <a:off x="8075808" y="2054912"/>
            <a:ext cx="592809" cy="514644"/>
            <a:chOff x="1524000" y="4978053"/>
            <a:chExt cx="592809" cy="514644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1524000" y="4978053"/>
              <a:ext cx="258303" cy="257322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524000" y="5235375"/>
              <a:ext cx="258304" cy="257322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782304" y="5492697"/>
              <a:ext cx="334505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1782303" y="4978053"/>
              <a:ext cx="334505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2116809" y="4983923"/>
              <a:ext cx="0" cy="508774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4"/>
          <p:cNvCxnSpPr/>
          <p:nvPr/>
        </p:nvCxnSpPr>
        <p:spPr>
          <a:xfrm>
            <a:off x="2273675" y="1906033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000645" y="2313150"/>
            <a:ext cx="273030" cy="0"/>
          </a:xfrm>
          <a:prstGeom prst="straightConnector1">
            <a:avLst/>
          </a:prstGeom>
          <a:ln w="34925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2273675" y="1906033"/>
            <a:ext cx="0" cy="816731"/>
          </a:xfrm>
          <a:prstGeom prst="straightConnector1">
            <a:avLst/>
          </a:prstGeom>
          <a:ln w="34925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2675300" y="2436828"/>
            <a:ext cx="572166" cy="571872"/>
            <a:chOff x="2514600" y="4495800"/>
            <a:chExt cx="572166" cy="571872"/>
          </a:xfrm>
        </p:grpSpPr>
        <p:sp>
          <p:nvSpPr>
            <p:cNvPr id="49" name="Oval 48"/>
            <p:cNvSpPr/>
            <p:nvPr/>
          </p:nvSpPr>
          <p:spPr>
            <a:xfrm>
              <a:off x="25146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50" name="Straight Connector 49"/>
            <p:cNvCxnSpPr>
              <a:stCxn id="49" idx="3"/>
              <a:endCxn id="49" idx="7"/>
            </p:cNvCxnSpPr>
            <p:nvPr/>
          </p:nvCxnSpPr>
          <p:spPr>
            <a:xfrm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49" idx="5"/>
              <a:endCxn id="49" idx="1"/>
            </p:cNvCxnSpPr>
            <p:nvPr/>
          </p:nvCxnSpPr>
          <p:spPr>
            <a:xfrm flipH="1"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>
            <a:off x="2273675" y="2722764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665567" y="1620097"/>
            <a:ext cx="1014113" cy="571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3244269" y="1906033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690967" y="1752144"/>
            <a:ext cx="962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Low-pass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666067" y="2435078"/>
            <a:ext cx="1014113" cy="571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3244867" y="2722428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691267" y="2543475"/>
            <a:ext cx="962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Low-pass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5574395" y="1903428"/>
            <a:ext cx="767844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6055407" y="2719823"/>
            <a:ext cx="287430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>
            <a:off x="6333312" y="1620828"/>
            <a:ext cx="572166" cy="571872"/>
            <a:chOff x="2514600" y="4495800"/>
            <a:chExt cx="572166" cy="571872"/>
          </a:xfrm>
        </p:grpSpPr>
        <p:sp>
          <p:nvSpPr>
            <p:cNvPr id="62" name="Oval 61"/>
            <p:cNvSpPr/>
            <p:nvPr/>
          </p:nvSpPr>
          <p:spPr>
            <a:xfrm>
              <a:off x="25146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Straight Connector 62"/>
            <p:cNvCxnSpPr>
              <a:stCxn id="62" idx="3"/>
              <a:endCxn id="62" idx="7"/>
            </p:cNvCxnSpPr>
            <p:nvPr/>
          </p:nvCxnSpPr>
          <p:spPr>
            <a:xfrm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62" idx="5"/>
              <a:endCxn id="62" idx="1"/>
            </p:cNvCxnSpPr>
            <p:nvPr/>
          </p:nvCxnSpPr>
          <p:spPr>
            <a:xfrm flipH="1"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6333312" y="2438028"/>
            <a:ext cx="572166" cy="571872"/>
            <a:chOff x="2514600" y="4495800"/>
            <a:chExt cx="572166" cy="571872"/>
          </a:xfrm>
        </p:grpSpPr>
        <p:sp>
          <p:nvSpPr>
            <p:cNvPr id="66" name="Oval 65"/>
            <p:cNvSpPr/>
            <p:nvPr/>
          </p:nvSpPr>
          <p:spPr>
            <a:xfrm>
              <a:off x="25146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67" name="Straight Connector 66"/>
            <p:cNvCxnSpPr>
              <a:stCxn id="66" idx="3"/>
              <a:endCxn id="66" idx="7"/>
            </p:cNvCxnSpPr>
            <p:nvPr/>
          </p:nvCxnSpPr>
          <p:spPr>
            <a:xfrm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66" idx="5"/>
              <a:endCxn id="66" idx="1"/>
            </p:cNvCxnSpPr>
            <p:nvPr/>
          </p:nvCxnSpPr>
          <p:spPr>
            <a:xfrm flipH="1"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Straight Arrow Connector 68"/>
          <p:cNvCxnSpPr>
            <a:endCxn id="26" idx="1"/>
          </p:cNvCxnSpPr>
          <p:nvPr/>
        </p:nvCxnSpPr>
        <p:spPr>
          <a:xfrm>
            <a:off x="6905478" y="1981242"/>
            <a:ext cx="349826" cy="133735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endCxn id="26" idx="3"/>
          </p:cNvCxnSpPr>
          <p:nvPr/>
        </p:nvCxnSpPr>
        <p:spPr>
          <a:xfrm flipV="1">
            <a:off x="6901637" y="2519351"/>
            <a:ext cx="353667" cy="123852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743678" y="2312234"/>
            <a:ext cx="342234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477992" y="2160100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ADC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042685" y="2160801"/>
            <a:ext cx="5532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DAC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0925" y="1996693"/>
            <a:ext cx="1259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>
                <a:solidFill>
                  <a:srgbClr val="C0504D"/>
                </a:solidFill>
                <a:latin typeface="Constantia" pitchFamily="18" charset="0"/>
              </a:rPr>
              <a:t>Cavity return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1013163" y="2317164"/>
            <a:ext cx="421298" cy="0"/>
          </a:xfrm>
          <a:prstGeom prst="straightConnector1">
            <a:avLst/>
          </a:prstGeom>
          <a:ln w="34925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8655214" y="2315628"/>
            <a:ext cx="421298" cy="0"/>
          </a:xfrm>
          <a:prstGeom prst="straightConnector1">
            <a:avLst/>
          </a:prstGeom>
          <a:ln w="34925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8834197" y="1992202"/>
            <a:ext cx="1259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>
                <a:solidFill>
                  <a:srgbClr val="C0504D"/>
                </a:solidFill>
                <a:latin typeface="Constantia" pitchFamily="18" charset="0"/>
              </a:rPr>
              <a:t>Cavity drive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cxnSp>
        <p:nvCxnSpPr>
          <p:cNvPr id="78" name="Straight Arrow Connector 77"/>
          <p:cNvCxnSpPr>
            <a:endCxn id="20" idx="0"/>
          </p:cNvCxnSpPr>
          <p:nvPr/>
        </p:nvCxnSpPr>
        <p:spPr>
          <a:xfrm>
            <a:off x="2961383" y="1257300"/>
            <a:ext cx="0" cy="362797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endCxn id="62" idx="0"/>
          </p:cNvCxnSpPr>
          <p:nvPr/>
        </p:nvCxnSpPr>
        <p:spPr>
          <a:xfrm>
            <a:off x="6619395" y="1257300"/>
            <a:ext cx="0" cy="363528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 flipV="1">
            <a:off x="2961383" y="3006950"/>
            <a:ext cx="1" cy="36360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 flipV="1">
            <a:off x="6619394" y="3006950"/>
            <a:ext cx="1" cy="36360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2138309" y="954606"/>
            <a:ext cx="16461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onstantia" pitchFamily="18" charset="0"/>
              </a:rPr>
              <a:t>s</a:t>
            </a:r>
            <a:r>
              <a:rPr lang="en-US" sz="1600" b="1" dirty="0" smtClean="0">
                <a:latin typeface="Constantia" pitchFamily="18" charset="0"/>
              </a:rPr>
              <a:t>in(</a:t>
            </a:r>
            <a:r>
              <a:rPr lang="en-US" sz="1600" b="1" i="1" dirty="0" err="1" smtClean="0">
                <a:latin typeface="Constantia" pitchFamily="18" charset="0"/>
              </a:rPr>
              <a:t>h</a:t>
            </a:r>
            <a:r>
              <a:rPr lang="en-US" sz="1600" b="1" baseline="-25000" dirty="0" err="1" smtClean="0">
                <a:latin typeface="Constantia" pitchFamily="18" charset="0"/>
              </a:rPr>
              <a:t>FB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i="1" dirty="0" err="1" smtClean="0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rev</a:t>
            </a:r>
            <a:r>
              <a:rPr lang="en-US" sz="1600" b="1" i="1" dirty="0" err="1" smtClean="0">
                <a:latin typeface="Constantia" pitchFamily="18" charset="0"/>
              </a:rPr>
              <a:t>t</a:t>
            </a:r>
            <a:r>
              <a:rPr lang="en-US" sz="1600" b="1" dirty="0" smtClean="0">
                <a:latin typeface="Constantia" pitchFamily="18" charset="0"/>
              </a:rPr>
              <a:t> + </a:t>
            </a:r>
            <a:r>
              <a:rPr lang="en-US" sz="16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sz="1600" b="1" dirty="0" smtClean="0">
                <a:latin typeface="Symbol" panose="05050102010706020507" pitchFamily="18" charset="2"/>
              </a:rPr>
              <a:t>)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952109" y="952500"/>
            <a:ext cx="13752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sin(</a:t>
            </a:r>
            <a:r>
              <a:rPr lang="en-US" sz="1600" b="1" i="1" dirty="0" err="1" smtClean="0">
                <a:latin typeface="Constantia" pitchFamily="18" charset="0"/>
              </a:rPr>
              <a:t>h</a:t>
            </a:r>
            <a:r>
              <a:rPr lang="en-US" sz="1600" b="1" baseline="-25000" dirty="0" err="1" smtClean="0">
                <a:latin typeface="Constantia" pitchFamily="18" charset="0"/>
              </a:rPr>
              <a:t>FB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i="1" dirty="0" err="1" smtClean="0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rev</a:t>
            </a:r>
            <a:r>
              <a:rPr lang="en-US" sz="1600" b="1" i="1" dirty="0" err="1" smtClean="0">
                <a:latin typeface="Constantia" pitchFamily="18" charset="0"/>
              </a:rPr>
              <a:t>t</a:t>
            </a:r>
            <a:r>
              <a:rPr lang="en-US" sz="1600" b="1" dirty="0" smtClean="0">
                <a:latin typeface="Symbol" panose="05050102010706020507" pitchFamily="18" charset="2"/>
              </a:rPr>
              <a:t>)</a:t>
            </a:r>
            <a:endParaRPr lang="en-GB" sz="1600" b="1" dirty="0">
              <a:latin typeface="Symbol" panose="05050102010706020507" pitchFamily="18" charset="2"/>
            </a:endParaRPr>
          </a:p>
          <a:p>
            <a:endParaRPr lang="en-GB" sz="1600" b="1" dirty="0">
              <a:latin typeface="Constantia" pitchFamily="18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2127912" y="3280946"/>
            <a:ext cx="16660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cos(</a:t>
            </a:r>
            <a:r>
              <a:rPr lang="en-US" sz="1600" b="1" i="1" dirty="0" err="1" smtClean="0">
                <a:latin typeface="Constantia" pitchFamily="18" charset="0"/>
              </a:rPr>
              <a:t>h</a:t>
            </a:r>
            <a:r>
              <a:rPr lang="en-US" sz="1600" b="1" baseline="-25000" dirty="0" err="1" smtClean="0">
                <a:latin typeface="Constantia" pitchFamily="18" charset="0"/>
              </a:rPr>
              <a:t>FB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i="1" dirty="0" err="1">
                <a:latin typeface="Constantia" pitchFamily="18" charset="0"/>
              </a:rPr>
              <a:t>f</a:t>
            </a:r>
            <a:r>
              <a:rPr lang="en-US" sz="1600" b="1" baseline="-25000" dirty="0" err="1">
                <a:latin typeface="Constantia" pitchFamily="18" charset="0"/>
              </a:rPr>
              <a:t>rev</a:t>
            </a:r>
            <a:r>
              <a:rPr lang="en-US" sz="1600" b="1" i="1" dirty="0" err="1">
                <a:latin typeface="Constantia" pitchFamily="18" charset="0"/>
              </a:rPr>
              <a:t>t</a:t>
            </a:r>
            <a:r>
              <a:rPr lang="en-US" sz="1600" b="1" dirty="0">
                <a:latin typeface="Constantia" pitchFamily="18" charset="0"/>
              </a:rPr>
              <a:t> + </a:t>
            </a:r>
            <a:r>
              <a:rPr lang="en-US" sz="1600" b="1" dirty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sz="1600" b="1" dirty="0">
                <a:latin typeface="Symbol" panose="05050102010706020507" pitchFamily="18" charset="2"/>
              </a:rPr>
              <a:t>)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5932168" y="3278840"/>
            <a:ext cx="13951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onstantia" pitchFamily="18" charset="0"/>
              </a:rPr>
              <a:t>cos(</a:t>
            </a:r>
            <a:r>
              <a:rPr lang="en-US" sz="1600" b="1" i="1" dirty="0" err="1">
                <a:latin typeface="Constantia" pitchFamily="18" charset="0"/>
              </a:rPr>
              <a:t>h</a:t>
            </a:r>
            <a:r>
              <a:rPr lang="en-US" sz="1600" b="1" baseline="-25000" dirty="0" err="1">
                <a:latin typeface="Constantia" pitchFamily="18" charset="0"/>
              </a:rPr>
              <a:t>FB</a:t>
            </a:r>
            <a:r>
              <a:rPr lang="en-US" sz="1600" b="1" dirty="0">
                <a:latin typeface="Constantia" pitchFamily="18" charset="0"/>
              </a:rPr>
              <a:t> </a:t>
            </a:r>
            <a:r>
              <a:rPr lang="en-US" sz="1600" b="1" i="1" dirty="0" err="1" smtClean="0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rev</a:t>
            </a:r>
            <a:r>
              <a:rPr lang="en-US" sz="1600" b="1" i="1" dirty="0" err="1" smtClean="0">
                <a:latin typeface="Constantia" pitchFamily="18" charset="0"/>
              </a:rPr>
              <a:t>t</a:t>
            </a:r>
            <a:r>
              <a:rPr lang="en-US" sz="1600" b="1" dirty="0" smtClean="0">
                <a:latin typeface="Symbol" panose="05050102010706020507" pitchFamily="18" charset="2"/>
              </a:rPr>
              <a:t>)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2675295" y="4437391"/>
            <a:ext cx="572166" cy="571872"/>
            <a:chOff x="2514600" y="4495800"/>
            <a:chExt cx="572166" cy="571872"/>
          </a:xfrm>
        </p:grpSpPr>
        <p:sp>
          <p:nvSpPr>
            <p:cNvPr id="118" name="Oval 117"/>
            <p:cNvSpPr/>
            <p:nvPr/>
          </p:nvSpPr>
          <p:spPr>
            <a:xfrm>
              <a:off x="25146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119" name="Straight Connector 118"/>
            <p:cNvCxnSpPr>
              <a:stCxn id="118" idx="3"/>
              <a:endCxn id="118" idx="7"/>
            </p:cNvCxnSpPr>
            <p:nvPr/>
          </p:nvCxnSpPr>
          <p:spPr>
            <a:xfrm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>
              <a:stCxn id="118" idx="5"/>
              <a:endCxn id="118" idx="1"/>
            </p:cNvCxnSpPr>
            <p:nvPr/>
          </p:nvCxnSpPr>
          <p:spPr>
            <a:xfrm flipH="1"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oup 120"/>
          <p:cNvGrpSpPr/>
          <p:nvPr/>
        </p:nvGrpSpPr>
        <p:grpSpPr>
          <a:xfrm>
            <a:off x="1407833" y="4873122"/>
            <a:ext cx="592809" cy="514644"/>
            <a:chOff x="1524000" y="4978053"/>
            <a:chExt cx="592809" cy="514644"/>
          </a:xfrm>
        </p:grpSpPr>
        <p:cxnSp>
          <p:nvCxnSpPr>
            <p:cNvPr id="122" name="Straight Connector 121"/>
            <p:cNvCxnSpPr/>
            <p:nvPr/>
          </p:nvCxnSpPr>
          <p:spPr>
            <a:xfrm flipH="1">
              <a:off x="1524000" y="4978053"/>
              <a:ext cx="258303" cy="257322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1524000" y="5235375"/>
              <a:ext cx="258304" cy="257322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1782304" y="5492697"/>
              <a:ext cx="334505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1782303" y="4978053"/>
              <a:ext cx="334505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2116809" y="4983923"/>
              <a:ext cx="0" cy="508774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7" name="Straight Arrow Connector 126"/>
          <p:cNvCxnSpPr/>
          <p:nvPr/>
        </p:nvCxnSpPr>
        <p:spPr>
          <a:xfrm>
            <a:off x="2273670" y="4723327"/>
            <a:ext cx="421298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2000640" y="5130444"/>
            <a:ext cx="273030" cy="0"/>
          </a:xfrm>
          <a:prstGeom prst="straightConnector1">
            <a:avLst/>
          </a:prstGeom>
          <a:ln w="34925">
            <a:solidFill>
              <a:srgbClr val="FF0000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flipV="1">
            <a:off x="2273670" y="4723327"/>
            <a:ext cx="0" cy="816731"/>
          </a:xfrm>
          <a:prstGeom prst="straightConnector1">
            <a:avLst/>
          </a:prstGeom>
          <a:ln w="34925">
            <a:solidFill>
              <a:srgbClr val="FF0000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/>
          <p:cNvGrpSpPr/>
          <p:nvPr/>
        </p:nvGrpSpPr>
        <p:grpSpPr>
          <a:xfrm>
            <a:off x="2675295" y="5254122"/>
            <a:ext cx="572166" cy="571872"/>
            <a:chOff x="2514600" y="4495800"/>
            <a:chExt cx="572166" cy="571872"/>
          </a:xfrm>
        </p:grpSpPr>
        <p:sp>
          <p:nvSpPr>
            <p:cNvPr id="131" name="Oval 130"/>
            <p:cNvSpPr/>
            <p:nvPr/>
          </p:nvSpPr>
          <p:spPr>
            <a:xfrm>
              <a:off x="25146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132" name="Straight Connector 131"/>
            <p:cNvCxnSpPr>
              <a:stCxn id="131" idx="3"/>
              <a:endCxn id="131" idx="7"/>
            </p:cNvCxnSpPr>
            <p:nvPr/>
          </p:nvCxnSpPr>
          <p:spPr>
            <a:xfrm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>
              <a:stCxn id="131" idx="5"/>
              <a:endCxn id="131" idx="1"/>
            </p:cNvCxnSpPr>
            <p:nvPr/>
          </p:nvCxnSpPr>
          <p:spPr>
            <a:xfrm flipH="1" flipV="1">
              <a:off x="2598392" y="4579549"/>
              <a:ext cx="404582" cy="40437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4" name="Straight Arrow Connector 133"/>
          <p:cNvCxnSpPr/>
          <p:nvPr/>
        </p:nvCxnSpPr>
        <p:spPr>
          <a:xfrm>
            <a:off x="2273670" y="5540058"/>
            <a:ext cx="421298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ctangle 134"/>
          <p:cNvSpPr/>
          <p:nvPr/>
        </p:nvSpPr>
        <p:spPr>
          <a:xfrm>
            <a:off x="3665562" y="4437391"/>
            <a:ext cx="1014113" cy="571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6" name="Straight Arrow Connector 135"/>
          <p:cNvCxnSpPr/>
          <p:nvPr/>
        </p:nvCxnSpPr>
        <p:spPr>
          <a:xfrm>
            <a:off x="3244264" y="4723327"/>
            <a:ext cx="421298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589965" y="4455180"/>
            <a:ext cx="1170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latin typeface="Constantia" panose="02030602050306030303" pitchFamily="18" charset="0"/>
              </a:rPr>
              <a:t>f</a:t>
            </a:r>
            <a:r>
              <a:rPr lang="en-US" sz="1400" b="1" baseline="-25000" dirty="0" smtClean="0">
                <a:latin typeface="Constantia" panose="02030602050306030303" pitchFamily="18" charset="0"/>
              </a:rPr>
              <a:t>s</a:t>
            </a:r>
            <a:r>
              <a:rPr lang="en-US" sz="1400" b="1" dirty="0" smtClean="0">
                <a:latin typeface="Constantia" panose="02030602050306030303" pitchFamily="18" charset="0"/>
              </a:rPr>
              <a:t> side-band filter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3666062" y="5252372"/>
            <a:ext cx="1014113" cy="571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9" name="Straight Arrow Connector 138"/>
          <p:cNvCxnSpPr/>
          <p:nvPr/>
        </p:nvCxnSpPr>
        <p:spPr>
          <a:xfrm>
            <a:off x="3244862" y="5539722"/>
            <a:ext cx="421298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1477987" y="4977394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ADC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-50800" y="4652617"/>
            <a:ext cx="1259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>
                <a:solidFill>
                  <a:srgbClr val="C0504D"/>
                </a:solidFill>
                <a:latin typeface="Constantia" pitchFamily="18" charset="0"/>
              </a:rPr>
              <a:t>Wall current monitor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cxnSp>
        <p:nvCxnSpPr>
          <p:cNvPr id="143" name="Straight Arrow Connector 142"/>
          <p:cNvCxnSpPr/>
          <p:nvPr/>
        </p:nvCxnSpPr>
        <p:spPr>
          <a:xfrm>
            <a:off x="1013158" y="5134458"/>
            <a:ext cx="421298" cy="0"/>
          </a:xfrm>
          <a:prstGeom prst="straightConnector1">
            <a:avLst/>
          </a:prstGeom>
          <a:ln w="34925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endCxn id="118" idx="0"/>
          </p:cNvCxnSpPr>
          <p:nvPr/>
        </p:nvCxnSpPr>
        <p:spPr>
          <a:xfrm>
            <a:off x="2961378" y="4074594"/>
            <a:ext cx="0" cy="362797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 flipH="1" flipV="1">
            <a:off x="2961378" y="5824244"/>
            <a:ext cx="1" cy="36360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Rectangle 145"/>
          <p:cNvSpPr/>
          <p:nvPr/>
        </p:nvSpPr>
        <p:spPr>
          <a:xfrm>
            <a:off x="1889487" y="3771900"/>
            <a:ext cx="21437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cos((</a:t>
            </a:r>
            <a:r>
              <a:rPr lang="en-US" sz="1600" b="1" i="1" dirty="0" err="1" smtClean="0">
                <a:latin typeface="Constantia" pitchFamily="18" charset="0"/>
              </a:rPr>
              <a:t>h</a:t>
            </a:r>
            <a:r>
              <a:rPr lang="en-US" sz="1600" b="1" baseline="-25000" dirty="0" err="1" smtClean="0">
                <a:latin typeface="Constantia" pitchFamily="18" charset="0"/>
              </a:rPr>
              <a:t>RF</a:t>
            </a:r>
            <a:r>
              <a:rPr lang="en-US" sz="1600" b="1" dirty="0" err="1" smtClean="0">
                <a:latin typeface="Constantia" pitchFamily="18" charset="0"/>
              </a:rPr>
              <a:t>-</a:t>
            </a:r>
            <a:r>
              <a:rPr lang="en-US" sz="1600" b="1" i="1" dirty="0" err="1" smtClean="0">
                <a:latin typeface="Constantia" pitchFamily="18" charset="0"/>
              </a:rPr>
              <a:t>h</a:t>
            </a:r>
            <a:r>
              <a:rPr lang="en-US" sz="1600" b="1" baseline="-25000" dirty="0" err="1" smtClean="0">
                <a:latin typeface="Constantia" pitchFamily="18" charset="0"/>
              </a:rPr>
              <a:t>FB</a:t>
            </a:r>
            <a:r>
              <a:rPr lang="en-US" sz="1600" b="1" dirty="0" smtClean="0">
                <a:latin typeface="Constantia" pitchFamily="18" charset="0"/>
              </a:rPr>
              <a:t>)</a:t>
            </a:r>
            <a:r>
              <a:rPr lang="en-US" sz="1600" b="1" i="1" dirty="0" err="1" smtClean="0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rev</a:t>
            </a:r>
            <a:r>
              <a:rPr lang="en-US" sz="1600" b="1" i="1" dirty="0" err="1" smtClean="0">
                <a:latin typeface="Constantia" pitchFamily="18" charset="0"/>
              </a:rPr>
              <a:t>t</a:t>
            </a:r>
            <a:r>
              <a:rPr lang="en-US" sz="1600" b="1" dirty="0" smtClean="0">
                <a:latin typeface="Constantia" pitchFamily="18" charset="0"/>
              </a:rPr>
              <a:t> + </a:t>
            </a:r>
            <a:r>
              <a:rPr lang="en-US" sz="16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sz="1600" b="1" dirty="0" smtClean="0">
                <a:latin typeface="Symbol" panose="05050102010706020507" pitchFamily="18" charset="2"/>
              </a:rPr>
              <a:t>)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1899031" y="6098240"/>
            <a:ext cx="21238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sin((</a:t>
            </a:r>
            <a:r>
              <a:rPr lang="en-US" sz="1600" b="1" i="1" dirty="0" err="1" smtClean="0">
                <a:latin typeface="Constantia" pitchFamily="18" charset="0"/>
              </a:rPr>
              <a:t>h</a:t>
            </a:r>
            <a:r>
              <a:rPr lang="en-US" sz="1600" b="1" baseline="-25000" dirty="0" err="1" smtClean="0">
                <a:latin typeface="Constantia" pitchFamily="18" charset="0"/>
              </a:rPr>
              <a:t>RF</a:t>
            </a:r>
            <a:r>
              <a:rPr lang="en-US" sz="1600" b="1" dirty="0" err="1" smtClean="0">
                <a:latin typeface="Constantia" pitchFamily="18" charset="0"/>
              </a:rPr>
              <a:t>-</a:t>
            </a:r>
            <a:r>
              <a:rPr lang="en-US" sz="1600" b="1" i="1" dirty="0" err="1" smtClean="0">
                <a:latin typeface="Constantia" pitchFamily="18" charset="0"/>
              </a:rPr>
              <a:t>h</a:t>
            </a:r>
            <a:r>
              <a:rPr lang="en-US" sz="1600" b="1" baseline="-25000" dirty="0" err="1" smtClean="0">
                <a:latin typeface="Constantia" pitchFamily="18" charset="0"/>
              </a:rPr>
              <a:t>FB</a:t>
            </a:r>
            <a:r>
              <a:rPr lang="en-US" sz="1600" b="1" dirty="0" smtClean="0">
                <a:latin typeface="Constantia" pitchFamily="18" charset="0"/>
              </a:rPr>
              <a:t>)</a:t>
            </a:r>
            <a:r>
              <a:rPr lang="en-US" sz="1600" b="1" i="1" dirty="0" err="1" smtClean="0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rev</a:t>
            </a:r>
            <a:r>
              <a:rPr lang="en-US" sz="1600" b="1" i="1" dirty="0" err="1" smtClean="0">
                <a:latin typeface="Constantia" pitchFamily="18" charset="0"/>
              </a:rPr>
              <a:t>t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dirty="0">
                <a:latin typeface="Constantia" pitchFamily="18" charset="0"/>
              </a:rPr>
              <a:t>+ </a:t>
            </a:r>
            <a:r>
              <a:rPr lang="en-US" sz="1600" b="1" dirty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en-US" sz="1600" b="1" dirty="0">
                <a:latin typeface="Symbol" panose="05050102010706020507" pitchFamily="18" charset="2"/>
              </a:rPr>
              <a:t>)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cxnSp>
        <p:nvCxnSpPr>
          <p:cNvPr id="148" name="Straight Arrow Connector 147"/>
          <p:cNvCxnSpPr/>
          <p:nvPr/>
        </p:nvCxnSpPr>
        <p:spPr>
          <a:xfrm>
            <a:off x="4683807" y="1906635"/>
            <a:ext cx="304800" cy="1677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>
            <a:off x="4684405" y="2723030"/>
            <a:ext cx="789977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" name="Group 149"/>
          <p:cNvGrpSpPr/>
          <p:nvPr/>
        </p:nvGrpSpPr>
        <p:grpSpPr>
          <a:xfrm>
            <a:off x="4988607" y="1622376"/>
            <a:ext cx="572166" cy="571872"/>
            <a:chOff x="3352800" y="4495800"/>
            <a:chExt cx="572166" cy="571872"/>
          </a:xfrm>
        </p:grpSpPr>
        <p:sp>
          <p:nvSpPr>
            <p:cNvPr id="151" name="Oval 150"/>
            <p:cNvSpPr/>
            <p:nvPr/>
          </p:nvSpPr>
          <p:spPr>
            <a:xfrm>
              <a:off x="33528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152" name="Straight Connector 151"/>
            <p:cNvCxnSpPr/>
            <p:nvPr/>
          </p:nvCxnSpPr>
          <p:spPr>
            <a:xfrm flipV="1">
              <a:off x="3638883" y="4572000"/>
              <a:ext cx="0" cy="41192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3419570" y="4781736"/>
              <a:ext cx="4379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4" name="Group 153"/>
          <p:cNvGrpSpPr/>
          <p:nvPr/>
        </p:nvGrpSpPr>
        <p:grpSpPr>
          <a:xfrm>
            <a:off x="5477178" y="2433887"/>
            <a:ext cx="572166" cy="571872"/>
            <a:chOff x="3352800" y="4495800"/>
            <a:chExt cx="572166" cy="571872"/>
          </a:xfrm>
        </p:grpSpPr>
        <p:sp>
          <p:nvSpPr>
            <p:cNvPr id="155" name="Oval 154"/>
            <p:cNvSpPr/>
            <p:nvPr/>
          </p:nvSpPr>
          <p:spPr>
            <a:xfrm>
              <a:off x="33528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 flipV="1">
              <a:off x="3638883" y="4572000"/>
              <a:ext cx="0" cy="41192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3419570" y="4781736"/>
              <a:ext cx="4379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9" name="Straight Arrow Connector 158"/>
          <p:cNvCxnSpPr/>
          <p:nvPr/>
        </p:nvCxnSpPr>
        <p:spPr>
          <a:xfrm flipV="1">
            <a:off x="4988607" y="2171700"/>
            <a:ext cx="160020" cy="296879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 flipV="1">
            <a:off x="5480763" y="2981660"/>
            <a:ext cx="160020" cy="296879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 flipV="1">
            <a:off x="4988607" y="2461809"/>
            <a:ext cx="0" cy="2261517"/>
          </a:xfrm>
          <a:prstGeom prst="straightConnector1">
            <a:avLst/>
          </a:prstGeom>
          <a:ln w="34925">
            <a:solidFill>
              <a:srgbClr val="FF0000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>
            <a:off x="4683807" y="4724400"/>
            <a:ext cx="304800" cy="0"/>
          </a:xfrm>
          <a:prstGeom prst="straightConnector1">
            <a:avLst/>
          </a:prstGeom>
          <a:ln w="34925">
            <a:solidFill>
              <a:srgbClr val="FF0000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/>
          <p:nvPr/>
        </p:nvCxnSpPr>
        <p:spPr>
          <a:xfrm flipV="1">
            <a:off x="5486194" y="3267426"/>
            <a:ext cx="0" cy="2261517"/>
          </a:xfrm>
          <a:prstGeom prst="straightConnector1">
            <a:avLst/>
          </a:prstGeom>
          <a:ln w="34925">
            <a:solidFill>
              <a:srgbClr val="FF0000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/>
          <p:cNvCxnSpPr/>
          <p:nvPr/>
        </p:nvCxnSpPr>
        <p:spPr>
          <a:xfrm>
            <a:off x="4683807" y="5530971"/>
            <a:ext cx="809530" cy="0"/>
          </a:xfrm>
          <a:prstGeom prst="straightConnector1">
            <a:avLst/>
          </a:prstGeom>
          <a:ln w="34925">
            <a:solidFill>
              <a:srgbClr val="FF0000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3589200" y="5283200"/>
            <a:ext cx="1170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latin typeface="Constantia" panose="02030602050306030303" pitchFamily="18" charset="0"/>
              </a:rPr>
              <a:t>f</a:t>
            </a:r>
            <a:r>
              <a:rPr lang="en-US" sz="1400" b="1" baseline="-25000" dirty="0" smtClean="0">
                <a:latin typeface="Constantia" panose="02030602050306030303" pitchFamily="18" charset="0"/>
              </a:rPr>
              <a:t>s</a:t>
            </a:r>
            <a:r>
              <a:rPr lang="en-US" sz="1400" b="1" dirty="0" smtClean="0">
                <a:latin typeface="Constantia" panose="02030602050306030303" pitchFamily="18" charset="0"/>
              </a:rPr>
              <a:t> side-band filter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74" name="Rectangle 7"/>
          <p:cNvSpPr>
            <a:spLocks noChangeArrowheads="1"/>
          </p:cNvSpPr>
          <p:nvPr/>
        </p:nvSpPr>
        <p:spPr bwMode="auto">
          <a:xfrm>
            <a:off x="6008368" y="4953000"/>
            <a:ext cx="336423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Signal processing for single harmonic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571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Required multiple times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866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0" y="228600"/>
            <a:ext cx="99059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How </a:t>
            </a:r>
            <a:r>
              <a:rPr lang="en-US" sz="3200" b="1" smtClean="0">
                <a:solidFill>
                  <a:schemeClr val="tx2"/>
                </a:solidFill>
                <a:latin typeface="Constantia" pitchFamily="18" charset="0"/>
              </a:rPr>
              <a:t>many harmonics?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2051" name="Picture 3" descr="C:\Heiko\Presentations\2014-09_FinemetReview\ClosedLoopTransferFunction12Harmonic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86200"/>
            <a:ext cx="4515556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168393"/>
              </p:ext>
            </p:extLst>
          </p:nvPr>
        </p:nvGraphicFramePr>
        <p:xfrm>
          <a:off x="838200" y="1066800"/>
          <a:ext cx="82296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667000"/>
                <a:gridCol w="2590800"/>
              </a:tblGrid>
              <a:tr h="150706">
                <a:tc>
                  <a:txBody>
                    <a:bodyPr/>
                    <a:lstStyle/>
                    <a:p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Couple-bunch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feedback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Beam-loading compensation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Signal processing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chains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10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~</a:t>
                      </a:r>
                      <a:r>
                        <a:rPr lang="en-US" b="1" baseline="0" dirty="0" smtClean="0">
                          <a:latin typeface="Constantia" panose="02030602050306030303" pitchFamily="18" charset="0"/>
                        </a:rPr>
                        <a:t>40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Detection harmonic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baseline="0" dirty="0" err="1" smtClean="0">
                          <a:latin typeface="Constantia" panose="02030602050306030303" pitchFamily="18" charset="0"/>
                        </a:rPr>
                        <a:t>h</a:t>
                      </a:r>
                      <a:r>
                        <a:rPr lang="en-US" b="1" baseline="-25000" dirty="0" err="1" smtClean="0">
                          <a:latin typeface="Constantia" panose="02030602050306030303" pitchFamily="18" charset="0"/>
                        </a:rPr>
                        <a:t>det</a:t>
                      </a:r>
                      <a:r>
                        <a:rPr lang="en-US" b="1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b="1" baseline="0" smtClean="0">
                          <a:latin typeface="Constantia" panose="02030602050306030303" pitchFamily="18" charset="0"/>
                        </a:rPr>
                        <a:t>= 11…20</a:t>
                      </a:r>
                    </a:p>
                    <a:p>
                      <a:pPr algn="ctr"/>
                      <a:r>
                        <a:rPr lang="en-US" baseline="0" smtClean="0">
                          <a:latin typeface="Constantia" panose="02030602050306030303" pitchFamily="18" charset="0"/>
                        </a:rPr>
                        <a:t>5 to 10 MHz</a:t>
                      </a:r>
                      <a:endParaRPr lang="en-US" baseline="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b="1" i="1" dirty="0" err="1" smtClean="0">
                          <a:latin typeface="Constantia" panose="02030602050306030303" pitchFamily="18" charset="0"/>
                        </a:rPr>
                        <a:t>h</a:t>
                      </a:r>
                      <a:r>
                        <a:rPr lang="en-US" b="1" baseline="-25000" dirty="0" err="1" smtClean="0">
                          <a:latin typeface="Constantia" panose="02030602050306030303" pitchFamily="18" charset="0"/>
                        </a:rPr>
                        <a:t>det</a:t>
                      </a:r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 =</a:t>
                      </a:r>
                      <a:r>
                        <a:rPr lang="en-US" b="1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b="1" i="1" baseline="0" dirty="0" err="1" smtClean="0">
                          <a:latin typeface="Constantia" panose="02030602050306030303" pitchFamily="18" charset="0"/>
                        </a:rPr>
                        <a:t>h</a:t>
                      </a:r>
                      <a:r>
                        <a:rPr lang="en-US" b="1" baseline="-25000" dirty="0" err="1" smtClean="0">
                          <a:latin typeface="Constantia" panose="02030602050306030303" pitchFamily="18" charset="0"/>
                        </a:rPr>
                        <a:t>kick</a:t>
                      </a:r>
                      <a:r>
                        <a:rPr lang="en-US" b="1" baseline="0" dirty="0" smtClean="0">
                          <a:latin typeface="Constantia" panose="02030602050306030303" pitchFamily="18" charset="0"/>
                        </a:rPr>
                        <a:t> = 1</a:t>
                      </a:r>
                      <a:r>
                        <a:rPr lang="en-US" b="1" baseline="0" smtClean="0">
                          <a:latin typeface="Constantia" panose="02030602050306030303" pitchFamily="18" charset="0"/>
                        </a:rPr>
                        <a:t>…~40</a:t>
                      </a:r>
                    </a:p>
                    <a:p>
                      <a:pPr algn="ctr"/>
                      <a:r>
                        <a:rPr lang="en-US" baseline="0" smtClean="0">
                          <a:latin typeface="Constantia" panose="02030602050306030303" pitchFamily="18" charset="0"/>
                        </a:rPr>
                        <a:t>0.4 to ~20 MHz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Damping harmonic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baseline="0" dirty="0" err="1" smtClean="0">
                          <a:latin typeface="Constantia" panose="02030602050306030303" pitchFamily="18" charset="0"/>
                        </a:rPr>
                        <a:t>h</a:t>
                      </a:r>
                      <a:r>
                        <a:rPr lang="en-US" b="1" baseline="-25000" dirty="0" err="1" smtClean="0">
                          <a:latin typeface="Constantia" panose="02030602050306030303" pitchFamily="18" charset="0"/>
                        </a:rPr>
                        <a:t>kick</a:t>
                      </a:r>
                      <a:r>
                        <a:rPr lang="en-US" b="1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b="1" baseline="0" smtClean="0">
                          <a:latin typeface="Constantia" panose="02030602050306030303" pitchFamily="18" charset="0"/>
                        </a:rPr>
                        <a:t>= 1…10</a:t>
                      </a:r>
                    </a:p>
                    <a:p>
                      <a:pPr algn="ctr"/>
                      <a:r>
                        <a:rPr lang="en-US" baseline="0" smtClean="0">
                          <a:latin typeface="Constantia" panose="02030602050306030303" pitchFamily="18" charset="0"/>
                        </a:rPr>
                        <a:t>0.4 to 5 MHz</a:t>
                      </a:r>
                      <a:endParaRPr lang="en-US" baseline="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15000" y="4495800"/>
            <a:ext cx="336423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Full configuration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needed 10 times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571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For any further harmonics,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only beam-loading reduction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needed ~30 times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5284" y="3529286"/>
            <a:ext cx="5949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Constantia" panose="02030602050306030303" pitchFamily="18" charset="0"/>
              </a:rPr>
              <a:t>Measured cavity transfer function, 1…12 </a:t>
            </a:r>
            <a:r>
              <a:rPr lang="en-US" sz="1800" b="1" i="1" dirty="0" err="1" smtClean="0">
                <a:latin typeface="Constantia" panose="02030602050306030303" pitchFamily="18" charset="0"/>
              </a:rPr>
              <a:t>f</a:t>
            </a:r>
            <a:r>
              <a:rPr lang="en-US" sz="1800" b="1" baseline="-25000" dirty="0" err="1" smtClean="0">
                <a:latin typeface="Constantia" panose="02030602050306030303" pitchFamily="18" charset="0"/>
              </a:rPr>
              <a:t>rev</a:t>
            </a:r>
            <a:endParaRPr lang="en-GB" sz="1800" b="1" baseline="-25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10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95436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Introduction and motivation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C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oupled-bunch feedback and beam-loading compensation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Beam tests with existing feedback before LS1</a:t>
            </a: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Beam-loading compensation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Impedance of </a:t>
            </a:r>
            <a:r>
              <a:rPr lang="en-US" sz="2000" b="1" dirty="0" err="1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Finemet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cavity, design constraints and choices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N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arrow-band tracking </a:t>
            </a: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filters, 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delay compensation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Plans for coupled-bunch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Decoupling of coupled-bunch damping and beam-loading compensation</a:t>
            </a:r>
            <a:endParaRPr lang="en-US" sz="20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prstClr val="black"/>
                </a:solidFill>
                <a:latin typeface="Constantia" pitchFamily="18" charset="0"/>
              </a:rPr>
              <a:t>First measurements with beam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Conclusions and outlook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0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>
            <a:spLocks noChangeArrowheads="1"/>
          </p:cNvSpPr>
          <p:nvPr/>
        </p:nvSpPr>
        <p:spPr bwMode="auto">
          <a:xfrm>
            <a:off x="609600" y="228600"/>
            <a:ext cx="92963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First measurements with beam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1028" name="Picture 4" descr="C:\Heiko\Presentations\2014-09_FinemetReview\AmplifierOnGapOpenClosed_aC169_smal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03596"/>
            <a:ext cx="6477000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Heiko\Presentations\2014-09_FinemetReview\AmplifierOnGapOpenClosed_aC429_smal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96286"/>
            <a:ext cx="6477000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264800" y="2788638"/>
            <a:ext cx="182069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At injection</a:t>
            </a:r>
            <a:endParaRPr lang="en-GB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64800" y="4901536"/>
            <a:ext cx="195540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At transition</a:t>
            </a:r>
            <a:endParaRPr lang="en-GB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92641" y="1279796"/>
            <a:ext cx="179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7373"/>
                </a:solidFill>
                <a:latin typeface="Constantia" panose="02030602050306030303" pitchFamily="18" charset="0"/>
              </a:rPr>
              <a:t>Gap relay open</a:t>
            </a:r>
            <a:endParaRPr lang="en-GB" sz="1800" b="1" dirty="0">
              <a:solidFill>
                <a:srgbClr val="FF7373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50476" y="1659074"/>
            <a:ext cx="1940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Gap relay closed</a:t>
            </a:r>
            <a:endParaRPr lang="en-GB" sz="18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792641" y="1649128"/>
            <a:ext cx="457200" cy="379278"/>
          </a:xfrm>
          <a:prstGeom prst="straightConnector1">
            <a:avLst/>
          </a:prstGeom>
          <a:ln w="25400">
            <a:solidFill>
              <a:srgbClr val="FF7373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3630841" y="2040756"/>
            <a:ext cx="457200" cy="379278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838200" y="8382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Spectrum of beam induced voltage </a:t>
            </a:r>
            <a:r>
              <a:rPr lang="en-US" sz="2000" b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(passive probe)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838200" y="5600700"/>
            <a:ext cx="8511294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Important signal from beam at passive probe around ~40 MHz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 effect on beam stability observed (cf. 40 MHz cavities)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relay only efficient below ~10 MHz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need damping circuit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3606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609600" y="228600"/>
            <a:ext cx="92963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First measurements with beam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3079" name="Picture 7" descr="C:\Heiko\Presentations\2014-07_BeamLoadingCompensationFinemet\26GEVTEST_FEEDBACKOPENCLOSED_smal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933450"/>
            <a:ext cx="4046538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353050" y="1010550"/>
            <a:ext cx="3642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Constantia" panose="02030602050306030303" pitchFamily="18" charset="0"/>
              </a:rPr>
              <a:t>Open/closed loop transfer function</a:t>
            </a:r>
            <a:endParaRPr lang="en-GB" sz="1600" b="1" dirty="0">
              <a:solidFill>
                <a:srgbClr val="FFFF00"/>
              </a:solidFill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81600" y="3681135"/>
            <a:ext cx="396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500 kHz                                           6 MHz </a:t>
            </a:r>
            <a:endParaRPr lang="en-GB" sz="1600" b="1" dirty="0">
              <a:solidFill>
                <a:srgbClr val="FFFF00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838200" y="930004"/>
            <a:ext cx="4114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oderate feedback gain   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(very first test!)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function measurement: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~ 10…12 dB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0" lvl="1" algn="l">
              <a:spcBef>
                <a:spcPct val="20000"/>
              </a:spcBef>
            </a:pPr>
            <a:endParaRPr lang="en-US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Spectrum of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induced voltage in </a:t>
            </a:r>
            <a:r>
              <a:rPr lang="en-US" sz="2000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Finemet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cavity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26GeV-test cycle, single bunch accelerated on 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8</a:t>
            </a:r>
          </a:p>
        </p:txBody>
      </p:sp>
      <p:pic>
        <p:nvPicPr>
          <p:cNvPr id="3" name="Feedbackh7h8h9h10OnOffSmallAmplitudeRange_b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9600" y="4267200"/>
            <a:ext cx="5715000" cy="2162175"/>
          </a:xfrm>
          <a:prstGeom prst="rect">
            <a:avLst/>
          </a:prstGeom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477000" y="4876800"/>
            <a:ext cx="2590800" cy="1295400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 reduction observed with beam as expected</a:t>
            </a:r>
          </a:p>
        </p:txBody>
      </p:sp>
    </p:spTree>
    <p:extLst>
      <p:ext uri="{BB962C8B-B14F-4D97-AF65-F5344CB8AC3E}">
        <p14:creationId xmlns:p14="http://schemas.microsoft.com/office/powerpoint/2010/main" val="323595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609600" y="228600"/>
            <a:ext cx="92963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Frequency range and feedback gain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838200" y="930004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Test of maximum feedback gain and frequency range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3077" name="Picture 5" descr="C:\Heiko\Presentations\2014-09_FinemetReview\Feedbackh1h8h9h42OnOffFullRange_aC169_smal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2275"/>
            <a:ext cx="6667499" cy="243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Heiko\Presentations\2014-09_FinemetReview\Feedbackh1h8h9h42OnOffFullRange_aC429_smal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27320"/>
            <a:ext cx="6667499" cy="243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19200" y="1383268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h</a:t>
            </a:r>
            <a:r>
              <a:rPr lang="en-US" sz="18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= 1</a:t>
            </a:r>
            <a:endParaRPr lang="en-GB" sz="18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1802" y="1383023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h</a:t>
            </a:r>
            <a:r>
              <a:rPr lang="en-US" sz="18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= 8, 9</a:t>
            </a:r>
            <a:endParaRPr lang="en-GB" sz="18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61864" y="1383268"/>
            <a:ext cx="793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h</a:t>
            </a:r>
            <a:r>
              <a:rPr lang="en-US" sz="18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= 42</a:t>
            </a:r>
            <a:endParaRPr lang="en-GB" sz="18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3" name="Straight Arrow Connector 2"/>
          <p:cNvCxnSpPr>
            <a:stCxn id="9" idx="2"/>
          </p:cNvCxnSpPr>
          <p:nvPr/>
        </p:nvCxnSpPr>
        <p:spPr>
          <a:xfrm flipH="1">
            <a:off x="5791200" y="1752600"/>
            <a:ext cx="67568" cy="1152525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858768" y="1752600"/>
            <a:ext cx="282952" cy="32308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2"/>
          </p:cNvCxnSpPr>
          <p:nvPr/>
        </p:nvCxnSpPr>
        <p:spPr>
          <a:xfrm flipH="1">
            <a:off x="1495425" y="1752600"/>
            <a:ext cx="46941" cy="928688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7" idx="2"/>
          </p:cNvCxnSpPr>
          <p:nvPr/>
        </p:nvCxnSpPr>
        <p:spPr>
          <a:xfrm flipH="1">
            <a:off x="1528420" y="1752600"/>
            <a:ext cx="13946" cy="3048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2"/>
          </p:cNvCxnSpPr>
          <p:nvPr/>
        </p:nvCxnSpPr>
        <p:spPr>
          <a:xfrm flipH="1">
            <a:off x="2233613" y="1752355"/>
            <a:ext cx="34022" cy="94322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8" idx="2"/>
          </p:cNvCxnSpPr>
          <p:nvPr/>
        </p:nvCxnSpPr>
        <p:spPr>
          <a:xfrm>
            <a:off x="2267635" y="1752355"/>
            <a:ext cx="80278" cy="8813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8" idx="2"/>
          </p:cNvCxnSpPr>
          <p:nvPr/>
        </p:nvCxnSpPr>
        <p:spPr>
          <a:xfrm>
            <a:off x="2267635" y="1752355"/>
            <a:ext cx="33605" cy="2964425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8" idx="2"/>
          </p:cNvCxnSpPr>
          <p:nvPr/>
        </p:nvCxnSpPr>
        <p:spPr>
          <a:xfrm>
            <a:off x="2267635" y="1752355"/>
            <a:ext cx="140285" cy="2964425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7124699" y="1356299"/>
            <a:ext cx="26289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induced spectrum (passive probe)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91600" y="3144902"/>
            <a:ext cx="182069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At injection</a:t>
            </a:r>
            <a:endParaRPr lang="en-GB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91600" y="5257800"/>
            <a:ext cx="195540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At transition</a:t>
            </a:r>
            <a:endParaRPr lang="en-GB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838200" y="6268912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Close to 20 dB reduction achievable from 0.45 MHz to 20 MHz</a:t>
            </a:r>
          </a:p>
        </p:txBody>
      </p:sp>
    </p:spTree>
    <p:extLst>
      <p:ext uri="{BB962C8B-B14F-4D97-AF65-F5344CB8AC3E}">
        <p14:creationId xmlns:p14="http://schemas.microsoft.com/office/powerpoint/2010/main" val="246231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95436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Introduction and motivation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C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oupled-bunch feedback and beam-loading compensation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Beam tests with existing feedback before LS1</a:t>
            </a: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Beam-loading compensation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Impedance of </a:t>
            </a:r>
            <a:r>
              <a:rPr lang="en-US" sz="2000" b="1" dirty="0" err="1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Finemet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cavity, design constraints and choices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N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arrow-band tracking </a:t>
            </a: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filters, 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delay compensation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Plans for coupled-bunch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Decoupling of coupled-bunch damping and beam-loading compensation</a:t>
            </a:r>
            <a:endParaRPr lang="en-US" sz="20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First measurements with beam</a:t>
            </a:r>
            <a:endParaRPr lang="en-US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Conclusions and outlook</a:t>
            </a:r>
            <a:endParaRPr lang="en-GB" sz="2800" b="1" dirty="0">
              <a:solidFill>
                <a:prstClr val="black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0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95436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Introduction and motivation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prstClr val="black"/>
                </a:solidFill>
                <a:latin typeface="Constantia" pitchFamily="18" charset="0"/>
              </a:rPr>
              <a:t>C</a:t>
            </a: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oupled-bunch feedback and beam-loading compensation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Beam tests with existing feedback before LS1</a:t>
            </a: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prstClr val="black"/>
                </a:solidFill>
                <a:latin typeface="Constantia" pitchFamily="18" charset="0"/>
              </a:rPr>
              <a:t>Beam-loading compensation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Impedance of </a:t>
            </a:r>
            <a:r>
              <a:rPr lang="en-US" sz="2000" b="1" dirty="0" err="1" smtClean="0">
                <a:solidFill>
                  <a:prstClr val="black"/>
                </a:solidFill>
                <a:latin typeface="Constantia" pitchFamily="18" charset="0"/>
              </a:rPr>
              <a:t>Finemet</a:t>
            </a: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 cavity, design constraints and choices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prstClr val="black"/>
                </a:solidFill>
                <a:latin typeface="Constantia" pitchFamily="18" charset="0"/>
              </a:rPr>
              <a:t>N</a:t>
            </a: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arrow-band tracking </a:t>
            </a:r>
            <a:r>
              <a:rPr lang="en-US" sz="2000" b="1" dirty="0">
                <a:solidFill>
                  <a:prstClr val="black"/>
                </a:solidFill>
                <a:latin typeface="Constantia" pitchFamily="18" charset="0"/>
              </a:rPr>
              <a:t>filters, </a:t>
            </a: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delay compensation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prstClr val="black"/>
                </a:solidFill>
                <a:latin typeface="Constantia" pitchFamily="18" charset="0"/>
              </a:rPr>
              <a:t>Plans for coupled-bunch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latin typeface="Constantia" pitchFamily="18" charset="0"/>
              </a:rPr>
              <a:t>Decoupling of coupled-bunch damping and beam-loading compensation</a:t>
            </a:r>
            <a:endParaRPr lang="en-US" sz="2000" b="1" dirty="0"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prstClr val="black"/>
                </a:solidFill>
                <a:latin typeface="Constantia" pitchFamily="18" charset="0"/>
              </a:rPr>
              <a:t>First measurements with beam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Conclusions and outlook</a:t>
            </a:r>
            <a:endParaRPr lang="en-GB" sz="2800" b="1" dirty="0">
              <a:solidFill>
                <a:prstClr val="black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5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Summary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62119" y="980728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Design of beam-loading reduction feedback for the </a:t>
            </a:r>
            <a:r>
              <a:rPr lang="en-US" sz="20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Finemet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cavity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Bank of narrow-band feedbacks, one per harmonic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Expected gain ~ 20 dB in addition to fast feedback around amplifier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Based on feedback circuit </a:t>
            </a: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feed-forward may be added if needed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≥ 12 signal processing chains (harmonics) integrated on one board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First tests without and with beam successful</a:t>
            </a:r>
          </a:p>
          <a:p>
            <a:pPr marL="814388" lvl="1" indent="-357188" algn="l">
              <a:spcBef>
                <a:spcPct val="20000"/>
              </a:spcBef>
              <a:buFont typeface="Wingdings 2" panose="05020102010507070707" pitchFamily="18" charset="2"/>
              <a:buChar char="P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‘Delay compensation without delay’ validated</a:t>
            </a:r>
          </a:p>
          <a:p>
            <a:pPr marL="814388" lvl="1" indent="-357188" algn="l">
              <a:spcBef>
                <a:spcPct val="20000"/>
              </a:spcBef>
              <a:buFont typeface="Wingdings 2" panose="05020102010507070707" pitchFamily="18" charset="2"/>
              <a:buChar char="P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induced voltage reduction consistent with gain from transfer function measurement</a:t>
            </a:r>
          </a:p>
          <a:p>
            <a:pPr marL="814388" lvl="1" indent="-357188" algn="l">
              <a:spcBef>
                <a:spcPct val="20000"/>
              </a:spcBef>
              <a:buFont typeface="Wingdings 2" panose="05020102010507070707" pitchFamily="18" charset="2"/>
              <a:buChar char="P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Close to 20 dB reduction of beam induced voltage from 0.45 to 20 MHz</a:t>
            </a:r>
          </a:p>
          <a:p>
            <a:pPr marL="814388" lvl="1" indent="-357188" algn="l">
              <a:spcBef>
                <a:spcPct val="20000"/>
              </a:spcBef>
              <a:buFont typeface="Wingdings 2" panose="05020102010507070707" pitchFamily="18" charset="2"/>
              <a:buChar char="P"/>
            </a:pPr>
            <a:endParaRPr lang="en-US" sz="18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induced voltage at passive gap voltage probe with relay closed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Damping circuit being investigated, no effect on beam stability</a:t>
            </a: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 algn="l">
              <a:spcBef>
                <a:spcPct val="20000"/>
              </a:spcBef>
              <a:buFontTx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6162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Outlook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62119" y="1295400"/>
            <a:ext cx="840568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Measurements with beam: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Spectrum of beam induced voltage with and without wide-band feedback around amplifiers </a:t>
            </a:r>
            <a:endParaRPr lang="en-US" sz="18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induced voltage with gap relay closed during intensity increase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Excitation with coupled-bunch feedback part</a:t>
            </a:r>
            <a:endParaRPr lang="en-US" sz="18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Firmware development to be continued: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Improve resolution of numerical oscillators (12 bit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16 bit)</a:t>
            </a:r>
            <a:endParaRPr lang="en-US" sz="18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Improve handling of numerical overflow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Increase number of harmonics treated simultaneously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Implement </a:t>
            </a:r>
            <a:r>
              <a:rPr lang="en-US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coupled-bunch damping part of </a:t>
            </a: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feedback</a:t>
            </a: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Integration to control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system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1312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294967295"/>
          </p:nvPr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Heiko\Presentations\2012-02_PerformanceOfInjectorsChamonix\LIUThankYouBack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5311" y="4811058"/>
            <a:ext cx="863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84014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228600"/>
            <a:ext cx="9906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altLang="en-US" sz="3200" b="1" dirty="0" smtClean="0">
                <a:latin typeface="Constantia" panose="02030602050306030303" pitchFamily="18" charset="0"/>
              </a:rPr>
              <a:t>Operational PS coupled-bunch feedback</a:t>
            </a:r>
            <a:endParaRPr lang="en-GB" altLang="en-US" sz="3200" b="1" dirty="0">
              <a:latin typeface="Constantia" panose="02030602050306030303" pitchFamily="18" charset="0"/>
            </a:endParaRPr>
          </a:p>
        </p:txBody>
      </p:sp>
      <p:pic>
        <p:nvPicPr>
          <p:cNvPr id="110596" name="Picture 4" descr="CoupledBunchLoops-Mode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2" y="914403"/>
            <a:ext cx="8813800" cy="383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599" name="Rectangle 7"/>
          <p:cNvSpPr>
            <a:spLocks noChangeArrowheads="1"/>
          </p:cNvSpPr>
          <p:nvPr/>
        </p:nvSpPr>
        <p:spPr bwMode="auto">
          <a:xfrm>
            <a:off x="304800" y="4953000"/>
            <a:ext cx="9271000" cy="7620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4603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GB" altLang="en-US" sz="1900" b="1" dirty="0" smtClean="0">
                <a:latin typeface="Constantia" panose="02030602050306030303" pitchFamily="18" charset="0"/>
                <a:sym typeface="Wingdings" pitchFamily="2" charset="2"/>
              </a:rPr>
              <a:t>Analogue signal processing, </a:t>
            </a:r>
            <a:r>
              <a:rPr lang="en-GB" altLang="en-US" sz="1900" b="1" dirty="0" smtClean="0">
                <a:solidFill>
                  <a:srgbClr val="FF0000"/>
                </a:solidFill>
                <a:latin typeface="Constantia" panose="02030602050306030303" pitchFamily="18" charset="0"/>
                <a:sym typeface="Wingdings" pitchFamily="2" charset="2"/>
              </a:rPr>
              <a:t>two channels </a:t>
            </a:r>
          </a:p>
          <a:p>
            <a:pPr algn="l"/>
            <a:r>
              <a:rPr lang="en-US" altLang="en-US" sz="1900" b="1" dirty="0" smtClean="0"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Two </a:t>
            </a:r>
            <a:r>
              <a:rPr lang="en-US" altLang="en-US" sz="1900" b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accelerating cavities as feedback kickers</a:t>
            </a:r>
            <a:r>
              <a:rPr lang="en-US" altLang="en-US" sz="1900" b="1" dirty="0" smtClean="0"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altLang="en-US" sz="1900" b="1" dirty="0" smtClean="0">
                <a:latin typeface="Constantia" panose="02030602050306030303" pitchFamily="18" charset="0"/>
                <a:cs typeface="Times New Roman" pitchFamily="18" charset="0"/>
                <a:sym typeface="Symbol"/>
              </a:rPr>
              <a:t></a:t>
            </a:r>
            <a:r>
              <a:rPr lang="en-US" altLang="en-US" sz="1900" b="1" dirty="0" smtClean="0"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altLang="en-US" sz="1900" b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limits to modes </a:t>
            </a:r>
            <a:r>
              <a:rPr lang="en-US" altLang="en-US" sz="1900" b="1" i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altLang="en-US" sz="1900" b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 – 1 and </a:t>
            </a:r>
            <a:r>
              <a:rPr lang="en-US" altLang="en-US" sz="1900" b="1" i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altLang="en-US" sz="1900" b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 pitchFamily="18" charset="0"/>
                <a:sym typeface="Wingdings" pitchFamily="2" charset="2"/>
              </a:rPr>
              <a:t> - 2</a:t>
            </a:r>
            <a:endParaRPr lang="en-GB" altLang="en-US" sz="1900" b="1" dirty="0">
              <a:solidFill>
                <a:srgbClr val="FF0000"/>
              </a:solidFill>
              <a:latin typeface="Constantia" panose="02030602050306030303" pitchFamily="18" charset="0"/>
              <a:sym typeface="Wingdings" pitchFamily="2" charset="2"/>
            </a:endParaRPr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412750" y="5790674"/>
            <a:ext cx="91630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39725" indent="-3397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4603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buFont typeface="Symbol" panose="05050102010706020507" pitchFamily="18" charset="2"/>
              <a:buChar char="®"/>
            </a:pPr>
            <a:r>
              <a:rPr lang="en-GB" altLang="en-US" sz="2000" b="1" dirty="0" smtClean="0">
                <a:latin typeface="Constantia" panose="02030602050306030303" pitchFamily="18" charset="0"/>
                <a:sym typeface="Wingdings" pitchFamily="2" charset="2"/>
              </a:rPr>
              <a:t>New wide-band </a:t>
            </a:r>
            <a:r>
              <a:rPr lang="en-GB" altLang="en-US" sz="2000" b="1" dirty="0" err="1" smtClean="0">
                <a:latin typeface="Constantia" panose="02030602050306030303" pitchFamily="18" charset="0"/>
                <a:sym typeface="Symbol"/>
              </a:rPr>
              <a:t>Finemet</a:t>
            </a:r>
            <a:r>
              <a:rPr lang="en-GB" altLang="en-US" sz="2000" b="1" dirty="0" smtClean="0">
                <a:latin typeface="Constantia" panose="02030602050306030303" pitchFamily="18" charset="0"/>
                <a:sym typeface="Symbol"/>
              </a:rPr>
              <a:t> cavity as kicker</a:t>
            </a:r>
          </a:p>
          <a:p>
            <a:pPr algn="l">
              <a:buFont typeface="Symbol" panose="05050102010706020507" pitchFamily="18" charset="2"/>
              <a:buChar char="®"/>
            </a:pPr>
            <a:r>
              <a:rPr lang="en-GB" altLang="en-US" sz="2000" b="1" dirty="0" smtClean="0">
                <a:latin typeface="Constantia" panose="02030602050306030303" pitchFamily="18" charset="0"/>
                <a:sym typeface="Symbol"/>
              </a:rPr>
              <a:t>Digital feedback electronics</a:t>
            </a:r>
            <a:endParaRPr lang="en-GB" altLang="en-US" sz="2000" b="1" dirty="0">
              <a:latin typeface="Constantia" panose="02030602050306030303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6756292" y="1930512"/>
            <a:ext cx="5389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latin typeface="Constantia" pitchFamily="18" charset="0"/>
              </a:rPr>
              <a:t>J.-L. </a:t>
            </a:r>
            <a:r>
              <a:rPr lang="en-US" sz="1200" b="1" dirty="0" err="1" smtClean="0">
                <a:latin typeface="Constantia" pitchFamily="18" charset="0"/>
              </a:rPr>
              <a:t>Vallet</a:t>
            </a:r>
            <a:r>
              <a:rPr lang="en-US" sz="1200" b="1" dirty="0">
                <a:latin typeface="Constantia" pitchFamily="18" charset="0"/>
              </a:rPr>
              <a:t>, </a:t>
            </a:r>
            <a:r>
              <a:rPr lang="en-US" sz="1200" b="1" dirty="0">
                <a:solidFill>
                  <a:srgbClr val="0000FF"/>
                </a:solidFill>
                <a:latin typeface="Constantia" pitchFamily="18" charset="0"/>
                <a:hlinkClick r:id="rId3"/>
              </a:rPr>
              <a:t>https://</a:t>
            </a:r>
            <a:r>
              <a:rPr lang="en-US" sz="1200" b="1" dirty="0" smtClean="0">
                <a:solidFill>
                  <a:srgbClr val="0000FF"/>
                </a:solidFill>
                <a:latin typeface="Constantia" pitchFamily="18" charset="0"/>
                <a:hlinkClick r:id="rId3"/>
              </a:rPr>
              <a:t>ab-div.web.cern.ch/ab-div/Meetings/APC/2005/apc050609/JL_Vallet_slides.pdf</a:t>
            </a:r>
            <a:endParaRPr lang="en-US" sz="1200" b="1" dirty="0">
              <a:solidFill>
                <a:srgbClr val="0000FF"/>
              </a:solidFill>
              <a:latin typeface="Constantia" pitchFamily="18" charset="0"/>
            </a:endParaRPr>
          </a:p>
        </p:txBody>
      </p:sp>
      <p:sp>
        <p:nvSpPr>
          <p:cNvPr id="4" name="Right Arrow 3"/>
          <p:cNvSpPr/>
          <p:nvPr/>
        </p:nvSpPr>
        <p:spPr bwMode="auto">
          <a:xfrm>
            <a:off x="5727701" y="5943600"/>
            <a:ext cx="609600" cy="533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29664" y="5961980"/>
            <a:ext cx="28641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Cover all modes</a:t>
            </a:r>
            <a:endParaRPr lang="en-GB" sz="28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99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New cavity (#25) in the PS ring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5122" name="Picture 2" descr="C:\Heiko\Presentations\2012-01_LHCBeamShutdownLectureWithIons\imag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67"/>
          <a:stretch/>
        </p:blipFill>
        <p:spPr bwMode="auto">
          <a:xfrm>
            <a:off x="3282736" y="1775166"/>
            <a:ext cx="5638800" cy="395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 rot="16200000">
            <a:off x="8447052" y="5032658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M. </a:t>
            </a:r>
            <a:r>
              <a:rPr lang="en-US" sz="1600" dirty="0" err="1" smtClean="0"/>
              <a:t>Paoluzzi</a:t>
            </a:r>
            <a:endParaRPr lang="en-GB" sz="1600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28228" y="838200"/>
            <a:ext cx="917297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Wide-band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(0.4 – &gt;5.5 MHz, </a:t>
            </a:r>
            <a:r>
              <a:rPr lang="en-US" sz="20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r>
              <a:rPr lang="en-US" sz="2000" b="1" baseline="-25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= 5 kV)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cavity based on </a:t>
            </a:r>
            <a:r>
              <a:rPr lang="en-US" sz="20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Finemet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material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 acceleration, but damping of coupled-bunch oscillations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114905" y="1775166"/>
            <a:ext cx="80663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FFFF00"/>
                </a:solidFill>
              </a:rPr>
              <a:t>SS02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87736" y="2079966"/>
            <a:ext cx="1905000" cy="9906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344618" y="4442166"/>
            <a:ext cx="1905000" cy="75976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033392" y="2079966"/>
            <a:ext cx="2154343" cy="206033"/>
          </a:xfrm>
          <a:prstGeom prst="straightConnector1">
            <a:avLst/>
          </a:prstGeom>
          <a:ln w="381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3414393" y="2487704"/>
            <a:ext cx="1219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>
            <a:off x="7605393" y="2487704"/>
            <a:ext cx="1219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77517" y="1832838"/>
            <a:ext cx="22558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100" b="1" dirty="0" smtClean="0">
                <a:latin typeface="Constantia" panose="02030602050306030303" pitchFamily="18" charset="0"/>
              </a:rPr>
              <a:t>6-cell cavity unit</a:t>
            </a:r>
            <a:endParaRPr lang="en-GB" sz="2100" b="1" dirty="0">
              <a:latin typeface="Constantia" panose="02030602050306030303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938393" y="2639830"/>
            <a:ext cx="1639181" cy="659336"/>
          </a:xfrm>
          <a:prstGeom prst="straightConnector1">
            <a:avLst/>
          </a:prstGeom>
          <a:ln w="381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033392" y="3299166"/>
            <a:ext cx="1905001" cy="0"/>
          </a:xfrm>
          <a:prstGeom prst="straightConnector1">
            <a:avLst/>
          </a:prstGeom>
          <a:ln w="38100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2000" y="3070566"/>
            <a:ext cx="22713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100" b="1" dirty="0" smtClean="0">
                <a:latin typeface="Constantia" panose="02030602050306030303" pitchFamily="18" charset="0"/>
              </a:rPr>
              <a:t>Accelerating gap</a:t>
            </a:r>
            <a:endParaRPr lang="en-GB" sz="2100" b="1" dirty="0">
              <a:latin typeface="Constantia" panose="02030602050306030303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033393" y="4818704"/>
            <a:ext cx="2306741" cy="3346"/>
          </a:xfrm>
          <a:prstGeom prst="straightConnector1">
            <a:avLst/>
          </a:prstGeom>
          <a:ln w="381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85800" y="4594566"/>
            <a:ext cx="2347593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100" b="1" dirty="0" smtClean="0">
                <a:latin typeface="Constantia" panose="02030602050306030303" pitchFamily="18" charset="0"/>
              </a:rPr>
              <a:t>Power amplifiers</a:t>
            </a:r>
            <a:r>
              <a:rPr lang="en-GB" sz="2100" b="1" dirty="0" smtClean="0">
                <a:latin typeface="Constantia" panose="02030602050306030303" pitchFamily="18" charset="0"/>
              </a:rPr>
              <a:t> </a:t>
            </a:r>
            <a:r>
              <a:rPr lang="en-GB" sz="1600" b="1" dirty="0" smtClean="0">
                <a:latin typeface="Constantia" panose="02030602050306030303" pitchFamily="18" charset="0"/>
              </a:rPr>
              <a:t>(solid state)</a:t>
            </a:r>
            <a:endParaRPr lang="en-US" sz="1600" b="1" dirty="0" smtClean="0">
              <a:latin typeface="Constantia" panose="02030602050306030303" pitchFamily="18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l="4363" r="32807"/>
          <a:stretch/>
        </p:blipFill>
        <p:spPr bwMode="auto">
          <a:xfrm>
            <a:off x="6348974" y="2293569"/>
            <a:ext cx="457201" cy="69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428227" y="5867400"/>
            <a:ext cx="8777819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installed in SS02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amplifiers on 2 gaps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First installation of 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transistor power amplifiers close to beam in PS 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0319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Beam induced voltage in </a:t>
            </a:r>
            <a:r>
              <a:rPr lang="en-US" sz="3200" b="1" dirty="0" err="1" smtClean="0">
                <a:solidFill>
                  <a:schemeClr val="tx2"/>
                </a:solidFill>
                <a:latin typeface="Constantia" pitchFamily="18" charset="0"/>
              </a:rPr>
              <a:t>Finemet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 cavity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62120" y="1078632"/>
            <a:ext cx="889339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induced voltage in </a:t>
            </a:r>
            <a:r>
              <a:rPr lang="en-US" sz="20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Finemet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cavity observed</a:t>
            </a: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Amplitude higher than expected for present intensities</a:t>
            </a: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 effect of cavity observed on the beam</a:t>
            </a:r>
          </a:p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40 MHz ringing following each bunch passage</a:t>
            </a:r>
          </a:p>
          <a:p>
            <a:pPr marL="457200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Verified: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0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losure of gap relay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Attenuation of gap voltage divider</a:t>
            </a:r>
          </a:p>
          <a:p>
            <a:pPr marL="914400" lvl="1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2044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Ringing at around 40 MHz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62120" y="1078632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26GeV test cycle, single bunch, 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8, close to transition </a:t>
            </a:r>
          </a:p>
          <a:p>
            <a:pPr marL="800100" lvl="1" indent="-342900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027" name="Picture 3" descr="C:\Heiko\Presentations\2014-07_BeamInducedVoltageFinemet\tek00000Gap1SingleBun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366" y="1629200"/>
            <a:ext cx="6499999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662524" y="1630800"/>
            <a:ext cx="8815652" cy="4724632"/>
            <a:chOff x="611560" y="1630800"/>
            <a:chExt cx="8137525" cy="4724632"/>
          </a:xfrm>
        </p:grpSpPr>
        <p:pic>
          <p:nvPicPr>
            <p:cNvPr id="1026" name="Picture 2" descr="C:\Heiko\Presentations\2014-07_BeamInducedVoltageFinemet\tek00000Gap1SingleBunchAnalysis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4800" y="1630800"/>
              <a:ext cx="5999999" cy="36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611560" y="5517232"/>
              <a:ext cx="8137525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457200" indent="-457200" algn="l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US" sz="2000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Resonance frequency ~ 39 MHz, quality factor ~ 12</a:t>
              </a:r>
            </a:p>
            <a:p>
              <a:pPr marL="457200" indent="-457200" algn="l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US" sz="2000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Measurements correct? Probe attenuation at 40 MHz?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160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Check probe attenuation around 40 MHz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62120" y="908720"/>
            <a:ext cx="4290881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Lab measurement</a:t>
            </a: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9516006"/>
              </p:ext>
            </p:extLst>
          </p:nvPr>
        </p:nvGraphicFramePr>
        <p:xfrm>
          <a:off x="900350" y="1314872"/>
          <a:ext cx="3814418" cy="3976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V="1">
            <a:off x="3945999" y="4850408"/>
            <a:ext cx="0" cy="5689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56443" y="5347320"/>
            <a:ext cx="979114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-21 dB</a:t>
            </a:r>
            <a:endParaRPr lang="en-GB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952596" y="908720"/>
            <a:ext cx="4290881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In-situ gap 3</a:t>
            </a:r>
          </a:p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(07/07/2014)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662524" y="5661248"/>
            <a:ext cx="881565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Lab and (both) in-situ measurements similar</a:t>
            </a:r>
            <a:endParaRPr lang="en-GB" sz="20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Low probe attenuation (resonance?) around 38 MHz</a:t>
            </a:r>
            <a:endParaRPr lang="en-GB" sz="20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050" name="Picture 2" descr="J:\2014\2014-07-07_26GeVTestFinemetGapVoltageDivider\PassiveProbeAttenuationGap3InSituPresenta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362" y="1725736"/>
            <a:ext cx="3669060" cy="352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16200000">
            <a:off x="-781951" y="3365089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onstantia" pitchFamily="18" charset="0"/>
              </a:rPr>
              <a:t>M. </a:t>
            </a:r>
            <a:r>
              <a:rPr lang="en-US" sz="1400" dirty="0" err="1" smtClean="0">
                <a:latin typeface="Constantia" pitchFamily="18" charset="0"/>
              </a:rPr>
              <a:t>Paoluzzi</a:t>
            </a:r>
            <a:endParaRPr lang="en-GB" sz="1400" dirty="0">
              <a:latin typeface="Constantia" pitchFamily="18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857570" y="4208930"/>
            <a:ext cx="2896465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en-US" sz="14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50 </a:t>
            </a:r>
            <a:r>
              <a:rPr lang="en-US" sz="1400" b="1" dirty="0" smtClean="0">
                <a:solidFill>
                  <a:srgbClr val="0000FF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US" sz="14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in parallel to gap</a:t>
            </a:r>
          </a:p>
          <a:p>
            <a:pPr algn="r">
              <a:spcBef>
                <a:spcPct val="20000"/>
              </a:spcBef>
            </a:pPr>
            <a:r>
              <a:rPr lang="en-US" sz="1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High impedance (~1 k</a:t>
            </a: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W</a:t>
            </a:r>
            <a:r>
              <a:rPr lang="en-US" sz="1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  <a:endParaRPr lang="en-GB" sz="14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9255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Full bandwidth, gap relay open/closed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1026" name="Picture 2" descr="C:\Heiko\Presentations\2014-07_BeamInducedVoltageFinemet\tek001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24" y="3501208"/>
            <a:ext cx="259999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Heiko\Presentations\2014-07_BeamInducedVoltageFinemet\tek0009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24" y="1365048"/>
            <a:ext cx="259999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Heiko\Presentations\2014-07_BeamInducedVoltageFinemet\tek0011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000" y="350120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Heiko\Presentations\2014-07_BeamInducedVoltageFinemet\tek0010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000" y="136504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Heiko\Presentations\2014-07_BeamInducedVoltageFinemet\tek0011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684" y="350120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Heiko\Presentations\2014-07_BeamInducedVoltageFinemet\tek0011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881" y="136504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10021" y="3501008"/>
            <a:ext cx="1139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500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6560" y="3501008"/>
            <a:ext cx="1122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Constantia" panose="02030602050306030303" pitchFamily="18" charset="0"/>
              </a:rPr>
              <a:t>1</a:t>
            </a:r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00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97009" y="3501008"/>
            <a:ext cx="1143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200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97009" y="1365049"/>
            <a:ext cx="1143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200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02581" y="1363560"/>
            <a:ext cx="1143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200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6681" y="1365049"/>
            <a:ext cx="1143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200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662120" y="908720"/>
            <a:ext cx="2600403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3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6643074" y="908720"/>
            <a:ext cx="2600403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6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3622870" y="908720"/>
            <a:ext cx="2600403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5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 rot="16200000">
            <a:off x="-471771" y="2045049"/>
            <a:ext cx="1800000" cy="43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Open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 rot="16200000">
            <a:off x="-485529" y="4181009"/>
            <a:ext cx="1800000" cy="43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Closed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662524" y="5687144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Higher voltage with gap relay closed? </a:t>
            </a: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40 MHz resonance?</a:t>
            </a:r>
            <a:endParaRPr lang="en-US" sz="20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 rot="16200000">
            <a:off x="7801700" y="2736033"/>
            <a:ext cx="3311967" cy="43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Passive probe + 10 dB</a:t>
            </a:r>
          </a:p>
          <a:p>
            <a:pPr marL="800100" lvl="1" indent="-342900" algn="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149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eiko\Presentations\2014-07_BeamInducedVoltageFinemet\tek0007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22" y="350120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Heiko\Presentations\2014-07_BeamInducedVoltageFinemet\tek0007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19" y="136504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10.7 MHz low pass, gap relay open/closed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62120" y="790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6548" y="1365049"/>
            <a:ext cx="1139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500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5680" y="3501008"/>
            <a:ext cx="1035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50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62120" y="908720"/>
            <a:ext cx="2600403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3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643074" y="908720"/>
            <a:ext cx="2600403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6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622870" y="908720"/>
            <a:ext cx="2600403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5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052" name="Picture 4" descr="C:\Heiko\Presentations\2014-07_BeamInducedVoltageFinemet\tek0008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925" y="350100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Heiko\Presentations\2014-07_BeamInducedVoltageFinemet\tek0008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925" y="136504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715282" y="3501008"/>
            <a:ext cx="1035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50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04909" y="1363560"/>
            <a:ext cx="1143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200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2054" name="Picture 6" descr="C:\Heiko\Presentations\2014-07_BeamInducedVoltageFinemet\tek0009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881" y="350120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Heiko\Presentations\2014-07_BeamInducedVoltageFinemet\tek0009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875" y="136504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687170" y="3501008"/>
            <a:ext cx="1038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20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97009" y="1365049"/>
            <a:ext cx="1143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200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-471771" y="2045049"/>
            <a:ext cx="1800000" cy="43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Open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 rot="16200000">
            <a:off x="-485529" y="4181009"/>
            <a:ext cx="1800000" cy="43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Closed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662524" y="5687144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relay reduces beam induced voltage in low frequency range by almost one order of magnitude</a:t>
            </a:r>
          </a:p>
          <a:p>
            <a:pPr marL="800100" lvl="1" indent="-342900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 rot="16200000">
            <a:off x="7264136" y="3273597"/>
            <a:ext cx="4387095" cy="43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Passive probe + 10.7 MHz low-pass </a:t>
            </a:r>
          </a:p>
          <a:p>
            <a:pPr marL="800100" lvl="1" indent="-342900" algn="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881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95436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Introduction and motivation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prstClr val="black"/>
                </a:solidFill>
                <a:latin typeface="Constantia" pitchFamily="18" charset="0"/>
              </a:rPr>
              <a:t>C</a:t>
            </a: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oupled-bunch feedback and beam-loading compensation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Beam tests with existing feedback before LS1</a:t>
            </a: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Beam-loading compensation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Impedance of </a:t>
            </a:r>
            <a:r>
              <a:rPr lang="en-US" sz="2000" b="1" dirty="0" err="1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Finemet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cavity, design constraints and choices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N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arrow-band tracking </a:t>
            </a:r>
            <a:r>
              <a:rPr lang="en-US" sz="20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filters, </a:t>
            </a: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delay compensation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Plans for coupled-bunch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Decoupling of coupled-bunch damping and beam-loading compensation</a:t>
            </a:r>
            <a:endParaRPr lang="en-US" sz="20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First measurements with beam</a:t>
            </a:r>
            <a:endParaRPr lang="en-US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Conclusions and outlook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80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Heiko\Presentations\2014-07_BeamInducedVoltageFinemet\tek001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19" y="136504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Heiko\Presentations\2014-07_BeamInducedVoltageFinemet\tek0013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23" y="350120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Local short circuit test below gaps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62120" y="790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4098" name="Picture 2" descr="C:\Heiko\Presentations\2014-07_BeamInducedVoltageFinemet\tek0013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881" y="136504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Heiko\Presentations\2014-07_BeamInducedVoltageFinemet\tek0012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000" y="136504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Heiko\Presentations\2014-07_BeamInducedVoltageFinemet\tek0014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881" y="3500056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Heiko\Presentations\2014-07_BeamInducedVoltageFinemet\tek0014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000" y="3501208"/>
            <a:ext cx="2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662120" y="908720"/>
            <a:ext cx="2600403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1,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wire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6513173" y="908720"/>
            <a:ext cx="2886321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4,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copper strip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3622870" y="908720"/>
            <a:ext cx="2600403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2,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screw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 rot="16200000">
            <a:off x="-645417" y="2063347"/>
            <a:ext cx="2147292" cy="43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10.7 MHz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low-pass</a:t>
            </a:r>
            <a:endParaRPr lang="en-US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 rot="16200000">
            <a:off x="-629645" y="4181109"/>
            <a:ext cx="2088232" cy="43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Full band-witch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2340" y="1365049"/>
            <a:ext cx="1038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20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9287" y="3501008"/>
            <a:ext cx="1122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100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15282" y="3501008"/>
            <a:ext cx="1035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50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99699" y="1363560"/>
            <a:ext cx="1018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10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87037" y="3501008"/>
            <a:ext cx="1035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Constantia" panose="02030602050306030303" pitchFamily="18" charset="0"/>
              </a:rPr>
              <a:t>5</a:t>
            </a:r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0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88193" y="1365049"/>
            <a:ext cx="931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Constantia" panose="02030602050306030303" pitchFamily="18" charset="0"/>
              </a:rPr>
              <a:t>5</a:t>
            </a:r>
            <a:r>
              <a:rPr lang="en-US" sz="14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 mV/div</a:t>
            </a:r>
            <a:endParaRPr lang="en-GB" sz="14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 rot="16200000">
            <a:off x="8558259" y="4180633"/>
            <a:ext cx="1798849" cy="43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10 dB add. </a:t>
            </a:r>
            <a:r>
              <a:rPr lang="en-US" sz="20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att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662524" y="5562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Copper strip directly below the cavity closes gap most efficiently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Temporarily implemented on four gaps </a:t>
            </a:r>
          </a:p>
          <a:p>
            <a:pPr marL="800100" lvl="1" indent="-342900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5800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Spectrum of beam induced voltage, gap 6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62120" y="790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62119" y="908720"/>
            <a:ext cx="8581762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Amplifier inactive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7" name="AmplifierOff_ad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0532" y="1268760"/>
            <a:ext cx="6191250" cy="2114550"/>
          </a:xfrm>
          <a:prstGeom prst="rect">
            <a:avLst/>
          </a:prstGeom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62523" y="3454896"/>
            <a:ext cx="8581762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Amplifier active</a:t>
            </a:r>
          </a:p>
          <a:p>
            <a:pPr marL="800100" lvl="1" indent="-342900" algn="ctr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8" name="AmplifierOn_ad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40532" y="3834730"/>
            <a:ext cx="6191250" cy="2114550"/>
          </a:xfrm>
          <a:prstGeom prst="rect">
            <a:avLst/>
          </a:prstGeom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7137243" y="1341564"/>
            <a:ext cx="2028225" cy="4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relay 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open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US" sz="20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closed</a:t>
            </a:r>
          </a:p>
          <a:p>
            <a:pPr marL="800100" lvl="1" indent="-342900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 rot="16200000">
            <a:off x="6983508" y="3554225"/>
            <a:ext cx="4948351" cy="43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Passive probe + 20 dB, 26 </a:t>
            </a:r>
            <a:r>
              <a:rPr lang="en-US" sz="20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GeVTest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cycle</a:t>
            </a: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838200" y="6324600"/>
            <a:ext cx="8077200" cy="406400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Gap relay above ~20 MHz less efficient than expected</a:t>
            </a:r>
          </a:p>
        </p:txBody>
      </p:sp>
    </p:spTree>
    <p:extLst>
      <p:ext uri="{BB962C8B-B14F-4D97-AF65-F5344CB8AC3E}">
        <p14:creationId xmlns:p14="http://schemas.microsoft.com/office/powerpoint/2010/main" val="313364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Low pass filtering and transposition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709348" y="990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1" algn="l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Two stage low pass filter:</a:t>
            </a:r>
          </a:p>
          <a:p>
            <a:pPr marL="3571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Cascaded integrator-comb (CIC) filter</a:t>
            </a:r>
          </a:p>
          <a:p>
            <a:pPr marL="3571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Leaky integrator filter</a:t>
            </a:r>
          </a:p>
          <a:p>
            <a:pPr marL="814388" lvl="2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</a:t>
            </a:r>
            <a:r>
              <a:rPr lang="en-US" sz="20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order low-pass to reduce higher pass bands of CIC filter</a:t>
            </a:r>
          </a:p>
        </p:txBody>
      </p:sp>
      <p:pic>
        <p:nvPicPr>
          <p:cNvPr id="6146" name="Picture 2" descr="C:\Heiko\CPS\CoupledBunchFeedback\Measurements\2014-07-14_OpenLoopTransferFunction\Lph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3438525" cy="350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962025" y="2686050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Low-pass (transposed to 4 MHz)</a:t>
            </a:r>
            <a:endParaRPr lang="en-GB" sz="16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67" name="Rectangle 7"/>
          <p:cNvSpPr>
            <a:spLocks noChangeArrowheads="1"/>
          </p:cNvSpPr>
          <p:nvPr/>
        </p:nvSpPr>
        <p:spPr bwMode="auto">
          <a:xfrm>
            <a:off x="4619625" y="4798782"/>
            <a:ext cx="4448175" cy="1297218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Attenuation at adjacent harmonic (500 kHz): &gt; 45 dB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Good decoupling between narrow-band feedback loops</a:t>
            </a:r>
          </a:p>
        </p:txBody>
      </p:sp>
    </p:spTree>
    <p:extLst>
      <p:ext uri="{BB962C8B-B14F-4D97-AF65-F5344CB8AC3E}">
        <p14:creationId xmlns:p14="http://schemas.microsoft.com/office/powerpoint/2010/main" val="86188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609600" y="228600"/>
            <a:ext cx="92963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Numerical oscillators for down/up conversion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709348" y="9144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Starting point: multi-harmonic source (MHS) of beam control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Signals at various harmonics, synchronous with respect to 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1,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but: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Needs clock tagging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Main phase accumulator synchronously reset when changing </a:t>
            </a:r>
            <a:r>
              <a:rPr lang="en-US" sz="18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endParaRPr lang="en-US" sz="1800" b="1" i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6533839" y="3409639"/>
            <a:ext cx="5826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latin typeface="Constantia" pitchFamily="18" charset="0"/>
              </a:rPr>
              <a:t>R. Garoby, PS/RF/Note 97-10</a:t>
            </a:r>
            <a:endParaRPr lang="en-GB" sz="1400" dirty="0">
              <a:latin typeface="Constantia" pitchFamily="18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2778265" y="4056028"/>
            <a:ext cx="572166" cy="571872"/>
            <a:chOff x="3352800" y="4495800"/>
            <a:chExt cx="572166" cy="571872"/>
          </a:xfrm>
        </p:grpSpPr>
        <p:sp>
          <p:nvSpPr>
            <p:cNvPr id="54" name="Oval 53"/>
            <p:cNvSpPr/>
            <p:nvPr/>
          </p:nvSpPr>
          <p:spPr>
            <a:xfrm>
              <a:off x="33528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 flipV="1">
              <a:off x="3638883" y="4572000"/>
              <a:ext cx="0" cy="41192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419570" y="4781736"/>
              <a:ext cx="4379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/>
          <p:cNvCxnSpPr>
            <a:stCxn id="54" idx="6"/>
            <a:endCxn id="76" idx="2"/>
          </p:cNvCxnSpPr>
          <p:nvPr/>
        </p:nvCxnSpPr>
        <p:spPr>
          <a:xfrm>
            <a:off x="3350431" y="4341964"/>
            <a:ext cx="1744625" cy="233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2279062" y="5068746"/>
            <a:ext cx="499203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736421" y="4911975"/>
            <a:ext cx="656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Latch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777815" y="4894229"/>
            <a:ext cx="572400" cy="3432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5" name="Straight Arrow Connector 64"/>
          <p:cNvCxnSpPr>
            <a:stCxn id="64" idx="0"/>
          </p:cNvCxnSpPr>
          <p:nvPr/>
        </p:nvCxnSpPr>
        <p:spPr>
          <a:xfrm flipV="1">
            <a:off x="3064015" y="4627900"/>
            <a:ext cx="0" cy="266329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3350216" y="5065863"/>
            <a:ext cx="314965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3651657" y="4338189"/>
            <a:ext cx="1" cy="727674"/>
          </a:xfrm>
          <a:prstGeom prst="straightConnector1">
            <a:avLst/>
          </a:prstGeom>
          <a:ln w="34925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1881558" y="4898946"/>
            <a:ext cx="4523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err="1" smtClean="0"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latin typeface="Constantia" pitchFamily="18" charset="0"/>
              </a:rPr>
              <a:t>clk</a:t>
            </a:r>
            <a:endParaRPr lang="en-GB" sz="1600" b="1" dirty="0">
              <a:latin typeface="Constantia" pitchFamily="18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5095056" y="4056261"/>
            <a:ext cx="572166" cy="571872"/>
            <a:chOff x="3352800" y="4495800"/>
            <a:chExt cx="572166" cy="571872"/>
          </a:xfrm>
        </p:grpSpPr>
        <p:sp>
          <p:nvSpPr>
            <p:cNvPr id="76" name="Oval 75"/>
            <p:cNvSpPr/>
            <p:nvPr/>
          </p:nvSpPr>
          <p:spPr>
            <a:xfrm>
              <a:off x="3352800" y="4495800"/>
              <a:ext cx="572166" cy="571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108000" bIns="72000" rtlCol="0" anchor="ctr"/>
            <a:lstStyle/>
            <a:p>
              <a:pPr algn="ctr"/>
              <a:endParaRPr lang="en-GB" sz="5400" dirty="0">
                <a:solidFill>
                  <a:schemeClr val="tx1"/>
                </a:solidFill>
              </a:endParaRPr>
            </a:p>
          </p:txBody>
        </p:sp>
        <p:cxnSp>
          <p:nvCxnSpPr>
            <p:cNvPr id="77" name="Straight Connector 76"/>
            <p:cNvCxnSpPr/>
            <p:nvPr/>
          </p:nvCxnSpPr>
          <p:spPr>
            <a:xfrm flipV="1">
              <a:off x="3638883" y="4572000"/>
              <a:ext cx="0" cy="41192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3419570" y="4781736"/>
              <a:ext cx="4379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9" name="Straight Arrow Connector 78"/>
          <p:cNvCxnSpPr/>
          <p:nvPr/>
        </p:nvCxnSpPr>
        <p:spPr>
          <a:xfrm>
            <a:off x="5380100" y="3686926"/>
            <a:ext cx="0" cy="362797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5234066" y="3390770"/>
            <a:ext cx="2920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Symbol" panose="05050102010706020507" pitchFamily="18" charset="2"/>
              </a:rPr>
              <a:t>f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5953882" y="3931923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5680852" y="4339040"/>
            <a:ext cx="273030" cy="0"/>
          </a:xfrm>
          <a:prstGeom prst="straightConnector1">
            <a:avLst/>
          </a:prstGeom>
          <a:ln w="34925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5953882" y="3931923"/>
            <a:ext cx="0" cy="816731"/>
          </a:xfrm>
          <a:prstGeom prst="straightConnector1">
            <a:avLst/>
          </a:prstGeom>
          <a:ln w="34925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5953882" y="4748654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6375180" y="3645987"/>
            <a:ext cx="572400" cy="571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6440806" y="3778034"/>
            <a:ext cx="441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sin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384145" y="4457570"/>
            <a:ext cx="572400" cy="571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TextBox 87"/>
          <p:cNvSpPr txBox="1"/>
          <p:nvPr/>
        </p:nvSpPr>
        <p:spPr>
          <a:xfrm>
            <a:off x="6441948" y="4589617"/>
            <a:ext cx="456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cos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6956545" y="3917264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6956545" y="4743505"/>
            <a:ext cx="421298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2279856" y="4341030"/>
            <a:ext cx="499203" cy="0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2015261" y="4175180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smtClean="0">
                <a:latin typeface="Constantia" pitchFamily="18" charset="0"/>
              </a:rPr>
              <a:t>h</a:t>
            </a:r>
            <a:endParaRPr lang="en-GB" sz="1600" b="1" dirty="0">
              <a:latin typeface="Constantia" pitchFamily="18" charset="0"/>
            </a:endParaRPr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2274245" y="5527060"/>
            <a:ext cx="789770" cy="0"/>
          </a:xfrm>
          <a:prstGeom prst="straightConnector1">
            <a:avLst/>
          </a:prstGeom>
          <a:ln w="34925">
            <a:solidFill>
              <a:srgbClr val="0000FF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V="1">
            <a:off x="3064844" y="5254900"/>
            <a:ext cx="0" cy="284531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/>
          <p:cNvSpPr/>
          <p:nvPr/>
        </p:nvSpPr>
        <p:spPr>
          <a:xfrm>
            <a:off x="1492625" y="5344180"/>
            <a:ext cx="971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Reset</a:t>
            </a:r>
            <a:r>
              <a:rPr lang="en-GB" sz="1600" b="1" dirty="0">
                <a:latin typeface="Constantia" pitchFamily="18" charset="0"/>
              </a:rPr>
              <a:t> </a:t>
            </a:r>
            <a:r>
              <a:rPr lang="en-GB" sz="1200" b="1" dirty="0" smtClean="0">
                <a:latin typeface="Constantia" pitchFamily="18" charset="0"/>
              </a:rPr>
              <a:t>(using tag)</a:t>
            </a:r>
            <a:endParaRPr lang="en-US" sz="1200" b="1" dirty="0" smtClean="0">
              <a:latin typeface="Constantia" pitchFamily="18" charset="0"/>
            </a:endParaRPr>
          </a:p>
        </p:txBody>
      </p:sp>
      <p:pic>
        <p:nvPicPr>
          <p:cNvPr id="4098" name="Picture 2" descr="C:\Heiko\Presentations\2014-07_BeamLoadingCompensationFinemet\azimut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930" y="3463511"/>
            <a:ext cx="809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Heiko\Presentations\2014-07_BeamLoadingCompensationFinemet\co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043" y="4343841"/>
            <a:ext cx="809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Heiko\Presentations\2014-07_BeamLoadingCompensationFinemet\si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043" y="3512451"/>
            <a:ext cx="809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1645026" y="2929088"/>
            <a:ext cx="6618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nstantia" panose="02030602050306030303" pitchFamily="18" charset="0"/>
              </a:rPr>
              <a:t>Simplified overview of existing multi-harmonic sources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26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C:\Heiko\MachineData\CPS\2013\2013-02-15_LHC50nsCoupledBunchExcitationC11ExcitationVariants\Tomoscope\SpectrumCase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158" y="894257"/>
            <a:ext cx="4114171" cy="153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Excitation (feedback at </a:t>
            </a:r>
            <a:r>
              <a:rPr lang="en-US" sz="3200" b="1" i="1" dirty="0" err="1" smtClean="0">
                <a:solidFill>
                  <a:schemeClr val="tx2"/>
                </a:solidFill>
                <a:latin typeface="Constantia" pitchFamily="18" charset="0"/>
              </a:rPr>
              <a:t>h</a:t>
            </a:r>
            <a:r>
              <a:rPr lang="en-US" sz="3200" b="1" baseline="-25000" dirty="0" err="1" smtClean="0">
                <a:solidFill>
                  <a:schemeClr val="tx2"/>
                </a:solidFill>
                <a:latin typeface="Constantia" pitchFamily="18" charset="0"/>
              </a:rPr>
              <a:t>FB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 = 14, 18b)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3081" name="Picture 9" descr="C:\Heiko\MachineData\CPS\2013\2013-02-15_LHC50nsCoupledBunchExcitationC11ExcitationVariants\Tomoscope\SpectrumCase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27" y="894259"/>
            <a:ext cx="4114171" cy="153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Heiko\MachineData\CPS\2013\2013-02-15_LHC50nsCoupledBunchExcitationC11ExcitationVariants\Tomoscope\SpectrumCase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11" y="4452139"/>
            <a:ext cx="4114171" cy="153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Heiko\MachineData\CPS\2013\2013-02-15_LHC50nsCoupledBunchExcitationC11ExcitationVariants\Tomoscope\SpectrumCase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710" y="2636913"/>
            <a:ext cx="4114171" cy="153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Heiko\MachineData\CPS\2013\2013-02-15_LHC50nsCoupledBunchExcitationC11ExcitationVariants\Tomoscope\SpectrumCase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821" y="4437113"/>
            <a:ext cx="4114171" cy="153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C:\Heiko\MachineData\CPS\2013\2013-02-15_LHC50nsCoupledBunchExcitationC11ExcitationVariants\Tomoscope\SpectrumCase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27" y="2636914"/>
            <a:ext cx="4114171" cy="153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63202" y="2545854"/>
            <a:ext cx="4227327" cy="352839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289367" y="6074246"/>
            <a:ext cx="32596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latin typeface="Constantia" pitchFamily="18" charset="0"/>
              </a:rPr>
              <a:t>Single side-band </a:t>
            </a:r>
            <a:r>
              <a:rPr lang="en-US" sz="1600" b="1" dirty="0" smtClean="0">
                <a:latin typeface="Constantia" pitchFamily="18" charset="0"/>
                <a:sym typeface="Symbol"/>
              </a:rPr>
              <a:t></a:t>
            </a:r>
            <a:r>
              <a:rPr lang="en-US" sz="1600" b="1" dirty="0" smtClean="0">
                <a:latin typeface="Constant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single mode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3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Heiko\Presentations\2013-11_CoupledBunchMeasurementsMSWG\modeSpectrumAverageArrayPlot_18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234" y="1408050"/>
            <a:ext cx="5033324" cy="438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Mode scan with </a:t>
            </a:r>
            <a:r>
              <a:rPr lang="en-US" sz="3200" b="1" dirty="0" smtClean="0">
                <a:solidFill>
                  <a:srgbClr val="C0504D"/>
                </a:solidFill>
                <a:latin typeface="Constantia" pitchFamily="18" charset="0"/>
              </a:rPr>
              <a:t>18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 bunches in </a:t>
            </a:r>
            <a:r>
              <a:rPr lang="en-US" sz="3200" b="1" i="1" dirty="0" smtClean="0">
                <a:solidFill>
                  <a:schemeClr val="tx2"/>
                </a:solidFill>
                <a:latin typeface="Constantia" pitchFamily="18" charset="0"/>
              </a:rPr>
              <a:t>h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 = 21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052567" y="622176"/>
            <a:ext cx="8112901" cy="35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Excite each mode individually and measure mode spectrum</a:t>
            </a:r>
            <a:endParaRPr lang="en-GB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4" name="Picture 2" descr="C:\Heiko\MachineData\CPS\2013\2013-01-22_LHC50nsCoupledBunchExcitationTestC11\Tomoscope\modeSpectrumAverageMode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1" y="4581128"/>
            <a:ext cx="3744818" cy="147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Heiko\MachineData\CPS\2013\2013-01-22_LHC50nsCoupledBunchExcitationTestC11\Tomoscope\modeSpectrumAverageMode1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0" y="2996952"/>
            <a:ext cx="3744818" cy="147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Heiko\MachineData\CPS\2013\2013-01-22_LHC50nsCoupledBunchExcitationTestC11\Tomoscope\modeSpectrumAverageMode1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1" y="1393360"/>
            <a:ext cx="3744818" cy="147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4250923" y="1916832"/>
            <a:ext cx="1100360" cy="213626"/>
          </a:xfrm>
          <a:prstGeom prst="line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250921" y="3751868"/>
            <a:ext cx="1100361" cy="63606"/>
          </a:xfrm>
          <a:prstGeom prst="line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250922" y="4732256"/>
            <a:ext cx="1090149" cy="856986"/>
          </a:xfrm>
          <a:prstGeom prst="line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4880781" y="5733256"/>
            <a:ext cx="4440705" cy="35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4F81B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Some modes can be excited very cleanly, others as a mixture; </a:t>
            </a: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artefact?</a:t>
            </a:r>
          </a:p>
        </p:txBody>
      </p:sp>
    </p:spTree>
    <p:extLst>
      <p:ext uri="{BB962C8B-B14F-4D97-AF65-F5344CB8AC3E}">
        <p14:creationId xmlns:p14="http://schemas.microsoft.com/office/powerpoint/2010/main" val="377619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Heiko\Presentations\2013-11_CoupledBunchMeasurementsMSWG\modeSpectrumAverageArrayPlot_21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130" y="1407600"/>
            <a:ext cx="5033325" cy="438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Mode scan with </a:t>
            </a:r>
            <a:r>
              <a:rPr lang="en-US" sz="3200" b="1" dirty="0" smtClean="0">
                <a:solidFill>
                  <a:srgbClr val="C0504D"/>
                </a:solidFill>
                <a:latin typeface="Constantia" pitchFamily="18" charset="0"/>
              </a:rPr>
              <a:t>21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 bunches in </a:t>
            </a:r>
            <a:r>
              <a:rPr lang="en-US" sz="3200" b="1" i="1" dirty="0" smtClean="0">
                <a:solidFill>
                  <a:schemeClr val="tx2"/>
                </a:solidFill>
                <a:latin typeface="Constantia" pitchFamily="18" charset="0"/>
              </a:rPr>
              <a:t>h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 = 21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4" name="Picture 3" descr="C:\Heiko\MachineData\CPS\2013\2013-02-13_LHC50nsCoupledBunchExcitationFullMachineModeScan\Tomoscope\modeSpectrumAverageMode2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23" y="1340768"/>
            <a:ext cx="3806294" cy="144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Heiko\MachineData\CPS\2013\2013-02-13_LHC50nsCoupledBunchExcitationFullMachineModeScan\Tomoscope\modeSpectrumAverageMode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24" y="4725144"/>
            <a:ext cx="379373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Heiko\MachineData\CPS\2013\2013-02-13_LHC50nsCoupledBunchExcitationFullMachineModeScan\Tomoscope\modeSpectrumAverageMode1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24" y="2996953"/>
            <a:ext cx="3818851" cy="144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V="1">
            <a:off x="4250922" y="1801368"/>
            <a:ext cx="1088412" cy="115464"/>
          </a:xfrm>
          <a:prstGeom prst="line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250922" y="3815474"/>
            <a:ext cx="1088413" cy="244462"/>
          </a:xfrm>
          <a:prstGeom prst="line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250922" y="4837176"/>
            <a:ext cx="1088412" cy="752066"/>
          </a:xfrm>
          <a:prstGeom prst="line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1052567" y="622176"/>
            <a:ext cx="8112901" cy="35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Excite each mode individually and measure mode spectrum</a:t>
            </a:r>
            <a:endParaRPr lang="en-GB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4880781" y="5806752"/>
            <a:ext cx="4440705" cy="35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Clean observation of all possible modes</a:t>
            </a:r>
          </a:p>
        </p:txBody>
      </p:sp>
    </p:spTree>
    <p:extLst>
      <p:ext uri="{BB962C8B-B14F-4D97-AF65-F5344CB8AC3E}">
        <p14:creationId xmlns:p14="http://schemas.microsoft.com/office/powerpoint/2010/main" val="17534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662120" y="0"/>
            <a:ext cx="924388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Damping rate versus gain and intensity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3075" name="Picture 3" descr="C:\Heiko\Publications\IPAC13\CoupledBunchMeasurements\Poster\gainDampingRateFeedbackOnOffCombinedPlo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98" y="789998"/>
            <a:ext cx="5833043" cy="2783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Heiko\Publications\IPAC13\CoupledBunchMeasurements\Poster\intensityDampingRateFeedbackOnOffCombinedPlo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89" y="3886560"/>
            <a:ext cx="5893659" cy="278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5577069" y="1510078"/>
            <a:ext cx="779281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299169" y="1357484"/>
            <a:ext cx="218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Measured damping rate with feedback on</a:t>
            </a:r>
            <a:endParaRPr lang="en-GB" sz="1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562959" y="2060848"/>
            <a:ext cx="1793391" cy="532516"/>
          </a:xfrm>
          <a:prstGeom prst="straightConnector1">
            <a:avLst/>
          </a:prstGeom>
          <a:ln w="3175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98500" y="1916832"/>
            <a:ext cx="218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Corrected for natural damping</a:t>
            </a:r>
            <a:endParaRPr lang="en-GB" sz="14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34731" y="568592"/>
            <a:ext cx="21846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onstantia" panose="02030602050306030303" pitchFamily="18" charset="0"/>
              </a:rPr>
              <a:t>Versus 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gain</a:t>
            </a:r>
            <a:endParaRPr lang="en-GB" sz="20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2567" y="3689600"/>
            <a:ext cx="5070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onstantia" panose="02030602050306030303" pitchFamily="18" charset="0"/>
              </a:rPr>
              <a:t>Versus 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intensity</a:t>
            </a:r>
            <a:endParaRPr lang="en-GB" sz="20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61540" y="2547372"/>
            <a:ext cx="326345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 2" panose="05020102010507070707" pitchFamily="18" charset="2"/>
              <a:buChar char="P"/>
            </a:pPr>
            <a:r>
              <a:rPr lang="en-US" sz="1800" b="1" dirty="0" smtClean="0">
                <a:latin typeface="Constantia" panose="02030602050306030303" pitchFamily="18" charset="0"/>
              </a:rPr>
              <a:t>Zero damping at zero gain</a:t>
            </a:r>
          </a:p>
          <a:p>
            <a:pPr marL="342900" indent="-342900" algn="l">
              <a:buFont typeface="Wingdings 2" panose="05020102010507070707" pitchFamily="18" charset="2"/>
              <a:buChar char="P"/>
            </a:pPr>
            <a:r>
              <a:rPr lang="en-US" sz="1800" b="1" dirty="0" smtClean="0">
                <a:latin typeface="Constantia" panose="02030602050306030303" pitchFamily="18" charset="0"/>
              </a:rPr>
              <a:t>Natural damping in-dependent from gain</a:t>
            </a:r>
            <a:endParaRPr lang="en-GB" sz="1800" b="1" dirty="0">
              <a:latin typeface="Constantia" panose="02030602050306030303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63400" y="4419600"/>
            <a:ext cx="31360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 2" panose="05020102010507070707" pitchFamily="18" charset="2"/>
              <a:buChar char="P"/>
            </a:pPr>
            <a:r>
              <a:rPr lang="en-US" sz="1800" b="1" dirty="0" smtClean="0">
                <a:latin typeface="Constantia" panose="02030602050306030303" pitchFamily="18" charset="0"/>
              </a:rPr>
              <a:t>Damping increases with intensity</a:t>
            </a:r>
            <a:r>
              <a:rPr lang="en-GB" sz="1800" b="1" dirty="0" smtClean="0">
                <a:latin typeface="Constantia" panose="02030602050306030303" pitchFamily="18" charset="0"/>
              </a:rPr>
              <a:t>, </a:t>
            </a:r>
            <a:r>
              <a:rPr lang="en-GB" sz="18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more signal for given CB oscillation amplitude</a:t>
            </a:r>
          </a:p>
          <a:p>
            <a:pPr marL="342900" indent="-342900" algn="l">
              <a:buFont typeface="Constantia" panose="02030602050306030303" pitchFamily="18" charset="0"/>
              <a:buChar char="‐"/>
            </a:pPr>
            <a:r>
              <a:rPr lang="en-US" sz="1800" b="1" dirty="0" smtClean="0">
                <a:latin typeface="Constantia" panose="02030602050306030303" pitchFamily="18" charset="0"/>
              </a:rPr>
              <a:t>Saturation leads to non-zero damping with zero </a:t>
            </a:r>
            <a:r>
              <a:rPr lang="en-US" sz="1800" b="1" i="1" dirty="0" err="1" smtClean="0">
                <a:latin typeface="Constantia" panose="02030602050306030303" pitchFamily="18" charset="0"/>
              </a:rPr>
              <a:t>N</a:t>
            </a:r>
            <a:r>
              <a:rPr lang="en-US" sz="1800" b="1" baseline="-25000" dirty="0" err="1" smtClean="0">
                <a:latin typeface="Constantia" panose="02030602050306030303" pitchFamily="18" charset="0"/>
              </a:rPr>
              <a:t>p</a:t>
            </a:r>
            <a:r>
              <a:rPr lang="en-US" sz="1800" b="1" dirty="0" smtClean="0">
                <a:latin typeface="Constantia" panose="02030602050306030303" pitchFamily="18" charset="0"/>
              </a:rPr>
              <a:t>? </a:t>
            </a:r>
            <a:endParaRPr lang="en-GB" sz="1800" b="1" dirty="0" smtClean="0">
              <a:latin typeface="Constantia" panose="02030602050306030303" pitchFamily="18" charset="0"/>
            </a:endParaRPr>
          </a:p>
          <a:p>
            <a:pPr marL="342900" indent="-342900" algn="l">
              <a:buFont typeface="Symbol" panose="05050102010706020507" pitchFamily="18" charset="2"/>
              <a:buChar char="®"/>
            </a:pPr>
            <a:endParaRPr lang="en-US" sz="1800" b="1" dirty="0" smtClean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51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662120" y="0"/>
            <a:ext cx="924388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Damping rate versus </a:t>
            </a:r>
            <a:r>
              <a:rPr lang="en-US" sz="3200" b="1" dirty="0" smtClean="0">
                <a:solidFill>
                  <a:schemeClr val="tx2"/>
                </a:solidFill>
                <a:latin typeface="Symbol" panose="05050102010706020507" pitchFamily="18" charset="2"/>
              </a:rPr>
              <a:t>e</a:t>
            </a:r>
            <a:r>
              <a:rPr lang="en-US" sz="3200" b="1" baseline="-25000" dirty="0" smtClean="0">
                <a:solidFill>
                  <a:schemeClr val="tx2"/>
                </a:solidFill>
                <a:latin typeface="Constantia" pitchFamily="18" charset="0"/>
              </a:rPr>
              <a:t>l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 and cycle time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8" name="Picture 2" descr="C:\Heiko\Publications\IPAC13\CoupledBunchMeasurements\Poster\emittanceDampingRateFeedbackOnOffCombinedPlo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24" y="788400"/>
            <a:ext cx="5766848" cy="278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Heiko\Presentations\2013-11_CoupledBunchMeasurementsMSWG\cycleTimeDampingRateFeedbackOnOffCombinedPlo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39" y="3888000"/>
            <a:ext cx="5620085" cy="278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34731" y="568592"/>
            <a:ext cx="218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onstantia" panose="02030602050306030303" pitchFamily="18" charset="0"/>
              </a:rPr>
              <a:t>Versus </a:t>
            </a:r>
            <a:r>
              <a:rPr lang="en-US" sz="2000" b="1" dirty="0" smtClean="0">
                <a:solidFill>
                  <a:srgbClr val="C0504D"/>
                </a:solidFill>
                <a:latin typeface="Symbol" panose="05050102010706020507" pitchFamily="18" charset="2"/>
              </a:rPr>
              <a:t>e</a:t>
            </a:r>
            <a:r>
              <a:rPr lang="en-US" sz="2000" b="1" baseline="-25000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l</a:t>
            </a:r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 (RMS)</a:t>
            </a:r>
            <a:endParaRPr lang="en-GB" sz="20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2567" y="3689600"/>
            <a:ext cx="5070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During cycle</a:t>
            </a:r>
            <a:endParaRPr lang="en-GB" sz="20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61541" y="1394244"/>
            <a:ext cx="31379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 2" panose="05020102010507070707" pitchFamily="18" charset="2"/>
              <a:buChar char="P"/>
            </a:pPr>
            <a:r>
              <a:rPr lang="en-US" sz="1800" b="1" dirty="0" smtClean="0">
                <a:latin typeface="Constantia" panose="02030602050306030303" pitchFamily="18" charset="0"/>
              </a:rPr>
              <a:t>Uncorrected: damping efficiency increases for larger </a:t>
            </a:r>
            <a:r>
              <a:rPr lang="en-US" sz="1800" b="1" dirty="0" smtClean="0">
                <a:latin typeface="Symbol" panose="05050102010706020507" pitchFamily="18" charset="2"/>
              </a:rPr>
              <a:t>e</a:t>
            </a:r>
            <a:r>
              <a:rPr lang="en-US" sz="1800" b="1" baseline="-25000" dirty="0" smtClean="0">
                <a:latin typeface="Constantia" panose="02030602050306030303" pitchFamily="18" charset="0"/>
              </a:rPr>
              <a:t>l</a:t>
            </a:r>
          </a:p>
          <a:p>
            <a:pPr marL="342900" indent="-342900" algn="l">
              <a:buFont typeface="Symbol" panose="05050102010706020507" pitchFamily="18" charset="2"/>
              <a:buChar char="®"/>
            </a:pPr>
            <a:r>
              <a:rPr lang="en-US" sz="1800" b="1" dirty="0">
                <a:latin typeface="Constantia" panose="02030602050306030303" pitchFamily="18" charset="0"/>
              </a:rPr>
              <a:t>R</a:t>
            </a:r>
            <a:r>
              <a:rPr lang="en-US" sz="1800" b="1" dirty="0" smtClean="0">
                <a:latin typeface="Constantia" panose="02030602050306030303" pitchFamily="18" charset="0"/>
              </a:rPr>
              <a:t>educed natural stability for smaller </a:t>
            </a:r>
            <a:r>
              <a:rPr lang="en-US" sz="1800" b="1" dirty="0" smtClean="0">
                <a:latin typeface="Symbol" panose="05050102010706020507" pitchFamily="18" charset="2"/>
              </a:rPr>
              <a:t>e</a:t>
            </a:r>
            <a:r>
              <a:rPr lang="en-US" sz="1800" b="1" baseline="-25000" dirty="0" smtClean="0">
                <a:latin typeface="Constantia" panose="02030602050306030303" pitchFamily="18" charset="0"/>
              </a:rPr>
              <a:t>l</a:t>
            </a:r>
          </a:p>
          <a:p>
            <a:pPr marL="342900" indent="-342900" algn="l">
              <a:buFont typeface="Wingdings 2" panose="05020102010507070707" pitchFamily="18" charset="2"/>
              <a:buChar char="P"/>
            </a:pPr>
            <a:r>
              <a:rPr lang="en-US" sz="18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Corrected damping independent from </a:t>
            </a:r>
            <a:r>
              <a:rPr lang="en-US" sz="1800" b="1" dirty="0" smtClean="0">
                <a:solidFill>
                  <a:srgbClr val="C0504D"/>
                </a:solidFill>
                <a:latin typeface="Symbol" panose="05050102010706020507" pitchFamily="18" charset="2"/>
              </a:rPr>
              <a:t>e</a:t>
            </a:r>
            <a:r>
              <a:rPr lang="en-US" sz="1800" b="1" baseline="-25000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l</a:t>
            </a:r>
            <a:endParaRPr lang="en-GB" sz="1800" b="1" baseline="-25000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61541" y="5049752"/>
            <a:ext cx="313795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anose="02030602050306030303" pitchFamily="18" charset="0"/>
              </a:rPr>
              <a:t>Damping efficiency reduces at higher energy</a:t>
            </a:r>
          </a:p>
          <a:p>
            <a:pPr marL="342900" indent="-342900" algn="l"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To be checked with simulations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228396" y="5031464"/>
            <a:ext cx="0" cy="41376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10372" y="5373216"/>
            <a:ext cx="859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nstantia" panose="02030602050306030303" pitchFamily="18" charset="0"/>
              </a:rPr>
              <a:t>~9 </a:t>
            </a:r>
            <a:r>
              <a:rPr lang="en-US" sz="1600" b="1" dirty="0" err="1" smtClean="0">
                <a:latin typeface="Constantia" panose="02030602050306030303" pitchFamily="18" charset="0"/>
              </a:rPr>
              <a:t>GeV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188519" y="5022320"/>
            <a:ext cx="0" cy="41376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18194" y="4725144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nstantia" panose="02030602050306030303" pitchFamily="18" charset="0"/>
              </a:rPr>
              <a:t>~26 </a:t>
            </a:r>
            <a:r>
              <a:rPr lang="en-US" sz="1600" b="1" dirty="0" err="1" smtClean="0">
                <a:latin typeface="Constantia" panose="02030602050306030303" pitchFamily="18" charset="0"/>
              </a:rPr>
              <a:t>GeV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967366" y="5373216"/>
            <a:ext cx="0" cy="41376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49342" y="5714968"/>
            <a:ext cx="859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nstantia" panose="02030602050306030303" pitchFamily="18" charset="0"/>
              </a:rPr>
              <a:t>~9 </a:t>
            </a:r>
            <a:r>
              <a:rPr lang="en-US" sz="1600" b="1" dirty="0" err="1" smtClean="0">
                <a:latin typeface="Constantia" panose="02030602050306030303" pitchFamily="18" charset="0"/>
              </a:rPr>
              <a:t>GeV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927489" y="4836392"/>
            <a:ext cx="0" cy="41376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147258" y="4539216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nstantia" panose="02030602050306030303" pitchFamily="18" charset="0"/>
              </a:rPr>
              <a:t>~26 </a:t>
            </a:r>
            <a:r>
              <a:rPr lang="en-US" sz="1600" b="1" dirty="0" err="1" smtClean="0">
                <a:latin typeface="Constantia" panose="02030602050306030303" pitchFamily="18" charset="0"/>
              </a:rPr>
              <a:t>GeV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4" name="Parallelogram 3"/>
          <p:cNvSpPr/>
          <p:nvPr/>
        </p:nvSpPr>
        <p:spPr>
          <a:xfrm>
            <a:off x="7433801" y="4429127"/>
            <a:ext cx="217553" cy="203815"/>
          </a:xfrm>
          <a:prstGeom prst="parallelogram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C:\Heiko\Presentations\2013-11_CoupledBunchMeasurementsMSWG\EqnDampingRate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580" y="4168864"/>
            <a:ext cx="3164022" cy="48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34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Heiko\MachineData\CPS\2013\2013-01-22_LHC50nsCoupledBunchExcitationTestC11\SpectrumAnalyzer\h20\C1800_C11_h20_CBFKon_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1" y="1650032"/>
            <a:ext cx="4290879" cy="38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Kick voltage measurement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62120" y="908721"/>
            <a:ext cx="4290880" cy="44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+mj-lt"/>
              <a:buAutoNum type="arabicPeriod"/>
            </a:pPr>
            <a:r>
              <a:rPr lang="en-US" sz="2000" b="1" dirty="0" smtClean="0">
                <a:solidFill>
                  <a:srgbClr val="4F81B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Time resolved spectrum of C10-11 cavity return</a:t>
            </a: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4173767" y="2343279"/>
            <a:ext cx="683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onstantia" pitchFamily="18" charset="0"/>
              </a:rPr>
              <a:t>Time</a:t>
            </a:r>
            <a:endParaRPr lang="en-GB" sz="16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531877" y="2793196"/>
            <a:ext cx="0" cy="635804"/>
          </a:xfrm>
          <a:prstGeom prst="straightConnector1">
            <a:avLst/>
          </a:prstGeom>
          <a:ln w="25400">
            <a:solidFill>
              <a:schemeClr val="bg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715052" y="3811215"/>
            <a:ext cx="814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19</a:t>
            </a:r>
            <a:endParaRPr lang="en-GB" sz="1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2071412" y="3811215"/>
            <a:ext cx="814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20</a:t>
            </a:r>
            <a:endParaRPr lang="en-GB" sz="1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1369334" y="3811215"/>
            <a:ext cx="814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18</a:t>
            </a:r>
            <a:endParaRPr lang="en-GB" sz="1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1019738" y="3811215"/>
            <a:ext cx="814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i="1" dirty="0" smtClean="0">
                <a:solidFill>
                  <a:srgbClr val="FFFF00"/>
                </a:solidFill>
                <a:latin typeface="Constantia" pitchFamily="18" charset="0"/>
              </a:rPr>
              <a:t>h</a:t>
            </a:r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 = 17</a:t>
            </a:r>
            <a:endParaRPr lang="en-GB" sz="1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2407384" y="3811215"/>
            <a:ext cx="814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21</a:t>
            </a:r>
            <a:endParaRPr lang="en-GB" sz="1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2760694" y="3811215"/>
            <a:ext cx="814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22</a:t>
            </a:r>
            <a:endParaRPr lang="en-GB" sz="1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114003" y="3811215"/>
            <a:ext cx="814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23</a:t>
            </a:r>
            <a:endParaRPr lang="en-GB" sz="1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3467313" y="3811215"/>
            <a:ext cx="814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24</a:t>
            </a:r>
            <a:endParaRPr lang="en-GB" sz="1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3824336" y="3811215"/>
            <a:ext cx="814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i="1" dirty="0" smtClean="0">
                <a:solidFill>
                  <a:srgbClr val="FFFF00"/>
                </a:solidFill>
                <a:latin typeface="Constantia" pitchFamily="18" charset="0"/>
              </a:rPr>
              <a:t>h</a:t>
            </a:r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 = 25</a:t>
            </a:r>
            <a:endParaRPr lang="en-GB" sz="1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807559" y="2248001"/>
            <a:ext cx="0" cy="831057"/>
          </a:xfrm>
          <a:prstGeom prst="straightConnector1">
            <a:avLst/>
          </a:prstGeom>
          <a:ln w="25400">
            <a:solidFill>
              <a:srgbClr val="FF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42362" y="2261682"/>
            <a:ext cx="1171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Excitation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5058248" y="908721"/>
            <a:ext cx="4290880" cy="44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+mj-lt"/>
              <a:buAutoNum type="arabicPeriod" startAt="2"/>
            </a:pPr>
            <a:r>
              <a:rPr lang="en-US" sz="2000" b="1" dirty="0" smtClean="0">
                <a:solidFill>
                  <a:srgbClr val="4F81B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Extract an normalize relevant harmonic</a:t>
            </a: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7171" name="Picture 3" descr="C:\Heiko\Presentations\2013-02_CoupledBunchOscillationMeasurementsPSLIU\dampingVoltageExampl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907" y="1690289"/>
            <a:ext cx="4053720" cy="372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 flipH="1">
            <a:off x="5787260" y="2060849"/>
            <a:ext cx="935406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735528" y="1773095"/>
            <a:ext cx="1049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nstantia" pitchFamily="18" charset="0"/>
              </a:rPr>
              <a:t>Excitation</a:t>
            </a:r>
            <a:endParaRPr lang="en-GB" sz="14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38388" y="2494251"/>
            <a:ext cx="108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Damping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7245108" y="2779019"/>
            <a:ext cx="528350" cy="425450"/>
          </a:xfrm>
          <a:prstGeom prst="straightConnector1">
            <a:avLst/>
          </a:prstGeom>
          <a:ln w="25400">
            <a:solidFill>
              <a:srgbClr val="FF0000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662524" y="5767536"/>
            <a:ext cx="8581759" cy="397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</a:rPr>
              <a:t>Amplitude modulation from carrier (at </a:t>
            </a:r>
            <a:r>
              <a:rPr lang="en-US" sz="1900" b="1" i="1" dirty="0" smtClean="0">
                <a:solidFill>
                  <a:srgbClr val="C0504D"/>
                </a:solidFill>
                <a:latin typeface="Constantia" pitchFamily="18" charset="0"/>
              </a:rPr>
              <a:t>hf</a:t>
            </a:r>
            <a:r>
              <a:rPr lang="en-US" sz="1900" b="1" baseline="-25000" dirty="0" smtClean="0">
                <a:solidFill>
                  <a:srgbClr val="C0504D"/>
                </a:solidFill>
                <a:latin typeface="Constantia" pitchFamily="18" charset="0"/>
              </a:rPr>
              <a:t>0</a:t>
            </a: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</a:rPr>
              <a:t>) and </a:t>
            </a:r>
            <a:r>
              <a:rPr lang="en-US" sz="1900" b="1" i="1" dirty="0" err="1" smtClean="0">
                <a:solidFill>
                  <a:srgbClr val="C0504D"/>
                </a:solidFill>
                <a:latin typeface="Constantia" pitchFamily="18" charset="0"/>
              </a:rPr>
              <a:t>f</a:t>
            </a:r>
            <a:r>
              <a:rPr lang="en-US" sz="1900" b="1" baseline="-25000" dirty="0" err="1" smtClean="0">
                <a:solidFill>
                  <a:srgbClr val="C0504D"/>
                </a:solidFill>
                <a:latin typeface="Constantia" pitchFamily="18" charset="0"/>
              </a:rPr>
              <a:t>s</a:t>
            </a: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</a:rPr>
              <a:t> side-band (</a:t>
            </a:r>
            <a:r>
              <a:rPr lang="en-US" sz="1900" b="1" i="1" dirty="0" smtClean="0">
                <a:solidFill>
                  <a:srgbClr val="C0504D"/>
                </a:solidFill>
                <a:latin typeface="Constantia" pitchFamily="18" charset="0"/>
              </a:rPr>
              <a:t>hf</a:t>
            </a:r>
            <a:r>
              <a:rPr lang="en-US" sz="1900" b="1" baseline="-25000" dirty="0" smtClean="0">
                <a:solidFill>
                  <a:srgbClr val="C0504D"/>
                </a:solidFill>
                <a:latin typeface="Constantia" pitchFamily="18" charset="0"/>
              </a:rPr>
              <a:t>0</a:t>
            </a: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</a:rPr>
              <a:t> ± </a:t>
            </a:r>
            <a:r>
              <a:rPr lang="en-US" sz="1900" b="1" i="1" dirty="0" err="1" smtClean="0">
                <a:solidFill>
                  <a:srgbClr val="C0504D"/>
                </a:solidFill>
                <a:latin typeface="Constantia" pitchFamily="18" charset="0"/>
              </a:rPr>
              <a:t>f</a:t>
            </a:r>
            <a:r>
              <a:rPr lang="en-US" sz="1900" b="1" baseline="-25000" dirty="0" err="1" smtClean="0">
                <a:solidFill>
                  <a:srgbClr val="C0504D"/>
                </a:solidFill>
                <a:latin typeface="Constantia" pitchFamily="18" charset="0"/>
              </a:rPr>
              <a:t>s</a:t>
            </a:r>
            <a:r>
              <a:rPr lang="en-US" sz="1900" b="1" dirty="0">
                <a:solidFill>
                  <a:srgbClr val="C0504D"/>
                </a:solidFill>
                <a:latin typeface="Constantia" pitchFamily="18" charset="0"/>
              </a:rPr>
              <a:t>)</a:t>
            </a:r>
            <a:endParaRPr lang="en-US" sz="1900" b="1" dirty="0" smtClean="0">
              <a:solidFill>
                <a:srgbClr val="C0504D"/>
              </a:solidFill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</a:rPr>
              <a:t>Fit gives initial damping amplitude and time (+ </a:t>
            </a:r>
            <a:r>
              <a:rPr lang="en-US" sz="1900" b="1" i="1" dirty="0" err="1" smtClean="0">
                <a:solidFill>
                  <a:srgbClr val="C0504D"/>
                </a:solidFill>
                <a:latin typeface="Constantia" pitchFamily="18" charset="0"/>
              </a:rPr>
              <a:t>f</a:t>
            </a:r>
            <a:r>
              <a:rPr lang="en-US" sz="1900" b="1" baseline="-25000" dirty="0" err="1" smtClean="0">
                <a:solidFill>
                  <a:srgbClr val="C0504D"/>
                </a:solidFill>
                <a:latin typeface="Constantia" pitchFamily="18" charset="0"/>
              </a:rPr>
              <a:t>s</a:t>
            </a: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</a:rPr>
              <a:t> and phase)</a:t>
            </a:r>
            <a:endParaRPr lang="en-GB" sz="1900" b="1" dirty="0">
              <a:solidFill>
                <a:srgbClr val="C0504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14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Introduction and motivation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62120" y="990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 coupled-bunch oscillations with LHC-type beams during acceleration and on flat-top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Present feedback using 10 MHz cavities as kickers covers only two modes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Insufficient for LHC-type beams after LIU upgrades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New digital coupled-bunch feedback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Finemet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cavity installed in SS02 during LS1 (M. </a:t>
            </a:r>
            <a:r>
              <a:rPr lang="en-US" sz="2000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Paoluzzi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et al.)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LLRF feedback loop to reduce cavity impedance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Direct feedback around amplifiers, but moderate gain due to large bandwidth can be added</a:t>
            </a:r>
            <a:endParaRPr lang="en-US" sz="20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8564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662120" y="0"/>
            <a:ext cx="924388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Kick voltage versus oscillation amplitude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1026" name="Picture 2" descr="C:\Heiko\MachineData\CPS\2013\2013-01-22_LHC50nsCoupledBunchExcitationTestC11\initialDampingVoltageVersusModeAmplitudePresent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044" y="1700808"/>
            <a:ext cx="3825509" cy="349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62121" y="893824"/>
            <a:ext cx="858176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Excite a coupled-bunch oscillation and measure its amplitude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Observe maximum damping voltage required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>
              <a:spcBef>
                <a:spcPct val="20000"/>
              </a:spcBef>
              <a:buFontTx/>
              <a:buChar char="•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62120" y="2230760"/>
            <a:ext cx="429088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Only order of magnitude for kick voltage</a:t>
            </a:r>
            <a:endParaRPr lang="en-GB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Overestimate expected as feedback normally started before oscillations are well developed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615859"/>
              </p:ext>
            </p:extLst>
          </p:nvPr>
        </p:nvGraphicFramePr>
        <p:xfrm>
          <a:off x="662120" y="5129760"/>
          <a:ext cx="5617027" cy="1341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22828"/>
                <a:gridCol w="1794199"/>
              </a:tblGrid>
              <a:tr h="14592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Frequency range</a:t>
                      </a:r>
                      <a:endParaRPr lang="en-GB" sz="1600" dirty="0">
                        <a:latin typeface="Constantia" panose="02030602050306030303" pitchFamily="18" charset="0"/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onstantia" panose="02030602050306030303" pitchFamily="18" charset="0"/>
                        </a:rPr>
                        <a:t>0.4 to</a:t>
                      </a:r>
                      <a:r>
                        <a:rPr lang="en-US" sz="1600" b="1" baseline="0" dirty="0" smtClean="0">
                          <a:latin typeface="Constantia" panose="02030602050306030303" pitchFamily="18" charset="0"/>
                        </a:rPr>
                        <a:t> 5.5 MHz</a:t>
                      </a:r>
                      <a:endParaRPr lang="en-GB" sz="1600" b="1" dirty="0">
                        <a:latin typeface="Constantia" panose="02030602050306030303" pitchFamily="18" charset="0"/>
                      </a:endParaRPr>
                    </a:p>
                  </a:txBody>
                  <a:tcPr marL="99060" marR="99060"/>
                </a:tc>
              </a:tr>
              <a:tr h="14592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RF voltage per</a:t>
                      </a:r>
                      <a:r>
                        <a:rPr lang="en-US" sz="1600" baseline="0" dirty="0" smtClean="0">
                          <a:latin typeface="Constantia" panose="02030602050306030303" pitchFamily="18" charset="0"/>
                        </a:rPr>
                        <a:t> sideband, </a:t>
                      </a:r>
                      <a:r>
                        <a:rPr lang="en-US" sz="1600" i="1" baseline="0" dirty="0" err="1" smtClean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US" sz="1600" baseline="-25000" dirty="0" err="1" smtClean="0">
                          <a:latin typeface="Constantia" panose="02030602050306030303" pitchFamily="18" charset="0"/>
                        </a:rPr>
                        <a:t>mode</a:t>
                      </a:r>
                      <a:endParaRPr lang="en-GB" sz="1600" baseline="-25000" dirty="0">
                        <a:latin typeface="Constantia" panose="02030602050306030303" pitchFamily="18" charset="0"/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onstantia" panose="02030602050306030303" pitchFamily="18" charset="0"/>
                        </a:rPr>
                        <a:t>~ 1 kV</a:t>
                      </a:r>
                      <a:endParaRPr lang="en-GB" sz="1600" b="1" dirty="0">
                        <a:latin typeface="Constantia" panose="02030602050306030303" pitchFamily="18" charset="0"/>
                      </a:endParaRPr>
                    </a:p>
                  </a:txBody>
                  <a:tcPr marL="99060" marR="99060"/>
                </a:tc>
              </a:tr>
              <a:tr h="14592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Maximum total RF voltage,</a:t>
                      </a:r>
                      <a:r>
                        <a:rPr lang="en-US" sz="1600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sz="1600" i="1" baseline="0" dirty="0" err="1" smtClean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US" sz="1600" baseline="-25000" dirty="0" err="1" smtClean="0">
                          <a:latin typeface="Constantia" panose="02030602050306030303" pitchFamily="18" charset="0"/>
                        </a:rPr>
                        <a:t>max</a:t>
                      </a:r>
                      <a:endParaRPr lang="en-GB" sz="1600" baseline="-25000" dirty="0">
                        <a:latin typeface="Constantia" panose="02030602050306030303" pitchFamily="18" charset="0"/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onstantia" panose="02030602050306030303" pitchFamily="18" charset="0"/>
                        </a:rPr>
                        <a:t>~ 5 kV</a:t>
                      </a:r>
                      <a:endParaRPr lang="en-GB" sz="1600" b="1" dirty="0">
                        <a:latin typeface="Constantia" panose="02030602050306030303" pitchFamily="18" charset="0"/>
                      </a:endParaRPr>
                    </a:p>
                  </a:txBody>
                  <a:tcPr marL="99060" marR="99060"/>
                </a:tc>
              </a:tr>
              <a:tr h="14592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anose="02030602050306030303" pitchFamily="18" charset="0"/>
                        </a:rPr>
                        <a:t>Un-damped</a:t>
                      </a:r>
                      <a:r>
                        <a:rPr lang="en-US" sz="1600" baseline="0" dirty="0" smtClean="0">
                          <a:latin typeface="Constantia" panose="02030602050306030303" pitchFamily="18" charset="0"/>
                        </a:rPr>
                        <a:t> shunt impedance at </a:t>
                      </a:r>
                      <a:r>
                        <a:rPr lang="en-US" sz="1600" i="1" baseline="0" dirty="0" err="1" smtClean="0">
                          <a:latin typeface="Constantia" panose="02030602050306030303" pitchFamily="18" charset="0"/>
                        </a:rPr>
                        <a:t>n</a:t>
                      </a:r>
                      <a:r>
                        <a:rPr lang="en-US" sz="1600" i="0" baseline="0" dirty="0" err="1" smtClean="0">
                          <a:latin typeface="Constantia" panose="02030602050306030303" pitchFamily="18" charset="0"/>
                        </a:rPr>
                        <a:t>·</a:t>
                      </a:r>
                      <a:r>
                        <a:rPr lang="en-US" sz="1600" i="1" baseline="0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US" sz="1600" baseline="-25000" dirty="0" err="1" smtClean="0">
                          <a:latin typeface="Constantia" panose="02030602050306030303" pitchFamily="18" charset="0"/>
                        </a:rPr>
                        <a:t>rev</a:t>
                      </a:r>
                      <a:endParaRPr lang="en-GB" sz="1600" baseline="-25000" dirty="0">
                        <a:latin typeface="Constantia" panose="02030602050306030303" pitchFamily="18" charset="0"/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onstantia" panose="02030602050306030303" pitchFamily="18" charset="0"/>
                        </a:rPr>
                        <a:t>&lt; 200</a:t>
                      </a:r>
                      <a:r>
                        <a:rPr lang="en-US" sz="1600" b="1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sz="1600" b="1" baseline="0" dirty="0" smtClean="0">
                          <a:latin typeface="Symbol" panose="05050102010706020507" pitchFamily="18" charset="2"/>
                        </a:rPr>
                        <a:t>W</a:t>
                      </a:r>
                      <a:endParaRPr lang="en-GB" sz="1600" b="1" dirty="0">
                        <a:latin typeface="Symbol" panose="05050102010706020507" pitchFamily="18" charset="2"/>
                      </a:endParaRPr>
                    </a:p>
                  </a:txBody>
                  <a:tcPr marL="99060" marR="99060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382307" y="6021288"/>
            <a:ext cx="2705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nstantia" pitchFamily="18" charset="0"/>
              </a:rPr>
              <a:t>M. </a:t>
            </a:r>
            <a:r>
              <a:rPr lang="en-GB" sz="1400" dirty="0" err="1" smtClean="0">
                <a:latin typeface="Constantia" pitchFamily="18" charset="0"/>
              </a:rPr>
              <a:t>Paoluzzi</a:t>
            </a:r>
            <a:r>
              <a:rPr lang="en-GB" sz="1400" dirty="0" smtClean="0">
                <a:latin typeface="Constantia" pitchFamily="18" charset="0"/>
              </a:rPr>
              <a:t>, H.D.,                         CERN-ACC-NOTE-2013-0019</a:t>
            </a:r>
            <a:endParaRPr lang="en-GB" sz="1400" dirty="0"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120" y="4788008"/>
            <a:ext cx="46219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Basic specifications of kicker cavity:</a:t>
            </a:r>
            <a:endParaRPr lang="en-GB" b="1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3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428229" y="228600"/>
            <a:ext cx="904954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Feedback loops around </a:t>
            </a:r>
            <a:r>
              <a:rPr lang="en-US" sz="3200" b="1" dirty="0" err="1" smtClean="0">
                <a:solidFill>
                  <a:schemeClr val="tx2"/>
                </a:solidFill>
                <a:latin typeface="Constantia" pitchFamily="18" charset="0"/>
              </a:rPr>
              <a:t>Finemet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 cavity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62120" y="11430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LLRF for the wide-band kicker (will) comprise(s)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two distinct loops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</a:t>
            </a:r>
          </a:p>
          <a:p>
            <a:pPr lvl="1" indent="-457200" algn="l">
              <a:spcBef>
                <a:spcPct val="20000"/>
              </a:spcBef>
              <a:buFont typeface="+mj-lt"/>
              <a:buAutoNum type="arabicPeriod" startAt="2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Coupled-bunch </a:t>
            </a: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feedback</a:t>
            </a:r>
          </a:p>
          <a:p>
            <a:pPr marL="800100" lvl="2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Input:	Wall current monitor signal</a:t>
            </a:r>
          </a:p>
          <a:p>
            <a:pPr marL="800100" lvl="2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Output:	Drive signal to cavity</a:t>
            </a: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lvl="2" algn="l">
              <a:spcBef>
                <a:spcPct val="20000"/>
              </a:spcBef>
            </a:pPr>
            <a:endParaRPr lang="en-US" sz="1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2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Compensate beam-loading</a:t>
            </a: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+mj-lt"/>
              <a:buAutoNum type="alphaLcParenR"/>
            </a:pPr>
            <a:r>
              <a:rPr lang="en-US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Wide-band feedback around amplifier 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limited 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reach 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due to bandwidth</a:t>
            </a:r>
          </a:p>
          <a:p>
            <a:pPr marL="800100" lvl="2" indent="-342900" algn="l">
              <a:spcBef>
                <a:spcPct val="20000"/>
              </a:spcBef>
              <a:buFont typeface="+mj-lt"/>
              <a:buAutoNum type="alphaLcParenR"/>
            </a:pPr>
            <a:r>
              <a:rPr lang="en-US" sz="1600" b="1" dirty="0">
                <a:latin typeface="Constantia" pitchFamily="18" charset="0"/>
                <a:cs typeface="Times New Roman" pitchFamily="18" charset="0"/>
                <a:sym typeface="Symbol"/>
              </a:rPr>
              <a:t>Feedback </a:t>
            </a: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Symbol"/>
              </a:rPr>
              <a:t>to </a:t>
            </a:r>
            <a:r>
              <a:rPr lang="en-US" sz="16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reduce </a:t>
            </a:r>
            <a:r>
              <a:rPr lang="en-US" sz="16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cavity impedance at revolution frequency harmonics</a:t>
            </a:r>
          </a:p>
          <a:p>
            <a:pPr marL="800100" lvl="2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Constantia" pitchFamily="18" charset="0"/>
                <a:cs typeface="Times New Roman" pitchFamily="18" charset="0"/>
                <a:sym typeface="Symbol"/>
              </a:rPr>
              <a:t>Input: </a:t>
            </a: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	Gap return signal from cavity</a:t>
            </a:r>
          </a:p>
          <a:p>
            <a:pPr marL="800100" lvl="2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Constantia" pitchFamily="18" charset="0"/>
                <a:cs typeface="Times New Roman" pitchFamily="18" charset="0"/>
                <a:sym typeface="Symbol"/>
              </a:rPr>
              <a:t>Output:</a:t>
            </a: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	Drive signal to cavity</a:t>
            </a:r>
            <a:endParaRPr lang="en-US" sz="16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" y="2990272"/>
            <a:ext cx="8968052" cy="2491200"/>
            <a:chOff x="533400" y="3200400"/>
            <a:chExt cx="8968052" cy="2491200"/>
          </a:xfrm>
        </p:grpSpPr>
        <p:sp>
          <p:nvSpPr>
            <p:cNvPr id="2" name="Rectangle 1"/>
            <p:cNvSpPr/>
            <p:nvPr/>
          </p:nvSpPr>
          <p:spPr>
            <a:xfrm>
              <a:off x="533400" y="3200400"/>
              <a:ext cx="8839200" cy="16764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685800" y="5029200"/>
              <a:ext cx="8815652" cy="66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l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US" sz="2000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Priority was with beam-loading compensation loop so far</a:t>
              </a:r>
            </a:p>
            <a:p>
              <a:pPr marL="342900" indent="-342900" algn="l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US" sz="2000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Signal processing for coupled-bunch feedback part to be added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217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06506" y="0"/>
            <a:ext cx="939949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Coupled-bunch oscillations, freq. domain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1026" name="Picture 2" descr="C:\Heiko\Presentations\2013-02_CoupledBunchOscillationMeasurementsPSLIU\SachererPSBCoupledBun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06" y="1143506"/>
            <a:ext cx="6824630" cy="335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939689" y="708248"/>
            <a:ext cx="8225779" cy="35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Synchrotron frequency sidebands of the </a:t>
            </a:r>
            <a:r>
              <a:rPr lang="en-GB" sz="2000" b="1" i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000" b="1" baseline="-25000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harmonics: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6363985" y="3389792"/>
            <a:ext cx="5826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latin typeface="Constantia" pitchFamily="18" charset="0"/>
              </a:rPr>
              <a:t>F. Pedersen, F. </a:t>
            </a:r>
            <a:r>
              <a:rPr lang="en-GB" sz="1400" dirty="0" err="1" smtClean="0">
                <a:latin typeface="Constantia" pitchFamily="18" charset="0"/>
              </a:rPr>
              <a:t>Sacherer</a:t>
            </a:r>
            <a:r>
              <a:rPr lang="en-GB" sz="1400" dirty="0" smtClean="0">
                <a:latin typeface="Constantia" pitchFamily="18" charset="0"/>
              </a:rPr>
              <a:t>, PAC77, pp. 1397-1399</a:t>
            </a:r>
            <a:endParaRPr lang="en-GB" sz="1400" dirty="0">
              <a:latin typeface="Constantia" pitchFamily="18" charset="0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939689" y="4572000"/>
            <a:ext cx="8225779" cy="35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 the case of LHC-type beams in the PS (</a:t>
            </a:r>
            <a:r>
              <a:rPr lang="en-GB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21) </a:t>
            </a:r>
          </a:p>
        </p:txBody>
      </p:sp>
      <p:pic>
        <p:nvPicPr>
          <p:cNvPr id="1027" name="Picture 3" descr="C:\Heiko\Presentations\2013-02_CoupledBunchOscillationMeasurementsPSLIU\CoupledBunchSpectraP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05" y="5002558"/>
            <a:ext cx="8380953" cy="149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885241" y="5146576"/>
            <a:ext cx="763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upper</a:t>
            </a:r>
            <a:endParaRPr lang="en-GB" sz="1600" b="1" dirty="0">
              <a:latin typeface="Constanti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83594" y="5650632"/>
            <a:ext cx="723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lower</a:t>
            </a:r>
            <a:endParaRPr lang="en-GB" sz="1600" b="1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43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Coupled-bunch oscillation damping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762000" y="622176"/>
            <a:ext cx="8112901" cy="35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Bunches oscillate with different phases (and amplitudes)</a:t>
            </a:r>
            <a:endParaRPr lang="en-GB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02920" y="1073676"/>
            <a:ext cx="4314200" cy="4107924"/>
            <a:chOff x="4953000" y="1073676"/>
            <a:chExt cx="4314200" cy="4107924"/>
          </a:xfrm>
        </p:grpSpPr>
        <p:pic>
          <p:nvPicPr>
            <p:cNvPr id="2050" name="Picture 2" descr="C:\Heiko\Presentations\2013-02_CoupledBunchOscillationMeasurementsPSLIU\CoupledBunchOscillationExampl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000" y="1412230"/>
              <a:ext cx="4104004" cy="37693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Straight Connector 2"/>
            <p:cNvCxnSpPr/>
            <p:nvPr/>
          </p:nvCxnSpPr>
          <p:spPr>
            <a:xfrm flipV="1">
              <a:off x="5145724" y="2172264"/>
              <a:ext cx="4013994" cy="1528758"/>
            </a:xfrm>
            <a:prstGeom prst="line">
              <a:avLst/>
            </a:prstGeom>
            <a:ln w="444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085688" y="1073676"/>
              <a:ext cx="41815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nstantia" pitchFamily="18" charset="0"/>
                </a:rPr>
                <a:t>Example of an </a:t>
              </a:r>
              <a:r>
                <a:rPr lang="en-US" sz="1600" b="1" i="1" dirty="0" smtClean="0">
                  <a:latin typeface="Constantia" pitchFamily="18" charset="0"/>
                </a:rPr>
                <a:t>n</a:t>
              </a:r>
              <a:r>
                <a:rPr lang="en-US" sz="1600" b="1" dirty="0" smtClean="0">
                  <a:latin typeface="Constantia" pitchFamily="18" charset="0"/>
                </a:rPr>
                <a:t> = 12 mode (</a:t>
              </a:r>
              <a:r>
                <a:rPr lang="en-US" sz="1600" b="1" dirty="0" err="1" smtClean="0">
                  <a:latin typeface="Symbol" pitchFamily="18" charset="2"/>
                </a:rPr>
                <a:t>Df</a:t>
              </a:r>
              <a:r>
                <a:rPr lang="en-US" sz="1600" b="1" dirty="0" smtClean="0">
                  <a:latin typeface="Constantia" pitchFamily="18" charset="0"/>
                </a:rPr>
                <a:t> ≈ 206</a:t>
              </a:r>
              <a:r>
                <a:rPr lang="en-US" sz="1600" b="1" dirty="0" smtClean="0">
                  <a:latin typeface="Constantia" pitchFamily="18" charset="0"/>
                  <a:sym typeface="Symbol"/>
                </a:rPr>
                <a:t>)</a:t>
              </a:r>
              <a:endParaRPr lang="en-GB" sz="1600" b="1" dirty="0">
                <a:latin typeface="Constantia" pitchFamily="18" charset="0"/>
              </a:endParaRPr>
            </a:p>
          </p:txBody>
        </p:sp>
      </p:grp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5087550" y="1101432"/>
            <a:ext cx="4056450" cy="35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Mode number </a:t>
            </a:r>
            <a:r>
              <a:rPr lang="en-US" sz="18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US" sz="1800" b="1" dirty="0" smtClean="0">
                <a:solidFill>
                  <a:srgbClr val="4F81B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defined by phase advance from bunch-to-bunch:</a:t>
            </a:r>
          </a:p>
          <a:p>
            <a:pPr marL="342900" indent="-342900" algn="l">
              <a:spcBef>
                <a:spcPct val="20000"/>
              </a:spcBef>
              <a:buFont typeface="Arial" pitchFamily="34" charset="0"/>
              <a:buChar char="•"/>
            </a:pPr>
            <a:endParaRPr lang="en-US" sz="2000" b="1" dirty="0">
              <a:solidFill>
                <a:srgbClr val="4F81B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itchFamily="34" charset="0"/>
              <a:buChar char="•"/>
            </a:pPr>
            <a:endParaRPr lang="en-US" sz="1000" b="1" dirty="0" smtClean="0">
              <a:solidFill>
                <a:srgbClr val="4F81B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itchFamily="34" charset="0"/>
              <a:buChar char="•"/>
            </a:pPr>
            <a:endParaRPr lang="en-US" sz="1000" b="1" dirty="0">
              <a:solidFill>
                <a:srgbClr val="4F81B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33400" y="5334000"/>
            <a:ext cx="8839200" cy="431080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Coupled-bunch oscillations show up as side-bands of </a:t>
            </a:r>
            <a:r>
              <a:rPr lang="en-GB" sz="2000" b="1" i="1" dirty="0" err="1" smtClean="0">
                <a:latin typeface="Constantia" pitchFamily="18" charset="0"/>
                <a:cs typeface="Times New Roman" pitchFamily="18" charset="0"/>
                <a:sym typeface="Symbol"/>
              </a:rPr>
              <a:t>nf</a:t>
            </a:r>
            <a:r>
              <a:rPr lang="en-GB" sz="2000" b="1" baseline="-25000" dirty="0" err="1" smtClean="0">
                <a:latin typeface="Constantia" pitchFamily="18" charset="0"/>
                <a:cs typeface="Times New Roman" pitchFamily="18" charset="0"/>
                <a:sym typeface="Symbol"/>
              </a:rPr>
              <a:t>rev</a:t>
            </a: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 or </a:t>
            </a:r>
            <a:r>
              <a:rPr lang="en-GB" sz="2000" b="1" i="1" dirty="0" smtClean="0">
                <a:latin typeface="Constantia" pitchFamily="18" charset="0"/>
                <a:cs typeface="Times New Roman" pitchFamily="18" charset="0"/>
                <a:sym typeface="Symbol"/>
              </a:rPr>
              <a:t>(h-n)</a:t>
            </a:r>
            <a:r>
              <a:rPr lang="en-GB" sz="2000" b="1" i="1" dirty="0" err="1" smtClean="0">
                <a:latin typeface="Constantia" pitchFamily="18" charset="0"/>
                <a:cs typeface="Times New Roman" pitchFamily="18" charset="0"/>
                <a:sym typeface="Symbol"/>
              </a:rPr>
              <a:t>f</a:t>
            </a:r>
            <a:r>
              <a:rPr lang="en-GB" sz="2000" b="1" baseline="-25000" dirty="0" err="1" smtClean="0">
                <a:latin typeface="Constantia" pitchFamily="18" charset="0"/>
                <a:cs typeface="Times New Roman" pitchFamily="18" charset="0"/>
                <a:sym typeface="Symbol"/>
              </a:rPr>
              <a:t>rev</a:t>
            </a:r>
            <a:endParaRPr lang="en-GB" sz="2000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5562600" y="1744568"/>
            <a:ext cx="3111264" cy="35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dirty="0" err="1" smtClean="0">
                <a:solidFill>
                  <a:srgbClr val="C0504D"/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Df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</a:t>
            </a:r>
            <a:r>
              <a:rPr lang="en-US" sz="2000" b="1" dirty="0" smtClean="0">
                <a:solidFill>
                  <a:srgbClr val="C0504D"/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endParaRPr lang="en-GB" sz="2000" b="1" i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33400" y="5791200"/>
            <a:ext cx="8839200" cy="43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2000" b="1" dirty="0" err="1" smtClean="0">
                <a:latin typeface="Constantia" pitchFamily="18" charset="0"/>
                <a:cs typeface="Times New Roman" pitchFamily="18" charset="0"/>
                <a:sym typeface="Symbol"/>
              </a:rPr>
              <a:t>Finemet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 cavity for coupled-bunch damping: kick at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0.4...5 MHz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200136" y="3008889"/>
            <a:ext cx="1856232" cy="1763065"/>
          </a:xfrm>
          <a:prstGeom prst="rect">
            <a:avLst/>
          </a:prstGeom>
          <a:solidFill>
            <a:srgbClr val="C0504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3" descr="C:\Heiko\Presentations\2013-02_CoupledBunchOscillationMeasurementsPSLIU\CoupledBunchSpectraPS.pn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23"/>
          <a:stretch/>
        </p:blipFill>
        <p:spPr bwMode="auto">
          <a:xfrm>
            <a:off x="5162346" y="3053055"/>
            <a:ext cx="421025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744762" y="2681927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FF0000"/>
                </a:solidFill>
                <a:latin typeface="Constantia" pitchFamily="18" charset="0"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latin typeface="Constantia" pitchFamily="18" charset="0"/>
              </a:rPr>
              <a:t>rf</a:t>
            </a:r>
            <a:endParaRPr lang="en-GB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08896" y="2522220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Constantia" pitchFamily="18" charset="0"/>
              </a:rPr>
              <a:t>Kick</a:t>
            </a:r>
            <a:endParaRPr lang="en-GB" sz="1800" b="1" dirty="0">
              <a:latin typeface="Constantia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6668912" y="2820709"/>
            <a:ext cx="169143" cy="376362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43112" y="4771955"/>
            <a:ext cx="1114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Constantia" pitchFamily="18" charset="0"/>
              </a:rPr>
              <a:t>Measure</a:t>
            </a:r>
            <a:endParaRPr lang="en-GB" sz="1800" b="1" dirty="0">
              <a:latin typeface="Constantia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7477380" y="4085153"/>
            <a:ext cx="61452" cy="768102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079256" y="3008303"/>
            <a:ext cx="1856232" cy="1763652"/>
          </a:xfrm>
          <a:prstGeom prst="rect">
            <a:avLst/>
          </a:prstGeom>
          <a:solidFill>
            <a:srgbClr val="385D8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200136" y="4508004"/>
            <a:ext cx="1842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itchFamily="18" charset="0"/>
              </a:rPr>
              <a:t>Kicker baseband</a:t>
            </a:r>
            <a:endParaRPr lang="en-GB" sz="1400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79256" y="4503503"/>
            <a:ext cx="185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onstantia" pitchFamily="18" charset="0"/>
              </a:rPr>
              <a:t>Preferred detection</a:t>
            </a:r>
            <a:endParaRPr lang="en-GB" sz="1400" b="1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68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112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Excitation and damping of coupled-bunch oscillations 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  <a:sym typeface="Symbol"/>
              </a:rPr>
              <a:t> 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cross-damping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1052567" y="5805264"/>
            <a:ext cx="7800867" cy="7920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Tested basic features in view of new feedback kicker</a:t>
            </a:r>
          </a:p>
          <a:p>
            <a:pPr marL="339725" indent="-339725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Damping on different  harmonic than detection works</a:t>
            </a:r>
            <a:endParaRPr lang="en-GB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5122" name="Picture 2" descr="C:\Heiko\MachineData\CPS\2013\2013-02-14_LHC50nsCoupledBunchExcitationC11CrossDamping\Tomoscope\h13Xh8_6b\modeSpectrumAverageMode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983" y="1639646"/>
            <a:ext cx="4201773" cy="159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Heiko\MachineData\CPS\2013\2013-02-14_LHC50nsCoupledBunchExcitationC11CrossDamping\Tomoscope\h8Xh13_6b\modeSpectrumAverageMode1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983" y="3994182"/>
            <a:ext cx="4201773" cy="159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Heiko\MachineData\CPS\2013\2013-02-14_LHC50nsCoupledBunchExcitationC11CrossDamping\ScopeTraces\h13Xh8_6b\130214_194521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99" r="57115" b="28977"/>
          <a:stretch/>
        </p:blipFill>
        <p:spPr bwMode="auto">
          <a:xfrm>
            <a:off x="1052567" y="1545910"/>
            <a:ext cx="2497896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Heiko\MachineData\CPS\2013\2013-02-14_LHC50nsCoupledBunchExcitationC11CrossDamping\ScopeTraces\h8Xh13_6b\130214_190354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81" r="57115" b="29094"/>
          <a:stretch/>
        </p:blipFill>
        <p:spPr bwMode="auto">
          <a:xfrm>
            <a:off x="1052567" y="3878455"/>
            <a:ext cx="2497896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1442610" y="1215710"/>
            <a:ext cx="6630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Detect at </a:t>
            </a:r>
            <a:r>
              <a:rPr lang="en-US" sz="1600" b="1" i="1" dirty="0" smtClean="0">
                <a:solidFill>
                  <a:srgbClr val="0000FF"/>
                </a:solidFill>
                <a:latin typeface="Constantia" pitchFamily="18" charset="0"/>
              </a:rPr>
              <a:t>h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= 13         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  <a:sym typeface="Symbol"/>
              </a:rPr>
              <a:t>  damp with C10-11 at </a:t>
            </a:r>
            <a:r>
              <a:rPr lang="en-US" sz="1600" b="1" i="1" dirty="0" smtClean="0">
                <a:solidFill>
                  <a:srgbClr val="0000FF"/>
                </a:solidFill>
                <a:latin typeface="Constantia" pitchFamily="18" charset="0"/>
                <a:sym typeface="Symbol"/>
              </a:rPr>
              <a:t>h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  <a:sym typeface="Symbol"/>
              </a:rPr>
              <a:t> = 8</a:t>
            </a:r>
            <a:endParaRPr lang="en-GB" sz="1600" b="1" dirty="0">
              <a:solidFill>
                <a:srgbClr val="0000FF"/>
              </a:solidFill>
              <a:latin typeface="Constantia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42610" y="3547044"/>
            <a:ext cx="6630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Detect at </a:t>
            </a:r>
            <a:r>
              <a:rPr lang="en-US" sz="1600" b="1" i="1" dirty="0" smtClean="0">
                <a:solidFill>
                  <a:srgbClr val="0000FF"/>
                </a:solidFill>
                <a:latin typeface="Constantia" pitchFamily="18" charset="0"/>
              </a:rPr>
              <a:t>h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= 8          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  <a:sym typeface="Symbol"/>
              </a:rPr>
              <a:t>  damp with C10-11 at </a:t>
            </a:r>
            <a:r>
              <a:rPr lang="en-US" sz="1600" b="1" i="1" dirty="0" smtClean="0">
                <a:solidFill>
                  <a:srgbClr val="0000FF"/>
                </a:solidFill>
                <a:latin typeface="Constantia" pitchFamily="18" charset="0"/>
                <a:sym typeface="Symbol"/>
              </a:rPr>
              <a:t>h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  <a:sym typeface="Symbol"/>
              </a:rPr>
              <a:t> = 13</a:t>
            </a:r>
            <a:endParaRPr lang="en-GB" sz="1600" b="1" dirty="0">
              <a:solidFill>
                <a:srgbClr val="0000FF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37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42186</TotalTime>
  <Words>2992</Words>
  <Application>Microsoft Office PowerPoint</Application>
  <PresentationFormat>A4 Paper (210x297 mm)</PresentationFormat>
  <Paragraphs>622</Paragraphs>
  <Slides>50</Slides>
  <Notes>45</Notes>
  <HiddenSlides>0</HiddenSlides>
  <MMClips>3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2" baseType="lpstr">
      <vt:lpstr>Leere Präsentation</vt:lpstr>
      <vt:lpstr>Office Theme</vt:lpstr>
      <vt:lpstr>PowerPoint Presentation</vt:lpstr>
      <vt:lpstr>PS Low-level Electronics and Tests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hdamerau</cp:lastModifiedBy>
  <cp:revision>1806</cp:revision>
  <cp:lastPrinted>2014-07-15T06:44:33Z</cp:lastPrinted>
  <dcterms:created xsi:type="dcterms:W3CDTF">2004-02-08T17:46:25Z</dcterms:created>
  <dcterms:modified xsi:type="dcterms:W3CDTF">2014-09-09T06:15:42Z</dcterms:modified>
</cp:coreProperties>
</file>