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72" r:id="rId2"/>
    <p:sldId id="287" r:id="rId3"/>
    <p:sldId id="273" r:id="rId4"/>
    <p:sldId id="274" r:id="rId5"/>
    <p:sldId id="275" r:id="rId6"/>
    <p:sldId id="285" r:id="rId7"/>
    <p:sldId id="276" r:id="rId8"/>
    <p:sldId id="289" r:id="rId9"/>
    <p:sldId id="277" r:id="rId10"/>
    <p:sldId id="286" r:id="rId11"/>
    <p:sldId id="288" r:id="rId12"/>
    <p:sldId id="281" r:id="rId13"/>
    <p:sldId id="280" r:id="rId14"/>
    <p:sldId id="282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1603995-4C07-4D8B-A856-5C71A3F9276A}">
          <p14:sldIdLst>
            <p14:sldId id="272"/>
            <p14:sldId id="287"/>
            <p14:sldId id="273"/>
            <p14:sldId id="274"/>
            <p14:sldId id="275"/>
            <p14:sldId id="285"/>
            <p14:sldId id="276"/>
            <p14:sldId id="289"/>
            <p14:sldId id="277"/>
            <p14:sldId id="286"/>
            <p14:sldId id="288"/>
            <p14:sldId id="281"/>
            <p14:sldId id="280"/>
            <p14:sldId id="282"/>
            <p14:sldId id="2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64" autoAdjust="0"/>
    <p:restoredTop sz="89325" autoAdjust="0"/>
  </p:normalViewPr>
  <p:slideViewPr>
    <p:cSldViewPr snapToGrid="0" snapToObjects="1">
      <p:cViewPr>
        <p:scale>
          <a:sx n="80" d="100"/>
          <a:sy n="80" d="100"/>
        </p:scale>
        <p:origin x="-155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t>5/9/2014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13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628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23 May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IT-SDC-MI, Julia Andreeva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IT-SDC-MI, Julia Andreeva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27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 smtClean="0"/>
              <a:t>Alexandre</a:t>
            </a:r>
            <a:r>
              <a:rPr lang="en-US" dirty="0" smtClean="0"/>
              <a:t> </a:t>
            </a:r>
            <a:r>
              <a:rPr lang="en-US" dirty="0" err="1" smtClean="0"/>
              <a:t>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May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IT-SDC-MI, Julia Andreeva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IT-SDC-MI, Julia Andreeva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May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IT-SDC-MI, Julia Andreeva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May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IT-SDC-MI, Julia Andreeva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May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IT-SDC-MI, Julia Andreeva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IT-SDC-MI, Julia Andreeva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May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IT-SDC-MI, Julia Andreeva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 smtClean="0"/>
              <a:t>14 August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smtClean="0"/>
              <a:t>IT-SDC-MI, </a:t>
            </a:r>
            <a:r>
              <a:rPr lang="en-US" dirty="0" err="1" smtClean="0"/>
              <a:t>Alexandre</a:t>
            </a:r>
            <a:r>
              <a:rPr lang="en-US" dirty="0" smtClean="0"/>
              <a:t> </a:t>
            </a:r>
            <a:r>
              <a:rPr lang="en-US" dirty="0" err="1" smtClean="0"/>
              <a:t>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0" y="1591294"/>
            <a:ext cx="9144000" cy="378822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4000" dirty="0" smtClean="0"/>
              <a:t>Enabling cache for </a:t>
            </a:r>
          </a:p>
          <a:p>
            <a:r>
              <a:rPr lang="en-US" sz="4000" dirty="0" smtClean="0"/>
              <a:t>monitoring application</a:t>
            </a:r>
          </a:p>
          <a:p>
            <a:r>
              <a:rPr lang="en-US" sz="2800" dirty="0" smtClean="0"/>
              <a:t>Alexandre </a:t>
            </a:r>
            <a:r>
              <a:rPr lang="en-US" sz="2800" dirty="0" err="1" smtClean="0"/>
              <a:t>Beche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8716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20" y="1246387"/>
            <a:ext cx="6729936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10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1628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Varnish</a:t>
            </a:r>
            <a:endParaRPr lang="en-GB" sz="4000" dirty="0"/>
          </a:p>
        </p:txBody>
      </p:sp>
      <p:sp>
        <p:nvSpPr>
          <p:cNvPr id="14" name="Can 13"/>
          <p:cNvSpPr/>
          <p:nvPr/>
        </p:nvSpPr>
        <p:spPr>
          <a:xfrm>
            <a:off x="678593" y="5158610"/>
            <a:ext cx="1353788" cy="819397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 DB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451191" y="2711691"/>
            <a:ext cx="1959429" cy="33646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Varnish</a:t>
            </a:r>
            <a:endParaRPr lang="en-GB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72" y="3527430"/>
            <a:ext cx="831206" cy="115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451191" y="1294722"/>
            <a:ext cx="1606717" cy="937698"/>
            <a:chOff x="451191" y="1294722"/>
            <a:chExt cx="1606717" cy="937698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191" y="1294722"/>
              <a:ext cx="706318" cy="937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1590" y="1294722"/>
              <a:ext cx="706318" cy="937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 18"/>
          <p:cNvGrpSpPr/>
          <p:nvPr/>
        </p:nvGrpSpPr>
        <p:grpSpPr>
          <a:xfrm>
            <a:off x="678593" y="2232420"/>
            <a:ext cx="0" cy="2773642"/>
            <a:chOff x="889156" y="2315688"/>
            <a:chExt cx="0" cy="2773642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889156" y="2315688"/>
              <a:ext cx="0" cy="396003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889156" y="3293455"/>
              <a:ext cx="0" cy="301290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889156" y="4797631"/>
              <a:ext cx="0" cy="291699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871347" y="2232420"/>
            <a:ext cx="0" cy="2773642"/>
            <a:chOff x="889156" y="2315688"/>
            <a:chExt cx="0" cy="2773642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889156" y="2315688"/>
              <a:ext cx="0" cy="396003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889156" y="3293455"/>
              <a:ext cx="0" cy="301290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889156" y="4797631"/>
              <a:ext cx="0" cy="291699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Arrow Connector 46"/>
          <p:cNvCxnSpPr/>
          <p:nvPr/>
        </p:nvCxnSpPr>
        <p:spPr>
          <a:xfrm>
            <a:off x="1704749" y="2232420"/>
            <a:ext cx="0" cy="396003"/>
          </a:xfrm>
          <a:prstGeom prst="straightConnector1">
            <a:avLst/>
          </a:prstGeom>
          <a:ln w="38100" cmpd="sng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897503" y="2232420"/>
            <a:ext cx="0" cy="396003"/>
          </a:xfrm>
          <a:prstGeom prst="straightConnector1">
            <a:avLst/>
          </a:prstGeom>
          <a:ln w="38100" cmpd="sng">
            <a:solidFill>
              <a:srgbClr val="00B05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20" y="4596387"/>
            <a:ext cx="6840258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50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88"/>
            <a:ext cx="91440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Caching proxy</a:t>
            </a:r>
            <a:endParaRPr lang="en-GB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11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825555" y="1797377"/>
            <a:ext cx="2280152" cy="4194891"/>
            <a:chOff x="5795731" y="1741636"/>
            <a:chExt cx="2280152" cy="4194891"/>
          </a:xfrm>
        </p:grpSpPr>
        <p:grpSp>
          <p:nvGrpSpPr>
            <p:cNvPr id="20" name="Group 19"/>
            <p:cNvGrpSpPr/>
            <p:nvPr/>
          </p:nvGrpSpPr>
          <p:grpSpPr>
            <a:xfrm>
              <a:off x="5819481" y="1741636"/>
              <a:ext cx="2256402" cy="4194891"/>
              <a:chOff x="2719405" y="1755763"/>
              <a:chExt cx="2256402" cy="4194891"/>
            </a:xfrm>
          </p:grpSpPr>
          <p:sp>
            <p:nvSpPr>
              <p:cNvPr id="25" name="Can 24"/>
              <p:cNvSpPr/>
              <p:nvPr/>
            </p:nvSpPr>
            <p:spPr>
              <a:xfrm>
                <a:off x="3170712" y="5131257"/>
                <a:ext cx="1353788" cy="819397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Application DB</a:t>
                </a:r>
                <a:endParaRPr lang="en-GB" dirty="0"/>
              </a:p>
            </p:txBody>
          </p:sp>
          <p:pic>
            <p:nvPicPr>
              <p:cNvPr id="26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4447" y="1755763"/>
                <a:ext cx="706318" cy="937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7" name="Group 26"/>
              <p:cNvGrpSpPr/>
              <p:nvPr/>
            </p:nvGrpSpPr>
            <p:grpSpPr>
              <a:xfrm>
                <a:off x="2719405" y="3311236"/>
                <a:ext cx="2256402" cy="1151908"/>
                <a:chOff x="2826237" y="3311236"/>
                <a:chExt cx="2256402" cy="1151908"/>
              </a:xfrm>
            </p:grpSpPr>
            <p:pic>
              <p:nvPicPr>
                <p:cNvPr id="28" name="Picture 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26237" y="3311236"/>
                  <a:ext cx="831206" cy="1151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" name="Picture 4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51433" y="3311236"/>
                  <a:ext cx="831206" cy="1151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cxnSp>
          <p:nvCxnSpPr>
            <p:cNvPr id="21" name="Straight Arrow Connector 20"/>
            <p:cNvCxnSpPr>
              <a:stCxn id="26" idx="2"/>
              <a:endCxn id="30" idx="0"/>
            </p:cNvCxnSpPr>
            <p:nvPr/>
          </p:nvCxnSpPr>
          <p:spPr>
            <a:xfrm flipH="1">
              <a:off x="6356751" y="2679334"/>
              <a:ext cx="590931" cy="335520"/>
            </a:xfrm>
            <a:prstGeom prst="straightConnector1">
              <a:avLst/>
            </a:prstGeom>
            <a:ln w="381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26" idx="2"/>
              <a:endCxn id="31" idx="0"/>
            </p:cNvCxnSpPr>
            <p:nvPr/>
          </p:nvCxnSpPr>
          <p:spPr>
            <a:xfrm>
              <a:off x="6947682" y="2679334"/>
              <a:ext cx="697806" cy="335520"/>
            </a:xfrm>
            <a:prstGeom prst="straightConnector1">
              <a:avLst/>
            </a:prstGeom>
            <a:ln w="381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/>
            <p:cNvSpPr/>
            <p:nvPr/>
          </p:nvSpPr>
          <p:spPr>
            <a:xfrm>
              <a:off x="5795731" y="4319110"/>
              <a:ext cx="2280152" cy="32261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Memcached</a:t>
              </a:r>
              <a:endParaRPr lang="en-GB" dirty="0"/>
            </a:p>
          </p:txBody>
        </p:sp>
        <p:cxnSp>
          <p:nvCxnSpPr>
            <p:cNvPr id="24" name="Straight Arrow Connector 23"/>
            <p:cNvCxnSpPr>
              <a:stCxn id="23" idx="4"/>
              <a:endCxn id="25" idx="1"/>
            </p:cNvCxnSpPr>
            <p:nvPr/>
          </p:nvCxnSpPr>
          <p:spPr>
            <a:xfrm>
              <a:off x="6935807" y="4641723"/>
              <a:ext cx="11875" cy="475407"/>
            </a:xfrm>
            <a:prstGeom prst="straightConnector1">
              <a:avLst/>
            </a:prstGeom>
            <a:ln w="381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Oval 29"/>
          <p:cNvSpPr/>
          <p:nvPr/>
        </p:nvSpPr>
        <p:spPr>
          <a:xfrm>
            <a:off x="748144" y="3070595"/>
            <a:ext cx="1276862" cy="32261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Varnish</a:t>
            </a:r>
            <a:endParaRPr lang="en-GB" dirty="0"/>
          </a:p>
        </p:txBody>
      </p:sp>
      <p:sp>
        <p:nvSpPr>
          <p:cNvPr id="31" name="Oval 30"/>
          <p:cNvSpPr/>
          <p:nvPr/>
        </p:nvSpPr>
        <p:spPr>
          <a:xfrm>
            <a:off x="2036881" y="3070595"/>
            <a:ext cx="1276862" cy="32261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Varnish</a:t>
            </a:r>
            <a:endParaRPr lang="en-GB" dirty="0"/>
          </a:p>
        </p:txBody>
      </p:sp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3693225" y="1534649"/>
            <a:ext cx="5355771" cy="4463026"/>
          </a:xfrm>
        </p:spPr>
        <p:txBody>
          <a:bodyPr>
            <a:normAutofit/>
          </a:bodyPr>
          <a:lstStyle/>
          <a:p>
            <a:r>
              <a:rPr lang="en-US" dirty="0" smtClean="0"/>
              <a:t>Less stress on server</a:t>
            </a:r>
          </a:p>
          <a:p>
            <a:endParaRPr lang="en-US" dirty="0"/>
          </a:p>
          <a:p>
            <a:r>
              <a:rPr lang="en-US" dirty="0" smtClean="0"/>
              <a:t>Varnish: </a:t>
            </a:r>
          </a:p>
          <a:p>
            <a:pPr lvl="1"/>
            <a:r>
              <a:rPr lang="en-US" dirty="0" smtClean="0"/>
              <a:t>Store the whole request </a:t>
            </a:r>
          </a:p>
          <a:p>
            <a:endParaRPr lang="en-US" dirty="0" smtClean="0"/>
          </a:p>
          <a:p>
            <a:r>
              <a:rPr lang="en-US" dirty="0" err="1" smtClean="0"/>
              <a:t>Memcached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Store data from the DB</a:t>
            </a:r>
          </a:p>
          <a:p>
            <a:pPr lvl="1"/>
            <a:r>
              <a:rPr lang="en-US" dirty="0" smtClean="0"/>
              <a:t>Guarantee consistency</a:t>
            </a:r>
            <a:endParaRPr lang="en-GB" dirty="0"/>
          </a:p>
        </p:txBody>
      </p:sp>
      <p:sp>
        <p:nvSpPr>
          <p:cNvPr id="3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2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34648"/>
            <a:ext cx="9144000" cy="461676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Bench has been done for the “most popular” query</a:t>
            </a:r>
          </a:p>
          <a:p>
            <a:pPr lvl="1"/>
            <a:r>
              <a:rPr lang="en-US" dirty="0" smtClean="0"/>
              <a:t>Default page</a:t>
            </a:r>
          </a:p>
          <a:p>
            <a:pPr lvl="1"/>
            <a:endParaRPr lang="en-US" dirty="0"/>
          </a:p>
          <a:p>
            <a:r>
              <a:rPr lang="en-US" dirty="0" smtClean="0"/>
              <a:t>Bench specifications:</a:t>
            </a:r>
          </a:p>
          <a:p>
            <a:pPr lvl="1"/>
            <a:r>
              <a:rPr lang="en-US" dirty="0" smtClean="0"/>
              <a:t>Run 100 requests</a:t>
            </a:r>
          </a:p>
          <a:p>
            <a:pPr lvl="1"/>
            <a:r>
              <a:rPr lang="en-US" dirty="0" smtClean="0"/>
              <a:t>Variable number of concurrent clients (from 1 to 100)</a:t>
            </a:r>
          </a:p>
          <a:p>
            <a:pPr lvl="1"/>
            <a:r>
              <a:rPr lang="en-US" dirty="0" smtClean="0"/>
              <a:t>Each request is roughly 10kB of data</a:t>
            </a:r>
          </a:p>
          <a:p>
            <a:pPr lvl="1"/>
            <a:r>
              <a:rPr lang="en-US" dirty="0" smtClean="0"/>
              <a:t>Average on 100 executions has been kept</a:t>
            </a:r>
          </a:p>
          <a:p>
            <a:pPr lvl="1"/>
            <a:endParaRPr lang="en-US" dirty="0"/>
          </a:p>
          <a:p>
            <a:r>
              <a:rPr lang="en-US" dirty="0" smtClean="0"/>
              <a:t>Test 3 scenarios:</a:t>
            </a:r>
          </a:p>
          <a:p>
            <a:pPr lvl="1"/>
            <a:r>
              <a:rPr lang="en-US" dirty="0" smtClean="0"/>
              <a:t>Without any cache</a:t>
            </a:r>
          </a:p>
          <a:p>
            <a:pPr lvl="1"/>
            <a:r>
              <a:rPr lang="en-US" dirty="0" err="1" smtClean="0"/>
              <a:t>Memcache</a:t>
            </a:r>
            <a:r>
              <a:rPr lang="en-US" dirty="0" smtClean="0"/>
              <a:t> only</a:t>
            </a:r>
          </a:p>
          <a:p>
            <a:pPr lvl="1"/>
            <a:r>
              <a:rPr lang="en-US" dirty="0" err="1" smtClean="0"/>
              <a:t>Memcache</a:t>
            </a:r>
            <a:r>
              <a:rPr lang="en-US" dirty="0" smtClean="0"/>
              <a:t> + varnish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12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Benchmark using ab</a:t>
            </a:r>
            <a:br>
              <a:rPr lang="en-US" sz="4000" dirty="0" smtClean="0"/>
            </a:br>
            <a:r>
              <a:rPr lang="en-US" dirty="0"/>
              <a:t>(credits to Olga)</a:t>
            </a:r>
            <a:endParaRPr lang="en-GB" sz="400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90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13</a:t>
            </a:fld>
            <a:endParaRPr lang="en-US"/>
          </a:p>
        </p:txBody>
      </p:sp>
      <p:pic>
        <p:nvPicPr>
          <p:cNvPr id="2050" name="Picture 2" descr="\\cern.ch\dfs\Users\a\abeche\Desktop\Nrequests_per_se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37" y="3039761"/>
            <a:ext cx="4484995" cy="305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a\abeche\Desktop\FailureRate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7638"/>
            <a:ext cx="4646141" cy="316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646141" y="1417638"/>
            <a:ext cx="4301139" cy="1626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2000" dirty="0" smtClean="0"/>
              <a:t>25 concurrent access max without caching</a:t>
            </a:r>
          </a:p>
          <a:p>
            <a:pPr marL="57150" indent="0">
              <a:buNone/>
            </a:pPr>
            <a:endParaRPr lang="en-US" sz="2000" dirty="0"/>
          </a:p>
          <a:p>
            <a:pPr marL="57150" indent="0">
              <a:buNone/>
            </a:pPr>
            <a:r>
              <a:rPr lang="en-US" sz="2000" dirty="0" smtClean="0"/>
              <a:t>Few failures when only </a:t>
            </a:r>
            <a:r>
              <a:rPr lang="en-US" sz="2000" dirty="0" err="1" smtClean="0"/>
              <a:t>memcached</a:t>
            </a:r>
            <a:r>
              <a:rPr lang="en-US" sz="2000" dirty="0" smtClean="0"/>
              <a:t> </a:t>
            </a:r>
          </a:p>
          <a:p>
            <a:pPr lvl="1"/>
            <a:endParaRPr lang="en-GB" sz="20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72500" y="4891468"/>
            <a:ext cx="4301139" cy="1626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2000" dirty="0" smtClean="0"/>
              <a:t>Varnish improves </a:t>
            </a:r>
            <a:r>
              <a:rPr lang="en-US" sz="2000" dirty="0" err="1" smtClean="0"/>
              <a:t>memcached’s</a:t>
            </a:r>
            <a:r>
              <a:rPr lang="en-US" sz="2000" dirty="0" smtClean="0"/>
              <a:t> performance</a:t>
            </a:r>
            <a:endParaRPr lang="en-US" sz="2000" dirty="0"/>
          </a:p>
          <a:p>
            <a:pPr marL="57150" indent="0">
              <a:buNone/>
            </a:pPr>
            <a:endParaRPr lang="en-US" sz="2000" dirty="0"/>
          </a:p>
          <a:p>
            <a:pPr marL="57150" indent="0">
              <a:buFont typeface="Wingdings" charset="2"/>
              <a:buNone/>
            </a:pPr>
            <a:endParaRPr lang="en-US" sz="2000" dirty="0" smtClean="0"/>
          </a:p>
          <a:p>
            <a:pPr marL="57150" indent="0">
              <a:buFont typeface="Wingdings" charset="2"/>
              <a:buNone/>
            </a:pPr>
            <a:endParaRPr lang="en-US" sz="2000" dirty="0"/>
          </a:p>
          <a:p>
            <a:pPr marL="57150" indent="0">
              <a:buFont typeface="Wingdings" charset="2"/>
              <a:buNone/>
            </a:pPr>
            <a:endParaRPr lang="en-US" sz="2000" dirty="0" smtClean="0"/>
          </a:p>
          <a:p>
            <a:pPr marL="57150" indent="0">
              <a:buFont typeface="Wingdings" charset="2"/>
              <a:buNone/>
            </a:pPr>
            <a:endParaRPr lang="en-US" sz="2000" dirty="0"/>
          </a:p>
          <a:p>
            <a:pPr marL="57150" indent="0">
              <a:buFont typeface="Wingdings" charset="2"/>
              <a:buNone/>
            </a:pPr>
            <a:endParaRPr lang="en-US" sz="2000" dirty="0" smtClean="0"/>
          </a:p>
          <a:p>
            <a:pPr marL="457200" lvl="1" indent="0" algn="ctr">
              <a:buFont typeface="Wingdings" charset="2"/>
              <a:buNone/>
            </a:pPr>
            <a:endParaRPr lang="en-US" sz="2600" dirty="0" smtClean="0"/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pPr lvl="1"/>
            <a:endParaRPr lang="en-GB" sz="200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Benchmark using ab</a:t>
            </a:r>
            <a:br>
              <a:rPr lang="en-US" sz="4000" dirty="0" smtClean="0"/>
            </a:br>
            <a:r>
              <a:rPr lang="en-US" dirty="0"/>
              <a:t>(credits to Olga)</a:t>
            </a:r>
            <a:endParaRPr lang="en-GB" sz="4000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61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9144000" cy="133451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Enabling caching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1283"/>
            <a:ext cx="9144000" cy="4786392"/>
          </a:xfrm>
        </p:spPr>
        <p:txBody>
          <a:bodyPr>
            <a:normAutofit/>
          </a:bodyPr>
          <a:lstStyle/>
          <a:p>
            <a:r>
              <a:rPr lang="en-US" dirty="0" err="1" smtClean="0"/>
              <a:t>Memcached</a:t>
            </a:r>
            <a:r>
              <a:rPr lang="en-US" dirty="0" smtClean="0"/>
              <a:t>:</a:t>
            </a:r>
          </a:p>
          <a:p>
            <a:pPr lvl="1"/>
            <a:r>
              <a:rPr lang="en-US" sz="2400" dirty="0" smtClean="0"/>
              <a:t>0-conf: install the RPM and start the service</a:t>
            </a:r>
          </a:p>
          <a:p>
            <a:pPr lvl="1"/>
            <a:r>
              <a:rPr lang="en-US" sz="2400" dirty="0" smtClean="0"/>
              <a:t>Comes for “free” with </a:t>
            </a:r>
            <a:r>
              <a:rPr lang="en-US" sz="2400" dirty="0" err="1" smtClean="0"/>
              <a:t>Django</a:t>
            </a:r>
            <a:r>
              <a:rPr lang="en-US" sz="2400" dirty="0" smtClean="0"/>
              <a:t> apps (decorator)</a:t>
            </a:r>
          </a:p>
          <a:p>
            <a:pPr lvl="1"/>
            <a:r>
              <a:rPr lang="en-US" sz="2400" dirty="0" smtClean="0"/>
              <a:t>Require development effort for legacy dashboard applications (all actions need to be adapted)</a:t>
            </a:r>
          </a:p>
          <a:p>
            <a:pPr lvl="1"/>
            <a:endParaRPr lang="en-US" dirty="0"/>
          </a:p>
          <a:p>
            <a:r>
              <a:rPr lang="en-US" dirty="0" smtClean="0"/>
              <a:t>Varnish:</a:t>
            </a:r>
          </a:p>
          <a:p>
            <a:pPr lvl="1"/>
            <a:r>
              <a:rPr lang="en-US" sz="2400" dirty="0" smtClean="0"/>
              <a:t>Trivial configuration to run it on port 80 and get </a:t>
            </a:r>
            <a:r>
              <a:rPr lang="en-US" sz="2400" dirty="0" err="1" smtClean="0"/>
              <a:t>httpd</a:t>
            </a:r>
            <a:r>
              <a:rPr lang="en-US" sz="2400" dirty="0" smtClean="0"/>
              <a:t> on 8080 (or anything else)</a:t>
            </a:r>
          </a:p>
          <a:p>
            <a:pPr lvl="1"/>
            <a:r>
              <a:rPr lang="en-US" sz="2400" dirty="0" smtClean="0"/>
              <a:t>All HTTP request will be cached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14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49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8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Conclusion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56388"/>
            <a:ext cx="9144000" cy="501878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Two main caching technologies has been tested:</a:t>
            </a:r>
          </a:p>
          <a:p>
            <a:pPr lvl="1"/>
            <a:r>
              <a:rPr lang="en-US" dirty="0" smtClean="0"/>
              <a:t>Backend caching and caching proxy</a:t>
            </a:r>
          </a:p>
          <a:p>
            <a:pPr lvl="1"/>
            <a:r>
              <a:rPr lang="en-US" dirty="0" smtClean="0"/>
              <a:t>Different roles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Bench are awesome but “useless”:</a:t>
            </a:r>
          </a:p>
          <a:p>
            <a:pPr lvl="1"/>
            <a:r>
              <a:rPr lang="en-US" dirty="0" smtClean="0"/>
              <a:t>Monitoring apps will never have this load</a:t>
            </a:r>
          </a:p>
          <a:p>
            <a:pPr lvl="1"/>
            <a:endParaRPr lang="en-US" dirty="0"/>
          </a:p>
          <a:p>
            <a:r>
              <a:rPr lang="en-US" dirty="0" smtClean="0"/>
              <a:t>Is caching useless then? NO!!!</a:t>
            </a:r>
          </a:p>
          <a:p>
            <a:pPr lvl="1"/>
            <a:r>
              <a:rPr lang="en-US" dirty="0" smtClean="0"/>
              <a:t>Most popular queries can be pre-cached for allowing fast response.</a:t>
            </a:r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15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9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8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Outlines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Deployment model</a:t>
            </a:r>
          </a:p>
          <a:p>
            <a:r>
              <a:rPr lang="en-US" dirty="0" smtClean="0"/>
              <a:t>Caching technologies + how they fit to monitoring applications</a:t>
            </a:r>
          </a:p>
          <a:p>
            <a:pPr lvl="1"/>
            <a:r>
              <a:rPr lang="en-US" dirty="0" err="1" smtClean="0"/>
              <a:t>Memcached</a:t>
            </a:r>
            <a:endParaRPr lang="en-US" dirty="0" smtClean="0"/>
          </a:p>
          <a:p>
            <a:pPr lvl="1"/>
            <a:r>
              <a:rPr lang="en-US" dirty="0" smtClean="0"/>
              <a:t>Varnish</a:t>
            </a:r>
          </a:p>
          <a:p>
            <a:r>
              <a:rPr lang="en-US" dirty="0" smtClean="0"/>
              <a:t>Benchmark</a:t>
            </a:r>
          </a:p>
          <a:p>
            <a:r>
              <a:rPr lang="en-US" dirty="0" smtClean="0"/>
              <a:t>Configuration</a:t>
            </a:r>
          </a:p>
          <a:p>
            <a:r>
              <a:rPr lang="en-US" dirty="0" smtClean="0"/>
              <a:t>Conclusion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08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://www.yaco.es/media/products/logo_memcach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088" y="3590843"/>
            <a:ext cx="158115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88"/>
            <a:ext cx="91440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This presentation is not…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…A benchmark between different caching technologies.</a:t>
            </a:r>
          </a:p>
          <a:p>
            <a:endParaRPr lang="en-US" dirty="0" smtClean="0"/>
          </a:p>
          <a:p>
            <a:r>
              <a:rPr lang="en-US" dirty="0" smtClean="0"/>
              <a:t>Only two technologies has been tested:</a:t>
            </a:r>
          </a:p>
          <a:p>
            <a:pPr lvl="1"/>
            <a:r>
              <a:rPr lang="en-US" dirty="0" err="1" smtClean="0"/>
              <a:t>Memcached</a:t>
            </a:r>
            <a:r>
              <a:rPr lang="en-US" dirty="0" smtClean="0"/>
              <a:t> (Backend cache)</a:t>
            </a:r>
          </a:p>
          <a:p>
            <a:pPr lvl="1"/>
            <a:r>
              <a:rPr lang="en-US" dirty="0" smtClean="0"/>
              <a:t>Varnish (Frontend cache)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3</a:t>
            </a:fld>
            <a:endParaRPr lang="en-US"/>
          </a:p>
        </p:txBody>
      </p:sp>
      <p:sp>
        <p:nvSpPr>
          <p:cNvPr id="7" name="AutoShape 2" descr="data:image/jpeg;base64,/9j/4AAQSkZJRgABAQAAAQABAAD/2wCEAAkGBxITEhUUExQWFhUWGBQWFxcVFBQWFxUXFRcXFxcUExcYHSggGBooHRgUJDEhJSkrLi4uFx8zOD8sNygtLisBCgoKDg0NGxAQGiwlHCQsLDI0LC8sLCwtLCwsLCwvLCwvLCw3LCwsLDQsLCwsLCwsLCwsLCwsLCwsLCwsLCwsLP/AABEIAG8BxAMBIgACEQEDEQH/xAAcAAEAAgMBAQEAAAAAAAAAAAAABgcEBQgDAgH/xABJEAACAQICBQYICgkDBQEAAAABAgADEQQSBQYTITEHIkFRYXEyNHJzgZGxshQzQlKCkqGzwdMVFyNTVJPC0fAWotIkNaPD4WL/xAAZAQEAAwEBAAAAAAAAAAAAAAAAAwQFAgH/xAAfEQEAAgIDAQEBAQAAAAAAAAAAAQIDEQQSMSFBFBP/2gAMAwEAAhEDEQA/ALxiIgIiICIiAiJ44qtlW/qnsRt5M6jb5xWLCd/+cZp8RpUnpmBjcWTvmqq4gy7jwR+qOXkT+NydInrmRQ0sw7ZGNqZ6U8QRJZwxpBGeYlO8Hjlqd8y5B6OLK2YHf7ZLtHYsVEB9cp5sXT7Hi9hzd/k+sqIiQLBERAREQEREBERAREQEREBERAREQEREBERAREQEREBERAREQEREBERAREQEREBERAREQEREBERAREQEREBNLp+tbd6PXv8A7TdSOazbiD/nCTYI3dDyJ1SWixlSYU9a9S88pp1jUMi07kiInrx9BpKNVmIG/gxNvVx9YkewmHDHfwkr0avOUDgJX5Ex10s8as9ttzERM1qkwdM6TTDUWrOGKLa+QAkXIW9iRuuRM6eGPwi1ab0n8F1ZD3MLbu2BE/1l4L5tb6i/8pLcFilq00qIbq6q6nsYXHtnPOLwzUqj038JGZG71JBt2bpbPJZpLaYQ0iedRYr25H5yn15h9GBM4ia3WPSXwfDVa3SinL2ueag+sVgaPF8oeDp1HQiqSjMhKopBKkg2ObeLibvQGmqeLpmrSDhQxXngC5AFyLE7t9vQZQSgk2FyTuHSST7TL/1e0aMNhqVEfIUBrdLHe59LEmBsZFtO69YbC1moulVmUKSaa0yBmFwDmcG9iDw6RJJia600Z2NlRWZj1BRcn1Cc96SxrVqtSq3GozOey5uB3AWHogWrhuUrCO6ps665mVczLSyrmIF2tUJsL790mk5wrUipZWBBBKsDxBBsQe28vfVLSfwjCUapN2K5X8tOax9JF/TA3ERECFYjlKwiOyGliLqzKbLStdSQbftOG6fH60MJ+6xH1aP5krDSvx9bztX3zJFq1qO+Lo7ZayoMzLYoSeb03BgS39aGE/dYj6tL8ybHR2vuBqkLtDTJ4bVSo9Lb1HpMiVbkurgHLXpsegFWUH0i9vVITjsG9Go1OouV0NmB6On0i1jfqMDokGfsrvko02zB8K5vkXPTvxCXCsncCVt5R6AJYkCG47lGwtKrUptSrlqbuhIWlYlGKki9QG26eH60MJ+6xH1aX5krjWTxzE+fr/eNMOph2VUcjmvmynryGzDvFx6xA6Jo1VdQykFWAYEcCCLgj0T7kH5K9M7SgcOx51Hwe2m3D1G47Blk4gRHSvKDhqFZ6L065ZDlJVaRUmwO69QHp6pudXNPU8ZSNWmrqocpaoFBuArXGViLc4SntdvH8T5f9KywOSTxOp59/u6UCYYzECnTeoQSEVnIHEhQSQL9O6Qz9aGE/dYj6tL8ySrT/itfzNX3GnPogdD6Lxy16NOqoIWooYBrXAO+xsSL+mZU02pviOG80nsnrrLpYYXDVK1rlRZQel2IVQey5F+y8BpvWHDYUDbVApO8KLs57Qo327eEilflRoA8yhUbyii+wtKyxmKeo7VKjFnY3ZjxJ/AdnRJ7oPk0L0w+IqlCwB2aKLrf5zNuv2AbuswNjhuVGgTz6FVe1Sj277kSX6H0zQxKZ6FQOBxG8Mp6mU7xKy1s1BbDUzWpVDURfDVgA6jhmuNzDr3C3HujGhNK1MLWWtTO9eI6HX5SN2H7DY9EDoOa3T+mUwlE1qiuygqtkClrsbDwiB9sz6FUOqsu8MAw7iLiRXlR8Qby6XvQMalym4RmCiliN5A8Gl0m2/8AaSbTnTB/GJ5ae8J0XASJaW5QMNh6z0Xp1yyGxKrTKncDuvUB6eqS2UVrz4/iPLHuLAsOjyj4VhcUq/VvWl+ZErDR/gnv/ARA6AJtxnmuJQmwYeuRfTmliXZQdym1vaTNOuLYHjLdOLMxuVO/LittRCxYml1e0gXGU9Vx+Im6la9JrOpWaXi9dwRETl2TV6ewmdO3/LfjNpPxluLGdUt1nbm9e1dK7q4Rwd4+0THew4kD0j8JK9LaMPEbxIxicJNTHki0MjLimksOpjAOFz9gnzTqsx6u6enwSZWGwkmmaxCGK2mWZo5JLNF0vlf5/n95rNE6NJ3kWEkSIALCZ3IyRPyGpx8cx9l9RESotkRECouVTRezxQrAc2stz5aWVv8Abk+2ePJhpLZYwITzaylOzMvOQn1MPpSecoui9vgnIHOpftV7lvnH1S27rAlM4au1N1dfCRlde9SCPtEDo2V5yu6SslLDg72JqN5K7lB7CST9CTzAYpatNKi+C6q47mAI9spLXjSW3xtZgbqp2S+TT3G3YWzn0wMnk70Xt8ahIutL9q3evgDvzEH6Jl1yFclei9nhTWI51ZrjyEuq/bnPcRJrAh3KjpPZYTZg86uwTtyLznPd4K/Tlc6m6M+EYyihF1DZ36stPnEHsJsv0pseUvSe2xhQHm0QKY6s3hOe+5C/Qkh5ItGWWriCPCIpJ3LZnI7CSo+hAj/KZo7ZY1nA5tZRUHVmHNcesA/Tm65ItJb62HJ42qp9iP8A+v7ZteVbR2fCrVA30XF/IqWVv92zPolcasaS+D4qjVvZVYB/IbmvfuBJ9AgX7ERA540r8fW87V98y2OS3xEecqe0Sp9K/H1vO1ffMydH6w4qgmSlWZEuTYBbXPE7xAv6UpyjYpKmOqFCCFCIxHAso53qvb6MwcRrVjnUq2JqWPGxC/aoBmJoilh2cDEVHpp0mnTDm3fe6+hWgS7kjwbHEVatualPJfrZ2UgD0IfWJa01+gcJh6VBFw1tkRmUqb5r/KLdJPXNhA5/1k8cxPn6/wB40lWj9DfCNDEqL1KVSrUTrIHhr6Vvu6wJFdZPHMT5+v8AeNLR5LPER5yp7RArHVfS5wuJp1vkg5XA6abbm77biO1RL8RgQCDcHeCOBB6RKM110N8FxboBam37Sn1ZWJ5o7jmHcB1ywuTDTO2w2xY8+hZe+mfAPosV+iOuBXeu3j+J8v8ApWWBySeJ1PPv93Slf67eP4ny/wClZYHJJ4nU8+/3dKBJ9P8AitfzNX3GnPonQWn/ABWv5mr7jTn0QL41N8Rw3mk9k1XKjSJwJI4LUps3dfL7WE2upviOG80nsm0xWHSojI4DIwKsDwIO4iBzorWIPVv38N3XL30FrPhsUoNOoocjfTYgOp6RY8e8XErrWPk+xFElqANalxAHxijqK/L713nqEh1akVJV1IYcVYEEd4O8QOicZhlqU3puLq6sjDrDAg/YZGP1dYD5r/zWlXaP1gxdH4qvUUDgpbMv1Guv2Sa6u8pRLBMWoAO7aoCAO2ovV2j1QLDwmHWnTSmvgoqotzc2UAC56dwkY5UfEG8ul70likEXG8GRPlR8Qby6XvQKhwfxieWnvCdE5x1j1znACZH6KrfuKn8p/wC0DofOOseuUZrwf+vxHlj3Fmr/AEVW/cVP5T/2njUplTlYFSOIIII7weEDO0f4J7/wERo/wT3/AICIFh6wUjTqtzem+7p7ZrqL5twB9Ili47AJVFnHcekTAoau01N7k+gS/TlV66n1nZOJab7jxh6sYBlYu3C1gO/rklnxSphRYDdPuVMl+9truLHFK6IiJGkIiIH4RMPEaMpvxEzYnsWmPHk1ifWo/QFP/L/3mTh9F016JnROpyXn9cRipHkPwC3CfsROEhERAREQPxlBFjvBnP8ArBo04bE1aPQjHL2oech+qROgZWfK7ouzUsQBx/ZP3i7IfVn9QgeuqOsmz0VXJPPw+ZUvv+N+Kv2Zyw7lleYDCNVqJSXwnZUHTvY2uewcfRPhKzBWUEhWylh0HLfLfuuZM+SnRe0xLViObRWw8upcC3cuf6wgWpg8MtKmlNBZUVVUdiiw9k8dL49aFCpWbhTVmt1kDcveTYemZkgPK1pPLRp4cHfUbO3kU+APexB+gYFXVajMxZjdmJZj1ljcn1kzfaM1xxeHpLSpMqot7DZqeJJJJPHeTPjUrQ4xWLSm4vTAZ6guRzVFrXG/exUemWh/oTR37j/y1v8AnArXG6742rTem7oUdSrDZrwIsbHoPbI5Lt/0Jo79x/5a3/OVtr9oNMListNctJ0VkFybW5rLckk7xf6UCztRdJ/CMFSYm7KNm/Xmp7rntIyn6U38q3kk0llq1cOTucCovlJuYDtKkfUlpQOeNK/H1vO1ffMsTkx0Rh62FdqtClUYVmAL00cgZKZtdhw3n1yu9K/H1vO1ffMtHkk8Tqeff7ulA39TVfAsCDhaAv8ANpIp9BUAj0SlNP4DYYmtRHBHYLfjl4rftykToKUxym4fLj3Pz0pv/tyf0QJbySYwthqlMm+zqXHYtQXt9YOfTJ1Kt5IMRatXp/ORH+oxB+8EtKBz/rJ45ifP1/vGlo8lniI85U9olXayeOYnz9f7xpaPJZ4iPOVPaIH5ym6G22F2qjn0Lv3ofjB6gG+jK41Q0z8FxSVCeYeZU8hrXPoNm+jL2ZQRY7wdxB6ZQutOiDhcTUpfJBzU+2m29e+29b9amB666n/r8R5f9KywOSTxOp59/u6UqerULG7Ek7hc8dwAH2AS2OSTxOp59/u6UCT6f8Vr+Zq+4059E6C0/wCK1/M1fcac+iBfGpviOG80nsnnrLrTRwRpiqtRtoGIyBT4OW98zD5wnpqb4jhvNJ7JoOVfRbVMOlZRc0WObsR7Bm9BVPRc9EDO0Pr5hsTWSiiVgz5gCyoF5qlt5Dk8FPRJDjcBSrC1WmlQdToreq4nP+jsY9GqlVPCRgwvwNug9hFwe+W1gOUbBOoNRnpN0qUd9/YyA3HqgY+sfJ9hnpu9AGlUALABiUYgXylTfLfstbtlSgyztZ+USiaT08LmZnBXaFSqoDuJUHeW6twHTv4StcLh3qOtOmpZ2IVVHEk/5x6IF08neIZ9H0S28rnQeSjsqj0AAeiY3Kj4g3l0vem81e0YMNhqVG98i2JHAsSWcjsLEzR8qPiDeXS96BUOD+MTy094Touc6YP4xPLT3hOi4CUbr7/3DEeUn3aS8pRuvv8A3DEeUv3aQMDR/gnv/ARGj/BPf+AiB0DERARE+K1UKLk2ED7iaLEac+bw65jrppr8ZNGC6CeRSEliazB6VDbm9c2YkdqzWfqWtotG4IiJy6IiICIiAiIgIiICa3WLRC4rDvRY5c1rNa+VlIIa1xfeOF+F5sogVp+qpv4sfyD+ZJlqnoAYKhsg2clmdny5cxO4brm1lCjj0TcxASFa0ajPjMQaxxIUZVVV2JbKq9F84vzix4dMmsQIzqbqkMDtCam0aplF8mTKq33AZjxJ+wSTREBI7rlquMctMbTZtTYkNkz81hzltmHSFN79EkUQIDoXk7fD16dZcUCabA22BGYcGW+03XUkX7ZPoiBXOL5MC9R3+FAZmZrbAm2Yk2vtN/GSrVDV84Ki1I1NpmcvmyZLXVVtbMfm8e2byICRLXDUv4bVSoK2zKpkI2ee4DFh8oW8IyWxAhOrOoj4TELWGJDABlZdiVzKw4X2htvCnh0SbRECvdJ8mhq1qtX4SF2lR3tsb2zsWtfaC9r8ZKtVNCfA6GxL7TnM2bLk8Lotc+2biICRnXHVJcdsyKmzdLjNkz5lPySMw6QCDfpPXJNECtP1VN/Fj+QfzJL9UNXzgqLUjU2mZy+bJktdVW1sx+bx7ZvIgY+kMNtKVSne2dHS9r2zKRe3Txlefqqb+LH8g/mSy4gYWhcDsKFKjmzbNFTNbLewte1zb1zMZQRYi4O4g8COoz9iBA9N8mlGoxbD1NiTvyFcyfR3gr9o6rSPPyZY2+56BHl1B9mzluxAqvB8l9cn9rWpqP8A8Bqh/wBwW0nGruquGwYvTUs5FjUexcjqHQo7B2XvN5EBNRrVoX4ZhzRD7O7K2bLm8E3ta49s28QK3o8lxVlb4UDYg22B32N7fGSyIiAkE0/yeHE4ipX+EBNoQcuxzWsqrxzi/Dqk7iBXmG5NCot8JB33+Jt/7IlhxAREQEies2OJYKOHt3yWGQPTFTnG/WfRLPFrE22q8u0xTTDesTPgMZ8gxNHTL2zcJiSDJfobFZlseIkFp8RJVq43OPcPxlbk0jrtb4t57aSGIiZzTIiICIiAiIgIiICIiAiIgIiICIiAiIgIiICIiAiIgIiICIiAiIgIiICImHpXSdLD0zUqtlUWHSSxPBVA3sT1CBmRNCmmsUwzJgauXo2lWjTc/QLEjuNpkaI08ld3pFXpVqYBelVADAH5SkEhl7QekdYgbaJ+MwAJJsBvJPADrM0mgNZqWKdkVHQhRUTOANrSLMoqoL3y3HT1iBvIn47AAkmwG8k7gAOkzQUtZWrXOFw1SugJG1ulKkxG45Gc3cXvvAtAkETQprJkqJTxNCphzUOWmzFHpOx4IHQmzHoBAmbpjS64c0Qys22rJRGW25nvZmueG6BsYia7HaXWlXw9AqxbEbXKRay7JQxzdO+/RA2MTVaf00MMKZ2bVDVqLSRUKglmBI3sQBwtx6Z4fpnE/wABX/m4T82BvImJo3FPUUmpReiQbZXamxIsDmBpswtvI433RAy4iICRDWfAEMWA3GS+eWIoK4swuJLiydLbRZsf+ldKrNNlO7/5MuiS3Rvkoxmr2+67xPLD6IsZof0VmNsz+a0TppUwdQ8FMl2ruCNNLtxPsnthdHW8L1CbECVM2ftHWF3Bx+k9pIiJVWyIiAiIgIiICIiAiIgIiICIiAiIgIiICIiAiIgIiICIiAiIgIiICIiAkT0qNppbDU33pSo1KyjoNQsVvbpIABHVJZNFrJoipUeliMOVGIoElQ18tRGFnpuRwuOB6PTcBvZ5fB0z58q57Zc2UZst75c3G1+iR1tc0Q5a1CrTq8Cl6T7+pWV7EdptMzRVfFVarVag2OHy2p0jkeoxvfa1GW4XduCgn+4Y+ttVqpp4KmSGxF9oRxp4dfjG7C3gDrzGeeteCNFKOKoLzsJ8hflYewWpT9CgEX4ZZ4aI0CuKarisXTu9ViKaFviqKXVF5ptc7yd/TNl/pHBfuF+s/wDeBrtfMcH0dmptzKxornH7uoQSe4jd6ZKcNQWmiogAVQFUDgABYASIYHQRNPFaOqg7Dw8O9wSqsc2W173R7ceNzMmjp+thUFPG0mJUWFakyMlUD5RUsGVusWte8CS18OjgB1VgCCAyhgCOBF+ntkY5QHI+BFVLEYygQoIBYgPZQTuF+G+ey6WxGLKDCqaVIMDUrVNmSVHFKVMFjc/Oa1u2feuOFd2wWQXyYug7bwLKM1zvO/0QPf8AS+L/AICp/Pw3/OaXH4urU0jo/a4dqNjirZnpPmvS322bG1rDj1ybSO6dwrtj9HuouqHFZjcbs1IAbibnf1QMXlAcj4EVUsRjKJCggFiA9lBJABPDfumw/S+K/gKv8/C/mTE15pORhXVC+yxVKqwUqDlQMTbMQCfTPX/VY/hcR68N+dA3Oj67umapSak1zzGZGNuu6Ej7YmFg9OCopOxqrY2s2xvwBvzahFt8QP/Z"/>
          <p:cNvSpPr>
            <a:spLocks noChangeAspect="1" noChangeArrowheads="1"/>
          </p:cNvSpPr>
          <p:nvPr/>
        </p:nvSpPr>
        <p:spPr bwMode="auto">
          <a:xfrm>
            <a:off x="1095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4" descr="data:image/jpeg;base64,/9j/4AAQSkZJRgABAQAAAQABAAD/2wCEAAkGBxITEhUUExQWFhUWGBQWFxcVFBQWFxUXFRcXFxcUExcYHSggGBooHRgUJDEhJSkrLi4uFx8zOD8sNygtLisBCgoKDg0NGxAQGiwlHCQsLDI0LC8sLCwtLCwsLCwvLCwvLCw3LCwsLDQsLCwsLCwsLCwsLCwsLCwsLCwsLCwsLP/AABEIAG8BxAMBIgACEQEDEQH/xAAcAAEAAgMBAQEAAAAAAAAAAAAABgcEBQgDAgH/xABJEAACAQICBQYICgkDBQEAAAABAgADEQQSBQYTITEHIkFRYXEyNHJzgZGxshQzQlKCkqGzwdMVFyNTVJPC0fAWotIkNaPD4WL/xAAZAQEAAwEBAAAAAAAAAAAAAAAAAwQFAgH/xAAfEQEAAgIDAQEBAQAAAAAAAAAAAQIDEQQSMSFBFBP/2gAMAwEAAhEDEQA/ALxiIgIiICIiAiJ44qtlW/qnsRt5M6jb5xWLCd/+cZp8RpUnpmBjcWTvmqq4gy7jwR+qOXkT+NydInrmRQ0sw7ZGNqZ6U8QRJZwxpBGeYlO8Hjlqd8y5B6OLK2YHf7ZLtHYsVEB9cp5sXT7Hi9hzd/k+sqIiQLBERAREQEREBERAREQEREBERAREQEREBERAREQEREBERAREQEREBERAREQEREBERAREQEREBERAREQEREBNLp+tbd6PXv8A7TdSOazbiD/nCTYI3dDyJ1SWixlSYU9a9S88pp1jUMi07kiInrx9BpKNVmIG/gxNvVx9YkewmHDHfwkr0avOUDgJX5Ex10s8as9ttzERM1qkwdM6TTDUWrOGKLa+QAkXIW9iRuuRM6eGPwi1ab0n8F1ZD3MLbu2BE/1l4L5tb6i/8pLcFilq00qIbq6q6nsYXHtnPOLwzUqj038JGZG71JBt2bpbPJZpLaYQ0iedRYr25H5yn15h9GBM4ia3WPSXwfDVa3SinL2ueag+sVgaPF8oeDp1HQiqSjMhKopBKkg2ObeLibvQGmqeLpmrSDhQxXngC5AFyLE7t9vQZQSgk2FyTuHSST7TL/1e0aMNhqVEfIUBrdLHe59LEmBsZFtO69YbC1moulVmUKSaa0yBmFwDmcG9iDw6RJJia600Z2NlRWZj1BRcn1Cc96SxrVqtSq3GozOey5uB3AWHogWrhuUrCO6ps665mVczLSyrmIF2tUJsL790mk5wrUipZWBBBKsDxBBsQe28vfVLSfwjCUapN2K5X8tOax9JF/TA3ERECFYjlKwiOyGliLqzKbLStdSQbftOG6fH60MJ+6xH1aP5krDSvx9bztX3zJFq1qO+Lo7ZayoMzLYoSeb03BgS39aGE/dYj6tL8ybHR2vuBqkLtDTJ4bVSo9Lb1HpMiVbkurgHLXpsegFWUH0i9vVITjsG9Go1OouV0NmB6On0i1jfqMDokGfsrvko02zB8K5vkXPTvxCXCsncCVt5R6AJYkCG47lGwtKrUptSrlqbuhIWlYlGKki9QG26eH60MJ+6xH1aX5krjWTxzE+fr/eNMOph2VUcjmvmynryGzDvFx6xA6Jo1VdQykFWAYEcCCLgj0T7kH5K9M7SgcOx51Hwe2m3D1G47Blk4gRHSvKDhqFZ6L065ZDlJVaRUmwO69QHp6pudXNPU8ZSNWmrqocpaoFBuArXGViLc4SntdvH8T5f9KywOSTxOp59/u6UCYYzECnTeoQSEVnIHEhQSQL9O6Qz9aGE/dYj6tL8ySrT/itfzNX3GnPogdD6Lxy16NOqoIWooYBrXAO+xsSL+mZU02pviOG80nsnrrLpYYXDVK1rlRZQel2IVQey5F+y8BpvWHDYUDbVApO8KLs57Qo327eEilflRoA8yhUbyii+wtKyxmKeo7VKjFnY3ZjxJ/AdnRJ7oPk0L0w+IqlCwB2aKLrf5zNuv2AbuswNjhuVGgTz6FVe1Sj277kSX6H0zQxKZ6FQOBxG8Mp6mU7xKy1s1BbDUzWpVDURfDVgA6jhmuNzDr3C3HujGhNK1MLWWtTO9eI6HX5SN2H7DY9EDoOa3T+mUwlE1qiuygqtkClrsbDwiB9sz6FUOqsu8MAw7iLiRXlR8Qby6XvQMalym4RmCiliN5A8Gl0m2/8AaSbTnTB/GJ5ae8J0XASJaW5QMNh6z0Xp1yyGxKrTKncDuvUB6eqS2UVrz4/iPLHuLAsOjyj4VhcUq/VvWl+ZErDR/gnv/ARA6AJtxnmuJQmwYeuRfTmliXZQdym1vaTNOuLYHjLdOLMxuVO/LittRCxYml1e0gXGU9Vx+Im6la9JrOpWaXi9dwRETl2TV6ewmdO3/LfjNpPxluLGdUt1nbm9e1dK7q4Rwd4+0THew4kD0j8JK9LaMPEbxIxicJNTHki0MjLimksOpjAOFz9gnzTqsx6u6enwSZWGwkmmaxCGK2mWZo5JLNF0vlf5/n95rNE6NJ3kWEkSIALCZ3IyRPyGpx8cx9l9RESotkRECouVTRezxQrAc2stz5aWVv8Abk+2ePJhpLZYwITzaylOzMvOQn1MPpSecoui9vgnIHOpftV7lvnH1S27rAlM4au1N1dfCRlde9SCPtEDo2V5yu6SslLDg72JqN5K7lB7CST9CTzAYpatNKi+C6q47mAI9spLXjSW3xtZgbqp2S+TT3G3YWzn0wMnk70Xt8ahIutL9q3evgDvzEH6Jl1yFclei9nhTWI51ZrjyEuq/bnPcRJrAh3KjpPZYTZg86uwTtyLznPd4K/Tlc6m6M+EYyihF1DZ36stPnEHsJsv0pseUvSe2xhQHm0QKY6s3hOe+5C/Qkh5ItGWWriCPCIpJ3LZnI7CSo+hAj/KZo7ZY1nA5tZRUHVmHNcesA/Tm65ItJb62HJ42qp9iP8A+v7ZteVbR2fCrVA30XF/IqWVv92zPolcasaS+D4qjVvZVYB/IbmvfuBJ9AgX7ERA540r8fW87V98y2OS3xEecqe0Sp9K/H1vO1ffMydH6w4qgmSlWZEuTYBbXPE7xAv6UpyjYpKmOqFCCFCIxHAso53qvb6MwcRrVjnUq2JqWPGxC/aoBmJoilh2cDEVHpp0mnTDm3fe6+hWgS7kjwbHEVatualPJfrZ2UgD0IfWJa01+gcJh6VBFw1tkRmUqb5r/KLdJPXNhA5/1k8cxPn6/wB40lWj9DfCNDEqL1KVSrUTrIHhr6Vvu6wJFdZPHMT5+v8AeNLR5LPER5yp7RArHVfS5wuJp1vkg5XA6abbm77biO1RL8RgQCDcHeCOBB6RKM110N8FxboBam37Sn1ZWJ5o7jmHcB1ywuTDTO2w2xY8+hZe+mfAPosV+iOuBXeu3j+J8v8ApWWBySeJ1PPv93Slf67eP4ny/wClZYHJJ4nU8+/3dKBJ9P8AitfzNX3GnPonQWn/ABWv5mr7jTn0QL41N8Rw3mk9k1XKjSJwJI4LUps3dfL7WE2upviOG80nsm0xWHSojI4DIwKsDwIO4iBzorWIPVv38N3XL30FrPhsUoNOoocjfTYgOp6RY8e8XErrWPk+xFElqANalxAHxijqK/L713nqEh1akVJV1IYcVYEEd4O8QOicZhlqU3puLq6sjDrDAg/YZGP1dYD5r/zWlXaP1gxdH4qvUUDgpbMv1Guv2Sa6u8pRLBMWoAO7aoCAO2ovV2j1QLDwmHWnTSmvgoqotzc2UAC56dwkY5UfEG8ul70likEXG8GRPlR8Qby6XvQKhwfxieWnvCdE5x1j1znACZH6KrfuKn8p/wC0DofOOseuUZrwf+vxHlj3Fmr/AEVW/cVP5T/2njUplTlYFSOIIII7weEDO0f4J7/wERo/wT3/AICIFh6wUjTqtzem+7p7ZrqL5twB9Ili47AJVFnHcekTAoau01N7k+gS/TlV66n1nZOJab7jxh6sYBlYu3C1gO/rklnxSphRYDdPuVMl+9truLHFK6IiJGkIiIH4RMPEaMpvxEzYnsWmPHk1ifWo/QFP/L/3mTh9F016JnROpyXn9cRipHkPwC3CfsROEhERAREQPxlBFjvBnP8ArBo04bE1aPQjHL2oech+qROgZWfK7ouzUsQBx/ZP3i7IfVn9QgeuqOsmz0VXJPPw+ZUvv+N+Kv2Zyw7lleYDCNVqJSXwnZUHTvY2uewcfRPhKzBWUEhWylh0HLfLfuuZM+SnRe0xLViObRWw8upcC3cuf6wgWpg8MtKmlNBZUVVUdiiw9k8dL49aFCpWbhTVmt1kDcveTYemZkgPK1pPLRp4cHfUbO3kU+APexB+gYFXVajMxZjdmJZj1ljcn1kzfaM1xxeHpLSpMqot7DZqeJJJJPHeTPjUrQ4xWLSm4vTAZ6guRzVFrXG/exUemWh/oTR37j/y1v8AnArXG6742rTem7oUdSrDZrwIsbHoPbI5Lt/0Jo79x/5a3/OVtr9oNMListNctJ0VkFybW5rLckk7xf6UCztRdJ/CMFSYm7KNm/Xmp7rntIyn6U38q3kk0llq1cOTucCovlJuYDtKkfUlpQOeNK/H1vO1ffMsTkx0Rh62FdqtClUYVmAL00cgZKZtdhw3n1yu9K/H1vO1ffMtHkk8Tqeff7ulA39TVfAsCDhaAv8ANpIp9BUAj0SlNP4DYYmtRHBHYLfjl4rftykToKUxym4fLj3Pz0pv/tyf0QJbySYwthqlMm+zqXHYtQXt9YOfTJ1Kt5IMRatXp/ORH+oxB+8EtKBz/rJ45ifP1/vGlo8lniI85U9olXayeOYnz9f7xpaPJZ4iPOVPaIH5ym6G22F2qjn0Lv3ofjB6gG+jK41Q0z8FxSVCeYeZU8hrXPoNm+jL2ZQRY7wdxB6ZQutOiDhcTUpfJBzU+2m29e+29b9amB666n/r8R5f9KywOSTxOp59/u6UqerULG7Ek7hc8dwAH2AS2OSTxOp59/u6UCT6f8Vr+Zq+4059E6C0/wCK1/M1fcac+iBfGpviOG80nsnnrLrTRwRpiqtRtoGIyBT4OW98zD5wnpqb4jhvNJ7JoOVfRbVMOlZRc0WObsR7Bm9BVPRc9EDO0Pr5hsTWSiiVgz5gCyoF5qlt5Dk8FPRJDjcBSrC1WmlQdToreq4nP+jsY9GqlVPCRgwvwNug9hFwe+W1gOUbBOoNRnpN0qUd9/YyA3HqgY+sfJ9hnpu9AGlUALABiUYgXylTfLfstbtlSgyztZ+USiaT08LmZnBXaFSqoDuJUHeW6twHTv4StcLh3qOtOmpZ2IVVHEk/5x6IF08neIZ9H0S28rnQeSjsqj0AAeiY3Kj4g3l0vem81e0YMNhqVG98i2JHAsSWcjsLEzR8qPiDeXS96BUOD+MTy094Touc6YP4xPLT3hOi4CUbr7/3DEeUn3aS8pRuvv8A3DEeUv3aQMDR/gnv/ARGj/BPf+AiB0DERARE+K1UKLk2ED7iaLEac+bw65jrppr8ZNGC6CeRSEliazB6VDbm9c2YkdqzWfqWtotG4IiJy6IiICIiAiIgIiICa3WLRC4rDvRY5c1rNa+VlIIa1xfeOF+F5sogVp+qpv4sfyD+ZJlqnoAYKhsg2clmdny5cxO4brm1lCjj0TcxASFa0ajPjMQaxxIUZVVV2JbKq9F84vzix4dMmsQIzqbqkMDtCam0aplF8mTKq33AZjxJ+wSTREBI7rlquMctMbTZtTYkNkz81hzltmHSFN79EkUQIDoXk7fD16dZcUCabA22BGYcGW+03XUkX7ZPoiBXOL5MC9R3+FAZmZrbAm2Yk2vtN/GSrVDV84Ki1I1NpmcvmyZLXVVtbMfm8e2byICRLXDUv4bVSoK2zKpkI2ee4DFh8oW8IyWxAhOrOoj4TELWGJDABlZdiVzKw4X2htvCnh0SbRECvdJ8mhq1qtX4SF2lR3tsb2zsWtfaC9r8ZKtVNCfA6GxL7TnM2bLk8Lotc+2biICRnXHVJcdsyKmzdLjNkz5lPySMw6QCDfpPXJNECtP1VN/Fj+QfzJL9UNXzgqLUjU2mZy+bJktdVW1sx+bx7ZvIgY+kMNtKVSne2dHS9r2zKRe3Txlefqqb+LH8g/mSy4gYWhcDsKFKjmzbNFTNbLewte1zb1zMZQRYi4O4g8COoz9iBA9N8mlGoxbD1NiTvyFcyfR3gr9o6rSPPyZY2+56BHl1B9mzluxAqvB8l9cn9rWpqP8A8Bqh/wBwW0nGruquGwYvTUs5FjUexcjqHQo7B2XvN5EBNRrVoX4ZhzRD7O7K2bLm8E3ta49s28QK3o8lxVlb4UDYg22B32N7fGSyIiAkE0/yeHE4ipX+EBNoQcuxzWsqrxzi/Dqk7iBXmG5NCot8JB33+Jt/7IlhxAREQEies2OJYKOHt3yWGQPTFTnG/WfRLPFrE22q8u0xTTDesTPgMZ8gxNHTL2zcJiSDJfobFZlseIkFp8RJVq43OPcPxlbk0jrtb4t57aSGIiZzTIiICIiAiIgIiICIiAiIgIiICIiAiIgIiICIiAiIgIiICIiAiIgIiICImHpXSdLD0zUqtlUWHSSxPBVA3sT1CBmRNCmmsUwzJgauXo2lWjTc/QLEjuNpkaI08ld3pFXpVqYBelVADAH5SkEhl7QekdYgbaJ+MwAJJsBvJPADrM0mgNZqWKdkVHQhRUTOANrSLMoqoL3y3HT1iBvIn47AAkmwG8k7gAOkzQUtZWrXOFw1SugJG1ulKkxG45Gc3cXvvAtAkETQprJkqJTxNCphzUOWmzFHpOx4IHQmzHoBAmbpjS64c0Qys22rJRGW25nvZmueG6BsYia7HaXWlXw9AqxbEbXKRay7JQxzdO+/RA2MTVaf00MMKZ2bVDVqLSRUKglmBI3sQBwtx6Z4fpnE/wABX/m4T82BvImJo3FPUUmpReiQbZXamxIsDmBpswtvI433RAy4iICRDWfAEMWA3GS+eWIoK4swuJLiydLbRZsf+ldKrNNlO7/5MuiS3Rvkoxmr2+67xPLD6IsZof0VmNsz+a0TppUwdQ8FMl2ruCNNLtxPsnthdHW8L1CbECVM2ftHWF3Bx+k9pIiJVWyIiAiIgIiICIiAiIgIiICIiAiIgIiICIiAiIgIiICIiAiIgIiICIiAkT0qNppbDU33pSo1KyjoNQsVvbpIABHVJZNFrJoipUeliMOVGIoElQ18tRGFnpuRwuOB6PTcBvZ5fB0z58q57Zc2UZst75c3G1+iR1tc0Q5a1CrTq8Cl6T7+pWV7EdptMzRVfFVarVag2OHy2p0jkeoxvfa1GW4XduCgn+4Y+ttVqpp4KmSGxF9oRxp4dfjG7C3gDrzGeeteCNFKOKoLzsJ8hflYewWpT9CgEX4ZZ4aI0CuKarisXTu9ViKaFviqKXVF5ptc7yd/TNl/pHBfuF+s/wDeBrtfMcH0dmptzKxornH7uoQSe4jd6ZKcNQWmiogAVQFUDgABYASIYHQRNPFaOqg7Dw8O9wSqsc2W173R7ceNzMmjp+thUFPG0mJUWFakyMlUD5RUsGVusWte8CS18OjgB1VgCCAyhgCOBF+ntkY5QHI+BFVLEYygQoIBYgPZQTuF+G+ey6WxGLKDCqaVIMDUrVNmSVHFKVMFjc/Oa1u2feuOFd2wWQXyYug7bwLKM1zvO/0QPf8AS+L/AICp/Pw3/OaXH4urU0jo/a4dqNjirZnpPmvS322bG1rDj1ybSO6dwrtj9HuouqHFZjcbs1IAbibnf1QMXlAcj4EVUsRjKJCggFiA9lBJABPDfumw/S+K/gKv8/C/mTE15pORhXVC+yxVKqwUqDlQMTbMQCfTPX/VY/hcR68N+dA3Oj67umapSak1zzGZGNuu6Ej7YmFg9OCopOxqrY2s2xvwBvzahFt8QP/Z"/>
          <p:cNvSpPr>
            <a:spLocks noChangeAspect="1" noChangeArrowheads="1"/>
          </p:cNvSpPr>
          <p:nvPr/>
        </p:nvSpPr>
        <p:spPr bwMode="auto">
          <a:xfrm>
            <a:off x="261938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AutoShape 6" descr="data:image/jpeg;base64,/9j/4AAQSkZJRgABAQAAAQABAAD/2wCEAAkGBxITEhUUExQWFhUWGBQWFxcVFBQWFxUXFRcXFxcUExcYHSggGBooHRgUJDEhJSkrLi4uFx8zOD8sNygtLisBCgoKDg0NGxAQGiwlHCQsLDI0LC8sLCwtLCwsLCwvLCwvLCw3LCwsLDQsLCwsLCwsLCwsLCwsLCwsLCwsLCwsLP/AABEIAG8BxAMBIgACEQEDEQH/xAAcAAEAAgMBAQEAAAAAAAAAAAAABgcEBQgDAgH/xABJEAACAQICBQYICgkDBQEAAAABAgADEQQSBQYTITEHIkFRYXEyNHJzgZGxshQzQlKCkqGzwdMVFyNTVJPC0fAWotIkNaPD4WL/xAAZAQEAAwEBAAAAAAAAAAAAAAAAAwQFAgH/xAAfEQEAAgIDAQEBAQAAAAAAAAAAAQIDEQQSMSFBFBP/2gAMAwEAAhEDEQA/ALxiIgIiICIiAiJ44qtlW/qnsRt5M6jb5xWLCd/+cZp8RpUnpmBjcWTvmqq4gy7jwR+qOXkT+NydInrmRQ0sw7ZGNqZ6U8QRJZwxpBGeYlO8Hjlqd8y5B6OLK2YHf7ZLtHYsVEB9cp5sXT7Hi9hzd/k+sqIiQLBERAREQEREBERAREQEREBERAREQEREBERAREQEREBERAREQEREBERAREQEREBERAREQEREBERAREQEREBNLp+tbd6PXv8A7TdSOazbiD/nCTYI3dDyJ1SWixlSYU9a9S88pp1jUMi07kiInrx9BpKNVmIG/gxNvVx9YkewmHDHfwkr0avOUDgJX5Ex10s8as9ttzERM1qkwdM6TTDUWrOGKLa+QAkXIW9iRuuRM6eGPwi1ab0n8F1ZD3MLbu2BE/1l4L5tb6i/8pLcFilq00qIbq6q6nsYXHtnPOLwzUqj038JGZG71JBt2bpbPJZpLaYQ0iedRYr25H5yn15h9GBM4ia3WPSXwfDVa3SinL2ueag+sVgaPF8oeDp1HQiqSjMhKopBKkg2ObeLibvQGmqeLpmrSDhQxXngC5AFyLE7t9vQZQSgk2FyTuHSST7TL/1e0aMNhqVEfIUBrdLHe59LEmBsZFtO69YbC1moulVmUKSaa0yBmFwDmcG9iDw6RJJia600Z2NlRWZj1BRcn1Cc96SxrVqtSq3GozOey5uB3AWHogWrhuUrCO6ps665mVczLSyrmIF2tUJsL790mk5wrUipZWBBBKsDxBBsQe28vfVLSfwjCUapN2K5X8tOax9JF/TA3ERECFYjlKwiOyGliLqzKbLStdSQbftOG6fH60MJ+6xH1aP5krDSvx9bztX3zJFq1qO+Lo7ZayoMzLYoSeb03BgS39aGE/dYj6tL8ybHR2vuBqkLtDTJ4bVSo9Lb1HpMiVbkurgHLXpsegFWUH0i9vVITjsG9Go1OouV0NmB6On0i1jfqMDokGfsrvko02zB8K5vkXPTvxCXCsncCVt5R6AJYkCG47lGwtKrUptSrlqbuhIWlYlGKki9QG26eH60MJ+6xH1aX5krjWTxzE+fr/eNMOph2VUcjmvmynryGzDvFx6xA6Jo1VdQykFWAYEcCCLgj0T7kH5K9M7SgcOx51Hwe2m3D1G47Blk4gRHSvKDhqFZ6L065ZDlJVaRUmwO69QHp6pudXNPU8ZSNWmrqocpaoFBuArXGViLc4SntdvH8T5f9KywOSTxOp59/u6UCYYzECnTeoQSEVnIHEhQSQL9O6Qz9aGE/dYj6tL8ySrT/itfzNX3GnPogdD6Lxy16NOqoIWooYBrXAO+xsSL+mZU02pviOG80nsnrrLpYYXDVK1rlRZQel2IVQey5F+y8BpvWHDYUDbVApO8KLs57Qo327eEilflRoA8yhUbyii+wtKyxmKeo7VKjFnY3ZjxJ/AdnRJ7oPk0L0w+IqlCwB2aKLrf5zNuv2AbuswNjhuVGgTz6FVe1Sj277kSX6H0zQxKZ6FQOBxG8Mp6mU7xKy1s1BbDUzWpVDURfDVgA6jhmuNzDr3C3HujGhNK1MLWWtTO9eI6HX5SN2H7DY9EDoOa3T+mUwlE1qiuygqtkClrsbDwiB9sz6FUOqsu8MAw7iLiRXlR8Qby6XvQMalym4RmCiliN5A8Gl0m2/8AaSbTnTB/GJ5ae8J0XASJaW5QMNh6z0Xp1yyGxKrTKncDuvUB6eqS2UVrz4/iPLHuLAsOjyj4VhcUq/VvWl+ZErDR/gnv/ARA6AJtxnmuJQmwYeuRfTmliXZQdym1vaTNOuLYHjLdOLMxuVO/LittRCxYml1e0gXGU9Vx+Im6la9JrOpWaXi9dwRETl2TV6ewmdO3/LfjNpPxluLGdUt1nbm9e1dK7q4Rwd4+0THew4kD0j8JK9LaMPEbxIxicJNTHki0MjLimksOpjAOFz9gnzTqsx6u6enwSZWGwkmmaxCGK2mWZo5JLNF0vlf5/n95rNE6NJ3kWEkSIALCZ3IyRPyGpx8cx9l9RESotkRECouVTRezxQrAc2stz5aWVv8Abk+2ePJhpLZYwITzaylOzMvOQn1MPpSecoui9vgnIHOpftV7lvnH1S27rAlM4au1N1dfCRlde9SCPtEDo2V5yu6SslLDg72JqN5K7lB7CST9CTzAYpatNKi+C6q47mAI9spLXjSW3xtZgbqp2S+TT3G3YWzn0wMnk70Xt8ahIutL9q3evgDvzEH6Jl1yFclei9nhTWI51ZrjyEuq/bnPcRJrAh3KjpPZYTZg86uwTtyLznPd4K/Tlc6m6M+EYyihF1DZ36stPnEHsJsv0pseUvSe2xhQHm0QKY6s3hOe+5C/Qkh5ItGWWriCPCIpJ3LZnI7CSo+hAj/KZo7ZY1nA5tZRUHVmHNcesA/Tm65ItJb62HJ42qp9iP8A+v7ZteVbR2fCrVA30XF/IqWVv92zPolcasaS+D4qjVvZVYB/IbmvfuBJ9AgX7ERA540r8fW87V98y2OS3xEecqe0Sp9K/H1vO1ffMydH6w4qgmSlWZEuTYBbXPE7xAv6UpyjYpKmOqFCCFCIxHAso53qvb6MwcRrVjnUq2JqWPGxC/aoBmJoilh2cDEVHpp0mnTDm3fe6+hWgS7kjwbHEVatualPJfrZ2UgD0IfWJa01+gcJh6VBFw1tkRmUqb5r/KLdJPXNhA5/1k8cxPn6/wB40lWj9DfCNDEqL1KVSrUTrIHhr6Vvu6wJFdZPHMT5+v8AeNLR5LPER5yp7RArHVfS5wuJp1vkg5XA6abbm77biO1RL8RgQCDcHeCOBB6RKM110N8FxboBam37Sn1ZWJ5o7jmHcB1ywuTDTO2w2xY8+hZe+mfAPosV+iOuBXeu3j+J8v8ApWWBySeJ1PPv93Slf67eP4ny/wClZYHJJ4nU8+/3dKBJ9P8AitfzNX3GnPonQWn/ABWv5mr7jTn0QL41N8Rw3mk9k1XKjSJwJI4LUps3dfL7WE2upviOG80nsm0xWHSojI4DIwKsDwIO4iBzorWIPVv38N3XL30FrPhsUoNOoocjfTYgOp6RY8e8XErrWPk+xFElqANalxAHxijqK/L713nqEh1akVJV1IYcVYEEd4O8QOicZhlqU3puLq6sjDrDAg/YZGP1dYD5r/zWlXaP1gxdH4qvUUDgpbMv1Guv2Sa6u8pRLBMWoAO7aoCAO2ovV2j1QLDwmHWnTSmvgoqotzc2UAC56dwkY5UfEG8ul70likEXG8GRPlR8Qby6XvQKhwfxieWnvCdE5x1j1znACZH6KrfuKn8p/wC0DofOOseuUZrwf+vxHlj3Fmr/AEVW/cVP5T/2njUplTlYFSOIIII7weEDO0f4J7/wERo/wT3/AICIFh6wUjTqtzem+7p7ZrqL5twB9Ili47AJVFnHcekTAoau01N7k+gS/TlV66n1nZOJab7jxh6sYBlYu3C1gO/rklnxSphRYDdPuVMl+9truLHFK6IiJGkIiIH4RMPEaMpvxEzYnsWmPHk1ifWo/QFP/L/3mTh9F016JnROpyXn9cRipHkPwC3CfsROEhERAREQPxlBFjvBnP8ArBo04bE1aPQjHL2oech+qROgZWfK7ouzUsQBx/ZP3i7IfVn9QgeuqOsmz0VXJPPw+ZUvv+N+Kv2Zyw7lleYDCNVqJSXwnZUHTvY2uewcfRPhKzBWUEhWylh0HLfLfuuZM+SnRe0xLViObRWw8upcC3cuf6wgWpg8MtKmlNBZUVVUdiiw9k8dL49aFCpWbhTVmt1kDcveTYemZkgPK1pPLRp4cHfUbO3kU+APexB+gYFXVajMxZjdmJZj1ljcn1kzfaM1xxeHpLSpMqot7DZqeJJJJPHeTPjUrQ4xWLSm4vTAZ6guRzVFrXG/exUemWh/oTR37j/y1v8AnArXG6742rTem7oUdSrDZrwIsbHoPbI5Lt/0Jo79x/5a3/OVtr9oNMListNctJ0VkFybW5rLckk7xf6UCztRdJ/CMFSYm7KNm/Xmp7rntIyn6U38q3kk0llq1cOTucCovlJuYDtKkfUlpQOeNK/H1vO1ffMsTkx0Rh62FdqtClUYVmAL00cgZKZtdhw3n1yu9K/H1vO1ffMtHkk8Tqeff7ulA39TVfAsCDhaAv8ANpIp9BUAj0SlNP4DYYmtRHBHYLfjl4rftykToKUxym4fLj3Pz0pv/tyf0QJbySYwthqlMm+zqXHYtQXt9YOfTJ1Kt5IMRatXp/ORH+oxB+8EtKBz/rJ45ifP1/vGlo8lniI85U9olXayeOYnz9f7xpaPJZ4iPOVPaIH5ym6G22F2qjn0Lv3ofjB6gG+jK41Q0z8FxSVCeYeZU8hrXPoNm+jL2ZQRY7wdxB6ZQutOiDhcTUpfJBzU+2m29e+29b9amB666n/r8R5f9KywOSTxOp59/u6UqerULG7Ek7hc8dwAH2AS2OSTxOp59/u6UCT6f8Vr+Zq+4059E6C0/wCK1/M1fcac+iBfGpviOG80nsnnrLrTRwRpiqtRtoGIyBT4OW98zD5wnpqb4jhvNJ7JoOVfRbVMOlZRc0WObsR7Bm9BVPRc9EDO0Pr5hsTWSiiVgz5gCyoF5qlt5Dk8FPRJDjcBSrC1WmlQdToreq4nP+jsY9GqlVPCRgwvwNug9hFwe+W1gOUbBOoNRnpN0qUd9/YyA3HqgY+sfJ9hnpu9AGlUALABiUYgXylTfLfstbtlSgyztZ+USiaT08LmZnBXaFSqoDuJUHeW6twHTv4StcLh3qOtOmpZ2IVVHEk/5x6IF08neIZ9H0S28rnQeSjsqj0AAeiY3Kj4g3l0vem81e0YMNhqVG98i2JHAsSWcjsLEzR8qPiDeXS96BUOD+MTy094Touc6YP4xPLT3hOi4CUbr7/3DEeUn3aS8pRuvv8A3DEeUv3aQMDR/gnv/ARGj/BPf+AiB0DERARE+K1UKLk2ED7iaLEac+bw65jrppr8ZNGC6CeRSEliazB6VDbm9c2YkdqzWfqWtotG4IiJy6IiICIiAiIgIiICa3WLRC4rDvRY5c1rNa+VlIIa1xfeOF+F5sogVp+qpv4sfyD+ZJlqnoAYKhsg2clmdny5cxO4brm1lCjj0TcxASFa0ajPjMQaxxIUZVVV2JbKq9F84vzix4dMmsQIzqbqkMDtCam0aplF8mTKq33AZjxJ+wSTREBI7rlquMctMbTZtTYkNkz81hzltmHSFN79EkUQIDoXk7fD16dZcUCabA22BGYcGW+03XUkX7ZPoiBXOL5MC9R3+FAZmZrbAm2Yk2vtN/GSrVDV84Ki1I1NpmcvmyZLXVVtbMfm8e2byICRLXDUv4bVSoK2zKpkI2ee4DFh8oW8IyWxAhOrOoj4TELWGJDABlZdiVzKw4X2htvCnh0SbRECvdJ8mhq1qtX4SF2lR3tsb2zsWtfaC9r8ZKtVNCfA6GxL7TnM2bLk8Lotc+2biICRnXHVJcdsyKmzdLjNkz5lPySMw6QCDfpPXJNECtP1VN/Fj+QfzJL9UNXzgqLUjU2mZy+bJktdVW1sx+bx7ZvIgY+kMNtKVSne2dHS9r2zKRe3Txlefqqb+LH8g/mSy4gYWhcDsKFKjmzbNFTNbLewte1zb1zMZQRYi4O4g8COoz9iBA9N8mlGoxbD1NiTvyFcyfR3gr9o6rSPPyZY2+56BHl1B9mzluxAqvB8l9cn9rWpqP8A8Bqh/wBwW0nGruquGwYvTUs5FjUexcjqHQo7B2XvN5EBNRrVoX4ZhzRD7O7K2bLm8E3ta49s28QK3o8lxVlb4UDYg22B32N7fGSyIiAkE0/yeHE4ipX+EBNoQcuxzWsqrxzi/Dqk7iBXmG5NCot8JB33+Jt/7IlhxAREQEies2OJYKOHt3yWGQPTFTnG/WfRLPFrE22q8u0xTTDesTPgMZ8gxNHTL2zcJiSDJfobFZlseIkFp8RJVq43OPcPxlbk0jrtb4t57aSGIiZzTIiICIiAiIgIiICIiAiIgIiICIiAiIgIiICIiAiIgIiICIiAiIgIiICImHpXSdLD0zUqtlUWHSSxPBVA3sT1CBmRNCmmsUwzJgauXo2lWjTc/QLEjuNpkaI08ld3pFXpVqYBelVADAH5SkEhl7QekdYgbaJ+MwAJJsBvJPADrM0mgNZqWKdkVHQhRUTOANrSLMoqoL3y3HT1iBvIn47AAkmwG8k7gAOkzQUtZWrXOFw1SugJG1ulKkxG45Gc3cXvvAtAkETQprJkqJTxNCphzUOWmzFHpOx4IHQmzHoBAmbpjS64c0Qys22rJRGW25nvZmueG6BsYia7HaXWlXw9AqxbEbXKRay7JQxzdO+/RA2MTVaf00MMKZ2bVDVqLSRUKglmBI3sQBwtx6Z4fpnE/wABX/m4T82BvImJo3FPUUmpReiQbZXamxIsDmBpswtvI433RAy4iICRDWfAEMWA3GS+eWIoK4swuJLiydLbRZsf+ldKrNNlO7/5MuiS3Rvkoxmr2+67xPLD6IsZof0VmNsz+a0TppUwdQ8FMl2ruCNNLtxPsnthdHW8L1CbECVM2ftHWF3Bx+k9pIiJVWyIiAiIgIiICIiAiIgIiICIiAiIgIiICIiAiIgIiICIiAiIgIiICIiAkT0qNppbDU33pSo1KyjoNQsVvbpIABHVJZNFrJoipUeliMOVGIoElQ18tRGFnpuRwuOB6PTcBvZ5fB0z58q57Zc2UZst75c3G1+iR1tc0Q5a1CrTq8Cl6T7+pWV7EdptMzRVfFVarVag2OHy2p0jkeoxvfa1GW4XduCgn+4Y+ttVqpp4KmSGxF9oRxp4dfjG7C3gDrzGeeteCNFKOKoLzsJ8hflYewWpT9CgEX4ZZ4aI0CuKarisXTu9ViKaFviqKXVF5ptc7yd/TNl/pHBfuF+s/wDeBrtfMcH0dmptzKxornH7uoQSe4jd6ZKcNQWmiogAVQFUDgABYASIYHQRNPFaOqg7Dw8O9wSqsc2W173R7ceNzMmjp+thUFPG0mJUWFakyMlUD5RUsGVusWte8CS18OjgB1VgCCAyhgCOBF+ntkY5QHI+BFVLEYygQoIBYgPZQTuF+G+ey6WxGLKDCqaVIMDUrVNmSVHFKVMFjc/Oa1u2feuOFd2wWQXyYug7bwLKM1zvO/0QPf8AS+L/AICp/Pw3/OaXH4urU0jo/a4dqNjirZnpPmvS322bG1rDj1ybSO6dwrtj9HuouqHFZjcbs1IAbibnf1QMXlAcj4EVUsRjKJCggFiA9lBJABPDfumw/S+K/gKv8/C/mTE15pORhXVC+yxVKqwUqDlQMTbMQCfTPX/VY/hcR68N+dA3Oj67umapSak1zzGZGNuu6Ej7YmFg9OCopOxqrY2s2xvwBvzahFt8QP/Z"/>
          <p:cNvSpPr>
            <a:spLocks noChangeAspect="1" noChangeArrowheads="1"/>
          </p:cNvSpPr>
          <p:nvPr/>
        </p:nvSpPr>
        <p:spPr bwMode="auto">
          <a:xfrm>
            <a:off x="414338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8" descr="data:image/jpeg;base64,/9j/4AAQSkZJRgABAQAAAQABAAD/2wCEAAkGBxITEhUUExQWFhUWGBQWFxcVFBQWFxUXFRcXFxcUExcYHSggGBooHRgUJDEhJSkrLi4uFx8zOD8sNygtLisBCgoKDg0NGxAQGiwlHCQsLDI0LC8sLCwtLCwsLCwvLCwvLCw3LCwsLDQsLCwsLCwsLCwsLCwsLCwsLCwsLCwsLP/AABEIAG8BxAMBIgACEQEDEQH/xAAcAAEAAgMBAQEAAAAAAAAAAAAABgcEBQgDAgH/xABJEAACAQICBQYICgkDBQEAAAABAgADEQQSBQYTITEHIkFRYXEyNHJzgZGxshQzQlKCkqGzwdMVFyNTVJPC0fAWotIkNaPD4WL/xAAZAQEAAwEBAAAAAAAAAAAAAAAAAwQFAgH/xAAfEQEAAgIDAQEBAQAAAAAAAAAAAQIDEQQSMSFBFBP/2gAMAwEAAhEDEQA/ALxiIgIiICIiAiJ44qtlW/qnsRt5M6jb5xWLCd/+cZp8RpUnpmBjcWTvmqq4gy7jwR+qOXkT+NydInrmRQ0sw7ZGNqZ6U8QRJZwxpBGeYlO8Hjlqd8y5B6OLK2YHf7ZLtHYsVEB9cp5sXT7Hi9hzd/k+sqIiQLBERAREQEREBERAREQEREBERAREQEREBERAREQEREBERAREQEREBERAREQEREBERAREQEREBERAREQEREBNLp+tbd6PXv8A7TdSOazbiD/nCTYI3dDyJ1SWixlSYU9a9S88pp1jUMi07kiInrx9BpKNVmIG/gxNvVx9YkewmHDHfwkr0avOUDgJX5Ex10s8as9ttzERM1qkwdM6TTDUWrOGKLa+QAkXIW9iRuuRM6eGPwi1ab0n8F1ZD3MLbu2BE/1l4L5tb6i/8pLcFilq00qIbq6q6nsYXHtnPOLwzUqj038JGZG71JBt2bpbPJZpLaYQ0iedRYr25H5yn15h9GBM4ia3WPSXwfDVa3SinL2ueag+sVgaPF8oeDp1HQiqSjMhKopBKkg2ObeLibvQGmqeLpmrSDhQxXngC5AFyLE7t9vQZQSgk2FyTuHSST7TL/1e0aMNhqVEfIUBrdLHe59LEmBsZFtO69YbC1moulVmUKSaa0yBmFwDmcG9iDw6RJJia600Z2NlRWZj1BRcn1Cc96SxrVqtSq3GozOey5uB3AWHogWrhuUrCO6ps665mVczLSyrmIF2tUJsL790mk5wrUipZWBBBKsDxBBsQe28vfVLSfwjCUapN2K5X8tOax9JF/TA3ERECFYjlKwiOyGliLqzKbLStdSQbftOG6fH60MJ+6xH1aP5krDSvx9bztX3zJFq1qO+Lo7ZayoMzLYoSeb03BgS39aGE/dYj6tL8ybHR2vuBqkLtDTJ4bVSo9Lb1HpMiVbkurgHLXpsegFWUH0i9vVITjsG9Go1OouV0NmB6On0i1jfqMDokGfsrvko02zB8K5vkXPTvxCXCsncCVt5R6AJYkCG47lGwtKrUptSrlqbuhIWlYlGKki9QG26eH60MJ+6xH1aX5krjWTxzE+fr/eNMOph2VUcjmvmynryGzDvFx6xA6Jo1VdQykFWAYEcCCLgj0T7kH5K9M7SgcOx51Hwe2m3D1G47Blk4gRHSvKDhqFZ6L065ZDlJVaRUmwO69QHp6pudXNPU8ZSNWmrqocpaoFBuArXGViLc4SntdvH8T5f9KywOSTxOp59/u6UCYYzECnTeoQSEVnIHEhQSQL9O6Qz9aGE/dYj6tL8ySrT/itfzNX3GnPogdD6Lxy16NOqoIWooYBrXAO+xsSL+mZU02pviOG80nsnrrLpYYXDVK1rlRZQel2IVQey5F+y8BpvWHDYUDbVApO8KLs57Qo327eEilflRoA8yhUbyii+wtKyxmKeo7VKjFnY3ZjxJ/AdnRJ7oPk0L0w+IqlCwB2aKLrf5zNuv2AbuswNjhuVGgTz6FVe1Sj277kSX6H0zQxKZ6FQOBxG8Mp6mU7xKy1s1BbDUzWpVDURfDVgA6jhmuNzDr3C3HujGhNK1MLWWtTO9eI6HX5SN2H7DY9EDoOa3T+mUwlE1qiuygqtkClrsbDwiB9sz6FUOqsu8MAw7iLiRXlR8Qby6XvQMalym4RmCiliN5A8Gl0m2/8AaSbTnTB/GJ5ae8J0XASJaW5QMNh6z0Xp1yyGxKrTKncDuvUB6eqS2UVrz4/iPLHuLAsOjyj4VhcUq/VvWl+ZErDR/gnv/ARA6AJtxnmuJQmwYeuRfTmliXZQdym1vaTNOuLYHjLdOLMxuVO/LittRCxYml1e0gXGU9Vx+Im6la9JrOpWaXi9dwRETl2TV6ewmdO3/LfjNpPxluLGdUt1nbm9e1dK7q4Rwd4+0THew4kD0j8JK9LaMPEbxIxicJNTHki0MjLimksOpjAOFz9gnzTqsx6u6enwSZWGwkmmaxCGK2mWZo5JLNF0vlf5/n95rNE6NJ3kWEkSIALCZ3IyRPyGpx8cx9l9RESotkRECouVTRezxQrAc2stz5aWVv8Abk+2ePJhpLZYwITzaylOzMvOQn1MPpSecoui9vgnIHOpftV7lvnH1S27rAlM4au1N1dfCRlde9SCPtEDo2V5yu6SslLDg72JqN5K7lB7CST9CTzAYpatNKi+C6q47mAI9spLXjSW3xtZgbqp2S+TT3G3YWzn0wMnk70Xt8ahIutL9q3evgDvzEH6Jl1yFclei9nhTWI51ZrjyEuq/bnPcRJrAh3KjpPZYTZg86uwTtyLznPd4K/Tlc6m6M+EYyihF1DZ36stPnEHsJsv0pseUvSe2xhQHm0QKY6s3hOe+5C/Qkh5ItGWWriCPCIpJ3LZnI7CSo+hAj/KZo7ZY1nA5tZRUHVmHNcesA/Tm65ItJb62HJ42qp9iP8A+v7ZteVbR2fCrVA30XF/IqWVv92zPolcasaS+D4qjVvZVYB/IbmvfuBJ9AgX7ERA540r8fW87V98y2OS3xEecqe0Sp9K/H1vO1ffMydH6w4qgmSlWZEuTYBbXPE7xAv6UpyjYpKmOqFCCFCIxHAso53qvb6MwcRrVjnUq2JqWPGxC/aoBmJoilh2cDEVHpp0mnTDm3fe6+hWgS7kjwbHEVatualPJfrZ2UgD0IfWJa01+gcJh6VBFw1tkRmUqb5r/KLdJPXNhA5/1k8cxPn6/wB40lWj9DfCNDEqL1KVSrUTrIHhr6Vvu6wJFdZPHMT5+v8AeNLR5LPER5yp7RArHVfS5wuJp1vkg5XA6abbm77biO1RL8RgQCDcHeCOBB6RKM110N8FxboBam37Sn1ZWJ5o7jmHcB1ywuTDTO2w2xY8+hZe+mfAPosV+iOuBXeu3j+J8v8ApWWBySeJ1PPv93Slf67eP4ny/wClZYHJJ4nU8+/3dKBJ9P8AitfzNX3GnPonQWn/ABWv5mr7jTn0QL41N8Rw3mk9k1XKjSJwJI4LUps3dfL7WE2upviOG80nsm0xWHSojI4DIwKsDwIO4iBzorWIPVv38N3XL30FrPhsUoNOoocjfTYgOp6RY8e8XErrWPk+xFElqANalxAHxijqK/L713nqEh1akVJV1IYcVYEEd4O8QOicZhlqU3puLq6sjDrDAg/YZGP1dYD5r/zWlXaP1gxdH4qvUUDgpbMv1Guv2Sa6u8pRLBMWoAO7aoCAO2ovV2j1QLDwmHWnTSmvgoqotzc2UAC56dwkY5UfEG8ul70likEXG8GRPlR8Qby6XvQKhwfxieWnvCdE5x1j1znACZH6KrfuKn8p/wC0DofOOseuUZrwf+vxHlj3Fmr/AEVW/cVP5T/2njUplTlYFSOIIII7weEDO0f4J7/wERo/wT3/AICIFh6wUjTqtzem+7p7ZrqL5twB9Ili47AJVFnHcekTAoau01N7k+gS/TlV66n1nZOJab7jxh6sYBlYu3C1gO/rklnxSphRYDdPuVMl+9truLHFK6IiJGkIiIH4RMPEaMpvxEzYnsWmPHk1ifWo/QFP/L/3mTh9F016JnROpyXn9cRipHkPwC3CfsROEhERAREQPxlBFjvBnP8ArBo04bE1aPQjHL2oech+qROgZWfK7ouzUsQBx/ZP3i7IfVn9QgeuqOsmz0VXJPPw+ZUvv+N+Kv2Zyw7lleYDCNVqJSXwnZUHTvY2uewcfRPhKzBWUEhWylh0HLfLfuuZM+SnRe0xLViObRWw8upcC3cuf6wgWpg8MtKmlNBZUVVUdiiw9k8dL49aFCpWbhTVmt1kDcveTYemZkgPK1pPLRp4cHfUbO3kU+APexB+gYFXVajMxZjdmJZj1ljcn1kzfaM1xxeHpLSpMqot7DZqeJJJJPHeTPjUrQ4xWLSm4vTAZ6guRzVFrXG/exUemWh/oTR37j/y1v8AnArXG6742rTem7oUdSrDZrwIsbHoPbI5Lt/0Jo79x/5a3/OVtr9oNMListNctJ0VkFybW5rLckk7xf6UCztRdJ/CMFSYm7KNm/Xmp7rntIyn6U38q3kk0llq1cOTucCovlJuYDtKkfUlpQOeNK/H1vO1ffMsTkx0Rh62FdqtClUYVmAL00cgZKZtdhw3n1yu9K/H1vO1ffMtHkk8Tqeff7ulA39TVfAsCDhaAv8ANpIp9BUAj0SlNP4DYYmtRHBHYLfjl4rftykToKUxym4fLj3Pz0pv/tyf0QJbySYwthqlMm+zqXHYtQXt9YOfTJ1Kt5IMRatXp/ORH+oxB+8EtKBz/rJ45ifP1/vGlo8lniI85U9olXayeOYnz9f7xpaPJZ4iPOVPaIH5ym6G22F2qjn0Lv3ofjB6gG+jK41Q0z8FxSVCeYeZU8hrXPoNm+jL2ZQRY7wdxB6ZQutOiDhcTUpfJBzU+2m29e+29b9amB666n/r8R5f9KywOSTxOp59/u6UqerULG7Ek7hc8dwAH2AS2OSTxOp59/u6UCT6f8Vr+Zq+4059E6C0/wCK1/M1fcac+iBfGpviOG80nsnnrLrTRwRpiqtRtoGIyBT4OW98zD5wnpqb4jhvNJ7JoOVfRbVMOlZRc0WObsR7Bm9BVPRc9EDO0Pr5hsTWSiiVgz5gCyoF5qlt5Dk8FPRJDjcBSrC1WmlQdToreq4nP+jsY9GqlVPCRgwvwNug9hFwe+W1gOUbBOoNRnpN0qUd9/YyA3HqgY+sfJ9hnpu9AGlUALABiUYgXylTfLfstbtlSgyztZ+USiaT08LmZnBXaFSqoDuJUHeW6twHTv4StcLh3qOtOmpZ2IVVHEk/5x6IF08neIZ9H0S28rnQeSjsqj0AAeiY3Kj4g3l0vem81e0YMNhqVG98i2JHAsSWcjsLEzR8qPiDeXS96BUOD+MTy094Touc6YP4xPLT3hOi4CUbr7/3DEeUn3aS8pRuvv8A3DEeUv3aQMDR/gnv/ARGj/BPf+AiB0DERARE+K1UKLk2ED7iaLEac+bw65jrppr8ZNGC6CeRSEliazB6VDbm9c2YkdqzWfqWtotG4IiJy6IiICIiAiIgIiICa3WLRC4rDvRY5c1rNa+VlIIa1xfeOF+F5sogVp+qpv4sfyD+ZJlqnoAYKhsg2clmdny5cxO4brm1lCjj0TcxASFa0ajPjMQaxxIUZVVV2JbKq9F84vzix4dMmsQIzqbqkMDtCam0aplF8mTKq33AZjxJ+wSTREBI7rlquMctMbTZtTYkNkz81hzltmHSFN79EkUQIDoXk7fD16dZcUCabA22BGYcGW+03XUkX7ZPoiBXOL5MC9R3+FAZmZrbAm2Yk2vtN/GSrVDV84Ki1I1NpmcvmyZLXVVtbMfm8e2byICRLXDUv4bVSoK2zKpkI2ee4DFh8oW8IyWxAhOrOoj4TELWGJDABlZdiVzKw4X2htvCnh0SbRECvdJ8mhq1qtX4SF2lR3tsb2zsWtfaC9r8ZKtVNCfA6GxL7TnM2bLk8Lotc+2biICRnXHVJcdsyKmzdLjNkz5lPySMw6QCDfpPXJNECtP1VN/Fj+QfzJL9UNXzgqLUjU2mZy+bJktdVW1sx+bx7ZvIgY+kMNtKVSne2dHS9r2zKRe3Txlefqqb+LH8g/mSy4gYWhcDsKFKjmzbNFTNbLewte1zb1zMZQRYi4O4g8COoz9iBA9N8mlGoxbD1NiTvyFcyfR3gr9o6rSPPyZY2+56BHl1B9mzluxAqvB8l9cn9rWpqP8A8Bqh/wBwW0nGruquGwYvTUs5FjUexcjqHQo7B2XvN5EBNRrVoX4ZhzRD7O7K2bLm8E3ta49s28QK3o8lxVlb4UDYg22B32N7fGSyIiAkE0/yeHE4ipX+EBNoQcuxzWsqrxzi/Dqk7iBXmG5NCot8JB33+Jt/7IlhxAREQEies2OJYKOHt3yWGQPTFTnG/WfRLPFrE22q8u0xTTDesTPgMZ8gxNHTL2zcJiSDJfobFZlseIkFp8RJVq43OPcPxlbk0jrtb4t57aSGIiZzTIiICIiAiIgIiICIiAiIgIiICIiAiIgIiICIiAiIgIiICIiAiIgIiICImHpXSdLD0zUqtlUWHSSxPBVA3sT1CBmRNCmmsUwzJgauXo2lWjTc/QLEjuNpkaI08ld3pFXpVqYBelVADAH5SkEhl7QekdYgbaJ+MwAJJsBvJPADrM0mgNZqWKdkVHQhRUTOANrSLMoqoL3y3HT1iBvIn47AAkmwG8k7gAOkzQUtZWrXOFw1SugJG1ulKkxG45Gc3cXvvAtAkETQprJkqJTxNCphzUOWmzFHpOx4IHQmzHoBAmbpjS64c0Qys22rJRGW25nvZmueG6BsYia7HaXWlXw9AqxbEbXKRay7JQxzdO+/RA2MTVaf00MMKZ2bVDVqLSRUKglmBI3sQBwtx6Z4fpnE/wABX/m4T82BvImJo3FPUUmpReiQbZXamxIsDmBpswtvI433RAy4iICRDWfAEMWA3GS+eWIoK4swuJLiydLbRZsf+ldKrNNlO7/5MuiS3Rvkoxmr2+67xPLD6IsZof0VmNsz+a0TppUwdQ8FMl2ruCNNLtxPsnthdHW8L1CbECVM2ftHWF3Bx+k9pIiJVWyIiAiIgIiICIiAiIgIiICIiAiIgIiICIiAiIgIiICIiAiIgIiICIiAkT0qNppbDU33pSo1KyjoNQsVvbpIABHVJZNFrJoipUeliMOVGIoElQ18tRGFnpuRwuOB6PTcBvZ5fB0z58q57Zc2UZst75c3G1+iR1tc0Q5a1CrTq8Cl6T7+pWV7EdptMzRVfFVarVag2OHy2p0jkeoxvfa1GW4XduCgn+4Y+ttVqpp4KmSGxF9oRxp4dfjG7C3gDrzGeeteCNFKOKoLzsJ8hflYewWpT9CgEX4ZZ4aI0CuKarisXTu9ViKaFviqKXVF5ptc7yd/TNl/pHBfuF+s/wDeBrtfMcH0dmptzKxornH7uoQSe4jd6ZKcNQWmiogAVQFUDgABYASIYHQRNPFaOqg7Dw8O9wSqsc2W173R7ceNzMmjp+thUFPG0mJUWFakyMlUD5RUsGVusWte8CS18OjgB1VgCCAyhgCOBF+ntkY5QHI+BFVLEYygQoIBYgPZQTuF+G+ey6WxGLKDCqaVIMDUrVNmSVHFKVMFjc/Oa1u2feuOFd2wWQXyYug7bwLKM1zvO/0QPf8AS+L/AICp/Pw3/OaXH4urU0jo/a4dqNjirZnpPmvS322bG1rDj1ybSO6dwrtj9HuouqHFZjcbs1IAbibnf1QMXlAcj4EVUsRjKJCggFiA9lBJABPDfumw/S+K/gKv8/C/mTE15pORhXVC+yxVKqwUqDlQMTbMQCfTPX/VY/hcR68N+dA3Oj67umapSak1zzGZGNuu6Ej7YmFg9OCopOxqrY2s2xvwBvzahFt8QP/Z"/>
          <p:cNvSpPr>
            <a:spLocks noChangeAspect="1" noChangeArrowheads="1"/>
          </p:cNvSpPr>
          <p:nvPr/>
        </p:nvSpPr>
        <p:spPr bwMode="auto">
          <a:xfrm>
            <a:off x="566738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4" name="Picture 10" descr="Varnish Cach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570" y="4895554"/>
            <a:ext cx="4426414" cy="109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4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ontent Placeholder 2"/>
          <p:cNvSpPr>
            <a:spLocks noGrp="1"/>
          </p:cNvSpPr>
          <p:nvPr>
            <p:ph idx="1"/>
          </p:nvPr>
        </p:nvSpPr>
        <p:spPr>
          <a:xfrm>
            <a:off x="4797630" y="1534648"/>
            <a:ext cx="4346370" cy="462864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User request data</a:t>
            </a:r>
          </a:p>
          <a:p>
            <a:pPr lvl="1"/>
            <a:r>
              <a:rPr lang="en-US" dirty="0" smtClean="0"/>
              <a:t>Using a LB alias</a:t>
            </a:r>
          </a:p>
          <a:p>
            <a:endParaRPr lang="en-US" dirty="0" smtClean="0"/>
          </a:p>
          <a:p>
            <a:r>
              <a:rPr lang="en-US" dirty="0" smtClean="0"/>
              <a:t>Request can goes on different servers</a:t>
            </a:r>
          </a:p>
          <a:p>
            <a:endParaRPr lang="en-US" dirty="0"/>
          </a:p>
          <a:p>
            <a:r>
              <a:rPr lang="en-US" dirty="0" smtClean="0"/>
              <a:t>Web servers get data from the same DB</a:t>
            </a:r>
          </a:p>
          <a:p>
            <a:pPr lvl="1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8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Deployment model of </a:t>
            </a:r>
            <a:br>
              <a:rPr lang="en-US" sz="4000" dirty="0" smtClean="0"/>
            </a:br>
            <a:r>
              <a:rPr lang="en-US" sz="4000" dirty="0" smtClean="0"/>
              <a:t>monitoring applications</a:t>
            </a:r>
            <a:endParaRPr lang="en-GB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4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647505" y="1729776"/>
            <a:ext cx="3763950" cy="4242844"/>
            <a:chOff x="1965631" y="1707810"/>
            <a:chExt cx="3763950" cy="4242844"/>
          </a:xfrm>
        </p:grpSpPr>
        <p:sp>
          <p:nvSpPr>
            <p:cNvPr id="7" name="Can 6"/>
            <p:cNvSpPr/>
            <p:nvPr/>
          </p:nvSpPr>
          <p:spPr>
            <a:xfrm>
              <a:off x="3170712" y="5131257"/>
              <a:ext cx="1353788" cy="819397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Application DB</a:t>
              </a:r>
              <a:endParaRPr lang="en-GB" dirty="0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1965631" y="1707810"/>
              <a:ext cx="3763950" cy="985651"/>
              <a:chOff x="1965631" y="1707810"/>
              <a:chExt cx="3763950" cy="985651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65631" y="1707810"/>
                <a:ext cx="706318" cy="937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4447" y="1755763"/>
                <a:ext cx="706318" cy="937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23263" y="1755763"/>
                <a:ext cx="706318" cy="937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2719405" y="3311236"/>
              <a:ext cx="2256402" cy="1151908"/>
              <a:chOff x="2826237" y="3311236"/>
              <a:chExt cx="2256402" cy="1151908"/>
            </a:xfrm>
          </p:grpSpPr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6237" y="3311236"/>
                <a:ext cx="831206" cy="1151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1433" y="3311236"/>
                <a:ext cx="831206" cy="1151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cxnSp>
        <p:nvCxnSpPr>
          <p:cNvPr id="27" name="Straight Arrow Connector 26"/>
          <p:cNvCxnSpPr>
            <a:stCxn id="3075" idx="2"/>
            <a:endCxn id="3076" idx="0"/>
          </p:cNvCxnSpPr>
          <p:nvPr/>
        </p:nvCxnSpPr>
        <p:spPr>
          <a:xfrm>
            <a:off x="1000664" y="2667474"/>
            <a:ext cx="816218" cy="665728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23" idx="2"/>
            <a:endCxn id="3076" idx="0"/>
          </p:cNvCxnSpPr>
          <p:nvPr/>
        </p:nvCxnSpPr>
        <p:spPr>
          <a:xfrm flipH="1">
            <a:off x="1816882" y="2715427"/>
            <a:ext cx="712598" cy="617775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79" name="Straight Arrow Connector 3078"/>
          <p:cNvCxnSpPr>
            <a:stCxn id="24" idx="2"/>
            <a:endCxn id="3076" idx="0"/>
          </p:cNvCxnSpPr>
          <p:nvPr/>
        </p:nvCxnSpPr>
        <p:spPr>
          <a:xfrm flipH="1">
            <a:off x="1816882" y="2715427"/>
            <a:ext cx="2241414" cy="617775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81" name="Straight Arrow Connector 3080"/>
          <p:cNvCxnSpPr>
            <a:stCxn id="3075" idx="2"/>
            <a:endCxn id="25" idx="0"/>
          </p:cNvCxnSpPr>
          <p:nvPr/>
        </p:nvCxnSpPr>
        <p:spPr>
          <a:xfrm>
            <a:off x="1000664" y="2667474"/>
            <a:ext cx="2241414" cy="665728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83" name="Straight Arrow Connector 3082"/>
          <p:cNvCxnSpPr>
            <a:stCxn id="24" idx="2"/>
            <a:endCxn id="25" idx="0"/>
          </p:cNvCxnSpPr>
          <p:nvPr/>
        </p:nvCxnSpPr>
        <p:spPr>
          <a:xfrm flipH="1">
            <a:off x="3242078" y="2715427"/>
            <a:ext cx="816218" cy="617775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85" name="Straight Arrow Connector 3084"/>
          <p:cNvCxnSpPr>
            <a:stCxn id="23" idx="2"/>
            <a:endCxn id="25" idx="0"/>
          </p:cNvCxnSpPr>
          <p:nvPr/>
        </p:nvCxnSpPr>
        <p:spPr>
          <a:xfrm>
            <a:off x="2529480" y="2715427"/>
            <a:ext cx="712598" cy="617775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87" name="Straight Arrow Connector 3086"/>
          <p:cNvCxnSpPr>
            <a:stCxn id="3076" idx="2"/>
            <a:endCxn id="7" idx="1"/>
          </p:cNvCxnSpPr>
          <p:nvPr/>
        </p:nvCxnSpPr>
        <p:spPr>
          <a:xfrm>
            <a:off x="1816882" y="4485110"/>
            <a:ext cx="712598" cy="668113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89" name="Straight Arrow Connector 3088"/>
          <p:cNvCxnSpPr>
            <a:stCxn id="25" idx="2"/>
            <a:endCxn id="7" idx="1"/>
          </p:cNvCxnSpPr>
          <p:nvPr/>
        </p:nvCxnSpPr>
        <p:spPr>
          <a:xfrm flipH="1">
            <a:off x="2529480" y="4485110"/>
            <a:ext cx="712598" cy="668113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51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88"/>
            <a:ext cx="9144000" cy="11430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Memcached</a:t>
            </a:r>
            <a:endParaRPr lang="en-GB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5</a:t>
            </a:fld>
            <a:endParaRPr lang="en-US"/>
          </a:p>
        </p:txBody>
      </p:sp>
      <p:sp>
        <p:nvSpPr>
          <p:cNvPr id="8" name="Can 7"/>
          <p:cNvSpPr/>
          <p:nvPr/>
        </p:nvSpPr>
        <p:spPr>
          <a:xfrm>
            <a:off x="678593" y="5158610"/>
            <a:ext cx="1353788" cy="819397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 DB</a:t>
            </a:r>
            <a:endParaRPr lang="en-GB" dirty="0"/>
          </a:p>
        </p:txBody>
      </p:sp>
      <p:sp>
        <p:nvSpPr>
          <p:cNvPr id="17" name="Oval 16"/>
          <p:cNvSpPr/>
          <p:nvPr/>
        </p:nvSpPr>
        <p:spPr>
          <a:xfrm>
            <a:off x="375773" y="4342870"/>
            <a:ext cx="1959429" cy="33646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memcached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107" y="1033899"/>
            <a:ext cx="649605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84" y="2711691"/>
            <a:ext cx="831206" cy="115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91" y="1294722"/>
            <a:ext cx="706318" cy="93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889156" y="2315688"/>
            <a:ext cx="0" cy="2773642"/>
            <a:chOff x="889156" y="2315688"/>
            <a:chExt cx="0" cy="2773642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889156" y="2315688"/>
              <a:ext cx="0" cy="396003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889156" y="4041580"/>
              <a:ext cx="0" cy="301290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889156" y="4797631"/>
              <a:ext cx="0" cy="291699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1065306" y="2315688"/>
            <a:ext cx="0" cy="2773642"/>
            <a:chOff x="1065306" y="2325588"/>
            <a:chExt cx="0" cy="2773642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1065306" y="2325588"/>
              <a:ext cx="0" cy="396003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1065306" y="4051480"/>
              <a:ext cx="0" cy="301290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1065306" y="4807531"/>
              <a:ext cx="0" cy="291699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0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88"/>
            <a:ext cx="9144000" cy="1143000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Memcached</a:t>
            </a:r>
            <a:endParaRPr lang="en-GB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6</a:t>
            </a:fld>
            <a:endParaRPr lang="en-US"/>
          </a:p>
        </p:txBody>
      </p:sp>
      <p:sp>
        <p:nvSpPr>
          <p:cNvPr id="8" name="Can 7"/>
          <p:cNvSpPr/>
          <p:nvPr/>
        </p:nvSpPr>
        <p:spPr>
          <a:xfrm>
            <a:off x="678593" y="5158610"/>
            <a:ext cx="1353788" cy="819397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 DB</a:t>
            </a:r>
            <a:endParaRPr lang="en-GB" dirty="0"/>
          </a:p>
        </p:txBody>
      </p:sp>
      <p:sp>
        <p:nvSpPr>
          <p:cNvPr id="17" name="Oval 16"/>
          <p:cNvSpPr/>
          <p:nvPr/>
        </p:nvSpPr>
        <p:spPr>
          <a:xfrm>
            <a:off x="375773" y="4342870"/>
            <a:ext cx="1959429" cy="33646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memcached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0107" y="1033899"/>
            <a:ext cx="649605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524" y="4041580"/>
            <a:ext cx="55816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84" y="2711691"/>
            <a:ext cx="831206" cy="115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91" y="1294722"/>
            <a:ext cx="706318" cy="93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590" y="1294722"/>
            <a:ext cx="706318" cy="93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" name="Group 29"/>
          <p:cNvGrpSpPr/>
          <p:nvPr/>
        </p:nvGrpSpPr>
        <p:grpSpPr>
          <a:xfrm>
            <a:off x="889156" y="2315688"/>
            <a:ext cx="0" cy="2773642"/>
            <a:chOff x="889156" y="2315688"/>
            <a:chExt cx="0" cy="2773642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889156" y="2315688"/>
              <a:ext cx="0" cy="396003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889156" y="4041580"/>
              <a:ext cx="0" cy="301290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889156" y="4797631"/>
              <a:ext cx="0" cy="291699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1065306" y="2315688"/>
            <a:ext cx="0" cy="2773642"/>
            <a:chOff x="1065306" y="2325588"/>
            <a:chExt cx="0" cy="2773642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1065306" y="2325588"/>
              <a:ext cx="0" cy="396003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1065306" y="4051480"/>
              <a:ext cx="0" cy="301290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1065306" y="4807531"/>
              <a:ext cx="0" cy="291699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1611556" y="2315688"/>
            <a:ext cx="0" cy="2027182"/>
            <a:chOff x="889156" y="2315688"/>
            <a:chExt cx="0" cy="2027182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889156" y="2315688"/>
              <a:ext cx="0" cy="396003"/>
            </a:xfrm>
            <a:prstGeom prst="straightConnector1">
              <a:avLst/>
            </a:prstGeom>
            <a:ln w="38100" cmpd="sng"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889156" y="4041580"/>
              <a:ext cx="0" cy="301290"/>
            </a:xfrm>
            <a:prstGeom prst="straightConnector1">
              <a:avLst/>
            </a:prstGeom>
            <a:ln w="38100" cmpd="sng"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1787706" y="2315688"/>
            <a:ext cx="0" cy="2027182"/>
            <a:chOff x="1065306" y="2325588"/>
            <a:chExt cx="0" cy="2027182"/>
          </a:xfrm>
        </p:grpSpPr>
        <p:cxnSp>
          <p:nvCxnSpPr>
            <p:cNvPr id="43" name="Straight Arrow Connector 42"/>
            <p:cNvCxnSpPr/>
            <p:nvPr/>
          </p:nvCxnSpPr>
          <p:spPr>
            <a:xfrm>
              <a:off x="1065306" y="2325588"/>
              <a:ext cx="0" cy="396003"/>
            </a:xfrm>
            <a:prstGeom prst="straightConnector1">
              <a:avLst/>
            </a:prstGeom>
            <a:ln w="38100" cmpd="sng">
              <a:solidFill>
                <a:srgbClr val="00B05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1065306" y="4051480"/>
              <a:ext cx="0" cy="301290"/>
            </a:xfrm>
            <a:prstGeom prst="straightConnector1">
              <a:avLst/>
            </a:prstGeom>
            <a:ln w="38100" cmpd="sng">
              <a:solidFill>
                <a:srgbClr val="00B05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1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80138"/>
          </a:xfrm>
        </p:spPr>
        <p:txBody>
          <a:bodyPr/>
          <a:lstStyle/>
          <a:p>
            <a:r>
              <a:rPr lang="en-US" sz="4000" dirty="0" smtClean="0"/>
              <a:t>Consistent and efficient caching</a:t>
            </a:r>
            <a:endParaRPr lang="en-GB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7</a:t>
            </a:fld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1080534" y="1328528"/>
            <a:ext cx="2256402" cy="4194891"/>
            <a:chOff x="2719405" y="1755763"/>
            <a:chExt cx="2256402" cy="4194891"/>
          </a:xfrm>
        </p:grpSpPr>
        <p:sp>
          <p:nvSpPr>
            <p:cNvPr id="31" name="Can 30"/>
            <p:cNvSpPr/>
            <p:nvPr/>
          </p:nvSpPr>
          <p:spPr>
            <a:xfrm>
              <a:off x="3170712" y="5131257"/>
              <a:ext cx="1353788" cy="819397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Application DB</a:t>
              </a:r>
              <a:endParaRPr lang="en-GB" dirty="0"/>
            </a:p>
          </p:txBody>
        </p:sp>
        <p:pic>
          <p:nvPicPr>
            <p:cNvPr id="38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447" y="1755763"/>
              <a:ext cx="706318" cy="937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4" name="Group 33"/>
            <p:cNvGrpSpPr/>
            <p:nvPr/>
          </p:nvGrpSpPr>
          <p:grpSpPr>
            <a:xfrm>
              <a:off x="2719405" y="3311236"/>
              <a:ext cx="2256402" cy="1151908"/>
              <a:chOff x="2826237" y="3311236"/>
              <a:chExt cx="2256402" cy="1151908"/>
            </a:xfrm>
          </p:grpSpPr>
          <p:pic>
            <p:nvPicPr>
              <p:cNvPr id="35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6237" y="3311236"/>
                <a:ext cx="831206" cy="1151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1433" y="3311236"/>
                <a:ext cx="831206" cy="1151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cxnSp>
        <p:nvCxnSpPr>
          <p:cNvPr id="16" name="Straight Arrow Connector 15"/>
          <p:cNvCxnSpPr>
            <a:stCxn id="38" idx="2"/>
            <a:endCxn id="35" idx="0"/>
          </p:cNvCxnSpPr>
          <p:nvPr/>
        </p:nvCxnSpPr>
        <p:spPr>
          <a:xfrm flipH="1">
            <a:off x="1496137" y="2266226"/>
            <a:ext cx="712598" cy="617775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8" idx="2"/>
            <a:endCxn id="36" idx="0"/>
          </p:cNvCxnSpPr>
          <p:nvPr/>
        </p:nvCxnSpPr>
        <p:spPr>
          <a:xfrm>
            <a:off x="2208735" y="2266226"/>
            <a:ext cx="712598" cy="617775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-50414" y="3906002"/>
            <a:ext cx="1882240" cy="32261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memcached</a:t>
            </a:r>
            <a:endParaRPr lang="en-GB" dirty="0"/>
          </a:p>
        </p:txBody>
      </p:sp>
      <p:sp>
        <p:nvSpPr>
          <p:cNvPr id="42" name="Oval 41"/>
          <p:cNvSpPr/>
          <p:nvPr/>
        </p:nvSpPr>
        <p:spPr>
          <a:xfrm>
            <a:off x="2481980" y="3906002"/>
            <a:ext cx="1882240" cy="32261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memcached</a:t>
            </a:r>
            <a:endParaRPr lang="en-GB" dirty="0"/>
          </a:p>
        </p:txBody>
      </p:sp>
      <p:cxnSp>
        <p:nvCxnSpPr>
          <p:cNvPr id="44" name="Straight Arrow Connector 43"/>
          <p:cNvCxnSpPr>
            <a:stCxn id="41" idx="4"/>
            <a:endCxn id="31" idx="1"/>
          </p:cNvCxnSpPr>
          <p:nvPr/>
        </p:nvCxnSpPr>
        <p:spPr>
          <a:xfrm>
            <a:off x="890706" y="4228615"/>
            <a:ext cx="1318029" cy="475407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2" idx="4"/>
            <a:endCxn id="31" idx="1"/>
          </p:cNvCxnSpPr>
          <p:nvPr/>
        </p:nvCxnSpPr>
        <p:spPr>
          <a:xfrm flipH="1">
            <a:off x="2208735" y="4228615"/>
            <a:ext cx="1214365" cy="475407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995498" y="5563604"/>
            <a:ext cx="27501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Cache is load once per host</a:t>
            </a:r>
          </a:p>
          <a:p>
            <a:r>
              <a:rPr lang="en-US" dirty="0" smtClean="0"/>
              <a:t>Possible inconsistency</a:t>
            </a:r>
            <a:endParaRPr lang="en-GB" dirty="0"/>
          </a:p>
        </p:txBody>
      </p:sp>
      <p:sp>
        <p:nvSpPr>
          <p:cNvPr id="8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00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100" y="1039100"/>
            <a:ext cx="23241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80138"/>
          </a:xfrm>
        </p:spPr>
        <p:txBody>
          <a:bodyPr/>
          <a:lstStyle/>
          <a:p>
            <a:r>
              <a:rPr lang="en-US" sz="4000" dirty="0" smtClean="0"/>
              <a:t>Consistent and efficient caching</a:t>
            </a:r>
            <a:endParaRPr lang="en-GB" sz="4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8</a:t>
            </a:fld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4061371" y="3253841"/>
            <a:ext cx="1389413" cy="64126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>
            <a:off x="1080534" y="1328528"/>
            <a:ext cx="2256402" cy="4194891"/>
            <a:chOff x="2719405" y="1755763"/>
            <a:chExt cx="2256402" cy="4194891"/>
          </a:xfrm>
        </p:grpSpPr>
        <p:sp>
          <p:nvSpPr>
            <p:cNvPr id="31" name="Can 30"/>
            <p:cNvSpPr/>
            <p:nvPr/>
          </p:nvSpPr>
          <p:spPr>
            <a:xfrm>
              <a:off x="3170712" y="5131257"/>
              <a:ext cx="1353788" cy="819397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Application DB</a:t>
              </a:r>
              <a:endParaRPr lang="en-GB" dirty="0"/>
            </a:p>
          </p:txBody>
        </p:sp>
        <p:pic>
          <p:nvPicPr>
            <p:cNvPr id="3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4447" y="1755763"/>
              <a:ext cx="706318" cy="937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4" name="Group 33"/>
            <p:cNvGrpSpPr/>
            <p:nvPr/>
          </p:nvGrpSpPr>
          <p:grpSpPr>
            <a:xfrm>
              <a:off x="2719405" y="3311236"/>
              <a:ext cx="2256402" cy="1151908"/>
              <a:chOff x="2826237" y="3311236"/>
              <a:chExt cx="2256402" cy="1151908"/>
            </a:xfrm>
          </p:grpSpPr>
          <p:pic>
            <p:nvPicPr>
              <p:cNvPr id="35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26237" y="3311236"/>
                <a:ext cx="831206" cy="1151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1433" y="3311236"/>
                <a:ext cx="831206" cy="1151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cxnSp>
        <p:nvCxnSpPr>
          <p:cNvPr id="16" name="Straight Arrow Connector 15"/>
          <p:cNvCxnSpPr>
            <a:stCxn id="38" idx="2"/>
            <a:endCxn id="35" idx="0"/>
          </p:cNvCxnSpPr>
          <p:nvPr/>
        </p:nvCxnSpPr>
        <p:spPr>
          <a:xfrm flipH="1">
            <a:off x="1496137" y="2266226"/>
            <a:ext cx="712598" cy="617775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8" idx="2"/>
            <a:endCxn id="36" idx="0"/>
          </p:cNvCxnSpPr>
          <p:nvPr/>
        </p:nvCxnSpPr>
        <p:spPr>
          <a:xfrm>
            <a:off x="2208735" y="2266226"/>
            <a:ext cx="712598" cy="617775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-50414" y="3906002"/>
            <a:ext cx="1882240" cy="32261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memcached</a:t>
            </a:r>
            <a:endParaRPr lang="en-GB" dirty="0"/>
          </a:p>
        </p:txBody>
      </p:sp>
      <p:sp>
        <p:nvSpPr>
          <p:cNvPr id="42" name="Oval 41"/>
          <p:cNvSpPr/>
          <p:nvPr/>
        </p:nvSpPr>
        <p:spPr>
          <a:xfrm>
            <a:off x="2481980" y="3906002"/>
            <a:ext cx="1882240" cy="32261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memcached</a:t>
            </a:r>
            <a:endParaRPr lang="en-GB" dirty="0"/>
          </a:p>
        </p:txBody>
      </p:sp>
      <p:cxnSp>
        <p:nvCxnSpPr>
          <p:cNvPr id="44" name="Straight Arrow Connector 43"/>
          <p:cNvCxnSpPr>
            <a:stCxn id="41" idx="4"/>
            <a:endCxn id="31" idx="1"/>
          </p:cNvCxnSpPr>
          <p:nvPr/>
        </p:nvCxnSpPr>
        <p:spPr>
          <a:xfrm>
            <a:off x="890706" y="4228615"/>
            <a:ext cx="1318029" cy="475407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42" idx="4"/>
            <a:endCxn id="31" idx="1"/>
          </p:cNvCxnSpPr>
          <p:nvPr/>
        </p:nvCxnSpPr>
        <p:spPr>
          <a:xfrm flipH="1">
            <a:off x="2208735" y="4228615"/>
            <a:ext cx="1214365" cy="475407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995498" y="5563604"/>
            <a:ext cx="27501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Cache is load once per host</a:t>
            </a:r>
          </a:p>
          <a:p>
            <a:r>
              <a:rPr lang="en-US" dirty="0" smtClean="0"/>
              <a:t>Possible inconsistency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5819481" y="5515517"/>
            <a:ext cx="29720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Cache is load once per cluster</a:t>
            </a:r>
          </a:p>
          <a:p>
            <a:r>
              <a:rPr lang="en-US" dirty="0" smtClean="0"/>
              <a:t>Data are 100% consistent</a:t>
            </a:r>
            <a:endParaRPr lang="en-GB" dirty="0"/>
          </a:p>
        </p:txBody>
      </p:sp>
      <p:grpSp>
        <p:nvGrpSpPr>
          <p:cNvPr id="79" name="Group 78"/>
          <p:cNvGrpSpPr/>
          <p:nvPr/>
        </p:nvGrpSpPr>
        <p:grpSpPr>
          <a:xfrm>
            <a:off x="5819481" y="1328528"/>
            <a:ext cx="2280152" cy="4194891"/>
            <a:chOff x="5795731" y="1741636"/>
            <a:chExt cx="2280152" cy="4194891"/>
          </a:xfrm>
        </p:grpSpPr>
        <p:grpSp>
          <p:nvGrpSpPr>
            <p:cNvPr id="68" name="Group 67"/>
            <p:cNvGrpSpPr/>
            <p:nvPr/>
          </p:nvGrpSpPr>
          <p:grpSpPr>
            <a:xfrm>
              <a:off x="5819481" y="1741636"/>
              <a:ext cx="2256402" cy="4194891"/>
              <a:chOff x="2719405" y="1755763"/>
              <a:chExt cx="2256402" cy="4194891"/>
            </a:xfrm>
          </p:grpSpPr>
          <p:sp>
            <p:nvSpPr>
              <p:cNvPr id="69" name="Can 68"/>
              <p:cNvSpPr/>
              <p:nvPr/>
            </p:nvSpPr>
            <p:spPr>
              <a:xfrm>
                <a:off x="3170712" y="5131257"/>
                <a:ext cx="1353788" cy="819397"/>
              </a:xfrm>
              <a:prstGeom prst="can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Application DB</a:t>
                </a:r>
                <a:endParaRPr lang="en-GB" dirty="0"/>
              </a:p>
            </p:txBody>
          </p:sp>
          <p:pic>
            <p:nvPicPr>
              <p:cNvPr id="70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4447" y="1755763"/>
                <a:ext cx="706318" cy="937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1" name="Group 70"/>
              <p:cNvGrpSpPr/>
              <p:nvPr/>
            </p:nvGrpSpPr>
            <p:grpSpPr>
              <a:xfrm>
                <a:off x="2719405" y="3311236"/>
                <a:ext cx="2256402" cy="1151908"/>
                <a:chOff x="2826237" y="3311236"/>
                <a:chExt cx="2256402" cy="1151908"/>
              </a:xfrm>
            </p:grpSpPr>
            <p:pic>
              <p:nvPicPr>
                <p:cNvPr id="72" name="Picture 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826237" y="3311236"/>
                  <a:ext cx="831206" cy="1151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3" name="Picture 4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251433" y="3311236"/>
                  <a:ext cx="831206" cy="1151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cxnSp>
          <p:nvCxnSpPr>
            <p:cNvPr id="74" name="Straight Arrow Connector 73"/>
            <p:cNvCxnSpPr>
              <a:stCxn id="70" idx="2"/>
              <a:endCxn id="72" idx="0"/>
            </p:cNvCxnSpPr>
            <p:nvPr/>
          </p:nvCxnSpPr>
          <p:spPr>
            <a:xfrm flipH="1">
              <a:off x="6235084" y="2679334"/>
              <a:ext cx="712598" cy="617775"/>
            </a:xfrm>
            <a:prstGeom prst="straightConnector1">
              <a:avLst/>
            </a:prstGeom>
            <a:ln w="381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>
              <a:stCxn id="70" idx="2"/>
              <a:endCxn id="73" idx="0"/>
            </p:cNvCxnSpPr>
            <p:nvPr/>
          </p:nvCxnSpPr>
          <p:spPr>
            <a:xfrm>
              <a:off x="6947682" y="2679334"/>
              <a:ext cx="712598" cy="617775"/>
            </a:xfrm>
            <a:prstGeom prst="straightConnector1">
              <a:avLst/>
            </a:prstGeom>
            <a:ln w="381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/>
            <p:cNvSpPr/>
            <p:nvPr/>
          </p:nvSpPr>
          <p:spPr>
            <a:xfrm>
              <a:off x="5795731" y="4319110"/>
              <a:ext cx="2280152" cy="32261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memcached</a:t>
              </a:r>
              <a:endParaRPr lang="en-GB" dirty="0"/>
            </a:p>
          </p:txBody>
        </p:sp>
        <p:cxnSp>
          <p:nvCxnSpPr>
            <p:cNvPr id="77" name="Straight Arrow Connector 76"/>
            <p:cNvCxnSpPr>
              <a:stCxn id="76" idx="4"/>
              <a:endCxn id="69" idx="1"/>
            </p:cNvCxnSpPr>
            <p:nvPr/>
          </p:nvCxnSpPr>
          <p:spPr>
            <a:xfrm>
              <a:off x="6935807" y="4641723"/>
              <a:ext cx="11875" cy="475407"/>
            </a:xfrm>
            <a:prstGeom prst="straightConnector1">
              <a:avLst/>
            </a:prstGeom>
            <a:ln w="381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53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620" y="1246387"/>
            <a:ext cx="6729936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Alexandre Beche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1628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Varnish</a:t>
            </a:r>
            <a:endParaRPr lang="en-GB" sz="4000" dirty="0"/>
          </a:p>
        </p:txBody>
      </p:sp>
      <p:sp>
        <p:nvSpPr>
          <p:cNvPr id="14" name="Can 13"/>
          <p:cNvSpPr/>
          <p:nvPr/>
        </p:nvSpPr>
        <p:spPr>
          <a:xfrm>
            <a:off x="678593" y="5158610"/>
            <a:ext cx="1353788" cy="819397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Application DB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451191" y="2711691"/>
            <a:ext cx="1959429" cy="33646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Varnish</a:t>
            </a:r>
            <a:endParaRPr lang="en-GB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972" y="3527430"/>
            <a:ext cx="831206" cy="115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91" y="1294722"/>
            <a:ext cx="706318" cy="937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678593" y="2232420"/>
            <a:ext cx="0" cy="2773642"/>
            <a:chOff x="889156" y="2315688"/>
            <a:chExt cx="0" cy="2773642"/>
          </a:xfrm>
        </p:grpSpPr>
        <p:cxnSp>
          <p:nvCxnSpPr>
            <p:cNvPr id="20" name="Straight Arrow Connector 19"/>
            <p:cNvCxnSpPr/>
            <p:nvPr/>
          </p:nvCxnSpPr>
          <p:spPr>
            <a:xfrm>
              <a:off x="889156" y="2315688"/>
              <a:ext cx="0" cy="396003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889156" y="3293455"/>
              <a:ext cx="0" cy="301290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889156" y="4797631"/>
              <a:ext cx="0" cy="291699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871347" y="2232420"/>
            <a:ext cx="0" cy="2773642"/>
            <a:chOff x="889156" y="2315688"/>
            <a:chExt cx="0" cy="2773642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889156" y="2315688"/>
              <a:ext cx="0" cy="396003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889156" y="3293455"/>
              <a:ext cx="0" cy="301290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889156" y="4797631"/>
              <a:ext cx="0" cy="291699"/>
            </a:xfrm>
            <a:prstGeom prst="straightConnector1">
              <a:avLst/>
            </a:prstGeom>
            <a:ln w="38100" cmpd="sng">
              <a:solidFill>
                <a:srgbClr val="C00000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09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1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25689</TotalTime>
  <Words>444</Words>
  <Application>Microsoft Office PowerPoint</Application>
  <PresentationFormat>On-screen Show (4:3)</PresentationFormat>
  <Paragraphs>157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IT Groups</vt:lpstr>
      <vt:lpstr>PowerPoint Presentation</vt:lpstr>
      <vt:lpstr>Outlines</vt:lpstr>
      <vt:lpstr>This presentation is not…</vt:lpstr>
      <vt:lpstr>Deployment model of  monitoring applications</vt:lpstr>
      <vt:lpstr>Memcached</vt:lpstr>
      <vt:lpstr>Memcached</vt:lpstr>
      <vt:lpstr>Consistent and efficient caching</vt:lpstr>
      <vt:lpstr>Consistent and efficient caching</vt:lpstr>
      <vt:lpstr>Varnish</vt:lpstr>
      <vt:lpstr>Varnish</vt:lpstr>
      <vt:lpstr>Caching proxy</vt:lpstr>
      <vt:lpstr>Benchmark using ab (credits to Olga)</vt:lpstr>
      <vt:lpstr>Benchmark using ab (credits to Olga)</vt:lpstr>
      <vt:lpstr>Enabling caching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Noble</dc:creator>
  <cp:lastModifiedBy>Alexandre Beche</cp:lastModifiedBy>
  <cp:revision>2183</cp:revision>
  <dcterms:created xsi:type="dcterms:W3CDTF">2013-05-06T12:43:53Z</dcterms:created>
  <dcterms:modified xsi:type="dcterms:W3CDTF">2014-05-09T05:49:21Z</dcterms:modified>
</cp:coreProperties>
</file>