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67" r:id="rId2"/>
    <p:sldId id="256" r:id="rId3"/>
    <p:sldId id="269" r:id="rId4"/>
    <p:sldId id="273" r:id="rId5"/>
    <p:sldId id="285" r:id="rId6"/>
    <p:sldId id="270" r:id="rId7"/>
    <p:sldId id="276" r:id="rId8"/>
    <p:sldId id="277" r:id="rId9"/>
    <p:sldId id="278" r:id="rId10"/>
    <p:sldId id="283" r:id="rId11"/>
    <p:sldId id="281" r:id="rId12"/>
    <p:sldId id="288" r:id="rId13"/>
    <p:sldId id="287" r:id="rId14"/>
    <p:sldId id="291" r:id="rId15"/>
    <p:sldId id="289" r:id="rId16"/>
    <p:sldId id="292" r:id="rId17"/>
    <p:sldId id="274" r:id="rId18"/>
    <p:sldId id="293" r:id="rId19"/>
    <p:sldId id="295" r:id="rId20"/>
    <p:sldId id="275" r:id="rId21"/>
    <p:sldId id="296" r:id="rId22"/>
    <p:sldId id="279" r:id="rId23"/>
    <p:sldId id="297" r:id="rId24"/>
    <p:sldId id="29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6" autoAdjust="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Workdir\Workdir%20VAN%20LAUWELAST\job\S3\Manip\Manip%20Juin%202012\Comparaison-FLUKA-PHITS2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84294181977253"/>
          <c:y val="5.6030183727034097E-2"/>
          <c:w val="0.77644291338582705"/>
          <c:h val="0.832619568387285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'Spectre neutron Manip (2)'!$AI$26</c:f>
              <c:strCache>
                <c:ptCount val="1"/>
                <c:pt idx="0">
                  <c:v>FLUKA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'Dose convertion'!$I$5</c:f>
                <c:numCache>
                  <c:formatCode>General</c:formatCode>
                  <c:ptCount val="1"/>
                  <c:pt idx="0">
                    <c:v>396.0284279944251</c:v>
                  </c:pt>
                </c:numCache>
              </c:numRef>
            </c:plus>
            <c:minus>
              <c:numRef>
                <c:f>'Dose convertion'!$I$5</c:f>
                <c:numCache>
                  <c:formatCode>General</c:formatCode>
                  <c:ptCount val="1"/>
                  <c:pt idx="0">
                    <c:v>396.0284279944251</c:v>
                  </c:pt>
                </c:numCache>
              </c:numRef>
            </c:minus>
          </c:errBars>
          <c:cat>
            <c:strRef>
              <c:f>'Spectre neutron Manip (2)'!$AH$27</c:f>
              <c:strCache>
                <c:ptCount val="1"/>
                <c:pt idx="0">
                  <c:v>90 degrees</c:v>
                </c:pt>
              </c:strCache>
            </c:strRef>
          </c:cat>
          <c:val>
            <c:numRef>
              <c:f>'Spectre neutron Manip (2)'!$AI$27</c:f>
              <c:numCache>
                <c:formatCode>0.00E+00</c:formatCode>
                <c:ptCount val="1"/>
                <c:pt idx="0">
                  <c:v>3960.2842799442501</c:v>
                </c:pt>
              </c:numCache>
            </c:numRef>
          </c:val>
        </c:ser>
        <c:ser>
          <c:idx val="1"/>
          <c:order val="1"/>
          <c:tx>
            <c:strRef>
              <c:f>'Spectre neutron Manip (2)'!$AJ$26</c:f>
              <c:strCache>
                <c:ptCount val="1"/>
                <c:pt idx="0">
                  <c:v>PHITS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'Dose convertion'!$I$8</c:f>
                <c:numCache>
                  <c:formatCode>General</c:formatCode>
                  <c:ptCount val="1"/>
                  <c:pt idx="0">
                    <c:v>398.16</c:v>
                  </c:pt>
                </c:numCache>
              </c:numRef>
            </c:plus>
            <c:minus>
              <c:numRef>
                <c:f>'Dose convertion'!$I$8</c:f>
                <c:numCache>
                  <c:formatCode>General</c:formatCode>
                  <c:ptCount val="1"/>
                  <c:pt idx="0">
                    <c:v>398.16</c:v>
                  </c:pt>
                </c:numCache>
              </c:numRef>
            </c:minus>
          </c:errBars>
          <c:cat>
            <c:strRef>
              <c:f>'Spectre neutron Manip (2)'!$AH$27</c:f>
              <c:strCache>
                <c:ptCount val="1"/>
                <c:pt idx="0">
                  <c:v>90 degrees</c:v>
                </c:pt>
              </c:strCache>
            </c:strRef>
          </c:cat>
          <c:val>
            <c:numRef>
              <c:f>'Spectre neutron Manip (2)'!$AJ$27</c:f>
              <c:numCache>
                <c:formatCode>0.00E+00</c:formatCode>
                <c:ptCount val="1"/>
                <c:pt idx="0">
                  <c:v>2844</c:v>
                </c:pt>
              </c:numCache>
            </c:numRef>
          </c:val>
        </c:ser>
        <c:ser>
          <c:idx val="2"/>
          <c:order val="2"/>
          <c:tx>
            <c:strRef>
              <c:f>'Spectre neutron Manip (2)'!$AK$26</c:f>
              <c:strCache>
                <c:ptCount val="1"/>
                <c:pt idx="0">
                  <c:v>Maximum measurement</c:v>
                </c:pt>
              </c:strCache>
            </c:strRef>
          </c:tx>
          <c:invertIfNegative val="0"/>
          <c:cat>
            <c:strRef>
              <c:f>'Spectre neutron Manip (2)'!$AH$27</c:f>
              <c:strCache>
                <c:ptCount val="1"/>
                <c:pt idx="0">
                  <c:v>90 degrees</c:v>
                </c:pt>
              </c:strCache>
            </c:strRef>
          </c:cat>
          <c:val>
            <c:numRef>
              <c:f>'Spectre neutron Manip (2)'!$AK$27</c:f>
              <c:numCache>
                <c:formatCode>0.00E+00</c:formatCode>
                <c:ptCount val="1"/>
                <c:pt idx="0">
                  <c:v>3500</c:v>
                </c:pt>
              </c:numCache>
            </c:numRef>
          </c:val>
        </c:ser>
        <c:ser>
          <c:idx val="3"/>
          <c:order val="3"/>
          <c:tx>
            <c:strRef>
              <c:f>'Spectre neutron Manip (2)'!$AL$26</c:f>
              <c:strCache>
                <c:ptCount val="1"/>
                <c:pt idx="0">
                  <c:v>Mean measurement</c:v>
                </c:pt>
              </c:strCache>
            </c:strRef>
          </c:tx>
          <c:invertIfNegative val="0"/>
          <c:val>
            <c:numRef>
              <c:f>'Spectre neutron Manip (2)'!$AL$27</c:f>
              <c:numCache>
                <c:formatCode>General</c:formatCode>
                <c:ptCount val="1"/>
                <c:pt idx="0">
                  <c:v>2431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8795264"/>
        <c:axId val="28796800"/>
      </c:barChart>
      <c:catAx>
        <c:axId val="2879526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Book Antiqua" panose="02040602050305030304" pitchFamily="18" charset="0"/>
              </a:defRPr>
            </a:pPr>
            <a:endParaRPr lang="en-US"/>
          </a:p>
        </c:txPr>
        <c:crossAx val="28796800"/>
        <c:crosses val="autoZero"/>
        <c:auto val="1"/>
        <c:lblAlgn val="ctr"/>
        <c:lblOffset val="100"/>
        <c:noMultiLvlLbl val="0"/>
      </c:catAx>
      <c:valAx>
        <c:axId val="2879680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fr-FR" sz="1200">
                    <a:latin typeface="Book Antiqua" panose="02040602050305030304" pitchFamily="18" charset="0"/>
                  </a:rPr>
                  <a:t>Dose rate (µSv/h)</a:t>
                </a:r>
              </a:p>
            </c:rich>
          </c:tx>
          <c:layout>
            <c:manualLayout>
              <c:xMode val="edge"/>
              <c:yMode val="edge"/>
              <c:x val="3.4094925634295697E-2"/>
              <c:y val="0.14374015748031499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Book Antiqua" panose="02040602050305030304" pitchFamily="18" charset="0"/>
              </a:defRPr>
            </a:pPr>
            <a:endParaRPr lang="en-US"/>
          </a:p>
        </c:txPr>
        <c:crossAx val="287952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319216591432498"/>
          <c:y val="2.72018081073199E-2"/>
          <c:w val="0.29680783408567402"/>
          <c:h val="0.28424807323112899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ABFC80-326C-412D-83C2-75AD8B381F71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954501-CFCB-41A3-8219-60307930C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436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-60-shadow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60" y="1053046"/>
            <a:ext cx="5492679" cy="4748942"/>
          </a:xfrm>
          <a:prstGeom prst="rect">
            <a:avLst/>
          </a:prstGeom>
        </p:spPr>
      </p:pic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24600"/>
            <a:ext cx="5486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5</a:t>
            </a:r>
            <a:r>
              <a:rPr lang="pt-BR" baseline="30000" dirty="0" smtClean="0"/>
              <a:t>èmes </a:t>
            </a:r>
            <a:r>
              <a:rPr lang="pt-BR" dirty="0" smtClean="0"/>
              <a:t>Journées Scientifiques Francophone – 25/03/2014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692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343400" y="632460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9/26/2014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343400" y="632460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343400" y="632460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kumimoji="0" lang="fr-CH" dirty="0" smtClean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24600"/>
            <a:ext cx="5486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5</a:t>
            </a:r>
            <a:r>
              <a:rPr lang="pt-BR" baseline="30000" dirty="0" smtClean="0"/>
              <a:t>èmes </a:t>
            </a:r>
            <a:r>
              <a:rPr lang="pt-BR" dirty="0" smtClean="0"/>
              <a:t>Journées Scientifiques Francophone – 25/03/2014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24600"/>
            <a:ext cx="5486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5</a:t>
            </a:r>
            <a:r>
              <a:rPr lang="pt-BR" baseline="30000" dirty="0" smtClean="0"/>
              <a:t>èmes </a:t>
            </a:r>
            <a:r>
              <a:rPr lang="pt-BR" dirty="0" smtClean="0"/>
              <a:t>Journées Scientifiques Francophone – 25/03/2014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343400" y="632460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24600"/>
            <a:ext cx="5486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5</a:t>
            </a:r>
            <a:r>
              <a:rPr lang="pt-BR" baseline="30000" dirty="0" smtClean="0"/>
              <a:t>èmes </a:t>
            </a:r>
            <a:r>
              <a:rPr lang="pt-BR" dirty="0" smtClean="0"/>
              <a:t>Journées Scientifiques Francophone – 25/03/2014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343400" y="632460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9/26/2014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24600"/>
            <a:ext cx="5486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5</a:t>
            </a:r>
            <a:r>
              <a:rPr lang="pt-BR" baseline="30000" dirty="0" smtClean="0"/>
              <a:t>èmes </a:t>
            </a:r>
            <a:r>
              <a:rPr lang="pt-BR" dirty="0" smtClean="0"/>
              <a:t>Journées Scientifiques Francophone – 25/03/2014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343400" y="632460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9/26/2014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343400" y="632460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9/26/2014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3864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Image 7" descr="LOGO-60-CERN.png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069" y="5986682"/>
            <a:ext cx="2016681" cy="871318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14600" y="6324600"/>
            <a:ext cx="5486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5</a:t>
            </a:r>
            <a:r>
              <a:rPr lang="pt-BR" baseline="30000" dirty="0" smtClean="0"/>
              <a:t>èmes </a:t>
            </a:r>
            <a:r>
              <a:rPr lang="pt-BR" dirty="0" smtClean="0"/>
              <a:t>Journées Scientifiques Francophone – 25/03/2014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324600"/>
            <a:ext cx="5334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2.jpeg"/><Relationship Id="rId7" Type="http://schemas.openxmlformats.org/officeDocument/2006/relationships/image" Target="../media/image4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5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openxmlformats.org/officeDocument/2006/relationships/image" Target="../media/image37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1.xml"/><Relationship Id="rId4" Type="http://schemas.openxmlformats.org/officeDocument/2006/relationships/image" Target="../media/image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6" Type="http://schemas.microsoft.com/office/2007/relationships/hdphoto" Target="../media/hdphoto1.wdp"/><Relationship Id="rId5" Type="http://schemas.openxmlformats.org/officeDocument/2006/relationships/image" Target="../media/image9.png"/><Relationship Id="rId4" Type="http://schemas.openxmlformats.org/officeDocument/2006/relationships/image" Target="../media/image8.jpeg"/><Relationship Id="rId9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749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>
                <a:solidFill>
                  <a:schemeClr val="bg2">
                    <a:lumMod val="90000"/>
                  </a:schemeClr>
                </a:solidFill>
              </a:rPr>
              <a:t>Radiation Protection challenges of HIE-ISOLDE</a:t>
            </a:r>
          </a:p>
          <a:p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Shielding design for the post-accelerator</a:t>
            </a:r>
          </a:p>
          <a:p>
            <a:pPr lvl="1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X-ray measurements</a:t>
            </a:r>
          </a:p>
          <a:p>
            <a:pPr lvl="1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FLUKA calculations for the post-accelerator</a:t>
            </a:r>
            <a:endParaRPr lang="en-GB" dirty="0" smtClean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en-GB" dirty="0" smtClean="0"/>
              <a:t>Ion interactions after post-acceleration</a:t>
            </a:r>
          </a:p>
          <a:p>
            <a:pPr lvl="1"/>
            <a:r>
              <a:rPr lang="en-US" dirty="0" smtClean="0"/>
              <a:t>Operational parameters for HIE-ISOLDE</a:t>
            </a:r>
          </a:p>
          <a:p>
            <a:pPr lvl="1"/>
            <a:r>
              <a:rPr lang="en-US" dirty="0" smtClean="0"/>
              <a:t>Activation calculations</a:t>
            </a:r>
          </a:p>
          <a:p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Radiation Monitoring System upgrade</a:t>
            </a:r>
          </a:p>
          <a:p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Conclusions</a:t>
            </a:r>
            <a:endParaRPr lang="en-GB" dirty="0" smtClean="0">
              <a:solidFill>
                <a:schemeClr val="bg2">
                  <a:lumMod val="90000"/>
                </a:schemeClr>
              </a:solidFill>
            </a:endParaRPr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24600"/>
            <a:ext cx="5715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CATHI Final Review Meeting 22-26 September - Barcelon</a:t>
            </a:r>
            <a:r>
              <a:rPr lang="en-US" dirty="0" smtClean="0"/>
              <a:t>a</a:t>
            </a:r>
          </a:p>
          <a:p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52400"/>
            <a:ext cx="1440180" cy="467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6" descr="https://espace.cern.ch/Marie-Curie-CATHI/Logos/CATHI_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52400"/>
            <a:ext cx="152400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061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Operational parameters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386482"/>
          </a:xfrm>
        </p:spPr>
        <p:txBody>
          <a:bodyPr/>
          <a:lstStyle/>
          <a:p>
            <a:r>
              <a:rPr lang="en-US" dirty="0" smtClean="0"/>
              <a:t>RIBs delivered at very low intensity (</a:t>
            </a:r>
            <a:r>
              <a:rPr lang="en-US" dirty="0"/>
              <a:t>~</a:t>
            </a:r>
            <a:r>
              <a:rPr lang="en-US" dirty="0" err="1" smtClean="0"/>
              <a:t>ppA</a:t>
            </a:r>
            <a:r>
              <a:rPr lang="en-US" dirty="0" smtClean="0"/>
              <a:t>)</a:t>
            </a:r>
          </a:p>
          <a:p>
            <a:r>
              <a:rPr lang="en-US" dirty="0" smtClean="0"/>
              <a:t>Stable beam (C, N, O, Ne or </a:t>
            </a:r>
            <a:r>
              <a:rPr lang="en-US" dirty="0" err="1" smtClean="0"/>
              <a:t>Ar</a:t>
            </a:r>
            <a:r>
              <a:rPr lang="en-US" dirty="0" smtClean="0"/>
              <a:t>) for setup from REXEBIS rest gas or gas injection</a:t>
            </a:r>
          </a:p>
          <a:p>
            <a:pPr lvl="1"/>
            <a:r>
              <a:rPr lang="en-GB" dirty="0"/>
              <a:t>20 </a:t>
            </a:r>
            <a:r>
              <a:rPr lang="en-GB" dirty="0" smtClean="0"/>
              <a:t>e-</a:t>
            </a:r>
            <a:r>
              <a:rPr lang="en-GB" dirty="0" err="1" smtClean="0"/>
              <a:t>pA</a:t>
            </a:r>
            <a:r>
              <a:rPr lang="en-GB" dirty="0" smtClean="0"/>
              <a:t> (beam tuning on a weekly basis)</a:t>
            </a:r>
          </a:p>
          <a:p>
            <a:pPr lvl="1"/>
            <a:r>
              <a:rPr lang="en-GB" dirty="0" smtClean="0"/>
              <a:t> Exceptionally (typically once a year) up to 500 e-</a:t>
            </a:r>
            <a:r>
              <a:rPr lang="en-GB" dirty="0" err="1" smtClean="0"/>
              <a:t>pA</a:t>
            </a:r>
            <a:r>
              <a:rPr lang="en-GB" dirty="0" smtClean="0"/>
              <a:t> for commissioning and for machine development</a:t>
            </a:r>
            <a:endParaRPr lang="en-US" dirty="0"/>
          </a:p>
          <a:p>
            <a:r>
              <a:rPr lang="en-US" dirty="0" smtClean="0"/>
              <a:t>Gas injection is done by experts only and can be destructive (in case of gas leaked in EBIS)</a:t>
            </a:r>
            <a:endParaRPr lang="en-GB" dirty="0" smtClean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52400"/>
            <a:ext cx="1440180" cy="467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6" descr="https://espace.cern.ch/Marie-Curie-CATHI/Logos/CATHI_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52400"/>
            <a:ext cx="152400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876800" y="5911334"/>
            <a:ext cx="3754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 p</a:t>
            </a:r>
            <a:r>
              <a:rPr lang="en-US" dirty="0" smtClean="0">
                <a:solidFill>
                  <a:srgbClr val="00B050"/>
                </a:solidFill>
              </a:rPr>
              <a:t>-e </a:t>
            </a:r>
            <a:r>
              <a:rPr lang="en-US" dirty="0" err="1" smtClean="0"/>
              <a:t>pA</a:t>
            </a:r>
            <a:r>
              <a:rPr lang="en-US" dirty="0" smtClean="0"/>
              <a:t> = 6.25x10</a:t>
            </a:r>
            <a:r>
              <a:rPr lang="en-US" baseline="30000" dirty="0" smtClean="0"/>
              <a:t>6</a:t>
            </a:r>
            <a:r>
              <a:rPr lang="en-US" dirty="0" smtClean="0"/>
              <a:t> particle</a:t>
            </a:r>
            <a:r>
              <a:rPr lang="en-US" dirty="0" smtClean="0">
                <a:solidFill>
                  <a:srgbClr val="00B050"/>
                </a:solidFill>
              </a:rPr>
              <a:t>-charge </a:t>
            </a:r>
            <a:r>
              <a:rPr lang="en-US" dirty="0" smtClean="0"/>
              <a:t>/s</a:t>
            </a:r>
            <a:endParaRPr lang="en-GB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24600"/>
            <a:ext cx="5715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CATHI Final Review Meeting 22-26 September - Barcelon</a:t>
            </a:r>
            <a:r>
              <a:rPr lang="en-US" dirty="0" smtClean="0"/>
              <a:t>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85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229600" cy="1143000"/>
          </a:xfrm>
        </p:spPr>
        <p:txBody>
          <a:bodyPr/>
          <a:lstStyle/>
          <a:p>
            <a:r>
              <a:rPr lang="en-US" dirty="0" smtClean="0"/>
              <a:t>Prompt dose rate</a:t>
            </a:r>
            <a:endParaRPr lang="en-GB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569483"/>
            <a:ext cx="3903377" cy="2918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52400"/>
            <a:ext cx="1440180" cy="467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6" descr="https://espace.cern.ch/Marie-Curie-CATHI/Logos/CATHI_ima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52400"/>
            <a:ext cx="152400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55575" y="1328518"/>
            <a:ext cx="4721225" cy="4615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Analytical approach for different combinations of beam/target</a:t>
            </a:r>
          </a:p>
          <a:p>
            <a:r>
              <a:rPr lang="en-US" sz="2800" dirty="0" smtClean="0"/>
              <a:t>Neutron dose rate @ 1 m and 90 degree</a:t>
            </a:r>
          </a:p>
          <a:p>
            <a:r>
              <a:rPr lang="en-US" sz="2800" dirty="0" smtClean="0"/>
              <a:t>Verified with FLUKA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25912" y="1200151"/>
            <a:ext cx="4018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(approach described in ISAC-II safety file)</a:t>
            </a:r>
            <a:endParaRPr lang="en-GB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2562645"/>
              </p:ext>
            </p:extLst>
          </p:nvPr>
        </p:nvGraphicFramePr>
        <p:xfrm>
          <a:off x="952500" y="4528457"/>
          <a:ext cx="7848600" cy="144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6200"/>
                <a:gridCol w="2616200"/>
                <a:gridCol w="2616200"/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Area Classification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Ambient Dose Rate (permanent workplaces)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Ambient Dose Rate (Low</a:t>
                      </a:r>
                      <a:r>
                        <a:rPr lang="en-US" sz="1400" baseline="0" dirty="0" smtClean="0"/>
                        <a:t> occupancy</a:t>
                      </a:r>
                      <a:r>
                        <a:rPr lang="en-US" sz="1400" dirty="0" smtClean="0"/>
                        <a:t>)</a:t>
                      </a:r>
                      <a:endParaRPr lang="en-GB" sz="1400" dirty="0" smtClean="0"/>
                    </a:p>
                  </a:txBody>
                  <a:tcPr anchor="ctr"/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Supervised Radiation Area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&lt;3 </a:t>
                      </a:r>
                      <a:r>
                        <a:rPr lang="en-GB" sz="1400" b="1" dirty="0" err="1">
                          <a:effectLst/>
                        </a:rPr>
                        <a:t>μSv</a:t>
                      </a:r>
                      <a:r>
                        <a:rPr lang="en-GB" sz="1400" b="1" dirty="0">
                          <a:effectLst/>
                        </a:rPr>
                        <a:t>/h</a:t>
                      </a:r>
                      <a:endParaRPr lang="en-GB" sz="1400" b="1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&lt;15 </a:t>
                      </a:r>
                      <a:r>
                        <a:rPr lang="en-GB" sz="1400" b="1" dirty="0" err="1">
                          <a:effectLst/>
                        </a:rPr>
                        <a:t>μSv</a:t>
                      </a:r>
                      <a:r>
                        <a:rPr lang="en-GB" sz="1400" b="1" dirty="0">
                          <a:effectLst/>
                        </a:rPr>
                        <a:t>/h</a:t>
                      </a:r>
                      <a:endParaRPr lang="en-GB" sz="1400" b="1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Simple Controlled Radiation Area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&lt;10 </a:t>
                      </a:r>
                      <a:r>
                        <a:rPr lang="en-GB" sz="1400" b="1" dirty="0" err="1">
                          <a:effectLst/>
                        </a:rPr>
                        <a:t>μSv</a:t>
                      </a:r>
                      <a:r>
                        <a:rPr lang="en-GB" sz="1400" b="1" dirty="0">
                          <a:effectLst/>
                        </a:rPr>
                        <a:t>/h</a:t>
                      </a:r>
                      <a:endParaRPr lang="en-GB" sz="1400" b="1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&lt;50 </a:t>
                      </a:r>
                      <a:r>
                        <a:rPr lang="en-GB" sz="1400" b="1" dirty="0" err="1">
                          <a:effectLst/>
                        </a:rPr>
                        <a:t>μSv</a:t>
                      </a:r>
                      <a:r>
                        <a:rPr lang="en-GB" sz="1400" b="1" dirty="0">
                          <a:effectLst/>
                        </a:rPr>
                        <a:t>/h</a:t>
                      </a:r>
                      <a:endParaRPr lang="en-GB" sz="1400" b="1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24600"/>
            <a:ext cx="5715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CATHI Final Review Meeting 22-26 September - Barcelon</a:t>
            </a:r>
            <a:r>
              <a:rPr lang="en-US" dirty="0" smtClean="0"/>
              <a:t>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88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 interactions (FLUKA)</a:t>
            </a:r>
            <a:endParaRPr lang="en-GB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310" y="1375502"/>
            <a:ext cx="3927290" cy="3040497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4800" y="1295400"/>
            <a:ext cx="2193499" cy="3279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91985" y="1313930"/>
            <a:ext cx="2168710" cy="3242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84690" y="1385501"/>
            <a:ext cx="16337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Helium</a:t>
            </a:r>
          </a:p>
          <a:p>
            <a:pPr algn="ctr"/>
            <a:r>
              <a:rPr lang="en-US" dirty="0" smtClean="0"/>
              <a:t> 19.8 MeV/</a:t>
            </a:r>
            <a:r>
              <a:rPr lang="en-US" dirty="0" err="1" smtClean="0"/>
              <a:t>amu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073294" y="1407272"/>
            <a:ext cx="1406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Helium</a:t>
            </a:r>
          </a:p>
          <a:p>
            <a:pPr algn="ctr"/>
            <a:r>
              <a:rPr lang="en-US" dirty="0" smtClean="0"/>
              <a:t>12 MeV/</a:t>
            </a:r>
            <a:r>
              <a:rPr lang="en-US" dirty="0" err="1" smtClean="0"/>
              <a:t>amu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683479" y="1046718"/>
            <a:ext cx="3235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 full beam loss of 1 </a:t>
            </a:r>
            <a:r>
              <a:rPr lang="en-US" dirty="0" err="1" smtClean="0"/>
              <a:t>ppA</a:t>
            </a:r>
            <a:endParaRPr lang="en-GB" dirty="0"/>
          </a:p>
        </p:txBody>
      </p:sp>
      <p:pic>
        <p:nvPicPr>
          <p:cNvPr id="19" name="Picture 18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62" t="1205" r="25520" b="1266"/>
          <a:stretch/>
        </p:blipFill>
        <p:spPr bwMode="auto">
          <a:xfrm>
            <a:off x="7086600" y="4794073"/>
            <a:ext cx="1418069" cy="153779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Picture 19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738"/>
          <a:stretch/>
        </p:blipFill>
        <p:spPr bwMode="auto">
          <a:xfrm>
            <a:off x="5029200" y="4794073"/>
            <a:ext cx="1792863" cy="153779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5958288" y="4368946"/>
            <a:ext cx="21363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Generic geometries</a:t>
            </a:r>
          </a:p>
          <a:p>
            <a:r>
              <a:rPr lang="en-US" dirty="0" smtClean="0"/>
              <a:t>(dipole, flange or FC)</a:t>
            </a:r>
            <a:endParaRPr lang="en-GB" dirty="0"/>
          </a:p>
        </p:txBody>
      </p:sp>
      <p:pic>
        <p:nvPicPr>
          <p:cNvPr id="22" name="Picture 21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52400"/>
            <a:ext cx="1440180" cy="467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6" descr="https://espace.cern.ch/Marie-Curie-CATHI/Logos/CATHI_image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52400"/>
            <a:ext cx="152400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9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55575" y="5239803"/>
            <a:ext cx="49755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Very good agreement with the analytical approach</a:t>
            </a:r>
          </a:p>
          <a:p>
            <a:r>
              <a:rPr lang="en-US" dirty="0" smtClean="0"/>
              <a:t>used in the ISAC-II safety file</a:t>
            </a:r>
            <a:endParaRPr lang="en-GB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304800" y="3352800"/>
            <a:ext cx="219349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667196" y="3352800"/>
            <a:ext cx="219349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ight Arrow 31"/>
          <p:cNvSpPr/>
          <p:nvPr/>
        </p:nvSpPr>
        <p:spPr>
          <a:xfrm rot="19648370">
            <a:off x="4610310" y="2977995"/>
            <a:ext cx="541910" cy="4240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24600"/>
            <a:ext cx="5715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CATHI Final Review Meeting 22-26 September - Barcelon</a:t>
            </a:r>
            <a:r>
              <a:rPr lang="en-US" dirty="0" smtClean="0"/>
              <a:t>a</a:t>
            </a:r>
          </a:p>
          <a:p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917575" y="4507445"/>
            <a:ext cx="3235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 full beam loss of 1 </a:t>
            </a:r>
            <a:r>
              <a:rPr lang="en-US" dirty="0" err="1" smtClean="0"/>
              <a:t>ppA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165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229600" cy="1143000"/>
          </a:xfrm>
        </p:spPr>
        <p:txBody>
          <a:bodyPr/>
          <a:lstStyle/>
          <a:p>
            <a:r>
              <a:rPr lang="en-US" dirty="0" smtClean="0"/>
              <a:t>Classification / mitigations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52400"/>
            <a:ext cx="1440180" cy="467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6" descr="https://espace.cern.ch/Marie-Curie-CATHI/Logos/CATHI_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52400"/>
            <a:ext cx="152400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24600"/>
            <a:ext cx="5715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CATHI Final Review Meeting 22-26 September - Barcelon</a:t>
            </a:r>
            <a:r>
              <a:rPr lang="en-US" dirty="0" smtClean="0"/>
              <a:t>a</a:t>
            </a:r>
          </a:p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956"/>
          <a:stretch/>
        </p:blipFill>
        <p:spPr>
          <a:xfrm>
            <a:off x="4122420" y="1256517"/>
            <a:ext cx="5021580" cy="4763283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15" t="87429"/>
          <a:stretch/>
        </p:blipFill>
        <p:spPr>
          <a:xfrm>
            <a:off x="3530759" y="5170714"/>
            <a:ext cx="2234882" cy="105747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5574" y="1981200"/>
            <a:ext cx="388302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Optimization (posting) </a:t>
            </a:r>
          </a:p>
          <a:p>
            <a:r>
              <a:rPr lang="en-US" sz="2000" dirty="0" smtClean="0"/>
              <a:t>for beam tuning with 20 </a:t>
            </a:r>
            <a:r>
              <a:rPr lang="en-US" sz="2000" dirty="0" err="1" smtClean="0"/>
              <a:t>epA</a:t>
            </a:r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Special measure for </a:t>
            </a:r>
            <a:r>
              <a:rPr lang="en-US" sz="2000" dirty="0" err="1" smtClean="0"/>
              <a:t>emittance</a:t>
            </a:r>
            <a:r>
              <a:rPr lang="en-US" sz="2000" dirty="0" smtClean="0"/>
              <a:t> measurements (beam permit, exclusion areas ….)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Experimental setups remain accessible during operation and standard tuning periods</a:t>
            </a:r>
            <a:endParaRPr lang="en-GB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5181600" y="6019800"/>
            <a:ext cx="3875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Dose rate @ 1 m / 90 degree in </a:t>
            </a:r>
            <a:r>
              <a:rPr lang="en-US" dirty="0" err="1" smtClean="0"/>
              <a:t>Sv</a:t>
            </a:r>
            <a:r>
              <a:rPr lang="en-US" dirty="0" smtClean="0"/>
              <a:t>/h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035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induced activation</a:t>
            </a:r>
            <a:endParaRPr lang="en-GB" dirty="0"/>
          </a:p>
        </p:txBody>
      </p:sp>
      <p:pic>
        <p:nvPicPr>
          <p:cNvPr id="19" name="Picture 18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62" t="1205" r="25520" b="1266"/>
          <a:stretch/>
        </p:blipFill>
        <p:spPr bwMode="auto">
          <a:xfrm>
            <a:off x="7489711" y="4590865"/>
            <a:ext cx="1418069" cy="153779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Picture 19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738"/>
          <a:stretch/>
        </p:blipFill>
        <p:spPr bwMode="auto">
          <a:xfrm>
            <a:off x="7489711" y="3048000"/>
            <a:ext cx="1494269" cy="144992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2" name="Picture 2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52400"/>
            <a:ext cx="1440180" cy="467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6" descr="https://espace.cern.ch/Marie-Curie-CATHI/Logos/CATHI_imag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52400"/>
            <a:ext cx="152400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11</a:t>
            </a:r>
            <a:endParaRPr lang="en-US" dirty="0"/>
          </a:p>
        </p:txBody>
      </p:sp>
      <p:sp>
        <p:nvSpPr>
          <p:cNvPr id="2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24600"/>
            <a:ext cx="5715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CATHI Final Review Meeting 22-26 September - Barcelon</a:t>
            </a:r>
            <a:r>
              <a:rPr lang="en-US" dirty="0" smtClean="0"/>
              <a:t>a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1371600"/>
                <a:ext cx="8915400" cy="1905000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dirty="0" smtClean="0"/>
                  <a:t>Demonstrate that bulk activation of intercepting devices is not an issue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(still contamination from RIBs !)</a:t>
                </a:r>
                <a:endParaRPr lang="en-GB" dirty="0" smtClean="0">
                  <a:solidFill>
                    <a:srgbClr val="FF0000"/>
                  </a:solidFill>
                </a:endParaRPr>
              </a:p>
              <a:p>
                <a:pPr lvl="1"/>
                <a:r>
                  <a:rPr lang="en-GB" dirty="0" smtClean="0"/>
                  <a:t>Criteria :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subSup"/>
                        <m:ctrlPr>
                          <a:rPr lang="en-GB" i="1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nor/>
                          </m:rPr>
                          <a:rPr lang="en-GB"/>
                          <m:t>i</m:t>
                        </m:r>
                        <m:r>
                          <m:rPr>
                            <m:nor/>
                          </m:rPr>
                          <a:rPr lang="en-GB"/>
                          <m:t>=1</m:t>
                        </m:r>
                      </m:sub>
                      <m:sup>
                        <m:r>
                          <m:rPr>
                            <m:nor/>
                          </m:rPr>
                          <a:rPr lang="en-GB"/>
                          <m:t>n</m:t>
                        </m:r>
                      </m:sup>
                      <m:e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GB"/>
                              <m:t>A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GB"/>
                              <m:t>i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GB"/>
                          <m:t>/</m:t>
                        </m:r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GB"/>
                              <m:t>LE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GB"/>
                              <m:t>i</m:t>
                            </m:r>
                          </m:sub>
                        </m:sSub>
                      </m:e>
                    </m:nary>
                    <m:r>
                      <a:rPr lang="en-GB" i="1">
                        <a:latin typeface="Cambria Math"/>
                      </a:rPr>
                      <m:t>&lt;1</m:t>
                    </m:r>
                  </m:oMath>
                </a14:m>
                <a:r>
                  <a:rPr lang="en-GB" dirty="0" smtClean="0"/>
                  <a:t> (LE = exemption limit)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1371600"/>
                <a:ext cx="8915400" cy="1905000"/>
              </a:xfrm>
              <a:blipFill rotWithShape="1">
                <a:blip r:embed="rId6"/>
                <a:stretch>
                  <a:fillRect l="-1436" t="-3834" r="-15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311637"/>
              </p:ext>
            </p:extLst>
          </p:nvPr>
        </p:nvGraphicFramePr>
        <p:xfrm>
          <a:off x="304800" y="3124200"/>
          <a:ext cx="7053942" cy="22463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75657"/>
                <a:gridCol w="1175657"/>
                <a:gridCol w="1175657"/>
                <a:gridCol w="1175657"/>
                <a:gridCol w="1164772"/>
                <a:gridCol w="1186542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Nuclide</a:t>
                      </a:r>
                      <a:endParaRPr lang="en-GB" sz="120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T</a:t>
                      </a:r>
                      <a:r>
                        <a:rPr lang="en-GB" sz="1000" baseline="-25000">
                          <a:effectLst/>
                        </a:rPr>
                        <a:t>1/2</a:t>
                      </a:r>
                      <a:endParaRPr lang="en-GB" sz="120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LE</a:t>
                      </a:r>
                      <a:r>
                        <a:rPr lang="en-GB" sz="1000" baseline="-25000">
                          <a:effectLst/>
                        </a:rPr>
                        <a:t>i</a:t>
                      </a:r>
                      <a:r>
                        <a:rPr lang="en-GB" sz="1000">
                          <a:effectLst/>
                        </a:rPr>
                        <a:t> (Bq)</a:t>
                      </a:r>
                      <a:endParaRPr lang="en-GB" sz="120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A</a:t>
                      </a:r>
                      <a:r>
                        <a:rPr lang="en-GB" sz="1000" baseline="-25000" dirty="0">
                          <a:effectLst/>
                        </a:rPr>
                        <a:t>i</a:t>
                      </a:r>
                      <a:r>
                        <a:rPr lang="en-GB" sz="1000" dirty="0">
                          <a:effectLst/>
                        </a:rPr>
                        <a:t> (</a:t>
                      </a:r>
                      <a:r>
                        <a:rPr lang="en-GB" sz="1000" dirty="0" err="1">
                          <a:effectLst/>
                        </a:rPr>
                        <a:t>Bq</a:t>
                      </a:r>
                      <a:r>
                        <a:rPr lang="en-GB" sz="1000" dirty="0">
                          <a:effectLst/>
                        </a:rPr>
                        <a:t>)</a:t>
                      </a:r>
                      <a:endParaRPr lang="en-GB" sz="12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A</a:t>
                      </a:r>
                      <a:r>
                        <a:rPr lang="en-GB" sz="1000" baseline="-25000">
                          <a:effectLst/>
                        </a:rPr>
                        <a:t>i</a:t>
                      </a:r>
                      <a:r>
                        <a:rPr lang="en-GB" sz="1000">
                          <a:effectLst/>
                        </a:rPr>
                        <a:t>/LE</a:t>
                      </a:r>
                      <a:r>
                        <a:rPr lang="en-GB" sz="1000" baseline="-25000">
                          <a:effectLst/>
                        </a:rPr>
                        <a:t>i</a:t>
                      </a:r>
                      <a:endParaRPr lang="en-GB" sz="120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Copper </a:t>
                      </a:r>
                      <a:r>
                        <a:rPr lang="en-GB" sz="1000" dirty="0" smtClean="0">
                          <a:effectLst/>
                        </a:rPr>
                        <a:t>target</a:t>
                      </a:r>
                      <a:endParaRPr lang="en-GB" sz="12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 baseline="30000" dirty="0">
                          <a:effectLst/>
                        </a:rPr>
                        <a:t>73</a:t>
                      </a:r>
                      <a:r>
                        <a:rPr lang="en-GB" sz="1000" dirty="0">
                          <a:effectLst/>
                        </a:rPr>
                        <a:t>As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 baseline="30000" dirty="0">
                          <a:effectLst/>
                        </a:rPr>
                        <a:t>68</a:t>
                      </a:r>
                      <a:r>
                        <a:rPr lang="en-GB" sz="1000" dirty="0">
                          <a:effectLst/>
                        </a:rPr>
                        <a:t>Ga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 baseline="30000" dirty="0">
                          <a:effectLst/>
                        </a:rPr>
                        <a:t>68</a:t>
                      </a:r>
                      <a:r>
                        <a:rPr lang="en-GB" sz="1000" dirty="0">
                          <a:effectLst/>
                        </a:rPr>
                        <a:t>Ge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 baseline="30000" dirty="0">
                          <a:effectLst/>
                        </a:rPr>
                        <a:t>65</a:t>
                      </a:r>
                      <a:r>
                        <a:rPr lang="en-GB" sz="1000" dirty="0">
                          <a:effectLst/>
                        </a:rPr>
                        <a:t>Zn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 baseline="30000" dirty="0">
                          <a:effectLst/>
                        </a:rPr>
                        <a:t>63</a:t>
                      </a:r>
                      <a:r>
                        <a:rPr lang="en-GB" sz="1000" dirty="0">
                          <a:effectLst/>
                        </a:rPr>
                        <a:t>Ni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 baseline="30000" dirty="0">
                          <a:effectLst/>
                        </a:rPr>
                        <a:t>60</a:t>
                      </a:r>
                      <a:r>
                        <a:rPr lang="en-GB" sz="1000" dirty="0">
                          <a:effectLst/>
                        </a:rPr>
                        <a:t>Co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 baseline="30000" dirty="0">
                          <a:effectLst/>
                        </a:rPr>
                        <a:t>57</a:t>
                      </a:r>
                      <a:r>
                        <a:rPr lang="en-GB" sz="1000" dirty="0">
                          <a:effectLst/>
                        </a:rPr>
                        <a:t>Co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baseline="30000" dirty="0">
                          <a:effectLst/>
                        </a:rPr>
                        <a:t>56</a:t>
                      </a:r>
                      <a:r>
                        <a:rPr lang="fr-FR" sz="1000" dirty="0">
                          <a:effectLst/>
                        </a:rPr>
                        <a:t>Co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baseline="30000" dirty="0">
                          <a:effectLst/>
                        </a:rPr>
                        <a:t>55</a:t>
                      </a:r>
                      <a:r>
                        <a:rPr lang="fr-FR" sz="1000" dirty="0">
                          <a:effectLst/>
                        </a:rPr>
                        <a:t>Fe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baseline="30000" dirty="0">
                          <a:effectLst/>
                        </a:rPr>
                        <a:t>54</a:t>
                      </a:r>
                      <a:r>
                        <a:rPr lang="fr-FR" sz="1000" dirty="0">
                          <a:effectLst/>
                        </a:rPr>
                        <a:t>Mn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baseline="30000" dirty="0">
                          <a:effectLst/>
                        </a:rPr>
                        <a:t>3</a:t>
                      </a:r>
                      <a:r>
                        <a:rPr lang="fr-FR" sz="1000" dirty="0">
                          <a:effectLst/>
                        </a:rPr>
                        <a:t>H</a:t>
                      </a:r>
                      <a:endParaRPr lang="en-GB" sz="12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80.3 d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67.7 m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270.8 d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244.2 d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100.1 y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5.3 y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272.0 d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77.3 d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2.7 y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312.5 d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12.3 y</a:t>
                      </a:r>
                      <a:endParaRPr lang="en-GB" sz="12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4E+04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1E+05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8E+03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1E+02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7E+04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1E+02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1E+03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1E+02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3E+04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1E+02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1E+05</a:t>
                      </a:r>
                      <a:endParaRPr lang="en-GB" sz="12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4.5E+00 </a:t>
                      </a:r>
                      <a:r>
                        <a:rPr lang="en-GB" sz="1000" dirty="0">
                          <a:effectLst/>
                          <a:sym typeface="Symbol"/>
                        </a:rPr>
                        <a:t></a:t>
                      </a:r>
                      <a:r>
                        <a:rPr lang="fr-FR" sz="1000" dirty="0">
                          <a:effectLst/>
                        </a:rPr>
                        <a:t> 0.96 %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3.1E+01 </a:t>
                      </a:r>
                      <a:r>
                        <a:rPr lang="en-GB" sz="1000" dirty="0">
                          <a:effectLst/>
                          <a:sym typeface="Symbol"/>
                        </a:rPr>
                        <a:t></a:t>
                      </a:r>
                      <a:r>
                        <a:rPr lang="fr-FR" sz="1000" dirty="0">
                          <a:effectLst/>
                        </a:rPr>
                        <a:t> 1.53 %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3.1E+01 </a:t>
                      </a:r>
                      <a:r>
                        <a:rPr lang="en-GB" sz="1000" dirty="0">
                          <a:effectLst/>
                          <a:sym typeface="Symbol"/>
                        </a:rPr>
                        <a:t></a:t>
                      </a:r>
                      <a:r>
                        <a:rPr lang="fr-FR" sz="1000" dirty="0">
                          <a:effectLst/>
                        </a:rPr>
                        <a:t> 1.53 %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2.5E+01 </a:t>
                      </a:r>
                      <a:r>
                        <a:rPr lang="en-GB" sz="1000" dirty="0">
                          <a:effectLst/>
                          <a:sym typeface="Symbol"/>
                        </a:rPr>
                        <a:t></a:t>
                      </a:r>
                      <a:r>
                        <a:rPr lang="fr-FR" sz="1000" dirty="0">
                          <a:effectLst/>
                        </a:rPr>
                        <a:t> 1.02 %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8.6E+00 </a:t>
                      </a:r>
                      <a:r>
                        <a:rPr lang="en-GB" sz="1000" dirty="0">
                          <a:effectLst/>
                          <a:sym typeface="Symbol"/>
                        </a:rPr>
                        <a:t></a:t>
                      </a:r>
                      <a:r>
                        <a:rPr lang="fr-FR" sz="1000" dirty="0">
                          <a:effectLst/>
                        </a:rPr>
                        <a:t> 1.43 %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1.2E+01 </a:t>
                      </a:r>
                      <a:r>
                        <a:rPr lang="en-GB" sz="1000" dirty="0">
                          <a:effectLst/>
                          <a:sym typeface="Symbol"/>
                        </a:rPr>
                        <a:t></a:t>
                      </a:r>
                      <a:r>
                        <a:rPr lang="fr-FR" sz="1000" dirty="0">
                          <a:effectLst/>
                        </a:rPr>
                        <a:t> 3.25 %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3.5E+01 </a:t>
                      </a:r>
                      <a:r>
                        <a:rPr lang="en-GB" sz="1000" dirty="0">
                          <a:effectLst/>
                          <a:sym typeface="Symbol"/>
                        </a:rPr>
                        <a:t></a:t>
                      </a:r>
                      <a:r>
                        <a:rPr lang="fr-FR" sz="1000" dirty="0">
                          <a:effectLst/>
                        </a:rPr>
                        <a:t> 1.37%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1.2E+00 </a:t>
                      </a:r>
                      <a:r>
                        <a:rPr lang="en-GB" sz="1000" dirty="0">
                          <a:effectLst/>
                          <a:sym typeface="Symbol"/>
                        </a:rPr>
                        <a:t></a:t>
                      </a:r>
                      <a:r>
                        <a:rPr lang="en-GB" sz="1000" dirty="0">
                          <a:effectLst/>
                        </a:rPr>
                        <a:t> </a:t>
                      </a:r>
                      <a:r>
                        <a:rPr lang="fr-FR" sz="1000" dirty="0">
                          <a:effectLst/>
                        </a:rPr>
                        <a:t>2.37%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5.5E+01 </a:t>
                      </a:r>
                      <a:r>
                        <a:rPr lang="en-GB" sz="1000" dirty="0">
                          <a:effectLst/>
                          <a:sym typeface="Symbol"/>
                        </a:rPr>
                        <a:t></a:t>
                      </a:r>
                      <a:r>
                        <a:rPr lang="en-GB" sz="1000" dirty="0">
                          <a:effectLst/>
                        </a:rPr>
                        <a:t> </a:t>
                      </a:r>
                      <a:r>
                        <a:rPr lang="fr-FR" sz="1000" dirty="0">
                          <a:effectLst/>
                        </a:rPr>
                        <a:t>1.36%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1.6E+01 </a:t>
                      </a:r>
                      <a:r>
                        <a:rPr lang="en-GB" sz="1000" dirty="0">
                          <a:effectLst/>
                          <a:sym typeface="Symbol"/>
                        </a:rPr>
                        <a:t></a:t>
                      </a:r>
                      <a:r>
                        <a:rPr lang="en-GB" sz="1000" dirty="0">
                          <a:effectLst/>
                        </a:rPr>
                        <a:t> </a:t>
                      </a:r>
                      <a:r>
                        <a:rPr lang="fr-FR" sz="1000" dirty="0">
                          <a:effectLst/>
                        </a:rPr>
                        <a:t>2.20%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1.3E+02 </a:t>
                      </a:r>
                      <a:r>
                        <a:rPr lang="en-GB" sz="1000" dirty="0">
                          <a:effectLst/>
                          <a:sym typeface="Symbol"/>
                        </a:rPr>
                        <a:t></a:t>
                      </a:r>
                      <a:r>
                        <a:rPr lang="en-GB" sz="1000" dirty="0">
                          <a:effectLst/>
                        </a:rPr>
                        <a:t> </a:t>
                      </a:r>
                      <a:r>
                        <a:rPr lang="en-US" sz="1000" dirty="0">
                          <a:effectLst/>
                        </a:rPr>
                        <a:t>0.99%</a:t>
                      </a:r>
                      <a:endParaRPr lang="en-GB" sz="12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1.1E-04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3.1E-04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3.9E-03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2.5E-01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1.2E-04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1.2E-01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3.5E-02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1.2E-02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1.8E-03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1.6E-01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1.3E-03</a:t>
                      </a:r>
                      <a:endParaRPr lang="en-GB" sz="12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Sum = 0.00141  </a:t>
                      </a:r>
                      <a:endParaRPr lang="en-GB" sz="1200" dirty="0" smtClean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0" name="Content Placeholder 2"/>
          <p:cNvSpPr txBox="1">
            <a:spLocks/>
          </p:cNvSpPr>
          <p:nvPr/>
        </p:nvSpPr>
        <p:spPr>
          <a:xfrm>
            <a:off x="228600" y="5334000"/>
            <a:ext cx="7162800" cy="762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No activation of the water in the dipole cooling circuit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86400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>
                <a:solidFill>
                  <a:schemeClr val="bg2">
                    <a:lumMod val="90000"/>
                  </a:schemeClr>
                </a:solidFill>
              </a:rPr>
              <a:t>Radiation Protection challenges of HIE-ISOLDE</a:t>
            </a:r>
          </a:p>
          <a:p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Shielding design for the post-accelerator</a:t>
            </a:r>
          </a:p>
          <a:p>
            <a:pPr lvl="1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X-ray measurements</a:t>
            </a:r>
          </a:p>
          <a:p>
            <a:pPr lvl="1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FLUKA calculations for the post-accelerator</a:t>
            </a:r>
            <a:endParaRPr lang="en-GB" dirty="0" smtClean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en-GB" dirty="0" smtClean="0">
                <a:solidFill>
                  <a:schemeClr val="bg2"/>
                </a:solidFill>
              </a:rPr>
              <a:t>Ion interactions after post-acceleration</a:t>
            </a:r>
          </a:p>
          <a:p>
            <a:pPr lvl="1"/>
            <a:r>
              <a:rPr lang="en-US" dirty="0" smtClean="0">
                <a:solidFill>
                  <a:schemeClr val="bg2"/>
                </a:solidFill>
              </a:rPr>
              <a:t>Operational parameters for HIE-ISOLDE</a:t>
            </a:r>
          </a:p>
          <a:p>
            <a:pPr lvl="1"/>
            <a:r>
              <a:rPr lang="en-US" dirty="0" smtClean="0">
                <a:solidFill>
                  <a:schemeClr val="bg2"/>
                </a:solidFill>
              </a:rPr>
              <a:t>Activation calculations</a:t>
            </a:r>
          </a:p>
          <a:p>
            <a:r>
              <a:rPr lang="en-US" dirty="0"/>
              <a:t>Radiation Monitoring System upgrade</a:t>
            </a:r>
          </a:p>
          <a:p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Conclusions</a:t>
            </a:r>
            <a:endParaRPr lang="en-GB" dirty="0" smtClean="0">
              <a:solidFill>
                <a:schemeClr val="bg2">
                  <a:lumMod val="90000"/>
                </a:schemeClr>
              </a:solidFill>
            </a:endParaRPr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24600"/>
            <a:ext cx="5715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CATHI Final Review Meeting 22-26 September - Barcelon</a:t>
            </a:r>
            <a:r>
              <a:rPr lang="en-US" dirty="0" smtClean="0"/>
              <a:t>a</a:t>
            </a:r>
          </a:p>
          <a:p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52400"/>
            <a:ext cx="1440180" cy="467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6" descr="https://espace.cern.ch/Marie-Curie-CATHI/Logos/CATHI_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52400"/>
            <a:ext cx="152400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948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 upgrade</a:t>
            </a:r>
            <a:endParaRPr lang="en-GB" dirty="0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52400"/>
            <a:ext cx="1440180" cy="467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6" descr="https://espace.cern.ch/Marie-Curie-CATHI/Logos/CATHI_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52400"/>
            <a:ext cx="152400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24600"/>
            <a:ext cx="5715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CATHI Final Review Meeting 22-26 September - Barcelon</a:t>
            </a:r>
            <a:r>
              <a:rPr lang="en-US" dirty="0" smtClean="0"/>
              <a:t>a</a:t>
            </a:r>
          </a:p>
          <a:p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228600" y="1371600"/>
            <a:ext cx="8915400" cy="46482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Additional radiation monitors needed to ensure the proper area classification</a:t>
            </a:r>
          </a:p>
          <a:p>
            <a:pPr lvl="1"/>
            <a:r>
              <a:rPr lang="en-US" dirty="0" smtClean="0"/>
              <a:t>Unsufficient number of monitor in some areas</a:t>
            </a:r>
          </a:p>
          <a:p>
            <a:pPr lvl="1"/>
            <a:r>
              <a:rPr lang="en-US" dirty="0" smtClean="0"/>
              <a:t>New projects</a:t>
            </a:r>
          </a:p>
          <a:p>
            <a:r>
              <a:rPr lang="en-US" dirty="0" smtClean="0"/>
              <a:t>Old monitoring system not scalable (ARCON)</a:t>
            </a:r>
          </a:p>
          <a:p>
            <a:r>
              <a:rPr lang="en-US" dirty="0" smtClean="0"/>
              <a:t>New architectural options</a:t>
            </a:r>
          </a:p>
          <a:p>
            <a:pPr lvl="1"/>
            <a:r>
              <a:rPr lang="en-US" dirty="0" smtClean="0"/>
              <a:t>gamma monitoring (GRAMS)</a:t>
            </a:r>
          </a:p>
          <a:p>
            <a:pPr lvl="1"/>
            <a:r>
              <a:rPr lang="en-US" dirty="0" smtClean="0"/>
              <a:t>RAMSES (LHC standard)</a:t>
            </a:r>
          </a:p>
          <a:p>
            <a:r>
              <a:rPr lang="en-US" dirty="0" smtClean="0"/>
              <a:t>Scheduling: LS1 was a good time window </a:t>
            </a:r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11768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RAMSES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610600" cy="4386482"/>
          </a:xfrm>
        </p:spPr>
        <p:txBody>
          <a:bodyPr/>
          <a:lstStyle/>
          <a:p>
            <a:r>
              <a:rPr lang="en-US" dirty="0" err="1" smtClean="0"/>
              <a:t>Ionisation</a:t>
            </a:r>
            <a:r>
              <a:rPr lang="en-US" dirty="0" smtClean="0"/>
              <a:t> chambers, induced activity / X-ray monitors, Hand foot monitors…..</a:t>
            </a:r>
            <a:endParaRPr lang="en-GB" dirty="0"/>
          </a:p>
        </p:txBody>
      </p:sp>
      <p:pic>
        <p:nvPicPr>
          <p:cNvPr id="4" name="Content Placeholder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439828"/>
            <a:ext cx="4284464" cy="3427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200" y="2306343"/>
            <a:ext cx="980591" cy="1446372"/>
          </a:xfrm>
          <a:prstGeom prst="rect">
            <a:avLst/>
          </a:prstGeom>
        </p:spPr>
      </p:pic>
      <p:pic>
        <p:nvPicPr>
          <p:cNvPr id="20" name="Content Placeholder 3" descr="position_ramses40"/>
          <p:cNvPicPr>
            <a:picLocks noChangeAspect="1"/>
          </p:cNvPicPr>
          <p:nvPr/>
        </p:nvPicPr>
        <p:blipFill>
          <a:blip r:embed="rId4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8379" y="3581400"/>
            <a:ext cx="4317012" cy="243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0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58" t="22753" r="50000" b="10030"/>
          <a:stretch/>
        </p:blipFill>
        <p:spPr bwMode="auto">
          <a:xfrm>
            <a:off x="6420023" y="2286000"/>
            <a:ext cx="1110146" cy="1455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52400"/>
            <a:ext cx="1440180" cy="467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6" descr="https://espace.cern.ch/Marie-Curie-CATHI/Logos/CATHI_image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52400"/>
            <a:ext cx="152400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13</a:t>
            </a:r>
            <a:endParaRPr lang="en-US" dirty="0"/>
          </a:p>
        </p:txBody>
      </p:sp>
      <p:sp>
        <p:nvSpPr>
          <p:cNvPr id="2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24600"/>
            <a:ext cx="5715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CATHI Final Review Meeting 22-26 September - Barcelon</a:t>
            </a:r>
            <a:r>
              <a:rPr lang="en-US" dirty="0" smtClean="0"/>
              <a:t>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56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229600" cy="1143000"/>
          </a:xfrm>
        </p:spPr>
        <p:txBody>
          <a:bodyPr/>
          <a:lstStyle/>
          <a:p>
            <a:r>
              <a:rPr lang="en-US" dirty="0" smtClean="0"/>
              <a:t>Environmental monitoring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4877" y="2061530"/>
            <a:ext cx="7094342" cy="3990568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356922" y="1636813"/>
            <a:ext cx="2803118" cy="3361877"/>
            <a:chOff x="356922" y="1636813"/>
            <a:chExt cx="2803118" cy="3361877"/>
          </a:xfrm>
        </p:grpSpPr>
        <p:sp>
          <p:nvSpPr>
            <p:cNvPr id="13" name="TextBox 12"/>
            <p:cNvSpPr txBox="1"/>
            <p:nvPr/>
          </p:nvSpPr>
          <p:spPr>
            <a:xfrm>
              <a:off x="356922" y="1636813"/>
              <a:ext cx="992579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 smtClean="0"/>
                <a:t>Aerosols</a:t>
              </a:r>
            </a:p>
            <a:p>
              <a:pPr algn="ctr"/>
              <a:r>
                <a:rPr lang="en-GB" sz="1600" dirty="0" smtClean="0"/>
                <a:t>Sampler</a:t>
              </a:r>
              <a:endParaRPr lang="en-GB" sz="16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998466" y="1655233"/>
              <a:ext cx="1161574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/>
                <a:t>Gas monitor</a:t>
              </a: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4022"/>
            <a:stretch/>
          </p:blipFill>
          <p:spPr>
            <a:xfrm>
              <a:off x="624254" y="2519463"/>
              <a:ext cx="2113678" cy="2479227"/>
            </a:xfrm>
            <a:prstGeom prst="rect">
              <a:avLst/>
            </a:prstGeom>
          </p:spPr>
        </p:pic>
        <p:cxnSp>
          <p:nvCxnSpPr>
            <p:cNvPr id="16" name="Straight Arrow Connector 15"/>
            <p:cNvCxnSpPr>
              <a:stCxn id="13" idx="2"/>
            </p:cNvCxnSpPr>
            <p:nvPr/>
          </p:nvCxnSpPr>
          <p:spPr>
            <a:xfrm>
              <a:off x="853212" y="2221588"/>
              <a:ext cx="248144" cy="73140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stCxn id="14" idx="2"/>
            </p:cNvCxnSpPr>
            <p:nvPr/>
          </p:nvCxnSpPr>
          <p:spPr>
            <a:xfrm flipH="1">
              <a:off x="1874877" y="2240008"/>
              <a:ext cx="704376" cy="114420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2969335" y="2519463"/>
            <a:ext cx="3164450" cy="2260217"/>
            <a:chOff x="3176800" y="1706035"/>
            <a:chExt cx="3164450" cy="2260217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76800" y="2231885"/>
              <a:ext cx="3083318" cy="1734367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3254168" y="1801009"/>
              <a:ext cx="1563248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Iodine Sampler</a:t>
              </a:r>
              <a:endParaRPr lang="en-GB" sz="16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846930" y="1706035"/>
              <a:ext cx="1494320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 smtClean="0"/>
                <a:t>Radon/Thoron</a:t>
              </a:r>
            </a:p>
            <a:p>
              <a:pPr algn="ctr"/>
              <a:r>
                <a:rPr lang="en-GB" sz="1600" dirty="0" smtClean="0"/>
                <a:t>Monitor</a:t>
              </a:r>
              <a:endParaRPr lang="en-GB" sz="1600" dirty="0"/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5679826" y="2231009"/>
              <a:ext cx="149469" cy="77100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>
              <a:off x="3579280" y="2139563"/>
              <a:ext cx="219808" cy="86244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Picture 2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52400"/>
            <a:ext cx="1440180" cy="467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Picture 6" descr="https://espace.cern.ch/Marie-Curie-CATHI/Logos/CATHI_imag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52400"/>
            <a:ext cx="152400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14</a:t>
            </a:r>
            <a:endParaRPr lang="en-US" dirty="0"/>
          </a:p>
        </p:txBody>
      </p:sp>
      <p:sp>
        <p:nvSpPr>
          <p:cNvPr id="2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24600"/>
            <a:ext cx="5715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CATHI Final Review Meeting 22-26 September - Barcelon</a:t>
            </a:r>
            <a:r>
              <a:rPr lang="en-US" dirty="0" smtClean="0"/>
              <a:t>a</a:t>
            </a:r>
          </a:p>
          <a:p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96484" y="5486400"/>
            <a:ext cx="1642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INEMIA </a:t>
            </a:r>
            <a:r>
              <a:rPr lang="fr-FR" b="1" dirty="0" err="1" smtClean="0"/>
              <a:t>project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4078490" y="1451246"/>
            <a:ext cx="39932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Monitoring of facility releases</a:t>
            </a:r>
            <a:endParaRPr lang="en-GB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83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0775"/>
            <a:ext cx="7772400" cy="1470025"/>
          </a:xfrm>
        </p:spPr>
        <p:txBody>
          <a:bodyPr>
            <a:noAutofit/>
          </a:bodyPr>
          <a:lstStyle/>
          <a:p>
            <a:r>
              <a:rPr lang="en-US" sz="3200" b="1" dirty="0"/>
              <a:t>Radiation protection study for the HIE-ISOLDE project</a:t>
            </a:r>
            <a:endParaRPr lang="fr-FR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2438400"/>
            <a:ext cx="7162800" cy="17526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S. Giron*, A.-P. Bernardes, A. Dorsival, D. Voulot and J. Vollaire**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24600"/>
            <a:ext cx="5715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CATHI Final Review Meeting 22-26 September - Barcelon</a:t>
            </a:r>
            <a:r>
              <a:rPr lang="en-US" dirty="0" smtClean="0"/>
              <a:t>a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4648200"/>
            <a:ext cx="40695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* Marie-Curie Fellow now at EDF (France)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** Presenting</a:t>
            </a:r>
            <a:endParaRPr lang="fr-FR" dirty="0">
              <a:solidFill>
                <a:schemeClr val="tx2"/>
              </a:solidFill>
            </a:endParaRPr>
          </a:p>
        </p:txBody>
      </p:sp>
      <p:pic>
        <p:nvPicPr>
          <p:cNvPr id="1026" name="Picture 2" descr="https://media.licdn.com/media/p/5/000/2b8/3d7/36de5f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505200"/>
            <a:ext cx="2667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52400"/>
            <a:ext cx="1440180" cy="467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0" name="Picture 6" descr="https://espace.cern.ch/Marie-Curie-CATHI/Logos/CATHI_ima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52400"/>
            <a:ext cx="152400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380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GRAMS in the hall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355790" y="1653486"/>
            <a:ext cx="6747028" cy="4428084"/>
            <a:chOff x="359532" y="1196752"/>
            <a:chExt cx="8424936" cy="5400600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9532" y="2270536"/>
              <a:ext cx="8424936" cy="31746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Rounded Rectangle 5"/>
            <p:cNvSpPr/>
            <p:nvPr/>
          </p:nvSpPr>
          <p:spPr>
            <a:xfrm flipH="1">
              <a:off x="5508104" y="5949280"/>
              <a:ext cx="936000" cy="648072"/>
            </a:xfrm>
            <a:prstGeom prst="wedgeRoundRectCallout">
              <a:avLst>
                <a:gd name="adj1" fmla="val 145567"/>
                <a:gd name="adj2" fmla="val -365548"/>
                <a:gd name="adj3" fmla="val 16667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r>
                <a:rPr lang="en-GB" sz="1000" dirty="0" smtClean="0">
                  <a:solidFill>
                    <a:schemeClr val="bg1"/>
                  </a:solidFill>
                </a:rPr>
                <a:t>PIMSM11=170PAGIS501</a:t>
              </a:r>
            </a:p>
            <a:p>
              <a:r>
                <a:rPr lang="en-GB" sz="1000" dirty="0" smtClean="0">
                  <a:solidFill>
                    <a:schemeClr val="bg1"/>
                  </a:solidFill>
                </a:rPr>
                <a:t>PADIS509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  <p:sp>
          <p:nvSpPr>
            <p:cNvPr id="9" name="Rounded Rectangle 5"/>
            <p:cNvSpPr/>
            <p:nvPr/>
          </p:nvSpPr>
          <p:spPr>
            <a:xfrm flipH="1">
              <a:off x="4211960" y="5949280"/>
              <a:ext cx="936000" cy="648072"/>
            </a:xfrm>
            <a:prstGeom prst="wedgeRoundRectCallout">
              <a:avLst>
                <a:gd name="adj1" fmla="val 87613"/>
                <a:gd name="adj2" fmla="val -501405"/>
                <a:gd name="adj3" fmla="val 16667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r>
                <a:rPr lang="en-GB" sz="1000" dirty="0" smtClean="0">
                  <a:solidFill>
                    <a:schemeClr val="bg1"/>
                  </a:solidFill>
                </a:rPr>
                <a:t>PIMSM05=170PAGIS407</a:t>
              </a:r>
            </a:p>
            <a:p>
              <a:r>
                <a:rPr lang="en-GB" sz="1000" dirty="0" smtClean="0">
                  <a:solidFill>
                    <a:schemeClr val="bg1"/>
                  </a:solidFill>
                </a:rPr>
                <a:t>PADIS405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  <p:sp>
          <p:nvSpPr>
            <p:cNvPr id="10" name="Rounded Rectangle 5"/>
            <p:cNvSpPr/>
            <p:nvPr/>
          </p:nvSpPr>
          <p:spPr>
            <a:xfrm flipH="1">
              <a:off x="971704" y="1556792"/>
              <a:ext cx="936000" cy="648072"/>
            </a:xfrm>
            <a:prstGeom prst="wedgeRoundRectCallout">
              <a:avLst>
                <a:gd name="adj1" fmla="val 21605"/>
                <a:gd name="adj2" fmla="val 121447"/>
                <a:gd name="adj3" fmla="val 16667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r>
                <a:rPr lang="en-GB" sz="1000" dirty="0" smtClean="0">
                  <a:solidFill>
                    <a:schemeClr val="bg1"/>
                  </a:solidFill>
                </a:rPr>
                <a:t>PIMSM01=197PAGIS601</a:t>
              </a:r>
            </a:p>
            <a:p>
              <a:r>
                <a:rPr lang="en-GB" sz="1000" dirty="0" smtClean="0">
                  <a:solidFill>
                    <a:schemeClr val="bg1"/>
                  </a:solidFill>
                </a:rPr>
                <a:t>PADIS601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  <p:sp>
          <p:nvSpPr>
            <p:cNvPr id="11" name="Rounded Rectangle 11"/>
            <p:cNvSpPr/>
            <p:nvPr/>
          </p:nvSpPr>
          <p:spPr>
            <a:xfrm flipH="1">
              <a:off x="539552" y="1196752"/>
              <a:ext cx="828000" cy="252000"/>
            </a:xfrm>
            <a:prstGeom prst="wedgeRoundRectCallout">
              <a:avLst>
                <a:gd name="adj1" fmla="val 702"/>
                <a:gd name="adj2" fmla="val 553284"/>
                <a:gd name="adj3" fmla="val 16667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r>
                <a:rPr lang="en-GB" sz="1000" dirty="0" smtClean="0">
                  <a:solidFill>
                    <a:schemeClr val="bg1"/>
                  </a:solidFill>
                </a:rPr>
                <a:t>PAGIS602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  <p:sp>
          <p:nvSpPr>
            <p:cNvPr id="12" name="Rounded Rectangle 5"/>
            <p:cNvSpPr/>
            <p:nvPr/>
          </p:nvSpPr>
          <p:spPr>
            <a:xfrm flipH="1">
              <a:off x="1979816" y="1196752"/>
              <a:ext cx="936000" cy="648072"/>
            </a:xfrm>
            <a:prstGeom prst="wedgeRoundRectCallout">
              <a:avLst>
                <a:gd name="adj1" fmla="val -12720"/>
                <a:gd name="adj2" fmla="val 281610"/>
                <a:gd name="adj3" fmla="val 16667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r>
                <a:rPr lang="en-GB" sz="1000" dirty="0" smtClean="0">
                  <a:solidFill>
                    <a:schemeClr val="bg1"/>
                  </a:solidFill>
                </a:rPr>
                <a:t>PIMSM10=170PAGIS416</a:t>
              </a:r>
            </a:p>
            <a:p>
              <a:r>
                <a:rPr lang="en-GB" sz="1000" dirty="0" smtClean="0">
                  <a:solidFill>
                    <a:schemeClr val="bg1"/>
                  </a:solidFill>
                </a:rPr>
                <a:t>PADIS410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  <p:sp>
          <p:nvSpPr>
            <p:cNvPr id="13" name="Rounded Rectangle 5"/>
            <p:cNvSpPr/>
            <p:nvPr/>
          </p:nvSpPr>
          <p:spPr>
            <a:xfrm flipH="1">
              <a:off x="539552" y="5949280"/>
              <a:ext cx="936000" cy="648072"/>
            </a:xfrm>
            <a:prstGeom prst="wedgeRoundRectCallout">
              <a:avLst>
                <a:gd name="adj1" fmla="val -215146"/>
                <a:gd name="adj2" fmla="val -449290"/>
                <a:gd name="adj3" fmla="val 16667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r>
                <a:rPr lang="en-GB" sz="1000" dirty="0" smtClean="0">
                  <a:solidFill>
                    <a:schemeClr val="bg1"/>
                  </a:solidFill>
                </a:rPr>
                <a:t>PIMSM01=170PAGIS401</a:t>
              </a:r>
            </a:p>
            <a:p>
              <a:r>
                <a:rPr lang="en-GB" sz="1000" dirty="0" smtClean="0">
                  <a:solidFill>
                    <a:schemeClr val="bg1"/>
                  </a:solidFill>
                </a:rPr>
                <a:t>PADIS401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  <p:sp>
          <p:nvSpPr>
            <p:cNvPr id="14" name="Rounded Rectangle 5"/>
            <p:cNvSpPr/>
            <p:nvPr/>
          </p:nvSpPr>
          <p:spPr>
            <a:xfrm flipH="1">
              <a:off x="1547664" y="5949280"/>
              <a:ext cx="936000" cy="648072"/>
            </a:xfrm>
            <a:prstGeom prst="wedgeRoundRectCallout">
              <a:avLst>
                <a:gd name="adj1" fmla="val -113053"/>
                <a:gd name="adj2" fmla="val -432765"/>
                <a:gd name="adj3" fmla="val 16667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r>
                <a:rPr lang="en-GB" sz="1000" dirty="0" smtClean="0">
                  <a:solidFill>
                    <a:schemeClr val="bg1"/>
                  </a:solidFill>
                </a:rPr>
                <a:t>PIMSM02=170PAGIS402</a:t>
              </a:r>
            </a:p>
            <a:p>
              <a:r>
                <a:rPr lang="en-GB" sz="1000" dirty="0" smtClean="0">
                  <a:solidFill>
                    <a:schemeClr val="bg1"/>
                  </a:solidFill>
                </a:rPr>
                <a:t>PADIS402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  <p:sp>
          <p:nvSpPr>
            <p:cNvPr id="15" name="Rounded Rectangle 5"/>
            <p:cNvSpPr/>
            <p:nvPr/>
          </p:nvSpPr>
          <p:spPr>
            <a:xfrm flipH="1">
              <a:off x="2555776" y="5949280"/>
              <a:ext cx="936000" cy="648072"/>
            </a:xfrm>
            <a:prstGeom prst="wedgeRoundRectCallout">
              <a:avLst>
                <a:gd name="adj1" fmla="val -40002"/>
                <a:gd name="adj2" fmla="val -365396"/>
                <a:gd name="adj3" fmla="val 16667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r>
                <a:rPr lang="en-GB" sz="1000" dirty="0" smtClean="0">
                  <a:solidFill>
                    <a:schemeClr val="bg1"/>
                  </a:solidFill>
                </a:rPr>
                <a:t>PIMSM03=170PAGIS403</a:t>
              </a:r>
            </a:p>
            <a:p>
              <a:r>
                <a:rPr lang="en-GB" sz="1000" dirty="0" smtClean="0">
                  <a:solidFill>
                    <a:schemeClr val="bg1"/>
                  </a:solidFill>
                </a:rPr>
                <a:t>PADIS403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  <p:sp>
          <p:nvSpPr>
            <p:cNvPr id="16" name="Rounded Rectangle 11"/>
            <p:cNvSpPr/>
            <p:nvPr/>
          </p:nvSpPr>
          <p:spPr>
            <a:xfrm flipH="1">
              <a:off x="3419872" y="5589240"/>
              <a:ext cx="828000" cy="252000"/>
            </a:xfrm>
            <a:prstGeom prst="wedgeRoundRectCallout">
              <a:avLst>
                <a:gd name="adj1" fmla="val 18452"/>
                <a:gd name="adj2" fmla="val -823850"/>
                <a:gd name="adj3" fmla="val 16667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r>
                <a:rPr lang="en-GB" sz="1000" dirty="0" smtClean="0">
                  <a:solidFill>
                    <a:schemeClr val="bg1"/>
                  </a:solidFill>
                </a:rPr>
                <a:t>PAGIS404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  <p:sp>
          <p:nvSpPr>
            <p:cNvPr id="17" name="Rounded Rectangle 5"/>
            <p:cNvSpPr/>
            <p:nvPr/>
          </p:nvSpPr>
          <p:spPr>
            <a:xfrm flipH="1">
              <a:off x="2987928" y="1196752"/>
              <a:ext cx="936000" cy="648072"/>
            </a:xfrm>
            <a:prstGeom prst="wedgeRoundRectCallout">
              <a:avLst>
                <a:gd name="adj1" fmla="val 12803"/>
                <a:gd name="adj2" fmla="val 177377"/>
                <a:gd name="adj3" fmla="val 16667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r>
                <a:rPr lang="en-GB" sz="1000" dirty="0" smtClean="0">
                  <a:solidFill>
                    <a:schemeClr val="bg1"/>
                  </a:solidFill>
                </a:rPr>
                <a:t>PIMSM04=170PAGIS405</a:t>
              </a:r>
            </a:p>
            <a:p>
              <a:r>
                <a:rPr lang="en-GB" sz="1000" dirty="0" smtClean="0">
                  <a:solidFill>
                    <a:schemeClr val="bg1"/>
                  </a:solidFill>
                </a:rPr>
                <a:t>PADIS404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  <p:sp>
          <p:nvSpPr>
            <p:cNvPr id="18" name="Rounded Rectangle 11"/>
            <p:cNvSpPr/>
            <p:nvPr/>
          </p:nvSpPr>
          <p:spPr>
            <a:xfrm flipH="1">
              <a:off x="3478801" y="1951757"/>
              <a:ext cx="828000" cy="252000"/>
            </a:xfrm>
            <a:prstGeom prst="wedgeRoundRectCallout">
              <a:avLst>
                <a:gd name="adj1" fmla="val 39919"/>
                <a:gd name="adj2" fmla="val 447785"/>
                <a:gd name="adj3" fmla="val 16667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r>
                <a:rPr lang="en-GB" sz="1000" dirty="0" smtClean="0">
                  <a:solidFill>
                    <a:schemeClr val="bg1"/>
                  </a:solidFill>
                </a:rPr>
                <a:t>PAGIS406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  <p:sp>
          <p:nvSpPr>
            <p:cNvPr id="19" name="Rounded Rectangle 5"/>
            <p:cNvSpPr/>
            <p:nvPr/>
          </p:nvSpPr>
          <p:spPr>
            <a:xfrm flipH="1">
              <a:off x="4283968" y="1196752"/>
              <a:ext cx="936000" cy="648072"/>
            </a:xfrm>
            <a:prstGeom prst="wedgeRoundRectCallout">
              <a:avLst>
                <a:gd name="adj1" fmla="val 60329"/>
                <a:gd name="adj2" fmla="val 214240"/>
                <a:gd name="adj3" fmla="val 16667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r>
                <a:rPr lang="en-GB" sz="1000" dirty="0" smtClean="0">
                  <a:solidFill>
                    <a:schemeClr val="bg1"/>
                  </a:solidFill>
                </a:rPr>
                <a:t>PIMSM06=170PAGIS408</a:t>
              </a:r>
            </a:p>
            <a:p>
              <a:r>
                <a:rPr lang="en-GB" sz="1000" dirty="0" smtClean="0">
                  <a:solidFill>
                    <a:schemeClr val="bg1"/>
                  </a:solidFill>
                </a:rPr>
                <a:t>PADIS406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  <p:sp>
          <p:nvSpPr>
            <p:cNvPr id="20" name="Rounded Rectangle 11"/>
            <p:cNvSpPr/>
            <p:nvPr/>
          </p:nvSpPr>
          <p:spPr>
            <a:xfrm flipH="1">
              <a:off x="4644008" y="5589240"/>
              <a:ext cx="828000" cy="252000"/>
            </a:xfrm>
            <a:prstGeom prst="wedgeRoundRectCallout">
              <a:avLst>
                <a:gd name="adj1" fmla="val 125901"/>
                <a:gd name="adj2" fmla="val -941534"/>
                <a:gd name="adj3" fmla="val 16667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r>
                <a:rPr lang="en-GB" sz="1000" dirty="0" smtClean="0">
                  <a:solidFill>
                    <a:schemeClr val="bg1"/>
                  </a:solidFill>
                </a:rPr>
                <a:t>PAGIS409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  <p:sp>
          <p:nvSpPr>
            <p:cNvPr id="21" name="Rounded Rectangle 11"/>
            <p:cNvSpPr/>
            <p:nvPr/>
          </p:nvSpPr>
          <p:spPr>
            <a:xfrm flipH="1">
              <a:off x="5904240" y="5589240"/>
              <a:ext cx="828000" cy="252000"/>
            </a:xfrm>
            <a:prstGeom prst="wedgeRoundRectCallout">
              <a:avLst>
                <a:gd name="adj1" fmla="val 226387"/>
                <a:gd name="adj2" fmla="val -1033066"/>
                <a:gd name="adj3" fmla="val 16667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r>
                <a:rPr lang="en-GB" sz="1000" dirty="0" smtClean="0">
                  <a:solidFill>
                    <a:schemeClr val="bg1"/>
                  </a:solidFill>
                </a:rPr>
                <a:t>PAGIS410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  <p:sp>
          <p:nvSpPr>
            <p:cNvPr id="22" name="Rounded Rectangle 11"/>
            <p:cNvSpPr/>
            <p:nvPr/>
          </p:nvSpPr>
          <p:spPr>
            <a:xfrm flipH="1">
              <a:off x="4716016" y="1952864"/>
              <a:ext cx="828000" cy="252000"/>
            </a:xfrm>
            <a:prstGeom prst="wedgeRoundRectCallout">
              <a:avLst>
                <a:gd name="adj1" fmla="val 5097"/>
                <a:gd name="adj2" fmla="val 238570"/>
                <a:gd name="adj3" fmla="val 16667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r>
                <a:rPr lang="en-GB" sz="1000" dirty="0" smtClean="0">
                  <a:solidFill>
                    <a:schemeClr val="bg1"/>
                  </a:solidFill>
                </a:rPr>
                <a:t>PAGIS411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  <p:sp>
          <p:nvSpPr>
            <p:cNvPr id="23" name="Rounded Rectangle 11"/>
            <p:cNvSpPr/>
            <p:nvPr/>
          </p:nvSpPr>
          <p:spPr>
            <a:xfrm flipH="1">
              <a:off x="5508104" y="1196752"/>
              <a:ext cx="828000" cy="252000"/>
            </a:xfrm>
            <a:prstGeom prst="wedgeRoundRectCallout">
              <a:avLst>
                <a:gd name="adj1" fmla="val 51857"/>
                <a:gd name="adj2" fmla="val 598158"/>
                <a:gd name="adj3" fmla="val 16667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r>
                <a:rPr lang="en-GB" sz="1000" dirty="0" smtClean="0">
                  <a:solidFill>
                    <a:schemeClr val="bg1"/>
                  </a:solidFill>
                </a:rPr>
                <a:t>PAGIS415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  <p:sp>
          <p:nvSpPr>
            <p:cNvPr id="24" name="Rounded Rectangle 5"/>
            <p:cNvSpPr/>
            <p:nvPr/>
          </p:nvSpPr>
          <p:spPr>
            <a:xfrm flipH="1">
              <a:off x="5868248" y="1556792"/>
              <a:ext cx="936000" cy="648072"/>
            </a:xfrm>
            <a:prstGeom prst="wedgeRoundRectCallout">
              <a:avLst>
                <a:gd name="adj1" fmla="val 102574"/>
                <a:gd name="adj2" fmla="val 234578"/>
                <a:gd name="adj3" fmla="val 16667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r>
                <a:rPr lang="en-GB" sz="1000" dirty="0" smtClean="0">
                  <a:solidFill>
                    <a:schemeClr val="bg1"/>
                  </a:solidFill>
                </a:rPr>
                <a:t>PIMSM08=170PAGIS412</a:t>
              </a:r>
            </a:p>
            <a:p>
              <a:r>
                <a:rPr lang="en-GB" sz="1000" dirty="0" smtClean="0">
                  <a:solidFill>
                    <a:schemeClr val="bg1"/>
                  </a:solidFill>
                </a:rPr>
                <a:t>PADIS408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  <p:sp>
          <p:nvSpPr>
            <p:cNvPr id="25" name="Rounded Rectangle 11"/>
            <p:cNvSpPr/>
            <p:nvPr/>
          </p:nvSpPr>
          <p:spPr>
            <a:xfrm flipH="1">
              <a:off x="6876256" y="5589240"/>
              <a:ext cx="828000" cy="252000"/>
            </a:xfrm>
            <a:prstGeom prst="wedgeRoundRectCallout">
              <a:avLst>
                <a:gd name="adj1" fmla="val 299590"/>
                <a:gd name="adj2" fmla="val -908842"/>
                <a:gd name="adj3" fmla="val 16667"/>
              </a:avLst>
            </a:prstGeom>
            <a:solidFill>
              <a:schemeClr val="bg1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r>
                <a:rPr lang="en-GB" sz="1000" dirty="0" smtClean="0">
                  <a:solidFill>
                    <a:schemeClr val="bg1"/>
                  </a:solidFill>
                </a:rPr>
                <a:t>PAGIS413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  <p:sp>
          <p:nvSpPr>
            <p:cNvPr id="26" name="Rounded Rectangle 5"/>
            <p:cNvSpPr/>
            <p:nvPr/>
          </p:nvSpPr>
          <p:spPr>
            <a:xfrm flipH="1">
              <a:off x="6948368" y="1556792"/>
              <a:ext cx="936000" cy="648072"/>
            </a:xfrm>
            <a:prstGeom prst="wedgeRoundRectCallout">
              <a:avLst>
                <a:gd name="adj1" fmla="val 113135"/>
                <a:gd name="adj2" fmla="val 162123"/>
                <a:gd name="adj3" fmla="val 16667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r>
                <a:rPr lang="en-GB" sz="1000" dirty="0" smtClean="0">
                  <a:solidFill>
                    <a:schemeClr val="bg1"/>
                  </a:solidFill>
                </a:rPr>
                <a:t>PIMSM09=170PAGIS414</a:t>
              </a:r>
            </a:p>
            <a:p>
              <a:r>
                <a:rPr lang="en-GB" sz="1000" dirty="0" smtClean="0">
                  <a:solidFill>
                    <a:schemeClr val="bg1"/>
                  </a:solidFill>
                </a:rPr>
                <a:t>PADIS409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27" name="Picture 2" descr="\\cern.ch\dfs\Users\d\dorsival\Documents\My Pictures\photo_GRAMS_AlarmUni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1461" y="4191000"/>
            <a:ext cx="1442016" cy="192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52400"/>
            <a:ext cx="1440180" cy="467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Picture 6" descr="https://espace.cern.ch/Marie-Curie-CATHI/Logos/CATHI_imag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52400"/>
            <a:ext cx="152400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15</a:t>
            </a:r>
            <a:endParaRPr lang="en-US" dirty="0"/>
          </a:p>
        </p:txBody>
      </p:sp>
      <p:sp>
        <p:nvSpPr>
          <p:cNvPr id="3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24600"/>
            <a:ext cx="5715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CATHI Final Review Meeting 22-26 September - Barcelon</a:t>
            </a:r>
            <a:r>
              <a:rPr lang="en-US" dirty="0" smtClean="0"/>
              <a:t>a</a:t>
            </a:r>
          </a:p>
          <a:p>
            <a:endParaRPr lang="en-US" dirty="0"/>
          </a:p>
        </p:txBody>
      </p:sp>
      <p:pic>
        <p:nvPicPr>
          <p:cNvPr id="33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86" t="-175" r="19268" b="21355"/>
          <a:stretch/>
        </p:blipFill>
        <p:spPr bwMode="auto">
          <a:xfrm>
            <a:off x="7423427" y="1653486"/>
            <a:ext cx="1294353" cy="2376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057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575" y="1371600"/>
            <a:ext cx="8828405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Complete radiological analysis for the new post-accelerator</a:t>
            </a:r>
          </a:p>
          <a:p>
            <a:pPr lvl="1"/>
            <a:r>
              <a:rPr lang="en-US" dirty="0" smtClean="0"/>
              <a:t>Post-accelerator shielding (X-ray measurements and FLUKA calculations)</a:t>
            </a:r>
          </a:p>
          <a:p>
            <a:pPr lvl="1"/>
            <a:r>
              <a:rPr lang="en-US" dirty="0" smtClean="0"/>
              <a:t>Prompt dose due to ion beams interactions</a:t>
            </a:r>
          </a:p>
          <a:p>
            <a:r>
              <a:rPr lang="en-US" dirty="0" smtClean="0"/>
              <a:t>New monitoring system will facilitate future upgrades of ISOLDE (MEDICIS, TSR….)</a:t>
            </a:r>
          </a:p>
          <a:p>
            <a:r>
              <a:rPr lang="en-US" dirty="0" smtClean="0"/>
              <a:t>Thanks to partners visited in the frame of the CATHI program (INFN </a:t>
            </a:r>
            <a:r>
              <a:rPr lang="en-US" dirty="0" err="1" smtClean="0"/>
              <a:t>Legnaro</a:t>
            </a:r>
            <a:r>
              <a:rPr lang="en-US" dirty="0" smtClean="0"/>
              <a:t>, </a:t>
            </a:r>
            <a:r>
              <a:rPr lang="en-US" dirty="0" err="1" smtClean="0"/>
              <a:t>Triumf</a:t>
            </a:r>
            <a:r>
              <a:rPr lang="en-US" dirty="0" smtClean="0"/>
              <a:t>, GANIL, </a:t>
            </a:r>
            <a:r>
              <a:rPr lang="en-US" dirty="0" smtClean="0"/>
              <a:t>IPNO, CEA </a:t>
            </a:r>
            <a:r>
              <a:rPr lang="en-US" dirty="0" smtClean="0"/>
              <a:t>where Sandra made her </a:t>
            </a:r>
            <a:r>
              <a:rPr lang="en-US" dirty="0" err="1" smtClean="0"/>
              <a:t>secondment</a:t>
            </a:r>
            <a:r>
              <a:rPr lang="en-US" dirty="0" smtClean="0"/>
              <a:t>…)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52400"/>
            <a:ext cx="1440180" cy="467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6" descr="https://espace.cern.ch/Marie-Curie-CATHI/Logos/CATHI_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52400"/>
            <a:ext cx="152400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16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24600"/>
            <a:ext cx="5715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CATHI Final Review Meeting 22-26 September - Barcelon</a:t>
            </a:r>
            <a:r>
              <a:rPr lang="en-US" dirty="0" smtClean="0"/>
              <a:t>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75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?</a:t>
            </a:r>
            <a:endParaRPr lang="en-GB" dirty="0"/>
          </a:p>
        </p:txBody>
      </p:sp>
      <p:pic>
        <p:nvPicPr>
          <p:cNvPr id="4" name="Content Placeholder 3" descr="IMG_056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4484" y="1600200"/>
            <a:ext cx="5875031" cy="438626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52400"/>
            <a:ext cx="1440180" cy="467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6" descr="https://espace.cern.ch/Marie-Curie-CATHI/Logos/CATHI_ima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52400"/>
            <a:ext cx="152400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667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benchmark</a:t>
            </a:r>
            <a:endParaRPr lang="en-GB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75" y="1447800"/>
            <a:ext cx="3957102" cy="3319463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52400"/>
            <a:ext cx="1440180" cy="467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6" descr="https://espace.cern.ch/Marie-Curie-CATHI/Logos/CATHI_ima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52400"/>
            <a:ext cx="152400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24600"/>
            <a:ext cx="5715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CATHI Final Review Meeting 22-26 September - Barcelon</a:t>
            </a:r>
            <a:r>
              <a:rPr lang="en-US" dirty="0" smtClean="0"/>
              <a:t>a</a:t>
            </a:r>
          </a:p>
          <a:p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6395859"/>
              </p:ext>
            </p:extLst>
          </p:nvPr>
        </p:nvGraphicFramePr>
        <p:xfrm>
          <a:off x="1295400" y="5029200"/>
          <a:ext cx="6143625" cy="9639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55115"/>
                <a:gridCol w="1532890"/>
                <a:gridCol w="1555115"/>
                <a:gridCol w="1500505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Interaction model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Evaporation model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Evolution model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2865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PHITS 2011.2b-5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97865" algn="ctr"/>
                        </a:tabLst>
                      </a:pPr>
                      <a:r>
                        <a:rPr lang="en-GB" sz="1100">
                          <a:effectLst/>
                        </a:rPr>
                        <a:t>	BME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SDM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DCHAIN SPD2001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223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GEM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FLUKA 2.64 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QMD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New </a:t>
                      </a:r>
                      <a:r>
                        <a:rPr lang="en-GB" sz="1100" dirty="0" err="1">
                          <a:effectLst/>
                        </a:rPr>
                        <a:t>evap</a:t>
                      </a:r>
                      <a:r>
                        <a:rPr lang="en-GB" sz="1100" dirty="0">
                          <a:effectLst/>
                        </a:rPr>
                        <a:t> model (heavy fragments)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81355" algn="ctr"/>
                          <a:tab pos="1363345" algn="r"/>
                        </a:tabLst>
                      </a:pPr>
                      <a:r>
                        <a:rPr lang="en-GB" sz="1100" dirty="0">
                          <a:effectLst/>
                        </a:rPr>
                        <a:t>	RADDECAY	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9" name="Graphique 6"/>
          <p:cNvGraphicFramePr/>
          <p:nvPr>
            <p:extLst>
              <p:ext uri="{D42A27DB-BD31-4B8C-83A1-F6EECF244321}">
                <p14:modId xmlns:p14="http://schemas.microsoft.com/office/powerpoint/2010/main" val="2692198312"/>
              </p:ext>
            </p:extLst>
          </p:nvPr>
        </p:nvGraphicFramePr>
        <p:xfrm>
          <a:off x="4419600" y="1447800"/>
          <a:ext cx="4488180" cy="2466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778829" y="4038600"/>
            <a:ext cx="4038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Uncertainty on beam intensity prevent to be conclusive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815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benchmark</a:t>
            </a:r>
            <a:endParaRPr lang="en-GB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52400"/>
            <a:ext cx="1440180" cy="467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6" descr="https://espace.cern.ch/Marie-Curie-CATHI/Logos/CATHI_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52400"/>
            <a:ext cx="152400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24600"/>
            <a:ext cx="5715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CATHI Final Review Meeting 22-26 September - Barcelon</a:t>
            </a:r>
            <a:r>
              <a:rPr lang="en-US" dirty="0" smtClean="0"/>
              <a:t>a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81000" y="4367670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Uncertainty on beam intensity 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prevent to be conclusive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12" name="Image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5055" y="1143000"/>
            <a:ext cx="5224145" cy="1784350"/>
          </a:xfrm>
          <a:prstGeom prst="rect">
            <a:avLst/>
          </a:prstGeom>
          <a:noFill/>
        </p:spPr>
      </p:pic>
      <p:pic>
        <p:nvPicPr>
          <p:cNvPr id="13" name="Image 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5055" y="2932283"/>
            <a:ext cx="5224145" cy="965993"/>
          </a:xfrm>
          <a:prstGeom prst="rect">
            <a:avLst/>
          </a:prstGeom>
          <a:noFill/>
        </p:spPr>
      </p:pic>
      <p:pic>
        <p:nvPicPr>
          <p:cNvPr id="14" name="Image 4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4038600"/>
            <a:ext cx="4556760" cy="1981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2209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Radiation Protection challenges of HIE-ISOLDE</a:t>
            </a:r>
          </a:p>
          <a:p>
            <a:r>
              <a:rPr lang="en-US" dirty="0" smtClean="0"/>
              <a:t>Shielding design for the post-accelerator</a:t>
            </a:r>
          </a:p>
          <a:p>
            <a:pPr lvl="1"/>
            <a:r>
              <a:rPr lang="en-US" dirty="0" smtClean="0"/>
              <a:t>X-ray measurements</a:t>
            </a:r>
          </a:p>
          <a:p>
            <a:pPr lvl="1"/>
            <a:r>
              <a:rPr lang="en-US" dirty="0" smtClean="0"/>
              <a:t>FLUKA calculations for the post-accelerator</a:t>
            </a:r>
            <a:endParaRPr lang="en-GB" dirty="0" smtClean="0"/>
          </a:p>
          <a:p>
            <a:r>
              <a:rPr lang="en-GB" dirty="0"/>
              <a:t>Ion </a:t>
            </a:r>
            <a:r>
              <a:rPr lang="en-GB" dirty="0" smtClean="0"/>
              <a:t>interactions </a:t>
            </a:r>
            <a:r>
              <a:rPr lang="en-GB" dirty="0"/>
              <a:t>after post-acceleration</a:t>
            </a:r>
          </a:p>
          <a:p>
            <a:pPr lvl="1"/>
            <a:r>
              <a:rPr lang="en-US" dirty="0" smtClean="0"/>
              <a:t>Operational parameters for HIE-ISOLDE</a:t>
            </a:r>
          </a:p>
          <a:p>
            <a:pPr lvl="1"/>
            <a:r>
              <a:rPr lang="en-US" dirty="0" smtClean="0"/>
              <a:t>Activation calculations</a:t>
            </a:r>
          </a:p>
          <a:p>
            <a:r>
              <a:rPr lang="en-US" dirty="0" smtClean="0"/>
              <a:t>Radiation Monitoring System upgrade</a:t>
            </a:r>
          </a:p>
          <a:p>
            <a:r>
              <a:rPr lang="en-US" dirty="0" smtClean="0"/>
              <a:t>Conclusions</a:t>
            </a: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24600"/>
            <a:ext cx="5715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CATHI Final Review Meeting 22-26 September - Barcelon</a:t>
            </a:r>
            <a:r>
              <a:rPr lang="en-US" dirty="0" smtClean="0"/>
              <a:t>a</a:t>
            </a:r>
          </a:p>
          <a:p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52400"/>
            <a:ext cx="1440180" cy="467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6" descr="https://espace.cern.ch/Marie-Curie-CATHI/Logos/CATHI_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52400"/>
            <a:ext cx="152400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70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RP challenges </a:t>
            </a:r>
            <a:r>
              <a:rPr lang="en-GB" sz="3600" dirty="0"/>
              <a:t>of </a:t>
            </a:r>
            <a:r>
              <a:rPr lang="en-GB" sz="3600" dirty="0" smtClean="0"/>
              <a:t>HIE-ISOLDE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6868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Field emission in RF cavities lead to X-rays</a:t>
            </a:r>
          </a:p>
          <a:p>
            <a:pPr lvl="1"/>
            <a:r>
              <a:rPr lang="en-US" dirty="0" smtClean="0"/>
              <a:t>Accelerating structures within a shielded enclosure</a:t>
            </a:r>
          </a:p>
          <a:p>
            <a:pPr lvl="1"/>
            <a:r>
              <a:rPr lang="en-US" dirty="0" smtClean="0"/>
              <a:t>BUT many feed-trough for services</a:t>
            </a:r>
          </a:p>
          <a:p>
            <a:pPr lvl="1"/>
            <a:r>
              <a:rPr lang="en-US" dirty="0" smtClean="0"/>
              <a:t>Keep the current radiological classification of the hall</a:t>
            </a:r>
          </a:p>
          <a:p>
            <a:r>
              <a:rPr lang="en-US" dirty="0" smtClean="0"/>
              <a:t>Beam accelerated above the Coulomb barrier</a:t>
            </a:r>
          </a:p>
          <a:p>
            <a:pPr lvl="1"/>
            <a:r>
              <a:rPr lang="en-US" dirty="0" smtClean="0"/>
              <a:t>Possibility to have nuclear reactions</a:t>
            </a:r>
          </a:p>
          <a:p>
            <a:pPr lvl="1"/>
            <a:r>
              <a:rPr lang="en-US" dirty="0" smtClean="0"/>
              <a:t>Strong wish to keep the current working practices (access to experimental setup during operation)</a:t>
            </a:r>
          </a:p>
          <a:p>
            <a:r>
              <a:rPr lang="en-US" dirty="0" smtClean="0"/>
              <a:t>RIB implantation (risk increases with intensity)</a:t>
            </a:r>
          </a:p>
          <a:p>
            <a:pPr lvl="1"/>
            <a:r>
              <a:rPr lang="en-US" dirty="0" smtClean="0"/>
              <a:t>Hot-spot for gamma emitters</a:t>
            </a:r>
          </a:p>
          <a:p>
            <a:pPr lvl="1"/>
            <a:r>
              <a:rPr lang="en-US" dirty="0" smtClean="0"/>
              <a:t>Contamination risks when opening the vacuum chamber or working on vacuum related equipment</a:t>
            </a:r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24600"/>
            <a:ext cx="5715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CATHI Final Review Meeting 22-26 September - Barcelon</a:t>
            </a:r>
            <a:r>
              <a:rPr lang="en-US" dirty="0" smtClean="0"/>
              <a:t>a</a:t>
            </a:r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52400"/>
            <a:ext cx="1440180" cy="467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6" descr="https://espace.cern.ch/Marie-Curie-CATHI/Logos/CATHI_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52400"/>
            <a:ext cx="152400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76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>
                <a:solidFill>
                  <a:schemeClr val="bg2">
                    <a:lumMod val="90000"/>
                  </a:schemeClr>
                </a:solidFill>
              </a:rPr>
              <a:t>Radiation Protection challenges of HIE-ISOLDE</a:t>
            </a:r>
          </a:p>
          <a:p>
            <a:r>
              <a:rPr lang="en-US" dirty="0" smtClean="0"/>
              <a:t>Shielding design for the post-accelerator</a:t>
            </a:r>
          </a:p>
          <a:p>
            <a:pPr lvl="1"/>
            <a:r>
              <a:rPr lang="en-US" dirty="0" smtClean="0"/>
              <a:t>X-ray measurements</a:t>
            </a:r>
          </a:p>
          <a:p>
            <a:pPr lvl="1"/>
            <a:r>
              <a:rPr lang="en-US" dirty="0" smtClean="0"/>
              <a:t>FLUKA calculations for the post-accelerator</a:t>
            </a:r>
            <a:endParaRPr lang="en-GB" dirty="0" smtClean="0"/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Ion interactions after post-acceleration</a:t>
            </a:r>
          </a:p>
          <a:p>
            <a:pPr lvl="1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Operational parameters for HIE-ISOLDE</a:t>
            </a:r>
          </a:p>
          <a:p>
            <a:pPr lvl="1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Activation calculations</a:t>
            </a:r>
          </a:p>
          <a:p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Radiation Monitoring System upgrade</a:t>
            </a:r>
          </a:p>
          <a:p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Conclusions</a:t>
            </a:r>
            <a:endParaRPr lang="en-GB" dirty="0" smtClean="0">
              <a:solidFill>
                <a:schemeClr val="bg2">
                  <a:lumMod val="90000"/>
                </a:schemeClr>
              </a:solidFill>
            </a:endParaRPr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24600"/>
            <a:ext cx="5715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CATHI Final Review Meeting 22-26 September - Barcelon</a:t>
            </a:r>
            <a:r>
              <a:rPr lang="en-US" dirty="0" smtClean="0"/>
              <a:t>a</a:t>
            </a:r>
          </a:p>
          <a:p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52400"/>
            <a:ext cx="1440180" cy="467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6" descr="https://espace.cern.ch/Marie-Curie-CATHI/Logos/CATHI_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52400"/>
            <a:ext cx="152400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061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X-ray measurements</a:t>
            </a:r>
            <a:endParaRPr lang="en-GB" dirty="0"/>
          </a:p>
        </p:txBody>
      </p:sp>
      <p:pic>
        <p:nvPicPr>
          <p:cNvPr id="7" name="Content Placeholder 6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86185" y="1679385"/>
            <a:ext cx="3806825" cy="2822668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632466"/>
            <a:ext cx="3733800" cy="2800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IMG_0367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905000" y="4571658"/>
            <a:ext cx="1771650" cy="1385570"/>
          </a:xfrm>
          <a:prstGeom prst="rect">
            <a:avLst/>
          </a:prstGeom>
        </p:spPr>
      </p:pic>
      <p:pic>
        <p:nvPicPr>
          <p:cNvPr id="12" name="Picture 11" descr="AT1123.JPG"/>
          <p:cNvPicPr/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626" b="100000" l="9820" r="98196">
                        <a14:foregroundMark x1="26854" y1="40374" x2="26854" y2="40374"/>
                        <a14:foregroundMark x1="20842" y1="47326" x2="20842" y2="47326"/>
                        <a14:foregroundMark x1="84168" y1="55080" x2="84168" y2="55080"/>
                        <a14:backgroundMark x1="89379" y1="75936" x2="89379" y2="75936"/>
                        <a14:backgroundMark x1="88778" y1="54011" x2="88778" y2="54011"/>
                        <a14:backgroundMark x1="88778" y1="41979" x2="88778" y2="41979"/>
                        <a14:backgroundMark x1="91784" y1="89840" x2="91784" y2="8984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3399133" y="4707750"/>
            <a:ext cx="1828800" cy="1278934"/>
          </a:xfrm>
          <a:prstGeom prst="rect">
            <a:avLst/>
          </a:prstGeom>
        </p:spPr>
      </p:pic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24600"/>
            <a:ext cx="5715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CATHI Final Review Meeting 22-26 September - Barcelon</a:t>
            </a:r>
            <a:r>
              <a:rPr lang="en-US" dirty="0" smtClean="0"/>
              <a:t>a</a:t>
            </a:r>
          </a:p>
          <a:p>
            <a:endParaRPr lang="en-US" dirty="0"/>
          </a:p>
        </p:txBody>
      </p:sp>
      <p:pic>
        <p:nvPicPr>
          <p:cNvPr id="14" name="Picture 13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52400"/>
            <a:ext cx="1440180" cy="467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6" descr="https://espace.cern.ch/Marie-Curie-CATHI/Logos/CATHI_image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52400"/>
            <a:ext cx="152400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50232" y="1216967"/>
            <a:ext cx="3214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Measurements in SM18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34000" y="1222314"/>
            <a:ext cx="3217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Measurements in </a:t>
            </a:r>
            <a:r>
              <a:rPr lang="en-US" sz="2400" b="1" dirty="0" err="1" smtClean="0">
                <a:solidFill>
                  <a:schemeClr val="tx2"/>
                </a:solidFill>
              </a:rPr>
              <a:t>Orsay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13144" y="4931718"/>
            <a:ext cx="42595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Time dependent measurements + passive dosimeters </a:t>
            </a:r>
            <a:endParaRPr lang="en-GB" sz="2400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218" y="3043527"/>
            <a:ext cx="1238713" cy="2800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Oval 17"/>
          <p:cNvSpPr/>
          <p:nvPr/>
        </p:nvSpPr>
        <p:spPr>
          <a:xfrm rot="20383308">
            <a:off x="1579605" y="3551782"/>
            <a:ext cx="377826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76388" y="3329781"/>
            <a:ext cx="3657412" cy="2698256"/>
            <a:chOff x="7694" y="3329781"/>
            <a:chExt cx="3657412" cy="2698256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62" t="7466"/>
            <a:stretch/>
          </p:blipFill>
          <p:spPr bwMode="auto">
            <a:xfrm>
              <a:off x="315685" y="3329781"/>
              <a:ext cx="3349421" cy="2698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 rot="16200000">
              <a:off x="-662714" y="4052062"/>
              <a:ext cx="166398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 smtClean="0"/>
                <a:t>Dose Rate (</a:t>
              </a:r>
              <a:r>
                <a:rPr lang="en-US" sz="1500" dirty="0" err="1" smtClean="0"/>
                <a:t>mGy</a:t>
              </a:r>
              <a:r>
                <a:rPr lang="en-US" sz="1500" dirty="0" smtClean="0"/>
                <a:t>/h)</a:t>
              </a:r>
              <a:endParaRPr lang="en-GB" sz="15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229600" cy="1143000"/>
          </a:xfrm>
        </p:spPr>
        <p:txBody>
          <a:bodyPr/>
          <a:lstStyle/>
          <a:p>
            <a:r>
              <a:rPr lang="en-US" dirty="0" smtClean="0"/>
              <a:t>X-ray measurement results</a:t>
            </a:r>
            <a:endParaRPr lang="en-GB" dirty="0"/>
          </a:p>
        </p:txBody>
      </p:sp>
      <p:pic>
        <p:nvPicPr>
          <p:cNvPr id="5" name="Content Placeholder 4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3124200"/>
            <a:ext cx="2472594" cy="3155611"/>
          </a:xfrm>
          <a:prstGeom prst="rect">
            <a:avLst/>
          </a:prstGeom>
        </p:spPr>
      </p:pic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24600"/>
            <a:ext cx="5715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CATHI Final Review Meeting 22-26 September - Barcelon</a:t>
            </a:r>
            <a:r>
              <a:rPr lang="en-US" dirty="0" smtClean="0"/>
              <a:t>a</a:t>
            </a:r>
          </a:p>
          <a:p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52400"/>
            <a:ext cx="1440180" cy="467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6" descr="https://espace.cern.ch/Marie-Curie-CATHI/Logos/CATHI_imag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52400"/>
            <a:ext cx="152400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>
                        <a14:backgroundMark x1="1518" y1="3111" x2="1518" y2="31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2243" y="3200400"/>
            <a:ext cx="2980957" cy="282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873160" y="3048000"/>
            <a:ext cx="2451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Measurements in SM18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9600" y="3048000"/>
            <a:ext cx="2450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Measurements in </a:t>
            </a:r>
            <a:r>
              <a:rPr lang="en-US" b="1" dirty="0" err="1" smtClean="0">
                <a:solidFill>
                  <a:schemeClr val="tx2"/>
                </a:solidFill>
              </a:rPr>
              <a:t>Orsay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686800" cy="1981200"/>
          </a:xfrm>
        </p:spPr>
        <p:txBody>
          <a:bodyPr>
            <a:normAutofit/>
          </a:bodyPr>
          <a:lstStyle/>
          <a:p>
            <a:r>
              <a:rPr lang="en-US" dirty="0" smtClean="0"/>
              <a:t>Measurements in different phases (conditioning, Q…)</a:t>
            </a:r>
          </a:p>
          <a:p>
            <a:r>
              <a:rPr lang="en-US" dirty="0" smtClean="0"/>
              <a:t>Implementation of the SM18 setup in FLUKA</a:t>
            </a:r>
          </a:p>
          <a:p>
            <a:pPr lvl="1"/>
            <a:r>
              <a:rPr lang="en-US" dirty="0" smtClean="0"/>
              <a:t>Emission of electrons at the beam axis level</a:t>
            </a:r>
          </a:p>
          <a:p>
            <a:pPr lvl="1"/>
            <a:r>
              <a:rPr lang="en-US" dirty="0" smtClean="0"/>
              <a:t>Electron emission rate derived from the measured dose rate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748937" y="3048000"/>
            <a:ext cx="1861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FLUKA simulation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1439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46" t="33016" r="21428" b="4761"/>
          <a:stretch/>
        </p:blipFill>
        <p:spPr bwMode="auto">
          <a:xfrm>
            <a:off x="4947454" y="3712317"/>
            <a:ext cx="4036526" cy="2307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229600" cy="1143000"/>
          </a:xfrm>
        </p:spPr>
        <p:txBody>
          <a:bodyPr/>
          <a:lstStyle/>
          <a:p>
            <a:r>
              <a:rPr lang="en-US" dirty="0" smtClean="0"/>
              <a:t>FLUKA calculations</a:t>
            </a:r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24600"/>
            <a:ext cx="5715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CATHI Final Review Meeting 22-26 September - Barcelon</a:t>
            </a:r>
            <a:r>
              <a:rPr lang="en-US" dirty="0" smtClean="0"/>
              <a:t>a</a:t>
            </a:r>
          </a:p>
          <a:p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52400"/>
            <a:ext cx="1440180" cy="467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6" descr="https://espace.cern.ch/Marie-Curie-CATHI/Logos/CATHI_ima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52400"/>
            <a:ext cx="152400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991600" cy="3810000"/>
          </a:xfrm>
        </p:spPr>
        <p:txBody>
          <a:bodyPr>
            <a:normAutofit/>
          </a:bodyPr>
          <a:lstStyle/>
          <a:p>
            <a:r>
              <a:rPr lang="en-US" dirty="0" smtClean="0"/>
              <a:t>Detailed model of the accelerator implemented in FLUKA</a:t>
            </a:r>
          </a:p>
          <a:p>
            <a:r>
              <a:rPr lang="en-US" dirty="0" smtClean="0"/>
              <a:t>Source term based on X-ray measurements (900 </a:t>
            </a:r>
            <a:r>
              <a:rPr lang="en-US" dirty="0" err="1" smtClean="0"/>
              <a:t>keV</a:t>
            </a:r>
            <a:r>
              <a:rPr lang="en-US" dirty="0" smtClean="0"/>
              <a:t> e</a:t>
            </a:r>
            <a:r>
              <a:rPr lang="en-US" baseline="30000" dirty="0" smtClean="0"/>
              <a:t>-</a:t>
            </a:r>
            <a:r>
              <a:rPr lang="en-US" dirty="0" smtClean="0"/>
              <a:t>)</a:t>
            </a:r>
          </a:p>
          <a:p>
            <a:r>
              <a:rPr lang="en-US" dirty="0" smtClean="0"/>
              <a:t>Considering the most penalizing case (conditioning of all cavities at the same time)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5</a:t>
            </a:r>
            <a:endParaRPr lang="en-US" dirty="0"/>
          </a:p>
        </p:txBody>
      </p:sp>
      <p:pic>
        <p:nvPicPr>
          <p:cNvPr id="17" name="Picture 1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962400"/>
            <a:ext cx="4945380" cy="19050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950232" y="3419188"/>
            <a:ext cx="14141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3D model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34000" y="3424535"/>
            <a:ext cx="23018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FLUKA geometry</a:t>
            </a:r>
            <a:endParaRPr lang="en-GB" sz="2400" b="1" dirty="0">
              <a:solidFill>
                <a:schemeClr val="tx2"/>
              </a:solidFill>
            </a:endParaRPr>
          </a:p>
        </p:txBody>
      </p:sp>
      <p:pic>
        <p:nvPicPr>
          <p:cNvPr id="4101" name="Picture 5" descr="http://theis.web.cern.ch/theis/simplegeo/images/header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73" r="58720"/>
          <a:stretch/>
        </p:blipFill>
        <p:spPr bwMode="auto">
          <a:xfrm>
            <a:off x="7244467" y="5438774"/>
            <a:ext cx="1687286" cy="581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740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3554186"/>
            <a:ext cx="3262358" cy="24384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results</a:t>
            </a:r>
            <a:endParaRPr lang="en-GB" dirty="0"/>
          </a:p>
        </p:txBody>
      </p:sp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296886"/>
            <a:ext cx="4419600" cy="228451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52400"/>
            <a:ext cx="1440180" cy="467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6" descr="https://espace.cern.ch/Marie-Curie-CATHI/Logos/CATHI_imag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52400"/>
            <a:ext cx="152400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819400" y="2819400"/>
            <a:ext cx="3048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2438400" y="3200400"/>
            <a:ext cx="381000" cy="838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57200" y="5638800"/>
            <a:ext cx="25146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ontent Placeholder 2"/>
          <p:cNvSpPr txBox="1">
            <a:spLocks/>
          </p:cNvSpPr>
          <p:nvPr/>
        </p:nvSpPr>
        <p:spPr>
          <a:xfrm>
            <a:off x="3124200" y="3853542"/>
            <a:ext cx="6019800" cy="2394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10</a:t>
            </a:r>
            <a:r>
              <a:rPr lang="en-US" sz="2800" baseline="30000" dirty="0" smtClean="0"/>
              <a:t>5</a:t>
            </a:r>
            <a:r>
              <a:rPr lang="en-US" sz="2800" dirty="0" smtClean="0"/>
              <a:t> dose reduction factor</a:t>
            </a:r>
          </a:p>
          <a:p>
            <a:r>
              <a:rPr lang="en-US" sz="2800" dirty="0" smtClean="0"/>
              <a:t>Exclusion area on the roof (RF on)</a:t>
            </a:r>
          </a:p>
          <a:p>
            <a:r>
              <a:rPr lang="en-US" sz="2800" dirty="0" smtClean="0"/>
              <a:t>Simulations for Phase 1 and 2</a:t>
            </a:r>
          </a:p>
          <a:p>
            <a:r>
              <a:rPr lang="en-US" sz="2800" dirty="0" smtClean="0"/>
              <a:t>Conservative scenario…</a:t>
            </a:r>
          </a:p>
        </p:txBody>
      </p:sp>
      <p:pic>
        <p:nvPicPr>
          <p:cNvPr id="25" name="Picture 24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24400" y="1221922"/>
            <a:ext cx="4107180" cy="245618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884918" y="1840468"/>
            <a:ext cx="2641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RF interlocked with access</a:t>
            </a:r>
            <a:endParaRPr lang="en-GB" dirty="0"/>
          </a:p>
        </p:txBody>
      </p:sp>
      <p:sp>
        <p:nvSpPr>
          <p:cNvPr id="2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24600"/>
            <a:ext cx="5715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CATHI Final Review Meeting 22-26 September - Barcelon</a:t>
            </a:r>
            <a:r>
              <a:rPr lang="en-US" dirty="0" smtClean="0"/>
              <a:t>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27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14961</TotalTime>
  <Words>1245</Words>
  <Application>Microsoft Office PowerPoint</Application>
  <PresentationFormat>On-screen Show (4:3)</PresentationFormat>
  <Paragraphs>300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PowerPoint Presentation</vt:lpstr>
      <vt:lpstr>Radiation protection study for the HIE-ISOLDE project</vt:lpstr>
      <vt:lpstr>Outline</vt:lpstr>
      <vt:lpstr>RP challenges of HIE-ISOLDE</vt:lpstr>
      <vt:lpstr>Outline</vt:lpstr>
      <vt:lpstr>X-ray measurements</vt:lpstr>
      <vt:lpstr>X-ray measurement results</vt:lpstr>
      <vt:lpstr>FLUKA calculations</vt:lpstr>
      <vt:lpstr>Some results</vt:lpstr>
      <vt:lpstr>Outline</vt:lpstr>
      <vt:lpstr>Operational parameters</vt:lpstr>
      <vt:lpstr>Prompt dose rate</vt:lpstr>
      <vt:lpstr>Ion interactions (FLUKA)</vt:lpstr>
      <vt:lpstr>Classification / mitigations</vt:lpstr>
      <vt:lpstr>Beam induced activation</vt:lpstr>
      <vt:lpstr>Outline</vt:lpstr>
      <vt:lpstr>Monitoring upgrade</vt:lpstr>
      <vt:lpstr>New RAMSES system</vt:lpstr>
      <vt:lpstr>Environmental monitoring</vt:lpstr>
      <vt:lpstr>GRAMS in the hall</vt:lpstr>
      <vt:lpstr>Conclusions</vt:lpstr>
      <vt:lpstr>Questions ?</vt:lpstr>
      <vt:lpstr>Experimental benchmark</vt:lpstr>
      <vt:lpstr>Experimental benchmark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Joachim Vollaire</dc:creator>
  <cp:lastModifiedBy>Joachim Vollaire</cp:lastModifiedBy>
  <cp:revision>275</cp:revision>
  <dcterms:created xsi:type="dcterms:W3CDTF">2006-08-16T00:00:00Z</dcterms:created>
  <dcterms:modified xsi:type="dcterms:W3CDTF">2014-09-26T04:59:18Z</dcterms:modified>
</cp:coreProperties>
</file>