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rels" ContentType="application/vnd.openxmlformats-package.relationships+xml"/>
  <Default Extension="vml" ContentType="application/vnd.openxmlformats-officedocument.vmlDrawing"/>
  <Default Extension="wdp" ContentType="image/vnd.ms-photo"/>
  <Default Extension="docx" ContentType="application/vnd.openxmlformats-officedocument.wordprocessingml.document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40"/>
  </p:notesMasterIdLst>
  <p:handoutMasterIdLst>
    <p:handoutMasterId r:id="rId41"/>
  </p:handoutMasterIdLst>
  <p:sldIdLst>
    <p:sldId id="256" r:id="rId3"/>
    <p:sldId id="257" r:id="rId4"/>
    <p:sldId id="259" r:id="rId5"/>
    <p:sldId id="293" r:id="rId6"/>
    <p:sldId id="294" r:id="rId7"/>
    <p:sldId id="260" r:id="rId8"/>
    <p:sldId id="314" r:id="rId9"/>
    <p:sldId id="307" r:id="rId10"/>
    <p:sldId id="296" r:id="rId11"/>
    <p:sldId id="274" r:id="rId12"/>
    <p:sldId id="300" r:id="rId13"/>
    <p:sldId id="298" r:id="rId14"/>
    <p:sldId id="283" r:id="rId15"/>
    <p:sldId id="301" r:id="rId16"/>
    <p:sldId id="284" r:id="rId17"/>
    <p:sldId id="291" r:id="rId18"/>
    <p:sldId id="267" r:id="rId19"/>
    <p:sldId id="278" r:id="rId20"/>
    <p:sldId id="305" r:id="rId21"/>
    <p:sldId id="269" r:id="rId22"/>
    <p:sldId id="309" r:id="rId23"/>
    <p:sldId id="318" r:id="rId24"/>
    <p:sldId id="273" r:id="rId25"/>
    <p:sldId id="280" r:id="rId26"/>
    <p:sldId id="271" r:id="rId27"/>
    <p:sldId id="272" r:id="rId28"/>
    <p:sldId id="287" r:id="rId29"/>
    <p:sldId id="289" r:id="rId30"/>
    <p:sldId id="290" r:id="rId31"/>
    <p:sldId id="292" r:id="rId32"/>
    <p:sldId id="310" r:id="rId33"/>
    <p:sldId id="312" r:id="rId34"/>
    <p:sldId id="313" r:id="rId35"/>
    <p:sldId id="315" r:id="rId36"/>
    <p:sldId id="316" r:id="rId37"/>
    <p:sldId id="317" r:id="rId38"/>
    <p:sldId id="319" r:id="rId39"/>
  </p:sldIdLst>
  <p:sldSz cx="9144000" cy="6858000" type="screen4x3"/>
  <p:notesSz cx="6858000" cy="9144000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99FF"/>
    <a:srgbClr val="3399FF"/>
    <a:srgbClr val="336699"/>
    <a:srgbClr val="CC6600"/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5712" autoAdjust="0"/>
    <p:restoredTop sz="77835" autoAdjust="0"/>
  </p:normalViewPr>
  <p:slideViewPr>
    <p:cSldViewPr>
      <p:cViewPr>
        <p:scale>
          <a:sx n="108" d="100"/>
          <a:sy n="108" d="100"/>
        </p:scale>
        <p:origin x="-496" y="-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46" Type="http://schemas.openxmlformats.org/officeDocument/2006/relationships/tableStyles" Target="tableStyles.xml"/><Relationship Id="rId20" Type="http://schemas.openxmlformats.org/officeDocument/2006/relationships/slide" Target="slides/slide18.xml"/><Relationship Id="rId21" Type="http://schemas.openxmlformats.org/officeDocument/2006/relationships/slide" Target="slides/slide19.xml"/><Relationship Id="rId22" Type="http://schemas.openxmlformats.org/officeDocument/2006/relationships/slide" Target="slides/slide20.xml"/><Relationship Id="rId23" Type="http://schemas.openxmlformats.org/officeDocument/2006/relationships/slide" Target="slides/slide21.xml"/><Relationship Id="rId24" Type="http://schemas.openxmlformats.org/officeDocument/2006/relationships/slide" Target="slides/slide22.xml"/><Relationship Id="rId25" Type="http://schemas.openxmlformats.org/officeDocument/2006/relationships/slide" Target="slides/slide23.xml"/><Relationship Id="rId26" Type="http://schemas.openxmlformats.org/officeDocument/2006/relationships/slide" Target="slides/slide24.xml"/><Relationship Id="rId27" Type="http://schemas.openxmlformats.org/officeDocument/2006/relationships/slide" Target="slides/slide25.xml"/><Relationship Id="rId28" Type="http://schemas.openxmlformats.org/officeDocument/2006/relationships/slide" Target="slides/slide26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30" Type="http://schemas.openxmlformats.org/officeDocument/2006/relationships/slide" Target="slides/slide28.xml"/><Relationship Id="rId31" Type="http://schemas.openxmlformats.org/officeDocument/2006/relationships/slide" Target="slides/slide29.xml"/><Relationship Id="rId32" Type="http://schemas.openxmlformats.org/officeDocument/2006/relationships/slide" Target="slides/slide30.xml"/><Relationship Id="rId9" Type="http://schemas.openxmlformats.org/officeDocument/2006/relationships/slide" Target="slides/slide7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33" Type="http://schemas.openxmlformats.org/officeDocument/2006/relationships/slide" Target="slides/slide31.xml"/><Relationship Id="rId34" Type="http://schemas.openxmlformats.org/officeDocument/2006/relationships/slide" Target="slides/slide32.xml"/><Relationship Id="rId35" Type="http://schemas.openxmlformats.org/officeDocument/2006/relationships/slide" Target="slides/slide33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slide" Target="slides/slide15.xml"/><Relationship Id="rId18" Type="http://schemas.openxmlformats.org/officeDocument/2006/relationships/slide" Target="slides/slide16.xml"/><Relationship Id="rId19" Type="http://schemas.openxmlformats.org/officeDocument/2006/relationships/slide" Target="slides/slide17.xml"/><Relationship Id="rId37" Type="http://schemas.openxmlformats.org/officeDocument/2006/relationships/slide" Target="slides/slide35.xml"/><Relationship Id="rId38" Type="http://schemas.openxmlformats.org/officeDocument/2006/relationships/slide" Target="slides/slide36.xml"/><Relationship Id="rId39" Type="http://schemas.openxmlformats.org/officeDocument/2006/relationships/slide" Target="slides/slide37.xml"/><Relationship Id="rId40" Type="http://schemas.openxmlformats.org/officeDocument/2006/relationships/notesMaster" Target="notesMasters/notesMaster1.xml"/><Relationship Id="rId41" Type="http://schemas.openxmlformats.org/officeDocument/2006/relationships/handoutMaster" Target="handoutMasters/handoutMaster1.xml"/><Relationship Id="rId42" Type="http://schemas.openxmlformats.org/officeDocument/2006/relationships/printerSettings" Target="printerSettings/printerSettings1.bin"/><Relationship Id="rId43" Type="http://schemas.openxmlformats.org/officeDocument/2006/relationships/presProps" Target="presProps.xml"/><Relationship Id="rId44" Type="http://schemas.openxmlformats.org/officeDocument/2006/relationships/viewProps" Target="viewProps.xml"/><Relationship Id="rId45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5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3181C28-E750-2149-86E5-F8790B14F407}" type="datetime1">
              <a:rPr lang="fr-CH" smtClean="0"/>
              <a:t>24.09.14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BB49A35-724B-4345-8337-AB7D5F659537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90017308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3A474D6-9A9D-494A-9EF4-47EA524C5511}" type="datetime1">
              <a:rPr lang="fr-CH" smtClean="0"/>
              <a:t>24.09.14</a:t>
            </a:fld>
            <a:endParaRPr lang="fr-F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530AF-A5AB-4F6D-B132-893D852AB2F6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28813486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8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9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2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4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6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HRS is one of the two isotope separators, part of the ISOLDE facility located alongside CERN PS Booster. It is a mass spectrometer...etc. It has a significant role for experiments in which isobaric contamination from abundantly produced isotopes can be a major disturbance to measurements. 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12709204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mtClean="0"/>
              <a:t>Considering the high bending angle,</a:t>
            </a:r>
            <a:r>
              <a:rPr lang="fr-FR" baseline="0" smtClean="0"/>
              <a:t> using a entrance/exit profile would lead to the use of at least 30 degrees (to check)</a:t>
            </a:r>
          </a:p>
          <a:p>
            <a:r>
              <a:rPr lang="en-GB" baseline="0" smtClean="0"/>
              <a:t>Complicated for the beamline (next elements such as quad)</a:t>
            </a:r>
          </a:p>
          <a:p>
            <a:endParaRPr lang="en-GB" baseline="0" smtClean="0"/>
          </a:p>
          <a:p>
            <a:r>
              <a:rPr lang="en-GB" baseline="0" smtClean="0"/>
              <a:t>Inhomogeneous field gives more flexibility in the choice of the quadrupole component</a:t>
            </a:r>
          </a:p>
          <a:p>
            <a:r>
              <a:rPr lang="en-GB" baseline="0" smtClean="0"/>
              <a:t>Easy tuning done with knob</a:t>
            </a:r>
            <a:r>
              <a:rPr lang="fr-FR" baseline="0" smtClean="0"/>
              <a:t> (to inject current in order to simulate the value of coefficientS)</a:t>
            </a:r>
          </a:p>
          <a:p>
            <a:endParaRPr lang="en-GB" baseline="0" smtClean="0"/>
          </a:p>
          <a:p>
            <a:r>
              <a:rPr lang="en-GB" baseline="0" smtClean="0"/>
              <a:t>Laminated steel : more complicated to build,b ut nowadays handable</a:t>
            </a:r>
          </a:p>
          <a:p>
            <a:r>
              <a:rPr lang="en-GB" baseline="0" smtClean="0"/>
              <a:t>Reduces cycling speed : 15min</a:t>
            </a:r>
          </a:p>
          <a:p>
            <a:endParaRPr lang="en-GB" baseline="0" smtClean="0"/>
          </a:p>
          <a:p>
            <a:endParaRPr lang="en-GB" baseline="0" smtClean="0"/>
          </a:p>
          <a:p>
            <a:r>
              <a:rPr lang="en-GB" baseline="0" smtClean="0"/>
              <a:t>Back up slide for effects of hexa and octopole on tails of beam distribution. Helps for reaching High Resolution (compare to HRS current casE)</a:t>
            </a:r>
          </a:p>
          <a:p>
            <a:endParaRPr lang="en-GB" baseline="0" smtClean="0"/>
          </a:p>
          <a:p>
            <a:endParaRPr lang="en-GB" baseline="0" smtClean="0"/>
          </a:p>
          <a:p>
            <a:endParaRPr lang="en-GB" baseline="0" smtClean="0"/>
          </a:p>
          <a:p>
            <a:endParaRPr lang="en-GB" baseline="0" smtClean="0"/>
          </a:p>
          <a:p>
            <a:endParaRPr lang="en-GB" baseline="0" smtClean="0"/>
          </a:p>
        </p:txBody>
      </p:sp>
    </p:spTree>
    <p:extLst>
      <p:ext uri="{BB962C8B-B14F-4D97-AF65-F5344CB8AC3E}">
        <p14:creationId xmlns:p14="http://schemas.microsoft.com/office/powerpoint/2010/main" val="142270350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mtClean="0"/>
              <a:t>Space available</a:t>
            </a:r>
            <a:r>
              <a:rPr lang="en-GB" baseline="0" smtClean="0"/>
              <a:t> due to the expected low height of the beam.</a:t>
            </a:r>
          </a:p>
          <a:p>
            <a:r>
              <a:rPr lang="en-GB" baseline="0" smtClean="0"/>
              <a:t>23mm at worst in height, the gap foreseen is 60mm.</a:t>
            </a:r>
          </a:p>
          <a:p>
            <a:endParaRPr lang="en-GB" baseline="0" smtClean="0"/>
          </a:p>
          <a:p>
            <a:r>
              <a:rPr lang="en-GB" baseline="0" smtClean="0"/>
              <a:t>Technology avoids tedious pole shimming to reach the correction coefficients.</a:t>
            </a:r>
          </a:p>
          <a:p>
            <a:r>
              <a:rPr lang="en-GB" baseline="0" smtClean="0"/>
              <a:t>Just rogowski profile is performed for adjusting magnetic length and avoiding field leaking (or fringe fields)</a:t>
            </a:r>
          </a:p>
          <a:p>
            <a:endParaRPr lang="en-GB" baseline="0" smtClean="0"/>
          </a:p>
          <a:p>
            <a:r>
              <a:rPr lang="en-GB" baseline="0" smtClean="0"/>
              <a:t>Calibration needed for the first time :</a:t>
            </a:r>
          </a:p>
          <a:p>
            <a:r>
              <a:rPr lang="en-GB" baseline="0" smtClean="0"/>
              <a:t>Once calibration is done, task should be easier</a:t>
            </a:r>
          </a:p>
          <a:p>
            <a:endParaRPr lang="en-GB" baseline="0" smtClean="0"/>
          </a:p>
          <a:p>
            <a:endParaRPr lang="en-GB" baseline="0" smtClean="0"/>
          </a:p>
          <a:p>
            <a:endParaRPr lang="en-GB" baseline="0" smtClean="0"/>
          </a:p>
          <a:p>
            <a:endParaRPr lang="en-GB" baseline="0" smtClean="0"/>
          </a:p>
          <a:p>
            <a:r>
              <a:rPr lang="en-GB" b="1" baseline="0" smtClean="0"/>
              <a:t>EXTRA:</a:t>
            </a:r>
          </a:p>
          <a:p>
            <a:r>
              <a:rPr lang="en-GB" baseline="0" smtClean="0"/>
              <a:t>Size of coils calculated including the cooling water ducts</a:t>
            </a:r>
          </a:p>
          <a:p>
            <a:endParaRPr lang="en-GB" baseline="0" smtClean="0"/>
          </a:p>
          <a:p>
            <a:r>
              <a:rPr lang="en-GB" baseline="0" smtClean="0"/>
              <a:t>With max magnetic field of 0.5T, ampere turns per coil calculated to be NI=N*h / 2 eta * mu0 = 12.3 kA</a:t>
            </a:r>
          </a:p>
          <a:p>
            <a:endParaRPr lang="en-GB" baseline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mtClean="0"/>
              <a:t>Pole gap as small as possible, but needs space for beam, vacuum chamber and pole face windings </a:t>
            </a:r>
            <a:r>
              <a:rPr lang="en-GB" smtClean="0">
                <a:sym typeface="Wingdings" panose="05000000000000000000" pitchFamily="2" charset="2"/>
              </a:rPr>
              <a:t> h=60mm</a:t>
            </a:r>
          </a:p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1817638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6260800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mtClean="0"/>
              <a:t>Workable</a:t>
            </a:r>
            <a:r>
              <a:rPr lang="en-GB" baseline="0" smtClean="0"/>
              <a:t> layout</a:t>
            </a:r>
          </a:p>
          <a:p>
            <a:endParaRPr lang="en-GB" baseline="0" smtClean="0"/>
          </a:p>
          <a:p>
            <a:r>
              <a:rPr lang="en-GB" baseline="0" smtClean="0"/>
              <a:t>Design choice for the layout</a:t>
            </a:r>
          </a:p>
          <a:p>
            <a:r>
              <a:rPr lang="en-GB" baseline="0" smtClean="0"/>
              <a:t>Design choice for the magnet construction</a:t>
            </a:r>
          </a:p>
          <a:p>
            <a:r>
              <a:rPr lang="en-GB" baseline="0" smtClean="0"/>
              <a:t>Offline as a testbench for validating thesep oints (source and pole face windings)</a:t>
            </a:r>
          </a:p>
          <a:p>
            <a:endParaRPr lang="en-GB" baseline="0" smtClean="0"/>
          </a:p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1027027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mtClean="0"/>
              <a:t>Plasma</a:t>
            </a:r>
            <a:r>
              <a:rPr lang="en-GB" baseline="0" smtClean="0"/>
              <a:t> ion source was used (MK5, model of plasma ion source)</a:t>
            </a:r>
          </a:p>
          <a:p>
            <a:r>
              <a:rPr lang="en-GB" baseline="0" smtClean="0"/>
              <a:t>Reason why you see CO (carbon monoxyde) in the beam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5259429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mtClean="0"/>
              <a:t>There was the need to obtain a characterization of the</a:t>
            </a:r>
            <a:r>
              <a:rPr lang="en-GB" baseline="0" smtClean="0"/>
              <a:t> magnet, as we had no data about this magnet.</a:t>
            </a:r>
          </a:p>
          <a:p>
            <a:endParaRPr lang="en-GB" smtClean="0"/>
          </a:p>
          <a:p>
            <a:r>
              <a:rPr lang="en-GB" smtClean="0"/>
              <a:t>NOw, having a precise magnetic</a:t>
            </a:r>
            <a:r>
              <a:rPr lang="en-GB" baseline="0" smtClean="0"/>
              <a:t> field map takes long time and complicated devices : train matching the shape of vacuum chamber, long run of measurements with high precision etc…. We were told 1 year and a half to construct etc…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5259429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mtClean="0"/>
              <a:t>Conditions</a:t>
            </a:r>
            <a:r>
              <a:rPr lang="en-GB" baseline="0" smtClean="0"/>
              <a:t> to remind :</a:t>
            </a:r>
          </a:p>
          <a:p>
            <a:r>
              <a:rPr lang="en-GB" baseline="0" smtClean="0"/>
              <a:t>2 ramps, each time up and down, for checking the measurements.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8639374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199086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199086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mtClean="0"/>
              <a:t>Considering the high bending angle,</a:t>
            </a:r>
            <a:r>
              <a:rPr lang="fr-FR" baseline="0" smtClean="0"/>
              <a:t> using a entrance/exit profile would lead to the use of at least 30 degrees (to check)</a:t>
            </a:r>
          </a:p>
          <a:p>
            <a:r>
              <a:rPr lang="en-GB" baseline="0" smtClean="0"/>
              <a:t>Complicated for the beamline (next elements such as quad)</a:t>
            </a:r>
          </a:p>
          <a:p>
            <a:endParaRPr lang="en-GB" baseline="0" smtClean="0"/>
          </a:p>
          <a:p>
            <a:r>
              <a:rPr lang="en-GB" baseline="0" smtClean="0"/>
              <a:t>Inhomogeneous field gives more flexibility in the choice of the quadrupole component</a:t>
            </a:r>
          </a:p>
          <a:p>
            <a:r>
              <a:rPr lang="en-GB" baseline="0" smtClean="0"/>
              <a:t>Easy tuning done with knob</a:t>
            </a:r>
            <a:r>
              <a:rPr lang="fr-FR" baseline="0" smtClean="0"/>
              <a:t> (to inject current in order to simulate the value of coefficientS)</a:t>
            </a:r>
          </a:p>
          <a:p>
            <a:endParaRPr lang="en-GB" baseline="0" smtClean="0"/>
          </a:p>
          <a:p>
            <a:endParaRPr lang="en-GB" baseline="0" smtClean="0"/>
          </a:p>
          <a:p>
            <a:r>
              <a:rPr lang="en-GB" baseline="0" smtClean="0"/>
              <a:t>Back up slide for effects of hexa and octopole on tails of beam distribution. Helps for reaching High Resolution (compare to HRS current casE)</a:t>
            </a:r>
          </a:p>
          <a:p>
            <a:endParaRPr lang="en-GB" baseline="0" smtClean="0"/>
          </a:p>
          <a:p>
            <a:endParaRPr lang="en-GB" baseline="0" smtClean="0"/>
          </a:p>
          <a:p>
            <a:endParaRPr lang="en-GB" baseline="0" smtClean="0"/>
          </a:p>
          <a:p>
            <a:endParaRPr lang="en-GB" baseline="0" smtClean="0"/>
          </a:p>
          <a:p>
            <a:endParaRPr lang="en-GB" baseline="0" smtClean="0"/>
          </a:p>
        </p:txBody>
      </p:sp>
    </p:spTree>
    <p:extLst>
      <p:ext uri="{BB962C8B-B14F-4D97-AF65-F5344CB8AC3E}">
        <p14:creationId xmlns:p14="http://schemas.microsoft.com/office/powerpoint/2010/main" val="142270350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mtClean="0"/>
              <a:t>Include current separation</a:t>
            </a:r>
            <a:r>
              <a:rPr lang="en-GB" baseline="0" smtClean="0"/>
              <a:t> of HRS (beam distrib)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646086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mtClean="0"/>
              <a:t>Include current separation</a:t>
            </a:r>
            <a:r>
              <a:rPr lang="en-GB" baseline="0" smtClean="0"/>
              <a:t> of HRS (beam distrib)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646086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smtClean="0"/>
              <a:t>Dispersion : area</a:t>
            </a:r>
            <a:r>
              <a:rPr lang="fr-FR" baseline="0" dirty="0" smtClean="0"/>
              <a:t> </a:t>
            </a:r>
            <a:r>
              <a:rPr lang="fr-FR" baseline="0" dirty="0" err="1" smtClean="0"/>
              <a:t>occupied</a:t>
            </a:r>
            <a:r>
              <a:rPr lang="fr-FR" baseline="0" dirty="0" smtClean="0"/>
              <a:t> by the </a:t>
            </a:r>
            <a:r>
              <a:rPr lang="fr-FR" baseline="0" dirty="0" err="1" smtClean="0"/>
              <a:t>beam</a:t>
            </a:r>
            <a:r>
              <a:rPr lang="fr-FR" baseline="0" dirty="0" smtClean="0"/>
              <a:t> in the </a:t>
            </a:r>
            <a:r>
              <a:rPr lang="fr-FR" baseline="0" dirty="0" err="1" smtClean="0"/>
              <a:t>magnet</a:t>
            </a:r>
            <a:endParaRPr lang="fr-FR" baseline="0" dirty="0" smtClean="0"/>
          </a:p>
          <a:p>
            <a:endParaRPr lang="fr-FR" baseline="0" dirty="0" smtClean="0"/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27401043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mtClean="0"/>
              <a:t>Good dispersion but</a:t>
            </a:r>
            <a:r>
              <a:rPr lang="en-GB" baseline="0" smtClean="0"/>
              <a:t> bad resolution of higher order effects</a:t>
            </a:r>
          </a:p>
          <a:p>
            <a:r>
              <a:rPr lang="en-GB" baseline="0" smtClean="0"/>
              <a:t>Overaall resolution low at fina lfocus</a:t>
            </a:r>
          </a:p>
          <a:p>
            <a:endParaRPr lang="en-GB" baseline="0" smtClean="0"/>
          </a:p>
          <a:p>
            <a:r>
              <a:rPr lang="en-GB" baseline="0" smtClean="0"/>
              <a:t>Basic principles of the design : quad doublet : their function (quick), advantage (higher order terms)</a:t>
            </a:r>
          </a:p>
          <a:p>
            <a:r>
              <a:rPr lang="en-GB" baseline="0" smtClean="0"/>
              <a:t>Multipoles element bracketing the 90deg magnet</a:t>
            </a:r>
          </a:p>
          <a:p>
            <a:endParaRPr lang="en-GB" baseline="0" smtClean="0"/>
          </a:p>
          <a:p>
            <a:endParaRPr lang="en-GB" baseline="0" smtClean="0"/>
          </a:p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6605318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mtClean="0"/>
              <a:t>Good dispersion but</a:t>
            </a:r>
            <a:r>
              <a:rPr lang="en-GB" baseline="0" smtClean="0"/>
              <a:t> bad resolution of higher order effects</a:t>
            </a:r>
          </a:p>
          <a:p>
            <a:r>
              <a:rPr lang="en-GB" baseline="0" smtClean="0"/>
              <a:t>Overaall resolution low at fina lfocus</a:t>
            </a:r>
          </a:p>
          <a:p>
            <a:endParaRPr lang="en-GB" baseline="0" smtClean="0"/>
          </a:p>
          <a:p>
            <a:r>
              <a:rPr lang="en-GB" baseline="0" smtClean="0"/>
              <a:t>Basic principles of the design : quad doublet : their function (quick), advantage (higher order terms)</a:t>
            </a:r>
          </a:p>
          <a:p>
            <a:r>
              <a:rPr lang="en-GB" baseline="0" smtClean="0"/>
              <a:t>Multipoles element bracketing the 90deg magnet</a:t>
            </a:r>
          </a:p>
          <a:p>
            <a:endParaRPr lang="en-GB" baseline="0" smtClean="0"/>
          </a:p>
          <a:p>
            <a:endParaRPr lang="en-GB" baseline="0" smtClean="0"/>
          </a:p>
          <a:p>
            <a:r>
              <a:rPr lang="en-GB" baseline="0" smtClean="0"/>
              <a:t>Neighbouring beam heavily distorted : hard to tune</a:t>
            </a:r>
          </a:p>
          <a:p>
            <a:endParaRPr lang="en-GB" baseline="0" smtClean="0"/>
          </a:p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6605318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baseline="0" smtClean="0"/>
          </a:p>
          <a:p>
            <a:endParaRPr lang="en-GB" baseline="0" smtClean="0"/>
          </a:p>
          <a:p>
            <a:r>
              <a:rPr lang="en-GB" sz="1200" kern="120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For a beam source emittance ε=3 π.mm.mrad, numerical simulations performed with program COSY Infinity indicate that the resolution at first order amounts to R=23 500, and at third order to R= 23 000. Monte Carlo simulation results are shown hereunder, for a beam set of 100 000 particles, at neighbouring masses such that m/∆m=20 000. Results show a transmission of slightly more than 99% of pure beam out of 100 000 particles for mass M=100. If one is ready to lose some beam, numerical simulations show that the resolution can be pushed up to R ~ 23 000 for a transmission of 90% of pure beam.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6605318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mtClean="0"/>
              <a:t>Considering the high bending angle,</a:t>
            </a:r>
            <a:r>
              <a:rPr lang="fr-FR" baseline="0" smtClean="0"/>
              <a:t> using a entrance/exit profile would lead to the use of at least 30 degrees (to check)</a:t>
            </a:r>
          </a:p>
          <a:p>
            <a:r>
              <a:rPr lang="en-GB" baseline="0" smtClean="0"/>
              <a:t>Complicated for the beamline (next elements such as quad)</a:t>
            </a:r>
          </a:p>
          <a:p>
            <a:endParaRPr lang="en-GB" baseline="0" smtClean="0"/>
          </a:p>
          <a:p>
            <a:r>
              <a:rPr lang="en-GB" baseline="0" smtClean="0"/>
              <a:t>Inhomogeneous field gives more flexibility in the choice of the quadrupole component</a:t>
            </a:r>
          </a:p>
          <a:p>
            <a:r>
              <a:rPr lang="en-GB" baseline="0" smtClean="0"/>
              <a:t>Easy tuning done with knob</a:t>
            </a:r>
            <a:r>
              <a:rPr lang="fr-FR" baseline="0" smtClean="0"/>
              <a:t> (to inject current in order to simulate the value of coefficientS)</a:t>
            </a:r>
          </a:p>
          <a:p>
            <a:endParaRPr lang="en-GB" baseline="0" smtClean="0"/>
          </a:p>
          <a:p>
            <a:endParaRPr lang="en-GB" baseline="0" smtClean="0"/>
          </a:p>
          <a:p>
            <a:r>
              <a:rPr lang="en-GB" baseline="0" smtClean="0"/>
              <a:t>Back up slide for effects of hexa and octopole on tails of beam distribution. Helps for reaching High Resolution (compare to HRS current casE)</a:t>
            </a:r>
          </a:p>
          <a:p>
            <a:endParaRPr lang="en-GB" baseline="0" smtClean="0"/>
          </a:p>
          <a:p>
            <a:endParaRPr lang="en-GB" baseline="0" smtClean="0"/>
          </a:p>
          <a:p>
            <a:endParaRPr lang="en-GB" baseline="0" smtClean="0"/>
          </a:p>
          <a:p>
            <a:endParaRPr lang="en-GB" baseline="0" smtClean="0"/>
          </a:p>
          <a:p>
            <a:endParaRPr lang="en-GB" baseline="0" smtClean="0"/>
          </a:p>
        </p:txBody>
      </p:sp>
    </p:spTree>
    <p:extLst>
      <p:ext uri="{BB962C8B-B14F-4D97-AF65-F5344CB8AC3E}">
        <p14:creationId xmlns:p14="http://schemas.microsoft.com/office/powerpoint/2010/main" val="142270350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Considering the high bending angle,</a:t>
            </a:r>
            <a:r>
              <a:rPr lang="fr-FR" baseline="0" dirty="0" smtClean="0"/>
              <a:t> </a:t>
            </a:r>
            <a:r>
              <a:rPr lang="fr-FR" baseline="0" dirty="0" err="1" smtClean="0"/>
              <a:t>using</a:t>
            </a:r>
            <a:r>
              <a:rPr lang="fr-FR" baseline="0" dirty="0" smtClean="0"/>
              <a:t> a entrance/exit profile </a:t>
            </a:r>
            <a:r>
              <a:rPr lang="fr-FR" baseline="0" dirty="0" err="1" smtClean="0"/>
              <a:t>would</a:t>
            </a:r>
            <a:r>
              <a:rPr lang="fr-FR" baseline="0" dirty="0" smtClean="0"/>
              <a:t> lead to the use of </a:t>
            </a:r>
            <a:r>
              <a:rPr lang="fr-FR" baseline="0" dirty="0" err="1" smtClean="0"/>
              <a:t>at</a:t>
            </a:r>
            <a:r>
              <a:rPr lang="fr-FR" baseline="0" dirty="0" smtClean="0"/>
              <a:t> least 30 </a:t>
            </a:r>
            <a:r>
              <a:rPr lang="fr-FR" baseline="0" dirty="0" err="1" smtClean="0"/>
              <a:t>degrees</a:t>
            </a:r>
            <a:r>
              <a:rPr lang="fr-FR" baseline="0" dirty="0" smtClean="0"/>
              <a:t> (to check)</a:t>
            </a:r>
          </a:p>
          <a:p>
            <a:r>
              <a:rPr lang="en-GB" baseline="0" dirty="0" smtClean="0"/>
              <a:t>Complicated for the </a:t>
            </a:r>
            <a:r>
              <a:rPr lang="en-GB" baseline="0" dirty="0" err="1" smtClean="0"/>
              <a:t>beamline</a:t>
            </a:r>
            <a:r>
              <a:rPr lang="en-GB" baseline="0" dirty="0" smtClean="0"/>
              <a:t> (next elements such as quad)</a:t>
            </a:r>
          </a:p>
          <a:p>
            <a:endParaRPr lang="en-GB" baseline="0" dirty="0" smtClean="0"/>
          </a:p>
          <a:p>
            <a:r>
              <a:rPr lang="en-GB" baseline="0" smtClean="0"/>
              <a:t>Inhomogeneous field gives more flexibility in the choice of the </a:t>
            </a:r>
            <a:r>
              <a:rPr lang="en-GB" baseline="0" dirty="0" err="1" smtClean="0"/>
              <a:t>quadrupole</a:t>
            </a:r>
            <a:r>
              <a:rPr lang="en-GB" baseline="0" dirty="0" smtClean="0"/>
              <a:t> component</a:t>
            </a:r>
          </a:p>
          <a:p>
            <a:r>
              <a:rPr lang="en-GB" baseline="0" dirty="0" smtClean="0"/>
              <a:t>Easy tuning done with knob</a:t>
            </a:r>
            <a:r>
              <a:rPr lang="fr-FR" baseline="0" dirty="0" smtClean="0"/>
              <a:t> (to </a:t>
            </a:r>
            <a:r>
              <a:rPr lang="fr-FR" baseline="0" dirty="0" err="1" smtClean="0"/>
              <a:t>inject</a:t>
            </a:r>
            <a:r>
              <a:rPr lang="fr-FR" baseline="0" dirty="0" smtClean="0"/>
              <a:t> </a:t>
            </a:r>
            <a:r>
              <a:rPr lang="fr-FR" baseline="0" dirty="0" err="1" smtClean="0"/>
              <a:t>current</a:t>
            </a:r>
            <a:r>
              <a:rPr lang="fr-FR" baseline="0" dirty="0" smtClean="0"/>
              <a:t> in </a:t>
            </a:r>
            <a:r>
              <a:rPr lang="fr-FR" baseline="0" dirty="0" err="1" smtClean="0"/>
              <a:t>order</a:t>
            </a:r>
            <a:r>
              <a:rPr lang="fr-FR" baseline="0" dirty="0" smtClean="0"/>
              <a:t> to </a:t>
            </a:r>
            <a:r>
              <a:rPr lang="fr-FR" baseline="0" dirty="0" err="1" smtClean="0"/>
              <a:t>simulate</a:t>
            </a:r>
            <a:r>
              <a:rPr lang="fr-FR" baseline="0" dirty="0" smtClean="0"/>
              <a:t> the value of </a:t>
            </a:r>
            <a:r>
              <a:rPr lang="fr-FR" baseline="0" dirty="0" err="1" smtClean="0"/>
              <a:t>coefficientS</a:t>
            </a:r>
            <a:r>
              <a:rPr lang="fr-FR" baseline="0" dirty="0" smtClean="0"/>
              <a:t>)</a:t>
            </a:r>
          </a:p>
          <a:p>
            <a:endParaRPr lang="en-GB" baseline="0" dirty="0" smtClean="0"/>
          </a:p>
          <a:p>
            <a:endParaRPr lang="en-GB" baseline="0" dirty="0" smtClean="0"/>
          </a:p>
          <a:p>
            <a:r>
              <a:rPr lang="en-GB" baseline="0" dirty="0" smtClean="0"/>
              <a:t>Back up slide for effects of </a:t>
            </a:r>
            <a:r>
              <a:rPr lang="en-GB" baseline="0" dirty="0" err="1" smtClean="0"/>
              <a:t>hexa</a:t>
            </a:r>
            <a:r>
              <a:rPr lang="en-GB" baseline="0" dirty="0" smtClean="0"/>
              <a:t> and </a:t>
            </a:r>
            <a:r>
              <a:rPr lang="en-GB" baseline="0" dirty="0" err="1" smtClean="0"/>
              <a:t>octopole</a:t>
            </a:r>
            <a:r>
              <a:rPr lang="en-GB" baseline="0" dirty="0" smtClean="0"/>
              <a:t> on tails of beam distribution. Helps for reaching High Resolution (compare to HRS current </a:t>
            </a:r>
            <a:r>
              <a:rPr lang="en-GB" baseline="0" dirty="0" err="1" smtClean="0"/>
              <a:t>casE</a:t>
            </a:r>
            <a:r>
              <a:rPr lang="en-GB" baseline="0" dirty="0" smtClean="0"/>
              <a:t>)</a:t>
            </a:r>
          </a:p>
          <a:p>
            <a:endParaRPr lang="en-GB" baseline="0" dirty="0" smtClean="0"/>
          </a:p>
          <a:p>
            <a:endParaRPr lang="en-GB" baseline="0" dirty="0" smtClean="0"/>
          </a:p>
          <a:p>
            <a:endParaRPr lang="en-GB" baseline="0" dirty="0" smtClean="0"/>
          </a:p>
          <a:p>
            <a:endParaRPr lang="en-GB" baseline="0" dirty="0" smtClean="0"/>
          </a:p>
          <a:p>
            <a:endParaRPr lang="en-GB" baseline="0" dirty="0" smtClean="0"/>
          </a:p>
        </p:txBody>
      </p:sp>
    </p:spTree>
    <p:extLst>
      <p:ext uri="{BB962C8B-B14F-4D97-AF65-F5344CB8AC3E}">
        <p14:creationId xmlns:p14="http://schemas.microsoft.com/office/powerpoint/2010/main" val="14227035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705287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385402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2422757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7909580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6776435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18434733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0816355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6449687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1112318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1959738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6408989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8581325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88450680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5988332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799299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4437823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584997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084180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556500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261770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0977919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448964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eg"/><Relationship Id="rId14" Type="http://schemas.openxmlformats.org/officeDocument/2006/relationships/hyperlink" Target="http://www.powerpointstyles.com/" TargetMode="External"/><Relationship Id="rId15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13" Type="http://schemas.openxmlformats.org/officeDocument/2006/relationships/image" Target="../media/image1.jpeg"/><Relationship Id="rId14" Type="http://schemas.openxmlformats.org/officeDocument/2006/relationships/hyperlink" Target="http://www.powerpointstyles.com/" TargetMode="External"/><Relationship Id="rId15" Type="http://schemas.openxmlformats.org/officeDocument/2006/relationships/image" Target="../media/image2.jpeg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screen">
            <a:alphaModFix amt="34000"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9" name="Text Box 15"/>
          <p:cNvSpPr txBox="1">
            <a:spLocks noChangeArrowheads="1"/>
          </p:cNvSpPr>
          <p:nvPr/>
        </p:nvSpPr>
        <p:spPr bwMode="auto">
          <a:xfrm>
            <a:off x="3348038" y="6237288"/>
            <a:ext cx="24574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fr-FR" altLang="fr-FR">
                <a:hlinkClick r:id="rId14"/>
              </a:rPr>
              <a:t>Powerpoint Templates</a:t>
            </a:r>
            <a:endParaRPr lang="fr-FR" altLang="fr-FR"/>
          </a:p>
        </p:txBody>
      </p:sp>
      <p:pic>
        <p:nvPicPr>
          <p:cNvPr id="1038" name="Picture 14" descr="Imvcxage1qsazroiudsf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323850" y="836613"/>
            <a:ext cx="8569325" cy="5761037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fr-FR" altLang="fr-FR"/>
          </a:p>
        </p:txBody>
      </p:sp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8659778" y="6412984"/>
            <a:ext cx="466794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fld id="{333001FE-9B62-4E9F-828A-4096D4B4FBB7}" type="slidenum">
              <a:rPr lang="fr-FR" altLang="fr-FR" b="1" smtClean="0">
                <a:solidFill>
                  <a:srgbClr val="336699"/>
                </a:solidFill>
              </a:rPr>
              <a:pPr/>
              <a:t>‹#›</a:t>
            </a:fld>
            <a:endParaRPr lang="fr-FR" altLang="fr-FR" b="1">
              <a:solidFill>
                <a:srgbClr val="336699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3" cstate="screen">
            <a:alphaModFix amt="34000"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9" name="Text Box 15"/>
          <p:cNvSpPr txBox="1">
            <a:spLocks noChangeArrowheads="1"/>
          </p:cNvSpPr>
          <p:nvPr/>
        </p:nvSpPr>
        <p:spPr bwMode="auto">
          <a:xfrm>
            <a:off x="3348038" y="6237288"/>
            <a:ext cx="24574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fr-FR" altLang="fr-FR">
                <a:hlinkClick r:id="rId14"/>
              </a:rPr>
              <a:t>Powerpoint Templates</a:t>
            </a:r>
            <a:endParaRPr lang="fr-FR" altLang="fr-FR"/>
          </a:p>
        </p:txBody>
      </p:sp>
      <p:pic>
        <p:nvPicPr>
          <p:cNvPr id="1038" name="Picture 14" descr="Imvcxage1qsazroiudsf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323850" y="836613"/>
            <a:ext cx="8569325" cy="5761037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fr-FR" altLang="fr-FR"/>
          </a:p>
        </p:txBody>
      </p:sp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8659778" y="6412984"/>
            <a:ext cx="466794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fld id="{333001FE-9B62-4E9F-828A-4096D4B4FBB7}" type="slidenum">
              <a:rPr lang="fr-FR" altLang="fr-FR" b="1" smtClean="0">
                <a:solidFill>
                  <a:srgbClr val="336699"/>
                </a:solidFill>
              </a:rPr>
              <a:pPr/>
              <a:t>‹#›</a:t>
            </a:fld>
            <a:endParaRPr lang="fr-FR" altLang="fr-FR" b="1">
              <a:solidFill>
                <a:srgbClr val="3366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21864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owerpointstyles.com/" TargetMode="External"/><Relationship Id="rId4" Type="http://schemas.openxmlformats.org/officeDocument/2006/relationships/image" Target="../media/image2.jpeg"/><Relationship Id="rId5" Type="http://schemas.openxmlformats.org/officeDocument/2006/relationships/image" Target="../media/image3.png"/><Relationship Id="rId6" Type="http://schemas.openxmlformats.org/officeDocument/2006/relationships/image" Target="../media/image4.png"/><Relationship Id="rId7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2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4" Type="http://schemas.openxmlformats.org/officeDocument/2006/relationships/image" Target="../media/image26.png"/><Relationship Id="rId5" Type="http://schemas.openxmlformats.org/officeDocument/2006/relationships/image" Target="../media/image27.png"/><Relationship Id="rId6" Type="http://schemas.openxmlformats.org/officeDocument/2006/relationships/package" Target="../embeddings/Document_Microsoft_Word1.docx"/><Relationship Id="rId7" Type="http://schemas.openxmlformats.org/officeDocument/2006/relationships/image" Target="../media/image25.png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4" Type="http://schemas.openxmlformats.org/officeDocument/2006/relationships/image" Target="../media/image29.png"/><Relationship Id="rId5" Type="http://schemas.openxmlformats.org/officeDocument/2006/relationships/image" Target="../media/image30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0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4" Type="http://schemas.openxmlformats.org/officeDocument/2006/relationships/image" Target="../media/image32.png"/><Relationship Id="rId5" Type="http://schemas.openxmlformats.org/officeDocument/2006/relationships/image" Target="../media/image25.png"/><Relationship Id="rId6" Type="http://schemas.openxmlformats.org/officeDocument/2006/relationships/image" Target="../media/image33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4" Type="http://schemas.openxmlformats.org/officeDocument/2006/relationships/image" Target="../media/image34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5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6.png"/><Relationship Id="rId3" Type="http://schemas.openxmlformats.org/officeDocument/2006/relationships/image" Target="../media/image37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8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9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0.jpeg"/><Relationship Id="rId3" Type="http://schemas.openxmlformats.org/officeDocument/2006/relationships/image" Target="../media/image4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4" Type="http://schemas.openxmlformats.org/officeDocument/2006/relationships/image" Target="../media/image43.png"/><Relationship Id="rId5" Type="http://schemas.openxmlformats.org/officeDocument/2006/relationships/image" Target="../media/image44.jpeg"/><Relationship Id="rId6" Type="http://schemas.openxmlformats.org/officeDocument/2006/relationships/image" Target="../media/image45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2.jpe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46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7.JPG"/><Relationship Id="rId3" Type="http://schemas.openxmlformats.org/officeDocument/2006/relationships/image" Target="../media/image3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8.jpe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9.jpeg"/><Relationship Id="rId3" Type="http://schemas.openxmlformats.org/officeDocument/2006/relationships/image" Target="../media/image50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4" Type="http://schemas.openxmlformats.org/officeDocument/2006/relationships/image" Target="../media/image51.jpe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4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2.png"/><Relationship Id="rId3" Type="http://schemas.microsoft.com/office/2007/relationships/hdphoto" Target="../media/hdphoto2.wdp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3.png"/><Relationship Id="rId3" Type="http://schemas.openxmlformats.org/officeDocument/2006/relationships/image" Target="../media/image54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4" Type="http://schemas.openxmlformats.org/officeDocument/2006/relationships/image" Target="../media/image55.png"/><Relationship Id="rId5" Type="http://schemas.openxmlformats.org/officeDocument/2006/relationships/image" Target="../media/image56.jpeg"/><Relationship Id="rId6" Type="http://schemas.microsoft.com/office/2007/relationships/hdphoto" Target="../media/hdphoto3.wdp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5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4" Type="http://schemas.openxmlformats.org/officeDocument/2006/relationships/image" Target="../media/image49.jpe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4" Type="http://schemas.openxmlformats.org/officeDocument/2006/relationships/image" Target="../media/image7.png"/><Relationship Id="rId5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4" Type="http://schemas.openxmlformats.org/officeDocument/2006/relationships/image" Target="../media/image60.png"/><Relationship Id="rId5" Type="http://schemas.microsoft.com/office/2007/relationships/hdphoto" Target="../media/hdphoto4.wdp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8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4" Type="http://schemas.openxmlformats.org/officeDocument/2006/relationships/image" Target="../media/image160.png"/><Relationship Id="rId5" Type="http://schemas.openxmlformats.org/officeDocument/2006/relationships/image" Target="../media/image171.png"/><Relationship Id="rId6" Type="http://schemas.openxmlformats.org/officeDocument/2006/relationships/image" Target="../media/image180.png"/><Relationship Id="rId7" Type="http://schemas.openxmlformats.org/officeDocument/2006/relationships/image" Target="../media/image190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0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4" Type="http://schemas.openxmlformats.org/officeDocument/2006/relationships/image" Target="../media/image62.png"/><Relationship Id="rId5" Type="http://schemas.openxmlformats.org/officeDocument/2006/relationships/image" Target="../media/image63.png"/><Relationship Id="rId6" Type="http://schemas.openxmlformats.org/officeDocument/2006/relationships/image" Target="../media/image64.png"/><Relationship Id="rId7" Type="http://schemas.openxmlformats.org/officeDocument/2006/relationships/image" Target="../media/image65.png"/><Relationship Id="rId8" Type="http://schemas.openxmlformats.org/officeDocument/2006/relationships/image" Target="../media/image66.png"/><Relationship Id="rId9" Type="http://schemas.openxmlformats.org/officeDocument/2006/relationships/image" Target="../media/image67.png"/><Relationship Id="rId10" Type="http://schemas.openxmlformats.org/officeDocument/2006/relationships/image" Target="../media/image68.png"/><Relationship Id="rId11" Type="http://schemas.openxmlformats.org/officeDocument/2006/relationships/image" Target="../media/image69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4" Type="http://schemas.openxmlformats.org/officeDocument/2006/relationships/image" Target="../media/image66.png"/><Relationship Id="rId5" Type="http://schemas.openxmlformats.org/officeDocument/2006/relationships/image" Target="../media/image72.png"/><Relationship Id="rId6" Type="http://schemas.openxmlformats.org/officeDocument/2006/relationships/image" Target="../media/image73.png"/><Relationship Id="rId7" Type="http://schemas.openxmlformats.org/officeDocument/2006/relationships/image" Target="../media/image74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70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4" Type="http://schemas.openxmlformats.org/officeDocument/2006/relationships/image" Target="../media/image67.png"/><Relationship Id="rId5" Type="http://schemas.openxmlformats.org/officeDocument/2006/relationships/image" Target="../media/image68.png"/><Relationship Id="rId6" Type="http://schemas.openxmlformats.org/officeDocument/2006/relationships/image" Target="../media/image75.png"/><Relationship Id="rId7" Type="http://schemas.openxmlformats.org/officeDocument/2006/relationships/image" Target="../media/image76.png"/><Relationship Id="rId8" Type="http://schemas.openxmlformats.org/officeDocument/2006/relationships/image" Target="../media/image77.png"/><Relationship Id="rId9" Type="http://schemas.openxmlformats.org/officeDocument/2006/relationships/image" Target="../media/image78.png"/><Relationship Id="rId10" Type="http://schemas.openxmlformats.org/officeDocument/2006/relationships/image" Target="../media/image79.png"/><Relationship Id="rId11" Type="http://schemas.openxmlformats.org/officeDocument/2006/relationships/image" Target="../media/image69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8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80.pn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230.png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8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4" Type="http://schemas.openxmlformats.org/officeDocument/2006/relationships/image" Target="../media/image9.png"/><Relationship Id="rId5" Type="http://schemas.openxmlformats.org/officeDocument/2006/relationships/image" Target="../media/image10.png"/><Relationship Id="rId6" Type="http://schemas.openxmlformats.org/officeDocument/2006/relationships/image" Target="../media/image11.png"/><Relationship Id="rId7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4" Type="http://schemas.openxmlformats.org/officeDocument/2006/relationships/image" Target="../media/image13.png"/><Relationship Id="rId5" Type="http://schemas.openxmlformats.org/officeDocument/2006/relationships/image" Target="../media/image14.png"/><Relationship Id="rId6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4" Type="http://schemas.openxmlformats.org/officeDocument/2006/relationships/image" Target="../media/image18.png"/><Relationship Id="rId5" Type="http://schemas.openxmlformats.org/officeDocument/2006/relationships/image" Target="../media/image19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4" Type="http://schemas.openxmlformats.org/officeDocument/2006/relationships/image" Target="../media/image19.png"/><Relationship Id="rId5" Type="http://schemas.openxmlformats.org/officeDocument/2006/relationships/image" Target="../media/image21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4" Type="http://schemas.openxmlformats.org/officeDocument/2006/relationships/image" Target="../media/image23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0" name="Text Box 12"/>
          <p:cNvSpPr txBox="1">
            <a:spLocks noChangeArrowheads="1"/>
          </p:cNvSpPr>
          <p:nvPr/>
        </p:nvSpPr>
        <p:spPr bwMode="auto">
          <a:xfrm>
            <a:off x="3348038" y="6237288"/>
            <a:ext cx="24574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fr-FR" altLang="fr-FR">
                <a:hlinkClick r:id="rId3"/>
              </a:rPr>
              <a:t>Powerpoint Templates</a:t>
            </a:r>
            <a:endParaRPr lang="fr-FR" altLang="fr-FR"/>
          </a:p>
        </p:txBody>
      </p:sp>
      <p:pic>
        <p:nvPicPr>
          <p:cNvPr id="2059" name="Picture 11" descr="Imvcxage1qsazroiuds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54" name="Text Box 6"/>
          <p:cNvSpPr txBox="1">
            <a:spLocks noChangeArrowheads="1"/>
          </p:cNvSpPr>
          <p:nvPr/>
        </p:nvSpPr>
        <p:spPr bwMode="auto">
          <a:xfrm>
            <a:off x="2883953" y="2775527"/>
            <a:ext cx="6260047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fr-FR" altLang="fr-FR" sz="3200" b="1" smtClean="0">
                <a:solidFill>
                  <a:srgbClr val="336699"/>
                </a:solidFill>
                <a:latin typeface="Verdana" pitchFamily="34" charset="0"/>
              </a:rPr>
              <a:t>High Resolution Separator</a:t>
            </a:r>
          </a:p>
        </p:txBody>
      </p:sp>
      <p:sp>
        <p:nvSpPr>
          <p:cNvPr id="5" name="Text Box 6"/>
          <p:cNvSpPr txBox="1">
            <a:spLocks noChangeArrowheads="1"/>
          </p:cNvSpPr>
          <p:nvPr/>
        </p:nvSpPr>
        <p:spPr bwMode="auto">
          <a:xfrm>
            <a:off x="5696965" y="5589240"/>
            <a:ext cx="3409908" cy="7386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r"/>
            <a:r>
              <a:rPr lang="en-GB" altLang="fr-FR" sz="1400" b="1" dirty="0" smtClean="0">
                <a:solidFill>
                  <a:srgbClr val="336699"/>
                </a:solidFill>
                <a:latin typeface="Verdana" pitchFamily="34" charset="0"/>
              </a:rPr>
              <a:t>Mathieu </a:t>
            </a:r>
            <a:r>
              <a:rPr lang="en-GB" altLang="fr-FR" sz="1400" b="1" dirty="0" err="1" smtClean="0">
                <a:solidFill>
                  <a:srgbClr val="336699"/>
                </a:solidFill>
                <a:latin typeface="Verdana" pitchFamily="34" charset="0"/>
              </a:rPr>
              <a:t>Augustin</a:t>
            </a:r>
            <a:r>
              <a:rPr lang="fr-FR" altLang="fr-FR" sz="1400" b="1" dirty="0" smtClean="0">
                <a:solidFill>
                  <a:srgbClr val="336699"/>
                </a:solidFill>
                <a:latin typeface="Verdana" pitchFamily="34" charset="0"/>
              </a:rPr>
              <a:t> (EN-RBS-STI)</a:t>
            </a:r>
            <a:r>
              <a:rPr lang="fr-FR" altLang="fr-FR" sz="1400" b="1" smtClean="0">
                <a:solidFill>
                  <a:srgbClr val="336699"/>
                </a:solidFill>
                <a:latin typeface="Verdana" pitchFamily="34" charset="0"/>
              </a:rPr>
              <a:t/>
            </a:r>
            <a:br>
              <a:rPr lang="fr-FR" altLang="fr-FR" sz="1400" b="1" smtClean="0">
                <a:solidFill>
                  <a:srgbClr val="336699"/>
                </a:solidFill>
                <a:latin typeface="Verdana" pitchFamily="34" charset="0"/>
              </a:rPr>
            </a:br>
            <a:r>
              <a:rPr lang="fr-FR" altLang="fr-FR" sz="1400" b="1" smtClean="0">
                <a:solidFill>
                  <a:srgbClr val="336699"/>
                </a:solidFill>
                <a:latin typeface="Verdana" pitchFamily="34" charset="0"/>
              </a:rPr>
              <a:t>HIE-ISOLDE Workshop</a:t>
            </a:r>
            <a:br>
              <a:rPr lang="fr-FR" altLang="fr-FR" sz="1400" b="1" smtClean="0">
                <a:solidFill>
                  <a:srgbClr val="336699"/>
                </a:solidFill>
                <a:latin typeface="Verdana" pitchFamily="34" charset="0"/>
              </a:rPr>
            </a:br>
            <a:r>
              <a:rPr lang="fr-FR" altLang="fr-FR" sz="1400" b="1" smtClean="0">
                <a:solidFill>
                  <a:srgbClr val="336699"/>
                </a:solidFill>
                <a:latin typeface="Verdana" pitchFamily="34" charset="0"/>
              </a:rPr>
              <a:t>September 2014</a:t>
            </a:r>
            <a:endParaRPr lang="en-GB" altLang="fr-FR" sz="1400" b="1" dirty="0" smtClean="0">
              <a:solidFill>
                <a:srgbClr val="336699"/>
              </a:solidFill>
              <a:latin typeface="Verdana" pitchFamily="34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504" y="91476"/>
            <a:ext cx="990600" cy="974090"/>
          </a:xfrm>
          <a:prstGeom prst="rect">
            <a:avLst/>
          </a:prstGeom>
          <a:noFill/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14133" y="14499"/>
            <a:ext cx="2746782" cy="7550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7" descr="Cathi_MC_7people.JPG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47705" y="88669"/>
            <a:ext cx="1438529" cy="716530"/>
          </a:xfrm>
          <a:prstGeom prst="rect">
            <a:avLst/>
          </a:prstGeom>
          <a:noFill/>
          <a:effectLst>
            <a:glow rad="127000">
              <a:schemeClr val="accent1">
                <a:alpha val="20000"/>
              </a:schemeClr>
            </a:glow>
          </a:effec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2"/>
          <p:cNvSpPr txBox="1">
            <a:spLocks noChangeArrowheads="1"/>
          </p:cNvSpPr>
          <p:nvPr/>
        </p:nvSpPr>
        <p:spPr bwMode="auto">
          <a:xfrm>
            <a:off x="350442" y="-4737"/>
            <a:ext cx="3052439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GB" altLang="fr-FR" sz="2400" b="1" smtClean="0">
                <a:solidFill>
                  <a:srgbClr val="336699"/>
                </a:solidFill>
                <a:latin typeface="Comic Sans MS" panose="030F0702030302020204" pitchFamily="66" charset="0"/>
              </a:rPr>
              <a:t>Magnet features</a:t>
            </a:r>
            <a:br>
              <a:rPr lang="en-GB" altLang="fr-FR" sz="2400" b="1" smtClean="0">
                <a:solidFill>
                  <a:srgbClr val="336699"/>
                </a:solidFill>
                <a:latin typeface="Comic Sans MS" panose="030F0702030302020204" pitchFamily="66" charset="0"/>
              </a:rPr>
            </a:br>
            <a:r>
              <a:rPr lang="en-GB" altLang="fr-FR" sz="2400" b="1" smtClean="0">
                <a:solidFill>
                  <a:srgbClr val="336699"/>
                </a:solidFill>
                <a:latin typeface="Comic Sans MS" panose="030F0702030302020204" pitchFamily="66" charset="0"/>
              </a:rPr>
              <a:t>Optical parameters</a:t>
            </a:r>
            <a:endParaRPr lang="fr-FR" altLang="fr-FR" sz="1400" b="1" dirty="0">
              <a:solidFill>
                <a:srgbClr val="336699"/>
              </a:solidFill>
              <a:latin typeface="Comic Sans MS" panose="030F0702030302020204" pitchFamily="66" charset="0"/>
            </a:endParaRPr>
          </a:p>
        </p:txBody>
      </p:sp>
      <p:sp>
        <p:nvSpPr>
          <p:cNvPr id="7" name="Left Brace 6"/>
          <p:cNvSpPr/>
          <p:nvPr/>
        </p:nvSpPr>
        <p:spPr>
          <a:xfrm>
            <a:off x="1475656" y="4472245"/>
            <a:ext cx="155448" cy="914400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26" name="Picture 2" descr="\\cern.ch\dfs\Users\m\maugusti\Desktop\desgin study report files\table of parameter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0386" y="1065469"/>
            <a:ext cx="6589712" cy="3406776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Down Arrow 1"/>
          <p:cNvSpPr/>
          <p:nvPr/>
        </p:nvSpPr>
        <p:spPr>
          <a:xfrm>
            <a:off x="3707904" y="4581128"/>
            <a:ext cx="1440160" cy="504056"/>
          </a:xfrm>
          <a:prstGeom prst="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876661" y="5268416"/>
            <a:ext cx="503855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tabLst>
                <a:tab pos="685800" algn="l"/>
              </a:tabLst>
            </a:pPr>
            <a:r>
              <a:rPr lang="en-GB" sz="2400" b="1" smtClean="0">
                <a:solidFill>
                  <a:srgbClr val="336699"/>
                </a:solidFill>
              </a:rPr>
              <a:t>List of parameters for the</a:t>
            </a:r>
            <a:br>
              <a:rPr lang="en-GB" sz="2400" b="1" smtClean="0">
                <a:solidFill>
                  <a:srgbClr val="336699"/>
                </a:solidFill>
              </a:rPr>
            </a:br>
            <a:r>
              <a:rPr lang="en-GB" sz="2400" b="1" smtClean="0">
                <a:solidFill>
                  <a:srgbClr val="336699"/>
                </a:solidFill>
              </a:rPr>
              <a:t>mechanical design of the magnet</a:t>
            </a:r>
            <a:endParaRPr lang="en-US" sz="1600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79541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2"/>
          <p:cNvSpPr txBox="1">
            <a:spLocks noChangeArrowheads="1"/>
          </p:cNvSpPr>
          <p:nvPr/>
        </p:nvSpPr>
        <p:spPr bwMode="auto">
          <a:xfrm>
            <a:off x="350442" y="-4737"/>
            <a:ext cx="5859296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GB" altLang="fr-FR" sz="2400" b="1" smtClean="0">
                <a:solidFill>
                  <a:srgbClr val="336699"/>
                </a:solidFill>
                <a:latin typeface="Comic Sans MS" panose="030F0702030302020204" pitchFamily="66" charset="0"/>
              </a:rPr>
              <a:t>Magnet features : optical parameters</a:t>
            </a:r>
            <a:endParaRPr lang="fr-FR" altLang="fr-FR" sz="1400" b="1" dirty="0">
              <a:solidFill>
                <a:srgbClr val="336699"/>
              </a:solidFill>
              <a:latin typeface="Comic Sans MS" panose="030F0702030302020204" pitchFamily="66" charset="0"/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107504" y="3378765"/>
            <a:ext cx="3096344" cy="626299"/>
          </a:xfrm>
          <a:prstGeom prst="rect">
            <a:avLst/>
          </a:prstGeom>
          <a:solidFill>
            <a:schemeClr val="bg1"/>
          </a:solidFill>
          <a:ln>
            <a:solidFill>
              <a:sysClr val="windowText" lastClr="000000"/>
            </a:solidFill>
          </a:ln>
        </p:spPr>
        <p:txBody>
          <a:bodyPr vert="horz" lIns="36000" tIns="36000" rIns="36000" bIns="3600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GB" sz="12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Beam </a:t>
            </a:r>
            <a:r>
              <a:rPr lang="en-GB" sz="1200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enveloppe</a:t>
            </a:r>
            <a:r>
              <a:rPr lang="en-GB" sz="12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for design #2 in lab coordinates (</a:t>
            </a:r>
            <a:r>
              <a:rPr lang="en-GB" sz="1200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x,z</a:t>
            </a:r>
            <a:r>
              <a:rPr lang="en-GB" sz="12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), featuring a magnet using entrance/exit profiles (producing a </a:t>
            </a:r>
            <a:r>
              <a:rPr lang="en-GB" sz="1200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quadrupole</a:t>
            </a:r>
            <a:r>
              <a:rPr lang="en-GB" sz="12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component)</a:t>
            </a:r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3203848" y="867808"/>
            <a:ext cx="4589718" cy="50295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n-GB" altLang="fr-FR" sz="2000" b="1">
                <a:solidFill>
                  <a:srgbClr val="336699"/>
                </a:solidFill>
                <a:latin typeface="Comic Sans MS"/>
                <a:cs typeface="Comic Sans MS"/>
              </a:rPr>
              <a:t>No entrance/exit angular profile</a:t>
            </a:r>
          </a:p>
        </p:txBody>
      </p:sp>
      <p:sp>
        <p:nvSpPr>
          <p:cNvPr id="10" name="Rectangle 9"/>
          <p:cNvSpPr/>
          <p:nvPr/>
        </p:nvSpPr>
        <p:spPr>
          <a:xfrm>
            <a:off x="3203848" y="1415497"/>
            <a:ext cx="5538787" cy="16158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n-GB" altLang="fr-FR" sz="2000" b="1" smtClean="0">
                <a:solidFill>
                  <a:srgbClr val="336699"/>
                </a:solidFill>
                <a:latin typeface="Comic Sans MS"/>
                <a:ea typeface="Lucida Grande"/>
                <a:cs typeface="Comic Sans MS"/>
              </a:rPr>
              <a:t>Radially </a:t>
            </a:r>
            <a:r>
              <a:rPr lang="en-GB" altLang="fr-FR" sz="2000" b="1">
                <a:solidFill>
                  <a:srgbClr val="336699"/>
                </a:solidFill>
                <a:latin typeface="Comic Sans MS"/>
                <a:ea typeface="Lucida Grande"/>
                <a:cs typeface="Comic Sans MS"/>
              </a:rPr>
              <a:t>Inhomogeneous Magnetic field :</a:t>
            </a:r>
          </a:p>
          <a:p>
            <a:pPr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</a:pPr>
            <a:r>
              <a:rPr lang="en-GB" altLang="fr-FR">
                <a:solidFill>
                  <a:srgbClr val="336699"/>
                </a:solidFill>
                <a:latin typeface="Comic Sans MS" panose="030F0702030302020204" pitchFamily="66" charset="0"/>
                <a:ea typeface="Lucida Grande"/>
                <a:cs typeface="Comic Sans MS"/>
              </a:rPr>
              <a:t>   </a:t>
            </a:r>
          </a:p>
          <a:p>
            <a:pPr>
              <a:spcBef>
                <a:spcPts val="600"/>
              </a:spcBef>
              <a:spcAft>
                <a:spcPts val="0"/>
              </a:spcAft>
            </a:pPr>
            <a:r>
              <a:rPr lang="en-GB" altLang="fr-FR" sz="1600">
                <a:solidFill>
                  <a:srgbClr val="336699"/>
                </a:solidFill>
                <a:latin typeface="Comic Sans MS" panose="030F0702030302020204" pitchFamily="66" charset="0"/>
                <a:ea typeface="Lucida Grande"/>
                <a:cs typeface="Comic Sans MS"/>
              </a:rPr>
              <a:t>(with </a:t>
            </a:r>
            <a:r>
              <a:rPr lang="el-GR" altLang="fr-FR" sz="1600">
                <a:solidFill>
                  <a:srgbClr val="336699"/>
                </a:solidFill>
                <a:latin typeface="Comic Sans MS" panose="030F0702030302020204" pitchFamily="66" charset="0"/>
                <a:ea typeface="Lucida Grande"/>
                <a:cs typeface="Arial"/>
              </a:rPr>
              <a:t>α</a:t>
            </a:r>
            <a:r>
              <a:rPr lang="en-GB" altLang="fr-FR" sz="1600">
                <a:solidFill>
                  <a:srgbClr val="336699"/>
                </a:solidFill>
                <a:latin typeface="Comic Sans MS" panose="030F0702030302020204" pitchFamily="66" charset="0"/>
                <a:ea typeface="Lucida Grande"/>
                <a:cs typeface="Arial"/>
              </a:rPr>
              <a:t>,</a:t>
            </a:r>
            <a:r>
              <a:rPr lang="el-GR" altLang="fr-FR" sz="1600">
                <a:solidFill>
                  <a:srgbClr val="336699"/>
                </a:solidFill>
                <a:latin typeface="Comic Sans MS" panose="030F0702030302020204" pitchFamily="66" charset="0"/>
                <a:ea typeface="Lucida Grande"/>
                <a:cs typeface="Arial"/>
              </a:rPr>
              <a:t> β</a:t>
            </a:r>
            <a:r>
              <a:rPr lang="en-GB" altLang="fr-FR" sz="1600">
                <a:solidFill>
                  <a:srgbClr val="336699"/>
                </a:solidFill>
                <a:latin typeface="Comic Sans MS" panose="030F0702030302020204" pitchFamily="66" charset="0"/>
                <a:ea typeface="Lucida Grande"/>
                <a:cs typeface="Arial"/>
              </a:rPr>
              <a:t> and </a:t>
            </a:r>
            <a:r>
              <a:rPr lang="el-GR" altLang="fr-FR" sz="1600">
                <a:solidFill>
                  <a:srgbClr val="336699"/>
                </a:solidFill>
                <a:latin typeface="Comic Sans MS" panose="030F0702030302020204" pitchFamily="66" charset="0"/>
                <a:ea typeface="Lucida Grande"/>
                <a:cs typeface="Arial"/>
              </a:rPr>
              <a:t>γ</a:t>
            </a:r>
            <a:r>
              <a:rPr lang="en-GB" altLang="fr-FR" sz="1600">
                <a:solidFill>
                  <a:srgbClr val="336699"/>
                </a:solidFill>
                <a:latin typeface="Comic Sans MS" panose="030F0702030302020204" pitchFamily="66" charset="0"/>
                <a:ea typeface="Lucida Grande"/>
                <a:cs typeface="Arial"/>
              </a:rPr>
              <a:t> respectively being </a:t>
            </a:r>
            <a:r>
              <a:rPr lang="en-GB" altLang="fr-FR" sz="1600" smtClean="0">
                <a:solidFill>
                  <a:srgbClr val="336699"/>
                </a:solidFill>
                <a:latin typeface="Comic Sans MS" panose="030F0702030302020204" pitchFamily="66" charset="0"/>
                <a:ea typeface="Lucida Grande"/>
                <a:cs typeface="Arial"/>
              </a:rPr>
              <a:t>the</a:t>
            </a:r>
            <a:br>
              <a:rPr lang="en-GB" altLang="fr-FR" sz="1600" smtClean="0">
                <a:solidFill>
                  <a:srgbClr val="336699"/>
                </a:solidFill>
                <a:latin typeface="Comic Sans MS" panose="030F0702030302020204" pitchFamily="66" charset="0"/>
                <a:ea typeface="Lucida Grande"/>
                <a:cs typeface="Arial"/>
              </a:rPr>
            </a:br>
            <a:r>
              <a:rPr lang="en-GB" altLang="fr-FR" sz="1600" smtClean="0">
                <a:solidFill>
                  <a:srgbClr val="336699"/>
                </a:solidFill>
                <a:latin typeface="Comic Sans MS" panose="030F0702030302020204" pitchFamily="66" charset="0"/>
                <a:ea typeface="Lucida Grande"/>
                <a:cs typeface="Arial"/>
              </a:rPr>
              <a:t>quadrupole</a:t>
            </a:r>
            <a:r>
              <a:rPr lang="en-GB" altLang="fr-FR" sz="1600">
                <a:solidFill>
                  <a:srgbClr val="336699"/>
                </a:solidFill>
                <a:latin typeface="Comic Sans MS" panose="030F0702030302020204" pitchFamily="66" charset="0"/>
                <a:ea typeface="Lucida Grande"/>
                <a:cs typeface="Arial"/>
              </a:rPr>
              <a:t>, sextupole and octopole components)</a:t>
            </a:r>
            <a:endParaRPr lang="en-GB" altLang="fr-FR" sz="2400" b="1">
              <a:solidFill>
                <a:srgbClr val="336699"/>
              </a:solidFill>
              <a:latin typeface="Comic Sans MS"/>
              <a:ea typeface="Lucida Grande"/>
              <a:cs typeface="Comic Sans MS"/>
            </a:endParaRPr>
          </a:p>
        </p:txBody>
      </p:sp>
      <p:pic>
        <p:nvPicPr>
          <p:cNvPr id="2054" name="Picture 6" descr="\\cern.ch\dfs\Users\m\maugusti\Desktop\desgin study report files\inhomogeneous-magnet_example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3140968"/>
            <a:ext cx="3574286" cy="1600825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Rectangle 10"/>
          <p:cNvSpPr/>
          <p:nvPr/>
        </p:nvSpPr>
        <p:spPr>
          <a:xfrm>
            <a:off x="827584" y="5445223"/>
            <a:ext cx="7416824" cy="10002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n-GB" altLang="fr-FR" b="1">
                <a:solidFill>
                  <a:srgbClr val="336699"/>
                </a:solidFill>
                <a:latin typeface="Comic Sans MS"/>
                <a:ea typeface="Lucida Grande"/>
                <a:cs typeface="Comic Sans MS"/>
              </a:rPr>
              <a:t>Plane pole faces </a:t>
            </a:r>
            <a:r>
              <a:rPr lang="en-GB" altLang="fr-FR" b="1">
                <a:solidFill>
                  <a:srgbClr val="336699"/>
                </a:solidFill>
                <a:latin typeface="Comic Sans MS"/>
                <a:ea typeface="Lucida Grande"/>
                <a:cs typeface="Comic Sans MS"/>
                <a:sym typeface="Wingdings" panose="05000000000000000000" pitchFamily="2" charset="2"/>
              </a:rPr>
              <a:t> easier to </a:t>
            </a:r>
            <a:r>
              <a:rPr lang="en-GB" altLang="fr-FR" b="1" smtClean="0">
                <a:solidFill>
                  <a:srgbClr val="336699"/>
                </a:solidFill>
                <a:latin typeface="Comic Sans MS"/>
                <a:ea typeface="Lucida Grande"/>
                <a:cs typeface="Comic Sans MS"/>
                <a:sym typeface="Wingdings" panose="05000000000000000000" pitchFamily="2" charset="2"/>
              </a:rPr>
              <a:t>machine</a:t>
            </a:r>
          </a:p>
          <a:p>
            <a:pPr marL="342900" indent="-342900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n-GB" altLang="fr-FR" b="1" smtClean="0">
                <a:solidFill>
                  <a:srgbClr val="336699"/>
                </a:solidFill>
                <a:latin typeface="Comic Sans MS"/>
                <a:ea typeface="Lucida Grande"/>
                <a:cs typeface="Comic Sans MS"/>
                <a:sym typeface="Wingdings" panose="05000000000000000000" pitchFamily="2" charset="2"/>
              </a:rPr>
              <a:t>Inhomogeneous field produced with pole face windings</a:t>
            </a:r>
            <a:endParaRPr lang="en-GB" altLang="fr-FR" b="1">
              <a:solidFill>
                <a:srgbClr val="336699"/>
              </a:solidFill>
              <a:latin typeface="Comic Sans MS"/>
              <a:ea typeface="Lucida Grande"/>
              <a:cs typeface="Comic Sans MS"/>
              <a:sym typeface="Wingdings" panose="05000000000000000000" pitchFamily="2" charset="2"/>
            </a:endParaRPr>
          </a:p>
        </p:txBody>
      </p:sp>
      <p:sp>
        <p:nvSpPr>
          <p:cNvPr id="19" name="Content Placeholder 2"/>
          <p:cNvSpPr txBox="1">
            <a:spLocks/>
          </p:cNvSpPr>
          <p:nvPr/>
        </p:nvSpPr>
        <p:spPr>
          <a:xfrm>
            <a:off x="5436096" y="4741793"/>
            <a:ext cx="3574286" cy="467836"/>
          </a:xfrm>
          <a:prstGeom prst="rect">
            <a:avLst/>
          </a:prstGeom>
          <a:solidFill>
            <a:schemeClr val="bg1"/>
          </a:solidFill>
          <a:ln>
            <a:solidFill>
              <a:sysClr val="windowText" lastClr="000000"/>
            </a:solidFill>
          </a:ln>
        </p:spPr>
        <p:txBody>
          <a:bodyPr vert="horz" lIns="36000" tIns="36000" rIns="36000" bIns="3600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GB" sz="120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Example of magnet design, producing a radial inhomogeneous field, using inclined pole faces.</a:t>
            </a:r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7" name="Picture 3" descr="\\cern.ch\dfs\Users\m\maugusti\Desktop\desgin study report files\design 4\design4_pole_face_entrances_correct.pn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290" t="21746" r="4051" b="9038"/>
          <a:stretch/>
        </p:blipFill>
        <p:spPr bwMode="auto">
          <a:xfrm>
            <a:off x="107504" y="491274"/>
            <a:ext cx="3096344" cy="2887491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" name="Obje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15050334"/>
              </p:ext>
            </p:extLst>
          </p:nvPr>
        </p:nvGraphicFramePr>
        <p:xfrm>
          <a:off x="3275856" y="1916832"/>
          <a:ext cx="5753100" cy="622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75" name="Document" r:id="rId6" imgW="5753100" imgH="622300" progId="Word.Document.12">
                  <p:embed/>
                </p:oleObj>
              </mc:Choice>
              <mc:Fallback>
                <p:oleObj name="Document" r:id="rId6" imgW="5753100" imgH="62230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3275856" y="1916832"/>
                        <a:ext cx="5753100" cy="6223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1988277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1979712" y="783458"/>
            <a:ext cx="7056784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342900" indent="-342900"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n-GB" altLang="fr-FR" sz="2200" b="1">
                <a:solidFill>
                  <a:srgbClr val="336699"/>
                </a:solidFill>
                <a:latin typeface="Comic Sans MS"/>
                <a:ea typeface="Lucida Grande"/>
                <a:cs typeface="Comic Sans MS"/>
              </a:rPr>
              <a:t>H type magnet </a:t>
            </a:r>
            <a:r>
              <a:rPr lang="en-GB" altLang="fr-FR" sz="2200" b="1">
                <a:solidFill>
                  <a:srgbClr val="336699"/>
                </a:solidFill>
                <a:latin typeface="Comic Sans MS"/>
                <a:ea typeface="Lucida Grande"/>
                <a:cs typeface="Comic Sans MS"/>
                <a:sym typeface="Wingdings" panose="05000000000000000000" pitchFamily="2" charset="2"/>
              </a:rPr>
              <a:t> mechanically more stable, possibility of better pole face machining</a:t>
            </a:r>
            <a:endParaRPr lang="en-GB" altLang="fr-FR" sz="2200" b="1">
              <a:solidFill>
                <a:srgbClr val="336699"/>
              </a:solidFill>
              <a:latin typeface="Comic Sans MS"/>
              <a:ea typeface="Lucida Grande"/>
              <a:cs typeface="Comic Sans MS"/>
            </a:endParaRPr>
          </a:p>
        </p:txBody>
      </p:sp>
      <p:sp>
        <p:nvSpPr>
          <p:cNvPr id="3" name="Text Box 2"/>
          <p:cNvSpPr txBox="1">
            <a:spLocks noChangeArrowheads="1"/>
          </p:cNvSpPr>
          <p:nvPr/>
        </p:nvSpPr>
        <p:spPr bwMode="auto">
          <a:xfrm>
            <a:off x="350442" y="-4737"/>
            <a:ext cx="2675732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GB" altLang="fr-FR" sz="2400" b="1" smtClean="0">
                <a:solidFill>
                  <a:srgbClr val="336699"/>
                </a:solidFill>
                <a:latin typeface="Comic Sans MS" panose="030F0702030302020204" pitchFamily="66" charset="0"/>
              </a:rPr>
              <a:t>Magnet features</a:t>
            </a:r>
            <a:endParaRPr lang="fr-FR" altLang="fr-FR" sz="1400" b="1" dirty="0">
              <a:solidFill>
                <a:srgbClr val="336699"/>
              </a:solidFill>
              <a:latin typeface="Comic Sans MS" panose="030F0702030302020204" pitchFamily="66" charset="0"/>
            </a:endParaRPr>
          </a:p>
        </p:txBody>
      </p:sp>
      <p:sp>
        <p:nvSpPr>
          <p:cNvPr id="7" name="Left Brace 6"/>
          <p:cNvSpPr/>
          <p:nvPr/>
        </p:nvSpPr>
        <p:spPr>
          <a:xfrm>
            <a:off x="1475656" y="4472245"/>
            <a:ext cx="155448" cy="914400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Rectangle 1"/>
          <p:cNvSpPr/>
          <p:nvPr/>
        </p:nvSpPr>
        <p:spPr>
          <a:xfrm>
            <a:off x="286546" y="2204864"/>
            <a:ext cx="4861518" cy="17312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n-GB" altLang="fr-FR" b="1" dirty="0">
                <a:solidFill>
                  <a:srgbClr val="336699"/>
                </a:solidFill>
                <a:latin typeface="Comic Sans MS"/>
                <a:ea typeface="Lucida Grande"/>
                <a:cs typeface="Comic Sans MS"/>
                <a:sym typeface="Wingdings" panose="05000000000000000000" pitchFamily="2" charset="2"/>
              </a:rPr>
              <a:t>Yoke made of laminated steel </a:t>
            </a:r>
            <a:r>
              <a:rPr lang="en-GB" altLang="fr-FR" b="1" dirty="0" smtClean="0">
                <a:solidFill>
                  <a:srgbClr val="336699"/>
                </a:solidFill>
                <a:latin typeface="Comic Sans MS"/>
                <a:ea typeface="Lucida Grande"/>
                <a:cs typeface="Comic Sans MS"/>
                <a:sym typeface="Wingdings" panose="05000000000000000000" pitchFamily="2" charset="2"/>
              </a:rPr>
              <a:t/>
            </a:r>
            <a:br>
              <a:rPr lang="en-GB" altLang="fr-FR" b="1" dirty="0" smtClean="0">
                <a:solidFill>
                  <a:srgbClr val="336699"/>
                </a:solidFill>
                <a:latin typeface="Comic Sans MS"/>
                <a:ea typeface="Lucida Grande"/>
                <a:cs typeface="Comic Sans MS"/>
                <a:sym typeface="Wingdings" panose="05000000000000000000" pitchFamily="2" charset="2"/>
              </a:rPr>
            </a:br>
            <a:r>
              <a:rPr lang="en-GB" altLang="fr-FR" b="1" dirty="0" smtClean="0">
                <a:solidFill>
                  <a:srgbClr val="336699"/>
                </a:solidFill>
                <a:latin typeface="Comic Sans MS"/>
                <a:ea typeface="Lucida Grande"/>
                <a:cs typeface="Comic Sans MS"/>
                <a:sym typeface="Wingdings" panose="05000000000000000000" pitchFamily="2" charset="2"/>
              </a:rPr>
              <a:t> </a:t>
            </a:r>
            <a:r>
              <a:rPr lang="en-GB" altLang="fr-FR" b="1" dirty="0">
                <a:solidFill>
                  <a:srgbClr val="336699"/>
                </a:solidFill>
                <a:latin typeface="Comic Sans MS"/>
                <a:ea typeface="Lucida Grande"/>
                <a:cs typeface="Comic Sans MS"/>
                <a:sym typeface="Wingdings" panose="05000000000000000000" pitchFamily="2" charset="2"/>
              </a:rPr>
              <a:t>reduction of eddy currents, allowing an increase in cycling speed (~</a:t>
            </a:r>
            <a:r>
              <a:rPr lang="en-GB" altLang="fr-FR" b="1" dirty="0" smtClean="0">
                <a:solidFill>
                  <a:srgbClr val="336699"/>
                </a:solidFill>
                <a:latin typeface="Comic Sans MS"/>
                <a:ea typeface="Lucida Grande"/>
                <a:cs typeface="Comic Sans MS"/>
                <a:sym typeface="Wingdings" panose="05000000000000000000" pitchFamily="2" charset="2"/>
              </a:rPr>
              <a:t>1min VS 15min)</a:t>
            </a:r>
            <a:endParaRPr lang="en-GB" altLang="fr-FR" b="1" dirty="0">
              <a:solidFill>
                <a:srgbClr val="336699"/>
              </a:solidFill>
              <a:latin typeface="Comic Sans MS"/>
              <a:ea typeface="Lucida Grande"/>
              <a:cs typeface="Comic Sans MS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607473" y="5661248"/>
            <a:ext cx="388843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n-GB" altLang="fr-FR" b="1">
                <a:solidFill>
                  <a:srgbClr val="336699"/>
                </a:solidFill>
                <a:latin typeface="Comic Sans MS"/>
                <a:ea typeface="Lucida Grande"/>
                <a:cs typeface="Comic Sans MS"/>
              </a:rPr>
              <a:t>Changing pole face width </a:t>
            </a:r>
            <a:r>
              <a:rPr lang="en-GB" altLang="fr-FR" b="1" smtClean="0">
                <a:solidFill>
                  <a:srgbClr val="336699"/>
                </a:solidFill>
                <a:latin typeface="Comic Sans MS"/>
                <a:ea typeface="Lucida Grande"/>
                <a:cs typeface="Comic Sans MS"/>
              </a:rPr>
              <a:t/>
            </a:r>
            <a:br>
              <a:rPr lang="en-GB" altLang="fr-FR" b="1" smtClean="0">
                <a:solidFill>
                  <a:srgbClr val="336699"/>
                </a:solidFill>
                <a:latin typeface="Comic Sans MS"/>
                <a:ea typeface="Lucida Grande"/>
                <a:cs typeface="Comic Sans MS"/>
              </a:rPr>
            </a:br>
            <a:r>
              <a:rPr lang="en-GB" altLang="fr-FR" b="1" smtClean="0">
                <a:solidFill>
                  <a:srgbClr val="336699"/>
                </a:solidFill>
                <a:latin typeface="Comic Sans MS"/>
                <a:ea typeface="Lucida Grande"/>
                <a:cs typeface="Comic Sans MS"/>
                <a:sym typeface="Wingdings" panose="05000000000000000000" pitchFamily="2" charset="2"/>
              </a:rPr>
              <a:t> </a:t>
            </a:r>
            <a:r>
              <a:rPr lang="en-GB" altLang="fr-FR" b="1">
                <a:solidFill>
                  <a:srgbClr val="336699"/>
                </a:solidFill>
                <a:latin typeface="Comic Sans MS"/>
                <a:ea typeface="Lucida Grande"/>
                <a:cs typeface="Comic Sans MS"/>
                <a:sym typeface="Wingdings" panose="05000000000000000000" pitchFamily="2" charset="2"/>
              </a:rPr>
              <a:t>saving of material (~8%)</a:t>
            </a:r>
            <a:endParaRPr lang="en-GB" altLang="fr-FR" b="1">
              <a:solidFill>
                <a:srgbClr val="336699"/>
              </a:solidFill>
              <a:latin typeface="Comic Sans MS"/>
              <a:ea typeface="Lucida Grande"/>
              <a:cs typeface="Comic Sans MS"/>
            </a:endParaRPr>
          </a:p>
        </p:txBody>
      </p:sp>
      <p:pic>
        <p:nvPicPr>
          <p:cNvPr id="9" name="Picture 8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464" t="4989" r="14532" b="12767"/>
          <a:stretch/>
        </p:blipFill>
        <p:spPr>
          <a:xfrm>
            <a:off x="27856" y="456928"/>
            <a:ext cx="1816305" cy="142250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</p:pic>
      <p:pic>
        <p:nvPicPr>
          <p:cNvPr id="3074" name="Picture 2" descr="\\cern.ch\dfs\Users\m\maugusti\Desktop\desgin study report files\h-type magnet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2031468"/>
            <a:ext cx="3744416" cy="19160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\\cern.ch\dfs\Users\m\maugusti\Desktop\desgin study report files\mag120_topview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8" y="4191818"/>
            <a:ext cx="4579617" cy="26661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260233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2" grpId="0"/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2"/>
          <p:cNvSpPr txBox="1">
            <a:spLocks noChangeArrowheads="1"/>
          </p:cNvSpPr>
          <p:nvPr/>
        </p:nvSpPr>
        <p:spPr bwMode="auto">
          <a:xfrm>
            <a:off x="350442" y="-4737"/>
            <a:ext cx="4785284" cy="7694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GB" altLang="fr-FR" sz="2400" b="1" dirty="0" smtClean="0">
                <a:solidFill>
                  <a:srgbClr val="336699"/>
                </a:solidFill>
                <a:latin typeface="Comic Sans MS" panose="030F0702030302020204" pitchFamily="66" charset="0"/>
              </a:rPr>
              <a:t>The High Resolution Separator</a:t>
            </a:r>
          </a:p>
          <a:p>
            <a:r>
              <a:rPr lang="en-GB" altLang="fr-FR" sz="2000" smtClean="0">
                <a:solidFill>
                  <a:srgbClr val="336699"/>
                </a:solidFill>
                <a:latin typeface="Comic Sans MS" panose="030F0702030302020204" pitchFamily="66" charset="0"/>
              </a:rPr>
              <a:t>Pole face windings</a:t>
            </a:r>
            <a:endParaRPr lang="fr-FR" altLang="fr-FR" sz="1200" dirty="0">
              <a:solidFill>
                <a:srgbClr val="336699"/>
              </a:solidFill>
              <a:latin typeface="Comic Sans MS" panose="030F0702030302020204" pitchFamily="66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513002" y="4149080"/>
            <a:ext cx="863099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b="1">
                <a:solidFill>
                  <a:srgbClr val="336699"/>
                </a:solidFill>
                <a:latin typeface="Comic Sans MS"/>
                <a:ea typeface="Lucida Grande"/>
                <a:cs typeface="Comic Sans MS"/>
              </a:rPr>
              <a:t>Optimize currents in the conductors to match the field composition</a:t>
            </a:r>
            <a:endParaRPr lang="fr-FR" b="1">
              <a:solidFill>
                <a:srgbClr val="336699"/>
              </a:solidFill>
              <a:latin typeface="Comic Sans MS"/>
              <a:ea typeface="Lucida Grande"/>
              <a:cs typeface="Comic Sans MS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79809" y="19361"/>
            <a:ext cx="2480582" cy="299410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12" name="Content Placeholder 2"/>
          <p:cNvSpPr txBox="1">
            <a:spLocks/>
          </p:cNvSpPr>
          <p:nvPr/>
        </p:nvSpPr>
        <p:spPr>
          <a:xfrm>
            <a:off x="6579809" y="3013467"/>
            <a:ext cx="2483633" cy="938610"/>
          </a:xfrm>
          <a:prstGeom prst="rect">
            <a:avLst/>
          </a:prstGeom>
          <a:solidFill>
            <a:schemeClr val="bg1"/>
          </a:solidFill>
          <a:ln>
            <a:solidFill>
              <a:sysClr val="windowText" lastClr="000000"/>
            </a:solidFill>
          </a:ln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fontAlgn="auto">
              <a:spcAft>
                <a:spcPts val="0"/>
              </a:spcAft>
              <a:buNone/>
              <a:defRPr/>
            </a:pPr>
            <a:r>
              <a:rPr lang="en-GB" sz="120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Effect of pole face winding for </a:t>
            </a:r>
            <a:r>
              <a:rPr lang="el-GR" altLang="fr-FR" sz="120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α</a:t>
            </a:r>
            <a:r>
              <a:rPr lang="en-GB" altLang="fr-FR" sz="120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and β </a:t>
            </a:r>
            <a:r>
              <a:rPr lang="en-GB" altLang="fr-FR" sz="120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component in </a:t>
            </a:r>
            <a:r>
              <a:rPr lang="en-GB" altLang="fr-FR" sz="120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the main </a:t>
            </a:r>
            <a:r>
              <a:rPr lang="en-GB" altLang="fr-FR" sz="120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field </a:t>
            </a:r>
            <a:r>
              <a:rPr lang="en-GB" altLang="fr-FR" sz="120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distribution. </a:t>
            </a:r>
            <a:r>
              <a:rPr lang="en-GB" altLang="fr-FR" sz="120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Dashed curves represent </a:t>
            </a:r>
            <a:r>
              <a:rPr lang="en-GB" altLang="fr-FR" sz="120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the additional field necessary to modify </a:t>
            </a:r>
            <a:r>
              <a:rPr lang="el-GR" altLang="fr-FR" sz="120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α</a:t>
            </a:r>
            <a:r>
              <a:rPr lang="en-GB" altLang="fr-FR" sz="120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and β</a:t>
            </a:r>
            <a:r>
              <a:rPr lang="en-GB" sz="120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fr-FR" sz="120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 descr="\\cern.ch\dfs\Users\m\maugusti\Desktop\desgin study report files\pole face windings 2d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1790" y="836712"/>
            <a:ext cx="6124426" cy="2674917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Content Placeholder 2"/>
          <p:cNvSpPr txBox="1">
            <a:spLocks/>
          </p:cNvSpPr>
          <p:nvPr/>
        </p:nvSpPr>
        <p:spPr>
          <a:xfrm>
            <a:off x="388739" y="3486578"/>
            <a:ext cx="6124426" cy="465499"/>
          </a:xfrm>
          <a:prstGeom prst="rect">
            <a:avLst/>
          </a:prstGeom>
          <a:solidFill>
            <a:schemeClr val="bg1"/>
          </a:solidFill>
          <a:ln>
            <a:solidFill>
              <a:sysClr val="windowText" lastClr="000000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 fontAlgn="auto">
              <a:spcAft>
                <a:spcPts val="0"/>
              </a:spcAft>
              <a:buNone/>
              <a:defRPr/>
            </a:pPr>
            <a:r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Schematid</a:t>
            </a:r>
            <a:r>
              <a:rPr kumimoji="0" lang="en-GB" sz="1200" b="0" i="0" u="none" strike="noStrike" kern="1200" cap="none" spc="0" normalizeH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view in cross section of the new HRS magnet (H-type), featuring the pole face windings technology (picture credit to M. Breitenfeldt</a:t>
            </a:r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969340" y="1156102"/>
            <a:ext cx="11336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mtClean="0">
                <a:solidFill>
                  <a:schemeClr val="accent3"/>
                </a:solidFill>
              </a:rPr>
              <a:t>Iron case</a:t>
            </a:r>
            <a:endParaRPr lang="fr-FR">
              <a:solidFill>
                <a:schemeClr val="accent3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435264" y="5949280"/>
            <a:ext cx="863099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b="1">
                <a:solidFill>
                  <a:srgbClr val="336699"/>
                </a:solidFill>
                <a:latin typeface="Comic Sans MS"/>
                <a:ea typeface="Lucida Grande"/>
                <a:cs typeface="Comic Sans MS"/>
              </a:rPr>
              <a:t>Higher order term coefficients are adjustable by changing current </a:t>
            </a:r>
          </a:p>
          <a:p>
            <a:r>
              <a:rPr lang="en-GB" b="1" smtClean="0">
                <a:solidFill>
                  <a:srgbClr val="336699"/>
                </a:solidFill>
                <a:latin typeface="Comic Sans MS"/>
                <a:ea typeface="Lucida Grande"/>
                <a:cs typeface="Comic Sans MS"/>
                <a:sym typeface="Wingdings" panose="05000000000000000000" pitchFamily="2" charset="2"/>
              </a:rPr>
              <a:t>	</a:t>
            </a:r>
            <a:r>
              <a:rPr lang="en-GB" b="1">
                <a:solidFill>
                  <a:srgbClr val="336699"/>
                </a:solidFill>
                <a:latin typeface="Comic Sans MS"/>
                <a:ea typeface="Lucida Grande"/>
                <a:cs typeface="Comic Sans MS"/>
              </a:rPr>
              <a:t>High degree of freedom</a:t>
            </a:r>
            <a:endParaRPr lang="fr-FR" b="1">
              <a:solidFill>
                <a:srgbClr val="336699"/>
              </a:solidFill>
              <a:latin typeface="Comic Sans MS"/>
              <a:ea typeface="Lucida Grande"/>
              <a:cs typeface="Comic Sans MS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391790" y="5229200"/>
            <a:ext cx="863099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b="1" dirty="0">
                <a:solidFill>
                  <a:srgbClr val="336699"/>
                </a:solidFill>
                <a:latin typeface="Comic Sans MS"/>
                <a:ea typeface="Lucida Grande"/>
                <a:cs typeface="Comic Sans MS"/>
              </a:rPr>
              <a:t>Current density in the conductor : up to </a:t>
            </a:r>
            <a:r>
              <a:rPr lang="en-GB" b="1" dirty="0" smtClean="0">
                <a:solidFill>
                  <a:srgbClr val="336699"/>
                </a:solidFill>
                <a:latin typeface="Comic Sans MS"/>
                <a:ea typeface="Lucida Grande"/>
                <a:cs typeface="Comic Sans MS"/>
              </a:rPr>
              <a:t>1A</a:t>
            </a:r>
            <a:r>
              <a:rPr lang="en-GB" b="1" dirty="0">
                <a:solidFill>
                  <a:srgbClr val="336699"/>
                </a:solidFill>
                <a:latin typeface="Comic Sans MS"/>
                <a:ea typeface="Lucida Grande"/>
                <a:cs typeface="Comic Sans MS"/>
              </a:rPr>
              <a:t>/mm2 (with air cooling)</a:t>
            </a:r>
          </a:p>
          <a:p>
            <a:r>
              <a:rPr lang="en-GB" dirty="0" smtClean="0">
                <a:solidFill>
                  <a:srgbClr val="336699"/>
                </a:solidFill>
                <a:latin typeface="Comic Sans MS"/>
                <a:ea typeface="Lucida Grande"/>
                <a:cs typeface="Comic Sans MS"/>
                <a:sym typeface="Wingdings" panose="05000000000000000000" pitchFamily="2" charset="2"/>
              </a:rPr>
              <a:t>	</a:t>
            </a:r>
            <a:r>
              <a:rPr lang="en-GB" dirty="0">
                <a:solidFill>
                  <a:srgbClr val="336699"/>
                </a:solidFill>
                <a:latin typeface="Comic Sans MS"/>
                <a:ea typeface="Lucida Grande"/>
                <a:cs typeface="Comic Sans MS"/>
                <a:sym typeface="Wingdings" panose="05000000000000000000" pitchFamily="2" charset="2"/>
              </a:rPr>
              <a:t>for the studied magnet : </a:t>
            </a:r>
            <a:r>
              <a:rPr lang="en-GB" dirty="0" smtClean="0">
                <a:solidFill>
                  <a:srgbClr val="336699"/>
                </a:solidFill>
                <a:latin typeface="Comic Sans MS"/>
                <a:ea typeface="Lucida Grande"/>
                <a:cs typeface="Comic Sans MS"/>
                <a:sym typeface="Wingdings" panose="05000000000000000000" pitchFamily="2" charset="2"/>
              </a:rPr>
              <a:t>0.2 A/</a:t>
            </a:r>
            <a:r>
              <a:rPr lang="en-GB" dirty="0" smtClean="0">
                <a:solidFill>
                  <a:srgbClr val="336699"/>
                </a:solidFill>
                <a:latin typeface="Comic Sans MS"/>
                <a:ea typeface="Lucida Grande"/>
                <a:cs typeface="Comic Sans MS"/>
              </a:rPr>
              <a:t>mm2  </a:t>
            </a:r>
            <a:r>
              <a:rPr lang="en-GB" dirty="0">
                <a:solidFill>
                  <a:srgbClr val="336699"/>
                </a:solidFill>
                <a:latin typeface="Comic Sans MS"/>
                <a:ea typeface="Lucida Grande"/>
                <a:cs typeface="Comic Sans MS"/>
              </a:rPr>
              <a:t>were necessary</a:t>
            </a:r>
            <a:endParaRPr lang="fr-FR" dirty="0">
              <a:solidFill>
                <a:srgbClr val="336699"/>
              </a:solidFill>
              <a:latin typeface="Comic Sans MS"/>
              <a:ea typeface="Lucida Grande"/>
              <a:cs typeface="Comic Sans MS"/>
            </a:endParaRPr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 rotWithShape="1">
          <a:blip r:embed="rId5"/>
          <a:srcRect l="3755" r="4118" b="-5341"/>
          <a:stretch/>
        </p:blipFill>
        <p:spPr>
          <a:xfrm>
            <a:off x="4499993" y="4662281"/>
            <a:ext cx="4644008" cy="574394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/>
        </p:nvPicPr>
        <p:blipFill rotWithShape="1">
          <a:blip r:embed="rId6"/>
          <a:srcRect l="12176" t="-6628" r="12474" b="-12213"/>
          <a:stretch/>
        </p:blipFill>
        <p:spPr>
          <a:xfrm>
            <a:off x="107504" y="4627258"/>
            <a:ext cx="4046903" cy="648137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4067944" y="4725144"/>
            <a:ext cx="480814" cy="369332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r>
              <a:rPr lang="en-GB" altLang="fr-FR" dirty="0" smtClean="0">
                <a:latin typeface="Lucida Grande"/>
                <a:ea typeface="Lucida Grande"/>
                <a:cs typeface="Lucida Grande"/>
                <a:sym typeface="Wingdings" panose="05000000000000000000" pitchFamily="2" charset="2"/>
              </a:rPr>
              <a:t>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8273156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2"/>
          <p:cNvSpPr txBox="1">
            <a:spLocks noChangeArrowheads="1"/>
          </p:cNvSpPr>
          <p:nvPr/>
        </p:nvSpPr>
        <p:spPr bwMode="auto">
          <a:xfrm>
            <a:off x="350442" y="-4737"/>
            <a:ext cx="4785284" cy="7694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GB" altLang="fr-FR" sz="2400" b="1" dirty="0" smtClean="0">
                <a:solidFill>
                  <a:srgbClr val="336699"/>
                </a:solidFill>
                <a:latin typeface="Comic Sans MS" panose="030F0702030302020204" pitchFamily="66" charset="0"/>
              </a:rPr>
              <a:t>The High Resolution Separator</a:t>
            </a:r>
          </a:p>
          <a:p>
            <a:r>
              <a:rPr lang="en-GB" altLang="fr-FR" sz="2000" smtClean="0">
                <a:solidFill>
                  <a:srgbClr val="336699"/>
                </a:solidFill>
                <a:latin typeface="Comic Sans MS" panose="030F0702030302020204" pitchFamily="66" charset="0"/>
              </a:rPr>
              <a:t>Pole face windings</a:t>
            </a:r>
            <a:endParaRPr lang="fr-FR" altLang="fr-FR" sz="1200" dirty="0">
              <a:solidFill>
                <a:srgbClr val="336699"/>
              </a:solidFill>
              <a:latin typeface="Comic Sans MS" panose="030F0702030302020204" pitchFamily="66" charset="0"/>
            </a:endParaRPr>
          </a:p>
        </p:txBody>
      </p:sp>
      <p:pic>
        <p:nvPicPr>
          <p:cNvPr id="5122" name="Picture 2" descr="\\cern.ch\dfs\Users\m\maugusti\Desktop\desgin study report files\pole face windings 2d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9462" y="1196752"/>
            <a:ext cx="5711984" cy="2494778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Content Placeholder 2"/>
          <p:cNvSpPr txBox="1">
            <a:spLocks/>
          </p:cNvSpPr>
          <p:nvPr/>
        </p:nvSpPr>
        <p:spPr>
          <a:xfrm>
            <a:off x="359462" y="3696691"/>
            <a:ext cx="8749042" cy="465499"/>
          </a:xfrm>
          <a:prstGeom prst="rect">
            <a:avLst/>
          </a:prstGeom>
          <a:solidFill>
            <a:schemeClr val="bg1"/>
          </a:solidFill>
          <a:ln>
            <a:solidFill>
              <a:sysClr val="windowText" lastClr="000000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 fontAlgn="auto">
              <a:spcAft>
                <a:spcPts val="0"/>
              </a:spcAft>
              <a:buNone/>
              <a:defRPr/>
            </a:pPr>
            <a:r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Schematic</a:t>
            </a:r>
            <a:r>
              <a:rPr kumimoji="0" lang="en-GB" sz="1200" b="0" i="0" u="none" strike="noStrike" kern="1200" cap="none" spc="0" normalizeH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view in cross section of the new HRS magnet (H-type), and partial view in 3D, featuring the pole face windings technology (picture credit to M. Breitenfeldt)</a:t>
            </a:r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100634" y="1372126"/>
            <a:ext cx="11336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mtClean="0">
                <a:solidFill>
                  <a:schemeClr val="accent3"/>
                </a:solidFill>
              </a:rPr>
              <a:t>Iron case</a:t>
            </a:r>
            <a:endParaRPr lang="fr-FR">
              <a:solidFill>
                <a:schemeClr val="accent3"/>
              </a:solidFill>
            </a:endParaRPr>
          </a:p>
        </p:txBody>
      </p:sp>
      <p:pic>
        <p:nvPicPr>
          <p:cNvPr id="17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689" t="31558" r="49033" b="18629"/>
          <a:stretch/>
        </p:blipFill>
        <p:spPr bwMode="auto">
          <a:xfrm>
            <a:off x="6068618" y="1196752"/>
            <a:ext cx="3037058" cy="249477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18" name="Rectangle 17"/>
          <p:cNvSpPr/>
          <p:nvPr/>
        </p:nvSpPr>
        <p:spPr>
          <a:xfrm>
            <a:off x="397743" y="4695527"/>
            <a:ext cx="863099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2400" b="1" smtClean="0">
                <a:solidFill>
                  <a:srgbClr val="336699"/>
                </a:solidFill>
                <a:latin typeface="Comic Sans MS"/>
                <a:ea typeface="Lucida Grande"/>
                <a:cs typeface="Comic Sans MS"/>
              </a:rPr>
              <a:t>Avoid field lines saturation </a:t>
            </a:r>
            <a:r>
              <a:rPr lang="en-GB" sz="2400" b="1" smtClean="0">
                <a:solidFill>
                  <a:srgbClr val="336699"/>
                </a:solidFill>
                <a:latin typeface="Comic Sans MS"/>
                <a:ea typeface="Lucida Grande"/>
                <a:cs typeface="Comic Sans MS"/>
                <a:sym typeface="Wingdings" panose="05000000000000000000" pitchFamily="2" charset="2"/>
              </a:rPr>
              <a:t> adapting the design</a:t>
            </a:r>
            <a:endParaRPr lang="fr-FR" sz="2400" b="1">
              <a:solidFill>
                <a:srgbClr val="336699"/>
              </a:solidFill>
              <a:latin typeface="Comic Sans MS"/>
              <a:ea typeface="Lucida Grande"/>
              <a:cs typeface="Comic Sans MS"/>
            </a:endParaRPr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4183844" y="3364612"/>
            <a:ext cx="1800200" cy="0"/>
          </a:xfrm>
          <a:prstGeom prst="straightConnector1">
            <a:avLst/>
          </a:prstGeom>
          <a:ln w="50800" cmpd="tri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>
            <a:off x="7799638" y="2492896"/>
            <a:ext cx="1008112" cy="318892"/>
          </a:xfrm>
          <a:prstGeom prst="straightConnector1">
            <a:avLst/>
          </a:prstGeom>
          <a:ln w="50800" cmpd="tri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364031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2"/>
          <p:cNvSpPr txBox="1">
            <a:spLocks noChangeArrowheads="1"/>
          </p:cNvSpPr>
          <p:nvPr/>
        </p:nvSpPr>
        <p:spPr bwMode="auto">
          <a:xfrm>
            <a:off x="350442" y="-4737"/>
            <a:ext cx="4785284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GB" altLang="fr-FR" sz="2400" b="1" dirty="0" smtClean="0">
                <a:solidFill>
                  <a:srgbClr val="336699"/>
                </a:solidFill>
                <a:latin typeface="Comic Sans MS" panose="030F0702030302020204" pitchFamily="66" charset="0"/>
              </a:rPr>
              <a:t>The High Resolution Separator</a:t>
            </a:r>
          </a:p>
          <a:p>
            <a:endParaRPr lang="fr-FR" altLang="fr-FR" sz="1200" dirty="0">
              <a:solidFill>
                <a:srgbClr val="336699"/>
              </a:solidFill>
              <a:latin typeface="Comic Sans MS" panose="030F0702030302020204" pitchFamily="66" charset="0"/>
            </a:endParaRP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683568" y="5059908"/>
            <a:ext cx="5976664" cy="465499"/>
          </a:xfrm>
          <a:prstGeom prst="rect">
            <a:avLst/>
          </a:prstGeom>
          <a:solidFill>
            <a:schemeClr val="bg1"/>
          </a:solidFill>
          <a:ln>
            <a:solidFill>
              <a:sysClr val="windowText" lastClr="000000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 fontAlgn="auto">
              <a:spcAft>
                <a:spcPts val="0"/>
              </a:spcAft>
              <a:buNone/>
              <a:defRPr/>
            </a:pPr>
            <a:r>
              <a:rPr lang="en-GB" sz="120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3D </a:t>
            </a:r>
            <a:r>
              <a:rPr kumimoji="0" lang="en-GB" sz="1200" b="0" i="0" u="none" strike="noStrike" kern="1200" cap="none" spc="0" normalizeH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view of the new HRS magnet (H-type), featuring the pole face windings technology (picture credit to M. Breitenfeldt)</a:t>
            </a:r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 descr="\\cern.ch\dfs\Users\m\maugusti\Desktop\desgin study report files\mg120_3d_view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880840"/>
            <a:ext cx="5976664" cy="4168352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054963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2"/>
          <p:cNvSpPr txBox="1">
            <a:spLocks noChangeArrowheads="1"/>
          </p:cNvSpPr>
          <p:nvPr/>
        </p:nvSpPr>
        <p:spPr bwMode="auto">
          <a:xfrm>
            <a:off x="350442" y="-4737"/>
            <a:ext cx="4785284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GB" altLang="fr-FR" sz="2400" b="1" dirty="0" smtClean="0">
                <a:solidFill>
                  <a:srgbClr val="336699"/>
                </a:solidFill>
                <a:latin typeface="Comic Sans MS" panose="030F0702030302020204" pitchFamily="66" charset="0"/>
              </a:rPr>
              <a:t>The High </a:t>
            </a:r>
            <a:r>
              <a:rPr lang="en-GB" altLang="fr-FR" sz="2400" b="1" smtClean="0">
                <a:solidFill>
                  <a:srgbClr val="336699"/>
                </a:solidFill>
                <a:latin typeface="Comic Sans MS" panose="030F0702030302020204" pitchFamily="66" charset="0"/>
              </a:rPr>
              <a:t>Resolution Separator</a:t>
            </a:r>
            <a:endParaRPr lang="en-GB" altLang="fr-FR" sz="2400" b="1" dirty="0" smtClean="0">
              <a:solidFill>
                <a:srgbClr val="336699"/>
              </a:solidFill>
              <a:latin typeface="Comic Sans MS" panose="030F0702030302020204" pitchFamily="66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202580" y="4386808"/>
            <a:ext cx="896448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GB" sz="2000" b="1">
                <a:solidFill>
                  <a:srgbClr val="336699"/>
                </a:solidFill>
                <a:latin typeface="Comic Sans MS"/>
                <a:ea typeface="Lucida Grande"/>
                <a:cs typeface="Comic Sans MS"/>
              </a:rPr>
              <a:t>Poleface windings allow the adjustment of the magnetic field along the beam axis.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GB" sz="2000" b="1">
                <a:solidFill>
                  <a:srgbClr val="336699"/>
                </a:solidFill>
                <a:latin typeface="Comic Sans MS"/>
                <a:ea typeface="Lucida Grande"/>
                <a:cs typeface="Comic Sans MS"/>
              </a:rPr>
              <a:t>Rogovski profile at pole entrance and exit adjusts magnetic length.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GB" sz="2000" b="1">
                <a:solidFill>
                  <a:srgbClr val="336699"/>
                </a:solidFill>
                <a:latin typeface="Comic Sans MS"/>
                <a:ea typeface="Lucida Grande"/>
                <a:cs typeface="Comic Sans MS"/>
              </a:rPr>
              <a:t>Excitation of return yoke is not exceeding 0.9T for max field at beam axis (0.5T) </a:t>
            </a:r>
            <a:br>
              <a:rPr lang="en-GB" sz="2000" b="1">
                <a:solidFill>
                  <a:srgbClr val="336699"/>
                </a:solidFill>
                <a:latin typeface="Comic Sans MS"/>
                <a:ea typeface="Lucida Grande"/>
                <a:cs typeface="Comic Sans MS"/>
              </a:rPr>
            </a:br>
            <a:r>
              <a:rPr lang="en-GB" sz="2000" b="1">
                <a:solidFill>
                  <a:srgbClr val="336699"/>
                </a:solidFill>
                <a:latin typeface="Comic Sans MS"/>
                <a:ea typeface="Lucida Grande"/>
                <a:cs typeface="Comic Sans MS"/>
                <a:sym typeface="Wingdings" panose="05000000000000000000" pitchFamily="2" charset="2"/>
              </a:rPr>
              <a:t> the excitation is in the linear regime</a:t>
            </a:r>
            <a:r>
              <a:rPr lang="en-GB" sz="2000" b="1">
                <a:solidFill>
                  <a:srgbClr val="336699"/>
                </a:solidFill>
                <a:latin typeface="Comic Sans MS"/>
                <a:ea typeface="Lucida Grande"/>
                <a:cs typeface="Comic Sans MS"/>
              </a:rPr>
              <a:t>.</a:t>
            </a:r>
          </a:p>
        </p:txBody>
      </p:sp>
      <p:pic>
        <p:nvPicPr>
          <p:cNvPr id="4098" name="Picture 2" descr="\\cern.ch\dfs\Users\m\maugusti\Desktop\desgin study report files\field map view 3D mag120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442" y="443222"/>
            <a:ext cx="5707746" cy="3312369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\\cern.ch\dfs\Users\m\maugusti\Desktop\desgin study report files\3dview_mag120_isoview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63568" y="451248"/>
            <a:ext cx="2858616" cy="1973788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Content Placeholder 2"/>
          <p:cNvSpPr txBox="1">
            <a:spLocks/>
          </p:cNvSpPr>
          <p:nvPr/>
        </p:nvSpPr>
        <p:spPr>
          <a:xfrm>
            <a:off x="350442" y="3755589"/>
            <a:ext cx="5707746" cy="465499"/>
          </a:xfrm>
          <a:prstGeom prst="rect">
            <a:avLst/>
          </a:prstGeom>
          <a:solidFill>
            <a:schemeClr val="bg1"/>
          </a:solidFill>
          <a:ln>
            <a:solidFill>
              <a:sysClr val="windowText" lastClr="000000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 fontAlgn="auto">
              <a:spcAft>
                <a:spcPts val="0"/>
              </a:spcAft>
              <a:buNone/>
              <a:defRPr/>
            </a:pPr>
            <a:r>
              <a:rPr lang="en-GB" sz="120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3D magnetic field map of the new HRS magnet for a section of a magnet, computed with Opera software </a:t>
            </a:r>
            <a:r>
              <a:rPr kumimoji="0" lang="en-GB" sz="1200" b="0" i="0" u="none" strike="noStrike" kern="1200" cap="none" spc="0" normalizeH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(picture credit to M. Breitenfeldt)</a:t>
            </a:r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200838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"/>
          <p:cNvSpPr txBox="1">
            <a:spLocks noChangeArrowheads="1"/>
          </p:cNvSpPr>
          <p:nvPr/>
        </p:nvSpPr>
        <p:spPr bwMode="auto">
          <a:xfrm>
            <a:off x="350442" y="-4737"/>
            <a:ext cx="3573414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GB" altLang="fr-FR" sz="2400" b="1" smtClean="0">
                <a:solidFill>
                  <a:srgbClr val="336699"/>
                </a:solidFill>
                <a:latin typeface="Comic Sans MS" panose="030F0702030302020204" pitchFamily="66" charset="0"/>
              </a:rPr>
              <a:t>The Offline Separator</a:t>
            </a:r>
          </a:p>
        </p:txBody>
      </p:sp>
      <p:pic>
        <p:nvPicPr>
          <p:cNvPr id="5122" name="Picture 2" descr="\\cern.ch\dfs\Users\m\maugusti\Desktop\offline pics\offline 19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9592" y="1083714"/>
            <a:ext cx="7848872" cy="52300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837236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"/>
          <p:cNvSpPr txBox="1">
            <a:spLocks noChangeArrowheads="1"/>
          </p:cNvSpPr>
          <p:nvPr/>
        </p:nvSpPr>
        <p:spPr bwMode="auto">
          <a:xfrm>
            <a:off x="350442" y="-4737"/>
            <a:ext cx="3573414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GB" altLang="fr-FR" sz="2400" b="1" dirty="0" smtClean="0">
                <a:solidFill>
                  <a:srgbClr val="336699"/>
                </a:solidFill>
                <a:latin typeface="Comic Sans MS" panose="030F0702030302020204" pitchFamily="66" charset="0"/>
              </a:rPr>
              <a:t>The </a:t>
            </a:r>
            <a:r>
              <a:rPr lang="en-GB" altLang="fr-FR" sz="2400" b="1" smtClean="0">
                <a:solidFill>
                  <a:srgbClr val="336699"/>
                </a:solidFill>
                <a:latin typeface="Comic Sans MS" panose="030F0702030302020204" pitchFamily="66" charset="0"/>
              </a:rPr>
              <a:t>Offline Separator</a:t>
            </a:r>
            <a:endParaRPr lang="en-GB" altLang="fr-FR" sz="2400" b="1" dirty="0" smtClean="0">
              <a:solidFill>
                <a:srgbClr val="336699"/>
              </a:solidFill>
              <a:latin typeface="Comic Sans MS" panose="030F0702030302020204" pitchFamily="66" charset="0"/>
            </a:endParaRPr>
          </a:p>
        </p:txBody>
      </p:sp>
      <p:pic>
        <p:nvPicPr>
          <p:cNvPr id="10" name="Picture 5" descr="\\cern.ch\dfs\Users\m\maugusti\Desktop\dossier presentation\offline2_full_201404.pn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1741"/>
          <a:stretch/>
        </p:blipFill>
        <p:spPr bwMode="auto">
          <a:xfrm>
            <a:off x="468740" y="908720"/>
            <a:ext cx="7540728" cy="498505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</p:pic>
      <p:sp>
        <p:nvSpPr>
          <p:cNvPr id="5" name="Oval 4"/>
          <p:cNvSpPr/>
          <p:nvPr/>
        </p:nvSpPr>
        <p:spPr>
          <a:xfrm flipH="1">
            <a:off x="690061" y="1324239"/>
            <a:ext cx="757994" cy="2376264"/>
          </a:xfrm>
          <a:prstGeom prst="ellipse">
            <a:avLst/>
          </a:prstGeom>
          <a:solidFill>
            <a:srgbClr val="FF0000">
              <a:alpha val="25000"/>
            </a:srgbClr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Oval 5"/>
          <p:cNvSpPr/>
          <p:nvPr/>
        </p:nvSpPr>
        <p:spPr>
          <a:xfrm>
            <a:off x="1849117" y="4859005"/>
            <a:ext cx="576064" cy="283007"/>
          </a:xfrm>
          <a:prstGeom prst="ellipse">
            <a:avLst/>
          </a:prstGeom>
          <a:solidFill>
            <a:srgbClr val="0096FF">
              <a:alpha val="25000"/>
            </a:srgbClr>
          </a:solidFill>
          <a:ln w="12700" cap="flat" cmpd="sng" algn="ctr">
            <a:solidFill>
              <a:srgbClr val="0096FF"/>
            </a:solidFill>
            <a:prstDash val="solid"/>
          </a:ln>
          <a:effectLst>
            <a:outerShdw blurRad="50800" dist="63500" dir="2700000" sx="102000" sy="102000" rotWithShape="0">
              <a:srgbClr val="000000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glow" dir="tl"/>
          </a:scene3d>
          <a:sp3d>
            <a:bevelT w="0" h="0"/>
          </a:sp3d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0" cap="none" spc="0" normalizeH="0" baseline="0" noProof="0" smtClean="0">
              <a:ln>
                <a:noFill/>
              </a:ln>
              <a:solidFill>
                <a:srgbClr val="103154"/>
              </a:solidFill>
              <a:effectLst/>
              <a:uLnTx/>
              <a:uFillTx/>
              <a:latin typeface="Corbel"/>
            </a:endParaRPr>
          </a:p>
        </p:txBody>
      </p:sp>
      <p:sp>
        <p:nvSpPr>
          <p:cNvPr id="7" name="Oval 6"/>
          <p:cNvSpPr/>
          <p:nvPr/>
        </p:nvSpPr>
        <p:spPr>
          <a:xfrm>
            <a:off x="828736" y="3861048"/>
            <a:ext cx="360040" cy="504056"/>
          </a:xfrm>
          <a:prstGeom prst="ellipse">
            <a:avLst/>
          </a:prstGeom>
          <a:solidFill>
            <a:srgbClr val="0096FF">
              <a:alpha val="25000"/>
            </a:srgbClr>
          </a:solidFill>
          <a:ln w="12700" cap="flat" cmpd="sng" algn="ctr">
            <a:solidFill>
              <a:srgbClr val="0096FF"/>
            </a:solidFill>
            <a:prstDash val="solid"/>
          </a:ln>
          <a:effectLst>
            <a:outerShdw blurRad="50800" dist="63500" dir="2700000" sx="102000" sy="102000" rotWithShape="0">
              <a:srgbClr val="000000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glow" dir="tl"/>
          </a:scene3d>
          <a:sp3d>
            <a:bevelT w="0" h="0"/>
          </a:sp3d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0" cap="none" spc="0" normalizeH="0" baseline="0" noProof="0" smtClean="0">
              <a:ln>
                <a:noFill/>
              </a:ln>
              <a:solidFill>
                <a:srgbClr val="103154"/>
              </a:solidFill>
              <a:effectLst/>
              <a:uLnTx/>
              <a:uFillTx/>
              <a:latin typeface="Corbel"/>
            </a:endParaRPr>
          </a:p>
        </p:txBody>
      </p:sp>
      <p:sp>
        <p:nvSpPr>
          <p:cNvPr id="8" name="Oval 7"/>
          <p:cNvSpPr/>
          <p:nvPr/>
        </p:nvSpPr>
        <p:spPr>
          <a:xfrm>
            <a:off x="789670" y="4501728"/>
            <a:ext cx="720152" cy="714554"/>
          </a:xfrm>
          <a:prstGeom prst="ellipse">
            <a:avLst/>
          </a:prstGeom>
          <a:solidFill>
            <a:srgbClr val="92D050">
              <a:alpha val="25000"/>
            </a:srgbClr>
          </a:solidFill>
          <a:ln w="12700"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Oval 8"/>
          <p:cNvSpPr/>
          <p:nvPr/>
        </p:nvSpPr>
        <p:spPr>
          <a:xfrm>
            <a:off x="4728311" y="4604564"/>
            <a:ext cx="1164908" cy="702387"/>
          </a:xfrm>
          <a:prstGeom prst="ellipse">
            <a:avLst/>
          </a:prstGeom>
          <a:solidFill>
            <a:srgbClr val="FFFF66">
              <a:alpha val="24706"/>
            </a:srgbClr>
          </a:solidFill>
          <a:ln w="12700" cap="flat" cmpd="sng" algn="ctr">
            <a:solidFill>
              <a:srgbClr val="FFFF00"/>
            </a:solidFill>
            <a:prstDash val="solid"/>
          </a:ln>
          <a:effectLst>
            <a:outerShdw blurRad="50800" dist="63500" dir="2700000" sx="102000" sy="102000" rotWithShape="0">
              <a:srgbClr val="000000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glow" dir="tl"/>
          </a:scene3d>
          <a:sp3d>
            <a:bevelT w="0" h="0"/>
          </a:sp3d>
        </p:spPr>
        <p:txBody>
          <a:bodyPr wrap="none"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600" b="0" i="0" u="none" strike="noStrike" kern="0" cap="none" spc="0" normalizeH="0" baseline="0" noProof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orbel"/>
            </a:endParaRPr>
          </a:p>
        </p:txBody>
      </p:sp>
      <p:sp>
        <p:nvSpPr>
          <p:cNvPr id="11" name="TextBox 4"/>
          <p:cNvSpPr txBox="1"/>
          <p:nvPr/>
        </p:nvSpPr>
        <p:spPr>
          <a:xfrm>
            <a:off x="467544" y="5920244"/>
            <a:ext cx="7992888" cy="338554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1600" b="1" dirty="0" err="1" smtClean="0">
                <a:solidFill>
                  <a:srgbClr val="FF0000"/>
                </a:solidFill>
              </a:rPr>
              <a:t>October</a:t>
            </a:r>
            <a:r>
              <a:rPr lang="fr-FR" sz="1600" b="1" dirty="0" smtClean="0">
                <a:solidFill>
                  <a:srgbClr val="FF0000"/>
                </a:solidFill>
              </a:rPr>
              <a:t> 2013 : FE8 made </a:t>
            </a:r>
            <a:r>
              <a:rPr lang="fr-FR" sz="1600" b="1" dirty="0" err="1" smtClean="0">
                <a:solidFill>
                  <a:srgbClr val="FF0000"/>
                </a:solidFill>
              </a:rPr>
              <a:t>its</a:t>
            </a:r>
            <a:r>
              <a:rPr lang="fr-FR" sz="1600" b="1" dirty="0" smtClean="0">
                <a:solidFill>
                  <a:srgbClr val="FF0000"/>
                </a:solidFill>
              </a:rPr>
              <a:t> first </a:t>
            </a:r>
            <a:r>
              <a:rPr lang="fr-FR" sz="1600" b="1" dirty="0" err="1" smtClean="0">
                <a:solidFill>
                  <a:srgbClr val="FF0000"/>
                </a:solidFill>
              </a:rPr>
              <a:t>beam</a:t>
            </a:r>
            <a:r>
              <a:rPr lang="fr-FR" sz="1600" b="1" dirty="0" smtClean="0">
                <a:solidFill>
                  <a:srgbClr val="FF0000"/>
                </a:solidFill>
              </a:rPr>
              <a:t> : 30 </a:t>
            </a:r>
            <a:r>
              <a:rPr lang="fr-FR" sz="1600" b="1" dirty="0" err="1" smtClean="0">
                <a:solidFill>
                  <a:srgbClr val="FF0000"/>
                </a:solidFill>
              </a:rPr>
              <a:t>nA</a:t>
            </a:r>
            <a:r>
              <a:rPr lang="fr-FR" sz="1600" b="1" dirty="0" smtClean="0">
                <a:solidFill>
                  <a:srgbClr val="FF0000"/>
                </a:solidFill>
              </a:rPr>
              <a:t> </a:t>
            </a:r>
            <a:r>
              <a:rPr lang="fr-FR" sz="1600" b="1" dirty="0" err="1" smtClean="0">
                <a:solidFill>
                  <a:srgbClr val="FF0000"/>
                </a:solidFill>
              </a:rPr>
              <a:t>at</a:t>
            </a:r>
            <a:r>
              <a:rPr lang="fr-FR" sz="1600" b="1" dirty="0" smtClean="0">
                <a:solidFill>
                  <a:srgbClr val="FF0000"/>
                </a:solidFill>
              </a:rPr>
              <a:t> 40 kV </a:t>
            </a:r>
            <a:r>
              <a:rPr lang="fr-FR" sz="1600" b="1" dirty="0" err="1" smtClean="0">
                <a:solidFill>
                  <a:srgbClr val="FF0000"/>
                </a:solidFill>
              </a:rPr>
              <a:t>with</a:t>
            </a:r>
            <a:r>
              <a:rPr lang="fr-FR" sz="1600" b="1" dirty="0" smtClean="0">
                <a:solidFill>
                  <a:srgbClr val="FF0000"/>
                </a:solidFill>
              </a:rPr>
              <a:t> surface ion source ! </a:t>
            </a:r>
            <a:endParaRPr lang="fr-FR" sz="1600" b="1" dirty="0">
              <a:solidFill>
                <a:srgbClr val="FF0000"/>
              </a:solidFill>
            </a:endParaRPr>
          </a:p>
        </p:txBody>
      </p:sp>
      <p:sp>
        <p:nvSpPr>
          <p:cNvPr id="12" name="TextBox 4"/>
          <p:cNvSpPr txBox="1"/>
          <p:nvPr/>
        </p:nvSpPr>
        <p:spPr>
          <a:xfrm>
            <a:off x="467544" y="6258798"/>
            <a:ext cx="7992888" cy="338554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fr-FR" sz="1600" b="1" dirty="0" smtClean="0">
                <a:solidFill>
                  <a:srgbClr val="FF0000"/>
                </a:solidFill>
              </a:rPr>
              <a:t>March 2014 : First </a:t>
            </a:r>
            <a:r>
              <a:rPr lang="fr-FR" sz="1600" b="1" dirty="0" err="1" smtClean="0">
                <a:solidFill>
                  <a:srgbClr val="FF0000"/>
                </a:solidFill>
              </a:rPr>
              <a:t>separation</a:t>
            </a:r>
            <a:r>
              <a:rPr lang="fr-FR" sz="1600" b="1" dirty="0" smtClean="0">
                <a:solidFill>
                  <a:srgbClr val="FF0000"/>
                </a:solidFill>
              </a:rPr>
              <a:t> tests </a:t>
            </a:r>
            <a:r>
              <a:rPr lang="fr-FR" sz="1600" b="1" dirty="0" err="1" smtClean="0">
                <a:solidFill>
                  <a:srgbClr val="FF0000"/>
                </a:solidFill>
              </a:rPr>
              <a:t>successful</a:t>
            </a:r>
            <a:endParaRPr lang="fr-FR" sz="1600" b="1" dirty="0">
              <a:solidFill>
                <a:srgbClr val="FF0000"/>
              </a:solidFill>
            </a:endParaRPr>
          </a:p>
        </p:txBody>
      </p:sp>
      <p:sp>
        <p:nvSpPr>
          <p:cNvPr id="13" name="Oval 12"/>
          <p:cNvSpPr/>
          <p:nvPr/>
        </p:nvSpPr>
        <p:spPr>
          <a:xfrm>
            <a:off x="6372200" y="260648"/>
            <a:ext cx="1944216" cy="504056"/>
          </a:xfrm>
          <a:prstGeom prst="ellipse">
            <a:avLst/>
          </a:prstGeom>
          <a:solidFill>
            <a:srgbClr val="FF0000">
              <a:alpha val="25000"/>
            </a:srgbClr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smtClean="0">
                <a:solidFill>
                  <a:schemeClr val="tx1"/>
                </a:solidFill>
              </a:rPr>
              <a:t>Front End</a:t>
            </a:r>
            <a:endParaRPr lang="fr-FR" b="1">
              <a:solidFill>
                <a:schemeClr val="tx1"/>
              </a:solidFill>
            </a:endParaRPr>
          </a:p>
        </p:txBody>
      </p:sp>
      <p:sp>
        <p:nvSpPr>
          <p:cNvPr id="14" name="Oval 13"/>
          <p:cNvSpPr/>
          <p:nvPr/>
        </p:nvSpPr>
        <p:spPr>
          <a:xfrm>
            <a:off x="6372200" y="1340768"/>
            <a:ext cx="1944216" cy="587876"/>
          </a:xfrm>
          <a:prstGeom prst="ellipse">
            <a:avLst/>
          </a:prstGeom>
          <a:solidFill>
            <a:srgbClr val="92D050">
              <a:alpha val="25000"/>
            </a:srgbClr>
          </a:solidFill>
          <a:ln>
            <a:solidFill>
              <a:srgbClr val="92D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lIns="36000" rIns="36000" rtlCol="0" anchor="ctr"/>
          <a:lstStyle/>
          <a:p>
            <a:pPr algn="ctr"/>
            <a:r>
              <a:rPr lang="en-GB" b="1" dirty="0" smtClean="0">
                <a:solidFill>
                  <a:schemeClr val="tx1"/>
                </a:solidFill>
              </a:rPr>
              <a:t>Magnet 90</a:t>
            </a:r>
            <a:endParaRPr lang="fr-FR" b="1" dirty="0">
              <a:solidFill>
                <a:schemeClr val="tx1"/>
              </a:solidFill>
            </a:endParaRPr>
          </a:p>
        </p:txBody>
      </p:sp>
      <p:sp>
        <p:nvSpPr>
          <p:cNvPr id="15" name="Oval 14"/>
          <p:cNvSpPr/>
          <p:nvPr/>
        </p:nvSpPr>
        <p:spPr>
          <a:xfrm>
            <a:off x="6376040" y="2636912"/>
            <a:ext cx="1944216" cy="504056"/>
          </a:xfrm>
          <a:prstGeom prst="ellipse">
            <a:avLst/>
          </a:prstGeom>
          <a:solidFill>
            <a:srgbClr val="0096FF">
              <a:alpha val="25000"/>
            </a:srgbClr>
          </a:solidFill>
          <a:ln w="12700" cap="flat" cmpd="sng" algn="ctr">
            <a:solidFill>
              <a:srgbClr val="0096FF"/>
            </a:solidFill>
            <a:prstDash val="solid"/>
          </a:ln>
          <a:effectLst>
            <a:outerShdw blurRad="50800" dist="63500" dir="2700000" sx="102000" sy="102000" rotWithShape="0">
              <a:srgbClr val="000000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glow" dir="tl"/>
          </a:scene3d>
          <a:sp3d>
            <a:bevelT w="0" h="0"/>
          </a:sp3d>
        </p:spPr>
        <p:txBody>
          <a:bodyPr wrap="none"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600" b="1" smtClean="0"/>
              <a:t>Diagnostics </a:t>
            </a:r>
            <a:endParaRPr kumimoji="0" lang="fr-FR" sz="1600" b="1" i="0" u="none" strike="noStrike" kern="0" cap="none" spc="0" normalizeH="0" baseline="0" noProof="0" smtClean="0">
              <a:ln>
                <a:noFill/>
              </a:ln>
              <a:effectLst/>
              <a:uLnTx/>
              <a:uFillTx/>
              <a:latin typeface="Corbel"/>
            </a:endParaRPr>
          </a:p>
        </p:txBody>
      </p:sp>
      <p:sp>
        <p:nvSpPr>
          <p:cNvPr id="16" name="Oval 15"/>
          <p:cNvSpPr/>
          <p:nvPr/>
        </p:nvSpPr>
        <p:spPr>
          <a:xfrm>
            <a:off x="6376040" y="3789040"/>
            <a:ext cx="1944216" cy="504056"/>
          </a:xfrm>
          <a:prstGeom prst="ellipse">
            <a:avLst/>
          </a:prstGeom>
          <a:solidFill>
            <a:srgbClr val="FFFF66">
              <a:alpha val="24706"/>
            </a:srgbClr>
          </a:solidFill>
          <a:ln w="12700" cap="flat" cmpd="sng" algn="ctr">
            <a:solidFill>
              <a:srgbClr val="FFFF00"/>
            </a:solidFill>
            <a:prstDash val="solid"/>
          </a:ln>
          <a:effectLst>
            <a:outerShdw blurRad="50800" dist="63500" dir="2700000" sx="102000" sy="102000" rotWithShape="0">
              <a:srgbClr val="000000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glow" dir="tl"/>
          </a:scene3d>
          <a:sp3d>
            <a:bevelT w="0" h="0"/>
          </a:sp3d>
        </p:spPr>
        <p:txBody>
          <a:bodyPr wrap="none"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600" b="1" noProof="0" dirty="0" smtClean="0"/>
              <a:t>RFQ-CB (</a:t>
            </a:r>
            <a:r>
              <a:rPr lang="en-GB" sz="1100" b="1" noProof="0" dirty="0" smtClean="0"/>
              <a:t>soon</a:t>
            </a:r>
            <a:r>
              <a:rPr lang="en-GB" sz="1600" b="1" noProof="0" dirty="0" smtClean="0"/>
              <a:t>)</a:t>
            </a:r>
            <a:endParaRPr kumimoji="0" lang="fr-FR" sz="1600" b="1" i="0" u="none" strike="noStrike" kern="0" cap="none" spc="0" normalizeH="0" baseline="0" noProof="0" dirty="0" smtClean="0">
              <a:ln>
                <a:noFill/>
              </a:ln>
              <a:effectLst/>
              <a:uLnTx/>
              <a:uFillTx/>
              <a:latin typeface="Corbel"/>
            </a:endParaRPr>
          </a:p>
        </p:txBody>
      </p:sp>
    </p:spTree>
    <p:extLst>
      <p:ext uri="{BB962C8B-B14F-4D97-AF65-F5344CB8AC3E}">
        <p14:creationId xmlns:p14="http://schemas.microsoft.com/office/powerpoint/2010/main" val="5010449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\\cern.ch\dfs\Users\m\maugusti\Desktop\offline pics\offline 17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1438" y="764704"/>
            <a:ext cx="3998371" cy="2664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 Box 2"/>
          <p:cNvSpPr txBox="1">
            <a:spLocks noChangeArrowheads="1"/>
          </p:cNvSpPr>
          <p:nvPr/>
        </p:nvSpPr>
        <p:spPr bwMode="auto">
          <a:xfrm>
            <a:off x="350442" y="-4737"/>
            <a:ext cx="3573414" cy="7694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GB" altLang="fr-FR" sz="2400" b="1" smtClean="0">
                <a:solidFill>
                  <a:srgbClr val="336699"/>
                </a:solidFill>
                <a:latin typeface="Comic Sans MS" panose="030F0702030302020204" pitchFamily="66" charset="0"/>
              </a:rPr>
              <a:t>The Offline Separator</a:t>
            </a:r>
          </a:p>
          <a:p>
            <a:r>
              <a:rPr lang="en-GB" altLang="fr-FR" sz="2000" smtClean="0">
                <a:solidFill>
                  <a:srgbClr val="336699"/>
                </a:solidFill>
                <a:latin typeface="Comic Sans MS" panose="030F0702030302020204" pitchFamily="66" charset="0"/>
              </a:rPr>
              <a:t>Objectives</a:t>
            </a:r>
            <a:endParaRPr lang="fr-FR" altLang="fr-FR" sz="1200">
              <a:solidFill>
                <a:srgbClr val="336699"/>
              </a:solidFill>
              <a:latin typeface="Comic Sans MS" panose="030F0702030302020204" pitchFamily="66" charset="0"/>
            </a:endParaRPr>
          </a:p>
        </p:txBody>
      </p:sp>
      <p:sp>
        <p:nvSpPr>
          <p:cNvPr id="7" name="Text Box 2"/>
          <p:cNvSpPr txBox="1">
            <a:spLocks noChangeArrowheads="1"/>
          </p:cNvSpPr>
          <p:nvPr/>
        </p:nvSpPr>
        <p:spPr bwMode="auto">
          <a:xfrm>
            <a:off x="1017841" y="4581128"/>
            <a:ext cx="6545382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342900" indent="-342900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GB" altLang="fr-FR" sz="2400" b="1" smtClean="0">
                <a:solidFill>
                  <a:srgbClr val="336699"/>
                </a:solidFill>
                <a:latin typeface="Comic Sans MS" panose="030F0702030302020204" pitchFamily="66" charset="0"/>
              </a:rPr>
              <a:t>Design of a new offline magnet ongoing,</a:t>
            </a:r>
            <a:br>
              <a:rPr lang="en-GB" altLang="fr-FR" sz="2400" b="1" smtClean="0">
                <a:solidFill>
                  <a:srgbClr val="336699"/>
                </a:solidFill>
                <a:latin typeface="Comic Sans MS" panose="030F0702030302020204" pitchFamily="66" charset="0"/>
              </a:rPr>
            </a:br>
            <a:r>
              <a:rPr lang="en-GB" altLang="fr-FR" sz="2400" b="1" smtClean="0">
                <a:solidFill>
                  <a:srgbClr val="336699"/>
                </a:solidFill>
                <a:latin typeface="Comic Sans MS" panose="030F0702030302020204" pitchFamily="66" charset="0"/>
              </a:rPr>
              <a:t>featuring pole face windings</a:t>
            </a:r>
            <a:endParaRPr lang="fr-FR" altLang="fr-FR" sz="1200">
              <a:solidFill>
                <a:srgbClr val="336699"/>
              </a:solidFill>
              <a:latin typeface="Comic Sans MS" panose="030F0702030302020204" pitchFamily="66" charset="0"/>
            </a:endParaRPr>
          </a:p>
        </p:txBody>
      </p:sp>
      <p:sp>
        <p:nvSpPr>
          <p:cNvPr id="8" name="Text Box 2"/>
          <p:cNvSpPr txBox="1">
            <a:spLocks noChangeArrowheads="1"/>
          </p:cNvSpPr>
          <p:nvPr/>
        </p:nvSpPr>
        <p:spPr bwMode="auto">
          <a:xfrm>
            <a:off x="1917819" y="6064828"/>
            <a:ext cx="6106159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342900" indent="-342900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GB" altLang="fr-FR" sz="2400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Objective : validate the technology  </a:t>
            </a:r>
            <a:endParaRPr lang="fr-FR" altLang="fr-FR" sz="1200" b="1" dirty="0">
              <a:solidFill>
                <a:srgbClr val="FF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9" name="Text Box 2"/>
          <p:cNvSpPr txBox="1">
            <a:spLocks noChangeArrowheads="1"/>
          </p:cNvSpPr>
          <p:nvPr/>
        </p:nvSpPr>
        <p:spPr bwMode="auto">
          <a:xfrm>
            <a:off x="1017841" y="3429000"/>
            <a:ext cx="7380547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342900" indent="-342900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GB" altLang="fr-FR" sz="2400" b="1" smtClean="0">
                <a:solidFill>
                  <a:srgbClr val="336699"/>
                </a:solidFill>
                <a:latin typeface="Comic Sans MS" panose="030F0702030302020204" pitchFamily="66" charset="0"/>
              </a:rPr>
              <a:t>Current magnet is of flat pole type, </a:t>
            </a:r>
            <a:br>
              <a:rPr lang="en-GB" altLang="fr-FR" sz="2400" b="1" smtClean="0">
                <a:solidFill>
                  <a:srgbClr val="336699"/>
                </a:solidFill>
                <a:latin typeface="Comic Sans MS" panose="030F0702030302020204" pitchFamily="66" charset="0"/>
              </a:rPr>
            </a:br>
            <a:r>
              <a:rPr lang="en-GB" altLang="fr-FR" sz="2400" b="1" smtClean="0">
                <a:solidFill>
                  <a:srgbClr val="336699"/>
                </a:solidFill>
                <a:latin typeface="Comic Sans MS" panose="030F0702030302020204" pitchFamily="66" charset="0"/>
              </a:rPr>
              <a:t>with entrance/exit profile </a:t>
            </a:r>
            <a:r>
              <a:rPr lang="en-GB" altLang="fr-FR" sz="1400" b="1" smtClean="0">
                <a:solidFill>
                  <a:srgbClr val="336699"/>
                </a:solidFill>
                <a:latin typeface="Comic Sans MS" panose="030F0702030302020204" pitchFamily="66" charset="0"/>
              </a:rPr>
              <a:t>(later used as pre-separator?)</a:t>
            </a:r>
            <a:r>
              <a:rPr lang="en-GB" altLang="fr-FR" sz="2400" b="1" smtClean="0">
                <a:solidFill>
                  <a:srgbClr val="336699"/>
                </a:solidFill>
                <a:latin typeface="Comic Sans MS" panose="030F0702030302020204" pitchFamily="66" charset="0"/>
              </a:rPr>
              <a:t> </a:t>
            </a:r>
            <a:endParaRPr lang="fr-FR" altLang="fr-FR" sz="1200">
              <a:solidFill>
                <a:srgbClr val="336699"/>
              </a:solidFill>
              <a:latin typeface="Comic Sans MS" panose="030F0702030302020204" pitchFamily="66" charset="0"/>
            </a:endParaRPr>
          </a:p>
        </p:txBody>
      </p:sp>
      <p:pic>
        <p:nvPicPr>
          <p:cNvPr id="7173" name="Picture 5" descr="\\cern.ch\dfs\Users\m\maugusti\Desktop\desgin study report files\offline_view_cosy_top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9904" y="764703"/>
            <a:ext cx="3603797" cy="26694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92877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9" name="Text Box 7"/>
          <p:cNvSpPr txBox="1">
            <a:spLocks noChangeArrowheads="1"/>
          </p:cNvSpPr>
          <p:nvPr/>
        </p:nvSpPr>
        <p:spPr bwMode="auto">
          <a:xfrm>
            <a:off x="3098800" y="115888"/>
            <a:ext cx="1590700" cy="5847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fr-FR" altLang="fr-FR" sz="3200" b="1" dirty="0" err="1" smtClean="0">
                <a:solidFill>
                  <a:srgbClr val="336699"/>
                </a:solidFill>
                <a:latin typeface="Comic Sans MS"/>
                <a:cs typeface="Comic Sans MS"/>
              </a:rPr>
              <a:t>Outline</a:t>
            </a:r>
            <a:endParaRPr lang="fr-FR" altLang="fr-FR" sz="3200" dirty="0">
              <a:solidFill>
                <a:srgbClr val="336699"/>
              </a:solidFill>
              <a:latin typeface="Comic Sans MS"/>
              <a:cs typeface="Comic Sans MS"/>
            </a:endParaRPr>
          </a:p>
        </p:txBody>
      </p:sp>
      <p:sp>
        <p:nvSpPr>
          <p:cNvPr id="4" name="Text Box 8"/>
          <p:cNvSpPr txBox="1">
            <a:spLocks noChangeArrowheads="1"/>
          </p:cNvSpPr>
          <p:nvPr/>
        </p:nvSpPr>
        <p:spPr bwMode="auto">
          <a:xfrm>
            <a:off x="323528" y="1161143"/>
            <a:ext cx="8820472" cy="48601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en-GB" altLang="fr-FR" sz="2400" b="1" dirty="0" smtClean="0">
                <a:solidFill>
                  <a:srgbClr val="336699"/>
                </a:solidFill>
                <a:latin typeface="Comic Sans MS" panose="030F0702030302020204" pitchFamily="66" charset="0"/>
              </a:rPr>
              <a:t>The High Resolution Separator and its current situation</a:t>
            </a:r>
          </a:p>
          <a:p>
            <a:pPr marL="285750" indent="-285750" algn="just">
              <a:buFont typeface="Wingdings" panose="05000000000000000000" pitchFamily="2" charset="2"/>
              <a:buChar char="ü"/>
            </a:pPr>
            <a:endParaRPr lang="en-GB" altLang="fr-FR" sz="2400" b="1" dirty="0">
              <a:solidFill>
                <a:srgbClr val="336699"/>
              </a:solidFill>
              <a:latin typeface="Comic Sans MS" panose="030F0702030302020204" pitchFamily="66" charset="0"/>
            </a:endParaRP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en-GB" altLang="fr-FR" sz="2400" b="1" dirty="0" smtClean="0">
                <a:solidFill>
                  <a:srgbClr val="336699"/>
                </a:solidFill>
                <a:latin typeface="Comic Sans MS" panose="030F0702030302020204" pitchFamily="66" charset="0"/>
              </a:rPr>
              <a:t>The new constraints</a:t>
            </a:r>
          </a:p>
          <a:p>
            <a:pPr marL="285750" indent="-285750" algn="just">
              <a:buFont typeface="Wingdings" panose="05000000000000000000" pitchFamily="2" charset="2"/>
              <a:buChar char="ü"/>
            </a:pPr>
            <a:endParaRPr lang="en-GB" altLang="fr-FR" sz="2400" b="1" dirty="0">
              <a:solidFill>
                <a:srgbClr val="336699"/>
              </a:solidFill>
              <a:latin typeface="Comic Sans MS" panose="030F0702030302020204" pitchFamily="66" charset="0"/>
            </a:endParaRP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en-GB" altLang="fr-FR" sz="2400" b="1" dirty="0" smtClean="0">
                <a:solidFill>
                  <a:srgbClr val="336699"/>
                </a:solidFill>
                <a:latin typeface="Comic Sans MS" panose="030F0702030302020204" pitchFamily="66" charset="0"/>
              </a:rPr>
              <a:t>Design proposals</a:t>
            </a:r>
          </a:p>
          <a:p>
            <a:pPr marL="285750" indent="-285750" algn="just">
              <a:buFont typeface="Wingdings" panose="05000000000000000000" pitchFamily="2" charset="2"/>
              <a:buChar char="ü"/>
            </a:pPr>
            <a:endParaRPr lang="en-GB" altLang="fr-FR" sz="2400" b="1" dirty="0">
              <a:solidFill>
                <a:srgbClr val="336699"/>
              </a:solidFill>
              <a:latin typeface="Comic Sans MS" panose="030F0702030302020204" pitchFamily="66" charset="0"/>
            </a:endParaRP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en-GB" altLang="fr-FR" sz="2400" b="1" dirty="0" smtClean="0">
                <a:solidFill>
                  <a:srgbClr val="336699"/>
                </a:solidFill>
                <a:latin typeface="Comic Sans MS" panose="030F0702030302020204" pitchFamily="66" charset="0"/>
              </a:rPr>
              <a:t>Magnet features</a:t>
            </a:r>
          </a:p>
          <a:p>
            <a:pPr marL="285750" indent="-285750" algn="just">
              <a:buFont typeface="Wingdings" panose="05000000000000000000" pitchFamily="2" charset="2"/>
              <a:buChar char="ü"/>
            </a:pPr>
            <a:endParaRPr lang="en-GB" altLang="fr-FR" sz="2400" b="1" dirty="0">
              <a:solidFill>
                <a:srgbClr val="336699"/>
              </a:solidFill>
              <a:latin typeface="Comic Sans MS" panose="030F0702030302020204" pitchFamily="66" charset="0"/>
            </a:endParaRP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en-GB" altLang="fr-FR" sz="2400" b="1" dirty="0" smtClean="0">
                <a:solidFill>
                  <a:srgbClr val="336699"/>
                </a:solidFill>
                <a:latin typeface="Comic Sans MS" panose="030F0702030302020204" pitchFamily="66" charset="0"/>
              </a:rPr>
              <a:t>The technology: pole face winding coils</a:t>
            </a:r>
          </a:p>
          <a:p>
            <a:pPr marL="285750" indent="-285750" algn="just">
              <a:buFont typeface="Wingdings" panose="05000000000000000000" pitchFamily="2" charset="2"/>
              <a:buChar char="ü"/>
            </a:pPr>
            <a:endParaRPr lang="en-GB" altLang="fr-FR" sz="2400" b="1" dirty="0">
              <a:solidFill>
                <a:srgbClr val="336699"/>
              </a:solidFill>
              <a:latin typeface="Comic Sans MS" panose="030F0702030302020204" pitchFamily="66" charset="0"/>
            </a:endParaRP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en-GB" altLang="fr-FR" sz="2400" b="1" dirty="0" smtClean="0">
                <a:solidFill>
                  <a:srgbClr val="336699"/>
                </a:solidFill>
                <a:latin typeface="Comic Sans MS" panose="030F0702030302020204" pitchFamily="66" charset="0"/>
              </a:rPr>
              <a:t>The </a:t>
            </a:r>
            <a:r>
              <a:rPr lang="en-GB" altLang="fr-FR" sz="2400" b="1" dirty="0" err="1" smtClean="0">
                <a:solidFill>
                  <a:srgbClr val="336699"/>
                </a:solidFill>
                <a:latin typeface="Comic Sans MS" panose="030F0702030302020204" pitchFamily="66" charset="0"/>
              </a:rPr>
              <a:t>testbench</a:t>
            </a:r>
            <a:endParaRPr lang="en-GB" altLang="fr-FR" b="1" dirty="0" smtClean="0">
              <a:solidFill>
                <a:srgbClr val="336699"/>
              </a:solidFill>
              <a:latin typeface="Verdana" pitchFamily="34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"/>
          <p:cNvSpPr txBox="1">
            <a:spLocks noChangeArrowheads="1"/>
          </p:cNvSpPr>
          <p:nvPr/>
        </p:nvSpPr>
        <p:spPr bwMode="auto">
          <a:xfrm>
            <a:off x="350442" y="-4737"/>
            <a:ext cx="3573414" cy="7694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GB" altLang="fr-FR" sz="2400" b="1" smtClean="0">
                <a:solidFill>
                  <a:srgbClr val="336699"/>
                </a:solidFill>
                <a:latin typeface="Comic Sans MS" panose="030F0702030302020204" pitchFamily="66" charset="0"/>
              </a:rPr>
              <a:t>The Offline Separator</a:t>
            </a:r>
          </a:p>
          <a:p>
            <a:r>
              <a:rPr lang="en-GB" altLang="fr-FR" sz="2000" smtClean="0">
                <a:solidFill>
                  <a:srgbClr val="336699"/>
                </a:solidFill>
                <a:latin typeface="Comic Sans MS" panose="030F0702030302020204" pitchFamily="66" charset="0"/>
              </a:rPr>
              <a:t>Objectives</a:t>
            </a:r>
            <a:endParaRPr lang="fr-FR" altLang="fr-FR" sz="1200">
              <a:solidFill>
                <a:srgbClr val="336699"/>
              </a:solidFill>
              <a:latin typeface="Comic Sans MS" panose="030F0702030302020204" pitchFamily="66" charset="0"/>
            </a:endParaRPr>
          </a:p>
        </p:txBody>
      </p:sp>
      <p:pic>
        <p:nvPicPr>
          <p:cNvPr id="3074" name="Picture 2" descr="\\cern.ch\dfs\Users\m\maugusti\Desktop\offline pics\offline 4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6466" y="1124744"/>
            <a:ext cx="3645494" cy="24291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4311738" y="1035893"/>
            <a:ext cx="4766444" cy="13849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buClr>
                <a:srgbClr val="FF0000"/>
              </a:buClr>
            </a:pPr>
            <a:r>
              <a:rPr lang="en-GB" altLang="fr-FR" sz="2400" b="1" dirty="0" smtClean="0">
                <a:solidFill>
                  <a:srgbClr val="336699"/>
                </a:solidFill>
                <a:latin typeface="Comic Sans MS" panose="030F0702030302020204" pitchFamily="66" charset="0"/>
              </a:rPr>
              <a:t>ISOLDE FRONT END 8</a:t>
            </a:r>
          </a:p>
          <a:p>
            <a:pPr marL="457200" indent="-457200">
              <a:buClr>
                <a:srgbClr val="FF0000"/>
              </a:buClr>
              <a:buFont typeface="Wingdings" charset="2"/>
              <a:buChar char="Ø"/>
            </a:pPr>
            <a:r>
              <a:rPr lang="en-GB" altLang="fr-FR" sz="2000" b="1" dirty="0" smtClean="0">
                <a:solidFill>
                  <a:srgbClr val="336699"/>
                </a:solidFill>
                <a:latin typeface="Comic Sans MS" panose="030F0702030302020204" pitchFamily="66" charset="0"/>
              </a:rPr>
              <a:t>Beam production</a:t>
            </a:r>
          </a:p>
          <a:p>
            <a:pPr marL="457200" indent="-457200">
              <a:buClr>
                <a:srgbClr val="FF0000"/>
              </a:buClr>
              <a:buFont typeface="Wingdings" charset="2"/>
              <a:buChar char="Ø"/>
            </a:pPr>
            <a:r>
              <a:rPr lang="en-GB" altLang="fr-FR" sz="2000" b="1" dirty="0" smtClean="0">
                <a:solidFill>
                  <a:srgbClr val="336699"/>
                </a:solidFill>
                <a:latin typeface="Comic Sans MS" panose="030F0702030302020204" pitchFamily="66" charset="0"/>
              </a:rPr>
              <a:t>Tests and characterization of </a:t>
            </a:r>
            <a:br>
              <a:rPr lang="en-GB" altLang="fr-FR" sz="2000" b="1" dirty="0" smtClean="0">
                <a:solidFill>
                  <a:srgbClr val="336699"/>
                </a:solidFill>
                <a:latin typeface="Comic Sans MS" panose="030F0702030302020204" pitchFamily="66" charset="0"/>
              </a:rPr>
            </a:br>
            <a:r>
              <a:rPr lang="en-GB" altLang="fr-FR" sz="2000" b="1" dirty="0" smtClean="0">
                <a:solidFill>
                  <a:srgbClr val="336699"/>
                </a:solidFill>
                <a:latin typeface="Comic Sans MS" panose="030F0702030302020204" pitchFamily="66" charset="0"/>
              </a:rPr>
              <a:t>different ion sources</a:t>
            </a:r>
            <a:endParaRPr lang="en-GB" altLang="fr-FR" sz="2000" b="1" dirty="0">
              <a:solidFill>
                <a:srgbClr val="336699"/>
              </a:solidFill>
              <a:latin typeface="Comic Sans MS" panose="030F0702030302020204" pitchFamily="66" charset="0"/>
            </a:endParaRPr>
          </a:p>
        </p:txBody>
      </p:sp>
      <p:pic>
        <p:nvPicPr>
          <p:cNvPr id="2050" name="Picture 2" descr="C:\mk\Dropbox\jacobo.pn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1637" y="2905830"/>
            <a:ext cx="795610" cy="648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\\cern.ch\dfs\Users\m\maugusti\Desktop\pics\DSC_0421.JPG"/>
          <p:cNvPicPr>
            <a:picLocks noChangeAspect="1" noChangeArrowheads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078817" y="4833381"/>
            <a:ext cx="3032590" cy="2016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Image 5" descr="carla2.png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10637" y="6378012"/>
            <a:ext cx="700770" cy="471593"/>
          </a:xfrm>
          <a:prstGeom prst="rect">
            <a:avLst/>
          </a:prstGeom>
        </p:spPr>
      </p:pic>
      <p:sp>
        <p:nvSpPr>
          <p:cNvPr id="9" name="Text Box 2"/>
          <p:cNvSpPr txBox="1">
            <a:spLocks noChangeArrowheads="1"/>
          </p:cNvSpPr>
          <p:nvPr/>
        </p:nvSpPr>
        <p:spPr bwMode="auto">
          <a:xfrm>
            <a:off x="312775" y="4833381"/>
            <a:ext cx="5766042" cy="13849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buClr>
                <a:srgbClr val="FF0000"/>
              </a:buClr>
            </a:pPr>
            <a:r>
              <a:rPr lang="en-GB" altLang="fr-FR" sz="2400" b="1" smtClean="0">
                <a:solidFill>
                  <a:srgbClr val="336699"/>
                </a:solidFill>
                <a:latin typeface="Comic Sans MS" panose="030F0702030302020204" pitchFamily="66" charset="0"/>
              </a:rPr>
              <a:t>THE RFQ-CB</a:t>
            </a:r>
          </a:p>
          <a:p>
            <a:pPr marL="457200" indent="-457200">
              <a:buClr>
                <a:srgbClr val="FF0000"/>
              </a:buClr>
              <a:buFont typeface="Wingdings" charset="2"/>
              <a:buChar char="Ø"/>
            </a:pPr>
            <a:r>
              <a:rPr lang="en-GB" altLang="fr-FR" sz="2000" b="1">
                <a:solidFill>
                  <a:srgbClr val="336699"/>
                </a:solidFill>
                <a:latin typeface="Comic Sans MS" panose="030F0702030302020204" pitchFamily="66" charset="0"/>
              </a:rPr>
              <a:t>Investigation of functional parameters :</a:t>
            </a:r>
          </a:p>
          <a:p>
            <a:pPr marL="914400" lvl="3" indent="-457200">
              <a:buClr>
                <a:srgbClr val="FF0000"/>
              </a:buClr>
              <a:buFont typeface="Wingdings" charset="2"/>
              <a:buChar char="Ø"/>
            </a:pPr>
            <a:r>
              <a:rPr lang="en-GB" altLang="fr-FR" sz="2000">
                <a:solidFill>
                  <a:srgbClr val="336699"/>
                </a:solidFill>
                <a:latin typeface="Comic Sans MS" panose="030F0702030302020204" pitchFamily="66" charset="0"/>
              </a:rPr>
              <a:t>injection/extraction system efficiency</a:t>
            </a:r>
          </a:p>
          <a:p>
            <a:pPr marL="914400" lvl="3" indent="-457200">
              <a:buClr>
                <a:srgbClr val="FF0000"/>
              </a:buClr>
              <a:buFont typeface="Wingdings" charset="2"/>
              <a:buChar char="Ø"/>
            </a:pPr>
            <a:r>
              <a:rPr lang="en-GB" altLang="fr-FR" sz="2000">
                <a:solidFill>
                  <a:srgbClr val="336699"/>
                </a:solidFill>
                <a:latin typeface="Comic Sans MS" panose="030F0702030302020204" pitchFamily="66" charset="0"/>
              </a:rPr>
              <a:t>Emittance and beam parameters</a:t>
            </a:r>
          </a:p>
        </p:txBody>
      </p:sp>
    </p:spTree>
    <p:extLst>
      <p:ext uri="{BB962C8B-B14F-4D97-AF65-F5344CB8AC3E}">
        <p14:creationId xmlns:p14="http://schemas.microsoft.com/office/powerpoint/2010/main" val="1616318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"/>
          <p:cNvSpPr txBox="1">
            <a:spLocks noChangeArrowheads="1"/>
          </p:cNvSpPr>
          <p:nvPr/>
        </p:nvSpPr>
        <p:spPr bwMode="auto">
          <a:xfrm>
            <a:off x="1331640" y="2564904"/>
            <a:ext cx="7200800" cy="28623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457200" indent="-457200">
              <a:buClr>
                <a:srgbClr val="FF0000"/>
              </a:buClr>
              <a:buFont typeface="Wingdings" charset="2"/>
              <a:buChar char="Ø"/>
            </a:pPr>
            <a:r>
              <a:rPr lang="en-GB" altLang="fr-FR" sz="2000" b="1" dirty="0">
                <a:solidFill>
                  <a:srgbClr val="336699"/>
                </a:solidFill>
                <a:latin typeface="Comic Sans MS" panose="030F0702030302020204" pitchFamily="66" charset="0"/>
              </a:rPr>
              <a:t>A</a:t>
            </a:r>
            <a:r>
              <a:rPr lang="en-GB" altLang="fr-FR" sz="2000" b="1" dirty="0" smtClean="0">
                <a:solidFill>
                  <a:srgbClr val="336699"/>
                </a:solidFill>
                <a:latin typeface="Comic Sans MS" panose="030F0702030302020204" pitchFamily="66" charset="0"/>
              </a:rPr>
              <a:t> workable layout, including all necessary items</a:t>
            </a:r>
          </a:p>
          <a:p>
            <a:pPr>
              <a:buClr>
                <a:srgbClr val="FF0000"/>
              </a:buClr>
            </a:pPr>
            <a:endParaRPr lang="en-GB" altLang="fr-FR" sz="2000" b="1" dirty="0" smtClean="0">
              <a:solidFill>
                <a:srgbClr val="336699"/>
              </a:solidFill>
              <a:latin typeface="Comic Sans MS" panose="030F0702030302020204" pitchFamily="66" charset="0"/>
            </a:endParaRPr>
          </a:p>
          <a:p>
            <a:pPr marL="457200" indent="-457200">
              <a:buClr>
                <a:srgbClr val="FF0000"/>
              </a:buClr>
              <a:buFont typeface="Wingdings" charset="2"/>
              <a:buChar char="Ø"/>
            </a:pPr>
            <a:r>
              <a:rPr lang="en-GB" altLang="fr-FR" sz="2000" b="1" dirty="0" smtClean="0">
                <a:solidFill>
                  <a:srgbClr val="336699"/>
                </a:solidFill>
                <a:latin typeface="Comic Sans MS" panose="030F0702030302020204" pitchFamily="66" charset="0"/>
              </a:rPr>
              <a:t>Design choice for the magnet features </a:t>
            </a:r>
          </a:p>
          <a:p>
            <a:pPr>
              <a:buClr>
                <a:srgbClr val="FF0000"/>
              </a:buClr>
            </a:pPr>
            <a:endParaRPr lang="en-GB" altLang="fr-FR" sz="2000" b="1" dirty="0">
              <a:solidFill>
                <a:srgbClr val="336699"/>
              </a:solidFill>
              <a:latin typeface="Comic Sans MS" panose="030F0702030302020204" pitchFamily="66" charset="0"/>
            </a:endParaRPr>
          </a:p>
          <a:p>
            <a:pPr marL="457200" indent="-457200">
              <a:buClr>
                <a:srgbClr val="FF0000"/>
              </a:buClr>
              <a:buFont typeface="Wingdings" charset="2"/>
              <a:buChar char="Ø"/>
            </a:pPr>
            <a:r>
              <a:rPr lang="en-GB" altLang="fr-FR" sz="2000" b="1" dirty="0" smtClean="0">
                <a:solidFill>
                  <a:srgbClr val="336699"/>
                </a:solidFill>
                <a:latin typeface="Comic Sans MS" panose="030F0702030302020204" pitchFamily="66" charset="0"/>
              </a:rPr>
              <a:t>Functional test bench for validating the technology</a:t>
            </a:r>
          </a:p>
          <a:p>
            <a:pPr>
              <a:buClr>
                <a:srgbClr val="FF0000"/>
              </a:buClr>
            </a:pPr>
            <a:endParaRPr lang="en-GB" altLang="fr-FR" sz="2000" b="1" dirty="0">
              <a:solidFill>
                <a:srgbClr val="336699"/>
              </a:solidFill>
              <a:latin typeface="Comic Sans MS" panose="030F0702030302020204" pitchFamily="66" charset="0"/>
            </a:endParaRPr>
          </a:p>
          <a:p>
            <a:pPr>
              <a:buClr>
                <a:srgbClr val="FF0000"/>
              </a:buClr>
            </a:pPr>
            <a:r>
              <a:rPr lang="en-GB" altLang="fr-FR" sz="2000" b="1" dirty="0" smtClean="0">
                <a:solidFill>
                  <a:srgbClr val="336699"/>
                </a:solidFill>
                <a:latin typeface="Comic Sans MS" panose="030F0702030302020204" pitchFamily="66" charset="0"/>
              </a:rPr>
              <a:t>	Pole face winding</a:t>
            </a:r>
          </a:p>
          <a:p>
            <a:pPr>
              <a:buClr>
                <a:srgbClr val="FF0000"/>
              </a:buClr>
            </a:pPr>
            <a:endParaRPr lang="en-GB" altLang="fr-FR" sz="2000" b="1" dirty="0">
              <a:solidFill>
                <a:srgbClr val="336699"/>
              </a:solidFill>
              <a:latin typeface="Comic Sans MS" panose="030F0702030302020204" pitchFamily="66" charset="0"/>
            </a:endParaRPr>
          </a:p>
          <a:p>
            <a:pPr>
              <a:buClr>
                <a:srgbClr val="FF0000"/>
              </a:buClr>
            </a:pPr>
            <a:r>
              <a:rPr lang="en-GB" altLang="fr-FR" sz="2000" b="1" dirty="0" smtClean="0">
                <a:solidFill>
                  <a:srgbClr val="336699"/>
                </a:solidFill>
                <a:latin typeface="Comic Sans MS" panose="030F0702030302020204" pitchFamily="66" charset="0"/>
              </a:rPr>
              <a:t>	source parameters</a:t>
            </a:r>
            <a:endParaRPr lang="en-GB" altLang="fr-FR" sz="2000" b="1" dirty="0">
              <a:solidFill>
                <a:srgbClr val="336699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Text Box 2"/>
          <p:cNvSpPr txBox="1">
            <a:spLocks noChangeArrowheads="1"/>
          </p:cNvSpPr>
          <p:nvPr/>
        </p:nvSpPr>
        <p:spPr bwMode="auto">
          <a:xfrm>
            <a:off x="350442" y="188640"/>
            <a:ext cx="2153154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GB" altLang="fr-FR" sz="3200" b="1" dirty="0" smtClean="0">
                <a:solidFill>
                  <a:srgbClr val="336699"/>
                </a:solidFill>
                <a:latin typeface="Comic Sans MS" panose="030F0702030302020204" pitchFamily="66" charset="0"/>
              </a:rPr>
              <a:t>Conclusion</a:t>
            </a:r>
            <a:endParaRPr lang="fr-FR" altLang="fr-FR" sz="1200" b="1" dirty="0">
              <a:solidFill>
                <a:srgbClr val="336699"/>
              </a:solidFill>
              <a:latin typeface="Comic Sans MS" panose="030F0702030302020204" pitchFamily="66" charset="0"/>
            </a:endParaRPr>
          </a:p>
        </p:txBody>
      </p:sp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1619672" y="1124744"/>
            <a:ext cx="6768752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buClr>
                <a:srgbClr val="FF0000"/>
              </a:buClr>
            </a:pPr>
            <a:r>
              <a:rPr lang="en-GB" altLang="fr-FR" sz="2400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ON THE ROAD TO A NEW HIGH RESOLUTION MAGNET…</a:t>
            </a:r>
            <a:endParaRPr lang="en-GB" altLang="fr-FR" sz="2400" b="1" dirty="0">
              <a:solidFill>
                <a:srgbClr val="FF0000"/>
              </a:solidFill>
              <a:latin typeface="Comic Sans MS" panose="030F0702030302020204" pitchFamily="66" charset="0"/>
            </a:endParaRPr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 rotWithShape="1">
          <a:blip r:embed="rId3"/>
          <a:srcRect l="6898" t="7258" r="5346" b="11259"/>
          <a:stretch/>
        </p:blipFill>
        <p:spPr>
          <a:xfrm>
            <a:off x="4644008" y="4293096"/>
            <a:ext cx="657499" cy="6527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31681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"/>
          <p:cNvSpPr txBox="1">
            <a:spLocks noChangeArrowheads="1"/>
          </p:cNvSpPr>
          <p:nvPr/>
        </p:nvSpPr>
        <p:spPr bwMode="auto">
          <a:xfrm>
            <a:off x="350442" y="188640"/>
            <a:ext cx="3814867" cy="5847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GB" altLang="fr-FR" sz="3200" b="1" dirty="0" smtClean="0">
                <a:solidFill>
                  <a:srgbClr val="336699"/>
                </a:solidFill>
                <a:latin typeface="Comic Sans MS" panose="030F0702030302020204" pitchFamily="66" charset="0"/>
              </a:rPr>
              <a:t>Acknowledgements</a:t>
            </a:r>
            <a:endParaRPr lang="fr-FR" altLang="fr-FR" sz="1200" b="1" dirty="0">
              <a:solidFill>
                <a:srgbClr val="336699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Text Box 2"/>
          <p:cNvSpPr txBox="1">
            <a:spLocks noChangeArrowheads="1"/>
          </p:cNvSpPr>
          <p:nvPr/>
        </p:nvSpPr>
        <p:spPr bwMode="auto">
          <a:xfrm>
            <a:off x="775137" y="1268760"/>
            <a:ext cx="4948991" cy="5847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GB" altLang="fr-FR" sz="3200" b="1" dirty="0" smtClean="0">
                <a:solidFill>
                  <a:srgbClr val="336699"/>
                </a:solidFill>
                <a:latin typeface="Comic Sans MS" panose="030F0702030302020204" pitchFamily="66" charset="0"/>
              </a:rPr>
              <a:t>My supervisor Tim Giles</a:t>
            </a:r>
            <a:endParaRPr lang="fr-FR" altLang="fr-FR" sz="1200" b="1" dirty="0">
              <a:solidFill>
                <a:srgbClr val="336699"/>
              </a:solidFill>
              <a:latin typeface="Comic Sans MS" panose="030F0702030302020204" pitchFamily="66" charset="0"/>
            </a:endParaRPr>
          </a:p>
        </p:txBody>
      </p:sp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755576" y="2340168"/>
            <a:ext cx="5799584" cy="10772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GB" altLang="fr-FR" sz="3200" b="1" dirty="0" smtClean="0">
                <a:solidFill>
                  <a:srgbClr val="336699"/>
                </a:solidFill>
                <a:latin typeface="Comic Sans MS" panose="030F0702030302020204" pitchFamily="66" charset="0"/>
              </a:rPr>
              <a:t>All the Marie Curie Fellows, </a:t>
            </a:r>
            <a:br>
              <a:rPr lang="en-GB" altLang="fr-FR" sz="3200" b="1" dirty="0" smtClean="0">
                <a:solidFill>
                  <a:srgbClr val="336699"/>
                </a:solidFill>
                <a:latin typeface="Comic Sans MS" panose="030F0702030302020204" pitchFamily="66" charset="0"/>
              </a:rPr>
            </a:br>
            <a:r>
              <a:rPr lang="en-GB" altLang="fr-FR" sz="3200" b="1" dirty="0" smtClean="0">
                <a:solidFill>
                  <a:srgbClr val="336699"/>
                </a:solidFill>
                <a:latin typeface="Comic Sans MS" panose="030F0702030302020204" pitchFamily="66" charset="0"/>
              </a:rPr>
              <a:t>and CERN staff</a:t>
            </a:r>
            <a:endParaRPr lang="fr-FR" altLang="fr-FR" sz="1200" b="1" dirty="0">
              <a:solidFill>
                <a:srgbClr val="336699"/>
              </a:solidFill>
              <a:latin typeface="Comic Sans MS" panose="030F0702030302020204" pitchFamily="66" charset="0"/>
            </a:endParaRPr>
          </a:p>
        </p:txBody>
      </p:sp>
      <p:sp>
        <p:nvSpPr>
          <p:cNvPr id="5" name="Text Box 2"/>
          <p:cNvSpPr txBox="1">
            <a:spLocks noChangeArrowheads="1"/>
          </p:cNvSpPr>
          <p:nvPr/>
        </p:nvSpPr>
        <p:spPr bwMode="auto">
          <a:xfrm>
            <a:off x="755576" y="3924344"/>
            <a:ext cx="5061001" cy="5847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GB" altLang="fr-FR" sz="3200" b="1" dirty="0" smtClean="0">
                <a:solidFill>
                  <a:srgbClr val="336699"/>
                </a:solidFill>
                <a:latin typeface="Comic Sans MS" panose="030F0702030302020204" pitchFamily="66" charset="0"/>
              </a:rPr>
              <a:t>The Marie Curie Actions</a:t>
            </a:r>
            <a:endParaRPr lang="fr-FR" altLang="fr-FR" sz="1200" b="1" dirty="0">
              <a:solidFill>
                <a:srgbClr val="336699"/>
              </a:solidFill>
              <a:latin typeface="Comic Sans MS" panose="030F0702030302020204" pitchFamily="66" charset="0"/>
            </a:endParaRPr>
          </a:p>
        </p:txBody>
      </p:sp>
      <p:sp>
        <p:nvSpPr>
          <p:cNvPr id="6" name="Text Box 2"/>
          <p:cNvSpPr txBox="1">
            <a:spLocks noChangeArrowheads="1"/>
          </p:cNvSpPr>
          <p:nvPr/>
        </p:nvSpPr>
        <p:spPr bwMode="auto">
          <a:xfrm>
            <a:off x="395536" y="5157192"/>
            <a:ext cx="8568952" cy="1008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normAutofit fontScale="92500"/>
          </a:bodyPr>
          <a:lstStyle/>
          <a:p>
            <a:pPr algn="just"/>
            <a:r>
              <a:rPr lang="en-GB" altLang="fr-FR" b="1" dirty="0" smtClean="0">
                <a:latin typeface="Comic Sans MS" panose="030F0702030302020204" pitchFamily="66" charset="0"/>
              </a:rPr>
              <a:t>The research project has been supported by a Marie Curie Initial </a:t>
            </a:r>
            <a:br>
              <a:rPr lang="en-GB" altLang="fr-FR" b="1" dirty="0" smtClean="0">
                <a:latin typeface="Comic Sans MS" panose="030F0702030302020204" pitchFamily="66" charset="0"/>
              </a:rPr>
            </a:br>
            <a:r>
              <a:rPr lang="en-GB" altLang="fr-FR" b="1" dirty="0" smtClean="0">
                <a:latin typeface="Comic Sans MS" panose="030F0702030302020204" pitchFamily="66" charset="0"/>
              </a:rPr>
              <a:t>Training Network Fellowship of the European Community’s </a:t>
            </a:r>
          </a:p>
          <a:p>
            <a:pPr algn="just"/>
            <a:r>
              <a:rPr lang="en-GB" altLang="fr-FR" b="1" dirty="0" smtClean="0">
                <a:latin typeface="Comic Sans MS" panose="030F0702030302020204" pitchFamily="66" charset="0"/>
              </a:rPr>
              <a:t>Seventh Programme under contract number (PITN-GA-2010-264330-CATHI)  </a:t>
            </a:r>
            <a:endParaRPr lang="fr-FR" altLang="fr-FR" sz="900" b="1" dirty="0">
              <a:latin typeface="Comic Sans MS" panose="030F0702030302020204" pitchFamily="66" charset="0"/>
            </a:endParaRPr>
          </a:p>
        </p:txBody>
      </p:sp>
      <p:pic>
        <p:nvPicPr>
          <p:cNvPr id="7" name="Picture 9" descr="Cathi_MC_7people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2280" y="260648"/>
            <a:ext cx="1735747" cy="864574"/>
          </a:xfrm>
          <a:prstGeom prst="rect">
            <a:avLst/>
          </a:prstGeom>
        </p:spPr>
      </p:pic>
      <p:pic>
        <p:nvPicPr>
          <p:cNvPr id="8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96136" y="260648"/>
            <a:ext cx="1033909" cy="10166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66494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"/>
          <p:cNvSpPr txBox="1">
            <a:spLocks noChangeArrowheads="1"/>
          </p:cNvSpPr>
          <p:nvPr/>
        </p:nvSpPr>
        <p:spPr bwMode="auto">
          <a:xfrm>
            <a:off x="2627784" y="116632"/>
            <a:ext cx="4556055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GB" altLang="fr-FR" sz="2400" b="1" smtClean="0">
                <a:solidFill>
                  <a:srgbClr val="336699"/>
                </a:solidFill>
                <a:latin typeface="Comic Sans MS" panose="030F0702030302020204" pitchFamily="66" charset="0"/>
              </a:rPr>
              <a:t>Thank you for your attention</a:t>
            </a:r>
            <a:endParaRPr lang="fr-FR" altLang="fr-FR" sz="1200">
              <a:solidFill>
                <a:srgbClr val="336699"/>
              </a:solidFill>
              <a:latin typeface="Comic Sans MS" panose="030F0702030302020204" pitchFamily="66" charset="0"/>
            </a:endParaRPr>
          </a:p>
        </p:txBody>
      </p:sp>
      <p:pic>
        <p:nvPicPr>
          <p:cNvPr id="6146" name="Picture 2" descr="\\cern.ch\dfs\Users\m\maugusti\Desktop\globe_expo (2)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95" y="724617"/>
            <a:ext cx="9111605" cy="61291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728258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"/>
          <p:cNvSpPr txBox="1">
            <a:spLocks noChangeArrowheads="1"/>
          </p:cNvSpPr>
          <p:nvPr/>
        </p:nvSpPr>
        <p:spPr bwMode="auto">
          <a:xfrm>
            <a:off x="350442" y="-4737"/>
            <a:ext cx="4652236" cy="7694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GB" altLang="fr-FR" sz="2400" b="1" smtClean="0">
                <a:solidFill>
                  <a:srgbClr val="336699"/>
                </a:solidFill>
                <a:latin typeface="Comic Sans MS" panose="030F0702030302020204" pitchFamily="66" charset="0"/>
              </a:rPr>
              <a:t>The Offline Separator</a:t>
            </a:r>
          </a:p>
          <a:p>
            <a:pPr>
              <a:buClr>
                <a:srgbClr val="FF0000"/>
              </a:buClr>
            </a:pPr>
            <a:r>
              <a:rPr lang="en-GB" altLang="fr-FR" sz="2000">
                <a:solidFill>
                  <a:srgbClr val="336699"/>
                </a:solidFill>
                <a:latin typeface="Comic Sans MS" panose="030F0702030302020204" pitchFamily="66" charset="0"/>
              </a:rPr>
              <a:t>0D characterization of dipole magnet</a:t>
            </a:r>
            <a:endParaRPr lang="fr-FR" altLang="fr-FR" sz="1100" dirty="0">
              <a:solidFill>
                <a:srgbClr val="336699"/>
              </a:solidFill>
              <a:latin typeface="Comic Sans MS" panose="030F0702030302020204" pitchFamily="66" charset="0"/>
            </a:endParaRPr>
          </a:p>
        </p:txBody>
      </p:sp>
      <p:pic>
        <p:nvPicPr>
          <p:cNvPr id="6" name="Picture 2" descr="\\cern.ch\dfs\Users\m\maugusti\Desktop\offline pics\offline 17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88327" y="0"/>
            <a:ext cx="1255673" cy="8367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Freeform 6"/>
          <p:cNvSpPr/>
          <p:nvPr/>
        </p:nvSpPr>
        <p:spPr>
          <a:xfrm>
            <a:off x="3928738" y="1964153"/>
            <a:ext cx="1305018" cy="1926454"/>
          </a:xfrm>
          <a:custGeom>
            <a:avLst/>
            <a:gdLst>
              <a:gd name="connsiteX0" fmla="*/ 0 w 1305018"/>
              <a:gd name="connsiteY0" fmla="*/ 0 h 1926454"/>
              <a:gd name="connsiteX1" fmla="*/ 1305018 w 1305018"/>
              <a:gd name="connsiteY1" fmla="*/ 8877 h 1926454"/>
              <a:gd name="connsiteX2" fmla="*/ 1305018 w 1305018"/>
              <a:gd name="connsiteY2" fmla="*/ 1926454 h 1926454"/>
              <a:gd name="connsiteX3" fmla="*/ 1118587 w 1305018"/>
              <a:gd name="connsiteY3" fmla="*/ 1669002 h 1926454"/>
              <a:gd name="connsiteX4" fmla="*/ 852257 w 1305018"/>
              <a:gd name="connsiteY4" fmla="*/ 1207363 h 1926454"/>
              <a:gd name="connsiteX5" fmla="*/ 568171 w 1305018"/>
              <a:gd name="connsiteY5" fmla="*/ 594804 h 1926454"/>
              <a:gd name="connsiteX6" fmla="*/ 284086 w 1305018"/>
              <a:gd name="connsiteY6" fmla="*/ 106532 h 1926454"/>
              <a:gd name="connsiteX7" fmla="*/ 0 w 1305018"/>
              <a:gd name="connsiteY7" fmla="*/ 0 h 19264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305018" h="1926454">
                <a:moveTo>
                  <a:pt x="0" y="0"/>
                </a:moveTo>
                <a:lnTo>
                  <a:pt x="1305018" y="8877"/>
                </a:lnTo>
                <a:lnTo>
                  <a:pt x="1305018" y="1926454"/>
                </a:lnTo>
                <a:lnTo>
                  <a:pt x="1118587" y="1669002"/>
                </a:lnTo>
                <a:lnTo>
                  <a:pt x="852257" y="1207363"/>
                </a:lnTo>
                <a:lnTo>
                  <a:pt x="568171" y="594804"/>
                </a:lnTo>
                <a:lnTo>
                  <a:pt x="284086" y="106532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19000"/>
            </a:schemeClr>
          </a:solidFill>
          <a:ln w="63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3469319" y="2720974"/>
            <a:ext cx="1219200" cy="0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flipH="1">
            <a:off x="5907719" y="4321174"/>
            <a:ext cx="1600200" cy="0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V="1">
            <a:off x="1204588" y="4778374"/>
            <a:ext cx="0" cy="381000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" name="Content Placeholder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0574" y="824136"/>
            <a:ext cx="8223485" cy="4525963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1907704" y="5635623"/>
            <a:ext cx="1232325" cy="307777"/>
          </a:xfrm>
          <a:prstGeom prst="rect">
            <a:avLst/>
          </a:prstGeom>
          <a:noFill/>
          <a:ln w="12700">
            <a:noFill/>
          </a:ln>
        </p:spPr>
        <p:txBody>
          <a:bodyPr wrap="none" rtlCol="0">
            <a:spAutoFit/>
          </a:bodyPr>
          <a:lstStyle/>
          <a:p>
            <a:r>
              <a:rPr lang="en-GB" sz="1400" smtClean="0"/>
              <a:t>Pole shoe face</a:t>
            </a:r>
            <a:endParaRPr lang="fr-FR" sz="1400"/>
          </a:p>
        </p:txBody>
      </p:sp>
      <p:sp>
        <p:nvSpPr>
          <p:cNvPr id="18" name="TextBox 17"/>
          <p:cNvSpPr txBox="1"/>
          <p:nvPr/>
        </p:nvSpPr>
        <p:spPr>
          <a:xfrm>
            <a:off x="1907704" y="5943400"/>
            <a:ext cx="2093650" cy="307777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GB" sz="1400" smtClean="0">
                <a:solidFill>
                  <a:srgbClr val="FF0000"/>
                </a:solidFill>
              </a:rPr>
              <a:t>Geometrical bending start</a:t>
            </a:r>
            <a:endParaRPr lang="fr-FR" sz="1400">
              <a:solidFill>
                <a:srgbClr val="FF0000"/>
              </a:solidFill>
            </a:endParaRPr>
          </a:p>
        </p:txBody>
      </p:sp>
      <p:cxnSp>
        <p:nvCxnSpPr>
          <p:cNvPr id="19" name="Straight Connector 18"/>
          <p:cNvCxnSpPr/>
          <p:nvPr/>
        </p:nvCxnSpPr>
        <p:spPr>
          <a:xfrm>
            <a:off x="1043608" y="5768923"/>
            <a:ext cx="609600" cy="0"/>
          </a:xfrm>
          <a:prstGeom prst="line">
            <a:avLst/>
          </a:prstGeom>
          <a:ln w="2222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1043608" y="6094312"/>
            <a:ext cx="609600" cy="0"/>
          </a:xfrm>
          <a:prstGeom prst="line">
            <a:avLst/>
          </a:prstGeom>
          <a:ln w="1905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542370" y="5159374"/>
            <a:ext cx="1831463" cy="307777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txBody>
          <a:bodyPr wrap="none" rtlCol="0">
            <a:spAutoFit/>
          </a:bodyPr>
          <a:lstStyle/>
          <a:p>
            <a:r>
              <a:rPr lang="en-GB" sz="1400" smtClean="0"/>
              <a:t>Magnet symmetry line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6588224" y="5196210"/>
            <a:ext cx="2555776" cy="307777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txBody>
          <a:bodyPr wrap="square" rtlCol="0">
            <a:spAutoFit/>
          </a:bodyPr>
          <a:lstStyle/>
          <a:p>
            <a:r>
              <a:rPr lang="en-GB" sz="1400" smtClean="0"/>
              <a:t>Vacuum chamber flange edge</a:t>
            </a:r>
          </a:p>
        </p:txBody>
      </p:sp>
      <p:cxnSp>
        <p:nvCxnSpPr>
          <p:cNvPr id="15" name="Straight Arrow Connector 14"/>
          <p:cNvCxnSpPr/>
          <p:nvPr/>
        </p:nvCxnSpPr>
        <p:spPr>
          <a:xfrm flipH="1" flipV="1">
            <a:off x="7888327" y="4768824"/>
            <a:ext cx="76200" cy="390550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339668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"/>
          <p:cNvSpPr txBox="1">
            <a:spLocks noChangeArrowheads="1"/>
          </p:cNvSpPr>
          <p:nvPr/>
        </p:nvSpPr>
        <p:spPr bwMode="auto">
          <a:xfrm>
            <a:off x="350442" y="-4737"/>
            <a:ext cx="3573414" cy="7694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GB" altLang="fr-FR" sz="2400" b="1" smtClean="0">
                <a:solidFill>
                  <a:srgbClr val="336699"/>
                </a:solidFill>
                <a:latin typeface="Comic Sans MS" panose="030F0702030302020204" pitchFamily="66" charset="0"/>
              </a:rPr>
              <a:t>The Offline Separator</a:t>
            </a:r>
          </a:p>
          <a:p>
            <a:r>
              <a:rPr lang="en-GB" altLang="fr-FR" sz="2000" smtClean="0">
                <a:solidFill>
                  <a:srgbClr val="336699"/>
                </a:solidFill>
                <a:latin typeface="Comic Sans MS" panose="030F0702030302020204" pitchFamily="66" charset="0"/>
              </a:rPr>
              <a:t>Dipole magnet </a:t>
            </a:r>
            <a:endParaRPr lang="fr-FR" altLang="fr-FR" sz="1200">
              <a:solidFill>
                <a:srgbClr val="336699"/>
              </a:solidFill>
              <a:latin typeface="Comic Sans MS" panose="030F0702030302020204" pitchFamily="66" charset="0"/>
            </a:endParaRPr>
          </a:p>
        </p:txBody>
      </p:sp>
      <p:sp>
        <p:nvSpPr>
          <p:cNvPr id="5" name="Text Box 2"/>
          <p:cNvSpPr txBox="1">
            <a:spLocks noChangeArrowheads="1"/>
          </p:cNvSpPr>
          <p:nvPr/>
        </p:nvSpPr>
        <p:spPr bwMode="auto">
          <a:xfrm>
            <a:off x="1403648" y="3573016"/>
            <a:ext cx="5610831" cy="27392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342900" indent="-342900">
              <a:buClr>
                <a:srgbClr val="FF0000"/>
              </a:buClr>
              <a:buFont typeface="Wingdings" charset="2"/>
              <a:buChar char="Ø"/>
            </a:pPr>
            <a:r>
              <a:rPr lang="en-GB" altLang="fr-FR" sz="2400" b="1" dirty="0" smtClean="0">
                <a:solidFill>
                  <a:srgbClr val="336699"/>
                </a:solidFill>
                <a:latin typeface="Comic Sans MS" panose="030F0702030302020204" pitchFamily="66" charset="0"/>
              </a:rPr>
              <a:t>Characterization </a:t>
            </a:r>
            <a:r>
              <a:rPr lang="en-GB" altLang="fr-FR" sz="2400" b="1" dirty="0">
                <a:solidFill>
                  <a:srgbClr val="336699"/>
                </a:solidFill>
                <a:latin typeface="Comic Sans MS" panose="030F0702030302020204" pitchFamily="66" charset="0"/>
              </a:rPr>
              <a:t>of dipole </a:t>
            </a:r>
            <a:r>
              <a:rPr lang="en-GB" altLang="fr-FR" sz="2400" b="1" dirty="0" smtClean="0">
                <a:solidFill>
                  <a:srgbClr val="336699"/>
                </a:solidFill>
                <a:latin typeface="Comic Sans MS" panose="030F0702030302020204" pitchFamily="66" charset="0"/>
              </a:rPr>
              <a:t>magnet</a:t>
            </a:r>
          </a:p>
          <a:p>
            <a:pPr marL="800100" lvl="1" indent="-342900">
              <a:buClr>
                <a:srgbClr val="FF0000"/>
              </a:buClr>
              <a:buFont typeface="Wingdings" charset="2"/>
              <a:buChar char="Ø"/>
            </a:pPr>
            <a:r>
              <a:rPr lang="en-GB" altLang="fr-FR" sz="2000" b="1" dirty="0" smtClean="0">
                <a:solidFill>
                  <a:srgbClr val="336699"/>
                </a:solidFill>
                <a:latin typeface="Comic Sans MS" panose="030F0702030302020204" pitchFamily="66" charset="0"/>
              </a:rPr>
              <a:t>Magnetic characterization</a:t>
            </a:r>
          </a:p>
          <a:p>
            <a:pPr marL="800100" lvl="1" indent="-342900">
              <a:buClr>
                <a:srgbClr val="FF0000"/>
              </a:buClr>
              <a:buFont typeface="Wingdings" charset="2"/>
              <a:buChar char="Ø"/>
            </a:pPr>
            <a:r>
              <a:rPr lang="en-GB" altLang="fr-FR" sz="2000" b="1" dirty="0" smtClean="0">
                <a:solidFill>
                  <a:srgbClr val="336699"/>
                </a:solidFill>
                <a:latin typeface="Comic Sans MS" panose="030F0702030302020204" pitchFamily="66" charset="0"/>
              </a:rPr>
              <a:t>1D magnetic field map</a:t>
            </a:r>
          </a:p>
          <a:p>
            <a:pPr marL="342900" indent="-342900">
              <a:buClr>
                <a:srgbClr val="FF0000"/>
              </a:buClr>
              <a:buFont typeface="Wingdings" charset="2"/>
              <a:buChar char="Ø"/>
            </a:pPr>
            <a:endParaRPr lang="fr-FR" altLang="fr-FR" sz="1200" dirty="0">
              <a:solidFill>
                <a:srgbClr val="336699"/>
              </a:solidFill>
              <a:latin typeface="Comic Sans MS" panose="030F0702030302020204" pitchFamily="66" charset="0"/>
            </a:endParaRPr>
          </a:p>
          <a:p>
            <a:pPr>
              <a:buClr>
                <a:srgbClr val="FF0000"/>
              </a:buClr>
            </a:pPr>
            <a:endParaRPr lang="en-GB" altLang="fr-FR" sz="2400" b="1" dirty="0">
              <a:solidFill>
                <a:srgbClr val="336699"/>
              </a:solidFill>
              <a:latin typeface="Comic Sans MS" panose="030F0702030302020204" pitchFamily="66" charset="0"/>
            </a:endParaRPr>
          </a:p>
          <a:p>
            <a:pPr marL="342900" indent="-342900">
              <a:buClr>
                <a:srgbClr val="FF0000"/>
              </a:buClr>
              <a:buFont typeface="Wingdings" charset="2"/>
              <a:buChar char="Ø"/>
            </a:pPr>
            <a:r>
              <a:rPr lang="en-GB" altLang="fr-FR" sz="2400" b="1" dirty="0" smtClean="0">
                <a:solidFill>
                  <a:srgbClr val="336699"/>
                </a:solidFill>
                <a:latin typeface="Comic Sans MS" panose="030F0702030302020204" pitchFamily="66" charset="0"/>
              </a:rPr>
              <a:t>Separation test</a:t>
            </a:r>
          </a:p>
          <a:p>
            <a:pPr marL="342900" indent="-342900">
              <a:buClr>
                <a:srgbClr val="FF0000"/>
              </a:buClr>
              <a:buFont typeface="Wingdings" charset="2"/>
              <a:buChar char="Ø"/>
            </a:pPr>
            <a:endParaRPr lang="en-GB" altLang="fr-FR" sz="2400" b="1" dirty="0">
              <a:solidFill>
                <a:srgbClr val="336699"/>
              </a:solidFill>
              <a:latin typeface="Comic Sans MS" panose="030F0702030302020204" pitchFamily="66" charset="0"/>
            </a:endParaRPr>
          </a:p>
          <a:p>
            <a:pPr marL="342900" indent="-342900">
              <a:buClr>
                <a:srgbClr val="FF0000"/>
              </a:buClr>
              <a:buFont typeface="Wingdings" charset="2"/>
              <a:buChar char="Ø"/>
            </a:pPr>
            <a:r>
              <a:rPr lang="en-GB" altLang="fr-FR" sz="2400" b="1" dirty="0" smtClean="0">
                <a:solidFill>
                  <a:srgbClr val="336699"/>
                </a:solidFill>
                <a:latin typeface="Comic Sans MS" panose="030F0702030302020204" pitchFamily="66" charset="0"/>
              </a:rPr>
              <a:t>Stability of magnetic field</a:t>
            </a:r>
          </a:p>
        </p:txBody>
      </p:sp>
      <p:pic>
        <p:nvPicPr>
          <p:cNvPr id="4098" name="Picture 2" descr="\\cern.ch\dfs\Users\m\maugusti\Desktop\offline pics\offline 17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2352" y="908720"/>
            <a:ext cx="3674179" cy="2448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\\cern.ch\dfs\Users\m\maugusti\Desktop\offline pics\offline 22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66190" y="4593853"/>
            <a:ext cx="1127652" cy="16922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3061413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"/>
          <p:cNvSpPr txBox="1">
            <a:spLocks noChangeArrowheads="1"/>
          </p:cNvSpPr>
          <p:nvPr/>
        </p:nvSpPr>
        <p:spPr bwMode="auto">
          <a:xfrm>
            <a:off x="350442" y="-4737"/>
            <a:ext cx="3573414" cy="7694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GB" altLang="fr-FR" sz="2400" b="1" dirty="0" smtClean="0">
                <a:solidFill>
                  <a:srgbClr val="336699"/>
                </a:solidFill>
                <a:latin typeface="Comic Sans MS" panose="030F0702030302020204" pitchFamily="66" charset="0"/>
              </a:rPr>
              <a:t>The Offline Separator</a:t>
            </a:r>
          </a:p>
          <a:p>
            <a:r>
              <a:rPr lang="en-GB" altLang="fr-FR" sz="2000" dirty="0" smtClean="0">
                <a:solidFill>
                  <a:srgbClr val="336699"/>
                </a:solidFill>
                <a:latin typeface="Comic Sans MS" panose="030F0702030302020204" pitchFamily="66" charset="0"/>
              </a:rPr>
              <a:t>In </a:t>
            </a:r>
            <a:r>
              <a:rPr lang="en-GB" altLang="fr-FR" sz="2000" smtClean="0">
                <a:solidFill>
                  <a:srgbClr val="336699"/>
                </a:solidFill>
                <a:latin typeface="Comic Sans MS" panose="030F0702030302020204" pitchFamily="66" charset="0"/>
              </a:rPr>
              <a:t>the future</a:t>
            </a:r>
            <a:r>
              <a:rPr lang="en-GB" altLang="fr-FR" sz="2000" dirty="0" smtClean="0">
                <a:solidFill>
                  <a:srgbClr val="336699"/>
                </a:solidFill>
                <a:latin typeface="Comic Sans MS" panose="030F0702030302020204" pitchFamily="66" charset="0"/>
              </a:rPr>
              <a:t>…</a:t>
            </a:r>
            <a:endParaRPr lang="fr-FR" altLang="fr-FR" sz="1200" dirty="0">
              <a:solidFill>
                <a:srgbClr val="336699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691678" y="6021531"/>
            <a:ext cx="6192690" cy="24622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lIns="36000" tIns="0" bIns="0" rtlCol="0">
            <a:spAutoFit/>
          </a:bodyPr>
          <a:lstStyle/>
          <a:p>
            <a:pPr algn="ctr"/>
            <a:r>
              <a:rPr lang="en-GB" sz="1600" smtClean="0"/>
              <a:t>Foreseen layout of ISOLDE offline #2 (courtesy of S. Marzari)</a:t>
            </a:r>
            <a:endParaRPr lang="fr-FR" sz="160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>
            <a:off x="2301559" y="442855"/>
            <a:ext cx="4972927" cy="6192689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5" name="Oval 4"/>
          <p:cNvSpPr/>
          <p:nvPr/>
        </p:nvSpPr>
        <p:spPr>
          <a:xfrm flipH="1">
            <a:off x="6948264" y="3729499"/>
            <a:ext cx="621782" cy="1208906"/>
          </a:xfrm>
          <a:prstGeom prst="ellipse">
            <a:avLst/>
          </a:prstGeom>
          <a:solidFill>
            <a:srgbClr val="FF0000">
              <a:alpha val="25000"/>
            </a:srgbClr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Oval 5"/>
          <p:cNvSpPr/>
          <p:nvPr/>
        </p:nvSpPr>
        <p:spPr>
          <a:xfrm>
            <a:off x="6971123" y="3257539"/>
            <a:ext cx="576064" cy="283007"/>
          </a:xfrm>
          <a:prstGeom prst="ellipse">
            <a:avLst/>
          </a:prstGeom>
          <a:solidFill>
            <a:srgbClr val="0096FF">
              <a:alpha val="25000"/>
            </a:srgbClr>
          </a:solidFill>
          <a:ln w="12700" cap="flat" cmpd="sng" algn="ctr">
            <a:solidFill>
              <a:srgbClr val="0096FF"/>
            </a:solidFill>
            <a:prstDash val="solid"/>
          </a:ln>
          <a:effectLst>
            <a:outerShdw blurRad="50800" dist="63500" dir="2700000" sx="102000" sy="102000" rotWithShape="0">
              <a:srgbClr val="000000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glow" dir="tl"/>
          </a:scene3d>
          <a:sp3d>
            <a:bevelT w="0" h="0"/>
          </a:sp3d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0" cap="none" spc="0" normalizeH="0" baseline="0" noProof="0" smtClean="0">
              <a:ln>
                <a:noFill/>
              </a:ln>
              <a:solidFill>
                <a:srgbClr val="103154"/>
              </a:solidFill>
              <a:effectLst/>
              <a:uLnTx/>
              <a:uFillTx/>
              <a:latin typeface="Corbel"/>
            </a:endParaRPr>
          </a:p>
        </p:txBody>
      </p:sp>
      <p:sp>
        <p:nvSpPr>
          <p:cNvPr id="7" name="Oval 6"/>
          <p:cNvSpPr/>
          <p:nvPr/>
        </p:nvSpPr>
        <p:spPr>
          <a:xfrm>
            <a:off x="6372200" y="2598145"/>
            <a:ext cx="360040" cy="504056"/>
          </a:xfrm>
          <a:prstGeom prst="ellipse">
            <a:avLst/>
          </a:prstGeom>
          <a:solidFill>
            <a:srgbClr val="0096FF">
              <a:alpha val="25000"/>
            </a:srgbClr>
          </a:solidFill>
          <a:ln w="12700" cap="flat" cmpd="sng" algn="ctr">
            <a:solidFill>
              <a:srgbClr val="0096FF"/>
            </a:solidFill>
            <a:prstDash val="solid"/>
          </a:ln>
          <a:effectLst>
            <a:outerShdw blurRad="50800" dist="63500" dir="2700000" sx="102000" sy="102000" rotWithShape="0">
              <a:srgbClr val="000000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glow" dir="tl"/>
          </a:scene3d>
          <a:sp3d>
            <a:bevelT w="0" h="0"/>
          </a:sp3d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0" cap="none" spc="0" normalizeH="0" baseline="0" noProof="0" smtClean="0">
              <a:ln>
                <a:noFill/>
              </a:ln>
              <a:solidFill>
                <a:srgbClr val="103154"/>
              </a:solidFill>
              <a:effectLst/>
              <a:uLnTx/>
              <a:uFillTx/>
              <a:latin typeface="Corbel"/>
            </a:endParaRPr>
          </a:p>
        </p:txBody>
      </p:sp>
      <p:sp>
        <p:nvSpPr>
          <p:cNvPr id="8" name="Oval 7"/>
          <p:cNvSpPr/>
          <p:nvPr/>
        </p:nvSpPr>
        <p:spPr>
          <a:xfrm>
            <a:off x="6849894" y="2492896"/>
            <a:ext cx="720152" cy="714554"/>
          </a:xfrm>
          <a:prstGeom prst="ellipse">
            <a:avLst/>
          </a:prstGeom>
          <a:solidFill>
            <a:srgbClr val="92D050">
              <a:alpha val="25000"/>
            </a:srgbClr>
          </a:solidFill>
          <a:ln w="12700"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Oval 8"/>
          <p:cNvSpPr/>
          <p:nvPr/>
        </p:nvSpPr>
        <p:spPr>
          <a:xfrm>
            <a:off x="4054227" y="2504619"/>
            <a:ext cx="1440160" cy="413068"/>
          </a:xfrm>
          <a:prstGeom prst="ellipse">
            <a:avLst/>
          </a:prstGeom>
          <a:solidFill>
            <a:srgbClr val="FFFF66">
              <a:alpha val="24706"/>
            </a:srgbClr>
          </a:solidFill>
          <a:ln w="12700" cap="flat" cmpd="sng" algn="ctr">
            <a:solidFill>
              <a:srgbClr val="FFFF00"/>
            </a:solidFill>
            <a:prstDash val="solid"/>
          </a:ln>
          <a:effectLst>
            <a:outerShdw blurRad="50800" dist="63500" dir="2700000" sx="102000" sy="102000" rotWithShape="0">
              <a:srgbClr val="000000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glow" dir="tl"/>
          </a:scene3d>
          <a:sp3d>
            <a:bevelT w="0" h="0"/>
          </a:sp3d>
        </p:spPr>
        <p:txBody>
          <a:bodyPr wrap="none"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600" b="0" i="0" u="none" strike="noStrike" kern="0" cap="none" spc="0" normalizeH="0" baseline="0" noProof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orbel"/>
            </a:endParaRPr>
          </a:p>
        </p:txBody>
      </p:sp>
    </p:spTree>
    <p:extLst>
      <p:ext uri="{BB962C8B-B14F-4D97-AF65-F5344CB8AC3E}">
        <p14:creationId xmlns:p14="http://schemas.microsoft.com/office/powerpoint/2010/main" val="117275834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\\cern.ch\dfs\Users\m\maugusti\Desktop\dossier presentation\hrs_sepoct_X_2e-4.pn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23528" y="769365"/>
            <a:ext cx="4440088" cy="5467947"/>
          </a:xfrm>
          <a:prstGeom prst="rect">
            <a:avLst/>
          </a:prstGeom>
          <a:noFill/>
          <a:ln w="1270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350442" y="-4737"/>
            <a:ext cx="4785284" cy="7694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GB" altLang="fr-FR" sz="2400" b="1" dirty="0" smtClean="0">
                <a:solidFill>
                  <a:srgbClr val="336699"/>
                </a:solidFill>
                <a:latin typeface="Comic Sans MS" panose="030F0702030302020204" pitchFamily="66" charset="0"/>
              </a:rPr>
              <a:t>The High Resolution Separator</a:t>
            </a:r>
          </a:p>
          <a:p>
            <a:r>
              <a:rPr lang="en-GB" altLang="fr-FR" sz="2000" dirty="0" smtClean="0">
                <a:solidFill>
                  <a:srgbClr val="336699"/>
                </a:solidFill>
                <a:latin typeface="Comic Sans MS" panose="030F0702030302020204" pitchFamily="66" charset="0"/>
              </a:rPr>
              <a:t>Optical simulations</a:t>
            </a:r>
            <a:endParaRPr lang="fr-FR" altLang="fr-FR" sz="1200" dirty="0">
              <a:solidFill>
                <a:srgbClr val="336699"/>
              </a:solidFill>
              <a:latin typeface="Comic Sans MS" panose="030F0702030302020204" pitchFamily="66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2694553" y="980728"/>
            <a:ext cx="941343" cy="64807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4860033" y="620688"/>
            <a:ext cx="4270848" cy="3970328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ct val="0"/>
              </a:spcBef>
              <a:buFont typeface="Wingdings" panose="05000000000000000000" pitchFamily="2" charset="2"/>
              <a:buChar char="ü"/>
            </a:pPr>
            <a:r>
              <a:rPr lang="en-GB" sz="2000" b="1">
                <a:solidFill>
                  <a:srgbClr val="336699"/>
                </a:solidFill>
                <a:latin typeface="Comic Sans MS" panose="030F0702030302020204" pitchFamily="66" charset="0"/>
              </a:rPr>
              <a:t>source of emittance  </a:t>
            </a:r>
            <a:br>
              <a:rPr lang="en-GB" sz="2000" b="1">
                <a:solidFill>
                  <a:srgbClr val="336699"/>
                </a:solidFill>
                <a:latin typeface="Comic Sans MS" panose="030F0702030302020204" pitchFamily="66" charset="0"/>
              </a:rPr>
            </a:br>
            <a:r>
              <a:rPr lang="el-GR" sz="2000" b="1">
                <a:solidFill>
                  <a:srgbClr val="336699"/>
                </a:solidFill>
                <a:latin typeface="Comic Sans MS" panose="030F0702030302020204" pitchFamily="66" charset="0"/>
              </a:rPr>
              <a:t>ε</a:t>
            </a:r>
            <a:r>
              <a:rPr lang="en-GB" sz="2000" b="1" smtClean="0">
                <a:solidFill>
                  <a:srgbClr val="336699"/>
                </a:solidFill>
                <a:latin typeface="Comic Sans MS" panose="030F0702030302020204" pitchFamily="66" charset="0"/>
              </a:rPr>
              <a:t>=20</a:t>
            </a:r>
            <a:r>
              <a:rPr lang="el-GR" sz="2000" b="1" smtClean="0">
                <a:solidFill>
                  <a:srgbClr val="336699"/>
                </a:solidFill>
                <a:latin typeface="Comic Sans MS" panose="030F0702030302020204" pitchFamily="66" charset="0"/>
              </a:rPr>
              <a:t>π</a:t>
            </a:r>
            <a:r>
              <a:rPr lang="en-GB" sz="2000" b="1" smtClean="0">
                <a:solidFill>
                  <a:srgbClr val="336699"/>
                </a:solidFill>
                <a:latin typeface="Comic Sans MS" panose="030F0702030302020204" pitchFamily="66" charset="0"/>
              </a:rPr>
              <a:t> </a:t>
            </a:r>
            <a:r>
              <a:rPr lang="en-GB" sz="2000" b="1">
                <a:solidFill>
                  <a:srgbClr val="336699"/>
                </a:solidFill>
                <a:latin typeface="Comic Sans MS" panose="030F0702030302020204" pitchFamily="66" charset="0"/>
              </a:rPr>
              <a:t>mm.mrad</a:t>
            </a:r>
            <a:endParaRPr lang="en-GB" sz="2000" b="1">
              <a:solidFill>
                <a:srgbClr val="336699"/>
              </a:solidFill>
              <a:latin typeface="Comic Sans MS" panose="030F0702030302020204" pitchFamily="66" charset="0"/>
              <a:cs typeface="Arial" charset="0"/>
            </a:endParaRPr>
          </a:p>
          <a:p>
            <a:pPr marL="0" indent="0">
              <a:spcBef>
                <a:spcPct val="0"/>
              </a:spcBef>
              <a:buNone/>
            </a:pPr>
            <a:endParaRPr lang="en-GB" sz="2000" smtClean="0">
              <a:solidFill>
                <a:srgbClr val="336699"/>
              </a:solidFill>
              <a:latin typeface="Comic Sans MS" panose="030F0702030302020204" pitchFamily="66" charset="0"/>
              <a:cs typeface="Arial" charset="0"/>
            </a:endParaRPr>
          </a:p>
          <a:p>
            <a:pPr>
              <a:spcBef>
                <a:spcPct val="0"/>
              </a:spcBef>
              <a:buFont typeface="Wingdings" panose="05000000000000000000" pitchFamily="2" charset="2"/>
              <a:buChar char="ü"/>
            </a:pPr>
            <a:r>
              <a:rPr lang="en-GB" sz="2000" smtClean="0">
                <a:solidFill>
                  <a:srgbClr val="336699"/>
                </a:solidFill>
                <a:latin typeface="Comic Sans MS" panose="030F0702030302020204" pitchFamily="66" charset="0"/>
                <a:cs typeface="Arial" charset="0"/>
              </a:rPr>
              <a:t>Considered </a:t>
            </a:r>
            <a:r>
              <a:rPr lang="en-GB" sz="2000" dirty="0" smtClean="0">
                <a:solidFill>
                  <a:srgbClr val="336699"/>
                </a:solidFill>
                <a:latin typeface="Comic Sans MS" panose="030F0702030302020204" pitchFamily="66" charset="0"/>
                <a:cs typeface="Arial" charset="0"/>
              </a:rPr>
              <a:t>masses </a:t>
            </a:r>
            <a:r>
              <a:rPr lang="en-GB" sz="2000" dirty="0">
                <a:solidFill>
                  <a:srgbClr val="336699"/>
                </a:solidFill>
                <a:latin typeface="Comic Sans MS" panose="030F0702030302020204" pitchFamily="66" charset="0"/>
                <a:cs typeface="Arial" charset="0"/>
              </a:rPr>
              <a:t>: </a:t>
            </a:r>
          </a:p>
          <a:p>
            <a:pPr lvl="1">
              <a:spcBef>
                <a:spcPct val="0"/>
              </a:spcBef>
              <a:buFont typeface="Arial"/>
              <a:buChar char="•"/>
            </a:pPr>
            <a:r>
              <a:rPr lang="en-GB" sz="1800" dirty="0">
                <a:solidFill>
                  <a:srgbClr val="336699"/>
                </a:solidFill>
                <a:latin typeface="Comic Sans MS" panose="030F0702030302020204" pitchFamily="66" charset="0"/>
                <a:cs typeface="Arial" charset="0"/>
              </a:rPr>
              <a:t>M</a:t>
            </a:r>
            <a:r>
              <a:rPr lang="en-GB" sz="1800" baseline="-25000" dirty="0">
                <a:solidFill>
                  <a:srgbClr val="336699"/>
                </a:solidFill>
                <a:latin typeface="Comic Sans MS" panose="030F0702030302020204" pitchFamily="66" charset="0"/>
                <a:cs typeface="Arial" charset="0"/>
              </a:rPr>
              <a:t>0</a:t>
            </a:r>
            <a:r>
              <a:rPr lang="en-GB" sz="1800" dirty="0">
                <a:solidFill>
                  <a:srgbClr val="336699"/>
                </a:solidFill>
                <a:latin typeface="Comic Sans MS" panose="030F0702030302020204" pitchFamily="66" charset="0"/>
                <a:cs typeface="Arial" charset="0"/>
              </a:rPr>
              <a:t>=100</a:t>
            </a:r>
          </a:p>
          <a:p>
            <a:pPr lvl="1">
              <a:spcBef>
                <a:spcPct val="0"/>
              </a:spcBef>
              <a:buFont typeface="Arial"/>
              <a:buChar char="•"/>
            </a:pPr>
            <a:r>
              <a:rPr lang="en-GB" sz="1800" dirty="0">
                <a:solidFill>
                  <a:srgbClr val="FF0000"/>
                </a:solidFill>
                <a:latin typeface="Comic Sans MS" panose="030F0702030302020204" pitchFamily="66" charset="0"/>
                <a:cs typeface="Arial" charset="0"/>
              </a:rPr>
              <a:t>M</a:t>
            </a:r>
            <a:r>
              <a:rPr lang="en-GB" sz="1800" baseline="-25000" dirty="0">
                <a:solidFill>
                  <a:srgbClr val="FF0000"/>
                </a:solidFill>
                <a:latin typeface="Comic Sans MS" panose="030F0702030302020204" pitchFamily="66" charset="0"/>
                <a:cs typeface="Arial" charset="0"/>
              </a:rPr>
              <a:t>1</a:t>
            </a:r>
            <a:r>
              <a:rPr lang="en-GB" sz="1800" dirty="0">
                <a:solidFill>
                  <a:srgbClr val="FF0000"/>
                </a:solidFill>
                <a:latin typeface="Comic Sans MS" panose="030F0702030302020204" pitchFamily="66" charset="0"/>
                <a:cs typeface="Arial" charset="0"/>
              </a:rPr>
              <a:t>=100.02</a:t>
            </a:r>
          </a:p>
          <a:p>
            <a:pPr lvl="1">
              <a:spcBef>
                <a:spcPct val="0"/>
              </a:spcBef>
              <a:buFont typeface="Arial"/>
              <a:buChar char="•"/>
            </a:pPr>
            <a:r>
              <a:rPr lang="en-GB" sz="1800" dirty="0" smtClean="0">
                <a:solidFill>
                  <a:srgbClr val="0070C0"/>
                </a:solidFill>
                <a:latin typeface="Comic Sans MS" panose="030F0702030302020204" pitchFamily="66" charset="0"/>
                <a:cs typeface="Arial" charset="0"/>
              </a:rPr>
              <a:t>M</a:t>
            </a:r>
            <a:r>
              <a:rPr lang="en-GB" sz="1800" baseline="-25000" dirty="0" smtClean="0">
                <a:solidFill>
                  <a:srgbClr val="0070C0"/>
                </a:solidFill>
                <a:latin typeface="Comic Sans MS" panose="030F0702030302020204" pitchFamily="66" charset="0"/>
                <a:cs typeface="Arial" charset="0"/>
              </a:rPr>
              <a:t>2</a:t>
            </a:r>
            <a:r>
              <a:rPr lang="en-GB" sz="1800" dirty="0" smtClean="0">
                <a:solidFill>
                  <a:srgbClr val="0070C0"/>
                </a:solidFill>
                <a:latin typeface="Comic Sans MS" panose="030F0702030302020204" pitchFamily="66" charset="0"/>
                <a:cs typeface="Arial" charset="0"/>
              </a:rPr>
              <a:t>=</a:t>
            </a:r>
            <a:r>
              <a:rPr lang="en-GB" sz="1800" dirty="0">
                <a:solidFill>
                  <a:srgbClr val="0070C0"/>
                </a:solidFill>
                <a:latin typeface="Comic Sans MS" panose="030F0702030302020204" pitchFamily="66" charset="0"/>
                <a:cs typeface="Arial" charset="0"/>
              </a:rPr>
              <a:t>99.98</a:t>
            </a:r>
          </a:p>
          <a:p>
            <a:pPr marL="0" indent="0">
              <a:spcBef>
                <a:spcPct val="0"/>
              </a:spcBef>
              <a:buNone/>
            </a:pPr>
            <a:endParaRPr lang="en-US" sz="2000" dirty="0">
              <a:solidFill>
                <a:srgbClr val="336699"/>
              </a:solidFill>
              <a:latin typeface="Comic Sans MS" panose="030F0702030302020204" pitchFamily="66" charset="0"/>
              <a:cs typeface="Arial" charset="0"/>
            </a:endParaRPr>
          </a:p>
          <a:p>
            <a:pPr>
              <a:spcBef>
                <a:spcPct val="0"/>
              </a:spcBef>
              <a:buFont typeface="Wingdings" panose="05000000000000000000" pitchFamily="2" charset="2"/>
              <a:buChar char="ü"/>
            </a:pPr>
            <a:r>
              <a:rPr lang="en-US" sz="2000" dirty="0">
                <a:solidFill>
                  <a:srgbClr val="336699"/>
                </a:solidFill>
                <a:latin typeface="Comic Sans MS" panose="030F0702030302020204" pitchFamily="66" charset="0"/>
                <a:cs typeface="Arial" charset="0"/>
              </a:rPr>
              <a:t>Computation performed at 3rd </a:t>
            </a:r>
            <a:r>
              <a:rPr lang="en-US" sz="2000" dirty="0" smtClean="0">
                <a:solidFill>
                  <a:srgbClr val="336699"/>
                </a:solidFill>
                <a:latin typeface="Comic Sans MS" panose="030F0702030302020204" pitchFamily="66" charset="0"/>
                <a:cs typeface="Arial" charset="0"/>
              </a:rPr>
              <a:t>order</a:t>
            </a:r>
          </a:p>
          <a:p>
            <a:pPr>
              <a:spcBef>
                <a:spcPct val="0"/>
              </a:spcBef>
              <a:buFont typeface="Wingdings" charset="2"/>
              <a:buChar char="ü"/>
            </a:pPr>
            <a:endParaRPr lang="en-US" sz="2000" smtClean="0">
              <a:solidFill>
                <a:srgbClr val="336699"/>
              </a:solidFill>
              <a:latin typeface="Comic Sans MS" panose="030F0702030302020204" pitchFamily="66" charset="0"/>
              <a:cs typeface="Arial" charset="0"/>
            </a:endParaRPr>
          </a:p>
          <a:p>
            <a:pPr>
              <a:spcBef>
                <a:spcPct val="0"/>
              </a:spcBef>
              <a:buFont typeface="Wingdings" charset="2"/>
              <a:buChar char="ü"/>
            </a:pPr>
            <a:r>
              <a:rPr lang="en-US" sz="2000" smtClean="0">
                <a:solidFill>
                  <a:srgbClr val="336699"/>
                </a:solidFill>
                <a:latin typeface="Comic Sans MS" panose="030F0702030302020204" pitchFamily="66" charset="0"/>
                <a:cs typeface="Arial" charset="0"/>
              </a:rPr>
              <a:t>Dispersion D=2700mm</a:t>
            </a:r>
          </a:p>
          <a:p>
            <a:pPr>
              <a:spcBef>
                <a:spcPct val="0"/>
              </a:spcBef>
              <a:buFont typeface="Wingdings" charset="2"/>
              <a:buChar char="ü"/>
            </a:pPr>
            <a:endParaRPr lang="en-US" sz="2000" dirty="0">
              <a:solidFill>
                <a:srgbClr val="336699"/>
              </a:solidFill>
              <a:latin typeface="Comic Sans MS" panose="030F0702030302020204" pitchFamily="66" charset="0"/>
              <a:cs typeface="Arial" charset="0"/>
            </a:endParaRPr>
          </a:p>
          <a:p>
            <a:pPr>
              <a:spcBef>
                <a:spcPct val="0"/>
              </a:spcBef>
              <a:buFont typeface="Wingdings" charset="2"/>
              <a:buChar char="ü"/>
            </a:pPr>
            <a:r>
              <a:rPr lang="en-GB" sz="2000" dirty="0">
                <a:solidFill>
                  <a:srgbClr val="336699"/>
                </a:solidFill>
                <a:latin typeface="Comic Sans MS" panose="030F0702030302020204" pitchFamily="66" charset="0"/>
                <a:cs typeface="Arial" charset="0"/>
              </a:rPr>
              <a:t>Resolving power </a:t>
            </a:r>
            <a:r>
              <a:rPr lang="en-GB" sz="2000" dirty="0" smtClean="0">
                <a:solidFill>
                  <a:srgbClr val="336699"/>
                </a:solidFill>
                <a:latin typeface="Comic Sans MS" panose="030F0702030302020204" pitchFamily="66" charset="0"/>
                <a:cs typeface="Arial" charset="0"/>
              </a:rPr>
              <a:t>:</a:t>
            </a:r>
            <a:br>
              <a:rPr lang="en-GB" sz="2000" dirty="0" smtClean="0">
                <a:solidFill>
                  <a:srgbClr val="336699"/>
                </a:solidFill>
                <a:latin typeface="Comic Sans MS" panose="030F0702030302020204" pitchFamily="66" charset="0"/>
                <a:cs typeface="Arial" charset="0"/>
              </a:rPr>
            </a:br>
            <a:r>
              <a:rPr lang="en-GB" sz="2000" dirty="0" smtClean="0">
                <a:solidFill>
                  <a:srgbClr val="336699"/>
                </a:solidFill>
                <a:latin typeface="Comic Sans MS" panose="030F0702030302020204" pitchFamily="66" charset="0"/>
                <a:cs typeface="Arial" charset="0"/>
              </a:rPr>
              <a:t>R</a:t>
            </a:r>
            <a:r>
              <a:rPr lang="en-GB" sz="2000" dirty="0">
                <a:solidFill>
                  <a:srgbClr val="336699"/>
                </a:solidFill>
                <a:latin typeface="Comic Sans MS" panose="030F0702030302020204" pitchFamily="66" charset="0"/>
                <a:cs typeface="Arial" charset="0"/>
              </a:rPr>
              <a:t>=M/</a:t>
            </a:r>
            <a:r>
              <a:rPr lang="en-US" sz="2000">
                <a:solidFill>
                  <a:srgbClr val="336699"/>
                </a:solidFill>
                <a:latin typeface="Comic Sans MS" panose="030F0702030302020204" pitchFamily="66" charset="0"/>
                <a:cs typeface="Arial" charset="0"/>
              </a:rPr>
              <a:t>ΔM=</a:t>
            </a:r>
            <a:r>
              <a:rPr lang="en-GB" sz="2000" smtClean="0">
                <a:solidFill>
                  <a:srgbClr val="336699"/>
                </a:solidFill>
                <a:latin typeface="Comic Sans MS" panose="030F0702030302020204" pitchFamily="66" charset="0"/>
                <a:cs typeface="Arial" charset="0"/>
              </a:rPr>
              <a:t>5000</a:t>
            </a:r>
            <a:endParaRPr lang="en-GB" sz="2000" dirty="0">
              <a:solidFill>
                <a:srgbClr val="336699"/>
              </a:solidFill>
              <a:latin typeface="Comic Sans MS" panose="030F0702030302020204" pitchFamily="66" charset="0"/>
              <a:cs typeface="Arial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23528" y="6237312"/>
            <a:ext cx="4440088" cy="370477"/>
          </a:xfrm>
          <a:prstGeom prst="rect">
            <a:avLst/>
          </a:prstGeom>
          <a:solidFill>
            <a:schemeClr val="bg1"/>
          </a:solidFill>
          <a:ln w="0">
            <a:solidFill>
              <a:schemeClr val="tx1"/>
            </a:solidFill>
          </a:ln>
        </p:spPr>
        <p:txBody>
          <a:bodyPr wrap="square" lIns="92574" tIns="46287" rIns="92574" bIns="46287" rtlCol="0">
            <a:spAutoFit/>
          </a:bodyPr>
          <a:lstStyle/>
          <a:p>
            <a:pPr algn="ctr">
              <a:buClr>
                <a:srgbClr val="222BA0"/>
              </a:buClr>
              <a:buSzPct val="80000"/>
            </a:pPr>
            <a:r>
              <a:rPr lang="en-GB" dirty="0" smtClean="0">
                <a:cs typeface="Lucida Bright"/>
              </a:rPr>
              <a:t>Octave computation of the current HRS</a:t>
            </a:r>
            <a:endParaRPr lang="en-US" dirty="0">
              <a:cs typeface="Lucida Bright"/>
            </a:endParaRPr>
          </a:p>
        </p:txBody>
      </p:sp>
      <p:pic>
        <p:nvPicPr>
          <p:cNvPr id="8" name="Picture 7" descr="\\cern.ch\dfs\Users\m\maugusti\Documents\My Pictures\hrs optic above clean.pn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148064" y="4591016"/>
            <a:ext cx="3600400" cy="1940936"/>
          </a:xfrm>
          <a:prstGeom prst="rect">
            <a:avLst/>
          </a:prstGeom>
          <a:noFill/>
          <a:ln w="1270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12"/>
          <p:cNvSpPr txBox="1"/>
          <p:nvPr/>
        </p:nvSpPr>
        <p:spPr>
          <a:xfrm>
            <a:off x="5148064" y="6535232"/>
            <a:ext cx="3600400" cy="278144"/>
          </a:xfrm>
          <a:prstGeom prst="rect">
            <a:avLst/>
          </a:prstGeom>
          <a:solidFill>
            <a:srgbClr val="FFFFFF"/>
          </a:solidFill>
          <a:ln w="3175">
            <a:solidFill>
              <a:srgbClr val="103154"/>
            </a:solidFill>
          </a:ln>
        </p:spPr>
        <p:txBody>
          <a:bodyPr wrap="square" lIns="92574" tIns="46287" rIns="92574" bIns="46287" rtlCol="0">
            <a:spAutoFit/>
          </a:bodyPr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22BA0"/>
              </a:buClr>
              <a:buSzPct val="80000"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 smtClean="0">
                <a:ln>
                  <a:noFill/>
                </a:ln>
                <a:solidFill>
                  <a:srgbClr val="103154"/>
                </a:solidFill>
                <a:effectLst/>
                <a:uLnTx/>
                <a:uFillTx/>
                <a:latin typeface="Corbel"/>
                <a:cs typeface="Lucida Bright"/>
              </a:rPr>
              <a:t>Optical layout</a:t>
            </a:r>
            <a:r>
              <a:rPr kumimoji="0" lang="en-US" sz="1200" b="1" i="0" u="none" strike="noStrike" kern="0" cap="none" spc="0" normalizeH="0" noProof="0" dirty="0" smtClean="0">
                <a:ln>
                  <a:noFill/>
                </a:ln>
                <a:solidFill>
                  <a:srgbClr val="103154"/>
                </a:solidFill>
                <a:effectLst/>
                <a:uLnTx/>
                <a:uFillTx/>
                <a:latin typeface="Corbel"/>
                <a:cs typeface="Lucida Bright"/>
              </a:rPr>
              <a:t> of HRS (courtesy of T. Giles)</a:t>
            </a:r>
            <a:endParaRPr kumimoji="0" lang="en-US" sz="1200" b="1" i="0" u="none" strike="noStrike" kern="0" cap="none" spc="0" normalizeH="0" baseline="0" noProof="0" dirty="0">
              <a:ln>
                <a:noFill/>
              </a:ln>
              <a:solidFill>
                <a:srgbClr val="103154"/>
              </a:solidFill>
              <a:effectLst/>
              <a:uLnTx/>
              <a:uFillTx/>
              <a:latin typeface="Corbel"/>
              <a:cs typeface="Lucida Bright"/>
            </a:endParaRPr>
          </a:p>
        </p:txBody>
      </p:sp>
    </p:spTree>
    <p:extLst>
      <p:ext uri="{BB962C8B-B14F-4D97-AF65-F5344CB8AC3E}">
        <p14:creationId xmlns:p14="http://schemas.microsoft.com/office/powerpoint/2010/main" val="31363876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"/>
          <p:cNvSpPr txBox="1">
            <a:spLocks noChangeArrowheads="1"/>
          </p:cNvSpPr>
          <p:nvPr/>
        </p:nvSpPr>
        <p:spPr bwMode="auto">
          <a:xfrm>
            <a:off x="350442" y="-4737"/>
            <a:ext cx="3573414" cy="7694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GB" altLang="fr-FR" sz="2400" b="1" smtClean="0">
                <a:solidFill>
                  <a:srgbClr val="336699"/>
                </a:solidFill>
                <a:latin typeface="Comic Sans MS" panose="030F0702030302020204" pitchFamily="66" charset="0"/>
              </a:rPr>
              <a:t>The Offline Separator</a:t>
            </a:r>
          </a:p>
          <a:p>
            <a:r>
              <a:rPr lang="en-GB" sz="2000">
                <a:solidFill>
                  <a:srgbClr val="336699"/>
                </a:solidFill>
                <a:latin typeface="Comic Sans MS" panose="030F0702030302020204" pitchFamily="66" charset="0"/>
              </a:rPr>
              <a:t>Frame for </a:t>
            </a:r>
            <a:r>
              <a:rPr lang="en-GB" sz="2000" smtClean="0">
                <a:solidFill>
                  <a:srgbClr val="336699"/>
                </a:solidFill>
                <a:latin typeface="Comic Sans MS" panose="030F0702030302020204" pitchFamily="66" charset="0"/>
              </a:rPr>
              <a:t>characterization</a:t>
            </a:r>
            <a:endParaRPr lang="fr-FR" altLang="fr-FR" sz="2000">
              <a:solidFill>
                <a:srgbClr val="336699"/>
              </a:solidFill>
              <a:latin typeface="Comic Sans MS" panose="030F0702030302020204" pitchFamily="66" charset="0"/>
            </a:endParaRPr>
          </a:p>
        </p:txBody>
      </p:sp>
      <p:pic>
        <p:nvPicPr>
          <p:cNvPr id="4098" name="Picture 2" descr="\\cern.ch\dfs\Users\m\maugusti\Desktop\offline pics\offline 17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88327" y="0"/>
            <a:ext cx="1255673" cy="8367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5400000">
            <a:off x="1747206" y="174407"/>
            <a:ext cx="5221235" cy="73411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2400944" y="2204864"/>
            <a:ext cx="13789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Magnet case</a:t>
            </a:r>
            <a:endParaRPr lang="en-GB" dirty="0"/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3588618" y="2542037"/>
            <a:ext cx="191294" cy="31089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5796136" y="3469650"/>
            <a:ext cx="18245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Vacuum chamber</a:t>
            </a:r>
            <a:endParaRPr lang="en-GB" dirty="0"/>
          </a:p>
        </p:txBody>
      </p:sp>
      <p:cxnSp>
        <p:nvCxnSpPr>
          <p:cNvPr id="10" name="Straight Arrow Connector 9"/>
          <p:cNvCxnSpPr>
            <a:stCxn id="9" idx="0"/>
          </p:cNvCxnSpPr>
          <p:nvPr/>
        </p:nvCxnSpPr>
        <p:spPr>
          <a:xfrm flipH="1" flipV="1">
            <a:off x="6156176" y="2492896"/>
            <a:ext cx="552229" cy="97675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1852381" y="4149080"/>
            <a:ext cx="156749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Magnet symmetry line</a:t>
            </a:r>
            <a:endParaRPr lang="en-GB" dirty="0"/>
          </a:p>
        </p:txBody>
      </p:sp>
      <p:cxnSp>
        <p:nvCxnSpPr>
          <p:cNvPr id="12" name="Straight Arrow Connector 11"/>
          <p:cNvCxnSpPr>
            <a:stCxn id="11" idx="2"/>
          </p:cNvCxnSpPr>
          <p:nvPr/>
        </p:nvCxnSpPr>
        <p:spPr>
          <a:xfrm flipH="1">
            <a:off x="2444251" y="4795411"/>
            <a:ext cx="191876" cy="55469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3947173" y="5342359"/>
            <a:ext cx="4572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 flipV="1">
            <a:off x="3928123" y="5348709"/>
            <a:ext cx="76200" cy="4536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 flipV="1">
            <a:off x="4004323" y="5348709"/>
            <a:ext cx="76200" cy="4536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 flipV="1">
            <a:off x="4080523" y="5348709"/>
            <a:ext cx="76200" cy="4536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V="1">
            <a:off x="4156723" y="5348709"/>
            <a:ext cx="76200" cy="4536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flipV="1">
            <a:off x="4232923" y="5348709"/>
            <a:ext cx="76200" cy="4536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V="1">
            <a:off x="4309123" y="5348709"/>
            <a:ext cx="76200" cy="4536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4572000" y="5134168"/>
            <a:ext cx="274434" cy="369332"/>
          </a:xfrm>
          <a:prstGeom prst="rect">
            <a:avLst/>
          </a:prstGeom>
          <a:solidFill>
            <a:schemeClr val="bg1">
              <a:alpha val="70000"/>
            </a:schemeClr>
          </a:solidFill>
          <a:ln w="9525">
            <a:noFill/>
          </a:ln>
        </p:spPr>
        <p:txBody>
          <a:bodyPr wrap="none" rtlCol="0">
            <a:spAutoFit/>
          </a:bodyPr>
          <a:lstStyle/>
          <a:p>
            <a:r>
              <a:rPr lang="en-GB" dirty="0" smtClean="0"/>
              <a:t>s</a:t>
            </a:r>
            <a:endParaRPr lang="en-GB" dirty="0"/>
          </a:p>
        </p:txBody>
      </p:sp>
      <p:cxnSp>
        <p:nvCxnSpPr>
          <p:cNvPr id="21" name="Straight Connector 20"/>
          <p:cNvCxnSpPr>
            <a:cxnSpLocks noChangeAspect="1"/>
          </p:cNvCxnSpPr>
          <p:nvPr/>
        </p:nvCxnSpPr>
        <p:spPr>
          <a:xfrm flipV="1">
            <a:off x="4997390" y="2371077"/>
            <a:ext cx="1062000" cy="106200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3709453" y="1547500"/>
            <a:ext cx="16466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mtClean="0"/>
              <a:t>Magnet flange</a:t>
            </a:r>
            <a:endParaRPr lang="en-GB" dirty="0"/>
          </a:p>
        </p:txBody>
      </p:sp>
      <p:cxnSp>
        <p:nvCxnSpPr>
          <p:cNvPr id="24" name="Straight Arrow Connector 23"/>
          <p:cNvCxnSpPr/>
          <p:nvPr/>
        </p:nvCxnSpPr>
        <p:spPr>
          <a:xfrm>
            <a:off x="5356058" y="1747689"/>
            <a:ext cx="430812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28" name="Picture 3" descr="\\cern.ch\dfs\Users\m\maugusti\Desktop\offline pics\offline 22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7157" y="908720"/>
            <a:ext cx="1127652" cy="1692294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882571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"/>
          <p:cNvSpPr txBox="1">
            <a:spLocks noChangeArrowheads="1"/>
          </p:cNvSpPr>
          <p:nvPr/>
        </p:nvSpPr>
        <p:spPr bwMode="auto">
          <a:xfrm>
            <a:off x="350442" y="-4737"/>
            <a:ext cx="5182829" cy="7694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GB" altLang="fr-FR" sz="2400" b="1" smtClean="0">
                <a:solidFill>
                  <a:srgbClr val="336699"/>
                </a:solidFill>
                <a:latin typeface="Comic Sans MS" panose="030F0702030302020204" pitchFamily="66" charset="0"/>
              </a:rPr>
              <a:t>The Offline Separator</a:t>
            </a:r>
          </a:p>
          <a:p>
            <a:pPr marL="342900" indent="-342900">
              <a:buClr>
                <a:srgbClr val="FF0000"/>
              </a:buClr>
              <a:buFont typeface="Wingdings" charset="2"/>
              <a:buChar char="Ø"/>
            </a:pPr>
            <a:r>
              <a:rPr lang="en-GB" altLang="fr-FR" sz="2000">
                <a:solidFill>
                  <a:srgbClr val="336699"/>
                </a:solidFill>
                <a:latin typeface="Comic Sans MS" panose="030F0702030302020204" pitchFamily="66" charset="0"/>
              </a:rPr>
              <a:t>0D characterization of dipole magnet</a:t>
            </a:r>
            <a:endParaRPr lang="fr-FR" altLang="fr-FR" sz="1100" dirty="0">
              <a:solidFill>
                <a:srgbClr val="336699"/>
              </a:solidFill>
              <a:latin typeface="Comic Sans MS" panose="030F0702030302020204" pitchFamily="66" charset="0"/>
            </a:endParaRPr>
          </a:p>
        </p:txBody>
      </p:sp>
      <p:sp>
        <p:nvSpPr>
          <p:cNvPr id="9" name="Text Box 2"/>
          <p:cNvSpPr txBox="1">
            <a:spLocks noChangeArrowheads="1"/>
          </p:cNvSpPr>
          <p:nvPr/>
        </p:nvSpPr>
        <p:spPr bwMode="auto">
          <a:xfrm>
            <a:off x="683568" y="5445224"/>
            <a:ext cx="5287025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342900" indent="-342900">
              <a:buClr>
                <a:srgbClr val="FF0000"/>
              </a:buClr>
              <a:buFont typeface="Wingdings" charset="2"/>
              <a:buChar char="Ø"/>
            </a:pPr>
            <a:r>
              <a:rPr lang="en-GB" altLang="fr-FR" sz="2000" b="1" smtClean="0">
                <a:solidFill>
                  <a:srgbClr val="336699"/>
                </a:solidFill>
                <a:latin typeface="Comic Sans MS" panose="030F0702030302020204" pitchFamily="66" charset="0"/>
              </a:rPr>
              <a:t>Use of a Hall (teslameter) probe and </a:t>
            </a:r>
            <a:br>
              <a:rPr lang="en-GB" altLang="fr-FR" sz="2000" b="1" smtClean="0">
                <a:solidFill>
                  <a:srgbClr val="336699"/>
                </a:solidFill>
                <a:latin typeface="Comic Sans MS" panose="030F0702030302020204" pitchFamily="66" charset="0"/>
              </a:rPr>
            </a:br>
            <a:r>
              <a:rPr lang="en-GB" altLang="fr-FR" sz="2000" b="1" smtClean="0">
                <a:solidFill>
                  <a:srgbClr val="336699"/>
                </a:solidFill>
                <a:latin typeface="Comic Sans MS" panose="030F0702030302020204" pitchFamily="66" charset="0"/>
              </a:rPr>
              <a:t>a polycarbonate frame</a:t>
            </a:r>
            <a:endParaRPr lang="fr-FR" altLang="fr-FR" sz="1100" dirty="0">
              <a:solidFill>
                <a:srgbClr val="336699"/>
              </a:solidFill>
              <a:latin typeface="Comic Sans MS" panose="030F0702030302020204" pitchFamily="66" charset="0"/>
            </a:endParaRPr>
          </a:p>
        </p:txBody>
      </p:sp>
      <p:pic>
        <p:nvPicPr>
          <p:cNvPr id="3075" name="Picture 3" descr="\\cern.ch\dfs\Users\m\maugusti\Desktop\offline_mag_characterization.pn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137" t="1779" b="3017"/>
          <a:stretch/>
        </p:blipFill>
        <p:spPr bwMode="auto">
          <a:xfrm>
            <a:off x="323528" y="847700"/>
            <a:ext cx="8189368" cy="4381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 descr="\\cern.ch\dfs\Users\m\maugusti\Desktop\offline pics\offline 17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88327" y="0"/>
            <a:ext cx="1255673" cy="8367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849482" y="3356992"/>
            <a:ext cx="26052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smtClean="0"/>
              <a:t>m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1681792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-5857588" y="388192"/>
            <a:ext cx="2870388" cy="3325580"/>
          </a:xfrm>
          <a:prstGeom prst="rect">
            <a:avLst/>
          </a:prstGeom>
          <a:solidFill>
            <a:srgbClr val="F1B015">
              <a:alpha val="29000"/>
            </a:srgbClr>
          </a:solidFill>
          <a:ln w="12700">
            <a:solidFill>
              <a:srgbClr val="103154"/>
            </a:solidFill>
          </a:ln>
        </p:spPr>
      </p:pic>
      <p:sp>
        <p:nvSpPr>
          <p:cNvPr id="6" name="TextBox 5"/>
          <p:cNvSpPr txBox="1"/>
          <p:nvPr/>
        </p:nvSpPr>
        <p:spPr>
          <a:xfrm>
            <a:off x="-6085184" y="3486176"/>
            <a:ext cx="3325580" cy="462810"/>
          </a:xfrm>
          <a:prstGeom prst="rect">
            <a:avLst/>
          </a:prstGeom>
          <a:solidFill>
            <a:srgbClr val="FFFFFF"/>
          </a:solidFill>
          <a:ln w="3175">
            <a:solidFill>
              <a:srgbClr val="103154"/>
            </a:solidFill>
          </a:ln>
        </p:spPr>
        <p:txBody>
          <a:bodyPr wrap="square" lIns="92574" tIns="46287" rIns="92574" bIns="46287" rtlCol="0">
            <a:spAutoFit/>
          </a:bodyPr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22BA0"/>
              </a:buClr>
              <a:buSzPct val="80000"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smtClean="0">
                <a:ln>
                  <a:noFill/>
                </a:ln>
                <a:solidFill>
                  <a:srgbClr val="103154"/>
                </a:solidFill>
                <a:effectLst/>
                <a:uLnTx/>
                <a:uFillTx/>
                <a:latin typeface="Corbel"/>
                <a:cs typeface="Lucida Bright"/>
              </a:rPr>
              <a:t>Layout view of the separator room</a:t>
            </a:r>
            <a:br>
              <a:rPr kumimoji="0" lang="en-US" sz="1200" b="1" i="0" u="none" strike="noStrike" kern="0" cap="none" spc="0" normalizeH="0" baseline="0" noProof="0" smtClean="0">
                <a:ln>
                  <a:noFill/>
                </a:ln>
                <a:solidFill>
                  <a:srgbClr val="103154"/>
                </a:solidFill>
                <a:effectLst/>
                <a:uLnTx/>
                <a:uFillTx/>
                <a:latin typeface="Corbel"/>
                <a:cs typeface="Lucida Bright"/>
              </a:rPr>
            </a:br>
            <a:r>
              <a:rPr kumimoji="0" lang="en-US" sz="1200" b="1" i="0" u="none" strike="noStrike" kern="0" cap="none" spc="0" normalizeH="0" baseline="0" noProof="0" smtClean="0">
                <a:ln>
                  <a:noFill/>
                </a:ln>
                <a:solidFill>
                  <a:srgbClr val="103154"/>
                </a:solidFill>
                <a:effectLst/>
                <a:uLnTx/>
                <a:uFillTx/>
                <a:latin typeface="Corbel"/>
                <a:cs typeface="Lucida Bright"/>
              </a:rPr>
              <a:t>(courtesy of V. Barozier</a:t>
            </a:r>
            <a:endParaRPr kumimoji="0" lang="en-US" sz="1200" b="1" i="0" u="none" strike="noStrike" kern="0" cap="none" spc="0" normalizeH="0" baseline="0" noProof="0" dirty="0">
              <a:ln>
                <a:noFill/>
              </a:ln>
              <a:solidFill>
                <a:srgbClr val="103154"/>
              </a:solidFill>
              <a:effectLst/>
              <a:uLnTx/>
              <a:uFillTx/>
              <a:latin typeface="Corbel"/>
              <a:cs typeface="Lucida Bright"/>
            </a:endParaRPr>
          </a:p>
        </p:txBody>
      </p:sp>
      <p:pic>
        <p:nvPicPr>
          <p:cNvPr id="8" name="Picture 7" descr="\\cern.ch\dfs\Users\m\maugusti\Documents\My Pictures\hrs optic above clean.png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820436" y="1916832"/>
            <a:ext cx="4676038" cy="3074148"/>
          </a:xfrm>
          <a:prstGeom prst="rect">
            <a:avLst/>
          </a:prstGeom>
          <a:noFill/>
          <a:ln w="1270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3923928" y="4157944"/>
            <a:ext cx="576064" cy="462810"/>
          </a:xfrm>
          <a:prstGeom prst="rect">
            <a:avLst/>
          </a:prstGeom>
          <a:solidFill>
            <a:srgbClr val="FFFFFF"/>
          </a:solidFill>
          <a:ln w="3175">
            <a:noFill/>
          </a:ln>
        </p:spPr>
        <p:txBody>
          <a:bodyPr wrap="square" lIns="36000" tIns="46287" rIns="36000" bIns="46287" rtlCol="0">
            <a:spAutoFit/>
          </a:bodyPr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22BA0"/>
              </a:buClr>
              <a:buSzPct val="80000"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smtClean="0">
                <a:ln>
                  <a:noFill/>
                </a:ln>
                <a:solidFill>
                  <a:srgbClr val="103154"/>
                </a:solidFill>
                <a:effectLst/>
                <a:uLnTx/>
                <a:uFillTx/>
                <a:latin typeface="Corbel"/>
                <a:cs typeface="Lucida Bright"/>
              </a:rPr>
              <a:t>Beam </a:t>
            </a:r>
          </a:p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22BA0"/>
              </a:buClr>
              <a:buSzPct val="80000"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smtClean="0">
                <a:ln>
                  <a:noFill/>
                </a:ln>
                <a:solidFill>
                  <a:srgbClr val="103154"/>
                </a:solidFill>
                <a:effectLst/>
                <a:uLnTx/>
                <a:uFillTx/>
                <a:latin typeface="Corbel"/>
                <a:cs typeface="Lucida Bright"/>
              </a:rPr>
              <a:t>source</a:t>
            </a:r>
            <a:endParaRPr kumimoji="0" lang="en-US" sz="1200" b="1" i="0" u="none" strike="noStrike" kern="0" cap="none" spc="0" normalizeH="0" baseline="0" noProof="0" dirty="0">
              <a:ln>
                <a:noFill/>
              </a:ln>
              <a:solidFill>
                <a:srgbClr val="103154"/>
              </a:solidFill>
              <a:effectLst/>
              <a:uLnTx/>
              <a:uFillTx/>
              <a:latin typeface="Corbel"/>
              <a:cs typeface="Lucida Bright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884368" y="4656102"/>
            <a:ext cx="517268" cy="278144"/>
          </a:xfrm>
          <a:prstGeom prst="rect">
            <a:avLst/>
          </a:prstGeom>
          <a:solidFill>
            <a:srgbClr val="FFFFFF"/>
          </a:solidFill>
          <a:ln w="3175">
            <a:noFill/>
          </a:ln>
        </p:spPr>
        <p:txBody>
          <a:bodyPr wrap="square" lIns="36000" tIns="46287" rIns="36000" bIns="46287" rtlCol="0">
            <a:spAutoFit/>
          </a:bodyPr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22BA0"/>
              </a:buClr>
              <a:buSzPct val="80000"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smtClean="0">
                <a:ln>
                  <a:noFill/>
                </a:ln>
                <a:solidFill>
                  <a:srgbClr val="103154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MG90</a:t>
            </a:r>
            <a:r>
              <a:rPr kumimoji="0" lang="en-US" sz="1200" b="1" i="0" u="none" strike="noStrike" kern="0" cap="none" spc="0" normalizeH="0" noProof="0" smtClean="0">
                <a:ln>
                  <a:noFill/>
                </a:ln>
                <a:solidFill>
                  <a:srgbClr val="103154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kumimoji="0" lang="en-US" sz="1200" b="1" i="0" u="none" strike="noStrike" kern="0" cap="none" spc="0" normalizeH="0" baseline="0" noProof="0" dirty="0">
              <a:ln>
                <a:noFill/>
              </a:ln>
              <a:solidFill>
                <a:srgbClr val="103154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907561" y="2711791"/>
            <a:ext cx="517268" cy="278144"/>
          </a:xfrm>
          <a:prstGeom prst="rect">
            <a:avLst/>
          </a:prstGeom>
          <a:solidFill>
            <a:srgbClr val="FFFFFF"/>
          </a:solidFill>
          <a:ln w="3175">
            <a:noFill/>
          </a:ln>
        </p:spPr>
        <p:txBody>
          <a:bodyPr wrap="square" lIns="36000" tIns="46287" rIns="36000" bIns="46287" rtlCol="0">
            <a:spAutoFit/>
          </a:bodyPr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22BA0"/>
              </a:buClr>
              <a:buSzPct val="80000"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smtClean="0">
                <a:ln>
                  <a:noFill/>
                </a:ln>
                <a:solidFill>
                  <a:srgbClr val="103154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MG60</a:t>
            </a:r>
            <a:r>
              <a:rPr kumimoji="0" lang="en-US" sz="1200" b="1" i="0" u="none" strike="noStrike" kern="0" cap="none" spc="0" normalizeH="0" noProof="0" smtClean="0">
                <a:ln>
                  <a:noFill/>
                </a:ln>
                <a:solidFill>
                  <a:srgbClr val="103154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kumimoji="0" lang="en-US" sz="1200" b="1" i="0" u="none" strike="noStrike" kern="0" cap="none" spc="0" normalizeH="0" baseline="0" noProof="0" dirty="0">
              <a:ln>
                <a:noFill/>
              </a:ln>
              <a:solidFill>
                <a:srgbClr val="103154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820436" y="4990980"/>
            <a:ext cx="4676038" cy="278144"/>
          </a:xfrm>
          <a:prstGeom prst="rect">
            <a:avLst/>
          </a:prstGeom>
          <a:solidFill>
            <a:srgbClr val="FFFFFF"/>
          </a:solidFill>
          <a:ln w="12700">
            <a:solidFill>
              <a:srgbClr val="103154"/>
            </a:solidFill>
          </a:ln>
        </p:spPr>
        <p:txBody>
          <a:bodyPr wrap="square" lIns="92574" tIns="46287" rIns="92574" bIns="46287" rtlCol="0">
            <a:spAutoFit/>
          </a:bodyPr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22BA0"/>
              </a:buClr>
              <a:buSzPct val="80000"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smtClean="0">
                <a:ln>
                  <a:noFill/>
                </a:ln>
                <a:solidFill>
                  <a:srgbClr val="103154"/>
                </a:solidFill>
                <a:effectLst/>
                <a:uLnTx/>
                <a:uFillTx/>
                <a:latin typeface="Corbel"/>
                <a:cs typeface="Lucida Bright"/>
              </a:rPr>
              <a:t>Optical layout</a:t>
            </a:r>
            <a:r>
              <a:rPr kumimoji="0" lang="en-US" sz="1200" b="1" i="0" u="none" strike="noStrike" kern="0" cap="none" spc="0" normalizeH="0" noProof="0" smtClean="0">
                <a:ln>
                  <a:noFill/>
                </a:ln>
                <a:solidFill>
                  <a:srgbClr val="103154"/>
                </a:solidFill>
                <a:effectLst/>
                <a:uLnTx/>
                <a:uFillTx/>
                <a:latin typeface="Corbel"/>
                <a:cs typeface="Lucida Bright"/>
              </a:rPr>
              <a:t> of HRS (courtesy of T. Giles)</a:t>
            </a:r>
            <a:endParaRPr kumimoji="0" lang="en-US" sz="1200" b="1" i="0" u="none" strike="noStrike" kern="0" cap="none" spc="0" normalizeH="0" baseline="0" noProof="0" dirty="0">
              <a:ln>
                <a:noFill/>
              </a:ln>
              <a:solidFill>
                <a:srgbClr val="103154"/>
              </a:solidFill>
              <a:effectLst/>
              <a:uLnTx/>
              <a:uFillTx/>
              <a:latin typeface="Corbel"/>
              <a:cs typeface="Lucida Bright"/>
            </a:endParaRPr>
          </a:p>
        </p:txBody>
      </p:sp>
      <p:sp>
        <p:nvSpPr>
          <p:cNvPr id="15" name="Text Box 2"/>
          <p:cNvSpPr txBox="1">
            <a:spLocks noChangeArrowheads="1"/>
          </p:cNvSpPr>
          <p:nvPr/>
        </p:nvSpPr>
        <p:spPr bwMode="auto">
          <a:xfrm>
            <a:off x="350442" y="-4737"/>
            <a:ext cx="4785284" cy="7694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GB" altLang="fr-FR" sz="2400" b="1" dirty="0" smtClean="0">
                <a:solidFill>
                  <a:srgbClr val="336699"/>
                </a:solidFill>
                <a:latin typeface="Comic Sans MS" panose="030F0702030302020204" pitchFamily="66" charset="0"/>
              </a:rPr>
              <a:t>The High Resolution Separator</a:t>
            </a:r>
          </a:p>
          <a:p>
            <a:r>
              <a:rPr lang="en-GB" altLang="fr-FR" sz="2000" dirty="0" smtClean="0">
                <a:solidFill>
                  <a:srgbClr val="336699"/>
                </a:solidFill>
                <a:latin typeface="Comic Sans MS" panose="030F0702030302020204" pitchFamily="66" charset="0"/>
              </a:rPr>
              <a:t>Current status</a:t>
            </a:r>
            <a:endParaRPr lang="fr-FR" altLang="fr-FR" sz="1200" dirty="0">
              <a:solidFill>
                <a:srgbClr val="336699"/>
              </a:solidFill>
              <a:latin typeface="Comic Sans MS" panose="030F0702030302020204" pitchFamily="66" charset="0"/>
            </a:endParaRP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3408" y="914454"/>
            <a:ext cx="2996464" cy="4844538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16" name="TextBox 15"/>
          <p:cNvSpPr txBox="1"/>
          <p:nvPr/>
        </p:nvSpPr>
        <p:spPr>
          <a:xfrm>
            <a:off x="408273" y="5750544"/>
            <a:ext cx="3011599" cy="278144"/>
          </a:xfrm>
          <a:prstGeom prst="rect">
            <a:avLst/>
          </a:prstGeom>
          <a:solidFill>
            <a:srgbClr val="FFFFFF"/>
          </a:solidFill>
          <a:ln w="3175">
            <a:solidFill>
              <a:srgbClr val="103154"/>
            </a:solidFill>
          </a:ln>
        </p:spPr>
        <p:txBody>
          <a:bodyPr wrap="square" lIns="92574" tIns="46287" rIns="92574" bIns="46287" rtlCol="0">
            <a:spAutoFit/>
          </a:bodyPr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22BA0"/>
              </a:buClr>
              <a:buSzPct val="80000"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smtClean="0">
                <a:ln>
                  <a:noFill/>
                </a:ln>
                <a:solidFill>
                  <a:srgbClr val="103154"/>
                </a:solidFill>
                <a:effectLst/>
                <a:uLnTx/>
                <a:uFillTx/>
                <a:latin typeface="Corbel"/>
                <a:cs typeface="Lucida Bright"/>
              </a:rPr>
              <a:t>Layout view of the separator room</a:t>
            </a:r>
            <a:endParaRPr kumimoji="0" lang="en-US" sz="1200" b="1" i="0" u="none" strike="noStrike" kern="0" cap="none" spc="0" normalizeH="0" baseline="0" noProof="0" dirty="0">
              <a:ln>
                <a:noFill/>
              </a:ln>
              <a:solidFill>
                <a:srgbClr val="103154"/>
              </a:solidFill>
              <a:effectLst/>
              <a:uLnTx/>
              <a:uFillTx/>
              <a:latin typeface="Corbel"/>
              <a:cs typeface="Lucida Bright"/>
            </a:endParaRPr>
          </a:p>
        </p:txBody>
      </p:sp>
      <p:sp>
        <p:nvSpPr>
          <p:cNvPr id="2" name="Oval 1"/>
          <p:cNvSpPr/>
          <p:nvPr/>
        </p:nvSpPr>
        <p:spPr>
          <a:xfrm>
            <a:off x="1928091" y="3089285"/>
            <a:ext cx="576064" cy="628296"/>
          </a:xfrm>
          <a:prstGeom prst="ellipse">
            <a:avLst/>
          </a:prstGeom>
          <a:solidFill>
            <a:srgbClr val="92D050">
              <a:alpha val="76000"/>
            </a:srgb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Oval 16"/>
          <p:cNvSpPr/>
          <p:nvPr/>
        </p:nvSpPr>
        <p:spPr>
          <a:xfrm>
            <a:off x="870348" y="2354931"/>
            <a:ext cx="504056" cy="529363"/>
          </a:xfrm>
          <a:prstGeom prst="ellipse">
            <a:avLst/>
          </a:prstGeom>
          <a:solidFill>
            <a:srgbClr val="3399FF">
              <a:alpha val="76000"/>
            </a:srgbClr>
          </a:solidFill>
          <a:ln>
            <a:solidFill>
              <a:srgbClr val="3399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" name="Oval 17"/>
          <p:cNvSpPr/>
          <p:nvPr/>
        </p:nvSpPr>
        <p:spPr>
          <a:xfrm rot="1733613">
            <a:off x="1350695" y="3736022"/>
            <a:ext cx="435645" cy="1768363"/>
          </a:xfrm>
          <a:prstGeom prst="ellipse">
            <a:avLst/>
          </a:prstGeom>
          <a:solidFill>
            <a:srgbClr val="FF0000">
              <a:alpha val="40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Oval 18"/>
          <p:cNvSpPr/>
          <p:nvPr/>
        </p:nvSpPr>
        <p:spPr>
          <a:xfrm>
            <a:off x="870348" y="1494826"/>
            <a:ext cx="504056" cy="529363"/>
          </a:xfrm>
          <a:prstGeom prst="ellipse">
            <a:avLst/>
          </a:prstGeom>
          <a:solidFill>
            <a:srgbClr val="FFFF00">
              <a:alpha val="40000"/>
            </a:srgb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" name="TextBox 19"/>
          <p:cNvSpPr txBox="1"/>
          <p:nvPr/>
        </p:nvSpPr>
        <p:spPr>
          <a:xfrm>
            <a:off x="1610384" y="5187434"/>
            <a:ext cx="576064" cy="462810"/>
          </a:xfrm>
          <a:prstGeom prst="rect">
            <a:avLst/>
          </a:prstGeom>
          <a:solidFill>
            <a:srgbClr val="FFFFFF"/>
          </a:solidFill>
          <a:ln w="3175">
            <a:noFill/>
          </a:ln>
        </p:spPr>
        <p:txBody>
          <a:bodyPr wrap="square" lIns="36000" tIns="46287" rIns="36000" bIns="46287" rtlCol="0">
            <a:spAutoFit/>
          </a:bodyPr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22BA0"/>
              </a:buClr>
              <a:buSzPct val="80000"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smtClean="0">
                <a:ln>
                  <a:noFill/>
                </a:ln>
                <a:solidFill>
                  <a:srgbClr val="103154"/>
                </a:solidFill>
                <a:effectLst/>
                <a:uLnTx/>
                <a:uFillTx/>
                <a:latin typeface="Corbel"/>
                <a:cs typeface="Lucida Bright"/>
              </a:rPr>
              <a:t>Beam </a:t>
            </a:r>
          </a:p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22BA0"/>
              </a:buClr>
              <a:buSzPct val="80000"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smtClean="0">
                <a:ln>
                  <a:noFill/>
                </a:ln>
                <a:solidFill>
                  <a:srgbClr val="103154"/>
                </a:solidFill>
                <a:effectLst/>
                <a:uLnTx/>
                <a:uFillTx/>
                <a:latin typeface="Corbel"/>
                <a:cs typeface="Lucida Bright"/>
              </a:rPr>
              <a:t>source</a:t>
            </a:r>
            <a:endParaRPr kumimoji="0" lang="en-US" sz="1200" b="1" i="0" u="none" strike="noStrike" kern="0" cap="none" spc="0" normalizeH="0" baseline="0" noProof="0" dirty="0">
              <a:ln>
                <a:noFill/>
              </a:ln>
              <a:solidFill>
                <a:srgbClr val="103154"/>
              </a:solidFill>
              <a:effectLst/>
              <a:uLnTx/>
              <a:uFillTx/>
              <a:latin typeface="Corbel"/>
              <a:cs typeface="Lucida Bright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2627784" y="3197651"/>
            <a:ext cx="517268" cy="278144"/>
          </a:xfrm>
          <a:prstGeom prst="rect">
            <a:avLst/>
          </a:prstGeom>
          <a:solidFill>
            <a:srgbClr val="FFFFFF"/>
          </a:solidFill>
          <a:ln w="3175">
            <a:noFill/>
          </a:ln>
        </p:spPr>
        <p:txBody>
          <a:bodyPr wrap="square" lIns="36000" tIns="46287" rIns="36000" bIns="46287" rtlCol="0">
            <a:spAutoFit/>
          </a:bodyPr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22BA0"/>
              </a:buClr>
              <a:buSzPct val="80000"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smtClean="0">
                <a:ln>
                  <a:noFill/>
                </a:ln>
                <a:solidFill>
                  <a:srgbClr val="103154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MG90</a:t>
            </a:r>
            <a:r>
              <a:rPr kumimoji="0" lang="en-US" sz="1200" b="1" i="0" u="none" strike="noStrike" kern="0" cap="none" spc="0" normalizeH="0" noProof="0" smtClean="0">
                <a:ln>
                  <a:noFill/>
                </a:ln>
                <a:solidFill>
                  <a:srgbClr val="103154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kumimoji="0" lang="en-US" sz="1200" b="1" i="0" u="none" strike="noStrike" kern="0" cap="none" spc="0" normalizeH="0" baseline="0" noProof="0" dirty="0">
              <a:ln>
                <a:noFill/>
              </a:ln>
              <a:solidFill>
                <a:srgbClr val="103154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385117" y="2745222"/>
            <a:ext cx="517268" cy="278144"/>
          </a:xfrm>
          <a:prstGeom prst="rect">
            <a:avLst/>
          </a:prstGeom>
          <a:solidFill>
            <a:srgbClr val="FFFFFF"/>
          </a:solidFill>
          <a:ln w="3175">
            <a:noFill/>
          </a:ln>
        </p:spPr>
        <p:txBody>
          <a:bodyPr wrap="square" lIns="36000" tIns="46287" rIns="36000" bIns="46287" rtlCol="0">
            <a:spAutoFit/>
          </a:bodyPr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22BA0"/>
              </a:buClr>
              <a:buSzPct val="80000"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smtClean="0">
                <a:ln>
                  <a:noFill/>
                </a:ln>
                <a:solidFill>
                  <a:srgbClr val="103154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MG60</a:t>
            </a:r>
            <a:r>
              <a:rPr kumimoji="0" lang="en-US" sz="1200" b="1" i="0" u="none" strike="noStrike" kern="0" cap="none" spc="0" normalizeH="0" noProof="0" smtClean="0">
                <a:ln>
                  <a:noFill/>
                </a:ln>
                <a:solidFill>
                  <a:srgbClr val="103154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kumimoji="0" lang="en-US" sz="1200" b="1" i="0" u="none" strike="noStrike" kern="0" cap="none" spc="0" normalizeH="0" baseline="0" noProof="0" dirty="0">
              <a:ln>
                <a:noFill/>
              </a:ln>
              <a:solidFill>
                <a:srgbClr val="103154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516152" y="1618965"/>
            <a:ext cx="699971" cy="278144"/>
          </a:xfrm>
          <a:prstGeom prst="rect">
            <a:avLst/>
          </a:prstGeom>
          <a:solidFill>
            <a:srgbClr val="FFFFFF"/>
          </a:solidFill>
          <a:ln w="3175">
            <a:solidFill>
              <a:schemeClr val="tx1"/>
            </a:solidFill>
          </a:ln>
        </p:spPr>
        <p:txBody>
          <a:bodyPr wrap="square" lIns="36000" tIns="46287" rIns="36000" bIns="46287" rtlCol="0">
            <a:spAutoFit/>
          </a:bodyPr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22BA0"/>
              </a:buClr>
              <a:buSzPct val="80000"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smtClean="0">
                <a:ln>
                  <a:noFill/>
                </a:ln>
                <a:solidFill>
                  <a:srgbClr val="103154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RFQBC</a:t>
            </a:r>
            <a:endParaRPr kumimoji="0" lang="en-US" sz="1200" b="1" i="0" u="none" strike="noStrike" kern="0" cap="none" spc="0" normalizeH="0" baseline="0" noProof="0" dirty="0">
              <a:ln>
                <a:noFill/>
              </a:ln>
              <a:solidFill>
                <a:srgbClr val="103154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990700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 txBox="1">
            <a:spLocks/>
          </p:cNvSpPr>
          <p:nvPr/>
        </p:nvSpPr>
        <p:spPr>
          <a:xfrm>
            <a:off x="1435627" y="3501008"/>
            <a:ext cx="7024805" cy="864096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0" indent="0">
              <a:buFontTx/>
              <a:buNone/>
            </a:pPr>
            <a:r>
              <a:rPr lang="en-US" sz="2000" b="1" kern="0" dirty="0" smtClean="0">
                <a:solidFill>
                  <a:srgbClr val="FF0000"/>
                </a:solidFill>
              </a:rPr>
              <a:t>In order to obtain high resolution, a large value of (x|</a:t>
            </a:r>
            <a:r>
              <a:rPr lang="el-GR" sz="2000" b="1" kern="0" dirty="0" smtClean="0">
                <a:solidFill>
                  <a:srgbClr val="FF0000"/>
                </a:solidFill>
              </a:rPr>
              <a:t>δ</a:t>
            </a:r>
            <a:r>
              <a:rPr lang="en-US" sz="2000" b="1" kern="0" dirty="0" smtClean="0">
                <a:solidFill>
                  <a:srgbClr val="FF0000"/>
                </a:solidFill>
              </a:rPr>
              <a:t>) and small values of (</a:t>
            </a:r>
            <a:r>
              <a:rPr lang="en-US" sz="2000" b="1" kern="0" dirty="0" err="1" smtClean="0">
                <a:solidFill>
                  <a:srgbClr val="FF0000"/>
                </a:solidFill>
              </a:rPr>
              <a:t>x|x</a:t>
            </a:r>
            <a:r>
              <a:rPr lang="en-US" sz="2000" b="1" kern="0" dirty="0" smtClean="0">
                <a:solidFill>
                  <a:srgbClr val="FF0000"/>
                </a:solidFill>
              </a:rPr>
              <a:t>) and </a:t>
            </a:r>
            <a:r>
              <a:rPr lang="el-GR" sz="2000" b="1" kern="0" dirty="0" smtClean="0">
                <a:solidFill>
                  <a:srgbClr val="FF0000"/>
                </a:solidFill>
              </a:rPr>
              <a:t>Δ</a:t>
            </a:r>
            <a:r>
              <a:rPr lang="en-US" sz="2000" b="1" kern="0" dirty="0" smtClean="0">
                <a:solidFill>
                  <a:srgbClr val="FF0000"/>
                </a:solidFill>
              </a:rPr>
              <a:t> are desirable</a:t>
            </a:r>
            <a:endParaRPr lang="en-US" sz="1800" b="1" kern="0" dirty="0" smtClean="0">
              <a:solidFill>
                <a:srgbClr val="FF0000"/>
              </a:solidFill>
            </a:endParaRPr>
          </a:p>
          <a:p>
            <a:pPr marL="0" indent="0">
              <a:buFontTx/>
              <a:buNone/>
            </a:pPr>
            <a:endParaRPr lang="en-US" sz="2000" b="1" kern="0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755576" y="836386"/>
            <a:ext cx="2584672" cy="576064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342900" indent="-342900" algn="l" defTabSz="914400" rtl="0" eaLnBrk="1" latinLnBrk="0" hangingPunct="1">
              <a:spcBef>
                <a:spcPts val="2000"/>
              </a:spcBef>
              <a:buClr>
                <a:schemeClr val="accent1"/>
              </a:buClr>
              <a:buSzPct val="90000"/>
              <a:buFont typeface="Wingdings 2" pitchFamily="18" charset="2"/>
              <a:buChar char=""/>
              <a:defRPr sz="22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33655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90000"/>
              <a:buFont typeface="Wingdings 2" pitchFamily="18" charset="2"/>
              <a:buChar char=""/>
              <a:defRPr sz="20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35050" indent="-34925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90000"/>
              <a:buFont typeface="Wingdings 2" pitchFamily="18" charset="2"/>
              <a:buChar char=""/>
              <a:defRPr sz="18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-33655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90000"/>
              <a:buFont typeface="Wingdings 2" pitchFamily="18" charset="2"/>
              <a:buChar char=""/>
              <a:defRPr sz="18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720850" indent="-34925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90000"/>
              <a:buFont typeface="Wingdings 2" pitchFamily="18" charset="2"/>
              <a:buChar char=""/>
              <a:defRPr sz="18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Clr>
                <a:schemeClr val="bg2"/>
              </a:buClr>
              <a:buNone/>
            </a:pPr>
            <a:r>
              <a:rPr lang="en-GB" b="1" dirty="0" smtClean="0"/>
              <a:t>Resolving power</a:t>
            </a:r>
            <a:r>
              <a:rPr lang="en-GB" sz="2000" b="1" dirty="0" smtClean="0"/>
              <a:t/>
            </a:r>
            <a:br>
              <a:rPr lang="en-GB" sz="2000" b="1" dirty="0" smtClean="0"/>
            </a:br>
            <a:r>
              <a:rPr lang="en-GB" sz="1900" dirty="0" smtClean="0"/>
              <a:t>(ideal case)</a:t>
            </a:r>
            <a:endParaRPr lang="en-US" sz="2000" dirty="0" smtClean="0"/>
          </a:p>
          <a:p>
            <a:pPr marL="0" indent="0">
              <a:buFont typeface="Wingdings 2" pitchFamily="18" charset="2"/>
              <a:buNone/>
            </a:pPr>
            <a:endParaRPr lang="en-US" sz="2000" dirty="0"/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3402" y="1628474"/>
            <a:ext cx="2749425" cy="8970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Content Placeholder 2"/>
          <p:cNvSpPr txBox="1">
            <a:spLocks/>
          </p:cNvSpPr>
          <p:nvPr/>
        </p:nvSpPr>
        <p:spPr>
          <a:xfrm>
            <a:off x="4685789" y="764704"/>
            <a:ext cx="3528391" cy="71975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ts val="2000"/>
              </a:spcBef>
              <a:buClr>
                <a:schemeClr val="accent1"/>
              </a:buClr>
              <a:buSzPct val="90000"/>
              <a:buFont typeface="Wingdings 2" pitchFamily="18" charset="2"/>
              <a:buChar char=""/>
              <a:defRPr sz="22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33655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90000"/>
              <a:buFont typeface="Wingdings 2" pitchFamily="18" charset="2"/>
              <a:buChar char=""/>
              <a:defRPr sz="20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35050" indent="-34925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90000"/>
              <a:buFont typeface="Wingdings 2" pitchFamily="18" charset="2"/>
              <a:buChar char=""/>
              <a:defRPr sz="18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-33655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90000"/>
              <a:buFont typeface="Wingdings 2" pitchFamily="18" charset="2"/>
              <a:buChar char=""/>
              <a:defRPr sz="18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720850" indent="-34925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90000"/>
              <a:buFont typeface="Wingdings 2" pitchFamily="18" charset="2"/>
              <a:buChar char=""/>
              <a:defRPr sz="18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Clr>
                <a:schemeClr val="bg2"/>
              </a:buClr>
              <a:buNone/>
            </a:pPr>
            <a:r>
              <a:rPr lang="en-GB" sz="2000" b="1" dirty="0" smtClean="0"/>
              <a:t>Aberrations decrease the resolving power</a:t>
            </a:r>
            <a:endParaRPr lang="en-US" sz="2000" b="1" dirty="0" smtClean="0"/>
          </a:p>
          <a:p>
            <a:pPr marL="0" indent="0">
              <a:buFont typeface="Wingdings 2" pitchFamily="18" charset="2"/>
              <a:buNone/>
            </a:pPr>
            <a:endParaRPr lang="en-US" sz="2000" dirty="0"/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683568" y="2564904"/>
            <a:ext cx="3864013" cy="9967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ts val="2000"/>
              </a:spcBef>
              <a:buClr>
                <a:schemeClr val="accent1"/>
              </a:buClr>
              <a:buSzPct val="90000"/>
              <a:buFont typeface="Wingdings 2" pitchFamily="18" charset="2"/>
              <a:buChar char=""/>
              <a:defRPr sz="22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33655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90000"/>
              <a:buFont typeface="Wingdings 2" pitchFamily="18" charset="2"/>
              <a:buChar char=""/>
              <a:defRPr sz="20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35050" indent="-34925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90000"/>
              <a:buFont typeface="Wingdings 2" pitchFamily="18" charset="2"/>
              <a:buChar char=""/>
              <a:defRPr sz="18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-33655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90000"/>
              <a:buFont typeface="Wingdings 2" pitchFamily="18" charset="2"/>
              <a:buChar char=""/>
              <a:defRPr sz="18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720850" indent="-34925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90000"/>
              <a:buFont typeface="Wingdings 2" pitchFamily="18" charset="2"/>
              <a:buChar char=""/>
              <a:defRPr sz="18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Clr>
                <a:schemeClr val="bg2"/>
              </a:buClr>
              <a:buNone/>
            </a:pPr>
            <a:r>
              <a:rPr lang="el-GR" sz="1800" dirty="0" smtClean="0"/>
              <a:t>Δ</a:t>
            </a:r>
            <a:r>
              <a:rPr lang="en-GB" sz="1800" dirty="0" smtClean="0"/>
              <a:t> total amount of aberrations</a:t>
            </a:r>
            <a:br>
              <a:rPr lang="en-GB" sz="1800" dirty="0" smtClean="0"/>
            </a:br>
            <a:r>
              <a:rPr lang="en-GB" sz="1800" dirty="0" err="1"/>
              <a:t>M</a:t>
            </a:r>
            <a:r>
              <a:rPr lang="en-GB" sz="1800" baseline="-25000" dirty="0" err="1"/>
              <a:t>x</a:t>
            </a:r>
            <a:r>
              <a:rPr lang="en-GB" sz="1800" dirty="0"/>
              <a:t> lateral magnification </a:t>
            </a:r>
            <a:r>
              <a:rPr lang="en-GB" sz="1800" dirty="0" smtClean="0"/>
              <a:t>factor</a:t>
            </a:r>
            <a:r>
              <a:rPr lang="en-GB" sz="1800" baseline="-25000" dirty="0" smtClean="0"/>
              <a:t/>
            </a:r>
            <a:br>
              <a:rPr lang="en-GB" sz="1800" baseline="-25000" dirty="0" smtClean="0"/>
            </a:br>
            <a:r>
              <a:rPr lang="en-GB" sz="1800" dirty="0" smtClean="0"/>
              <a:t>D dispersion</a:t>
            </a:r>
            <a:endParaRPr lang="en-GB" sz="1800" baseline="-25000" dirty="0" smtClean="0"/>
          </a:p>
        </p:txBody>
      </p:sp>
      <p:pic>
        <p:nvPicPr>
          <p:cNvPr id="10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584" y="5245926"/>
            <a:ext cx="1791613" cy="775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6801" y="1628474"/>
            <a:ext cx="3137127" cy="892151"/>
          </a:xfrm>
          <a:prstGeom prst="rect">
            <a:avLst/>
          </a:prstGeom>
          <a:solidFill>
            <a:srgbClr val="FFFF00"/>
          </a:solidFill>
          <a:ln>
            <a:solidFill>
              <a:schemeClr val="bg1"/>
            </a:solidFill>
          </a:ln>
          <a:effectLst/>
          <a:extLst/>
        </p:spPr>
      </p:pic>
      <p:sp>
        <p:nvSpPr>
          <p:cNvPr id="11" name="Text Box 2"/>
          <p:cNvSpPr txBox="1">
            <a:spLocks noChangeArrowheads="1"/>
          </p:cNvSpPr>
          <p:nvPr/>
        </p:nvSpPr>
        <p:spPr bwMode="auto">
          <a:xfrm>
            <a:off x="350442" y="-4737"/>
            <a:ext cx="4785284" cy="7694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GB" altLang="fr-FR" sz="2400" b="1" smtClean="0">
                <a:solidFill>
                  <a:srgbClr val="336699"/>
                </a:solidFill>
                <a:latin typeface="Comic Sans MS" panose="030F0702030302020204" pitchFamily="66" charset="0"/>
              </a:rPr>
              <a:t>The High Resolution Separator</a:t>
            </a:r>
          </a:p>
          <a:p>
            <a:r>
              <a:rPr lang="en-GB" altLang="fr-FR" sz="2000" smtClean="0">
                <a:solidFill>
                  <a:srgbClr val="336699"/>
                </a:solidFill>
                <a:latin typeface="Comic Sans MS" panose="030F0702030302020204" pitchFamily="66" charset="0"/>
              </a:rPr>
              <a:t>Resolution parameters</a:t>
            </a:r>
            <a:endParaRPr lang="fr-FR" altLang="fr-FR" sz="1200">
              <a:solidFill>
                <a:srgbClr val="336699"/>
              </a:solidFill>
              <a:latin typeface="Comic Sans MS" panose="030F0702030302020204" pitchFamily="66" charset="0"/>
            </a:endParaRPr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4222352" y="4653136"/>
            <a:ext cx="4586760" cy="1819438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>
            <a:normAutofit/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v"/>
            </a:pPr>
            <a:r>
              <a:rPr lang="en-US" sz="2000" kern="0" dirty="0" smtClean="0">
                <a:latin typeface="Comic Sans MS" panose="030F0702030302020204" pitchFamily="66" charset="0"/>
              </a:rPr>
              <a:t>Factors limiting the </a:t>
            </a:r>
            <a:br>
              <a:rPr lang="en-US" sz="2000" kern="0" dirty="0" smtClean="0">
                <a:latin typeface="Comic Sans MS" panose="030F0702030302020204" pitchFamily="66" charset="0"/>
              </a:rPr>
            </a:br>
            <a:r>
              <a:rPr lang="en-US" sz="2000" kern="0" dirty="0" smtClean="0">
                <a:latin typeface="Comic Sans MS" panose="030F0702030302020204" pitchFamily="66" charset="0"/>
              </a:rPr>
              <a:t>attainable mass resolution 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800" kern="0" dirty="0" smtClean="0">
                <a:latin typeface="Comic Sans MS" panose="030F0702030302020204" pitchFamily="66" charset="0"/>
              </a:rPr>
              <a:t>Ion source </a:t>
            </a:r>
            <a:r>
              <a:rPr lang="en-US" sz="1800" kern="0" dirty="0" err="1" smtClean="0">
                <a:latin typeface="Comic Sans MS" panose="030F0702030302020204" pitchFamily="66" charset="0"/>
              </a:rPr>
              <a:t>emittance</a:t>
            </a:r>
            <a:endParaRPr lang="en-US" sz="1800" kern="0" dirty="0" smtClean="0">
              <a:latin typeface="Comic Sans MS" panose="030F0702030302020204" pitchFamily="66" charset="0"/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800" kern="0" dirty="0" smtClean="0">
                <a:latin typeface="Comic Sans MS" panose="030F0702030302020204" pitchFamily="66" charset="0"/>
              </a:rPr>
              <a:t>Optical aberrations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800" kern="0" dirty="0" smtClean="0">
                <a:latin typeface="Comic Sans MS" panose="030F0702030302020204" pitchFamily="66" charset="0"/>
              </a:rPr>
              <a:t>Beam instrumentation</a:t>
            </a:r>
          </a:p>
          <a:p>
            <a:pPr marL="0" indent="0">
              <a:buFontTx/>
              <a:buNone/>
            </a:pPr>
            <a:endParaRPr lang="en-US" sz="2000" kern="0" dirty="0"/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827584" y="4581128"/>
            <a:ext cx="2880320" cy="576064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342900" indent="-342900" algn="l" defTabSz="914400" rtl="0" eaLnBrk="1" latinLnBrk="0" hangingPunct="1">
              <a:spcBef>
                <a:spcPts val="2000"/>
              </a:spcBef>
              <a:buClr>
                <a:schemeClr val="accent1"/>
              </a:buClr>
              <a:buSzPct val="90000"/>
              <a:buFont typeface="Wingdings 2" pitchFamily="18" charset="2"/>
              <a:buChar char=""/>
              <a:defRPr sz="22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33655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90000"/>
              <a:buFont typeface="Wingdings 2" pitchFamily="18" charset="2"/>
              <a:buChar char=""/>
              <a:defRPr sz="20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35050" indent="-34925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90000"/>
              <a:buFont typeface="Wingdings 2" pitchFamily="18" charset="2"/>
              <a:buChar char=""/>
              <a:defRPr sz="18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-33655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90000"/>
              <a:buFont typeface="Wingdings 2" pitchFamily="18" charset="2"/>
              <a:buChar char=""/>
              <a:defRPr sz="18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720850" indent="-34925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90000"/>
              <a:buFont typeface="Wingdings 2" pitchFamily="18" charset="2"/>
              <a:buChar char=""/>
              <a:defRPr sz="18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Clr>
                <a:schemeClr val="bg2"/>
              </a:buClr>
              <a:buNone/>
            </a:pPr>
            <a:r>
              <a:rPr lang="en-GB" b="1" dirty="0" smtClean="0"/>
              <a:t>Ion source </a:t>
            </a:r>
            <a:r>
              <a:rPr lang="en-GB" b="1" dirty="0" err="1" smtClean="0"/>
              <a:t>emittance</a:t>
            </a:r>
            <a:r>
              <a:rPr lang="en-GB" sz="2000" b="1" dirty="0" smtClean="0"/>
              <a:t/>
            </a:r>
            <a:br>
              <a:rPr lang="en-GB" sz="2000" b="1" dirty="0" smtClean="0"/>
            </a:b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2294489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12" grpId="0" build="p" animBg="1"/>
      <p:bldP spid="13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cern.ch\dfs\Users\m\maugusti\Desktop\desgin study report files\hrs_current_r5000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4420255"/>
            <a:ext cx="3333716" cy="2003715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 Box 2"/>
          <p:cNvSpPr txBox="1">
            <a:spLocks noChangeArrowheads="1"/>
          </p:cNvSpPr>
          <p:nvPr/>
        </p:nvSpPr>
        <p:spPr bwMode="auto">
          <a:xfrm>
            <a:off x="350442" y="-4737"/>
            <a:ext cx="4785284" cy="7694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GB" altLang="fr-FR" sz="2400" b="1" dirty="0" smtClean="0">
                <a:solidFill>
                  <a:srgbClr val="336699"/>
                </a:solidFill>
                <a:latin typeface="Comic Sans MS" panose="030F0702030302020204" pitchFamily="66" charset="0"/>
              </a:rPr>
              <a:t>The High Resolution Separator</a:t>
            </a:r>
          </a:p>
          <a:p>
            <a:r>
              <a:rPr lang="en-GB" altLang="fr-FR" sz="2000" smtClean="0">
                <a:solidFill>
                  <a:srgbClr val="336699"/>
                </a:solidFill>
                <a:latin typeface="Comic Sans MS" panose="030F0702030302020204" pitchFamily="66" charset="0"/>
              </a:rPr>
              <a:t>Reaching high resolution</a:t>
            </a:r>
            <a:endParaRPr lang="fr-FR" altLang="fr-FR" sz="1200" dirty="0">
              <a:solidFill>
                <a:srgbClr val="336699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Text Box 2"/>
          <p:cNvSpPr txBox="1">
            <a:spLocks noChangeArrowheads="1"/>
          </p:cNvSpPr>
          <p:nvPr/>
        </p:nvSpPr>
        <p:spPr bwMode="auto">
          <a:xfrm>
            <a:off x="3864384" y="3425818"/>
            <a:ext cx="2542684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GB" altLang="fr-FR" sz="2400" b="1" smtClean="0">
                <a:solidFill>
                  <a:srgbClr val="336699"/>
                </a:solidFill>
                <a:latin typeface="Comic Sans MS" panose="030F0702030302020204" pitchFamily="66" charset="0"/>
              </a:rPr>
              <a:t>Beam emittance</a:t>
            </a:r>
            <a:endParaRPr lang="en-GB" altLang="fr-FR" sz="2400" b="1" dirty="0" smtClean="0">
              <a:solidFill>
                <a:srgbClr val="336699"/>
              </a:solidFill>
              <a:latin typeface="Comic Sans MS" panose="030F0702030302020204" pitchFamily="66" charset="0"/>
            </a:endParaRPr>
          </a:p>
        </p:txBody>
      </p:sp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690834" y="5805990"/>
            <a:ext cx="4641014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GB" altLang="fr-FR" sz="2400" b="1" smtClean="0">
                <a:solidFill>
                  <a:srgbClr val="336699"/>
                </a:solidFill>
                <a:latin typeface="Comic Sans MS" panose="030F0702030302020204" pitchFamily="66" charset="0"/>
              </a:rPr>
              <a:t>Eliminate higher order terms </a:t>
            </a:r>
            <a:br>
              <a:rPr lang="en-GB" altLang="fr-FR" sz="2400" b="1" smtClean="0">
                <a:solidFill>
                  <a:srgbClr val="336699"/>
                </a:solidFill>
                <a:latin typeface="Comic Sans MS" panose="030F0702030302020204" pitchFamily="66" charset="0"/>
              </a:rPr>
            </a:br>
            <a:r>
              <a:rPr lang="en-GB" altLang="fr-FR" sz="2400" b="1" smtClean="0">
                <a:solidFill>
                  <a:srgbClr val="336699"/>
                </a:solidFill>
                <a:latin typeface="Comic Sans MS" panose="030F0702030302020204" pitchFamily="66" charset="0"/>
              </a:rPr>
              <a:t>(=aberrations)</a:t>
            </a:r>
            <a:endParaRPr lang="en-GB" altLang="fr-FR" sz="2400" b="1" dirty="0" smtClean="0">
              <a:solidFill>
                <a:srgbClr val="336699"/>
              </a:solidFill>
              <a:latin typeface="Comic Sans MS" panose="030F0702030302020204" pitchFamily="66" charset="0"/>
            </a:endParaRPr>
          </a:p>
        </p:txBody>
      </p:sp>
      <p:sp>
        <p:nvSpPr>
          <p:cNvPr id="5" name="Text Box 2"/>
          <p:cNvSpPr txBox="1">
            <a:spLocks noChangeArrowheads="1"/>
          </p:cNvSpPr>
          <p:nvPr/>
        </p:nvSpPr>
        <p:spPr bwMode="auto">
          <a:xfrm>
            <a:off x="317807" y="855326"/>
            <a:ext cx="1819729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GB" altLang="fr-FR" sz="2400" b="1" smtClean="0">
                <a:solidFill>
                  <a:srgbClr val="336699"/>
                </a:solidFill>
                <a:latin typeface="Comic Sans MS" panose="030F0702030302020204" pitchFamily="66" charset="0"/>
              </a:rPr>
              <a:t>Dispersion </a:t>
            </a:r>
            <a:endParaRPr lang="en-GB" altLang="fr-FR" sz="2400" b="1" dirty="0" smtClean="0">
              <a:solidFill>
                <a:srgbClr val="336699"/>
              </a:solidFill>
              <a:latin typeface="Comic Sans MS" panose="030F0702030302020204" pitchFamily="66" charset="0"/>
            </a:endParaRPr>
          </a:p>
        </p:txBody>
      </p:sp>
      <p:pic>
        <p:nvPicPr>
          <p:cNvPr id="7" name="Picture 6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1390"/>
          <a:stretch/>
        </p:blipFill>
        <p:spPr bwMode="auto">
          <a:xfrm>
            <a:off x="5380627" y="444726"/>
            <a:ext cx="3049954" cy="1504052"/>
          </a:xfrm>
          <a:prstGeom prst="rect">
            <a:avLst/>
          </a:prstGeom>
          <a:ln>
            <a:solidFill>
              <a:schemeClr val="tx1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9" name="Oval 8"/>
          <p:cNvSpPr/>
          <p:nvPr/>
        </p:nvSpPr>
        <p:spPr>
          <a:xfrm>
            <a:off x="6732240" y="5694101"/>
            <a:ext cx="1668522" cy="443716"/>
          </a:xfrm>
          <a:prstGeom prst="ellipse">
            <a:avLst/>
          </a:prstGeom>
          <a:solidFill>
            <a:srgbClr val="FFC000">
              <a:alpha val="50000"/>
            </a:srgb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Rectangle 11"/>
              <p:cNvSpPr/>
              <p:nvPr/>
            </p:nvSpPr>
            <p:spPr>
              <a:xfrm>
                <a:off x="895113" y="3425818"/>
                <a:ext cx="2484846" cy="65941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Para xmlns:m="http://schemas.openxmlformats.org/officeDocument/2006/math" xmlns="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GB">
                          <a:latin typeface="Cambria Math"/>
                        </a:rPr>
                        <m:t>R</m:t>
                      </m:r>
                      <m:r>
                        <a:rPr lang="en-GB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fr-FR" i="1">
                              <a:latin typeface="Cambria Math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n-GB">
                              <a:latin typeface="Cambria Math"/>
                            </a:rPr>
                            <m:t>m</m:t>
                          </m:r>
                        </m:num>
                        <m:den>
                          <m:r>
                            <a:rPr lang="en-GB" i="1">
                              <a:latin typeface="Cambria Math"/>
                            </a:rPr>
                            <m:t>∆</m:t>
                          </m:r>
                          <m:r>
                            <a:rPr lang="en-GB" i="1">
                              <a:latin typeface="Cambria Math"/>
                            </a:rPr>
                            <m:t>𝑚</m:t>
                          </m:r>
                        </m:den>
                      </m:f>
                      <m:r>
                        <a:rPr lang="en-GB">
                          <a:latin typeface="Cambria Math"/>
                        </a:rPr>
                        <m:t>∙</m:t>
                      </m:r>
                      <m:f>
                        <m:fPr>
                          <m:ctrlPr>
                            <a:rPr lang="fr-FR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GB" i="1">
                              <a:latin typeface="Cambria Math"/>
                            </a:rPr>
                            <m:t>∆</m:t>
                          </m:r>
                          <m:r>
                            <a:rPr lang="en-GB" i="1">
                              <a:latin typeface="Cambria Math"/>
                            </a:rPr>
                            <m:t>𝑥</m:t>
                          </m:r>
                        </m:num>
                        <m:den>
                          <m:r>
                            <a:rPr lang="en-GB" i="1">
                              <a:latin typeface="Cambria Math"/>
                            </a:rPr>
                            <m:t>𝛿</m:t>
                          </m:r>
                          <m:r>
                            <a:rPr lang="en-GB" i="1">
                              <a:latin typeface="Cambria Math"/>
                            </a:rPr>
                            <m:t>𝑥</m:t>
                          </m:r>
                        </m:den>
                      </m:f>
                      <m:r>
                        <a:rPr lang="en-GB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fr-FR" i="1">
                              <a:latin typeface="Cambria Math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n-GB">
                              <a:latin typeface="Cambria Math"/>
                            </a:rPr>
                            <m:t>D</m:t>
                          </m:r>
                        </m:num>
                        <m:den>
                          <m:r>
                            <a:rPr lang="en-GB">
                              <a:latin typeface="Cambria Math"/>
                            </a:rPr>
                            <m:t>2.</m:t>
                          </m:r>
                          <m:sSub>
                            <m:sSubPr>
                              <m:ctrlPr>
                                <a:rPr lang="fr-FR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GB" i="1">
                                  <a:latin typeface="Cambria Math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n-GB" i="1">
                                  <a:latin typeface="Cambria Math"/>
                                </a:rPr>
                                <m:t>0</m:t>
                              </m:r>
                            </m:sub>
                          </m:sSub>
                          <m:sSub>
                            <m:sSubPr>
                              <m:ctrlPr>
                                <a:rPr lang="fr-FR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GB" i="1">
                                  <a:latin typeface="Cambria Math"/>
                                </a:rPr>
                                <m:t>𝑀</m:t>
                              </m:r>
                            </m:e>
                            <m:sub>
                              <m:r>
                                <a:rPr lang="en-GB" i="1">
                                  <a:latin typeface="Cambria Math"/>
                                </a:rPr>
                                <m:t>𝑥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fr-FR"/>
              </a:p>
            </p:txBody>
          </p:sp>
        </mc:Choice>
        <mc:Fallback xmlns="">
          <p:sp>
            <p:nvSpPr>
              <p:cNvPr id="12" name="Rectangle 1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95113" y="3425818"/>
                <a:ext cx="2484846" cy="659411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Rectangle 12"/>
              <p:cNvSpPr/>
              <p:nvPr/>
            </p:nvSpPr>
            <p:spPr>
              <a:xfrm>
                <a:off x="919077" y="3962864"/>
                <a:ext cx="1572738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Para xmlns:m="http://schemas.openxmlformats.org/officeDocument/2006/math" xmlns="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i="1">
                          <a:latin typeface="Cambria Math"/>
                        </a:rPr>
                        <m:t>𝜀</m:t>
                      </m:r>
                      <m:r>
                        <a:rPr lang="en-GB">
                          <a:latin typeface="Cambria Math"/>
                        </a:rPr>
                        <m:t>=</m:t>
                      </m:r>
                      <m:r>
                        <m:rPr>
                          <m:sty m:val="p"/>
                        </m:rPr>
                        <a:rPr lang="en-GB">
                          <a:latin typeface="Cambria Math"/>
                        </a:rPr>
                        <m:t>π</m:t>
                      </m:r>
                      <m:r>
                        <a:rPr lang="en-GB">
                          <a:latin typeface="Cambria Math"/>
                        </a:rPr>
                        <m:t>∙</m:t>
                      </m:r>
                      <m:sSub>
                        <m:sSubPr>
                          <m:ctrlPr>
                            <a:rPr lang="fr-FR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GB" i="1">
                              <a:latin typeface="Cambria Math"/>
                            </a:rPr>
                            <m:t>𝑥</m:t>
                          </m:r>
                        </m:e>
                        <m:sub>
                          <m:r>
                            <a:rPr lang="en-GB" i="1">
                              <a:latin typeface="Cambria Math"/>
                            </a:rPr>
                            <m:t>0</m:t>
                          </m:r>
                        </m:sub>
                      </m:sSub>
                      <m:r>
                        <a:rPr lang="en-GB">
                          <a:latin typeface="Cambria Math"/>
                        </a:rPr>
                        <m:t>∙</m:t>
                      </m:r>
                      <m:sSub>
                        <m:sSubPr>
                          <m:ctrlPr>
                            <a:rPr lang="fr-FR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GB" i="1">
                              <a:latin typeface="Cambria Math"/>
                            </a:rPr>
                            <m:t>𝑎</m:t>
                          </m:r>
                        </m:e>
                        <m:sub>
                          <m:r>
                            <a:rPr lang="en-GB" i="1">
                              <a:latin typeface="Cambria Math"/>
                            </a:rPr>
                            <m:t>0</m:t>
                          </m:r>
                        </m:sub>
                      </m:sSub>
                    </m:oMath>
                  </m:oMathPara>
                </a14:m>
                <a:endParaRPr lang="fr-FR"/>
              </a:p>
            </p:txBody>
          </p:sp>
        </mc:Choice>
        <mc:Fallback xmlns="">
          <p:sp>
            <p:nvSpPr>
              <p:cNvPr id="13" name="Rectangle 1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19077" y="3962864"/>
                <a:ext cx="1572738" cy="369332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Right Brace 13"/>
          <p:cNvSpPr/>
          <p:nvPr/>
        </p:nvSpPr>
        <p:spPr>
          <a:xfrm>
            <a:off x="3091927" y="3155148"/>
            <a:ext cx="576064" cy="1225114"/>
          </a:xfrm>
          <a:prstGeom prst="rightBrace">
            <a:avLst>
              <a:gd name="adj1" fmla="val 41897"/>
              <a:gd name="adj2" fmla="val 50749"/>
            </a:avLst>
          </a:prstGeom>
          <a:ln w="254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ctangle 5"/>
              <p:cNvSpPr/>
              <p:nvPr/>
            </p:nvSpPr>
            <p:spPr>
              <a:xfrm>
                <a:off x="805481" y="5157192"/>
                <a:ext cx="2205860" cy="65755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Para xmlns:m="http://schemas.openxmlformats.org/officeDocument/2006/math" xmlns="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GB">
                          <a:latin typeface="Cambria Math"/>
                        </a:rPr>
                        <m:t>R</m:t>
                      </m:r>
                      <m:r>
                        <a:rPr lang="en-GB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fr-FR" i="1">
                              <a:latin typeface="Cambria Math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n-GB">
                              <a:latin typeface="Cambria Math"/>
                            </a:rPr>
                            <m:t>D</m:t>
                          </m:r>
                        </m:num>
                        <m:den>
                          <m:r>
                            <a:rPr lang="en-GB">
                              <a:latin typeface="Cambria Math"/>
                            </a:rPr>
                            <m:t>2.</m:t>
                          </m:r>
                          <m:sSub>
                            <m:sSubPr>
                              <m:ctrlPr>
                                <a:rPr lang="fr-FR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GB" i="1">
                                  <a:latin typeface="Cambria Math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n-GB" i="1">
                                  <a:latin typeface="Cambria Math"/>
                                </a:rPr>
                                <m:t>0</m:t>
                              </m:r>
                            </m:sub>
                          </m:sSub>
                          <m:sSub>
                            <m:sSubPr>
                              <m:ctrlPr>
                                <a:rPr lang="fr-FR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GB" i="1">
                                  <a:latin typeface="Cambria Math"/>
                                </a:rPr>
                                <m:t>𝑀</m:t>
                              </m:r>
                            </m:e>
                            <m:sub>
                              <m:r>
                                <a:rPr lang="en-GB" i="1">
                                  <a:latin typeface="Cambria Math"/>
                                </a:rPr>
                                <m:t>𝑥</m:t>
                              </m:r>
                            </m:sub>
                          </m:sSub>
                          <m:r>
                            <a:rPr lang="en-GB" i="1">
                              <a:latin typeface="Cambria Math"/>
                            </a:rPr>
                            <m:t>+</m:t>
                          </m:r>
                          <m:sSub>
                            <m:sSubPr>
                              <m:ctrlPr>
                                <a:rPr lang="fr-FR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GB" i="1">
                                  <a:latin typeface="Cambria Math"/>
                                </a:rPr>
                                <m:t>∆</m:t>
                              </m:r>
                            </m:e>
                            <m:sub>
                              <m:argPr>
                                <m:argSz m:val="-1"/>
                              </m:argPr>
                              <m:r>
                                <a:rPr lang="en-GB" i="1">
                                  <a:latin typeface="Cambria Math"/>
                                </a:rPr>
                                <m:t>𝑎𝑏𝑒𝑟𝑟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fr-FR"/>
              </a:p>
            </p:txBody>
          </p:sp>
        </mc:Choice>
        <mc:Fallback xmlns="">
          <p:sp>
            <p:nvSpPr>
              <p:cNvPr id="6" name="Rectangle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5481" y="5157192"/>
                <a:ext cx="2205860" cy="657552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Rectangle 7"/>
              <p:cNvSpPr/>
              <p:nvPr/>
            </p:nvSpPr>
            <p:spPr>
              <a:xfrm>
                <a:off x="381269" y="1196752"/>
                <a:ext cx="2298834" cy="69705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Para xmlns:m="http://schemas.openxmlformats.org/officeDocument/2006/math" xmlns="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GB">
                          <a:latin typeface="Cambria Math"/>
                        </a:rPr>
                        <m:t>Q</m:t>
                      </m:r>
                      <m:r>
                        <a:rPr lang="en-GB">
                          <a:latin typeface="Cambria Math"/>
                        </a:rPr>
                        <m:t>=</m:t>
                      </m:r>
                      <m:r>
                        <m:rPr>
                          <m:sty m:val="p"/>
                        </m:rPr>
                        <a:rPr lang="en-GB">
                          <a:latin typeface="Cambria Math"/>
                        </a:rPr>
                        <m:t>R</m:t>
                      </m:r>
                      <m:r>
                        <a:rPr lang="en-GB">
                          <a:latin typeface="Cambria Math"/>
                        </a:rPr>
                        <m:t>∙2</m:t>
                      </m:r>
                      <m:sSub>
                        <m:sSubPr>
                          <m:ctrlPr>
                            <a:rPr lang="fr-FR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GB" i="1">
                              <a:latin typeface="Cambria Math"/>
                            </a:rPr>
                            <m:t>𝑥</m:t>
                          </m:r>
                        </m:e>
                        <m:sub>
                          <m:r>
                            <a:rPr lang="en-GB" i="1">
                              <a:latin typeface="Cambria Math"/>
                            </a:rPr>
                            <m:t>0</m:t>
                          </m:r>
                        </m:sub>
                      </m:sSub>
                      <m:r>
                        <a:rPr lang="en-GB">
                          <a:latin typeface="Cambria Math"/>
                        </a:rPr>
                        <m:t>∙</m:t>
                      </m:r>
                      <m:sSub>
                        <m:sSubPr>
                          <m:ctrlPr>
                            <a:rPr lang="fr-FR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GB" i="1">
                              <a:latin typeface="Cambria Math"/>
                            </a:rPr>
                            <m:t>𝑎</m:t>
                          </m:r>
                        </m:e>
                        <m:sub>
                          <m:r>
                            <a:rPr lang="en-GB" i="1">
                              <a:latin typeface="Cambria Math"/>
                            </a:rPr>
                            <m:t>0</m:t>
                          </m:r>
                        </m:sub>
                      </m:sSub>
                      <m:r>
                        <a:rPr lang="en-GB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fr-FR" i="1">
                              <a:latin typeface="Cambria Math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fr-FR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GB" i="1">
                                  <a:latin typeface="Cambria Math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en-GB" i="1">
                                  <a:latin typeface="Cambria Math"/>
                                </a:rPr>
                                <m:t>0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fr-FR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GB" i="1">
                                  <a:latin typeface="Cambria Math"/>
                                </a:rPr>
                                <m:t>𝜌</m:t>
                              </m:r>
                            </m:e>
                            <m:sub>
                              <m:r>
                                <a:rPr lang="en-GB" i="1">
                                  <a:latin typeface="Cambria Math"/>
                                </a:rPr>
                                <m:t>0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fr-FR"/>
              </a:p>
            </p:txBody>
          </p:sp>
        </mc:Choice>
        <mc:Fallback xmlns="">
          <p:sp>
            <p:nvSpPr>
              <p:cNvPr id="8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1269" y="1196752"/>
                <a:ext cx="2298834" cy="697050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Text Box 2"/>
          <p:cNvSpPr txBox="1">
            <a:spLocks noChangeArrowheads="1"/>
          </p:cNvSpPr>
          <p:nvPr/>
        </p:nvSpPr>
        <p:spPr bwMode="auto">
          <a:xfrm>
            <a:off x="349793" y="2060848"/>
            <a:ext cx="7895110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GB" altLang="fr-FR" sz="1400" b="1" smtClean="0">
                <a:solidFill>
                  <a:srgbClr val="336699"/>
                </a:solidFill>
                <a:latin typeface="Comic Sans MS" panose="030F0702030302020204" pitchFamily="66" charset="0"/>
              </a:rPr>
              <a:t>Q quality factor, Ao area occupied by the beam in the magnet</a:t>
            </a:r>
            <a:br>
              <a:rPr lang="en-GB" altLang="fr-FR" sz="1400" b="1" smtClean="0">
                <a:solidFill>
                  <a:srgbClr val="336699"/>
                </a:solidFill>
                <a:latin typeface="Comic Sans MS" panose="030F0702030302020204" pitchFamily="66" charset="0"/>
              </a:rPr>
            </a:br>
            <a:r>
              <a:rPr lang="en-GB" altLang="fr-FR" sz="1400" b="1" smtClean="0">
                <a:solidFill>
                  <a:srgbClr val="336699"/>
                </a:solidFill>
                <a:latin typeface="Comic Sans MS" panose="030F0702030302020204" pitchFamily="66" charset="0"/>
              </a:rPr>
              <a:t>increasing resolution R for given source (transmission) means increasing the term A0/po</a:t>
            </a:r>
            <a:endParaRPr lang="en-GB" altLang="fr-FR" sz="1400" b="1" dirty="0" smtClean="0">
              <a:solidFill>
                <a:srgbClr val="336699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311820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"/>
          <p:cNvSpPr txBox="1">
            <a:spLocks noChangeArrowheads="1"/>
          </p:cNvSpPr>
          <p:nvPr/>
        </p:nvSpPr>
        <p:spPr bwMode="auto">
          <a:xfrm>
            <a:off x="350442" y="-4737"/>
            <a:ext cx="5160387" cy="7694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GB" altLang="fr-FR" sz="2800" b="1" smtClean="0">
                <a:solidFill>
                  <a:srgbClr val="0070C0"/>
                </a:solidFill>
                <a:latin typeface="Comic Sans MS" panose="030F0702030302020204" pitchFamily="66" charset="0"/>
              </a:rPr>
              <a:t>Design proposal #1 : details</a:t>
            </a:r>
            <a:br>
              <a:rPr lang="en-GB" altLang="fr-FR" sz="2800" b="1" smtClean="0">
                <a:solidFill>
                  <a:srgbClr val="0070C0"/>
                </a:solidFill>
                <a:latin typeface="Comic Sans MS" panose="030F0702030302020204" pitchFamily="66" charset="0"/>
              </a:rPr>
            </a:br>
            <a:endParaRPr lang="fr-FR" altLang="fr-FR" sz="1600" b="1" dirty="0">
              <a:solidFill>
                <a:srgbClr val="0070C0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Text Box 2"/>
          <p:cNvSpPr txBox="1">
            <a:spLocks noChangeArrowheads="1"/>
          </p:cNvSpPr>
          <p:nvPr/>
        </p:nvSpPr>
        <p:spPr bwMode="auto">
          <a:xfrm>
            <a:off x="382862" y="2343914"/>
            <a:ext cx="5428304" cy="33855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GB" altLang="fr-FR" sz="1600" smtClean="0">
                <a:solidFill>
                  <a:srgbClr val="0070C0"/>
                </a:solidFill>
                <a:latin typeface="Comic Sans MS" panose="030F0702030302020204" pitchFamily="66" charset="0"/>
              </a:rPr>
              <a:t>Beam enveloppes in dispersive and the vertical plane</a:t>
            </a:r>
            <a:endParaRPr lang="fr-FR" altLang="fr-FR" sz="1050" dirty="0">
              <a:solidFill>
                <a:srgbClr val="0070C0"/>
              </a:solidFill>
              <a:latin typeface="Comic Sans MS" panose="030F0702030302020204" pitchFamily="66" charset="0"/>
            </a:endParaRPr>
          </a:p>
        </p:txBody>
      </p:sp>
      <p:pic>
        <p:nvPicPr>
          <p:cNvPr id="4" name="Picture 3"/>
          <p:cNvPicPr/>
          <p:nvPr/>
        </p:nvPicPr>
        <p:blipFill>
          <a:blip r:embed="rId3"/>
          <a:stretch>
            <a:fillRect/>
          </a:stretch>
        </p:blipFill>
        <p:spPr>
          <a:xfrm>
            <a:off x="382862" y="548680"/>
            <a:ext cx="2699385" cy="179959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5" name="Picture 4"/>
          <p:cNvPicPr/>
          <p:nvPr/>
        </p:nvPicPr>
        <p:blipFill>
          <a:blip r:embed="rId4"/>
          <a:stretch>
            <a:fillRect/>
          </a:stretch>
        </p:blipFill>
        <p:spPr>
          <a:xfrm>
            <a:off x="3111715" y="548680"/>
            <a:ext cx="2699385" cy="179959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6" name="Picture 5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3203" y="4797152"/>
            <a:ext cx="2699385" cy="1799590"/>
          </a:xfrm>
          <a:prstGeom prst="rect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</p:pic>
      <p:pic>
        <p:nvPicPr>
          <p:cNvPr id="7" name="Picture 6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3327" y="2793403"/>
            <a:ext cx="2699385" cy="1799590"/>
          </a:xfrm>
          <a:prstGeom prst="rect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</p:pic>
      <p:pic>
        <p:nvPicPr>
          <p:cNvPr id="8" name="Picture 7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37837" y="4797152"/>
            <a:ext cx="2699385" cy="1799590"/>
          </a:xfrm>
          <a:prstGeom prst="rect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</p:pic>
      <p:pic>
        <p:nvPicPr>
          <p:cNvPr id="9" name="Picture 8"/>
          <p:cNvPicPr/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0152" y="548680"/>
            <a:ext cx="3096344" cy="2133788"/>
          </a:xfrm>
          <a:prstGeom prst="rect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</p:pic>
      <p:pic>
        <p:nvPicPr>
          <p:cNvPr id="10" name="Picture 9"/>
          <p:cNvPicPr/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930" y="4797152"/>
            <a:ext cx="2699385" cy="1799590"/>
          </a:xfrm>
          <a:prstGeom prst="rect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</p:pic>
      <p:pic>
        <p:nvPicPr>
          <p:cNvPr id="11" name="Picture 10"/>
          <p:cNvPicPr/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2330" y="2793403"/>
            <a:ext cx="2699385" cy="1799590"/>
          </a:xfrm>
          <a:prstGeom prst="rect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</p:pic>
      <p:pic>
        <p:nvPicPr>
          <p:cNvPr id="12" name="Picture 11"/>
          <p:cNvPicPr/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38631" y="2793403"/>
            <a:ext cx="2699385" cy="1799590"/>
          </a:xfrm>
          <a:prstGeom prst="rect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285754960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"/>
          <p:cNvSpPr txBox="1">
            <a:spLocks noChangeArrowheads="1"/>
          </p:cNvSpPr>
          <p:nvPr/>
        </p:nvSpPr>
        <p:spPr bwMode="auto">
          <a:xfrm>
            <a:off x="116823" y="0"/>
            <a:ext cx="5160387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GB" altLang="fr-FR" sz="2800" b="1" smtClean="0">
                <a:solidFill>
                  <a:srgbClr val="0070C0"/>
                </a:solidFill>
                <a:latin typeface="Comic Sans MS" panose="030F0702030302020204" pitchFamily="66" charset="0"/>
              </a:rPr>
              <a:t>Design proposal #2 : details</a:t>
            </a:r>
            <a:endParaRPr lang="fr-FR" altLang="fr-FR" sz="1600" b="1" dirty="0">
              <a:solidFill>
                <a:srgbClr val="0070C0"/>
              </a:solidFill>
              <a:latin typeface="Comic Sans MS" panose="030F0702030302020204" pitchFamily="66" charset="0"/>
            </a:endParaRPr>
          </a:p>
        </p:txBody>
      </p:sp>
      <p:pic>
        <p:nvPicPr>
          <p:cNvPr id="3" name="Picture 2"/>
          <p:cNvPicPr/>
          <p:nvPr/>
        </p:nvPicPr>
        <p:blipFill>
          <a:blip r:embed="rId2"/>
          <a:stretch>
            <a:fillRect/>
          </a:stretch>
        </p:blipFill>
        <p:spPr>
          <a:xfrm>
            <a:off x="323528" y="836712"/>
            <a:ext cx="2699385" cy="1799590"/>
          </a:xfrm>
          <a:prstGeom prst="rect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</p:pic>
      <p:pic>
        <p:nvPicPr>
          <p:cNvPr id="4" name="Picture 3"/>
          <p:cNvPicPr/>
          <p:nvPr/>
        </p:nvPicPr>
        <p:blipFill>
          <a:blip r:embed="rId3"/>
          <a:stretch>
            <a:fillRect/>
          </a:stretch>
        </p:blipFill>
        <p:spPr>
          <a:xfrm>
            <a:off x="3131840" y="836712"/>
            <a:ext cx="2699385" cy="1799590"/>
          </a:xfrm>
          <a:prstGeom prst="rect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</p:pic>
      <p:pic>
        <p:nvPicPr>
          <p:cNvPr id="5" name="Picture 4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0435" y="2827015"/>
            <a:ext cx="2699385" cy="1799590"/>
          </a:xfrm>
          <a:prstGeom prst="rect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</a:ln>
        </p:spPr>
      </p:pic>
      <p:pic>
        <p:nvPicPr>
          <p:cNvPr id="6" name="Picture 5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5974" y="2827015"/>
            <a:ext cx="2699385" cy="1799590"/>
          </a:xfrm>
          <a:prstGeom prst="rect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</p:pic>
      <p:pic>
        <p:nvPicPr>
          <p:cNvPr id="7" name="Picture 6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5975" y="4789884"/>
            <a:ext cx="2699385" cy="1799590"/>
          </a:xfrm>
          <a:prstGeom prst="rect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</p:pic>
      <p:pic>
        <p:nvPicPr>
          <p:cNvPr id="8" name="Picture 7" descr="\\cern.ch\dfs\Users\m\maugusti\Desktop\desgin study report files\design 4\xy plane - design 4 - final focus.png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0436" y="4775988"/>
            <a:ext cx="2699385" cy="1799590"/>
          </a:xfrm>
          <a:prstGeom prst="rect">
            <a:avLst/>
          </a:prstGeom>
          <a:noFill/>
          <a:ln w="15875">
            <a:solidFill>
              <a:schemeClr val="tx1">
                <a:lumMod val="95000"/>
                <a:lumOff val="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291058558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"/>
          <p:cNvSpPr txBox="1">
            <a:spLocks noChangeArrowheads="1"/>
          </p:cNvSpPr>
          <p:nvPr/>
        </p:nvSpPr>
        <p:spPr bwMode="auto">
          <a:xfrm>
            <a:off x="350442" y="-4737"/>
            <a:ext cx="5649303" cy="7694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GB" altLang="fr-FR" sz="2800" b="1" smtClean="0">
                <a:solidFill>
                  <a:srgbClr val="0070C0"/>
                </a:solidFill>
                <a:latin typeface="Comic Sans MS" panose="030F0702030302020204" pitchFamily="66" charset="0"/>
              </a:rPr>
              <a:t>Design proposal #1bis : details</a:t>
            </a:r>
            <a:br>
              <a:rPr lang="en-GB" altLang="fr-FR" sz="2800" b="1" smtClean="0">
                <a:solidFill>
                  <a:srgbClr val="0070C0"/>
                </a:solidFill>
                <a:latin typeface="Comic Sans MS" panose="030F0702030302020204" pitchFamily="66" charset="0"/>
              </a:rPr>
            </a:br>
            <a:endParaRPr lang="fr-FR" altLang="fr-FR" sz="1600" b="1" dirty="0">
              <a:solidFill>
                <a:srgbClr val="0070C0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Text Box 2"/>
          <p:cNvSpPr txBox="1">
            <a:spLocks noChangeArrowheads="1"/>
          </p:cNvSpPr>
          <p:nvPr/>
        </p:nvSpPr>
        <p:spPr bwMode="auto">
          <a:xfrm>
            <a:off x="382862" y="2343914"/>
            <a:ext cx="5428304" cy="33855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GB" altLang="fr-FR" sz="1600" smtClean="0">
                <a:solidFill>
                  <a:srgbClr val="0070C0"/>
                </a:solidFill>
                <a:latin typeface="Comic Sans MS" panose="030F0702030302020204" pitchFamily="66" charset="0"/>
              </a:rPr>
              <a:t>Beam enveloppes in dispersive and the vertical plane</a:t>
            </a:r>
            <a:endParaRPr lang="fr-FR" altLang="fr-FR" sz="1050" dirty="0">
              <a:solidFill>
                <a:srgbClr val="0070C0"/>
              </a:solidFill>
              <a:latin typeface="Comic Sans MS" panose="030F0702030302020204" pitchFamily="66" charset="0"/>
            </a:endParaRPr>
          </a:p>
        </p:txBody>
      </p:sp>
      <p:pic>
        <p:nvPicPr>
          <p:cNvPr id="9" name="Picture 8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0152" y="548680"/>
            <a:ext cx="3096344" cy="2133788"/>
          </a:xfrm>
          <a:prstGeom prst="rect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</p:pic>
      <p:pic>
        <p:nvPicPr>
          <p:cNvPr id="10" name="Picture 9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930" y="4797152"/>
            <a:ext cx="2699385" cy="1799590"/>
          </a:xfrm>
          <a:prstGeom prst="rect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</p:pic>
      <p:pic>
        <p:nvPicPr>
          <p:cNvPr id="11" name="Picture 10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2330" y="2793403"/>
            <a:ext cx="2699385" cy="1799590"/>
          </a:xfrm>
          <a:prstGeom prst="rect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</p:pic>
      <p:pic>
        <p:nvPicPr>
          <p:cNvPr id="13" name="Picture 12"/>
          <p:cNvPicPr/>
          <p:nvPr/>
        </p:nvPicPr>
        <p:blipFill>
          <a:blip r:embed="rId6"/>
          <a:stretch>
            <a:fillRect/>
          </a:stretch>
        </p:blipFill>
        <p:spPr>
          <a:xfrm>
            <a:off x="349581" y="548680"/>
            <a:ext cx="2699385" cy="179959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4" name="Picture 13"/>
          <p:cNvPicPr/>
          <p:nvPr/>
        </p:nvPicPr>
        <p:blipFill>
          <a:blip r:embed="rId7"/>
          <a:stretch>
            <a:fillRect/>
          </a:stretch>
        </p:blipFill>
        <p:spPr>
          <a:xfrm>
            <a:off x="3048966" y="544324"/>
            <a:ext cx="2699385" cy="179959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5" name="Picture 14"/>
          <p:cNvPicPr/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8184" y="4725144"/>
            <a:ext cx="2699385" cy="1799590"/>
          </a:xfrm>
          <a:prstGeom prst="rect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</p:pic>
      <p:pic>
        <p:nvPicPr>
          <p:cNvPr id="16" name="Picture 15"/>
          <p:cNvPicPr/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0767" y="4797152"/>
            <a:ext cx="2699385" cy="1799590"/>
          </a:xfrm>
          <a:prstGeom prst="rect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</p:pic>
      <p:pic>
        <p:nvPicPr>
          <p:cNvPr id="17" name="Picture 16"/>
          <p:cNvPicPr/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0767" y="2793403"/>
            <a:ext cx="2699385" cy="1799590"/>
          </a:xfrm>
          <a:prstGeom prst="rect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</p:pic>
      <p:pic>
        <p:nvPicPr>
          <p:cNvPr id="18" name="Picture 17"/>
          <p:cNvPicPr/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8183" y="2820068"/>
            <a:ext cx="2699385" cy="1799590"/>
          </a:xfrm>
          <a:prstGeom prst="rect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27681126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\\cern.ch\dfs\Users\m\maugusti\Desktop\desgin study report files\resolution_beam width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109663"/>
            <a:ext cx="7418388" cy="47545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755576" y="5864225"/>
            <a:ext cx="66976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tabLst>
                <a:tab pos="685800" algn="l"/>
              </a:tabLst>
            </a:pPr>
            <a:r>
              <a:rPr lang="en-GB" sz="2400" b="1" smtClean="0">
                <a:solidFill>
                  <a:srgbClr val="336699"/>
                </a:solidFill>
              </a:rPr>
              <a:t>Done for 133deg magnet, po=1m, alpha=0.58</a:t>
            </a:r>
            <a:endParaRPr lang="en-US" sz="1600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23643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350442" y="798989"/>
            <a:ext cx="8653274" cy="543225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n-GB" altLang="fr-FR" sz="2200" b="1" smtClean="0">
                <a:solidFill>
                  <a:srgbClr val="336699"/>
                </a:solidFill>
                <a:latin typeface="Comic Sans MS"/>
                <a:cs typeface="Comic Sans MS"/>
              </a:rPr>
              <a:t>No entrance/exit angular profile</a:t>
            </a:r>
          </a:p>
          <a:p>
            <a:pPr marL="342900" indent="-342900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n-GB" altLang="fr-FR" sz="2200" b="1" smtClean="0">
                <a:solidFill>
                  <a:srgbClr val="336699"/>
                </a:solidFill>
                <a:latin typeface="Comic Sans MS"/>
                <a:cs typeface="Comic Sans MS"/>
              </a:rPr>
              <a:t>Magnet with a </a:t>
            </a:r>
            <a:r>
              <a:rPr lang="en-GB" altLang="fr-FR" sz="2200" b="1" smtClean="0">
                <a:solidFill>
                  <a:srgbClr val="336699"/>
                </a:solidFill>
                <a:latin typeface="Comic Sans MS"/>
                <a:ea typeface="Lucida Grande"/>
                <a:cs typeface="Comic Sans MS"/>
              </a:rPr>
              <a:t>Radially Inhomogeneous Magnetic field :</a:t>
            </a:r>
            <a:endParaRPr lang="en-GB" altLang="fr-FR" sz="2000" b="1" smtClean="0">
              <a:solidFill>
                <a:srgbClr val="336699"/>
              </a:solidFill>
              <a:latin typeface="Comic Sans MS"/>
              <a:ea typeface="Lucida Grande"/>
              <a:cs typeface="Comic Sans MS"/>
            </a:endParaRPr>
          </a:p>
          <a:p>
            <a:pPr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</a:pPr>
            <a:r>
              <a:rPr lang="en-GB" altLang="fr-FR" sz="1600" smtClean="0">
                <a:solidFill>
                  <a:srgbClr val="336699"/>
                </a:solidFill>
                <a:latin typeface="Comic Sans MS" panose="030F0702030302020204" pitchFamily="66" charset="0"/>
                <a:ea typeface="Lucida Grande"/>
                <a:cs typeface="Comic Sans MS"/>
              </a:rPr>
              <a:t>   </a:t>
            </a:r>
          </a:p>
          <a:p>
            <a:pPr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</a:pPr>
            <a:r>
              <a:rPr lang="en-GB" altLang="fr-FR" sz="1600" smtClean="0">
                <a:solidFill>
                  <a:srgbClr val="336699"/>
                </a:solidFill>
                <a:latin typeface="Comic Sans MS" panose="030F0702030302020204" pitchFamily="66" charset="0"/>
                <a:ea typeface="Lucida Grande"/>
                <a:cs typeface="Comic Sans MS"/>
              </a:rPr>
              <a:t>(with </a:t>
            </a:r>
            <a:r>
              <a:rPr lang="el-GR" altLang="fr-FR" sz="1600" smtClean="0">
                <a:solidFill>
                  <a:srgbClr val="336699"/>
                </a:solidFill>
                <a:latin typeface="Comic Sans MS" panose="030F0702030302020204" pitchFamily="66" charset="0"/>
                <a:ea typeface="Lucida Grande"/>
                <a:cs typeface="Arial"/>
              </a:rPr>
              <a:t>α</a:t>
            </a:r>
            <a:r>
              <a:rPr lang="en-GB" altLang="fr-FR" sz="1600" smtClean="0">
                <a:solidFill>
                  <a:srgbClr val="336699"/>
                </a:solidFill>
                <a:latin typeface="Comic Sans MS" panose="030F0702030302020204" pitchFamily="66" charset="0"/>
                <a:ea typeface="Lucida Grande"/>
                <a:cs typeface="Arial"/>
              </a:rPr>
              <a:t>,</a:t>
            </a:r>
            <a:r>
              <a:rPr lang="el-GR" altLang="fr-FR" sz="1600">
                <a:solidFill>
                  <a:srgbClr val="336699"/>
                </a:solidFill>
                <a:latin typeface="Comic Sans MS" panose="030F0702030302020204" pitchFamily="66" charset="0"/>
                <a:ea typeface="Lucida Grande"/>
                <a:cs typeface="Arial"/>
              </a:rPr>
              <a:t> </a:t>
            </a:r>
            <a:r>
              <a:rPr lang="el-GR" altLang="fr-FR" sz="1600" smtClean="0">
                <a:solidFill>
                  <a:srgbClr val="336699"/>
                </a:solidFill>
                <a:latin typeface="Comic Sans MS" panose="030F0702030302020204" pitchFamily="66" charset="0"/>
                <a:ea typeface="Lucida Grande"/>
                <a:cs typeface="Arial"/>
              </a:rPr>
              <a:t>β</a:t>
            </a:r>
            <a:r>
              <a:rPr lang="en-GB" altLang="fr-FR" sz="1600" smtClean="0">
                <a:solidFill>
                  <a:srgbClr val="336699"/>
                </a:solidFill>
                <a:latin typeface="Comic Sans MS" panose="030F0702030302020204" pitchFamily="66" charset="0"/>
                <a:ea typeface="Lucida Grande"/>
                <a:cs typeface="Arial"/>
              </a:rPr>
              <a:t> and </a:t>
            </a:r>
            <a:r>
              <a:rPr lang="el-GR" altLang="fr-FR" sz="1600" smtClean="0">
                <a:solidFill>
                  <a:srgbClr val="336699"/>
                </a:solidFill>
                <a:latin typeface="Comic Sans MS" panose="030F0702030302020204" pitchFamily="66" charset="0"/>
                <a:ea typeface="Lucida Grande"/>
                <a:cs typeface="Arial"/>
              </a:rPr>
              <a:t>γ</a:t>
            </a:r>
            <a:r>
              <a:rPr lang="en-GB" altLang="fr-FR" sz="1600" smtClean="0">
                <a:solidFill>
                  <a:srgbClr val="336699"/>
                </a:solidFill>
                <a:latin typeface="Comic Sans MS" panose="030F0702030302020204" pitchFamily="66" charset="0"/>
                <a:ea typeface="Lucida Grande"/>
                <a:cs typeface="Arial"/>
              </a:rPr>
              <a:t> respectively being the quadrupole, sextupole and octopole components)</a:t>
            </a:r>
            <a:endParaRPr lang="en-GB" altLang="fr-FR" sz="2200" b="1" smtClean="0">
              <a:solidFill>
                <a:srgbClr val="336699"/>
              </a:solidFill>
              <a:latin typeface="Comic Sans MS"/>
              <a:ea typeface="Lucida Grande"/>
              <a:cs typeface="Comic Sans MS"/>
            </a:endParaRPr>
          </a:p>
          <a:p>
            <a:pPr marL="342900" indent="-342900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n-GB" altLang="fr-FR" sz="2200" b="1" smtClean="0">
                <a:solidFill>
                  <a:srgbClr val="336699"/>
                </a:solidFill>
                <a:latin typeface="Comic Sans MS"/>
                <a:ea typeface="Lucida Grande"/>
                <a:cs typeface="Comic Sans MS"/>
              </a:rPr>
              <a:t>Plane pole faces </a:t>
            </a:r>
            <a:r>
              <a:rPr lang="en-GB" altLang="fr-FR" sz="2200" b="1" smtClean="0">
                <a:solidFill>
                  <a:srgbClr val="336699"/>
                </a:solidFill>
                <a:latin typeface="Comic Sans MS"/>
                <a:ea typeface="Lucida Grande"/>
                <a:cs typeface="Comic Sans MS"/>
                <a:sym typeface="Wingdings" panose="05000000000000000000" pitchFamily="2" charset="2"/>
              </a:rPr>
              <a:t> easier to machine</a:t>
            </a:r>
          </a:p>
          <a:p>
            <a:pPr marL="342900" indent="-342900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n-GB" altLang="fr-FR" sz="2200" b="1" smtClean="0">
                <a:solidFill>
                  <a:srgbClr val="336699"/>
                </a:solidFill>
                <a:latin typeface="Comic Sans MS"/>
                <a:ea typeface="Lucida Grande"/>
                <a:cs typeface="Comic Sans MS"/>
                <a:sym typeface="Wingdings" panose="05000000000000000000" pitchFamily="2" charset="2"/>
              </a:rPr>
              <a:t>Yoke made of laminated steel  reduction of eddy currents, allowing an increase in cycling speed (~1min)</a:t>
            </a:r>
            <a:endParaRPr lang="en-GB" altLang="fr-FR" sz="2200" b="1" smtClean="0">
              <a:solidFill>
                <a:srgbClr val="336699"/>
              </a:solidFill>
              <a:latin typeface="Comic Sans MS"/>
              <a:ea typeface="Lucida Grande"/>
              <a:cs typeface="Comic Sans MS"/>
            </a:endParaRPr>
          </a:p>
          <a:p>
            <a:pPr marL="342900" indent="-342900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n-GB" altLang="fr-FR" sz="2200" b="1" smtClean="0">
                <a:solidFill>
                  <a:srgbClr val="336699"/>
                </a:solidFill>
                <a:latin typeface="Comic Sans MS"/>
                <a:ea typeface="Lucida Grande"/>
                <a:cs typeface="Comic Sans MS"/>
              </a:rPr>
              <a:t>H type magnet </a:t>
            </a:r>
            <a:r>
              <a:rPr lang="en-GB" altLang="fr-FR" sz="2200" b="1" smtClean="0">
                <a:solidFill>
                  <a:srgbClr val="336699"/>
                </a:solidFill>
                <a:latin typeface="Comic Sans MS"/>
                <a:ea typeface="Lucida Grande"/>
                <a:cs typeface="Comic Sans MS"/>
                <a:sym typeface="Wingdings" panose="05000000000000000000" pitchFamily="2" charset="2"/>
              </a:rPr>
              <a:t> mechanically more stable, possibility of better pole face machining</a:t>
            </a:r>
            <a:endParaRPr lang="en-GB" altLang="fr-FR" sz="2200" b="1" smtClean="0">
              <a:solidFill>
                <a:srgbClr val="336699"/>
              </a:solidFill>
              <a:latin typeface="Comic Sans MS"/>
              <a:ea typeface="Lucida Grande"/>
              <a:cs typeface="Comic Sans MS"/>
            </a:endParaRPr>
          </a:p>
          <a:p>
            <a:pPr marL="342900" indent="-342900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n-GB" altLang="fr-FR" sz="2200" b="1" smtClean="0">
                <a:solidFill>
                  <a:srgbClr val="336699"/>
                </a:solidFill>
                <a:latin typeface="Comic Sans MS"/>
                <a:ea typeface="Lucida Grande"/>
                <a:cs typeface="Comic Sans MS"/>
              </a:rPr>
              <a:t>Changing pole face width </a:t>
            </a:r>
            <a:r>
              <a:rPr lang="en-GB" altLang="fr-FR" sz="2200" b="1" smtClean="0">
                <a:solidFill>
                  <a:srgbClr val="336699"/>
                </a:solidFill>
                <a:latin typeface="Comic Sans MS"/>
                <a:ea typeface="Lucida Grande"/>
                <a:cs typeface="Comic Sans MS"/>
                <a:sym typeface="Wingdings" panose="05000000000000000000" pitchFamily="2" charset="2"/>
              </a:rPr>
              <a:t> saving of material (~8%)</a:t>
            </a:r>
            <a:endParaRPr lang="en-GB" altLang="fr-FR" sz="2200" b="1" smtClean="0">
              <a:solidFill>
                <a:srgbClr val="336699"/>
              </a:solidFill>
              <a:latin typeface="Comic Sans MS"/>
              <a:ea typeface="Lucida Grande"/>
              <a:cs typeface="Comic Sans MS"/>
            </a:endParaRPr>
          </a:p>
        </p:txBody>
      </p:sp>
      <p:sp>
        <p:nvSpPr>
          <p:cNvPr id="3" name="Text Box 2"/>
          <p:cNvSpPr txBox="1">
            <a:spLocks noChangeArrowheads="1"/>
          </p:cNvSpPr>
          <p:nvPr/>
        </p:nvSpPr>
        <p:spPr bwMode="auto">
          <a:xfrm>
            <a:off x="350442" y="-4737"/>
            <a:ext cx="2675732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GB" altLang="fr-FR" sz="2400" b="1" smtClean="0">
                <a:solidFill>
                  <a:srgbClr val="336699"/>
                </a:solidFill>
                <a:latin typeface="Comic Sans MS" panose="030F0702030302020204" pitchFamily="66" charset="0"/>
              </a:rPr>
              <a:t>Magnet features</a:t>
            </a:r>
            <a:endParaRPr lang="fr-FR" altLang="fr-FR" sz="1400" b="1" dirty="0">
              <a:solidFill>
                <a:srgbClr val="336699"/>
              </a:solidFill>
              <a:latin typeface="Comic Sans MS" panose="030F0702030302020204" pitchFamily="66" charset="0"/>
            </a:endParaRPr>
          </a:p>
        </p:txBody>
      </p:sp>
      <p:sp>
        <p:nvSpPr>
          <p:cNvPr id="7" name="Left Brace 6"/>
          <p:cNvSpPr/>
          <p:nvPr/>
        </p:nvSpPr>
        <p:spPr>
          <a:xfrm>
            <a:off x="1475656" y="4472245"/>
            <a:ext cx="155448" cy="914400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Rectangle 7"/>
              <p:cNvSpPr/>
              <p:nvPr/>
            </p:nvSpPr>
            <p:spPr>
              <a:xfrm>
                <a:off x="642070" y="1936126"/>
                <a:ext cx="5688632" cy="75866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14:m>
                  <m:oMathPara xmlns:m="http://schemas.openxmlformats.org/officeDocument/2006/math" xmlns="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1600" i="1" smtClean="0">
                          <a:latin typeface="Cambria Math"/>
                        </a:rPr>
                        <m:t>𝐵</m:t>
                      </m:r>
                      <m:r>
                        <a:rPr lang="fr-FR" sz="1600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fr-FR" sz="1600" i="1">
                              <a:latin typeface="Cambria Math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fr-FR" sz="1600">
                              <a:latin typeface="Cambria Math"/>
                            </a:rPr>
                            <m:t>B</m:t>
                          </m:r>
                        </m:e>
                        <m:sub>
                          <m:r>
                            <a:rPr lang="fr-FR" sz="1600" i="1">
                              <a:latin typeface="Cambria Math"/>
                            </a:rPr>
                            <m:t>0</m:t>
                          </m:r>
                        </m:sub>
                      </m:sSub>
                      <m:d>
                        <m:dPr>
                          <m:begChr m:val="["/>
                          <m:endChr m:val="]"/>
                          <m:ctrlPr>
                            <a:rPr lang="fr-FR" sz="16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fr-FR" sz="1600" i="1">
                              <a:latin typeface="Cambria Math"/>
                            </a:rPr>
                            <m:t>1−</m:t>
                          </m:r>
                          <m:r>
                            <a:rPr lang="fr-FR" sz="1600" i="1">
                              <a:latin typeface="Cambria Math"/>
                            </a:rPr>
                            <m:t>𝛼</m:t>
                          </m:r>
                          <m:d>
                            <m:dPr>
                              <m:ctrlPr>
                                <a:rPr lang="fr-FR" sz="1600" i="1">
                                  <a:latin typeface="Cambria Math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fr-FR" sz="1600" i="1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fr-FR" sz="1600" i="1">
                                      <a:latin typeface="Cambria Math"/>
                                    </a:rPr>
                                    <m:t>𝑟</m:t>
                                  </m:r>
                                  <m:r>
                                    <a:rPr lang="fr-FR" sz="1600" i="1">
                                      <a:latin typeface="Cambria Math"/>
                                    </a:rPr>
                                    <m:t>−</m:t>
                                  </m:r>
                                  <m:r>
                                    <m:rPr>
                                      <m:sty m:val="p"/>
                                    </m:rPr>
                                    <a:rPr lang="fr-FR" sz="1600">
                                      <a:latin typeface="Cambria Math"/>
                                    </a:rPr>
                                    <m:t>r</m:t>
                                  </m:r>
                                  <m:r>
                                    <a:rPr lang="fr-FR" sz="1600">
                                      <a:latin typeface="Cambria Math"/>
                                    </a:rPr>
                                    <m:t>0</m:t>
                                  </m:r>
                                </m:num>
                                <m:den>
                                  <m:r>
                                    <m:rPr>
                                      <m:sty m:val="p"/>
                                    </m:rPr>
                                    <a:rPr lang="fr-FR" sz="1600">
                                      <a:latin typeface="Cambria Math"/>
                                    </a:rPr>
                                    <m:t>r</m:t>
                                  </m:r>
                                  <m:r>
                                    <a:rPr lang="fr-FR" sz="1600">
                                      <a:latin typeface="Cambria Math"/>
                                    </a:rPr>
                                    <m:t>0</m:t>
                                  </m:r>
                                </m:den>
                              </m:f>
                            </m:e>
                          </m:d>
                          <m:r>
                            <a:rPr lang="fr-FR" sz="1600" i="1">
                              <a:latin typeface="Cambria Math"/>
                            </a:rPr>
                            <m:t>+</m:t>
                          </m:r>
                          <m:r>
                            <a:rPr lang="fr-FR" sz="1600" i="1">
                              <a:latin typeface="Cambria Math"/>
                            </a:rPr>
                            <m:t>𝛽</m:t>
                          </m:r>
                          <m:sSup>
                            <m:sSupPr>
                              <m:ctrlPr>
                                <a:rPr lang="fr-FR" sz="1600" i="1">
                                  <a:latin typeface="Cambria Math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fr-FR" sz="1600" i="1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fr-FR" sz="1600" i="1">
                                          <a:latin typeface="Cambria Math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fr-FR" sz="1600" i="1">
                                          <a:latin typeface="Cambria Math"/>
                                        </a:rPr>
                                        <m:t>𝑟</m:t>
                                      </m:r>
                                      <m:r>
                                        <a:rPr lang="fr-FR" sz="1600" i="1">
                                          <a:latin typeface="Cambria Math"/>
                                        </a:rPr>
                                        <m:t>−</m:t>
                                      </m:r>
                                      <m:r>
                                        <m:rPr>
                                          <m:sty m:val="p"/>
                                        </m:rPr>
                                        <a:rPr lang="fr-FR" sz="1600">
                                          <a:latin typeface="Cambria Math"/>
                                        </a:rPr>
                                        <m:t>r</m:t>
                                      </m:r>
                                      <m:r>
                                        <a:rPr lang="fr-FR" sz="1600">
                                          <a:latin typeface="Cambria Math"/>
                                        </a:rPr>
                                        <m:t>0</m:t>
                                      </m:r>
                                    </m:num>
                                    <m:den>
                                      <m:r>
                                        <m:rPr>
                                          <m:sty m:val="p"/>
                                        </m:rPr>
                                        <a:rPr lang="fr-FR" sz="1600">
                                          <a:latin typeface="Cambria Math"/>
                                        </a:rPr>
                                        <m:t>r</m:t>
                                      </m:r>
                                      <m:r>
                                        <a:rPr lang="fr-FR" sz="1600">
                                          <a:latin typeface="Cambria Math"/>
                                        </a:rPr>
                                        <m:t>0</m:t>
                                      </m:r>
                                    </m:den>
                                  </m:f>
                                </m:e>
                              </m:d>
                            </m:e>
                            <m:sup>
                              <m:r>
                                <a:rPr lang="fr-FR" sz="1600" i="1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  <m:r>
                            <a:rPr lang="fr-FR" sz="1600" i="1">
                              <a:latin typeface="Cambria Math"/>
                            </a:rPr>
                            <m:t>+</m:t>
                          </m:r>
                          <m:r>
                            <m:rPr>
                              <m:sty m:val="p"/>
                            </m:rPr>
                            <a:rPr lang="el-GR" sz="1600" i="1" smtClean="0">
                              <a:latin typeface="Cambria Math"/>
                            </a:rPr>
                            <m:t>γ</m:t>
                          </m:r>
                          <m:sSup>
                            <m:sSupPr>
                              <m:ctrlPr>
                                <a:rPr lang="fr-FR" sz="1600" i="1">
                                  <a:latin typeface="Cambria Math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fr-FR" sz="1600" i="1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fr-FR" sz="1600" i="1">
                                          <a:latin typeface="Cambria Math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fr-FR" sz="1600" i="1">
                                          <a:latin typeface="Cambria Math"/>
                                        </a:rPr>
                                        <m:t>𝑟</m:t>
                                      </m:r>
                                      <m:r>
                                        <a:rPr lang="fr-FR" sz="1600" i="1">
                                          <a:latin typeface="Cambria Math"/>
                                        </a:rPr>
                                        <m:t>−</m:t>
                                      </m:r>
                                      <m:r>
                                        <m:rPr>
                                          <m:sty m:val="p"/>
                                        </m:rPr>
                                        <a:rPr lang="fr-FR" sz="1600">
                                          <a:latin typeface="Cambria Math"/>
                                        </a:rPr>
                                        <m:t>r</m:t>
                                      </m:r>
                                      <m:r>
                                        <a:rPr lang="fr-FR" sz="1600">
                                          <a:latin typeface="Cambria Math"/>
                                        </a:rPr>
                                        <m:t>0</m:t>
                                      </m:r>
                                    </m:num>
                                    <m:den>
                                      <m:r>
                                        <m:rPr>
                                          <m:sty m:val="p"/>
                                        </m:rPr>
                                        <a:rPr lang="fr-FR" sz="1600">
                                          <a:latin typeface="Cambria Math"/>
                                        </a:rPr>
                                        <m:t>r</m:t>
                                      </m:r>
                                      <m:r>
                                        <a:rPr lang="fr-FR" sz="1600">
                                          <a:latin typeface="Cambria Math"/>
                                        </a:rPr>
                                        <m:t>0</m:t>
                                      </m:r>
                                    </m:den>
                                  </m:f>
                                </m:e>
                              </m:d>
                            </m:e>
                            <m:sup>
                              <m:r>
                                <a:rPr lang="en-GB" sz="1600" b="0" i="1" smtClean="0">
                                  <a:latin typeface="Cambria Math"/>
                                </a:rPr>
                                <m:t>3</m:t>
                              </m:r>
                            </m:sup>
                          </m:sSup>
                        </m:e>
                      </m:d>
                    </m:oMath>
                  </m:oMathPara>
                </a14:m>
                <a:endParaRPr lang="fr-FR" sz="1600"/>
              </a:p>
            </p:txBody>
          </p:sp>
        </mc:Choice>
        <mc:Fallback xmlns="">
          <p:sp>
            <p:nvSpPr>
              <p:cNvPr id="8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2070" y="1936126"/>
                <a:ext cx="5688632" cy="758669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8498215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467544" y="116632"/>
            <a:ext cx="8229600" cy="1143000"/>
          </a:xfrm>
          <a:prstGeom prst="rect">
            <a:avLst/>
          </a:prstGeom>
        </p:spPr>
        <p:txBody>
          <a:bodyPr/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GB" smtClean="0"/>
              <a:t>tracking in OPERA 3D</a:t>
            </a:r>
            <a:endParaRPr lang="en-GB" dirty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795" t="34904" r="35952" b="16444"/>
          <a:stretch/>
        </p:blipFill>
        <p:spPr bwMode="auto">
          <a:xfrm>
            <a:off x="621904" y="1142283"/>
            <a:ext cx="7910286" cy="55609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"/>
          <p:cNvSpPr/>
          <p:nvPr/>
        </p:nvSpPr>
        <p:spPr>
          <a:xfrm rot="19365113">
            <a:off x="2830072" y="2809329"/>
            <a:ext cx="350454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Preliminary</a:t>
            </a:r>
          </a:p>
        </p:txBody>
      </p:sp>
    </p:spTree>
    <p:extLst>
      <p:ext uri="{BB962C8B-B14F-4D97-AF65-F5344CB8AC3E}">
        <p14:creationId xmlns:p14="http://schemas.microsoft.com/office/powerpoint/2010/main" val="9873721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-5857588" y="388192"/>
            <a:ext cx="2870388" cy="3325580"/>
          </a:xfrm>
          <a:prstGeom prst="rect">
            <a:avLst/>
          </a:prstGeom>
          <a:solidFill>
            <a:srgbClr val="F1B015">
              <a:alpha val="29000"/>
            </a:srgbClr>
          </a:solidFill>
          <a:ln w="12700">
            <a:solidFill>
              <a:srgbClr val="103154"/>
            </a:solidFill>
          </a:ln>
        </p:spPr>
      </p:pic>
      <p:sp>
        <p:nvSpPr>
          <p:cNvPr id="6" name="TextBox 5"/>
          <p:cNvSpPr txBox="1"/>
          <p:nvPr/>
        </p:nvSpPr>
        <p:spPr>
          <a:xfrm>
            <a:off x="-6085184" y="3486176"/>
            <a:ext cx="3325580" cy="462810"/>
          </a:xfrm>
          <a:prstGeom prst="rect">
            <a:avLst/>
          </a:prstGeom>
          <a:solidFill>
            <a:srgbClr val="FFFFFF"/>
          </a:solidFill>
          <a:ln w="3175">
            <a:solidFill>
              <a:srgbClr val="103154"/>
            </a:solidFill>
          </a:ln>
        </p:spPr>
        <p:txBody>
          <a:bodyPr wrap="square" lIns="92574" tIns="46287" rIns="92574" bIns="46287" rtlCol="0">
            <a:spAutoFit/>
          </a:bodyPr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22BA0"/>
              </a:buClr>
              <a:buSzPct val="80000"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smtClean="0">
                <a:ln>
                  <a:noFill/>
                </a:ln>
                <a:solidFill>
                  <a:srgbClr val="103154"/>
                </a:solidFill>
                <a:effectLst/>
                <a:uLnTx/>
                <a:uFillTx/>
                <a:latin typeface="Corbel"/>
                <a:cs typeface="Lucida Bright"/>
              </a:rPr>
              <a:t>Layout view of the separator room</a:t>
            </a:r>
            <a:br>
              <a:rPr kumimoji="0" lang="en-US" sz="1200" b="1" i="0" u="none" strike="noStrike" kern="0" cap="none" spc="0" normalizeH="0" baseline="0" noProof="0" smtClean="0">
                <a:ln>
                  <a:noFill/>
                </a:ln>
                <a:solidFill>
                  <a:srgbClr val="103154"/>
                </a:solidFill>
                <a:effectLst/>
                <a:uLnTx/>
                <a:uFillTx/>
                <a:latin typeface="Corbel"/>
                <a:cs typeface="Lucida Bright"/>
              </a:rPr>
            </a:br>
            <a:r>
              <a:rPr kumimoji="0" lang="en-US" sz="1200" b="1" i="0" u="none" strike="noStrike" kern="0" cap="none" spc="0" normalizeH="0" baseline="0" noProof="0" smtClean="0">
                <a:ln>
                  <a:noFill/>
                </a:ln>
                <a:solidFill>
                  <a:srgbClr val="103154"/>
                </a:solidFill>
                <a:effectLst/>
                <a:uLnTx/>
                <a:uFillTx/>
                <a:latin typeface="Corbel"/>
                <a:cs typeface="Lucida Bright"/>
              </a:rPr>
              <a:t>(courtesy of V. Barozier</a:t>
            </a:r>
            <a:endParaRPr kumimoji="0" lang="en-US" sz="1200" b="1" i="0" u="none" strike="noStrike" kern="0" cap="none" spc="0" normalizeH="0" baseline="0" noProof="0" dirty="0">
              <a:ln>
                <a:noFill/>
              </a:ln>
              <a:solidFill>
                <a:srgbClr val="103154"/>
              </a:solidFill>
              <a:effectLst/>
              <a:uLnTx/>
              <a:uFillTx/>
              <a:latin typeface="Corbel"/>
              <a:cs typeface="Lucida Bright"/>
            </a:endParaRPr>
          </a:p>
        </p:txBody>
      </p:sp>
      <p:sp>
        <p:nvSpPr>
          <p:cNvPr id="15" name="Text Box 2"/>
          <p:cNvSpPr txBox="1">
            <a:spLocks noChangeArrowheads="1"/>
          </p:cNvSpPr>
          <p:nvPr/>
        </p:nvSpPr>
        <p:spPr bwMode="auto">
          <a:xfrm>
            <a:off x="350442" y="-4737"/>
            <a:ext cx="4785284" cy="7694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GB" altLang="fr-FR" sz="2400" b="1" dirty="0" smtClean="0">
                <a:solidFill>
                  <a:srgbClr val="336699"/>
                </a:solidFill>
                <a:latin typeface="Comic Sans MS" panose="030F0702030302020204" pitchFamily="66" charset="0"/>
              </a:rPr>
              <a:t>The High Resolution Separator</a:t>
            </a:r>
          </a:p>
          <a:p>
            <a:r>
              <a:rPr lang="en-GB" altLang="fr-FR" sz="2000" smtClean="0">
                <a:solidFill>
                  <a:srgbClr val="336699"/>
                </a:solidFill>
                <a:latin typeface="Comic Sans MS" panose="030F0702030302020204" pitchFamily="66" charset="0"/>
              </a:rPr>
              <a:t>Current HRS optical performances</a:t>
            </a:r>
            <a:endParaRPr lang="fr-FR" altLang="fr-FR" sz="1200" dirty="0">
              <a:solidFill>
                <a:srgbClr val="336699"/>
              </a:solidFill>
              <a:latin typeface="Comic Sans MS" panose="030F0702030302020204" pitchFamily="66" charset="0"/>
            </a:endParaRPr>
          </a:p>
        </p:txBody>
      </p:sp>
      <p:pic>
        <p:nvPicPr>
          <p:cNvPr id="2050" name="Picture 2" descr="\\cern.ch\dfs\Users\m\maugusti\Desktop\desgin study report files\hrs_current_r5000_3ord_xaplane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11700" y="921296"/>
            <a:ext cx="4015482" cy="24820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\\cern.ch\dfs\Users\m\maugusti\Desktop\desgin study report files\hrs_current_r5000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3520039"/>
            <a:ext cx="3739158" cy="22474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\\cern.ch\dfs\Users\m\maugusti\Desktop\desgin study report files\hrs_current_r5000_3ord_xyplane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1320" y="3339693"/>
            <a:ext cx="3795302" cy="23946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5" name="Text Box 2"/>
          <p:cNvSpPr txBox="1">
            <a:spLocks noChangeArrowheads="1"/>
          </p:cNvSpPr>
          <p:nvPr/>
        </p:nvSpPr>
        <p:spPr bwMode="auto">
          <a:xfrm>
            <a:off x="747038" y="5773504"/>
            <a:ext cx="7780143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GB" altLang="fr-FR" sz="2400" b="1" smtClean="0">
                <a:solidFill>
                  <a:srgbClr val="336699"/>
                </a:solidFill>
                <a:latin typeface="Comic Sans MS" panose="030F0702030302020204" pitchFamily="66" charset="0"/>
              </a:rPr>
              <a:t>Attainable mass resolution R=5000 </a:t>
            </a:r>
          </a:p>
          <a:p>
            <a:r>
              <a:rPr lang="en-GB" altLang="fr-FR" sz="2000" b="1" smtClean="0">
                <a:solidFill>
                  <a:srgbClr val="336699"/>
                </a:solidFill>
                <a:latin typeface="Comic Sans MS" panose="030F0702030302020204" pitchFamily="66" charset="0"/>
              </a:rPr>
              <a:t>for beam source of emittance </a:t>
            </a:r>
            <a:r>
              <a:rPr lang="el-GR" sz="2000" b="1">
                <a:solidFill>
                  <a:srgbClr val="336699"/>
                </a:solidFill>
                <a:latin typeface="Comic Sans MS" panose="030F0702030302020204" pitchFamily="66" charset="0"/>
              </a:rPr>
              <a:t>ε</a:t>
            </a:r>
            <a:r>
              <a:rPr lang="en-GB" sz="2000" b="1" smtClean="0">
                <a:solidFill>
                  <a:srgbClr val="336699"/>
                </a:solidFill>
                <a:latin typeface="Comic Sans MS" panose="030F0702030302020204" pitchFamily="66" charset="0"/>
              </a:rPr>
              <a:t>=20</a:t>
            </a:r>
            <a:r>
              <a:rPr lang="el-GR" sz="2000" b="1" smtClean="0">
                <a:solidFill>
                  <a:srgbClr val="336699"/>
                </a:solidFill>
                <a:latin typeface="Comic Sans MS" panose="030F0702030302020204" pitchFamily="66" charset="0"/>
              </a:rPr>
              <a:t>π</a:t>
            </a:r>
            <a:r>
              <a:rPr lang="en-US" sz="2000" b="1">
                <a:solidFill>
                  <a:srgbClr val="336699"/>
                </a:solidFill>
                <a:latin typeface="Comic Sans MS" panose="030F0702030302020204" pitchFamily="66" charset="0"/>
              </a:rPr>
              <a:t>.mm.mrad</a:t>
            </a:r>
          </a:p>
          <a:p>
            <a:endParaRPr lang="fr-FR" altLang="fr-FR" sz="1200" dirty="0">
              <a:solidFill>
                <a:srgbClr val="336699"/>
              </a:solidFill>
              <a:latin typeface="Comic Sans MS" panose="030F0702030302020204" pitchFamily="66" charset="0"/>
            </a:endParaRPr>
          </a:p>
        </p:txBody>
      </p:sp>
      <p:pic>
        <p:nvPicPr>
          <p:cNvPr id="1027" name="Picture 3" descr="E:\desgin study report files\hrs_beamsoruce_xyplane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452" y="921295"/>
            <a:ext cx="3664292" cy="24233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Rectangle 1"/>
          <p:cNvSpPr>
            <a:spLocks noChangeArrowheads="1"/>
          </p:cNvSpPr>
          <p:nvPr/>
        </p:nvSpPr>
        <p:spPr bwMode="auto">
          <a:xfrm rot="20803185">
            <a:off x="1743389" y="2483140"/>
            <a:ext cx="5958600" cy="120541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vert="horz" wrap="square" lIns="180918" tIns="126960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tabLst>
                <a:tab pos="685800" algn="l"/>
              </a:tabLst>
            </a:pPr>
            <a:r>
              <a:rPr lang="en-US" sz="2800" b="1" dirty="0" smtClean="0">
                <a:solidFill>
                  <a:srgbClr val="FF0000"/>
                </a:solidFill>
                <a:latin typeface="Arial" charset="0"/>
              </a:rPr>
              <a:t>OBJECTIVE :</a:t>
            </a:r>
          </a:p>
          <a:p>
            <a:pPr lvl="1">
              <a:tabLst>
                <a:tab pos="685800" algn="l"/>
              </a:tabLst>
            </a:pPr>
            <a:r>
              <a:rPr lang="en-US" sz="2800" dirty="0" smtClean="0">
                <a:solidFill>
                  <a:srgbClr val="336699"/>
                </a:solidFill>
                <a:latin typeface="Arial" charset="0"/>
              </a:rPr>
              <a:t>Resolution R=M/ΔM=20 </a:t>
            </a:r>
            <a:r>
              <a:rPr lang="en-US" sz="2800" dirty="0" smtClean="0">
                <a:solidFill>
                  <a:srgbClr val="336699"/>
                </a:solidFill>
                <a:latin typeface="Arial" charset="0"/>
              </a:rPr>
              <a:t>000</a:t>
            </a:r>
          </a:p>
          <a:p>
            <a:pPr lvl="1">
              <a:tabLst>
                <a:tab pos="685800" algn="l"/>
              </a:tabLst>
            </a:pPr>
            <a:endParaRPr lang="en-US" sz="1400" dirty="0">
              <a:solidFill>
                <a:srgbClr val="0000FF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095216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1" grpId="1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cern.ch\dfs\Users\m\maugusti\Desktop\desgin study report files\hrs_current_r5000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4809661"/>
            <a:ext cx="3333716" cy="2003715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 Box 2"/>
          <p:cNvSpPr txBox="1">
            <a:spLocks noChangeArrowheads="1"/>
          </p:cNvSpPr>
          <p:nvPr/>
        </p:nvSpPr>
        <p:spPr bwMode="auto">
          <a:xfrm>
            <a:off x="350442" y="-4737"/>
            <a:ext cx="4785284" cy="7694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GB" altLang="fr-FR" sz="2400" b="1" dirty="0" smtClean="0">
                <a:solidFill>
                  <a:srgbClr val="336699"/>
                </a:solidFill>
                <a:latin typeface="Comic Sans MS" panose="030F0702030302020204" pitchFamily="66" charset="0"/>
              </a:rPr>
              <a:t>The High Resolution Separator</a:t>
            </a:r>
          </a:p>
          <a:p>
            <a:r>
              <a:rPr lang="en-GB" altLang="fr-FR" sz="2000" dirty="0" smtClean="0">
                <a:solidFill>
                  <a:srgbClr val="336699"/>
                </a:solidFill>
                <a:latin typeface="Comic Sans MS" panose="030F0702030302020204" pitchFamily="66" charset="0"/>
              </a:rPr>
              <a:t>How to reach high resolution ?</a:t>
            </a:r>
            <a:endParaRPr lang="fr-FR" altLang="fr-FR" sz="1200" dirty="0">
              <a:solidFill>
                <a:srgbClr val="336699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Text Box 2"/>
          <p:cNvSpPr txBox="1">
            <a:spLocks noChangeArrowheads="1"/>
          </p:cNvSpPr>
          <p:nvPr/>
        </p:nvSpPr>
        <p:spPr bwMode="auto">
          <a:xfrm>
            <a:off x="3995936" y="3068960"/>
            <a:ext cx="2542684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GB" altLang="fr-FR" sz="2400" b="1" dirty="0" smtClean="0">
                <a:solidFill>
                  <a:srgbClr val="336699"/>
                </a:solidFill>
                <a:latin typeface="Comic Sans MS" panose="030F0702030302020204" pitchFamily="66" charset="0"/>
              </a:rPr>
              <a:t>Beam </a:t>
            </a:r>
            <a:r>
              <a:rPr lang="en-GB" altLang="fr-FR" sz="2400" b="1" dirty="0" err="1" smtClean="0">
                <a:solidFill>
                  <a:srgbClr val="336699"/>
                </a:solidFill>
                <a:latin typeface="Comic Sans MS" panose="030F0702030302020204" pitchFamily="66" charset="0"/>
              </a:rPr>
              <a:t>emittance</a:t>
            </a:r>
            <a:endParaRPr lang="en-GB" altLang="fr-FR" sz="2400" b="1" dirty="0" smtClean="0">
              <a:solidFill>
                <a:srgbClr val="336699"/>
              </a:solidFill>
              <a:latin typeface="Comic Sans MS" panose="030F0702030302020204" pitchFamily="66" charset="0"/>
            </a:endParaRPr>
          </a:p>
        </p:txBody>
      </p:sp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717115" y="5474590"/>
            <a:ext cx="4641014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GB" altLang="fr-FR" sz="2400" b="1" dirty="0" smtClean="0">
                <a:solidFill>
                  <a:srgbClr val="336699"/>
                </a:solidFill>
                <a:latin typeface="Comic Sans MS" panose="030F0702030302020204" pitchFamily="66" charset="0"/>
              </a:rPr>
              <a:t>Eliminate higher order terms </a:t>
            </a:r>
            <a:br>
              <a:rPr lang="en-GB" altLang="fr-FR" sz="2400" b="1" dirty="0" smtClean="0">
                <a:solidFill>
                  <a:srgbClr val="336699"/>
                </a:solidFill>
                <a:latin typeface="Comic Sans MS" panose="030F0702030302020204" pitchFamily="66" charset="0"/>
              </a:rPr>
            </a:br>
            <a:r>
              <a:rPr lang="en-GB" altLang="fr-FR" sz="2400" b="1" dirty="0" smtClean="0">
                <a:solidFill>
                  <a:srgbClr val="336699"/>
                </a:solidFill>
                <a:latin typeface="Comic Sans MS" panose="030F0702030302020204" pitchFamily="66" charset="0"/>
              </a:rPr>
              <a:t>(=aberrations)</a:t>
            </a:r>
          </a:p>
        </p:txBody>
      </p:sp>
      <p:sp>
        <p:nvSpPr>
          <p:cNvPr id="5" name="Text Box 2"/>
          <p:cNvSpPr txBox="1">
            <a:spLocks noChangeArrowheads="1"/>
          </p:cNvSpPr>
          <p:nvPr/>
        </p:nvSpPr>
        <p:spPr bwMode="auto">
          <a:xfrm>
            <a:off x="539552" y="1124744"/>
            <a:ext cx="2041995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GB" altLang="fr-FR" sz="2400" b="1" dirty="0" smtClean="0">
                <a:solidFill>
                  <a:srgbClr val="336699"/>
                </a:solidFill>
                <a:latin typeface="Comic Sans MS" panose="030F0702030302020204" pitchFamily="66" charset="0"/>
              </a:rPr>
              <a:t>Dispersion D </a:t>
            </a:r>
            <a:endParaRPr lang="en-GB" altLang="fr-FR" sz="2400" b="1" dirty="0" smtClean="0">
              <a:solidFill>
                <a:srgbClr val="336699"/>
              </a:solidFill>
              <a:latin typeface="Comic Sans MS" panose="030F0702030302020204" pitchFamily="66" charset="0"/>
            </a:endParaRPr>
          </a:p>
        </p:txBody>
      </p:sp>
      <p:pic>
        <p:nvPicPr>
          <p:cNvPr id="7" name="Picture 6"/>
          <p:cNvPicPr/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1390"/>
          <a:stretch/>
        </p:blipFill>
        <p:spPr bwMode="auto">
          <a:xfrm>
            <a:off x="3203848" y="692696"/>
            <a:ext cx="3049954" cy="1504052"/>
          </a:xfrm>
          <a:prstGeom prst="rect">
            <a:avLst/>
          </a:prstGeom>
          <a:ln>
            <a:solidFill>
              <a:schemeClr val="tx1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9" name="Oval 8"/>
          <p:cNvSpPr/>
          <p:nvPr/>
        </p:nvSpPr>
        <p:spPr>
          <a:xfrm>
            <a:off x="6732240" y="6083507"/>
            <a:ext cx="1668522" cy="443716"/>
          </a:xfrm>
          <a:prstGeom prst="ellipse">
            <a:avLst/>
          </a:prstGeom>
          <a:solidFill>
            <a:srgbClr val="FFC000">
              <a:alpha val="50000"/>
            </a:srgb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Right Brace 13"/>
          <p:cNvSpPr/>
          <p:nvPr/>
        </p:nvSpPr>
        <p:spPr>
          <a:xfrm>
            <a:off x="3131840" y="2708920"/>
            <a:ext cx="576064" cy="1225114"/>
          </a:xfrm>
          <a:prstGeom prst="rightBrace">
            <a:avLst>
              <a:gd name="adj1" fmla="val 41897"/>
              <a:gd name="adj2" fmla="val 50749"/>
            </a:avLst>
          </a:prstGeom>
          <a:ln w="254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/>
          <p:cNvPicPr>
            <a:picLocks noChangeAspect="1"/>
          </p:cNvPicPr>
          <p:nvPr/>
        </p:nvPicPr>
        <p:blipFill rotWithShape="1">
          <a:blip r:embed="rId5"/>
          <a:srcRect l="29666" t="1" r="30953" b="-22001"/>
          <a:stretch/>
        </p:blipFill>
        <p:spPr>
          <a:xfrm>
            <a:off x="683568" y="3429000"/>
            <a:ext cx="2265680" cy="511304"/>
          </a:xfrm>
          <a:prstGeom prst="rect">
            <a:avLst/>
          </a:prstGeom>
        </p:spPr>
      </p:pic>
      <p:sp>
        <p:nvSpPr>
          <p:cNvPr id="16" name="Text Box 2"/>
          <p:cNvSpPr txBox="1">
            <a:spLocks noChangeArrowheads="1"/>
          </p:cNvSpPr>
          <p:nvPr/>
        </p:nvSpPr>
        <p:spPr bwMode="auto">
          <a:xfrm>
            <a:off x="467544" y="4077072"/>
            <a:ext cx="2593002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fr-CH" dirty="0" smtClean="0">
                <a:solidFill>
                  <a:srgbClr val="336699"/>
                </a:solidFill>
              </a:rPr>
              <a:t>M</a:t>
            </a:r>
            <a:r>
              <a:rPr lang="fr-CH" baseline="-25000" dirty="0" smtClean="0">
                <a:solidFill>
                  <a:srgbClr val="336699"/>
                </a:solidFill>
              </a:rPr>
              <a:t>x</a:t>
            </a:r>
            <a:r>
              <a:rPr lang="fr-CH" dirty="0" smtClean="0">
                <a:solidFill>
                  <a:srgbClr val="336699"/>
                </a:solidFill>
              </a:rPr>
              <a:t> magnif. Factor</a:t>
            </a:r>
          </a:p>
          <a:p>
            <a:r>
              <a:rPr lang="fr-CH" altLang="fr-FR" dirty="0" smtClean="0">
                <a:solidFill>
                  <a:srgbClr val="336699"/>
                </a:solidFill>
                <a:latin typeface="Comic Sans MS" panose="030F0702030302020204" pitchFamily="66" charset="0"/>
              </a:rPr>
              <a:t>x</a:t>
            </a:r>
            <a:r>
              <a:rPr lang="fr-CH" altLang="fr-FR" baseline="-25000" dirty="0" smtClean="0">
                <a:solidFill>
                  <a:srgbClr val="336699"/>
                </a:solidFill>
                <a:latin typeface="Comic Sans MS" panose="030F0702030302020204" pitchFamily="66" charset="0"/>
              </a:rPr>
              <a:t>0 </a:t>
            </a:r>
            <a:r>
              <a:rPr lang="fr-CH" altLang="fr-FR" dirty="0" smtClean="0">
                <a:solidFill>
                  <a:srgbClr val="336699"/>
                </a:solidFill>
                <a:latin typeface="Comic Sans MS" panose="030F0702030302020204" pitchFamily="66" charset="0"/>
              </a:rPr>
              <a:t>beam size at source</a:t>
            </a:r>
          </a:p>
        </p:txBody>
      </p:sp>
      <p:pic>
        <p:nvPicPr>
          <p:cNvPr id="10" name="Image 9"/>
          <p:cNvPicPr>
            <a:picLocks noChangeAspect="1"/>
          </p:cNvPicPr>
          <p:nvPr/>
        </p:nvPicPr>
        <p:blipFill rotWithShape="1">
          <a:blip r:embed="rId6"/>
          <a:srcRect l="37453" t="-6061" r="36352" b="1"/>
          <a:stretch/>
        </p:blipFill>
        <p:spPr>
          <a:xfrm>
            <a:off x="755576" y="2492896"/>
            <a:ext cx="2016224" cy="7928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01472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9" grpId="0" animBg="1"/>
      <p:bldP spid="14" grpId="0" animBg="1"/>
      <p:bldP spid="1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\\cern.ch\dfs\Users\m\maugusti\Desktop\desgin study report files\separator room constraints.png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915"/>
          <a:stretch/>
        </p:blipFill>
        <p:spPr bwMode="auto">
          <a:xfrm>
            <a:off x="421989" y="1160085"/>
            <a:ext cx="4533724" cy="3304090"/>
          </a:xfrm>
          <a:prstGeom prst="rect">
            <a:avLst/>
          </a:prstGeom>
          <a:noFill/>
          <a:ln w="9525" cap="flat" cmpd="sng" algn="ctr">
            <a:solidFill>
              <a:sysClr val="windowText" lastClr="000000">
                <a:lumMod val="95000"/>
                <a:lumOff val="5000"/>
              </a:sysClr>
            </a:solidFill>
            <a:prstDash val="solid"/>
            <a:round/>
            <a:headEnd type="none" w="med" len="med"/>
            <a:tailEnd type="none" w="med" len="med"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5" name="Oval 4"/>
          <p:cNvSpPr/>
          <p:nvPr/>
        </p:nvSpPr>
        <p:spPr>
          <a:xfrm>
            <a:off x="1200572" y="1042629"/>
            <a:ext cx="576065" cy="515344"/>
          </a:xfrm>
          <a:prstGeom prst="ellipse">
            <a:avLst/>
          </a:prstGeom>
          <a:solidFill>
            <a:schemeClr val="accent1">
              <a:shade val="80000"/>
              <a:lumMod val="90000"/>
              <a:alpha val="30000"/>
            </a:schemeClr>
          </a:solidFill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36000" rIns="0" bIns="36000" rtlCol="0" anchor="ctr"/>
          <a:lstStyle/>
          <a:p>
            <a:r>
              <a:rPr lang="en-GB" sz="1400" b="1" smtClean="0">
                <a:solidFill>
                  <a:srgbClr val="FF0000"/>
                </a:solidFill>
              </a:rPr>
              <a:t>RFQ</a:t>
            </a:r>
            <a:endParaRPr lang="fr-FR" sz="1050" b="1">
              <a:solidFill>
                <a:srgbClr val="FF0000"/>
              </a:solidFill>
            </a:endParaRPr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1763689" y="1327898"/>
            <a:ext cx="1368151" cy="1224136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414177" y="4475117"/>
            <a:ext cx="4541535" cy="26161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100" smtClean="0"/>
              <a:t>Layout view of the separator room</a:t>
            </a:r>
            <a:endParaRPr lang="en-GB" sz="1100" dirty="0"/>
          </a:p>
        </p:txBody>
      </p:sp>
      <p:sp>
        <p:nvSpPr>
          <p:cNvPr id="10" name="Rectangle 1"/>
          <p:cNvSpPr>
            <a:spLocks noChangeArrowheads="1"/>
          </p:cNvSpPr>
          <p:nvPr/>
        </p:nvSpPr>
        <p:spPr bwMode="auto">
          <a:xfrm>
            <a:off x="-5941168" y="-2547664"/>
            <a:ext cx="3693422" cy="8668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80918" tIns="126960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tabLst>
                <a:tab pos="685800" algn="l"/>
              </a:tabLst>
            </a:pPr>
            <a:r>
              <a:rPr lang="en-US" sz="2400" smtClean="0">
                <a:solidFill>
                  <a:srgbClr val="336699"/>
                </a:solidFill>
                <a:latin typeface="Comic Sans MS" panose="030F0702030302020204" pitchFamily="66" charset="0"/>
              </a:rPr>
              <a:t>Beam emittance factor</a:t>
            </a:r>
          </a:p>
          <a:p>
            <a:pPr algn="ctr" defTabSz="914400" fontAlgn="base">
              <a:spcBef>
                <a:spcPct val="0"/>
              </a:spcBef>
              <a:spcAft>
                <a:spcPct val="0"/>
              </a:spcAft>
              <a:tabLst>
                <a:tab pos="685800" algn="l"/>
              </a:tabLst>
            </a:pPr>
            <a:r>
              <a:rPr lang="en-US" sz="2400" smtClean="0">
                <a:solidFill>
                  <a:srgbClr val="336699"/>
                </a:solidFill>
                <a:latin typeface="Comic Sans MS" panose="030F0702030302020204" pitchFamily="66" charset="0"/>
                <a:sym typeface="Wingdings" panose="05000000000000000000" pitchFamily="2" charset="2"/>
              </a:rPr>
              <a:t> RFQ displacement</a:t>
            </a:r>
            <a:endParaRPr lang="en-US" sz="1400" dirty="0">
              <a:solidFill>
                <a:srgbClr val="336699"/>
              </a:solidFill>
              <a:latin typeface="Comic Sans MS" panose="030F0702030302020204" pitchFamily="66" charset="0"/>
            </a:endParaRPr>
          </a:p>
        </p:txBody>
      </p:sp>
      <p:sp>
        <p:nvSpPr>
          <p:cNvPr id="11" name="Rectangle 1"/>
          <p:cNvSpPr>
            <a:spLocks noChangeArrowheads="1"/>
          </p:cNvSpPr>
          <p:nvPr/>
        </p:nvSpPr>
        <p:spPr bwMode="auto">
          <a:xfrm>
            <a:off x="5044617" y="2830223"/>
            <a:ext cx="3991879" cy="16363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80918" tIns="126960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tabLst>
                <a:tab pos="685800" algn="l"/>
              </a:tabLst>
            </a:pPr>
            <a:r>
              <a:rPr lang="en-US" sz="2400" b="1" dirty="0" smtClean="0">
                <a:solidFill>
                  <a:srgbClr val="336699"/>
                </a:solidFill>
                <a:latin typeface="Arial" charset="0"/>
              </a:rPr>
              <a:t>Ensuing constraints :</a:t>
            </a:r>
          </a:p>
          <a:p>
            <a:pPr marL="800100" lvl="1" indent="-342900">
              <a:buFont typeface="Arial" pitchFamily="34" charset="0"/>
              <a:buChar char="•"/>
              <a:tabLst>
                <a:tab pos="685800" algn="l"/>
              </a:tabLst>
            </a:pPr>
            <a:r>
              <a:rPr lang="en-US" sz="2000" dirty="0" err="1" smtClean="0">
                <a:solidFill>
                  <a:srgbClr val="336699"/>
                </a:solidFill>
                <a:latin typeface="Arial" charset="0"/>
              </a:rPr>
              <a:t>Beamlines</a:t>
            </a:r>
            <a:r>
              <a:rPr lang="en-US" sz="2000" dirty="0" smtClean="0">
                <a:solidFill>
                  <a:srgbClr val="336699"/>
                </a:solidFill>
                <a:latin typeface="Arial" charset="0"/>
              </a:rPr>
              <a:t> installations and positioning</a:t>
            </a:r>
          </a:p>
          <a:p>
            <a:pPr marL="800100" lvl="1" indent="-342900">
              <a:buFont typeface="Arial" pitchFamily="34" charset="0"/>
              <a:buChar char="•"/>
              <a:tabLst>
                <a:tab pos="685800" algn="l"/>
              </a:tabLst>
            </a:pPr>
            <a:r>
              <a:rPr lang="en-US" sz="2000" dirty="0" smtClean="0">
                <a:solidFill>
                  <a:srgbClr val="336699"/>
                </a:solidFill>
                <a:latin typeface="Arial" charset="0"/>
              </a:rPr>
              <a:t>Separator room size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  <a:tabLst>
                <a:tab pos="685800" algn="l"/>
              </a:tabLst>
            </a:pPr>
            <a:endParaRPr lang="en-US" sz="1400" dirty="0">
              <a:solidFill>
                <a:srgbClr val="0000FF"/>
              </a:solidFill>
              <a:latin typeface="Arial" charset="0"/>
            </a:endParaRPr>
          </a:p>
        </p:txBody>
      </p:sp>
      <p:sp>
        <p:nvSpPr>
          <p:cNvPr id="12" name="Down Arrow 11"/>
          <p:cNvSpPr/>
          <p:nvPr/>
        </p:nvSpPr>
        <p:spPr>
          <a:xfrm>
            <a:off x="6226012" y="2035044"/>
            <a:ext cx="1584176" cy="504055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Text Box 2"/>
          <p:cNvSpPr txBox="1">
            <a:spLocks noChangeArrowheads="1"/>
          </p:cNvSpPr>
          <p:nvPr/>
        </p:nvSpPr>
        <p:spPr bwMode="auto">
          <a:xfrm>
            <a:off x="350442" y="-4737"/>
            <a:ext cx="4785284" cy="7694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GB" altLang="fr-FR" sz="2400" b="1" dirty="0" smtClean="0">
                <a:solidFill>
                  <a:srgbClr val="336699"/>
                </a:solidFill>
                <a:latin typeface="Comic Sans MS" panose="030F0702030302020204" pitchFamily="66" charset="0"/>
              </a:rPr>
              <a:t>The High Resolution Separator</a:t>
            </a:r>
          </a:p>
          <a:p>
            <a:r>
              <a:rPr lang="en-GB" altLang="fr-FR" sz="2000" dirty="0" smtClean="0">
                <a:solidFill>
                  <a:srgbClr val="336699"/>
                </a:solidFill>
                <a:latin typeface="Comic Sans MS" panose="030F0702030302020204" pitchFamily="66" charset="0"/>
              </a:rPr>
              <a:t>RFQ-CB displacement</a:t>
            </a:r>
            <a:endParaRPr lang="fr-FR" altLang="fr-FR" sz="1200" dirty="0">
              <a:solidFill>
                <a:srgbClr val="336699"/>
              </a:solidFill>
              <a:latin typeface="Comic Sans MS" panose="030F0702030302020204" pitchFamily="66" charset="0"/>
            </a:endParaRPr>
          </a:p>
        </p:txBody>
      </p:sp>
      <p:sp>
        <p:nvSpPr>
          <p:cNvPr id="16" name="Rectangle 1"/>
          <p:cNvSpPr>
            <a:spLocks noChangeArrowheads="1"/>
          </p:cNvSpPr>
          <p:nvPr/>
        </p:nvSpPr>
        <p:spPr bwMode="auto">
          <a:xfrm>
            <a:off x="683568" y="5157192"/>
            <a:ext cx="6768752" cy="13285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80918" tIns="126960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tabLst>
                <a:tab pos="685800" algn="l"/>
              </a:tabLst>
            </a:pPr>
            <a:r>
              <a:rPr lang="en-US" sz="2400" b="1" dirty="0" smtClean="0">
                <a:solidFill>
                  <a:srgbClr val="FF0000"/>
                </a:solidFill>
                <a:latin typeface="Arial" charset="0"/>
              </a:rPr>
              <a:t>OBJECTIVE :</a:t>
            </a:r>
          </a:p>
          <a:p>
            <a:pPr lvl="1">
              <a:tabLst>
                <a:tab pos="685800" algn="l"/>
              </a:tabLst>
            </a:pPr>
            <a:r>
              <a:rPr lang="en-US" sz="2000" dirty="0" smtClean="0">
                <a:solidFill>
                  <a:srgbClr val="336699"/>
                </a:solidFill>
                <a:latin typeface="Arial" charset="0"/>
              </a:rPr>
              <a:t>Resolution R=M/ΔM=20 000</a:t>
            </a:r>
            <a:br>
              <a:rPr lang="en-US" sz="2000" dirty="0" smtClean="0">
                <a:solidFill>
                  <a:srgbClr val="336699"/>
                </a:solidFill>
                <a:latin typeface="Arial" charset="0"/>
              </a:rPr>
            </a:br>
            <a:r>
              <a:rPr lang="en-US" sz="2000" dirty="0" smtClean="0">
                <a:solidFill>
                  <a:srgbClr val="336699"/>
                </a:solidFill>
                <a:latin typeface="Arial" charset="0"/>
              </a:rPr>
              <a:t>for a beam source </a:t>
            </a:r>
            <a:r>
              <a:rPr lang="en-US" sz="2000" dirty="0" err="1" smtClean="0">
                <a:solidFill>
                  <a:srgbClr val="336699"/>
                </a:solidFill>
                <a:latin typeface="Arial" charset="0"/>
              </a:rPr>
              <a:t>emittance</a:t>
            </a:r>
            <a:r>
              <a:rPr lang="en-US" sz="2000" dirty="0" smtClean="0">
                <a:solidFill>
                  <a:srgbClr val="336699"/>
                </a:solidFill>
                <a:latin typeface="Arial" charset="0"/>
              </a:rPr>
              <a:t> </a:t>
            </a:r>
            <a:r>
              <a:rPr lang="en-US" sz="2000" dirty="0" err="1" smtClean="0">
                <a:solidFill>
                  <a:srgbClr val="336699"/>
                </a:solidFill>
                <a:latin typeface="Arial" charset="0"/>
              </a:rPr>
              <a:t>ε</a:t>
            </a:r>
            <a:r>
              <a:rPr lang="en-US" sz="2000" dirty="0" smtClean="0">
                <a:solidFill>
                  <a:srgbClr val="336699"/>
                </a:solidFill>
                <a:latin typeface="Arial" charset="0"/>
              </a:rPr>
              <a:t>=3π.</a:t>
            </a:r>
            <a:r>
              <a:rPr lang="en-US" sz="2000" dirty="0" err="1" smtClean="0">
                <a:solidFill>
                  <a:srgbClr val="336699"/>
                </a:solidFill>
                <a:latin typeface="Arial" charset="0"/>
              </a:rPr>
              <a:t>mm.mrad</a:t>
            </a:r>
            <a:endParaRPr lang="en-US" sz="2000" dirty="0" smtClean="0">
              <a:solidFill>
                <a:srgbClr val="336699"/>
              </a:solidFill>
              <a:latin typeface="Arial" charset="0"/>
            </a:endParaRPr>
          </a:p>
          <a:p>
            <a:pPr defTabSz="914400" fontAlgn="base">
              <a:spcBef>
                <a:spcPct val="0"/>
              </a:spcBef>
              <a:spcAft>
                <a:spcPct val="0"/>
              </a:spcAft>
              <a:tabLst>
                <a:tab pos="685800" algn="l"/>
              </a:tabLst>
            </a:pPr>
            <a:endParaRPr lang="en-US" sz="1400" dirty="0">
              <a:solidFill>
                <a:srgbClr val="0000FF"/>
              </a:solidFill>
              <a:latin typeface="Arial" charset="0"/>
            </a:endParaRPr>
          </a:p>
        </p:txBody>
      </p:sp>
      <p:sp>
        <p:nvSpPr>
          <p:cNvPr id="17" name="Rectangle 1"/>
          <p:cNvSpPr>
            <a:spLocks noChangeArrowheads="1"/>
          </p:cNvSpPr>
          <p:nvPr/>
        </p:nvSpPr>
        <p:spPr bwMode="auto">
          <a:xfrm>
            <a:off x="5149004" y="1196752"/>
            <a:ext cx="3991879" cy="4975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80918" tIns="126960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tabLst>
                <a:tab pos="685800" algn="l"/>
              </a:tabLst>
            </a:pPr>
            <a:r>
              <a:rPr lang="en-US" sz="2400" b="1" dirty="0" smtClean="0">
                <a:solidFill>
                  <a:srgbClr val="336699"/>
                </a:solidFill>
                <a:latin typeface="Arial" charset="0"/>
              </a:rPr>
              <a:t>Moving of the RFQ-CB</a:t>
            </a:r>
            <a:endParaRPr lang="en-US" sz="1400" dirty="0">
              <a:solidFill>
                <a:srgbClr val="0000FF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197031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1" grpId="0"/>
      <p:bldP spid="12" grpId="0" animBg="1"/>
      <p:bldP spid="16" grpId="0"/>
      <p:bldP spid="1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\\cern.ch\dfs\Users\m\maugusti\Desktop\desgin study report files\design1_final version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2" y="13440"/>
            <a:ext cx="9137848" cy="5853730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 Box 2"/>
          <p:cNvSpPr txBox="1">
            <a:spLocks noChangeArrowheads="1"/>
          </p:cNvSpPr>
          <p:nvPr/>
        </p:nvSpPr>
        <p:spPr bwMode="auto">
          <a:xfrm>
            <a:off x="350442" y="-4737"/>
            <a:ext cx="3539752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GB" altLang="fr-FR" sz="2800" b="1" smtClean="0">
                <a:solidFill>
                  <a:schemeClr val="bg1"/>
                </a:solidFill>
                <a:latin typeface="Comic Sans MS" panose="030F0702030302020204" pitchFamily="66" charset="0"/>
              </a:rPr>
              <a:t>Design proposal #1</a:t>
            </a:r>
            <a:endParaRPr lang="fr-FR" altLang="fr-FR" sz="1600" b="1" dirty="0">
              <a:solidFill>
                <a:schemeClr val="bg1"/>
              </a:solidFill>
              <a:latin typeface="Comic Sans MS" panose="030F0702030302020204" pitchFamily="66" charset="0"/>
            </a:endParaRP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0" y="5709344"/>
            <a:ext cx="9144000" cy="315652"/>
          </a:xfrm>
          <a:prstGeom prst="rect">
            <a:avLst/>
          </a:prstGeom>
          <a:solidFill>
            <a:schemeClr val="bg1"/>
          </a:solidFill>
          <a:ln>
            <a:solidFill>
              <a:sysClr val="windowText" lastClr="000000"/>
            </a:solidFill>
          </a:ln>
        </p:spPr>
        <p:txBody>
          <a:bodyPr vert="horz" lIns="91440" tIns="45720" rIns="91440" bIns="45720" rtlCol="0">
            <a:normAutofit fontScale="850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GB" sz="200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Schematic 3D view of the layout #1</a:t>
            </a:r>
            <a:endParaRPr kumimoji="0" lang="fr-FR" sz="2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6" name="Picture 4" descr="\\cern.ch\dfs\Users\m\maugusti\Desktop\desgin study report files\design 1\xy - final focus.pn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619" r="4143" b="6418"/>
          <a:stretch/>
        </p:blipFill>
        <p:spPr bwMode="auto">
          <a:xfrm>
            <a:off x="169805" y="3140966"/>
            <a:ext cx="3528392" cy="2364803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7" name="Picture 5" descr="\\cern.ch\dfs\Users\m\maugusti\Desktop\desgin study report files\design 1\design 1 - xy plane - intermediary focus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16632"/>
            <a:ext cx="3905016" cy="260786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</p:pic>
      <p:cxnSp>
        <p:nvCxnSpPr>
          <p:cNvPr id="21" name="Curved Connector 20"/>
          <p:cNvCxnSpPr/>
          <p:nvPr/>
        </p:nvCxnSpPr>
        <p:spPr>
          <a:xfrm rot="5400000">
            <a:off x="3815180" y="1388130"/>
            <a:ext cx="1081592" cy="432048"/>
          </a:xfrm>
          <a:prstGeom prst="curvedConnector3">
            <a:avLst>
              <a:gd name="adj1" fmla="val 50000"/>
            </a:avLst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Curved Connector 28"/>
          <p:cNvCxnSpPr/>
          <p:nvPr/>
        </p:nvCxnSpPr>
        <p:spPr>
          <a:xfrm flipV="1">
            <a:off x="179512" y="1988840"/>
            <a:ext cx="1368152" cy="1152126"/>
          </a:xfrm>
          <a:prstGeom prst="curvedConnector3">
            <a:avLst>
              <a:gd name="adj1" fmla="val 50000"/>
            </a:avLst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9"/>
          <p:cNvSpPr txBox="1"/>
          <p:nvPr/>
        </p:nvSpPr>
        <p:spPr>
          <a:xfrm rot="19337513">
            <a:off x="6850412" y="1857862"/>
            <a:ext cx="2680992" cy="83099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>
              <a:tabLst>
                <a:tab pos="685800" algn="l"/>
              </a:tabLst>
            </a:pPr>
            <a:r>
              <a:rPr lang="en-US" sz="2400" b="1" dirty="0" smtClean="0">
                <a:solidFill>
                  <a:srgbClr val="FF0000"/>
                </a:solidFill>
              </a:rPr>
              <a:t>Resolution at int.</a:t>
            </a:r>
          </a:p>
          <a:p>
            <a:pPr>
              <a:tabLst>
                <a:tab pos="685800" algn="l"/>
              </a:tabLst>
            </a:pPr>
            <a:r>
              <a:rPr lang="en-US" sz="2400" b="1" dirty="0" smtClean="0">
                <a:solidFill>
                  <a:srgbClr val="FF0000"/>
                </a:solidFill>
              </a:rPr>
              <a:t> focus = 20 000</a:t>
            </a:r>
            <a:endParaRPr lang="en-US" sz="1600" dirty="0">
              <a:solidFill>
                <a:srgbClr val="FF0000"/>
              </a:solidFill>
            </a:endParaRPr>
          </a:p>
        </p:txBody>
      </p:sp>
      <p:sp>
        <p:nvSpPr>
          <p:cNvPr id="13" name="TextBox 9"/>
          <p:cNvSpPr txBox="1"/>
          <p:nvPr/>
        </p:nvSpPr>
        <p:spPr>
          <a:xfrm rot="19337513">
            <a:off x="1681510" y="4522158"/>
            <a:ext cx="2937673" cy="83099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>
              <a:tabLst>
                <a:tab pos="685800" algn="l"/>
              </a:tabLst>
            </a:pPr>
            <a:r>
              <a:rPr lang="en-US" sz="2400" b="1" dirty="0" smtClean="0">
                <a:solidFill>
                  <a:srgbClr val="FF0000"/>
                </a:solidFill>
              </a:rPr>
              <a:t>Resolution at final.</a:t>
            </a:r>
          </a:p>
          <a:p>
            <a:pPr>
              <a:tabLst>
                <a:tab pos="685800" algn="l"/>
              </a:tabLst>
            </a:pPr>
            <a:r>
              <a:rPr lang="en-US" sz="2400" b="1" dirty="0" smtClean="0">
                <a:solidFill>
                  <a:srgbClr val="FF0000"/>
                </a:solidFill>
              </a:rPr>
              <a:t> focus = 1 000</a:t>
            </a:r>
            <a:endParaRPr lang="en-US" sz="1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89080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\\cern.ch\dfs\Users\m\maugusti\Desktop\desgin study report files\design2_final version_wall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9047"/>
            <a:ext cx="9144000" cy="52047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 Box 2"/>
          <p:cNvSpPr txBox="1">
            <a:spLocks noChangeArrowheads="1"/>
          </p:cNvSpPr>
          <p:nvPr/>
        </p:nvSpPr>
        <p:spPr bwMode="auto">
          <a:xfrm>
            <a:off x="350442" y="-4737"/>
            <a:ext cx="4028667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GB" altLang="fr-FR" sz="2800" b="1" smtClean="0">
                <a:solidFill>
                  <a:schemeClr val="bg1"/>
                </a:solidFill>
                <a:latin typeface="Comic Sans MS" panose="030F0702030302020204" pitchFamily="66" charset="0"/>
              </a:rPr>
              <a:t>Design proposal #1bis</a:t>
            </a:r>
            <a:endParaRPr lang="fr-FR" altLang="fr-FR" sz="1600" b="1" dirty="0">
              <a:solidFill>
                <a:schemeClr val="bg1"/>
              </a:solidFill>
              <a:latin typeface="Comic Sans MS" panose="030F0702030302020204" pitchFamily="66" charset="0"/>
            </a:endParaRP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0" y="5709344"/>
            <a:ext cx="9144000" cy="315652"/>
          </a:xfrm>
          <a:prstGeom prst="rect">
            <a:avLst/>
          </a:prstGeom>
          <a:solidFill>
            <a:schemeClr val="bg1"/>
          </a:solidFill>
          <a:ln>
            <a:solidFill>
              <a:sysClr val="windowText" lastClr="000000"/>
            </a:solidFill>
          </a:ln>
        </p:spPr>
        <p:txBody>
          <a:bodyPr vert="horz" lIns="91440" tIns="45720" rIns="91440" bIns="45720" rtlCol="0">
            <a:normAutofit fontScale="850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GB" sz="200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Schematic 3D view of the layout #1bis</a:t>
            </a:r>
            <a:endParaRPr kumimoji="0" lang="fr-FR" sz="2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7" name="Picture 5" descr="\\cern.ch\dfs\Users\m\maugusti\Desktop\desgin study report files\design 1\design 1 - xy plane - intermediary focus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116632"/>
            <a:ext cx="4174948" cy="278813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</p:pic>
      <p:cxnSp>
        <p:nvCxnSpPr>
          <p:cNvPr id="21" name="Curved Connector 20"/>
          <p:cNvCxnSpPr/>
          <p:nvPr/>
        </p:nvCxnSpPr>
        <p:spPr>
          <a:xfrm rot="5400000">
            <a:off x="3915763" y="974035"/>
            <a:ext cx="1081592" cy="662930"/>
          </a:xfrm>
          <a:prstGeom prst="curvedConnector3">
            <a:avLst>
              <a:gd name="adj1" fmla="val 50000"/>
            </a:avLst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Curved Connector 28"/>
          <p:cNvCxnSpPr/>
          <p:nvPr/>
        </p:nvCxnSpPr>
        <p:spPr>
          <a:xfrm flipV="1">
            <a:off x="395536" y="1628800"/>
            <a:ext cx="1008112" cy="1002598"/>
          </a:xfrm>
          <a:prstGeom prst="curvedConnector3">
            <a:avLst>
              <a:gd name="adj1" fmla="val 50000"/>
            </a:avLst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147" name="Picture 3" descr="\\cern.ch\dfs\Users\m\maugusti\Desktop\desgin study report files\design 2\xy plane - final focus - design 2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0" y="2672669"/>
            <a:ext cx="4554364" cy="3036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9"/>
          <p:cNvSpPr txBox="1"/>
          <p:nvPr/>
        </p:nvSpPr>
        <p:spPr>
          <a:xfrm rot="19337513">
            <a:off x="6850412" y="1857862"/>
            <a:ext cx="2680992" cy="83099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>
              <a:tabLst>
                <a:tab pos="685800" algn="l"/>
              </a:tabLst>
            </a:pPr>
            <a:r>
              <a:rPr lang="en-US" sz="2400" b="1" dirty="0" smtClean="0">
                <a:solidFill>
                  <a:srgbClr val="FF0000"/>
                </a:solidFill>
              </a:rPr>
              <a:t>Resolution at int.</a:t>
            </a:r>
          </a:p>
          <a:p>
            <a:pPr>
              <a:tabLst>
                <a:tab pos="685800" algn="l"/>
              </a:tabLst>
            </a:pPr>
            <a:r>
              <a:rPr lang="en-US" sz="2400" b="1" dirty="0" smtClean="0">
                <a:solidFill>
                  <a:srgbClr val="FF0000"/>
                </a:solidFill>
              </a:rPr>
              <a:t> focus = 20 000</a:t>
            </a:r>
            <a:endParaRPr lang="en-US" sz="1600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 rot="19337513">
            <a:off x="2689623" y="4666174"/>
            <a:ext cx="2937673" cy="83099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>
              <a:tabLst>
                <a:tab pos="685800" algn="l"/>
              </a:tabLst>
            </a:pPr>
            <a:r>
              <a:rPr lang="en-US" sz="2400" b="1" dirty="0" smtClean="0">
                <a:solidFill>
                  <a:srgbClr val="FF0000"/>
                </a:solidFill>
              </a:rPr>
              <a:t>Resolution at </a:t>
            </a:r>
            <a:r>
              <a:rPr lang="en-US" sz="2400" b="1" dirty="0" smtClean="0">
                <a:solidFill>
                  <a:srgbClr val="FF0000"/>
                </a:solidFill>
              </a:rPr>
              <a:t>final</a:t>
            </a:r>
            <a:endParaRPr lang="en-US" sz="2400" b="1" dirty="0" smtClean="0">
              <a:solidFill>
                <a:srgbClr val="FF0000"/>
              </a:solidFill>
            </a:endParaRPr>
          </a:p>
          <a:p>
            <a:pPr>
              <a:tabLst>
                <a:tab pos="685800" algn="l"/>
              </a:tabLst>
            </a:pPr>
            <a:r>
              <a:rPr lang="en-US" sz="2400" b="1" dirty="0" smtClean="0">
                <a:solidFill>
                  <a:srgbClr val="FF0000"/>
                </a:solidFill>
              </a:rPr>
              <a:t> focus = 16 000</a:t>
            </a:r>
            <a:endParaRPr lang="en-US" sz="1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20311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\\cern.ch\dfs\Users\m\maugusti\Desktop\desgin study report files\design4_final version_wall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9144000" cy="49293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 Box 2"/>
          <p:cNvSpPr txBox="1">
            <a:spLocks noChangeArrowheads="1"/>
          </p:cNvSpPr>
          <p:nvPr/>
        </p:nvSpPr>
        <p:spPr bwMode="auto">
          <a:xfrm>
            <a:off x="116823" y="0"/>
            <a:ext cx="3539752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GB" altLang="fr-FR" sz="2800" b="1" smtClean="0">
                <a:solidFill>
                  <a:schemeClr val="bg1"/>
                </a:solidFill>
                <a:latin typeface="Comic Sans MS" panose="030F0702030302020204" pitchFamily="66" charset="0"/>
              </a:rPr>
              <a:t>Design proposal #2</a:t>
            </a:r>
            <a:endParaRPr lang="fr-FR" altLang="fr-FR" sz="1600" b="1" dirty="0">
              <a:solidFill>
                <a:schemeClr val="bg1"/>
              </a:solidFill>
              <a:latin typeface="Comic Sans MS" panose="030F0702030302020204" pitchFamily="66" charset="0"/>
            </a:endParaRP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-9525" y="4594919"/>
            <a:ext cx="9144000" cy="315652"/>
          </a:xfrm>
          <a:prstGeom prst="rect">
            <a:avLst/>
          </a:prstGeom>
          <a:solidFill>
            <a:schemeClr val="bg1"/>
          </a:solidFill>
          <a:ln>
            <a:solidFill>
              <a:sysClr val="windowText" lastClr="000000"/>
            </a:solidFill>
          </a:ln>
        </p:spPr>
        <p:txBody>
          <a:bodyPr vert="horz" lIns="91440" tIns="45720" rIns="91440" bIns="45720" rtlCol="0">
            <a:normAutofit fontScale="850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GB" sz="200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Schematic 3D view of the layout #2</a:t>
            </a:r>
            <a:endParaRPr kumimoji="0" lang="fr-FR" sz="2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9" name="Curved Connector 28"/>
          <p:cNvCxnSpPr/>
          <p:nvPr/>
        </p:nvCxnSpPr>
        <p:spPr>
          <a:xfrm rot="10800000" flipV="1">
            <a:off x="2483768" y="1556791"/>
            <a:ext cx="1440160" cy="1224137"/>
          </a:xfrm>
          <a:prstGeom prst="curvedConnector3">
            <a:avLst>
              <a:gd name="adj1" fmla="val 50000"/>
            </a:avLst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099" name="Picture 3" descr="\\cern.ch\dfs\Users\m\maugusti\Desktop\desgin study report files\design 4\xy plane - design 4 - final focus.pn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07"/>
          <a:stretch/>
        </p:blipFill>
        <p:spPr bwMode="auto">
          <a:xfrm>
            <a:off x="3923928" y="332656"/>
            <a:ext cx="4567396" cy="2872816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498702" y="5085184"/>
            <a:ext cx="8127546" cy="115416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tabLst>
                <a:tab pos="685800" algn="l"/>
              </a:tabLst>
            </a:pPr>
            <a:r>
              <a:rPr lang="en-GB" sz="2300" b="1" dirty="0" smtClean="0">
                <a:solidFill>
                  <a:srgbClr val="336699"/>
                </a:solidFill>
              </a:rPr>
              <a:t>Beam </a:t>
            </a:r>
            <a:r>
              <a:rPr lang="en-GB" sz="2300" b="1" dirty="0" err="1" smtClean="0">
                <a:solidFill>
                  <a:srgbClr val="336699"/>
                </a:solidFill>
              </a:rPr>
              <a:t>emittance</a:t>
            </a:r>
            <a:r>
              <a:rPr lang="en-GB" sz="2300" b="1" dirty="0" smtClean="0">
                <a:solidFill>
                  <a:srgbClr val="336699"/>
                </a:solidFill>
              </a:rPr>
              <a:t> </a:t>
            </a:r>
            <a:r>
              <a:rPr lang="el-GR" sz="2300" b="1" dirty="0" smtClean="0">
                <a:solidFill>
                  <a:srgbClr val="336699"/>
                </a:solidFill>
              </a:rPr>
              <a:t>ε</a:t>
            </a:r>
            <a:r>
              <a:rPr lang="en-GB" sz="2300" b="1" dirty="0">
                <a:solidFill>
                  <a:srgbClr val="336699"/>
                </a:solidFill>
              </a:rPr>
              <a:t>=</a:t>
            </a:r>
            <a:r>
              <a:rPr lang="en-US" sz="2300" b="1" dirty="0">
                <a:solidFill>
                  <a:srgbClr val="336699"/>
                </a:solidFill>
              </a:rPr>
              <a:t>3</a:t>
            </a:r>
            <a:r>
              <a:rPr lang="el-GR" sz="2300" b="1" dirty="0">
                <a:solidFill>
                  <a:srgbClr val="336699"/>
                </a:solidFill>
              </a:rPr>
              <a:t>π</a:t>
            </a:r>
            <a:r>
              <a:rPr lang="en-US" sz="2300" b="1" dirty="0" smtClean="0">
                <a:solidFill>
                  <a:srgbClr val="336699"/>
                </a:solidFill>
              </a:rPr>
              <a:t>.</a:t>
            </a:r>
            <a:r>
              <a:rPr lang="en-US" sz="2300" b="1" dirty="0" err="1" smtClean="0">
                <a:solidFill>
                  <a:srgbClr val="336699"/>
                </a:solidFill>
              </a:rPr>
              <a:t>mm.mrad</a:t>
            </a:r>
            <a:r>
              <a:rPr lang="en-US" sz="2300" b="1" dirty="0" smtClean="0">
                <a:solidFill>
                  <a:srgbClr val="336699"/>
                </a:solidFill>
              </a:rPr>
              <a:t/>
            </a:r>
            <a:br>
              <a:rPr lang="en-US" sz="2300" b="1" dirty="0" smtClean="0">
                <a:solidFill>
                  <a:srgbClr val="336699"/>
                </a:solidFill>
              </a:rPr>
            </a:br>
            <a:r>
              <a:rPr lang="en-US" sz="2300" b="1" dirty="0" smtClean="0">
                <a:solidFill>
                  <a:srgbClr val="336699"/>
                </a:solidFill>
              </a:rPr>
              <a:t>R = 20 000 for more than 99% transmission of pure beam</a:t>
            </a:r>
            <a:br>
              <a:rPr lang="en-US" sz="2300" b="1" dirty="0" smtClean="0">
                <a:solidFill>
                  <a:srgbClr val="336699"/>
                </a:solidFill>
              </a:rPr>
            </a:br>
            <a:r>
              <a:rPr lang="en-US" sz="2300" b="1" dirty="0" smtClean="0">
                <a:solidFill>
                  <a:srgbClr val="336699"/>
                </a:solidFill>
              </a:rPr>
              <a:t>R ~ 23 000 for 90% transmission of pure beam</a:t>
            </a:r>
            <a:endParaRPr lang="en-US" sz="2300" dirty="0">
              <a:solidFill>
                <a:srgbClr val="0000FF"/>
              </a:solidFill>
            </a:endParaRPr>
          </a:p>
        </p:txBody>
      </p:sp>
      <p:sp>
        <p:nvSpPr>
          <p:cNvPr id="9" name="TextBox 9"/>
          <p:cNvSpPr txBox="1"/>
          <p:nvPr/>
        </p:nvSpPr>
        <p:spPr>
          <a:xfrm rot="19337513">
            <a:off x="6722072" y="1857862"/>
            <a:ext cx="2937673" cy="83099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>
              <a:tabLst>
                <a:tab pos="685800" algn="l"/>
              </a:tabLst>
            </a:pPr>
            <a:r>
              <a:rPr lang="en-US" sz="2400" b="1" dirty="0" smtClean="0">
                <a:solidFill>
                  <a:srgbClr val="FF0000"/>
                </a:solidFill>
              </a:rPr>
              <a:t>Resolution at final</a:t>
            </a:r>
          </a:p>
          <a:p>
            <a:pPr>
              <a:tabLst>
                <a:tab pos="685800" algn="l"/>
              </a:tabLst>
            </a:pPr>
            <a:r>
              <a:rPr lang="en-US" sz="2400" b="1" dirty="0" smtClean="0">
                <a:solidFill>
                  <a:srgbClr val="FF0000"/>
                </a:solidFill>
              </a:rPr>
              <a:t> focus = 20 000</a:t>
            </a:r>
            <a:endParaRPr lang="en-US" sz="1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57607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 animBg="1"/>
    </p:bldLst>
  </p:timing>
</p:sld>
</file>

<file path=ppt/theme/theme1.xml><?xml version="1.0" encoding="utf-8"?>
<a:theme xmlns:a="http://schemas.openxmlformats.org/drawingml/2006/main" name="63094">
  <a:themeElements>
    <a:clrScheme name="Modèle par défau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Modèle par défaut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Modèle par défau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63094">
  <a:themeElements>
    <a:clrScheme name="Modèle par défau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Modèle par défaut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Modèle par défau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63094</Template>
  <TotalTime>4277</TotalTime>
  <Words>2275</Words>
  <Application>Microsoft Macintosh PowerPoint</Application>
  <PresentationFormat>Présentation à l'écran (4:3)</PresentationFormat>
  <Paragraphs>333</Paragraphs>
  <Slides>37</Slides>
  <Notes>19</Notes>
  <HiddenSlides>14</HiddenSlides>
  <MMClips>0</MMClips>
  <ScaleCrop>false</ScaleCrop>
  <HeadingPairs>
    <vt:vector size="6" baseType="variant">
      <vt:variant>
        <vt:lpstr>Thème</vt:lpstr>
      </vt:variant>
      <vt:variant>
        <vt:i4>2</vt:i4>
      </vt:variant>
      <vt:variant>
        <vt:lpstr>Serveurs OLE incorporés</vt:lpstr>
      </vt:variant>
      <vt:variant>
        <vt:i4>1</vt:i4>
      </vt:variant>
      <vt:variant>
        <vt:lpstr>Titres des diapositives</vt:lpstr>
      </vt:variant>
      <vt:variant>
        <vt:i4>37</vt:i4>
      </vt:variant>
    </vt:vector>
  </HeadingPairs>
  <TitlesOfParts>
    <vt:vector size="40" baseType="lpstr">
      <vt:lpstr>63094</vt:lpstr>
      <vt:lpstr>1_63094</vt:lpstr>
      <vt:lpstr>Document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Manager/>
  <Company>CERN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Mathieu Augustin</dc:creator>
  <cp:keywords/>
  <dc:description/>
  <cp:lastModifiedBy>Mathieu Augustin</cp:lastModifiedBy>
  <cp:revision>461</cp:revision>
  <dcterms:created xsi:type="dcterms:W3CDTF">2013-11-26T13:46:12Z</dcterms:created>
  <dcterms:modified xsi:type="dcterms:W3CDTF">2014-09-24T07:47:17Z</dcterms:modified>
  <cp:category/>
</cp:coreProperties>
</file>