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vml" ContentType="application/vnd.openxmlformats-officedocument.vmlDrawing"/>
  <Default Extension="xlsx" ContentType="application/vnd.openxmlformats-officedocument.spreadsheetml.sheet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9.xml" ContentType="application/vnd.openxmlformats-officedocument.presentationml.notesSlide+xml"/>
  <Override PartName="/ppt/charts/chart3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36"/>
  </p:notesMasterIdLst>
  <p:sldIdLst>
    <p:sldId id="265" r:id="rId4"/>
    <p:sldId id="476" r:id="rId5"/>
    <p:sldId id="500" r:id="rId6"/>
    <p:sldId id="503" r:id="rId7"/>
    <p:sldId id="387" r:id="rId8"/>
    <p:sldId id="448" r:id="rId9"/>
    <p:sldId id="442" r:id="rId10"/>
    <p:sldId id="466" r:id="rId11"/>
    <p:sldId id="501" r:id="rId12"/>
    <p:sldId id="495" r:id="rId13"/>
    <p:sldId id="496" r:id="rId14"/>
    <p:sldId id="444" r:id="rId15"/>
    <p:sldId id="499" r:id="rId16"/>
    <p:sldId id="470" r:id="rId17"/>
    <p:sldId id="493" r:id="rId18"/>
    <p:sldId id="494" r:id="rId19"/>
    <p:sldId id="498" r:id="rId20"/>
    <p:sldId id="487" r:id="rId21"/>
    <p:sldId id="492" r:id="rId22"/>
    <p:sldId id="460" r:id="rId23"/>
    <p:sldId id="439" r:id="rId24"/>
    <p:sldId id="440" r:id="rId25"/>
    <p:sldId id="464" r:id="rId26"/>
    <p:sldId id="491" r:id="rId27"/>
    <p:sldId id="488" r:id="rId28"/>
    <p:sldId id="472" r:id="rId29"/>
    <p:sldId id="489" r:id="rId30"/>
    <p:sldId id="490" r:id="rId31"/>
    <p:sldId id="502" r:id="rId32"/>
    <p:sldId id="505" r:id="rId33"/>
    <p:sldId id="437" r:id="rId34"/>
    <p:sldId id="506" r:id="rId35"/>
  </p:sldIdLst>
  <p:sldSz cx="9144000" cy="6858000" type="screen4x3"/>
  <p:notesSz cx="6807200" cy="9906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FFFF66"/>
    <a:srgbClr val="666699"/>
    <a:srgbClr val="FFFF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04" autoAdjust="0"/>
    <p:restoredTop sz="94660"/>
  </p:normalViewPr>
  <p:slideViewPr>
    <p:cSldViewPr>
      <p:cViewPr varScale="1">
        <p:scale>
          <a:sx n="70" d="100"/>
          <a:sy n="70" d="100"/>
        </p:scale>
        <p:origin x="1602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8" d="100"/>
        <a:sy n="7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lberto\AppData\Local\Temp\PIS_EMITTANZA_SEMPLIFICATA.xlsx" TargetMode="External"/><Relationship Id="rId1" Type="http://schemas.openxmlformats.org/officeDocument/2006/relationships/image" Target="../media/image57.jpeg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lberto\AppData\Local\Temp\SIS_EMITTANCE_SEMPLIFICAT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885114516564898"/>
          <c:y val="7.2942903413669061E-2"/>
          <c:w val="0.81026637284759551"/>
          <c:h val="0.73981585647899184"/>
        </c:manualLayout>
      </c:layout>
      <c:scatterChart>
        <c:scatterStyle val="lineMarker"/>
        <c:varyColors val="0"/>
        <c:ser>
          <c:idx val="1"/>
          <c:order val="0"/>
          <c:tx>
            <c:v>emittance RMS</c:v>
          </c:tx>
          <c:spPr>
            <a:ln w="12700">
              <a:solidFill>
                <a:sysClr val="windowText" lastClr="000000"/>
              </a:solidFill>
            </a:ln>
          </c:spPr>
          <c:marker>
            <c:symbol val="triangle"/>
            <c:size val="7"/>
            <c:spPr>
              <a:solidFill>
                <a:schemeClr val="bg1"/>
              </a:solidFill>
              <a:ln>
                <a:solidFill>
                  <a:sysClr val="windowText" lastClr="000000"/>
                </a:solidFill>
              </a:ln>
            </c:spPr>
          </c:marker>
          <c:xVal>
            <c:numRef>
              <c:f>EXPERIMENTAL_DATA!$C$136:$C$142</c:f>
              <c:numCache>
                <c:formatCode>0.0</c:formatCode>
                <c:ptCount val="7"/>
                <c:pt idx="0">
                  <c:v>85.3</c:v>
                </c:pt>
                <c:pt idx="1">
                  <c:v>73.699999999999989</c:v>
                </c:pt>
                <c:pt idx="2">
                  <c:v>62.1</c:v>
                </c:pt>
                <c:pt idx="3">
                  <c:v>50.5</c:v>
                </c:pt>
                <c:pt idx="4">
                  <c:v>38.900000000000006</c:v>
                </c:pt>
                <c:pt idx="5">
                  <c:v>27.299999999999997</c:v>
                </c:pt>
                <c:pt idx="6">
                  <c:v>15.700000000000003</c:v>
                </c:pt>
              </c:numCache>
            </c:numRef>
          </c:xVal>
          <c:yVal>
            <c:numRef>
              <c:f>EXPERIMENTAL_DATA!$D$136:$D$142</c:f>
              <c:numCache>
                <c:formatCode>0.000</c:formatCode>
                <c:ptCount val="7"/>
                <c:pt idx="0">
                  <c:v>7.31</c:v>
                </c:pt>
                <c:pt idx="1">
                  <c:v>4.828666666666666</c:v>
                </c:pt>
                <c:pt idx="2">
                  <c:v>5.4296666666666669</c:v>
                </c:pt>
                <c:pt idx="3">
                  <c:v>7.4466666666666663</c:v>
                </c:pt>
                <c:pt idx="4">
                  <c:v>9.8723333333333336</c:v>
                </c:pt>
                <c:pt idx="5">
                  <c:v>13.090666666666666</c:v>
                </c:pt>
                <c:pt idx="6">
                  <c:v>14.917666666666667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5831624"/>
        <c:axId val="189434080"/>
      </c:scatterChart>
      <c:valAx>
        <c:axId val="185831624"/>
        <c:scaling>
          <c:orientation val="minMax"/>
          <c:max val="90"/>
          <c:min val="1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it-IT" b="0"/>
                  <a:t>electrode - ion source distance (mm)</a:t>
                </a:r>
              </a:p>
            </c:rich>
          </c:tx>
          <c:layout>
            <c:manualLayout>
              <c:xMode val="edge"/>
              <c:yMode val="edge"/>
              <c:x val="0.3281834026130972"/>
              <c:y val="0.92017323249129013"/>
            </c:manualLayout>
          </c:layout>
          <c:overlay val="0"/>
        </c:title>
        <c:numFmt formatCode="0" sourceLinked="0"/>
        <c:majorTickMark val="in"/>
        <c:minorTickMark val="none"/>
        <c:tickLblPos val="nextTo"/>
        <c:spPr>
          <a:ln>
            <a:solidFill>
              <a:sysClr val="windowText" lastClr="000000"/>
            </a:solidFill>
          </a:ln>
        </c:spPr>
        <c:crossAx val="189434080"/>
        <c:crosses val="autoZero"/>
        <c:crossBetween val="midCat"/>
        <c:majorUnit val="5"/>
      </c:valAx>
      <c:valAx>
        <c:axId val="189434080"/>
        <c:scaling>
          <c:orientation val="minMax"/>
          <c:max val="25"/>
        </c:scaling>
        <c:delete val="0"/>
        <c:axPos val="l"/>
        <c:majorGridlines>
          <c:spPr>
            <a:ln>
              <a:solidFill>
                <a:schemeClr val="bg1"/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it-IT" b="0" baseline="0"/>
                  <a:t>emittance RMS (</a:t>
                </a:r>
                <a:r>
                  <a:rPr lang="it-IT" b="0" baseline="0">
                    <a:latin typeface="Symbol" pitchFamily="18" charset="2"/>
                  </a:rPr>
                  <a:t>p</a:t>
                </a:r>
                <a:r>
                  <a:rPr lang="it-IT" b="0" baseline="0"/>
                  <a:t> mm mrad)</a:t>
                </a:r>
                <a:endParaRPr lang="it-IT" b="0"/>
              </a:p>
            </c:rich>
          </c:tx>
          <c:layout>
            <c:manualLayout>
              <c:xMode val="edge"/>
              <c:yMode val="edge"/>
              <c:x val="2.0520524319777977E-2"/>
              <c:y val="0.17341728911900375"/>
            </c:manualLayout>
          </c:layout>
          <c:overlay val="0"/>
        </c:title>
        <c:numFmt formatCode="0" sourceLinked="0"/>
        <c:majorTickMark val="in"/>
        <c:minorTickMark val="none"/>
        <c:tickLblPos val="nextTo"/>
        <c:spPr>
          <a:ln>
            <a:solidFill>
              <a:schemeClr val="tx1"/>
            </a:solidFill>
          </a:ln>
        </c:spPr>
        <c:crossAx val="185831624"/>
        <c:crosses val="autoZero"/>
        <c:crossBetween val="midCat"/>
      </c:valAx>
      <c:spPr>
        <a:solidFill>
          <a:schemeClr val="bg1"/>
        </a:solidFill>
        <a:ln>
          <a:solidFill>
            <a:sysClr val="windowText" lastClr="000000"/>
          </a:solidFill>
        </a:ln>
      </c:spPr>
    </c:plotArea>
    <c:legend>
      <c:legendPos val="r"/>
      <c:layout>
        <c:manualLayout>
          <c:xMode val="edge"/>
          <c:yMode val="edge"/>
          <c:x val="0.64506184319595805"/>
          <c:y val="0.16960373391824154"/>
          <c:w val="0.26683608326931685"/>
          <c:h val="6.5846384373000416E-2"/>
        </c:manualLayout>
      </c:layout>
      <c:overlay val="0"/>
      <c:spPr>
        <a:solidFill>
          <a:schemeClr val="lt1"/>
        </a:solidFill>
        <a:ln w="9525" cap="flat" cmpd="sng" algn="ctr">
          <a:solidFill>
            <a:schemeClr val="dk1"/>
          </a:solidFill>
          <a:prstDash val="solid"/>
        </a:ln>
        <a:effectLst/>
      </c:spPr>
      <c:txPr>
        <a:bodyPr/>
        <a:lstStyle/>
        <a:p>
          <a:pPr>
            <a:defRPr sz="1100"/>
          </a:pPr>
          <a:endParaRPr lang="it-IT"/>
        </a:p>
      </c:txPr>
    </c:legend>
    <c:plotVisOnly val="1"/>
    <c:dispBlanksAs val="gap"/>
    <c:showDLblsOverMax val="0"/>
  </c:chart>
  <c:spPr>
    <a:blipFill>
      <a:blip xmlns:r="http://schemas.openxmlformats.org/officeDocument/2006/relationships" r:embed="rId1"/>
      <a:tile tx="0" ty="0" sx="100000" sy="100000" flip="none" algn="tl"/>
    </a:blipFill>
    <a:ln w="12700">
      <a:solidFill>
        <a:schemeClr val="tx2"/>
      </a:solidFill>
    </a:ln>
  </c:spPr>
  <c:txPr>
    <a:bodyPr/>
    <a:lstStyle/>
    <a:p>
      <a:pPr>
        <a:defRPr sz="1200"/>
      </a:pPr>
      <a:endParaRPr lang="it-IT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477352467048077"/>
          <c:y val="7.2942849294040046E-2"/>
          <c:w val="0.81026637284759551"/>
          <c:h val="0.7398158564789924"/>
        </c:manualLayout>
      </c:layout>
      <c:scatterChart>
        <c:scatterStyle val="lineMarker"/>
        <c:varyColors val="0"/>
        <c:ser>
          <c:idx val="1"/>
          <c:order val="0"/>
          <c:tx>
            <c:v>emittance RMS</c:v>
          </c:tx>
          <c:spPr>
            <a:ln w="12700" cap="rnd" cmpd="sng" algn="ctr">
              <a:solidFill>
                <a:schemeClr val="tx1"/>
              </a:solidFill>
              <a:prstDash val="solid"/>
              <a:round/>
            </a:ln>
            <a:effectLst/>
          </c:spPr>
          <c:marker>
            <c:symbol val="triangle"/>
            <c:size val="7"/>
            <c:spPr>
              <a:solidFill>
                <a:schemeClr val="accent4"/>
              </a:solidFill>
              <a:ln w="9525" cap="flat" cmpd="sng" algn="ctr">
                <a:solidFill>
                  <a:schemeClr val="accent4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marker>
          <c:xVal>
            <c:numRef>
              <c:f>EXPERIMENTAL_DATA!$C$63:$C$67</c:f>
              <c:numCache>
                <c:formatCode>0.0</c:formatCode>
                <c:ptCount val="5"/>
                <c:pt idx="0">
                  <c:v>109.4</c:v>
                </c:pt>
                <c:pt idx="1">
                  <c:v>97.800000000000011</c:v>
                </c:pt>
                <c:pt idx="2">
                  <c:v>86.2</c:v>
                </c:pt>
                <c:pt idx="3">
                  <c:v>74.600000000000009</c:v>
                </c:pt>
                <c:pt idx="4">
                  <c:v>63.000000000000014</c:v>
                </c:pt>
              </c:numCache>
            </c:numRef>
          </c:xVal>
          <c:yVal>
            <c:numRef>
              <c:f>EXPERIMENTAL_DATA!$D$63:$D$67</c:f>
              <c:numCache>
                <c:formatCode>0.000</c:formatCode>
                <c:ptCount val="5"/>
                <c:pt idx="0">
                  <c:v>3.8574999999999999</c:v>
                </c:pt>
                <c:pt idx="1">
                  <c:v>2.9645000000000001</c:v>
                </c:pt>
                <c:pt idx="2">
                  <c:v>2.8719999999999999</c:v>
                </c:pt>
                <c:pt idx="3">
                  <c:v>2.63</c:v>
                </c:pt>
                <c:pt idx="4">
                  <c:v>2.8754999999999997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9437216"/>
        <c:axId val="189439960"/>
      </c:scatterChart>
      <c:valAx>
        <c:axId val="189437216"/>
        <c:scaling>
          <c:orientation val="minMax"/>
          <c:max val="115"/>
          <c:min val="6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b="0"/>
                  <a:t>electrode - ion source distance (mm)</a:t>
                </a:r>
              </a:p>
            </c:rich>
          </c:tx>
          <c:layout>
            <c:manualLayout>
              <c:xMode val="edge"/>
              <c:yMode val="edge"/>
              <c:x val="0.32818340261309731"/>
              <c:y val="0.9201732324912903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0" sourceLinked="0"/>
        <c:majorTickMark val="in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89439960"/>
        <c:crosses val="autoZero"/>
        <c:crossBetween val="midCat"/>
        <c:majorUnit val="5"/>
      </c:valAx>
      <c:valAx>
        <c:axId val="189439960"/>
        <c:scaling>
          <c:orientation val="minMax"/>
          <c:max val="5"/>
          <c:min val="2"/>
        </c:scaling>
        <c:delete val="0"/>
        <c:axPos val="l"/>
        <c:majorGridlines>
          <c:spPr>
            <a:ln w="9525" cap="flat" cmpd="sng" algn="ctr">
              <a:solidFill>
                <a:schemeClr val="bg1"/>
              </a:solidFill>
              <a:prstDash val="solid"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b="0" baseline="0"/>
                  <a:t>emittance RMS (</a:t>
                </a:r>
                <a:r>
                  <a:rPr lang="it-IT" b="0" baseline="0">
                    <a:latin typeface="Symbol" pitchFamily="18" charset="2"/>
                  </a:rPr>
                  <a:t>p</a:t>
                </a:r>
                <a:r>
                  <a:rPr lang="it-IT" b="0" baseline="0"/>
                  <a:t> mm mrad)</a:t>
                </a:r>
                <a:endParaRPr lang="it-IT" b="0"/>
              </a:p>
            </c:rich>
          </c:tx>
          <c:layout>
            <c:manualLayout>
              <c:xMode val="edge"/>
              <c:yMode val="edge"/>
              <c:x val="8.6263271204953425E-3"/>
              <c:y val="0.1647061526837932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1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0.0" sourceLinked="0"/>
        <c:majorTickMark val="in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89437216"/>
        <c:crosses val="autoZero"/>
        <c:crossBetween val="midCat"/>
        <c:majorUnit val="0.5"/>
      </c:valAx>
      <c:spPr>
        <a:solidFill>
          <a:schemeClr val="bg1"/>
        </a:solidFill>
        <a:ln>
          <a:solidFill>
            <a:sysClr val="windowText" lastClr="000000"/>
          </a:solidFill>
        </a:ln>
        <a:effectLst/>
      </c:spPr>
    </c:plotArea>
    <c:legend>
      <c:legendPos val="r"/>
      <c:layout>
        <c:manualLayout>
          <c:xMode val="edge"/>
          <c:yMode val="edge"/>
          <c:x val="0.56487962734514829"/>
          <c:y val="0.15837426100452334"/>
          <c:w val="0.3343156089415727"/>
          <c:h val="6.9589498295998961E-2"/>
        </c:manualLayout>
      </c:layout>
      <c:overlay val="0"/>
      <c:spPr>
        <a:solidFill>
          <a:schemeClr val="lt1"/>
        </a:solidFill>
        <a:ln w="9525" cap="flat" cmpd="sng" algn="ctr">
          <a:solidFill>
            <a:schemeClr val="dk1"/>
          </a:solidFill>
          <a:prstDash val="solid"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pattFill prst="pct5">
      <a:fgClr>
        <a:schemeClr val="bg1">
          <a:lumMod val="65000"/>
        </a:schemeClr>
      </a:fgClr>
      <a:bgClr>
        <a:schemeClr val="bg1"/>
      </a:bgClr>
    </a:pattFill>
    <a:ln w="9525" cap="flat" cmpd="sng" algn="ctr">
      <a:solidFill>
        <a:schemeClr val="accent1"/>
      </a:solidFill>
      <a:prstDash val="solid"/>
    </a:ln>
    <a:effectLst/>
  </c:spPr>
  <c:txPr>
    <a:bodyPr/>
    <a:lstStyle/>
    <a:p>
      <a:pPr>
        <a:defRPr sz="1200"/>
      </a:pPr>
      <a:endParaRPr lang="it-I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774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it-IT" sz="700" b="0" i="0" u="none" strike="noStrike" baseline="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Graphite</a:t>
            </a:r>
            <a:r>
              <a:rPr lang="it-IT" sz="7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Container Temperature </a:t>
            </a:r>
          </a:p>
        </c:rich>
      </c:tx>
      <c:layout>
        <c:manualLayout>
          <c:xMode val="edge"/>
          <c:yMode val="edge"/>
          <c:x val="0.32017265723475535"/>
          <c:y val="0"/>
        </c:manualLayout>
      </c:layout>
      <c:overlay val="0"/>
      <c:spPr>
        <a:noFill/>
        <a:ln w="24197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2881355932203389"/>
          <c:y val="0.11855436780599582"/>
          <c:w val="0.80773028371453581"/>
          <c:h val="0.73844327087122741"/>
        </c:manualLayout>
      </c:layout>
      <c:scatterChart>
        <c:scatterStyle val="lineMarker"/>
        <c:varyColors val="0"/>
        <c:ser>
          <c:idx val="1"/>
          <c:order val="0"/>
          <c:tx>
            <c:v>Experimental - With shields</c:v>
          </c:tx>
          <c:spPr>
            <a:ln w="27222">
              <a:noFill/>
            </a:ln>
          </c:spPr>
          <c:marker>
            <c:symbol val="square"/>
            <c:size val="2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trendline>
            <c:spPr>
              <a:ln w="24197">
                <a:solidFill>
                  <a:srgbClr val="000000"/>
                </a:solidFill>
                <a:prstDash val="solid"/>
              </a:ln>
            </c:spPr>
            <c:trendlineType val="poly"/>
            <c:order val="2"/>
            <c:dispRSqr val="0"/>
            <c:dispEq val="0"/>
          </c:trendline>
          <c:errBars>
            <c:errDir val="y"/>
            <c:errBarType val="both"/>
            <c:errValType val="percentage"/>
            <c:noEndCap val="0"/>
            <c:val val="5"/>
            <c:spPr>
              <a:ln w="3173">
                <a:solidFill>
                  <a:srgbClr val="000000"/>
                </a:solidFill>
                <a:prstDash val="solid"/>
              </a:ln>
            </c:spPr>
          </c:errBars>
          <c:xVal>
            <c:numRef>
              <c:f>'Fit FEM-Sperimentale'!$A$31:$A$39</c:f>
              <c:numCache>
                <c:formatCode>General</c:formatCode>
                <c:ptCount val="9"/>
                <c:pt idx="0">
                  <c:v>300</c:v>
                </c:pt>
                <c:pt idx="1">
                  <c:v>400</c:v>
                </c:pt>
                <c:pt idx="2">
                  <c:v>500</c:v>
                </c:pt>
                <c:pt idx="3">
                  <c:v>550</c:v>
                </c:pt>
                <c:pt idx="4">
                  <c:v>600</c:v>
                </c:pt>
                <c:pt idx="5">
                  <c:v>600</c:v>
                </c:pt>
                <c:pt idx="6">
                  <c:v>650</c:v>
                </c:pt>
                <c:pt idx="7">
                  <c:v>700</c:v>
                </c:pt>
                <c:pt idx="8">
                  <c:v>750</c:v>
                </c:pt>
              </c:numCache>
            </c:numRef>
          </c:xVal>
          <c:yVal>
            <c:numRef>
              <c:f>'Fit FEM-Sperimentale'!$C$31:$C$39</c:f>
              <c:numCache>
                <c:formatCode>General</c:formatCode>
                <c:ptCount val="9"/>
                <c:pt idx="0">
                  <c:v>1173</c:v>
                </c:pt>
                <c:pt idx="1">
                  <c:v>1382</c:v>
                </c:pt>
                <c:pt idx="2" formatCode="0">
                  <c:v>1605.3333333333333</c:v>
                </c:pt>
                <c:pt idx="3" formatCode="0">
                  <c:v>1734.6666666666667</c:v>
                </c:pt>
                <c:pt idx="5">
                  <c:v>1813</c:v>
                </c:pt>
                <c:pt idx="6">
                  <c:v>1871</c:v>
                </c:pt>
              </c:numCache>
            </c:numRef>
          </c:yVal>
          <c:smooth val="0"/>
        </c:ser>
        <c:ser>
          <c:idx val="3"/>
          <c:order val="1"/>
          <c:tx>
            <c:v>FEM - With shields</c:v>
          </c:tx>
          <c:spPr>
            <a:ln w="27222">
              <a:noFill/>
            </a:ln>
          </c:spPr>
          <c:marker>
            <c:symbol val="circle"/>
            <c:size val="2"/>
            <c:spPr>
              <a:solidFill>
                <a:srgbClr val="00FFFF"/>
              </a:solidFill>
              <a:ln>
                <a:solidFill>
                  <a:srgbClr val="00FFFF"/>
                </a:solidFill>
                <a:prstDash val="solid"/>
              </a:ln>
            </c:spPr>
          </c:marker>
          <c:xVal>
            <c:numRef>
              <c:f>'Fit FEM-Sperimentale'!$F$5:$F$11</c:f>
              <c:numCache>
                <c:formatCode>0.0</c:formatCode>
                <c:ptCount val="7"/>
                <c:pt idx="0">
                  <c:v>675.31263634366849</c:v>
                </c:pt>
                <c:pt idx="1">
                  <c:v>597.40145388909798</c:v>
                </c:pt>
                <c:pt idx="2">
                  <c:v>502.55730934900009</c:v>
                </c:pt>
                <c:pt idx="3">
                  <c:v>692.61604390426714</c:v>
                </c:pt>
                <c:pt idx="4">
                  <c:v>613.78561190256437</c:v>
                </c:pt>
                <c:pt idx="5">
                  <c:v>517.54644567229263</c:v>
                </c:pt>
              </c:numCache>
            </c:numRef>
          </c:xVal>
          <c:yVal>
            <c:numRef>
              <c:f>'Fit FEM-Sperimentale'!$H$5:$H$11</c:f>
              <c:numCache>
                <c:formatCode>General</c:formatCode>
                <c:ptCount val="7"/>
                <c:pt idx="0">
                  <c:v>1932</c:v>
                </c:pt>
                <c:pt idx="1">
                  <c:v>1815</c:v>
                </c:pt>
                <c:pt idx="2">
                  <c:v>1669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75195160"/>
        <c:axId val="275199472"/>
      </c:scatterChart>
      <c:valAx>
        <c:axId val="275195160"/>
        <c:scaling>
          <c:orientation val="minMax"/>
          <c:min val="300"/>
        </c:scaling>
        <c:delete val="0"/>
        <c:axPos val="b"/>
        <c:title>
          <c:tx>
            <c:rich>
              <a:bodyPr/>
              <a:lstStyle/>
              <a:p>
                <a:pPr>
                  <a:defRPr sz="999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it-IT" sz="690" b="1" i="0" u="none" strike="noStrike" baseline="0">
                    <a:solidFill>
                      <a:srgbClr val="000000"/>
                    </a:solidFill>
                    <a:latin typeface="Arial"/>
                    <a:cs typeface="Arial"/>
                  </a:rPr>
                  <a:t>Heater Current  </a:t>
                </a:r>
                <a:r>
                  <a:rPr lang="it-IT" sz="690" b="0" i="0" u="none" strike="noStrike" baseline="0">
                    <a:solidFill>
                      <a:srgbClr val="000000"/>
                    </a:solidFill>
                    <a:latin typeface="Arial"/>
                    <a:cs typeface="Arial"/>
                  </a:rPr>
                  <a:t>[A]</a:t>
                </a:r>
              </a:p>
            </c:rich>
          </c:tx>
          <c:layout>
            <c:manualLayout>
              <c:xMode val="edge"/>
              <c:yMode val="edge"/>
              <c:x val="0.74478384152332933"/>
              <c:y val="0.82523380451652528"/>
            </c:manualLayout>
          </c:layout>
          <c:overlay val="0"/>
          <c:spPr>
            <a:noFill/>
            <a:ln w="24197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029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774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it-IT"/>
          </a:p>
        </c:txPr>
        <c:crossAx val="275199472"/>
        <c:crosses val="autoZero"/>
        <c:crossBetween val="midCat"/>
        <c:majorUnit val="100"/>
      </c:valAx>
      <c:valAx>
        <c:axId val="275199472"/>
        <c:scaling>
          <c:orientation val="minMax"/>
          <c:max val="2400"/>
          <c:min val="600"/>
        </c:scaling>
        <c:delete val="0"/>
        <c:axPos val="l"/>
        <c:majorGridlines>
          <c:spPr>
            <a:ln w="3029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 rot="0" vert="horz"/>
              <a:lstStyle/>
              <a:p>
                <a:pPr algn="ctr">
                  <a:defRPr sz="999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it-IT" sz="690" b="1" i="0" u="none" strike="noStrike" baseline="0">
                    <a:solidFill>
                      <a:srgbClr val="000000"/>
                    </a:solidFill>
                    <a:latin typeface="Arial"/>
                    <a:cs typeface="Arial"/>
                  </a:rPr>
                  <a:t>T </a:t>
                </a:r>
                <a:r>
                  <a:rPr lang="it-IT" sz="690" b="0" i="0" u="none" strike="noStrike" baseline="0">
                    <a:solidFill>
                      <a:srgbClr val="000000"/>
                    </a:solidFill>
                    <a:latin typeface="Arial"/>
                    <a:cs typeface="Arial"/>
                  </a:rPr>
                  <a:t>[°C]</a:t>
                </a:r>
              </a:p>
            </c:rich>
          </c:tx>
          <c:layout>
            <c:manualLayout>
              <c:xMode val="edge"/>
              <c:yMode val="edge"/>
              <c:x val="0.14144583819728018"/>
              <c:y val="0.15957226404190125"/>
            </c:manualLayout>
          </c:layout>
          <c:overlay val="0"/>
          <c:spPr>
            <a:noFill/>
            <a:ln w="24197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029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774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it-IT"/>
          </a:p>
        </c:txPr>
        <c:crossAx val="275195160"/>
        <c:crosses val="autoZero"/>
        <c:crossBetween val="midCat"/>
        <c:majorUnit val="300"/>
      </c:valAx>
      <c:spPr>
        <a:noFill/>
        <a:ln w="12096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34576107975088399"/>
          <c:y val="0.52783664033904842"/>
          <c:w val="0.56689002333185101"/>
          <c:h val="0.29088444077739772"/>
        </c:manualLayout>
      </c:layout>
      <c:overlay val="0"/>
      <c:spPr>
        <a:solidFill>
          <a:srgbClr val="FFFFFF"/>
        </a:solidFill>
        <a:ln w="3029">
          <a:solidFill>
            <a:srgbClr val="000000"/>
          </a:solidFill>
          <a:prstDash val="solid"/>
        </a:ln>
      </c:spPr>
      <c:txPr>
        <a:bodyPr/>
        <a:lstStyle/>
        <a:p>
          <a:pPr>
            <a:defRPr sz="693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it-IT"/>
        </a:p>
      </c:txPr>
    </c:legend>
    <c:plotVisOnly val="1"/>
    <c:dispBlanksAs val="gap"/>
    <c:showDLblsOverMax val="0"/>
  </c:chart>
  <c:spPr>
    <a:solidFill>
      <a:srgbClr val="FFFFFF"/>
    </a:solidFill>
    <a:ln w="3029">
      <a:solidFill>
        <a:schemeClr val="accent1"/>
      </a:solidFill>
      <a:prstDash val="solid"/>
    </a:ln>
  </c:spPr>
  <c:txPr>
    <a:bodyPr/>
    <a:lstStyle/>
    <a:p>
      <a:pPr>
        <a:defRPr sz="774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it-IT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9787" cy="495300"/>
          </a:xfrm>
          <a:prstGeom prst="rect">
            <a:avLst/>
          </a:prstGeom>
        </p:spPr>
        <p:txBody>
          <a:bodyPr vert="horz" lIns="92281" tIns="46141" rIns="92281" bIns="4614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5838" y="1"/>
            <a:ext cx="2949787" cy="495300"/>
          </a:xfrm>
          <a:prstGeom prst="rect">
            <a:avLst/>
          </a:prstGeom>
        </p:spPr>
        <p:txBody>
          <a:bodyPr vert="horz" lIns="92281" tIns="46141" rIns="92281" bIns="46141" rtlCol="0"/>
          <a:lstStyle>
            <a:lvl1pPr algn="r">
              <a:defRPr sz="1200"/>
            </a:lvl1pPr>
          </a:lstStyle>
          <a:p>
            <a:fld id="{AA33421C-4053-4E84-8361-34A0497F6C5A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2710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81" tIns="46141" rIns="92281" bIns="46141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0720" y="4705351"/>
            <a:ext cx="5445760" cy="4457700"/>
          </a:xfrm>
          <a:prstGeom prst="rect">
            <a:avLst/>
          </a:prstGeom>
        </p:spPr>
        <p:txBody>
          <a:bodyPr vert="horz" lIns="92281" tIns="46141" rIns="92281" bIns="46141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1" y="9408981"/>
            <a:ext cx="2949787" cy="495300"/>
          </a:xfrm>
          <a:prstGeom prst="rect">
            <a:avLst/>
          </a:prstGeom>
        </p:spPr>
        <p:txBody>
          <a:bodyPr vert="horz" lIns="92281" tIns="46141" rIns="92281" bIns="4614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5838" y="9408981"/>
            <a:ext cx="2949787" cy="495300"/>
          </a:xfrm>
          <a:prstGeom prst="rect">
            <a:avLst/>
          </a:prstGeom>
        </p:spPr>
        <p:txBody>
          <a:bodyPr vert="horz" lIns="92281" tIns="46141" rIns="92281" bIns="46141" rtlCol="0" anchor="b"/>
          <a:lstStyle>
            <a:lvl1pPr algn="r">
              <a:defRPr sz="1200"/>
            </a:lvl1pPr>
          </a:lstStyle>
          <a:p>
            <a:fld id="{0BA0E2CA-03F4-46F2-88C6-EF427263E8A1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1828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pPr defTabSz="888430"/>
            <a:fld id="{F5623140-8D58-4FAC-9413-84FCCABE0204}" type="datetime1">
              <a:rPr lang="en-GB" smtClean="0"/>
              <a:pPr defTabSz="888430"/>
              <a:t>25/09/2014</a:t>
            </a:fld>
            <a:endParaRPr lang="en-US" dirty="0" smtClean="0"/>
          </a:p>
        </p:txBody>
      </p:sp>
      <p:sp>
        <p:nvSpPr>
          <p:cNvPr id="4096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88430"/>
            <a:fld id="{E7AEFBB3-12CC-4803-9DE6-A7A8227997B4}" type="slidenum">
              <a:rPr lang="en-US" smtClean="0"/>
              <a:pPr defTabSz="888430"/>
              <a:t>1</a:t>
            </a:fld>
            <a:endParaRPr lang="en-US" dirty="0" smtClean="0"/>
          </a:p>
        </p:txBody>
      </p:sp>
      <p:sp>
        <p:nvSpPr>
          <p:cNvPr id="40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15513298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pPr defTabSz="888430"/>
            <a:fld id="{F5AE46BD-09B9-42D8-B4FB-C249505A03EE}" type="datetime1">
              <a:rPr lang="en-GB" smtClean="0">
                <a:latin typeface="Arial" pitchFamily="34" charset="0"/>
              </a:rPr>
              <a:pPr defTabSz="888430"/>
              <a:t>25/09/2014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7168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88430"/>
            <a:fld id="{877B78CA-202E-4195-BA59-0F0CDF3B55E6}" type="slidenum">
              <a:rPr lang="en-US" smtClean="0">
                <a:latin typeface="Arial" pitchFamily="34" charset="0"/>
              </a:rPr>
              <a:pPr defTabSz="888430"/>
              <a:t>16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07178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pPr defTabSz="888430"/>
            <a:fld id="{F5AE46BD-09B9-42D8-B4FB-C249505A03EE}" type="datetime1">
              <a:rPr lang="en-GB" smtClean="0">
                <a:latin typeface="Arial" pitchFamily="34" charset="0"/>
              </a:rPr>
              <a:pPr defTabSz="888430"/>
              <a:t>25/09/2014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7168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88430"/>
            <a:fld id="{877B78CA-202E-4195-BA59-0F0CDF3B55E6}" type="slidenum">
              <a:rPr lang="en-US" smtClean="0">
                <a:latin typeface="Arial" pitchFamily="34" charset="0"/>
              </a:rPr>
              <a:pPr defTabSz="888430"/>
              <a:t>17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6751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pPr defTabSz="888430"/>
            <a:fld id="{F5AE46BD-09B9-42D8-B4FB-C249505A03EE}" type="datetime1">
              <a:rPr lang="en-GB" smtClean="0">
                <a:latin typeface="Arial" pitchFamily="34" charset="0"/>
              </a:rPr>
              <a:pPr defTabSz="888430"/>
              <a:t>25/09/2014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7168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88430"/>
            <a:fld id="{877B78CA-202E-4195-BA59-0F0CDF3B55E6}" type="slidenum">
              <a:rPr lang="en-US" smtClean="0">
                <a:latin typeface="Arial" pitchFamily="34" charset="0"/>
              </a:rPr>
              <a:pPr defTabSz="888430"/>
              <a:t>18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85554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29023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20555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pPr defTabSz="888430"/>
            <a:fld id="{993EF839-25BF-4A2F-9B74-B2FEBA0A4FD0}" type="datetime1">
              <a:rPr lang="en-GB" smtClean="0">
                <a:latin typeface="Arial" pitchFamily="34" charset="0"/>
              </a:rPr>
              <a:pPr defTabSz="888430"/>
              <a:t>25/09/2014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11366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88430"/>
            <a:fld id="{2D9097EE-7B7D-48EC-A48C-E92F0B9B42A5}" type="slidenum">
              <a:rPr lang="en-US" smtClean="0">
                <a:latin typeface="Arial" pitchFamily="34" charset="0"/>
              </a:rPr>
              <a:pPr defTabSz="888430"/>
              <a:t>21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1136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4628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pPr defTabSz="888430"/>
            <a:fld id="{EA41D28C-7CD6-49E0-B61B-FADD35C0C877}" type="datetime1">
              <a:rPr lang="en-GB" smtClean="0">
                <a:latin typeface="Arial" pitchFamily="34" charset="0"/>
              </a:rPr>
              <a:pPr defTabSz="888430"/>
              <a:t>25/09/2014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11673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88430"/>
            <a:fld id="{5B19BA98-DDDA-485B-82E7-88D297766CF4}" type="slidenum">
              <a:rPr lang="en-US" smtClean="0">
                <a:latin typeface="Arial" pitchFamily="34" charset="0"/>
              </a:rPr>
              <a:pPr defTabSz="888430"/>
              <a:t>22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1167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6882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pPr defTabSz="888430"/>
            <a:fld id="{EA41D28C-7CD6-49E0-B61B-FADD35C0C877}" type="datetime1">
              <a:rPr lang="en-GB" smtClean="0">
                <a:latin typeface="Arial" pitchFamily="34" charset="0"/>
              </a:rPr>
              <a:pPr defTabSz="888430"/>
              <a:t>25/09/2014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11673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88430"/>
            <a:fld id="{5B19BA98-DDDA-485B-82E7-88D297766CF4}" type="slidenum">
              <a:rPr lang="en-US" smtClean="0">
                <a:latin typeface="Arial" pitchFamily="34" charset="0"/>
              </a:rPr>
              <a:pPr defTabSz="888430"/>
              <a:t>24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1167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94167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3"/>
          <p:cNvSpPr txBox="1">
            <a:spLocks noGrp="1" noChangeArrowheads="1"/>
          </p:cNvSpPr>
          <p:nvPr/>
        </p:nvSpPr>
        <p:spPr bwMode="auto">
          <a:xfrm>
            <a:off x="3856367" y="0"/>
            <a:ext cx="2949262" cy="495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8948" tIns="44473" rIns="88948" bIns="44473"/>
          <a:lstStyle>
            <a:lvl1pPr defTabSz="931863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31863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31863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31863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31863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A6DF1BF7-A723-4F58-80F5-DF9F6AB6D6E6}" type="datetime1">
              <a:rPr lang="en-GB" sz="1100"/>
              <a:pPr algn="r" eaLnBrk="1" hangingPunct="1"/>
              <a:t>25/09/2014</a:t>
            </a:fld>
            <a:endParaRPr lang="en-US" sz="1100"/>
          </a:p>
        </p:txBody>
      </p:sp>
      <p:sp>
        <p:nvSpPr>
          <p:cNvPr id="123907" name="Rectangle 7"/>
          <p:cNvSpPr txBox="1">
            <a:spLocks noGrp="1" noChangeArrowheads="1"/>
          </p:cNvSpPr>
          <p:nvPr/>
        </p:nvSpPr>
        <p:spPr bwMode="auto">
          <a:xfrm>
            <a:off x="3856367" y="9409060"/>
            <a:ext cx="2949262" cy="495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8948" tIns="44473" rIns="88948" bIns="44473" anchor="b"/>
          <a:lstStyle>
            <a:lvl1pPr defTabSz="931863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31863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31863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31863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31863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2EF712CC-9A02-433F-AF38-C8B3347701F4}" type="slidenum">
              <a:rPr lang="en-US" sz="1100"/>
              <a:pPr algn="r" eaLnBrk="1" hangingPunct="1"/>
              <a:t>30</a:t>
            </a:fld>
            <a:endParaRPr lang="en-US" sz="1100"/>
          </a:p>
        </p:txBody>
      </p:sp>
      <p:sp>
        <p:nvSpPr>
          <p:cNvPr id="1239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88011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pPr defTabSz="888430"/>
            <a:fld id="{209859E5-A2B7-4509-AFFC-72F3B8DCCBD3}" type="datetime1">
              <a:rPr lang="en-GB" smtClean="0"/>
              <a:pPr defTabSz="888430"/>
              <a:t>25/09/2014</a:t>
            </a:fld>
            <a:endParaRPr lang="en-US" dirty="0" smtClean="0"/>
          </a:p>
        </p:txBody>
      </p:sp>
      <p:sp>
        <p:nvSpPr>
          <p:cNvPr id="6656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88430"/>
            <a:fld id="{802E1DCB-34B5-4CBC-B092-591199A606A7}" type="slidenum">
              <a:rPr lang="en-US" smtClean="0"/>
              <a:pPr defTabSz="888430"/>
              <a:t>31</a:t>
            </a:fld>
            <a:endParaRPr lang="en-US" dirty="0" smtClean="0"/>
          </a:p>
        </p:txBody>
      </p:sp>
      <p:sp>
        <p:nvSpPr>
          <p:cNvPr id="665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17018666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8430" eaLnBrk="0" hangingPunct="0">
              <a:defRPr sz="1300">
                <a:solidFill>
                  <a:schemeClr val="tx1"/>
                </a:solidFill>
                <a:latin typeface="Arial" pitchFamily="34" charset="0"/>
              </a:defRPr>
            </a:lvl1pPr>
            <a:lvl2pPr marL="708322" indent="-272432" defTabSz="888430" eaLnBrk="0" hangingPunct="0">
              <a:defRPr sz="1300">
                <a:solidFill>
                  <a:schemeClr val="tx1"/>
                </a:solidFill>
                <a:latin typeface="Arial" pitchFamily="34" charset="0"/>
              </a:defRPr>
            </a:lvl2pPr>
            <a:lvl3pPr marL="1089726" indent="-217945" defTabSz="888430" eaLnBrk="0" hangingPunct="0">
              <a:defRPr sz="1300">
                <a:solidFill>
                  <a:schemeClr val="tx1"/>
                </a:solidFill>
                <a:latin typeface="Arial" pitchFamily="34" charset="0"/>
              </a:defRPr>
            </a:lvl3pPr>
            <a:lvl4pPr marL="1525617" indent="-217945" defTabSz="888430" eaLnBrk="0" hangingPunct="0">
              <a:defRPr sz="1300">
                <a:solidFill>
                  <a:schemeClr val="tx1"/>
                </a:solidFill>
                <a:latin typeface="Arial" pitchFamily="34" charset="0"/>
              </a:defRPr>
            </a:lvl4pPr>
            <a:lvl5pPr marL="1961507" indent="-217945" defTabSz="888430" eaLnBrk="0" hangingPunct="0">
              <a:defRPr sz="1300">
                <a:solidFill>
                  <a:schemeClr val="tx1"/>
                </a:solidFill>
                <a:latin typeface="Arial" pitchFamily="34" charset="0"/>
              </a:defRPr>
            </a:lvl5pPr>
            <a:lvl6pPr marL="2397398" indent="-217945" algn="ctr" defTabSz="88843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</a:defRPr>
            </a:lvl6pPr>
            <a:lvl7pPr marL="2833288" indent="-217945" algn="ctr" defTabSz="88843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</a:defRPr>
            </a:lvl7pPr>
            <a:lvl8pPr marL="3269178" indent="-217945" algn="ctr" defTabSz="88843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</a:defRPr>
            </a:lvl8pPr>
            <a:lvl9pPr marL="3705069" indent="-217945" algn="ctr" defTabSz="88843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82214B0E-DF9E-438C-96E4-353F79DC2ECF}" type="datetime1">
              <a:rPr lang="en-GB" altLang="it-IT" sz="1100"/>
              <a:pPr eaLnBrk="1" hangingPunct="1"/>
              <a:t>25/09/2014</a:t>
            </a:fld>
            <a:endParaRPr lang="en-US" altLang="it-IT" sz="1100"/>
          </a:p>
        </p:txBody>
      </p:sp>
      <p:sp>
        <p:nvSpPr>
          <p:cNvPr id="27648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8430" eaLnBrk="0" hangingPunct="0">
              <a:defRPr sz="1300">
                <a:solidFill>
                  <a:schemeClr val="tx1"/>
                </a:solidFill>
                <a:latin typeface="Arial" pitchFamily="34" charset="0"/>
              </a:defRPr>
            </a:lvl1pPr>
            <a:lvl2pPr marL="708322" indent="-272432" defTabSz="888430" eaLnBrk="0" hangingPunct="0">
              <a:defRPr sz="1300">
                <a:solidFill>
                  <a:schemeClr val="tx1"/>
                </a:solidFill>
                <a:latin typeface="Arial" pitchFamily="34" charset="0"/>
              </a:defRPr>
            </a:lvl2pPr>
            <a:lvl3pPr marL="1089726" indent="-217945" defTabSz="888430" eaLnBrk="0" hangingPunct="0">
              <a:defRPr sz="1300">
                <a:solidFill>
                  <a:schemeClr val="tx1"/>
                </a:solidFill>
                <a:latin typeface="Arial" pitchFamily="34" charset="0"/>
              </a:defRPr>
            </a:lvl3pPr>
            <a:lvl4pPr marL="1525617" indent="-217945" defTabSz="888430" eaLnBrk="0" hangingPunct="0">
              <a:defRPr sz="1300">
                <a:solidFill>
                  <a:schemeClr val="tx1"/>
                </a:solidFill>
                <a:latin typeface="Arial" pitchFamily="34" charset="0"/>
              </a:defRPr>
            </a:lvl4pPr>
            <a:lvl5pPr marL="1961507" indent="-217945" defTabSz="888430" eaLnBrk="0" hangingPunct="0">
              <a:defRPr sz="1300">
                <a:solidFill>
                  <a:schemeClr val="tx1"/>
                </a:solidFill>
                <a:latin typeface="Arial" pitchFamily="34" charset="0"/>
              </a:defRPr>
            </a:lvl5pPr>
            <a:lvl6pPr marL="2397398" indent="-217945" algn="ctr" defTabSz="88843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</a:defRPr>
            </a:lvl6pPr>
            <a:lvl7pPr marL="2833288" indent="-217945" algn="ctr" defTabSz="88843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</a:defRPr>
            </a:lvl7pPr>
            <a:lvl8pPr marL="3269178" indent="-217945" algn="ctr" defTabSz="88843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</a:defRPr>
            </a:lvl8pPr>
            <a:lvl9pPr marL="3705069" indent="-217945" algn="ctr" defTabSz="88843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B7C0D32C-24BF-45AD-9685-EA6E41EF5C2D}" type="slidenum">
              <a:rPr lang="en-US" altLang="it-IT" sz="1100"/>
              <a:pPr eaLnBrk="1" hangingPunct="1"/>
              <a:t>2</a:t>
            </a:fld>
            <a:endParaRPr lang="en-US" altLang="it-IT" sz="1100"/>
          </a:p>
        </p:txBody>
      </p:sp>
      <p:sp>
        <p:nvSpPr>
          <p:cNvPr id="276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altLang="it-IT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32409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pPr defTabSz="888430"/>
            <a:fld id="{209859E5-A2B7-4509-AFFC-72F3B8DCCBD3}" type="datetime1">
              <a:rPr lang="en-GB" smtClean="0"/>
              <a:pPr defTabSz="888430"/>
              <a:t>25/09/2014</a:t>
            </a:fld>
            <a:endParaRPr lang="en-US" dirty="0" smtClean="0"/>
          </a:p>
        </p:txBody>
      </p:sp>
      <p:sp>
        <p:nvSpPr>
          <p:cNvPr id="6656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88430"/>
            <a:fld id="{802E1DCB-34B5-4CBC-B092-591199A606A7}" type="slidenum">
              <a:rPr lang="en-US" smtClean="0"/>
              <a:pPr defTabSz="888430"/>
              <a:t>32</a:t>
            </a:fld>
            <a:endParaRPr lang="en-US" dirty="0" smtClean="0"/>
          </a:p>
        </p:txBody>
      </p:sp>
      <p:sp>
        <p:nvSpPr>
          <p:cNvPr id="665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6005110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8430" eaLnBrk="0" hangingPunct="0">
              <a:defRPr sz="1300">
                <a:solidFill>
                  <a:schemeClr val="tx1"/>
                </a:solidFill>
                <a:latin typeface="Arial" pitchFamily="34" charset="0"/>
              </a:defRPr>
            </a:lvl1pPr>
            <a:lvl2pPr marL="708322" indent="-272432" defTabSz="888430" eaLnBrk="0" hangingPunct="0">
              <a:defRPr sz="1300">
                <a:solidFill>
                  <a:schemeClr val="tx1"/>
                </a:solidFill>
                <a:latin typeface="Arial" pitchFamily="34" charset="0"/>
              </a:defRPr>
            </a:lvl2pPr>
            <a:lvl3pPr marL="1089726" indent="-217945" defTabSz="888430" eaLnBrk="0" hangingPunct="0">
              <a:defRPr sz="1300">
                <a:solidFill>
                  <a:schemeClr val="tx1"/>
                </a:solidFill>
                <a:latin typeface="Arial" pitchFamily="34" charset="0"/>
              </a:defRPr>
            </a:lvl3pPr>
            <a:lvl4pPr marL="1525617" indent="-217945" defTabSz="888430" eaLnBrk="0" hangingPunct="0">
              <a:defRPr sz="1300">
                <a:solidFill>
                  <a:schemeClr val="tx1"/>
                </a:solidFill>
                <a:latin typeface="Arial" pitchFamily="34" charset="0"/>
              </a:defRPr>
            </a:lvl4pPr>
            <a:lvl5pPr marL="1961507" indent="-217945" defTabSz="888430" eaLnBrk="0" hangingPunct="0">
              <a:defRPr sz="1300">
                <a:solidFill>
                  <a:schemeClr val="tx1"/>
                </a:solidFill>
                <a:latin typeface="Arial" pitchFamily="34" charset="0"/>
              </a:defRPr>
            </a:lvl5pPr>
            <a:lvl6pPr marL="2397398" indent="-217945" algn="ctr" defTabSz="88843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</a:defRPr>
            </a:lvl6pPr>
            <a:lvl7pPr marL="2833288" indent="-217945" algn="ctr" defTabSz="88843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</a:defRPr>
            </a:lvl7pPr>
            <a:lvl8pPr marL="3269178" indent="-217945" algn="ctr" defTabSz="88843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</a:defRPr>
            </a:lvl8pPr>
            <a:lvl9pPr marL="3705069" indent="-217945" algn="ctr" defTabSz="88843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82214B0E-DF9E-438C-96E4-353F79DC2ECF}" type="datetime1">
              <a:rPr lang="en-GB" altLang="it-IT" sz="1100"/>
              <a:pPr eaLnBrk="1" hangingPunct="1"/>
              <a:t>25/09/2014</a:t>
            </a:fld>
            <a:endParaRPr lang="en-US" altLang="it-IT" sz="1100"/>
          </a:p>
        </p:txBody>
      </p:sp>
      <p:sp>
        <p:nvSpPr>
          <p:cNvPr id="27648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8430" eaLnBrk="0" hangingPunct="0">
              <a:defRPr sz="1300">
                <a:solidFill>
                  <a:schemeClr val="tx1"/>
                </a:solidFill>
                <a:latin typeface="Arial" pitchFamily="34" charset="0"/>
              </a:defRPr>
            </a:lvl1pPr>
            <a:lvl2pPr marL="708322" indent="-272432" defTabSz="888430" eaLnBrk="0" hangingPunct="0">
              <a:defRPr sz="1300">
                <a:solidFill>
                  <a:schemeClr val="tx1"/>
                </a:solidFill>
                <a:latin typeface="Arial" pitchFamily="34" charset="0"/>
              </a:defRPr>
            </a:lvl2pPr>
            <a:lvl3pPr marL="1089726" indent="-217945" defTabSz="888430" eaLnBrk="0" hangingPunct="0">
              <a:defRPr sz="1300">
                <a:solidFill>
                  <a:schemeClr val="tx1"/>
                </a:solidFill>
                <a:latin typeface="Arial" pitchFamily="34" charset="0"/>
              </a:defRPr>
            </a:lvl3pPr>
            <a:lvl4pPr marL="1525617" indent="-217945" defTabSz="888430" eaLnBrk="0" hangingPunct="0">
              <a:defRPr sz="1300">
                <a:solidFill>
                  <a:schemeClr val="tx1"/>
                </a:solidFill>
                <a:latin typeface="Arial" pitchFamily="34" charset="0"/>
              </a:defRPr>
            </a:lvl4pPr>
            <a:lvl5pPr marL="1961507" indent="-217945" defTabSz="888430" eaLnBrk="0" hangingPunct="0">
              <a:defRPr sz="1300">
                <a:solidFill>
                  <a:schemeClr val="tx1"/>
                </a:solidFill>
                <a:latin typeface="Arial" pitchFamily="34" charset="0"/>
              </a:defRPr>
            </a:lvl5pPr>
            <a:lvl6pPr marL="2397398" indent="-217945" algn="ctr" defTabSz="88843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</a:defRPr>
            </a:lvl6pPr>
            <a:lvl7pPr marL="2833288" indent="-217945" algn="ctr" defTabSz="88843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</a:defRPr>
            </a:lvl7pPr>
            <a:lvl8pPr marL="3269178" indent="-217945" algn="ctr" defTabSz="88843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</a:defRPr>
            </a:lvl8pPr>
            <a:lvl9pPr marL="3705069" indent="-217945" algn="ctr" defTabSz="88843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B7C0D32C-24BF-45AD-9685-EA6E41EF5C2D}" type="slidenum">
              <a:rPr lang="en-US" altLang="it-IT" sz="1100"/>
              <a:pPr eaLnBrk="1" hangingPunct="1"/>
              <a:t>4</a:t>
            </a:fld>
            <a:endParaRPr lang="en-US" altLang="it-IT" sz="1100"/>
          </a:p>
        </p:txBody>
      </p:sp>
      <p:sp>
        <p:nvSpPr>
          <p:cNvPr id="276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altLang="it-IT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58194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pPr defTabSz="888430"/>
            <a:fld id="{CF5CCFA0-42B6-4839-823B-573EF6F9D38B}" type="datetime1">
              <a:rPr lang="en-GB" smtClean="0">
                <a:latin typeface="Arial" pitchFamily="34" charset="0"/>
              </a:rPr>
              <a:pPr defTabSz="888430"/>
              <a:t>25/09/2014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849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88430"/>
            <a:fld id="{F3A0CAC2-50E5-4D3D-B927-02C9067BE462}" type="slidenum">
              <a:rPr lang="en-US" smtClean="0">
                <a:latin typeface="Arial" pitchFamily="34" charset="0"/>
              </a:rPr>
              <a:pPr defTabSz="888430"/>
              <a:t>5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849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635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pPr defTabSz="888430"/>
            <a:fld id="{92285B91-525A-4478-87A9-F02FF1BFA428}" type="datetime1">
              <a:rPr lang="en-GB" smtClean="0"/>
              <a:pPr defTabSz="888430"/>
              <a:t>25/09/2014</a:t>
            </a:fld>
            <a:endParaRPr lang="en-US" dirty="0" smtClean="0"/>
          </a:p>
        </p:txBody>
      </p:sp>
      <p:sp>
        <p:nvSpPr>
          <p:cNvPr id="501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88430"/>
            <a:fld id="{E417DE99-11AF-4E8C-9523-3BAAA031FDCE}" type="slidenum">
              <a:rPr lang="en-US" smtClean="0"/>
              <a:pPr defTabSz="888430"/>
              <a:t>6</a:t>
            </a:fld>
            <a:endParaRPr lang="en-US" dirty="0" smtClean="0"/>
          </a:p>
        </p:txBody>
      </p:sp>
      <p:sp>
        <p:nvSpPr>
          <p:cNvPr id="501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3627271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pPr defTabSz="888430"/>
            <a:fld id="{16AB385B-080B-4198-885F-CE0E2C032FC8}" type="datetime1">
              <a:rPr lang="en-GB" smtClean="0"/>
              <a:pPr defTabSz="888430"/>
              <a:t>25/09/2014</a:t>
            </a:fld>
            <a:endParaRPr lang="en-US" dirty="0" smtClean="0"/>
          </a:p>
        </p:txBody>
      </p:sp>
      <p:sp>
        <p:nvSpPr>
          <p:cNvPr id="4403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88430"/>
            <a:fld id="{5C844742-D3D7-4493-92CD-4EC99D0C7BC5}" type="slidenum">
              <a:rPr lang="en-US" smtClean="0"/>
              <a:pPr defTabSz="888430"/>
              <a:t>7</a:t>
            </a:fld>
            <a:endParaRPr lang="en-US" dirty="0" smtClean="0"/>
          </a:p>
        </p:txBody>
      </p:sp>
      <p:sp>
        <p:nvSpPr>
          <p:cNvPr id="440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6270450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pPr defTabSz="888430"/>
            <a:fld id="{F5AE46BD-09B9-42D8-B4FB-C249505A03EE}" type="datetime1">
              <a:rPr lang="en-GB" smtClean="0">
                <a:latin typeface="Arial" pitchFamily="34" charset="0"/>
              </a:rPr>
              <a:pPr defTabSz="888430"/>
              <a:t>25/09/2014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7168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88430"/>
            <a:fld id="{877B78CA-202E-4195-BA59-0F0CDF3B55E6}" type="slidenum">
              <a:rPr lang="en-US" smtClean="0">
                <a:latin typeface="Arial" pitchFamily="34" charset="0"/>
              </a:rPr>
              <a:pPr defTabSz="888430"/>
              <a:t>8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06891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8430" eaLnBrk="0" hangingPunct="0">
              <a:defRPr sz="1300">
                <a:solidFill>
                  <a:schemeClr val="tx1"/>
                </a:solidFill>
                <a:latin typeface="Arial" pitchFamily="34" charset="0"/>
              </a:defRPr>
            </a:lvl1pPr>
            <a:lvl2pPr marL="708322" indent="-272432" defTabSz="888430" eaLnBrk="0" hangingPunct="0">
              <a:defRPr sz="1300">
                <a:solidFill>
                  <a:schemeClr val="tx1"/>
                </a:solidFill>
                <a:latin typeface="Arial" pitchFamily="34" charset="0"/>
              </a:defRPr>
            </a:lvl2pPr>
            <a:lvl3pPr marL="1089726" indent="-217945" defTabSz="888430" eaLnBrk="0" hangingPunct="0">
              <a:defRPr sz="1300">
                <a:solidFill>
                  <a:schemeClr val="tx1"/>
                </a:solidFill>
                <a:latin typeface="Arial" pitchFamily="34" charset="0"/>
              </a:defRPr>
            </a:lvl3pPr>
            <a:lvl4pPr marL="1525617" indent="-217945" defTabSz="888430" eaLnBrk="0" hangingPunct="0">
              <a:defRPr sz="1300">
                <a:solidFill>
                  <a:schemeClr val="tx1"/>
                </a:solidFill>
                <a:latin typeface="Arial" pitchFamily="34" charset="0"/>
              </a:defRPr>
            </a:lvl4pPr>
            <a:lvl5pPr marL="1961507" indent="-217945" defTabSz="888430" eaLnBrk="0" hangingPunct="0">
              <a:defRPr sz="1300">
                <a:solidFill>
                  <a:schemeClr val="tx1"/>
                </a:solidFill>
                <a:latin typeface="Arial" pitchFamily="34" charset="0"/>
              </a:defRPr>
            </a:lvl5pPr>
            <a:lvl6pPr marL="2397398" indent="-217945" algn="ctr" defTabSz="88843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</a:defRPr>
            </a:lvl6pPr>
            <a:lvl7pPr marL="2833288" indent="-217945" algn="ctr" defTabSz="88843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</a:defRPr>
            </a:lvl7pPr>
            <a:lvl8pPr marL="3269178" indent="-217945" algn="ctr" defTabSz="88843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</a:defRPr>
            </a:lvl8pPr>
            <a:lvl9pPr marL="3705069" indent="-217945" algn="ctr" defTabSz="88843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82214B0E-DF9E-438C-96E4-353F79DC2ECF}" type="datetime1">
              <a:rPr lang="en-GB" altLang="it-IT" sz="1100"/>
              <a:pPr eaLnBrk="1" hangingPunct="1"/>
              <a:t>25/09/2014</a:t>
            </a:fld>
            <a:endParaRPr lang="en-US" altLang="it-IT" sz="1100"/>
          </a:p>
        </p:txBody>
      </p:sp>
      <p:sp>
        <p:nvSpPr>
          <p:cNvPr id="27648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88430" eaLnBrk="0" hangingPunct="0">
              <a:defRPr sz="1300">
                <a:solidFill>
                  <a:schemeClr val="tx1"/>
                </a:solidFill>
                <a:latin typeface="Arial" pitchFamily="34" charset="0"/>
              </a:defRPr>
            </a:lvl1pPr>
            <a:lvl2pPr marL="708322" indent="-272432" defTabSz="888430" eaLnBrk="0" hangingPunct="0">
              <a:defRPr sz="1300">
                <a:solidFill>
                  <a:schemeClr val="tx1"/>
                </a:solidFill>
                <a:latin typeface="Arial" pitchFamily="34" charset="0"/>
              </a:defRPr>
            </a:lvl2pPr>
            <a:lvl3pPr marL="1089726" indent="-217945" defTabSz="888430" eaLnBrk="0" hangingPunct="0">
              <a:defRPr sz="1300">
                <a:solidFill>
                  <a:schemeClr val="tx1"/>
                </a:solidFill>
                <a:latin typeface="Arial" pitchFamily="34" charset="0"/>
              </a:defRPr>
            </a:lvl3pPr>
            <a:lvl4pPr marL="1525617" indent="-217945" defTabSz="888430" eaLnBrk="0" hangingPunct="0">
              <a:defRPr sz="1300">
                <a:solidFill>
                  <a:schemeClr val="tx1"/>
                </a:solidFill>
                <a:latin typeface="Arial" pitchFamily="34" charset="0"/>
              </a:defRPr>
            </a:lvl4pPr>
            <a:lvl5pPr marL="1961507" indent="-217945" defTabSz="888430" eaLnBrk="0" hangingPunct="0">
              <a:defRPr sz="1300">
                <a:solidFill>
                  <a:schemeClr val="tx1"/>
                </a:solidFill>
                <a:latin typeface="Arial" pitchFamily="34" charset="0"/>
              </a:defRPr>
            </a:lvl5pPr>
            <a:lvl6pPr marL="2397398" indent="-217945" algn="ctr" defTabSz="88843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</a:defRPr>
            </a:lvl6pPr>
            <a:lvl7pPr marL="2833288" indent="-217945" algn="ctr" defTabSz="88843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</a:defRPr>
            </a:lvl7pPr>
            <a:lvl8pPr marL="3269178" indent="-217945" algn="ctr" defTabSz="88843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</a:defRPr>
            </a:lvl8pPr>
            <a:lvl9pPr marL="3705069" indent="-217945" algn="ctr" defTabSz="88843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B7C0D32C-24BF-45AD-9685-EA6E41EF5C2D}" type="slidenum">
              <a:rPr lang="en-US" altLang="it-IT" sz="1100"/>
              <a:pPr eaLnBrk="1" hangingPunct="1"/>
              <a:t>9</a:t>
            </a:fld>
            <a:endParaRPr lang="en-US" altLang="it-IT" sz="1100"/>
          </a:p>
        </p:txBody>
      </p:sp>
      <p:sp>
        <p:nvSpPr>
          <p:cNvPr id="2764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altLang="it-IT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11564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pPr defTabSz="888430"/>
            <a:fld id="{F5AE46BD-09B9-42D8-B4FB-C249505A03EE}" type="datetime1">
              <a:rPr lang="en-GB" smtClean="0">
                <a:latin typeface="Arial" pitchFamily="34" charset="0"/>
              </a:rPr>
              <a:pPr defTabSz="888430"/>
              <a:t>25/09/2014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7168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888430"/>
            <a:fld id="{877B78CA-202E-4195-BA59-0F0CDF3B55E6}" type="slidenum">
              <a:rPr lang="en-US" smtClean="0">
                <a:latin typeface="Arial" pitchFamily="34" charset="0"/>
              </a:rPr>
              <a:pPr defTabSz="888430"/>
              <a:t>15</a:t>
            </a:fld>
            <a:endParaRPr lang="en-US" dirty="0" smtClean="0">
              <a:latin typeface="Arial" pitchFamily="34" charset="0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278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B6055F8-1D02-4417-9241-55C834FD9970}" type="datetimeFigureOut">
              <a:rPr lang="it-IT" smtClean="0"/>
              <a:pPr/>
              <a:t>25/09/2014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B6055F8-1D02-4417-9241-55C834FD9970}" type="datetimeFigureOut">
              <a:rPr lang="it-IT" smtClean="0"/>
              <a:pPr/>
              <a:t>25/09/2014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B6055F8-1D02-4417-9241-55C834FD9970}" type="datetimeFigureOut">
              <a:rPr lang="it-IT" smtClean="0"/>
              <a:pPr/>
              <a:t>25/09/2014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42005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80260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439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73907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F27992-8F1D-481C-8B6F-17A7DDAEAE20}" type="datetimeFigureOut">
              <a:rPr lang="it-IT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25/09/2014</a:t>
            </a:fld>
            <a:endParaRPr lang="it-IT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4555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72049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3449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B6055F8-1D02-4417-9241-55C834FD9970}" type="datetimeFigureOut">
              <a:rPr lang="it-IT" smtClean="0"/>
              <a:pPr/>
              <a:t>25/09/2014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894101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24297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CCA96-6A06-4DF2-BEDA-CB80194F4DBE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EA7A2-82EE-4B00-81E1-3C19AD9EF556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CCA96-6A06-4DF2-BEDA-CB80194F4DBE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EA7A2-82EE-4B00-81E1-3C19AD9EF556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CCA96-6A06-4DF2-BEDA-CB80194F4DBE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EA7A2-82EE-4B00-81E1-3C19AD9EF556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CCA96-6A06-4DF2-BEDA-CB80194F4DBE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EA7A2-82EE-4B00-81E1-3C19AD9EF556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CCA96-6A06-4DF2-BEDA-CB80194F4DBE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EA7A2-82EE-4B00-81E1-3C19AD9EF556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CCA96-6A06-4DF2-BEDA-CB80194F4DBE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EA7A2-82EE-4B00-81E1-3C19AD9EF556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CCA96-6A06-4DF2-BEDA-CB80194F4DBE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EA7A2-82EE-4B00-81E1-3C19AD9EF556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CCA96-6A06-4DF2-BEDA-CB80194F4DBE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EA7A2-82EE-4B00-81E1-3C19AD9EF556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B6055F8-1D02-4417-9241-55C834FD9970}" type="datetimeFigureOut">
              <a:rPr lang="it-IT" smtClean="0"/>
              <a:pPr/>
              <a:t>25/09/2014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CCA96-6A06-4DF2-BEDA-CB80194F4DBE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EA7A2-82EE-4B00-81E1-3C19AD9EF556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CCA96-6A06-4DF2-BEDA-CB80194F4DBE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EA7A2-82EE-4B00-81E1-3C19AD9EF556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CCA96-6A06-4DF2-BEDA-CB80194F4DBE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EA7A2-82EE-4B00-81E1-3C19AD9EF556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95554-354C-472B-BBE0-1B817969C7AA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187B4-E302-4086-B00B-232EF67DA825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95554-354C-472B-BBE0-1B817969C7AA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187B4-E302-4086-B00B-232EF67DA825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95554-354C-472B-BBE0-1B817969C7AA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187B4-E302-4086-B00B-232EF67DA825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95554-354C-472B-BBE0-1B817969C7AA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187B4-E302-4086-B00B-232EF67DA825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95554-354C-472B-BBE0-1B817969C7AA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187B4-E302-4086-B00B-232EF67DA825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95554-354C-472B-BBE0-1B817969C7AA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187B4-E302-4086-B00B-232EF67DA825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95554-354C-472B-BBE0-1B817969C7AA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187B4-E302-4086-B00B-232EF67DA825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B6055F8-1D02-4417-9241-55C834FD9970}" type="datetimeFigureOut">
              <a:rPr lang="it-IT" smtClean="0"/>
              <a:pPr/>
              <a:t>25/09/2014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95554-354C-472B-BBE0-1B817969C7AA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187B4-E302-4086-B00B-232EF67DA825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95554-354C-472B-BBE0-1B817969C7AA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187B4-E302-4086-B00B-232EF67DA825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95554-354C-472B-BBE0-1B817969C7AA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187B4-E302-4086-B00B-232EF67DA825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95554-354C-472B-BBE0-1B817969C7AA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187B4-E302-4086-B00B-232EF67DA825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B6055F8-1D02-4417-9241-55C834FD9970}" type="datetimeFigureOut">
              <a:rPr lang="it-IT" smtClean="0"/>
              <a:pPr/>
              <a:t>25/09/2014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B6055F8-1D02-4417-9241-55C834FD9970}" type="datetimeFigureOut">
              <a:rPr lang="it-IT" smtClean="0"/>
              <a:pPr/>
              <a:t>25/09/2014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B6055F8-1D02-4417-9241-55C834FD9970}" type="datetimeFigureOut">
              <a:rPr lang="it-IT" smtClean="0"/>
              <a:pPr/>
              <a:t>25/09/2014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B6055F8-1D02-4417-9241-55C834FD9970}" type="datetimeFigureOut">
              <a:rPr lang="it-IT" smtClean="0"/>
              <a:pPr/>
              <a:t>25/09/2014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4.gi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3" cstate="email">
            <a:alphaModFix amt="1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 userDrawn="1"/>
        </p:nvSpPr>
        <p:spPr>
          <a:xfrm>
            <a:off x="-10521" y="6381327"/>
            <a:ext cx="9154521" cy="48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Rectangle 8"/>
          <p:cNvSpPr>
            <a:spLocks noChangeArrowheads="1"/>
          </p:cNvSpPr>
          <p:nvPr userDrawn="1"/>
        </p:nvSpPr>
        <p:spPr bwMode="auto">
          <a:xfrm>
            <a:off x="1720280" y="6516158"/>
            <a:ext cx="184360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en-US" sz="1050" dirty="0" smtClean="0"/>
              <a:t>Alberto </a:t>
            </a:r>
            <a:r>
              <a:rPr lang="en-US" sz="1050" dirty="0" err="1" smtClean="0"/>
              <a:t>Andrighetto</a:t>
            </a:r>
            <a:endParaRPr lang="en-US" sz="1050" dirty="0" smtClean="0"/>
          </a:p>
          <a:p>
            <a:pPr algn="ctr">
              <a:spcBef>
                <a:spcPct val="20000"/>
              </a:spcBef>
              <a:defRPr/>
            </a:pPr>
            <a:endParaRPr lang="en-US" sz="1400" dirty="0"/>
          </a:p>
        </p:txBody>
      </p:sp>
      <p:pic>
        <p:nvPicPr>
          <p:cNvPr id="2" name="Immagine 1"/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6416275"/>
            <a:ext cx="1368152" cy="390901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2788" y="-1"/>
            <a:ext cx="961212" cy="609600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 userDrawn="1"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521" y="-1"/>
            <a:ext cx="838198" cy="609599"/>
          </a:xfrm>
          <a:prstGeom prst="rect">
            <a:avLst/>
          </a:prstGeom>
        </p:spPr>
      </p:pic>
      <p:sp>
        <p:nvSpPr>
          <p:cNvPr id="5" name="Rettangolo 4"/>
          <p:cNvSpPr/>
          <p:nvPr userDrawn="1"/>
        </p:nvSpPr>
        <p:spPr>
          <a:xfrm>
            <a:off x="827677" y="0"/>
            <a:ext cx="7355111" cy="6095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5796136" y="6473612"/>
            <a:ext cx="184360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en-US" sz="1050" dirty="0" err="1" smtClean="0"/>
              <a:t>Cathi</a:t>
            </a:r>
            <a:r>
              <a:rPr lang="en-US" sz="1050" dirty="0" smtClean="0"/>
              <a:t> Meeting Sept ‘14</a:t>
            </a:r>
          </a:p>
          <a:p>
            <a:pPr algn="ctr">
              <a:spcBef>
                <a:spcPct val="20000"/>
              </a:spcBef>
              <a:defRPr/>
            </a:pPr>
            <a:endParaRPr lang="en-US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701" r:id="rId12"/>
    <p:sldLayoutId id="2147483714" r:id="rId13"/>
    <p:sldLayoutId id="2147483719" r:id="rId14"/>
    <p:sldLayoutId id="2147483720" r:id="rId15"/>
    <p:sldLayoutId id="2147483721" r:id="rId16"/>
    <p:sldLayoutId id="2147483723" r:id="rId17"/>
    <p:sldLayoutId id="2147483724" r:id="rId18"/>
    <p:sldLayoutId id="2147483726" r:id="rId19"/>
    <p:sldLayoutId id="2147483727" r:id="rId20"/>
    <p:sldLayoutId id="2147483729" r:id="rId2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email">
            <a:alphaModFix amt="1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CCA96-6A06-4DF2-BEDA-CB80194F4DBE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6EA7A2-82EE-4B00-81E1-3C19AD9EF556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email">
            <a:alphaModFix amt="1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495554-354C-472B-BBE0-1B817969C7AA}" type="datetimeFigureOut">
              <a:rPr lang="en-US" smtClean="0"/>
              <a:pPr/>
              <a:t>9/25/2014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187B4-E302-4086-B00B-232EF67DA825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g"/><Relationship Id="rId5" Type="http://schemas.openxmlformats.org/officeDocument/2006/relationships/image" Target="../media/image7.jpeg"/><Relationship Id="rId4" Type="http://schemas.openxmlformats.org/officeDocument/2006/relationships/image" Target="../media/image6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jpe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7" Type="http://schemas.openxmlformats.org/officeDocument/2006/relationships/image" Target="../media/image6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tif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7.emf"/><Relationship Id="rId4" Type="http://schemas.openxmlformats.org/officeDocument/2006/relationships/image" Target="../media/image6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jpeg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72.jpeg"/><Relationship Id="rId12" Type="http://schemas.openxmlformats.org/officeDocument/2006/relationships/image" Target="../media/image74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1.png"/><Relationship Id="rId11" Type="http://schemas.openxmlformats.org/officeDocument/2006/relationships/chart" Target="../charts/chart3.xml"/><Relationship Id="rId5" Type="http://schemas.openxmlformats.org/officeDocument/2006/relationships/image" Target="../media/image70.jpeg"/><Relationship Id="rId10" Type="http://schemas.openxmlformats.org/officeDocument/2006/relationships/image" Target="../media/image68.wmf"/><Relationship Id="rId4" Type="http://schemas.openxmlformats.org/officeDocument/2006/relationships/image" Target="../media/image69.jpeg"/><Relationship Id="rId9" Type="http://schemas.openxmlformats.org/officeDocument/2006/relationships/oleObject" Target="../embeddings/oleObject1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8.png"/><Relationship Id="rId5" Type="http://schemas.openxmlformats.org/officeDocument/2006/relationships/image" Target="../media/image77.jpeg"/><Relationship Id="rId4" Type="http://schemas.openxmlformats.org/officeDocument/2006/relationships/image" Target="../media/image76.e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3" Type="http://schemas.openxmlformats.org/officeDocument/2006/relationships/image" Target="../media/image79.jpeg"/><Relationship Id="rId7" Type="http://schemas.openxmlformats.org/officeDocument/2006/relationships/image" Target="../media/image8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0.png"/><Relationship Id="rId4" Type="http://schemas.openxmlformats.org/officeDocument/2006/relationships/image" Target="../media/image8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tif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7" Type="http://schemas.openxmlformats.org/officeDocument/2006/relationships/image" Target="../media/image9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8.emf"/><Relationship Id="rId5" Type="http://schemas.openxmlformats.org/officeDocument/2006/relationships/image" Target="../media/image97.jpeg"/><Relationship Id="rId4" Type="http://schemas.openxmlformats.org/officeDocument/2006/relationships/image" Target="../media/image96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03.jpe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02.jpeg"/><Relationship Id="rId5" Type="http://schemas.openxmlformats.org/officeDocument/2006/relationships/image" Target="../media/image101.jpeg"/><Relationship Id="rId10" Type="http://schemas.openxmlformats.org/officeDocument/2006/relationships/image" Target="../media/image106.jpeg"/><Relationship Id="rId4" Type="http://schemas.openxmlformats.org/officeDocument/2006/relationships/image" Target="../media/image100.png"/><Relationship Id="rId9" Type="http://schemas.openxmlformats.org/officeDocument/2006/relationships/image" Target="../media/image105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0.jpg"/><Relationship Id="rId5" Type="http://schemas.openxmlformats.org/officeDocument/2006/relationships/image" Target="../media/image109.jpeg"/><Relationship Id="rId4" Type="http://schemas.openxmlformats.org/officeDocument/2006/relationships/image" Target="../media/image10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4.png"/><Relationship Id="rId4" Type="http://schemas.openxmlformats.org/officeDocument/2006/relationships/image" Target="../media/image11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7" Type="http://schemas.openxmlformats.org/officeDocument/2006/relationships/image" Target="../media/image120.png"/><Relationship Id="rId2" Type="http://schemas.openxmlformats.org/officeDocument/2006/relationships/image" Target="../media/image1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9.png"/><Relationship Id="rId5" Type="http://schemas.openxmlformats.org/officeDocument/2006/relationships/image" Target="../media/image118.png"/><Relationship Id="rId4" Type="http://schemas.openxmlformats.org/officeDocument/2006/relationships/image" Target="../media/image11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jpeg"/><Relationship Id="rId2" Type="http://schemas.openxmlformats.org/officeDocument/2006/relationships/image" Target="../media/image12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jpe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5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7" Type="http://schemas.openxmlformats.org/officeDocument/2006/relationships/image" Target="../media/image1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jpg"/><Relationship Id="rId4" Type="http://schemas.openxmlformats.org/officeDocument/2006/relationships/image" Target="../media/image13.gi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9.jpeg"/><Relationship Id="rId5" Type="http://schemas.openxmlformats.org/officeDocument/2006/relationships/image" Target="../media/image128.jpeg"/><Relationship Id="rId4" Type="http://schemas.openxmlformats.org/officeDocument/2006/relationships/image" Target="../media/image127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13" Type="http://schemas.openxmlformats.org/officeDocument/2006/relationships/image" Target="../media/image30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12" Type="http://schemas.openxmlformats.org/officeDocument/2006/relationships/image" Target="../media/image29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11" Type="http://schemas.openxmlformats.org/officeDocument/2006/relationships/image" Target="../media/image28.jpe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10" Type="http://schemas.openxmlformats.org/officeDocument/2006/relationships/image" Target="../media/image39.jpeg"/><Relationship Id="rId4" Type="http://schemas.openxmlformats.org/officeDocument/2006/relationships/image" Target="../media/image33.jpeg"/><Relationship Id="rId9" Type="http://schemas.openxmlformats.org/officeDocument/2006/relationships/image" Target="../media/image3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4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spes1.gif"/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15000" contrast="1000"/>
          </a:blip>
          <a:stretch>
            <a:fillRect/>
          </a:stretch>
        </p:blipFill>
        <p:spPr>
          <a:xfrm>
            <a:off x="1" y="616403"/>
            <a:ext cx="9143999" cy="6237312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22000"/>
              </a:srgbClr>
            </a:outerShdw>
          </a:effectLst>
        </p:spPr>
      </p:pic>
      <p:sp>
        <p:nvSpPr>
          <p:cNvPr id="11267" name="Rectangle 2"/>
          <p:cNvSpPr>
            <a:spLocks noChangeArrowheads="1"/>
          </p:cNvSpPr>
          <p:nvPr/>
        </p:nvSpPr>
        <p:spPr bwMode="auto">
          <a:xfrm>
            <a:off x="400069" y="358106"/>
            <a:ext cx="8316913" cy="98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 defTabSz="912813" eaLnBrk="1" hangingPunct="1"/>
            <a:endParaRPr lang="it-IT" sz="4800" b="1" dirty="0">
              <a:solidFill>
                <a:srgbClr val="4F8AFF"/>
              </a:solidFill>
            </a:endParaRPr>
          </a:p>
          <a:p>
            <a:pPr algn="ctr"/>
            <a:endParaRPr lang="it-IT" sz="5400" dirty="0" smtClean="0">
              <a:solidFill>
                <a:schemeClr val="accent1"/>
              </a:solidFill>
            </a:endParaRPr>
          </a:p>
          <a:p>
            <a:pPr algn="ctr"/>
            <a:endParaRPr lang="it-IT" sz="5400" dirty="0">
              <a:solidFill>
                <a:schemeClr val="accent1"/>
              </a:solidFill>
            </a:endParaRPr>
          </a:p>
          <a:p>
            <a:pPr algn="ctr"/>
            <a:endParaRPr lang="it-IT" sz="5400" dirty="0" smtClean="0">
              <a:solidFill>
                <a:schemeClr val="accent1"/>
              </a:solidFill>
            </a:endParaRPr>
          </a:p>
          <a:p>
            <a:pPr algn="ctr"/>
            <a:r>
              <a:rPr lang="en-US" sz="4000" dirty="0" smtClean="0">
                <a:solidFill>
                  <a:schemeClr val="accent1"/>
                </a:solidFill>
              </a:rPr>
              <a:t>Recent results on the development for the SPES target-ion source complex</a:t>
            </a:r>
          </a:p>
          <a:p>
            <a:pPr defTabSz="912813" eaLnBrk="1" hangingPunct="1"/>
            <a:endParaRPr lang="it-IT" sz="2400" dirty="0" smtClean="0">
              <a:solidFill>
                <a:srgbClr val="C00000"/>
              </a:solidFill>
            </a:endParaRPr>
          </a:p>
          <a:p>
            <a:pPr defTabSz="912813" eaLnBrk="1" hangingPunct="1"/>
            <a:r>
              <a:rPr lang="it-IT" sz="2400" dirty="0" smtClean="0">
                <a:solidFill>
                  <a:srgbClr val="C00000"/>
                </a:solidFill>
              </a:rPr>
              <a:t>                                              </a:t>
            </a:r>
            <a:endParaRPr lang="it-IT" sz="2400" dirty="0" smtClean="0"/>
          </a:p>
          <a:p>
            <a:pPr algn="ctr" defTabSz="912813"/>
            <a:endParaRPr lang="it-IT" sz="2400" dirty="0" smtClean="0"/>
          </a:p>
          <a:p>
            <a:pPr algn="ctr" defTabSz="912813"/>
            <a:endParaRPr lang="it-IT" sz="2400" dirty="0" smtClean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5949280"/>
            <a:ext cx="837148" cy="756134"/>
          </a:xfrm>
          <a:prstGeom prst="rect">
            <a:avLst/>
          </a:prstGeom>
        </p:spPr>
      </p:pic>
      <p:sp>
        <p:nvSpPr>
          <p:cNvPr id="4" name="Rettangolo 3"/>
          <p:cNvSpPr/>
          <p:nvPr/>
        </p:nvSpPr>
        <p:spPr>
          <a:xfrm>
            <a:off x="827583" y="540110"/>
            <a:ext cx="8298407" cy="1525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2797691"/>
            <a:ext cx="3312368" cy="2683859"/>
          </a:xfrm>
          <a:prstGeom prst="rect">
            <a:avLst/>
          </a:prstGeom>
          <a:ln>
            <a:solidFill>
              <a:srgbClr val="4F81BD"/>
            </a:solidFill>
          </a:ln>
        </p:spPr>
      </p:pic>
      <p:sp>
        <p:nvSpPr>
          <p:cNvPr id="7" name="CasellaDiTesto 6"/>
          <p:cNvSpPr txBox="1"/>
          <p:nvPr/>
        </p:nvSpPr>
        <p:spPr>
          <a:xfrm>
            <a:off x="5496511" y="5782084"/>
            <a:ext cx="31272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2813"/>
            <a:r>
              <a:rPr lang="it-IT" dirty="0" err="1"/>
              <a:t>Cathi</a:t>
            </a:r>
            <a:r>
              <a:rPr lang="it-IT" dirty="0"/>
              <a:t> Meeting</a:t>
            </a:r>
          </a:p>
          <a:p>
            <a:pPr algn="ctr" defTabSz="912813"/>
            <a:r>
              <a:rPr lang="en-US" dirty="0"/>
              <a:t>25 September 2014 ; Barcelona</a:t>
            </a:r>
            <a:endParaRPr lang="it-IT" dirty="0"/>
          </a:p>
          <a:p>
            <a:endParaRPr lang="en-NZ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467544" y="5782084"/>
            <a:ext cx="28664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2813"/>
            <a:r>
              <a:rPr lang="it-IT" dirty="0" smtClean="0">
                <a:solidFill>
                  <a:srgbClr val="C00000"/>
                </a:solidFill>
              </a:rPr>
              <a:t>Alberto </a:t>
            </a:r>
            <a:r>
              <a:rPr lang="it-IT" dirty="0" err="1" smtClean="0">
                <a:solidFill>
                  <a:srgbClr val="C00000"/>
                </a:solidFill>
              </a:rPr>
              <a:t>Andrighetto</a:t>
            </a:r>
            <a:endParaRPr lang="it-IT" dirty="0">
              <a:solidFill>
                <a:srgbClr val="C00000"/>
              </a:solidFill>
            </a:endParaRPr>
          </a:p>
          <a:p>
            <a:pPr algn="ctr" defTabSz="912813"/>
            <a:r>
              <a:rPr lang="en-US" dirty="0" smtClean="0">
                <a:solidFill>
                  <a:srgbClr val="C00000"/>
                </a:solidFill>
              </a:rPr>
              <a:t>INFN – </a:t>
            </a:r>
            <a:r>
              <a:rPr lang="en-US" dirty="0" err="1" smtClean="0">
                <a:solidFill>
                  <a:srgbClr val="C00000"/>
                </a:solidFill>
              </a:rPr>
              <a:t>Laboratori</a:t>
            </a:r>
            <a:r>
              <a:rPr lang="en-US" dirty="0" smtClean="0">
                <a:solidFill>
                  <a:srgbClr val="C00000"/>
                </a:solidFill>
              </a:rPr>
              <a:t> di </a:t>
            </a:r>
            <a:r>
              <a:rPr lang="en-US" dirty="0" err="1" smtClean="0">
                <a:solidFill>
                  <a:srgbClr val="C00000"/>
                </a:solidFill>
              </a:rPr>
              <a:t>Legnaro</a:t>
            </a:r>
            <a:endParaRPr lang="it-IT" dirty="0">
              <a:solidFill>
                <a:srgbClr val="C00000"/>
              </a:solidFill>
            </a:endParaRPr>
          </a:p>
          <a:p>
            <a:endParaRPr lang="en-NZ" dirty="0"/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2797692"/>
            <a:ext cx="3672408" cy="2683860"/>
          </a:xfrm>
          <a:prstGeom prst="rect">
            <a:avLst/>
          </a:prstGeom>
          <a:ln>
            <a:solidFill>
              <a:srgbClr val="4F81BD"/>
            </a:solidFill>
          </a:ln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800" y="2797693"/>
            <a:ext cx="3312368" cy="2683858"/>
          </a:xfrm>
          <a:prstGeom prst="rect">
            <a:avLst/>
          </a:prstGeom>
          <a:ln>
            <a:solidFill>
              <a:srgbClr val="4F81BD"/>
            </a:solidFill>
          </a:ln>
        </p:spPr>
      </p:pic>
      <p:cxnSp>
        <p:nvCxnSpPr>
          <p:cNvPr id="11" name="Connettore 7 10"/>
          <p:cNvCxnSpPr/>
          <p:nvPr/>
        </p:nvCxnSpPr>
        <p:spPr>
          <a:xfrm>
            <a:off x="1403648" y="4133984"/>
            <a:ext cx="1872208" cy="447144"/>
          </a:xfrm>
          <a:prstGeom prst="curvedConnector3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7 13"/>
          <p:cNvCxnSpPr/>
          <p:nvPr/>
        </p:nvCxnSpPr>
        <p:spPr>
          <a:xfrm flipV="1">
            <a:off x="5004048" y="3429000"/>
            <a:ext cx="3024336" cy="378540"/>
          </a:xfrm>
          <a:prstGeom prst="curvedConnector3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2"/>
          <p:cNvSpPr/>
          <p:nvPr/>
        </p:nvSpPr>
        <p:spPr>
          <a:xfrm>
            <a:off x="1103959" y="12849"/>
            <a:ext cx="6624736" cy="1077218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1"/>
                </a:solidFill>
              </a:rPr>
              <a:t> TIS: Ion Source Developments </a:t>
            </a:r>
            <a:r>
              <a:rPr lang="it-IT" dirty="0" smtClean="0">
                <a:solidFill>
                  <a:srgbClr val="4F81BD"/>
                </a:solidFill>
              </a:rPr>
              <a:t>2/6</a:t>
            </a:r>
            <a:r>
              <a:rPr lang="en-US" sz="3200" dirty="0" smtClean="0">
                <a:solidFill>
                  <a:srgbClr val="4F81BD"/>
                </a:solidFill>
              </a:rPr>
              <a:t> </a:t>
            </a:r>
            <a:endParaRPr lang="it-IT" sz="3200" dirty="0">
              <a:solidFill>
                <a:srgbClr val="4F81BD"/>
              </a:solidFill>
            </a:endParaRPr>
          </a:p>
          <a:p>
            <a:pPr algn="ctr"/>
            <a:r>
              <a:rPr lang="en-US" sz="3200" dirty="0" smtClean="0">
                <a:solidFill>
                  <a:schemeClr val="accent1"/>
                </a:solidFill>
              </a:rPr>
              <a:t>  </a:t>
            </a:r>
          </a:p>
        </p:txBody>
      </p:sp>
      <p:sp>
        <p:nvSpPr>
          <p:cNvPr id="3" name="Rettangolo 9"/>
          <p:cNvSpPr/>
          <p:nvPr/>
        </p:nvSpPr>
        <p:spPr>
          <a:xfrm>
            <a:off x="3059832" y="546337"/>
            <a:ext cx="3212519" cy="400110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2000" b="1" u="sng" dirty="0">
                <a:solidFill>
                  <a:srgbClr val="C00000"/>
                </a:solidFill>
              </a:rPr>
              <a:t>The </a:t>
            </a:r>
            <a:r>
              <a:rPr lang="en-US" sz="2000" b="1" u="sng" dirty="0" smtClean="0">
                <a:solidFill>
                  <a:srgbClr val="C00000"/>
                </a:solidFill>
              </a:rPr>
              <a:t>SPES SIS </a:t>
            </a:r>
            <a:r>
              <a:rPr lang="en-US" sz="2000" b="1" u="sng" dirty="0">
                <a:solidFill>
                  <a:srgbClr val="C00000"/>
                </a:solidFill>
              </a:rPr>
              <a:t>Ion source</a:t>
            </a:r>
            <a:endParaRPr lang="en-US" sz="1600" u="sng" dirty="0"/>
          </a:p>
        </p:txBody>
      </p:sp>
      <p:sp>
        <p:nvSpPr>
          <p:cNvPr id="17" name="Rettangolo 16"/>
          <p:cNvSpPr/>
          <p:nvPr/>
        </p:nvSpPr>
        <p:spPr>
          <a:xfrm>
            <a:off x="8293985" y="6399064"/>
            <a:ext cx="688533" cy="30777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sz="1400" dirty="0" smtClean="0">
                <a:solidFill>
                  <a:srgbClr val="C00000"/>
                </a:solidFill>
              </a:rPr>
              <a:t>WG-01</a:t>
            </a:r>
            <a:endParaRPr lang="en-US" sz="1400" dirty="0"/>
          </a:p>
        </p:txBody>
      </p:sp>
      <p:grpSp>
        <p:nvGrpSpPr>
          <p:cNvPr id="16" name="Gruppo 15"/>
          <p:cNvGrpSpPr/>
          <p:nvPr/>
        </p:nvGrpSpPr>
        <p:grpSpPr>
          <a:xfrm>
            <a:off x="251520" y="1052736"/>
            <a:ext cx="5140933" cy="3960440"/>
            <a:chOff x="1835696" y="1124744"/>
            <a:chExt cx="5688632" cy="4464496"/>
          </a:xfrm>
        </p:grpSpPr>
        <p:pic>
          <p:nvPicPr>
            <p:cNvPr id="18" name="Picture 2" descr="C:\Documents and Settings\Mattia\Desktop\2011_paper_SIS_ionization_efficiency\SUPPORT_MATERIAL\PICTURES_SELECTED\SAM_0051.JPG"/>
            <p:cNvPicPr>
              <a:picLocks noChangeArrowheads="1"/>
            </p:cNvPicPr>
            <p:nvPr/>
          </p:nvPicPr>
          <p:blipFill>
            <a:blip r:embed="rId2" cstate="print"/>
            <a:srcRect l="-137" t="23645" r="466" b="17679"/>
            <a:stretch>
              <a:fillRect/>
            </a:stretch>
          </p:blipFill>
          <p:spPr bwMode="auto">
            <a:xfrm flipH="1">
              <a:off x="1835696" y="1124744"/>
              <a:ext cx="5688632" cy="4464496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  <a:miter lim="800000"/>
              <a:headEnd/>
              <a:tailEnd/>
            </a:ln>
          </p:spPr>
        </p:pic>
        <p:sp>
          <p:nvSpPr>
            <p:cNvPr id="20" name="CasellaDiTesto 19"/>
            <p:cNvSpPr txBox="1"/>
            <p:nvPr/>
          </p:nvSpPr>
          <p:spPr>
            <a:xfrm>
              <a:off x="5796136" y="1628799"/>
              <a:ext cx="1296144" cy="31225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ionizing cavity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2" name="Connettore 2 21"/>
            <p:cNvCxnSpPr/>
            <p:nvPr/>
          </p:nvCxnSpPr>
          <p:spPr>
            <a:xfrm flipH="1">
              <a:off x="5220072" y="1916832"/>
              <a:ext cx="576064" cy="2232248"/>
            </a:xfrm>
            <a:prstGeom prst="straightConnector1">
              <a:avLst/>
            </a:prstGeom>
            <a:ln w="12700" cmpd="sng"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CasellaDiTesto 22"/>
            <p:cNvSpPr txBox="1"/>
            <p:nvPr/>
          </p:nvSpPr>
          <p:spPr>
            <a:xfrm>
              <a:off x="5868144" y="3481263"/>
              <a:ext cx="1008112" cy="31225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connector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CasellaDiTesto 23"/>
            <p:cNvSpPr txBox="1"/>
            <p:nvPr/>
          </p:nvSpPr>
          <p:spPr>
            <a:xfrm>
              <a:off x="2267744" y="1988840"/>
              <a:ext cx="576064" cy="31225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plate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5" name="Connettore 2 24"/>
            <p:cNvCxnSpPr/>
            <p:nvPr/>
          </p:nvCxnSpPr>
          <p:spPr>
            <a:xfrm flipV="1">
              <a:off x="3419872" y="3933056"/>
              <a:ext cx="1252862" cy="1224136"/>
            </a:xfrm>
            <a:prstGeom prst="straightConnector1">
              <a:avLst/>
            </a:prstGeom>
            <a:ln w="12700" cmpd="sng"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ttore 2 25"/>
            <p:cNvCxnSpPr/>
            <p:nvPr/>
          </p:nvCxnSpPr>
          <p:spPr>
            <a:xfrm>
              <a:off x="2838678" y="2295477"/>
              <a:ext cx="869226" cy="1081260"/>
            </a:xfrm>
            <a:prstGeom prst="straightConnector1">
              <a:avLst/>
            </a:prstGeom>
            <a:ln w="12700" cmpd="sng"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CasellaDiTesto 26"/>
            <p:cNvSpPr txBox="1"/>
            <p:nvPr/>
          </p:nvSpPr>
          <p:spPr>
            <a:xfrm>
              <a:off x="2915817" y="1321022"/>
              <a:ext cx="792088" cy="31225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support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8" name="Connettore 2 27"/>
            <p:cNvCxnSpPr/>
            <p:nvPr/>
          </p:nvCxnSpPr>
          <p:spPr>
            <a:xfrm>
              <a:off x="3707904" y="1628800"/>
              <a:ext cx="756224" cy="936104"/>
            </a:xfrm>
            <a:prstGeom prst="straightConnector1">
              <a:avLst/>
            </a:prstGeom>
            <a:ln w="12700" cmpd="sng"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CasellaDiTesto 28"/>
            <p:cNvSpPr txBox="1"/>
            <p:nvPr/>
          </p:nvSpPr>
          <p:spPr>
            <a:xfrm>
              <a:off x="2016224" y="5137447"/>
              <a:ext cx="1403648" cy="312253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Arial" pitchFamily="34" charset="0"/>
                  <a:cs typeface="Arial" pitchFamily="34" charset="0"/>
                </a:rPr>
                <a:t>thermal screen</a:t>
              </a:r>
              <a:endParaRPr lang="en-US" sz="12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Connettore 2 29"/>
            <p:cNvCxnSpPr/>
            <p:nvPr/>
          </p:nvCxnSpPr>
          <p:spPr>
            <a:xfrm flipH="1">
              <a:off x="5724128" y="3789040"/>
              <a:ext cx="144016" cy="628327"/>
            </a:xfrm>
            <a:prstGeom prst="straightConnector1">
              <a:avLst/>
            </a:prstGeom>
            <a:ln w="12700" cmpd="sng"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Rettangolo 30"/>
          <p:cNvSpPr/>
          <p:nvPr/>
        </p:nvSpPr>
        <p:spPr>
          <a:xfrm>
            <a:off x="4961228" y="806298"/>
            <a:ext cx="4631355" cy="507831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b="1" u="sng" dirty="0" smtClean="0"/>
              <a:t>Re</a:t>
            </a:r>
            <a:r>
              <a:rPr lang="en-US" u="sng" dirty="0" smtClean="0"/>
              <a:t> Ionizing Cavity </a:t>
            </a:r>
            <a:r>
              <a:rPr lang="en-US" dirty="0" smtClean="0"/>
              <a:t>and</a:t>
            </a:r>
            <a:r>
              <a:rPr lang="en-US" dirty="0"/>
              <a:t> </a:t>
            </a:r>
            <a:r>
              <a:rPr lang="en-US" b="1" u="sng" dirty="0" smtClean="0"/>
              <a:t>Ta</a:t>
            </a:r>
            <a:r>
              <a:rPr lang="en-US" u="sng" dirty="0" smtClean="0"/>
              <a:t> </a:t>
            </a:r>
            <a:r>
              <a:rPr lang="en-US" u="sng" dirty="0"/>
              <a:t>Ionizing </a:t>
            </a:r>
            <a:r>
              <a:rPr lang="en-US" u="sng" dirty="0" smtClean="0"/>
              <a:t>Cavity</a:t>
            </a:r>
            <a:endParaRPr lang="en-US" u="sng" dirty="0"/>
          </a:p>
        </p:txBody>
      </p:sp>
      <p:pic>
        <p:nvPicPr>
          <p:cNvPr id="33" name="Picture 2" descr="fig_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3490007"/>
            <a:ext cx="3305199" cy="2891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Freccia a destra 34"/>
          <p:cNvSpPr/>
          <p:nvPr/>
        </p:nvSpPr>
        <p:spPr>
          <a:xfrm>
            <a:off x="4558369" y="5608508"/>
            <a:ext cx="805719" cy="360040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CasellaDiTesto 35"/>
          <p:cNvSpPr txBox="1"/>
          <p:nvPr/>
        </p:nvSpPr>
        <p:spPr>
          <a:xfrm>
            <a:off x="179512" y="5313982"/>
            <a:ext cx="42484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OFF-LINE TESTING</a:t>
            </a:r>
          </a:p>
          <a:p>
            <a:pPr algn="ctr"/>
            <a:r>
              <a:rPr lang="en-US" dirty="0" smtClean="0"/>
              <a:t>efficiency and emittance measurements with accurate temperature monitoring</a:t>
            </a:r>
            <a:endParaRPr lang="en-US" dirty="0"/>
          </a:p>
        </p:txBody>
      </p:sp>
      <p:pic>
        <p:nvPicPr>
          <p:cNvPr id="38" name="Picture 9" descr="y77u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522803"/>
            <a:ext cx="3268751" cy="1905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547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2"/>
          <p:cNvSpPr/>
          <p:nvPr/>
        </p:nvSpPr>
        <p:spPr>
          <a:xfrm>
            <a:off x="1239114" y="-12297"/>
            <a:ext cx="6624736" cy="1077218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1"/>
                </a:solidFill>
              </a:rPr>
              <a:t> TIS: Ion Source Developments </a:t>
            </a:r>
            <a:r>
              <a:rPr lang="it-IT" dirty="0" smtClean="0">
                <a:solidFill>
                  <a:srgbClr val="4F81BD"/>
                </a:solidFill>
              </a:rPr>
              <a:t>3/6</a:t>
            </a:r>
            <a:r>
              <a:rPr lang="en-US" sz="3200" dirty="0" smtClean="0">
                <a:solidFill>
                  <a:srgbClr val="4F81BD"/>
                </a:solidFill>
              </a:rPr>
              <a:t> </a:t>
            </a:r>
            <a:endParaRPr lang="it-IT" sz="3200" dirty="0">
              <a:solidFill>
                <a:srgbClr val="4F81BD"/>
              </a:solidFill>
            </a:endParaRPr>
          </a:p>
          <a:p>
            <a:pPr algn="ctr"/>
            <a:endParaRPr lang="en-US" sz="3200" dirty="0" smtClean="0">
              <a:solidFill>
                <a:schemeClr val="accent1"/>
              </a:solidFill>
            </a:endParaRPr>
          </a:p>
        </p:txBody>
      </p:sp>
      <p:sp>
        <p:nvSpPr>
          <p:cNvPr id="21" name="Rettangolo 21"/>
          <p:cNvSpPr/>
          <p:nvPr/>
        </p:nvSpPr>
        <p:spPr>
          <a:xfrm>
            <a:off x="2146101" y="569611"/>
            <a:ext cx="4428000" cy="615553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2000" b="1" u="sng" dirty="0" smtClean="0">
                <a:solidFill>
                  <a:srgbClr val="C00000"/>
                </a:solidFill>
              </a:rPr>
              <a:t>The SPES PIS Ion source</a:t>
            </a:r>
            <a:endParaRPr lang="en-US" sz="2000" u="sng" dirty="0" smtClean="0">
              <a:solidFill>
                <a:srgbClr val="C00000"/>
              </a:solidFill>
            </a:endParaRPr>
          </a:p>
          <a:p>
            <a:pPr algn="ctr"/>
            <a:endParaRPr lang="en-US" sz="1400" u="sng" dirty="0" smtClean="0"/>
          </a:p>
        </p:txBody>
      </p:sp>
      <p:sp>
        <p:nvSpPr>
          <p:cNvPr id="17" name="Rettangolo 16"/>
          <p:cNvSpPr/>
          <p:nvPr/>
        </p:nvSpPr>
        <p:spPr>
          <a:xfrm>
            <a:off x="8293985" y="6399064"/>
            <a:ext cx="688533" cy="30777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sz="1400" dirty="0" smtClean="0">
                <a:solidFill>
                  <a:srgbClr val="C00000"/>
                </a:solidFill>
              </a:rPr>
              <a:t>WG-01</a:t>
            </a:r>
            <a:endParaRPr lang="en-US" sz="1400" dirty="0"/>
          </a:p>
        </p:txBody>
      </p:sp>
      <p:pic>
        <p:nvPicPr>
          <p:cNvPr id="18" name="Immagine 1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95" t="24966" r="3402" b="25328"/>
          <a:stretch/>
        </p:blipFill>
        <p:spPr>
          <a:xfrm>
            <a:off x="251520" y="980728"/>
            <a:ext cx="4177125" cy="2844000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  <p:pic>
        <p:nvPicPr>
          <p:cNvPr id="20" name="Immagin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4946" y="3465320"/>
            <a:ext cx="4026187" cy="2844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22" name="Immagine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041" y="2096992"/>
            <a:ext cx="1986790" cy="1260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23" name="Immagine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2898" y="2096992"/>
            <a:ext cx="1948235" cy="1260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4" name="Freccia circolare in giù 23"/>
          <p:cNvSpPr/>
          <p:nvPr/>
        </p:nvSpPr>
        <p:spPr>
          <a:xfrm>
            <a:off x="6372861" y="1844824"/>
            <a:ext cx="1008112" cy="432048"/>
          </a:xfrm>
          <a:prstGeom prst="curvedDown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4825197" y="908720"/>
            <a:ext cx="3995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OPTIMIZED CATHODE GEOMETRY</a:t>
            </a:r>
          </a:p>
          <a:p>
            <a:pPr algn="ctr"/>
            <a:r>
              <a:rPr lang="en-US" dirty="0" smtClean="0"/>
              <a:t>hot spot close to the anode interface (thermionic electron production)</a:t>
            </a:r>
            <a:endParaRPr lang="en-US" dirty="0"/>
          </a:p>
        </p:txBody>
      </p:sp>
      <p:sp>
        <p:nvSpPr>
          <p:cNvPr id="26" name="CasellaDiTesto 25"/>
          <p:cNvSpPr txBox="1"/>
          <p:nvPr/>
        </p:nvSpPr>
        <p:spPr>
          <a:xfrm>
            <a:off x="377022" y="3945830"/>
            <a:ext cx="3995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smtClean="0"/>
              <a:t>OPTIMIZED EXTRACTION REGION</a:t>
            </a:r>
          </a:p>
          <a:p>
            <a:pPr algn="ctr"/>
            <a:r>
              <a:rPr lang="en-US" dirty="0" smtClean="0"/>
              <a:t>low transversal emittance values</a:t>
            </a:r>
          </a:p>
          <a:p>
            <a:pPr algn="ctr"/>
            <a:r>
              <a:rPr lang="en-US" dirty="0" smtClean="0"/>
              <a:t>(now under testing at LNL)</a:t>
            </a:r>
            <a:endParaRPr lang="en-US" dirty="0"/>
          </a:p>
        </p:txBody>
      </p:sp>
      <p:pic>
        <p:nvPicPr>
          <p:cNvPr id="27" name="Immagine 2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37" b="12849"/>
          <a:stretch/>
        </p:blipFill>
        <p:spPr>
          <a:xfrm flipH="1">
            <a:off x="729195" y="4990262"/>
            <a:ext cx="3221774" cy="124306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4" name="Ovale 13"/>
          <p:cNvSpPr/>
          <p:nvPr/>
        </p:nvSpPr>
        <p:spPr>
          <a:xfrm>
            <a:off x="539552" y="2060848"/>
            <a:ext cx="576064" cy="720080"/>
          </a:xfrm>
          <a:prstGeom prst="ellipse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cxnSp>
        <p:nvCxnSpPr>
          <p:cNvPr id="16" name="Connettore 2 15"/>
          <p:cNvCxnSpPr/>
          <p:nvPr/>
        </p:nvCxnSpPr>
        <p:spPr>
          <a:xfrm flipH="1" flipV="1">
            <a:off x="971600" y="2810545"/>
            <a:ext cx="936104" cy="113528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e 28"/>
          <p:cNvSpPr/>
          <p:nvPr/>
        </p:nvSpPr>
        <p:spPr>
          <a:xfrm>
            <a:off x="2063721" y="2006912"/>
            <a:ext cx="1452516" cy="720080"/>
          </a:xfrm>
          <a:prstGeom prst="ellipse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cxnSp>
        <p:nvCxnSpPr>
          <p:cNvPr id="30" name="Connettore 2 29"/>
          <p:cNvCxnSpPr/>
          <p:nvPr/>
        </p:nvCxnSpPr>
        <p:spPr>
          <a:xfrm flipH="1">
            <a:off x="3601304" y="1197938"/>
            <a:ext cx="1517595" cy="101534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782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12"/>
          <p:cNvSpPr/>
          <p:nvPr/>
        </p:nvSpPr>
        <p:spPr>
          <a:xfrm>
            <a:off x="755576" y="657133"/>
            <a:ext cx="7056784" cy="430887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r>
              <a:rPr lang="en-US" sz="2200" dirty="0" smtClean="0"/>
              <a:t>&gt; Emittance measurements for SIS and PIS </a:t>
            </a:r>
            <a:r>
              <a:rPr lang="en-US" sz="1400" dirty="0" smtClean="0">
                <a:solidFill>
                  <a:srgbClr val="C00000"/>
                </a:solidFill>
              </a:rPr>
              <a:t>(@ 25kV extraction voltage) </a:t>
            </a:r>
          </a:p>
        </p:txBody>
      </p:sp>
      <p:pic>
        <p:nvPicPr>
          <p:cNvPr id="14" name="Picture 2" descr="C:\Documents and Settings\Mattia\Desktop\Immagine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197075"/>
            <a:ext cx="6453188" cy="493204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5" name="Picture 5" descr="C:\Documents and Settings\Mattia\Desktop\ASSEGNO_INFN\ION_SOURCES\SIS\TESTING\EMITTANCE\2011-07-06\2011- 7- 6, 15.03.04_90%.bmp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6670" y="1196752"/>
            <a:ext cx="3633788" cy="49323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3" name="Rettangolo 2"/>
          <p:cNvSpPr/>
          <p:nvPr/>
        </p:nvSpPr>
        <p:spPr>
          <a:xfrm>
            <a:off x="971600" y="10802"/>
            <a:ext cx="6624736" cy="1077218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1"/>
                </a:solidFill>
              </a:rPr>
              <a:t> TIS: Ion Source Developments </a:t>
            </a:r>
            <a:r>
              <a:rPr lang="it-IT" dirty="0" smtClean="0">
                <a:solidFill>
                  <a:srgbClr val="4F81BD"/>
                </a:solidFill>
              </a:rPr>
              <a:t>4/6</a:t>
            </a:r>
            <a:r>
              <a:rPr lang="en-US" sz="3200" dirty="0" smtClean="0">
                <a:solidFill>
                  <a:srgbClr val="4F81BD"/>
                </a:solidFill>
              </a:rPr>
              <a:t> </a:t>
            </a:r>
            <a:endParaRPr lang="it-IT" sz="3200" dirty="0">
              <a:solidFill>
                <a:srgbClr val="4F81BD"/>
              </a:solidFill>
            </a:endParaRPr>
          </a:p>
          <a:p>
            <a:pPr algn="ctr"/>
            <a:endParaRPr lang="en-US" sz="3200" dirty="0" smtClean="0">
              <a:solidFill>
                <a:schemeClr val="accent1"/>
              </a:solidFill>
            </a:endParaRPr>
          </a:p>
        </p:txBody>
      </p:sp>
      <p:sp>
        <p:nvSpPr>
          <p:cNvPr id="22" name="Rettangolo 21"/>
          <p:cNvSpPr/>
          <p:nvPr/>
        </p:nvSpPr>
        <p:spPr>
          <a:xfrm>
            <a:off x="8293985" y="6399064"/>
            <a:ext cx="688533" cy="30777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sz="1400" dirty="0" smtClean="0">
                <a:solidFill>
                  <a:srgbClr val="C00000"/>
                </a:solidFill>
              </a:rPr>
              <a:t>WG-01</a:t>
            </a:r>
            <a:endParaRPr lang="en-US" sz="1400" dirty="0"/>
          </a:p>
        </p:txBody>
      </p:sp>
      <p:grpSp>
        <p:nvGrpSpPr>
          <p:cNvPr id="8" name="Gruppo 7"/>
          <p:cNvGrpSpPr/>
          <p:nvPr/>
        </p:nvGrpSpPr>
        <p:grpSpPr>
          <a:xfrm>
            <a:off x="4334442" y="3212170"/>
            <a:ext cx="4716016" cy="2916945"/>
            <a:chOff x="2836180" y="4821301"/>
            <a:chExt cx="4688148" cy="2916945"/>
          </a:xfrm>
        </p:grpSpPr>
        <p:graphicFrame>
          <p:nvGraphicFramePr>
            <p:cNvPr id="24" name="Grafico 2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210266332"/>
                </p:ext>
              </p:extLst>
            </p:nvPr>
          </p:nvGraphicFramePr>
          <p:xfrm>
            <a:off x="2836180" y="4821301"/>
            <a:ext cx="4688148" cy="291694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pSp>
          <p:nvGrpSpPr>
            <p:cNvPr id="6" name="Gruppo 5"/>
            <p:cNvGrpSpPr/>
            <p:nvPr/>
          </p:nvGrpSpPr>
          <p:grpSpPr>
            <a:xfrm>
              <a:off x="3522434" y="5158729"/>
              <a:ext cx="3096980" cy="636907"/>
              <a:chOff x="5061034" y="4004526"/>
              <a:chExt cx="3096980" cy="636907"/>
            </a:xfrm>
          </p:grpSpPr>
          <p:sp>
            <p:nvSpPr>
              <p:cNvPr id="21" name="CasellaDiTesto 12"/>
              <p:cNvSpPr txBox="1">
                <a:spLocks noChangeArrowheads="1"/>
              </p:cNvSpPr>
              <p:nvPr/>
            </p:nvSpPr>
            <p:spPr bwMode="auto">
              <a:xfrm>
                <a:off x="5061034" y="4004526"/>
                <a:ext cx="1512132" cy="32328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it-IT" sz="1500" b="1" dirty="0"/>
                  <a:t>PIS (</a:t>
                </a:r>
                <a:r>
                  <a:rPr lang="it-IT" sz="1500" b="1" dirty="0" err="1"/>
                  <a:t>Ar</a:t>
                </a:r>
                <a:r>
                  <a:rPr lang="it-IT" sz="1500" b="1" dirty="0"/>
                  <a:t> </a:t>
                </a:r>
                <a:r>
                  <a:rPr lang="it-IT" sz="1500" b="1" dirty="0" err="1"/>
                  <a:t>beam</a:t>
                </a:r>
                <a:r>
                  <a:rPr lang="it-IT" sz="1500" b="1" dirty="0"/>
                  <a:t>)</a:t>
                </a:r>
              </a:p>
            </p:txBody>
          </p:sp>
          <p:sp>
            <p:nvSpPr>
              <p:cNvPr id="3" name="Rettangolo 2"/>
              <p:cNvSpPr/>
              <p:nvPr/>
            </p:nvSpPr>
            <p:spPr>
              <a:xfrm>
                <a:off x="5163939" y="4364434"/>
                <a:ext cx="2994075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1200" dirty="0">
                    <a:sym typeface="Symbol" panose="05050102010706020507" pitchFamily="18" charset="2"/>
                  </a:rPr>
                  <a:t></a:t>
                </a:r>
                <a:r>
                  <a:rPr lang="en-US" sz="1200" baseline="-25000" dirty="0"/>
                  <a:t>RMS</a:t>
                </a:r>
                <a:r>
                  <a:rPr lang="en-US" sz="1200" dirty="0"/>
                  <a:t> ≈ </a:t>
                </a:r>
                <a:r>
                  <a:rPr lang="en-US" sz="1200" b="1" dirty="0"/>
                  <a:t>10</a:t>
                </a:r>
                <a:r>
                  <a:rPr lang="en-US" sz="1200" dirty="0"/>
                  <a:t> </a:t>
                </a:r>
                <a:r>
                  <a:rPr lang="el-GR" sz="1200" dirty="0"/>
                  <a:t>π</a:t>
                </a:r>
                <a:r>
                  <a:rPr lang="en-US" sz="1200" dirty="0"/>
                  <a:t> mm </a:t>
                </a:r>
                <a:r>
                  <a:rPr lang="en-US" sz="1200" dirty="0" err="1"/>
                  <a:t>mrad</a:t>
                </a:r>
                <a:r>
                  <a:rPr lang="en-US" sz="1200" dirty="0"/>
                  <a:t> (</a:t>
                </a:r>
                <a:r>
                  <a:rPr lang="en-US" sz="1200" dirty="0">
                    <a:sym typeface="Symbol" panose="05050102010706020507" pitchFamily="18" charset="2"/>
                  </a:rPr>
                  <a:t></a:t>
                </a:r>
                <a:r>
                  <a:rPr lang="en-US" sz="1200" baseline="-25000" dirty="0"/>
                  <a:t>90%</a:t>
                </a:r>
                <a:r>
                  <a:rPr lang="en-US" sz="1200" dirty="0"/>
                  <a:t> ≈ </a:t>
                </a:r>
                <a:r>
                  <a:rPr lang="en-US" sz="1200" b="1" dirty="0"/>
                  <a:t>40</a:t>
                </a:r>
                <a:r>
                  <a:rPr lang="en-US" sz="1200" dirty="0"/>
                  <a:t> </a:t>
                </a:r>
                <a:r>
                  <a:rPr lang="el-GR" sz="1200" dirty="0"/>
                  <a:t>π</a:t>
                </a:r>
                <a:r>
                  <a:rPr lang="en-US" sz="1200" dirty="0"/>
                  <a:t> mm </a:t>
                </a:r>
                <a:r>
                  <a:rPr lang="en-US" sz="1200" dirty="0" err="1"/>
                  <a:t>mrad</a:t>
                </a:r>
                <a:r>
                  <a:rPr lang="en-US" sz="1200" dirty="0"/>
                  <a:t>)</a:t>
                </a:r>
              </a:p>
            </p:txBody>
          </p:sp>
        </p:grpSp>
      </p:grpSp>
      <p:grpSp>
        <p:nvGrpSpPr>
          <p:cNvPr id="9" name="Gruppo 8"/>
          <p:cNvGrpSpPr/>
          <p:nvPr/>
        </p:nvGrpSpPr>
        <p:grpSpPr>
          <a:xfrm>
            <a:off x="1" y="3213298"/>
            <a:ext cx="4328724" cy="2915817"/>
            <a:chOff x="97389" y="3213298"/>
            <a:chExt cx="4328724" cy="2915817"/>
          </a:xfrm>
        </p:grpSpPr>
        <p:graphicFrame>
          <p:nvGraphicFramePr>
            <p:cNvPr id="25" name="Grafico 2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913958082"/>
                </p:ext>
              </p:extLst>
            </p:nvPr>
          </p:nvGraphicFramePr>
          <p:xfrm>
            <a:off x="97389" y="3213298"/>
            <a:ext cx="4328724" cy="291581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8" name="CasellaDiTesto 7"/>
            <p:cNvSpPr txBox="1">
              <a:spLocks noChangeArrowheads="1"/>
            </p:cNvSpPr>
            <p:nvPr/>
          </p:nvSpPr>
          <p:spPr bwMode="auto">
            <a:xfrm>
              <a:off x="759049" y="3588516"/>
              <a:ext cx="1512131" cy="3232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it-IT" sz="1500" b="1" dirty="0"/>
                <a:t>SIS (Cs </a:t>
              </a:r>
              <a:r>
                <a:rPr lang="it-IT" sz="1500" b="1" dirty="0" err="1"/>
                <a:t>beam</a:t>
              </a:r>
              <a:r>
                <a:rPr lang="it-IT" sz="1500" b="1" dirty="0"/>
                <a:t>)</a:t>
              </a:r>
            </a:p>
          </p:txBody>
        </p:sp>
        <p:sp>
          <p:nvSpPr>
            <p:cNvPr id="2" name="Rettangolo 1"/>
            <p:cNvSpPr/>
            <p:nvPr/>
          </p:nvSpPr>
          <p:spPr>
            <a:xfrm>
              <a:off x="755576" y="3962021"/>
              <a:ext cx="331046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US" sz="1200" dirty="0" smtClean="0">
                  <a:sym typeface="Symbol" panose="05050102010706020507" pitchFamily="18" charset="2"/>
                </a:rPr>
                <a:t></a:t>
              </a:r>
              <a:r>
                <a:rPr lang="en-US" sz="1200" baseline="-25000" dirty="0"/>
                <a:t>RMS</a:t>
              </a:r>
              <a:r>
                <a:rPr lang="en-US" sz="1200" dirty="0"/>
                <a:t> </a:t>
              </a:r>
              <a:r>
                <a:rPr lang="en-US" sz="1200" dirty="0" smtClean="0"/>
                <a:t>≈ </a:t>
              </a:r>
              <a:r>
                <a:rPr lang="en-US" sz="1200" b="1" dirty="0"/>
                <a:t>5</a:t>
              </a:r>
              <a:r>
                <a:rPr lang="en-US" sz="1200" dirty="0"/>
                <a:t> </a:t>
              </a:r>
              <a:r>
                <a:rPr lang="el-GR" sz="1200" dirty="0"/>
                <a:t>π</a:t>
              </a:r>
              <a:r>
                <a:rPr lang="en-US" sz="1200" dirty="0"/>
                <a:t> mm </a:t>
              </a:r>
              <a:r>
                <a:rPr lang="en-US" sz="1200" dirty="0" err="1"/>
                <a:t>mrad</a:t>
              </a:r>
              <a:r>
                <a:rPr lang="en-US" sz="1200" dirty="0"/>
                <a:t> (</a:t>
              </a:r>
              <a:r>
                <a:rPr lang="en-US" sz="1200" dirty="0">
                  <a:sym typeface="Symbol" panose="05050102010706020507" pitchFamily="18" charset="2"/>
                </a:rPr>
                <a:t></a:t>
              </a:r>
              <a:r>
                <a:rPr lang="en-US" sz="1200" baseline="-25000" dirty="0"/>
                <a:t>90%</a:t>
              </a:r>
              <a:r>
                <a:rPr lang="en-US" sz="1200" dirty="0"/>
                <a:t> </a:t>
              </a:r>
              <a:r>
                <a:rPr lang="en-US" sz="1200" dirty="0" smtClean="0"/>
                <a:t>≈ </a:t>
              </a:r>
              <a:r>
                <a:rPr lang="en-US" sz="1200" b="1" dirty="0"/>
                <a:t>20</a:t>
              </a:r>
              <a:r>
                <a:rPr lang="en-US" sz="1200" dirty="0"/>
                <a:t> </a:t>
              </a:r>
              <a:r>
                <a:rPr lang="el-GR" sz="1200" dirty="0"/>
                <a:t>π</a:t>
              </a:r>
              <a:r>
                <a:rPr lang="en-US" sz="1200" dirty="0"/>
                <a:t> mm </a:t>
              </a:r>
              <a:r>
                <a:rPr lang="en-US" sz="1200" dirty="0" err="1"/>
                <a:t>mrad</a:t>
              </a:r>
              <a:r>
                <a:rPr lang="en-US" sz="1200" dirty="0"/>
                <a:t>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912280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ttangolo 2"/>
          <p:cNvSpPr/>
          <p:nvPr/>
        </p:nvSpPr>
        <p:spPr>
          <a:xfrm>
            <a:off x="1115616" y="-12924"/>
            <a:ext cx="6624736" cy="1077218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1"/>
                </a:solidFill>
              </a:rPr>
              <a:t> TIS: Ion Source Developments </a:t>
            </a:r>
            <a:r>
              <a:rPr lang="it-IT" dirty="0" smtClean="0">
                <a:solidFill>
                  <a:srgbClr val="4F81BD"/>
                </a:solidFill>
              </a:rPr>
              <a:t>5/6</a:t>
            </a:r>
            <a:r>
              <a:rPr lang="en-US" sz="3200" dirty="0" smtClean="0">
                <a:solidFill>
                  <a:srgbClr val="4F81BD"/>
                </a:solidFill>
              </a:rPr>
              <a:t> </a:t>
            </a:r>
            <a:endParaRPr lang="it-IT" sz="3200" dirty="0">
              <a:solidFill>
                <a:srgbClr val="4F81BD"/>
              </a:solidFill>
            </a:endParaRPr>
          </a:p>
          <a:p>
            <a:pPr algn="ctr"/>
            <a:endParaRPr lang="en-US" sz="3200" dirty="0" smtClean="0">
              <a:solidFill>
                <a:schemeClr val="accent1"/>
              </a:solidFill>
            </a:endParaRPr>
          </a:p>
        </p:txBody>
      </p:sp>
      <p:sp>
        <p:nvSpPr>
          <p:cNvPr id="24" name="Rettangolo 2"/>
          <p:cNvSpPr/>
          <p:nvPr/>
        </p:nvSpPr>
        <p:spPr>
          <a:xfrm>
            <a:off x="188060" y="1065669"/>
            <a:ext cx="5390866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u="sng" dirty="0" smtClean="0"/>
              <a:t>Ta</a:t>
            </a:r>
            <a:r>
              <a:rPr lang="en-US" u="sng" dirty="0" smtClean="0"/>
              <a:t> - SIS </a:t>
            </a:r>
            <a:r>
              <a:rPr lang="en-US" u="sng" dirty="0"/>
              <a:t>efficiency </a:t>
            </a:r>
            <a:r>
              <a:rPr lang="en-US" u="sng" dirty="0" smtClean="0"/>
              <a:t>data (off-line measurements)</a:t>
            </a:r>
            <a:endParaRPr lang="en-US" u="sng" dirty="0">
              <a:solidFill>
                <a:srgbClr val="FF0000"/>
              </a:solidFill>
            </a:endParaRPr>
          </a:p>
        </p:txBody>
      </p:sp>
      <p:pic>
        <p:nvPicPr>
          <p:cNvPr id="25" name="Immagin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824" y="1697708"/>
            <a:ext cx="4951057" cy="329590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28" name="Immagin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8148" y="950806"/>
            <a:ext cx="3108344" cy="196362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29" name="Immagin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096" y="1661508"/>
            <a:ext cx="3879262" cy="223735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0" name="Immagine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1661508"/>
            <a:ext cx="4023680" cy="223735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1" name="Immagine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1" y="3915497"/>
            <a:ext cx="4000096" cy="227269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2" name="Immagine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096" y="3915497"/>
            <a:ext cx="3879262" cy="227269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4" name="Rettangolo 12"/>
          <p:cNvSpPr/>
          <p:nvPr/>
        </p:nvSpPr>
        <p:spPr>
          <a:xfrm>
            <a:off x="2425752" y="522262"/>
            <a:ext cx="6696744" cy="430887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r>
              <a:rPr lang="en-US" sz="2200" dirty="0" smtClean="0"/>
              <a:t>&gt; Efficiency measurements for SIS</a:t>
            </a:r>
          </a:p>
        </p:txBody>
      </p:sp>
      <p:sp>
        <p:nvSpPr>
          <p:cNvPr id="15" name="Rettangolo 12"/>
          <p:cNvSpPr/>
          <p:nvPr/>
        </p:nvSpPr>
        <p:spPr>
          <a:xfrm>
            <a:off x="7548843" y="950806"/>
            <a:ext cx="1490283" cy="338554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r>
              <a:rPr lang="en-US" sz="1600" dirty="0" smtClean="0"/>
              <a:t>T = 2200 °C</a:t>
            </a:r>
          </a:p>
        </p:txBody>
      </p:sp>
      <p:sp>
        <p:nvSpPr>
          <p:cNvPr id="13" name="Rettangolo 12"/>
          <p:cNvSpPr/>
          <p:nvPr/>
        </p:nvSpPr>
        <p:spPr>
          <a:xfrm>
            <a:off x="8293985" y="6399064"/>
            <a:ext cx="688533" cy="30777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sz="1400" dirty="0" smtClean="0">
                <a:solidFill>
                  <a:srgbClr val="C00000"/>
                </a:solidFill>
              </a:rPr>
              <a:t>WG-01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0008936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ttangolo 2"/>
          <p:cNvSpPr/>
          <p:nvPr/>
        </p:nvSpPr>
        <p:spPr>
          <a:xfrm>
            <a:off x="1835696" y="0"/>
            <a:ext cx="6624736" cy="584775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r>
              <a:rPr lang="en-US" sz="3000" dirty="0" smtClean="0">
                <a:solidFill>
                  <a:schemeClr val="accent1"/>
                </a:solidFill>
              </a:rPr>
              <a:t> TIS: </a:t>
            </a:r>
            <a:r>
              <a:rPr lang="en-US" sz="3200" dirty="0" smtClean="0">
                <a:solidFill>
                  <a:schemeClr val="accent1"/>
                </a:solidFill>
              </a:rPr>
              <a:t>Ion Source Developments </a:t>
            </a:r>
            <a:r>
              <a:rPr lang="it-IT" dirty="0" smtClean="0">
                <a:solidFill>
                  <a:srgbClr val="4F81BD"/>
                </a:solidFill>
              </a:rPr>
              <a:t>6/6</a:t>
            </a:r>
            <a:r>
              <a:rPr lang="en-US" sz="3200" dirty="0" smtClean="0">
                <a:solidFill>
                  <a:srgbClr val="4F81BD"/>
                </a:solidFill>
              </a:rPr>
              <a:t> </a:t>
            </a:r>
            <a:endParaRPr lang="it-IT" sz="3200" dirty="0">
              <a:solidFill>
                <a:srgbClr val="4F81BD"/>
              </a:solidFill>
            </a:endParaRPr>
          </a:p>
        </p:txBody>
      </p:sp>
      <p:pic>
        <p:nvPicPr>
          <p:cNvPr id="11" name="Immagin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5686" y="916597"/>
            <a:ext cx="4618068" cy="267669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8" name="Picture 3" descr="C:\Documents and Settings\Mattia\Desktop\ASSEGNO_INFN\ION_SOURCES\PIS\FEM_THERMAL-ELECTRIC\FE_MODEL\EXPERIMENTAL_DATA\PICTURES\20130308_10490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916598"/>
            <a:ext cx="3888432" cy="267669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653475"/>
            <a:ext cx="3888432" cy="26736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20" name="Immagine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5686" y="3645024"/>
            <a:ext cx="4618068" cy="269064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</p:pic>
      <p:sp>
        <p:nvSpPr>
          <p:cNvPr id="21" name="CasellaDiTesto 5"/>
          <p:cNvSpPr txBox="1"/>
          <p:nvPr/>
        </p:nvSpPr>
        <p:spPr>
          <a:xfrm>
            <a:off x="899592" y="3645024"/>
            <a:ext cx="273630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 Ionization efficiency measurements for </a:t>
            </a:r>
            <a:r>
              <a:rPr lang="en-US" sz="900" b="1" dirty="0" err="1" smtClean="0"/>
              <a:t>Ar</a:t>
            </a:r>
            <a:r>
              <a:rPr lang="en-US" sz="900" b="1" dirty="0" smtClean="0"/>
              <a:t> (25 kV</a:t>
            </a:r>
            <a:r>
              <a:rPr lang="en-US" sz="900" dirty="0" smtClean="0"/>
              <a:t>)</a:t>
            </a:r>
          </a:p>
          <a:p>
            <a:endParaRPr lang="en-US" sz="900" dirty="0" smtClean="0"/>
          </a:p>
          <a:p>
            <a:endParaRPr lang="en-US" sz="900" dirty="0"/>
          </a:p>
          <a:p>
            <a:endParaRPr lang="en-US" sz="900" dirty="0" smtClean="0"/>
          </a:p>
          <a:p>
            <a:endParaRPr lang="en-US" sz="900" dirty="0"/>
          </a:p>
          <a:p>
            <a:endParaRPr lang="en-US" sz="900" dirty="0" smtClean="0"/>
          </a:p>
          <a:p>
            <a:endParaRPr lang="en-US" sz="900" dirty="0"/>
          </a:p>
          <a:p>
            <a:endParaRPr lang="en-US" sz="900" dirty="0" smtClean="0"/>
          </a:p>
          <a:p>
            <a:endParaRPr lang="en-US" sz="900" dirty="0"/>
          </a:p>
          <a:p>
            <a:endParaRPr lang="en-US" sz="900" dirty="0" smtClean="0"/>
          </a:p>
          <a:p>
            <a:endParaRPr lang="en-US" sz="900" dirty="0" smtClean="0"/>
          </a:p>
          <a:p>
            <a:endParaRPr lang="en-US" sz="900" dirty="0" smtClean="0"/>
          </a:p>
          <a:p>
            <a:r>
              <a:rPr lang="en-US" sz="800" dirty="0"/>
              <a:t>- </a:t>
            </a:r>
            <a:r>
              <a:rPr lang="en-US" sz="800" dirty="0" smtClean="0"/>
              <a:t>Anode </a:t>
            </a:r>
            <a:r>
              <a:rPr lang="en-US" sz="800" dirty="0"/>
              <a:t>voltage = </a:t>
            </a:r>
            <a:r>
              <a:rPr lang="en-US" sz="800" dirty="0" smtClean="0"/>
              <a:t>150 V</a:t>
            </a:r>
          </a:p>
          <a:p>
            <a:r>
              <a:rPr lang="en-US" sz="800" dirty="0" smtClean="0"/>
              <a:t>- Anode magnetic field ≈ 300 G</a:t>
            </a:r>
            <a:endParaRPr lang="en-US" sz="800" dirty="0"/>
          </a:p>
          <a:p>
            <a:r>
              <a:rPr lang="en-US" sz="800" dirty="0"/>
              <a:t>- </a:t>
            </a:r>
            <a:r>
              <a:rPr lang="en-US" sz="800" dirty="0" smtClean="0"/>
              <a:t>Total beam current </a:t>
            </a:r>
            <a:r>
              <a:rPr lang="en-US" sz="800" dirty="0"/>
              <a:t>≈ </a:t>
            </a:r>
            <a:r>
              <a:rPr lang="en-US" sz="800" dirty="0" smtClean="0"/>
              <a:t>3 µA</a:t>
            </a:r>
            <a:endParaRPr lang="en-US" sz="800" dirty="0"/>
          </a:p>
        </p:txBody>
      </p:sp>
      <p:sp>
        <p:nvSpPr>
          <p:cNvPr id="22" name="Rettangolo 12"/>
          <p:cNvSpPr/>
          <p:nvPr/>
        </p:nvSpPr>
        <p:spPr>
          <a:xfrm>
            <a:off x="2699792" y="528687"/>
            <a:ext cx="6696744" cy="430887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r>
              <a:rPr lang="en-US" sz="2200" dirty="0" smtClean="0"/>
              <a:t>&gt; Efficiency measurements for PIS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8293985" y="6399064"/>
            <a:ext cx="688533" cy="30777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sz="1400" dirty="0" smtClean="0">
                <a:solidFill>
                  <a:srgbClr val="C00000"/>
                </a:solidFill>
              </a:rPr>
              <a:t>WG-01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5270742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14680" y="573681"/>
            <a:ext cx="9252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 smtClean="0">
                <a:solidFill>
                  <a:srgbClr val="C00000"/>
                </a:solidFill>
                <a:latin typeface="+mn-lt"/>
              </a:rPr>
              <a:t>1) scaled (d = 13 mm) SiC SPES tested @ ORNL (</a:t>
            </a:r>
            <a:r>
              <a:rPr lang="en-US" sz="1600" b="1" u="sng" dirty="0">
                <a:solidFill>
                  <a:srgbClr val="C00000"/>
                </a:solidFill>
              </a:rPr>
              <a:t>2007), – 40 MeV, </a:t>
            </a:r>
            <a:r>
              <a:rPr lang="en-US" sz="1600" b="1" u="sng" dirty="0" smtClean="0">
                <a:solidFill>
                  <a:srgbClr val="C00000"/>
                </a:solidFill>
              </a:rPr>
              <a:t>12 µA </a:t>
            </a:r>
            <a:r>
              <a:rPr lang="en-US" sz="1600" b="1" u="sng" dirty="0">
                <a:solidFill>
                  <a:srgbClr val="C00000"/>
                </a:solidFill>
              </a:rPr>
              <a:t>p beam, for </a:t>
            </a:r>
            <a:r>
              <a:rPr lang="en-US" sz="1600" b="1" u="sng" dirty="0" smtClean="0">
                <a:solidFill>
                  <a:srgbClr val="C00000"/>
                </a:solidFill>
                <a:latin typeface="+mn-lt"/>
              </a:rPr>
              <a:t>thermal &amp; release study</a:t>
            </a:r>
          </a:p>
        </p:txBody>
      </p:sp>
      <p:grpSp>
        <p:nvGrpSpPr>
          <p:cNvPr id="4" name="Gruppo 3"/>
          <p:cNvGrpSpPr/>
          <p:nvPr/>
        </p:nvGrpSpPr>
        <p:grpSpPr>
          <a:xfrm>
            <a:off x="2558888" y="928048"/>
            <a:ext cx="3021224" cy="2500951"/>
            <a:chOff x="4170841" y="1486963"/>
            <a:chExt cx="3824105" cy="2954402"/>
          </a:xfrm>
        </p:grpSpPr>
        <p:pic>
          <p:nvPicPr>
            <p:cNvPr id="5" name="Picture 37" descr="DSCF207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21" t="11600" r="26767" b="14458"/>
            <a:stretch>
              <a:fillRect/>
            </a:stretch>
          </p:blipFill>
          <p:spPr bwMode="auto">
            <a:xfrm>
              <a:off x="4170841" y="1486963"/>
              <a:ext cx="3824105" cy="2954402"/>
            </a:xfrm>
            <a:prstGeom prst="rect">
              <a:avLst/>
            </a:prstGeom>
            <a:noFill/>
            <a:ln w="15875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6" name="Picture 41" descr="DSCF207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337" t="13190" r="32198" b="23212"/>
            <a:stretch>
              <a:fillRect/>
            </a:stretch>
          </p:blipFill>
          <p:spPr bwMode="auto">
            <a:xfrm>
              <a:off x="4208588" y="3253823"/>
              <a:ext cx="1155641" cy="1155642"/>
            </a:xfrm>
            <a:prstGeom prst="rect">
              <a:avLst/>
            </a:prstGeom>
            <a:noFill/>
            <a:ln w="12700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" name="Connettore 2 6"/>
            <p:cNvCxnSpPr/>
            <p:nvPr/>
          </p:nvCxnSpPr>
          <p:spPr>
            <a:xfrm flipH="1" flipV="1">
              <a:off x="7017973" y="3417869"/>
              <a:ext cx="360000" cy="108000"/>
            </a:xfrm>
            <a:prstGeom prst="straightConnector1">
              <a:avLst/>
            </a:prstGeom>
            <a:ln w="2540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ttore 1 7"/>
            <p:cNvCxnSpPr/>
            <p:nvPr/>
          </p:nvCxnSpPr>
          <p:spPr>
            <a:xfrm>
              <a:off x="7377973" y="3525870"/>
              <a:ext cx="0" cy="504000"/>
            </a:xfrm>
            <a:prstGeom prst="line">
              <a:avLst/>
            </a:prstGeom>
            <a:ln w="2540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ttore 1 8"/>
            <p:cNvCxnSpPr/>
            <p:nvPr/>
          </p:nvCxnSpPr>
          <p:spPr>
            <a:xfrm>
              <a:off x="4909330" y="4047775"/>
              <a:ext cx="2468643" cy="56"/>
            </a:xfrm>
            <a:prstGeom prst="line">
              <a:avLst/>
            </a:prstGeom>
            <a:ln w="25400">
              <a:solidFill>
                <a:schemeClr val="accent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5232" y="922019"/>
            <a:ext cx="3327286" cy="1111608"/>
          </a:xfrm>
          <a:prstGeom prst="rect">
            <a:avLst/>
          </a:prstGeom>
          <a:noFill/>
          <a:ln w="12700">
            <a:solidFill>
              <a:srgbClr val="4F81B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5" name="CasellaDiTesto 14"/>
          <p:cNvSpPr txBox="1"/>
          <p:nvPr/>
        </p:nvSpPr>
        <p:spPr>
          <a:xfrm>
            <a:off x="137984" y="3429000"/>
            <a:ext cx="8970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 smtClean="0">
                <a:solidFill>
                  <a:srgbClr val="C00000"/>
                </a:solidFill>
                <a:latin typeface="+mn-lt"/>
              </a:rPr>
              <a:t>2) scaled (d = 13 mm) UC</a:t>
            </a:r>
            <a:r>
              <a:rPr lang="en-US" sz="1600" b="1" u="sng" baseline="-25000" dirty="0" smtClean="0">
                <a:solidFill>
                  <a:srgbClr val="C00000"/>
                </a:solidFill>
                <a:latin typeface="+mn-lt"/>
              </a:rPr>
              <a:t>X</a:t>
            </a:r>
            <a:r>
              <a:rPr lang="en-US" sz="1600" b="1" u="sng" dirty="0" smtClean="0">
                <a:solidFill>
                  <a:srgbClr val="C00000"/>
                </a:solidFill>
                <a:latin typeface="+mn-lt"/>
              </a:rPr>
              <a:t> SPES tested @ ORNL (2010-2011) – 40 MeV, 50 </a:t>
            </a:r>
            <a:r>
              <a:rPr lang="en-US" sz="1600" b="1" u="sng" dirty="0" err="1" smtClean="0">
                <a:solidFill>
                  <a:srgbClr val="C00000"/>
                </a:solidFill>
                <a:latin typeface="+mn-lt"/>
              </a:rPr>
              <a:t>nA</a:t>
            </a:r>
            <a:r>
              <a:rPr lang="en-US" sz="1600" b="1" u="sng" dirty="0" smtClean="0">
                <a:solidFill>
                  <a:srgbClr val="C00000"/>
                </a:solidFill>
                <a:latin typeface="+mn-lt"/>
              </a:rPr>
              <a:t> p beam,  for </a:t>
            </a:r>
            <a:r>
              <a:rPr lang="en-US" sz="1600" b="1" u="sng" dirty="0" err="1" smtClean="0">
                <a:solidFill>
                  <a:srgbClr val="C00000"/>
                </a:solidFill>
                <a:latin typeface="+mn-lt"/>
              </a:rPr>
              <a:t>relase</a:t>
            </a:r>
            <a:r>
              <a:rPr lang="en-US" sz="1600" b="1" u="sng" dirty="0" smtClean="0">
                <a:solidFill>
                  <a:srgbClr val="C00000"/>
                </a:solidFill>
                <a:latin typeface="+mn-lt"/>
              </a:rPr>
              <a:t> study</a:t>
            </a:r>
          </a:p>
        </p:txBody>
      </p:sp>
      <p:pic>
        <p:nvPicPr>
          <p:cNvPr id="16" name="Picture 5" descr="IMG_665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4" t="14999" b="17999"/>
          <a:stretch>
            <a:fillRect/>
          </a:stretch>
        </p:blipFill>
        <p:spPr bwMode="auto">
          <a:xfrm>
            <a:off x="49771" y="3794559"/>
            <a:ext cx="2596344" cy="1381742"/>
          </a:xfrm>
          <a:prstGeom prst="rect">
            <a:avLst/>
          </a:prstGeom>
          <a:noFill/>
          <a:ln w="127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IMG_665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0" t="30000" r="7875" b="30000"/>
          <a:stretch>
            <a:fillRect/>
          </a:stretch>
        </p:blipFill>
        <p:spPr bwMode="auto">
          <a:xfrm>
            <a:off x="49771" y="5203306"/>
            <a:ext cx="2596344" cy="1097376"/>
          </a:xfrm>
          <a:prstGeom prst="rect">
            <a:avLst/>
          </a:prstGeom>
          <a:noFill/>
          <a:ln w="127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8" name="Tabel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5228035"/>
              </p:ext>
            </p:extLst>
          </p:nvPr>
        </p:nvGraphicFramePr>
        <p:xfrm>
          <a:off x="2713719" y="3784309"/>
          <a:ext cx="3443537" cy="2517596"/>
        </p:xfrm>
        <a:graphic>
          <a:graphicData uri="http://schemas.openxmlformats.org/drawingml/2006/table">
            <a:tbl>
              <a:tblPr firstRow="1" firstCol="1" bandRow="1" bandCol="1">
                <a:tableStyleId>{073A0DAA-6AF3-43AB-8588-CEC1D06C72B9}</a:tableStyleId>
              </a:tblPr>
              <a:tblGrid>
                <a:gridCol w="1295935"/>
                <a:gridCol w="982430"/>
                <a:gridCol w="1165172"/>
              </a:tblGrid>
              <a:tr h="3341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</a:rPr>
                        <a:t> </a:t>
                      </a:r>
                      <a:endParaRPr lang="it-IT" sz="1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2010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Standard UC</a:t>
                      </a:r>
                      <a:r>
                        <a:rPr lang="en-US" sz="1600" baseline="-250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X</a:t>
                      </a:r>
                      <a:endParaRPr lang="it-IT" sz="1600" baseline="-250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2011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Low density UC</a:t>
                      </a:r>
                      <a:r>
                        <a:rPr lang="en-US" sz="1600" baseline="-250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X</a:t>
                      </a:r>
                      <a:endParaRPr lang="it-IT" sz="1600" baseline="-250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946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Density </a:t>
                      </a:r>
                      <a:r>
                        <a:rPr lang="en-US" sz="1400" dirty="0">
                          <a:effectLst/>
                        </a:rPr>
                        <a:t>(g/cm³)</a:t>
                      </a:r>
                      <a:endParaRPr lang="it-IT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4.25</a:t>
                      </a:r>
                      <a:endParaRPr lang="it-IT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2.59</a:t>
                      </a:r>
                      <a:endParaRPr lang="it-IT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199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Diameter (mm)</a:t>
                      </a:r>
                      <a:endParaRPr lang="it-IT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12.50</a:t>
                      </a:r>
                      <a:endParaRPr lang="it-IT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13.07</a:t>
                      </a:r>
                      <a:endParaRPr lang="it-IT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946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Thickness (g/cm²)</a:t>
                      </a:r>
                      <a:endParaRPr lang="it-IT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0.41</a:t>
                      </a:r>
                      <a:endParaRPr lang="it-IT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0.41 </a:t>
                      </a:r>
                      <a:endParaRPr lang="it-IT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5446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Calculated porosity (%)</a:t>
                      </a:r>
                      <a:endParaRPr lang="it-IT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58</a:t>
                      </a:r>
                      <a:endParaRPr lang="it-IT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75</a:t>
                      </a:r>
                      <a:endParaRPr lang="it-IT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Oggetto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3328480"/>
              </p:ext>
            </p:extLst>
          </p:nvPr>
        </p:nvGraphicFramePr>
        <p:xfrm>
          <a:off x="6177169" y="3781625"/>
          <a:ext cx="2912674" cy="2520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3" name="Graph" r:id="rId9" imgW="3969715" imgH="3222346" progId="Origin50.Graph">
                  <p:embed/>
                </p:oleObj>
              </mc:Choice>
              <mc:Fallback>
                <p:oleObj name="Graph" r:id="rId9" imgW="3969715" imgH="3222346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4077" t="8580" r="6235" b="6213"/>
                      <a:stretch>
                        <a:fillRect/>
                      </a:stretch>
                    </p:blipFill>
                    <p:spPr bwMode="auto">
                      <a:xfrm>
                        <a:off x="6177169" y="3781625"/>
                        <a:ext cx="2912674" cy="252028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>
                        <a:solidFill>
                          <a:schemeClr val="accent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CasellaDiTesto 1"/>
          <p:cNvSpPr txBox="1"/>
          <p:nvPr/>
        </p:nvSpPr>
        <p:spPr>
          <a:xfrm>
            <a:off x="2140992" y="-11095"/>
            <a:ext cx="48588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rgbClr val="4F81BD"/>
                </a:solidFill>
              </a:rPr>
              <a:t>Target: Experimental</a:t>
            </a:r>
            <a:r>
              <a:rPr lang="it-IT" sz="3200" dirty="0" smtClean="0">
                <a:solidFill>
                  <a:srgbClr val="4F81BD"/>
                </a:solidFill>
              </a:rPr>
              <a:t> test </a:t>
            </a:r>
            <a:r>
              <a:rPr lang="it-IT" dirty="0" smtClean="0">
                <a:solidFill>
                  <a:srgbClr val="4F81BD"/>
                </a:solidFill>
              </a:rPr>
              <a:t>1/4</a:t>
            </a:r>
            <a:r>
              <a:rPr lang="en-US" sz="3200" dirty="0" smtClean="0">
                <a:solidFill>
                  <a:srgbClr val="4F81BD"/>
                </a:solidFill>
              </a:rPr>
              <a:t> </a:t>
            </a:r>
            <a:endParaRPr lang="it-IT" sz="3200" dirty="0">
              <a:solidFill>
                <a:srgbClr val="4F81BD"/>
              </a:solidFill>
            </a:endParaRPr>
          </a:p>
        </p:txBody>
      </p:sp>
      <p:sp>
        <p:nvSpPr>
          <p:cNvPr id="22" name="Rettangolo 21"/>
          <p:cNvSpPr/>
          <p:nvPr/>
        </p:nvSpPr>
        <p:spPr>
          <a:xfrm>
            <a:off x="8293985" y="6399064"/>
            <a:ext cx="688533" cy="30777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sz="1400" dirty="0" smtClean="0">
                <a:solidFill>
                  <a:srgbClr val="C00000"/>
                </a:solidFill>
              </a:rPr>
              <a:t>WG-02</a:t>
            </a:r>
            <a:endParaRPr lang="en-US" sz="1400" dirty="0"/>
          </a:p>
        </p:txBody>
      </p:sp>
      <p:graphicFrame>
        <p:nvGraphicFramePr>
          <p:cNvPr id="24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5433550"/>
              </p:ext>
            </p:extLst>
          </p:nvPr>
        </p:nvGraphicFramePr>
        <p:xfrm>
          <a:off x="5655232" y="2053384"/>
          <a:ext cx="3327286" cy="13756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pic>
        <p:nvPicPr>
          <p:cNvPr id="25" name="Picture 10" descr="Box+Discs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86" y="932480"/>
            <a:ext cx="2371382" cy="246951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731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45255" y="832300"/>
            <a:ext cx="90987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 smtClean="0">
                <a:solidFill>
                  <a:srgbClr val="C00000"/>
                </a:solidFill>
                <a:latin typeface="+mn-lt"/>
              </a:rPr>
              <a:t>3) scaled (d = 14 mm) UC</a:t>
            </a:r>
            <a:r>
              <a:rPr lang="en-US" sz="1600" b="1" u="sng" baseline="-25000" dirty="0" smtClean="0">
                <a:solidFill>
                  <a:srgbClr val="C00000"/>
                </a:solidFill>
                <a:latin typeface="+mn-lt"/>
              </a:rPr>
              <a:t>X</a:t>
            </a:r>
            <a:r>
              <a:rPr lang="en-US" sz="1600" b="1" u="sng" dirty="0" smtClean="0">
                <a:solidFill>
                  <a:srgbClr val="C00000"/>
                </a:solidFill>
                <a:latin typeface="+mn-lt"/>
              </a:rPr>
              <a:t>-CNT discs tested @ CERN (2009) and IPNO (2013) for release efficiency studies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5790" y="3437868"/>
            <a:ext cx="4616246" cy="2941964"/>
          </a:xfrm>
          <a:prstGeom prst="rect">
            <a:avLst/>
          </a:prstGeom>
          <a:noFill/>
          <a:ln w="12700">
            <a:solidFill>
              <a:schemeClr val="accent1"/>
            </a:solidFill>
            <a:miter lim="800000"/>
            <a:headEnd/>
            <a:tailEnd/>
          </a:ln>
          <a:effectLst/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437868"/>
            <a:ext cx="4176464" cy="2941964"/>
          </a:xfrm>
          <a:prstGeom prst="rect">
            <a:avLst/>
          </a:prstGeom>
          <a:noFill/>
          <a:ln w="127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DSC_008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0" r="5803" b="3978"/>
          <a:stretch>
            <a:fillRect/>
          </a:stretch>
        </p:blipFill>
        <p:spPr bwMode="auto">
          <a:xfrm>
            <a:off x="5856156" y="1205465"/>
            <a:ext cx="3096022" cy="2189156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asellaDiTesto 5"/>
          <p:cNvSpPr txBox="1"/>
          <p:nvPr/>
        </p:nvSpPr>
        <p:spPr>
          <a:xfrm>
            <a:off x="4883887" y="3562073"/>
            <a:ext cx="2520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>
                <a:solidFill>
                  <a:srgbClr val="C00000"/>
                </a:solidFill>
              </a:rPr>
              <a:t>Test @ IPNO (2013)</a:t>
            </a:r>
            <a:endParaRPr lang="it-IT" sz="1600" dirty="0">
              <a:solidFill>
                <a:srgbClr val="C00000"/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796568" y="3653028"/>
            <a:ext cx="2520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solidFill>
                  <a:srgbClr val="C00000"/>
                </a:solidFill>
              </a:rPr>
              <a:t>Test @ CERN (2009)</a:t>
            </a:r>
            <a:endParaRPr lang="it-IT" sz="1600" dirty="0">
              <a:solidFill>
                <a:srgbClr val="C00000"/>
              </a:solidFill>
            </a:endParaRPr>
          </a:p>
        </p:txBody>
      </p:sp>
      <p:pic>
        <p:nvPicPr>
          <p:cNvPr id="8" name="Picture 7" descr="EXP1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7366" y="1205465"/>
            <a:ext cx="2736850" cy="2182298"/>
          </a:xfrm>
          <a:prstGeom prst="rect">
            <a:avLst/>
          </a:prstGeom>
          <a:noFill/>
          <a:ln w="127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Tabel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7005935"/>
              </p:ext>
            </p:extLst>
          </p:nvPr>
        </p:nvGraphicFramePr>
        <p:xfrm>
          <a:off x="74859" y="1163870"/>
          <a:ext cx="2833746" cy="2223893"/>
        </p:xfrm>
        <a:graphic>
          <a:graphicData uri="http://schemas.openxmlformats.org/drawingml/2006/table">
            <a:tbl>
              <a:tblPr firstRow="1" firstCol="1" bandRow="1" bandCol="1">
                <a:tableStyleId>{073A0DAA-6AF3-43AB-8588-CEC1D06C72B9}</a:tableStyleId>
              </a:tblPr>
              <a:tblGrid>
                <a:gridCol w="1611836"/>
                <a:gridCol w="1221910"/>
              </a:tblGrid>
              <a:tr h="7708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000" dirty="0">
                          <a:effectLst/>
                        </a:rPr>
                        <a:t> </a:t>
                      </a:r>
                      <a:endParaRPr lang="it-IT" sz="1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UC</a:t>
                      </a:r>
                      <a:r>
                        <a:rPr lang="en-US" sz="1600" baseline="-25000" dirty="0" smtClean="0">
                          <a:effectLst/>
                        </a:rPr>
                        <a:t>X</a:t>
                      </a:r>
                      <a:r>
                        <a:rPr lang="en-US" sz="1600" dirty="0" smtClean="0">
                          <a:effectLst/>
                        </a:rPr>
                        <a:t>-CNT</a:t>
                      </a:r>
                      <a:r>
                        <a:rPr lang="en-US" sz="1600" baseline="0" dirty="0" smtClean="0">
                          <a:effectLst/>
                        </a:rPr>
                        <a:t> (synthesis at CERN, 2009)</a:t>
                      </a:r>
                      <a:endParaRPr lang="it-IT" sz="1600" baseline="-25000" dirty="0">
                        <a:solidFill>
                          <a:schemeClr val="bg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410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</a:rPr>
                        <a:t>Density </a:t>
                      </a:r>
                      <a:r>
                        <a:rPr lang="en-US" sz="1400" dirty="0">
                          <a:effectLst/>
                        </a:rPr>
                        <a:t>(g/cm³)</a:t>
                      </a:r>
                      <a:endParaRPr lang="it-IT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1.30</a:t>
                      </a:r>
                      <a:endParaRPr lang="it-IT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356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Diameter (mm)</a:t>
                      </a:r>
                      <a:endParaRPr lang="it-IT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14.10</a:t>
                      </a:r>
                      <a:endParaRPr lang="it-IT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410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Thickness </a:t>
                      </a:r>
                      <a:r>
                        <a:rPr lang="en-US" sz="1400" dirty="0" smtClean="0">
                          <a:effectLst/>
                        </a:rPr>
                        <a:t>(mm)</a:t>
                      </a:r>
                      <a:endParaRPr lang="it-IT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1.30</a:t>
                      </a:r>
                      <a:endParaRPr lang="it-IT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4352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Calculated porosity (%)</a:t>
                      </a:r>
                      <a:endParaRPr lang="it-IT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88</a:t>
                      </a:r>
                      <a:endParaRPr lang="it-IT" sz="16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CasellaDiTesto 9"/>
          <p:cNvSpPr txBox="1"/>
          <p:nvPr/>
        </p:nvSpPr>
        <p:spPr>
          <a:xfrm>
            <a:off x="2195736" y="-16658"/>
            <a:ext cx="48588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rgbClr val="4F81BD"/>
                </a:solidFill>
              </a:rPr>
              <a:t>Target: </a:t>
            </a:r>
            <a:r>
              <a:rPr lang="en-GB" sz="3200" dirty="0">
                <a:solidFill>
                  <a:srgbClr val="4F81BD"/>
                </a:solidFill>
              </a:rPr>
              <a:t>Experimental</a:t>
            </a:r>
            <a:r>
              <a:rPr lang="it-IT" sz="3200" dirty="0" smtClean="0">
                <a:solidFill>
                  <a:srgbClr val="4F81BD"/>
                </a:solidFill>
              </a:rPr>
              <a:t> test </a:t>
            </a:r>
            <a:r>
              <a:rPr lang="it-IT" dirty="0" smtClean="0">
                <a:solidFill>
                  <a:srgbClr val="4F81BD"/>
                </a:solidFill>
              </a:rPr>
              <a:t>2/4</a:t>
            </a:r>
            <a:r>
              <a:rPr lang="en-US" sz="3200" dirty="0" smtClean="0">
                <a:solidFill>
                  <a:srgbClr val="4F81BD"/>
                </a:solidFill>
              </a:rPr>
              <a:t> </a:t>
            </a:r>
            <a:endParaRPr lang="it-IT" sz="3200" dirty="0">
              <a:solidFill>
                <a:srgbClr val="4F81BD"/>
              </a:solidFill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8293985" y="6399064"/>
            <a:ext cx="688533" cy="30777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sz="1400" dirty="0" smtClean="0">
                <a:solidFill>
                  <a:srgbClr val="C00000"/>
                </a:solidFill>
              </a:rPr>
              <a:t>WG-02</a:t>
            </a:r>
            <a:endParaRPr lang="en-US" sz="1400" dirty="0"/>
          </a:p>
        </p:txBody>
      </p:sp>
      <p:sp>
        <p:nvSpPr>
          <p:cNvPr id="12" name="CasellaDiTesto 11"/>
          <p:cNvSpPr txBox="1"/>
          <p:nvPr/>
        </p:nvSpPr>
        <p:spPr>
          <a:xfrm>
            <a:off x="2784557" y="523237"/>
            <a:ext cx="35185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err="1" smtClean="0">
                <a:solidFill>
                  <a:srgbClr val="4F81BD"/>
                </a:solidFill>
              </a:rPr>
              <a:t>Actilab</a:t>
            </a:r>
            <a:r>
              <a:rPr lang="it-IT" sz="2000" dirty="0" smtClean="0">
                <a:solidFill>
                  <a:srgbClr val="4F81BD"/>
                </a:solidFill>
              </a:rPr>
              <a:t> ENSAR JRA </a:t>
            </a:r>
            <a:r>
              <a:rPr lang="it-IT" sz="2000" dirty="0" err="1" smtClean="0">
                <a:solidFill>
                  <a:srgbClr val="4F81BD"/>
                </a:solidFill>
              </a:rPr>
              <a:t>collaboration</a:t>
            </a:r>
            <a:endParaRPr lang="it-IT" sz="2000" dirty="0">
              <a:solidFill>
                <a:srgbClr val="4F81B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28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10"/>
          <p:cNvSpPr/>
          <p:nvPr/>
        </p:nvSpPr>
        <p:spPr>
          <a:xfrm>
            <a:off x="640227" y="913271"/>
            <a:ext cx="7713684" cy="400110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>
              <a:buFont typeface="Wingdings"/>
              <a:buChar char="Ø"/>
            </a:pPr>
            <a:r>
              <a:rPr lang="en-US" sz="2000" dirty="0" smtClean="0">
                <a:latin typeface="+mn-lt"/>
              </a:rPr>
              <a:t>On-line testing of the SPES target architecture @ </a:t>
            </a:r>
            <a:r>
              <a:rPr lang="en-US" sz="2000" dirty="0" err="1" smtClean="0">
                <a:latin typeface="+mn-lt"/>
              </a:rPr>
              <a:t>iThemba</a:t>
            </a:r>
            <a:r>
              <a:rPr lang="en-US" sz="2000" dirty="0" smtClean="0">
                <a:latin typeface="+mn-lt"/>
              </a:rPr>
              <a:t> (May 2014)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3288" y="1916480"/>
            <a:ext cx="4565960" cy="2656907"/>
          </a:xfrm>
          <a:prstGeom prst="rect">
            <a:avLst/>
          </a:prstGeom>
          <a:noFill/>
          <a:ln w="12700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9775" y="4665307"/>
            <a:ext cx="2261751" cy="1680664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288" y="4677394"/>
            <a:ext cx="2261704" cy="1667156"/>
          </a:xfrm>
          <a:prstGeom prst="rect">
            <a:avLst/>
          </a:prstGeom>
          <a:noFill/>
          <a:ln w="12700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1197" y="3100853"/>
            <a:ext cx="1918610" cy="65948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1" name="CasellaDiTesto 10"/>
          <p:cNvSpPr txBox="1"/>
          <p:nvPr/>
        </p:nvSpPr>
        <p:spPr>
          <a:xfrm>
            <a:off x="640227" y="618093"/>
            <a:ext cx="89192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 smtClean="0">
                <a:solidFill>
                  <a:srgbClr val="C00000"/>
                </a:solidFill>
                <a:latin typeface="+mn-lt"/>
              </a:rPr>
              <a:t>4) Full scale (40 mm.) </a:t>
            </a:r>
            <a:r>
              <a:rPr lang="en-US" sz="1600" b="1" u="sng" dirty="0" err="1" smtClean="0">
                <a:solidFill>
                  <a:srgbClr val="C00000"/>
                </a:solidFill>
                <a:latin typeface="+mn-lt"/>
              </a:rPr>
              <a:t>SiC</a:t>
            </a:r>
            <a:r>
              <a:rPr lang="en-US" sz="1600" b="1" u="sng" dirty="0" smtClean="0">
                <a:solidFill>
                  <a:srgbClr val="C00000"/>
                </a:solidFill>
                <a:latin typeface="+mn-lt"/>
              </a:rPr>
              <a:t> @ </a:t>
            </a:r>
            <a:r>
              <a:rPr lang="en-US" sz="1600" b="1" u="sng" dirty="0" err="1" smtClean="0">
                <a:solidFill>
                  <a:srgbClr val="C00000"/>
                </a:solidFill>
                <a:latin typeface="+mn-lt"/>
              </a:rPr>
              <a:t>Ithemba</a:t>
            </a:r>
            <a:r>
              <a:rPr lang="en-US" sz="1600" b="1" u="sng" dirty="0" smtClean="0">
                <a:solidFill>
                  <a:srgbClr val="C00000"/>
                </a:solidFill>
                <a:latin typeface="+mn-lt"/>
              </a:rPr>
              <a:t>,  p=66 </a:t>
            </a:r>
            <a:r>
              <a:rPr lang="en-US" sz="1600" b="1" u="sng" dirty="0">
                <a:solidFill>
                  <a:srgbClr val="C00000"/>
                </a:solidFill>
              </a:rPr>
              <a:t>MeV, 60 </a:t>
            </a:r>
            <a:r>
              <a:rPr lang="en-US" sz="1600" b="1" u="sng" dirty="0" err="1" smtClean="0">
                <a:solidFill>
                  <a:srgbClr val="C00000"/>
                </a:solidFill>
              </a:rPr>
              <a:t>microA</a:t>
            </a:r>
            <a:r>
              <a:rPr lang="en-US" sz="1600" b="1" u="sng" dirty="0" smtClean="0">
                <a:solidFill>
                  <a:srgbClr val="C00000"/>
                </a:solidFill>
              </a:rPr>
              <a:t>  </a:t>
            </a:r>
            <a:r>
              <a:rPr lang="en-US" sz="1600" b="1" u="sng" dirty="0" smtClean="0">
                <a:solidFill>
                  <a:srgbClr val="C00000"/>
                </a:solidFill>
                <a:latin typeface="+mn-lt"/>
              </a:rPr>
              <a:t>for thermal dissipation studies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2123728" y="-6220"/>
            <a:ext cx="48588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rgbClr val="4F81BD"/>
                </a:solidFill>
              </a:rPr>
              <a:t>Target: </a:t>
            </a:r>
            <a:r>
              <a:rPr lang="en-GB" sz="3200" dirty="0">
                <a:solidFill>
                  <a:srgbClr val="4F81BD"/>
                </a:solidFill>
              </a:rPr>
              <a:t>Experimental</a:t>
            </a:r>
            <a:r>
              <a:rPr lang="it-IT" sz="3200" dirty="0" smtClean="0">
                <a:solidFill>
                  <a:srgbClr val="4F81BD"/>
                </a:solidFill>
              </a:rPr>
              <a:t> test </a:t>
            </a:r>
            <a:r>
              <a:rPr lang="it-IT" dirty="0" smtClean="0">
                <a:solidFill>
                  <a:srgbClr val="4F81BD"/>
                </a:solidFill>
              </a:rPr>
              <a:t>3/4</a:t>
            </a:r>
            <a:r>
              <a:rPr lang="en-US" sz="3200" dirty="0" smtClean="0">
                <a:solidFill>
                  <a:srgbClr val="4F81BD"/>
                </a:solidFill>
              </a:rPr>
              <a:t> </a:t>
            </a:r>
            <a:endParaRPr lang="it-IT" sz="3200" dirty="0">
              <a:solidFill>
                <a:srgbClr val="4F81BD"/>
              </a:solidFill>
            </a:endParaRPr>
          </a:p>
        </p:txBody>
      </p:sp>
      <p:sp>
        <p:nvSpPr>
          <p:cNvPr id="15" name="Rettangolo 14"/>
          <p:cNvSpPr/>
          <p:nvPr/>
        </p:nvSpPr>
        <p:spPr>
          <a:xfrm>
            <a:off x="8293985" y="6399064"/>
            <a:ext cx="688533" cy="30777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sz="1400" dirty="0" smtClean="0">
                <a:solidFill>
                  <a:srgbClr val="C00000"/>
                </a:solidFill>
              </a:rPr>
              <a:t>WG-02</a:t>
            </a:r>
            <a:endParaRPr lang="en-US" sz="1400" dirty="0"/>
          </a:p>
        </p:txBody>
      </p:sp>
      <p:sp>
        <p:nvSpPr>
          <p:cNvPr id="8" name="Rettangolo 1"/>
          <p:cNvSpPr/>
          <p:nvPr/>
        </p:nvSpPr>
        <p:spPr>
          <a:xfrm>
            <a:off x="439816" y="1439282"/>
            <a:ext cx="8114505" cy="369332"/>
          </a:xfrm>
          <a:prstGeom prst="rect">
            <a:avLst/>
          </a:prstGeom>
          <a:solidFill>
            <a:schemeClr val="bg1"/>
          </a:solidFill>
          <a:ln w="12700">
            <a:solidFill>
              <a:srgbClr val="4F81BD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 err="1">
                <a:solidFill>
                  <a:schemeClr val="accent1"/>
                </a:solidFill>
                <a:latin typeface="+mn-lt"/>
              </a:rPr>
              <a:t>iThemba</a:t>
            </a:r>
            <a:r>
              <a:rPr lang="en-US" b="1" dirty="0">
                <a:solidFill>
                  <a:schemeClr val="accent1"/>
                </a:solidFill>
                <a:latin typeface="+mn-lt"/>
              </a:rPr>
              <a:t> </a:t>
            </a:r>
            <a:r>
              <a:rPr lang="en-US" b="1" dirty="0" smtClean="0">
                <a:solidFill>
                  <a:schemeClr val="accent1"/>
                </a:solidFill>
                <a:latin typeface="+mn-lt"/>
              </a:rPr>
              <a:t>LABS: </a:t>
            </a:r>
            <a:r>
              <a:rPr lang="en-US" b="1" dirty="0" smtClean="0">
                <a:solidFill>
                  <a:schemeClr val="accent1"/>
                </a:solidFill>
              </a:rPr>
              <a:t>funded </a:t>
            </a:r>
            <a:r>
              <a:rPr lang="en-US" b="1" dirty="0">
                <a:solidFill>
                  <a:schemeClr val="accent1"/>
                </a:solidFill>
              </a:rPr>
              <a:t>to build an RIB </a:t>
            </a:r>
            <a:r>
              <a:rPr lang="en-US" b="1" dirty="0" smtClean="0">
                <a:solidFill>
                  <a:schemeClr val="accent1"/>
                </a:solidFill>
              </a:rPr>
              <a:t>station like SPES (10 kW multi-foil target)</a:t>
            </a:r>
            <a:endParaRPr lang="en-US" b="1" dirty="0">
              <a:solidFill>
                <a:schemeClr val="accent1"/>
              </a:solidFill>
              <a:latin typeface="+mn-lt"/>
            </a:endParaRPr>
          </a:p>
        </p:txBody>
      </p:sp>
      <p:pic>
        <p:nvPicPr>
          <p:cNvPr id="17" name="Immagine 16" descr="C:\Users\Alberto\Desktop\target.jpg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957418" y="4604422"/>
            <a:ext cx="3999478" cy="174351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5376" y="1912621"/>
            <a:ext cx="4003562" cy="2736088"/>
          </a:xfrm>
          <a:prstGeom prst="rect">
            <a:avLst/>
          </a:prstGeom>
          <a:noFill/>
          <a:ln w="127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215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10"/>
          <p:cNvSpPr/>
          <p:nvPr/>
        </p:nvSpPr>
        <p:spPr>
          <a:xfrm>
            <a:off x="395536" y="639465"/>
            <a:ext cx="9109520" cy="707886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>
              <a:buFont typeface="Wingdings"/>
              <a:buChar char="Ø"/>
            </a:pPr>
            <a:r>
              <a:rPr lang="en-US" sz="2000" dirty="0" smtClean="0">
                <a:latin typeface="+mn-lt"/>
              </a:rPr>
              <a:t>On-line testing of the SPES target architecture @ iThemba (2013-2014)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latin typeface="+mn-lt"/>
              </a:rPr>
              <a:t>66 MeV, up to 60 </a:t>
            </a:r>
            <a:r>
              <a:rPr lang="en-US" sz="2000" dirty="0" smtClean="0">
                <a:latin typeface="+mn-lt"/>
                <a:sym typeface="Symbol"/>
              </a:rPr>
              <a:t></a:t>
            </a:r>
            <a:r>
              <a:rPr lang="en-US" sz="2000" dirty="0" smtClean="0">
                <a:latin typeface="+mn-lt"/>
              </a:rPr>
              <a:t>A - proton beam on a </a:t>
            </a:r>
            <a:r>
              <a:rPr lang="en-US" sz="2000" dirty="0" err="1" smtClean="0">
                <a:latin typeface="+mn-lt"/>
              </a:rPr>
              <a:t>SiC</a:t>
            </a:r>
            <a:r>
              <a:rPr lang="en-US" sz="2000" dirty="0" smtClean="0">
                <a:latin typeface="+mn-lt"/>
              </a:rPr>
              <a:t> target (</a:t>
            </a:r>
            <a:r>
              <a:rPr lang="en-US" sz="2000" dirty="0" err="1" smtClean="0">
                <a:latin typeface="+mn-lt"/>
              </a:rPr>
              <a:t>Tmax</a:t>
            </a:r>
            <a:r>
              <a:rPr lang="en-US" sz="2000" dirty="0" smtClean="0">
                <a:latin typeface="+mn-lt"/>
              </a:rPr>
              <a:t> on </a:t>
            </a:r>
            <a:r>
              <a:rPr lang="en-US" sz="2000" dirty="0" err="1" smtClean="0">
                <a:latin typeface="+mn-lt"/>
              </a:rPr>
              <a:t>SiC</a:t>
            </a:r>
            <a:r>
              <a:rPr lang="en-US" sz="2000" dirty="0" smtClean="0">
                <a:latin typeface="+mn-lt"/>
              </a:rPr>
              <a:t> =1600°C)</a:t>
            </a: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607" y="1472590"/>
            <a:ext cx="3999478" cy="3382546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607" y="4866430"/>
            <a:ext cx="3973230" cy="1376368"/>
          </a:xfrm>
          <a:prstGeom prst="rect">
            <a:avLst/>
          </a:prstGeom>
        </p:spPr>
      </p:pic>
      <p:pic>
        <p:nvPicPr>
          <p:cNvPr id="16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3800" y="1472590"/>
            <a:ext cx="4895295" cy="476612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7" name="Rectangle 5"/>
          <p:cNvSpPr/>
          <p:nvPr/>
        </p:nvSpPr>
        <p:spPr>
          <a:xfrm>
            <a:off x="7952690" y="4855136"/>
            <a:ext cx="1851052" cy="56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Heater </a:t>
            </a:r>
          </a:p>
          <a:p>
            <a:pPr>
              <a:spcBef>
                <a:spcPct val="20000"/>
              </a:spcBef>
              <a:defRPr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Power</a:t>
            </a:r>
            <a:endParaRPr lang="en-A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6"/>
          <p:cNvSpPr/>
          <p:nvPr/>
        </p:nvSpPr>
        <p:spPr>
          <a:xfrm>
            <a:off x="7884282" y="4160177"/>
            <a:ext cx="18510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Beam Power</a:t>
            </a:r>
            <a:endParaRPr lang="en-A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7"/>
          <p:cNvSpPr/>
          <p:nvPr/>
        </p:nvSpPr>
        <p:spPr>
          <a:xfrm>
            <a:off x="7927914" y="2139076"/>
            <a:ext cx="1851052" cy="56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arget </a:t>
            </a:r>
          </a:p>
          <a:p>
            <a:pPr>
              <a:spcBef>
                <a:spcPct val="20000"/>
              </a:spcBef>
              <a:defRPr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Temperature </a:t>
            </a:r>
            <a:endParaRPr lang="en-A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8"/>
          <p:cNvSpPr/>
          <p:nvPr/>
        </p:nvSpPr>
        <p:spPr>
          <a:xfrm>
            <a:off x="7889231" y="3571093"/>
            <a:ext cx="18510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Vacuum</a:t>
            </a:r>
            <a:endParaRPr lang="en-A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 9"/>
          <p:cNvSpPr/>
          <p:nvPr/>
        </p:nvSpPr>
        <p:spPr>
          <a:xfrm>
            <a:off x="7866903" y="2874287"/>
            <a:ext cx="19730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Beam Dump Temperature </a:t>
            </a:r>
            <a:endParaRPr lang="en-A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Straight Arrow Connector 11"/>
          <p:cNvCxnSpPr/>
          <p:nvPr/>
        </p:nvCxnSpPr>
        <p:spPr>
          <a:xfrm flipH="1" flipV="1">
            <a:off x="7221999" y="2195473"/>
            <a:ext cx="603566" cy="1761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12"/>
          <p:cNvCxnSpPr/>
          <p:nvPr/>
        </p:nvCxnSpPr>
        <p:spPr>
          <a:xfrm flipH="1" flipV="1">
            <a:off x="6121392" y="2500708"/>
            <a:ext cx="1740168" cy="63518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13"/>
          <p:cNvCxnSpPr/>
          <p:nvPr/>
        </p:nvCxnSpPr>
        <p:spPr>
          <a:xfrm flipH="1" flipV="1">
            <a:off x="7596336" y="3356305"/>
            <a:ext cx="265225" cy="36867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14"/>
          <p:cNvCxnSpPr/>
          <p:nvPr/>
        </p:nvCxnSpPr>
        <p:spPr>
          <a:xfrm flipH="1" flipV="1">
            <a:off x="6372200" y="4537594"/>
            <a:ext cx="1489360" cy="476557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18"/>
          <p:cNvCxnSpPr/>
          <p:nvPr/>
        </p:nvCxnSpPr>
        <p:spPr>
          <a:xfrm flipH="1" flipV="1">
            <a:off x="6466216" y="3351130"/>
            <a:ext cx="1373016" cy="948817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asellaDiTesto 26"/>
          <p:cNvSpPr txBox="1"/>
          <p:nvPr/>
        </p:nvSpPr>
        <p:spPr>
          <a:xfrm>
            <a:off x="2222104" y="0"/>
            <a:ext cx="48187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rgbClr val="4F81BD"/>
                </a:solidFill>
              </a:rPr>
              <a:t>Target: </a:t>
            </a:r>
            <a:r>
              <a:rPr lang="en-GB" sz="3200" dirty="0">
                <a:solidFill>
                  <a:srgbClr val="4F81BD"/>
                </a:solidFill>
              </a:rPr>
              <a:t>Experimental</a:t>
            </a:r>
            <a:r>
              <a:rPr lang="it-IT" sz="3200" dirty="0" smtClean="0">
                <a:solidFill>
                  <a:srgbClr val="4F81BD"/>
                </a:solidFill>
              </a:rPr>
              <a:t> test </a:t>
            </a:r>
            <a:r>
              <a:rPr lang="it-IT" dirty="0" smtClean="0">
                <a:solidFill>
                  <a:srgbClr val="4F81BD"/>
                </a:solidFill>
              </a:rPr>
              <a:t>4/4</a:t>
            </a:r>
            <a:r>
              <a:rPr lang="en-US" dirty="0" smtClean="0">
                <a:solidFill>
                  <a:srgbClr val="4F81BD"/>
                </a:solidFill>
              </a:rPr>
              <a:t> </a:t>
            </a:r>
            <a:endParaRPr lang="it-IT" dirty="0">
              <a:solidFill>
                <a:srgbClr val="4F81BD"/>
              </a:solidFill>
            </a:endParaRPr>
          </a:p>
        </p:txBody>
      </p:sp>
      <p:sp>
        <p:nvSpPr>
          <p:cNvPr id="28" name="Rettangolo 1"/>
          <p:cNvSpPr/>
          <p:nvPr/>
        </p:nvSpPr>
        <p:spPr>
          <a:xfrm>
            <a:off x="44093" y="4125010"/>
            <a:ext cx="2125444" cy="584775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C00000"/>
                </a:solidFill>
                <a:latin typeface="+mn-lt"/>
              </a:rPr>
              <a:t>Scattering chamber (build @LNL)</a:t>
            </a:r>
            <a:endParaRPr lang="en-US" sz="16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2" name="Ovale 1"/>
          <p:cNvSpPr/>
          <p:nvPr/>
        </p:nvSpPr>
        <p:spPr>
          <a:xfrm>
            <a:off x="7825565" y="4052456"/>
            <a:ext cx="1243530" cy="60262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Ovale 28"/>
          <p:cNvSpPr/>
          <p:nvPr/>
        </p:nvSpPr>
        <p:spPr>
          <a:xfrm>
            <a:off x="7730049" y="4866430"/>
            <a:ext cx="1215308" cy="58046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0" name="Rettangolo 29"/>
          <p:cNvSpPr/>
          <p:nvPr/>
        </p:nvSpPr>
        <p:spPr>
          <a:xfrm>
            <a:off x="8293985" y="6399064"/>
            <a:ext cx="688533" cy="30777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sz="1400" dirty="0" smtClean="0">
                <a:solidFill>
                  <a:srgbClr val="C00000"/>
                </a:solidFill>
              </a:rPr>
              <a:t>WG-02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7057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asellaDiTesto 80"/>
          <p:cNvSpPr txBox="1"/>
          <p:nvPr/>
        </p:nvSpPr>
        <p:spPr>
          <a:xfrm>
            <a:off x="1259632" y="-137804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accent1"/>
                </a:solidFill>
              </a:rPr>
              <a:t>	 </a:t>
            </a:r>
            <a:r>
              <a:rPr lang="en-US" sz="3200" dirty="0" smtClean="0">
                <a:solidFill>
                  <a:schemeClr val="accent1"/>
                </a:solidFill>
              </a:rPr>
              <a:t>Laser: The LNL </a:t>
            </a:r>
            <a:r>
              <a:rPr lang="en-US" sz="3200" dirty="0">
                <a:solidFill>
                  <a:schemeClr val="accent1"/>
                </a:solidFill>
              </a:rPr>
              <a:t>Laboratory </a:t>
            </a:r>
            <a:r>
              <a:rPr lang="en-US" dirty="0" smtClean="0">
                <a:solidFill>
                  <a:schemeClr val="accent1"/>
                </a:solidFill>
              </a:rPr>
              <a:t>1/2</a:t>
            </a:r>
            <a:r>
              <a:rPr lang="en-US" sz="3200" dirty="0" smtClean="0">
                <a:solidFill>
                  <a:schemeClr val="accent1"/>
                </a:solidFill>
              </a:rPr>
              <a:t> </a:t>
            </a:r>
            <a:endParaRPr lang="en-US" sz="3200" dirty="0">
              <a:solidFill>
                <a:schemeClr val="accent1"/>
              </a:solidFill>
            </a:endParaRPr>
          </a:p>
        </p:txBody>
      </p:sp>
      <p:sp>
        <p:nvSpPr>
          <p:cNvPr id="23" name="CasellaDiTesto 22"/>
          <p:cNvSpPr txBox="1"/>
          <p:nvPr/>
        </p:nvSpPr>
        <p:spPr>
          <a:xfrm>
            <a:off x="1331640" y="575628"/>
            <a:ext cx="860535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algn="ctr">
              <a:defRPr sz="2400"/>
            </a:lvl1pPr>
          </a:lstStyle>
          <a:p>
            <a:pPr algn="l"/>
            <a:r>
              <a:rPr lang="en-US" sz="2600" dirty="0" smtClean="0">
                <a:solidFill>
                  <a:srgbClr val="C00000"/>
                </a:solidFill>
              </a:rPr>
              <a:t>In 2013 a new SPES laser laboratory was build </a:t>
            </a:r>
          </a:p>
        </p:txBody>
      </p:sp>
      <p:sp>
        <p:nvSpPr>
          <p:cNvPr id="32" name="Rettangolo 31"/>
          <p:cNvSpPr/>
          <p:nvPr/>
        </p:nvSpPr>
        <p:spPr>
          <a:xfrm>
            <a:off x="8293985" y="6399064"/>
            <a:ext cx="688533" cy="30777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sz="1400" dirty="0" smtClean="0">
                <a:solidFill>
                  <a:srgbClr val="C00000"/>
                </a:solidFill>
              </a:rPr>
              <a:t>WG-03</a:t>
            </a:r>
            <a:endParaRPr lang="en-US" sz="1400" dirty="0"/>
          </a:p>
        </p:txBody>
      </p:sp>
      <p:sp>
        <p:nvSpPr>
          <p:cNvPr id="39" name="CasellaDiTesto 38"/>
          <p:cNvSpPr txBox="1"/>
          <p:nvPr/>
        </p:nvSpPr>
        <p:spPr>
          <a:xfrm>
            <a:off x="-190327" y="1002556"/>
            <a:ext cx="93070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algn="ctr">
              <a:defRPr sz="2400"/>
            </a:lvl1pPr>
          </a:lstStyle>
          <a:p>
            <a:r>
              <a:rPr lang="en-US" dirty="0" smtClean="0"/>
              <a:t>A tunable dye laser system ready for atomic spectroscopy study 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99300"/>
            <a:ext cx="6185166" cy="481002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9" name="Immagine 8" descr="C:\Users\Daniele\Documents\SPES\Padova\tesi\SAM_2165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4719" y="3258370"/>
            <a:ext cx="3972016" cy="30509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85166" y="1494998"/>
            <a:ext cx="2931569" cy="1755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3366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2"/>
          <p:cNvSpPr txBox="1">
            <a:spLocks noChangeArrowheads="1"/>
          </p:cNvSpPr>
          <p:nvPr/>
        </p:nvSpPr>
        <p:spPr bwMode="auto">
          <a:xfrm>
            <a:off x="2422525" y="19208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it-IT" altLang="it-IT" sz="2400"/>
          </a:p>
        </p:txBody>
      </p:sp>
      <p:sp>
        <p:nvSpPr>
          <p:cNvPr id="72710" name="Text Box 13"/>
          <p:cNvSpPr txBox="1">
            <a:spLocks noChangeArrowheads="1"/>
          </p:cNvSpPr>
          <p:nvPr/>
        </p:nvSpPr>
        <p:spPr bwMode="auto">
          <a:xfrm>
            <a:off x="3563888" y="0"/>
            <a:ext cx="71628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it-IT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Outline</a:t>
            </a:r>
            <a:endParaRPr lang="en-US" altLang="it-IT" sz="32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</a:endParaRPr>
          </a:p>
        </p:txBody>
      </p:sp>
      <p:sp>
        <p:nvSpPr>
          <p:cNvPr id="33" name="Text Box 13"/>
          <p:cNvSpPr txBox="1">
            <a:spLocks noChangeArrowheads="1"/>
          </p:cNvSpPr>
          <p:nvPr/>
        </p:nvSpPr>
        <p:spPr bwMode="auto">
          <a:xfrm>
            <a:off x="258391" y="1556792"/>
            <a:ext cx="71628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it-IT" sz="3200" dirty="0" smtClean="0">
                <a:latin typeface="+mj-lt"/>
              </a:rPr>
              <a:t>- The SPES RIB production station.</a:t>
            </a:r>
            <a:endParaRPr lang="en-US" altLang="it-IT" sz="3200" dirty="0">
              <a:latin typeface="+mj-lt"/>
            </a:endParaRPr>
          </a:p>
        </p:txBody>
      </p:sp>
      <p:sp>
        <p:nvSpPr>
          <p:cNvPr id="34" name="Text Box 13"/>
          <p:cNvSpPr txBox="1">
            <a:spLocks noChangeArrowheads="1"/>
          </p:cNvSpPr>
          <p:nvPr/>
        </p:nvSpPr>
        <p:spPr bwMode="auto">
          <a:xfrm>
            <a:off x="251520" y="2556193"/>
            <a:ext cx="71628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it-IT" sz="3200" dirty="0" smtClean="0">
                <a:latin typeface="+mj-lt"/>
              </a:rPr>
              <a:t>- Laboratories and organization. </a:t>
            </a:r>
            <a:endParaRPr lang="en-US" altLang="it-IT" sz="3200" dirty="0">
              <a:latin typeface="+mj-lt"/>
            </a:endParaRPr>
          </a:p>
        </p:txBody>
      </p:sp>
      <p:sp>
        <p:nvSpPr>
          <p:cNvPr id="35" name="Text Box 13"/>
          <p:cNvSpPr txBox="1">
            <a:spLocks noChangeArrowheads="1"/>
          </p:cNvSpPr>
          <p:nvPr/>
        </p:nvSpPr>
        <p:spPr bwMode="auto">
          <a:xfrm>
            <a:off x="251520" y="3666070"/>
            <a:ext cx="71628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it-IT" sz="3200" dirty="0" smtClean="0">
                <a:latin typeface="+mj-lt"/>
              </a:rPr>
              <a:t>- Working groups results.</a:t>
            </a:r>
            <a:endParaRPr lang="en-US" altLang="it-IT" sz="3200" dirty="0">
              <a:latin typeface="+mj-lt"/>
            </a:endParaRPr>
          </a:p>
        </p:txBody>
      </p:sp>
      <p:sp>
        <p:nvSpPr>
          <p:cNvPr id="36" name="Text Box 13"/>
          <p:cNvSpPr txBox="1">
            <a:spLocks noChangeArrowheads="1"/>
          </p:cNvSpPr>
          <p:nvPr/>
        </p:nvSpPr>
        <p:spPr bwMode="auto">
          <a:xfrm>
            <a:off x="251520" y="4716433"/>
            <a:ext cx="71628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it-IT" sz="3200" dirty="0" smtClean="0">
                <a:latin typeface="+mj-lt"/>
              </a:rPr>
              <a:t>- Conclusions.</a:t>
            </a:r>
            <a:endParaRPr lang="en-US" altLang="it-IT" sz="3200" dirty="0">
              <a:latin typeface="+mj-lt"/>
            </a:endParaRPr>
          </a:p>
        </p:txBody>
      </p:sp>
      <p:grpSp>
        <p:nvGrpSpPr>
          <p:cNvPr id="6" name="Gruppo 5"/>
          <p:cNvGrpSpPr/>
          <p:nvPr/>
        </p:nvGrpSpPr>
        <p:grpSpPr>
          <a:xfrm>
            <a:off x="6249677" y="792088"/>
            <a:ext cx="2714811" cy="5229200"/>
            <a:chOff x="6056914" y="764704"/>
            <a:chExt cx="2714811" cy="5229200"/>
          </a:xfrm>
        </p:grpSpPr>
        <p:pic>
          <p:nvPicPr>
            <p:cNvPr id="4" name="Immagin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6914" y="764704"/>
              <a:ext cx="2714811" cy="5229200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sp>
          <p:nvSpPr>
            <p:cNvPr id="5" name="Rettangolo 4"/>
            <p:cNvSpPr/>
            <p:nvPr/>
          </p:nvSpPr>
          <p:spPr>
            <a:xfrm>
              <a:off x="8460432" y="764704"/>
              <a:ext cx="311293" cy="14401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7" name="Ovale 6"/>
          <p:cNvSpPr/>
          <p:nvPr/>
        </p:nvSpPr>
        <p:spPr>
          <a:xfrm>
            <a:off x="6008971" y="1566141"/>
            <a:ext cx="3135029" cy="259466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7"/>
          <p:cNvSpPr/>
          <p:nvPr/>
        </p:nvSpPr>
        <p:spPr>
          <a:xfrm>
            <a:off x="6249677" y="4437112"/>
            <a:ext cx="914611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CasellaDiTesto 8"/>
          <p:cNvSpPr txBox="1"/>
          <p:nvPr/>
        </p:nvSpPr>
        <p:spPr>
          <a:xfrm>
            <a:off x="6393388" y="4428691"/>
            <a:ext cx="8379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/>
              <a:t>Charge</a:t>
            </a:r>
            <a:r>
              <a:rPr lang="it-IT" sz="1400" dirty="0" smtClean="0"/>
              <a:t> </a:t>
            </a:r>
          </a:p>
          <a:p>
            <a:r>
              <a:rPr lang="it-IT" sz="1400" dirty="0" smtClean="0"/>
              <a:t>Breeding</a:t>
            </a:r>
            <a:endParaRPr lang="it-IT" sz="1400" dirty="0"/>
          </a:p>
        </p:txBody>
      </p:sp>
      <p:sp>
        <p:nvSpPr>
          <p:cNvPr id="10" name="Rettangolo 9"/>
          <p:cNvSpPr/>
          <p:nvPr/>
        </p:nvSpPr>
        <p:spPr>
          <a:xfrm>
            <a:off x="7672754" y="2996952"/>
            <a:ext cx="1224136" cy="4655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" name="CasellaDiTesto 37"/>
          <p:cNvSpPr txBox="1"/>
          <p:nvPr/>
        </p:nvSpPr>
        <p:spPr>
          <a:xfrm>
            <a:off x="7735462" y="2911877"/>
            <a:ext cx="11019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>
                <a:solidFill>
                  <a:srgbClr val="00B050"/>
                </a:solidFill>
              </a:rPr>
              <a:t>Mass</a:t>
            </a:r>
          </a:p>
          <a:p>
            <a:r>
              <a:rPr lang="it-IT" sz="1400" dirty="0" smtClean="0">
                <a:solidFill>
                  <a:srgbClr val="00B050"/>
                </a:solidFill>
              </a:rPr>
              <a:t>Separator</a:t>
            </a:r>
            <a:endParaRPr lang="it-IT" sz="1400" dirty="0">
              <a:solidFill>
                <a:srgbClr val="00B050"/>
              </a:solidFill>
            </a:endParaRPr>
          </a:p>
        </p:txBody>
      </p:sp>
      <p:cxnSp>
        <p:nvCxnSpPr>
          <p:cNvPr id="12" name="Connettore 2 11"/>
          <p:cNvCxnSpPr>
            <a:stCxn id="33" idx="2"/>
          </p:cNvCxnSpPr>
          <p:nvPr/>
        </p:nvCxnSpPr>
        <p:spPr>
          <a:xfrm>
            <a:off x="3839791" y="2141567"/>
            <a:ext cx="2006844" cy="575745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235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/>
          <p:cNvSpPr txBox="1"/>
          <p:nvPr/>
        </p:nvSpPr>
        <p:spPr>
          <a:xfrm>
            <a:off x="2411760" y="0"/>
            <a:ext cx="8388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1"/>
                </a:solidFill>
              </a:rPr>
              <a:t>Laser: Activities at </a:t>
            </a:r>
            <a:r>
              <a:rPr lang="en-US" sz="3200" dirty="0">
                <a:solidFill>
                  <a:schemeClr val="accent1"/>
                </a:solidFill>
              </a:rPr>
              <a:t>LNL </a:t>
            </a:r>
            <a:r>
              <a:rPr lang="en-US" dirty="0" smtClean="0">
                <a:solidFill>
                  <a:schemeClr val="accent1"/>
                </a:solidFill>
              </a:rPr>
              <a:t>2/2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1709420" y="629034"/>
            <a:ext cx="3276888" cy="7078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it-IT"/>
            </a:defPPr>
            <a:lvl1pPr algn="ctr">
              <a:defRPr sz="2400"/>
            </a:lvl1pPr>
          </a:lstStyle>
          <a:p>
            <a:pPr algn="l"/>
            <a:r>
              <a:rPr lang="en-US" sz="2000" dirty="0" smtClean="0">
                <a:solidFill>
                  <a:srgbClr val="C00000"/>
                </a:solidFill>
              </a:rPr>
              <a:t>Design/construction of new </a:t>
            </a:r>
          </a:p>
          <a:p>
            <a:pPr algn="l"/>
            <a:r>
              <a:rPr lang="en-US" sz="2000" dirty="0" smtClean="0">
                <a:solidFill>
                  <a:srgbClr val="C00000"/>
                </a:solidFill>
              </a:rPr>
              <a:t>Time of Flight Spectrometer</a:t>
            </a:r>
          </a:p>
        </p:txBody>
      </p:sp>
      <p:sp>
        <p:nvSpPr>
          <p:cNvPr id="9" name="Rettangolo 8"/>
          <p:cNvSpPr/>
          <p:nvPr/>
        </p:nvSpPr>
        <p:spPr>
          <a:xfrm>
            <a:off x="8293985" y="6399064"/>
            <a:ext cx="688533" cy="30777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sz="1400" dirty="0" smtClean="0">
                <a:solidFill>
                  <a:srgbClr val="C00000"/>
                </a:solidFill>
              </a:rPr>
              <a:t>WG-03</a:t>
            </a:r>
            <a:endParaRPr lang="en-US" sz="1400" dirty="0"/>
          </a:p>
        </p:txBody>
      </p:sp>
      <p:pic>
        <p:nvPicPr>
          <p:cNvPr id="11" name="Picture 2" descr="C:\Users\Daniele\AppData\Local\Microsoft\Windows\Temporary Internet Files\Content.Outlook\AJSUJ4LN\20140805_15090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841890" y="1704981"/>
            <a:ext cx="5248238" cy="3096344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  <a:extLst/>
        </p:spPr>
      </p:pic>
      <p:pic>
        <p:nvPicPr>
          <p:cNvPr id="2" name="Immagin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99" y="1408111"/>
            <a:ext cx="5844838" cy="4170025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1217078" y="5592124"/>
            <a:ext cx="35566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Fiber optic mixer (2 dyes to HCL)</a:t>
            </a:r>
          </a:p>
        </p:txBody>
      </p:sp>
      <p:cxnSp>
        <p:nvCxnSpPr>
          <p:cNvPr id="7" name="Connettore 2 6"/>
          <p:cNvCxnSpPr>
            <a:stCxn id="5" idx="3"/>
          </p:cNvCxnSpPr>
          <p:nvPr/>
        </p:nvCxnSpPr>
        <p:spPr>
          <a:xfrm flipV="1">
            <a:off x="4986308" y="980728"/>
            <a:ext cx="737820" cy="2249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/>
          <p:cNvCxnSpPr/>
          <p:nvPr/>
        </p:nvCxnSpPr>
        <p:spPr>
          <a:xfrm flipV="1">
            <a:off x="2925867" y="4725144"/>
            <a:ext cx="0" cy="945924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/>
          <p:cNvSpPr txBox="1"/>
          <p:nvPr/>
        </p:nvSpPr>
        <p:spPr>
          <a:xfrm>
            <a:off x="971600" y="5907335"/>
            <a:ext cx="66390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System ready for Ge spectroscopy study.. (Oct ‘14)</a:t>
            </a:r>
            <a:endParaRPr lang="en-US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41480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magine 19" descr="layout_bunker_alleggerito.t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124745"/>
            <a:ext cx="8496944" cy="518457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7346" name="Text Box 13"/>
          <p:cNvSpPr txBox="1">
            <a:spLocks noChangeArrowheads="1"/>
          </p:cNvSpPr>
          <p:nvPr/>
        </p:nvSpPr>
        <p:spPr bwMode="auto">
          <a:xfrm>
            <a:off x="248973" y="-11439"/>
            <a:ext cx="8215313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2813">
              <a:spcBef>
                <a:spcPct val="50000"/>
              </a:spcBef>
            </a:pPr>
            <a:r>
              <a:rPr kumimoji="1" lang="en-US" sz="3200" dirty="0" smtClean="0">
                <a:solidFill>
                  <a:schemeClr val="accent1"/>
                </a:solidFill>
              </a:rPr>
              <a:t>Handling: The SPES overview </a:t>
            </a:r>
            <a:r>
              <a:rPr lang="en-US" dirty="0" smtClean="0">
                <a:solidFill>
                  <a:schemeClr val="accent1"/>
                </a:solidFill>
              </a:rPr>
              <a:t>1/4</a:t>
            </a:r>
            <a:endParaRPr kumimoji="1" lang="en-US" dirty="0">
              <a:solidFill>
                <a:schemeClr val="accent1"/>
              </a:solidFill>
            </a:endParaRPr>
          </a:p>
          <a:p>
            <a:pPr algn="ctr" defTabSz="912813">
              <a:spcBef>
                <a:spcPct val="50000"/>
              </a:spcBef>
            </a:pPr>
            <a:r>
              <a:rPr kumimoji="1" lang="en-US" sz="2000" dirty="0"/>
              <a:t>Two </a:t>
            </a:r>
            <a:r>
              <a:rPr kumimoji="1" lang="en-US" sz="2000" dirty="0" smtClean="0"/>
              <a:t>systems are foreseen in </a:t>
            </a:r>
            <a:r>
              <a:rPr kumimoji="1" lang="en-US" sz="2000" dirty="0"/>
              <a:t>order to increase the handling security level</a:t>
            </a:r>
          </a:p>
        </p:txBody>
      </p:sp>
      <p:sp>
        <p:nvSpPr>
          <p:cNvPr id="112642" name="AutoShape 2" descr="imap://andrighe@imap.lnl.infn.it:143/fetch%3EUID%3E/INBOX%3E35961?part=1.2&amp;type=image/bmp&amp;filename=layout_bunker_upgrade_1-6-12.bm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6948264" y="4941168"/>
            <a:ext cx="1872208" cy="36004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Target Front End</a:t>
            </a:r>
            <a:endParaRPr lang="en-US" sz="1600" dirty="0"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ct val="50000"/>
              </a:spcBef>
            </a:pPr>
            <a:endParaRPr lang="en-US" b="1" dirty="0"/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3635896" y="5733256"/>
            <a:ext cx="1872208" cy="36004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Horizontal device</a:t>
            </a:r>
            <a:endParaRPr lang="en-US" sz="1600" dirty="0"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ct val="50000"/>
              </a:spcBef>
            </a:pPr>
            <a:endParaRPr lang="en-US" b="1" dirty="0"/>
          </a:p>
        </p:txBody>
      </p:sp>
      <p:cxnSp>
        <p:nvCxnSpPr>
          <p:cNvPr id="15" name="Connettore 2 14"/>
          <p:cNvCxnSpPr/>
          <p:nvPr/>
        </p:nvCxnSpPr>
        <p:spPr>
          <a:xfrm flipH="1" flipV="1">
            <a:off x="3923928" y="5301208"/>
            <a:ext cx="576064" cy="360040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Box 14"/>
          <p:cNvSpPr txBox="1">
            <a:spLocks noChangeArrowheads="1"/>
          </p:cNvSpPr>
          <p:nvPr/>
        </p:nvSpPr>
        <p:spPr bwMode="auto">
          <a:xfrm>
            <a:off x="6588224" y="1412776"/>
            <a:ext cx="1872208" cy="36004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Vertical device</a:t>
            </a:r>
            <a:endParaRPr lang="en-US" sz="1600" dirty="0"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ct val="50000"/>
              </a:spcBef>
            </a:pPr>
            <a:endParaRPr lang="en-US" b="1" dirty="0"/>
          </a:p>
        </p:txBody>
      </p:sp>
      <p:cxnSp>
        <p:nvCxnSpPr>
          <p:cNvPr id="19" name="Connettore 2 18"/>
          <p:cNvCxnSpPr/>
          <p:nvPr/>
        </p:nvCxnSpPr>
        <p:spPr>
          <a:xfrm flipH="1">
            <a:off x="6084168" y="1844824"/>
            <a:ext cx="1440160" cy="57606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ttore 2 23"/>
          <p:cNvCxnSpPr/>
          <p:nvPr/>
        </p:nvCxnSpPr>
        <p:spPr>
          <a:xfrm flipH="1" flipV="1">
            <a:off x="6084168" y="4869160"/>
            <a:ext cx="720080" cy="216024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magine 8" descr="figure4.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124744"/>
            <a:ext cx="3024336" cy="227449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1313880" y="3015862"/>
            <a:ext cx="2016224" cy="36004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Target chamber unit</a:t>
            </a:r>
            <a:endParaRPr lang="en-US" sz="1600" dirty="0"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ct val="50000"/>
              </a:spcBef>
            </a:pPr>
            <a:endParaRPr lang="en-US" b="1" dirty="0"/>
          </a:p>
        </p:txBody>
      </p:sp>
      <p:sp>
        <p:nvSpPr>
          <p:cNvPr id="22" name="Rettangolo 21"/>
          <p:cNvSpPr/>
          <p:nvPr/>
        </p:nvSpPr>
        <p:spPr>
          <a:xfrm>
            <a:off x="8293985" y="6399064"/>
            <a:ext cx="688533" cy="30777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sz="1400" dirty="0" smtClean="0">
                <a:solidFill>
                  <a:srgbClr val="C00000"/>
                </a:solidFill>
              </a:rPr>
              <a:t>WG-04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37152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13"/>
          <p:cNvSpPr txBox="1">
            <a:spLocks noChangeArrowheads="1"/>
          </p:cNvSpPr>
          <p:nvPr/>
        </p:nvSpPr>
        <p:spPr bwMode="auto">
          <a:xfrm>
            <a:off x="864472" y="4658"/>
            <a:ext cx="71628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2813">
              <a:spcBef>
                <a:spcPct val="50000"/>
              </a:spcBef>
            </a:pPr>
            <a:r>
              <a:rPr kumimoji="1" lang="en-US" sz="3200" dirty="0" smtClean="0">
                <a:solidFill>
                  <a:schemeClr val="accent1"/>
                </a:solidFill>
              </a:rPr>
              <a:t>Handling: The Horizontal system </a:t>
            </a:r>
            <a:r>
              <a:rPr lang="en-US" dirty="0" smtClean="0">
                <a:solidFill>
                  <a:schemeClr val="accent1"/>
                </a:solidFill>
              </a:rPr>
              <a:t>2/4</a:t>
            </a:r>
            <a:endParaRPr kumimoji="1" lang="en-US" dirty="0">
              <a:solidFill>
                <a:schemeClr val="accent1"/>
              </a:solidFill>
            </a:endParaRPr>
          </a:p>
          <a:p>
            <a:pPr algn="ctr" defTabSz="912813">
              <a:spcBef>
                <a:spcPct val="50000"/>
              </a:spcBef>
            </a:pPr>
            <a:r>
              <a:rPr kumimoji="1" lang="en-US" sz="3200" dirty="0" smtClean="0">
                <a:solidFill>
                  <a:schemeClr val="accent1"/>
                </a:solidFill>
              </a:rPr>
              <a:t> </a:t>
            </a:r>
            <a:endParaRPr kumimoji="1" lang="en-US" sz="3200" dirty="0">
              <a:solidFill>
                <a:schemeClr val="accent1"/>
              </a:solidFill>
            </a:endParaRPr>
          </a:p>
        </p:txBody>
      </p:sp>
      <p:pic>
        <p:nvPicPr>
          <p:cNvPr id="11" name="Immagine 7" descr="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5536" y="692696"/>
            <a:ext cx="4050336" cy="274985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3" name="Immagine 8" descr="5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33032" y="692696"/>
            <a:ext cx="4117665" cy="273966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3529245"/>
            <a:ext cx="4050336" cy="273966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</p:pic>
      <p:sp>
        <p:nvSpPr>
          <p:cNvPr id="12" name="Rettangolo 11"/>
          <p:cNvSpPr/>
          <p:nvPr/>
        </p:nvSpPr>
        <p:spPr>
          <a:xfrm>
            <a:off x="8293985" y="6399064"/>
            <a:ext cx="688533" cy="30777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sz="1400" dirty="0" smtClean="0">
                <a:solidFill>
                  <a:srgbClr val="C00000"/>
                </a:solidFill>
              </a:rPr>
              <a:t>WG-04</a:t>
            </a:r>
            <a:endParaRPr lang="en-US" sz="1400" dirty="0"/>
          </a:p>
        </p:txBody>
      </p:sp>
      <p:pic>
        <p:nvPicPr>
          <p:cNvPr id="8" name="Immagine 7" descr="lungo_z.eps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5" t="18599" r="4511" b="13587"/>
          <a:stretch/>
        </p:blipFill>
        <p:spPr>
          <a:xfrm>
            <a:off x="4633032" y="3518684"/>
            <a:ext cx="4117665" cy="276078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</p:pic>
      <p:sp>
        <p:nvSpPr>
          <p:cNvPr id="14" name="CasellaDiTesto 13"/>
          <p:cNvSpPr txBox="1"/>
          <p:nvPr/>
        </p:nvSpPr>
        <p:spPr>
          <a:xfrm>
            <a:off x="6985255" y="4790416"/>
            <a:ext cx="827105" cy="261610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it-IT" sz="1100" dirty="0" smtClean="0">
                <a:solidFill>
                  <a:prstClr val="white"/>
                </a:solidFill>
              </a:rPr>
              <a:t>&lt; 50 </a:t>
            </a:r>
            <a:r>
              <a:rPr lang="it-IT" sz="1100" dirty="0" smtClean="0">
                <a:solidFill>
                  <a:prstClr val="white"/>
                </a:solidFill>
                <a:cs typeface="Symbol" charset="2"/>
              </a:rPr>
              <a:t>µ</a:t>
            </a:r>
            <a:r>
              <a:rPr lang="it-IT" sz="1100" dirty="0" err="1" smtClean="0">
                <a:solidFill>
                  <a:prstClr val="white"/>
                </a:solidFill>
              </a:rPr>
              <a:t>Sv</a:t>
            </a:r>
            <a:r>
              <a:rPr lang="it-IT" sz="1100" dirty="0" smtClean="0">
                <a:solidFill>
                  <a:prstClr val="white"/>
                </a:solidFill>
              </a:rPr>
              <a:t>/h</a:t>
            </a:r>
            <a:endParaRPr lang="it-IT" sz="1100" dirty="0">
              <a:solidFill>
                <a:prstClr val="white"/>
              </a:solidFill>
            </a:endParaRPr>
          </a:p>
        </p:txBody>
      </p:sp>
      <p:pic>
        <p:nvPicPr>
          <p:cNvPr id="15" name="Immagine 14" descr="nTEjqRGTA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53435" y="5150456"/>
            <a:ext cx="225900" cy="381606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6460375" y="3990110"/>
            <a:ext cx="17328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200" dirty="0" smtClean="0"/>
              <a:t>Thanks to L. </a:t>
            </a:r>
            <a:r>
              <a:rPr lang="en-NZ" sz="1200" dirty="0" err="1" smtClean="0"/>
              <a:t>Sarchiapone</a:t>
            </a:r>
            <a:endParaRPr lang="en-NZ" sz="1200" dirty="0"/>
          </a:p>
        </p:txBody>
      </p:sp>
    </p:spTree>
    <p:extLst>
      <p:ext uri="{BB962C8B-B14F-4D97-AF65-F5344CB8AC3E}">
        <p14:creationId xmlns:p14="http://schemas.microsoft.com/office/powerpoint/2010/main" val="3942607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855983" y="0"/>
            <a:ext cx="71628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12813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912813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912813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912813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en-US" sz="3200" dirty="0" smtClean="0">
                <a:solidFill>
                  <a:srgbClr val="0070C0"/>
                </a:solidFill>
                <a:latin typeface="+mn-lt"/>
              </a:rPr>
              <a:t>Handling: The vehicle AGV based </a:t>
            </a:r>
            <a:r>
              <a:rPr lang="en-US" sz="1800" dirty="0" smtClean="0">
                <a:solidFill>
                  <a:schemeClr val="accent1"/>
                </a:solidFill>
              </a:rPr>
              <a:t>3/4</a:t>
            </a:r>
            <a:endParaRPr kumimoji="1" lang="en-US" sz="1800" dirty="0">
              <a:solidFill>
                <a:schemeClr val="accent1"/>
              </a:solidFill>
            </a:endParaRPr>
          </a:p>
          <a:p>
            <a:pPr algn="ctr" eaLnBrk="1" hangingPunct="1">
              <a:spcBef>
                <a:spcPct val="50000"/>
              </a:spcBef>
            </a:pPr>
            <a:r>
              <a:rPr kumimoji="1" lang="en-US" sz="3200" dirty="0" smtClean="0">
                <a:solidFill>
                  <a:srgbClr val="0070C0"/>
                </a:solidFill>
                <a:latin typeface="+mn-lt"/>
              </a:rPr>
              <a:t> </a:t>
            </a:r>
            <a:endParaRPr kumimoji="1" lang="en-US" sz="3200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10" name="Filmato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3133568" y="1197969"/>
            <a:ext cx="3708864" cy="2084607"/>
          </a:xfrm>
          <a:prstGeom prst="rect">
            <a:avLst/>
          </a:prstGeom>
        </p:spPr>
      </p:pic>
      <p:pic>
        <p:nvPicPr>
          <p:cNvPr id="12" name="Immagine 11" descr="telaio_interocc.jpg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52" b="-2"/>
          <a:stretch/>
        </p:blipFill>
        <p:spPr>
          <a:xfrm>
            <a:off x="3542572" y="3243826"/>
            <a:ext cx="3024336" cy="3103095"/>
          </a:xfrm>
          <a:prstGeom prst="rect">
            <a:avLst/>
          </a:prstGeom>
          <a:ln w="12700" cmpd="sng">
            <a:solidFill>
              <a:schemeClr val="accent1"/>
            </a:solidFill>
          </a:ln>
        </p:spPr>
      </p:pic>
      <p:pic>
        <p:nvPicPr>
          <p:cNvPr id="13" name="Immagine 12" descr="2013-12-09 15.30.50.jpg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0066" y="2649810"/>
            <a:ext cx="2652889" cy="369711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4" name="CasellaDiTesto 13"/>
          <p:cNvSpPr txBox="1"/>
          <p:nvPr/>
        </p:nvSpPr>
        <p:spPr>
          <a:xfrm>
            <a:off x="1403648" y="613672"/>
            <a:ext cx="6067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Devices under </a:t>
            </a:r>
            <a:r>
              <a:rPr lang="en-US" dirty="0"/>
              <a:t>construction at </a:t>
            </a:r>
            <a:r>
              <a:rPr lang="en-US" dirty="0" smtClean="0"/>
              <a:t>the LNL </a:t>
            </a:r>
            <a:r>
              <a:rPr lang="en-US" dirty="0"/>
              <a:t>mechanical workshop</a:t>
            </a:r>
            <a:endParaRPr lang="it-IT" dirty="0"/>
          </a:p>
        </p:txBody>
      </p:sp>
      <p:pic>
        <p:nvPicPr>
          <p:cNvPr id="15" name="Immagine 14" descr="2013-12-18 17.24.41.jpg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98933" y="1189479"/>
            <a:ext cx="1414022" cy="146033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6" name="Immagine 15" descr="CAM00031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2209" y="1196752"/>
            <a:ext cx="1596724" cy="146033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7" name="Rettangolo 16"/>
          <p:cNvSpPr/>
          <p:nvPr/>
        </p:nvSpPr>
        <p:spPr>
          <a:xfrm>
            <a:off x="8293985" y="6399064"/>
            <a:ext cx="688533" cy="30777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sz="1400" dirty="0" smtClean="0">
                <a:solidFill>
                  <a:srgbClr val="C00000"/>
                </a:solidFill>
              </a:rPr>
              <a:t>WG-04</a:t>
            </a:r>
            <a:endParaRPr lang="en-US" sz="1400" dirty="0"/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5397526"/>
            <a:ext cx="3563888" cy="94939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6752"/>
            <a:ext cx="3563888" cy="3781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802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13"/>
          <p:cNvSpPr txBox="1">
            <a:spLocks noChangeArrowheads="1"/>
          </p:cNvSpPr>
          <p:nvPr/>
        </p:nvSpPr>
        <p:spPr bwMode="auto">
          <a:xfrm>
            <a:off x="793576" y="15182"/>
            <a:ext cx="71628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2813">
              <a:spcBef>
                <a:spcPct val="50000"/>
              </a:spcBef>
            </a:pPr>
            <a:r>
              <a:rPr kumimoji="1" lang="en-US" sz="3200" dirty="0" smtClean="0">
                <a:solidFill>
                  <a:schemeClr val="accent1"/>
                </a:solidFill>
              </a:rPr>
              <a:t>Handling: R6D for Puller Handling </a:t>
            </a:r>
            <a:r>
              <a:rPr lang="en-US" dirty="0" smtClean="0">
                <a:solidFill>
                  <a:schemeClr val="accent1"/>
                </a:solidFill>
              </a:rPr>
              <a:t>4/4</a:t>
            </a:r>
            <a:endParaRPr kumimoji="1" lang="en-US" dirty="0">
              <a:solidFill>
                <a:schemeClr val="accent1"/>
              </a:solidFill>
            </a:endParaRPr>
          </a:p>
          <a:p>
            <a:pPr algn="ctr" defTabSz="912813">
              <a:spcBef>
                <a:spcPct val="50000"/>
              </a:spcBef>
            </a:pPr>
            <a:endParaRPr kumimoji="1" lang="en-US" sz="3200" dirty="0">
              <a:solidFill>
                <a:schemeClr val="accent1"/>
              </a:solidFill>
            </a:endParaRPr>
          </a:p>
        </p:txBody>
      </p:sp>
      <p:sp>
        <p:nvSpPr>
          <p:cNvPr id="12" name="Rettangolo 11"/>
          <p:cNvSpPr/>
          <p:nvPr/>
        </p:nvSpPr>
        <p:spPr>
          <a:xfrm>
            <a:off x="8293985" y="6399064"/>
            <a:ext cx="688533" cy="30777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sz="1400" dirty="0" smtClean="0">
                <a:solidFill>
                  <a:srgbClr val="C00000"/>
                </a:solidFill>
              </a:rPr>
              <a:t>WG-04</a:t>
            </a:r>
            <a:endParaRPr lang="en-US" sz="1400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9925" y="581799"/>
            <a:ext cx="4344151" cy="3042707"/>
          </a:xfrm>
          <a:prstGeom prst="rect">
            <a:avLst/>
          </a:prstGeom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9925" y="3534294"/>
            <a:ext cx="4344151" cy="2899405"/>
          </a:xfrm>
          <a:prstGeom prst="rect">
            <a:avLst/>
          </a:prstGeom>
        </p:spPr>
      </p:pic>
      <p:pic>
        <p:nvPicPr>
          <p:cNvPr id="16" name="Immagin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586" y="3534294"/>
            <a:ext cx="4278034" cy="2954981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8" name="Immagine 1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26" t="16852" r="27010" b="19110"/>
          <a:stretch/>
        </p:blipFill>
        <p:spPr>
          <a:xfrm>
            <a:off x="221586" y="630295"/>
            <a:ext cx="3342302" cy="2953662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9" name="Text Box 13"/>
          <p:cNvSpPr txBox="1">
            <a:spLocks noChangeArrowheads="1"/>
          </p:cNvSpPr>
          <p:nvPr/>
        </p:nvSpPr>
        <p:spPr bwMode="auto">
          <a:xfrm>
            <a:off x="3043716" y="788792"/>
            <a:ext cx="196272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912813">
              <a:spcBef>
                <a:spcPct val="50000"/>
              </a:spcBef>
            </a:pPr>
            <a:r>
              <a:rPr kumimoji="1" lang="en-US" sz="3200" dirty="0" smtClean="0">
                <a:solidFill>
                  <a:srgbClr val="C00000"/>
                </a:solidFill>
              </a:rPr>
              <a:t>Puller </a:t>
            </a:r>
          </a:p>
          <a:p>
            <a:pPr algn="ctr" defTabSz="912813">
              <a:spcBef>
                <a:spcPct val="50000"/>
              </a:spcBef>
            </a:pPr>
            <a:r>
              <a:rPr kumimoji="1" lang="en-US" sz="3200" dirty="0" smtClean="0">
                <a:solidFill>
                  <a:srgbClr val="C00000"/>
                </a:solidFill>
              </a:rPr>
              <a:t>toy</a:t>
            </a:r>
            <a:endParaRPr kumimoji="1" lang="en-US" sz="3200" dirty="0">
              <a:solidFill>
                <a:srgbClr val="C00000"/>
              </a:solidFill>
            </a:endParaRPr>
          </a:p>
        </p:txBody>
      </p:sp>
      <p:cxnSp>
        <p:nvCxnSpPr>
          <p:cNvPr id="6" name="Connettore 2 5"/>
          <p:cNvCxnSpPr/>
          <p:nvPr/>
        </p:nvCxnSpPr>
        <p:spPr>
          <a:xfrm flipH="1">
            <a:off x="2901775" y="1450511"/>
            <a:ext cx="1023079" cy="432048"/>
          </a:xfrm>
          <a:prstGeom prst="straightConnector1">
            <a:avLst/>
          </a:prstGeom>
          <a:ln w="127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640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74868" y="0"/>
            <a:ext cx="7772400" cy="1470025"/>
          </a:xfrm>
        </p:spPr>
        <p:txBody>
          <a:bodyPr/>
          <a:lstStyle/>
          <a:p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Front End:  </a:t>
            </a:r>
            <a:r>
              <a:rPr 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rial" panose="020B0604020202020204" pitchFamily="34" charset="0"/>
              </a:rPr>
              <a:t>Beam transport </a:t>
            </a:r>
            <a:r>
              <a:rPr lang="en-US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Arial" panose="020B0604020202020204" pitchFamily="34" charset="0"/>
              </a:rPr>
              <a:t>t</a:t>
            </a:r>
            <a:r>
              <a:rPr 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Arial" panose="020B0604020202020204" pitchFamily="34" charset="0"/>
              </a:rPr>
              <a:t>race-back </a:t>
            </a:r>
            <a:r>
              <a:rPr lang="en-US" sz="1800" dirty="0" smtClean="0">
                <a:solidFill>
                  <a:schemeClr val="accent1"/>
                </a:solidFill>
              </a:rPr>
              <a:t>1/5</a:t>
            </a:r>
            <a:endParaRPr lang="en-US" sz="3200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8293985" y="6399064"/>
            <a:ext cx="688533" cy="30777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sz="1400" dirty="0" smtClean="0">
                <a:solidFill>
                  <a:srgbClr val="C00000"/>
                </a:solidFill>
              </a:rPr>
              <a:t>WG-05</a:t>
            </a:r>
            <a:endParaRPr lang="en-US" sz="1400" dirty="0"/>
          </a:p>
        </p:txBody>
      </p:sp>
      <p:grpSp>
        <p:nvGrpSpPr>
          <p:cNvPr id="35" name="Gruppo 34"/>
          <p:cNvGrpSpPr/>
          <p:nvPr/>
        </p:nvGrpSpPr>
        <p:grpSpPr>
          <a:xfrm>
            <a:off x="115068" y="901339"/>
            <a:ext cx="8892000" cy="1556587"/>
            <a:chOff x="107504" y="1152333"/>
            <a:chExt cx="8892000" cy="1556587"/>
          </a:xfrm>
        </p:grpSpPr>
        <p:pic>
          <p:nvPicPr>
            <p:cNvPr id="49" name="Immagine 48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9" t="36044" r="3448" b="40512"/>
            <a:stretch/>
          </p:blipFill>
          <p:spPr>
            <a:xfrm>
              <a:off x="107504" y="1152333"/>
              <a:ext cx="8892000" cy="1556587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cxnSp>
          <p:nvCxnSpPr>
            <p:cNvPr id="50" name="Connettore 1 49"/>
            <p:cNvCxnSpPr/>
            <p:nvPr/>
          </p:nvCxnSpPr>
          <p:spPr>
            <a:xfrm>
              <a:off x="107504" y="1872000"/>
              <a:ext cx="8892000" cy="0"/>
            </a:xfrm>
            <a:prstGeom prst="line">
              <a:avLst/>
            </a:prstGeom>
            <a:ln>
              <a:solidFill>
                <a:schemeClr val="tx1"/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1" name="Connettore 2 40"/>
          <p:cNvCxnSpPr/>
          <p:nvPr/>
        </p:nvCxnSpPr>
        <p:spPr>
          <a:xfrm>
            <a:off x="1411212" y="2922076"/>
            <a:ext cx="684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ttore 2 41"/>
          <p:cNvCxnSpPr/>
          <p:nvPr/>
        </p:nvCxnSpPr>
        <p:spPr>
          <a:xfrm>
            <a:off x="2239380" y="2922076"/>
            <a:ext cx="1224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ttore 2 42"/>
          <p:cNvCxnSpPr/>
          <p:nvPr/>
        </p:nvCxnSpPr>
        <p:spPr>
          <a:xfrm>
            <a:off x="3607620" y="2922076"/>
            <a:ext cx="2340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ttore 2 43"/>
          <p:cNvCxnSpPr/>
          <p:nvPr/>
        </p:nvCxnSpPr>
        <p:spPr>
          <a:xfrm>
            <a:off x="6091732" y="2922076"/>
            <a:ext cx="1584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CasellaDiTesto 21"/>
          <p:cNvSpPr txBox="1"/>
          <p:nvPr/>
        </p:nvSpPr>
        <p:spPr>
          <a:xfrm>
            <a:off x="1339204" y="2204864"/>
            <a:ext cx="82835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/>
              <a:t>i</a:t>
            </a:r>
            <a:r>
              <a:rPr lang="en-US" sz="1100" dirty="0" smtClean="0"/>
              <a:t>on source</a:t>
            </a:r>
          </a:p>
          <a:p>
            <a:pPr algn="ctr"/>
            <a:r>
              <a:rPr lang="en-US" sz="1100" dirty="0" smtClean="0"/>
              <a:t>extraction area</a:t>
            </a:r>
            <a:endParaRPr lang="en-US" sz="1100" dirty="0"/>
          </a:p>
        </p:txBody>
      </p:sp>
      <p:sp>
        <p:nvSpPr>
          <p:cNvPr id="46" name="CasellaDiTesto 22"/>
          <p:cNvSpPr txBox="1"/>
          <p:nvPr/>
        </p:nvSpPr>
        <p:spPr>
          <a:xfrm>
            <a:off x="2203299" y="2516450"/>
            <a:ext cx="12965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100" smtClean="0"/>
              <a:t>steering </a:t>
            </a:r>
            <a:r>
              <a:rPr lang="en-US" sz="1100" dirty="0" smtClean="0"/>
              <a:t>area</a:t>
            </a:r>
            <a:endParaRPr lang="en-US" sz="1100" dirty="0"/>
          </a:p>
        </p:txBody>
      </p:sp>
      <p:sp>
        <p:nvSpPr>
          <p:cNvPr id="47" name="CasellaDiTesto 23"/>
          <p:cNvSpPr txBox="1"/>
          <p:nvPr/>
        </p:nvSpPr>
        <p:spPr>
          <a:xfrm>
            <a:off x="3571067" y="2516450"/>
            <a:ext cx="24129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 smtClean="0"/>
              <a:t>focusing area</a:t>
            </a:r>
            <a:endParaRPr lang="en-US" sz="1100" dirty="0"/>
          </a:p>
        </p:txBody>
      </p:sp>
      <p:sp>
        <p:nvSpPr>
          <p:cNvPr id="48" name="CasellaDiTesto 24"/>
          <p:cNvSpPr txBox="1"/>
          <p:nvPr/>
        </p:nvSpPr>
        <p:spPr>
          <a:xfrm>
            <a:off x="6055076" y="2516450"/>
            <a:ext cx="165710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100" dirty="0" smtClean="0"/>
              <a:t>diagnostic area</a:t>
            </a:r>
            <a:endParaRPr lang="en-US" sz="1100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068" y="3184974"/>
            <a:ext cx="4024884" cy="3136199"/>
          </a:xfrm>
          <a:prstGeom prst="rect">
            <a:avLst/>
          </a:prstGeom>
        </p:spPr>
      </p:pic>
      <p:pic>
        <p:nvPicPr>
          <p:cNvPr id="51" name="Immagine 5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4380870" y="3184972"/>
            <a:ext cx="2528758" cy="3136199"/>
          </a:xfrm>
          <a:prstGeom prst="rect">
            <a:avLst/>
          </a:prstGeom>
        </p:spPr>
      </p:pic>
      <p:pic>
        <p:nvPicPr>
          <p:cNvPr id="52" name="Immagine 5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7173065" y="3184972"/>
            <a:ext cx="1834003" cy="3136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25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1868" y="2588452"/>
            <a:ext cx="2420960" cy="167901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48595" y="108"/>
            <a:ext cx="7772400" cy="1470025"/>
          </a:xfrm>
        </p:spPr>
        <p:txBody>
          <a:bodyPr/>
          <a:lstStyle/>
          <a:p>
            <a:r>
              <a:rPr 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Arial" panose="020B0604020202020204" pitchFamily="34" charset="0"/>
              </a:rPr>
              <a:t>Front End: extraction optimization </a:t>
            </a:r>
            <a:r>
              <a:rPr lang="en-US" sz="1800" dirty="0" smtClean="0">
                <a:solidFill>
                  <a:schemeClr val="accent1"/>
                </a:solidFill>
              </a:rPr>
              <a:t>2/5</a:t>
            </a:r>
            <a:endParaRPr lang="en-US" sz="1800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  <a:cs typeface="Arial" panose="020B060402020202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9096" y="2595070"/>
            <a:ext cx="2328390" cy="16724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Gruppo 7"/>
          <p:cNvGrpSpPr/>
          <p:nvPr/>
        </p:nvGrpSpPr>
        <p:grpSpPr>
          <a:xfrm>
            <a:off x="29297" y="729207"/>
            <a:ext cx="4003744" cy="3329644"/>
            <a:chOff x="4746145" y="2306737"/>
            <a:chExt cx="3786295" cy="3329644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11140" y="2493875"/>
              <a:ext cx="3621300" cy="3142506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cxnSp>
          <p:nvCxnSpPr>
            <p:cNvPr id="10" name="Connettore 1 9"/>
            <p:cNvCxnSpPr/>
            <p:nvPr/>
          </p:nvCxnSpPr>
          <p:spPr>
            <a:xfrm flipV="1">
              <a:off x="5379204" y="2421867"/>
              <a:ext cx="0" cy="149400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ttore 1 10"/>
            <p:cNvCxnSpPr/>
            <p:nvPr/>
          </p:nvCxnSpPr>
          <p:spPr>
            <a:xfrm flipV="1">
              <a:off x="5127164" y="2349859"/>
              <a:ext cx="0" cy="149400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CasellaDiTesto 11"/>
            <p:cNvSpPr txBox="1"/>
            <p:nvPr/>
          </p:nvSpPr>
          <p:spPr>
            <a:xfrm rot="852214">
              <a:off x="5049804" y="2306737"/>
              <a:ext cx="1152128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it-IT" sz="1400" dirty="0"/>
                <a:t>l</a:t>
              </a:r>
              <a:r>
                <a:rPr lang="it-IT" sz="1400" dirty="0" smtClean="0"/>
                <a:t> = 4 mm</a:t>
              </a:r>
              <a:endParaRPr lang="it-IT" sz="1400" dirty="0"/>
            </a:p>
          </p:txBody>
        </p:sp>
        <p:cxnSp>
          <p:nvCxnSpPr>
            <p:cNvPr id="13" name="Connettore 1 12"/>
            <p:cNvCxnSpPr/>
            <p:nvPr/>
          </p:nvCxnSpPr>
          <p:spPr>
            <a:xfrm>
              <a:off x="4746145" y="3781635"/>
              <a:ext cx="1039688" cy="20624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ttore 1 13"/>
            <p:cNvCxnSpPr/>
            <p:nvPr/>
          </p:nvCxnSpPr>
          <p:spPr>
            <a:xfrm>
              <a:off x="4746145" y="3876568"/>
              <a:ext cx="1039688" cy="20624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CasellaDiTesto 14"/>
            <p:cNvSpPr txBox="1"/>
            <p:nvPr/>
          </p:nvSpPr>
          <p:spPr>
            <a:xfrm rot="698021">
              <a:off x="5649365" y="4242008"/>
              <a:ext cx="143927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it-IT" sz="1200" dirty="0" smtClean="0"/>
                <a:t>Φ = 1.5 mm</a:t>
              </a:r>
              <a:endParaRPr lang="it-IT" sz="1200" dirty="0"/>
            </a:p>
          </p:txBody>
        </p:sp>
        <p:cxnSp>
          <p:nvCxnSpPr>
            <p:cNvPr id="16" name="Connettore 1 15"/>
            <p:cNvCxnSpPr/>
            <p:nvPr/>
          </p:nvCxnSpPr>
          <p:spPr>
            <a:xfrm>
              <a:off x="5117857" y="2420888"/>
              <a:ext cx="256907" cy="72008"/>
            </a:xfrm>
            <a:prstGeom prst="line">
              <a:avLst/>
            </a:prstGeom>
            <a:ln>
              <a:solidFill>
                <a:schemeClr val="accent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ttore 1 16"/>
            <p:cNvCxnSpPr/>
            <p:nvPr/>
          </p:nvCxnSpPr>
          <p:spPr>
            <a:xfrm>
              <a:off x="5890512" y="3964036"/>
              <a:ext cx="0" cy="202184"/>
            </a:xfrm>
            <a:prstGeom prst="line">
              <a:avLst/>
            </a:prstGeom>
            <a:ln>
              <a:solidFill>
                <a:schemeClr val="accent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CasellaDiTesto 17"/>
          <p:cNvSpPr txBox="1"/>
          <p:nvPr/>
        </p:nvSpPr>
        <p:spPr>
          <a:xfrm>
            <a:off x="192418" y="3552024"/>
            <a:ext cx="3840623" cy="52322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Tested with a reduction of 40% of emittance</a:t>
            </a:r>
          </a:p>
          <a:p>
            <a:pPr algn="ctr"/>
            <a:r>
              <a:rPr lang="en-US" sz="1400" dirty="0" smtClean="0"/>
              <a:t>(</a:t>
            </a:r>
            <a:r>
              <a:rPr lang="el-GR" sz="1400" dirty="0" smtClean="0"/>
              <a:t>ε</a:t>
            </a:r>
            <a:r>
              <a:rPr lang="it-IT" sz="1400" dirty="0" smtClean="0"/>
              <a:t> =</a:t>
            </a:r>
            <a:r>
              <a:rPr lang="en-US" sz="1400" dirty="0" smtClean="0"/>
              <a:t> 6 </a:t>
            </a:r>
            <a:r>
              <a:rPr lang="el-GR" sz="1400" dirty="0" smtClean="0"/>
              <a:t>π</a:t>
            </a:r>
            <a:r>
              <a:rPr lang="it-IT" sz="1400" dirty="0" smtClean="0"/>
              <a:t> mm </a:t>
            </a:r>
            <a:r>
              <a:rPr lang="it-IT" sz="1400" dirty="0" err="1" smtClean="0"/>
              <a:t>mrad</a:t>
            </a:r>
            <a:r>
              <a:rPr lang="it-IT" sz="1400" dirty="0" smtClean="0"/>
              <a:t> @ 25 </a:t>
            </a:r>
            <a:r>
              <a:rPr lang="it-IT" sz="1400" dirty="0" err="1" smtClean="0"/>
              <a:t>kV</a:t>
            </a:r>
            <a:r>
              <a:rPr lang="it-IT" sz="1400" dirty="0" smtClean="0"/>
              <a:t>)</a:t>
            </a:r>
            <a:endParaRPr lang="en-US" sz="1400" dirty="0"/>
          </a:p>
        </p:txBody>
      </p:sp>
      <p:sp>
        <p:nvSpPr>
          <p:cNvPr id="19" name="CasellaDiTesto 18"/>
          <p:cNvSpPr txBox="1"/>
          <p:nvPr/>
        </p:nvSpPr>
        <p:spPr>
          <a:xfrm>
            <a:off x="1037544" y="5991813"/>
            <a:ext cx="717488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Main goal: PIS </a:t>
            </a:r>
            <a:r>
              <a:rPr lang="en-US" dirty="0" err="1" smtClean="0"/>
              <a:t>emittance</a:t>
            </a:r>
            <a:r>
              <a:rPr lang="en-US" dirty="0" smtClean="0"/>
              <a:t> comparable with SIS without losing in efficiency</a:t>
            </a:r>
            <a:endParaRPr lang="en-US" dirty="0"/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6531" y="4357676"/>
            <a:ext cx="4325987" cy="158509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21" name="Gruppo 20"/>
          <p:cNvGrpSpPr/>
          <p:nvPr/>
        </p:nvGrpSpPr>
        <p:grpSpPr>
          <a:xfrm>
            <a:off x="4340030" y="923656"/>
            <a:ext cx="4742292" cy="986986"/>
            <a:chOff x="375703" y="1072245"/>
            <a:chExt cx="8372759" cy="860624"/>
          </a:xfrm>
        </p:grpSpPr>
        <p:pic>
          <p:nvPicPr>
            <p:cNvPr id="22" name="Picture 2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375703" y="1072245"/>
              <a:ext cx="8372759" cy="86062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3" name="Rettangolo 22"/>
            <p:cNvSpPr/>
            <p:nvPr/>
          </p:nvSpPr>
          <p:spPr>
            <a:xfrm>
              <a:off x="467544" y="1212792"/>
              <a:ext cx="504056" cy="576064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ttangolo 23"/>
            <p:cNvSpPr/>
            <p:nvPr/>
          </p:nvSpPr>
          <p:spPr>
            <a:xfrm>
              <a:off x="2352901" y="1072247"/>
              <a:ext cx="2808312" cy="808128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ttangolo 24"/>
            <p:cNvSpPr/>
            <p:nvPr/>
          </p:nvSpPr>
          <p:spPr>
            <a:xfrm>
              <a:off x="5870421" y="1277144"/>
              <a:ext cx="2808312" cy="511712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itolo 1"/>
          <p:cNvSpPr txBox="1">
            <a:spLocks/>
          </p:cNvSpPr>
          <p:nvPr/>
        </p:nvSpPr>
        <p:spPr>
          <a:xfrm>
            <a:off x="3759013" y="2567625"/>
            <a:ext cx="2541179" cy="380112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400" dirty="0" smtClean="0">
                <a:solidFill>
                  <a:srgbClr val="C00000"/>
                </a:solidFill>
              </a:rPr>
              <a:t>2) Puller optimization</a:t>
            </a:r>
          </a:p>
        </p:txBody>
      </p:sp>
      <p:sp>
        <p:nvSpPr>
          <p:cNvPr id="26" name="CasellaDiTesto 25"/>
          <p:cNvSpPr txBox="1"/>
          <p:nvPr/>
        </p:nvSpPr>
        <p:spPr>
          <a:xfrm>
            <a:off x="3792504" y="1916832"/>
            <a:ext cx="1619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C00000"/>
                </a:solidFill>
              </a:rPr>
              <a:t>Source:</a:t>
            </a:r>
          </a:p>
          <a:p>
            <a:pPr algn="ctr"/>
            <a:r>
              <a:rPr lang="en-US" sz="1200" dirty="0" smtClean="0"/>
              <a:t>PIS</a:t>
            </a:r>
          </a:p>
          <a:p>
            <a:pPr algn="ctr"/>
            <a:r>
              <a:rPr lang="en-US" sz="1200" dirty="0" smtClean="0"/>
              <a:t>SIS (and LIS)</a:t>
            </a:r>
            <a:endParaRPr lang="en-US" sz="1200" dirty="0"/>
          </a:p>
        </p:txBody>
      </p:sp>
      <p:sp>
        <p:nvSpPr>
          <p:cNvPr id="27" name="CasellaDiTesto 26"/>
          <p:cNvSpPr txBox="1"/>
          <p:nvPr/>
        </p:nvSpPr>
        <p:spPr>
          <a:xfrm>
            <a:off x="4371914" y="1875220"/>
            <a:ext cx="37040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 smtClean="0">
                <a:solidFill>
                  <a:srgbClr val="C00000"/>
                </a:solidFill>
              </a:rPr>
              <a:t>Quadrupoles</a:t>
            </a:r>
            <a:r>
              <a:rPr lang="en-US" sz="1200" b="1" dirty="0" smtClean="0">
                <a:solidFill>
                  <a:srgbClr val="C00000"/>
                </a:solidFill>
              </a:rPr>
              <a:t>:</a:t>
            </a:r>
          </a:p>
          <a:p>
            <a:pPr algn="ctr"/>
            <a:r>
              <a:rPr lang="en-US" sz="1200" dirty="0"/>
              <a:t>SIS (and LIS</a:t>
            </a:r>
            <a:r>
              <a:rPr lang="en-US" sz="1200" dirty="0" smtClean="0"/>
              <a:t>)</a:t>
            </a:r>
          </a:p>
          <a:p>
            <a:pPr algn="ctr"/>
            <a:r>
              <a:rPr lang="en-US" sz="1200" dirty="0" smtClean="0"/>
              <a:t>PIS (presence of non-linear effects)</a:t>
            </a:r>
          </a:p>
        </p:txBody>
      </p:sp>
      <p:sp>
        <p:nvSpPr>
          <p:cNvPr id="28" name="CasellaDiTesto 27"/>
          <p:cNvSpPr txBox="1"/>
          <p:nvPr/>
        </p:nvSpPr>
        <p:spPr>
          <a:xfrm>
            <a:off x="7364101" y="1918573"/>
            <a:ext cx="1877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C00000"/>
                </a:solidFill>
              </a:rPr>
              <a:t>Wien Filter:</a:t>
            </a:r>
          </a:p>
          <a:p>
            <a:pPr algn="ctr"/>
            <a:r>
              <a:rPr lang="en-US" sz="1200" dirty="0" smtClean="0"/>
              <a:t>Mass resolution Transport </a:t>
            </a:r>
            <a:r>
              <a:rPr lang="en-US" sz="1200" dirty="0"/>
              <a:t>efficiency</a:t>
            </a:r>
          </a:p>
        </p:txBody>
      </p:sp>
      <p:sp>
        <p:nvSpPr>
          <p:cNvPr id="32" name="Rettangolo 31"/>
          <p:cNvSpPr/>
          <p:nvPr/>
        </p:nvSpPr>
        <p:spPr>
          <a:xfrm>
            <a:off x="8293985" y="6399064"/>
            <a:ext cx="688533" cy="30777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sz="1400" dirty="0" smtClean="0">
                <a:solidFill>
                  <a:srgbClr val="C00000"/>
                </a:solidFill>
              </a:rPr>
              <a:t>WG-05</a:t>
            </a:r>
            <a:endParaRPr lang="en-US" sz="1400" dirty="0"/>
          </a:p>
        </p:txBody>
      </p:sp>
      <p:sp>
        <p:nvSpPr>
          <p:cNvPr id="29" name="CasellaDiTesto 28"/>
          <p:cNvSpPr txBox="1"/>
          <p:nvPr/>
        </p:nvSpPr>
        <p:spPr>
          <a:xfrm>
            <a:off x="1540665" y="505900"/>
            <a:ext cx="6067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Optimization of FE optics in order increase the RIB transport  </a:t>
            </a:r>
            <a:endParaRPr lang="it-IT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57" y="4328248"/>
            <a:ext cx="4249280" cy="161452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1" name="Titolo 1"/>
          <p:cNvSpPr txBox="1">
            <a:spLocks/>
          </p:cNvSpPr>
          <p:nvPr/>
        </p:nvSpPr>
        <p:spPr>
          <a:xfrm>
            <a:off x="1830735" y="921767"/>
            <a:ext cx="2541179" cy="376523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400" dirty="0" smtClean="0">
                <a:solidFill>
                  <a:srgbClr val="C00000"/>
                </a:solidFill>
              </a:rPr>
              <a:t>1) Anode optimization</a:t>
            </a:r>
          </a:p>
        </p:txBody>
      </p:sp>
      <p:sp>
        <p:nvSpPr>
          <p:cNvPr id="33" name="Titolo 1"/>
          <p:cNvSpPr txBox="1">
            <a:spLocks/>
          </p:cNvSpPr>
          <p:nvPr/>
        </p:nvSpPr>
        <p:spPr>
          <a:xfrm>
            <a:off x="-44788" y="4427261"/>
            <a:ext cx="2541179" cy="380112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400" dirty="0" smtClean="0">
                <a:solidFill>
                  <a:srgbClr val="C00000"/>
                </a:solidFill>
              </a:rPr>
              <a:t>Old configuration</a:t>
            </a:r>
          </a:p>
        </p:txBody>
      </p:sp>
      <p:sp>
        <p:nvSpPr>
          <p:cNvPr id="34" name="Titolo 1"/>
          <p:cNvSpPr txBox="1">
            <a:spLocks/>
          </p:cNvSpPr>
          <p:nvPr/>
        </p:nvSpPr>
        <p:spPr>
          <a:xfrm>
            <a:off x="4189316" y="4430601"/>
            <a:ext cx="2541179" cy="380112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sz="1400" dirty="0" smtClean="0">
                <a:solidFill>
                  <a:srgbClr val="C00000"/>
                </a:solidFill>
              </a:rPr>
              <a:t>New configuration</a:t>
            </a:r>
          </a:p>
        </p:txBody>
      </p:sp>
    </p:spTree>
    <p:extLst>
      <p:ext uri="{BB962C8B-B14F-4D97-AF65-F5344CB8AC3E}">
        <p14:creationId xmlns:p14="http://schemas.microsoft.com/office/powerpoint/2010/main" val="6467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55576" y="55304"/>
            <a:ext cx="7772400" cy="1470025"/>
          </a:xfrm>
        </p:spPr>
        <p:txBody>
          <a:bodyPr/>
          <a:lstStyle/>
          <a:p>
            <a:r>
              <a:rPr 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cs typeface="Arial" panose="020B0604020202020204" pitchFamily="34" charset="0"/>
              </a:rPr>
              <a:t>Front End:  design for On-line version </a:t>
            </a:r>
            <a:r>
              <a:rPr lang="en-US" sz="1800" dirty="0" smtClean="0">
                <a:solidFill>
                  <a:schemeClr val="accent1"/>
                </a:solidFill>
              </a:rPr>
              <a:t>3/5</a:t>
            </a:r>
            <a:r>
              <a:rPr kumimoji="1" lang="en-US" sz="2800" dirty="0">
                <a:solidFill>
                  <a:schemeClr val="accent1"/>
                </a:solidFill>
              </a:rPr>
              <a:t/>
            </a:r>
            <a:br>
              <a:rPr kumimoji="1" lang="en-US" sz="2800" dirty="0">
                <a:solidFill>
                  <a:schemeClr val="accent1"/>
                </a:solidFill>
              </a:rPr>
            </a:br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RAD-HARD version</a:t>
            </a:r>
            <a:r>
              <a:rPr lang="en-US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800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8293985" y="6399064"/>
            <a:ext cx="688533" cy="30777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sz="1400" dirty="0" smtClean="0">
                <a:solidFill>
                  <a:srgbClr val="C00000"/>
                </a:solidFill>
              </a:rPr>
              <a:t>WG-05</a:t>
            </a:r>
            <a:endParaRPr lang="en-US" sz="1400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1224136"/>
            <a:ext cx="6208079" cy="4797152"/>
          </a:xfrm>
          <a:prstGeom prst="rect">
            <a:avLst/>
          </a:prstGeom>
        </p:spPr>
      </p:pic>
      <p:pic>
        <p:nvPicPr>
          <p:cNvPr id="30" name="Immagine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9655" y="1224136"/>
            <a:ext cx="6208080" cy="4797152"/>
          </a:xfrm>
          <a:prstGeom prst="rect">
            <a:avLst/>
          </a:prstGeom>
        </p:spPr>
      </p:pic>
      <p:sp>
        <p:nvSpPr>
          <p:cNvPr id="35" name="Rettangolo 34"/>
          <p:cNvSpPr/>
          <p:nvPr/>
        </p:nvSpPr>
        <p:spPr>
          <a:xfrm>
            <a:off x="1353270" y="5350563"/>
            <a:ext cx="13681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Off-line FE</a:t>
            </a:r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it-IT" dirty="0"/>
          </a:p>
        </p:txBody>
      </p:sp>
      <p:sp>
        <p:nvSpPr>
          <p:cNvPr id="36" name="Rettangolo 35"/>
          <p:cNvSpPr/>
          <p:nvPr/>
        </p:nvSpPr>
        <p:spPr>
          <a:xfrm>
            <a:off x="6639619" y="5361169"/>
            <a:ext cx="13681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On-line FE</a:t>
            </a:r>
            <a:endParaRPr lang="it-IT" dirty="0"/>
          </a:p>
        </p:txBody>
      </p:sp>
      <p:sp>
        <p:nvSpPr>
          <p:cNvPr id="3" name="Rettangolo 2"/>
          <p:cNvSpPr/>
          <p:nvPr/>
        </p:nvSpPr>
        <p:spPr>
          <a:xfrm>
            <a:off x="3067526" y="1368151"/>
            <a:ext cx="3664713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NZ" dirty="0" smtClean="0"/>
              <a:t>            Critical material List</a:t>
            </a:r>
          </a:p>
          <a:p>
            <a:pPr algn="ctr"/>
            <a:endParaRPr lang="en-NZ" dirty="0" smtClean="0"/>
          </a:p>
          <a:p>
            <a:r>
              <a:rPr lang="en-NZ" sz="1400" dirty="0" smtClean="0"/>
              <a:t>Teflon with glass fibres     -&gt; alumina</a:t>
            </a:r>
          </a:p>
          <a:p>
            <a:r>
              <a:rPr lang="en-US" sz="1400" dirty="0" smtClean="0"/>
              <a:t>Polyethylene</a:t>
            </a:r>
            <a:r>
              <a:rPr lang="it-IT" sz="1400" dirty="0" smtClean="0"/>
              <a:t>                       -&gt; </a:t>
            </a:r>
            <a:r>
              <a:rPr lang="en-US" sz="1400" dirty="0" smtClean="0"/>
              <a:t>peek</a:t>
            </a:r>
          </a:p>
          <a:p>
            <a:r>
              <a:rPr lang="it-IT" sz="1400" dirty="0" err="1" smtClean="0"/>
              <a:t>Viton</a:t>
            </a:r>
            <a:r>
              <a:rPr lang="it-IT" sz="1400" dirty="0" smtClean="0"/>
              <a:t> O-</a:t>
            </a:r>
            <a:r>
              <a:rPr lang="it-IT" sz="1400" dirty="0" err="1" smtClean="0"/>
              <a:t>rings</a:t>
            </a:r>
            <a:r>
              <a:rPr lang="it-IT" sz="1400" dirty="0" smtClean="0"/>
              <a:t>                      -&gt; EPDM</a:t>
            </a:r>
          </a:p>
          <a:p>
            <a:r>
              <a:rPr lang="it-IT" sz="1400" dirty="0" smtClean="0"/>
              <a:t>Plastic </a:t>
            </a:r>
            <a:r>
              <a:rPr lang="en-US" sz="1400" dirty="0" smtClean="0"/>
              <a:t>cable</a:t>
            </a:r>
            <a:r>
              <a:rPr lang="it-IT" sz="1400" dirty="0" smtClean="0"/>
              <a:t> </a:t>
            </a:r>
            <a:r>
              <a:rPr lang="en-US" sz="1400" dirty="0" smtClean="0"/>
              <a:t>insulator      -&gt; air (close the target)</a:t>
            </a:r>
          </a:p>
          <a:p>
            <a:r>
              <a:rPr lang="en-US" sz="1400" dirty="0" smtClean="0"/>
              <a:t>Normal motors                  -&gt; RAD HARD motors</a:t>
            </a:r>
            <a:endParaRPr lang="en-US" sz="1400" dirty="0"/>
          </a:p>
        </p:txBody>
      </p:sp>
      <p:cxnSp>
        <p:nvCxnSpPr>
          <p:cNvPr id="6" name="Connettore 2 5"/>
          <p:cNvCxnSpPr/>
          <p:nvPr/>
        </p:nvCxnSpPr>
        <p:spPr>
          <a:xfrm>
            <a:off x="5991547" y="2122204"/>
            <a:ext cx="1172741" cy="11901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/>
          <p:nvPr/>
        </p:nvCxnSpPr>
        <p:spPr>
          <a:xfrm>
            <a:off x="5799830" y="2290040"/>
            <a:ext cx="1711306" cy="19038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/>
          <p:cNvCxnSpPr/>
          <p:nvPr/>
        </p:nvCxnSpPr>
        <p:spPr>
          <a:xfrm>
            <a:off x="5824805" y="2545213"/>
            <a:ext cx="1807033" cy="9772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/>
          <p:cNvCxnSpPr/>
          <p:nvPr/>
        </p:nvCxnSpPr>
        <p:spPr>
          <a:xfrm>
            <a:off x="5713368" y="2808312"/>
            <a:ext cx="1531171" cy="953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962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-540568" y="188640"/>
            <a:ext cx="10513168" cy="1470025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Front End: Study on </a:t>
            </a:r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damage </a:t>
            </a:r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smtClean="0">
                <a:solidFill>
                  <a:schemeClr val="accent1"/>
                </a:solidFill>
              </a:rPr>
              <a:t>4/5</a:t>
            </a:r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Use of the LENA (PV) reactor for material testing (collaboration started on June 2014)</a:t>
            </a:r>
            <a:r>
              <a:rPr lang="en-US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800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8293985" y="6399064"/>
            <a:ext cx="688533" cy="30777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sz="1400" dirty="0" smtClean="0">
                <a:solidFill>
                  <a:srgbClr val="C00000"/>
                </a:solidFill>
              </a:rPr>
              <a:t>WG-05</a:t>
            </a:r>
            <a:endParaRPr lang="en-US" sz="1400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018316"/>
            <a:ext cx="6408712" cy="4884142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1115616" y="5949280"/>
            <a:ext cx="67534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Reactor for research TRIGA Mark II (250 kW) – LENA since 1965</a:t>
            </a:r>
            <a:endParaRPr lang="en-US" sz="2000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8178" y="3450780"/>
            <a:ext cx="3035829" cy="243268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8178" y="1045546"/>
            <a:ext cx="3035829" cy="2413467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608637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-396552" y="116633"/>
            <a:ext cx="9865096" cy="864096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Front End: Planning for </a:t>
            </a:r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damage </a:t>
            </a:r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 </a:t>
            </a:r>
            <a:r>
              <a:rPr lang="en-US" sz="1800" dirty="0" smtClean="0">
                <a:solidFill>
                  <a:schemeClr val="accent1"/>
                </a:solidFill>
              </a:rPr>
              <a:t>5/5</a:t>
            </a:r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Preliminary program of Italian collaboration: SPES, LENA, INFNPV, UNIBS</a:t>
            </a:r>
            <a:r>
              <a:rPr lang="en-US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8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800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8293985" y="6399064"/>
            <a:ext cx="688533" cy="30777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sz="1400" dirty="0" smtClean="0">
                <a:solidFill>
                  <a:srgbClr val="C00000"/>
                </a:solidFill>
              </a:rPr>
              <a:t>WG-05</a:t>
            </a:r>
            <a:endParaRPr lang="en-US" sz="1400" dirty="0"/>
          </a:p>
        </p:txBody>
      </p:sp>
      <p:sp>
        <p:nvSpPr>
          <p:cNvPr id="6" name="Rettangolo 5"/>
          <p:cNvSpPr/>
          <p:nvPr/>
        </p:nvSpPr>
        <p:spPr>
          <a:xfrm>
            <a:off x="195500" y="1089146"/>
            <a:ext cx="8803006" cy="524759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sz="2000" dirty="0" smtClean="0"/>
              <a:t>1.  Compilation </a:t>
            </a:r>
            <a:r>
              <a:rPr lang="en-US" sz="2000" dirty="0"/>
              <a:t>of materials </a:t>
            </a:r>
            <a:r>
              <a:rPr lang="en-US" sz="2000" dirty="0" smtClean="0"/>
              <a:t>of </a:t>
            </a:r>
            <a:r>
              <a:rPr lang="en-US" sz="2000" dirty="0"/>
              <a:t>interest for the SPES project to be rad-hard </a:t>
            </a:r>
            <a:r>
              <a:rPr lang="en-US" sz="2000" dirty="0" smtClean="0"/>
              <a:t>tested; </a:t>
            </a:r>
          </a:p>
          <a:p>
            <a:pPr algn="just">
              <a:spcAft>
                <a:spcPts val="600"/>
              </a:spcAft>
            </a:pP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B050"/>
                </a:solidFill>
              </a:rPr>
              <a:t>-&gt;</a:t>
            </a:r>
            <a:r>
              <a:rPr lang="en-US" sz="2000" u="sng" dirty="0" smtClean="0">
                <a:solidFill>
                  <a:srgbClr val="00B050"/>
                </a:solidFill>
              </a:rPr>
              <a:t> working </a:t>
            </a:r>
            <a:r>
              <a:rPr lang="en-US" sz="2000" u="sng" dirty="0">
                <a:solidFill>
                  <a:srgbClr val="00B050"/>
                </a:solidFill>
              </a:rPr>
              <a:t>i</a:t>
            </a:r>
            <a:r>
              <a:rPr lang="en-US" sz="2000" u="sng" dirty="0" smtClean="0">
                <a:solidFill>
                  <a:srgbClr val="00B050"/>
                </a:solidFill>
              </a:rPr>
              <a:t>n progress</a:t>
            </a:r>
          </a:p>
          <a:p>
            <a:pPr algn="just">
              <a:spcAft>
                <a:spcPts val="600"/>
              </a:spcAft>
            </a:pPr>
            <a:r>
              <a:rPr lang="en-US" sz="2000" dirty="0" smtClean="0">
                <a:solidFill>
                  <a:srgbClr val="C00000"/>
                </a:solidFill>
              </a:rPr>
              <a:t>2.  Evaluation </a:t>
            </a:r>
            <a:r>
              <a:rPr lang="en-US" sz="2000" dirty="0">
                <a:solidFill>
                  <a:srgbClr val="C00000"/>
                </a:solidFill>
              </a:rPr>
              <a:t>by MCNPX, FLUKA codes </a:t>
            </a:r>
            <a:r>
              <a:rPr lang="en-US" sz="2000" dirty="0" smtClean="0">
                <a:solidFill>
                  <a:srgbClr val="C00000"/>
                </a:solidFill>
              </a:rPr>
              <a:t>of </a:t>
            </a:r>
            <a:r>
              <a:rPr lang="en-US" sz="2000" dirty="0">
                <a:solidFill>
                  <a:srgbClr val="C00000"/>
                </a:solidFill>
              </a:rPr>
              <a:t>the radiation fields and cumulated dose expected on the critical </a:t>
            </a:r>
            <a:r>
              <a:rPr lang="en-US" sz="2000" dirty="0" smtClean="0">
                <a:solidFill>
                  <a:srgbClr val="C00000"/>
                </a:solidFill>
              </a:rPr>
              <a:t>components inside the ISOL bunker </a:t>
            </a:r>
            <a:r>
              <a:rPr lang="en-US" sz="2000" dirty="0" smtClean="0">
                <a:solidFill>
                  <a:srgbClr val="00B050"/>
                </a:solidFill>
              </a:rPr>
              <a:t>-&gt; </a:t>
            </a:r>
            <a:r>
              <a:rPr lang="en-US" sz="2000" u="sng" dirty="0">
                <a:solidFill>
                  <a:srgbClr val="00B050"/>
                </a:solidFill>
              </a:rPr>
              <a:t>working in </a:t>
            </a:r>
            <a:r>
              <a:rPr lang="en-US" sz="2000" u="sng" dirty="0" smtClean="0">
                <a:solidFill>
                  <a:srgbClr val="00B050"/>
                </a:solidFill>
              </a:rPr>
              <a:t>progress</a:t>
            </a:r>
            <a:endParaRPr lang="en-US" sz="2000" dirty="0">
              <a:solidFill>
                <a:srgbClr val="00B050"/>
              </a:solidFill>
            </a:endParaRPr>
          </a:p>
          <a:p>
            <a:pPr algn="just">
              <a:spcAft>
                <a:spcPts val="600"/>
              </a:spcAft>
            </a:pPr>
            <a:r>
              <a:rPr lang="en-US" sz="2000" dirty="0" smtClean="0"/>
              <a:t>3.  Characterization </a:t>
            </a:r>
            <a:r>
              <a:rPr lang="en-US" sz="2000" dirty="0"/>
              <a:t>of the obtainable radiation fields </a:t>
            </a:r>
            <a:r>
              <a:rPr lang="en-US" sz="2000" dirty="0" smtClean="0"/>
              <a:t>in the </a:t>
            </a:r>
            <a:r>
              <a:rPr lang="en-US" sz="2000" dirty="0"/>
              <a:t>TRIGA Mark II </a:t>
            </a:r>
            <a:r>
              <a:rPr lang="en-US" sz="2000" dirty="0" smtClean="0"/>
              <a:t>in </a:t>
            </a:r>
            <a:r>
              <a:rPr lang="en-US" sz="2000" dirty="0"/>
              <a:t>order to reproduce as close as </a:t>
            </a:r>
            <a:r>
              <a:rPr lang="en-US" sz="2000" dirty="0" smtClean="0"/>
              <a:t>possible the expected inside the SPES bunker. </a:t>
            </a:r>
            <a:r>
              <a:rPr lang="en-US" sz="2000" dirty="0" smtClean="0">
                <a:solidFill>
                  <a:srgbClr val="00B050"/>
                </a:solidFill>
              </a:rPr>
              <a:t>-&gt;  </a:t>
            </a:r>
            <a:r>
              <a:rPr lang="en-US" sz="2000" u="sng" dirty="0" smtClean="0">
                <a:solidFill>
                  <a:srgbClr val="00B050"/>
                </a:solidFill>
              </a:rPr>
              <a:t>early 2015</a:t>
            </a:r>
            <a:endParaRPr lang="en-US" sz="2000" dirty="0">
              <a:solidFill>
                <a:srgbClr val="00B050"/>
              </a:solidFill>
            </a:endParaRPr>
          </a:p>
          <a:p>
            <a:pPr algn="just">
              <a:spcAft>
                <a:spcPts val="600"/>
              </a:spcAft>
            </a:pPr>
            <a:r>
              <a:rPr lang="en-US" sz="2000" dirty="0"/>
              <a:t>4. </a:t>
            </a:r>
            <a:r>
              <a:rPr lang="en-US" sz="2000" dirty="0" smtClean="0">
                <a:solidFill>
                  <a:srgbClr val="C00000"/>
                </a:solidFill>
              </a:rPr>
              <a:t> </a:t>
            </a:r>
            <a:r>
              <a:rPr lang="en-US" sz="2000" dirty="0">
                <a:solidFill>
                  <a:srgbClr val="C00000"/>
                </a:solidFill>
              </a:rPr>
              <a:t>Planning of irradiation campaigns at L.E.N.A. reactor on </a:t>
            </a:r>
            <a:r>
              <a:rPr lang="en-US" sz="2000" dirty="0" smtClean="0">
                <a:solidFill>
                  <a:srgbClr val="C00000"/>
                </a:solidFill>
              </a:rPr>
              <a:t>sample of SPES critical materials. </a:t>
            </a:r>
            <a:r>
              <a:rPr lang="en-US" sz="2000" dirty="0" smtClean="0"/>
              <a:t>. </a:t>
            </a:r>
            <a:r>
              <a:rPr lang="en-US" sz="2000" dirty="0">
                <a:solidFill>
                  <a:srgbClr val="00B050"/>
                </a:solidFill>
              </a:rPr>
              <a:t>-&gt;  </a:t>
            </a:r>
            <a:r>
              <a:rPr lang="en-US" sz="2000" u="sng" dirty="0">
                <a:solidFill>
                  <a:srgbClr val="00B050"/>
                </a:solidFill>
              </a:rPr>
              <a:t>early 2015</a:t>
            </a:r>
            <a:endParaRPr lang="en-US" sz="2000" dirty="0">
              <a:solidFill>
                <a:srgbClr val="00B050"/>
              </a:solidFill>
            </a:endParaRPr>
          </a:p>
          <a:p>
            <a:pPr algn="just">
              <a:spcAft>
                <a:spcPts val="600"/>
              </a:spcAft>
            </a:pPr>
            <a:r>
              <a:rPr lang="en-US" sz="2000" dirty="0" smtClean="0"/>
              <a:t>5. Tests </a:t>
            </a:r>
            <a:r>
              <a:rPr lang="en-US" sz="2000" dirty="0"/>
              <a:t>on irradiated samples physical and operational properties of materials </a:t>
            </a:r>
            <a:r>
              <a:rPr lang="en-US" sz="2000" dirty="0" smtClean="0"/>
              <a:t> </a:t>
            </a:r>
            <a:r>
              <a:rPr lang="en-US" sz="2000" dirty="0"/>
              <a:t>corresponding to </a:t>
            </a:r>
            <a:r>
              <a:rPr lang="en-US" sz="2000" dirty="0" smtClean="0"/>
              <a:t>different levels </a:t>
            </a:r>
            <a:r>
              <a:rPr lang="en-US" sz="2000" dirty="0"/>
              <a:t>of irradiated dose</a:t>
            </a:r>
            <a:r>
              <a:rPr lang="en-US" sz="2000" dirty="0" smtClean="0"/>
              <a:t>; </a:t>
            </a:r>
            <a:r>
              <a:rPr lang="en-US" sz="2000" dirty="0"/>
              <a:t>. </a:t>
            </a:r>
            <a:r>
              <a:rPr lang="en-US" sz="2000" dirty="0">
                <a:solidFill>
                  <a:srgbClr val="00B050"/>
                </a:solidFill>
              </a:rPr>
              <a:t>-&gt;</a:t>
            </a:r>
            <a:r>
              <a:rPr lang="en-US" sz="2000" u="sng" dirty="0">
                <a:solidFill>
                  <a:srgbClr val="00B050"/>
                </a:solidFill>
              </a:rPr>
              <a:t> </a:t>
            </a:r>
            <a:r>
              <a:rPr lang="en-US" sz="2000" u="sng" dirty="0" smtClean="0">
                <a:solidFill>
                  <a:srgbClr val="00B050"/>
                </a:solidFill>
              </a:rPr>
              <a:t>late 2015</a:t>
            </a:r>
            <a:endParaRPr lang="en-US" sz="2000" dirty="0">
              <a:solidFill>
                <a:srgbClr val="00B050"/>
              </a:solidFill>
            </a:endParaRPr>
          </a:p>
          <a:p>
            <a:pPr algn="just">
              <a:spcAft>
                <a:spcPts val="600"/>
              </a:spcAft>
            </a:pPr>
            <a:r>
              <a:rPr lang="en-US" sz="2000" dirty="0" smtClean="0">
                <a:solidFill>
                  <a:srgbClr val="C00000"/>
                </a:solidFill>
              </a:rPr>
              <a:t>6.  </a:t>
            </a:r>
            <a:r>
              <a:rPr lang="en-US" sz="2000" dirty="0">
                <a:solidFill>
                  <a:srgbClr val="C00000"/>
                </a:solidFill>
              </a:rPr>
              <a:t>P</a:t>
            </a:r>
            <a:r>
              <a:rPr lang="en-US" sz="2000" dirty="0" smtClean="0">
                <a:solidFill>
                  <a:srgbClr val="C00000"/>
                </a:solidFill>
              </a:rPr>
              <a:t>ost-irradiation </a:t>
            </a:r>
            <a:r>
              <a:rPr lang="en-US" sz="2000" dirty="0">
                <a:solidFill>
                  <a:srgbClr val="C00000"/>
                </a:solidFill>
              </a:rPr>
              <a:t>study </a:t>
            </a:r>
            <a:r>
              <a:rPr lang="en-US" sz="2000" dirty="0" smtClean="0">
                <a:solidFill>
                  <a:srgbClr val="C00000"/>
                </a:solidFill>
              </a:rPr>
              <a:t>of irradiated samples in order to evaluate the radiation </a:t>
            </a:r>
            <a:r>
              <a:rPr lang="en-US" sz="2000" dirty="0">
                <a:solidFill>
                  <a:srgbClr val="C00000"/>
                </a:solidFill>
              </a:rPr>
              <a:t>damage </a:t>
            </a:r>
            <a:r>
              <a:rPr lang="en-US" sz="2000" dirty="0" smtClean="0">
                <a:solidFill>
                  <a:srgbClr val="C00000"/>
                </a:solidFill>
              </a:rPr>
              <a:t>(</a:t>
            </a:r>
            <a:r>
              <a:rPr lang="en-US" sz="2000" dirty="0">
                <a:solidFill>
                  <a:srgbClr val="C00000"/>
                </a:solidFill>
              </a:rPr>
              <a:t>mainly </a:t>
            </a:r>
            <a:r>
              <a:rPr lang="en-US" sz="2000" dirty="0" smtClean="0">
                <a:solidFill>
                  <a:srgbClr val="C00000"/>
                </a:solidFill>
              </a:rPr>
              <a:t>for polymers</a:t>
            </a:r>
            <a:r>
              <a:rPr lang="en-US" sz="2000" dirty="0">
                <a:solidFill>
                  <a:srgbClr val="C00000"/>
                </a:solidFill>
              </a:rPr>
              <a:t>). </a:t>
            </a:r>
            <a:r>
              <a:rPr lang="en-US" sz="2000" dirty="0"/>
              <a:t>. </a:t>
            </a:r>
            <a:r>
              <a:rPr lang="en-US" sz="2000" dirty="0">
                <a:solidFill>
                  <a:srgbClr val="00B050"/>
                </a:solidFill>
              </a:rPr>
              <a:t>-&gt; </a:t>
            </a:r>
            <a:r>
              <a:rPr lang="en-US" sz="2000" u="sng" dirty="0">
                <a:solidFill>
                  <a:srgbClr val="00B050"/>
                </a:solidFill>
              </a:rPr>
              <a:t> </a:t>
            </a:r>
            <a:r>
              <a:rPr lang="en-US" sz="2000" u="sng" dirty="0" smtClean="0">
                <a:solidFill>
                  <a:srgbClr val="00B050"/>
                </a:solidFill>
              </a:rPr>
              <a:t>late 2015</a:t>
            </a:r>
          </a:p>
          <a:p>
            <a:pPr algn="just"/>
            <a:endParaRPr lang="en-US" sz="2000" u="sng" dirty="0">
              <a:solidFill>
                <a:srgbClr val="92D050"/>
              </a:solidFill>
            </a:endParaRPr>
          </a:p>
          <a:p>
            <a:pPr algn="just"/>
            <a:r>
              <a:rPr lang="en-US" sz="2000" dirty="0" smtClean="0">
                <a:solidFill>
                  <a:srgbClr val="00B050"/>
                </a:solidFill>
              </a:rPr>
              <a:t>  </a:t>
            </a:r>
            <a:r>
              <a:rPr lang="en-US" sz="2000" b="1" u="sng" dirty="0" smtClean="0">
                <a:solidFill>
                  <a:srgbClr val="00B050"/>
                </a:solidFill>
              </a:rPr>
              <a:t>Possibility to extend the collaboration with external partners (Is fully welcome!) </a:t>
            </a:r>
            <a:endParaRPr lang="it-IT" sz="2000" b="1" u="sng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234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 Box 13"/>
          <p:cNvSpPr txBox="1">
            <a:spLocks noChangeArrowheads="1"/>
          </p:cNvSpPr>
          <p:nvPr/>
        </p:nvSpPr>
        <p:spPr bwMode="auto">
          <a:xfrm>
            <a:off x="1115616" y="12163"/>
            <a:ext cx="65166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kumimoji="1" lang="it-IT" sz="3200" dirty="0" smtClean="0">
                <a:solidFill>
                  <a:schemeClr val="accent1"/>
                </a:solidFill>
                <a:latin typeface="+mj-lt"/>
              </a:rPr>
              <a:t>The RIB production area </a:t>
            </a:r>
            <a:r>
              <a:rPr kumimoji="1" lang="en-US" sz="3200" dirty="0" smtClean="0">
                <a:solidFill>
                  <a:schemeClr val="accent1"/>
                </a:solidFill>
                <a:latin typeface="+mj-lt"/>
              </a:rPr>
              <a:t>overview</a:t>
            </a:r>
          </a:p>
        </p:txBody>
      </p:sp>
      <p:pic>
        <p:nvPicPr>
          <p:cNvPr id="10" name="Immagin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3" y="2218733"/>
            <a:ext cx="9144000" cy="255781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33" y="696092"/>
            <a:ext cx="6495215" cy="246550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4" name="Immagin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3623" y="2415577"/>
            <a:ext cx="4897536" cy="389374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5" name="Immagin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9" y="3154836"/>
            <a:ext cx="4228614" cy="315111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grpSp>
        <p:nvGrpSpPr>
          <p:cNvPr id="17" name="Gruppo 16"/>
          <p:cNvGrpSpPr/>
          <p:nvPr/>
        </p:nvGrpSpPr>
        <p:grpSpPr>
          <a:xfrm>
            <a:off x="1979712" y="689328"/>
            <a:ext cx="7569116" cy="5280872"/>
            <a:chOff x="2011218" y="675459"/>
            <a:chExt cx="7569116" cy="5280872"/>
          </a:xfrm>
        </p:grpSpPr>
        <p:pic>
          <p:nvPicPr>
            <p:cNvPr id="16" name="Immagine 15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11218" y="675459"/>
              <a:ext cx="7164288" cy="4377970"/>
            </a:xfrm>
            <a:prstGeom prst="rect">
              <a:avLst/>
            </a:prstGeom>
          </p:spPr>
        </p:pic>
        <p:pic>
          <p:nvPicPr>
            <p:cNvPr id="37" name="Immagine 36" descr="fig_02.jpg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44372" y="3789876"/>
              <a:ext cx="2731134" cy="2166455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sp>
          <p:nvSpPr>
            <p:cNvPr id="38" name="Text Box 13"/>
            <p:cNvSpPr txBox="1">
              <a:spLocks noChangeArrowheads="1"/>
            </p:cNvSpPr>
            <p:nvPr/>
          </p:nvSpPr>
          <p:spPr bwMode="auto">
            <a:xfrm>
              <a:off x="5319673" y="2071300"/>
              <a:ext cx="1468581" cy="280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91281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91281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91281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91281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91281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kumimoji="1" lang="it-IT" sz="1200" dirty="0" smtClean="0">
                  <a:solidFill>
                    <a:srgbClr val="C00000"/>
                  </a:solidFill>
                </a:rPr>
                <a:t>Front end</a:t>
              </a:r>
              <a:endParaRPr kumimoji="1" lang="en-US" sz="1200" dirty="0" smtClean="0">
                <a:solidFill>
                  <a:srgbClr val="C00000"/>
                </a:solidFill>
              </a:endParaRPr>
            </a:p>
          </p:txBody>
        </p:sp>
        <p:sp>
          <p:nvSpPr>
            <p:cNvPr id="39" name="Text Box 13"/>
            <p:cNvSpPr txBox="1">
              <a:spLocks noChangeArrowheads="1"/>
            </p:cNvSpPr>
            <p:nvPr/>
          </p:nvSpPr>
          <p:spPr bwMode="auto">
            <a:xfrm>
              <a:off x="5434649" y="2743406"/>
              <a:ext cx="1468581" cy="280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91281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91281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91281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91281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91281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kumimoji="1" lang="it-IT" sz="1200" dirty="0" err="1" smtClean="0">
                  <a:solidFill>
                    <a:srgbClr val="C00000"/>
                  </a:solidFill>
                </a:rPr>
                <a:t>Wien</a:t>
              </a:r>
              <a:r>
                <a:rPr kumimoji="1" lang="it-IT" sz="1200" dirty="0" smtClean="0">
                  <a:solidFill>
                    <a:srgbClr val="C00000"/>
                  </a:solidFill>
                </a:rPr>
                <a:t> </a:t>
              </a:r>
              <a:r>
                <a:rPr kumimoji="1" lang="it-IT" sz="1200" dirty="0" err="1" smtClean="0">
                  <a:solidFill>
                    <a:srgbClr val="C00000"/>
                  </a:solidFill>
                </a:rPr>
                <a:t>Filter</a:t>
              </a:r>
              <a:endParaRPr kumimoji="1" lang="en-US" sz="1200" dirty="0" smtClean="0">
                <a:solidFill>
                  <a:srgbClr val="C00000"/>
                </a:solidFill>
              </a:endParaRPr>
            </a:p>
          </p:txBody>
        </p:sp>
        <p:sp>
          <p:nvSpPr>
            <p:cNvPr id="43" name="Text Box 13"/>
            <p:cNvSpPr txBox="1">
              <a:spLocks noChangeArrowheads="1"/>
            </p:cNvSpPr>
            <p:nvPr/>
          </p:nvSpPr>
          <p:spPr bwMode="auto">
            <a:xfrm>
              <a:off x="4502093" y="1255582"/>
              <a:ext cx="3333691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91281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91281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91281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91281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91281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kumimoji="1" lang="it-IT" sz="2000" u="sng" dirty="0" smtClean="0">
                  <a:solidFill>
                    <a:srgbClr val="C00000"/>
                  </a:solidFill>
                </a:rPr>
                <a:t>RIB Production area</a:t>
              </a:r>
              <a:endParaRPr kumimoji="1" lang="en-US" sz="2000" u="sng" dirty="0" smtClean="0">
                <a:solidFill>
                  <a:srgbClr val="C00000"/>
                </a:solidFill>
              </a:endParaRPr>
            </a:p>
          </p:txBody>
        </p:sp>
        <p:sp>
          <p:nvSpPr>
            <p:cNvPr id="44" name="Text Box 13"/>
            <p:cNvSpPr txBox="1">
              <a:spLocks noChangeArrowheads="1"/>
            </p:cNvSpPr>
            <p:nvPr/>
          </p:nvSpPr>
          <p:spPr bwMode="auto">
            <a:xfrm>
              <a:off x="2322113" y="1241497"/>
              <a:ext cx="2753317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defTabSz="91281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91281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91281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91281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91281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kumimoji="1" lang="it-IT" sz="2000" u="sng" dirty="0" smtClean="0">
                  <a:solidFill>
                    <a:srgbClr val="FFC000"/>
                  </a:solidFill>
                </a:rPr>
                <a:t>Handling area</a:t>
              </a:r>
              <a:endParaRPr kumimoji="1" lang="en-US" sz="2000" u="sng" dirty="0" smtClean="0">
                <a:solidFill>
                  <a:srgbClr val="FFC000"/>
                </a:solidFill>
              </a:endParaRPr>
            </a:p>
          </p:txBody>
        </p:sp>
        <p:sp>
          <p:nvSpPr>
            <p:cNvPr id="45" name="Text Box 13"/>
            <p:cNvSpPr txBox="1">
              <a:spLocks noChangeArrowheads="1"/>
            </p:cNvSpPr>
            <p:nvPr/>
          </p:nvSpPr>
          <p:spPr bwMode="auto">
            <a:xfrm>
              <a:off x="2973885" y="3991510"/>
              <a:ext cx="2083008" cy="3112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91281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91281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91281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91281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91281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kumimoji="1" lang="it-IT" sz="1400" u="sng" dirty="0" err="1" smtClean="0">
                  <a:solidFill>
                    <a:srgbClr val="FFC000"/>
                  </a:solidFill>
                </a:rPr>
                <a:t>Chamber</a:t>
              </a:r>
              <a:r>
                <a:rPr kumimoji="1" lang="it-IT" sz="1400" u="sng" dirty="0" smtClean="0">
                  <a:solidFill>
                    <a:srgbClr val="FFC000"/>
                  </a:solidFill>
                </a:rPr>
                <a:t> </a:t>
              </a:r>
              <a:r>
                <a:rPr kumimoji="1" lang="it-IT" sz="1400" u="sng" dirty="0" err="1" smtClean="0">
                  <a:solidFill>
                    <a:srgbClr val="FFC000"/>
                  </a:solidFill>
                </a:rPr>
                <a:t>unit</a:t>
              </a:r>
              <a:r>
                <a:rPr kumimoji="1" lang="it-IT" sz="1400" u="sng" dirty="0" smtClean="0">
                  <a:solidFill>
                    <a:srgbClr val="FFC000"/>
                  </a:solidFill>
                </a:rPr>
                <a:t> </a:t>
              </a:r>
              <a:r>
                <a:rPr kumimoji="1" lang="it-IT" sz="1400" u="sng" dirty="0" err="1" smtClean="0">
                  <a:solidFill>
                    <a:srgbClr val="FFC000"/>
                  </a:solidFill>
                </a:rPr>
                <a:t>storage</a:t>
              </a:r>
              <a:endParaRPr kumimoji="1" lang="en-US" sz="1400" u="sng" dirty="0" smtClean="0">
                <a:solidFill>
                  <a:srgbClr val="FFC000"/>
                </a:solidFill>
              </a:endParaRPr>
            </a:p>
          </p:txBody>
        </p:sp>
        <p:sp>
          <p:nvSpPr>
            <p:cNvPr id="50" name="Ovale 49"/>
            <p:cNvSpPr/>
            <p:nvPr/>
          </p:nvSpPr>
          <p:spPr>
            <a:xfrm>
              <a:off x="2455310" y="1793175"/>
              <a:ext cx="2620120" cy="3068657"/>
            </a:xfrm>
            <a:prstGeom prst="ellipse">
              <a:avLst/>
            </a:prstGeom>
            <a:noFill/>
            <a:ln w="127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>
                <a:solidFill>
                  <a:srgbClr val="C00000"/>
                </a:solidFill>
              </a:endParaRPr>
            </a:p>
          </p:txBody>
        </p:sp>
        <p:sp>
          <p:nvSpPr>
            <p:cNvPr id="52" name="Ovale 51"/>
            <p:cNvSpPr/>
            <p:nvPr/>
          </p:nvSpPr>
          <p:spPr>
            <a:xfrm>
              <a:off x="5059167" y="1601578"/>
              <a:ext cx="2302350" cy="2010708"/>
            </a:xfrm>
            <a:prstGeom prst="ellipse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>
                <a:solidFill>
                  <a:srgbClr val="C00000"/>
                </a:solidFill>
              </a:endParaRPr>
            </a:p>
          </p:txBody>
        </p:sp>
        <p:sp>
          <p:nvSpPr>
            <p:cNvPr id="53" name="Text Box 13"/>
            <p:cNvSpPr txBox="1">
              <a:spLocks noChangeArrowheads="1"/>
            </p:cNvSpPr>
            <p:nvPr/>
          </p:nvSpPr>
          <p:spPr bwMode="auto">
            <a:xfrm>
              <a:off x="3386653" y="2047506"/>
              <a:ext cx="1705659" cy="638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91281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91281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91281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91281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91281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kumimoji="1" lang="en-ZA" sz="1400" u="sng" dirty="0" smtClean="0">
                  <a:solidFill>
                    <a:srgbClr val="FFC000"/>
                  </a:solidFill>
                </a:rPr>
                <a:t>AGV </a:t>
              </a:r>
            </a:p>
            <a:p>
              <a:pPr algn="ctr">
                <a:spcBef>
                  <a:spcPct val="50000"/>
                </a:spcBef>
              </a:pPr>
              <a:r>
                <a:rPr kumimoji="1" lang="en-ZA" sz="1400" u="sng" dirty="0" smtClean="0">
                  <a:solidFill>
                    <a:srgbClr val="FFC000"/>
                  </a:solidFill>
                </a:rPr>
                <a:t>Transition area</a:t>
              </a:r>
            </a:p>
          </p:txBody>
        </p:sp>
        <p:sp>
          <p:nvSpPr>
            <p:cNvPr id="54" name="Text Box 13"/>
            <p:cNvSpPr txBox="1">
              <a:spLocks noChangeArrowheads="1"/>
            </p:cNvSpPr>
            <p:nvPr/>
          </p:nvSpPr>
          <p:spPr bwMode="auto">
            <a:xfrm>
              <a:off x="7497326" y="2057927"/>
              <a:ext cx="208300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912813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912813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912813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912813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912813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kumimoji="1" lang="it-IT" sz="1200" u="sng" dirty="0" smtClean="0">
                  <a:solidFill>
                    <a:schemeClr val="bg1"/>
                  </a:solidFill>
                </a:rPr>
                <a:t>90° </a:t>
              </a:r>
              <a:r>
                <a:rPr kumimoji="1" lang="it-IT" sz="1200" u="sng" dirty="0" err="1" smtClean="0">
                  <a:solidFill>
                    <a:schemeClr val="bg1"/>
                  </a:solidFill>
                </a:rPr>
                <a:t>dipole</a:t>
              </a:r>
              <a:endParaRPr kumimoji="1" lang="en-US" sz="1200" u="sng" dirty="0" smtClean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5342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9" name="Straight Connector 85"/>
          <p:cNvCxnSpPr>
            <a:cxnSpLocks noChangeShapeType="1"/>
          </p:cNvCxnSpPr>
          <p:nvPr/>
        </p:nvCxnSpPr>
        <p:spPr bwMode="auto">
          <a:xfrm rot="5400000">
            <a:off x="2008646" y="1208515"/>
            <a:ext cx="474663" cy="157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8" name="Straight Connector 85"/>
          <p:cNvCxnSpPr>
            <a:cxnSpLocks noChangeShapeType="1"/>
          </p:cNvCxnSpPr>
          <p:nvPr/>
        </p:nvCxnSpPr>
        <p:spPr bwMode="auto">
          <a:xfrm rot="5400000">
            <a:off x="3327150" y="1201355"/>
            <a:ext cx="474663" cy="157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" name="TextBox 2"/>
          <p:cNvSpPr txBox="1"/>
          <p:nvPr/>
        </p:nvSpPr>
        <p:spPr>
          <a:xfrm>
            <a:off x="4039784" y="2268075"/>
            <a:ext cx="1557338" cy="892175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it-IT" sz="4000" b="1" dirty="0">
                <a:solidFill>
                  <a:srgbClr val="FF0000"/>
                </a:solidFill>
                <a:latin typeface="Arial Rounded MT Bold" pitchFamily="34" charset="0"/>
              </a:rPr>
              <a:t>S</a:t>
            </a:r>
            <a:r>
              <a:rPr lang="it-IT" sz="4000" b="1" dirty="0">
                <a:solidFill>
                  <a:srgbClr val="7030A0"/>
                </a:solidFill>
                <a:latin typeface="Arial Rounded MT Bold" pitchFamily="34" charset="0"/>
              </a:rPr>
              <a:t>P</a:t>
            </a:r>
            <a:r>
              <a:rPr lang="it-IT" sz="4000" b="1" dirty="0">
                <a:solidFill>
                  <a:srgbClr val="FFC000"/>
                </a:solidFill>
                <a:latin typeface="Arial Rounded MT Bold" pitchFamily="34" charset="0"/>
              </a:rPr>
              <a:t>E</a:t>
            </a:r>
            <a:r>
              <a:rPr lang="it-IT" sz="4000" b="1" dirty="0">
                <a:solidFill>
                  <a:srgbClr val="00B050"/>
                </a:solidFill>
                <a:latin typeface="Arial Rounded MT Bold" pitchFamily="34" charset="0"/>
              </a:rPr>
              <a:t>S</a:t>
            </a:r>
          </a:p>
          <a:p>
            <a:pPr algn="ctr" eaLnBrk="1" hangingPunct="1">
              <a:defRPr/>
            </a:pPr>
            <a:r>
              <a:rPr lang="it-IT" sz="1200" b="1" dirty="0" err="1" smtClean="0">
                <a:solidFill>
                  <a:srgbClr val="00B050"/>
                </a:solidFill>
                <a:latin typeface="Arial Rounded MT Bold" pitchFamily="34" charset="0"/>
              </a:rPr>
              <a:t>Exotic</a:t>
            </a:r>
            <a:r>
              <a:rPr lang="it-IT" sz="1200" b="1" dirty="0" smtClean="0">
                <a:solidFill>
                  <a:srgbClr val="00B050"/>
                </a:solidFill>
                <a:latin typeface="Arial Rounded MT Bold" pitchFamily="34" charset="0"/>
              </a:rPr>
              <a:t> </a:t>
            </a:r>
            <a:r>
              <a:rPr lang="it-IT" sz="1200" b="1" dirty="0" err="1" smtClean="0">
                <a:solidFill>
                  <a:srgbClr val="00B050"/>
                </a:solidFill>
                <a:latin typeface="Arial Rounded MT Bold" pitchFamily="34" charset="0"/>
              </a:rPr>
              <a:t>Beam</a:t>
            </a:r>
            <a:endParaRPr lang="it-IT" sz="1200" b="1" dirty="0">
              <a:solidFill>
                <a:srgbClr val="00B050"/>
              </a:solidFill>
              <a:latin typeface="Arial Rounded MT Bold" pitchFamily="34" charset="0"/>
            </a:endParaRPr>
          </a:p>
        </p:txBody>
      </p:sp>
      <p:cxnSp>
        <p:nvCxnSpPr>
          <p:cNvPr id="70660" name="Straight Connector 3"/>
          <p:cNvCxnSpPr>
            <a:cxnSpLocks noChangeShapeType="1"/>
            <a:endCxn id="9" idx="0"/>
          </p:cNvCxnSpPr>
          <p:nvPr/>
        </p:nvCxnSpPr>
        <p:spPr bwMode="auto">
          <a:xfrm rot="5400000">
            <a:off x="4272353" y="3993927"/>
            <a:ext cx="568325" cy="11113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0661" name="Straight Connector 5"/>
          <p:cNvCxnSpPr>
            <a:cxnSpLocks noChangeShapeType="1"/>
          </p:cNvCxnSpPr>
          <p:nvPr/>
        </p:nvCxnSpPr>
        <p:spPr bwMode="auto">
          <a:xfrm flipV="1">
            <a:off x="2209022" y="3827982"/>
            <a:ext cx="3632575" cy="51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0662" name="Straight Connector 7"/>
          <p:cNvCxnSpPr>
            <a:cxnSpLocks noChangeShapeType="1"/>
          </p:cNvCxnSpPr>
          <p:nvPr/>
        </p:nvCxnSpPr>
        <p:spPr bwMode="auto">
          <a:xfrm rot="5400000">
            <a:off x="3034896" y="4045522"/>
            <a:ext cx="474663" cy="1588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0663" name="Straight Connector 9"/>
          <p:cNvCxnSpPr>
            <a:cxnSpLocks noChangeShapeType="1"/>
          </p:cNvCxnSpPr>
          <p:nvPr/>
        </p:nvCxnSpPr>
        <p:spPr bwMode="auto">
          <a:xfrm rot="5400000">
            <a:off x="5590771" y="4045522"/>
            <a:ext cx="474663" cy="1588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" name="TextBox 7"/>
          <p:cNvSpPr txBox="1"/>
          <p:nvPr/>
        </p:nvSpPr>
        <p:spPr>
          <a:xfrm>
            <a:off x="2761847" y="4283646"/>
            <a:ext cx="1022350" cy="306387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it-IT" sz="1400" dirty="0">
                <a:latin typeface="Arial" charset="0"/>
              </a:rPr>
              <a:t>UNIPV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039784" y="4283646"/>
            <a:ext cx="1022350" cy="306387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it-IT" sz="1400" dirty="0">
                <a:latin typeface="Arial" charset="0"/>
              </a:rPr>
              <a:t>UNIPD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17722" y="4283646"/>
            <a:ext cx="1022350" cy="306387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it-IT" sz="1400" dirty="0">
                <a:latin typeface="Arial" charset="0"/>
              </a:rPr>
              <a:t>UNITN</a:t>
            </a:r>
          </a:p>
        </p:txBody>
      </p:sp>
      <p:cxnSp>
        <p:nvCxnSpPr>
          <p:cNvPr id="70667" name="Straight Connector 15"/>
          <p:cNvCxnSpPr>
            <a:cxnSpLocks noChangeShapeType="1"/>
            <a:stCxn id="9" idx="2"/>
            <a:endCxn id="16" idx="0"/>
          </p:cNvCxnSpPr>
          <p:nvPr/>
        </p:nvCxnSpPr>
        <p:spPr bwMode="auto">
          <a:xfrm rot="16200000" flipH="1">
            <a:off x="4229490" y="4911502"/>
            <a:ext cx="642938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0668" name="Straight Connector 17"/>
          <p:cNvCxnSpPr>
            <a:cxnSpLocks noChangeShapeType="1"/>
          </p:cNvCxnSpPr>
          <p:nvPr/>
        </p:nvCxnSpPr>
        <p:spPr bwMode="auto">
          <a:xfrm>
            <a:off x="3966759" y="4904358"/>
            <a:ext cx="1168400" cy="1588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0669" name="Straight Connector 19"/>
          <p:cNvCxnSpPr>
            <a:cxnSpLocks noChangeShapeType="1"/>
          </p:cNvCxnSpPr>
          <p:nvPr/>
        </p:nvCxnSpPr>
        <p:spPr bwMode="auto">
          <a:xfrm rot="5400000">
            <a:off x="3803246" y="5067871"/>
            <a:ext cx="328613" cy="1588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0670" name="Straight Connector 21"/>
          <p:cNvCxnSpPr>
            <a:cxnSpLocks noChangeShapeType="1"/>
          </p:cNvCxnSpPr>
          <p:nvPr/>
        </p:nvCxnSpPr>
        <p:spPr bwMode="auto">
          <a:xfrm rot="5400000">
            <a:off x="4970059" y="5067871"/>
            <a:ext cx="328613" cy="158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TextBox 14"/>
          <p:cNvSpPr txBox="1"/>
          <p:nvPr/>
        </p:nvSpPr>
        <p:spPr>
          <a:xfrm>
            <a:off x="3709584" y="5232971"/>
            <a:ext cx="512763" cy="306387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it-IT" sz="1400" dirty="0">
                <a:latin typeface="Arial" charset="0"/>
              </a:rPr>
              <a:t>DIM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277909" y="5232971"/>
            <a:ext cx="565150" cy="306387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it-IT" sz="1400" dirty="0">
                <a:latin typeface="Arial" charset="0"/>
              </a:rPr>
              <a:t>DSC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906559" y="5232971"/>
            <a:ext cx="484188" cy="306387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it-IT" sz="1400" dirty="0">
                <a:latin typeface="Arial" charset="0"/>
              </a:rPr>
              <a:t>DEI</a:t>
            </a:r>
          </a:p>
        </p:txBody>
      </p:sp>
      <p:cxnSp>
        <p:nvCxnSpPr>
          <p:cNvPr id="70674" name="Straight Connector 27"/>
          <p:cNvCxnSpPr>
            <a:cxnSpLocks noChangeShapeType="1"/>
            <a:stCxn id="15" idx="2"/>
          </p:cNvCxnSpPr>
          <p:nvPr/>
        </p:nvCxnSpPr>
        <p:spPr bwMode="auto">
          <a:xfrm rot="16200000" flipH="1">
            <a:off x="3845316" y="5659214"/>
            <a:ext cx="241300" cy="158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0675" name="Straight Connector 29"/>
          <p:cNvCxnSpPr>
            <a:cxnSpLocks noChangeShapeType="1"/>
          </p:cNvCxnSpPr>
          <p:nvPr/>
        </p:nvCxnSpPr>
        <p:spPr bwMode="auto">
          <a:xfrm>
            <a:off x="3419072" y="5803230"/>
            <a:ext cx="1130300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0676" name="Straight Connector 31"/>
          <p:cNvCxnSpPr>
            <a:cxnSpLocks noChangeShapeType="1"/>
          </p:cNvCxnSpPr>
          <p:nvPr/>
        </p:nvCxnSpPr>
        <p:spPr bwMode="auto">
          <a:xfrm rot="5400000">
            <a:off x="3292072" y="5907658"/>
            <a:ext cx="255588" cy="158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" name="TextBox 20"/>
          <p:cNvSpPr txBox="1"/>
          <p:nvPr/>
        </p:nvSpPr>
        <p:spPr>
          <a:xfrm>
            <a:off x="2834872" y="6036246"/>
            <a:ext cx="1260475" cy="276225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it-IT" sz="1200" dirty="0">
                <a:latin typeface="Arial" charset="0"/>
              </a:rPr>
              <a:t>ION SOURCES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166784" y="6036246"/>
            <a:ext cx="1044575" cy="276225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it-IT" sz="1200" dirty="0">
                <a:latin typeface="Arial" charset="0"/>
              </a:rPr>
              <a:t>MATERIALS</a:t>
            </a:r>
          </a:p>
        </p:txBody>
      </p:sp>
      <p:cxnSp>
        <p:nvCxnSpPr>
          <p:cNvPr id="70679" name="Straight Connector 39"/>
          <p:cNvCxnSpPr>
            <a:cxnSpLocks noChangeShapeType="1"/>
            <a:stCxn id="10" idx="2"/>
          </p:cNvCxnSpPr>
          <p:nvPr/>
        </p:nvCxnSpPr>
        <p:spPr bwMode="auto">
          <a:xfrm rot="5400000">
            <a:off x="5527272" y="4893246"/>
            <a:ext cx="604837" cy="158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0680" name="Straight Connector 41"/>
          <p:cNvCxnSpPr>
            <a:cxnSpLocks noChangeShapeType="1"/>
          </p:cNvCxnSpPr>
          <p:nvPr/>
        </p:nvCxnSpPr>
        <p:spPr bwMode="auto">
          <a:xfrm rot="5400000">
            <a:off x="2950760" y="4911503"/>
            <a:ext cx="641350" cy="1588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" name="TextBox 24"/>
          <p:cNvSpPr txBox="1"/>
          <p:nvPr/>
        </p:nvSpPr>
        <p:spPr>
          <a:xfrm>
            <a:off x="5571722" y="5196458"/>
            <a:ext cx="512762" cy="306388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it-IT" sz="1400" dirty="0">
                <a:latin typeface="Arial" charset="0"/>
              </a:rPr>
              <a:t>DIM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019695" y="5217096"/>
            <a:ext cx="484428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it-IT" sz="1400" dirty="0" smtClean="0">
                <a:latin typeface="Arial" charset="0"/>
              </a:rPr>
              <a:t>DEI</a:t>
            </a:r>
            <a:endParaRPr lang="it-IT" sz="1400" dirty="0">
              <a:latin typeface="Arial" charset="0"/>
            </a:endParaRPr>
          </a:p>
        </p:txBody>
      </p:sp>
      <p:cxnSp>
        <p:nvCxnSpPr>
          <p:cNvPr id="72731" name="Straight Connector 45"/>
          <p:cNvCxnSpPr>
            <a:cxnSpLocks noChangeShapeType="1"/>
            <a:stCxn id="3" idx="3"/>
          </p:cNvCxnSpPr>
          <p:nvPr/>
        </p:nvCxnSpPr>
        <p:spPr bwMode="auto">
          <a:xfrm flipV="1">
            <a:off x="5597122" y="2714082"/>
            <a:ext cx="301153" cy="81"/>
          </a:xfrm>
          <a:prstGeom prst="line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0686" name="Straight Connector 81"/>
          <p:cNvCxnSpPr>
            <a:cxnSpLocks noChangeShapeType="1"/>
          </p:cNvCxnSpPr>
          <p:nvPr/>
        </p:nvCxnSpPr>
        <p:spPr bwMode="auto">
          <a:xfrm>
            <a:off x="4922831" y="1413885"/>
            <a:ext cx="0" cy="85419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0693" name="Straight Connector 92"/>
          <p:cNvCxnSpPr>
            <a:cxnSpLocks noChangeShapeType="1"/>
            <a:stCxn id="25" idx="2"/>
          </p:cNvCxnSpPr>
          <p:nvPr/>
        </p:nvCxnSpPr>
        <p:spPr bwMode="auto">
          <a:xfrm rot="5400000">
            <a:off x="5570134" y="5761609"/>
            <a:ext cx="517525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4" name="TextBox 43"/>
          <p:cNvSpPr txBox="1"/>
          <p:nvPr/>
        </p:nvSpPr>
        <p:spPr>
          <a:xfrm>
            <a:off x="5352647" y="6019254"/>
            <a:ext cx="977900" cy="277812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it-IT" sz="1200" dirty="0">
                <a:latin typeface="Arial" charset="0"/>
              </a:rPr>
              <a:t>HANDLING</a:t>
            </a:r>
          </a:p>
        </p:txBody>
      </p:sp>
      <p:cxnSp>
        <p:nvCxnSpPr>
          <p:cNvPr id="70695" name="Straight Connector 95"/>
          <p:cNvCxnSpPr>
            <a:cxnSpLocks noChangeShapeType="1"/>
            <a:stCxn id="17" idx="2"/>
          </p:cNvCxnSpPr>
          <p:nvPr/>
        </p:nvCxnSpPr>
        <p:spPr bwMode="auto">
          <a:xfrm rot="5400000">
            <a:off x="5035146" y="5652071"/>
            <a:ext cx="225425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6" name="TextBox 45"/>
          <p:cNvSpPr txBox="1"/>
          <p:nvPr/>
        </p:nvSpPr>
        <p:spPr>
          <a:xfrm>
            <a:off x="4622397" y="5655246"/>
            <a:ext cx="1039812" cy="277812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it-IT" sz="1200" dirty="0">
                <a:latin typeface="Arial" charset="0"/>
              </a:rPr>
              <a:t>CONTROLS</a:t>
            </a:r>
          </a:p>
        </p:txBody>
      </p:sp>
      <p:cxnSp>
        <p:nvCxnSpPr>
          <p:cNvPr id="70697" name="Straight Connector 98"/>
          <p:cNvCxnSpPr>
            <a:cxnSpLocks noChangeShapeType="1"/>
          </p:cNvCxnSpPr>
          <p:nvPr/>
        </p:nvCxnSpPr>
        <p:spPr bwMode="auto">
          <a:xfrm rot="5400000">
            <a:off x="4300928" y="5787802"/>
            <a:ext cx="496888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0698" name="TextBox 123"/>
          <p:cNvSpPr txBox="1">
            <a:spLocks noChangeArrowheads="1"/>
          </p:cNvSpPr>
          <p:nvPr/>
        </p:nvSpPr>
        <p:spPr bwMode="auto">
          <a:xfrm>
            <a:off x="1055023" y="-7939"/>
            <a:ext cx="698870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3200" dirty="0" smtClean="0">
                <a:solidFill>
                  <a:schemeClr val="accent1"/>
                </a:solidFill>
                <a:latin typeface="+mj-lt"/>
              </a:rPr>
              <a:t>Conclusions: the </a:t>
            </a:r>
            <a:r>
              <a:rPr lang="en-IE" sz="3200" dirty="0" smtClean="0">
                <a:solidFill>
                  <a:schemeClr val="accent1"/>
                </a:solidFill>
                <a:latin typeface="+mj-lt"/>
              </a:rPr>
              <a:t>collaboration</a:t>
            </a:r>
            <a:r>
              <a:rPr lang="it-IT" sz="3200" dirty="0" smtClean="0">
                <a:solidFill>
                  <a:schemeClr val="accent1"/>
                </a:solidFill>
                <a:latin typeface="+mj-lt"/>
              </a:rPr>
              <a:t> network…</a:t>
            </a:r>
            <a:endParaRPr lang="it-IT" sz="3200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70702" name="Picture 38" descr="venet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0759" y="3501008"/>
            <a:ext cx="676275" cy="61753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uppo 5"/>
          <p:cNvGrpSpPr/>
          <p:nvPr/>
        </p:nvGrpSpPr>
        <p:grpSpPr>
          <a:xfrm>
            <a:off x="1549552" y="2023057"/>
            <a:ext cx="2521956" cy="1443461"/>
            <a:chOff x="192608" y="2047270"/>
            <a:chExt cx="2853805" cy="1443461"/>
          </a:xfrm>
        </p:grpSpPr>
        <p:cxnSp>
          <p:nvCxnSpPr>
            <p:cNvPr id="70684" name="Straight Connector 62"/>
            <p:cNvCxnSpPr>
              <a:cxnSpLocks noChangeShapeType="1"/>
              <a:endCxn id="34" idx="3"/>
            </p:cNvCxnSpPr>
            <p:nvPr/>
          </p:nvCxnSpPr>
          <p:spPr bwMode="auto">
            <a:xfrm flipH="1" flipV="1">
              <a:off x="1731209" y="2760477"/>
              <a:ext cx="1315204" cy="29254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70685" name="Group 76"/>
            <p:cNvGrpSpPr>
              <a:grpSpLocks/>
            </p:cNvGrpSpPr>
            <p:nvPr/>
          </p:nvGrpSpPr>
          <p:grpSpPr bwMode="auto">
            <a:xfrm>
              <a:off x="192608" y="2047270"/>
              <a:ext cx="1775892" cy="1443461"/>
              <a:chOff x="826602" y="1539821"/>
              <a:chExt cx="1775284" cy="1444042"/>
            </a:xfrm>
          </p:grpSpPr>
          <p:cxnSp>
            <p:nvCxnSpPr>
              <p:cNvPr id="70724" name="Straight Connector 64"/>
              <p:cNvCxnSpPr>
                <a:cxnSpLocks noChangeShapeType="1"/>
              </p:cNvCxnSpPr>
              <p:nvPr/>
            </p:nvCxnSpPr>
            <p:spPr bwMode="auto">
              <a:xfrm rot="5400000">
                <a:off x="1998627" y="2278047"/>
                <a:ext cx="1204929" cy="1588"/>
              </a:xfrm>
              <a:prstGeom prst="lin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0725" name="Straight Connector 66"/>
              <p:cNvCxnSpPr>
                <a:cxnSpLocks noChangeShapeType="1"/>
              </p:cNvCxnSpPr>
              <p:nvPr/>
            </p:nvCxnSpPr>
            <p:spPr bwMode="auto">
              <a:xfrm rot="10800000">
                <a:off x="2271681" y="1676376"/>
                <a:ext cx="328617" cy="1588"/>
              </a:xfrm>
              <a:prstGeom prst="lin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0726" name="Straight Connector 70"/>
              <p:cNvCxnSpPr>
                <a:cxnSpLocks noChangeShapeType="1"/>
              </p:cNvCxnSpPr>
              <p:nvPr/>
            </p:nvCxnSpPr>
            <p:spPr bwMode="auto">
              <a:xfrm rot="10800000" flipV="1">
                <a:off x="2233192" y="2866200"/>
                <a:ext cx="367106" cy="0"/>
              </a:xfrm>
              <a:prstGeom prst="line">
                <a:avLst/>
              </a:prstGeom>
              <a:noFill/>
              <a:ln w="19050" algn="ctr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33" name="TextBox 32"/>
              <p:cNvSpPr txBox="1"/>
              <p:nvPr/>
            </p:nvSpPr>
            <p:spPr>
              <a:xfrm>
                <a:off x="1026828" y="1539821"/>
                <a:ext cx="1277476" cy="27711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txBody>
              <a:bodyPr wrap="none">
                <a:spAutoFit/>
              </a:bodyPr>
              <a:lstStyle/>
              <a:p>
                <a:pPr algn="ctr" eaLnBrk="1" hangingPunct="1">
                  <a:defRPr/>
                </a:pPr>
                <a:r>
                  <a:rPr lang="it-IT" sz="1200" dirty="0">
                    <a:latin typeface="Arial" charset="0"/>
                  </a:rPr>
                  <a:t>CERN- ISOLDE</a:t>
                </a: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826602" y="2114759"/>
                <a:ext cx="1538075" cy="27711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pPr algn="ctr" eaLnBrk="1" hangingPunct="1">
                  <a:defRPr/>
                </a:pPr>
                <a:r>
                  <a:rPr lang="it-IT" sz="1200" dirty="0">
                    <a:latin typeface="Arial" charset="0"/>
                  </a:rPr>
                  <a:t>GANIL-SPIRAL 2</a:t>
                </a: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1167459" y="2706752"/>
                <a:ext cx="1136845" cy="27711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txBody>
              <a:bodyPr wrap="none">
                <a:spAutoFit/>
              </a:bodyPr>
              <a:lstStyle/>
              <a:p>
                <a:pPr algn="ctr" eaLnBrk="1" hangingPunct="1">
                  <a:defRPr/>
                </a:pPr>
                <a:r>
                  <a:rPr lang="it-IT" sz="1200" dirty="0">
                    <a:latin typeface="Arial" charset="0"/>
                  </a:rPr>
                  <a:t>ORSAY-ALTO</a:t>
                </a:r>
              </a:p>
            </p:txBody>
          </p:sp>
        </p:grpSp>
        <p:pic>
          <p:nvPicPr>
            <p:cNvPr id="70703" name="Picture 36" descr="europa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4700" y="2293365"/>
              <a:ext cx="765175" cy="890588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70704" name="Picture 37" descr="mondo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0745" y="1523270"/>
            <a:ext cx="1155700" cy="6572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uppo 4"/>
          <p:cNvGrpSpPr/>
          <p:nvPr/>
        </p:nvGrpSpPr>
        <p:grpSpPr>
          <a:xfrm>
            <a:off x="1745538" y="701403"/>
            <a:ext cx="3916671" cy="745232"/>
            <a:chOff x="3400044" y="620704"/>
            <a:chExt cx="3943731" cy="745232"/>
          </a:xfrm>
        </p:grpSpPr>
        <p:cxnSp>
          <p:nvCxnSpPr>
            <p:cNvPr id="70687" name="Straight Connector 82"/>
            <p:cNvCxnSpPr>
              <a:cxnSpLocks noChangeShapeType="1"/>
            </p:cNvCxnSpPr>
            <p:nvPr/>
          </p:nvCxnSpPr>
          <p:spPr bwMode="auto">
            <a:xfrm>
              <a:off x="3886654" y="1351616"/>
              <a:ext cx="2736395" cy="14320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0690" name="Straight Connector 85"/>
            <p:cNvCxnSpPr>
              <a:cxnSpLocks noChangeShapeType="1"/>
            </p:cNvCxnSpPr>
            <p:nvPr/>
          </p:nvCxnSpPr>
          <p:spPr bwMode="auto">
            <a:xfrm rot="5400000">
              <a:off x="6375138" y="1111577"/>
              <a:ext cx="474663" cy="1588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1" name="TextBox 40"/>
            <p:cNvSpPr txBox="1"/>
            <p:nvPr/>
          </p:nvSpPr>
          <p:spPr>
            <a:xfrm>
              <a:off x="3400044" y="620704"/>
              <a:ext cx="982962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it-IT" sz="1400" dirty="0" smtClean="0">
                  <a:latin typeface="Arial" charset="0"/>
                </a:rPr>
                <a:t>ITHEMBA</a:t>
              </a:r>
              <a:endParaRPr lang="it-IT" sz="1400" dirty="0">
                <a:latin typeface="Arial" charset="0"/>
              </a:endParaRPr>
            </a:p>
          </p:txBody>
        </p:sp>
        <p:sp>
          <p:nvSpPr>
            <p:cNvPr id="75" name="TextBox 41"/>
            <p:cNvSpPr txBox="1"/>
            <p:nvPr/>
          </p:nvSpPr>
          <p:spPr>
            <a:xfrm>
              <a:off x="6013450" y="620713"/>
              <a:ext cx="1330325" cy="30797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it-IT" sz="1400" dirty="0">
                  <a:latin typeface="Arial" charset="0"/>
                </a:rPr>
                <a:t>ORNL- HRIBF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613211" y="620713"/>
              <a:ext cx="1293944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txBody>
            <a:bodyPr wrap="none">
              <a:spAutoFit/>
            </a:bodyPr>
            <a:lstStyle/>
            <a:p>
              <a:pPr algn="ctr" eaLnBrk="1" hangingPunct="1">
                <a:defRPr/>
              </a:pPr>
              <a:r>
                <a:rPr lang="it-IT" sz="1400" dirty="0" smtClean="0">
                  <a:latin typeface="Arial" charset="0"/>
                </a:rPr>
                <a:t>RISP-KOREA</a:t>
              </a:r>
              <a:endParaRPr lang="it-IT" sz="1400" dirty="0">
                <a:latin typeface="Arial" charset="0"/>
              </a:endParaRPr>
            </a:p>
          </p:txBody>
        </p:sp>
      </p:grpSp>
      <p:cxnSp>
        <p:nvCxnSpPr>
          <p:cNvPr id="70710" name="Straight Connector 3"/>
          <p:cNvCxnSpPr>
            <a:cxnSpLocks noChangeShapeType="1"/>
            <a:stCxn id="3" idx="2"/>
            <a:endCxn id="70702" idx="0"/>
          </p:cNvCxnSpPr>
          <p:nvPr/>
        </p:nvCxnSpPr>
        <p:spPr bwMode="auto">
          <a:xfrm flipH="1">
            <a:off x="4558897" y="3160250"/>
            <a:ext cx="259556" cy="340758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0711" name="Straight Connector 31"/>
          <p:cNvCxnSpPr>
            <a:cxnSpLocks noChangeShapeType="1"/>
          </p:cNvCxnSpPr>
          <p:nvPr/>
        </p:nvCxnSpPr>
        <p:spPr bwMode="auto">
          <a:xfrm rot="5400000">
            <a:off x="2174472" y="5926708"/>
            <a:ext cx="255588" cy="1587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0713" name="Straight Connector 29"/>
          <p:cNvCxnSpPr>
            <a:cxnSpLocks noChangeShapeType="1"/>
          </p:cNvCxnSpPr>
          <p:nvPr/>
        </p:nvCxnSpPr>
        <p:spPr bwMode="auto">
          <a:xfrm>
            <a:off x="2295122" y="5812408"/>
            <a:ext cx="971550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0714" name="Straight Connector 98"/>
          <p:cNvCxnSpPr>
            <a:cxnSpLocks noChangeShapeType="1"/>
          </p:cNvCxnSpPr>
          <p:nvPr/>
        </p:nvCxnSpPr>
        <p:spPr bwMode="auto">
          <a:xfrm rot="16200000" flipH="1">
            <a:off x="3124592" y="5661596"/>
            <a:ext cx="277812" cy="4763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3" name="Gruppo 22"/>
          <p:cNvGrpSpPr/>
          <p:nvPr/>
        </p:nvGrpSpPr>
        <p:grpSpPr>
          <a:xfrm>
            <a:off x="5703722" y="1927864"/>
            <a:ext cx="2138271" cy="1671269"/>
            <a:chOff x="4415265" y="1858841"/>
            <a:chExt cx="2179941" cy="1671269"/>
          </a:xfrm>
        </p:grpSpPr>
        <p:cxnSp>
          <p:nvCxnSpPr>
            <p:cNvPr id="85" name="Straight Connector 51"/>
            <p:cNvCxnSpPr>
              <a:cxnSpLocks noChangeShapeType="1"/>
            </p:cNvCxnSpPr>
            <p:nvPr/>
          </p:nvCxnSpPr>
          <p:spPr bwMode="auto">
            <a:xfrm>
              <a:off x="5169479" y="3417640"/>
              <a:ext cx="364789" cy="1589"/>
            </a:xfrm>
            <a:prstGeom prst="line">
              <a:avLst/>
            </a:prstGeom>
            <a:noFill/>
            <a:ln w="1905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4" name="Gruppo 13"/>
            <p:cNvGrpSpPr/>
            <p:nvPr/>
          </p:nvGrpSpPr>
          <p:grpSpPr>
            <a:xfrm>
              <a:off x="4415265" y="1858841"/>
              <a:ext cx="2179941" cy="1671269"/>
              <a:chOff x="5703664" y="1998218"/>
              <a:chExt cx="2378169" cy="1671269"/>
            </a:xfrm>
          </p:grpSpPr>
          <p:cxnSp>
            <p:nvCxnSpPr>
              <p:cNvPr id="70706" name="Straight Connector 51"/>
              <p:cNvCxnSpPr>
                <a:cxnSpLocks noChangeShapeType="1"/>
              </p:cNvCxnSpPr>
              <p:nvPr/>
            </p:nvCxnSpPr>
            <p:spPr bwMode="auto">
              <a:xfrm>
                <a:off x="6543675" y="2808288"/>
                <a:ext cx="365125" cy="1587"/>
              </a:xfrm>
              <a:prstGeom prst="line">
                <a:avLst/>
              </a:prstGeom>
              <a:noFill/>
              <a:ln w="19050" algn="ctr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70700" name="Group 147"/>
              <p:cNvGrpSpPr>
                <a:grpSpLocks/>
              </p:cNvGrpSpPr>
              <p:nvPr/>
            </p:nvGrpSpPr>
            <p:grpSpPr bwMode="auto">
              <a:xfrm>
                <a:off x="6543674" y="1998218"/>
                <a:ext cx="1538159" cy="1540887"/>
                <a:chOff x="6214312" y="1998156"/>
                <a:chExt cx="1537577" cy="1540384"/>
              </a:xfrm>
            </p:grpSpPr>
            <p:cxnSp>
              <p:nvCxnSpPr>
                <p:cNvPr id="70716" name="Straight Connector 49"/>
                <p:cNvCxnSpPr>
                  <a:cxnSpLocks noChangeShapeType="1"/>
                </p:cNvCxnSpPr>
                <p:nvPr/>
              </p:nvCxnSpPr>
              <p:spPr bwMode="auto">
                <a:xfrm>
                  <a:off x="6216673" y="2129637"/>
                  <a:ext cx="365130" cy="1588"/>
                </a:xfrm>
                <a:prstGeom prst="line">
                  <a:avLst/>
                </a:prstGeom>
                <a:noFill/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70717" name="Straight Connector 50"/>
                <p:cNvCxnSpPr>
                  <a:cxnSpLocks noChangeShapeType="1"/>
                </p:cNvCxnSpPr>
                <p:nvPr/>
              </p:nvCxnSpPr>
              <p:spPr bwMode="auto">
                <a:xfrm>
                  <a:off x="6216673" y="2514587"/>
                  <a:ext cx="365130" cy="1588"/>
                </a:xfrm>
                <a:prstGeom prst="line">
                  <a:avLst/>
                </a:prstGeom>
                <a:noFill/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70718" name="Straight Connector 51"/>
                <p:cNvCxnSpPr>
                  <a:cxnSpLocks noChangeShapeType="1"/>
                </p:cNvCxnSpPr>
                <p:nvPr/>
              </p:nvCxnSpPr>
              <p:spPr bwMode="auto">
                <a:xfrm>
                  <a:off x="6216673" y="3152001"/>
                  <a:ext cx="365130" cy="1588"/>
                </a:xfrm>
                <a:prstGeom prst="line">
                  <a:avLst/>
                </a:prstGeom>
                <a:noFill/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70715" name="Straight Connector 47"/>
                <p:cNvCxnSpPr>
                  <a:cxnSpLocks noChangeShapeType="1"/>
                </p:cNvCxnSpPr>
                <p:nvPr/>
              </p:nvCxnSpPr>
              <p:spPr bwMode="auto">
                <a:xfrm rot="5400000">
                  <a:off x="5511837" y="2832906"/>
                  <a:ext cx="1408109" cy="3159"/>
                </a:xfrm>
                <a:prstGeom prst="line">
                  <a:avLst/>
                </a:prstGeom>
                <a:noFill/>
                <a:ln w="19050" algn="ctr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59" name="TextBox 58"/>
                <p:cNvSpPr txBox="1"/>
                <p:nvPr/>
              </p:nvSpPr>
              <p:spPr>
                <a:xfrm>
                  <a:off x="6427799" y="1998156"/>
                  <a:ext cx="1166371" cy="276909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txBody>
                <a:bodyPr>
                  <a:spAutoFit/>
                </a:bodyPr>
                <a:lstStyle/>
                <a:p>
                  <a:pPr algn="ctr" eaLnBrk="1" hangingPunct="1">
                    <a:defRPr/>
                  </a:pPr>
                  <a:r>
                    <a:rPr lang="it-IT" sz="1200" dirty="0">
                      <a:latin typeface="Arial" charset="0"/>
                    </a:rPr>
                    <a:t>INFN- Pavia</a:t>
                  </a:r>
                </a:p>
              </p:txBody>
            </p:sp>
            <p:sp>
              <p:nvSpPr>
                <p:cNvPr id="60" name="TextBox 59"/>
                <p:cNvSpPr txBox="1"/>
                <p:nvPr/>
              </p:nvSpPr>
              <p:spPr>
                <a:xfrm>
                  <a:off x="6427796" y="2358079"/>
                  <a:ext cx="1253317" cy="276909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txBody>
                <a:bodyPr wrap="square">
                  <a:spAutoFit/>
                </a:bodyPr>
                <a:lstStyle/>
                <a:p>
                  <a:pPr eaLnBrk="1" hangingPunct="1">
                    <a:defRPr/>
                  </a:pPr>
                  <a:r>
                    <a:rPr lang="it-IT" sz="1200" dirty="0">
                      <a:latin typeface="Arial" charset="0"/>
                    </a:rPr>
                    <a:t>INFN- Milano</a:t>
                  </a:r>
                </a:p>
              </p:txBody>
            </p:sp>
            <p:sp>
              <p:nvSpPr>
                <p:cNvPr id="61" name="TextBox 60"/>
                <p:cNvSpPr txBox="1"/>
                <p:nvPr/>
              </p:nvSpPr>
              <p:spPr>
                <a:xfrm>
                  <a:off x="6427799" y="3004747"/>
                  <a:ext cx="1166370" cy="276909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txBody>
                <a:bodyPr>
                  <a:spAutoFit/>
                </a:bodyPr>
                <a:lstStyle/>
                <a:p>
                  <a:pPr eaLnBrk="1" hangingPunct="1">
                    <a:defRPr/>
                  </a:pPr>
                  <a:r>
                    <a:rPr lang="it-IT" sz="1200" dirty="0">
                      <a:latin typeface="Arial" charset="0"/>
                    </a:rPr>
                    <a:t>INFN- LNS</a:t>
                  </a:r>
                </a:p>
              </p:txBody>
            </p:sp>
            <p:sp>
              <p:nvSpPr>
                <p:cNvPr id="64" name="TextBox 63"/>
                <p:cNvSpPr txBox="1"/>
                <p:nvPr/>
              </p:nvSpPr>
              <p:spPr>
                <a:xfrm>
                  <a:off x="6427798" y="2661959"/>
                  <a:ext cx="1324091" cy="276909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txBody>
                <a:bodyPr wrap="square">
                  <a:spAutoFit/>
                </a:bodyPr>
                <a:lstStyle/>
                <a:p>
                  <a:pPr eaLnBrk="1" hangingPunct="1">
                    <a:defRPr/>
                  </a:pPr>
                  <a:r>
                    <a:rPr lang="it-IT" sz="1200" dirty="0">
                      <a:latin typeface="Arial" charset="0"/>
                    </a:rPr>
                    <a:t>INFN- Bologna</a:t>
                  </a:r>
                </a:p>
              </p:txBody>
            </p:sp>
          </p:grpSp>
          <p:pic>
            <p:nvPicPr>
              <p:cNvPr id="70701" name="Picture 35" descr="italia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03664" y="2370411"/>
                <a:ext cx="758800" cy="840409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0705" name="Rettangolo 68"/>
              <p:cNvSpPr>
                <a:spLocks noChangeArrowheads="1"/>
              </p:cNvSpPr>
              <p:nvPr/>
            </p:nvSpPr>
            <p:spPr bwMode="auto">
              <a:xfrm>
                <a:off x="6757243" y="3392488"/>
                <a:ext cx="1262960" cy="276999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defTabSz="912813" eaLnBrk="1" hangingPunct="1"/>
                <a:r>
                  <a:rPr lang="it-IT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INFN- Padova</a:t>
                </a:r>
              </a:p>
            </p:txBody>
          </p:sp>
        </p:grpSp>
      </p:grpSp>
      <p:sp>
        <p:nvSpPr>
          <p:cNvPr id="78" name="TextBox 7"/>
          <p:cNvSpPr txBox="1"/>
          <p:nvPr/>
        </p:nvSpPr>
        <p:spPr>
          <a:xfrm>
            <a:off x="1699405" y="4283646"/>
            <a:ext cx="1022350" cy="306387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it-IT" sz="1400" dirty="0" smtClean="0">
                <a:latin typeface="Arial" charset="0"/>
              </a:rPr>
              <a:t>UNISI</a:t>
            </a:r>
            <a:endParaRPr lang="it-IT" sz="1400" dirty="0">
              <a:latin typeface="Arial" charset="0"/>
            </a:endParaRPr>
          </a:p>
        </p:txBody>
      </p:sp>
      <p:cxnSp>
        <p:nvCxnSpPr>
          <p:cNvPr id="80" name="Straight Connector 7"/>
          <p:cNvCxnSpPr>
            <a:cxnSpLocks noChangeShapeType="1"/>
          </p:cNvCxnSpPr>
          <p:nvPr/>
        </p:nvCxnSpPr>
        <p:spPr bwMode="auto">
          <a:xfrm rot="5400000">
            <a:off x="1989450" y="4052936"/>
            <a:ext cx="474663" cy="1588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1" name="Straight Connector 7"/>
          <p:cNvCxnSpPr>
            <a:cxnSpLocks noChangeShapeType="1"/>
          </p:cNvCxnSpPr>
          <p:nvPr/>
        </p:nvCxnSpPr>
        <p:spPr bwMode="auto">
          <a:xfrm rot="5400000">
            <a:off x="1972454" y="4832126"/>
            <a:ext cx="474663" cy="1588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" name="TextBox 25"/>
          <p:cNvSpPr txBox="1"/>
          <p:nvPr/>
        </p:nvSpPr>
        <p:spPr>
          <a:xfrm>
            <a:off x="1937121" y="5082953"/>
            <a:ext cx="543740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it-IT" sz="1400" dirty="0" smtClean="0">
                <a:latin typeface="Arial" charset="0"/>
              </a:rPr>
              <a:t>DSF</a:t>
            </a:r>
            <a:endParaRPr lang="it-IT" sz="1400" dirty="0">
              <a:latin typeface="Arial" charset="0"/>
            </a:endParaRPr>
          </a:p>
        </p:txBody>
      </p:sp>
      <p:cxnSp>
        <p:nvCxnSpPr>
          <p:cNvPr id="83" name="Straight Connector 41"/>
          <p:cNvCxnSpPr>
            <a:cxnSpLocks noChangeShapeType="1"/>
          </p:cNvCxnSpPr>
          <p:nvPr/>
        </p:nvCxnSpPr>
        <p:spPr bwMode="auto">
          <a:xfrm flipH="1">
            <a:off x="2208991" y="5371182"/>
            <a:ext cx="794" cy="822226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8" name="TextBox 20"/>
          <p:cNvSpPr txBox="1"/>
          <p:nvPr/>
        </p:nvSpPr>
        <p:spPr>
          <a:xfrm>
            <a:off x="1755981" y="6055296"/>
            <a:ext cx="1022350" cy="276225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it-IT" sz="1200" dirty="0">
                <a:latin typeface="Arial" charset="0"/>
              </a:rPr>
              <a:t>LASER</a:t>
            </a:r>
          </a:p>
        </p:txBody>
      </p:sp>
    </p:spTree>
    <p:extLst>
      <p:ext uri="{BB962C8B-B14F-4D97-AF65-F5344CB8AC3E}">
        <p14:creationId xmlns:p14="http://schemas.microsoft.com/office/powerpoint/2010/main" val="2923937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92696"/>
            <a:ext cx="8820472" cy="561466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8916" name="Text Box 13"/>
          <p:cNvSpPr txBox="1">
            <a:spLocks noChangeArrowheads="1"/>
          </p:cNvSpPr>
          <p:nvPr/>
        </p:nvSpPr>
        <p:spPr bwMode="auto">
          <a:xfrm>
            <a:off x="755576" y="30976"/>
            <a:ext cx="71628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2813">
              <a:spcBef>
                <a:spcPct val="50000"/>
              </a:spcBef>
            </a:pPr>
            <a:r>
              <a:rPr kumimoji="1" lang="en-US" sz="3200" dirty="0" smtClean="0">
                <a:solidFill>
                  <a:schemeClr val="accent1"/>
                </a:solidFill>
              </a:rPr>
              <a:t>Conclusions: the group…</a:t>
            </a:r>
          </a:p>
          <a:p>
            <a:pPr algn="ctr" defTabSz="912813">
              <a:spcBef>
                <a:spcPct val="50000"/>
              </a:spcBef>
            </a:pPr>
            <a:r>
              <a:rPr kumimoji="1" lang="en-US" sz="3200" dirty="0" smtClean="0">
                <a:solidFill>
                  <a:srgbClr val="FF0000"/>
                </a:solidFill>
              </a:rPr>
              <a:t>Few results without them…</a:t>
            </a:r>
            <a:endParaRPr kumimoji="1" 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12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2123728" y="5661248"/>
            <a:ext cx="71628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>
              <a:spcBef>
                <a:spcPct val="50000"/>
              </a:spcBef>
            </a:pPr>
            <a:r>
              <a:rPr kumimoji="1" lang="en-US" sz="3600" b="1" dirty="0">
                <a:solidFill>
                  <a:srgbClr val="C00000"/>
                </a:solidFill>
              </a:rPr>
              <a:t>Thanks for your attention!</a:t>
            </a:r>
          </a:p>
        </p:txBody>
      </p:sp>
      <p:sp>
        <p:nvSpPr>
          <p:cNvPr id="38916" name="Text Box 13"/>
          <p:cNvSpPr txBox="1">
            <a:spLocks noChangeArrowheads="1"/>
          </p:cNvSpPr>
          <p:nvPr/>
        </p:nvSpPr>
        <p:spPr bwMode="auto">
          <a:xfrm>
            <a:off x="755576" y="30976"/>
            <a:ext cx="7162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2813">
              <a:spcBef>
                <a:spcPct val="50000"/>
              </a:spcBef>
            </a:pPr>
            <a:r>
              <a:rPr kumimoji="1" lang="en-US" sz="3200" dirty="0">
                <a:solidFill>
                  <a:schemeClr val="accent1"/>
                </a:solidFill>
              </a:rPr>
              <a:t>a</a:t>
            </a:r>
            <a:r>
              <a:rPr kumimoji="1" lang="en-US" sz="3200" dirty="0" smtClean="0">
                <a:solidFill>
                  <a:schemeClr val="accent1"/>
                </a:solidFill>
              </a:rPr>
              <a:t>nd finally..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7784" y="669171"/>
            <a:ext cx="4046323" cy="4992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0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2"/>
          <p:cNvSpPr txBox="1">
            <a:spLocks noChangeArrowheads="1"/>
          </p:cNvSpPr>
          <p:nvPr/>
        </p:nvSpPr>
        <p:spPr bwMode="auto">
          <a:xfrm>
            <a:off x="2422525" y="19208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it-IT" altLang="it-IT" sz="2400"/>
          </a:p>
        </p:txBody>
      </p:sp>
      <p:sp>
        <p:nvSpPr>
          <p:cNvPr id="72707" name="Rectangle 6"/>
          <p:cNvSpPr>
            <a:spLocks noChangeArrowheads="1"/>
          </p:cNvSpPr>
          <p:nvPr/>
        </p:nvSpPr>
        <p:spPr bwMode="auto">
          <a:xfrm>
            <a:off x="0" y="1628429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endParaRPr lang="it-IT" altLang="it-IT" sz="2400">
              <a:latin typeface="Comic Sans MS" pitchFamily="66" charset="0"/>
            </a:endParaRPr>
          </a:p>
        </p:txBody>
      </p:sp>
      <p:sp>
        <p:nvSpPr>
          <p:cNvPr id="72708" name="Rectangle 7"/>
          <p:cNvSpPr>
            <a:spLocks noChangeArrowheads="1"/>
          </p:cNvSpPr>
          <p:nvPr/>
        </p:nvSpPr>
        <p:spPr bwMode="auto">
          <a:xfrm>
            <a:off x="0" y="1680816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it-IT" altLang="it-IT" sz="2400"/>
          </a:p>
        </p:txBody>
      </p:sp>
      <p:sp>
        <p:nvSpPr>
          <p:cNvPr id="72709" name="Rectangle 8"/>
          <p:cNvSpPr>
            <a:spLocks noChangeArrowheads="1"/>
          </p:cNvSpPr>
          <p:nvPr/>
        </p:nvSpPr>
        <p:spPr bwMode="auto">
          <a:xfrm>
            <a:off x="0" y="4304531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it-IT" altLang="it-IT" sz="2400"/>
          </a:p>
        </p:txBody>
      </p:sp>
      <p:sp>
        <p:nvSpPr>
          <p:cNvPr id="72710" name="Text Box 13"/>
          <p:cNvSpPr txBox="1">
            <a:spLocks noChangeArrowheads="1"/>
          </p:cNvSpPr>
          <p:nvPr/>
        </p:nvSpPr>
        <p:spPr bwMode="auto">
          <a:xfrm>
            <a:off x="3061146" y="-11215"/>
            <a:ext cx="71628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it-IT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The </a:t>
            </a:r>
            <a:r>
              <a:rPr lang="en-US" altLang="it-IT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TIS </a:t>
            </a:r>
            <a:r>
              <a:rPr lang="en-US" altLang="it-IT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device</a:t>
            </a:r>
          </a:p>
        </p:txBody>
      </p:sp>
      <p:pic>
        <p:nvPicPr>
          <p:cNvPr id="72711" name="Picture 1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2342" y="1091854"/>
            <a:ext cx="4856162" cy="243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12" name="Line 14"/>
          <p:cNvSpPr>
            <a:spLocks noChangeShapeType="1"/>
          </p:cNvSpPr>
          <p:nvPr/>
        </p:nvSpPr>
        <p:spPr bwMode="auto">
          <a:xfrm>
            <a:off x="3857303" y="1176928"/>
            <a:ext cx="3023939" cy="959501"/>
          </a:xfrm>
          <a:prstGeom prst="line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72713" name="Text Box 15"/>
          <p:cNvSpPr txBox="1">
            <a:spLocks noChangeArrowheads="1"/>
          </p:cNvSpPr>
          <p:nvPr/>
        </p:nvSpPr>
        <p:spPr bwMode="auto">
          <a:xfrm>
            <a:off x="1855214" y="980728"/>
            <a:ext cx="201612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it-IT" sz="1600" u="sng" dirty="0"/>
              <a:t>7 </a:t>
            </a:r>
            <a:r>
              <a:rPr lang="en-US" altLang="it-IT" sz="1600" u="sng" dirty="0" err="1"/>
              <a:t>UCx</a:t>
            </a:r>
            <a:r>
              <a:rPr lang="en-US" altLang="it-IT" sz="1600" u="sng" dirty="0"/>
              <a:t> coaxial disks: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altLang="it-IT" sz="1200" dirty="0"/>
              <a:t>thickness: 1.3 mm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altLang="it-IT" sz="1200" dirty="0"/>
              <a:t>diameter: 40 mm</a:t>
            </a:r>
          </a:p>
        </p:txBody>
      </p:sp>
      <p:sp>
        <p:nvSpPr>
          <p:cNvPr id="72714" name="Text Box 16"/>
          <p:cNvSpPr txBox="1">
            <a:spLocks noChangeArrowheads="1"/>
          </p:cNvSpPr>
          <p:nvPr/>
        </p:nvSpPr>
        <p:spPr bwMode="auto">
          <a:xfrm>
            <a:off x="1834580" y="1961010"/>
            <a:ext cx="201612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it-IT" sz="1600" u="sng" dirty="0"/>
              <a:t>Graphite box: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altLang="it-IT" sz="1200" dirty="0"/>
              <a:t>external diameter: 49 mm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altLang="it-IT" sz="1200" dirty="0"/>
              <a:t>average length: 200 mm</a:t>
            </a: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4248596" y="3707631"/>
            <a:ext cx="4787900" cy="2411413"/>
            <a:chOff x="2520" y="2379"/>
            <a:chExt cx="3016" cy="1519"/>
          </a:xfrm>
        </p:grpSpPr>
        <p:pic>
          <p:nvPicPr>
            <p:cNvPr id="72726" name="Picture 11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0" y="2379"/>
              <a:ext cx="3016" cy="15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2727" name="Picture 17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47" y="3612"/>
              <a:ext cx="839" cy="1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2716" name="Line 19"/>
          <p:cNvSpPr>
            <a:spLocks noChangeShapeType="1"/>
          </p:cNvSpPr>
          <p:nvPr/>
        </p:nvSpPr>
        <p:spPr bwMode="auto">
          <a:xfrm>
            <a:off x="3222844" y="2169036"/>
            <a:ext cx="1493171" cy="322127"/>
          </a:xfrm>
          <a:prstGeom prst="line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72717" name="Text Box 20"/>
          <p:cNvSpPr txBox="1">
            <a:spLocks noChangeArrowheads="1"/>
          </p:cNvSpPr>
          <p:nvPr/>
        </p:nvSpPr>
        <p:spPr bwMode="auto">
          <a:xfrm>
            <a:off x="1827982" y="2930971"/>
            <a:ext cx="2286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it-IT" sz="1600" u="sng" dirty="0"/>
              <a:t>3 graphite dump disks</a:t>
            </a:r>
          </a:p>
        </p:txBody>
      </p:sp>
      <p:sp>
        <p:nvSpPr>
          <p:cNvPr id="72718" name="Line 21"/>
          <p:cNvSpPr>
            <a:spLocks noChangeShapeType="1"/>
          </p:cNvSpPr>
          <p:nvPr/>
        </p:nvSpPr>
        <p:spPr bwMode="auto">
          <a:xfrm flipV="1">
            <a:off x="4005356" y="1982814"/>
            <a:ext cx="4343400" cy="1143000"/>
          </a:xfrm>
          <a:prstGeom prst="line">
            <a:avLst/>
          </a:prstGeom>
          <a:noFill/>
          <a:ln w="19050">
            <a:solidFill>
              <a:srgbClr val="C00000"/>
            </a:solidFill>
            <a:prstDash val="dash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27" name="Text Box 23"/>
          <p:cNvSpPr txBox="1">
            <a:spLocks noChangeArrowheads="1"/>
          </p:cNvSpPr>
          <p:nvPr/>
        </p:nvSpPr>
        <p:spPr bwMode="auto">
          <a:xfrm>
            <a:off x="1763688" y="3555231"/>
            <a:ext cx="1979612" cy="116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it-IT" sz="1600" u="sng" dirty="0"/>
              <a:t>Tantalum tube: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altLang="it-IT" sz="1200" dirty="0"/>
              <a:t>external diameter: 50 mm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altLang="it-IT" sz="1200" dirty="0"/>
              <a:t>thickness: 0.35 mm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altLang="it-IT" sz="1200" dirty="0"/>
              <a:t>length: 200 mm</a:t>
            </a:r>
          </a:p>
        </p:txBody>
      </p:sp>
      <p:sp>
        <p:nvSpPr>
          <p:cNvPr id="28" name="Text Box 24"/>
          <p:cNvSpPr txBox="1">
            <a:spLocks noChangeArrowheads="1"/>
          </p:cNvSpPr>
          <p:nvPr/>
        </p:nvSpPr>
        <p:spPr bwMode="auto">
          <a:xfrm>
            <a:off x="1763688" y="4788719"/>
            <a:ext cx="2414588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it-IT" sz="1600" u="sng" dirty="0" smtClean="0"/>
              <a:t>Ionizer &amp; transfer tube:</a:t>
            </a:r>
            <a:endParaRPr lang="en-US" altLang="it-IT" sz="1600" u="sng" dirty="0"/>
          </a:p>
          <a:p>
            <a:pPr algn="l" eaLnBrk="1" hangingPunct="1">
              <a:spcBef>
                <a:spcPct val="50000"/>
              </a:spcBef>
            </a:pPr>
            <a:r>
              <a:rPr lang="en-US" altLang="it-IT" sz="1200" dirty="0"/>
              <a:t>thickness: 1 mm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altLang="it-IT" sz="1200" dirty="0"/>
              <a:t>height: 34 mm</a:t>
            </a:r>
          </a:p>
          <a:p>
            <a:pPr algn="l" eaLnBrk="1" hangingPunct="1">
              <a:spcBef>
                <a:spcPct val="50000"/>
              </a:spcBef>
            </a:pPr>
            <a:r>
              <a:rPr lang="en-US" altLang="it-IT" sz="1200" dirty="0"/>
              <a:t>Inner diameter: 3 mm</a:t>
            </a:r>
          </a:p>
        </p:txBody>
      </p:sp>
      <p:sp>
        <p:nvSpPr>
          <p:cNvPr id="29" name="Line 25"/>
          <p:cNvSpPr>
            <a:spLocks noChangeShapeType="1"/>
          </p:cNvSpPr>
          <p:nvPr/>
        </p:nvSpPr>
        <p:spPr bwMode="auto">
          <a:xfrm flipV="1">
            <a:off x="4139952" y="4882380"/>
            <a:ext cx="3462586" cy="92955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0" name="Line 26"/>
          <p:cNvSpPr>
            <a:spLocks noChangeShapeType="1"/>
          </p:cNvSpPr>
          <p:nvPr/>
        </p:nvSpPr>
        <p:spPr bwMode="auto">
          <a:xfrm>
            <a:off x="3384202" y="3809845"/>
            <a:ext cx="3667920" cy="406918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  <p:sp>
        <p:nvSpPr>
          <p:cNvPr id="31" name="AutoShape 27"/>
          <p:cNvSpPr>
            <a:spLocks/>
          </p:cNvSpPr>
          <p:nvPr/>
        </p:nvSpPr>
        <p:spPr bwMode="auto">
          <a:xfrm rot="10800000">
            <a:off x="1619795" y="3609998"/>
            <a:ext cx="143893" cy="2699321"/>
          </a:xfrm>
          <a:prstGeom prst="rightBrace">
            <a:avLst>
              <a:gd name="adj1" fmla="val 88909"/>
              <a:gd name="adj2" fmla="val 50000"/>
            </a:avLst>
          </a:prstGeom>
          <a:noFill/>
          <a:ln w="158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it-IT" altLang="it-IT"/>
          </a:p>
        </p:txBody>
      </p:sp>
      <p:sp>
        <p:nvSpPr>
          <p:cNvPr id="32" name="Text Box 28"/>
          <p:cNvSpPr txBox="1">
            <a:spLocks noChangeArrowheads="1"/>
          </p:cNvSpPr>
          <p:nvPr/>
        </p:nvSpPr>
        <p:spPr bwMode="auto">
          <a:xfrm>
            <a:off x="25140" y="4559836"/>
            <a:ext cx="166822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it-IT" sz="1600" u="sng" dirty="0">
                <a:solidFill>
                  <a:schemeClr val="accent1"/>
                </a:solidFill>
              </a:rPr>
              <a:t>SPES</a:t>
            </a:r>
            <a:r>
              <a:rPr lang="en-US" altLang="it-IT" u="sng" dirty="0">
                <a:solidFill>
                  <a:schemeClr val="accent1"/>
                </a:solidFill>
              </a:rPr>
              <a:t> </a:t>
            </a:r>
            <a:r>
              <a:rPr lang="en-US" altLang="it-IT" sz="1600" u="sng" dirty="0" smtClean="0">
                <a:solidFill>
                  <a:schemeClr val="accent1"/>
                </a:solidFill>
              </a:rPr>
              <a:t>Heater, Ionizer &amp; Chamber</a:t>
            </a:r>
            <a:endParaRPr lang="en-US" altLang="it-IT" sz="1600" u="sng" dirty="0">
              <a:solidFill>
                <a:schemeClr val="accent1"/>
              </a:solidFill>
            </a:endParaRPr>
          </a:p>
        </p:txBody>
      </p:sp>
      <p:sp>
        <p:nvSpPr>
          <p:cNvPr id="72725" name="Text Box 28"/>
          <p:cNvSpPr txBox="1">
            <a:spLocks noChangeArrowheads="1"/>
          </p:cNvSpPr>
          <p:nvPr/>
        </p:nvSpPr>
        <p:spPr bwMode="auto">
          <a:xfrm>
            <a:off x="-13861" y="1811752"/>
            <a:ext cx="1920128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it-IT" sz="1600" u="sng" dirty="0">
                <a:solidFill>
                  <a:schemeClr val="accent1"/>
                </a:solidFill>
              </a:rPr>
              <a:t>SPES </a:t>
            </a:r>
            <a:r>
              <a:rPr lang="en-US" altLang="it-IT" sz="1600" u="sng" dirty="0" smtClean="0">
                <a:solidFill>
                  <a:schemeClr val="accent1"/>
                </a:solidFill>
              </a:rPr>
              <a:t>Target </a:t>
            </a:r>
            <a:r>
              <a:rPr lang="en-US" altLang="it-IT" sz="1600" dirty="0" smtClean="0">
                <a:solidFill>
                  <a:schemeClr val="accent1"/>
                </a:solidFill>
              </a:rPr>
              <a:t>:</a:t>
            </a:r>
            <a:endParaRPr lang="en-US" altLang="it-IT" sz="1600" dirty="0">
              <a:solidFill>
                <a:schemeClr val="accent1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it-IT" sz="1200" dirty="0" smtClean="0">
                <a:solidFill>
                  <a:schemeClr val="accent1"/>
                </a:solidFill>
              </a:rPr>
              <a:t>Optimized for 8 kW power dissipation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it-IT" sz="1200" dirty="0" smtClean="0">
                <a:solidFill>
                  <a:schemeClr val="accent1"/>
                </a:solidFill>
              </a:rPr>
              <a:t>(E= 40 MeV, I= 200 </a:t>
            </a:r>
            <a:r>
              <a:rPr lang="el-GR" altLang="it-IT" sz="1200" dirty="0" smtClean="0">
                <a:solidFill>
                  <a:schemeClr val="accent1"/>
                </a:solidFill>
              </a:rPr>
              <a:t>μ</a:t>
            </a:r>
            <a:r>
              <a:rPr lang="en-US" altLang="it-IT" sz="1200" dirty="0" smtClean="0">
                <a:solidFill>
                  <a:schemeClr val="accent1"/>
                </a:solidFill>
              </a:rPr>
              <a:t>A)</a:t>
            </a:r>
            <a:endParaRPr lang="en-US" altLang="it-IT" sz="1200" dirty="0">
              <a:solidFill>
                <a:schemeClr val="accent1"/>
              </a:solidFill>
            </a:endParaRPr>
          </a:p>
        </p:txBody>
      </p:sp>
      <p:sp>
        <p:nvSpPr>
          <p:cNvPr id="24" name="AutoShape 27"/>
          <p:cNvSpPr>
            <a:spLocks/>
          </p:cNvSpPr>
          <p:nvPr/>
        </p:nvSpPr>
        <p:spPr bwMode="auto">
          <a:xfrm rot="10800000">
            <a:off x="1612082" y="1091854"/>
            <a:ext cx="215900" cy="2303463"/>
          </a:xfrm>
          <a:prstGeom prst="rightBrace">
            <a:avLst>
              <a:gd name="adj1" fmla="val 88909"/>
              <a:gd name="adj2" fmla="val 50000"/>
            </a:avLst>
          </a:prstGeom>
          <a:noFill/>
          <a:ln w="158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it-IT" altLang="it-IT"/>
          </a:p>
        </p:txBody>
      </p:sp>
      <p:sp>
        <p:nvSpPr>
          <p:cNvPr id="3" name="Rettangolo 2"/>
          <p:cNvSpPr/>
          <p:nvPr/>
        </p:nvSpPr>
        <p:spPr>
          <a:xfrm>
            <a:off x="1757455" y="5918067"/>
            <a:ext cx="22330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it-IT" u="sng" dirty="0" smtClean="0"/>
              <a:t>Aluminum target unit</a:t>
            </a:r>
            <a:endParaRPr lang="en-US" altLang="it-IT" u="sng" dirty="0"/>
          </a:p>
        </p:txBody>
      </p:sp>
      <p:sp>
        <p:nvSpPr>
          <p:cNvPr id="26" name="Line 26"/>
          <p:cNvSpPr>
            <a:spLocks noChangeShapeType="1"/>
          </p:cNvSpPr>
          <p:nvPr/>
        </p:nvSpPr>
        <p:spPr bwMode="auto">
          <a:xfrm flipV="1">
            <a:off x="4060822" y="5884706"/>
            <a:ext cx="4399609" cy="265377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4037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18"/>
          <p:cNvGrpSpPr/>
          <p:nvPr/>
        </p:nvGrpSpPr>
        <p:grpSpPr>
          <a:xfrm>
            <a:off x="827584" y="2852936"/>
            <a:ext cx="7488832" cy="3384376"/>
            <a:chOff x="179512" y="1700808"/>
            <a:chExt cx="8730000" cy="3600400"/>
          </a:xfrm>
        </p:grpSpPr>
        <p:sp>
          <p:nvSpPr>
            <p:cNvPr id="4" name="Rettangolo 3"/>
            <p:cNvSpPr/>
            <p:nvPr/>
          </p:nvSpPr>
          <p:spPr>
            <a:xfrm>
              <a:off x="179512" y="1700808"/>
              <a:ext cx="8730000" cy="3600400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uppo 12"/>
            <p:cNvGrpSpPr/>
            <p:nvPr/>
          </p:nvGrpSpPr>
          <p:grpSpPr>
            <a:xfrm>
              <a:off x="322789" y="1844824"/>
              <a:ext cx="8425676" cy="3275984"/>
              <a:chOff x="322789" y="1881208"/>
              <a:chExt cx="8425676" cy="3275984"/>
            </a:xfrm>
          </p:grpSpPr>
          <p:pic>
            <p:nvPicPr>
              <p:cNvPr id="6" name="Picture 2" descr="C:\Documents and Settings\Mattia\Desktop\TESI_DI_DOTTORATO\CHAPTER_3\support_material\MATERIALE_TESI_CAP_3\graphite_box_pictures\set_1\SAM_3420.JPG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2789" y="1881208"/>
                <a:ext cx="6337443" cy="3275984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7" name="Picture 3" descr="C:\Documents and Settings\Mattia\Desktop\TESI_DI_DOTTORATO\CHAPTER_3\support_material\MATERIALE_TESI_CAP_3\graphite_box_pictures\set_1\SAM_3422.JPG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04465" y="1882644"/>
                <a:ext cx="1944000" cy="1402340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pic>
            <p:nvPicPr>
              <p:cNvPr id="8" name="Picture 5" descr="C:\Documents and Settings\Mattia\Desktop\TESI_DI_DOTTORATO\CHAPTER_3\support_material\MATERIALE_TESI_CAP_3\graphite_box_pictures\set_1\IMG_4988.jpg"/>
              <p:cNvPicPr>
                <a:picLocks noChangeAspect="1"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04248" y="3416297"/>
                <a:ext cx="1944000" cy="1740895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</p:pic>
        </p:grpSp>
      </p:grpSp>
      <p:grpSp>
        <p:nvGrpSpPr>
          <p:cNvPr id="9" name="Gruppo 24"/>
          <p:cNvGrpSpPr/>
          <p:nvPr/>
        </p:nvGrpSpPr>
        <p:grpSpPr>
          <a:xfrm>
            <a:off x="827584" y="1124744"/>
            <a:ext cx="7488832" cy="4032448"/>
            <a:chOff x="179512" y="1412776"/>
            <a:chExt cx="8784976" cy="4176464"/>
          </a:xfrm>
        </p:grpSpPr>
        <p:sp>
          <p:nvSpPr>
            <p:cNvPr id="10" name="Rettangolo 9"/>
            <p:cNvSpPr/>
            <p:nvPr/>
          </p:nvSpPr>
          <p:spPr>
            <a:xfrm>
              <a:off x="179512" y="1412776"/>
              <a:ext cx="8784976" cy="4176464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2" descr="C:\Documents and Settings\Mattia\Desktop\TESI_DI_DOTTORATO\CHAPTER_3\support_material\MATERIALE_TESI_CAP_3\FOTO\SAM_1994.JPG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9" y="1556792"/>
              <a:ext cx="3254762" cy="2304256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2" name="Picture 3" descr="C:\Documents and Settings\Mattia\Desktop\TESI_DI_DOTTORATO\CHAPTER_3\support_material\MATERIALE_TESI_CAP_3\FOTO\SAM_1998.JPG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07904" y="1556792"/>
              <a:ext cx="1122197" cy="2304256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3" name="Picture 2" descr="C:\Documents and Settings\Mattia\Desktop\TESI_DI_DOTTORATO\CHAPTER_3\support_material\MATERIALE_TESI_CAP_3\FOTO\SAM_2008.JPG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5815" y="4005063"/>
              <a:ext cx="1912095" cy="1476000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4" name="Picture 3" descr="C:\Documents and Settings\Mattia\Desktop\TESI_DI_DOTTORATO\CHAPTER_3\support_material\MATERIALE_TESI_CAP_3\FOTO\SAM_2005.JPG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7" y="4005063"/>
              <a:ext cx="2487365" cy="1476000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5" name="Picture 3" descr="C:\Documents and Settings\Mattia\Desktop\TESI_DI_DOTTORATO\CHAPTER_3\support_material\MATERIALE_TESI_CAP_3\FOTO\SAM_2027.JPG"/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8000" y="1556791"/>
              <a:ext cx="3852472" cy="3924000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</p:spPr>
        </p:pic>
      </p:grpSp>
      <p:pic>
        <p:nvPicPr>
          <p:cNvPr id="22" name="Picture 11" descr="C:\Users\alberto\Desktop\SAM_2652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908720"/>
            <a:ext cx="7488832" cy="532859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4" name="Immagine 23" descr="target chamberchamber.gif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692696"/>
            <a:ext cx="7704856" cy="564012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grpSp>
        <p:nvGrpSpPr>
          <p:cNvPr id="17" name="Gruppo 15"/>
          <p:cNvGrpSpPr>
            <a:grpSpLocks/>
          </p:cNvGrpSpPr>
          <p:nvPr/>
        </p:nvGrpSpPr>
        <p:grpSpPr bwMode="auto">
          <a:xfrm>
            <a:off x="-19555" y="608273"/>
            <a:ext cx="9163555" cy="5701047"/>
            <a:chOff x="7993398" y="1383667"/>
            <a:chExt cx="8395960" cy="5695407"/>
          </a:xfrm>
        </p:grpSpPr>
        <p:pic>
          <p:nvPicPr>
            <p:cNvPr id="18" name="Picture 6" descr="C:\Documents and Settings\alberto\Documenti\foto\laboratori\target\H_700+IS_200.JPG"/>
            <p:cNvPicPr>
              <a:picLocks noChangeAspect="1" noChangeArrowheads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93398" y="1383667"/>
              <a:ext cx="8395960" cy="5695407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</p:spPr>
        </p:pic>
        <p:sp>
          <p:nvSpPr>
            <p:cNvPr id="19" name="TextBox 5"/>
            <p:cNvSpPr txBox="1">
              <a:spLocks noChangeArrowheads="1"/>
            </p:cNvSpPr>
            <p:nvPr/>
          </p:nvSpPr>
          <p:spPr bwMode="auto">
            <a:xfrm>
              <a:off x="8999448" y="2177521"/>
              <a:ext cx="1885256" cy="307780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2813" eaLnBrk="1" hangingPunct="1"/>
              <a:r>
                <a:rPr lang="en-US" sz="1400" dirty="0" err="1">
                  <a:solidFill>
                    <a:schemeClr val="bg1"/>
                  </a:solidFill>
                </a:rPr>
                <a:t>I</a:t>
              </a:r>
              <a:r>
                <a:rPr lang="en-US" sz="1400" baseline="-25000" dirty="0" err="1">
                  <a:solidFill>
                    <a:schemeClr val="bg1"/>
                  </a:solidFill>
                </a:rPr>
                <a:t>Line</a:t>
              </a:r>
              <a:r>
                <a:rPr lang="en-US" sz="1400" dirty="0">
                  <a:solidFill>
                    <a:schemeClr val="bg1"/>
                  </a:solidFill>
                </a:rPr>
                <a:t>= </a:t>
              </a:r>
              <a:r>
                <a:rPr lang="en-US" sz="1400" dirty="0" smtClean="0">
                  <a:solidFill>
                    <a:schemeClr val="bg1"/>
                  </a:solidFill>
                </a:rPr>
                <a:t>200A -&gt; 600A max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0" name="TextBox 5"/>
            <p:cNvSpPr txBox="1">
              <a:spLocks noChangeArrowheads="1"/>
            </p:cNvSpPr>
            <p:nvPr/>
          </p:nvSpPr>
          <p:spPr bwMode="auto">
            <a:xfrm>
              <a:off x="8963925" y="1709469"/>
              <a:ext cx="2077796" cy="307780"/>
            </a:xfrm>
            <a:prstGeom prst="rect">
              <a:avLst/>
            </a:prstGeom>
            <a:solidFill>
              <a:schemeClr val="accent1">
                <a:alpha val="2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2813" eaLnBrk="1" hangingPunct="1"/>
              <a:r>
                <a:rPr lang="en-US" sz="1400" dirty="0" err="1">
                  <a:solidFill>
                    <a:schemeClr val="bg1"/>
                  </a:solidFill>
                </a:rPr>
                <a:t>I</a:t>
              </a:r>
              <a:r>
                <a:rPr lang="en-US" sz="1400" baseline="-25000" dirty="0" err="1">
                  <a:solidFill>
                    <a:schemeClr val="bg1"/>
                  </a:solidFill>
                </a:rPr>
                <a:t>Target</a:t>
              </a:r>
              <a:r>
                <a:rPr lang="en-US" sz="1400" dirty="0">
                  <a:solidFill>
                    <a:schemeClr val="bg1"/>
                  </a:solidFill>
                </a:rPr>
                <a:t>= </a:t>
              </a:r>
              <a:r>
                <a:rPr lang="en-US" sz="1400" dirty="0" smtClean="0">
                  <a:solidFill>
                    <a:schemeClr val="bg1"/>
                  </a:solidFill>
                </a:rPr>
                <a:t>700A -&gt; 1200A max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25" name="Rettangolo 24"/>
          <p:cNvSpPr/>
          <p:nvPr/>
        </p:nvSpPr>
        <p:spPr>
          <a:xfrm>
            <a:off x="947469" y="0"/>
            <a:ext cx="7272808" cy="584775"/>
          </a:xfrm>
          <a:prstGeom prst="rect">
            <a:avLst/>
          </a:prstGeom>
          <a:noFill/>
          <a:ln w="127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1"/>
                </a:solidFill>
              </a:rPr>
              <a:t>The TIS on operation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042" y="764704"/>
            <a:ext cx="9144000" cy="545465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4" name="Rettangolo 3"/>
          <p:cNvSpPr/>
          <p:nvPr/>
        </p:nvSpPr>
        <p:spPr>
          <a:xfrm>
            <a:off x="6948264" y="4004567"/>
            <a:ext cx="11792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err="1" smtClean="0">
                <a:solidFill>
                  <a:srgbClr val="C00000"/>
                </a:solidFill>
              </a:rPr>
              <a:t>Wien</a:t>
            </a:r>
            <a:r>
              <a:rPr lang="it-IT" dirty="0" smtClean="0">
                <a:solidFill>
                  <a:srgbClr val="C00000"/>
                </a:solidFill>
              </a:rPr>
              <a:t> </a:t>
            </a:r>
            <a:r>
              <a:rPr lang="it-IT" dirty="0" err="1" smtClean="0">
                <a:solidFill>
                  <a:srgbClr val="C00000"/>
                </a:solidFill>
              </a:rPr>
              <a:t>filter</a:t>
            </a:r>
            <a:endParaRPr lang="it-IT" dirty="0">
              <a:solidFill>
                <a:srgbClr val="C00000"/>
              </a:solidFill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3059832" y="2944826"/>
            <a:ext cx="8712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err="1" smtClean="0">
                <a:solidFill>
                  <a:srgbClr val="C00000"/>
                </a:solidFill>
              </a:rPr>
              <a:t>Triplets</a:t>
            </a:r>
            <a:endParaRPr lang="it-IT" dirty="0">
              <a:solidFill>
                <a:srgbClr val="C00000"/>
              </a:solidFill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4355976" y="4373899"/>
            <a:ext cx="10831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err="1" smtClean="0">
                <a:solidFill>
                  <a:srgbClr val="C00000"/>
                </a:solidFill>
              </a:rPr>
              <a:t>Dignostic</a:t>
            </a:r>
            <a:r>
              <a:rPr lang="it-IT" dirty="0" smtClean="0">
                <a:solidFill>
                  <a:srgbClr val="C00000"/>
                </a:solidFill>
              </a:rPr>
              <a:t> box</a:t>
            </a:r>
            <a:endParaRPr lang="it-IT" dirty="0">
              <a:solidFill>
                <a:srgbClr val="C00000"/>
              </a:solidFill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827584" y="3107281"/>
            <a:ext cx="10831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smtClean="0">
                <a:solidFill>
                  <a:srgbClr val="C00000"/>
                </a:solidFill>
              </a:rPr>
              <a:t>TIS</a:t>
            </a:r>
            <a:endParaRPr lang="it-IT" dirty="0">
              <a:solidFill>
                <a:srgbClr val="C00000"/>
              </a:solidFill>
            </a:endParaRPr>
          </a:p>
        </p:txBody>
      </p:sp>
      <p:sp>
        <p:nvSpPr>
          <p:cNvPr id="12291" name="Text Box 13"/>
          <p:cNvSpPr txBox="1">
            <a:spLocks noChangeArrowheads="1"/>
          </p:cNvSpPr>
          <p:nvPr/>
        </p:nvSpPr>
        <p:spPr bwMode="auto">
          <a:xfrm>
            <a:off x="248319" y="1455"/>
            <a:ext cx="8215313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2813">
              <a:spcBef>
                <a:spcPct val="50000"/>
              </a:spcBef>
            </a:pPr>
            <a:r>
              <a:rPr kumimoji="1" lang="en-US" sz="3200" dirty="0" smtClean="0">
                <a:solidFill>
                  <a:schemeClr val="accent1"/>
                </a:solidFill>
              </a:rPr>
              <a:t>The SPES (off-line) RIB </a:t>
            </a:r>
            <a:r>
              <a:rPr kumimoji="1" lang="en-US" sz="3200" dirty="0" smtClean="0">
                <a:solidFill>
                  <a:schemeClr val="accent1"/>
                </a:solidFill>
              </a:rPr>
              <a:t>station</a:t>
            </a:r>
          </a:p>
          <a:p>
            <a:pPr algn="ctr" defTabSz="912813">
              <a:spcBef>
                <a:spcPct val="50000"/>
              </a:spcBef>
            </a:pPr>
            <a:r>
              <a:rPr kumimoji="1" lang="en-US" sz="2400" dirty="0" smtClean="0">
                <a:solidFill>
                  <a:srgbClr val="C00000"/>
                </a:solidFill>
              </a:rPr>
              <a:t>Evolution of ISOLDE FE6</a:t>
            </a:r>
            <a:endParaRPr kumimoji="1" lang="en-US" sz="24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5425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938" y="603618"/>
            <a:ext cx="3563607" cy="258843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2951" y="598688"/>
            <a:ext cx="3436958" cy="3068087"/>
          </a:xfrm>
          <a:prstGeom prst="rect">
            <a:avLst/>
          </a:prstGeom>
          <a:ln>
            <a:solidFill>
              <a:srgbClr val="4F81BD"/>
            </a:solidFill>
          </a:ln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9095" y="3222141"/>
            <a:ext cx="4190702" cy="316689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4" name="Immagin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" y="4111926"/>
            <a:ext cx="3166554" cy="2277107"/>
          </a:xfrm>
          <a:prstGeom prst="rect">
            <a:avLst/>
          </a:prstGeom>
          <a:ln>
            <a:solidFill>
              <a:srgbClr val="4F81BD"/>
            </a:solidFill>
          </a:ln>
        </p:spPr>
      </p:pic>
      <p:pic>
        <p:nvPicPr>
          <p:cNvPr id="11265" name="Picture 1" descr="C:\Documents and Settings\alberto\Documenti\foto\padova_chimica\Immagine 007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8314" y="598688"/>
            <a:ext cx="2865686" cy="26788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2" name="Text Box 21"/>
          <p:cNvSpPr txBox="1">
            <a:spLocks noChangeArrowheads="1"/>
          </p:cNvSpPr>
          <p:nvPr/>
        </p:nvSpPr>
        <p:spPr bwMode="auto">
          <a:xfrm>
            <a:off x="2306794" y="18843"/>
            <a:ext cx="499745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2813">
              <a:defRPr/>
            </a:pPr>
            <a:r>
              <a:rPr lang="en-US" sz="3200" dirty="0">
                <a:solidFill>
                  <a:schemeClr val="accent1"/>
                </a:solidFill>
              </a:rPr>
              <a:t>The TIS SPES </a:t>
            </a:r>
            <a:r>
              <a:rPr lang="en-US" sz="3200" dirty="0" smtClean="0">
                <a:solidFill>
                  <a:schemeClr val="accent1"/>
                </a:solidFill>
              </a:rPr>
              <a:t>(8) Laboratories</a:t>
            </a:r>
          </a:p>
        </p:txBody>
      </p:sp>
      <p:pic>
        <p:nvPicPr>
          <p:cNvPr id="14341" name="Immagine 3" descr="IMG_4700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6364" y="3316016"/>
            <a:ext cx="2847636" cy="3073017"/>
          </a:xfrm>
          <a:prstGeom prst="rect">
            <a:avLst/>
          </a:prstGeom>
          <a:noFill/>
          <a:ln w="12700" algn="ctr">
            <a:solidFill>
              <a:srgbClr val="4F81BD"/>
            </a:solidFill>
            <a:miter lim="800000"/>
            <a:headEnd/>
            <a:tailEnd/>
          </a:ln>
        </p:spPr>
      </p:pic>
      <p:pic>
        <p:nvPicPr>
          <p:cNvPr id="14343" name="Picture 13" descr="IMG_1258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821107"/>
            <a:ext cx="3169947" cy="162926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4344" name="Rettangolo 14"/>
          <p:cNvSpPr>
            <a:spLocks noChangeArrowheads="1"/>
          </p:cNvSpPr>
          <p:nvPr/>
        </p:nvSpPr>
        <p:spPr bwMode="auto">
          <a:xfrm>
            <a:off x="6349379" y="4511892"/>
            <a:ext cx="13047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2813">
              <a:spcBef>
                <a:spcPct val="50000"/>
              </a:spcBef>
            </a:pPr>
            <a:r>
              <a:rPr lang="en-US" b="1" dirty="0">
                <a:solidFill>
                  <a:srgbClr val="C00000"/>
                </a:solidFill>
                <a:latin typeface="Arial Narrow" pitchFamily="34" charset="0"/>
              </a:rPr>
              <a:t>HT LNL Lab</a:t>
            </a:r>
          </a:p>
        </p:txBody>
      </p:sp>
      <p:sp>
        <p:nvSpPr>
          <p:cNvPr id="14345" name="Rettangolo 15"/>
          <p:cNvSpPr>
            <a:spLocks noChangeArrowheads="1"/>
          </p:cNvSpPr>
          <p:nvPr/>
        </p:nvSpPr>
        <p:spPr bwMode="auto">
          <a:xfrm>
            <a:off x="402038" y="620688"/>
            <a:ext cx="21537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2813">
              <a:spcBef>
                <a:spcPct val="50000"/>
              </a:spcBef>
            </a:pPr>
            <a:r>
              <a:rPr lang="en-US" b="1" dirty="0">
                <a:solidFill>
                  <a:srgbClr val="C00000"/>
                </a:solidFill>
                <a:latin typeface="Arial Narrow" pitchFamily="34" charset="0"/>
              </a:rPr>
              <a:t>Test Bench  LNL Lab</a:t>
            </a:r>
          </a:p>
        </p:txBody>
      </p:sp>
      <p:sp>
        <p:nvSpPr>
          <p:cNvPr id="14346" name="Rettangolo 16"/>
          <p:cNvSpPr>
            <a:spLocks noChangeArrowheads="1"/>
          </p:cNvSpPr>
          <p:nvPr/>
        </p:nvSpPr>
        <p:spPr bwMode="auto">
          <a:xfrm>
            <a:off x="367526" y="4450368"/>
            <a:ext cx="28651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2813">
              <a:spcBef>
                <a:spcPct val="50000"/>
              </a:spcBef>
            </a:pPr>
            <a:r>
              <a:rPr lang="en-US" b="1" dirty="0">
                <a:solidFill>
                  <a:srgbClr val="C00000"/>
                </a:solidFill>
                <a:latin typeface="Arial Narrow" pitchFamily="34" charset="0"/>
              </a:rPr>
              <a:t>Carbide Chemistry  LNL Lab</a:t>
            </a:r>
          </a:p>
        </p:txBody>
      </p:sp>
      <p:sp>
        <p:nvSpPr>
          <p:cNvPr id="14347" name="Rettangolo 17"/>
          <p:cNvSpPr>
            <a:spLocks noChangeArrowheads="1"/>
          </p:cNvSpPr>
          <p:nvPr/>
        </p:nvSpPr>
        <p:spPr bwMode="auto">
          <a:xfrm>
            <a:off x="6291318" y="620688"/>
            <a:ext cx="295347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2813">
              <a:spcBef>
                <a:spcPct val="50000"/>
              </a:spcBef>
            </a:pPr>
            <a:r>
              <a:rPr lang="en-US" b="1" dirty="0" err="1">
                <a:solidFill>
                  <a:srgbClr val="C00000"/>
                </a:solidFill>
                <a:latin typeface="Arial Narrow" pitchFamily="34" charset="0"/>
              </a:rPr>
              <a:t>UCx</a:t>
            </a:r>
            <a:r>
              <a:rPr lang="en-US" b="1" dirty="0">
                <a:solidFill>
                  <a:srgbClr val="C00000"/>
                </a:solidFill>
                <a:latin typeface="Arial Narrow" pitchFamily="34" charset="0"/>
              </a:rPr>
              <a:t> Chemistry  PADOVA Lab</a:t>
            </a:r>
          </a:p>
        </p:txBody>
      </p:sp>
      <p:sp>
        <p:nvSpPr>
          <p:cNvPr id="16" name="Rettangolo 17"/>
          <p:cNvSpPr>
            <a:spLocks noChangeArrowheads="1"/>
          </p:cNvSpPr>
          <p:nvPr/>
        </p:nvSpPr>
        <p:spPr bwMode="auto">
          <a:xfrm>
            <a:off x="3543605" y="3370792"/>
            <a:ext cx="229910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2813">
              <a:spcBef>
                <a:spcPct val="50000"/>
              </a:spcBef>
            </a:pPr>
            <a:r>
              <a:rPr lang="en-US" b="1" dirty="0" smtClean="0">
                <a:solidFill>
                  <a:srgbClr val="C00000"/>
                </a:solidFill>
                <a:latin typeface="Arial Narrow" pitchFamily="34" charset="0"/>
              </a:rPr>
              <a:t>New ‘class A’ LNL Lab</a:t>
            </a:r>
            <a:endParaRPr lang="en-US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18" name="Rettangolo 16"/>
          <p:cNvSpPr>
            <a:spLocks noChangeArrowheads="1"/>
          </p:cNvSpPr>
          <p:nvPr/>
        </p:nvSpPr>
        <p:spPr bwMode="auto">
          <a:xfrm>
            <a:off x="774826" y="2915285"/>
            <a:ext cx="170209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2813">
              <a:spcBef>
                <a:spcPct val="50000"/>
              </a:spcBef>
            </a:pPr>
            <a:r>
              <a:rPr lang="en-US" b="1" dirty="0" smtClean="0">
                <a:solidFill>
                  <a:srgbClr val="C00000"/>
                </a:solidFill>
                <a:latin typeface="Arial Narrow" pitchFamily="34" charset="0"/>
              </a:rPr>
              <a:t>Pavia laser  Lab</a:t>
            </a:r>
            <a:endParaRPr lang="en-US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19" name="Rettangolo 17"/>
          <p:cNvSpPr>
            <a:spLocks noChangeArrowheads="1"/>
          </p:cNvSpPr>
          <p:nvPr/>
        </p:nvSpPr>
        <p:spPr bwMode="auto">
          <a:xfrm>
            <a:off x="3769247" y="620688"/>
            <a:ext cx="202688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2813">
              <a:spcBef>
                <a:spcPct val="50000"/>
              </a:spcBef>
            </a:pPr>
            <a:r>
              <a:rPr lang="en-US" b="1" dirty="0" smtClean="0">
                <a:solidFill>
                  <a:srgbClr val="C00000"/>
                </a:solidFill>
                <a:latin typeface="Arial Narrow" pitchFamily="34" charset="0"/>
              </a:rPr>
              <a:t>New LNL laser  Lab</a:t>
            </a:r>
            <a:endParaRPr lang="en-US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8313" y="2409039"/>
            <a:ext cx="2865686" cy="2041330"/>
          </a:xfrm>
          <a:prstGeom prst="rect">
            <a:avLst/>
          </a:prstGeom>
          <a:ln>
            <a:solidFill>
              <a:srgbClr val="4F81BD"/>
            </a:solidFill>
          </a:ln>
        </p:spPr>
      </p:pic>
      <p:sp>
        <p:nvSpPr>
          <p:cNvPr id="20" name="Rettangolo 14"/>
          <p:cNvSpPr>
            <a:spLocks noChangeArrowheads="1"/>
          </p:cNvSpPr>
          <p:nvPr/>
        </p:nvSpPr>
        <p:spPr bwMode="auto">
          <a:xfrm>
            <a:off x="7225310" y="3964760"/>
            <a:ext cx="18905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2813">
              <a:spcBef>
                <a:spcPct val="50000"/>
              </a:spcBef>
            </a:pPr>
            <a:r>
              <a:rPr lang="en-US" b="1" dirty="0" smtClean="0">
                <a:solidFill>
                  <a:srgbClr val="C00000"/>
                </a:solidFill>
                <a:latin typeface="Arial Narrow" pitchFamily="34" charset="0"/>
              </a:rPr>
              <a:t>Handling LNL Lab</a:t>
            </a:r>
            <a:endParaRPr lang="en-US" b="1" dirty="0">
              <a:solidFill>
                <a:srgbClr val="C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93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3" descr="Immagine 01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933616"/>
            <a:ext cx="1897085" cy="1502030"/>
          </a:xfrm>
          <a:prstGeom prst="rect">
            <a:avLst/>
          </a:prstGeom>
          <a:noFill/>
          <a:ln w="1587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4" name="Picture 5" descr="C:\Documents and Settings\alberto\Documenti\foto\laboratori\10\nov 10\SAM_332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5748" y="4941168"/>
            <a:ext cx="1999474" cy="1438161"/>
          </a:xfrm>
          <a:prstGeom prst="rect">
            <a:avLst/>
          </a:prstGeom>
          <a:noFill/>
          <a:ln w="1587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5" name="Rettangolo 10"/>
          <p:cNvSpPr/>
          <p:nvPr/>
        </p:nvSpPr>
        <p:spPr>
          <a:xfrm>
            <a:off x="107504" y="889991"/>
            <a:ext cx="604867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00" b="0" i="0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</a:rPr>
              <a:t>WG-1: Target and Ion Sources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00" b="0" i="0" u="sng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00" b="0" i="0" u="sng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00" b="0" i="0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</a:rPr>
              <a:t>WG-2: Target Materials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00" b="0" i="0" u="sng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00" b="0" i="0" u="sng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300" b="0" i="0" u="sng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00" b="0" i="0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</a:rPr>
              <a:t>WG-3:  Laser </a:t>
            </a: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600" kern="0" dirty="0" smtClean="0"/>
          </a:p>
          <a:p>
            <a:pPr>
              <a:spcAft>
                <a:spcPts val="1800"/>
              </a:spcAft>
              <a:defRPr/>
            </a:pPr>
            <a:endParaRPr kumimoji="0" lang="en-US" sz="1600" b="0" i="0" u="sng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00" b="0" i="0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</a:rPr>
              <a:t>WG-4: Handling</a:t>
            </a:r>
          </a:p>
          <a:p>
            <a:pPr>
              <a:spcAft>
                <a:spcPts val="1800"/>
              </a:spcAft>
              <a:defRPr/>
            </a:pPr>
            <a:endParaRPr lang="en-US" sz="1600" kern="0" dirty="0" smtClean="0"/>
          </a:p>
          <a:p>
            <a:pPr>
              <a:spcAft>
                <a:spcPts val="1800"/>
              </a:spcAft>
              <a:defRPr/>
            </a:pPr>
            <a:endParaRPr lang="en-US" sz="1600" kern="0" dirty="0" smtClean="0">
              <a:solidFill>
                <a:sysClr val="windowText" lastClr="000000"/>
              </a:solidFill>
              <a:latin typeface="+mn-lt"/>
            </a:endParaRP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00" b="0" i="0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</a:rPr>
              <a:t>WG-5: Front End</a:t>
            </a:r>
          </a:p>
          <a:p>
            <a:pPr>
              <a:defRPr/>
            </a:pPr>
            <a:endParaRPr kumimoji="0" lang="en-US" sz="2300" b="0" i="0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</a:endParaRPr>
          </a:p>
          <a:p>
            <a:pPr marL="0" marR="0" lvl="0" indent="0" defTabSz="914400" eaLnBrk="1" fontAlgn="auto" latinLnBrk="0" hangingPunct="1">
              <a:spcBef>
                <a:spcPts val="0"/>
              </a:spcBef>
              <a:spcAft>
                <a:spcPts val="50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</a:endParaRPr>
          </a:p>
        </p:txBody>
      </p:sp>
      <p:pic>
        <p:nvPicPr>
          <p:cNvPr id="7" name="Picture 19" descr="Lextra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16011" y="2730990"/>
            <a:ext cx="1926711" cy="1396019"/>
          </a:xfrm>
          <a:prstGeom prst="rect">
            <a:avLst/>
          </a:prstGeom>
          <a:noFill/>
          <a:ln w="15875">
            <a:solidFill>
              <a:schemeClr val="accent1"/>
            </a:solidFill>
            <a:miter lim="800000"/>
            <a:headEnd/>
            <a:tailEnd/>
          </a:ln>
        </p:spPr>
      </p:pic>
      <p:cxnSp>
        <p:nvCxnSpPr>
          <p:cNvPr id="8" name="Connettore 2 13"/>
          <p:cNvCxnSpPr/>
          <p:nvPr/>
        </p:nvCxnSpPr>
        <p:spPr>
          <a:xfrm>
            <a:off x="2002406" y="3573016"/>
            <a:ext cx="4891091" cy="0"/>
          </a:xfrm>
          <a:prstGeom prst="straightConnector1">
            <a:avLst/>
          </a:prstGeom>
          <a:noFill/>
          <a:ln w="15875" cap="flat" cmpd="sng" algn="ctr">
            <a:solidFill>
              <a:schemeClr val="accent1"/>
            </a:solidFill>
            <a:prstDash val="solid"/>
            <a:tailEnd type="oval"/>
          </a:ln>
          <a:effectLst/>
        </p:spPr>
      </p:cxnSp>
      <p:cxnSp>
        <p:nvCxnSpPr>
          <p:cNvPr id="9" name="Connettore 2 14"/>
          <p:cNvCxnSpPr/>
          <p:nvPr/>
        </p:nvCxnSpPr>
        <p:spPr>
          <a:xfrm>
            <a:off x="2358374" y="4639168"/>
            <a:ext cx="2520280" cy="0"/>
          </a:xfrm>
          <a:prstGeom prst="straightConnector1">
            <a:avLst/>
          </a:prstGeom>
          <a:noFill/>
          <a:ln w="15875" cap="flat" cmpd="sng" algn="ctr">
            <a:solidFill>
              <a:schemeClr val="accent1"/>
            </a:solidFill>
            <a:prstDash val="solid"/>
            <a:tailEnd type="oval"/>
          </a:ln>
          <a:effectLst/>
        </p:spPr>
      </p:cxnSp>
      <p:pic>
        <p:nvPicPr>
          <p:cNvPr id="11" name="Picture 11" descr="C:\Users\alberto\Desktop\SAM_265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38988" y="690955"/>
            <a:ext cx="1880758" cy="1369970"/>
          </a:xfrm>
          <a:prstGeom prst="rect">
            <a:avLst/>
          </a:prstGeom>
          <a:noFill/>
          <a:ln w="15875">
            <a:solidFill>
              <a:schemeClr val="accent1"/>
            </a:solidFill>
            <a:miter lim="800000"/>
            <a:headEnd/>
            <a:tailEnd/>
          </a:ln>
        </p:spPr>
      </p:pic>
      <p:cxnSp>
        <p:nvCxnSpPr>
          <p:cNvPr id="12" name="Connettore 2 12"/>
          <p:cNvCxnSpPr/>
          <p:nvPr/>
        </p:nvCxnSpPr>
        <p:spPr>
          <a:xfrm>
            <a:off x="3974768" y="1124744"/>
            <a:ext cx="2998373" cy="0"/>
          </a:xfrm>
          <a:prstGeom prst="straightConnector1">
            <a:avLst/>
          </a:prstGeom>
          <a:noFill/>
          <a:ln w="15875" cap="flat" cmpd="sng" algn="ctr">
            <a:solidFill>
              <a:schemeClr val="accent1"/>
            </a:solidFill>
            <a:prstDash val="solid"/>
            <a:tailEnd type="oval"/>
          </a:ln>
          <a:effectLst/>
        </p:spPr>
      </p:cxnSp>
      <p:cxnSp>
        <p:nvCxnSpPr>
          <p:cNvPr id="13" name="Connettore 2 16"/>
          <p:cNvCxnSpPr/>
          <p:nvPr/>
        </p:nvCxnSpPr>
        <p:spPr>
          <a:xfrm>
            <a:off x="2578470" y="5949280"/>
            <a:ext cx="4315027" cy="0"/>
          </a:xfrm>
          <a:prstGeom prst="straightConnector1">
            <a:avLst/>
          </a:prstGeom>
          <a:noFill/>
          <a:ln w="15875" cap="flat" cmpd="sng" algn="ctr">
            <a:solidFill>
              <a:schemeClr val="accent1"/>
            </a:solidFill>
            <a:prstDash val="solid"/>
            <a:tailEnd type="oval"/>
          </a:ln>
          <a:effectLst/>
        </p:spPr>
      </p:cxnSp>
      <p:pic>
        <p:nvPicPr>
          <p:cNvPr id="15" name="Picture 6" descr="L7-L13 trattati_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0508" y="1676447"/>
            <a:ext cx="1912633" cy="1394475"/>
          </a:xfrm>
          <a:prstGeom prst="rect">
            <a:avLst/>
          </a:prstGeom>
          <a:noFill/>
          <a:ln w="1587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7" name="Text Box 21"/>
          <p:cNvSpPr txBox="1">
            <a:spLocks noChangeArrowheads="1"/>
          </p:cNvSpPr>
          <p:nvPr/>
        </p:nvSpPr>
        <p:spPr bwMode="auto">
          <a:xfrm>
            <a:off x="2195736" y="0"/>
            <a:ext cx="487723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2813">
              <a:defRPr/>
            </a:pPr>
            <a:r>
              <a:rPr lang="en-US" sz="3200" dirty="0">
                <a:solidFill>
                  <a:schemeClr val="accent1"/>
                </a:solidFill>
              </a:rPr>
              <a:t>The TIS </a:t>
            </a:r>
            <a:r>
              <a:rPr lang="en-US" sz="3200" dirty="0" smtClean="0">
                <a:solidFill>
                  <a:schemeClr val="accent1"/>
                </a:solidFill>
              </a:rPr>
              <a:t>five Working Groups</a:t>
            </a:r>
          </a:p>
        </p:txBody>
      </p:sp>
      <p:cxnSp>
        <p:nvCxnSpPr>
          <p:cNvPr id="18" name="Connettore 2 14"/>
          <p:cNvCxnSpPr/>
          <p:nvPr/>
        </p:nvCxnSpPr>
        <p:spPr>
          <a:xfrm>
            <a:off x="3275856" y="2204864"/>
            <a:ext cx="1502912" cy="0"/>
          </a:xfrm>
          <a:prstGeom prst="straightConnector1">
            <a:avLst/>
          </a:prstGeom>
          <a:noFill/>
          <a:ln w="15875" cap="flat" cmpd="sng" algn="ctr">
            <a:solidFill>
              <a:schemeClr val="accent1"/>
            </a:solidFill>
            <a:prstDash val="solid"/>
            <a:tailEnd type="oval"/>
          </a:ln>
          <a:effectLst/>
        </p:spPr>
      </p:cxnSp>
    </p:spTree>
    <p:extLst>
      <p:ext uri="{BB962C8B-B14F-4D97-AF65-F5344CB8AC3E}">
        <p14:creationId xmlns:p14="http://schemas.microsoft.com/office/powerpoint/2010/main" val="362749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2"/>
          <p:cNvSpPr txBox="1">
            <a:spLocks noChangeArrowheads="1"/>
          </p:cNvSpPr>
          <p:nvPr/>
        </p:nvSpPr>
        <p:spPr bwMode="auto">
          <a:xfrm>
            <a:off x="2422525" y="19208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endParaRPr lang="it-IT" altLang="it-IT" sz="2400"/>
          </a:p>
        </p:txBody>
      </p:sp>
      <p:sp>
        <p:nvSpPr>
          <p:cNvPr id="72710" name="Text Box 13"/>
          <p:cNvSpPr txBox="1">
            <a:spLocks noChangeArrowheads="1"/>
          </p:cNvSpPr>
          <p:nvPr/>
        </p:nvSpPr>
        <p:spPr bwMode="auto">
          <a:xfrm>
            <a:off x="1584007" y="22527"/>
            <a:ext cx="71628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12813" eaLnBrk="0" hangingPunct="0">
              <a:defRPr sz="14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defTabSz="912813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it-IT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TIS: Definition of the unit device </a:t>
            </a:r>
            <a:r>
              <a:rPr lang="en-US" altLang="it-IT" sz="1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1/6</a:t>
            </a:r>
            <a:endParaRPr lang="en-US" altLang="it-IT" sz="32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285" y="1484782"/>
            <a:ext cx="4320480" cy="4412733"/>
          </a:xfrm>
          <a:prstGeom prst="rect">
            <a:avLst/>
          </a:prstGeom>
          <a:ln>
            <a:noFill/>
          </a:ln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2730" y="1482162"/>
            <a:ext cx="4298870" cy="4415354"/>
          </a:xfrm>
          <a:prstGeom prst="rect">
            <a:avLst/>
          </a:prstGeom>
        </p:spPr>
      </p:pic>
      <p:sp>
        <p:nvSpPr>
          <p:cNvPr id="33" name="CasellaDiTesto 32"/>
          <p:cNvSpPr txBox="1"/>
          <p:nvPr/>
        </p:nvSpPr>
        <p:spPr>
          <a:xfrm>
            <a:off x="5364088" y="1628800"/>
            <a:ext cx="9810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solidFill>
                  <a:srgbClr val="C00000"/>
                </a:solidFill>
              </a:rPr>
              <a:t>Graphite</a:t>
            </a:r>
            <a:r>
              <a:rPr lang="it-IT" sz="1600" dirty="0" smtClean="0">
                <a:solidFill>
                  <a:srgbClr val="C00000"/>
                </a:solidFill>
              </a:rPr>
              <a:t> </a:t>
            </a:r>
            <a:r>
              <a:rPr lang="it-IT" sz="1600" dirty="0" err="1" smtClean="0">
                <a:solidFill>
                  <a:srgbClr val="C00000"/>
                </a:solidFill>
              </a:rPr>
              <a:t>window</a:t>
            </a:r>
            <a:endParaRPr lang="it-IT" sz="1600" dirty="0">
              <a:solidFill>
                <a:srgbClr val="C00000"/>
              </a:solidFill>
            </a:endParaRPr>
          </a:p>
        </p:txBody>
      </p:sp>
      <p:cxnSp>
        <p:nvCxnSpPr>
          <p:cNvPr id="7" name="Connettore 2 6"/>
          <p:cNvCxnSpPr/>
          <p:nvPr/>
        </p:nvCxnSpPr>
        <p:spPr>
          <a:xfrm>
            <a:off x="5796136" y="2348880"/>
            <a:ext cx="58489" cy="172257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ttangolo 7"/>
          <p:cNvSpPr/>
          <p:nvPr/>
        </p:nvSpPr>
        <p:spPr>
          <a:xfrm>
            <a:off x="4779404" y="5085184"/>
            <a:ext cx="10167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 err="1">
                <a:solidFill>
                  <a:srgbClr val="C00000"/>
                </a:solidFill>
              </a:rPr>
              <a:t>Flexible</a:t>
            </a:r>
            <a:r>
              <a:rPr lang="it-IT" dirty="0">
                <a:solidFill>
                  <a:srgbClr val="C00000"/>
                </a:solidFill>
              </a:rPr>
              <a:t> </a:t>
            </a:r>
            <a:r>
              <a:rPr lang="it-IT" dirty="0" err="1">
                <a:solidFill>
                  <a:srgbClr val="C00000"/>
                </a:solidFill>
              </a:rPr>
              <a:t>heater</a:t>
            </a:r>
            <a:endParaRPr lang="it-IT" dirty="0">
              <a:solidFill>
                <a:srgbClr val="C00000"/>
              </a:solidFill>
            </a:endParaRPr>
          </a:p>
        </p:txBody>
      </p:sp>
      <p:cxnSp>
        <p:nvCxnSpPr>
          <p:cNvPr id="34" name="Connettore 2 33"/>
          <p:cNvCxnSpPr/>
          <p:nvPr/>
        </p:nvCxnSpPr>
        <p:spPr>
          <a:xfrm flipV="1">
            <a:off x="5165407" y="3989919"/>
            <a:ext cx="1008112" cy="115212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tangolo 10"/>
          <p:cNvSpPr/>
          <p:nvPr/>
        </p:nvSpPr>
        <p:spPr>
          <a:xfrm>
            <a:off x="6494696" y="6021288"/>
            <a:ext cx="16056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err="1">
                <a:solidFill>
                  <a:srgbClr val="C00000"/>
                </a:solidFill>
              </a:rPr>
              <a:t>Graphite</a:t>
            </a:r>
            <a:r>
              <a:rPr lang="it-IT" dirty="0">
                <a:solidFill>
                  <a:srgbClr val="C00000"/>
                </a:solidFill>
              </a:rPr>
              <a:t> </a:t>
            </a:r>
            <a:r>
              <a:rPr lang="it-IT" dirty="0" err="1">
                <a:solidFill>
                  <a:srgbClr val="C00000"/>
                </a:solidFill>
              </a:rPr>
              <a:t>dump</a:t>
            </a:r>
            <a:endParaRPr lang="it-IT" dirty="0">
              <a:solidFill>
                <a:srgbClr val="C00000"/>
              </a:solidFill>
            </a:endParaRPr>
          </a:p>
        </p:txBody>
      </p:sp>
      <p:cxnSp>
        <p:nvCxnSpPr>
          <p:cNvPr id="13" name="Connettore 2 12"/>
          <p:cNvCxnSpPr/>
          <p:nvPr/>
        </p:nvCxnSpPr>
        <p:spPr>
          <a:xfrm flipV="1">
            <a:off x="7033828" y="4941169"/>
            <a:ext cx="1066564" cy="108011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asellaDiTesto 40"/>
          <p:cNvSpPr txBox="1"/>
          <p:nvPr/>
        </p:nvSpPr>
        <p:spPr>
          <a:xfrm>
            <a:off x="369845" y="1578361"/>
            <a:ext cx="1676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err="1" smtClean="0">
                <a:solidFill>
                  <a:srgbClr val="C00000"/>
                </a:solidFill>
              </a:rPr>
              <a:t>Thermocouple</a:t>
            </a:r>
            <a:r>
              <a:rPr lang="it-IT" sz="1600" dirty="0" smtClean="0">
                <a:solidFill>
                  <a:srgbClr val="C00000"/>
                </a:solidFill>
              </a:rPr>
              <a:t> output (</a:t>
            </a:r>
            <a:r>
              <a:rPr lang="it-IT" sz="1600" dirty="0" err="1" smtClean="0">
                <a:solidFill>
                  <a:srgbClr val="C00000"/>
                </a:solidFill>
              </a:rPr>
              <a:t>type</a:t>
            </a:r>
            <a:r>
              <a:rPr lang="it-IT" sz="1600" dirty="0" smtClean="0">
                <a:solidFill>
                  <a:srgbClr val="C00000"/>
                </a:solidFill>
              </a:rPr>
              <a:t> C) </a:t>
            </a:r>
            <a:endParaRPr lang="it-IT" sz="1600" dirty="0">
              <a:solidFill>
                <a:srgbClr val="C00000"/>
              </a:solidFill>
            </a:endParaRPr>
          </a:p>
        </p:txBody>
      </p:sp>
      <p:cxnSp>
        <p:nvCxnSpPr>
          <p:cNvPr id="42" name="Connettore 2 41"/>
          <p:cNvCxnSpPr/>
          <p:nvPr/>
        </p:nvCxnSpPr>
        <p:spPr>
          <a:xfrm>
            <a:off x="683568" y="2163136"/>
            <a:ext cx="144016" cy="80594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ttore 2 43"/>
          <p:cNvCxnSpPr/>
          <p:nvPr/>
        </p:nvCxnSpPr>
        <p:spPr>
          <a:xfrm>
            <a:off x="1190378" y="2192794"/>
            <a:ext cx="931180" cy="237318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asellaDiTesto 45"/>
          <p:cNvSpPr txBox="1"/>
          <p:nvPr/>
        </p:nvSpPr>
        <p:spPr>
          <a:xfrm>
            <a:off x="262285" y="5188840"/>
            <a:ext cx="1676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solidFill>
                  <a:srgbClr val="C00000"/>
                </a:solidFill>
              </a:rPr>
              <a:t>BNC output (</a:t>
            </a:r>
            <a:r>
              <a:rPr lang="it-IT" sz="1600" dirty="0" err="1" smtClean="0">
                <a:solidFill>
                  <a:srgbClr val="C00000"/>
                </a:solidFill>
              </a:rPr>
              <a:t>current</a:t>
            </a:r>
            <a:r>
              <a:rPr lang="it-IT" sz="1600" dirty="0" smtClean="0">
                <a:solidFill>
                  <a:srgbClr val="C00000"/>
                </a:solidFill>
              </a:rPr>
              <a:t> </a:t>
            </a:r>
            <a:r>
              <a:rPr lang="it-IT" sz="1600" dirty="0" err="1" smtClean="0">
                <a:solidFill>
                  <a:srgbClr val="C00000"/>
                </a:solidFill>
              </a:rPr>
              <a:t>sensor</a:t>
            </a:r>
            <a:r>
              <a:rPr lang="it-IT" sz="1600" dirty="0" smtClean="0">
                <a:solidFill>
                  <a:srgbClr val="C00000"/>
                </a:solidFill>
              </a:rPr>
              <a:t>)</a:t>
            </a:r>
            <a:endParaRPr lang="it-IT" sz="1600" dirty="0"/>
          </a:p>
        </p:txBody>
      </p:sp>
      <p:cxnSp>
        <p:nvCxnSpPr>
          <p:cNvPr id="47" name="Connettore 2 46"/>
          <p:cNvCxnSpPr/>
          <p:nvPr/>
        </p:nvCxnSpPr>
        <p:spPr>
          <a:xfrm flipV="1">
            <a:off x="576695" y="4595641"/>
            <a:ext cx="503718" cy="63610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ttangolo 18"/>
          <p:cNvSpPr/>
          <p:nvPr/>
        </p:nvSpPr>
        <p:spPr>
          <a:xfrm>
            <a:off x="6517106" y="928164"/>
            <a:ext cx="23387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err="1">
                <a:solidFill>
                  <a:srgbClr val="C00000"/>
                </a:solidFill>
              </a:rPr>
              <a:t>Thermocouple</a:t>
            </a:r>
            <a:r>
              <a:rPr lang="it-IT" dirty="0">
                <a:solidFill>
                  <a:srgbClr val="C00000"/>
                </a:solidFill>
              </a:rPr>
              <a:t> (</a:t>
            </a:r>
            <a:r>
              <a:rPr lang="it-IT" dirty="0" err="1">
                <a:solidFill>
                  <a:srgbClr val="C00000"/>
                </a:solidFill>
              </a:rPr>
              <a:t>type</a:t>
            </a:r>
            <a:r>
              <a:rPr lang="it-IT" dirty="0">
                <a:solidFill>
                  <a:srgbClr val="C00000"/>
                </a:solidFill>
              </a:rPr>
              <a:t> C)</a:t>
            </a:r>
          </a:p>
        </p:txBody>
      </p:sp>
      <p:cxnSp>
        <p:nvCxnSpPr>
          <p:cNvPr id="50" name="Connettore 2 49"/>
          <p:cNvCxnSpPr/>
          <p:nvPr/>
        </p:nvCxnSpPr>
        <p:spPr>
          <a:xfrm>
            <a:off x="7033828" y="1409263"/>
            <a:ext cx="533282" cy="295584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192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Personalizza struttur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16404</TotalTime>
  <Words>1420</Words>
  <Application>Microsoft Office PowerPoint</Application>
  <PresentationFormat>Presentazione su schermo (4:3)</PresentationFormat>
  <Paragraphs>352</Paragraphs>
  <Slides>32</Slides>
  <Notes>20</Notes>
  <HiddenSlides>0</HiddenSlides>
  <MMClips>1</MMClips>
  <ScaleCrop>false</ScaleCrop>
  <HeadingPairs>
    <vt:vector size="8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3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32</vt:i4>
      </vt:variant>
    </vt:vector>
  </HeadingPairs>
  <TitlesOfParts>
    <vt:vector size="45" baseType="lpstr">
      <vt:lpstr>ＭＳ Ｐゴシック</vt:lpstr>
      <vt:lpstr>Arial</vt:lpstr>
      <vt:lpstr>Arial Narrow</vt:lpstr>
      <vt:lpstr>Arial Rounded MT Bold</vt:lpstr>
      <vt:lpstr>Calibri</vt:lpstr>
      <vt:lpstr>Comic Sans MS</vt:lpstr>
      <vt:lpstr>Symbol</vt:lpstr>
      <vt:lpstr>Times New Roman</vt:lpstr>
      <vt:lpstr>Wingdings</vt:lpstr>
      <vt:lpstr>Tema di Office</vt:lpstr>
      <vt:lpstr>Personalizza struttura</vt:lpstr>
      <vt:lpstr>1_Personalizza struttura</vt:lpstr>
      <vt:lpstr>Graph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Front End:  Beam transport trace-back 1/5</vt:lpstr>
      <vt:lpstr>Front End: extraction optimization 2/5</vt:lpstr>
      <vt:lpstr>Front End:  design for On-line version 3/5   RAD-HARD version </vt:lpstr>
      <vt:lpstr>Front End: Study on damage  4/5 Use of the LENA (PV) reactor for material testing (collaboration started on June 2014) </vt:lpstr>
      <vt:lpstr>Front End: Planning for damage test 5/5 Preliminary program of Italian collaboration: SPES, LENA, INFNPV, UNIBS 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Alberto</dc:creator>
  <cp:lastModifiedBy>Alberto</cp:lastModifiedBy>
  <cp:revision>701</cp:revision>
  <cp:lastPrinted>2014-09-17T08:16:09Z</cp:lastPrinted>
  <dcterms:modified xsi:type="dcterms:W3CDTF">2014-09-25T09:24:52Z</dcterms:modified>
</cp:coreProperties>
</file>