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79" r:id="rId1"/>
  </p:sldMasterIdLst>
  <p:notesMasterIdLst>
    <p:notesMasterId r:id="rId47"/>
  </p:notesMasterIdLst>
  <p:handoutMasterIdLst>
    <p:handoutMasterId r:id="rId48"/>
  </p:handoutMasterIdLst>
  <p:sldIdLst>
    <p:sldId id="259" r:id="rId2"/>
    <p:sldId id="312" r:id="rId3"/>
    <p:sldId id="390" r:id="rId4"/>
    <p:sldId id="349" r:id="rId5"/>
    <p:sldId id="348" r:id="rId6"/>
    <p:sldId id="350" r:id="rId7"/>
    <p:sldId id="351" r:id="rId8"/>
    <p:sldId id="365" r:id="rId9"/>
    <p:sldId id="359" r:id="rId10"/>
    <p:sldId id="385" r:id="rId11"/>
    <p:sldId id="387" r:id="rId12"/>
    <p:sldId id="353" r:id="rId13"/>
    <p:sldId id="354" r:id="rId14"/>
    <p:sldId id="362" r:id="rId15"/>
    <p:sldId id="363" r:id="rId16"/>
    <p:sldId id="364" r:id="rId17"/>
    <p:sldId id="366" r:id="rId18"/>
    <p:sldId id="367" r:id="rId19"/>
    <p:sldId id="369" r:id="rId20"/>
    <p:sldId id="370" r:id="rId21"/>
    <p:sldId id="372" r:id="rId22"/>
    <p:sldId id="371" r:id="rId23"/>
    <p:sldId id="376" r:id="rId24"/>
    <p:sldId id="377" r:id="rId25"/>
    <p:sldId id="378" r:id="rId26"/>
    <p:sldId id="379" r:id="rId27"/>
    <p:sldId id="388" r:id="rId28"/>
    <p:sldId id="380" r:id="rId29"/>
    <p:sldId id="381" r:id="rId30"/>
    <p:sldId id="410" r:id="rId31"/>
    <p:sldId id="391" r:id="rId32"/>
    <p:sldId id="392" r:id="rId33"/>
    <p:sldId id="393" r:id="rId34"/>
    <p:sldId id="396" r:id="rId35"/>
    <p:sldId id="398" r:id="rId36"/>
    <p:sldId id="400" r:id="rId37"/>
    <p:sldId id="401" r:id="rId38"/>
    <p:sldId id="402" r:id="rId39"/>
    <p:sldId id="411" r:id="rId40"/>
    <p:sldId id="412" r:id="rId41"/>
    <p:sldId id="413" r:id="rId42"/>
    <p:sldId id="414" r:id="rId43"/>
    <p:sldId id="382" r:id="rId44"/>
    <p:sldId id="383" r:id="rId45"/>
    <p:sldId id="384" r:id="rId46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 Polato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204"/>
    <a:srgbClr val="FF0000"/>
    <a:srgbClr val="FF9B4D"/>
    <a:srgbClr val="182972"/>
    <a:srgbClr val="2137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2" autoAdjust="0"/>
    <p:restoredTop sz="94434" autoAdjust="0"/>
  </p:normalViewPr>
  <p:slideViewPr>
    <p:cSldViewPr>
      <p:cViewPr varScale="1">
        <p:scale>
          <a:sx n="74" d="100"/>
          <a:sy n="74" d="100"/>
        </p:scale>
        <p:origin x="14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36858-A5CE-440C-B750-AEAC70E317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70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EE80F-A880-46E5-925A-D2BA826F48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551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ＭＳ Ｐゴシック" pitchFamily="1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ヒラギノ角ゴ Pro W3" pitchFamily="3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ヒラギノ角ゴ Pro W3" pitchFamily="3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ヒラギノ角ゴ Pro W3" pitchFamily="3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EE80F-A880-46E5-925A-D2BA826F483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3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40 m³/h for the triangle hole on the upper corner of the door</a:t>
            </a:r>
          </a:p>
          <a:p>
            <a:r>
              <a:rPr lang="en-US" dirty="0" smtClean="0"/>
              <a:t>Cable passage at 1 m/s 65 m³/h</a:t>
            </a:r>
          </a:p>
          <a:p>
            <a:r>
              <a:rPr lang="en-US" dirty="0" smtClean="0"/>
              <a:t>Cable</a:t>
            </a:r>
            <a:r>
              <a:rPr lang="en-US" baseline="0" dirty="0" smtClean="0"/>
              <a:t> passages at 6m/s and 7 m/s respectively: 400 m³/h and 450 m³/h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EE80F-A880-46E5-925A-D2BA826F483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35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EE80F-A880-46E5-925A-D2BA826F483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240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EE80F-A880-46E5-925A-D2BA826F483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240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EE80F-A880-46E5-925A-D2BA826F483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240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9/25/2014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fld id="{11054413-4CB9-4DDA-A675-FEC5AB8DA8D5}" type="slidenum">
              <a:rPr lang="en-US" smtClean="0"/>
              <a:pPr>
                <a:buFont typeface="+mj-lt"/>
                <a:buAutoNum type="arabicPeriod"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41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9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91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175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004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40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15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79242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550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41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30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/ M. Nonis - 6.10.2010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54413-4CB9-4DDA-A675-FEC5AB8DA8D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7" descr="CERNlogo-bleu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729"/>
            <a:ext cx="715963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8904"/>
            <a:ext cx="844664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3576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0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slide" Target="slide2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slide" Target="slide11.xml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3.xml"/><Relationship Id="rId4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7" Type="http://schemas.openxmlformats.org/officeDocument/2006/relationships/image" Target="../media/image4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28.png"/><Relationship Id="rId4" Type="http://schemas.openxmlformats.org/officeDocument/2006/relationships/slide" Target="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4624"/>
            <a:ext cx="9144000" cy="3960440"/>
          </a:xfrm>
        </p:spPr>
        <p:txBody>
          <a:bodyPr>
            <a:normAutofit/>
          </a:bodyPr>
          <a:lstStyle/>
          <a:p>
            <a:r>
              <a:rPr lang="fr-CH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CH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CATHI final review meeting</a:t>
            </a:r>
            <a:r>
              <a:rPr lang="fr-CH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CH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CH" sz="3600" dirty="0" smtClean="0">
                <a:latin typeface="Times New Roman" pitchFamily="18" charset="0"/>
                <a:cs typeface="Times New Roman" pitchFamily="18" charset="0"/>
              </a:rPr>
              <a:t>Target Area Infrastructure</a:t>
            </a:r>
            <a:br>
              <a:rPr lang="fr-CH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CH" sz="3600" b="1" dirty="0" err="1" smtClean="0">
                <a:latin typeface="Times New Roman" pitchFamily="18" charset="0"/>
                <a:cs typeface="Times New Roman" pitchFamily="18" charset="0"/>
              </a:rPr>
              <a:t>Cooling</a:t>
            </a:r>
            <a:r>
              <a:rPr lang="fr-CH" sz="3600" b="1" dirty="0" smtClean="0">
                <a:latin typeface="Times New Roman" pitchFamily="18" charset="0"/>
                <a:cs typeface="Times New Roman" pitchFamily="18" charset="0"/>
              </a:rPr>
              <a:t> and Ventilation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4880193"/>
            <a:ext cx="82809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29 November 2013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898703" y="4172307"/>
            <a:ext cx="5274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dirty="0" smtClean="0"/>
              <a:t>Andrea Polato* - CERN EN-CV-PJ</a:t>
            </a:r>
            <a:endParaRPr lang="en-US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73331" y="5445224"/>
            <a:ext cx="6226861" cy="1058227"/>
            <a:chOff x="73331" y="5445224"/>
            <a:chExt cx="6226861" cy="1058227"/>
          </a:xfrm>
        </p:grpSpPr>
        <p:sp>
          <p:nvSpPr>
            <p:cNvPr id="14" name="Rectangle 13"/>
            <p:cNvSpPr/>
            <p:nvPr/>
          </p:nvSpPr>
          <p:spPr>
            <a:xfrm>
              <a:off x="161408" y="5477162"/>
              <a:ext cx="2266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2000" dirty="0" smtClean="0"/>
                <a:t>*</a:t>
              </a:r>
              <a:endParaRPr lang="en-US" sz="2000" i="1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4535996" y="5507457"/>
              <a:ext cx="1620180" cy="933760"/>
              <a:chOff x="4535996" y="5526442"/>
              <a:chExt cx="1620180" cy="933760"/>
            </a:xfrm>
          </p:grpSpPr>
          <p:pic>
            <p:nvPicPr>
              <p:cNvPr id="15" name="Picture 2" descr="\\CERN\dfs\Projects\HIE_ISOLDE\CATHI\CATHI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5996" y="6079629"/>
                <a:ext cx="553728" cy="3805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4" descr="\\CERN\dfs\Projects\HIE_ISOLDE\CATHI\HIE-ISOLDE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5996" y="5526442"/>
                <a:ext cx="1620180" cy="4947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5" descr="\\CERN\dfs\Projects\HIE_ISOLDE\CATHI\fp7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91330" y="6079629"/>
                <a:ext cx="465642" cy="3805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6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58578" y="6083030"/>
                <a:ext cx="397598" cy="3737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" name="Rectangle 3"/>
            <p:cNvSpPr/>
            <p:nvPr/>
          </p:nvSpPr>
          <p:spPr>
            <a:xfrm>
              <a:off x="73331" y="5445224"/>
              <a:ext cx="6226861" cy="10582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356163" y="5517232"/>
            <a:ext cx="426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The research project has been supported by a Marie Curie Early Initial Training Network Fellowship of the European Community’s Seventh </a:t>
            </a:r>
            <a:r>
              <a:rPr lang="en-US" sz="1200" dirty="0" err="1" smtClean="0"/>
              <a:t>Programme</a:t>
            </a:r>
            <a:r>
              <a:rPr lang="en-US" sz="1200" dirty="0" smtClean="0"/>
              <a:t> under contract number (PITN-GA-2010-264330-CATHI)</a:t>
            </a:r>
            <a:endParaRPr lang="en-GB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/>
              <a:t>REASONS </a:t>
            </a:r>
            <a:r>
              <a:rPr lang="en-US" sz="3200" dirty="0" smtClean="0"/>
              <a:t>FOR THE </a:t>
            </a:r>
            <a:r>
              <a:rPr lang="en-US" sz="3200" dirty="0"/>
              <a:t>SYSTEM </a:t>
            </a:r>
            <a:r>
              <a:rPr lang="en-US" sz="3200" dirty="0" smtClean="0"/>
              <a:t>UPGRADE: TUNNEL CONFINEMENT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179512" y="1196752"/>
            <a:ext cx="856895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smtClean="0"/>
              <a:t>The concept of confinement (i.e. keeping contaminated air inside a defined volume) combines both a dynamic part (ventilation) and a static part (structure leak tightness)</a:t>
            </a:r>
          </a:p>
          <a:p>
            <a:r>
              <a:rPr lang="en-US" sz="1700" dirty="0" smtClean="0"/>
              <a:t>Question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 smtClean="0"/>
              <a:t>What is the status of the static confinement?</a:t>
            </a:r>
            <a:endParaRPr lang="en-US" sz="17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193"/>
          <a:stretch/>
        </p:blipFill>
        <p:spPr>
          <a:xfrm>
            <a:off x="2301315" y="2335524"/>
            <a:ext cx="5198312" cy="4486243"/>
          </a:xfrm>
          <a:prstGeom prst="rect">
            <a:avLst/>
          </a:prstGeom>
          <a:solidFill>
            <a:srgbClr val="FF0000">
              <a:alpha val="29000"/>
            </a:srgbClr>
          </a:solidFill>
          <a:ln>
            <a:noFill/>
          </a:ln>
        </p:spPr>
      </p:pic>
      <p:cxnSp>
        <p:nvCxnSpPr>
          <p:cNvPr id="15" name="Straight Arrow Connector 14"/>
          <p:cNvCxnSpPr>
            <a:stCxn id="16" idx="2"/>
          </p:cNvCxnSpPr>
          <p:nvPr/>
        </p:nvCxnSpPr>
        <p:spPr>
          <a:xfrm>
            <a:off x="6036966" y="2947209"/>
            <a:ext cx="454852" cy="6851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>
          <a:xfrm>
            <a:off x="5582114" y="2671193"/>
            <a:ext cx="909704" cy="2760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 smtClean="0"/>
              <a:t>Access Door</a:t>
            </a:r>
          </a:p>
        </p:txBody>
      </p:sp>
      <p:sp>
        <p:nvSpPr>
          <p:cNvPr id="17" name="Rectangle 16"/>
          <p:cNvSpPr/>
          <p:nvPr/>
        </p:nvSpPr>
        <p:spPr>
          <a:xfrm rot="21060217">
            <a:off x="6397354" y="3661170"/>
            <a:ext cx="255550" cy="456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5691540" y="3643593"/>
            <a:ext cx="2384029" cy="3178175"/>
            <a:chOff x="4315687" y="3633531"/>
            <a:chExt cx="2384029" cy="3178175"/>
          </a:xfrm>
        </p:grpSpPr>
        <p:pic>
          <p:nvPicPr>
            <p:cNvPr id="19" name="Picture 4" descr="\\cern.ch\dfs\Users\a\apolato\Documents\Andrea Polato\CV_UTILS\PICS\B_838_ISOLDE_mesures\P6100022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5687" y="3633531"/>
              <a:ext cx="2384029" cy="31781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Freeform 19"/>
            <p:cNvSpPr/>
            <p:nvPr/>
          </p:nvSpPr>
          <p:spPr>
            <a:xfrm>
              <a:off x="5499100" y="4121150"/>
              <a:ext cx="1200150" cy="2667000"/>
            </a:xfrm>
            <a:custGeom>
              <a:avLst/>
              <a:gdLst>
                <a:gd name="connsiteX0" fmla="*/ 1155700 w 1200150"/>
                <a:gd name="connsiteY0" fmla="*/ 31750 h 2667000"/>
                <a:gd name="connsiteX1" fmla="*/ 1155700 w 1200150"/>
                <a:gd name="connsiteY1" fmla="*/ 31750 h 2667000"/>
                <a:gd name="connsiteX2" fmla="*/ 1060450 w 1200150"/>
                <a:gd name="connsiteY2" fmla="*/ 19050 h 2667000"/>
                <a:gd name="connsiteX3" fmla="*/ 1035050 w 1200150"/>
                <a:gd name="connsiteY3" fmla="*/ 12700 h 2667000"/>
                <a:gd name="connsiteX4" fmla="*/ 1003300 w 1200150"/>
                <a:gd name="connsiteY4" fmla="*/ 0 h 2667000"/>
                <a:gd name="connsiteX5" fmla="*/ 0 w 1200150"/>
                <a:gd name="connsiteY5" fmla="*/ 57150 h 2667000"/>
                <a:gd name="connsiteX6" fmla="*/ 31750 w 1200150"/>
                <a:gd name="connsiteY6" fmla="*/ 2667000 h 2667000"/>
                <a:gd name="connsiteX7" fmla="*/ 120650 w 1200150"/>
                <a:gd name="connsiteY7" fmla="*/ 2667000 h 2667000"/>
                <a:gd name="connsiteX8" fmla="*/ 101600 w 1200150"/>
                <a:gd name="connsiteY8" fmla="*/ 133350 h 2667000"/>
                <a:gd name="connsiteX9" fmla="*/ 1200150 w 1200150"/>
                <a:gd name="connsiteY9" fmla="*/ 101600 h 2667000"/>
                <a:gd name="connsiteX10" fmla="*/ 1155700 w 1200150"/>
                <a:gd name="connsiteY10" fmla="*/ 31750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0150" h="2667000">
                  <a:moveTo>
                    <a:pt x="1155700" y="31750"/>
                  </a:moveTo>
                  <a:lnTo>
                    <a:pt x="1155700" y="31750"/>
                  </a:lnTo>
                  <a:cubicBezTo>
                    <a:pt x="1123950" y="27517"/>
                    <a:pt x="1092089" y="24046"/>
                    <a:pt x="1060450" y="19050"/>
                  </a:cubicBezTo>
                  <a:cubicBezTo>
                    <a:pt x="1051830" y="17689"/>
                    <a:pt x="1043329" y="15460"/>
                    <a:pt x="1035050" y="12700"/>
                  </a:cubicBezTo>
                  <a:cubicBezTo>
                    <a:pt x="1024236" y="9095"/>
                    <a:pt x="1003300" y="0"/>
                    <a:pt x="1003300" y="0"/>
                  </a:cubicBezTo>
                  <a:lnTo>
                    <a:pt x="0" y="57150"/>
                  </a:lnTo>
                  <a:lnTo>
                    <a:pt x="31750" y="2667000"/>
                  </a:lnTo>
                  <a:lnTo>
                    <a:pt x="120650" y="2667000"/>
                  </a:lnTo>
                  <a:lnTo>
                    <a:pt x="101600" y="133350"/>
                  </a:lnTo>
                  <a:lnTo>
                    <a:pt x="1200150" y="101600"/>
                  </a:lnTo>
                  <a:lnTo>
                    <a:pt x="1155700" y="31750"/>
                  </a:lnTo>
                  <a:close/>
                </a:path>
              </a:pathLst>
            </a:custGeom>
            <a:solidFill>
              <a:schemeClr val="accent1">
                <a:alpha val="49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55615" y="3929440"/>
              <a:ext cx="818670" cy="7386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00"/>
                  </a:solidFill>
                </a:rPr>
                <a:t>10</a:t>
              </a:r>
            </a:p>
            <a:p>
              <a:pPr algn="ctr"/>
              <a:r>
                <a:rPr lang="en-US" sz="1400" dirty="0" smtClean="0">
                  <a:solidFill>
                    <a:srgbClr val="FFFF00"/>
                  </a:solidFill>
                </a:rPr>
                <a:t> ÷</a:t>
              </a:r>
            </a:p>
            <a:p>
              <a:pPr algn="ctr"/>
              <a:r>
                <a:rPr lang="en-US" sz="1400" dirty="0" smtClean="0">
                  <a:solidFill>
                    <a:srgbClr val="FFFF00"/>
                  </a:solidFill>
                </a:rPr>
                <a:t>30 mm</a:t>
              </a:r>
              <a:endParaRPr lang="en-GB" sz="1400" dirty="0">
                <a:solidFill>
                  <a:srgbClr val="FFFF00"/>
                </a:solidFill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 flipH="1">
              <a:off x="5174285" y="4255272"/>
              <a:ext cx="446032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184403" y="4180033"/>
              <a:ext cx="0" cy="73567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5547122" y="4037162"/>
              <a:ext cx="115212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FF00"/>
                  </a:solidFill>
                </a:rPr>
                <a:t>0.4 </a:t>
              </a:r>
              <a:r>
                <a:rPr lang="en-US" sz="1400" dirty="0" smtClean="0">
                  <a:solidFill>
                    <a:srgbClr val="FFFF00"/>
                  </a:solidFill>
                </a:rPr>
                <a:t>÷2.5 m/s</a:t>
              </a:r>
              <a:endParaRPr lang="en-GB" sz="1400" dirty="0">
                <a:solidFill>
                  <a:srgbClr val="FFFF00"/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>
              <a:off x="5184403" y="4188765"/>
              <a:ext cx="306206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7" descr="\\cern.ch\dfs\Users\a\apolato\Documents\Andrea Polato\CV_UTILS\PICS\B_838_ISOLDE_mesures\P61000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634927"/>
            <a:ext cx="3564731" cy="475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Freeform 27"/>
          <p:cNvSpPr/>
          <p:nvPr/>
        </p:nvSpPr>
        <p:spPr>
          <a:xfrm>
            <a:off x="2943225" y="1743075"/>
            <a:ext cx="2038350" cy="2657475"/>
          </a:xfrm>
          <a:custGeom>
            <a:avLst/>
            <a:gdLst>
              <a:gd name="connsiteX0" fmla="*/ 1962150 w 2038350"/>
              <a:gd name="connsiteY0" fmla="*/ 304800 h 2657475"/>
              <a:gd name="connsiteX1" fmla="*/ 0 w 2038350"/>
              <a:gd name="connsiteY1" fmla="*/ 0 h 2657475"/>
              <a:gd name="connsiteX2" fmla="*/ 19050 w 2038350"/>
              <a:gd name="connsiteY2" fmla="*/ 2638425 h 2657475"/>
              <a:gd name="connsiteX3" fmla="*/ 285750 w 2038350"/>
              <a:gd name="connsiteY3" fmla="*/ 2657475 h 2657475"/>
              <a:gd name="connsiteX4" fmla="*/ 152400 w 2038350"/>
              <a:gd name="connsiteY4" fmla="*/ 171450 h 2657475"/>
              <a:gd name="connsiteX5" fmla="*/ 2038350 w 2038350"/>
              <a:gd name="connsiteY5" fmla="*/ 419100 h 2657475"/>
              <a:gd name="connsiteX6" fmla="*/ 1962150 w 2038350"/>
              <a:gd name="connsiteY6" fmla="*/ 304800 h 2657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38350" h="2657475">
                <a:moveTo>
                  <a:pt x="1962150" y="304800"/>
                </a:moveTo>
                <a:lnTo>
                  <a:pt x="0" y="0"/>
                </a:lnTo>
                <a:lnTo>
                  <a:pt x="19050" y="2638425"/>
                </a:lnTo>
                <a:lnTo>
                  <a:pt x="285750" y="2657475"/>
                </a:lnTo>
                <a:lnTo>
                  <a:pt x="152400" y="171450"/>
                </a:lnTo>
                <a:lnTo>
                  <a:pt x="2038350" y="419100"/>
                </a:lnTo>
                <a:lnTo>
                  <a:pt x="1962150" y="304800"/>
                </a:lnTo>
                <a:close/>
              </a:path>
            </a:pathLst>
          </a:cu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>
            <a:stCxn id="28" idx="4"/>
            <a:endCxn id="19" idx="1"/>
          </p:cNvCxnSpPr>
          <p:nvPr/>
        </p:nvCxnSpPr>
        <p:spPr>
          <a:xfrm>
            <a:off x="3095625" y="1914525"/>
            <a:ext cx="2595915" cy="33181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eform 29"/>
          <p:cNvSpPr/>
          <p:nvPr/>
        </p:nvSpPr>
        <p:spPr>
          <a:xfrm rot="10521321">
            <a:off x="2941668" y="1553128"/>
            <a:ext cx="1781175" cy="200025"/>
          </a:xfrm>
          <a:custGeom>
            <a:avLst/>
            <a:gdLst>
              <a:gd name="connsiteX0" fmla="*/ 1771650 w 1781175"/>
              <a:gd name="connsiteY0" fmla="*/ 200025 h 200025"/>
              <a:gd name="connsiteX1" fmla="*/ 0 w 1781175"/>
              <a:gd name="connsiteY1" fmla="*/ 9525 h 200025"/>
              <a:gd name="connsiteX2" fmla="*/ 1781175 w 1781175"/>
              <a:gd name="connsiteY2" fmla="*/ 0 h 200025"/>
              <a:gd name="connsiteX3" fmla="*/ 1771650 w 1781175"/>
              <a:gd name="connsiteY3" fmla="*/ 200025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1175" h="200025">
                <a:moveTo>
                  <a:pt x="1771650" y="200025"/>
                </a:moveTo>
                <a:lnTo>
                  <a:pt x="0" y="9525"/>
                </a:lnTo>
                <a:lnTo>
                  <a:pt x="1781175" y="0"/>
                </a:lnTo>
                <a:lnTo>
                  <a:pt x="1771650" y="200025"/>
                </a:lnTo>
                <a:close/>
              </a:path>
            </a:pathLst>
          </a:cu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4671696" y="1672676"/>
            <a:ext cx="4505570" cy="3162754"/>
            <a:chOff x="9009379" y="263765"/>
            <a:chExt cx="4505570" cy="3162754"/>
          </a:xfrm>
        </p:grpSpPr>
        <p:grpSp>
          <p:nvGrpSpPr>
            <p:cNvPr id="32" name="Group 31"/>
            <p:cNvGrpSpPr/>
            <p:nvPr/>
          </p:nvGrpSpPr>
          <p:grpSpPr>
            <a:xfrm>
              <a:off x="9298648" y="263765"/>
              <a:ext cx="4216301" cy="3162754"/>
              <a:chOff x="4315687" y="1305404"/>
              <a:chExt cx="4216301" cy="3162754"/>
            </a:xfrm>
          </p:grpSpPr>
          <p:pic>
            <p:nvPicPr>
              <p:cNvPr id="42" name="Picture 3" descr="\\cern.ch\dfs\Users\a\apolato\Documents\Andrea Polato\CV_UTILS\PICS\B_838_ISOLDE_mesures\P6100025.JPG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5687" y="1305404"/>
                <a:ext cx="4216301" cy="31627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3" name="Freeform 42"/>
              <p:cNvSpPr/>
              <p:nvPr/>
            </p:nvSpPr>
            <p:spPr>
              <a:xfrm>
                <a:off x="5341113" y="2169103"/>
                <a:ext cx="2405063" cy="228600"/>
              </a:xfrm>
              <a:custGeom>
                <a:avLst/>
                <a:gdLst>
                  <a:gd name="connsiteX0" fmla="*/ 0 w 2405063"/>
                  <a:gd name="connsiteY0" fmla="*/ 0 h 228600"/>
                  <a:gd name="connsiteX1" fmla="*/ 28575 w 2405063"/>
                  <a:gd name="connsiteY1" fmla="*/ 195263 h 228600"/>
                  <a:gd name="connsiteX2" fmla="*/ 2405063 w 2405063"/>
                  <a:gd name="connsiteY2" fmla="*/ 228600 h 228600"/>
                  <a:gd name="connsiteX3" fmla="*/ 0 w 2405063"/>
                  <a:gd name="connsiteY3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5063" h="228600">
                    <a:moveTo>
                      <a:pt x="0" y="0"/>
                    </a:moveTo>
                    <a:lnTo>
                      <a:pt x="28575" y="195263"/>
                    </a:lnTo>
                    <a:lnTo>
                      <a:pt x="2405063" y="2286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alpha val="41000"/>
                </a:schemeClr>
              </a:solidFill>
              <a:ln w="158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3" name="Straight Connector 32"/>
            <p:cNvCxnSpPr>
              <a:stCxn id="43" idx="1"/>
            </p:cNvCxnSpPr>
            <p:nvPr/>
          </p:nvCxnSpPr>
          <p:spPr>
            <a:xfrm flipH="1">
              <a:off x="10347049" y="1322727"/>
              <a:ext cx="5600" cy="77660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12729137" y="1349434"/>
              <a:ext cx="5600" cy="77660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10324074" y="1955313"/>
              <a:ext cx="2410663" cy="0"/>
            </a:xfrm>
            <a:prstGeom prst="straightConnector1">
              <a:avLst/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11019023" y="1697347"/>
              <a:ext cx="115212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00"/>
                  </a:solidFill>
                </a:rPr>
                <a:t>200 mm</a:t>
              </a:r>
              <a:endParaRPr lang="en-GB" sz="1400" dirty="0">
                <a:solidFill>
                  <a:srgbClr val="FFFF00"/>
                </a:solidFill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 flipH="1">
              <a:off x="9877273" y="1127464"/>
              <a:ext cx="446032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9009379" y="1074066"/>
              <a:ext cx="115212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00"/>
                  </a:solidFill>
                </a:rPr>
                <a:t>50 mm</a:t>
              </a:r>
              <a:endParaRPr lang="en-GB" sz="1400" dirty="0">
                <a:solidFill>
                  <a:srgbClr val="FFFF00"/>
                </a:solidFill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 flipH="1">
              <a:off x="9935365" y="1319326"/>
              <a:ext cx="446032" cy="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9945483" y="1112107"/>
              <a:ext cx="0" cy="228600"/>
            </a:xfrm>
            <a:prstGeom prst="straightConnector1">
              <a:avLst/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0152568" y="1087698"/>
              <a:ext cx="115212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00"/>
                  </a:solidFill>
                </a:rPr>
                <a:t>2.2 m/s</a:t>
              </a:r>
              <a:endParaRPr lang="en-GB" sz="1400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44" name="Straight Arrow Connector 43"/>
          <p:cNvCxnSpPr/>
          <p:nvPr/>
        </p:nvCxnSpPr>
        <p:spPr>
          <a:xfrm>
            <a:off x="4058986" y="1685639"/>
            <a:ext cx="1809158" cy="8072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6" idx="2"/>
          </p:cNvCxnSpPr>
          <p:nvPr/>
        </p:nvCxnSpPr>
        <p:spPr>
          <a:xfrm>
            <a:off x="2958754" y="4756996"/>
            <a:ext cx="454852" cy="6851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2"/>
          <p:cNvSpPr txBox="1">
            <a:spLocks/>
          </p:cNvSpPr>
          <p:nvPr/>
        </p:nvSpPr>
        <p:spPr>
          <a:xfrm>
            <a:off x="2503902" y="4264956"/>
            <a:ext cx="909704" cy="492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 smtClean="0"/>
              <a:t>Cable trenches</a:t>
            </a:r>
          </a:p>
        </p:txBody>
      </p:sp>
      <p:sp>
        <p:nvSpPr>
          <p:cNvPr id="48" name="Rectangle 47"/>
          <p:cNvSpPr/>
          <p:nvPr/>
        </p:nvSpPr>
        <p:spPr>
          <a:xfrm rot="16831620">
            <a:off x="3326912" y="5422402"/>
            <a:ext cx="255550" cy="456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3452552" y="5099572"/>
            <a:ext cx="759408" cy="3420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4264361" y="4343704"/>
            <a:ext cx="3124935" cy="2384833"/>
            <a:chOff x="4211960" y="4362231"/>
            <a:chExt cx="3124935" cy="2384833"/>
          </a:xfrm>
        </p:grpSpPr>
        <p:pic>
          <p:nvPicPr>
            <p:cNvPr id="51" name="Picture 5" descr="\\cern.ch\dfs\Users\a\apolato\Documents\Andrea Polato\CV_UTILS\PICS\B_838_ISOLDE_mesures\P6100031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4402971"/>
              <a:ext cx="3124935" cy="2344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Oval 51"/>
            <p:cNvSpPr/>
            <p:nvPr/>
          </p:nvSpPr>
          <p:spPr>
            <a:xfrm>
              <a:off x="5281458" y="4717414"/>
              <a:ext cx="1090742" cy="1050124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2"/>
            <p:cNvCxnSpPr/>
            <p:nvPr/>
          </p:nvCxnSpPr>
          <p:spPr>
            <a:xfrm flipV="1">
              <a:off x="5292079" y="4641717"/>
              <a:ext cx="1" cy="731499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H="1">
              <a:off x="6372200" y="4665546"/>
              <a:ext cx="5600" cy="77660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5292080" y="4664373"/>
              <a:ext cx="1080120" cy="5635"/>
            </a:xfrm>
            <a:prstGeom prst="straightConnector1">
              <a:avLst/>
            </a:prstGeom>
            <a:ln>
              <a:solidFill>
                <a:srgbClr val="FFFF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5292080" y="4362231"/>
              <a:ext cx="115212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00"/>
                  </a:solidFill>
                </a:rPr>
                <a:t>150 mm</a:t>
              </a:r>
              <a:endParaRPr lang="en-GB" sz="1400" dirty="0">
                <a:solidFill>
                  <a:srgbClr val="FFFF00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256076" y="5115143"/>
              <a:ext cx="115212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FFFF00"/>
                  </a:solidFill>
                </a:rPr>
                <a:t>1 m/s</a:t>
              </a:r>
              <a:endParaRPr lang="en-GB" sz="1400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60" name="Straight Arrow Connector 59"/>
          <p:cNvCxnSpPr>
            <a:stCxn id="61" idx="2"/>
          </p:cNvCxnSpPr>
          <p:nvPr/>
        </p:nvCxnSpPr>
        <p:spPr>
          <a:xfrm>
            <a:off x="2506572" y="5937264"/>
            <a:ext cx="454852" cy="6851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ontent Placeholder 2"/>
          <p:cNvSpPr txBox="1">
            <a:spLocks/>
          </p:cNvSpPr>
          <p:nvPr/>
        </p:nvSpPr>
        <p:spPr>
          <a:xfrm>
            <a:off x="2051720" y="5445224"/>
            <a:ext cx="909704" cy="492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 smtClean="0"/>
              <a:t>Cable trenches</a:t>
            </a:r>
          </a:p>
        </p:txBody>
      </p:sp>
      <p:sp>
        <p:nvSpPr>
          <p:cNvPr id="62" name="Rectangle 61"/>
          <p:cNvSpPr/>
          <p:nvPr/>
        </p:nvSpPr>
        <p:spPr>
          <a:xfrm rot="21060217">
            <a:off x="2960751" y="6647530"/>
            <a:ext cx="255550" cy="456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3" name="Group 62"/>
          <p:cNvGrpSpPr/>
          <p:nvPr/>
        </p:nvGrpSpPr>
        <p:grpSpPr>
          <a:xfrm>
            <a:off x="-52184" y="2390560"/>
            <a:ext cx="2573111" cy="1798450"/>
            <a:chOff x="-52184" y="2390560"/>
            <a:chExt cx="2573111" cy="1798450"/>
          </a:xfrm>
        </p:grpSpPr>
        <p:pic>
          <p:nvPicPr>
            <p:cNvPr id="64" name="Picture 6" descr="\\cern.ch\dfs\Users\a\apolato\Documents\Andrea Polato\CV_UTILS\PICS\B_838_ISOLDE_mesures\P6100033.JP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394" y="2390560"/>
              <a:ext cx="2397533" cy="1798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5" name="Group 64"/>
            <p:cNvGrpSpPr/>
            <p:nvPr/>
          </p:nvGrpSpPr>
          <p:grpSpPr>
            <a:xfrm>
              <a:off x="-52184" y="2947210"/>
              <a:ext cx="2239853" cy="841830"/>
              <a:chOff x="-52184" y="2947210"/>
              <a:chExt cx="2239853" cy="841830"/>
            </a:xfrm>
          </p:grpSpPr>
          <p:sp>
            <p:nvSpPr>
              <p:cNvPr id="66" name="Oval 65"/>
              <p:cNvSpPr/>
              <p:nvPr/>
            </p:nvSpPr>
            <p:spPr>
              <a:xfrm>
                <a:off x="1243498" y="2947210"/>
                <a:ext cx="736214" cy="685152"/>
              </a:xfrm>
              <a:prstGeom prst="ellipse">
                <a:avLst/>
              </a:prstGeom>
              <a:solidFill>
                <a:schemeClr val="accent1">
                  <a:alpha val="52000"/>
                </a:schemeClr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155773" y="2998840"/>
                <a:ext cx="736214" cy="790200"/>
              </a:xfrm>
              <a:prstGeom prst="ellipse">
                <a:avLst/>
              </a:prstGeom>
              <a:solidFill>
                <a:schemeClr val="accent1">
                  <a:alpha val="52000"/>
                </a:schemeClr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1035541" y="3135896"/>
                <a:ext cx="115212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FFFF00"/>
                    </a:solidFill>
                  </a:rPr>
                  <a:t>6 m/s</a:t>
                </a:r>
                <a:endParaRPr lang="en-GB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-52184" y="3240051"/>
                <a:ext cx="115212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solidFill>
                      <a:srgbClr val="FFFF00"/>
                    </a:solidFill>
                  </a:rPr>
                  <a:t>7 m/s</a:t>
                </a:r>
                <a:endParaRPr lang="en-GB" sz="1400" dirty="0">
                  <a:solidFill>
                    <a:srgbClr val="FFFF00"/>
                  </a:solidFill>
                </a:endParaRPr>
              </a:p>
            </p:txBody>
          </p:sp>
        </p:grpSp>
      </p:grpSp>
      <p:cxnSp>
        <p:nvCxnSpPr>
          <p:cNvPr id="70" name="Straight Arrow Connector 69"/>
          <p:cNvCxnSpPr>
            <a:endCxn id="64" idx="2"/>
          </p:cNvCxnSpPr>
          <p:nvPr/>
        </p:nvCxnSpPr>
        <p:spPr>
          <a:xfrm flipH="1" flipV="1">
            <a:off x="1322161" y="4189010"/>
            <a:ext cx="1769934" cy="25038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4197063" y="6258743"/>
            <a:ext cx="4968553" cy="595083"/>
            <a:chOff x="3059831" y="6228263"/>
            <a:chExt cx="4968553" cy="595083"/>
          </a:xfrm>
        </p:grpSpPr>
        <p:grpSp>
          <p:nvGrpSpPr>
            <p:cNvPr id="73" name="Group 72"/>
            <p:cNvGrpSpPr/>
            <p:nvPr/>
          </p:nvGrpSpPr>
          <p:grpSpPr>
            <a:xfrm>
              <a:off x="5029248" y="6249821"/>
              <a:ext cx="1558976" cy="573525"/>
              <a:chOff x="6965679" y="3464629"/>
              <a:chExt cx="1558976" cy="573525"/>
            </a:xfrm>
          </p:grpSpPr>
          <p:pic>
            <p:nvPicPr>
              <p:cNvPr id="79" name="Picture 2" descr="\\cern.ch\dfs\Users\a\apolato\Documents\Andrea Polato\CV_UTILS\PICS\B_838_ISOLDE_mesures\P6100010.JPG"/>
              <p:cNvPicPr>
                <a:picLocks noChangeAspect="1" noChangeArrowheads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8319"/>
              <a:stretch/>
            </p:blipFill>
            <p:spPr bwMode="auto">
              <a:xfrm>
                <a:off x="6965679" y="3464629"/>
                <a:ext cx="610048" cy="5735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0" name="TextBox 79"/>
              <p:cNvSpPr txBox="1"/>
              <p:nvPr/>
            </p:nvSpPr>
            <p:spPr>
              <a:xfrm>
                <a:off x="7582151" y="3596959"/>
                <a:ext cx="942504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H. Sabri</a:t>
                </a:r>
                <a:endParaRPr lang="en-GB" sz="1400" dirty="0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6655894" y="6280301"/>
              <a:ext cx="1362827" cy="540696"/>
              <a:chOff x="6086301" y="6232862"/>
              <a:chExt cx="1362827" cy="540696"/>
            </a:xfrm>
          </p:grpSpPr>
          <p:pic>
            <p:nvPicPr>
              <p:cNvPr id="77" name="Picture 3" descr="\\cern.ch\dfs\Users\a\apolato\Documents\Andrea Polato\CV_UTILS\PICS\B_838_ISOLDE_mesures\P6100017.JPG"/>
              <p:cNvPicPr>
                <a:picLocks noChangeAspect="1" noChangeArrowheads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1322" t="24070" r="46501" b="55048"/>
              <a:stretch/>
            </p:blipFill>
            <p:spPr bwMode="auto">
              <a:xfrm>
                <a:off x="6086301" y="6232862"/>
                <a:ext cx="420323" cy="5406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8" name="TextBox 77"/>
              <p:cNvSpPr txBox="1"/>
              <p:nvPr/>
            </p:nvSpPr>
            <p:spPr>
              <a:xfrm>
                <a:off x="6506624" y="6339718"/>
                <a:ext cx="942504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/>
                  <a:t>A. Garcia</a:t>
                </a:r>
                <a:endParaRPr lang="en-GB" sz="1400" dirty="0"/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3059831" y="6387157"/>
              <a:ext cx="1906192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Precious help from:</a:t>
              </a:r>
              <a:endParaRPr lang="en-GB" sz="1400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059831" y="6228263"/>
              <a:ext cx="4968553" cy="59273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1" name="Action Button: Custom 80">
            <a:hlinkClick r:id="rId11" action="ppaction://hlinksldjump" highlightClick="1"/>
          </p:cNvPr>
          <p:cNvSpPr/>
          <p:nvPr/>
        </p:nvSpPr>
        <p:spPr>
          <a:xfrm>
            <a:off x="8424850" y="5307244"/>
            <a:ext cx="611645" cy="28803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30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95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8" grpId="0" animBg="1"/>
      <p:bldP spid="28" grpId="1" animBg="1"/>
      <p:bldP spid="30" grpId="0" animBg="1"/>
      <p:bldP spid="30" grpId="1" animBg="1"/>
      <p:bldP spid="46" grpId="0" animBg="1"/>
      <p:bldP spid="48" grpId="0" animBg="1"/>
      <p:bldP spid="61" grpId="0" animBg="1"/>
      <p:bldP spid="62" grpId="0" animBg="1"/>
      <p:bldP spid="8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REASONS FOR SYSTEM UPGRADE: TUNNEL CONFINEMENT</a:t>
            </a:r>
            <a:endParaRPr lang="en-US" sz="32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49188" y="204271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 </a:t>
            </a:r>
            <a:r>
              <a:rPr lang="el-GR" sz="1800" dirty="0" smtClean="0"/>
              <a:t>Δ</a:t>
            </a:r>
            <a:r>
              <a:rPr lang="en-US" sz="1800" dirty="0" smtClean="0"/>
              <a:t>P= -75 Pa is generated inside the Tunnel with respect to the outdoors;</a:t>
            </a:r>
          </a:p>
          <a:p>
            <a:r>
              <a:rPr lang="en-US" sz="1800" dirty="0" smtClean="0"/>
              <a:t>In order to get to this value an extraction flow of nearly 3000 m³/h is required;</a:t>
            </a:r>
          </a:p>
          <a:p>
            <a:r>
              <a:rPr lang="en-US" sz="1800" dirty="0" smtClean="0"/>
              <a:t>Considering the tunnel volume of 1000 m³,  it works out a leak rate of 2 </a:t>
            </a:r>
            <a:r>
              <a:rPr lang="en-US" sz="1800" dirty="0" err="1" smtClean="0"/>
              <a:t>vol</a:t>
            </a:r>
            <a:r>
              <a:rPr lang="en-US" sz="1800" dirty="0" smtClean="0"/>
              <a:t>/h </a:t>
            </a:r>
          </a:p>
          <a:p>
            <a:r>
              <a:rPr lang="en-US" sz="1800" dirty="0" smtClean="0"/>
              <a:t>In nuclear installations, the average value for leak rates should range around </a:t>
            </a:r>
            <a:r>
              <a:rPr lang="en-US" sz="1800" b="1" dirty="0" smtClean="0"/>
              <a:t>0.4 vol/h</a:t>
            </a:r>
            <a:r>
              <a:rPr lang="en-US" sz="1800" dirty="0" smtClean="0"/>
              <a:t>;</a:t>
            </a:r>
          </a:p>
          <a:p>
            <a:r>
              <a:rPr lang="en-US" sz="1800" dirty="0" smtClean="0"/>
              <a:t>This difference is due to the poor static confinement of the Tunnel;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Consequences:</a:t>
            </a:r>
          </a:p>
          <a:p>
            <a:r>
              <a:rPr lang="en-US" sz="1800" dirty="0" smtClean="0"/>
              <a:t>Size of the confinement equipment (fan, ducts, filters, regulation dampers);</a:t>
            </a:r>
          </a:p>
          <a:p>
            <a:r>
              <a:rPr lang="en-US" sz="1800" dirty="0" smtClean="0"/>
              <a:t>Expenditures in terms of electrical energy to handle the confinement;</a:t>
            </a:r>
          </a:p>
          <a:p>
            <a:r>
              <a:rPr lang="en-US" sz="1800" dirty="0" smtClean="0"/>
              <a:t>Amount of activity released in atmosphere;</a:t>
            </a:r>
          </a:p>
        </p:txBody>
      </p:sp>
    </p:spTree>
    <p:extLst>
      <p:ext uri="{BB962C8B-B14F-4D97-AF65-F5344CB8AC3E}">
        <p14:creationId xmlns:p14="http://schemas.microsoft.com/office/powerpoint/2010/main" val="164601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6254217" y="3501008"/>
            <a:ext cx="1534123" cy="1728192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2000" dirty="0" smtClean="0">
                <a:hlinkClick r:id="rId2" action="ppaction://hlinksldjump"/>
              </a:rPr>
              <a:t>Bldg. 170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/>
              <a:t>REASONS </a:t>
            </a:r>
            <a:r>
              <a:rPr lang="en-US" sz="3200" dirty="0" smtClean="0"/>
              <a:t>FOR THE </a:t>
            </a:r>
            <a:r>
              <a:rPr lang="en-US" sz="3200" dirty="0"/>
              <a:t>SYSTEM </a:t>
            </a:r>
            <a:r>
              <a:rPr lang="en-US" sz="3200" dirty="0" smtClean="0"/>
              <a:t>UPGRADE: TUNNEL VS. CLASS A LABORATORY INDEPENDENCY</a:t>
            </a:r>
            <a:endParaRPr lang="en-US" sz="32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412776"/>
            <a:ext cx="8229600" cy="271697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Class  A Laboratory and ISOLDE Tunnel are supplied by two separated HVAC systems</a:t>
            </a:r>
          </a:p>
          <a:p>
            <a:pPr marL="0" indent="0">
              <a:buNone/>
            </a:pPr>
            <a:r>
              <a:rPr lang="en-US" sz="2400" dirty="0" smtClean="0"/>
              <a:t>Question</a:t>
            </a:r>
          </a:p>
          <a:p>
            <a:r>
              <a:rPr lang="en-US" sz="2400" b="1" dirty="0" smtClean="0"/>
              <a:t>Are the two ventilation systems independent?</a:t>
            </a:r>
            <a:endParaRPr lang="en-US" sz="2400" b="1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Real </a:t>
            </a:r>
            <a:r>
              <a:rPr lang="en-US" sz="2400" dirty="0"/>
              <a:t>case of the problems </a:t>
            </a:r>
            <a:r>
              <a:rPr lang="en-US" sz="2400" dirty="0" smtClean="0"/>
              <a:t>encountered during </a:t>
            </a:r>
            <a:r>
              <a:rPr lang="en-US" sz="2400" dirty="0"/>
              <a:t>the installation of new ISOLDE </a:t>
            </a:r>
            <a:r>
              <a:rPr lang="en-US" sz="2400" dirty="0" smtClean="0"/>
              <a:t>robot:</a:t>
            </a:r>
            <a:endParaRPr lang="en-US" sz="2400" dirty="0"/>
          </a:p>
          <a:p>
            <a:r>
              <a:rPr lang="en-US" sz="2400" dirty="0" smtClean="0"/>
              <a:t>In order to allow the installation of the service cables, the ventilation of the Class A lab has been temporarily  stopped;</a:t>
            </a:r>
          </a:p>
          <a:p>
            <a:r>
              <a:rPr lang="en-US" sz="2400" dirty="0" smtClean="0"/>
              <a:t>Tunnel Extraction has been kept running</a:t>
            </a:r>
          </a:p>
          <a:p>
            <a:r>
              <a:rPr lang="en-US" sz="2400" dirty="0" smtClean="0"/>
              <a:t>Result: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46095" y="4374006"/>
            <a:ext cx="2232248" cy="208823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2000" dirty="0" smtClean="0">
                <a:hlinkClick r:id="rId2" action="ppaction://hlinksldjump"/>
              </a:rPr>
              <a:t>CLASS A LABORATORY</a:t>
            </a:r>
            <a:endParaRPr lang="en-GB" sz="20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444208" y="3727796"/>
            <a:ext cx="504056" cy="496880"/>
            <a:chOff x="5387201" y="4869160"/>
            <a:chExt cx="511336" cy="504056"/>
          </a:xfrm>
        </p:grpSpPr>
        <p:sp>
          <p:nvSpPr>
            <p:cNvPr id="14" name="Oval 13"/>
            <p:cNvSpPr/>
            <p:nvPr/>
          </p:nvSpPr>
          <p:spPr>
            <a:xfrm>
              <a:off x="5387201" y="4869160"/>
              <a:ext cx="511336" cy="5040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Isosceles Triangle 14"/>
            <p:cNvSpPr/>
            <p:nvPr/>
          </p:nvSpPr>
          <p:spPr>
            <a:xfrm rot="5400000">
              <a:off x="5520866" y="4941168"/>
              <a:ext cx="345432" cy="36004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3392252" y="4364320"/>
            <a:ext cx="2232248" cy="208823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2000" dirty="0" smtClean="0"/>
              <a:t>ISOLDE TUNNEL</a:t>
            </a:r>
            <a:endParaRPr lang="en-GB" sz="20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444208" y="4372280"/>
            <a:ext cx="504056" cy="496880"/>
            <a:chOff x="5387201" y="4869160"/>
            <a:chExt cx="511336" cy="504056"/>
          </a:xfrm>
        </p:grpSpPr>
        <p:sp>
          <p:nvSpPr>
            <p:cNvPr id="18" name="Oval 17"/>
            <p:cNvSpPr/>
            <p:nvPr/>
          </p:nvSpPr>
          <p:spPr>
            <a:xfrm>
              <a:off x="5387201" y="4869160"/>
              <a:ext cx="511336" cy="5040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Isosceles Triangle 18"/>
            <p:cNvSpPr/>
            <p:nvPr/>
          </p:nvSpPr>
          <p:spPr>
            <a:xfrm rot="5400000">
              <a:off x="5520866" y="4941168"/>
              <a:ext cx="345432" cy="36004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20" name="Elbow Connector 19"/>
          <p:cNvCxnSpPr>
            <a:stCxn id="12" idx="0"/>
            <a:endCxn id="14" idx="2"/>
          </p:cNvCxnSpPr>
          <p:nvPr/>
        </p:nvCxnSpPr>
        <p:spPr>
          <a:xfrm rot="5400000" flipH="1" flipV="1">
            <a:off x="4154328" y="2084127"/>
            <a:ext cx="397770" cy="4181989"/>
          </a:xfrm>
          <a:prstGeom prst="bentConnector2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6" idx="0"/>
            <a:endCxn id="18" idx="2"/>
          </p:cNvCxnSpPr>
          <p:nvPr/>
        </p:nvCxnSpPr>
        <p:spPr>
          <a:xfrm rot="16200000" flipH="1">
            <a:off x="5348092" y="3524604"/>
            <a:ext cx="256400" cy="1935832"/>
          </a:xfrm>
          <a:prstGeom prst="bentConnector4">
            <a:avLst>
              <a:gd name="adj1" fmla="val -89158"/>
              <a:gd name="adj2" fmla="val 78828"/>
            </a:avLst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rapezoid 25"/>
          <p:cNvSpPr/>
          <p:nvPr/>
        </p:nvSpPr>
        <p:spPr>
          <a:xfrm>
            <a:off x="8244408" y="2620910"/>
            <a:ext cx="654480" cy="1187988"/>
          </a:xfrm>
          <a:prstGeom prst="trapezoi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7293064" y="4050472"/>
            <a:ext cx="360040" cy="4742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Elbow Connector 27"/>
          <p:cNvCxnSpPr>
            <a:stCxn id="14" idx="6"/>
          </p:cNvCxnSpPr>
          <p:nvPr/>
        </p:nvCxnSpPr>
        <p:spPr>
          <a:xfrm>
            <a:off x="6948264" y="3976236"/>
            <a:ext cx="349666" cy="19841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18" idx="6"/>
          </p:cNvCxnSpPr>
          <p:nvPr/>
        </p:nvCxnSpPr>
        <p:spPr>
          <a:xfrm flipV="1">
            <a:off x="6948264" y="4450463"/>
            <a:ext cx="349666" cy="17025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25" idx="3"/>
            <a:endCxn id="26" idx="2"/>
          </p:cNvCxnSpPr>
          <p:nvPr/>
        </p:nvCxnSpPr>
        <p:spPr>
          <a:xfrm flipV="1">
            <a:off x="7653104" y="3808898"/>
            <a:ext cx="918544" cy="478687"/>
          </a:xfrm>
          <a:prstGeom prst="bentConnector2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" name="Right Arrow 1029"/>
          <p:cNvSpPr/>
          <p:nvPr/>
        </p:nvSpPr>
        <p:spPr>
          <a:xfrm rot="16200000">
            <a:off x="8247612" y="3104964"/>
            <a:ext cx="648072" cy="288032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ight Arrow 39"/>
          <p:cNvSpPr/>
          <p:nvPr/>
        </p:nvSpPr>
        <p:spPr>
          <a:xfrm>
            <a:off x="5076056" y="3783769"/>
            <a:ext cx="648072" cy="14401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ight Arrow 40"/>
          <p:cNvSpPr/>
          <p:nvPr/>
        </p:nvSpPr>
        <p:spPr>
          <a:xfrm>
            <a:off x="5076056" y="4166690"/>
            <a:ext cx="648072" cy="14401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ight Arrow 41"/>
          <p:cNvSpPr/>
          <p:nvPr/>
        </p:nvSpPr>
        <p:spPr>
          <a:xfrm>
            <a:off x="7788340" y="4347246"/>
            <a:ext cx="648072" cy="14401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GB" dirty="0"/>
          </a:p>
        </p:txBody>
      </p:sp>
      <p:sp>
        <p:nvSpPr>
          <p:cNvPr id="1031" name="U-Turn Arrow 1030"/>
          <p:cNvSpPr/>
          <p:nvPr/>
        </p:nvSpPr>
        <p:spPr>
          <a:xfrm rot="5400000">
            <a:off x="7293063" y="4184844"/>
            <a:ext cx="360040" cy="205483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00B050"/>
          </a:solidFill>
          <a:ln>
            <a:solidFill>
              <a:schemeClr val="tx1"/>
            </a:solidFill>
          </a:ln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769" y="3822716"/>
            <a:ext cx="306439" cy="307039"/>
          </a:xfrm>
          <a:prstGeom prst="rect">
            <a:avLst/>
          </a:prstGeom>
        </p:spPr>
      </p:pic>
      <p:sp>
        <p:nvSpPr>
          <p:cNvPr id="45" name="Right Arrow 44"/>
          <p:cNvSpPr/>
          <p:nvPr/>
        </p:nvSpPr>
        <p:spPr>
          <a:xfrm rot="10800000">
            <a:off x="4976428" y="3779578"/>
            <a:ext cx="648072" cy="144016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970077" y="4374006"/>
            <a:ext cx="584285" cy="30138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49" name="Right Arrow 48"/>
          <p:cNvSpPr/>
          <p:nvPr/>
        </p:nvSpPr>
        <p:spPr>
          <a:xfrm rot="19017605">
            <a:off x="1568894" y="4635797"/>
            <a:ext cx="324036" cy="4571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ight Arrow 49"/>
          <p:cNvSpPr/>
          <p:nvPr/>
        </p:nvSpPr>
        <p:spPr>
          <a:xfrm rot="16200000">
            <a:off x="2100202" y="4846300"/>
            <a:ext cx="324036" cy="4571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ight Arrow 50"/>
          <p:cNvSpPr/>
          <p:nvPr/>
        </p:nvSpPr>
        <p:spPr>
          <a:xfrm rot="14221079">
            <a:off x="2573139" y="4684281"/>
            <a:ext cx="324036" cy="4571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Arrow 51"/>
          <p:cNvSpPr/>
          <p:nvPr/>
        </p:nvSpPr>
        <p:spPr>
          <a:xfrm rot="8410509">
            <a:off x="1563841" y="4674041"/>
            <a:ext cx="324036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ight Arrow 52"/>
          <p:cNvSpPr/>
          <p:nvPr/>
        </p:nvSpPr>
        <p:spPr>
          <a:xfrm rot="5400000">
            <a:off x="2109252" y="4861680"/>
            <a:ext cx="324036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ight Arrow 53"/>
          <p:cNvSpPr/>
          <p:nvPr/>
        </p:nvSpPr>
        <p:spPr>
          <a:xfrm rot="3495076">
            <a:off x="2570456" y="4699660"/>
            <a:ext cx="324036" cy="45719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5750161" y="5229200"/>
            <a:ext cx="3240360" cy="14998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700" dirty="0" smtClean="0"/>
              <a:t>Normally there is air flow from class A lab to Tunnel</a:t>
            </a:r>
          </a:p>
          <a:p>
            <a:r>
              <a:rPr lang="en-US" sz="1700" dirty="0" smtClean="0"/>
              <a:t>The particular degraded mode caused an unforeseen backflow of the air from the Tunnel to the class A Laboratory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3054307" y="5907137"/>
            <a:ext cx="648072" cy="144016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923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1031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7" grpId="0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/>
              <a:t>REASONS </a:t>
            </a:r>
            <a:r>
              <a:rPr lang="en-US" sz="3200" dirty="0" smtClean="0"/>
              <a:t>FOR THE </a:t>
            </a:r>
            <a:r>
              <a:rPr lang="en-US" sz="3200" dirty="0"/>
              <a:t>SYSTEM UPGRADE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211960" y="2955286"/>
            <a:ext cx="4568056" cy="3426042"/>
            <a:chOff x="4211960" y="2636912"/>
            <a:chExt cx="4568056" cy="3426042"/>
          </a:xfrm>
        </p:grpSpPr>
        <p:pic>
          <p:nvPicPr>
            <p:cNvPr id="1026" name="Picture 2" descr="\\cern.ch\dfs\Users\a\apolato\Documents\Andrea Polato\CV_UTILS\PICS\B_179_PLENUM DISMANTLING\B_179_PLENUM DISMANTLING (4)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2636912"/>
              <a:ext cx="4568056" cy="34260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7" name="Straight Arrow Connector 46"/>
            <p:cNvCxnSpPr/>
            <p:nvPr/>
          </p:nvCxnSpPr>
          <p:spPr>
            <a:xfrm>
              <a:off x="6228184" y="3933056"/>
              <a:ext cx="0" cy="1071736"/>
            </a:xfrm>
            <a:prstGeom prst="straightConnector1">
              <a:avLst/>
            </a:prstGeom>
            <a:ln w="412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5508104" y="4144305"/>
              <a:ext cx="0" cy="1071736"/>
            </a:xfrm>
            <a:prstGeom prst="straightConnector1">
              <a:avLst/>
            </a:prstGeom>
            <a:ln w="412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251520" y="1916832"/>
            <a:ext cx="3039931" cy="2279948"/>
            <a:chOff x="251520" y="1412776"/>
            <a:chExt cx="3712006" cy="2784004"/>
          </a:xfrm>
        </p:grpSpPr>
        <p:pic>
          <p:nvPicPr>
            <p:cNvPr id="1027" name="Picture 3" descr="\\cern.ch\dfs\Users\a\apolato\Documents\Andrea Polato\CV_UTILS\PICS\B_179_T couplage ventilation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1412776"/>
              <a:ext cx="3712006" cy="27840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" name="Straight Arrow Connector 2"/>
            <p:cNvCxnSpPr/>
            <p:nvPr/>
          </p:nvCxnSpPr>
          <p:spPr>
            <a:xfrm flipH="1" flipV="1">
              <a:off x="1954712" y="3712257"/>
              <a:ext cx="325318" cy="432048"/>
            </a:xfrm>
            <a:prstGeom prst="straightConnector1">
              <a:avLst/>
            </a:prstGeom>
            <a:ln w="412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 flipV="1">
              <a:off x="1259632" y="3280209"/>
              <a:ext cx="325318" cy="432048"/>
            </a:xfrm>
            <a:prstGeom prst="straightConnector1">
              <a:avLst/>
            </a:prstGeom>
            <a:ln w="41275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3281" y="4214365"/>
            <a:ext cx="3528484" cy="264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79512" y="1385626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800" dirty="0"/>
              <a:t>Real case of the problems encountered during the installation of new ISOLDE </a:t>
            </a:r>
            <a:r>
              <a:rPr lang="en-US" sz="1800" dirty="0" smtClean="0"/>
              <a:t>robot</a:t>
            </a:r>
            <a:endParaRPr lang="en-US" sz="1800" dirty="0"/>
          </a:p>
        </p:txBody>
      </p:sp>
      <p:sp>
        <p:nvSpPr>
          <p:cNvPr id="14" name="Action Button: Back or Previous 13">
            <a:hlinkClick r:id="rId5" action="ppaction://hlinksldjump" highlightClick="1"/>
          </p:cNvPr>
          <p:cNvSpPr/>
          <p:nvPr/>
        </p:nvSpPr>
        <p:spPr>
          <a:xfrm>
            <a:off x="8181156" y="1961592"/>
            <a:ext cx="467544" cy="504056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29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924944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latin typeface="+mj-lt"/>
                <a:ea typeface="+mj-ea"/>
                <a:cs typeface="+mj-cs"/>
              </a:rPr>
              <a:t>VENTILATION SYSTEM: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latin typeface="+mj-lt"/>
                <a:ea typeface="+mj-ea"/>
                <a:cs typeface="+mj-cs"/>
              </a:rPr>
              <a:t>TECHNICAL SOLUTIONS PROPOSED: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MEDICIS LABORATORY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0818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TECHNICAL SOLUTIONS PROPOSED: MEDICIS LABORATORY</a:t>
            </a:r>
            <a:endParaRPr lang="en-US" sz="32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49188" y="1340768"/>
            <a:ext cx="8229600" cy="48137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The project for the extension of the Class A Laboratory in order to host the MEDICIS Laboratory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Constituted an occasion to propose some technical solutions to improve:</a:t>
            </a:r>
          </a:p>
          <a:p>
            <a:r>
              <a:rPr lang="en-US" sz="1800" dirty="0" smtClean="0"/>
              <a:t>The separation between ISOLDE Tunnel and class A Laboratory;</a:t>
            </a:r>
          </a:p>
          <a:p>
            <a:r>
              <a:rPr lang="en-US" sz="1800" dirty="0" smtClean="0"/>
              <a:t>The leaktightness of the tunnel;</a:t>
            </a:r>
          </a:p>
          <a:p>
            <a:pPr marL="0" indent="0">
              <a:buNone/>
            </a:pPr>
            <a:endParaRPr lang="en-US" sz="1800" dirty="0" smtClean="0"/>
          </a:p>
        </p:txBody>
      </p:sp>
      <p:pic>
        <p:nvPicPr>
          <p:cNvPr id="3074" name="Picture 2" descr="image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688" y="1844824"/>
            <a:ext cx="1752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735" y="3356992"/>
            <a:ext cx="3600400" cy="27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951820" y="6163588"/>
            <a:ext cx="3240360" cy="361756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/>
              <a:t>Medicis groundbreaking ceremony of the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of September 2013</a:t>
            </a:r>
          </a:p>
        </p:txBody>
      </p:sp>
    </p:spTree>
    <p:extLst>
      <p:ext uri="{BB962C8B-B14F-4D97-AF65-F5344CB8AC3E}">
        <p14:creationId xmlns:p14="http://schemas.microsoft.com/office/powerpoint/2010/main" val="273436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098" name="Picture 2" descr="\\cern.ch\dfs\Users\a\apolato\Documents\Andrea Polato\CV_UTILS\PICS\B_179_CURR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1" r="9678" b="7065"/>
          <a:stretch/>
        </p:blipFill>
        <p:spPr bwMode="auto">
          <a:xfrm>
            <a:off x="5580112" y="1701147"/>
            <a:ext cx="3024336" cy="487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cern.ch\dfs\Users\a\apolato\Documents\Andrea Polato\CV_UTILS\PICS\B_179_MEDICIS_ROOM NAMES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5" b="3969"/>
          <a:stretch/>
        </p:blipFill>
        <p:spPr bwMode="auto">
          <a:xfrm>
            <a:off x="4211960" y="552450"/>
            <a:ext cx="4752528" cy="60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49188" y="908720"/>
            <a:ext cx="3862772" cy="57606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Class A Laboratory Extension:</a:t>
            </a:r>
          </a:p>
          <a:p>
            <a:r>
              <a:rPr lang="en-US" sz="1800" dirty="0" smtClean="0"/>
              <a:t> 240 m² extension (from 265 m² to 505 m²);</a:t>
            </a:r>
          </a:p>
          <a:p>
            <a:r>
              <a:rPr lang="en-US" sz="1800" dirty="0" smtClean="0"/>
              <a:t>New rooms for:</a:t>
            </a:r>
          </a:p>
          <a:p>
            <a:pPr lvl="1"/>
            <a:r>
              <a:rPr lang="en-US" sz="1400" dirty="0" smtClean="0"/>
              <a:t>Waste disposals (R021, Vacuum Area);</a:t>
            </a:r>
          </a:p>
          <a:p>
            <a:pPr lvl="1"/>
            <a:r>
              <a:rPr lang="en-US" sz="1400" dirty="0" smtClean="0"/>
              <a:t>MEDICIS experiment (R025, R027, R029 and R023);</a:t>
            </a:r>
          </a:p>
          <a:p>
            <a:pPr lvl="1"/>
            <a:r>
              <a:rPr lang="en-US" sz="1400" dirty="0" smtClean="0"/>
              <a:t>Target decay before dismantling (R031);</a:t>
            </a:r>
          </a:p>
          <a:p>
            <a:pPr lvl="1"/>
            <a:r>
              <a:rPr lang="en-US" sz="1400" dirty="0" smtClean="0"/>
              <a:t>Airlocks (R202, R431);</a:t>
            </a:r>
          </a:p>
          <a:p>
            <a:pPr lvl="1"/>
            <a:r>
              <a:rPr lang="en-US" sz="1400" dirty="0" smtClean="0"/>
              <a:t>Process Enclosures (Hot Cell and MEDICIS Hot Cell);</a:t>
            </a:r>
          </a:p>
          <a:p>
            <a:r>
              <a:rPr lang="en-US" sz="1800" dirty="0" smtClean="0"/>
              <a:t>New ventilation and confinement system for the whole building:</a:t>
            </a:r>
          </a:p>
          <a:p>
            <a:pPr lvl="1"/>
            <a:r>
              <a:rPr lang="en-US" sz="1400" dirty="0"/>
              <a:t>New Ventilation technical room;</a:t>
            </a:r>
          </a:p>
          <a:p>
            <a:pPr lvl="1"/>
            <a:r>
              <a:rPr lang="en-US" sz="1400" dirty="0">
                <a:hlinkClick r:id="rId4" action="ppaction://hlinksldjump"/>
              </a:rPr>
              <a:t>Redundant equipment to increase availability of the system</a:t>
            </a:r>
            <a:endParaRPr lang="en-US" sz="1400" dirty="0"/>
          </a:p>
          <a:p>
            <a:pPr lvl="1"/>
            <a:r>
              <a:rPr lang="en-US" sz="1400" dirty="0">
                <a:hlinkClick r:id="rId5" action="ppaction://hlinksldjump"/>
              </a:rPr>
              <a:t>Differentiated extractions for laboratory and process (hot cells + glove boxes);</a:t>
            </a:r>
          </a:p>
          <a:p>
            <a:pPr lvl="1"/>
            <a:r>
              <a:rPr lang="en-US" sz="1400" dirty="0" smtClean="0">
                <a:hlinkClick r:id="rId5" action="ppaction://hlinksldjump"/>
              </a:rPr>
              <a:t>Integration of the existing ventilation network into the new one;</a:t>
            </a:r>
            <a:endParaRPr lang="en-US" sz="1400" dirty="0" smtClean="0"/>
          </a:p>
          <a:p>
            <a:pPr lvl="1"/>
            <a:r>
              <a:rPr lang="en-US" sz="1400" dirty="0" smtClean="0">
                <a:hlinkClick r:id="rId6" action="ppaction://hlinksldjump"/>
              </a:rPr>
              <a:t>Updated definition of the pressure hierarchy;</a:t>
            </a:r>
            <a:endParaRPr lang="en-US" sz="1400" dirty="0" smtClean="0"/>
          </a:p>
          <a:p>
            <a:pPr lvl="1"/>
            <a:r>
              <a:rPr lang="en-US" sz="1400" dirty="0" smtClean="0"/>
              <a:t>New airlock chambers for the separation from the Tunnel;</a:t>
            </a:r>
          </a:p>
          <a:p>
            <a:pPr lvl="1"/>
            <a:endParaRPr lang="en-US" sz="14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7" name="Freeform 6"/>
          <p:cNvSpPr/>
          <p:nvPr/>
        </p:nvSpPr>
        <p:spPr>
          <a:xfrm>
            <a:off x="5664994" y="3759994"/>
            <a:ext cx="854869" cy="371475"/>
          </a:xfrm>
          <a:custGeom>
            <a:avLst/>
            <a:gdLst>
              <a:gd name="connsiteX0" fmla="*/ 0 w 854869"/>
              <a:gd name="connsiteY0" fmla="*/ 366712 h 371475"/>
              <a:gd name="connsiteX1" fmla="*/ 854869 w 854869"/>
              <a:gd name="connsiteY1" fmla="*/ 371475 h 371475"/>
              <a:gd name="connsiteX2" fmla="*/ 847725 w 854869"/>
              <a:gd name="connsiteY2" fmla="*/ 0 h 371475"/>
              <a:gd name="connsiteX3" fmla="*/ 4762 w 854869"/>
              <a:gd name="connsiteY3" fmla="*/ 16669 h 371475"/>
              <a:gd name="connsiteX4" fmla="*/ 0 w 854869"/>
              <a:gd name="connsiteY4" fmla="*/ 366712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4869" h="371475">
                <a:moveTo>
                  <a:pt x="0" y="366712"/>
                </a:moveTo>
                <a:lnTo>
                  <a:pt x="854869" y="371475"/>
                </a:lnTo>
                <a:lnTo>
                  <a:pt x="847725" y="0"/>
                </a:lnTo>
                <a:lnTo>
                  <a:pt x="4762" y="16669"/>
                </a:lnTo>
                <a:cubicBezTo>
                  <a:pt x="3175" y="133350"/>
                  <a:pt x="1587" y="250031"/>
                  <a:pt x="0" y="366712"/>
                </a:cubicBezTo>
                <a:close/>
              </a:path>
            </a:pathLst>
          </a:custGeom>
          <a:solidFill>
            <a:srgbClr val="00B05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7854950" y="2882900"/>
            <a:ext cx="647700" cy="1054100"/>
          </a:xfrm>
          <a:custGeom>
            <a:avLst/>
            <a:gdLst>
              <a:gd name="connsiteX0" fmla="*/ 304800 w 647700"/>
              <a:gd name="connsiteY0" fmla="*/ 0 h 1054100"/>
              <a:gd name="connsiteX1" fmla="*/ 57150 w 647700"/>
              <a:gd name="connsiteY1" fmla="*/ 215900 h 1054100"/>
              <a:gd name="connsiteX2" fmla="*/ 0 w 647700"/>
              <a:gd name="connsiteY2" fmla="*/ 666750 h 1054100"/>
              <a:gd name="connsiteX3" fmla="*/ 0 w 647700"/>
              <a:gd name="connsiteY3" fmla="*/ 1054100 h 1054100"/>
              <a:gd name="connsiteX4" fmla="*/ 641350 w 647700"/>
              <a:gd name="connsiteY4" fmla="*/ 1035050 h 1054100"/>
              <a:gd name="connsiteX5" fmla="*/ 647700 w 647700"/>
              <a:gd name="connsiteY5" fmla="*/ 431800 h 1054100"/>
              <a:gd name="connsiteX6" fmla="*/ 304800 w 647700"/>
              <a:gd name="connsiteY6" fmla="*/ 0 h 1054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7700" h="1054100">
                <a:moveTo>
                  <a:pt x="304800" y="0"/>
                </a:moveTo>
                <a:lnTo>
                  <a:pt x="57150" y="215900"/>
                </a:lnTo>
                <a:lnTo>
                  <a:pt x="0" y="666750"/>
                </a:lnTo>
                <a:lnTo>
                  <a:pt x="0" y="1054100"/>
                </a:lnTo>
                <a:lnTo>
                  <a:pt x="641350" y="1035050"/>
                </a:lnTo>
                <a:cubicBezTo>
                  <a:pt x="643467" y="833967"/>
                  <a:pt x="645583" y="632883"/>
                  <a:pt x="647700" y="431800"/>
                </a:cubicBezTo>
                <a:lnTo>
                  <a:pt x="304800" y="0"/>
                </a:lnTo>
                <a:close/>
              </a:path>
            </a:pathLst>
          </a:custGeom>
          <a:solidFill>
            <a:srgbClr val="92D05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 2"/>
          <p:cNvSpPr/>
          <p:nvPr/>
        </p:nvSpPr>
        <p:spPr>
          <a:xfrm>
            <a:off x="4333875" y="5041901"/>
            <a:ext cx="838291" cy="1476375"/>
          </a:xfrm>
          <a:custGeom>
            <a:avLst/>
            <a:gdLst>
              <a:gd name="connsiteX0" fmla="*/ 0 w 857250"/>
              <a:gd name="connsiteY0" fmla="*/ 9525 h 1485900"/>
              <a:gd name="connsiteX1" fmla="*/ 857250 w 857250"/>
              <a:gd name="connsiteY1" fmla="*/ 0 h 1485900"/>
              <a:gd name="connsiteX2" fmla="*/ 838200 w 857250"/>
              <a:gd name="connsiteY2" fmla="*/ 1476375 h 1485900"/>
              <a:gd name="connsiteX3" fmla="*/ 9525 w 857250"/>
              <a:gd name="connsiteY3" fmla="*/ 1485900 h 1485900"/>
              <a:gd name="connsiteX4" fmla="*/ 0 w 857250"/>
              <a:gd name="connsiteY4" fmla="*/ 9525 h 1485900"/>
              <a:gd name="connsiteX0" fmla="*/ 0 w 841375"/>
              <a:gd name="connsiteY0" fmla="*/ 0 h 1476375"/>
              <a:gd name="connsiteX1" fmla="*/ 841375 w 841375"/>
              <a:gd name="connsiteY1" fmla="*/ 3175 h 1476375"/>
              <a:gd name="connsiteX2" fmla="*/ 838200 w 841375"/>
              <a:gd name="connsiteY2" fmla="*/ 1466850 h 1476375"/>
              <a:gd name="connsiteX3" fmla="*/ 9525 w 841375"/>
              <a:gd name="connsiteY3" fmla="*/ 1476375 h 1476375"/>
              <a:gd name="connsiteX4" fmla="*/ 0 w 841375"/>
              <a:gd name="connsiteY4" fmla="*/ 0 h 1476375"/>
              <a:gd name="connsiteX0" fmla="*/ 9525 w 831850"/>
              <a:gd name="connsiteY0" fmla="*/ 3175 h 1473200"/>
              <a:gd name="connsiteX1" fmla="*/ 831850 w 831850"/>
              <a:gd name="connsiteY1" fmla="*/ 0 h 1473200"/>
              <a:gd name="connsiteX2" fmla="*/ 828675 w 831850"/>
              <a:gd name="connsiteY2" fmla="*/ 1463675 h 1473200"/>
              <a:gd name="connsiteX3" fmla="*/ 0 w 831850"/>
              <a:gd name="connsiteY3" fmla="*/ 1473200 h 1473200"/>
              <a:gd name="connsiteX4" fmla="*/ 9525 w 831850"/>
              <a:gd name="connsiteY4" fmla="*/ 3175 h 1473200"/>
              <a:gd name="connsiteX0" fmla="*/ 9525 w 838291"/>
              <a:gd name="connsiteY0" fmla="*/ 3175 h 1476375"/>
              <a:gd name="connsiteX1" fmla="*/ 831850 w 838291"/>
              <a:gd name="connsiteY1" fmla="*/ 0 h 1476375"/>
              <a:gd name="connsiteX2" fmla="*/ 838200 w 838291"/>
              <a:gd name="connsiteY2" fmla="*/ 1476375 h 1476375"/>
              <a:gd name="connsiteX3" fmla="*/ 0 w 838291"/>
              <a:gd name="connsiteY3" fmla="*/ 1473200 h 1476375"/>
              <a:gd name="connsiteX4" fmla="*/ 9525 w 838291"/>
              <a:gd name="connsiteY4" fmla="*/ 3175 h 1476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91" h="1476375">
                <a:moveTo>
                  <a:pt x="9525" y="3175"/>
                </a:moveTo>
                <a:lnTo>
                  <a:pt x="831850" y="0"/>
                </a:lnTo>
                <a:cubicBezTo>
                  <a:pt x="830792" y="487892"/>
                  <a:pt x="839258" y="988483"/>
                  <a:pt x="838200" y="1476375"/>
                </a:cubicBezTo>
                <a:lnTo>
                  <a:pt x="0" y="1473200"/>
                </a:lnTo>
                <a:lnTo>
                  <a:pt x="9525" y="3175"/>
                </a:lnTo>
                <a:close/>
              </a:path>
            </a:pathLst>
          </a:custGeom>
          <a:solidFill>
            <a:srgbClr val="92D05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4343400" y="1031223"/>
            <a:ext cx="575940" cy="463087"/>
          </a:xfrm>
          <a:custGeom>
            <a:avLst/>
            <a:gdLst>
              <a:gd name="connsiteX0" fmla="*/ 0 w 857250"/>
              <a:gd name="connsiteY0" fmla="*/ 9525 h 1485900"/>
              <a:gd name="connsiteX1" fmla="*/ 857250 w 857250"/>
              <a:gd name="connsiteY1" fmla="*/ 0 h 1485900"/>
              <a:gd name="connsiteX2" fmla="*/ 838200 w 857250"/>
              <a:gd name="connsiteY2" fmla="*/ 1476375 h 1485900"/>
              <a:gd name="connsiteX3" fmla="*/ 9525 w 857250"/>
              <a:gd name="connsiteY3" fmla="*/ 1485900 h 1485900"/>
              <a:gd name="connsiteX4" fmla="*/ 0 w 857250"/>
              <a:gd name="connsiteY4" fmla="*/ 9525 h 1485900"/>
              <a:gd name="connsiteX0" fmla="*/ 17348 w 847725"/>
              <a:gd name="connsiteY0" fmla="*/ 215585 h 1485900"/>
              <a:gd name="connsiteX1" fmla="*/ 847725 w 847725"/>
              <a:gd name="connsiteY1" fmla="*/ 0 h 1485900"/>
              <a:gd name="connsiteX2" fmla="*/ 828675 w 847725"/>
              <a:gd name="connsiteY2" fmla="*/ 1476375 h 1485900"/>
              <a:gd name="connsiteX3" fmla="*/ 0 w 847725"/>
              <a:gd name="connsiteY3" fmla="*/ 1485900 h 1485900"/>
              <a:gd name="connsiteX4" fmla="*/ 17348 w 847725"/>
              <a:gd name="connsiteY4" fmla="*/ 215585 h 1485900"/>
              <a:gd name="connsiteX0" fmla="*/ 17348 w 829809"/>
              <a:gd name="connsiteY0" fmla="*/ 9526 h 1279841"/>
              <a:gd name="connsiteX1" fmla="*/ 829809 w 829809"/>
              <a:gd name="connsiteY1" fmla="*/ 0 h 1279841"/>
              <a:gd name="connsiteX2" fmla="*/ 828675 w 829809"/>
              <a:gd name="connsiteY2" fmla="*/ 1270316 h 1279841"/>
              <a:gd name="connsiteX3" fmla="*/ 0 w 829809"/>
              <a:gd name="connsiteY3" fmla="*/ 1279841 h 1279841"/>
              <a:gd name="connsiteX4" fmla="*/ 17348 w 829809"/>
              <a:gd name="connsiteY4" fmla="*/ 9526 h 1279841"/>
              <a:gd name="connsiteX0" fmla="*/ 17348 w 829809"/>
              <a:gd name="connsiteY0" fmla="*/ 9526 h 1306151"/>
              <a:gd name="connsiteX1" fmla="*/ 829809 w 829809"/>
              <a:gd name="connsiteY1" fmla="*/ 0 h 1306151"/>
              <a:gd name="connsiteX2" fmla="*/ 824196 w 829809"/>
              <a:gd name="connsiteY2" fmla="*/ 1306151 h 1306151"/>
              <a:gd name="connsiteX3" fmla="*/ 0 w 829809"/>
              <a:gd name="connsiteY3" fmla="*/ 1279841 h 1306151"/>
              <a:gd name="connsiteX4" fmla="*/ 17348 w 829809"/>
              <a:gd name="connsiteY4" fmla="*/ 9526 h 1306151"/>
              <a:gd name="connsiteX0" fmla="*/ 0 w 812461"/>
              <a:gd name="connsiteY0" fmla="*/ 9526 h 1306718"/>
              <a:gd name="connsiteX1" fmla="*/ 812461 w 812461"/>
              <a:gd name="connsiteY1" fmla="*/ 0 h 1306718"/>
              <a:gd name="connsiteX2" fmla="*/ 806848 w 812461"/>
              <a:gd name="connsiteY2" fmla="*/ 1306151 h 1306718"/>
              <a:gd name="connsiteX3" fmla="*/ 5046 w 812461"/>
              <a:gd name="connsiteY3" fmla="*/ 1306718 h 1306718"/>
              <a:gd name="connsiteX4" fmla="*/ 0 w 812461"/>
              <a:gd name="connsiteY4" fmla="*/ 9526 h 1306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2461" h="1306718">
                <a:moveTo>
                  <a:pt x="0" y="9526"/>
                </a:moveTo>
                <a:lnTo>
                  <a:pt x="812461" y="0"/>
                </a:lnTo>
                <a:lnTo>
                  <a:pt x="806848" y="1306151"/>
                </a:lnTo>
                <a:lnTo>
                  <a:pt x="5046" y="1306718"/>
                </a:lnTo>
                <a:lnTo>
                  <a:pt x="0" y="9526"/>
                </a:lnTo>
                <a:close/>
              </a:path>
            </a:pathLst>
          </a:custGeom>
          <a:solidFill>
            <a:srgbClr val="92D05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4337366" y="1027690"/>
            <a:ext cx="1520895" cy="3963795"/>
          </a:xfrm>
          <a:custGeom>
            <a:avLst/>
            <a:gdLst>
              <a:gd name="connsiteX0" fmla="*/ 8546 w 1538243"/>
              <a:gd name="connsiteY0" fmla="*/ 3922520 h 3931066"/>
              <a:gd name="connsiteX1" fmla="*/ 8546 w 1538243"/>
              <a:gd name="connsiteY1" fmla="*/ 3922520 h 3931066"/>
              <a:gd name="connsiteX2" fmla="*/ 811850 w 1538243"/>
              <a:gd name="connsiteY2" fmla="*/ 3931066 h 3931066"/>
              <a:gd name="connsiteX3" fmla="*/ 820396 w 1538243"/>
              <a:gd name="connsiteY3" fmla="*/ 3461047 h 3931066"/>
              <a:gd name="connsiteX4" fmla="*/ 1281869 w 1538243"/>
              <a:gd name="connsiteY4" fmla="*/ 3469593 h 3931066"/>
              <a:gd name="connsiteX5" fmla="*/ 1264777 w 1538243"/>
              <a:gd name="connsiteY5" fmla="*/ 3170490 h 3931066"/>
              <a:gd name="connsiteX6" fmla="*/ 1136590 w 1538243"/>
              <a:gd name="connsiteY6" fmla="*/ 3196127 h 3931066"/>
              <a:gd name="connsiteX7" fmla="*/ 1196411 w 1538243"/>
              <a:gd name="connsiteY7" fmla="*/ 2033899 h 3931066"/>
              <a:gd name="connsiteX8" fmla="*/ 1538243 w 1538243"/>
              <a:gd name="connsiteY8" fmla="*/ 2042445 h 3931066"/>
              <a:gd name="connsiteX9" fmla="*/ 1529697 w 1538243"/>
              <a:gd name="connsiteY9" fmla="*/ 820396 h 3931066"/>
              <a:gd name="connsiteX10" fmla="*/ 1170774 w 1538243"/>
              <a:gd name="connsiteY10" fmla="*/ 803305 h 3931066"/>
              <a:gd name="connsiteX11" fmla="*/ 1170774 w 1538243"/>
              <a:gd name="connsiteY11" fmla="*/ 0 h 3931066"/>
              <a:gd name="connsiteX12" fmla="*/ 649480 w 1538243"/>
              <a:gd name="connsiteY12" fmla="*/ 0 h 3931066"/>
              <a:gd name="connsiteX13" fmla="*/ 649480 w 1538243"/>
              <a:gd name="connsiteY13" fmla="*/ 521294 h 3931066"/>
              <a:gd name="connsiteX14" fmla="*/ 0 w 1538243"/>
              <a:gd name="connsiteY14" fmla="*/ 521294 h 3931066"/>
              <a:gd name="connsiteX15" fmla="*/ 8546 w 1538243"/>
              <a:gd name="connsiteY15" fmla="*/ 3922520 h 3931066"/>
              <a:gd name="connsiteX0" fmla="*/ 2196 w 1531893"/>
              <a:gd name="connsiteY0" fmla="*/ 3922520 h 3931066"/>
              <a:gd name="connsiteX1" fmla="*/ 2196 w 1531893"/>
              <a:gd name="connsiteY1" fmla="*/ 3922520 h 3931066"/>
              <a:gd name="connsiteX2" fmla="*/ 805500 w 1531893"/>
              <a:gd name="connsiteY2" fmla="*/ 3931066 h 3931066"/>
              <a:gd name="connsiteX3" fmla="*/ 814046 w 1531893"/>
              <a:gd name="connsiteY3" fmla="*/ 3461047 h 3931066"/>
              <a:gd name="connsiteX4" fmla="*/ 1275519 w 1531893"/>
              <a:gd name="connsiteY4" fmla="*/ 3469593 h 3931066"/>
              <a:gd name="connsiteX5" fmla="*/ 1258427 w 1531893"/>
              <a:gd name="connsiteY5" fmla="*/ 3170490 h 3931066"/>
              <a:gd name="connsiteX6" fmla="*/ 1130240 w 1531893"/>
              <a:gd name="connsiteY6" fmla="*/ 3196127 h 3931066"/>
              <a:gd name="connsiteX7" fmla="*/ 1190061 w 1531893"/>
              <a:gd name="connsiteY7" fmla="*/ 2033899 h 3931066"/>
              <a:gd name="connsiteX8" fmla="*/ 1531893 w 1531893"/>
              <a:gd name="connsiteY8" fmla="*/ 2042445 h 3931066"/>
              <a:gd name="connsiteX9" fmla="*/ 1523347 w 1531893"/>
              <a:gd name="connsiteY9" fmla="*/ 820396 h 3931066"/>
              <a:gd name="connsiteX10" fmla="*/ 1164424 w 1531893"/>
              <a:gd name="connsiteY10" fmla="*/ 803305 h 3931066"/>
              <a:gd name="connsiteX11" fmla="*/ 1164424 w 1531893"/>
              <a:gd name="connsiteY11" fmla="*/ 0 h 3931066"/>
              <a:gd name="connsiteX12" fmla="*/ 643130 w 1531893"/>
              <a:gd name="connsiteY12" fmla="*/ 0 h 3931066"/>
              <a:gd name="connsiteX13" fmla="*/ 643130 w 1531893"/>
              <a:gd name="connsiteY13" fmla="*/ 521294 h 3931066"/>
              <a:gd name="connsiteX14" fmla="*/ 0 w 1531893"/>
              <a:gd name="connsiteY14" fmla="*/ 505419 h 3931066"/>
              <a:gd name="connsiteX15" fmla="*/ 2196 w 1531893"/>
              <a:gd name="connsiteY15" fmla="*/ 3922520 h 3931066"/>
              <a:gd name="connsiteX0" fmla="*/ 2196 w 1531893"/>
              <a:gd name="connsiteY0" fmla="*/ 3932045 h 3940591"/>
              <a:gd name="connsiteX1" fmla="*/ 2196 w 1531893"/>
              <a:gd name="connsiteY1" fmla="*/ 3932045 h 3940591"/>
              <a:gd name="connsiteX2" fmla="*/ 805500 w 1531893"/>
              <a:gd name="connsiteY2" fmla="*/ 3940591 h 3940591"/>
              <a:gd name="connsiteX3" fmla="*/ 814046 w 1531893"/>
              <a:gd name="connsiteY3" fmla="*/ 3470572 h 3940591"/>
              <a:gd name="connsiteX4" fmla="*/ 1275519 w 1531893"/>
              <a:gd name="connsiteY4" fmla="*/ 3479118 h 3940591"/>
              <a:gd name="connsiteX5" fmla="*/ 1258427 w 1531893"/>
              <a:gd name="connsiteY5" fmla="*/ 3180015 h 3940591"/>
              <a:gd name="connsiteX6" fmla="*/ 1130240 w 1531893"/>
              <a:gd name="connsiteY6" fmla="*/ 3205652 h 3940591"/>
              <a:gd name="connsiteX7" fmla="*/ 1190061 w 1531893"/>
              <a:gd name="connsiteY7" fmla="*/ 2043424 h 3940591"/>
              <a:gd name="connsiteX8" fmla="*/ 1531893 w 1531893"/>
              <a:gd name="connsiteY8" fmla="*/ 2051970 h 3940591"/>
              <a:gd name="connsiteX9" fmla="*/ 1523347 w 1531893"/>
              <a:gd name="connsiteY9" fmla="*/ 829921 h 3940591"/>
              <a:gd name="connsiteX10" fmla="*/ 1164424 w 1531893"/>
              <a:gd name="connsiteY10" fmla="*/ 812830 h 3940591"/>
              <a:gd name="connsiteX11" fmla="*/ 1164424 w 1531893"/>
              <a:gd name="connsiteY11" fmla="*/ 9525 h 3940591"/>
              <a:gd name="connsiteX12" fmla="*/ 617730 w 1531893"/>
              <a:gd name="connsiteY12" fmla="*/ 0 h 3940591"/>
              <a:gd name="connsiteX13" fmla="*/ 643130 w 1531893"/>
              <a:gd name="connsiteY13" fmla="*/ 530819 h 3940591"/>
              <a:gd name="connsiteX14" fmla="*/ 0 w 1531893"/>
              <a:gd name="connsiteY14" fmla="*/ 514944 h 3940591"/>
              <a:gd name="connsiteX15" fmla="*/ 2196 w 1531893"/>
              <a:gd name="connsiteY15" fmla="*/ 3932045 h 3940591"/>
              <a:gd name="connsiteX0" fmla="*/ 2196 w 1531893"/>
              <a:gd name="connsiteY0" fmla="*/ 3932045 h 3940591"/>
              <a:gd name="connsiteX1" fmla="*/ 2196 w 1531893"/>
              <a:gd name="connsiteY1" fmla="*/ 3932045 h 3940591"/>
              <a:gd name="connsiteX2" fmla="*/ 805500 w 1531893"/>
              <a:gd name="connsiteY2" fmla="*/ 3940591 h 3940591"/>
              <a:gd name="connsiteX3" fmla="*/ 814046 w 1531893"/>
              <a:gd name="connsiteY3" fmla="*/ 3470572 h 3940591"/>
              <a:gd name="connsiteX4" fmla="*/ 1275519 w 1531893"/>
              <a:gd name="connsiteY4" fmla="*/ 3479118 h 3940591"/>
              <a:gd name="connsiteX5" fmla="*/ 1258427 w 1531893"/>
              <a:gd name="connsiteY5" fmla="*/ 3180015 h 3940591"/>
              <a:gd name="connsiteX6" fmla="*/ 1130240 w 1531893"/>
              <a:gd name="connsiteY6" fmla="*/ 3205652 h 3940591"/>
              <a:gd name="connsiteX7" fmla="*/ 1190061 w 1531893"/>
              <a:gd name="connsiteY7" fmla="*/ 2043424 h 3940591"/>
              <a:gd name="connsiteX8" fmla="*/ 1531893 w 1531893"/>
              <a:gd name="connsiteY8" fmla="*/ 2051970 h 3940591"/>
              <a:gd name="connsiteX9" fmla="*/ 1510647 w 1531893"/>
              <a:gd name="connsiteY9" fmla="*/ 820396 h 3940591"/>
              <a:gd name="connsiteX10" fmla="*/ 1164424 w 1531893"/>
              <a:gd name="connsiteY10" fmla="*/ 812830 h 3940591"/>
              <a:gd name="connsiteX11" fmla="*/ 1164424 w 1531893"/>
              <a:gd name="connsiteY11" fmla="*/ 9525 h 3940591"/>
              <a:gd name="connsiteX12" fmla="*/ 617730 w 1531893"/>
              <a:gd name="connsiteY12" fmla="*/ 0 h 3940591"/>
              <a:gd name="connsiteX13" fmla="*/ 643130 w 1531893"/>
              <a:gd name="connsiteY13" fmla="*/ 530819 h 3940591"/>
              <a:gd name="connsiteX14" fmla="*/ 0 w 1531893"/>
              <a:gd name="connsiteY14" fmla="*/ 514944 h 3940591"/>
              <a:gd name="connsiteX15" fmla="*/ 2196 w 1531893"/>
              <a:gd name="connsiteY15" fmla="*/ 3932045 h 3940591"/>
              <a:gd name="connsiteX0" fmla="*/ 2196 w 1519193"/>
              <a:gd name="connsiteY0" fmla="*/ 3932045 h 3940591"/>
              <a:gd name="connsiteX1" fmla="*/ 2196 w 1519193"/>
              <a:gd name="connsiteY1" fmla="*/ 3932045 h 3940591"/>
              <a:gd name="connsiteX2" fmla="*/ 805500 w 1519193"/>
              <a:gd name="connsiteY2" fmla="*/ 3940591 h 3940591"/>
              <a:gd name="connsiteX3" fmla="*/ 814046 w 1519193"/>
              <a:gd name="connsiteY3" fmla="*/ 3470572 h 3940591"/>
              <a:gd name="connsiteX4" fmla="*/ 1275519 w 1519193"/>
              <a:gd name="connsiteY4" fmla="*/ 3479118 h 3940591"/>
              <a:gd name="connsiteX5" fmla="*/ 1258427 w 1519193"/>
              <a:gd name="connsiteY5" fmla="*/ 3180015 h 3940591"/>
              <a:gd name="connsiteX6" fmla="*/ 1130240 w 1519193"/>
              <a:gd name="connsiteY6" fmla="*/ 3205652 h 3940591"/>
              <a:gd name="connsiteX7" fmla="*/ 1190061 w 1519193"/>
              <a:gd name="connsiteY7" fmla="*/ 2043424 h 3940591"/>
              <a:gd name="connsiteX8" fmla="*/ 1519193 w 1519193"/>
              <a:gd name="connsiteY8" fmla="*/ 2051970 h 3940591"/>
              <a:gd name="connsiteX9" fmla="*/ 1510647 w 1519193"/>
              <a:gd name="connsiteY9" fmla="*/ 820396 h 3940591"/>
              <a:gd name="connsiteX10" fmla="*/ 1164424 w 1519193"/>
              <a:gd name="connsiteY10" fmla="*/ 812830 h 3940591"/>
              <a:gd name="connsiteX11" fmla="*/ 1164424 w 1519193"/>
              <a:gd name="connsiteY11" fmla="*/ 9525 h 3940591"/>
              <a:gd name="connsiteX12" fmla="*/ 617730 w 1519193"/>
              <a:gd name="connsiteY12" fmla="*/ 0 h 3940591"/>
              <a:gd name="connsiteX13" fmla="*/ 643130 w 1519193"/>
              <a:gd name="connsiteY13" fmla="*/ 530819 h 3940591"/>
              <a:gd name="connsiteX14" fmla="*/ 0 w 1519193"/>
              <a:gd name="connsiteY14" fmla="*/ 514944 h 3940591"/>
              <a:gd name="connsiteX15" fmla="*/ 2196 w 1519193"/>
              <a:gd name="connsiteY15" fmla="*/ 3932045 h 3940591"/>
              <a:gd name="connsiteX0" fmla="*/ 2196 w 1519193"/>
              <a:gd name="connsiteY0" fmla="*/ 3932045 h 3940591"/>
              <a:gd name="connsiteX1" fmla="*/ 2196 w 1519193"/>
              <a:gd name="connsiteY1" fmla="*/ 3932045 h 3940591"/>
              <a:gd name="connsiteX2" fmla="*/ 805500 w 1519193"/>
              <a:gd name="connsiteY2" fmla="*/ 3940591 h 3940591"/>
              <a:gd name="connsiteX3" fmla="*/ 814046 w 1519193"/>
              <a:gd name="connsiteY3" fmla="*/ 3470572 h 3940591"/>
              <a:gd name="connsiteX4" fmla="*/ 1275519 w 1519193"/>
              <a:gd name="connsiteY4" fmla="*/ 3479118 h 3940591"/>
              <a:gd name="connsiteX5" fmla="*/ 1258427 w 1519193"/>
              <a:gd name="connsiteY5" fmla="*/ 3180015 h 3940591"/>
              <a:gd name="connsiteX6" fmla="*/ 1130240 w 1519193"/>
              <a:gd name="connsiteY6" fmla="*/ 3205652 h 3940591"/>
              <a:gd name="connsiteX7" fmla="*/ 1196411 w 1519193"/>
              <a:gd name="connsiteY7" fmla="*/ 2033899 h 3940591"/>
              <a:gd name="connsiteX8" fmla="*/ 1519193 w 1519193"/>
              <a:gd name="connsiteY8" fmla="*/ 2051970 h 3940591"/>
              <a:gd name="connsiteX9" fmla="*/ 1510647 w 1519193"/>
              <a:gd name="connsiteY9" fmla="*/ 820396 h 3940591"/>
              <a:gd name="connsiteX10" fmla="*/ 1164424 w 1519193"/>
              <a:gd name="connsiteY10" fmla="*/ 812830 h 3940591"/>
              <a:gd name="connsiteX11" fmla="*/ 1164424 w 1519193"/>
              <a:gd name="connsiteY11" fmla="*/ 9525 h 3940591"/>
              <a:gd name="connsiteX12" fmla="*/ 617730 w 1519193"/>
              <a:gd name="connsiteY12" fmla="*/ 0 h 3940591"/>
              <a:gd name="connsiteX13" fmla="*/ 643130 w 1519193"/>
              <a:gd name="connsiteY13" fmla="*/ 530819 h 3940591"/>
              <a:gd name="connsiteX14" fmla="*/ 0 w 1519193"/>
              <a:gd name="connsiteY14" fmla="*/ 514944 h 3940591"/>
              <a:gd name="connsiteX15" fmla="*/ 2196 w 1519193"/>
              <a:gd name="connsiteY15" fmla="*/ 3932045 h 3940591"/>
              <a:gd name="connsiteX0" fmla="*/ 2196 w 1519193"/>
              <a:gd name="connsiteY0" fmla="*/ 3932045 h 3940591"/>
              <a:gd name="connsiteX1" fmla="*/ 2196 w 1519193"/>
              <a:gd name="connsiteY1" fmla="*/ 3932045 h 3940591"/>
              <a:gd name="connsiteX2" fmla="*/ 805500 w 1519193"/>
              <a:gd name="connsiteY2" fmla="*/ 3940591 h 3940591"/>
              <a:gd name="connsiteX3" fmla="*/ 814046 w 1519193"/>
              <a:gd name="connsiteY3" fmla="*/ 3470572 h 3940591"/>
              <a:gd name="connsiteX4" fmla="*/ 1275519 w 1519193"/>
              <a:gd name="connsiteY4" fmla="*/ 3479118 h 3940591"/>
              <a:gd name="connsiteX5" fmla="*/ 1258427 w 1519193"/>
              <a:gd name="connsiteY5" fmla="*/ 3180015 h 3940591"/>
              <a:gd name="connsiteX6" fmla="*/ 1203265 w 1519193"/>
              <a:gd name="connsiteY6" fmla="*/ 3189777 h 3940591"/>
              <a:gd name="connsiteX7" fmla="*/ 1196411 w 1519193"/>
              <a:gd name="connsiteY7" fmla="*/ 2033899 h 3940591"/>
              <a:gd name="connsiteX8" fmla="*/ 1519193 w 1519193"/>
              <a:gd name="connsiteY8" fmla="*/ 2051970 h 3940591"/>
              <a:gd name="connsiteX9" fmla="*/ 1510647 w 1519193"/>
              <a:gd name="connsiteY9" fmla="*/ 820396 h 3940591"/>
              <a:gd name="connsiteX10" fmla="*/ 1164424 w 1519193"/>
              <a:gd name="connsiteY10" fmla="*/ 812830 h 3940591"/>
              <a:gd name="connsiteX11" fmla="*/ 1164424 w 1519193"/>
              <a:gd name="connsiteY11" fmla="*/ 9525 h 3940591"/>
              <a:gd name="connsiteX12" fmla="*/ 617730 w 1519193"/>
              <a:gd name="connsiteY12" fmla="*/ 0 h 3940591"/>
              <a:gd name="connsiteX13" fmla="*/ 643130 w 1519193"/>
              <a:gd name="connsiteY13" fmla="*/ 530819 h 3940591"/>
              <a:gd name="connsiteX14" fmla="*/ 0 w 1519193"/>
              <a:gd name="connsiteY14" fmla="*/ 514944 h 3940591"/>
              <a:gd name="connsiteX15" fmla="*/ 2196 w 1519193"/>
              <a:gd name="connsiteY15" fmla="*/ 3932045 h 3940591"/>
              <a:gd name="connsiteX0" fmla="*/ 2196 w 1519193"/>
              <a:gd name="connsiteY0" fmla="*/ 3932045 h 3940591"/>
              <a:gd name="connsiteX1" fmla="*/ 2196 w 1519193"/>
              <a:gd name="connsiteY1" fmla="*/ 3932045 h 3940591"/>
              <a:gd name="connsiteX2" fmla="*/ 805500 w 1519193"/>
              <a:gd name="connsiteY2" fmla="*/ 3940591 h 3940591"/>
              <a:gd name="connsiteX3" fmla="*/ 814046 w 1519193"/>
              <a:gd name="connsiteY3" fmla="*/ 3470572 h 3940591"/>
              <a:gd name="connsiteX4" fmla="*/ 1275519 w 1519193"/>
              <a:gd name="connsiteY4" fmla="*/ 3479118 h 3940591"/>
              <a:gd name="connsiteX5" fmla="*/ 1271127 w 1519193"/>
              <a:gd name="connsiteY5" fmla="*/ 3180015 h 3940591"/>
              <a:gd name="connsiteX6" fmla="*/ 1203265 w 1519193"/>
              <a:gd name="connsiteY6" fmla="*/ 3189777 h 3940591"/>
              <a:gd name="connsiteX7" fmla="*/ 1196411 w 1519193"/>
              <a:gd name="connsiteY7" fmla="*/ 2033899 h 3940591"/>
              <a:gd name="connsiteX8" fmla="*/ 1519193 w 1519193"/>
              <a:gd name="connsiteY8" fmla="*/ 2051970 h 3940591"/>
              <a:gd name="connsiteX9" fmla="*/ 1510647 w 1519193"/>
              <a:gd name="connsiteY9" fmla="*/ 820396 h 3940591"/>
              <a:gd name="connsiteX10" fmla="*/ 1164424 w 1519193"/>
              <a:gd name="connsiteY10" fmla="*/ 812830 h 3940591"/>
              <a:gd name="connsiteX11" fmla="*/ 1164424 w 1519193"/>
              <a:gd name="connsiteY11" fmla="*/ 9525 h 3940591"/>
              <a:gd name="connsiteX12" fmla="*/ 617730 w 1519193"/>
              <a:gd name="connsiteY12" fmla="*/ 0 h 3940591"/>
              <a:gd name="connsiteX13" fmla="*/ 643130 w 1519193"/>
              <a:gd name="connsiteY13" fmla="*/ 530819 h 3940591"/>
              <a:gd name="connsiteX14" fmla="*/ 0 w 1519193"/>
              <a:gd name="connsiteY14" fmla="*/ 514944 h 3940591"/>
              <a:gd name="connsiteX15" fmla="*/ 2196 w 1519193"/>
              <a:gd name="connsiteY15" fmla="*/ 3932045 h 3940591"/>
              <a:gd name="connsiteX0" fmla="*/ 2196 w 1519193"/>
              <a:gd name="connsiteY0" fmla="*/ 3932045 h 3940591"/>
              <a:gd name="connsiteX1" fmla="*/ 2196 w 1519193"/>
              <a:gd name="connsiteY1" fmla="*/ 3932045 h 3940591"/>
              <a:gd name="connsiteX2" fmla="*/ 805500 w 1519193"/>
              <a:gd name="connsiteY2" fmla="*/ 3940591 h 3940591"/>
              <a:gd name="connsiteX3" fmla="*/ 814046 w 1519193"/>
              <a:gd name="connsiteY3" fmla="*/ 3470572 h 3940591"/>
              <a:gd name="connsiteX4" fmla="*/ 1278694 w 1519193"/>
              <a:gd name="connsiteY4" fmla="*/ 3507693 h 3940591"/>
              <a:gd name="connsiteX5" fmla="*/ 1271127 w 1519193"/>
              <a:gd name="connsiteY5" fmla="*/ 3180015 h 3940591"/>
              <a:gd name="connsiteX6" fmla="*/ 1203265 w 1519193"/>
              <a:gd name="connsiteY6" fmla="*/ 3189777 h 3940591"/>
              <a:gd name="connsiteX7" fmla="*/ 1196411 w 1519193"/>
              <a:gd name="connsiteY7" fmla="*/ 2033899 h 3940591"/>
              <a:gd name="connsiteX8" fmla="*/ 1519193 w 1519193"/>
              <a:gd name="connsiteY8" fmla="*/ 2051970 h 3940591"/>
              <a:gd name="connsiteX9" fmla="*/ 1510647 w 1519193"/>
              <a:gd name="connsiteY9" fmla="*/ 820396 h 3940591"/>
              <a:gd name="connsiteX10" fmla="*/ 1164424 w 1519193"/>
              <a:gd name="connsiteY10" fmla="*/ 812830 h 3940591"/>
              <a:gd name="connsiteX11" fmla="*/ 1164424 w 1519193"/>
              <a:gd name="connsiteY11" fmla="*/ 9525 h 3940591"/>
              <a:gd name="connsiteX12" fmla="*/ 617730 w 1519193"/>
              <a:gd name="connsiteY12" fmla="*/ 0 h 3940591"/>
              <a:gd name="connsiteX13" fmla="*/ 643130 w 1519193"/>
              <a:gd name="connsiteY13" fmla="*/ 530819 h 3940591"/>
              <a:gd name="connsiteX14" fmla="*/ 0 w 1519193"/>
              <a:gd name="connsiteY14" fmla="*/ 514944 h 3940591"/>
              <a:gd name="connsiteX15" fmla="*/ 2196 w 1519193"/>
              <a:gd name="connsiteY15" fmla="*/ 3932045 h 3940591"/>
              <a:gd name="connsiteX0" fmla="*/ 2196 w 1519193"/>
              <a:gd name="connsiteY0" fmla="*/ 3932045 h 3940591"/>
              <a:gd name="connsiteX1" fmla="*/ 2196 w 1519193"/>
              <a:gd name="connsiteY1" fmla="*/ 3932045 h 3940591"/>
              <a:gd name="connsiteX2" fmla="*/ 805500 w 1519193"/>
              <a:gd name="connsiteY2" fmla="*/ 3940591 h 3940591"/>
              <a:gd name="connsiteX3" fmla="*/ 823571 w 1519193"/>
              <a:gd name="connsiteY3" fmla="*/ 3505497 h 3940591"/>
              <a:gd name="connsiteX4" fmla="*/ 1278694 w 1519193"/>
              <a:gd name="connsiteY4" fmla="*/ 3507693 h 3940591"/>
              <a:gd name="connsiteX5" fmla="*/ 1271127 w 1519193"/>
              <a:gd name="connsiteY5" fmla="*/ 3180015 h 3940591"/>
              <a:gd name="connsiteX6" fmla="*/ 1203265 w 1519193"/>
              <a:gd name="connsiteY6" fmla="*/ 3189777 h 3940591"/>
              <a:gd name="connsiteX7" fmla="*/ 1196411 w 1519193"/>
              <a:gd name="connsiteY7" fmla="*/ 2033899 h 3940591"/>
              <a:gd name="connsiteX8" fmla="*/ 1519193 w 1519193"/>
              <a:gd name="connsiteY8" fmla="*/ 2051970 h 3940591"/>
              <a:gd name="connsiteX9" fmla="*/ 1510647 w 1519193"/>
              <a:gd name="connsiteY9" fmla="*/ 820396 h 3940591"/>
              <a:gd name="connsiteX10" fmla="*/ 1164424 w 1519193"/>
              <a:gd name="connsiteY10" fmla="*/ 812830 h 3940591"/>
              <a:gd name="connsiteX11" fmla="*/ 1164424 w 1519193"/>
              <a:gd name="connsiteY11" fmla="*/ 9525 h 3940591"/>
              <a:gd name="connsiteX12" fmla="*/ 617730 w 1519193"/>
              <a:gd name="connsiteY12" fmla="*/ 0 h 3940591"/>
              <a:gd name="connsiteX13" fmla="*/ 643130 w 1519193"/>
              <a:gd name="connsiteY13" fmla="*/ 530819 h 3940591"/>
              <a:gd name="connsiteX14" fmla="*/ 0 w 1519193"/>
              <a:gd name="connsiteY14" fmla="*/ 514944 h 3940591"/>
              <a:gd name="connsiteX15" fmla="*/ 2196 w 1519193"/>
              <a:gd name="connsiteY15" fmla="*/ 3932045 h 3940591"/>
              <a:gd name="connsiteX0" fmla="*/ 2196 w 1519193"/>
              <a:gd name="connsiteY0" fmla="*/ 3932045 h 3965991"/>
              <a:gd name="connsiteX1" fmla="*/ 2196 w 1519193"/>
              <a:gd name="connsiteY1" fmla="*/ 3932045 h 3965991"/>
              <a:gd name="connsiteX2" fmla="*/ 818200 w 1519193"/>
              <a:gd name="connsiteY2" fmla="*/ 3965991 h 3965991"/>
              <a:gd name="connsiteX3" fmla="*/ 823571 w 1519193"/>
              <a:gd name="connsiteY3" fmla="*/ 3505497 h 3965991"/>
              <a:gd name="connsiteX4" fmla="*/ 1278694 w 1519193"/>
              <a:gd name="connsiteY4" fmla="*/ 3507693 h 3965991"/>
              <a:gd name="connsiteX5" fmla="*/ 1271127 w 1519193"/>
              <a:gd name="connsiteY5" fmla="*/ 3180015 h 3965991"/>
              <a:gd name="connsiteX6" fmla="*/ 1203265 w 1519193"/>
              <a:gd name="connsiteY6" fmla="*/ 3189777 h 3965991"/>
              <a:gd name="connsiteX7" fmla="*/ 1196411 w 1519193"/>
              <a:gd name="connsiteY7" fmla="*/ 2033899 h 3965991"/>
              <a:gd name="connsiteX8" fmla="*/ 1519193 w 1519193"/>
              <a:gd name="connsiteY8" fmla="*/ 2051970 h 3965991"/>
              <a:gd name="connsiteX9" fmla="*/ 1510647 w 1519193"/>
              <a:gd name="connsiteY9" fmla="*/ 820396 h 3965991"/>
              <a:gd name="connsiteX10" fmla="*/ 1164424 w 1519193"/>
              <a:gd name="connsiteY10" fmla="*/ 812830 h 3965991"/>
              <a:gd name="connsiteX11" fmla="*/ 1164424 w 1519193"/>
              <a:gd name="connsiteY11" fmla="*/ 9525 h 3965991"/>
              <a:gd name="connsiteX12" fmla="*/ 617730 w 1519193"/>
              <a:gd name="connsiteY12" fmla="*/ 0 h 3965991"/>
              <a:gd name="connsiteX13" fmla="*/ 643130 w 1519193"/>
              <a:gd name="connsiteY13" fmla="*/ 530819 h 3965991"/>
              <a:gd name="connsiteX14" fmla="*/ 0 w 1519193"/>
              <a:gd name="connsiteY14" fmla="*/ 514944 h 3965991"/>
              <a:gd name="connsiteX15" fmla="*/ 2196 w 1519193"/>
              <a:gd name="connsiteY15" fmla="*/ 3932045 h 3965991"/>
              <a:gd name="connsiteX0" fmla="*/ 146122 w 1555169"/>
              <a:gd name="connsiteY0" fmla="*/ 3947920 h 3965991"/>
              <a:gd name="connsiteX1" fmla="*/ 38172 w 1555169"/>
              <a:gd name="connsiteY1" fmla="*/ 3932045 h 3965991"/>
              <a:gd name="connsiteX2" fmla="*/ 854176 w 1555169"/>
              <a:gd name="connsiteY2" fmla="*/ 3965991 h 3965991"/>
              <a:gd name="connsiteX3" fmla="*/ 859547 w 1555169"/>
              <a:gd name="connsiteY3" fmla="*/ 3505497 h 3965991"/>
              <a:gd name="connsiteX4" fmla="*/ 1314670 w 1555169"/>
              <a:gd name="connsiteY4" fmla="*/ 3507693 h 3965991"/>
              <a:gd name="connsiteX5" fmla="*/ 1307103 w 1555169"/>
              <a:gd name="connsiteY5" fmla="*/ 3180015 h 3965991"/>
              <a:gd name="connsiteX6" fmla="*/ 1239241 w 1555169"/>
              <a:gd name="connsiteY6" fmla="*/ 3189777 h 3965991"/>
              <a:gd name="connsiteX7" fmla="*/ 1232387 w 1555169"/>
              <a:gd name="connsiteY7" fmla="*/ 2033899 h 3965991"/>
              <a:gd name="connsiteX8" fmla="*/ 1555169 w 1555169"/>
              <a:gd name="connsiteY8" fmla="*/ 2051970 h 3965991"/>
              <a:gd name="connsiteX9" fmla="*/ 1546623 w 1555169"/>
              <a:gd name="connsiteY9" fmla="*/ 820396 h 3965991"/>
              <a:gd name="connsiteX10" fmla="*/ 1200400 w 1555169"/>
              <a:gd name="connsiteY10" fmla="*/ 812830 h 3965991"/>
              <a:gd name="connsiteX11" fmla="*/ 1200400 w 1555169"/>
              <a:gd name="connsiteY11" fmla="*/ 9525 h 3965991"/>
              <a:gd name="connsiteX12" fmla="*/ 653706 w 1555169"/>
              <a:gd name="connsiteY12" fmla="*/ 0 h 3965991"/>
              <a:gd name="connsiteX13" fmla="*/ 679106 w 1555169"/>
              <a:gd name="connsiteY13" fmla="*/ 530819 h 3965991"/>
              <a:gd name="connsiteX14" fmla="*/ 35976 w 1555169"/>
              <a:gd name="connsiteY14" fmla="*/ 514944 h 3965991"/>
              <a:gd name="connsiteX15" fmla="*/ 146122 w 1555169"/>
              <a:gd name="connsiteY15" fmla="*/ 3947920 h 3965991"/>
              <a:gd name="connsiteX0" fmla="*/ 110146 w 1519193"/>
              <a:gd name="connsiteY0" fmla="*/ 3947920 h 4226061"/>
              <a:gd name="connsiteX1" fmla="*/ 818200 w 1519193"/>
              <a:gd name="connsiteY1" fmla="*/ 3965991 h 4226061"/>
              <a:gd name="connsiteX2" fmla="*/ 823571 w 1519193"/>
              <a:gd name="connsiteY2" fmla="*/ 3505497 h 4226061"/>
              <a:gd name="connsiteX3" fmla="*/ 1278694 w 1519193"/>
              <a:gd name="connsiteY3" fmla="*/ 3507693 h 4226061"/>
              <a:gd name="connsiteX4" fmla="*/ 1271127 w 1519193"/>
              <a:gd name="connsiteY4" fmla="*/ 3180015 h 4226061"/>
              <a:gd name="connsiteX5" fmla="*/ 1203265 w 1519193"/>
              <a:gd name="connsiteY5" fmla="*/ 3189777 h 4226061"/>
              <a:gd name="connsiteX6" fmla="*/ 1196411 w 1519193"/>
              <a:gd name="connsiteY6" fmla="*/ 2033899 h 4226061"/>
              <a:gd name="connsiteX7" fmla="*/ 1519193 w 1519193"/>
              <a:gd name="connsiteY7" fmla="*/ 2051970 h 4226061"/>
              <a:gd name="connsiteX8" fmla="*/ 1510647 w 1519193"/>
              <a:gd name="connsiteY8" fmla="*/ 820396 h 4226061"/>
              <a:gd name="connsiteX9" fmla="*/ 1164424 w 1519193"/>
              <a:gd name="connsiteY9" fmla="*/ 812830 h 4226061"/>
              <a:gd name="connsiteX10" fmla="*/ 1164424 w 1519193"/>
              <a:gd name="connsiteY10" fmla="*/ 9525 h 4226061"/>
              <a:gd name="connsiteX11" fmla="*/ 617730 w 1519193"/>
              <a:gd name="connsiteY11" fmla="*/ 0 h 4226061"/>
              <a:gd name="connsiteX12" fmla="*/ 643130 w 1519193"/>
              <a:gd name="connsiteY12" fmla="*/ 530819 h 4226061"/>
              <a:gd name="connsiteX13" fmla="*/ 0 w 1519193"/>
              <a:gd name="connsiteY13" fmla="*/ 514944 h 4226061"/>
              <a:gd name="connsiteX14" fmla="*/ 110146 w 1519193"/>
              <a:gd name="connsiteY14" fmla="*/ 3947920 h 4226061"/>
              <a:gd name="connsiteX0" fmla="*/ 723 w 1520895"/>
              <a:gd name="connsiteY0" fmla="*/ 3966970 h 4239509"/>
              <a:gd name="connsiteX1" fmla="*/ 819902 w 1520895"/>
              <a:gd name="connsiteY1" fmla="*/ 3965991 h 4239509"/>
              <a:gd name="connsiteX2" fmla="*/ 825273 w 1520895"/>
              <a:gd name="connsiteY2" fmla="*/ 3505497 h 4239509"/>
              <a:gd name="connsiteX3" fmla="*/ 1280396 w 1520895"/>
              <a:gd name="connsiteY3" fmla="*/ 3507693 h 4239509"/>
              <a:gd name="connsiteX4" fmla="*/ 1272829 w 1520895"/>
              <a:gd name="connsiteY4" fmla="*/ 3180015 h 4239509"/>
              <a:gd name="connsiteX5" fmla="*/ 1204967 w 1520895"/>
              <a:gd name="connsiteY5" fmla="*/ 3189777 h 4239509"/>
              <a:gd name="connsiteX6" fmla="*/ 1198113 w 1520895"/>
              <a:gd name="connsiteY6" fmla="*/ 2033899 h 4239509"/>
              <a:gd name="connsiteX7" fmla="*/ 1520895 w 1520895"/>
              <a:gd name="connsiteY7" fmla="*/ 2051970 h 4239509"/>
              <a:gd name="connsiteX8" fmla="*/ 1512349 w 1520895"/>
              <a:gd name="connsiteY8" fmla="*/ 820396 h 4239509"/>
              <a:gd name="connsiteX9" fmla="*/ 1166126 w 1520895"/>
              <a:gd name="connsiteY9" fmla="*/ 812830 h 4239509"/>
              <a:gd name="connsiteX10" fmla="*/ 1166126 w 1520895"/>
              <a:gd name="connsiteY10" fmla="*/ 9525 h 4239509"/>
              <a:gd name="connsiteX11" fmla="*/ 619432 w 1520895"/>
              <a:gd name="connsiteY11" fmla="*/ 0 h 4239509"/>
              <a:gd name="connsiteX12" fmla="*/ 644832 w 1520895"/>
              <a:gd name="connsiteY12" fmla="*/ 530819 h 4239509"/>
              <a:gd name="connsiteX13" fmla="*/ 1702 w 1520895"/>
              <a:gd name="connsiteY13" fmla="*/ 514944 h 4239509"/>
              <a:gd name="connsiteX14" fmla="*/ 723 w 1520895"/>
              <a:gd name="connsiteY14" fmla="*/ 3966970 h 4239509"/>
              <a:gd name="connsiteX0" fmla="*/ 723 w 1520895"/>
              <a:gd name="connsiteY0" fmla="*/ 3966970 h 3997739"/>
              <a:gd name="connsiteX1" fmla="*/ 819902 w 1520895"/>
              <a:gd name="connsiteY1" fmla="*/ 3965991 h 3997739"/>
              <a:gd name="connsiteX2" fmla="*/ 825273 w 1520895"/>
              <a:gd name="connsiteY2" fmla="*/ 3505497 h 3997739"/>
              <a:gd name="connsiteX3" fmla="*/ 1280396 w 1520895"/>
              <a:gd name="connsiteY3" fmla="*/ 3507693 h 3997739"/>
              <a:gd name="connsiteX4" fmla="*/ 1272829 w 1520895"/>
              <a:gd name="connsiteY4" fmla="*/ 3180015 h 3997739"/>
              <a:gd name="connsiteX5" fmla="*/ 1204967 w 1520895"/>
              <a:gd name="connsiteY5" fmla="*/ 3189777 h 3997739"/>
              <a:gd name="connsiteX6" fmla="*/ 1198113 w 1520895"/>
              <a:gd name="connsiteY6" fmla="*/ 2033899 h 3997739"/>
              <a:gd name="connsiteX7" fmla="*/ 1520895 w 1520895"/>
              <a:gd name="connsiteY7" fmla="*/ 2051970 h 3997739"/>
              <a:gd name="connsiteX8" fmla="*/ 1512349 w 1520895"/>
              <a:gd name="connsiteY8" fmla="*/ 820396 h 3997739"/>
              <a:gd name="connsiteX9" fmla="*/ 1166126 w 1520895"/>
              <a:gd name="connsiteY9" fmla="*/ 812830 h 3997739"/>
              <a:gd name="connsiteX10" fmla="*/ 1166126 w 1520895"/>
              <a:gd name="connsiteY10" fmla="*/ 9525 h 3997739"/>
              <a:gd name="connsiteX11" fmla="*/ 619432 w 1520895"/>
              <a:gd name="connsiteY11" fmla="*/ 0 h 3997739"/>
              <a:gd name="connsiteX12" fmla="*/ 644832 w 1520895"/>
              <a:gd name="connsiteY12" fmla="*/ 530819 h 3997739"/>
              <a:gd name="connsiteX13" fmla="*/ 1702 w 1520895"/>
              <a:gd name="connsiteY13" fmla="*/ 514944 h 3997739"/>
              <a:gd name="connsiteX14" fmla="*/ 723 w 1520895"/>
              <a:gd name="connsiteY14" fmla="*/ 3966970 h 3997739"/>
              <a:gd name="connsiteX0" fmla="*/ 723 w 1520895"/>
              <a:gd name="connsiteY0" fmla="*/ 3966970 h 3966970"/>
              <a:gd name="connsiteX1" fmla="*/ 819902 w 1520895"/>
              <a:gd name="connsiteY1" fmla="*/ 3965991 h 3966970"/>
              <a:gd name="connsiteX2" fmla="*/ 825273 w 1520895"/>
              <a:gd name="connsiteY2" fmla="*/ 3505497 h 3966970"/>
              <a:gd name="connsiteX3" fmla="*/ 1280396 w 1520895"/>
              <a:gd name="connsiteY3" fmla="*/ 3507693 h 3966970"/>
              <a:gd name="connsiteX4" fmla="*/ 1272829 w 1520895"/>
              <a:gd name="connsiteY4" fmla="*/ 3180015 h 3966970"/>
              <a:gd name="connsiteX5" fmla="*/ 1204967 w 1520895"/>
              <a:gd name="connsiteY5" fmla="*/ 3189777 h 3966970"/>
              <a:gd name="connsiteX6" fmla="*/ 1198113 w 1520895"/>
              <a:gd name="connsiteY6" fmla="*/ 2033899 h 3966970"/>
              <a:gd name="connsiteX7" fmla="*/ 1520895 w 1520895"/>
              <a:gd name="connsiteY7" fmla="*/ 2051970 h 3966970"/>
              <a:gd name="connsiteX8" fmla="*/ 1512349 w 1520895"/>
              <a:gd name="connsiteY8" fmla="*/ 820396 h 3966970"/>
              <a:gd name="connsiteX9" fmla="*/ 1166126 w 1520895"/>
              <a:gd name="connsiteY9" fmla="*/ 812830 h 3966970"/>
              <a:gd name="connsiteX10" fmla="*/ 1166126 w 1520895"/>
              <a:gd name="connsiteY10" fmla="*/ 9525 h 3966970"/>
              <a:gd name="connsiteX11" fmla="*/ 619432 w 1520895"/>
              <a:gd name="connsiteY11" fmla="*/ 0 h 3966970"/>
              <a:gd name="connsiteX12" fmla="*/ 644832 w 1520895"/>
              <a:gd name="connsiteY12" fmla="*/ 530819 h 3966970"/>
              <a:gd name="connsiteX13" fmla="*/ 1702 w 1520895"/>
              <a:gd name="connsiteY13" fmla="*/ 514944 h 3966970"/>
              <a:gd name="connsiteX14" fmla="*/ 723 w 1520895"/>
              <a:gd name="connsiteY14" fmla="*/ 3966970 h 3966970"/>
              <a:gd name="connsiteX0" fmla="*/ 723 w 1520895"/>
              <a:gd name="connsiteY0" fmla="*/ 4003198 h 4003198"/>
              <a:gd name="connsiteX1" fmla="*/ 819902 w 1520895"/>
              <a:gd name="connsiteY1" fmla="*/ 4002219 h 4003198"/>
              <a:gd name="connsiteX2" fmla="*/ 825273 w 1520895"/>
              <a:gd name="connsiteY2" fmla="*/ 3541725 h 4003198"/>
              <a:gd name="connsiteX3" fmla="*/ 1280396 w 1520895"/>
              <a:gd name="connsiteY3" fmla="*/ 3543921 h 4003198"/>
              <a:gd name="connsiteX4" fmla="*/ 1272829 w 1520895"/>
              <a:gd name="connsiteY4" fmla="*/ 3216243 h 4003198"/>
              <a:gd name="connsiteX5" fmla="*/ 1204967 w 1520895"/>
              <a:gd name="connsiteY5" fmla="*/ 3226005 h 4003198"/>
              <a:gd name="connsiteX6" fmla="*/ 1198113 w 1520895"/>
              <a:gd name="connsiteY6" fmla="*/ 2070127 h 4003198"/>
              <a:gd name="connsiteX7" fmla="*/ 1520895 w 1520895"/>
              <a:gd name="connsiteY7" fmla="*/ 2088198 h 4003198"/>
              <a:gd name="connsiteX8" fmla="*/ 1512349 w 1520895"/>
              <a:gd name="connsiteY8" fmla="*/ 856624 h 4003198"/>
              <a:gd name="connsiteX9" fmla="*/ 1166126 w 1520895"/>
              <a:gd name="connsiteY9" fmla="*/ 849058 h 4003198"/>
              <a:gd name="connsiteX10" fmla="*/ 1166126 w 1520895"/>
              <a:gd name="connsiteY10" fmla="*/ 45753 h 4003198"/>
              <a:gd name="connsiteX11" fmla="*/ 619432 w 1520895"/>
              <a:gd name="connsiteY11" fmla="*/ 36228 h 4003198"/>
              <a:gd name="connsiteX12" fmla="*/ 606732 w 1520895"/>
              <a:gd name="connsiteY12" fmla="*/ 557522 h 4003198"/>
              <a:gd name="connsiteX13" fmla="*/ 1702 w 1520895"/>
              <a:gd name="connsiteY13" fmla="*/ 551172 h 4003198"/>
              <a:gd name="connsiteX14" fmla="*/ 723 w 1520895"/>
              <a:gd name="connsiteY14" fmla="*/ 4003198 h 4003198"/>
              <a:gd name="connsiteX0" fmla="*/ 723 w 1520895"/>
              <a:gd name="connsiteY0" fmla="*/ 3967480 h 3967480"/>
              <a:gd name="connsiteX1" fmla="*/ 819902 w 1520895"/>
              <a:gd name="connsiteY1" fmla="*/ 3966501 h 3967480"/>
              <a:gd name="connsiteX2" fmla="*/ 825273 w 1520895"/>
              <a:gd name="connsiteY2" fmla="*/ 3506007 h 3967480"/>
              <a:gd name="connsiteX3" fmla="*/ 1280396 w 1520895"/>
              <a:gd name="connsiteY3" fmla="*/ 3508203 h 3967480"/>
              <a:gd name="connsiteX4" fmla="*/ 1272829 w 1520895"/>
              <a:gd name="connsiteY4" fmla="*/ 3180525 h 3967480"/>
              <a:gd name="connsiteX5" fmla="*/ 1204967 w 1520895"/>
              <a:gd name="connsiteY5" fmla="*/ 3190287 h 3967480"/>
              <a:gd name="connsiteX6" fmla="*/ 1198113 w 1520895"/>
              <a:gd name="connsiteY6" fmla="*/ 2034409 h 3967480"/>
              <a:gd name="connsiteX7" fmla="*/ 1520895 w 1520895"/>
              <a:gd name="connsiteY7" fmla="*/ 2052480 h 3967480"/>
              <a:gd name="connsiteX8" fmla="*/ 1512349 w 1520895"/>
              <a:gd name="connsiteY8" fmla="*/ 820906 h 3967480"/>
              <a:gd name="connsiteX9" fmla="*/ 1166126 w 1520895"/>
              <a:gd name="connsiteY9" fmla="*/ 813340 h 3967480"/>
              <a:gd name="connsiteX10" fmla="*/ 1166126 w 1520895"/>
              <a:gd name="connsiteY10" fmla="*/ 10035 h 3967480"/>
              <a:gd name="connsiteX11" fmla="*/ 619432 w 1520895"/>
              <a:gd name="connsiteY11" fmla="*/ 510 h 3967480"/>
              <a:gd name="connsiteX12" fmla="*/ 606732 w 1520895"/>
              <a:gd name="connsiteY12" fmla="*/ 521804 h 3967480"/>
              <a:gd name="connsiteX13" fmla="*/ 1702 w 1520895"/>
              <a:gd name="connsiteY13" fmla="*/ 515454 h 3967480"/>
              <a:gd name="connsiteX14" fmla="*/ 723 w 1520895"/>
              <a:gd name="connsiteY14" fmla="*/ 3967480 h 3967480"/>
              <a:gd name="connsiteX0" fmla="*/ 723 w 1520895"/>
              <a:gd name="connsiteY0" fmla="*/ 4020107 h 4020107"/>
              <a:gd name="connsiteX1" fmla="*/ 819902 w 1520895"/>
              <a:gd name="connsiteY1" fmla="*/ 4019128 h 4020107"/>
              <a:gd name="connsiteX2" fmla="*/ 825273 w 1520895"/>
              <a:gd name="connsiteY2" fmla="*/ 3558634 h 4020107"/>
              <a:gd name="connsiteX3" fmla="*/ 1280396 w 1520895"/>
              <a:gd name="connsiteY3" fmla="*/ 3560830 h 4020107"/>
              <a:gd name="connsiteX4" fmla="*/ 1272829 w 1520895"/>
              <a:gd name="connsiteY4" fmla="*/ 3233152 h 4020107"/>
              <a:gd name="connsiteX5" fmla="*/ 1204967 w 1520895"/>
              <a:gd name="connsiteY5" fmla="*/ 3242914 h 4020107"/>
              <a:gd name="connsiteX6" fmla="*/ 1198113 w 1520895"/>
              <a:gd name="connsiteY6" fmla="*/ 2087036 h 4020107"/>
              <a:gd name="connsiteX7" fmla="*/ 1520895 w 1520895"/>
              <a:gd name="connsiteY7" fmla="*/ 2105107 h 4020107"/>
              <a:gd name="connsiteX8" fmla="*/ 1512349 w 1520895"/>
              <a:gd name="connsiteY8" fmla="*/ 873533 h 4020107"/>
              <a:gd name="connsiteX9" fmla="*/ 1166126 w 1520895"/>
              <a:gd name="connsiteY9" fmla="*/ 865967 h 4020107"/>
              <a:gd name="connsiteX10" fmla="*/ 1166126 w 1520895"/>
              <a:gd name="connsiteY10" fmla="*/ 62662 h 4020107"/>
              <a:gd name="connsiteX11" fmla="*/ 619432 w 1520895"/>
              <a:gd name="connsiteY11" fmla="*/ 53137 h 4020107"/>
              <a:gd name="connsiteX12" fmla="*/ 606732 w 1520895"/>
              <a:gd name="connsiteY12" fmla="*/ 574431 h 4020107"/>
              <a:gd name="connsiteX13" fmla="*/ 1702 w 1520895"/>
              <a:gd name="connsiteY13" fmla="*/ 568081 h 4020107"/>
              <a:gd name="connsiteX14" fmla="*/ 723 w 1520895"/>
              <a:gd name="connsiteY14" fmla="*/ 4020107 h 4020107"/>
              <a:gd name="connsiteX0" fmla="*/ 723 w 1520895"/>
              <a:gd name="connsiteY0" fmla="*/ 4060428 h 4060428"/>
              <a:gd name="connsiteX1" fmla="*/ 819902 w 1520895"/>
              <a:gd name="connsiteY1" fmla="*/ 4059449 h 4060428"/>
              <a:gd name="connsiteX2" fmla="*/ 825273 w 1520895"/>
              <a:gd name="connsiteY2" fmla="*/ 3598955 h 4060428"/>
              <a:gd name="connsiteX3" fmla="*/ 1280396 w 1520895"/>
              <a:gd name="connsiteY3" fmla="*/ 3601151 h 4060428"/>
              <a:gd name="connsiteX4" fmla="*/ 1272829 w 1520895"/>
              <a:gd name="connsiteY4" fmla="*/ 3273473 h 4060428"/>
              <a:gd name="connsiteX5" fmla="*/ 1204967 w 1520895"/>
              <a:gd name="connsiteY5" fmla="*/ 3283235 h 4060428"/>
              <a:gd name="connsiteX6" fmla="*/ 1198113 w 1520895"/>
              <a:gd name="connsiteY6" fmla="*/ 2127357 h 4060428"/>
              <a:gd name="connsiteX7" fmla="*/ 1520895 w 1520895"/>
              <a:gd name="connsiteY7" fmla="*/ 2145428 h 4060428"/>
              <a:gd name="connsiteX8" fmla="*/ 1512349 w 1520895"/>
              <a:gd name="connsiteY8" fmla="*/ 913854 h 4060428"/>
              <a:gd name="connsiteX9" fmla="*/ 1166126 w 1520895"/>
              <a:gd name="connsiteY9" fmla="*/ 906288 h 4060428"/>
              <a:gd name="connsiteX10" fmla="*/ 1166126 w 1520895"/>
              <a:gd name="connsiteY10" fmla="*/ 102983 h 4060428"/>
              <a:gd name="connsiteX11" fmla="*/ 619432 w 1520895"/>
              <a:gd name="connsiteY11" fmla="*/ 93458 h 4060428"/>
              <a:gd name="connsiteX12" fmla="*/ 606732 w 1520895"/>
              <a:gd name="connsiteY12" fmla="*/ 614752 h 4060428"/>
              <a:gd name="connsiteX13" fmla="*/ 1702 w 1520895"/>
              <a:gd name="connsiteY13" fmla="*/ 608402 h 4060428"/>
              <a:gd name="connsiteX14" fmla="*/ 723 w 1520895"/>
              <a:gd name="connsiteY14" fmla="*/ 4060428 h 4060428"/>
              <a:gd name="connsiteX0" fmla="*/ 723 w 1520895"/>
              <a:gd name="connsiteY0" fmla="*/ 4053282 h 4053282"/>
              <a:gd name="connsiteX1" fmla="*/ 819902 w 1520895"/>
              <a:gd name="connsiteY1" fmla="*/ 4052303 h 4053282"/>
              <a:gd name="connsiteX2" fmla="*/ 825273 w 1520895"/>
              <a:gd name="connsiteY2" fmla="*/ 3591809 h 4053282"/>
              <a:gd name="connsiteX3" fmla="*/ 1280396 w 1520895"/>
              <a:gd name="connsiteY3" fmla="*/ 3594005 h 4053282"/>
              <a:gd name="connsiteX4" fmla="*/ 1272829 w 1520895"/>
              <a:gd name="connsiteY4" fmla="*/ 3266327 h 4053282"/>
              <a:gd name="connsiteX5" fmla="*/ 1204967 w 1520895"/>
              <a:gd name="connsiteY5" fmla="*/ 3276089 h 4053282"/>
              <a:gd name="connsiteX6" fmla="*/ 1198113 w 1520895"/>
              <a:gd name="connsiteY6" fmla="*/ 2120211 h 4053282"/>
              <a:gd name="connsiteX7" fmla="*/ 1520895 w 1520895"/>
              <a:gd name="connsiteY7" fmla="*/ 2138282 h 4053282"/>
              <a:gd name="connsiteX8" fmla="*/ 1512349 w 1520895"/>
              <a:gd name="connsiteY8" fmla="*/ 906708 h 4053282"/>
              <a:gd name="connsiteX9" fmla="*/ 1166126 w 1520895"/>
              <a:gd name="connsiteY9" fmla="*/ 899142 h 4053282"/>
              <a:gd name="connsiteX10" fmla="*/ 1166126 w 1520895"/>
              <a:gd name="connsiteY10" fmla="*/ 95837 h 4053282"/>
              <a:gd name="connsiteX11" fmla="*/ 619432 w 1520895"/>
              <a:gd name="connsiteY11" fmla="*/ 86312 h 4053282"/>
              <a:gd name="connsiteX12" fmla="*/ 606732 w 1520895"/>
              <a:gd name="connsiteY12" fmla="*/ 607606 h 4053282"/>
              <a:gd name="connsiteX13" fmla="*/ 1702 w 1520895"/>
              <a:gd name="connsiteY13" fmla="*/ 601256 h 4053282"/>
              <a:gd name="connsiteX14" fmla="*/ 723 w 1520895"/>
              <a:gd name="connsiteY14" fmla="*/ 4053282 h 4053282"/>
              <a:gd name="connsiteX0" fmla="*/ 723 w 1520895"/>
              <a:gd name="connsiteY0" fmla="*/ 4019107 h 4019107"/>
              <a:gd name="connsiteX1" fmla="*/ 819902 w 1520895"/>
              <a:gd name="connsiteY1" fmla="*/ 4018128 h 4019107"/>
              <a:gd name="connsiteX2" fmla="*/ 825273 w 1520895"/>
              <a:gd name="connsiteY2" fmla="*/ 3557634 h 4019107"/>
              <a:gd name="connsiteX3" fmla="*/ 1280396 w 1520895"/>
              <a:gd name="connsiteY3" fmla="*/ 3559830 h 4019107"/>
              <a:gd name="connsiteX4" fmla="*/ 1272829 w 1520895"/>
              <a:gd name="connsiteY4" fmla="*/ 3232152 h 4019107"/>
              <a:gd name="connsiteX5" fmla="*/ 1204967 w 1520895"/>
              <a:gd name="connsiteY5" fmla="*/ 3241914 h 4019107"/>
              <a:gd name="connsiteX6" fmla="*/ 1198113 w 1520895"/>
              <a:gd name="connsiteY6" fmla="*/ 2086036 h 4019107"/>
              <a:gd name="connsiteX7" fmla="*/ 1520895 w 1520895"/>
              <a:gd name="connsiteY7" fmla="*/ 2104107 h 4019107"/>
              <a:gd name="connsiteX8" fmla="*/ 1512349 w 1520895"/>
              <a:gd name="connsiteY8" fmla="*/ 872533 h 4019107"/>
              <a:gd name="connsiteX9" fmla="*/ 1166126 w 1520895"/>
              <a:gd name="connsiteY9" fmla="*/ 864967 h 4019107"/>
              <a:gd name="connsiteX10" fmla="*/ 1166126 w 1520895"/>
              <a:gd name="connsiteY10" fmla="*/ 61662 h 4019107"/>
              <a:gd name="connsiteX11" fmla="*/ 619432 w 1520895"/>
              <a:gd name="connsiteY11" fmla="*/ 52137 h 4019107"/>
              <a:gd name="connsiteX12" fmla="*/ 606732 w 1520895"/>
              <a:gd name="connsiteY12" fmla="*/ 573431 h 4019107"/>
              <a:gd name="connsiteX13" fmla="*/ 1702 w 1520895"/>
              <a:gd name="connsiteY13" fmla="*/ 567081 h 4019107"/>
              <a:gd name="connsiteX14" fmla="*/ 723 w 1520895"/>
              <a:gd name="connsiteY14" fmla="*/ 4019107 h 4019107"/>
              <a:gd name="connsiteX0" fmla="*/ 723 w 1520895"/>
              <a:gd name="connsiteY0" fmla="*/ 4018252 h 4018252"/>
              <a:gd name="connsiteX1" fmla="*/ 819902 w 1520895"/>
              <a:gd name="connsiteY1" fmla="*/ 4017273 h 4018252"/>
              <a:gd name="connsiteX2" fmla="*/ 825273 w 1520895"/>
              <a:gd name="connsiteY2" fmla="*/ 3556779 h 4018252"/>
              <a:gd name="connsiteX3" fmla="*/ 1280396 w 1520895"/>
              <a:gd name="connsiteY3" fmla="*/ 3558975 h 4018252"/>
              <a:gd name="connsiteX4" fmla="*/ 1272829 w 1520895"/>
              <a:gd name="connsiteY4" fmla="*/ 3231297 h 4018252"/>
              <a:gd name="connsiteX5" fmla="*/ 1204967 w 1520895"/>
              <a:gd name="connsiteY5" fmla="*/ 3241059 h 4018252"/>
              <a:gd name="connsiteX6" fmla="*/ 1198113 w 1520895"/>
              <a:gd name="connsiteY6" fmla="*/ 2085181 h 4018252"/>
              <a:gd name="connsiteX7" fmla="*/ 1520895 w 1520895"/>
              <a:gd name="connsiteY7" fmla="*/ 2103252 h 4018252"/>
              <a:gd name="connsiteX8" fmla="*/ 1512349 w 1520895"/>
              <a:gd name="connsiteY8" fmla="*/ 871678 h 4018252"/>
              <a:gd name="connsiteX9" fmla="*/ 1166126 w 1520895"/>
              <a:gd name="connsiteY9" fmla="*/ 864112 h 4018252"/>
              <a:gd name="connsiteX10" fmla="*/ 1166126 w 1520895"/>
              <a:gd name="connsiteY10" fmla="*/ 60807 h 4018252"/>
              <a:gd name="connsiteX11" fmla="*/ 616257 w 1520895"/>
              <a:gd name="connsiteY11" fmla="*/ 54457 h 4018252"/>
              <a:gd name="connsiteX12" fmla="*/ 606732 w 1520895"/>
              <a:gd name="connsiteY12" fmla="*/ 572576 h 4018252"/>
              <a:gd name="connsiteX13" fmla="*/ 1702 w 1520895"/>
              <a:gd name="connsiteY13" fmla="*/ 566226 h 4018252"/>
              <a:gd name="connsiteX14" fmla="*/ 723 w 1520895"/>
              <a:gd name="connsiteY14" fmla="*/ 4018252 h 4018252"/>
              <a:gd name="connsiteX0" fmla="*/ 723 w 1520895"/>
              <a:gd name="connsiteY0" fmla="*/ 4018252 h 4018252"/>
              <a:gd name="connsiteX1" fmla="*/ 819902 w 1520895"/>
              <a:gd name="connsiteY1" fmla="*/ 4017273 h 4018252"/>
              <a:gd name="connsiteX2" fmla="*/ 825273 w 1520895"/>
              <a:gd name="connsiteY2" fmla="*/ 3556779 h 4018252"/>
              <a:gd name="connsiteX3" fmla="*/ 1280396 w 1520895"/>
              <a:gd name="connsiteY3" fmla="*/ 3558975 h 4018252"/>
              <a:gd name="connsiteX4" fmla="*/ 1272829 w 1520895"/>
              <a:gd name="connsiteY4" fmla="*/ 3231297 h 4018252"/>
              <a:gd name="connsiteX5" fmla="*/ 1204967 w 1520895"/>
              <a:gd name="connsiteY5" fmla="*/ 3241059 h 4018252"/>
              <a:gd name="connsiteX6" fmla="*/ 1198113 w 1520895"/>
              <a:gd name="connsiteY6" fmla="*/ 2085181 h 4018252"/>
              <a:gd name="connsiteX7" fmla="*/ 1520895 w 1520895"/>
              <a:gd name="connsiteY7" fmla="*/ 2103252 h 4018252"/>
              <a:gd name="connsiteX8" fmla="*/ 1512349 w 1520895"/>
              <a:gd name="connsiteY8" fmla="*/ 871678 h 4018252"/>
              <a:gd name="connsiteX9" fmla="*/ 1166126 w 1520895"/>
              <a:gd name="connsiteY9" fmla="*/ 864112 h 4018252"/>
              <a:gd name="connsiteX10" fmla="*/ 1166126 w 1520895"/>
              <a:gd name="connsiteY10" fmla="*/ 60807 h 4018252"/>
              <a:gd name="connsiteX11" fmla="*/ 616257 w 1520895"/>
              <a:gd name="connsiteY11" fmla="*/ 54457 h 4018252"/>
              <a:gd name="connsiteX12" fmla="*/ 606732 w 1520895"/>
              <a:gd name="connsiteY12" fmla="*/ 572576 h 4018252"/>
              <a:gd name="connsiteX13" fmla="*/ 1702 w 1520895"/>
              <a:gd name="connsiteY13" fmla="*/ 566226 h 4018252"/>
              <a:gd name="connsiteX14" fmla="*/ 723 w 1520895"/>
              <a:gd name="connsiteY14" fmla="*/ 4018252 h 4018252"/>
              <a:gd name="connsiteX0" fmla="*/ 723 w 1520895"/>
              <a:gd name="connsiteY0" fmla="*/ 4018252 h 4018252"/>
              <a:gd name="connsiteX1" fmla="*/ 819902 w 1520895"/>
              <a:gd name="connsiteY1" fmla="*/ 4017273 h 4018252"/>
              <a:gd name="connsiteX2" fmla="*/ 825273 w 1520895"/>
              <a:gd name="connsiteY2" fmla="*/ 3556779 h 4018252"/>
              <a:gd name="connsiteX3" fmla="*/ 1280396 w 1520895"/>
              <a:gd name="connsiteY3" fmla="*/ 3558975 h 4018252"/>
              <a:gd name="connsiteX4" fmla="*/ 1272829 w 1520895"/>
              <a:gd name="connsiteY4" fmla="*/ 3231297 h 4018252"/>
              <a:gd name="connsiteX5" fmla="*/ 1204967 w 1520895"/>
              <a:gd name="connsiteY5" fmla="*/ 3241059 h 4018252"/>
              <a:gd name="connsiteX6" fmla="*/ 1198113 w 1520895"/>
              <a:gd name="connsiteY6" fmla="*/ 2085181 h 4018252"/>
              <a:gd name="connsiteX7" fmla="*/ 1520895 w 1520895"/>
              <a:gd name="connsiteY7" fmla="*/ 2103252 h 4018252"/>
              <a:gd name="connsiteX8" fmla="*/ 1512349 w 1520895"/>
              <a:gd name="connsiteY8" fmla="*/ 871678 h 4018252"/>
              <a:gd name="connsiteX9" fmla="*/ 1166126 w 1520895"/>
              <a:gd name="connsiteY9" fmla="*/ 864112 h 4018252"/>
              <a:gd name="connsiteX10" fmla="*/ 1166126 w 1520895"/>
              <a:gd name="connsiteY10" fmla="*/ 60807 h 4018252"/>
              <a:gd name="connsiteX11" fmla="*/ 616257 w 1520895"/>
              <a:gd name="connsiteY11" fmla="*/ 54457 h 4018252"/>
              <a:gd name="connsiteX12" fmla="*/ 609907 w 1520895"/>
              <a:gd name="connsiteY12" fmla="*/ 566226 h 4018252"/>
              <a:gd name="connsiteX13" fmla="*/ 1702 w 1520895"/>
              <a:gd name="connsiteY13" fmla="*/ 566226 h 4018252"/>
              <a:gd name="connsiteX14" fmla="*/ 723 w 1520895"/>
              <a:gd name="connsiteY14" fmla="*/ 4018252 h 4018252"/>
              <a:gd name="connsiteX0" fmla="*/ 723 w 1520895"/>
              <a:gd name="connsiteY0" fmla="*/ 3963795 h 3963795"/>
              <a:gd name="connsiteX1" fmla="*/ 819902 w 1520895"/>
              <a:gd name="connsiteY1" fmla="*/ 3962816 h 3963795"/>
              <a:gd name="connsiteX2" fmla="*/ 825273 w 1520895"/>
              <a:gd name="connsiteY2" fmla="*/ 3502322 h 3963795"/>
              <a:gd name="connsiteX3" fmla="*/ 1280396 w 1520895"/>
              <a:gd name="connsiteY3" fmla="*/ 3504518 h 3963795"/>
              <a:gd name="connsiteX4" fmla="*/ 1272829 w 1520895"/>
              <a:gd name="connsiteY4" fmla="*/ 3176840 h 3963795"/>
              <a:gd name="connsiteX5" fmla="*/ 1204967 w 1520895"/>
              <a:gd name="connsiteY5" fmla="*/ 3186602 h 3963795"/>
              <a:gd name="connsiteX6" fmla="*/ 1198113 w 1520895"/>
              <a:gd name="connsiteY6" fmla="*/ 2030724 h 3963795"/>
              <a:gd name="connsiteX7" fmla="*/ 1520895 w 1520895"/>
              <a:gd name="connsiteY7" fmla="*/ 2048795 h 3963795"/>
              <a:gd name="connsiteX8" fmla="*/ 1512349 w 1520895"/>
              <a:gd name="connsiteY8" fmla="*/ 817221 h 3963795"/>
              <a:gd name="connsiteX9" fmla="*/ 1166126 w 1520895"/>
              <a:gd name="connsiteY9" fmla="*/ 809655 h 3963795"/>
              <a:gd name="connsiteX10" fmla="*/ 1166126 w 1520895"/>
              <a:gd name="connsiteY10" fmla="*/ 6350 h 3963795"/>
              <a:gd name="connsiteX11" fmla="*/ 616257 w 1520895"/>
              <a:gd name="connsiteY11" fmla="*/ 0 h 3963795"/>
              <a:gd name="connsiteX12" fmla="*/ 609907 w 1520895"/>
              <a:gd name="connsiteY12" fmla="*/ 511769 h 3963795"/>
              <a:gd name="connsiteX13" fmla="*/ 1702 w 1520895"/>
              <a:gd name="connsiteY13" fmla="*/ 511769 h 3963795"/>
              <a:gd name="connsiteX14" fmla="*/ 723 w 1520895"/>
              <a:gd name="connsiteY14" fmla="*/ 3963795 h 3963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20895" h="3963795">
                <a:moveTo>
                  <a:pt x="723" y="3963795"/>
                </a:moveTo>
                <a:cubicBezTo>
                  <a:pt x="457765" y="3957944"/>
                  <a:pt x="643848" y="3960353"/>
                  <a:pt x="819902" y="3962816"/>
                </a:cubicBezTo>
                <a:cubicBezTo>
                  <a:pt x="821692" y="3809318"/>
                  <a:pt x="823483" y="3655820"/>
                  <a:pt x="825273" y="3502322"/>
                </a:cubicBezTo>
                <a:lnTo>
                  <a:pt x="1280396" y="3504518"/>
                </a:lnTo>
                <a:lnTo>
                  <a:pt x="1272829" y="3176840"/>
                </a:lnTo>
                <a:lnTo>
                  <a:pt x="1204967" y="3186602"/>
                </a:lnTo>
                <a:cubicBezTo>
                  <a:pt x="1202682" y="2801309"/>
                  <a:pt x="1200398" y="2416017"/>
                  <a:pt x="1198113" y="2030724"/>
                </a:cubicBezTo>
                <a:lnTo>
                  <a:pt x="1520895" y="2048795"/>
                </a:lnTo>
                <a:cubicBezTo>
                  <a:pt x="1518046" y="1641445"/>
                  <a:pt x="1515198" y="1224571"/>
                  <a:pt x="1512349" y="817221"/>
                </a:cubicBezTo>
                <a:lnTo>
                  <a:pt x="1166126" y="809655"/>
                </a:lnTo>
                <a:lnTo>
                  <a:pt x="1166126" y="6350"/>
                </a:lnTo>
                <a:lnTo>
                  <a:pt x="616257" y="0"/>
                </a:lnTo>
                <a:cubicBezTo>
                  <a:pt x="617138" y="123097"/>
                  <a:pt x="614140" y="338004"/>
                  <a:pt x="609907" y="511769"/>
                </a:cubicBezTo>
                <a:lnTo>
                  <a:pt x="1702" y="511769"/>
                </a:lnTo>
                <a:cubicBezTo>
                  <a:pt x="4551" y="1645511"/>
                  <a:pt x="-2126" y="2830053"/>
                  <a:pt x="723" y="3963795"/>
                </a:cubicBezTo>
                <a:close/>
              </a:path>
            </a:pathLst>
          </a:custGeom>
          <a:solidFill>
            <a:srgbClr val="92D05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/>
          <p:cNvSpPr/>
          <p:nvPr/>
        </p:nvSpPr>
        <p:spPr>
          <a:xfrm>
            <a:off x="5672139" y="609600"/>
            <a:ext cx="1052800" cy="2662238"/>
          </a:xfrm>
          <a:custGeom>
            <a:avLst/>
            <a:gdLst>
              <a:gd name="connsiteX0" fmla="*/ 47625 w 1038225"/>
              <a:gd name="connsiteY0" fmla="*/ 0 h 2662238"/>
              <a:gd name="connsiteX1" fmla="*/ 47625 w 1038225"/>
              <a:gd name="connsiteY1" fmla="*/ 0 h 2662238"/>
              <a:gd name="connsiteX2" fmla="*/ 766762 w 1038225"/>
              <a:gd name="connsiteY2" fmla="*/ 9525 h 2662238"/>
              <a:gd name="connsiteX3" fmla="*/ 766762 w 1038225"/>
              <a:gd name="connsiteY3" fmla="*/ 1228725 h 2662238"/>
              <a:gd name="connsiteX4" fmla="*/ 571500 w 1038225"/>
              <a:gd name="connsiteY4" fmla="*/ 1238250 h 2662238"/>
              <a:gd name="connsiteX5" fmla="*/ 561975 w 1038225"/>
              <a:gd name="connsiteY5" fmla="*/ 1314450 h 2662238"/>
              <a:gd name="connsiteX6" fmla="*/ 1038225 w 1038225"/>
              <a:gd name="connsiteY6" fmla="*/ 1338263 h 2662238"/>
              <a:gd name="connsiteX7" fmla="*/ 1033462 w 1038225"/>
              <a:gd name="connsiteY7" fmla="*/ 2252663 h 2662238"/>
              <a:gd name="connsiteX8" fmla="*/ 714375 w 1038225"/>
              <a:gd name="connsiteY8" fmla="*/ 2262188 h 2662238"/>
              <a:gd name="connsiteX9" fmla="*/ 733425 w 1038225"/>
              <a:gd name="connsiteY9" fmla="*/ 2109788 h 2662238"/>
              <a:gd name="connsiteX10" fmla="*/ 885825 w 1038225"/>
              <a:gd name="connsiteY10" fmla="*/ 2124075 h 2662238"/>
              <a:gd name="connsiteX11" fmla="*/ 871537 w 1038225"/>
              <a:gd name="connsiteY11" fmla="*/ 2019300 h 2662238"/>
              <a:gd name="connsiteX12" fmla="*/ 623887 w 1038225"/>
              <a:gd name="connsiteY12" fmla="*/ 2028825 h 2662238"/>
              <a:gd name="connsiteX13" fmla="*/ 619125 w 1038225"/>
              <a:gd name="connsiteY13" fmla="*/ 2662238 h 2662238"/>
              <a:gd name="connsiteX14" fmla="*/ 14287 w 1038225"/>
              <a:gd name="connsiteY14" fmla="*/ 2643188 h 2662238"/>
              <a:gd name="connsiteX15" fmla="*/ 0 w 1038225"/>
              <a:gd name="connsiteY15" fmla="*/ 2462213 h 2662238"/>
              <a:gd name="connsiteX16" fmla="*/ 42862 w 1038225"/>
              <a:gd name="connsiteY16" fmla="*/ 2466975 h 2662238"/>
              <a:gd name="connsiteX17" fmla="*/ 200025 w 1038225"/>
              <a:gd name="connsiteY17" fmla="*/ 2466975 h 2662238"/>
              <a:gd name="connsiteX18" fmla="*/ 180975 w 1038225"/>
              <a:gd name="connsiteY18" fmla="*/ 1228725 h 2662238"/>
              <a:gd name="connsiteX19" fmla="*/ 52387 w 1038225"/>
              <a:gd name="connsiteY19" fmla="*/ 1219200 h 2662238"/>
              <a:gd name="connsiteX20" fmla="*/ 47625 w 1038225"/>
              <a:gd name="connsiteY20" fmla="*/ 0 h 2662238"/>
              <a:gd name="connsiteX0" fmla="*/ 47625 w 1050131"/>
              <a:gd name="connsiteY0" fmla="*/ 0 h 2662238"/>
              <a:gd name="connsiteX1" fmla="*/ 47625 w 1050131"/>
              <a:gd name="connsiteY1" fmla="*/ 0 h 2662238"/>
              <a:gd name="connsiteX2" fmla="*/ 766762 w 1050131"/>
              <a:gd name="connsiteY2" fmla="*/ 9525 h 2662238"/>
              <a:gd name="connsiteX3" fmla="*/ 766762 w 1050131"/>
              <a:gd name="connsiteY3" fmla="*/ 1228725 h 2662238"/>
              <a:gd name="connsiteX4" fmla="*/ 571500 w 1050131"/>
              <a:gd name="connsiteY4" fmla="*/ 1238250 h 2662238"/>
              <a:gd name="connsiteX5" fmla="*/ 561975 w 1050131"/>
              <a:gd name="connsiteY5" fmla="*/ 1314450 h 2662238"/>
              <a:gd name="connsiteX6" fmla="*/ 1050131 w 1050131"/>
              <a:gd name="connsiteY6" fmla="*/ 1323975 h 2662238"/>
              <a:gd name="connsiteX7" fmla="*/ 1033462 w 1050131"/>
              <a:gd name="connsiteY7" fmla="*/ 2252663 h 2662238"/>
              <a:gd name="connsiteX8" fmla="*/ 714375 w 1050131"/>
              <a:gd name="connsiteY8" fmla="*/ 2262188 h 2662238"/>
              <a:gd name="connsiteX9" fmla="*/ 733425 w 1050131"/>
              <a:gd name="connsiteY9" fmla="*/ 2109788 h 2662238"/>
              <a:gd name="connsiteX10" fmla="*/ 885825 w 1050131"/>
              <a:gd name="connsiteY10" fmla="*/ 2124075 h 2662238"/>
              <a:gd name="connsiteX11" fmla="*/ 871537 w 1050131"/>
              <a:gd name="connsiteY11" fmla="*/ 2019300 h 2662238"/>
              <a:gd name="connsiteX12" fmla="*/ 623887 w 1050131"/>
              <a:gd name="connsiteY12" fmla="*/ 2028825 h 2662238"/>
              <a:gd name="connsiteX13" fmla="*/ 619125 w 1050131"/>
              <a:gd name="connsiteY13" fmla="*/ 2662238 h 2662238"/>
              <a:gd name="connsiteX14" fmla="*/ 14287 w 1050131"/>
              <a:gd name="connsiteY14" fmla="*/ 2643188 h 2662238"/>
              <a:gd name="connsiteX15" fmla="*/ 0 w 1050131"/>
              <a:gd name="connsiteY15" fmla="*/ 2462213 h 2662238"/>
              <a:gd name="connsiteX16" fmla="*/ 42862 w 1050131"/>
              <a:gd name="connsiteY16" fmla="*/ 2466975 h 2662238"/>
              <a:gd name="connsiteX17" fmla="*/ 200025 w 1050131"/>
              <a:gd name="connsiteY17" fmla="*/ 2466975 h 2662238"/>
              <a:gd name="connsiteX18" fmla="*/ 180975 w 1050131"/>
              <a:gd name="connsiteY18" fmla="*/ 1228725 h 2662238"/>
              <a:gd name="connsiteX19" fmla="*/ 52387 w 1050131"/>
              <a:gd name="connsiteY19" fmla="*/ 1219200 h 2662238"/>
              <a:gd name="connsiteX20" fmla="*/ 47625 w 1050131"/>
              <a:gd name="connsiteY20" fmla="*/ 0 h 2662238"/>
              <a:gd name="connsiteX0" fmla="*/ 47625 w 1050131"/>
              <a:gd name="connsiteY0" fmla="*/ 0 h 2662238"/>
              <a:gd name="connsiteX1" fmla="*/ 47625 w 1050131"/>
              <a:gd name="connsiteY1" fmla="*/ 0 h 2662238"/>
              <a:gd name="connsiteX2" fmla="*/ 766762 w 1050131"/>
              <a:gd name="connsiteY2" fmla="*/ 9525 h 2662238"/>
              <a:gd name="connsiteX3" fmla="*/ 766762 w 1050131"/>
              <a:gd name="connsiteY3" fmla="*/ 1228725 h 2662238"/>
              <a:gd name="connsiteX4" fmla="*/ 571500 w 1050131"/>
              <a:gd name="connsiteY4" fmla="*/ 1238250 h 2662238"/>
              <a:gd name="connsiteX5" fmla="*/ 559593 w 1050131"/>
              <a:gd name="connsiteY5" fmla="*/ 1319212 h 2662238"/>
              <a:gd name="connsiteX6" fmla="*/ 1050131 w 1050131"/>
              <a:gd name="connsiteY6" fmla="*/ 1323975 h 2662238"/>
              <a:gd name="connsiteX7" fmla="*/ 1033462 w 1050131"/>
              <a:gd name="connsiteY7" fmla="*/ 2252663 h 2662238"/>
              <a:gd name="connsiteX8" fmla="*/ 714375 w 1050131"/>
              <a:gd name="connsiteY8" fmla="*/ 2262188 h 2662238"/>
              <a:gd name="connsiteX9" fmla="*/ 733425 w 1050131"/>
              <a:gd name="connsiteY9" fmla="*/ 2109788 h 2662238"/>
              <a:gd name="connsiteX10" fmla="*/ 885825 w 1050131"/>
              <a:gd name="connsiteY10" fmla="*/ 2124075 h 2662238"/>
              <a:gd name="connsiteX11" fmla="*/ 871537 w 1050131"/>
              <a:gd name="connsiteY11" fmla="*/ 2019300 h 2662238"/>
              <a:gd name="connsiteX12" fmla="*/ 623887 w 1050131"/>
              <a:gd name="connsiteY12" fmla="*/ 2028825 h 2662238"/>
              <a:gd name="connsiteX13" fmla="*/ 619125 w 1050131"/>
              <a:gd name="connsiteY13" fmla="*/ 2662238 h 2662238"/>
              <a:gd name="connsiteX14" fmla="*/ 14287 w 1050131"/>
              <a:gd name="connsiteY14" fmla="*/ 2643188 h 2662238"/>
              <a:gd name="connsiteX15" fmla="*/ 0 w 1050131"/>
              <a:gd name="connsiteY15" fmla="*/ 2462213 h 2662238"/>
              <a:gd name="connsiteX16" fmla="*/ 42862 w 1050131"/>
              <a:gd name="connsiteY16" fmla="*/ 2466975 h 2662238"/>
              <a:gd name="connsiteX17" fmla="*/ 200025 w 1050131"/>
              <a:gd name="connsiteY17" fmla="*/ 2466975 h 2662238"/>
              <a:gd name="connsiteX18" fmla="*/ 180975 w 1050131"/>
              <a:gd name="connsiteY18" fmla="*/ 1228725 h 2662238"/>
              <a:gd name="connsiteX19" fmla="*/ 52387 w 1050131"/>
              <a:gd name="connsiteY19" fmla="*/ 1219200 h 2662238"/>
              <a:gd name="connsiteX20" fmla="*/ 47625 w 1050131"/>
              <a:gd name="connsiteY20" fmla="*/ 0 h 2662238"/>
              <a:gd name="connsiteX0" fmla="*/ 47625 w 1052800"/>
              <a:gd name="connsiteY0" fmla="*/ 0 h 2662238"/>
              <a:gd name="connsiteX1" fmla="*/ 47625 w 1052800"/>
              <a:gd name="connsiteY1" fmla="*/ 0 h 2662238"/>
              <a:gd name="connsiteX2" fmla="*/ 766762 w 1052800"/>
              <a:gd name="connsiteY2" fmla="*/ 9525 h 2662238"/>
              <a:gd name="connsiteX3" fmla="*/ 766762 w 1052800"/>
              <a:gd name="connsiteY3" fmla="*/ 1228725 h 2662238"/>
              <a:gd name="connsiteX4" fmla="*/ 571500 w 1052800"/>
              <a:gd name="connsiteY4" fmla="*/ 1238250 h 2662238"/>
              <a:gd name="connsiteX5" fmla="*/ 559593 w 1052800"/>
              <a:gd name="connsiteY5" fmla="*/ 1319212 h 2662238"/>
              <a:gd name="connsiteX6" fmla="*/ 1050131 w 1052800"/>
              <a:gd name="connsiteY6" fmla="*/ 1323975 h 2662238"/>
              <a:gd name="connsiteX7" fmla="*/ 1052512 w 1052800"/>
              <a:gd name="connsiteY7" fmla="*/ 2262188 h 2662238"/>
              <a:gd name="connsiteX8" fmla="*/ 714375 w 1052800"/>
              <a:gd name="connsiteY8" fmla="*/ 2262188 h 2662238"/>
              <a:gd name="connsiteX9" fmla="*/ 733425 w 1052800"/>
              <a:gd name="connsiteY9" fmla="*/ 2109788 h 2662238"/>
              <a:gd name="connsiteX10" fmla="*/ 885825 w 1052800"/>
              <a:gd name="connsiteY10" fmla="*/ 2124075 h 2662238"/>
              <a:gd name="connsiteX11" fmla="*/ 871537 w 1052800"/>
              <a:gd name="connsiteY11" fmla="*/ 2019300 h 2662238"/>
              <a:gd name="connsiteX12" fmla="*/ 623887 w 1052800"/>
              <a:gd name="connsiteY12" fmla="*/ 2028825 h 2662238"/>
              <a:gd name="connsiteX13" fmla="*/ 619125 w 1052800"/>
              <a:gd name="connsiteY13" fmla="*/ 2662238 h 2662238"/>
              <a:gd name="connsiteX14" fmla="*/ 14287 w 1052800"/>
              <a:gd name="connsiteY14" fmla="*/ 2643188 h 2662238"/>
              <a:gd name="connsiteX15" fmla="*/ 0 w 1052800"/>
              <a:gd name="connsiteY15" fmla="*/ 2462213 h 2662238"/>
              <a:gd name="connsiteX16" fmla="*/ 42862 w 1052800"/>
              <a:gd name="connsiteY16" fmla="*/ 2466975 h 2662238"/>
              <a:gd name="connsiteX17" fmla="*/ 200025 w 1052800"/>
              <a:gd name="connsiteY17" fmla="*/ 2466975 h 2662238"/>
              <a:gd name="connsiteX18" fmla="*/ 180975 w 1052800"/>
              <a:gd name="connsiteY18" fmla="*/ 1228725 h 2662238"/>
              <a:gd name="connsiteX19" fmla="*/ 52387 w 1052800"/>
              <a:gd name="connsiteY19" fmla="*/ 1219200 h 2662238"/>
              <a:gd name="connsiteX20" fmla="*/ 47625 w 1052800"/>
              <a:gd name="connsiteY20" fmla="*/ 0 h 2662238"/>
              <a:gd name="connsiteX0" fmla="*/ 47625 w 1052800"/>
              <a:gd name="connsiteY0" fmla="*/ 0 h 2662238"/>
              <a:gd name="connsiteX1" fmla="*/ 47625 w 1052800"/>
              <a:gd name="connsiteY1" fmla="*/ 0 h 2662238"/>
              <a:gd name="connsiteX2" fmla="*/ 766762 w 1052800"/>
              <a:gd name="connsiteY2" fmla="*/ 9525 h 2662238"/>
              <a:gd name="connsiteX3" fmla="*/ 766762 w 1052800"/>
              <a:gd name="connsiteY3" fmla="*/ 1228725 h 2662238"/>
              <a:gd name="connsiteX4" fmla="*/ 571500 w 1052800"/>
              <a:gd name="connsiteY4" fmla="*/ 1238250 h 2662238"/>
              <a:gd name="connsiteX5" fmla="*/ 559593 w 1052800"/>
              <a:gd name="connsiteY5" fmla="*/ 1319212 h 2662238"/>
              <a:gd name="connsiteX6" fmla="*/ 1050131 w 1052800"/>
              <a:gd name="connsiteY6" fmla="*/ 1323975 h 2662238"/>
              <a:gd name="connsiteX7" fmla="*/ 1052512 w 1052800"/>
              <a:gd name="connsiteY7" fmla="*/ 2262188 h 2662238"/>
              <a:gd name="connsiteX8" fmla="*/ 714375 w 1052800"/>
              <a:gd name="connsiteY8" fmla="*/ 2262188 h 2662238"/>
              <a:gd name="connsiteX9" fmla="*/ 733425 w 1052800"/>
              <a:gd name="connsiteY9" fmla="*/ 2109788 h 2662238"/>
              <a:gd name="connsiteX10" fmla="*/ 900112 w 1052800"/>
              <a:gd name="connsiteY10" fmla="*/ 2119313 h 2662238"/>
              <a:gd name="connsiteX11" fmla="*/ 871537 w 1052800"/>
              <a:gd name="connsiteY11" fmla="*/ 2019300 h 2662238"/>
              <a:gd name="connsiteX12" fmla="*/ 623887 w 1052800"/>
              <a:gd name="connsiteY12" fmla="*/ 2028825 h 2662238"/>
              <a:gd name="connsiteX13" fmla="*/ 619125 w 1052800"/>
              <a:gd name="connsiteY13" fmla="*/ 2662238 h 2662238"/>
              <a:gd name="connsiteX14" fmla="*/ 14287 w 1052800"/>
              <a:gd name="connsiteY14" fmla="*/ 2643188 h 2662238"/>
              <a:gd name="connsiteX15" fmla="*/ 0 w 1052800"/>
              <a:gd name="connsiteY15" fmla="*/ 2462213 h 2662238"/>
              <a:gd name="connsiteX16" fmla="*/ 42862 w 1052800"/>
              <a:gd name="connsiteY16" fmla="*/ 2466975 h 2662238"/>
              <a:gd name="connsiteX17" fmla="*/ 200025 w 1052800"/>
              <a:gd name="connsiteY17" fmla="*/ 2466975 h 2662238"/>
              <a:gd name="connsiteX18" fmla="*/ 180975 w 1052800"/>
              <a:gd name="connsiteY18" fmla="*/ 1228725 h 2662238"/>
              <a:gd name="connsiteX19" fmla="*/ 52387 w 1052800"/>
              <a:gd name="connsiteY19" fmla="*/ 1219200 h 2662238"/>
              <a:gd name="connsiteX20" fmla="*/ 47625 w 1052800"/>
              <a:gd name="connsiteY20" fmla="*/ 0 h 2662238"/>
              <a:gd name="connsiteX0" fmla="*/ 47625 w 1052800"/>
              <a:gd name="connsiteY0" fmla="*/ 0 h 2662238"/>
              <a:gd name="connsiteX1" fmla="*/ 47625 w 1052800"/>
              <a:gd name="connsiteY1" fmla="*/ 0 h 2662238"/>
              <a:gd name="connsiteX2" fmla="*/ 766762 w 1052800"/>
              <a:gd name="connsiteY2" fmla="*/ 9525 h 2662238"/>
              <a:gd name="connsiteX3" fmla="*/ 766762 w 1052800"/>
              <a:gd name="connsiteY3" fmla="*/ 1228725 h 2662238"/>
              <a:gd name="connsiteX4" fmla="*/ 571500 w 1052800"/>
              <a:gd name="connsiteY4" fmla="*/ 1238250 h 2662238"/>
              <a:gd name="connsiteX5" fmla="*/ 559593 w 1052800"/>
              <a:gd name="connsiteY5" fmla="*/ 1319212 h 2662238"/>
              <a:gd name="connsiteX6" fmla="*/ 1050131 w 1052800"/>
              <a:gd name="connsiteY6" fmla="*/ 1323975 h 2662238"/>
              <a:gd name="connsiteX7" fmla="*/ 1052512 w 1052800"/>
              <a:gd name="connsiteY7" fmla="*/ 2262188 h 2662238"/>
              <a:gd name="connsiteX8" fmla="*/ 714375 w 1052800"/>
              <a:gd name="connsiteY8" fmla="*/ 2262188 h 2662238"/>
              <a:gd name="connsiteX9" fmla="*/ 733425 w 1052800"/>
              <a:gd name="connsiteY9" fmla="*/ 2109788 h 2662238"/>
              <a:gd name="connsiteX10" fmla="*/ 900112 w 1052800"/>
              <a:gd name="connsiteY10" fmla="*/ 2119313 h 2662238"/>
              <a:gd name="connsiteX11" fmla="*/ 888206 w 1052800"/>
              <a:gd name="connsiteY11" fmla="*/ 2024062 h 2662238"/>
              <a:gd name="connsiteX12" fmla="*/ 623887 w 1052800"/>
              <a:gd name="connsiteY12" fmla="*/ 2028825 h 2662238"/>
              <a:gd name="connsiteX13" fmla="*/ 619125 w 1052800"/>
              <a:gd name="connsiteY13" fmla="*/ 2662238 h 2662238"/>
              <a:gd name="connsiteX14" fmla="*/ 14287 w 1052800"/>
              <a:gd name="connsiteY14" fmla="*/ 2643188 h 2662238"/>
              <a:gd name="connsiteX15" fmla="*/ 0 w 1052800"/>
              <a:gd name="connsiteY15" fmla="*/ 2462213 h 2662238"/>
              <a:gd name="connsiteX16" fmla="*/ 42862 w 1052800"/>
              <a:gd name="connsiteY16" fmla="*/ 2466975 h 2662238"/>
              <a:gd name="connsiteX17" fmla="*/ 200025 w 1052800"/>
              <a:gd name="connsiteY17" fmla="*/ 2466975 h 2662238"/>
              <a:gd name="connsiteX18" fmla="*/ 180975 w 1052800"/>
              <a:gd name="connsiteY18" fmla="*/ 1228725 h 2662238"/>
              <a:gd name="connsiteX19" fmla="*/ 52387 w 1052800"/>
              <a:gd name="connsiteY19" fmla="*/ 1219200 h 2662238"/>
              <a:gd name="connsiteX20" fmla="*/ 47625 w 1052800"/>
              <a:gd name="connsiteY20" fmla="*/ 0 h 2662238"/>
              <a:gd name="connsiteX0" fmla="*/ 47625 w 1052800"/>
              <a:gd name="connsiteY0" fmla="*/ 0 h 2662238"/>
              <a:gd name="connsiteX1" fmla="*/ 47625 w 1052800"/>
              <a:gd name="connsiteY1" fmla="*/ 0 h 2662238"/>
              <a:gd name="connsiteX2" fmla="*/ 766762 w 1052800"/>
              <a:gd name="connsiteY2" fmla="*/ 9525 h 2662238"/>
              <a:gd name="connsiteX3" fmla="*/ 766762 w 1052800"/>
              <a:gd name="connsiteY3" fmla="*/ 1228725 h 2662238"/>
              <a:gd name="connsiteX4" fmla="*/ 571500 w 1052800"/>
              <a:gd name="connsiteY4" fmla="*/ 1238250 h 2662238"/>
              <a:gd name="connsiteX5" fmla="*/ 559593 w 1052800"/>
              <a:gd name="connsiteY5" fmla="*/ 1319212 h 2662238"/>
              <a:gd name="connsiteX6" fmla="*/ 1050131 w 1052800"/>
              <a:gd name="connsiteY6" fmla="*/ 1323975 h 2662238"/>
              <a:gd name="connsiteX7" fmla="*/ 1052512 w 1052800"/>
              <a:gd name="connsiteY7" fmla="*/ 2262188 h 2662238"/>
              <a:gd name="connsiteX8" fmla="*/ 714375 w 1052800"/>
              <a:gd name="connsiteY8" fmla="*/ 2262188 h 2662238"/>
              <a:gd name="connsiteX9" fmla="*/ 733425 w 1052800"/>
              <a:gd name="connsiteY9" fmla="*/ 2109788 h 2662238"/>
              <a:gd name="connsiteX10" fmla="*/ 881062 w 1052800"/>
              <a:gd name="connsiteY10" fmla="*/ 2121694 h 2662238"/>
              <a:gd name="connsiteX11" fmla="*/ 888206 w 1052800"/>
              <a:gd name="connsiteY11" fmla="*/ 2024062 h 2662238"/>
              <a:gd name="connsiteX12" fmla="*/ 623887 w 1052800"/>
              <a:gd name="connsiteY12" fmla="*/ 2028825 h 2662238"/>
              <a:gd name="connsiteX13" fmla="*/ 619125 w 1052800"/>
              <a:gd name="connsiteY13" fmla="*/ 2662238 h 2662238"/>
              <a:gd name="connsiteX14" fmla="*/ 14287 w 1052800"/>
              <a:gd name="connsiteY14" fmla="*/ 2643188 h 2662238"/>
              <a:gd name="connsiteX15" fmla="*/ 0 w 1052800"/>
              <a:gd name="connsiteY15" fmla="*/ 2462213 h 2662238"/>
              <a:gd name="connsiteX16" fmla="*/ 42862 w 1052800"/>
              <a:gd name="connsiteY16" fmla="*/ 2466975 h 2662238"/>
              <a:gd name="connsiteX17" fmla="*/ 200025 w 1052800"/>
              <a:gd name="connsiteY17" fmla="*/ 2466975 h 2662238"/>
              <a:gd name="connsiteX18" fmla="*/ 180975 w 1052800"/>
              <a:gd name="connsiteY18" fmla="*/ 1228725 h 2662238"/>
              <a:gd name="connsiteX19" fmla="*/ 52387 w 1052800"/>
              <a:gd name="connsiteY19" fmla="*/ 1219200 h 2662238"/>
              <a:gd name="connsiteX20" fmla="*/ 47625 w 1052800"/>
              <a:gd name="connsiteY20" fmla="*/ 0 h 2662238"/>
              <a:gd name="connsiteX0" fmla="*/ 47625 w 1052800"/>
              <a:gd name="connsiteY0" fmla="*/ 0 h 2662238"/>
              <a:gd name="connsiteX1" fmla="*/ 47625 w 1052800"/>
              <a:gd name="connsiteY1" fmla="*/ 0 h 2662238"/>
              <a:gd name="connsiteX2" fmla="*/ 766762 w 1052800"/>
              <a:gd name="connsiteY2" fmla="*/ 9525 h 2662238"/>
              <a:gd name="connsiteX3" fmla="*/ 766762 w 1052800"/>
              <a:gd name="connsiteY3" fmla="*/ 1228725 h 2662238"/>
              <a:gd name="connsiteX4" fmla="*/ 571500 w 1052800"/>
              <a:gd name="connsiteY4" fmla="*/ 1238250 h 2662238"/>
              <a:gd name="connsiteX5" fmla="*/ 559593 w 1052800"/>
              <a:gd name="connsiteY5" fmla="*/ 1319212 h 2662238"/>
              <a:gd name="connsiteX6" fmla="*/ 1050131 w 1052800"/>
              <a:gd name="connsiteY6" fmla="*/ 1323975 h 2662238"/>
              <a:gd name="connsiteX7" fmla="*/ 1052512 w 1052800"/>
              <a:gd name="connsiteY7" fmla="*/ 2262188 h 2662238"/>
              <a:gd name="connsiteX8" fmla="*/ 714375 w 1052800"/>
              <a:gd name="connsiteY8" fmla="*/ 2262188 h 2662238"/>
              <a:gd name="connsiteX9" fmla="*/ 726281 w 1052800"/>
              <a:gd name="connsiteY9" fmla="*/ 2116931 h 2662238"/>
              <a:gd name="connsiteX10" fmla="*/ 881062 w 1052800"/>
              <a:gd name="connsiteY10" fmla="*/ 2121694 h 2662238"/>
              <a:gd name="connsiteX11" fmla="*/ 888206 w 1052800"/>
              <a:gd name="connsiteY11" fmla="*/ 2024062 h 2662238"/>
              <a:gd name="connsiteX12" fmla="*/ 623887 w 1052800"/>
              <a:gd name="connsiteY12" fmla="*/ 2028825 h 2662238"/>
              <a:gd name="connsiteX13" fmla="*/ 619125 w 1052800"/>
              <a:gd name="connsiteY13" fmla="*/ 2662238 h 2662238"/>
              <a:gd name="connsiteX14" fmla="*/ 14287 w 1052800"/>
              <a:gd name="connsiteY14" fmla="*/ 2643188 h 2662238"/>
              <a:gd name="connsiteX15" fmla="*/ 0 w 1052800"/>
              <a:gd name="connsiteY15" fmla="*/ 2462213 h 2662238"/>
              <a:gd name="connsiteX16" fmla="*/ 42862 w 1052800"/>
              <a:gd name="connsiteY16" fmla="*/ 2466975 h 2662238"/>
              <a:gd name="connsiteX17" fmla="*/ 200025 w 1052800"/>
              <a:gd name="connsiteY17" fmla="*/ 2466975 h 2662238"/>
              <a:gd name="connsiteX18" fmla="*/ 180975 w 1052800"/>
              <a:gd name="connsiteY18" fmla="*/ 1228725 h 2662238"/>
              <a:gd name="connsiteX19" fmla="*/ 52387 w 1052800"/>
              <a:gd name="connsiteY19" fmla="*/ 1219200 h 2662238"/>
              <a:gd name="connsiteX20" fmla="*/ 47625 w 1052800"/>
              <a:gd name="connsiteY20" fmla="*/ 0 h 2662238"/>
              <a:gd name="connsiteX0" fmla="*/ 47625 w 1052800"/>
              <a:gd name="connsiteY0" fmla="*/ 0 h 2662238"/>
              <a:gd name="connsiteX1" fmla="*/ 47625 w 1052800"/>
              <a:gd name="connsiteY1" fmla="*/ 0 h 2662238"/>
              <a:gd name="connsiteX2" fmla="*/ 766762 w 1052800"/>
              <a:gd name="connsiteY2" fmla="*/ 9525 h 2662238"/>
              <a:gd name="connsiteX3" fmla="*/ 766762 w 1052800"/>
              <a:gd name="connsiteY3" fmla="*/ 1228725 h 2662238"/>
              <a:gd name="connsiteX4" fmla="*/ 571500 w 1052800"/>
              <a:gd name="connsiteY4" fmla="*/ 1238250 h 2662238"/>
              <a:gd name="connsiteX5" fmla="*/ 559593 w 1052800"/>
              <a:gd name="connsiteY5" fmla="*/ 1319212 h 2662238"/>
              <a:gd name="connsiteX6" fmla="*/ 1050131 w 1052800"/>
              <a:gd name="connsiteY6" fmla="*/ 1323975 h 2662238"/>
              <a:gd name="connsiteX7" fmla="*/ 1052512 w 1052800"/>
              <a:gd name="connsiteY7" fmla="*/ 2262188 h 2662238"/>
              <a:gd name="connsiteX8" fmla="*/ 728663 w 1052800"/>
              <a:gd name="connsiteY8" fmla="*/ 2255044 h 2662238"/>
              <a:gd name="connsiteX9" fmla="*/ 726281 w 1052800"/>
              <a:gd name="connsiteY9" fmla="*/ 2116931 h 2662238"/>
              <a:gd name="connsiteX10" fmla="*/ 881062 w 1052800"/>
              <a:gd name="connsiteY10" fmla="*/ 2121694 h 2662238"/>
              <a:gd name="connsiteX11" fmla="*/ 888206 w 1052800"/>
              <a:gd name="connsiteY11" fmla="*/ 2024062 h 2662238"/>
              <a:gd name="connsiteX12" fmla="*/ 623887 w 1052800"/>
              <a:gd name="connsiteY12" fmla="*/ 2028825 h 2662238"/>
              <a:gd name="connsiteX13" fmla="*/ 619125 w 1052800"/>
              <a:gd name="connsiteY13" fmla="*/ 2662238 h 2662238"/>
              <a:gd name="connsiteX14" fmla="*/ 14287 w 1052800"/>
              <a:gd name="connsiteY14" fmla="*/ 2643188 h 2662238"/>
              <a:gd name="connsiteX15" fmla="*/ 0 w 1052800"/>
              <a:gd name="connsiteY15" fmla="*/ 2462213 h 2662238"/>
              <a:gd name="connsiteX16" fmla="*/ 42862 w 1052800"/>
              <a:gd name="connsiteY16" fmla="*/ 2466975 h 2662238"/>
              <a:gd name="connsiteX17" fmla="*/ 200025 w 1052800"/>
              <a:gd name="connsiteY17" fmla="*/ 2466975 h 2662238"/>
              <a:gd name="connsiteX18" fmla="*/ 180975 w 1052800"/>
              <a:gd name="connsiteY18" fmla="*/ 1228725 h 2662238"/>
              <a:gd name="connsiteX19" fmla="*/ 52387 w 1052800"/>
              <a:gd name="connsiteY19" fmla="*/ 1219200 h 2662238"/>
              <a:gd name="connsiteX20" fmla="*/ 47625 w 1052800"/>
              <a:gd name="connsiteY20" fmla="*/ 0 h 2662238"/>
              <a:gd name="connsiteX0" fmla="*/ 47625 w 1052800"/>
              <a:gd name="connsiteY0" fmla="*/ 0 h 2662238"/>
              <a:gd name="connsiteX1" fmla="*/ 47625 w 1052800"/>
              <a:gd name="connsiteY1" fmla="*/ 0 h 2662238"/>
              <a:gd name="connsiteX2" fmla="*/ 766762 w 1052800"/>
              <a:gd name="connsiteY2" fmla="*/ 9525 h 2662238"/>
              <a:gd name="connsiteX3" fmla="*/ 766762 w 1052800"/>
              <a:gd name="connsiteY3" fmla="*/ 1228725 h 2662238"/>
              <a:gd name="connsiteX4" fmla="*/ 571500 w 1052800"/>
              <a:gd name="connsiteY4" fmla="*/ 1238250 h 2662238"/>
              <a:gd name="connsiteX5" fmla="*/ 559593 w 1052800"/>
              <a:gd name="connsiteY5" fmla="*/ 1319212 h 2662238"/>
              <a:gd name="connsiteX6" fmla="*/ 1050131 w 1052800"/>
              <a:gd name="connsiteY6" fmla="*/ 1323975 h 2662238"/>
              <a:gd name="connsiteX7" fmla="*/ 1052512 w 1052800"/>
              <a:gd name="connsiteY7" fmla="*/ 2262188 h 2662238"/>
              <a:gd name="connsiteX8" fmla="*/ 728663 w 1052800"/>
              <a:gd name="connsiteY8" fmla="*/ 2255044 h 2662238"/>
              <a:gd name="connsiteX9" fmla="*/ 726281 w 1052800"/>
              <a:gd name="connsiteY9" fmla="*/ 2116931 h 2662238"/>
              <a:gd name="connsiteX10" fmla="*/ 881062 w 1052800"/>
              <a:gd name="connsiteY10" fmla="*/ 2121694 h 2662238"/>
              <a:gd name="connsiteX11" fmla="*/ 888206 w 1052800"/>
              <a:gd name="connsiteY11" fmla="*/ 2024062 h 2662238"/>
              <a:gd name="connsiteX12" fmla="*/ 623887 w 1052800"/>
              <a:gd name="connsiteY12" fmla="*/ 2028825 h 2662238"/>
              <a:gd name="connsiteX13" fmla="*/ 631031 w 1052800"/>
              <a:gd name="connsiteY13" fmla="*/ 2662238 h 2662238"/>
              <a:gd name="connsiteX14" fmla="*/ 14287 w 1052800"/>
              <a:gd name="connsiteY14" fmla="*/ 2643188 h 2662238"/>
              <a:gd name="connsiteX15" fmla="*/ 0 w 1052800"/>
              <a:gd name="connsiteY15" fmla="*/ 2462213 h 2662238"/>
              <a:gd name="connsiteX16" fmla="*/ 42862 w 1052800"/>
              <a:gd name="connsiteY16" fmla="*/ 2466975 h 2662238"/>
              <a:gd name="connsiteX17" fmla="*/ 200025 w 1052800"/>
              <a:gd name="connsiteY17" fmla="*/ 2466975 h 2662238"/>
              <a:gd name="connsiteX18" fmla="*/ 180975 w 1052800"/>
              <a:gd name="connsiteY18" fmla="*/ 1228725 h 2662238"/>
              <a:gd name="connsiteX19" fmla="*/ 52387 w 1052800"/>
              <a:gd name="connsiteY19" fmla="*/ 1219200 h 2662238"/>
              <a:gd name="connsiteX20" fmla="*/ 47625 w 1052800"/>
              <a:gd name="connsiteY20" fmla="*/ 0 h 2662238"/>
              <a:gd name="connsiteX0" fmla="*/ 47625 w 1052800"/>
              <a:gd name="connsiteY0" fmla="*/ 0 h 2662238"/>
              <a:gd name="connsiteX1" fmla="*/ 47625 w 1052800"/>
              <a:gd name="connsiteY1" fmla="*/ 0 h 2662238"/>
              <a:gd name="connsiteX2" fmla="*/ 766762 w 1052800"/>
              <a:gd name="connsiteY2" fmla="*/ 9525 h 2662238"/>
              <a:gd name="connsiteX3" fmla="*/ 766762 w 1052800"/>
              <a:gd name="connsiteY3" fmla="*/ 1228725 h 2662238"/>
              <a:gd name="connsiteX4" fmla="*/ 571500 w 1052800"/>
              <a:gd name="connsiteY4" fmla="*/ 1238250 h 2662238"/>
              <a:gd name="connsiteX5" fmla="*/ 559593 w 1052800"/>
              <a:gd name="connsiteY5" fmla="*/ 1319212 h 2662238"/>
              <a:gd name="connsiteX6" fmla="*/ 1050131 w 1052800"/>
              <a:gd name="connsiteY6" fmla="*/ 1323975 h 2662238"/>
              <a:gd name="connsiteX7" fmla="*/ 1052512 w 1052800"/>
              <a:gd name="connsiteY7" fmla="*/ 2262188 h 2662238"/>
              <a:gd name="connsiteX8" fmla="*/ 728663 w 1052800"/>
              <a:gd name="connsiteY8" fmla="*/ 2255044 h 2662238"/>
              <a:gd name="connsiteX9" fmla="*/ 726281 w 1052800"/>
              <a:gd name="connsiteY9" fmla="*/ 2116931 h 2662238"/>
              <a:gd name="connsiteX10" fmla="*/ 881062 w 1052800"/>
              <a:gd name="connsiteY10" fmla="*/ 2121694 h 2662238"/>
              <a:gd name="connsiteX11" fmla="*/ 888206 w 1052800"/>
              <a:gd name="connsiteY11" fmla="*/ 2024062 h 2662238"/>
              <a:gd name="connsiteX12" fmla="*/ 633412 w 1052800"/>
              <a:gd name="connsiteY12" fmla="*/ 2028825 h 2662238"/>
              <a:gd name="connsiteX13" fmla="*/ 631031 w 1052800"/>
              <a:gd name="connsiteY13" fmla="*/ 2662238 h 2662238"/>
              <a:gd name="connsiteX14" fmla="*/ 14287 w 1052800"/>
              <a:gd name="connsiteY14" fmla="*/ 2643188 h 2662238"/>
              <a:gd name="connsiteX15" fmla="*/ 0 w 1052800"/>
              <a:gd name="connsiteY15" fmla="*/ 2462213 h 2662238"/>
              <a:gd name="connsiteX16" fmla="*/ 42862 w 1052800"/>
              <a:gd name="connsiteY16" fmla="*/ 2466975 h 2662238"/>
              <a:gd name="connsiteX17" fmla="*/ 200025 w 1052800"/>
              <a:gd name="connsiteY17" fmla="*/ 2466975 h 2662238"/>
              <a:gd name="connsiteX18" fmla="*/ 180975 w 1052800"/>
              <a:gd name="connsiteY18" fmla="*/ 1228725 h 2662238"/>
              <a:gd name="connsiteX19" fmla="*/ 52387 w 1052800"/>
              <a:gd name="connsiteY19" fmla="*/ 1219200 h 2662238"/>
              <a:gd name="connsiteX20" fmla="*/ 47625 w 1052800"/>
              <a:gd name="connsiteY20" fmla="*/ 0 h 2662238"/>
              <a:gd name="connsiteX0" fmla="*/ 47625 w 1052800"/>
              <a:gd name="connsiteY0" fmla="*/ 0 h 2662238"/>
              <a:gd name="connsiteX1" fmla="*/ 47625 w 1052800"/>
              <a:gd name="connsiteY1" fmla="*/ 0 h 2662238"/>
              <a:gd name="connsiteX2" fmla="*/ 766762 w 1052800"/>
              <a:gd name="connsiteY2" fmla="*/ 9525 h 2662238"/>
              <a:gd name="connsiteX3" fmla="*/ 766762 w 1052800"/>
              <a:gd name="connsiteY3" fmla="*/ 1228725 h 2662238"/>
              <a:gd name="connsiteX4" fmla="*/ 571500 w 1052800"/>
              <a:gd name="connsiteY4" fmla="*/ 1238250 h 2662238"/>
              <a:gd name="connsiteX5" fmla="*/ 559593 w 1052800"/>
              <a:gd name="connsiteY5" fmla="*/ 1319212 h 2662238"/>
              <a:gd name="connsiteX6" fmla="*/ 1050131 w 1052800"/>
              <a:gd name="connsiteY6" fmla="*/ 1323975 h 2662238"/>
              <a:gd name="connsiteX7" fmla="*/ 1052512 w 1052800"/>
              <a:gd name="connsiteY7" fmla="*/ 2262188 h 2662238"/>
              <a:gd name="connsiteX8" fmla="*/ 728663 w 1052800"/>
              <a:gd name="connsiteY8" fmla="*/ 2255044 h 2662238"/>
              <a:gd name="connsiteX9" fmla="*/ 726281 w 1052800"/>
              <a:gd name="connsiteY9" fmla="*/ 2116931 h 2662238"/>
              <a:gd name="connsiteX10" fmla="*/ 881062 w 1052800"/>
              <a:gd name="connsiteY10" fmla="*/ 2121694 h 2662238"/>
              <a:gd name="connsiteX11" fmla="*/ 888206 w 1052800"/>
              <a:gd name="connsiteY11" fmla="*/ 2024062 h 2662238"/>
              <a:gd name="connsiteX12" fmla="*/ 633412 w 1052800"/>
              <a:gd name="connsiteY12" fmla="*/ 2028825 h 2662238"/>
              <a:gd name="connsiteX13" fmla="*/ 631031 w 1052800"/>
              <a:gd name="connsiteY13" fmla="*/ 2662238 h 2662238"/>
              <a:gd name="connsiteX14" fmla="*/ 4762 w 1052800"/>
              <a:gd name="connsiteY14" fmla="*/ 2655095 h 2662238"/>
              <a:gd name="connsiteX15" fmla="*/ 0 w 1052800"/>
              <a:gd name="connsiteY15" fmla="*/ 2462213 h 2662238"/>
              <a:gd name="connsiteX16" fmla="*/ 42862 w 1052800"/>
              <a:gd name="connsiteY16" fmla="*/ 2466975 h 2662238"/>
              <a:gd name="connsiteX17" fmla="*/ 200025 w 1052800"/>
              <a:gd name="connsiteY17" fmla="*/ 2466975 h 2662238"/>
              <a:gd name="connsiteX18" fmla="*/ 180975 w 1052800"/>
              <a:gd name="connsiteY18" fmla="*/ 1228725 h 2662238"/>
              <a:gd name="connsiteX19" fmla="*/ 52387 w 1052800"/>
              <a:gd name="connsiteY19" fmla="*/ 1219200 h 2662238"/>
              <a:gd name="connsiteX20" fmla="*/ 47625 w 1052800"/>
              <a:gd name="connsiteY20" fmla="*/ 0 h 2662238"/>
              <a:gd name="connsiteX0" fmla="*/ 47625 w 1052800"/>
              <a:gd name="connsiteY0" fmla="*/ 0 h 2662238"/>
              <a:gd name="connsiteX1" fmla="*/ 47625 w 1052800"/>
              <a:gd name="connsiteY1" fmla="*/ 0 h 2662238"/>
              <a:gd name="connsiteX2" fmla="*/ 766762 w 1052800"/>
              <a:gd name="connsiteY2" fmla="*/ 9525 h 2662238"/>
              <a:gd name="connsiteX3" fmla="*/ 766762 w 1052800"/>
              <a:gd name="connsiteY3" fmla="*/ 1228725 h 2662238"/>
              <a:gd name="connsiteX4" fmla="*/ 571500 w 1052800"/>
              <a:gd name="connsiteY4" fmla="*/ 1238250 h 2662238"/>
              <a:gd name="connsiteX5" fmla="*/ 559593 w 1052800"/>
              <a:gd name="connsiteY5" fmla="*/ 1319212 h 2662238"/>
              <a:gd name="connsiteX6" fmla="*/ 1050131 w 1052800"/>
              <a:gd name="connsiteY6" fmla="*/ 1323975 h 2662238"/>
              <a:gd name="connsiteX7" fmla="*/ 1052512 w 1052800"/>
              <a:gd name="connsiteY7" fmla="*/ 2262188 h 2662238"/>
              <a:gd name="connsiteX8" fmla="*/ 728663 w 1052800"/>
              <a:gd name="connsiteY8" fmla="*/ 2255044 h 2662238"/>
              <a:gd name="connsiteX9" fmla="*/ 726281 w 1052800"/>
              <a:gd name="connsiteY9" fmla="*/ 2116931 h 2662238"/>
              <a:gd name="connsiteX10" fmla="*/ 881062 w 1052800"/>
              <a:gd name="connsiteY10" fmla="*/ 2121694 h 2662238"/>
              <a:gd name="connsiteX11" fmla="*/ 888206 w 1052800"/>
              <a:gd name="connsiteY11" fmla="*/ 2024062 h 2662238"/>
              <a:gd name="connsiteX12" fmla="*/ 633412 w 1052800"/>
              <a:gd name="connsiteY12" fmla="*/ 2028825 h 2662238"/>
              <a:gd name="connsiteX13" fmla="*/ 631031 w 1052800"/>
              <a:gd name="connsiteY13" fmla="*/ 2662238 h 2662238"/>
              <a:gd name="connsiteX14" fmla="*/ 4762 w 1052800"/>
              <a:gd name="connsiteY14" fmla="*/ 2655095 h 2662238"/>
              <a:gd name="connsiteX15" fmla="*/ 0 w 1052800"/>
              <a:gd name="connsiteY15" fmla="*/ 2462213 h 2662238"/>
              <a:gd name="connsiteX16" fmla="*/ 42862 w 1052800"/>
              <a:gd name="connsiteY16" fmla="*/ 2466975 h 2662238"/>
              <a:gd name="connsiteX17" fmla="*/ 188119 w 1052800"/>
              <a:gd name="connsiteY17" fmla="*/ 2466975 h 2662238"/>
              <a:gd name="connsiteX18" fmla="*/ 180975 w 1052800"/>
              <a:gd name="connsiteY18" fmla="*/ 1228725 h 2662238"/>
              <a:gd name="connsiteX19" fmla="*/ 52387 w 1052800"/>
              <a:gd name="connsiteY19" fmla="*/ 1219200 h 2662238"/>
              <a:gd name="connsiteX20" fmla="*/ 47625 w 1052800"/>
              <a:gd name="connsiteY20" fmla="*/ 0 h 2662238"/>
              <a:gd name="connsiteX0" fmla="*/ 47625 w 1052800"/>
              <a:gd name="connsiteY0" fmla="*/ 0 h 2662238"/>
              <a:gd name="connsiteX1" fmla="*/ 47625 w 1052800"/>
              <a:gd name="connsiteY1" fmla="*/ 0 h 2662238"/>
              <a:gd name="connsiteX2" fmla="*/ 766762 w 1052800"/>
              <a:gd name="connsiteY2" fmla="*/ 9525 h 2662238"/>
              <a:gd name="connsiteX3" fmla="*/ 766762 w 1052800"/>
              <a:gd name="connsiteY3" fmla="*/ 1228725 h 2662238"/>
              <a:gd name="connsiteX4" fmla="*/ 571500 w 1052800"/>
              <a:gd name="connsiteY4" fmla="*/ 1238250 h 2662238"/>
              <a:gd name="connsiteX5" fmla="*/ 559593 w 1052800"/>
              <a:gd name="connsiteY5" fmla="*/ 1319212 h 2662238"/>
              <a:gd name="connsiteX6" fmla="*/ 1050131 w 1052800"/>
              <a:gd name="connsiteY6" fmla="*/ 1323975 h 2662238"/>
              <a:gd name="connsiteX7" fmla="*/ 1052512 w 1052800"/>
              <a:gd name="connsiteY7" fmla="*/ 2262188 h 2662238"/>
              <a:gd name="connsiteX8" fmla="*/ 728663 w 1052800"/>
              <a:gd name="connsiteY8" fmla="*/ 2255044 h 2662238"/>
              <a:gd name="connsiteX9" fmla="*/ 726281 w 1052800"/>
              <a:gd name="connsiteY9" fmla="*/ 2116931 h 2662238"/>
              <a:gd name="connsiteX10" fmla="*/ 881062 w 1052800"/>
              <a:gd name="connsiteY10" fmla="*/ 2121694 h 2662238"/>
              <a:gd name="connsiteX11" fmla="*/ 888206 w 1052800"/>
              <a:gd name="connsiteY11" fmla="*/ 2024062 h 2662238"/>
              <a:gd name="connsiteX12" fmla="*/ 633412 w 1052800"/>
              <a:gd name="connsiteY12" fmla="*/ 2028825 h 2662238"/>
              <a:gd name="connsiteX13" fmla="*/ 631031 w 1052800"/>
              <a:gd name="connsiteY13" fmla="*/ 2662238 h 2662238"/>
              <a:gd name="connsiteX14" fmla="*/ 4762 w 1052800"/>
              <a:gd name="connsiteY14" fmla="*/ 2655095 h 2662238"/>
              <a:gd name="connsiteX15" fmla="*/ 0 w 1052800"/>
              <a:gd name="connsiteY15" fmla="*/ 2462213 h 2662238"/>
              <a:gd name="connsiteX16" fmla="*/ 42862 w 1052800"/>
              <a:gd name="connsiteY16" fmla="*/ 2466975 h 2662238"/>
              <a:gd name="connsiteX17" fmla="*/ 188119 w 1052800"/>
              <a:gd name="connsiteY17" fmla="*/ 2466975 h 2662238"/>
              <a:gd name="connsiteX18" fmla="*/ 180975 w 1052800"/>
              <a:gd name="connsiteY18" fmla="*/ 1228725 h 2662238"/>
              <a:gd name="connsiteX19" fmla="*/ 54768 w 1052800"/>
              <a:gd name="connsiteY19" fmla="*/ 1231106 h 2662238"/>
              <a:gd name="connsiteX20" fmla="*/ 47625 w 1052800"/>
              <a:gd name="connsiteY20" fmla="*/ 0 h 2662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52800" h="2662238">
                <a:moveTo>
                  <a:pt x="47625" y="0"/>
                </a:moveTo>
                <a:lnTo>
                  <a:pt x="47625" y="0"/>
                </a:lnTo>
                <a:lnTo>
                  <a:pt x="766762" y="9525"/>
                </a:lnTo>
                <a:lnTo>
                  <a:pt x="766762" y="1228725"/>
                </a:lnTo>
                <a:lnTo>
                  <a:pt x="571500" y="1238250"/>
                </a:lnTo>
                <a:lnTo>
                  <a:pt x="559593" y="1319212"/>
                </a:lnTo>
                <a:lnTo>
                  <a:pt x="1050131" y="1323975"/>
                </a:lnTo>
                <a:cubicBezTo>
                  <a:pt x="1048543" y="1628775"/>
                  <a:pt x="1054100" y="1957388"/>
                  <a:pt x="1052512" y="2262188"/>
                </a:cubicBezTo>
                <a:lnTo>
                  <a:pt x="728663" y="2255044"/>
                </a:lnTo>
                <a:lnTo>
                  <a:pt x="726281" y="2116931"/>
                </a:lnTo>
                <a:lnTo>
                  <a:pt x="881062" y="2121694"/>
                </a:lnTo>
                <a:lnTo>
                  <a:pt x="888206" y="2024062"/>
                </a:lnTo>
                <a:lnTo>
                  <a:pt x="633412" y="2028825"/>
                </a:lnTo>
                <a:cubicBezTo>
                  <a:pt x="631825" y="2239963"/>
                  <a:pt x="632618" y="2451100"/>
                  <a:pt x="631031" y="2662238"/>
                </a:cubicBezTo>
                <a:lnTo>
                  <a:pt x="4762" y="2655095"/>
                </a:lnTo>
                <a:lnTo>
                  <a:pt x="0" y="2462213"/>
                </a:lnTo>
                <a:cubicBezTo>
                  <a:pt x="14287" y="2463800"/>
                  <a:pt x="11509" y="2466181"/>
                  <a:pt x="42862" y="2466975"/>
                </a:cubicBezTo>
                <a:cubicBezTo>
                  <a:pt x="74215" y="2467769"/>
                  <a:pt x="139700" y="2466975"/>
                  <a:pt x="188119" y="2466975"/>
                </a:cubicBezTo>
                <a:cubicBezTo>
                  <a:pt x="185738" y="2054225"/>
                  <a:pt x="183356" y="1641475"/>
                  <a:pt x="180975" y="1228725"/>
                </a:cubicBezTo>
                <a:lnTo>
                  <a:pt x="54768" y="1231106"/>
                </a:lnTo>
                <a:cubicBezTo>
                  <a:pt x="53181" y="824706"/>
                  <a:pt x="49212" y="406400"/>
                  <a:pt x="47625" y="0"/>
                </a:cubicBezTo>
                <a:close/>
              </a:path>
            </a:pathLst>
          </a:custGeom>
          <a:solidFill>
            <a:srgbClr val="92D05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6534945" y="737394"/>
            <a:ext cx="184944" cy="1181100"/>
          </a:xfrm>
          <a:custGeom>
            <a:avLst/>
            <a:gdLst>
              <a:gd name="connsiteX0" fmla="*/ 0 w 187325"/>
              <a:gd name="connsiteY0" fmla="*/ 0 h 1171575"/>
              <a:gd name="connsiteX1" fmla="*/ 184150 w 187325"/>
              <a:gd name="connsiteY1" fmla="*/ 0 h 1171575"/>
              <a:gd name="connsiteX2" fmla="*/ 187325 w 187325"/>
              <a:gd name="connsiteY2" fmla="*/ 1171575 h 1171575"/>
              <a:gd name="connsiteX3" fmla="*/ 0 w 187325"/>
              <a:gd name="connsiteY3" fmla="*/ 1165225 h 1171575"/>
              <a:gd name="connsiteX4" fmla="*/ 0 w 187325"/>
              <a:gd name="connsiteY4" fmla="*/ 0 h 1171575"/>
              <a:gd name="connsiteX0" fmla="*/ 0 w 191418"/>
              <a:gd name="connsiteY0" fmla="*/ 2381 h 1173956"/>
              <a:gd name="connsiteX1" fmla="*/ 191294 w 191418"/>
              <a:gd name="connsiteY1" fmla="*/ 0 h 1173956"/>
              <a:gd name="connsiteX2" fmla="*/ 187325 w 191418"/>
              <a:gd name="connsiteY2" fmla="*/ 1173956 h 1173956"/>
              <a:gd name="connsiteX3" fmla="*/ 0 w 191418"/>
              <a:gd name="connsiteY3" fmla="*/ 1167606 h 1173956"/>
              <a:gd name="connsiteX4" fmla="*/ 0 w 191418"/>
              <a:gd name="connsiteY4" fmla="*/ 2381 h 1173956"/>
              <a:gd name="connsiteX0" fmla="*/ 9525 w 191418"/>
              <a:gd name="connsiteY0" fmla="*/ 7143 h 1173956"/>
              <a:gd name="connsiteX1" fmla="*/ 191294 w 191418"/>
              <a:gd name="connsiteY1" fmla="*/ 0 h 1173956"/>
              <a:gd name="connsiteX2" fmla="*/ 187325 w 191418"/>
              <a:gd name="connsiteY2" fmla="*/ 1173956 h 1173956"/>
              <a:gd name="connsiteX3" fmla="*/ 0 w 191418"/>
              <a:gd name="connsiteY3" fmla="*/ 1167606 h 1173956"/>
              <a:gd name="connsiteX4" fmla="*/ 9525 w 191418"/>
              <a:gd name="connsiteY4" fmla="*/ 7143 h 1173956"/>
              <a:gd name="connsiteX0" fmla="*/ 2381 w 184274"/>
              <a:gd name="connsiteY0" fmla="*/ 7143 h 1179512"/>
              <a:gd name="connsiteX1" fmla="*/ 184150 w 184274"/>
              <a:gd name="connsiteY1" fmla="*/ 0 h 1179512"/>
              <a:gd name="connsiteX2" fmla="*/ 180181 w 184274"/>
              <a:gd name="connsiteY2" fmla="*/ 1173956 h 1179512"/>
              <a:gd name="connsiteX3" fmla="*/ 0 w 184274"/>
              <a:gd name="connsiteY3" fmla="*/ 1179512 h 1179512"/>
              <a:gd name="connsiteX4" fmla="*/ 2381 w 184274"/>
              <a:gd name="connsiteY4" fmla="*/ 7143 h 1179512"/>
              <a:gd name="connsiteX0" fmla="*/ 2381 w 184944"/>
              <a:gd name="connsiteY0" fmla="*/ 7143 h 1181100"/>
              <a:gd name="connsiteX1" fmla="*/ 184150 w 184944"/>
              <a:gd name="connsiteY1" fmla="*/ 0 h 1181100"/>
              <a:gd name="connsiteX2" fmla="*/ 184944 w 184944"/>
              <a:gd name="connsiteY2" fmla="*/ 1181100 h 1181100"/>
              <a:gd name="connsiteX3" fmla="*/ 0 w 184944"/>
              <a:gd name="connsiteY3" fmla="*/ 1179512 h 1181100"/>
              <a:gd name="connsiteX4" fmla="*/ 2381 w 184944"/>
              <a:gd name="connsiteY4" fmla="*/ 7143 h 1181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944" h="1181100">
                <a:moveTo>
                  <a:pt x="2381" y="7143"/>
                </a:moveTo>
                <a:lnTo>
                  <a:pt x="184150" y="0"/>
                </a:lnTo>
                <a:cubicBezTo>
                  <a:pt x="185208" y="390525"/>
                  <a:pt x="183886" y="790575"/>
                  <a:pt x="184944" y="1181100"/>
                </a:cubicBezTo>
                <a:lnTo>
                  <a:pt x="0" y="1179512"/>
                </a:lnTo>
                <a:cubicBezTo>
                  <a:pt x="794" y="788722"/>
                  <a:pt x="1587" y="397933"/>
                  <a:pt x="2381" y="7143"/>
                </a:cubicBezTo>
                <a:close/>
              </a:path>
            </a:pathLst>
          </a:custGeom>
          <a:solidFill>
            <a:srgbClr val="92D05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>
            <a:off x="5002933" y="1961359"/>
            <a:ext cx="829134" cy="438150"/>
          </a:xfrm>
          <a:custGeom>
            <a:avLst/>
            <a:gdLst>
              <a:gd name="connsiteX0" fmla="*/ 0 w 854869"/>
              <a:gd name="connsiteY0" fmla="*/ 366712 h 371475"/>
              <a:gd name="connsiteX1" fmla="*/ 854869 w 854869"/>
              <a:gd name="connsiteY1" fmla="*/ 371475 h 371475"/>
              <a:gd name="connsiteX2" fmla="*/ 847725 w 854869"/>
              <a:gd name="connsiteY2" fmla="*/ 0 h 371475"/>
              <a:gd name="connsiteX3" fmla="*/ 4762 w 854869"/>
              <a:gd name="connsiteY3" fmla="*/ 16669 h 371475"/>
              <a:gd name="connsiteX4" fmla="*/ 0 w 854869"/>
              <a:gd name="connsiteY4" fmla="*/ 366712 h 371475"/>
              <a:gd name="connsiteX0" fmla="*/ 0 w 847725"/>
              <a:gd name="connsiteY0" fmla="*/ 366712 h 471488"/>
              <a:gd name="connsiteX1" fmla="*/ 845344 w 847725"/>
              <a:gd name="connsiteY1" fmla="*/ 471488 h 471488"/>
              <a:gd name="connsiteX2" fmla="*/ 847725 w 847725"/>
              <a:gd name="connsiteY2" fmla="*/ 0 h 471488"/>
              <a:gd name="connsiteX3" fmla="*/ 4762 w 847725"/>
              <a:gd name="connsiteY3" fmla="*/ 16669 h 471488"/>
              <a:gd name="connsiteX4" fmla="*/ 0 w 847725"/>
              <a:gd name="connsiteY4" fmla="*/ 366712 h 471488"/>
              <a:gd name="connsiteX0" fmla="*/ 0 w 847725"/>
              <a:gd name="connsiteY0" fmla="*/ 457199 h 471488"/>
              <a:gd name="connsiteX1" fmla="*/ 845344 w 847725"/>
              <a:gd name="connsiteY1" fmla="*/ 471488 h 471488"/>
              <a:gd name="connsiteX2" fmla="*/ 847725 w 847725"/>
              <a:gd name="connsiteY2" fmla="*/ 0 h 471488"/>
              <a:gd name="connsiteX3" fmla="*/ 4762 w 847725"/>
              <a:gd name="connsiteY3" fmla="*/ 16669 h 471488"/>
              <a:gd name="connsiteX4" fmla="*/ 0 w 847725"/>
              <a:gd name="connsiteY4" fmla="*/ 457199 h 471488"/>
              <a:gd name="connsiteX0" fmla="*/ 459 w 848184"/>
              <a:gd name="connsiteY0" fmla="*/ 457199 h 471488"/>
              <a:gd name="connsiteX1" fmla="*/ 845803 w 848184"/>
              <a:gd name="connsiteY1" fmla="*/ 471488 h 471488"/>
              <a:gd name="connsiteX2" fmla="*/ 848184 w 848184"/>
              <a:gd name="connsiteY2" fmla="*/ 0 h 471488"/>
              <a:gd name="connsiteX3" fmla="*/ 458 w 848184"/>
              <a:gd name="connsiteY3" fmla="*/ 50007 h 471488"/>
              <a:gd name="connsiteX4" fmla="*/ 459 w 848184"/>
              <a:gd name="connsiteY4" fmla="*/ 457199 h 471488"/>
              <a:gd name="connsiteX0" fmla="*/ 459 w 845828"/>
              <a:gd name="connsiteY0" fmla="*/ 414336 h 428625"/>
              <a:gd name="connsiteX1" fmla="*/ 845803 w 845828"/>
              <a:gd name="connsiteY1" fmla="*/ 428625 h 428625"/>
              <a:gd name="connsiteX2" fmla="*/ 829134 w 845828"/>
              <a:gd name="connsiteY2" fmla="*/ 0 h 428625"/>
              <a:gd name="connsiteX3" fmla="*/ 458 w 845828"/>
              <a:gd name="connsiteY3" fmla="*/ 7144 h 428625"/>
              <a:gd name="connsiteX4" fmla="*/ 459 w 845828"/>
              <a:gd name="connsiteY4" fmla="*/ 414336 h 428625"/>
              <a:gd name="connsiteX0" fmla="*/ 459 w 829134"/>
              <a:gd name="connsiteY0" fmla="*/ 414336 h 438150"/>
              <a:gd name="connsiteX1" fmla="*/ 826753 w 829134"/>
              <a:gd name="connsiteY1" fmla="*/ 438150 h 438150"/>
              <a:gd name="connsiteX2" fmla="*/ 829134 w 829134"/>
              <a:gd name="connsiteY2" fmla="*/ 0 h 438150"/>
              <a:gd name="connsiteX3" fmla="*/ 458 w 829134"/>
              <a:gd name="connsiteY3" fmla="*/ 7144 h 438150"/>
              <a:gd name="connsiteX4" fmla="*/ 459 w 829134"/>
              <a:gd name="connsiteY4" fmla="*/ 414336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9134" h="438150">
                <a:moveTo>
                  <a:pt x="459" y="414336"/>
                </a:moveTo>
                <a:lnTo>
                  <a:pt x="826753" y="438150"/>
                </a:lnTo>
                <a:cubicBezTo>
                  <a:pt x="827547" y="280987"/>
                  <a:pt x="828340" y="157163"/>
                  <a:pt x="829134" y="0"/>
                </a:cubicBezTo>
                <a:lnTo>
                  <a:pt x="458" y="7144"/>
                </a:lnTo>
                <a:cubicBezTo>
                  <a:pt x="-1129" y="123825"/>
                  <a:pt x="2046" y="297655"/>
                  <a:pt x="459" y="414336"/>
                </a:cubicBezTo>
                <a:close/>
              </a:path>
            </a:pathLst>
          </a:custGeom>
          <a:solidFill>
            <a:srgbClr val="00B05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>
            <a:off x="5511163" y="2496032"/>
            <a:ext cx="283034" cy="431006"/>
          </a:xfrm>
          <a:custGeom>
            <a:avLst/>
            <a:gdLst>
              <a:gd name="connsiteX0" fmla="*/ 0 w 854869"/>
              <a:gd name="connsiteY0" fmla="*/ 366712 h 371475"/>
              <a:gd name="connsiteX1" fmla="*/ 854869 w 854869"/>
              <a:gd name="connsiteY1" fmla="*/ 371475 h 371475"/>
              <a:gd name="connsiteX2" fmla="*/ 847725 w 854869"/>
              <a:gd name="connsiteY2" fmla="*/ 0 h 371475"/>
              <a:gd name="connsiteX3" fmla="*/ 4762 w 854869"/>
              <a:gd name="connsiteY3" fmla="*/ 16669 h 371475"/>
              <a:gd name="connsiteX4" fmla="*/ 0 w 854869"/>
              <a:gd name="connsiteY4" fmla="*/ 366712 h 371475"/>
              <a:gd name="connsiteX0" fmla="*/ 0 w 847725"/>
              <a:gd name="connsiteY0" fmla="*/ 366712 h 471488"/>
              <a:gd name="connsiteX1" fmla="*/ 845344 w 847725"/>
              <a:gd name="connsiteY1" fmla="*/ 471488 h 471488"/>
              <a:gd name="connsiteX2" fmla="*/ 847725 w 847725"/>
              <a:gd name="connsiteY2" fmla="*/ 0 h 471488"/>
              <a:gd name="connsiteX3" fmla="*/ 4762 w 847725"/>
              <a:gd name="connsiteY3" fmla="*/ 16669 h 471488"/>
              <a:gd name="connsiteX4" fmla="*/ 0 w 847725"/>
              <a:gd name="connsiteY4" fmla="*/ 366712 h 471488"/>
              <a:gd name="connsiteX0" fmla="*/ 0 w 847725"/>
              <a:gd name="connsiteY0" fmla="*/ 457199 h 471488"/>
              <a:gd name="connsiteX1" fmla="*/ 845344 w 847725"/>
              <a:gd name="connsiteY1" fmla="*/ 471488 h 471488"/>
              <a:gd name="connsiteX2" fmla="*/ 847725 w 847725"/>
              <a:gd name="connsiteY2" fmla="*/ 0 h 471488"/>
              <a:gd name="connsiteX3" fmla="*/ 4762 w 847725"/>
              <a:gd name="connsiteY3" fmla="*/ 16669 h 471488"/>
              <a:gd name="connsiteX4" fmla="*/ 0 w 847725"/>
              <a:gd name="connsiteY4" fmla="*/ 457199 h 471488"/>
              <a:gd name="connsiteX0" fmla="*/ 459 w 848184"/>
              <a:gd name="connsiteY0" fmla="*/ 457199 h 471488"/>
              <a:gd name="connsiteX1" fmla="*/ 845803 w 848184"/>
              <a:gd name="connsiteY1" fmla="*/ 471488 h 471488"/>
              <a:gd name="connsiteX2" fmla="*/ 848184 w 848184"/>
              <a:gd name="connsiteY2" fmla="*/ 0 h 471488"/>
              <a:gd name="connsiteX3" fmla="*/ 458 w 848184"/>
              <a:gd name="connsiteY3" fmla="*/ 50007 h 471488"/>
              <a:gd name="connsiteX4" fmla="*/ 459 w 848184"/>
              <a:gd name="connsiteY4" fmla="*/ 457199 h 471488"/>
              <a:gd name="connsiteX0" fmla="*/ 459 w 845828"/>
              <a:gd name="connsiteY0" fmla="*/ 414336 h 428625"/>
              <a:gd name="connsiteX1" fmla="*/ 845803 w 845828"/>
              <a:gd name="connsiteY1" fmla="*/ 428625 h 428625"/>
              <a:gd name="connsiteX2" fmla="*/ 829134 w 845828"/>
              <a:gd name="connsiteY2" fmla="*/ 0 h 428625"/>
              <a:gd name="connsiteX3" fmla="*/ 458 w 845828"/>
              <a:gd name="connsiteY3" fmla="*/ 7144 h 428625"/>
              <a:gd name="connsiteX4" fmla="*/ 459 w 845828"/>
              <a:gd name="connsiteY4" fmla="*/ 414336 h 428625"/>
              <a:gd name="connsiteX0" fmla="*/ 459 w 829134"/>
              <a:gd name="connsiteY0" fmla="*/ 414336 h 438150"/>
              <a:gd name="connsiteX1" fmla="*/ 826753 w 829134"/>
              <a:gd name="connsiteY1" fmla="*/ 438150 h 438150"/>
              <a:gd name="connsiteX2" fmla="*/ 829134 w 829134"/>
              <a:gd name="connsiteY2" fmla="*/ 0 h 438150"/>
              <a:gd name="connsiteX3" fmla="*/ 458 w 829134"/>
              <a:gd name="connsiteY3" fmla="*/ 7144 h 438150"/>
              <a:gd name="connsiteX4" fmla="*/ 459 w 829134"/>
              <a:gd name="connsiteY4" fmla="*/ 414336 h 438150"/>
              <a:gd name="connsiteX0" fmla="*/ 54008 w 882683"/>
              <a:gd name="connsiteY0" fmla="*/ 438942 h 462756"/>
              <a:gd name="connsiteX1" fmla="*/ 880302 w 882683"/>
              <a:gd name="connsiteY1" fmla="*/ 462756 h 462756"/>
              <a:gd name="connsiteX2" fmla="*/ 882683 w 882683"/>
              <a:gd name="connsiteY2" fmla="*/ 24606 h 462756"/>
              <a:gd name="connsiteX3" fmla="*/ 32 w 882683"/>
              <a:gd name="connsiteY3" fmla="*/ 0 h 462756"/>
              <a:gd name="connsiteX4" fmla="*/ 54008 w 882683"/>
              <a:gd name="connsiteY4" fmla="*/ 438942 h 462756"/>
              <a:gd name="connsiteX0" fmla="*/ 459 w 883109"/>
              <a:gd name="connsiteY0" fmla="*/ 426242 h 462756"/>
              <a:gd name="connsiteX1" fmla="*/ 880728 w 883109"/>
              <a:gd name="connsiteY1" fmla="*/ 462756 h 462756"/>
              <a:gd name="connsiteX2" fmla="*/ 883109 w 883109"/>
              <a:gd name="connsiteY2" fmla="*/ 24606 h 462756"/>
              <a:gd name="connsiteX3" fmla="*/ 458 w 883109"/>
              <a:gd name="connsiteY3" fmla="*/ 0 h 462756"/>
              <a:gd name="connsiteX4" fmla="*/ 459 w 883109"/>
              <a:gd name="connsiteY4" fmla="*/ 426242 h 462756"/>
              <a:gd name="connsiteX0" fmla="*/ 459 w 883109"/>
              <a:gd name="connsiteY0" fmla="*/ 426242 h 431006"/>
              <a:gd name="connsiteX1" fmla="*/ 280653 w 883109"/>
              <a:gd name="connsiteY1" fmla="*/ 431006 h 431006"/>
              <a:gd name="connsiteX2" fmla="*/ 883109 w 883109"/>
              <a:gd name="connsiteY2" fmla="*/ 24606 h 431006"/>
              <a:gd name="connsiteX3" fmla="*/ 458 w 883109"/>
              <a:gd name="connsiteY3" fmla="*/ 0 h 431006"/>
              <a:gd name="connsiteX4" fmla="*/ 459 w 883109"/>
              <a:gd name="connsiteY4" fmla="*/ 426242 h 431006"/>
              <a:gd name="connsiteX0" fmla="*/ 459 w 283034"/>
              <a:gd name="connsiteY0" fmla="*/ 426242 h 431006"/>
              <a:gd name="connsiteX1" fmla="*/ 280653 w 283034"/>
              <a:gd name="connsiteY1" fmla="*/ 431006 h 431006"/>
              <a:gd name="connsiteX2" fmla="*/ 283034 w 283034"/>
              <a:gd name="connsiteY2" fmla="*/ 15081 h 431006"/>
              <a:gd name="connsiteX3" fmla="*/ 458 w 283034"/>
              <a:gd name="connsiteY3" fmla="*/ 0 h 431006"/>
              <a:gd name="connsiteX4" fmla="*/ 459 w 283034"/>
              <a:gd name="connsiteY4" fmla="*/ 426242 h 431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034" h="431006">
                <a:moveTo>
                  <a:pt x="459" y="426242"/>
                </a:moveTo>
                <a:lnTo>
                  <a:pt x="280653" y="431006"/>
                </a:lnTo>
                <a:cubicBezTo>
                  <a:pt x="281447" y="273843"/>
                  <a:pt x="282240" y="172244"/>
                  <a:pt x="283034" y="15081"/>
                </a:cubicBezTo>
                <a:lnTo>
                  <a:pt x="458" y="0"/>
                </a:lnTo>
                <a:cubicBezTo>
                  <a:pt x="-1129" y="116681"/>
                  <a:pt x="2046" y="309561"/>
                  <a:pt x="459" y="426242"/>
                </a:cubicBezTo>
                <a:close/>
              </a:path>
            </a:pathLst>
          </a:custGeom>
          <a:solidFill>
            <a:srgbClr val="00B05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461895" y="3119625"/>
            <a:ext cx="393378" cy="168970"/>
          </a:xfrm>
          <a:custGeom>
            <a:avLst/>
            <a:gdLst>
              <a:gd name="connsiteX0" fmla="*/ 0 w 360040"/>
              <a:gd name="connsiteY0" fmla="*/ 0 h 130870"/>
              <a:gd name="connsiteX1" fmla="*/ 360040 w 360040"/>
              <a:gd name="connsiteY1" fmla="*/ 0 h 130870"/>
              <a:gd name="connsiteX2" fmla="*/ 360040 w 360040"/>
              <a:gd name="connsiteY2" fmla="*/ 130870 h 130870"/>
              <a:gd name="connsiteX3" fmla="*/ 0 w 360040"/>
              <a:gd name="connsiteY3" fmla="*/ 130870 h 130870"/>
              <a:gd name="connsiteX4" fmla="*/ 0 w 360040"/>
              <a:gd name="connsiteY4" fmla="*/ 0 h 130870"/>
              <a:gd name="connsiteX0" fmla="*/ 4763 w 364803"/>
              <a:gd name="connsiteY0" fmla="*/ 0 h 166589"/>
              <a:gd name="connsiteX1" fmla="*/ 364803 w 364803"/>
              <a:gd name="connsiteY1" fmla="*/ 0 h 166589"/>
              <a:gd name="connsiteX2" fmla="*/ 364803 w 364803"/>
              <a:gd name="connsiteY2" fmla="*/ 130870 h 166589"/>
              <a:gd name="connsiteX3" fmla="*/ 0 w 364803"/>
              <a:gd name="connsiteY3" fmla="*/ 166589 h 166589"/>
              <a:gd name="connsiteX4" fmla="*/ 4763 w 364803"/>
              <a:gd name="connsiteY4" fmla="*/ 0 h 166589"/>
              <a:gd name="connsiteX0" fmla="*/ 4763 w 393378"/>
              <a:gd name="connsiteY0" fmla="*/ 0 h 168970"/>
              <a:gd name="connsiteX1" fmla="*/ 364803 w 393378"/>
              <a:gd name="connsiteY1" fmla="*/ 0 h 168970"/>
              <a:gd name="connsiteX2" fmla="*/ 393378 w 393378"/>
              <a:gd name="connsiteY2" fmla="*/ 168970 h 168970"/>
              <a:gd name="connsiteX3" fmla="*/ 0 w 393378"/>
              <a:gd name="connsiteY3" fmla="*/ 166589 h 168970"/>
              <a:gd name="connsiteX4" fmla="*/ 4763 w 393378"/>
              <a:gd name="connsiteY4" fmla="*/ 0 h 168970"/>
              <a:gd name="connsiteX0" fmla="*/ 4763 w 393378"/>
              <a:gd name="connsiteY0" fmla="*/ 0 h 168970"/>
              <a:gd name="connsiteX1" fmla="*/ 388615 w 393378"/>
              <a:gd name="connsiteY1" fmla="*/ 0 h 168970"/>
              <a:gd name="connsiteX2" fmla="*/ 393378 w 393378"/>
              <a:gd name="connsiteY2" fmla="*/ 168970 h 168970"/>
              <a:gd name="connsiteX3" fmla="*/ 0 w 393378"/>
              <a:gd name="connsiteY3" fmla="*/ 166589 h 168970"/>
              <a:gd name="connsiteX4" fmla="*/ 4763 w 393378"/>
              <a:gd name="connsiteY4" fmla="*/ 0 h 16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378" h="168970">
                <a:moveTo>
                  <a:pt x="4763" y="0"/>
                </a:moveTo>
                <a:lnTo>
                  <a:pt x="388615" y="0"/>
                </a:lnTo>
                <a:lnTo>
                  <a:pt x="393378" y="168970"/>
                </a:lnTo>
                <a:lnTo>
                  <a:pt x="0" y="166589"/>
                </a:lnTo>
                <a:lnTo>
                  <a:pt x="4763" y="0"/>
                </a:lnTo>
                <a:close/>
              </a:path>
            </a:pathLst>
          </a:custGeom>
          <a:solidFill>
            <a:srgbClr val="00B05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1"/>
          <p:cNvSpPr/>
          <p:nvPr/>
        </p:nvSpPr>
        <p:spPr>
          <a:xfrm>
            <a:off x="4461895" y="3440995"/>
            <a:ext cx="393378" cy="168970"/>
          </a:xfrm>
          <a:custGeom>
            <a:avLst/>
            <a:gdLst>
              <a:gd name="connsiteX0" fmla="*/ 0 w 360040"/>
              <a:gd name="connsiteY0" fmla="*/ 0 h 130870"/>
              <a:gd name="connsiteX1" fmla="*/ 360040 w 360040"/>
              <a:gd name="connsiteY1" fmla="*/ 0 h 130870"/>
              <a:gd name="connsiteX2" fmla="*/ 360040 w 360040"/>
              <a:gd name="connsiteY2" fmla="*/ 130870 h 130870"/>
              <a:gd name="connsiteX3" fmla="*/ 0 w 360040"/>
              <a:gd name="connsiteY3" fmla="*/ 130870 h 130870"/>
              <a:gd name="connsiteX4" fmla="*/ 0 w 360040"/>
              <a:gd name="connsiteY4" fmla="*/ 0 h 130870"/>
              <a:gd name="connsiteX0" fmla="*/ 4763 w 364803"/>
              <a:gd name="connsiteY0" fmla="*/ 0 h 166589"/>
              <a:gd name="connsiteX1" fmla="*/ 364803 w 364803"/>
              <a:gd name="connsiteY1" fmla="*/ 0 h 166589"/>
              <a:gd name="connsiteX2" fmla="*/ 364803 w 364803"/>
              <a:gd name="connsiteY2" fmla="*/ 130870 h 166589"/>
              <a:gd name="connsiteX3" fmla="*/ 0 w 364803"/>
              <a:gd name="connsiteY3" fmla="*/ 166589 h 166589"/>
              <a:gd name="connsiteX4" fmla="*/ 4763 w 364803"/>
              <a:gd name="connsiteY4" fmla="*/ 0 h 166589"/>
              <a:gd name="connsiteX0" fmla="*/ 4763 w 393378"/>
              <a:gd name="connsiteY0" fmla="*/ 0 h 168970"/>
              <a:gd name="connsiteX1" fmla="*/ 364803 w 393378"/>
              <a:gd name="connsiteY1" fmla="*/ 0 h 168970"/>
              <a:gd name="connsiteX2" fmla="*/ 393378 w 393378"/>
              <a:gd name="connsiteY2" fmla="*/ 168970 h 168970"/>
              <a:gd name="connsiteX3" fmla="*/ 0 w 393378"/>
              <a:gd name="connsiteY3" fmla="*/ 166589 h 168970"/>
              <a:gd name="connsiteX4" fmla="*/ 4763 w 393378"/>
              <a:gd name="connsiteY4" fmla="*/ 0 h 168970"/>
              <a:gd name="connsiteX0" fmla="*/ 4763 w 393378"/>
              <a:gd name="connsiteY0" fmla="*/ 0 h 168970"/>
              <a:gd name="connsiteX1" fmla="*/ 388615 w 393378"/>
              <a:gd name="connsiteY1" fmla="*/ 0 h 168970"/>
              <a:gd name="connsiteX2" fmla="*/ 393378 w 393378"/>
              <a:gd name="connsiteY2" fmla="*/ 168970 h 168970"/>
              <a:gd name="connsiteX3" fmla="*/ 0 w 393378"/>
              <a:gd name="connsiteY3" fmla="*/ 166589 h 168970"/>
              <a:gd name="connsiteX4" fmla="*/ 4763 w 393378"/>
              <a:gd name="connsiteY4" fmla="*/ 0 h 16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378" h="168970">
                <a:moveTo>
                  <a:pt x="4763" y="0"/>
                </a:moveTo>
                <a:lnTo>
                  <a:pt x="388615" y="0"/>
                </a:lnTo>
                <a:lnTo>
                  <a:pt x="393378" y="168970"/>
                </a:lnTo>
                <a:lnTo>
                  <a:pt x="0" y="166589"/>
                </a:lnTo>
                <a:lnTo>
                  <a:pt x="4763" y="0"/>
                </a:lnTo>
                <a:close/>
              </a:path>
            </a:pathLst>
          </a:custGeom>
          <a:solidFill>
            <a:srgbClr val="00B05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1"/>
          <p:cNvSpPr/>
          <p:nvPr/>
        </p:nvSpPr>
        <p:spPr>
          <a:xfrm>
            <a:off x="4367645" y="3783236"/>
            <a:ext cx="196689" cy="653876"/>
          </a:xfrm>
          <a:custGeom>
            <a:avLst/>
            <a:gdLst>
              <a:gd name="connsiteX0" fmla="*/ 0 w 360040"/>
              <a:gd name="connsiteY0" fmla="*/ 0 h 130870"/>
              <a:gd name="connsiteX1" fmla="*/ 360040 w 360040"/>
              <a:gd name="connsiteY1" fmla="*/ 0 h 130870"/>
              <a:gd name="connsiteX2" fmla="*/ 360040 w 360040"/>
              <a:gd name="connsiteY2" fmla="*/ 130870 h 130870"/>
              <a:gd name="connsiteX3" fmla="*/ 0 w 360040"/>
              <a:gd name="connsiteY3" fmla="*/ 130870 h 130870"/>
              <a:gd name="connsiteX4" fmla="*/ 0 w 360040"/>
              <a:gd name="connsiteY4" fmla="*/ 0 h 130870"/>
              <a:gd name="connsiteX0" fmla="*/ 4763 w 364803"/>
              <a:gd name="connsiteY0" fmla="*/ 0 h 166589"/>
              <a:gd name="connsiteX1" fmla="*/ 364803 w 364803"/>
              <a:gd name="connsiteY1" fmla="*/ 0 h 166589"/>
              <a:gd name="connsiteX2" fmla="*/ 364803 w 364803"/>
              <a:gd name="connsiteY2" fmla="*/ 130870 h 166589"/>
              <a:gd name="connsiteX3" fmla="*/ 0 w 364803"/>
              <a:gd name="connsiteY3" fmla="*/ 166589 h 166589"/>
              <a:gd name="connsiteX4" fmla="*/ 4763 w 364803"/>
              <a:gd name="connsiteY4" fmla="*/ 0 h 166589"/>
              <a:gd name="connsiteX0" fmla="*/ 4763 w 393378"/>
              <a:gd name="connsiteY0" fmla="*/ 0 h 168970"/>
              <a:gd name="connsiteX1" fmla="*/ 364803 w 393378"/>
              <a:gd name="connsiteY1" fmla="*/ 0 h 168970"/>
              <a:gd name="connsiteX2" fmla="*/ 393378 w 393378"/>
              <a:gd name="connsiteY2" fmla="*/ 168970 h 168970"/>
              <a:gd name="connsiteX3" fmla="*/ 0 w 393378"/>
              <a:gd name="connsiteY3" fmla="*/ 166589 h 168970"/>
              <a:gd name="connsiteX4" fmla="*/ 4763 w 393378"/>
              <a:gd name="connsiteY4" fmla="*/ 0 h 168970"/>
              <a:gd name="connsiteX0" fmla="*/ 4763 w 393378"/>
              <a:gd name="connsiteY0" fmla="*/ 0 h 168970"/>
              <a:gd name="connsiteX1" fmla="*/ 388615 w 393378"/>
              <a:gd name="connsiteY1" fmla="*/ 0 h 168970"/>
              <a:gd name="connsiteX2" fmla="*/ 393378 w 393378"/>
              <a:gd name="connsiteY2" fmla="*/ 168970 h 168970"/>
              <a:gd name="connsiteX3" fmla="*/ 0 w 393378"/>
              <a:gd name="connsiteY3" fmla="*/ 166589 h 168970"/>
              <a:gd name="connsiteX4" fmla="*/ 4763 w 393378"/>
              <a:gd name="connsiteY4" fmla="*/ 0 h 168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3378" h="168970">
                <a:moveTo>
                  <a:pt x="4763" y="0"/>
                </a:moveTo>
                <a:lnTo>
                  <a:pt x="388615" y="0"/>
                </a:lnTo>
                <a:lnTo>
                  <a:pt x="393378" y="168970"/>
                </a:lnTo>
                <a:lnTo>
                  <a:pt x="0" y="166589"/>
                </a:lnTo>
                <a:lnTo>
                  <a:pt x="4763" y="0"/>
                </a:lnTo>
                <a:close/>
              </a:path>
            </a:pathLst>
          </a:custGeom>
          <a:solidFill>
            <a:srgbClr val="00B05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3" grpId="0" animBg="1"/>
      <p:bldP spid="10" grpId="0" animBg="1"/>
      <p:bldP spid="5" grpId="0" animBg="1"/>
      <p:bldP spid="9" grpId="0" animBg="1"/>
      <p:bldP spid="11" grpId="0" animBg="1"/>
      <p:bldP spid="14" grpId="0" animBg="1"/>
      <p:bldP spid="15" grpId="0" animBg="1"/>
      <p:bldP spid="12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932517" y="5453960"/>
            <a:ext cx="1068032" cy="1203140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1200" dirty="0" err="1" smtClean="0"/>
              <a:t>Techn</a:t>
            </a:r>
            <a:r>
              <a:rPr lang="en-US" sz="1200" dirty="0" smtClean="0"/>
              <a:t>. Room</a:t>
            </a:r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2050" name="Picture 2" descr="\\cern.ch\dfs\Users\a\apolato\Documents\Andrea Polato\CV_UTILS\PICS\B_179_MEDICIS VENTIL 3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2" t="16283" r="20245" b="10910"/>
          <a:stretch/>
        </p:blipFill>
        <p:spPr bwMode="auto">
          <a:xfrm>
            <a:off x="179512" y="836711"/>
            <a:ext cx="6120680" cy="3752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649415" y="980728"/>
            <a:ext cx="2141323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800" dirty="0" smtClean="0"/>
              <a:t>Ventilation Technical Room</a:t>
            </a:r>
          </a:p>
          <a:p>
            <a:pPr marL="0" indent="0">
              <a:buNone/>
            </a:pPr>
            <a:endParaRPr lang="en-US" sz="1800" dirty="0" smtClean="0"/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3136197" y="1268760"/>
            <a:ext cx="3513218" cy="1656184"/>
          </a:xfrm>
          <a:prstGeom prst="straightConnector1">
            <a:avLst/>
          </a:prstGeom>
          <a:ln w="41275">
            <a:solidFill>
              <a:srgbClr val="FFE20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732240" y="5466220"/>
            <a:ext cx="1068032" cy="1203140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1200" dirty="0" smtClean="0"/>
              <a:t>Bldg. 170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2822357" y="5297549"/>
            <a:ext cx="1554056" cy="145379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1200" dirty="0" smtClean="0"/>
              <a:t>CLASS A LABORATORY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4386096" y="5290806"/>
            <a:ext cx="1554056" cy="1453794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1200" dirty="0" smtClean="0"/>
              <a:t>ISOLDE TUNNEL</a:t>
            </a:r>
            <a:endParaRPr lang="en-GB" sz="1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7094817" y="5921691"/>
            <a:ext cx="350916" cy="345920"/>
            <a:chOff x="5387201" y="4869160"/>
            <a:chExt cx="511336" cy="504056"/>
          </a:xfrm>
        </p:grpSpPr>
        <p:sp>
          <p:nvSpPr>
            <p:cNvPr id="37" name="Oval 36"/>
            <p:cNvSpPr/>
            <p:nvPr/>
          </p:nvSpPr>
          <p:spPr>
            <a:xfrm>
              <a:off x="5387201" y="4869160"/>
              <a:ext cx="511336" cy="5040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Isosceles Triangle 37"/>
            <p:cNvSpPr/>
            <p:nvPr/>
          </p:nvSpPr>
          <p:spPr>
            <a:xfrm rot="5400000">
              <a:off x="5520866" y="4941168"/>
              <a:ext cx="345432" cy="360041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5" name="Elbow Connector 14"/>
          <p:cNvCxnSpPr>
            <a:stCxn id="12" idx="0"/>
            <a:endCxn id="33" idx="2"/>
          </p:cNvCxnSpPr>
          <p:nvPr/>
        </p:nvCxnSpPr>
        <p:spPr>
          <a:xfrm rot="16200000" flipH="1" flipV="1">
            <a:off x="1995409" y="3925496"/>
            <a:ext cx="231924" cy="2976029"/>
          </a:xfrm>
          <a:prstGeom prst="bentConnector5">
            <a:avLst>
              <a:gd name="adj1" fmla="val -98567"/>
              <a:gd name="adj2" fmla="val 43864"/>
              <a:gd name="adj3" fmla="val 318309"/>
            </a:avLst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13" idx="0"/>
            <a:endCxn id="37" idx="2"/>
          </p:cNvCxnSpPr>
          <p:nvPr/>
        </p:nvCxnSpPr>
        <p:spPr>
          <a:xfrm rot="16200000" flipH="1">
            <a:off x="5727047" y="4726882"/>
            <a:ext cx="803845" cy="1931693"/>
          </a:xfrm>
          <a:prstGeom prst="bentConnector4">
            <a:avLst>
              <a:gd name="adj1" fmla="val -28438"/>
              <a:gd name="adj2" fmla="val 70113"/>
            </a:avLst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rapezoid 16"/>
          <p:cNvSpPr/>
          <p:nvPr/>
        </p:nvSpPr>
        <p:spPr>
          <a:xfrm>
            <a:off x="8348087" y="4702415"/>
            <a:ext cx="455639" cy="827058"/>
          </a:xfrm>
          <a:prstGeom prst="trapezoi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Elbow Connector 19"/>
          <p:cNvCxnSpPr>
            <a:stCxn id="37" idx="6"/>
            <a:endCxn id="17" idx="2"/>
          </p:cNvCxnSpPr>
          <p:nvPr/>
        </p:nvCxnSpPr>
        <p:spPr>
          <a:xfrm flipV="1">
            <a:off x="7445733" y="5529473"/>
            <a:ext cx="1130174" cy="565178"/>
          </a:xfrm>
          <a:prstGeom prst="bentConnector2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ight Arrow 20"/>
          <p:cNvSpPr/>
          <p:nvPr/>
        </p:nvSpPr>
        <p:spPr>
          <a:xfrm rot="16200000">
            <a:off x="8350318" y="5039406"/>
            <a:ext cx="451177" cy="20052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>
            <a:off x="8030580" y="5955268"/>
            <a:ext cx="451177" cy="100262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`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3396000" y="5297549"/>
            <a:ext cx="406770" cy="2098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25" name="Right Arrow 24"/>
          <p:cNvSpPr/>
          <p:nvPr/>
        </p:nvSpPr>
        <p:spPr>
          <a:xfrm rot="19017605">
            <a:off x="3116703" y="5479804"/>
            <a:ext cx="225589" cy="3182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25"/>
          <p:cNvSpPr/>
          <p:nvPr/>
        </p:nvSpPr>
        <p:spPr>
          <a:xfrm rot="16200000">
            <a:off x="3486591" y="5626353"/>
            <a:ext cx="225589" cy="3182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26"/>
          <p:cNvSpPr/>
          <p:nvPr/>
        </p:nvSpPr>
        <p:spPr>
          <a:xfrm rot="14221079">
            <a:off x="3815842" y="5513558"/>
            <a:ext cx="225589" cy="3182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962402" y="5291215"/>
            <a:ext cx="406770" cy="2098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29" name="Right Arrow 28"/>
          <p:cNvSpPr/>
          <p:nvPr/>
        </p:nvSpPr>
        <p:spPr>
          <a:xfrm rot="19017605">
            <a:off x="4683105" y="5473469"/>
            <a:ext cx="225589" cy="3182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ight Arrow 29"/>
          <p:cNvSpPr/>
          <p:nvPr/>
        </p:nvSpPr>
        <p:spPr>
          <a:xfrm rot="16200000">
            <a:off x="5052993" y="5620018"/>
            <a:ext cx="225589" cy="3182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 rot="14221079">
            <a:off x="5382244" y="5507223"/>
            <a:ext cx="225589" cy="31829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/>
          <p:cNvGrpSpPr/>
          <p:nvPr/>
        </p:nvGrpSpPr>
        <p:grpSpPr>
          <a:xfrm>
            <a:off x="1269932" y="5851486"/>
            <a:ext cx="350916" cy="345920"/>
            <a:chOff x="4001386" y="4919789"/>
            <a:chExt cx="511337" cy="504056"/>
          </a:xfrm>
        </p:grpSpPr>
        <p:sp>
          <p:nvSpPr>
            <p:cNvPr id="35" name="Oval 34"/>
            <p:cNvSpPr/>
            <p:nvPr/>
          </p:nvSpPr>
          <p:spPr>
            <a:xfrm rot="10800000">
              <a:off x="4001386" y="4919789"/>
              <a:ext cx="511337" cy="5040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Isosceles Triangle 35"/>
            <p:cNvSpPr/>
            <p:nvPr/>
          </p:nvSpPr>
          <p:spPr>
            <a:xfrm rot="16200000">
              <a:off x="4053532" y="4991795"/>
              <a:ext cx="345433" cy="360043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Trapezoid 32"/>
          <p:cNvSpPr/>
          <p:nvPr/>
        </p:nvSpPr>
        <p:spPr>
          <a:xfrm>
            <a:off x="395536" y="4702415"/>
            <a:ext cx="455639" cy="827058"/>
          </a:xfrm>
          <a:prstGeom prst="trapezoi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ight Arrow 33"/>
          <p:cNvSpPr/>
          <p:nvPr/>
        </p:nvSpPr>
        <p:spPr>
          <a:xfrm rot="16200000">
            <a:off x="397767" y="5039406"/>
            <a:ext cx="451177" cy="200523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6324782" y="1556792"/>
            <a:ext cx="2711714" cy="2952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9413" lvl="1"/>
            <a:r>
              <a:rPr lang="en-US" sz="1400" dirty="0" smtClean="0"/>
              <a:t>Dedicated stack for the release of the extraction into environment;</a:t>
            </a:r>
          </a:p>
          <a:p>
            <a:pPr marL="379413" lvl="1"/>
            <a:r>
              <a:rPr lang="en-US" sz="1400" dirty="0" smtClean="0"/>
              <a:t>Dedicated station to monitor the activity releases;</a:t>
            </a:r>
          </a:p>
          <a:p>
            <a:pPr marL="379413" lvl="1"/>
            <a:r>
              <a:rPr lang="en-US" sz="1400" dirty="0" smtClean="0"/>
              <a:t>No interferences with the tunnel extraction;</a:t>
            </a:r>
          </a:p>
          <a:p>
            <a:pPr marL="379413" lvl="1"/>
            <a:r>
              <a:rPr lang="en-US" sz="1400" dirty="0" smtClean="0"/>
              <a:t>No risk of unpredicted backflows in case of ventilation stops;</a:t>
            </a:r>
          </a:p>
          <a:p>
            <a:pPr marL="379413" lvl="1"/>
            <a:r>
              <a:rPr lang="en-US" sz="1400" b="1" dirty="0" smtClean="0"/>
              <a:t>Interface between Class A lab and Tunnel still present</a:t>
            </a:r>
          </a:p>
          <a:p>
            <a:pPr marL="379413" lvl="1"/>
            <a:endParaRPr lang="en-US" sz="1400" dirty="0" smtClean="0"/>
          </a:p>
          <a:p>
            <a:pPr marL="379413" lvl="1"/>
            <a:endParaRPr lang="en-US" sz="14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921691"/>
            <a:ext cx="223870" cy="224309"/>
          </a:xfrm>
          <a:prstGeom prst="rect">
            <a:avLst/>
          </a:prstGeom>
        </p:spPr>
      </p:pic>
      <p:sp>
        <p:nvSpPr>
          <p:cNvPr id="44" name="Content Placeholder 2"/>
          <p:cNvSpPr txBox="1">
            <a:spLocks/>
          </p:cNvSpPr>
          <p:nvPr/>
        </p:nvSpPr>
        <p:spPr>
          <a:xfrm>
            <a:off x="3059832" y="4588472"/>
            <a:ext cx="3240360" cy="361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Courtesy: V. Barozier</a:t>
            </a:r>
          </a:p>
        </p:txBody>
      </p:sp>
      <p:pic>
        <p:nvPicPr>
          <p:cNvPr id="45" name="Picture 4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1637665" cy="336867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46" name="Right Arrow 45"/>
          <p:cNvSpPr/>
          <p:nvPr/>
        </p:nvSpPr>
        <p:spPr>
          <a:xfrm>
            <a:off x="4085123" y="6273268"/>
            <a:ext cx="582579" cy="129462"/>
          </a:xfrm>
          <a:prstGeom prst="right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237" y="3588153"/>
            <a:ext cx="2295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434" y="2924944"/>
            <a:ext cx="22669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077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1" grpId="0" animBg="1"/>
      <p:bldP spid="12" grpId="0" animBg="1"/>
      <p:bldP spid="13" grpId="0" animBg="1"/>
      <p:bldP spid="17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44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27" name="Picture 3" descr="\\cern.ch\dfs\Users\a\apolato\Documents\Andrea Polato\CV_UTILS\PICS\B_179_EXT FAN REDUNDANC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" t="20156" r="10110" b="17500"/>
          <a:stretch/>
        </p:blipFill>
        <p:spPr bwMode="auto">
          <a:xfrm>
            <a:off x="5878" y="1230660"/>
            <a:ext cx="9036496" cy="516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Content Placeholder 2"/>
          <p:cNvSpPr txBox="1">
            <a:spLocks/>
          </p:cNvSpPr>
          <p:nvPr/>
        </p:nvSpPr>
        <p:spPr>
          <a:xfrm>
            <a:off x="2339752" y="764704"/>
            <a:ext cx="4464496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None/>
            </a:pPr>
            <a:r>
              <a:rPr lang="en-US" sz="1800" dirty="0" smtClean="0"/>
              <a:t>Redundant equipment</a:t>
            </a:r>
          </a:p>
        </p:txBody>
      </p:sp>
      <p:sp>
        <p:nvSpPr>
          <p:cNvPr id="2" name="Rectangle 1"/>
          <p:cNvSpPr/>
          <p:nvPr/>
        </p:nvSpPr>
        <p:spPr>
          <a:xfrm>
            <a:off x="1331640" y="1340768"/>
            <a:ext cx="5832649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1450343" y="4204154"/>
            <a:ext cx="5832649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Action Button: Back or Previous 52">
            <a:hlinkClick r:id="rId3" action="ppaction://hlinksldjump" highlightClick="1"/>
          </p:cNvPr>
          <p:cNvSpPr/>
          <p:nvPr/>
        </p:nvSpPr>
        <p:spPr>
          <a:xfrm>
            <a:off x="7740352" y="6165304"/>
            <a:ext cx="467544" cy="504056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49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2" grpId="0" animBg="1"/>
      <p:bldP spid="5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050" name="Picture 2" descr="\\cern.ch\dfs\Users\a\apolato\Documents\Andrea Polato\CV_UTILS\PICS\B_179_MEDICIS_VENT P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243782"/>
            <a:ext cx="9003236" cy="528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a\apolato\Documents\Andrea Polato\CV_UTILS\PICS\B_179_MEDICIS VENTIL 3d_0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2" t="10096" r="21278" b="9572"/>
          <a:stretch/>
        </p:blipFill>
        <p:spPr bwMode="auto">
          <a:xfrm>
            <a:off x="35497" y="36914"/>
            <a:ext cx="9003236" cy="679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ction Button: Back or Previous 6">
            <a:hlinkClick r:id="rId4" action="ppaction://hlinksldjump" highlightClick="1"/>
          </p:cNvPr>
          <p:cNvSpPr/>
          <p:nvPr/>
        </p:nvSpPr>
        <p:spPr>
          <a:xfrm>
            <a:off x="7740352" y="6165304"/>
            <a:ext cx="467544" cy="504056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724128" y="5589240"/>
            <a:ext cx="3240360" cy="361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 smtClean="0"/>
              <a:t>Courtesy: V. Barozier</a:t>
            </a:r>
          </a:p>
        </p:txBody>
      </p:sp>
    </p:spTree>
    <p:extLst>
      <p:ext uri="{BB962C8B-B14F-4D97-AF65-F5344CB8AC3E}">
        <p14:creationId xmlns:p14="http://schemas.microsoft.com/office/powerpoint/2010/main" val="171708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01008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>
                <a:hlinkClick r:id="rId2" action="ppaction://hlinksldjump"/>
              </a:rPr>
              <a:t>Work Package ESR 13: Cooling and Ventilation Design Study;</a:t>
            </a:r>
            <a:endParaRPr lang="en-US" sz="2800" dirty="0" smtClean="0"/>
          </a:p>
          <a:p>
            <a:pPr lvl="0"/>
            <a:r>
              <a:rPr lang="en-US" sz="2800" dirty="0" smtClean="0">
                <a:hlinkClick r:id="rId3" action="ppaction://hlinksldjump"/>
              </a:rPr>
              <a:t>Ventilation</a:t>
            </a:r>
            <a:endParaRPr lang="en-US" sz="2800" dirty="0" smtClean="0"/>
          </a:p>
          <a:p>
            <a:pPr lvl="0"/>
            <a:r>
              <a:rPr lang="en-US" sz="2800" dirty="0" smtClean="0">
                <a:hlinkClick r:id="rId4" action="ppaction://hlinksldjump"/>
              </a:rPr>
              <a:t>Cooling</a:t>
            </a:r>
            <a:endParaRPr lang="en-US" sz="2400" dirty="0" smtClean="0"/>
          </a:p>
          <a:p>
            <a:r>
              <a:rPr lang="en-US" sz="2800" dirty="0" smtClean="0">
                <a:hlinkClick r:id="rId5" action="ppaction://hlinksldjump"/>
              </a:rPr>
              <a:t>Conclusions</a:t>
            </a:r>
            <a:endParaRPr lang="en-US" sz="2800" dirty="0" smtClean="0"/>
          </a:p>
          <a:p>
            <a:pPr lvl="0"/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Contents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6751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074" name="Picture 2" descr="\\cern.ch\dfs\Users\a\apolato\Documents\Andrea Polato\CV_UTILS\PICS\B_179_PRESSURE_RP REQ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835"/>
            <a:ext cx="5112568" cy="6816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ction Button: Back or Previous 5">
            <a:hlinkClick r:id="rId3" action="ppaction://hlinksldjump" highlightClick="1"/>
          </p:cNvPr>
          <p:cNvSpPr/>
          <p:nvPr/>
        </p:nvSpPr>
        <p:spPr>
          <a:xfrm>
            <a:off x="7740352" y="6165304"/>
            <a:ext cx="467544" cy="504056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56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Airlock chambers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504" y="1412776"/>
            <a:ext cx="8856984" cy="1512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Purpose of the airlocks:</a:t>
            </a:r>
          </a:p>
          <a:p>
            <a:r>
              <a:rPr lang="en-US" sz="2400" dirty="0" smtClean="0"/>
              <a:t>Create a volume between Tunnel and Class A Laboratory in such a way to:</a:t>
            </a:r>
          </a:p>
          <a:p>
            <a:pPr lvl="1"/>
            <a:r>
              <a:rPr lang="en-US" sz="2000" dirty="0" smtClean="0"/>
              <a:t>Avoid activated air backflows from the Tunnel to the Class A Laboratory;</a:t>
            </a:r>
          </a:p>
          <a:p>
            <a:pPr lvl="1"/>
            <a:r>
              <a:rPr lang="en-US" sz="2000" dirty="0" smtClean="0"/>
              <a:t>Prevent the Class A Laboratory evacuation in case of Tunnel ventilation stop (and vice versa);</a:t>
            </a:r>
          </a:p>
          <a:p>
            <a:pPr lvl="1"/>
            <a:r>
              <a:rPr lang="en-US" sz="2000" dirty="0" smtClean="0"/>
              <a:t>Enhance a more flexible pressure regulation in the two buildings;</a:t>
            </a:r>
          </a:p>
          <a:p>
            <a:r>
              <a:rPr lang="en-US" sz="2400" dirty="0" smtClean="0"/>
              <a:t>Increase the leaktightness  of the structure;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07504" y="2780928"/>
            <a:ext cx="8856984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00" dirty="0" smtClean="0"/>
              <a:t>How to do it?</a:t>
            </a:r>
          </a:p>
          <a:p>
            <a:pPr marL="0" indent="0">
              <a:buNone/>
            </a:pPr>
            <a:r>
              <a:rPr lang="en-US" sz="1900" dirty="0" smtClean="0"/>
              <a:t>Conceptually, the solution is: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3501008"/>
            <a:ext cx="4669958" cy="3145567"/>
          </a:xfrm>
          <a:prstGeom prst="rect">
            <a:avLst/>
          </a:prstGeom>
          <a:solidFill>
            <a:srgbClr val="FF0000">
              <a:alpha val="29000"/>
            </a:srgbClr>
          </a:solidFill>
          <a:ln>
            <a:noFill/>
          </a:ln>
        </p:spPr>
      </p:pic>
      <p:grpSp>
        <p:nvGrpSpPr>
          <p:cNvPr id="15" name="Group 14"/>
          <p:cNvGrpSpPr/>
          <p:nvPr/>
        </p:nvGrpSpPr>
        <p:grpSpPr>
          <a:xfrm>
            <a:off x="179512" y="3501008"/>
            <a:ext cx="4657725" cy="3143250"/>
            <a:chOff x="3995936" y="3068960"/>
            <a:chExt cx="4657725" cy="3143250"/>
          </a:xfrm>
        </p:grpSpPr>
        <p:pic>
          <p:nvPicPr>
            <p:cNvPr id="1026" name="Picture 2" descr="\\cern.ch\dfs\Users\a\apolato\Documents\Andrea Polato\CV_UTILS\PICS\B_179_separated B_83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936" y="3068960"/>
              <a:ext cx="4657725" cy="3143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" name="Straight Connector 2"/>
            <p:cNvCxnSpPr/>
            <p:nvPr/>
          </p:nvCxnSpPr>
          <p:spPr>
            <a:xfrm>
              <a:off x="6922866" y="4364505"/>
              <a:ext cx="0" cy="404673"/>
            </a:xfrm>
            <a:prstGeom prst="line">
              <a:avLst/>
            </a:prstGeom>
            <a:ln w="317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7317283" y="4293096"/>
              <a:ext cx="0" cy="461837"/>
            </a:xfrm>
            <a:prstGeom prst="line">
              <a:avLst/>
            </a:prstGeom>
            <a:ln w="317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4932040" y="3501008"/>
            <a:ext cx="4032448" cy="926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00" dirty="0" smtClean="0"/>
              <a:t>NOT FEASABLE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4932040" y="3798252"/>
            <a:ext cx="4032448" cy="926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900" dirty="0" smtClean="0"/>
              <a:t>An alternative approach is needed</a:t>
            </a:r>
          </a:p>
          <a:p>
            <a:pPr marL="0" indent="0">
              <a:buNone/>
            </a:pPr>
            <a:r>
              <a:rPr lang="en-US" sz="1900" dirty="0" smtClean="0"/>
              <a:t>Ideally: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5001730" y="4869925"/>
            <a:ext cx="3909561" cy="1655419"/>
            <a:chOff x="806455" y="1404309"/>
            <a:chExt cx="7589667" cy="3213681"/>
          </a:xfrm>
        </p:grpSpPr>
        <p:sp>
          <p:nvSpPr>
            <p:cNvPr id="23" name="Rectangle 22"/>
            <p:cNvSpPr/>
            <p:nvPr/>
          </p:nvSpPr>
          <p:spPr>
            <a:xfrm>
              <a:off x="806455" y="1404309"/>
              <a:ext cx="3404813" cy="321195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 smtClean="0">
                  <a:solidFill>
                    <a:schemeClr val="tx1"/>
                  </a:solidFill>
                </a:rPr>
                <a:t>CLASS A LABORATORY</a:t>
              </a:r>
            </a:p>
            <a:p>
              <a:r>
                <a:rPr lang="en-US" sz="1200" dirty="0" smtClean="0">
                  <a:solidFill>
                    <a:schemeClr val="tx1"/>
                  </a:solidFill>
                </a:rPr>
                <a:t>- 20 Pa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969858" y="1406033"/>
              <a:ext cx="3426264" cy="3205214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sz="1200" dirty="0" smtClean="0">
                  <a:solidFill>
                    <a:schemeClr val="tx1"/>
                  </a:solidFill>
                </a:rPr>
                <a:t>ISOLDE TUNNEL</a:t>
              </a:r>
            </a:p>
            <a:p>
              <a:pPr algn="r"/>
              <a:r>
                <a:rPr lang="en-US" sz="1200" dirty="0" smtClean="0">
                  <a:solidFill>
                    <a:schemeClr val="tx1"/>
                  </a:solidFill>
                </a:rPr>
                <a:t>-75 Pa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232895" y="1406033"/>
              <a:ext cx="713733" cy="321195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992702" y="4376348"/>
            <a:ext cx="3909561" cy="2148996"/>
            <a:chOff x="4992702" y="4376348"/>
            <a:chExt cx="3909561" cy="2148996"/>
          </a:xfrm>
        </p:grpSpPr>
        <p:grpSp>
          <p:nvGrpSpPr>
            <p:cNvPr id="2" name="Group 1"/>
            <p:cNvGrpSpPr/>
            <p:nvPr/>
          </p:nvGrpSpPr>
          <p:grpSpPr>
            <a:xfrm>
              <a:off x="4992702" y="4509120"/>
              <a:ext cx="3909561" cy="2016224"/>
              <a:chOff x="4992702" y="4509120"/>
              <a:chExt cx="3909561" cy="2016224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4992702" y="4869037"/>
                <a:ext cx="3909561" cy="1656307"/>
                <a:chOff x="806455" y="1404309"/>
                <a:chExt cx="7589667" cy="3215405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806455" y="1404309"/>
                  <a:ext cx="3404813" cy="3211957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US" sz="1200" dirty="0" smtClean="0">
                      <a:solidFill>
                        <a:schemeClr val="tx1"/>
                      </a:solidFill>
                    </a:rPr>
                    <a:t>CLASS A LAB</a:t>
                  </a:r>
                </a:p>
                <a:p>
                  <a:r>
                    <a:rPr lang="en-US" sz="1200" dirty="0" smtClean="0">
                      <a:solidFill>
                        <a:schemeClr val="tx1"/>
                      </a:solidFill>
                    </a:rPr>
                    <a:t>- 20 Pa</a:t>
                  </a:r>
                  <a:endParaRPr lang="en-GB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4969858" y="1406033"/>
                  <a:ext cx="3426264" cy="3205214"/>
                </a:xfrm>
                <a:prstGeom prst="rect">
                  <a:avLst/>
                </a:prstGeom>
                <a:ln/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en-US" sz="1200" dirty="0" smtClean="0">
                      <a:solidFill>
                        <a:schemeClr val="tx1"/>
                      </a:solidFill>
                    </a:rPr>
                    <a:t>ISOLDE TUNNEL</a:t>
                  </a:r>
                </a:p>
                <a:p>
                  <a:pPr algn="r"/>
                  <a:r>
                    <a:rPr lang="en-US" sz="1200" dirty="0" smtClean="0">
                      <a:solidFill>
                        <a:schemeClr val="tx1"/>
                      </a:solidFill>
                    </a:rPr>
                    <a:t>-75 Pa</a:t>
                  </a:r>
                  <a:endParaRPr lang="en-GB" sz="12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4232895" y="1406033"/>
                  <a:ext cx="713733" cy="3211957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2759642" y="1407757"/>
                  <a:ext cx="1447852" cy="3211957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</a:rPr>
                    <a:t>AIRLOCK CHAMBER</a:t>
                  </a:r>
                </a:p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</a:rPr>
                    <a:t>0 Pa</a:t>
                  </a:r>
                  <a:endParaRPr lang="en-GB" sz="1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Up Arrow 30"/>
                <p:cNvSpPr/>
                <p:nvPr/>
              </p:nvSpPr>
              <p:spPr>
                <a:xfrm rot="5400000">
                  <a:off x="4328853" y="3171385"/>
                  <a:ext cx="216024" cy="1457921"/>
                </a:xfrm>
                <a:prstGeom prst="up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Up Arrow 31"/>
                <p:cNvSpPr/>
                <p:nvPr/>
              </p:nvSpPr>
              <p:spPr>
                <a:xfrm rot="16200000">
                  <a:off x="2662472" y="3335123"/>
                  <a:ext cx="194340" cy="1152128"/>
                </a:xfrm>
                <a:prstGeom prst="up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3" name="Up Arrow 32"/>
              <p:cNvSpPr/>
              <p:nvPr/>
            </p:nvSpPr>
            <p:spPr>
              <a:xfrm rot="10800000">
                <a:off x="6337677" y="4509120"/>
                <a:ext cx="111277" cy="750999"/>
              </a:xfrm>
              <a:prstGeom prst="up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4" name="Content Placeholder 2"/>
            <p:cNvSpPr txBox="1">
              <a:spLocks/>
            </p:cNvSpPr>
            <p:nvPr/>
          </p:nvSpPr>
          <p:spPr>
            <a:xfrm>
              <a:off x="6384592" y="4376348"/>
              <a:ext cx="1859816" cy="348796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rmAutofit fontScale="55000" lnSpcReduction="2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900" dirty="0" smtClean="0"/>
                <a:t>CONNECTION TO THE OUTDOORS</a:t>
              </a:r>
            </a:p>
          </p:txBody>
        </p:sp>
      </p:grpSp>
      <p:pic>
        <p:nvPicPr>
          <p:cNvPr id="35" name="Picture 3" descr="\\cern.ch\dfs\Users\a\apolato\Documents\Andrea Polato\CV_UTILS\PICS\Bulldoz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263" y="3621970"/>
            <a:ext cx="1139124" cy="80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80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Airlock chambers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\\cern.ch\dfs\Users\a\apolato\Documents\Andrea Polato\CV_UTILS\PICS\B_179_MEDICIS_ROOM NAME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2355"/>
            <a:ext cx="3923928" cy="424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eform 7"/>
          <p:cNvSpPr/>
          <p:nvPr/>
        </p:nvSpPr>
        <p:spPr>
          <a:xfrm>
            <a:off x="2256524" y="3107126"/>
            <a:ext cx="418844" cy="676475"/>
          </a:xfrm>
          <a:custGeom>
            <a:avLst/>
            <a:gdLst>
              <a:gd name="connsiteX0" fmla="*/ 185737 w 381000"/>
              <a:gd name="connsiteY0" fmla="*/ 0 h 619125"/>
              <a:gd name="connsiteX1" fmla="*/ 33337 w 381000"/>
              <a:gd name="connsiteY1" fmla="*/ 119062 h 619125"/>
              <a:gd name="connsiteX2" fmla="*/ 9525 w 381000"/>
              <a:gd name="connsiteY2" fmla="*/ 361950 h 619125"/>
              <a:gd name="connsiteX3" fmla="*/ 0 w 381000"/>
              <a:gd name="connsiteY3" fmla="*/ 619125 h 619125"/>
              <a:gd name="connsiteX4" fmla="*/ 57150 w 381000"/>
              <a:gd name="connsiteY4" fmla="*/ 614362 h 619125"/>
              <a:gd name="connsiteX5" fmla="*/ 381000 w 381000"/>
              <a:gd name="connsiteY5" fmla="*/ 604837 h 619125"/>
              <a:gd name="connsiteX6" fmla="*/ 371475 w 381000"/>
              <a:gd name="connsiteY6" fmla="*/ 252412 h 619125"/>
              <a:gd name="connsiteX7" fmla="*/ 185737 w 381000"/>
              <a:gd name="connsiteY7" fmla="*/ 0 h 6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1000" h="619125">
                <a:moveTo>
                  <a:pt x="185737" y="0"/>
                </a:moveTo>
                <a:lnTo>
                  <a:pt x="33337" y="119062"/>
                </a:lnTo>
                <a:lnTo>
                  <a:pt x="9525" y="361950"/>
                </a:lnTo>
                <a:lnTo>
                  <a:pt x="0" y="619125"/>
                </a:lnTo>
                <a:cubicBezTo>
                  <a:pt x="47596" y="613836"/>
                  <a:pt x="28487" y="614362"/>
                  <a:pt x="57150" y="614362"/>
                </a:cubicBezTo>
                <a:lnTo>
                  <a:pt x="381000" y="604837"/>
                </a:lnTo>
                <a:lnTo>
                  <a:pt x="371475" y="252412"/>
                </a:lnTo>
                <a:lnTo>
                  <a:pt x="185737" y="0"/>
                </a:lnTo>
                <a:close/>
              </a:path>
            </a:pathLst>
          </a:custGeom>
          <a:solidFill>
            <a:schemeClr val="accent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/>
          <p:cNvSpPr/>
          <p:nvPr/>
        </p:nvSpPr>
        <p:spPr>
          <a:xfrm>
            <a:off x="1387712" y="1709724"/>
            <a:ext cx="132036" cy="781795"/>
          </a:xfrm>
          <a:custGeom>
            <a:avLst/>
            <a:gdLst>
              <a:gd name="connsiteX0" fmla="*/ 142875 w 242887"/>
              <a:gd name="connsiteY0" fmla="*/ 4763 h 1109663"/>
              <a:gd name="connsiteX1" fmla="*/ 142875 w 242887"/>
              <a:gd name="connsiteY1" fmla="*/ 4763 h 1109663"/>
              <a:gd name="connsiteX2" fmla="*/ 238125 w 242887"/>
              <a:gd name="connsiteY2" fmla="*/ 0 h 1109663"/>
              <a:gd name="connsiteX3" fmla="*/ 242887 w 242887"/>
              <a:gd name="connsiteY3" fmla="*/ 1109663 h 1109663"/>
              <a:gd name="connsiteX4" fmla="*/ 4762 w 242887"/>
              <a:gd name="connsiteY4" fmla="*/ 1100138 h 1109663"/>
              <a:gd name="connsiteX5" fmla="*/ 0 w 242887"/>
              <a:gd name="connsiteY5" fmla="*/ 704850 h 1109663"/>
              <a:gd name="connsiteX6" fmla="*/ 147637 w 242887"/>
              <a:gd name="connsiteY6" fmla="*/ 714375 h 1109663"/>
              <a:gd name="connsiteX7" fmla="*/ 142875 w 242887"/>
              <a:gd name="connsiteY7" fmla="*/ 4763 h 1109663"/>
              <a:gd name="connsiteX0" fmla="*/ 142875 w 242887"/>
              <a:gd name="connsiteY0" fmla="*/ 4763 h 1109663"/>
              <a:gd name="connsiteX1" fmla="*/ 142875 w 242887"/>
              <a:gd name="connsiteY1" fmla="*/ 4763 h 1109663"/>
              <a:gd name="connsiteX2" fmla="*/ 238125 w 242887"/>
              <a:gd name="connsiteY2" fmla="*/ 0 h 1109663"/>
              <a:gd name="connsiteX3" fmla="*/ 242887 w 242887"/>
              <a:gd name="connsiteY3" fmla="*/ 1109663 h 1109663"/>
              <a:gd name="connsiteX4" fmla="*/ 139059 w 242887"/>
              <a:gd name="connsiteY4" fmla="*/ 1106865 h 1109663"/>
              <a:gd name="connsiteX5" fmla="*/ 0 w 242887"/>
              <a:gd name="connsiteY5" fmla="*/ 704850 h 1109663"/>
              <a:gd name="connsiteX6" fmla="*/ 147637 w 242887"/>
              <a:gd name="connsiteY6" fmla="*/ 714375 h 1109663"/>
              <a:gd name="connsiteX7" fmla="*/ 142875 w 242887"/>
              <a:gd name="connsiteY7" fmla="*/ 4763 h 1109663"/>
              <a:gd name="connsiteX0" fmla="*/ 9263 w 109275"/>
              <a:gd name="connsiteY0" fmla="*/ 4763 h 1109663"/>
              <a:gd name="connsiteX1" fmla="*/ 9263 w 109275"/>
              <a:gd name="connsiteY1" fmla="*/ 4763 h 1109663"/>
              <a:gd name="connsiteX2" fmla="*/ 104513 w 109275"/>
              <a:gd name="connsiteY2" fmla="*/ 0 h 1109663"/>
              <a:gd name="connsiteX3" fmla="*/ 109275 w 109275"/>
              <a:gd name="connsiteY3" fmla="*/ 1109663 h 1109663"/>
              <a:gd name="connsiteX4" fmla="*/ 5447 w 109275"/>
              <a:gd name="connsiteY4" fmla="*/ 1106865 h 1109663"/>
              <a:gd name="connsiteX5" fmla="*/ 14025 w 109275"/>
              <a:gd name="connsiteY5" fmla="*/ 714375 h 1109663"/>
              <a:gd name="connsiteX6" fmla="*/ 9263 w 109275"/>
              <a:gd name="connsiteY6" fmla="*/ 4763 h 1109663"/>
              <a:gd name="connsiteX0" fmla="*/ 9263 w 120106"/>
              <a:gd name="connsiteY0" fmla="*/ 4763 h 1107721"/>
              <a:gd name="connsiteX1" fmla="*/ 9263 w 120106"/>
              <a:gd name="connsiteY1" fmla="*/ 4763 h 1107721"/>
              <a:gd name="connsiteX2" fmla="*/ 104513 w 120106"/>
              <a:gd name="connsiteY2" fmla="*/ 0 h 1107721"/>
              <a:gd name="connsiteX3" fmla="*/ 120106 w 120106"/>
              <a:gd name="connsiteY3" fmla="*/ 1106300 h 1107721"/>
              <a:gd name="connsiteX4" fmla="*/ 5447 w 120106"/>
              <a:gd name="connsiteY4" fmla="*/ 1106865 h 1107721"/>
              <a:gd name="connsiteX5" fmla="*/ 14025 w 120106"/>
              <a:gd name="connsiteY5" fmla="*/ 714375 h 1107721"/>
              <a:gd name="connsiteX6" fmla="*/ 9263 w 120106"/>
              <a:gd name="connsiteY6" fmla="*/ 4763 h 1107721"/>
              <a:gd name="connsiteX0" fmla="*/ 9263 w 120106"/>
              <a:gd name="connsiteY0" fmla="*/ 1398 h 1104355"/>
              <a:gd name="connsiteX1" fmla="*/ 9263 w 120106"/>
              <a:gd name="connsiteY1" fmla="*/ 1398 h 1104355"/>
              <a:gd name="connsiteX2" fmla="*/ 113177 w 120106"/>
              <a:gd name="connsiteY2" fmla="*/ 0 h 1104355"/>
              <a:gd name="connsiteX3" fmla="*/ 120106 w 120106"/>
              <a:gd name="connsiteY3" fmla="*/ 1102935 h 1104355"/>
              <a:gd name="connsiteX4" fmla="*/ 5447 w 120106"/>
              <a:gd name="connsiteY4" fmla="*/ 1103500 h 1104355"/>
              <a:gd name="connsiteX5" fmla="*/ 14025 w 120106"/>
              <a:gd name="connsiteY5" fmla="*/ 711010 h 1104355"/>
              <a:gd name="connsiteX6" fmla="*/ 9263 w 120106"/>
              <a:gd name="connsiteY6" fmla="*/ 1398 h 1104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0106" h="1104355">
                <a:moveTo>
                  <a:pt x="9263" y="1398"/>
                </a:moveTo>
                <a:lnTo>
                  <a:pt x="9263" y="1398"/>
                </a:lnTo>
                <a:lnTo>
                  <a:pt x="113177" y="0"/>
                </a:lnTo>
                <a:cubicBezTo>
                  <a:pt x="114764" y="369888"/>
                  <a:pt x="118519" y="733047"/>
                  <a:pt x="120106" y="1102935"/>
                </a:cubicBezTo>
                <a:cubicBezTo>
                  <a:pt x="40731" y="1099760"/>
                  <a:pt x="84822" y="1106675"/>
                  <a:pt x="5447" y="1103500"/>
                </a:cubicBezTo>
                <a:cubicBezTo>
                  <a:pt x="-10428" y="1037619"/>
                  <a:pt x="13389" y="894694"/>
                  <a:pt x="14025" y="711010"/>
                </a:cubicBezTo>
                <a:cubicBezTo>
                  <a:pt x="12438" y="468123"/>
                  <a:pt x="10850" y="225235"/>
                  <a:pt x="9263" y="1398"/>
                </a:cubicBezTo>
                <a:close/>
              </a:path>
            </a:pathLst>
          </a:custGeom>
          <a:solidFill>
            <a:schemeClr val="accent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41" b="14906"/>
          <a:stretch/>
        </p:blipFill>
        <p:spPr bwMode="auto">
          <a:xfrm>
            <a:off x="957672" y="1308984"/>
            <a:ext cx="6874048" cy="3868875"/>
          </a:xfrm>
          <a:prstGeom prst="rect">
            <a:avLst/>
          </a:prstGeom>
          <a:noFill/>
          <a:ln w="12700">
            <a:solidFill>
              <a:schemeClr val="accent1">
                <a:shade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62248" y="5589240"/>
            <a:ext cx="8064896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00" dirty="0" smtClean="0"/>
              <a:t>Pressure inside the airlocks will be set in such a way to be over pressurized (</a:t>
            </a:r>
            <a:r>
              <a:rPr lang="el-GR" sz="1900" dirty="0" smtClean="0"/>
              <a:t>Δ</a:t>
            </a:r>
            <a:r>
              <a:rPr lang="en-US" sz="1900" dirty="0" smtClean="0"/>
              <a:t>P= 40 Pa) with respect to the higher among the pressures of the interfacing volumes;</a:t>
            </a:r>
          </a:p>
          <a:p>
            <a:r>
              <a:rPr lang="en-US" sz="1900" dirty="0" smtClean="0"/>
              <a:t>Class A Laboratory will not “see” what’s happening inside the Tunnel and vice-versa;</a:t>
            </a:r>
          </a:p>
          <a:p>
            <a:r>
              <a:rPr lang="en-US" sz="1900" dirty="0" smtClean="0">
                <a:hlinkClick r:id="rId4" action="ppaction://hlinksldjump"/>
              </a:rPr>
              <a:t>The adoption of the airlock will imply a better sealing of the areas, thus improving the leaktightness of the tunnel;</a:t>
            </a:r>
            <a:endParaRPr lang="en-US" sz="1900" dirty="0" smtClean="0"/>
          </a:p>
        </p:txBody>
      </p:sp>
    </p:spTree>
    <p:extLst>
      <p:ext uri="{BB962C8B-B14F-4D97-AF65-F5344CB8AC3E}">
        <p14:creationId xmlns:p14="http://schemas.microsoft.com/office/powerpoint/2010/main" val="348011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924944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latin typeface="+mj-lt"/>
                <a:ea typeface="+mj-ea"/>
                <a:cs typeface="+mj-cs"/>
              </a:rPr>
              <a:t>VENTILATION SYSTEM: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latin typeface="+mj-lt"/>
                <a:ea typeface="+mj-ea"/>
                <a:cs typeface="+mj-cs"/>
              </a:rPr>
              <a:t>TECHNICAL SOLUTIONS PROPOSED: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TUNNEL VENTILATION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8344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TECHNICAL SOLUTIONS PROPOSED: TUNNEL VENTILATION</a:t>
            </a:r>
            <a:endParaRPr lang="en-US" sz="3200" dirty="0"/>
          </a:p>
        </p:txBody>
      </p:sp>
      <p:pic>
        <p:nvPicPr>
          <p:cNvPr id="2" name="Picture 1" descr="Capture d’écran 2014-09-25 à 11.56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6"/>
            <a:ext cx="9144000" cy="407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98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b="8787"/>
          <a:stretch/>
        </p:blipFill>
        <p:spPr bwMode="auto">
          <a:xfrm>
            <a:off x="15008" y="1140588"/>
            <a:ext cx="6645224" cy="344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V="1">
            <a:off x="2311015" y="2195106"/>
            <a:ext cx="382668" cy="396881"/>
          </a:xfrm>
          <a:prstGeom prst="straightConnector1">
            <a:avLst/>
          </a:prstGeom>
          <a:ln w="41275">
            <a:solidFill>
              <a:srgbClr val="FF0000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497688" y="1956212"/>
            <a:ext cx="601335" cy="218667"/>
          </a:xfrm>
          <a:prstGeom prst="straightConnector1">
            <a:avLst/>
          </a:prstGeom>
          <a:ln w="41275">
            <a:solidFill>
              <a:srgbClr val="FF0000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16343" y="3814884"/>
            <a:ext cx="382668" cy="355334"/>
          </a:xfrm>
          <a:prstGeom prst="straightConnector1">
            <a:avLst/>
          </a:prstGeom>
          <a:ln w="41275">
            <a:solidFill>
              <a:srgbClr val="00B050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923376" y="4022174"/>
            <a:ext cx="382668" cy="355334"/>
          </a:xfrm>
          <a:prstGeom prst="straightConnector1">
            <a:avLst/>
          </a:prstGeom>
          <a:ln w="41275">
            <a:solidFill>
              <a:srgbClr val="00B050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32042" y="3930583"/>
            <a:ext cx="382668" cy="355334"/>
          </a:xfrm>
          <a:prstGeom prst="straightConnector1">
            <a:avLst/>
          </a:prstGeom>
          <a:ln w="41275">
            <a:solidFill>
              <a:srgbClr val="00B050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613386" y="2071911"/>
            <a:ext cx="601335" cy="218667"/>
          </a:xfrm>
          <a:prstGeom prst="straightConnector1">
            <a:avLst/>
          </a:prstGeom>
          <a:ln w="41275">
            <a:solidFill>
              <a:srgbClr val="FF0000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729085" y="2187609"/>
            <a:ext cx="601335" cy="218667"/>
          </a:xfrm>
          <a:prstGeom prst="straightConnector1">
            <a:avLst/>
          </a:prstGeom>
          <a:ln w="41275">
            <a:solidFill>
              <a:srgbClr val="FF0000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426713" y="2310805"/>
            <a:ext cx="382668" cy="396881"/>
          </a:xfrm>
          <a:prstGeom prst="straightConnector1">
            <a:avLst/>
          </a:prstGeom>
          <a:ln w="41275">
            <a:solidFill>
              <a:srgbClr val="FF0000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542412" y="2426503"/>
            <a:ext cx="382668" cy="396881"/>
          </a:xfrm>
          <a:prstGeom prst="straightConnector1">
            <a:avLst/>
          </a:prstGeom>
          <a:ln w="41275">
            <a:solidFill>
              <a:srgbClr val="FF0000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own Arrow 15"/>
          <p:cNvSpPr/>
          <p:nvPr/>
        </p:nvSpPr>
        <p:spPr>
          <a:xfrm rot="2810483">
            <a:off x="1707978" y="2796963"/>
            <a:ext cx="191334" cy="1399209"/>
          </a:xfrm>
          <a:prstGeom prst="downArrow">
            <a:avLst/>
          </a:prstGeom>
          <a:gradFill>
            <a:gsLst>
              <a:gs pos="64000">
                <a:srgbClr val="00B050"/>
              </a:gs>
              <a:gs pos="15000">
                <a:srgbClr val="FF0000">
                  <a:lumMod val="93000"/>
                  <a:lumOff val="7000"/>
                </a:srgbClr>
              </a:gs>
            </a:gsLst>
            <a:lin ang="5400000" scaled="0"/>
          </a:gradFill>
          <a:ln>
            <a:gradFill>
              <a:gsLst>
                <a:gs pos="0">
                  <a:srgbClr val="00B05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Parallelogram 16"/>
          <p:cNvSpPr/>
          <p:nvPr/>
        </p:nvSpPr>
        <p:spPr>
          <a:xfrm rot="7117725">
            <a:off x="2208275" y="2276548"/>
            <a:ext cx="182677" cy="757086"/>
          </a:xfrm>
          <a:prstGeom prst="parallelogram">
            <a:avLst/>
          </a:prstGeom>
          <a:solidFill>
            <a:srgbClr val="FF0000">
              <a:alpha val="56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Parallelogram 17"/>
          <p:cNvSpPr/>
          <p:nvPr/>
        </p:nvSpPr>
        <p:spPr>
          <a:xfrm rot="4110480">
            <a:off x="3494026" y="1509757"/>
            <a:ext cx="160441" cy="2064566"/>
          </a:xfrm>
          <a:prstGeom prst="parallelogram">
            <a:avLst/>
          </a:prstGeom>
          <a:solidFill>
            <a:srgbClr val="FF0000">
              <a:alpha val="56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Parallelogram 20"/>
          <p:cNvSpPr/>
          <p:nvPr/>
        </p:nvSpPr>
        <p:spPr>
          <a:xfrm rot="11944396">
            <a:off x="1532296" y="2236417"/>
            <a:ext cx="220350" cy="1083237"/>
          </a:xfrm>
          <a:prstGeom prst="parallelogram">
            <a:avLst>
              <a:gd name="adj" fmla="val 42743"/>
            </a:avLst>
          </a:prstGeom>
          <a:solidFill>
            <a:srgbClr val="00B050">
              <a:alpha val="5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Parallelogram 21"/>
          <p:cNvSpPr/>
          <p:nvPr/>
        </p:nvSpPr>
        <p:spPr>
          <a:xfrm rot="13700426">
            <a:off x="798751" y="2949977"/>
            <a:ext cx="220350" cy="1432937"/>
          </a:xfrm>
          <a:prstGeom prst="parallelogram">
            <a:avLst>
              <a:gd name="adj" fmla="val 42743"/>
            </a:avLst>
          </a:prstGeom>
          <a:solidFill>
            <a:srgbClr val="00B050">
              <a:alpha val="5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Parallelogram 22"/>
          <p:cNvSpPr/>
          <p:nvPr/>
        </p:nvSpPr>
        <p:spPr>
          <a:xfrm rot="7067338">
            <a:off x="592978" y="3867317"/>
            <a:ext cx="220350" cy="840724"/>
          </a:xfrm>
          <a:prstGeom prst="parallelogram">
            <a:avLst>
              <a:gd name="adj" fmla="val 21140"/>
            </a:avLst>
          </a:prstGeom>
          <a:solidFill>
            <a:srgbClr val="00B050">
              <a:alpha val="5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42052" y="4496860"/>
            <a:ext cx="603014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Current Beam Mode ventilation parameters:</a:t>
            </a:r>
            <a:endParaRPr lang="en-US" sz="2000" dirty="0"/>
          </a:p>
          <a:p>
            <a:pPr marL="857250" lvl="1" indent="-457200">
              <a:buFont typeface="+mj-lt"/>
              <a:buAutoNum type="arabicPeriod"/>
            </a:pPr>
            <a:r>
              <a:rPr lang="en-US" sz="1600" dirty="0"/>
              <a:t>Supply air </a:t>
            </a:r>
            <a:r>
              <a:rPr lang="en-US" sz="1600" dirty="0" smtClean="0"/>
              <a:t>flow:		1100 </a:t>
            </a:r>
            <a:r>
              <a:rPr lang="en-US" sz="1600" dirty="0"/>
              <a:t>m³/h;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/>
              <a:t>Extraction air </a:t>
            </a:r>
            <a:r>
              <a:rPr lang="en-US" sz="1600" dirty="0" smtClean="0"/>
              <a:t>flow: 		</a:t>
            </a:r>
            <a:r>
              <a:rPr lang="en-US" sz="1600" b="1" dirty="0" smtClean="0"/>
              <a:t>2900 </a:t>
            </a:r>
            <a:r>
              <a:rPr lang="en-US" sz="1600" b="1" dirty="0"/>
              <a:t>m³/h</a:t>
            </a:r>
            <a:r>
              <a:rPr lang="en-US" sz="1600" b="1" dirty="0" smtClean="0"/>
              <a:t>;</a:t>
            </a:r>
            <a:endParaRPr lang="en-US" sz="1600" b="1" dirty="0"/>
          </a:p>
        </p:txBody>
      </p:sp>
      <p:sp>
        <p:nvSpPr>
          <p:cNvPr id="25" name="Rectangle 24"/>
          <p:cNvSpPr/>
          <p:nvPr/>
        </p:nvSpPr>
        <p:spPr>
          <a:xfrm>
            <a:off x="300413" y="5389412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Apparently no reasons for having an air supply during beam mode</a:t>
            </a:r>
            <a:endParaRPr lang="en-US" sz="2000" dirty="0"/>
          </a:p>
        </p:txBody>
      </p:sp>
      <p:sp>
        <p:nvSpPr>
          <p:cNvPr id="26" name="Rectangle 25"/>
          <p:cNvSpPr/>
          <p:nvPr/>
        </p:nvSpPr>
        <p:spPr>
          <a:xfrm>
            <a:off x="300413" y="5917115"/>
            <a:ext cx="603014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Proposed Beam Mode ventilation parameters:</a:t>
            </a:r>
            <a:endParaRPr lang="en-US" sz="2000" dirty="0"/>
          </a:p>
          <a:p>
            <a:pPr marL="857250" lvl="1" indent="-457200">
              <a:buFont typeface="+mj-lt"/>
              <a:buAutoNum type="arabicPeriod"/>
            </a:pPr>
            <a:r>
              <a:rPr lang="en-US" sz="1600" dirty="0"/>
              <a:t>Supply air </a:t>
            </a:r>
            <a:r>
              <a:rPr lang="en-US" sz="1600" dirty="0" smtClean="0"/>
              <a:t>flow:		0 </a:t>
            </a:r>
            <a:r>
              <a:rPr lang="en-US" sz="1600" dirty="0"/>
              <a:t>m³/h;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b="1" dirty="0"/>
              <a:t>Extraction air </a:t>
            </a:r>
            <a:r>
              <a:rPr lang="en-US" sz="1600" b="1" dirty="0" smtClean="0"/>
              <a:t>flow: 	1800 </a:t>
            </a:r>
            <a:r>
              <a:rPr lang="en-US" sz="1600" b="1" dirty="0"/>
              <a:t>m³/h</a:t>
            </a:r>
            <a:r>
              <a:rPr lang="en-US" sz="1600" b="1" dirty="0" smtClean="0"/>
              <a:t>;</a:t>
            </a:r>
            <a:endParaRPr lang="en-US" sz="1600" b="1" dirty="0"/>
          </a:p>
        </p:txBody>
      </p:sp>
      <p:sp>
        <p:nvSpPr>
          <p:cNvPr id="27" name="Oval 26"/>
          <p:cNvSpPr/>
          <p:nvPr/>
        </p:nvSpPr>
        <p:spPr>
          <a:xfrm>
            <a:off x="3993287" y="4821236"/>
            <a:ext cx="1044932" cy="3105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120977" y="4779893"/>
            <a:ext cx="8805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????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764704"/>
            <a:ext cx="9144000" cy="375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STOP OF THE AIR SUPPLY DURING BEAM MODE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57957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7" grpId="1" animBg="1"/>
      <p:bldP spid="18" grpId="0" animBg="1"/>
      <p:bldP spid="18" grpId="1" animBg="1"/>
      <p:bldP spid="21" grpId="0" animBg="1"/>
      <p:bldP spid="22" grpId="0" animBg="1"/>
      <p:bldP spid="23" grpId="0" animBg="1"/>
      <p:bldP spid="25" grpId="0"/>
      <p:bldP spid="26" grpId="0"/>
      <p:bldP spid="27" grpId="0" animBg="1"/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57396" y="1140588"/>
            <a:ext cx="3134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Considering that:</a:t>
            </a:r>
            <a:endParaRPr lang="en-US" sz="2000" dirty="0"/>
          </a:p>
          <a:p>
            <a:pPr lvl="1"/>
            <a:r>
              <a:rPr lang="en-US" sz="1600" dirty="0" smtClean="0"/>
              <a:t>An extraction </a:t>
            </a:r>
            <a:r>
              <a:rPr lang="en-US" sz="1600" dirty="0"/>
              <a:t>air </a:t>
            </a:r>
            <a:r>
              <a:rPr lang="en-US" sz="1600" dirty="0" smtClean="0"/>
              <a:t>flow:</a:t>
            </a:r>
            <a:endParaRPr lang="en-US" sz="1600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764704"/>
            <a:ext cx="9144000" cy="375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REDUCTION OF THE TUNNEL </a:t>
            </a:r>
            <a:r>
              <a:rPr lang="el-GR" sz="3200" dirty="0" smtClean="0"/>
              <a:t>Δ</a:t>
            </a:r>
            <a:r>
              <a:rPr lang="en-US" sz="3200" dirty="0"/>
              <a:t>P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57396" y="2395487"/>
            <a:ext cx="67687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dirty="0" smtClean="0"/>
              <a:t>Is necessary to keep a differential pressure:</a:t>
            </a:r>
            <a:endParaRPr lang="en-US" sz="1600" dirty="0"/>
          </a:p>
        </p:txBody>
      </p:sp>
      <p:sp>
        <p:nvSpPr>
          <p:cNvPr id="2" name="Rectangle 1"/>
          <p:cNvSpPr/>
          <p:nvPr/>
        </p:nvSpPr>
        <p:spPr>
          <a:xfrm>
            <a:off x="3491803" y="1786919"/>
            <a:ext cx="165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1800 m³/h;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3436499" y="2852936"/>
            <a:ext cx="17668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Δ</a:t>
            </a:r>
            <a:r>
              <a:rPr lang="en-US" dirty="0" smtClean="0"/>
              <a:t>P= -75 Pa</a:t>
            </a:r>
            <a:endParaRPr lang="en-GB" dirty="0"/>
          </a:p>
        </p:txBody>
      </p:sp>
      <p:sp>
        <p:nvSpPr>
          <p:cNvPr id="34" name="Rectangle 33"/>
          <p:cNvSpPr/>
          <p:nvPr/>
        </p:nvSpPr>
        <p:spPr>
          <a:xfrm>
            <a:off x="324592" y="3284984"/>
            <a:ext cx="806383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And considering that:</a:t>
            </a:r>
            <a:endParaRPr lang="en-US" sz="2000" dirty="0"/>
          </a:p>
          <a:p>
            <a:pPr lvl="1"/>
            <a:r>
              <a:rPr lang="en-US" sz="1600" dirty="0" smtClean="0"/>
              <a:t>According to the Swiss Ordinance </a:t>
            </a:r>
            <a:r>
              <a:rPr lang="en-US" sz="1600" dirty="0" err="1" smtClean="0"/>
              <a:t>ORaP</a:t>
            </a:r>
            <a:r>
              <a:rPr lang="en-US" sz="1600" dirty="0" smtClean="0"/>
              <a:t> 814.554 the differential pressure shall be, for the Class A sectors:</a:t>
            </a:r>
            <a:endParaRPr lang="en-US" sz="1600" dirty="0"/>
          </a:p>
        </p:txBody>
      </p:sp>
      <p:sp>
        <p:nvSpPr>
          <p:cNvPr id="35" name="Rectangle 34"/>
          <p:cNvSpPr/>
          <p:nvPr/>
        </p:nvSpPr>
        <p:spPr>
          <a:xfrm>
            <a:off x="3442110" y="4077072"/>
            <a:ext cx="17556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Δ</a:t>
            </a:r>
            <a:r>
              <a:rPr lang="en-US" dirty="0" smtClean="0"/>
              <a:t>P≤ -50 Pa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357136" y="4437112"/>
            <a:ext cx="80638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What would be the flow necessary to ensure the minimum differential pressure?</a:t>
            </a:r>
            <a:endParaRPr lang="en-US" sz="2000" dirty="0"/>
          </a:p>
        </p:txBody>
      </p:sp>
      <p:pic>
        <p:nvPicPr>
          <p:cNvPr id="3" name="Picture 2" descr="Capture d’écran 2014-09-25 à 11.57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897226"/>
            <a:ext cx="5747456" cy="196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87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Airlock chambers</a:t>
            </a: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861048"/>
            <a:ext cx="8229600" cy="2160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Using the standard NF EN 12207-2000 for the doors leak tightness classification:</a:t>
            </a:r>
          </a:p>
          <a:p>
            <a:r>
              <a:rPr lang="en-US" sz="1800" dirty="0" smtClean="0"/>
              <a:t>Dimensions:						1.4 m x 3.25 m;</a:t>
            </a:r>
          </a:p>
          <a:p>
            <a:r>
              <a:rPr lang="el-GR" sz="1800" dirty="0" smtClean="0"/>
              <a:t>Δ</a:t>
            </a:r>
            <a:r>
              <a:rPr lang="en-US" sz="1800" dirty="0" smtClean="0"/>
              <a:t>P</a:t>
            </a:r>
            <a:r>
              <a:rPr lang="en-US" sz="1800" baseline="-25000" dirty="0" smtClean="0"/>
              <a:t>AIRLOCK-TUNNEL</a:t>
            </a:r>
            <a:r>
              <a:rPr lang="en-US" sz="1800" dirty="0" smtClean="0"/>
              <a:t>:							70 Pa;</a:t>
            </a:r>
          </a:p>
          <a:p>
            <a:pPr marL="0" indent="0">
              <a:buNone/>
            </a:pPr>
            <a:endParaRPr lang="en-US" sz="18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390507"/>
              </p:ext>
            </p:extLst>
          </p:nvPr>
        </p:nvGraphicFramePr>
        <p:xfrm>
          <a:off x="1572344" y="4869160"/>
          <a:ext cx="6096000" cy="1940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 12207</a:t>
                      </a:r>
                      <a:r>
                        <a:rPr lang="en-US" sz="1200" baseline="0" dirty="0" smtClean="0"/>
                        <a:t> class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Leak rate @ </a:t>
                      </a:r>
                      <a:r>
                        <a:rPr lang="el-GR" sz="1200" dirty="0" smtClean="0"/>
                        <a:t>Δ</a:t>
                      </a:r>
                      <a:r>
                        <a:rPr lang="en-US" sz="1200" dirty="0" smtClean="0"/>
                        <a:t>P= 100 Pa (m³/h x m²)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Leaks @ </a:t>
                      </a:r>
                      <a:r>
                        <a:rPr lang="el-GR" sz="1200" dirty="0" smtClean="0"/>
                        <a:t>Δ</a:t>
                      </a:r>
                      <a:r>
                        <a:rPr lang="en-US" sz="1200" dirty="0" smtClean="0"/>
                        <a:t>P= 100 Pa (m³/h)</a:t>
                      </a:r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Leaks @ </a:t>
                      </a:r>
                      <a:r>
                        <a:rPr lang="el-GR" sz="1200" dirty="0" smtClean="0"/>
                        <a:t>Δ</a:t>
                      </a:r>
                      <a:r>
                        <a:rPr lang="en-US" sz="1200" dirty="0" smtClean="0"/>
                        <a:t>P= 70 Pa (m³/h)</a:t>
                      </a:r>
                      <a:endParaRPr lang="en-GB" sz="12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50 m³/h x m²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228</a:t>
                      </a:r>
                      <a:r>
                        <a:rPr lang="en-US" sz="1200" baseline="0" dirty="0" smtClean="0"/>
                        <a:t> m³/h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220</a:t>
                      </a:r>
                      <a:r>
                        <a:rPr lang="en-US" sz="1200" b="1" baseline="0" dirty="0" smtClean="0"/>
                        <a:t> m³/h</a:t>
                      </a:r>
                      <a:endParaRPr lang="en-GB" sz="1200" b="1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27 m³/h x m²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123</a:t>
                      </a:r>
                      <a:r>
                        <a:rPr lang="en-US" sz="1200" baseline="0" dirty="0" smtClean="0"/>
                        <a:t> m³/h</a:t>
                      </a:r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119</a:t>
                      </a:r>
                      <a:r>
                        <a:rPr lang="en-US" sz="1200" b="1" baseline="0" dirty="0" smtClean="0"/>
                        <a:t> m³/h</a:t>
                      </a:r>
                      <a:endParaRPr lang="en-GB" sz="1200" b="1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 m³/h x m²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41</a:t>
                      </a:r>
                      <a:r>
                        <a:rPr lang="en-US" sz="1200" baseline="0" dirty="0" smtClean="0"/>
                        <a:t> m³/h</a:t>
                      </a:r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40</a:t>
                      </a:r>
                      <a:r>
                        <a:rPr lang="en-US" sz="1200" b="1" baseline="0" dirty="0" smtClean="0"/>
                        <a:t> m³/h</a:t>
                      </a:r>
                      <a:endParaRPr lang="en-GB" sz="1200" b="1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 m³/h x m²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14</a:t>
                      </a:r>
                      <a:r>
                        <a:rPr lang="en-US" sz="1200" baseline="0" dirty="0" smtClean="0"/>
                        <a:t> m³/h</a:t>
                      </a:r>
                      <a:endParaRPr lang="en-GB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13</a:t>
                      </a:r>
                      <a:r>
                        <a:rPr lang="en-US" sz="1200" b="1" baseline="0" dirty="0" smtClean="0"/>
                        <a:t> m³/h</a:t>
                      </a:r>
                      <a:endParaRPr lang="en-GB" sz="1200" b="1" dirty="0" smtClean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Action Button: Back or Previous 8">
            <a:hlinkClick r:id="rId2" action="ppaction://hlinksldjump" highlightClick="1"/>
          </p:cNvPr>
          <p:cNvSpPr/>
          <p:nvPr/>
        </p:nvSpPr>
        <p:spPr>
          <a:xfrm>
            <a:off x="8197221" y="5877272"/>
            <a:ext cx="467544" cy="504056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Capture d’écran 2014-09-25 à 11.59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239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83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TECHNICAL SOLUTIONS PROPOSED: TUNNEL VENTILATION</a:t>
            </a:r>
            <a:endParaRPr lang="en-US" sz="3200" dirty="0"/>
          </a:p>
        </p:txBody>
      </p:sp>
      <p:sp>
        <p:nvSpPr>
          <p:cNvPr id="46" name="Action Button: Custom 45">
            <a:hlinkClick r:id="rId2" action="ppaction://hlinksldjump" highlightClick="1"/>
          </p:cNvPr>
          <p:cNvSpPr/>
          <p:nvPr/>
        </p:nvSpPr>
        <p:spPr>
          <a:xfrm>
            <a:off x="1115616" y="5589240"/>
            <a:ext cx="360040" cy="28803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ction Button: Custom 36">
            <a:hlinkClick r:id="rId3" action="ppaction://hlinksldjump" highlightClick="1"/>
          </p:cNvPr>
          <p:cNvSpPr/>
          <p:nvPr/>
        </p:nvSpPr>
        <p:spPr>
          <a:xfrm>
            <a:off x="8728458" y="3971820"/>
            <a:ext cx="360040" cy="28803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 descr="Capture d’écran 2014-09-25 à 12.00.5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3620"/>
            <a:ext cx="9144000" cy="483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12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\\cern.ch\dfs\Users\a\apolato\Documents\Andrea Polato\CV_UTILS\PICS\B_179_EXT FAN REDUNDANC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0" t="29020" r="26876" b="57667"/>
          <a:stretch/>
        </p:blipFill>
        <p:spPr bwMode="auto">
          <a:xfrm>
            <a:off x="3805965" y="3695196"/>
            <a:ext cx="5328799" cy="110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9" t="15154" r="7101" b="22642"/>
          <a:stretch/>
        </p:blipFill>
        <p:spPr bwMode="auto">
          <a:xfrm>
            <a:off x="0" y="834015"/>
            <a:ext cx="458505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>
            <a:endCxn id="7" idx="1"/>
          </p:cNvCxnSpPr>
          <p:nvPr/>
        </p:nvCxnSpPr>
        <p:spPr>
          <a:xfrm>
            <a:off x="1410793" y="1196752"/>
            <a:ext cx="3796386" cy="42463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5207179" y="5023491"/>
            <a:ext cx="3894573" cy="8392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u="sng" dirty="0" smtClean="0"/>
              <a:t>Technical Room:</a:t>
            </a:r>
          </a:p>
          <a:p>
            <a:r>
              <a:rPr lang="en-US" sz="1800" dirty="0" smtClean="0"/>
              <a:t>New technical room for the nuclear extraction from the tunnel;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283969" y="836712"/>
            <a:ext cx="4837438" cy="15864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u="sng" dirty="0" smtClean="0"/>
              <a:t>New Tunnel extraction AHU</a:t>
            </a:r>
          </a:p>
          <a:p>
            <a:r>
              <a:rPr lang="en-US" sz="1800" dirty="0" smtClean="0"/>
              <a:t>Redundant fans;</a:t>
            </a:r>
          </a:p>
          <a:p>
            <a:r>
              <a:rPr lang="en-US" sz="1800" dirty="0" smtClean="0"/>
              <a:t>Redundant double stage filters;</a:t>
            </a:r>
          </a:p>
          <a:p>
            <a:r>
              <a:rPr lang="en-US" sz="1800" dirty="0" smtClean="0"/>
              <a:t>Bag-in/bag-out filters casing for safe maintenance operations.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283968" y="3718114"/>
            <a:ext cx="1152127" cy="1079038"/>
          </a:xfrm>
          <a:prstGeom prst="rect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882510" y="3698333"/>
            <a:ext cx="1577922" cy="1098819"/>
          </a:xfrm>
          <a:prstGeom prst="rect">
            <a:avLst/>
          </a:prstGeom>
          <a:solidFill>
            <a:srgbClr val="FF0000">
              <a:alpha val="3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ction Button: Back or Previous 13">
            <a:hlinkClick r:id="rId4" action="ppaction://hlinksldjump" highlightClick="1"/>
          </p:cNvPr>
          <p:cNvSpPr/>
          <p:nvPr/>
        </p:nvSpPr>
        <p:spPr>
          <a:xfrm>
            <a:off x="7740352" y="6165304"/>
            <a:ext cx="467544" cy="504056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30" y="3768914"/>
            <a:ext cx="2295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307285"/>
            <a:ext cx="2295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202" y="5307284"/>
            <a:ext cx="2295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398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924944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WORK PACKAGE ESR13: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COOLING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AND VENTILATION DESIGN STUDY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7013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924944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COOLING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0991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924944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20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COOLING SYSTEM: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CURRENT COOLING SYSTEM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8845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/>
              <a:t>CURRENT COOLING SYSTEM</a:t>
            </a:r>
          </a:p>
        </p:txBody>
      </p:sp>
      <p:pic>
        <p:nvPicPr>
          <p:cNvPr id="1028" name="Picture 4" descr="\\cern.ch\dfs\Users\a\apolato\Documents\Andrea Polato\CV_UTILS\PICS\B_197_170COOLING SCHEM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1" t="32777" r="19444" b="33612"/>
          <a:stretch/>
        </p:blipFill>
        <p:spPr bwMode="auto">
          <a:xfrm>
            <a:off x="-29344" y="1268760"/>
            <a:ext cx="918885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86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/>
              <a:t>CURRENT COOLING SYSTEM</a:t>
            </a:r>
          </a:p>
        </p:txBody>
      </p:sp>
      <p:pic>
        <p:nvPicPr>
          <p:cNvPr id="1026" name="Picture 2" descr="\\cern.ch\dfs\Users\a\apolato\Documents\Andrea Polato\CV_UTILS\PICS\B_197_fRONT END COOLING SYSTEM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" t="2790" b="2065"/>
          <a:stretch/>
        </p:blipFill>
        <p:spPr bwMode="auto">
          <a:xfrm>
            <a:off x="0" y="1268760"/>
            <a:ext cx="9179887" cy="517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a\apolato\Documents\Andrea Polato\CV_UTILS\PICS\B_197_121120121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49" y="1412776"/>
            <a:ext cx="2092857" cy="279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Users\a\apolato\Documents\Andrea Polato\CV_UTILS\PICS\B_170_RAC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540" y="2808294"/>
            <a:ext cx="2979275" cy="223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Users\a\apolato\Documents\Andrea Polato\CV_UTILS\PICS\B_170_HRS Boris Tub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000" y="4710050"/>
            <a:ext cx="887051" cy="66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\\cern.ch\dfs\Users\a\apolato\Documents\Andrea Polato\CV_UTILS\PICS\B_170_GPS Boris Tub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143" y="4723404"/>
            <a:ext cx="869249" cy="652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\\cern.ch\dfs\Users\a\apolato\Documents\Andrea Polato\CV_UTILS\PICS\B_197_838_cooling Boris tube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60" t="24808" r="6672" b="29584"/>
          <a:stretch/>
        </p:blipFill>
        <p:spPr bwMode="auto">
          <a:xfrm>
            <a:off x="3516525" y="4693790"/>
            <a:ext cx="4739412" cy="219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1535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924944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latin typeface="+mj-lt"/>
                <a:ea typeface="+mj-ea"/>
                <a:cs typeface="+mj-cs"/>
              </a:rPr>
              <a:t>COOLING SYSTEM: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latin typeface="+mj-lt"/>
                <a:ea typeface="+mj-ea"/>
                <a:cs typeface="+mj-cs"/>
              </a:rPr>
              <a:t>REASONS FOR THE SYSTEM UPGRADE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5460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 rotWithShape="1">
          <a:blip r:embed="rId2"/>
          <a:srcRect l="670" t="7589" r="47231" b="9375"/>
          <a:stretch/>
        </p:blipFill>
        <p:spPr bwMode="auto">
          <a:xfrm>
            <a:off x="2164376" y="2508254"/>
            <a:ext cx="6979624" cy="3337115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REASONS FOR THE SYSTEM UPGRADE</a:t>
            </a:r>
            <a:endParaRPr lang="en-US" sz="3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" y="2045534"/>
            <a:ext cx="2267743" cy="21035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The use of an open circuit as a primary cooling loop, should be avoided, because of its high consumption of fresh water</a:t>
            </a:r>
          </a:p>
        </p:txBody>
      </p:sp>
      <p:cxnSp>
        <p:nvCxnSpPr>
          <p:cNvPr id="8" name="Straight Arrow Connector 7"/>
          <p:cNvCxnSpPr>
            <a:stCxn id="11" idx="1"/>
          </p:cNvCxnSpPr>
          <p:nvPr/>
        </p:nvCxnSpPr>
        <p:spPr>
          <a:xfrm flipH="1" flipV="1">
            <a:off x="835331" y="3854865"/>
            <a:ext cx="1432413" cy="32712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267744" y="3854864"/>
            <a:ext cx="1368152" cy="654256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60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REASONS FOR THE SYSTEM UPGRADE</a:t>
            </a:r>
            <a:endParaRPr lang="en-US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23528" y="1412776"/>
            <a:ext cx="8239286" cy="1224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New Beam Dumps for HRS and GPS, shall be actively cooled</a:t>
            </a:r>
          </a:p>
        </p:txBody>
      </p:sp>
      <p:pic>
        <p:nvPicPr>
          <p:cNvPr id="12" name="Picture 11"/>
          <p:cNvPicPr/>
          <p:nvPr/>
        </p:nvPicPr>
        <p:blipFill rotWithShape="1">
          <a:blip r:embed="rId2"/>
          <a:srcRect l="59587" t="18173" r="7692" b="12928"/>
          <a:stretch/>
        </p:blipFill>
        <p:spPr bwMode="auto">
          <a:xfrm>
            <a:off x="0" y="3951317"/>
            <a:ext cx="4644516" cy="28689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7488" t="42125" r="10620" b="6688"/>
          <a:stretch/>
        </p:blipFill>
        <p:spPr>
          <a:xfrm>
            <a:off x="3318609" y="1769790"/>
            <a:ext cx="5832648" cy="263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523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924944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COOLING SYSTEM:</a:t>
            </a:r>
            <a:endParaRPr lang="en-US" sz="3200" noProof="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latin typeface="+mj-lt"/>
                <a:ea typeface="+mj-ea"/>
                <a:cs typeface="+mj-cs"/>
              </a:rPr>
              <a:t>TECHNICAL SOLUTIONS PROPOSED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2191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TECHNICAL SOLUTIONS PROPOSED</a:t>
            </a:r>
            <a:endParaRPr lang="en-US" sz="3200" dirty="0"/>
          </a:p>
        </p:txBody>
      </p:sp>
      <p:pic>
        <p:nvPicPr>
          <p:cNvPr id="9" name="Picture 8"/>
          <p:cNvPicPr/>
          <p:nvPr/>
        </p:nvPicPr>
        <p:blipFill rotWithShape="1">
          <a:blip r:embed="rId2"/>
          <a:srcRect l="9473" t="17770" r="56906" b="8172"/>
          <a:stretch/>
        </p:blipFill>
        <p:spPr bwMode="auto">
          <a:xfrm>
            <a:off x="1187624" y="2348880"/>
            <a:ext cx="6768752" cy="4472195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88753" y="1281917"/>
            <a:ext cx="859804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Looking at the temperatures of the secondary loop in 2010, 2011 and 2012 it was noticed that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targets can work without problems also at temperatures of more than 25°C.</a:t>
            </a:r>
          </a:p>
        </p:txBody>
      </p:sp>
    </p:spTree>
    <p:extLst>
      <p:ext uri="{BB962C8B-B14F-4D97-AF65-F5344CB8AC3E}">
        <p14:creationId xmlns:p14="http://schemas.microsoft.com/office/powerpoint/2010/main" val="267155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TECHNICAL SOLUTIONS PROPOSED</a:t>
            </a:r>
            <a:endParaRPr lang="en-US" sz="3200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l="1072" t="16964" r="48570" b="6696"/>
          <a:stretch/>
        </p:blipFill>
        <p:spPr bwMode="auto">
          <a:xfrm>
            <a:off x="793190" y="3312007"/>
            <a:ext cx="7557620" cy="3436491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 flipH="1">
            <a:off x="614915" y="1383041"/>
            <a:ext cx="791444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cooling towers for the ISOLDE facility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en-US" altLang="en-US" sz="18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Targets cooling system can be integrated into the cooling tower loop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Water from the towers will be supplied at 25°C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Connections on the cooling towers pipes have been already foreseen for the implementation of the upgrade.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90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WORK PACKAGE TITLE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628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dirty="0" smtClean="0"/>
              <a:t>ISOLDE </a:t>
            </a:r>
            <a:r>
              <a:rPr lang="en-US" sz="2400" u="sng" dirty="0" smtClean="0"/>
              <a:t>Target Area</a:t>
            </a:r>
            <a:r>
              <a:rPr lang="en-US" sz="2400" dirty="0" smtClean="0"/>
              <a:t> and </a:t>
            </a:r>
            <a:r>
              <a:rPr lang="en-US" sz="2400" u="sng" dirty="0" smtClean="0"/>
              <a:t>Class-A Laboratory</a:t>
            </a:r>
            <a:r>
              <a:rPr lang="en-US" sz="2400" dirty="0" smtClean="0"/>
              <a:t> Upgrade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3631" y="2060847"/>
            <a:ext cx="6816738" cy="4591585"/>
          </a:xfrm>
          <a:prstGeom prst="rect">
            <a:avLst/>
          </a:prstGeom>
          <a:solidFill>
            <a:srgbClr val="FF0000">
              <a:alpha val="29000"/>
            </a:srgbClr>
          </a:solidFill>
          <a:ln>
            <a:noFill/>
          </a:ln>
        </p:spPr>
      </p:pic>
      <p:pic>
        <p:nvPicPr>
          <p:cNvPr id="8" name="Picture 2" descr="\\cern.ch\dfs\Users\a\apolato\Documents\Andrea Polato\HIE_ISOLDE\DES_STUDY\WP\PICS\AERIA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9" t="48389"/>
          <a:stretch/>
        </p:blipFill>
        <p:spPr bwMode="auto">
          <a:xfrm rot="19459626">
            <a:off x="1008418" y="1470878"/>
            <a:ext cx="7590917" cy="53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90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TECHNICAL SOLUTIONS PROPOSED</a:t>
            </a:r>
            <a:endParaRPr lang="en-US" sz="32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53632" y="1412778"/>
            <a:ext cx="8598048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Concerning the Beam Dumps cooling</a:t>
            </a:r>
          </a:p>
          <a:p>
            <a:pPr marL="285750" indent="-285750">
              <a:buFontTx/>
              <a:buChar char="-"/>
            </a:pP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demineralized water loop present in the tunnel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85750" indent="-285750">
              <a:buFontTx/>
              <a:buChar char="-"/>
            </a:pP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loop is sized to remove a total of 230 kW (demineralized supply temperature 27°C) from the magnets installed in the ISOLDE tunnel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285750" lvl="0" indent="-285750">
              <a:buFontTx/>
              <a:buChar char="-"/>
            </a:pP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possible to integrate the beam dumps cooling system in the magnets cooling loop in consideration also  of the </a:t>
            </a:r>
            <a:r>
              <a:rPr lang="en-US" alt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 dumps heat load of small entity with respect to the magnets’ loop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capacity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  <p:pic>
        <p:nvPicPr>
          <p:cNvPr id="7" name="Picture 6" descr="\\cern.ch\dfs\Users\a\apolato\Documents\Andrea Polato\HIE_ISOLDE\B_838_ROBOT\PPT\PICS\VUE INTERIEUR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27" y="3869995"/>
            <a:ext cx="4834961" cy="2727357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/>
        </p:spPr>
      </p:pic>
      <p:pic>
        <p:nvPicPr>
          <p:cNvPr id="8" name="Picture 7" descr="\\cern.ch\dfs\Users\a\apolato\Documents\Andrea Polato\HIE_ISOLDE\B_838_ROBOT\PPT\PICS\IMG_0413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28"/>
          <a:stretch/>
        </p:blipFill>
        <p:spPr bwMode="auto">
          <a:xfrm>
            <a:off x="5076056" y="3891872"/>
            <a:ext cx="3960440" cy="2705479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V="1">
            <a:off x="2987824" y="5517232"/>
            <a:ext cx="651510" cy="23050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668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TECHNICAL SOLUTIONS PROPOSED</a:t>
            </a:r>
            <a:endParaRPr lang="en-US" sz="32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03401" y="1383567"/>
            <a:ext cx="85980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works for the installation of the new robot in the ISOLDE tunnel imposed a change of the routing of the cooling water pipes</a:t>
            </a: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Picture 8" descr="\\cern.ch\dfs\Users\a\apolato\Documents\Andrea Polato\HIE_ISOLDE\B_838_ROBOT\PPT\PICS\VUE GENERALE SANS GAINE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26"/>
          <a:stretch/>
        </p:blipFill>
        <p:spPr bwMode="auto">
          <a:xfrm>
            <a:off x="103401" y="2382551"/>
            <a:ext cx="3961028" cy="2881753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Picture 10" descr="\\cern.ch\dfs\Users\a\apolato\Desktop\barozza\VUE GENERALE SANS GAINE (1)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19"/>
          <a:stretch/>
        </p:blipFill>
        <p:spPr bwMode="auto">
          <a:xfrm>
            <a:off x="4572000" y="2382551"/>
            <a:ext cx="4159079" cy="2891218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370208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TECHNICAL SOLUTIONS PROPOSED</a:t>
            </a:r>
            <a:endParaRPr lang="en-US" sz="32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03401" y="1383566"/>
            <a:ext cx="85980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 sz="18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These works gave to opportunity to install on the pipes two connections, where in the future connect the beam </a:t>
            </a:r>
            <a:r>
              <a:rPr lang="en-GB" altLang="en-US" sz="18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dumps</a:t>
            </a:r>
            <a:endParaRPr lang="en-GB" altLang="en-US" sz="4000" dirty="0">
              <a:latin typeface="Arial" panose="020B0604020202020204" pitchFamily="34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l="10702" t="7790" r="57468" b="30042"/>
          <a:stretch/>
        </p:blipFill>
        <p:spPr bwMode="auto">
          <a:xfrm>
            <a:off x="935132" y="2303206"/>
            <a:ext cx="6934585" cy="4063399"/>
          </a:xfrm>
          <a:prstGeom prst="rect">
            <a:avLst/>
          </a:prstGeom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259823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924944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latin typeface="+mj-lt"/>
                <a:ea typeface="+mj-ea"/>
                <a:cs typeface="+mj-cs"/>
              </a:rPr>
              <a:t>CONCLUSIONS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0335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CONCLUSIONS</a:t>
            </a:r>
            <a:endParaRPr lang="en-US" sz="3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49188" y="135130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VENTILATION SYSTEM</a:t>
            </a:r>
          </a:p>
          <a:p>
            <a:pPr lvl="1"/>
            <a:r>
              <a:rPr lang="en-US" sz="1400" dirty="0" smtClean="0"/>
              <a:t>New MEDICIS Project constitutes a great occasion to develop some solutions in line with the </a:t>
            </a:r>
            <a:r>
              <a:rPr lang="en-US" sz="1400" i="1" dirty="0" smtClean="0"/>
              <a:t>ESR13: Cooling and Ventilation Design Study</a:t>
            </a:r>
            <a:r>
              <a:rPr lang="en-US" sz="1400" dirty="0" smtClean="0"/>
              <a:t>, in particular:</a:t>
            </a:r>
          </a:p>
          <a:p>
            <a:pPr lvl="2"/>
            <a:r>
              <a:rPr lang="en-US" sz="1000" dirty="0" smtClean="0"/>
              <a:t>Separation of the ISOLDE Tunnel and the Class A Laboratory (new MEDICIS ventilation + airlocks);</a:t>
            </a:r>
          </a:p>
          <a:p>
            <a:pPr lvl="2"/>
            <a:r>
              <a:rPr lang="en-US" sz="1000" dirty="0" smtClean="0"/>
              <a:t>The improvement of the Leaktightness of the tunnel (airlocks);</a:t>
            </a:r>
          </a:p>
          <a:p>
            <a:pPr lvl="1"/>
            <a:r>
              <a:rPr lang="en-US" sz="1400" dirty="0" smtClean="0"/>
              <a:t>The solutions proposed for the tunnel ventilation moves in the sense of the reduction of the activity releases. Nevertheless this is not a simple ventilation task, but should involve also:</a:t>
            </a:r>
          </a:p>
          <a:p>
            <a:pPr lvl="2"/>
            <a:r>
              <a:rPr lang="en-US" sz="1000" dirty="0" smtClean="0"/>
              <a:t>Civil engineers, to improve the leaktightness of the area;</a:t>
            </a:r>
          </a:p>
          <a:p>
            <a:pPr lvl="2"/>
            <a:r>
              <a:rPr lang="en-US" sz="1000" dirty="0" smtClean="0"/>
              <a:t>ISOLDE irradiation planning, in order to define in detail the irradiation campaigns in order to cope with the effective dose objectives;</a:t>
            </a:r>
          </a:p>
          <a:p>
            <a:r>
              <a:rPr lang="en-US" sz="1800" dirty="0" smtClean="0"/>
              <a:t>COOLING SYSTEM</a:t>
            </a:r>
          </a:p>
          <a:p>
            <a:pPr lvl="1"/>
            <a:r>
              <a:rPr lang="en-US" sz="1400" dirty="0" smtClean="0"/>
              <a:t>New solutions for the upgrade of the targets cooling system were described and studied;</a:t>
            </a:r>
          </a:p>
          <a:p>
            <a:pPr lvl="1"/>
            <a:r>
              <a:rPr lang="en-US" sz="1400" dirty="0" smtClean="0"/>
              <a:t>The presence of the beam dumps to be active cooled was also taken into consideration</a:t>
            </a:r>
          </a:p>
          <a:p>
            <a:pPr lvl="1"/>
            <a:endParaRPr lang="en-US" sz="14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9037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924944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>
                <a:latin typeface="+mj-lt"/>
                <a:ea typeface="+mj-ea"/>
                <a:cs typeface="+mj-cs"/>
              </a:rPr>
              <a:t>	</a:t>
            </a:r>
            <a:r>
              <a:rPr lang="en-US" sz="3200" dirty="0" smtClean="0">
                <a:latin typeface="+mj-lt"/>
                <a:ea typeface="+mj-ea"/>
                <a:cs typeface="+mj-cs"/>
              </a:rPr>
              <a:t>THANK YOU FOR YOUR ATTENTION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QUESTIONS?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3071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924944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VENTILATION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075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924944"/>
            <a:ext cx="91440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latin typeface="+mj-lt"/>
                <a:ea typeface="+mj-ea"/>
                <a:cs typeface="+mj-cs"/>
              </a:rPr>
              <a:t>VENTILATION SYSTEM: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noProof="0" dirty="0" smtClean="0">
                <a:latin typeface="+mj-lt"/>
                <a:ea typeface="+mj-ea"/>
                <a:cs typeface="+mj-cs"/>
              </a:rPr>
              <a:t>REASONS FOR THE SYSTEM UPGRADE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1291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/>
              <a:t>REASONS </a:t>
            </a:r>
            <a:r>
              <a:rPr lang="en-US" sz="3200" dirty="0" smtClean="0"/>
              <a:t>FOR THE </a:t>
            </a:r>
            <a:r>
              <a:rPr lang="en-US" sz="3200" dirty="0"/>
              <a:t>SYSTEM UPGRADE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628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Proton beam intensity upgrade;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Improvement of the tunnel </a:t>
            </a:r>
            <a:r>
              <a:rPr lang="en-US" sz="2400" dirty="0" smtClean="0"/>
              <a:t>confinement;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Independency among Tunnel and Class A Laboratory;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6" name="Picture 2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132856"/>
            <a:ext cx="1187624" cy="36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image0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564904"/>
            <a:ext cx="1187624" cy="36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572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REASONS FOR THE SYSTEM UPGRADE: INTENSITY UPGRADE</a:t>
            </a:r>
            <a:endParaRPr lang="en-US" sz="32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64820" y="1268761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Today </a:t>
            </a:r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activity releases in atmosphere are </a:t>
            </a:r>
            <a:r>
              <a:rPr lang="en-US" sz="2000" dirty="0" smtClean="0"/>
              <a:t>in line with the CERN objectives</a:t>
            </a:r>
            <a:endParaRPr lang="en-US" sz="2000" dirty="0"/>
          </a:p>
          <a:p>
            <a:pPr marL="0" indent="0">
              <a:buNone/>
            </a:pPr>
            <a:r>
              <a:rPr lang="en-US" sz="1800" dirty="0" smtClean="0"/>
              <a:t>Question:</a:t>
            </a:r>
          </a:p>
          <a:p>
            <a:r>
              <a:rPr lang="en-US" sz="1800" b="1" dirty="0" smtClean="0"/>
              <a:t>What will happen after the intensity upgrade?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07504" y="2564904"/>
            <a:ext cx="8784976" cy="3834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Currently with a beam intensity of </a:t>
            </a:r>
            <a:r>
              <a:rPr lang="en-US" sz="1800" dirty="0"/>
              <a:t>2 </a:t>
            </a:r>
            <a:r>
              <a:rPr lang="en-US" sz="1800" dirty="0" err="1"/>
              <a:t>μA</a:t>
            </a:r>
            <a:r>
              <a:rPr lang="en-US" sz="1800" dirty="0" smtClean="0"/>
              <a:t>:</a:t>
            </a:r>
          </a:p>
          <a:p>
            <a:r>
              <a:rPr lang="en-US" sz="1800" dirty="0" smtClean="0"/>
              <a:t>Average activity released at the ISOLDE stack:				5x10</a:t>
            </a:r>
            <a:r>
              <a:rPr lang="en-US" sz="1800" baseline="30000" dirty="0" smtClean="0"/>
              <a:t>5</a:t>
            </a:r>
            <a:r>
              <a:rPr lang="en-US" sz="1800" dirty="0" smtClean="0"/>
              <a:t> </a:t>
            </a:r>
            <a:r>
              <a:rPr lang="en-US" sz="1800" dirty="0" err="1" smtClean="0"/>
              <a:t>Bq</a:t>
            </a:r>
            <a:r>
              <a:rPr lang="en-US" sz="1800" dirty="0" smtClean="0"/>
              <a:t>/m³;</a:t>
            </a:r>
          </a:p>
          <a:p>
            <a:r>
              <a:rPr lang="en-US" sz="1800" dirty="0" smtClean="0"/>
              <a:t>Total air flow through the ISOLDE stack (class A + Tunnel + HRS&amp;GPS):	7500 m³/h;</a:t>
            </a:r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800" dirty="0" smtClean="0"/>
              <a:t>Standing at the historical parameters, the average contribution in terms of effective dose of ISOLDE on the reference population </a:t>
            </a:r>
          </a:p>
          <a:p>
            <a:r>
              <a:rPr lang="en-US" sz="1800" b="1" dirty="0" smtClean="0"/>
              <a:t>3 </a:t>
            </a:r>
            <a:r>
              <a:rPr lang="en-US" sz="1800" b="1" dirty="0" err="1" smtClean="0"/>
              <a:t>μSv</a:t>
            </a:r>
            <a:r>
              <a:rPr lang="en-US" sz="1800" b="1" dirty="0" smtClean="0"/>
              <a:t>/year </a:t>
            </a:r>
            <a:r>
              <a:rPr lang="en-US" sz="1800" dirty="0" smtClean="0"/>
              <a:t>(overall </a:t>
            </a:r>
            <a:r>
              <a:rPr lang="en-US" sz="1800" u="sng" dirty="0" smtClean="0"/>
              <a:t>CERN objective</a:t>
            </a:r>
            <a:r>
              <a:rPr lang="en-US" sz="1800" dirty="0" smtClean="0"/>
              <a:t> </a:t>
            </a:r>
            <a:r>
              <a:rPr lang="en-US" sz="1800" b="1" dirty="0" smtClean="0"/>
              <a:t>10</a:t>
            </a:r>
            <a:r>
              <a:rPr lang="en-US" sz="1800" dirty="0" smtClean="0"/>
              <a:t> </a:t>
            </a:r>
            <a:r>
              <a:rPr lang="en-US" sz="1800" b="1" dirty="0" err="1" smtClean="0"/>
              <a:t>μSv</a:t>
            </a:r>
            <a:r>
              <a:rPr lang="en-US" sz="1800" b="1" dirty="0" smtClean="0"/>
              <a:t>/year</a:t>
            </a:r>
            <a:r>
              <a:rPr lang="en-US" sz="1800" dirty="0" smtClean="0"/>
              <a:t>);</a:t>
            </a:r>
          </a:p>
          <a:p>
            <a:pPr marL="0" indent="0">
              <a:buNone/>
            </a:pPr>
            <a:r>
              <a:rPr lang="en-US" sz="1800" dirty="0" smtClean="0"/>
              <a:t> The increase of </a:t>
            </a:r>
            <a:r>
              <a:rPr lang="en-US" sz="1800" dirty="0" smtClean="0">
                <a:hlinkClick r:id="rId2" action="ppaction://hlinksldjump"/>
              </a:rPr>
              <a:t>beam intensity </a:t>
            </a:r>
            <a:r>
              <a:rPr lang="en-US" sz="1800" dirty="0" smtClean="0"/>
              <a:t>(from 2</a:t>
            </a:r>
            <a:r>
              <a:rPr lang="en-US" sz="1800" dirty="0"/>
              <a:t> </a:t>
            </a:r>
            <a:r>
              <a:rPr lang="en-US" sz="1800" dirty="0" err="1" smtClean="0"/>
              <a:t>μA</a:t>
            </a:r>
            <a:r>
              <a:rPr lang="en-US" sz="1800" dirty="0" smtClean="0"/>
              <a:t> to 6 </a:t>
            </a:r>
            <a:r>
              <a:rPr lang="en-US" sz="1800" dirty="0" err="1"/>
              <a:t>μA</a:t>
            </a:r>
            <a:r>
              <a:rPr lang="en-US" sz="1800" dirty="0" smtClean="0"/>
              <a:t>) and energy (from 1.4 </a:t>
            </a:r>
            <a:r>
              <a:rPr lang="en-US" sz="1800" dirty="0" err="1" smtClean="0"/>
              <a:t>GeV</a:t>
            </a:r>
            <a:r>
              <a:rPr lang="en-US" sz="1800" dirty="0" smtClean="0"/>
              <a:t> to 2 </a:t>
            </a:r>
            <a:r>
              <a:rPr lang="en-US" sz="1800" dirty="0" err="1" smtClean="0"/>
              <a:t>GeV</a:t>
            </a:r>
            <a:r>
              <a:rPr lang="en-US" sz="1800" dirty="0" smtClean="0"/>
              <a:t>) will have an effect on the releases and, as a consequence: </a:t>
            </a:r>
          </a:p>
          <a:p>
            <a:r>
              <a:rPr lang="en-US" sz="1800" dirty="0" smtClean="0"/>
              <a:t>An intervention on the ventilation system would result in lower emissions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3496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4413-4CB9-4DDA-A675-FEC5AB8DA8D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764704"/>
            <a:ext cx="91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/>
              <a:t>REASONS FOR THE SYSTEM </a:t>
            </a:r>
            <a:r>
              <a:rPr lang="en-US" sz="3200" dirty="0"/>
              <a:t>UPGRADE: INTENSITY </a:t>
            </a:r>
            <a:r>
              <a:rPr lang="en-US" sz="3200" dirty="0" smtClean="0"/>
              <a:t>UPGRADE</a:t>
            </a:r>
            <a:endParaRPr lang="en-US" sz="32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49188" y="1340768"/>
            <a:ext cx="8229600" cy="4770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The activity released increases linearly with intensity (Courtesy of A. Dorsival):</a:t>
            </a:r>
          </a:p>
          <a:p>
            <a:endParaRPr lang="en-US" sz="1800" dirty="0"/>
          </a:p>
        </p:txBody>
      </p:sp>
      <p:pic>
        <p:nvPicPr>
          <p:cNvPr id="2051" name="Picture 3" descr="\\cern.ch\dfs\Users\a\apolato\Documents\Andrea Polato\CV_UTILS\PICS\B_838_releases HR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95" y="1628800"/>
            <a:ext cx="7321810" cy="470234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2148" y="6497960"/>
            <a:ext cx="8576639" cy="36004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/>
              <a:t>* The effect of the increase in the beam energy from 1.4  </a:t>
            </a:r>
            <a:r>
              <a:rPr lang="en-US" sz="1400" dirty="0" err="1" smtClean="0"/>
              <a:t>GeV</a:t>
            </a:r>
            <a:r>
              <a:rPr lang="en-US" sz="1400" dirty="0" smtClean="0"/>
              <a:t> to 2 </a:t>
            </a:r>
            <a:r>
              <a:rPr lang="en-US" sz="1400" dirty="0" err="1" smtClean="0"/>
              <a:t>GeV</a:t>
            </a:r>
            <a:r>
              <a:rPr lang="en-US" sz="1400" dirty="0" smtClean="0"/>
              <a:t> on the releases is still under evaluation</a:t>
            </a:r>
          </a:p>
        </p:txBody>
      </p:sp>
      <p:sp>
        <p:nvSpPr>
          <p:cNvPr id="2" name="Action Button: Back or Previous 1">
            <a:hlinkClick r:id="" action="ppaction://hlinkshowjump?jump=previousslide" highlightClick="1"/>
          </p:cNvPr>
          <p:cNvSpPr/>
          <p:nvPr/>
        </p:nvSpPr>
        <p:spPr>
          <a:xfrm>
            <a:off x="8437512" y="4725144"/>
            <a:ext cx="467544" cy="504056"/>
          </a:xfrm>
          <a:prstGeom prst="actionButtonBackPrevious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4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9116</TotalTime>
  <Words>1790</Words>
  <Application>Microsoft Office PowerPoint</Application>
  <PresentationFormat>On-screen Show (4:3)</PresentationFormat>
  <Paragraphs>305</Paragraphs>
  <Slides>45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2" baseType="lpstr">
      <vt:lpstr>ＭＳ Ｐゴシック</vt:lpstr>
      <vt:lpstr>Arial</vt:lpstr>
      <vt:lpstr>Calibri</vt:lpstr>
      <vt:lpstr>Times New Roman</vt:lpstr>
      <vt:lpstr>Verdana</vt:lpstr>
      <vt:lpstr>ヒラギノ角ゴ Pro W3</vt:lpstr>
      <vt:lpstr>Office Theme</vt:lpstr>
      <vt:lpstr> CATHI final review meeting Target Area Infrastructure Cooling and Ventilation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VWG_HVAC FOR EQUIPMENT</dc:title>
  <dc:creator>CERN User</dc:creator>
  <cp:lastModifiedBy>Annelie Rasmussen</cp:lastModifiedBy>
  <cp:revision>583</cp:revision>
  <dcterms:created xsi:type="dcterms:W3CDTF">2009-03-11T13:00:55Z</dcterms:created>
  <dcterms:modified xsi:type="dcterms:W3CDTF">2014-09-25T11:01:05Z</dcterms:modified>
</cp:coreProperties>
</file>