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4"/>
  </p:sldMasterIdLst>
  <p:notesMasterIdLst>
    <p:notesMasterId r:id="rId37"/>
  </p:notesMasterIdLst>
  <p:sldIdLst>
    <p:sldId id="256" r:id="rId5"/>
    <p:sldId id="546" r:id="rId6"/>
    <p:sldId id="513" r:id="rId7"/>
    <p:sldId id="510" r:id="rId8"/>
    <p:sldId id="494" r:id="rId9"/>
    <p:sldId id="568" r:id="rId10"/>
    <p:sldId id="569" r:id="rId11"/>
    <p:sldId id="570" r:id="rId12"/>
    <p:sldId id="577" r:id="rId13"/>
    <p:sldId id="571" r:id="rId14"/>
    <p:sldId id="537" r:id="rId15"/>
    <p:sldId id="540" r:id="rId16"/>
    <p:sldId id="542" r:id="rId17"/>
    <p:sldId id="543" r:id="rId18"/>
    <p:sldId id="549" r:id="rId19"/>
    <p:sldId id="550" r:id="rId20"/>
    <p:sldId id="552" r:id="rId21"/>
    <p:sldId id="554" r:id="rId22"/>
    <p:sldId id="556" r:id="rId23"/>
    <p:sldId id="558" r:id="rId24"/>
    <p:sldId id="572" r:id="rId25"/>
    <p:sldId id="561" r:id="rId26"/>
    <p:sldId id="563" r:id="rId27"/>
    <p:sldId id="564" r:id="rId28"/>
    <p:sldId id="573" r:id="rId29"/>
    <p:sldId id="515" r:id="rId30"/>
    <p:sldId id="566" r:id="rId31"/>
    <p:sldId id="574" r:id="rId32"/>
    <p:sldId id="567" r:id="rId33"/>
    <p:sldId id="575" r:id="rId34"/>
    <p:sldId id="576" r:id="rId35"/>
    <p:sldId id="489"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028C"/>
    <a:srgbClr val="00194C"/>
    <a:srgbClr val="00133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78" autoAdjust="0"/>
    <p:restoredTop sz="76537" autoAdjust="0"/>
  </p:normalViewPr>
  <p:slideViewPr>
    <p:cSldViewPr snapToObjects="1" showGuides="1">
      <p:cViewPr varScale="1">
        <p:scale>
          <a:sx n="72" d="100"/>
          <a:sy n="72" d="100"/>
        </p:scale>
        <p:origin x="-116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68"/>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Work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0541240157480315"/>
          <c:y val="0.0521042084168337"/>
          <c:w val="0.886978257785344"/>
          <c:h val="0.866346235778644"/>
        </c:manualLayout>
      </c:layout>
      <c:barChart>
        <c:barDir val="col"/>
        <c:grouping val="clustered"/>
        <c:varyColors val="0"/>
        <c:ser>
          <c:idx val="0"/>
          <c:order val="0"/>
          <c:tx>
            <c:strRef>
              <c:f>Sheet1!$B$1</c:f>
              <c:strCache>
                <c:ptCount val="1"/>
                <c:pt idx="0">
                  <c:v>Milestones &amp; Deliverables due</c:v>
                </c:pt>
              </c:strCache>
            </c:strRef>
          </c:tx>
          <c:invertIfNegative val="0"/>
          <c:cat>
            <c:strRef>
              <c:f>Sheet1!$A$2:$A$11</c:f>
              <c:strCache>
                <c:ptCount val="10"/>
                <c:pt idx="0">
                  <c:v>WP0</c:v>
                </c:pt>
                <c:pt idx="1">
                  <c:v>WP1</c:v>
                </c:pt>
                <c:pt idx="2">
                  <c:v>WP2</c:v>
                </c:pt>
                <c:pt idx="3">
                  <c:v>WP3</c:v>
                </c:pt>
                <c:pt idx="4">
                  <c:v>WP4</c:v>
                </c:pt>
                <c:pt idx="5">
                  <c:v>WP5</c:v>
                </c:pt>
                <c:pt idx="6">
                  <c:v>WP6</c:v>
                </c:pt>
                <c:pt idx="7">
                  <c:v>WP7</c:v>
                </c:pt>
                <c:pt idx="8">
                  <c:v>WP8</c:v>
                </c:pt>
                <c:pt idx="9">
                  <c:v>WP9</c:v>
                </c:pt>
              </c:strCache>
            </c:strRef>
          </c:cat>
          <c:val>
            <c:numRef>
              <c:f>Sheet1!$B$2:$B$11</c:f>
              <c:numCache>
                <c:formatCode>General</c:formatCode>
                <c:ptCount val="10"/>
                <c:pt idx="0">
                  <c:v>9.0</c:v>
                </c:pt>
                <c:pt idx="1">
                  <c:v>10.0</c:v>
                </c:pt>
                <c:pt idx="2">
                  <c:v>5.0</c:v>
                </c:pt>
                <c:pt idx="3">
                  <c:v>4.0</c:v>
                </c:pt>
                <c:pt idx="4">
                  <c:v>7.0</c:v>
                </c:pt>
                <c:pt idx="5">
                  <c:v>4.0</c:v>
                </c:pt>
                <c:pt idx="6">
                  <c:v>25.0</c:v>
                </c:pt>
                <c:pt idx="7">
                  <c:v>7.0</c:v>
                </c:pt>
                <c:pt idx="8">
                  <c:v>15.0</c:v>
                </c:pt>
                <c:pt idx="9">
                  <c:v>6.0</c:v>
                </c:pt>
              </c:numCache>
            </c:numRef>
          </c:val>
        </c:ser>
        <c:ser>
          <c:idx val="1"/>
          <c:order val="1"/>
          <c:tx>
            <c:strRef>
              <c:f>Sheet1!$C$1</c:f>
              <c:strCache>
                <c:ptCount val="1"/>
                <c:pt idx="0">
                  <c:v>Milestones &amp; Deliverables achieved</c:v>
                </c:pt>
              </c:strCache>
            </c:strRef>
          </c:tx>
          <c:invertIfNegative val="0"/>
          <c:cat>
            <c:strRef>
              <c:f>Sheet1!$A$2:$A$11</c:f>
              <c:strCache>
                <c:ptCount val="10"/>
                <c:pt idx="0">
                  <c:v>WP0</c:v>
                </c:pt>
                <c:pt idx="1">
                  <c:v>WP1</c:v>
                </c:pt>
                <c:pt idx="2">
                  <c:v>WP2</c:v>
                </c:pt>
                <c:pt idx="3">
                  <c:v>WP3</c:v>
                </c:pt>
                <c:pt idx="4">
                  <c:v>WP4</c:v>
                </c:pt>
                <c:pt idx="5">
                  <c:v>WP5</c:v>
                </c:pt>
                <c:pt idx="6">
                  <c:v>WP6</c:v>
                </c:pt>
                <c:pt idx="7">
                  <c:v>WP7</c:v>
                </c:pt>
                <c:pt idx="8">
                  <c:v>WP8</c:v>
                </c:pt>
                <c:pt idx="9">
                  <c:v>WP9</c:v>
                </c:pt>
              </c:strCache>
            </c:strRef>
          </c:cat>
          <c:val>
            <c:numRef>
              <c:f>Sheet1!$C$2:$C$11</c:f>
              <c:numCache>
                <c:formatCode>General</c:formatCode>
                <c:ptCount val="10"/>
                <c:pt idx="0">
                  <c:v>7.0</c:v>
                </c:pt>
                <c:pt idx="1">
                  <c:v>4.0</c:v>
                </c:pt>
                <c:pt idx="2">
                  <c:v>1.0</c:v>
                </c:pt>
                <c:pt idx="3">
                  <c:v>3.0</c:v>
                </c:pt>
                <c:pt idx="4">
                  <c:v>4.0</c:v>
                </c:pt>
                <c:pt idx="5">
                  <c:v>4.0</c:v>
                </c:pt>
                <c:pt idx="6">
                  <c:v>14.0</c:v>
                </c:pt>
                <c:pt idx="7">
                  <c:v>7.0</c:v>
                </c:pt>
                <c:pt idx="8">
                  <c:v>7.0</c:v>
                </c:pt>
                <c:pt idx="9">
                  <c:v>3.0</c:v>
                </c:pt>
              </c:numCache>
            </c:numRef>
          </c:val>
        </c:ser>
        <c:dLbls>
          <c:showLegendKey val="0"/>
          <c:showVal val="0"/>
          <c:showCatName val="0"/>
          <c:showSerName val="0"/>
          <c:showPercent val="0"/>
          <c:showBubbleSize val="0"/>
        </c:dLbls>
        <c:gapWidth val="150"/>
        <c:axId val="-2104994792"/>
        <c:axId val="-2105305672"/>
      </c:barChart>
      <c:catAx>
        <c:axId val="-2104994792"/>
        <c:scaling>
          <c:orientation val="minMax"/>
        </c:scaling>
        <c:delete val="0"/>
        <c:axPos val="b"/>
        <c:majorTickMark val="out"/>
        <c:minorTickMark val="none"/>
        <c:tickLblPos val="nextTo"/>
        <c:crossAx val="-2105305672"/>
        <c:crosses val="autoZero"/>
        <c:auto val="1"/>
        <c:lblAlgn val="ctr"/>
        <c:lblOffset val="100"/>
        <c:noMultiLvlLbl val="0"/>
      </c:catAx>
      <c:valAx>
        <c:axId val="-2105305672"/>
        <c:scaling>
          <c:orientation val="minMax"/>
        </c:scaling>
        <c:delete val="0"/>
        <c:axPos val="l"/>
        <c:majorGridlines/>
        <c:numFmt formatCode="General" sourceLinked="1"/>
        <c:majorTickMark val="out"/>
        <c:minorTickMark val="none"/>
        <c:tickLblPos val="nextTo"/>
        <c:crossAx val="-2104994792"/>
        <c:crosses val="autoZero"/>
        <c:crossBetween val="between"/>
      </c:valAx>
    </c:plotArea>
    <c:legend>
      <c:legendPos val="r"/>
      <c:layout>
        <c:manualLayout>
          <c:xMode val="edge"/>
          <c:yMode val="edge"/>
          <c:x val="0.0787110732780024"/>
          <c:y val="0.0788259984536001"/>
          <c:w val="0.321584024969852"/>
          <c:h val="0.25784229877077"/>
        </c:manualLayout>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328885-4F95-EC43-9F35-DF755EC9985E}" type="datetimeFigureOut">
              <a:rPr lang="en-US" smtClean="0"/>
              <a:pPr/>
              <a:t>9/23/14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0A80E0-E375-2444-9718-359241C4F7F7}" type="slidenum">
              <a:rPr lang="en-US" smtClean="0"/>
              <a:pPr/>
              <a:t>‹#›</a:t>
            </a:fld>
            <a:endParaRPr lang="en-US"/>
          </a:p>
        </p:txBody>
      </p:sp>
    </p:spTree>
    <p:extLst>
      <p:ext uri="{BB962C8B-B14F-4D97-AF65-F5344CB8AC3E}">
        <p14:creationId xmlns:p14="http://schemas.microsoft.com/office/powerpoint/2010/main" val="174048856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cds.cern.ch/journal/CERNBulletin/2014/39/News%20Articles/1756262?ln=en"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smtClean="0"/>
              <a:t>Supervisor</a:t>
            </a:r>
            <a:r>
              <a:rPr lang="fr-CH" dirty="0" smtClean="0"/>
              <a:t> </a:t>
            </a:r>
            <a:r>
              <a:rPr lang="fr-CH" dirty="0" err="1" smtClean="0"/>
              <a:t>is</a:t>
            </a:r>
            <a:r>
              <a:rPr lang="fr-CH" dirty="0" smtClean="0"/>
              <a:t> Sergio </a:t>
            </a:r>
            <a:r>
              <a:rPr lang="fr-CH" dirty="0" err="1" smtClean="0"/>
              <a:t>Calatroni</a:t>
            </a:r>
            <a:endParaRPr lang="fr-CH" dirty="0"/>
          </a:p>
        </p:txBody>
      </p:sp>
      <p:sp>
        <p:nvSpPr>
          <p:cNvPr id="4" name="Espace réservé du numéro de diapositive 3"/>
          <p:cNvSpPr>
            <a:spLocks noGrp="1"/>
          </p:cNvSpPr>
          <p:nvPr>
            <p:ph type="sldNum" sz="quarter" idx="10"/>
          </p:nvPr>
        </p:nvSpPr>
        <p:spPr/>
        <p:txBody>
          <a:bodyPr/>
          <a:lstStyle/>
          <a:p>
            <a:fld id="{3B0A80E0-E375-2444-9718-359241C4F7F7}" type="slidenum">
              <a:rPr lang="en-US" smtClean="0"/>
              <a:pPr/>
              <a:t>1</a:t>
            </a:fld>
            <a:endParaRPr lang="en-US"/>
          </a:p>
        </p:txBody>
      </p:sp>
    </p:spTree>
    <p:extLst>
      <p:ext uri="{BB962C8B-B14F-4D97-AF65-F5344CB8AC3E}">
        <p14:creationId xmlns:p14="http://schemas.microsoft.com/office/powerpoint/2010/main" val="2120783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Completed: all milestones and deliverables submitted</a:t>
            </a:r>
          </a:p>
          <a:p>
            <a:r>
              <a:rPr lang="en-US" dirty="0" smtClean="0"/>
              <a:t>Extended collaboration with Associated</a:t>
            </a:r>
            <a:r>
              <a:rPr lang="en-US" baseline="0" dirty="0" smtClean="0"/>
              <a:t> and non-Associated Partner</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17</a:t>
            </a:fld>
            <a:endParaRPr lang="en-US"/>
          </a:p>
        </p:txBody>
      </p:sp>
    </p:spTree>
    <p:extLst>
      <p:ext uri="{BB962C8B-B14F-4D97-AF65-F5344CB8AC3E}">
        <p14:creationId xmlns:p14="http://schemas.microsoft.com/office/powerpoint/2010/main" val="2418439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Extensive</a:t>
            </a:r>
            <a:r>
              <a:rPr lang="en-US" baseline="0" dirty="0" smtClean="0"/>
              <a:t> use of the CATHI R&amp;D and prototyping budget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Extended collaboration with Associated</a:t>
            </a:r>
            <a:r>
              <a:rPr lang="en-US" baseline="0" dirty="0" smtClean="0"/>
              <a:t> and non-Associated Partner</a:t>
            </a:r>
            <a:endParaRPr lang="en-US" dirty="0" smtClean="0"/>
          </a:p>
          <a:p>
            <a:r>
              <a:rPr lang="en-US" dirty="0" smtClean="0"/>
              <a:t>HRS studies </a:t>
            </a:r>
            <a:r>
              <a:rPr lang="en-US" baseline="0" dirty="0" smtClean="0"/>
              <a:t>slightly behind schedule</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18</a:t>
            </a:fld>
            <a:endParaRPr lang="en-US"/>
          </a:p>
        </p:txBody>
      </p:sp>
    </p:spTree>
    <p:extLst>
      <p:ext uri="{BB962C8B-B14F-4D97-AF65-F5344CB8AC3E}">
        <p14:creationId xmlns:p14="http://schemas.microsoft.com/office/powerpoint/2010/main" val="1312432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Extended collaboration with Associated</a:t>
            </a:r>
            <a:r>
              <a:rPr lang="en-US" baseline="0" dirty="0" smtClean="0"/>
              <a:t> and non-Associated Partner</a:t>
            </a:r>
            <a:endParaRPr lang="en-US" dirty="0" smtClean="0"/>
          </a:p>
        </p:txBody>
      </p:sp>
      <p:sp>
        <p:nvSpPr>
          <p:cNvPr id="4" name="Slide Number Placeholder 3"/>
          <p:cNvSpPr>
            <a:spLocks noGrp="1"/>
          </p:cNvSpPr>
          <p:nvPr>
            <p:ph type="sldNum" sz="quarter" idx="10"/>
          </p:nvPr>
        </p:nvSpPr>
        <p:spPr/>
        <p:txBody>
          <a:bodyPr/>
          <a:lstStyle/>
          <a:p>
            <a:fld id="{3B0A80E0-E375-2444-9718-359241C4F7F7}" type="slidenum">
              <a:rPr lang="en-US" smtClean="0"/>
              <a:pPr/>
              <a:t>19</a:t>
            </a:fld>
            <a:endParaRPr lang="en-US"/>
          </a:p>
        </p:txBody>
      </p:sp>
    </p:spTree>
    <p:extLst>
      <p:ext uri="{BB962C8B-B14F-4D97-AF65-F5344CB8AC3E}">
        <p14:creationId xmlns:p14="http://schemas.microsoft.com/office/powerpoint/2010/main" val="19180924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20</a:t>
            </a:fld>
            <a:endParaRPr lang="en-US"/>
          </a:p>
        </p:txBody>
      </p:sp>
    </p:spTree>
    <p:extLst>
      <p:ext uri="{BB962C8B-B14F-4D97-AF65-F5344CB8AC3E}">
        <p14:creationId xmlns:p14="http://schemas.microsoft.com/office/powerpoint/2010/main" val="1061993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Nice to see CATHI getting a </a:t>
            </a:r>
            <a:r>
              <a:rPr lang="en-US" sz="1200" u="sng" kern="1200" dirty="0" smtClean="0">
                <a:solidFill>
                  <a:schemeClr val="tx1"/>
                </a:solidFill>
                <a:latin typeface="+mn-lt"/>
                <a:ea typeface="+mn-ea"/>
                <a:cs typeface="+mn-cs"/>
                <a:hlinkClick r:id="rId3"/>
              </a:rPr>
              <a:t>mention in the CERN Bulletin for being involved in the African School of Physics in Dakar last month. ESRs Carla Babcock and Jacobo Montano were active participants as workshop leaders and speakers (and I understand that they also stepped in at the last minute to help as some speakers were unable to attend at the last minute)</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8</a:t>
            </a:fld>
            <a:endParaRPr lang="en-US"/>
          </a:p>
        </p:txBody>
      </p:sp>
    </p:spTree>
    <p:extLst>
      <p:ext uri="{BB962C8B-B14F-4D97-AF65-F5344CB8AC3E}">
        <p14:creationId xmlns:p14="http://schemas.microsoft.com/office/powerpoint/2010/main" val="1344250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to partners manage to produce good cavities</a:t>
            </a:r>
          </a:p>
          <a:p>
            <a:r>
              <a:rPr lang="en-US" dirty="0" smtClean="0"/>
              <a:t>Due to late recruitment</a:t>
            </a:r>
            <a:r>
              <a:rPr lang="en-US" baseline="0" dirty="0" smtClean="0"/>
              <a:t> of </a:t>
            </a:r>
            <a:r>
              <a:rPr lang="en-US" dirty="0" smtClean="0"/>
              <a:t>ER1 activities re-oriented towards validating</a:t>
            </a:r>
            <a:r>
              <a:rPr lang="en-US" baseline="0" dirty="0" smtClean="0"/>
              <a:t> of the tuning strategy</a:t>
            </a:r>
          </a:p>
          <a:p>
            <a:r>
              <a:rPr lang="en-US" baseline="0" dirty="0" smtClean="0"/>
              <a:t>All milestones achieved</a:t>
            </a:r>
          </a:p>
          <a:p>
            <a:r>
              <a:rPr lang="en-US" baseline="0" dirty="0" smtClean="0"/>
              <a:t>Given the extent of the R&amp;D =&gt; need now to concentrate on the write up of the main deliverables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Extensive</a:t>
            </a:r>
            <a:r>
              <a:rPr lang="en-US" baseline="0" dirty="0" smtClean="0"/>
              <a:t> use of the CATHI R&amp;D and prototyping budget together with WP6</a:t>
            </a:r>
            <a:endParaRPr lang="en-US" dirty="0" smtClean="0"/>
          </a:p>
          <a:p>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11</a:t>
            </a:fld>
            <a:endParaRPr lang="en-US"/>
          </a:p>
        </p:txBody>
      </p:sp>
    </p:spTree>
    <p:extLst>
      <p:ext uri="{BB962C8B-B14F-4D97-AF65-F5344CB8AC3E}">
        <p14:creationId xmlns:p14="http://schemas.microsoft.com/office/powerpoint/2010/main" val="4279131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Acknowledge support from the Associated Partners including TRIUMF but also the close collaboration with industry (AVS).</a:t>
            </a:r>
          </a:p>
          <a:p>
            <a:r>
              <a:rPr lang="en-US" dirty="0" smtClean="0"/>
              <a:t>One of the work package which also benefited from substantial in-kind support from Spanish Government</a:t>
            </a:r>
          </a:p>
          <a:p>
            <a:r>
              <a:rPr lang="en-US" baseline="0" dirty="0" smtClean="0"/>
              <a:t>All but 1 milestones achieved</a:t>
            </a:r>
          </a:p>
          <a:p>
            <a:r>
              <a:rPr lang="en-US" baseline="0" dirty="0" smtClean="0"/>
              <a:t>Need to concentrate now on the write up of the final version of the deliverables (in particular D12)</a:t>
            </a:r>
            <a:endParaRPr lang="en-US" dirty="0" smtClean="0"/>
          </a:p>
          <a:p>
            <a:r>
              <a:rPr lang="en-US" dirty="0" smtClean="0"/>
              <a:t>Substantial amount of publications</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12</a:t>
            </a:fld>
            <a:endParaRPr lang="en-US"/>
          </a:p>
        </p:txBody>
      </p:sp>
    </p:spTree>
    <p:extLst>
      <p:ext uri="{BB962C8B-B14F-4D97-AF65-F5344CB8AC3E}">
        <p14:creationId xmlns:p14="http://schemas.microsoft.com/office/powerpoint/2010/main" val="493389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 to</a:t>
            </a:r>
            <a:r>
              <a:rPr lang="en-US" baseline="0" dirty="0" smtClean="0"/>
              <a:t> delay in the project: late start of the commissioning =&gt; deliverables only slightly modified in order to adapt to actual situation (1 milestone was modified)</a:t>
            </a:r>
          </a:p>
          <a:p>
            <a:r>
              <a:rPr lang="en-US" dirty="0" smtClean="0"/>
              <a:t>Fostered Partnership </a:t>
            </a:r>
            <a:r>
              <a:rPr lang="en-US" baseline="0" dirty="0" smtClean="0"/>
              <a:t>Agreement between CERN and DTU signed in November 2013 on better understanding of permanent magnet couplings</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13</a:t>
            </a:fld>
            <a:endParaRPr lang="en-US"/>
          </a:p>
        </p:txBody>
      </p:sp>
    </p:spTree>
    <p:extLst>
      <p:ext uri="{BB962C8B-B14F-4D97-AF65-F5344CB8AC3E}">
        <p14:creationId xmlns:p14="http://schemas.microsoft.com/office/powerpoint/2010/main" val="178642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additional partners</a:t>
            </a:r>
          </a:p>
          <a:p>
            <a:r>
              <a:rPr lang="en-US" dirty="0" smtClean="0"/>
              <a:t>Extended</a:t>
            </a:r>
            <a:r>
              <a:rPr lang="en-US" baseline="0" dirty="0" smtClean="0"/>
              <a:t> R&amp;D and Integration = delay in the write up of the deliverables</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14</a:t>
            </a:fld>
            <a:endParaRPr lang="en-US"/>
          </a:p>
        </p:txBody>
      </p:sp>
    </p:spTree>
    <p:extLst>
      <p:ext uri="{BB962C8B-B14F-4D97-AF65-F5344CB8AC3E}">
        <p14:creationId xmlns:p14="http://schemas.microsoft.com/office/powerpoint/2010/main" val="3419179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Milestones &amp; Deliverables</a:t>
            </a:r>
            <a:r>
              <a:rPr lang="en-US" baseline="0" dirty="0" smtClean="0"/>
              <a:t> </a:t>
            </a:r>
            <a:r>
              <a:rPr lang="en-US" dirty="0" smtClean="0"/>
              <a:t>completed.</a:t>
            </a:r>
            <a:r>
              <a:rPr lang="en-US" baseline="0" dirty="0" smtClean="0"/>
              <a:t> </a:t>
            </a:r>
            <a:r>
              <a:rPr lang="en-US" baseline="0" dirty="0" err="1" smtClean="0"/>
              <a:t>Pitty</a:t>
            </a:r>
            <a:r>
              <a:rPr lang="en-US" baseline="0" dirty="0" smtClean="0"/>
              <a:t> will not be able to assist in the commissioning of the new Machine !</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15</a:t>
            </a:fld>
            <a:endParaRPr lang="en-US"/>
          </a:p>
        </p:txBody>
      </p:sp>
    </p:spTree>
    <p:extLst>
      <p:ext uri="{BB962C8B-B14F-4D97-AF65-F5344CB8AC3E}">
        <p14:creationId xmlns:p14="http://schemas.microsoft.com/office/powerpoint/2010/main" val="548313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Deliverables and Milestones had to be slightly re-</a:t>
            </a:r>
            <a:r>
              <a:rPr lang="en-US" dirty="0" err="1" smtClean="0"/>
              <a:t>organised</a:t>
            </a:r>
            <a:r>
              <a:rPr lang="en-US" baseline="0" dirty="0" smtClean="0"/>
              <a:t> namely due to late start of the Design Study for the Intensity Upgrade</a:t>
            </a:r>
            <a:endParaRPr lang="en-US" dirty="0" smtClean="0"/>
          </a:p>
          <a:p>
            <a:r>
              <a:rPr lang="en-US" dirty="0" smtClean="0"/>
              <a:t>Still missing quite a few documents</a:t>
            </a:r>
          </a:p>
          <a:p>
            <a:r>
              <a:rPr lang="en-US" dirty="0" smtClean="0"/>
              <a:t>Extensive</a:t>
            </a:r>
            <a:r>
              <a:rPr lang="en-US" baseline="0" dirty="0" smtClean="0"/>
              <a:t> use of the CATHI R&amp;D and prototyping budget</a:t>
            </a:r>
            <a:endParaRPr lang="en-US" dirty="0"/>
          </a:p>
        </p:txBody>
      </p:sp>
      <p:sp>
        <p:nvSpPr>
          <p:cNvPr id="4" name="Slide Number Placeholder 3"/>
          <p:cNvSpPr>
            <a:spLocks noGrp="1"/>
          </p:cNvSpPr>
          <p:nvPr>
            <p:ph type="sldNum" sz="quarter" idx="10"/>
          </p:nvPr>
        </p:nvSpPr>
        <p:spPr/>
        <p:txBody>
          <a:bodyPr/>
          <a:lstStyle/>
          <a:p>
            <a:fld id="{3B0A80E0-E375-2444-9718-359241C4F7F7}" type="slidenum">
              <a:rPr lang="en-US" smtClean="0"/>
              <a:pPr/>
              <a:t>16</a:t>
            </a:fld>
            <a:endParaRPr lang="en-US"/>
          </a:p>
        </p:txBody>
      </p:sp>
    </p:spTree>
    <p:extLst>
      <p:ext uri="{BB962C8B-B14F-4D97-AF65-F5344CB8AC3E}">
        <p14:creationId xmlns:p14="http://schemas.microsoft.com/office/powerpoint/2010/main" val="2210443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1"/>
          <p:cNvGrpSpPr/>
          <p:nvPr/>
        </p:nvGrpSpPr>
        <p:grpSpPr>
          <a:xfrm>
            <a:off x="-1" y="476672"/>
            <a:ext cx="7543801" cy="5688632"/>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44553" y="1086272"/>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371600" y="804362"/>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2287834"/>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1394818"/>
            <a:ext cx="2057400" cy="365125"/>
          </a:xfrm>
          <a:prstGeom prst="rect">
            <a:avLst/>
          </a:prstGeo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9/23/14</a:t>
            </a:fld>
            <a:endParaRPr lang="en-US" dirty="0"/>
          </a:p>
        </p:txBody>
      </p:sp>
      <p:sp>
        <p:nvSpPr>
          <p:cNvPr id="5" name="Footer Placeholder 4"/>
          <p:cNvSpPr>
            <a:spLocks noGrp="1"/>
          </p:cNvSpPr>
          <p:nvPr>
            <p:ph type="ftr" sz="quarter" idx="11"/>
          </p:nvPr>
        </p:nvSpPr>
        <p:spPr>
          <a:xfrm rot="16200000">
            <a:off x="-356811" y="1394818"/>
            <a:ext cx="2057397" cy="365125"/>
          </a:xfrm>
          <a:prstGeom prst="rect">
            <a:avLst/>
          </a:prstGeom>
        </p:spPr>
        <p:txBody>
          <a:bodyPr lIns="91440" tIns="0" bIns="0" anchor="t" anchorCtr="0"/>
          <a:lstStyle>
            <a:lvl1pPr algn="l">
              <a:defRPr b="1">
                <a:solidFill>
                  <a:schemeClr val="bg1">
                    <a:lumMod val="75000"/>
                  </a:schemeClr>
                </a:solidFill>
              </a:defRPr>
            </a:lvl1pPr>
          </a:lstStyle>
          <a:p>
            <a:endParaRPr lang="en-US"/>
          </a:p>
        </p:txBody>
      </p:sp>
      <p:grpSp>
        <p:nvGrpSpPr>
          <p:cNvPr id="10" name="Group 9"/>
          <p:cNvGrpSpPr/>
          <p:nvPr userDrawn="1"/>
        </p:nvGrpSpPr>
        <p:grpSpPr>
          <a:xfrm>
            <a:off x="73332" y="4891053"/>
            <a:ext cx="4550032" cy="1058227"/>
            <a:chOff x="73331" y="5445224"/>
            <a:chExt cx="6226861" cy="1058227"/>
          </a:xfrm>
        </p:grpSpPr>
        <p:sp>
          <p:nvSpPr>
            <p:cNvPr id="11" name="Rectangle 10"/>
            <p:cNvSpPr/>
            <p:nvPr/>
          </p:nvSpPr>
          <p:spPr>
            <a:xfrm>
              <a:off x="161408" y="5477162"/>
              <a:ext cx="226640" cy="400110"/>
            </a:xfrm>
            <a:prstGeom prst="rect">
              <a:avLst/>
            </a:prstGeom>
          </p:spPr>
          <p:txBody>
            <a:bodyPr wrap="square">
              <a:spAutoFit/>
            </a:bodyPr>
            <a:lstStyle/>
            <a:p>
              <a:r>
                <a:rPr lang="fr-FR" sz="2000" dirty="0" smtClean="0"/>
                <a:t>*</a:t>
              </a:r>
              <a:endParaRPr lang="en-US" sz="2000" i="1" dirty="0"/>
            </a:p>
          </p:txBody>
        </p:sp>
        <p:sp>
          <p:nvSpPr>
            <p:cNvPr id="14" name="Rectangle 13"/>
            <p:cNvSpPr/>
            <p:nvPr/>
          </p:nvSpPr>
          <p:spPr>
            <a:xfrm>
              <a:off x="73331" y="5445224"/>
              <a:ext cx="6226861" cy="10582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1" name="Rectangle 20"/>
          <p:cNvSpPr/>
          <p:nvPr userDrawn="1"/>
        </p:nvSpPr>
        <p:spPr>
          <a:xfrm>
            <a:off x="356163" y="4963061"/>
            <a:ext cx="4267200" cy="646331"/>
          </a:xfrm>
          <a:prstGeom prst="rect">
            <a:avLst/>
          </a:prstGeom>
        </p:spPr>
        <p:txBody>
          <a:bodyPr wrap="square">
            <a:spAutoFit/>
          </a:bodyPr>
          <a:lstStyle/>
          <a:p>
            <a:r>
              <a:rPr lang="en-US" sz="1200" dirty="0" smtClean="0"/>
              <a:t>Research project supported by a Marie Curie Early Initial Training Network of the European Community’s Seventh </a:t>
            </a:r>
            <a:r>
              <a:rPr lang="en-US" sz="1200" dirty="0" err="1" smtClean="0"/>
              <a:t>Programme</a:t>
            </a:r>
            <a:r>
              <a:rPr lang="en-US" sz="1200" dirty="0" smtClean="0"/>
              <a:t> under contract number (PITN-GA-2010-264330-CATHI)</a:t>
            </a:r>
            <a:endParaRPr lang="en-GB" sz="1200" dirty="0"/>
          </a:p>
        </p:txBody>
      </p:sp>
      <p:sp>
        <p:nvSpPr>
          <p:cNvPr id="17" name="Rectangle 16"/>
          <p:cNvSpPr/>
          <p:nvPr userDrawn="1"/>
        </p:nvSpPr>
        <p:spPr>
          <a:xfrm>
            <a:off x="3984476" y="6602879"/>
            <a:ext cx="1152128" cy="216024"/>
          </a:xfrm>
          <a:prstGeom prst="rect">
            <a:avLst/>
          </a:prstGeom>
          <a:solidFill>
            <a:srgbClr val="00194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ZoneTexte 17"/>
          <p:cNvSpPr txBox="1"/>
          <p:nvPr userDrawn="1"/>
        </p:nvSpPr>
        <p:spPr>
          <a:xfrm>
            <a:off x="4211960" y="6548378"/>
            <a:ext cx="1728192" cy="292388"/>
          </a:xfrm>
          <a:prstGeom prst="rect">
            <a:avLst/>
          </a:prstGeom>
          <a:noFill/>
        </p:spPr>
        <p:txBody>
          <a:bodyPr wrap="square" rtlCol="0">
            <a:spAutoFit/>
          </a:bodyPr>
          <a:lstStyle/>
          <a:p>
            <a:r>
              <a:rPr lang="fr-CH" sz="1300" b="0" dirty="0" smtClean="0">
                <a:solidFill>
                  <a:schemeClr val="tx1">
                    <a:lumMod val="25000"/>
                    <a:lumOff val="75000"/>
                  </a:schemeClr>
                </a:solidFill>
              </a:rPr>
              <a:t>Co-ordinator’s Report</a:t>
            </a:r>
            <a:endParaRPr lang="en-US" sz="1300" b="0" dirty="0">
              <a:solidFill>
                <a:schemeClr val="tx1">
                  <a:lumMod val="25000"/>
                  <a:lumOff val="75000"/>
                </a:schemeClr>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a:prstGeom prst="rect">
            <a:avLst/>
          </a:prstGeom>
        </p:spPr>
        <p:txBody>
          <a:bodyPr/>
          <a:lstStyle/>
          <a:p>
            <a:fld id="{74A11387-841E-274A-B892-F5D9F46B59A1}" type="datetimeFigureOut">
              <a:rPr lang="en-US" smtClean="0"/>
              <a:pPr/>
              <a:t>9/23/14</a:t>
            </a:fld>
            <a:endParaRPr lang="en-US"/>
          </a:p>
        </p:txBody>
      </p:sp>
      <p:sp>
        <p:nvSpPr>
          <p:cNvPr id="6" name="Footer Placeholder 5"/>
          <p:cNvSpPr>
            <a:spLocks noGrp="1"/>
          </p:cNvSpPr>
          <p:nvPr>
            <p:ph type="ftr" sz="quarter" idx="11"/>
          </p:nvPr>
        </p:nvSpPr>
        <p:spPr>
          <a:xfrm>
            <a:off x="2057400" y="6300216"/>
            <a:ext cx="2340864"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301752" y="6300216"/>
            <a:ext cx="448056" cy="365125"/>
          </a:xfrm>
          <a:prstGeom prst="rect">
            <a:avLst/>
          </a:prstGeo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5" name="Footer Placeholder 4"/>
          <p:cNvSpPr>
            <a:spLocks noGrp="1"/>
          </p:cNvSpPr>
          <p:nvPr>
            <p:ph type="ftr" sz="quarter" idx="11"/>
          </p:nvPr>
        </p:nvSpPr>
        <p:spPr>
          <a:xfrm>
            <a:off x="5867400" y="62484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5" name="Footer Placeholder 4"/>
          <p:cNvSpPr>
            <a:spLocks noGrp="1"/>
          </p:cNvSpPr>
          <p:nvPr>
            <p:ph type="ftr" sz="quarter" idx="11"/>
          </p:nvPr>
        </p:nvSpPr>
        <p:spPr>
          <a:xfrm>
            <a:off x="5867400" y="62484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72814"/>
            <a:ext cx="8663880" cy="4821771"/>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116632"/>
            <a:ext cx="8663880" cy="1389438"/>
          </a:xfrm>
          <a:prstGeom prst="snip2DiagRect">
            <a:avLst>
              <a:gd name="adj1" fmla="val 10237"/>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latin typeface="Calibri" pitchFamily="34" charset="0"/>
                <a:cs typeface="Calibri" pitchFamily="34" charset="0"/>
              </a:defRPr>
            </a:lvl1pPr>
          </a:lstStyle>
          <a:p>
            <a:r>
              <a:rPr lang="en-US" dirty="0" smtClean="0"/>
              <a:t>Click to edit Master title style</a:t>
            </a:r>
            <a:endParaRPr dirty="0"/>
          </a:p>
        </p:txBody>
      </p:sp>
      <p:sp>
        <p:nvSpPr>
          <p:cNvPr id="3" name="Content Placeholder 2"/>
          <p:cNvSpPr>
            <a:spLocks noGrp="1"/>
          </p:cNvSpPr>
          <p:nvPr>
            <p:ph idx="1"/>
          </p:nvPr>
        </p:nvSpPr>
        <p:spPr/>
        <p:txBody>
          <a:bodyPr/>
          <a:lstStyle>
            <a:lvl1pPr marL="342900" indent="-342900">
              <a:buFont typeface="Arial" pitchFamily="34" charset="0"/>
              <a:buChar char="•"/>
              <a:defRPr>
                <a:latin typeface="Calibri" pitchFamily="34" charset="0"/>
                <a:cs typeface="Calibri" pitchFamily="34" charset="0"/>
              </a:defRPr>
            </a:lvl1pPr>
            <a:lvl2pPr marL="685800" indent="-336550">
              <a:buFont typeface="Arial" pitchFamily="34" charset="0"/>
              <a:buChar char="•"/>
              <a:defRPr>
                <a:latin typeface="Calibri" pitchFamily="34" charset="0"/>
                <a:cs typeface="Calibri" pitchFamily="34" charset="0"/>
              </a:defRPr>
            </a:lvl2pPr>
            <a:lvl3pPr marL="1035050" indent="-349250">
              <a:buFont typeface="Arial" pitchFamily="34" charset="0"/>
              <a:buChar char="•"/>
              <a:defRPr>
                <a:latin typeface="Calibri" pitchFamily="34" charset="0"/>
                <a:cs typeface="Calibri" pitchFamily="34" charset="0"/>
              </a:defRPr>
            </a:lvl3pPr>
            <a:lvl4pPr marL="1371600" indent="-336550">
              <a:buFont typeface="Arial" pitchFamily="34" charset="0"/>
              <a:buChar char="•"/>
              <a:defRPr>
                <a:latin typeface="Calibri" pitchFamily="34" charset="0"/>
                <a:cs typeface="Calibri" pitchFamily="34" charset="0"/>
              </a:defRPr>
            </a:lvl4pPr>
            <a:lvl5pPr marL="1720850" indent="-349250">
              <a:buFont typeface="Arial" pitchFamily="34" charset="0"/>
              <a:buChar char="•"/>
              <a:defRPr>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10"/>
          </p:nvPr>
        </p:nvSpPr>
        <p:spPr>
          <a:xfrm>
            <a:off x="228600" y="6243918"/>
            <a:ext cx="2133600" cy="365125"/>
          </a:xfrm>
          <a:prstGeom prst="rect">
            <a:avLst/>
          </a:prstGeom>
        </p:spPr>
        <p:txBody>
          <a:bodyPr/>
          <a:lstStyle>
            <a:lvl1pPr>
              <a:defRPr>
                <a:latin typeface="Calibri" pitchFamily="34" charset="0"/>
                <a:cs typeface="Calibri" pitchFamily="34" charset="0"/>
              </a:defRPr>
            </a:lvl1pPr>
          </a:lstStyle>
          <a:p>
            <a:endParaRPr lang="en-US" dirty="0"/>
          </a:p>
        </p:txBody>
      </p:sp>
      <p:sp>
        <p:nvSpPr>
          <p:cNvPr id="5" name="Footer Placeholder 4"/>
          <p:cNvSpPr>
            <a:spLocks noGrp="1"/>
          </p:cNvSpPr>
          <p:nvPr>
            <p:ph type="ftr" sz="quarter" idx="11"/>
          </p:nvPr>
        </p:nvSpPr>
        <p:spPr>
          <a:xfrm>
            <a:off x="5867400" y="624840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4330060" y="6229460"/>
            <a:ext cx="673988" cy="365125"/>
          </a:xfrm>
          <a:prstGeom prst="rect">
            <a:avLst/>
          </a:prstGeom>
        </p:spPr>
        <p:txBody>
          <a:bodyPr/>
          <a:lstStyle/>
          <a:p>
            <a:fld id="{E2D38DDF-6765-4540-B63D-425F3C6FA71E}" type="slidenum">
              <a:rPr lang="en-US" smtClean="0"/>
              <a:pPr/>
              <a:t>‹#›</a:t>
            </a:fld>
            <a:endParaRPr lang="en-US" dirty="0"/>
          </a:p>
        </p:txBody>
      </p:sp>
      <p:sp>
        <p:nvSpPr>
          <p:cNvPr id="7" name="Rectangle 6"/>
          <p:cNvSpPr/>
          <p:nvPr userDrawn="1"/>
        </p:nvSpPr>
        <p:spPr>
          <a:xfrm>
            <a:off x="3984476" y="6602879"/>
            <a:ext cx="1152128" cy="216024"/>
          </a:xfrm>
          <a:prstGeom prst="rect">
            <a:avLst/>
          </a:prstGeom>
          <a:solidFill>
            <a:srgbClr val="00194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ZoneTexte 17"/>
          <p:cNvSpPr txBox="1"/>
          <p:nvPr userDrawn="1"/>
        </p:nvSpPr>
        <p:spPr>
          <a:xfrm>
            <a:off x="4211960" y="6548378"/>
            <a:ext cx="1728192" cy="292388"/>
          </a:xfrm>
          <a:prstGeom prst="rect">
            <a:avLst/>
          </a:prstGeom>
          <a:noFill/>
        </p:spPr>
        <p:txBody>
          <a:bodyPr wrap="square" rtlCol="0">
            <a:spAutoFit/>
          </a:bodyPr>
          <a:lstStyle/>
          <a:p>
            <a:r>
              <a:rPr lang="fr-CH" sz="1300" b="0" dirty="0" smtClean="0">
                <a:solidFill>
                  <a:schemeClr val="tx1">
                    <a:lumMod val="25000"/>
                    <a:lumOff val="75000"/>
                  </a:schemeClr>
                </a:solidFill>
              </a:rPr>
              <a:t>Co-ordinator’s Report</a:t>
            </a:r>
            <a:endParaRPr lang="en-US" sz="1300" b="0" dirty="0">
              <a:solidFill>
                <a:schemeClr val="tx1">
                  <a:lumMod val="25000"/>
                  <a:lumOff val="75000"/>
                </a:schemeClr>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a:prstGeom prst="rect">
            <a:avLst/>
          </a:prstGeom>
        </p:spPr>
        <p:txBody>
          <a:bodyPr lIns="91440" tIns="0" bIns="0" anchor="b" anchorCtr="0"/>
          <a:lstStyle>
            <a:lvl1pPr>
              <a:defRPr sz="1400" b="1">
                <a:solidFill>
                  <a:schemeClr val="bg1">
                    <a:lumMod val="50000"/>
                  </a:schemeClr>
                </a:solidFill>
              </a:defRPr>
            </a:lvl1pPr>
          </a:lstStyle>
          <a:p>
            <a:fld id="{74A11387-841E-274A-B892-F5D9F46B59A1}" type="datetimeFigureOut">
              <a:rPr lang="en-US" smtClean="0"/>
              <a:pPr/>
              <a:t>9/23/14</a:t>
            </a:fld>
            <a:endParaRPr lang="en-US"/>
          </a:p>
        </p:txBody>
      </p:sp>
      <p:sp>
        <p:nvSpPr>
          <p:cNvPr id="5" name="Footer Placeholder 4"/>
          <p:cNvSpPr>
            <a:spLocks noGrp="1"/>
          </p:cNvSpPr>
          <p:nvPr>
            <p:ph type="ftr" sz="quarter" idx="11"/>
          </p:nvPr>
        </p:nvSpPr>
        <p:spPr>
          <a:xfrm rot="16200000">
            <a:off x="-356811" y="4503737"/>
            <a:ext cx="2057397" cy="365125"/>
          </a:xfrm>
          <a:prstGeom prst="rect">
            <a:avLst/>
          </a:prstGeo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a:prstGeom prst="rect">
            <a:avLst/>
          </a:prstGeo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kumimoji="0" lang="en-US"/>
          </a:p>
        </p:txBody>
      </p:sp>
      <p:sp>
        <p:nvSpPr>
          <p:cNvPr id="4" name="Date Placeholder 3"/>
          <p:cNvSpPr>
            <a:spLocks noGrp="1"/>
          </p:cNvSpPr>
          <p:nvPr>
            <p:ph type="dt" sz="half" idx="10"/>
          </p:nvPr>
        </p:nvSpPr>
        <p:spPr>
          <a:xfrm rot="16200000">
            <a:off x="7658009" y="3475037"/>
            <a:ext cx="1828800" cy="365125"/>
          </a:xfrm>
          <a:prstGeom prst="rect">
            <a:avLst/>
          </a:prstGeo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74CBEAF9-9E58-4CC8-A6FF-6DD8A58DEEA4}" type="datetimeFigureOut">
              <a:rPr lang="en-US" smtClean="0"/>
              <a:pPr/>
              <a:t>9/23/14</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6" name="Footer Placeholder 5"/>
          <p:cNvSpPr>
            <a:spLocks noGrp="1"/>
          </p:cNvSpPr>
          <p:nvPr>
            <p:ph type="ftr" sz="quarter" idx="11"/>
          </p:nvPr>
        </p:nvSpPr>
        <p:spPr>
          <a:xfrm>
            <a:off x="5867400" y="624840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8" name="Footer Placeholder 7"/>
          <p:cNvSpPr>
            <a:spLocks noGrp="1"/>
          </p:cNvSpPr>
          <p:nvPr>
            <p:ph type="ftr" sz="quarter" idx="11"/>
          </p:nvPr>
        </p:nvSpPr>
        <p:spPr>
          <a:xfrm>
            <a:off x="5867400" y="624840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4" name="Footer Placeholder 3"/>
          <p:cNvSpPr>
            <a:spLocks noGrp="1"/>
          </p:cNvSpPr>
          <p:nvPr>
            <p:ph type="ftr" sz="quarter" idx="11"/>
          </p:nvPr>
        </p:nvSpPr>
        <p:spPr>
          <a:xfrm>
            <a:off x="5867400" y="624840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a:xfrm>
            <a:off x="228600" y="6243918"/>
            <a:ext cx="2133600" cy="365125"/>
          </a:xfrm>
          <a:prstGeom prst="rect">
            <a:avLst/>
          </a:prstGeom>
        </p:spPr>
        <p:txBody>
          <a:bodyPr/>
          <a:lstStyle/>
          <a:p>
            <a:fld id="{74A11387-841E-274A-B892-F5D9F46B59A1}" type="datetimeFigureOut">
              <a:rPr lang="en-US" smtClean="0"/>
              <a:pPr/>
              <a:t>9/23/14</a:t>
            </a:fld>
            <a:endParaRPr lang="en-US"/>
          </a:p>
        </p:txBody>
      </p:sp>
      <p:sp>
        <p:nvSpPr>
          <p:cNvPr id="3" name="Footer Placeholder 2"/>
          <p:cNvSpPr>
            <a:spLocks noGrp="1"/>
          </p:cNvSpPr>
          <p:nvPr>
            <p:ph type="ftr" sz="quarter" idx="11"/>
          </p:nvPr>
        </p:nvSpPr>
        <p:spPr>
          <a:xfrm>
            <a:off x="5867400" y="624840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4305300" y="6248400"/>
            <a:ext cx="533400" cy="365125"/>
          </a:xfrm>
          <a:prstGeom prst="rect">
            <a:avLst/>
          </a:prstGeom>
        </p:spPr>
        <p:txBody>
          <a:bodyPr/>
          <a:lstStyle/>
          <a:p>
            <a:fld id="{E2D38DDF-6765-4540-B63D-425F3C6FA7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a:prstGeom prst="rect">
            <a:avLst/>
          </a:prstGeom>
        </p:spPr>
        <p:txBody>
          <a:bodyPr/>
          <a:lstStyle/>
          <a:p>
            <a:fld id="{74A11387-841E-274A-B892-F5D9F46B59A1}" type="datetimeFigureOut">
              <a:rPr lang="en-US" smtClean="0"/>
              <a:pPr/>
              <a:t>9/23/14</a:t>
            </a:fld>
            <a:endParaRPr lang="en-US"/>
          </a:p>
        </p:txBody>
      </p:sp>
      <p:sp>
        <p:nvSpPr>
          <p:cNvPr id="6" name="Footer Placeholder 5"/>
          <p:cNvSpPr>
            <a:spLocks noGrp="1"/>
          </p:cNvSpPr>
          <p:nvPr>
            <p:ph type="ftr" sz="quarter" idx="11"/>
          </p:nvPr>
        </p:nvSpPr>
        <p:spPr>
          <a:xfrm>
            <a:off x="2057400" y="6297706"/>
            <a:ext cx="2339788"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304800" y="6297706"/>
            <a:ext cx="443753" cy="365125"/>
          </a:xfrm>
          <a:prstGeom prst="rect">
            <a:avLst/>
          </a:prstGeom>
        </p:spPr>
        <p:txBody>
          <a:bodyPr/>
          <a:lstStyle>
            <a:lvl1pPr algn="l">
              <a:defRPr/>
            </a:lvl1pPr>
          </a:lstStyle>
          <a:p>
            <a:fld id="{E2D38DDF-6765-4540-B63D-425F3C6FA71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Footer Placeholder 6"/>
          <p:cNvSpPr txBox="1">
            <a:spLocks/>
          </p:cNvSpPr>
          <p:nvPr userDrawn="1"/>
        </p:nvSpPr>
        <p:spPr>
          <a:xfrm>
            <a:off x="0" y="6520259"/>
            <a:ext cx="9144000" cy="365125"/>
          </a:xfrm>
          <a:prstGeom prst="rect">
            <a:avLst/>
          </a:prstGeom>
        </p:spPr>
        <p:txBody>
          <a:bodyPr vert="horz" lIns="91440" tIns="45720" rIns="91440" bIns="45720" rtlCol="0" anchor="ctr"/>
          <a:lstStyle>
            <a:defPPr>
              <a:defRPr lang="en-US"/>
            </a:defPPr>
            <a:lvl1pPr marL="0" algn="r" defTabSz="457200" rtl="0" eaLnBrk="1" latinLnBrk="0" hangingPunct="1">
              <a:defRPr sz="1100" b="1" kern="1200">
                <a:solidFill>
                  <a:schemeClr val="bg1">
                    <a:lumMod val="6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it-IT" baseline="0" dirty="0" err="1" smtClean="0">
                <a:solidFill>
                  <a:srgbClr val="FFFFFF">
                    <a:lumMod val="65000"/>
                  </a:srgbClr>
                </a:solidFill>
                <a:latin typeface="Corbel"/>
              </a:rPr>
              <a:t>Final</a:t>
            </a:r>
            <a:r>
              <a:rPr lang="it-IT" baseline="0" dirty="0" smtClean="0">
                <a:solidFill>
                  <a:srgbClr val="FFFFFF">
                    <a:lumMod val="65000"/>
                  </a:srgbClr>
                </a:solidFill>
                <a:latin typeface="Corbel"/>
              </a:rPr>
              <a:t> Review Meeting</a:t>
            </a:r>
            <a:r>
              <a:rPr lang="it-IT" dirty="0" smtClean="0">
                <a:solidFill>
                  <a:srgbClr val="FFFFFF">
                    <a:lumMod val="65000"/>
                  </a:srgbClr>
                </a:solidFill>
                <a:latin typeface="Corbel"/>
              </a:rPr>
              <a:t>, 22-26 </a:t>
            </a:r>
            <a:r>
              <a:rPr lang="it-IT" dirty="0" err="1" smtClean="0">
                <a:solidFill>
                  <a:srgbClr val="FFFFFF">
                    <a:lumMod val="65000"/>
                  </a:srgbClr>
                </a:solidFill>
                <a:latin typeface="Corbel"/>
              </a:rPr>
              <a:t>September</a:t>
            </a:r>
            <a:r>
              <a:rPr lang="it-IT" baseline="0" dirty="0" smtClean="0">
                <a:solidFill>
                  <a:srgbClr val="FFFFFF">
                    <a:lumMod val="65000"/>
                  </a:srgbClr>
                </a:solidFill>
                <a:latin typeface="Corbel"/>
              </a:rPr>
              <a:t> </a:t>
            </a:r>
            <a:r>
              <a:rPr lang="it-IT" dirty="0" smtClean="0">
                <a:solidFill>
                  <a:srgbClr val="FFFFFF">
                    <a:lumMod val="65000"/>
                  </a:srgbClr>
                </a:solidFill>
                <a:latin typeface="Corbel"/>
              </a:rPr>
              <a:t>2014												</a:t>
            </a:r>
            <a:fld id="{B1BD7901-48DC-9647-9924-BE9C7E104B66}" type="slidenum">
              <a:rPr lang="it-IT" smtClean="0">
                <a:solidFill>
                  <a:srgbClr val="FFFFFF">
                    <a:lumMod val="65000"/>
                  </a:srgbClr>
                </a:solidFill>
                <a:latin typeface="Corbel"/>
              </a:rPr>
              <a:pPr algn="l"/>
              <a:t>‹#›</a:t>
            </a:fld>
            <a:endParaRPr lang="en-US" dirty="0">
              <a:solidFill>
                <a:srgbClr val="FFFFFF">
                  <a:lumMod val="65000"/>
                </a:srgbClr>
              </a:solidFill>
              <a:latin typeface="Corbel"/>
            </a:endParaRPr>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9.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3.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5.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6.emf"/><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 TargetMode="External"/><Relationship Id="rId5" Type="http://schemas.openxmlformats.org/officeDocument/2006/relationships/image" Target="../media/image17.png"/><Relationship Id="rId6" Type="http://schemas.openxmlformats.org/officeDocument/2006/relationships/image" Target="../media/image4.JP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8.emf"/><Relationship Id="rId5" Type="http://schemas.openxmlformats.org/officeDocument/2006/relationships/image" Target="../media/image19.e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2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hie-isolde-test.web.cern.ch" TargetMode="External"/><Relationship Id="rId4" Type="http://schemas.openxmlformats.org/officeDocument/2006/relationships/image" Target="../media/image4.JPG"/><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4.JPG"/><Relationship Id="rId5" Type="http://schemas.openxmlformats.org/officeDocument/2006/relationships/package" Target="../embeddings/Microsoft_Word_Document1.docx"/><Relationship Id="rId6" Type="http://schemas.openxmlformats.org/officeDocument/2006/relationships/image" Target="../media/image6.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cds.cern.ch/journal/CERNBulletin/2014/39/News%20Articles/1756262?ln=e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40768"/>
            <a:ext cx="7524328" cy="2199416"/>
          </a:xfrm>
        </p:spPr>
        <p:txBody>
          <a:bodyPr>
            <a:normAutofit fontScale="90000"/>
          </a:bodyPr>
          <a:lstStyle/>
          <a:p>
            <a:pPr algn="ctr"/>
            <a:r>
              <a:rPr lang="en-US" sz="4000" dirty="0">
                <a:solidFill>
                  <a:schemeClr val="tx1"/>
                </a:solidFill>
                <a:latin typeface="Calibri" pitchFamily="34" charset="0"/>
                <a:cs typeface="Calibri" pitchFamily="34" charset="0"/>
              </a:rPr>
              <a:t>CATHI</a:t>
            </a:r>
            <a:br>
              <a:rPr lang="en-US" sz="4000" dirty="0">
                <a:solidFill>
                  <a:schemeClr val="tx1"/>
                </a:solidFill>
                <a:latin typeface="Calibri" pitchFamily="34" charset="0"/>
                <a:cs typeface="Calibri" pitchFamily="34" charset="0"/>
              </a:rPr>
            </a:br>
            <a:r>
              <a:rPr lang="en-US" sz="4000" dirty="0">
                <a:solidFill>
                  <a:schemeClr val="tx1"/>
                </a:solidFill>
                <a:latin typeface="Calibri" pitchFamily="34" charset="0"/>
                <a:cs typeface="Calibri" pitchFamily="34" charset="0"/>
              </a:rPr>
              <a:t>Marie Curie Initial Training Network</a:t>
            </a:r>
            <a:r>
              <a:rPr lang="en-US" sz="1400" dirty="0">
                <a:solidFill>
                  <a:schemeClr val="tx1"/>
                </a:solidFill>
                <a:latin typeface="Calibri" pitchFamily="34" charset="0"/>
                <a:cs typeface="Calibri" pitchFamily="34" charset="0"/>
              </a:rPr>
              <a:t/>
            </a:r>
            <a:br>
              <a:rPr lang="en-US" sz="1400" dirty="0">
                <a:solidFill>
                  <a:schemeClr val="tx1"/>
                </a:solidFill>
                <a:latin typeface="Calibri" pitchFamily="34" charset="0"/>
                <a:cs typeface="Calibri" pitchFamily="34" charset="0"/>
              </a:rPr>
            </a:br>
            <a:r>
              <a:rPr lang="en-US" sz="1400" dirty="0">
                <a:solidFill>
                  <a:schemeClr val="tx1"/>
                </a:solidFill>
                <a:latin typeface="Calibri" pitchFamily="34" charset="0"/>
                <a:cs typeface="Calibri" pitchFamily="34" charset="0"/>
              </a:rPr>
              <a:t> </a:t>
            </a:r>
            <a:br>
              <a:rPr lang="en-US" sz="1400" dirty="0">
                <a:solidFill>
                  <a:schemeClr val="tx1"/>
                </a:solidFill>
                <a:latin typeface="Calibri" pitchFamily="34" charset="0"/>
                <a:cs typeface="Calibri" pitchFamily="34" charset="0"/>
              </a:rPr>
            </a:br>
            <a:r>
              <a:rPr lang="en-US" sz="2700" u="sng" dirty="0">
                <a:solidFill>
                  <a:schemeClr val="tx1"/>
                </a:solidFill>
                <a:latin typeface="Calibri" pitchFamily="34" charset="0"/>
                <a:cs typeface="Calibri" pitchFamily="34" charset="0"/>
              </a:rPr>
              <a:t>C</a:t>
            </a:r>
            <a:r>
              <a:rPr lang="en-US" sz="2700" dirty="0">
                <a:solidFill>
                  <a:schemeClr val="tx1"/>
                </a:solidFill>
                <a:latin typeface="Calibri" pitchFamily="34" charset="0"/>
                <a:cs typeface="Calibri" pitchFamily="34" charset="0"/>
              </a:rPr>
              <a:t>ryogenics, </a:t>
            </a:r>
            <a:r>
              <a:rPr lang="en-US" sz="2700" u="sng" dirty="0">
                <a:solidFill>
                  <a:schemeClr val="tx1"/>
                </a:solidFill>
                <a:latin typeface="Calibri" pitchFamily="34" charset="0"/>
                <a:cs typeface="Calibri" pitchFamily="34" charset="0"/>
              </a:rPr>
              <a:t>A</a:t>
            </a:r>
            <a:r>
              <a:rPr lang="en-US" sz="2700" dirty="0">
                <a:solidFill>
                  <a:schemeClr val="tx1"/>
                </a:solidFill>
                <a:latin typeface="Calibri" pitchFamily="34" charset="0"/>
                <a:cs typeface="Calibri" pitchFamily="34" charset="0"/>
              </a:rPr>
              <a:t>ccelerators and </a:t>
            </a:r>
            <a:r>
              <a:rPr lang="en-US" sz="2700" u="sng" dirty="0">
                <a:solidFill>
                  <a:schemeClr val="tx1"/>
                </a:solidFill>
                <a:latin typeface="Calibri" pitchFamily="34" charset="0"/>
                <a:cs typeface="Calibri" pitchFamily="34" charset="0"/>
              </a:rPr>
              <a:t>T</a:t>
            </a:r>
            <a:r>
              <a:rPr lang="en-US" sz="2700" dirty="0">
                <a:solidFill>
                  <a:schemeClr val="tx1"/>
                </a:solidFill>
                <a:latin typeface="Calibri" pitchFamily="34" charset="0"/>
                <a:cs typeface="Calibri" pitchFamily="34" charset="0"/>
              </a:rPr>
              <a:t>argets at </a:t>
            </a:r>
            <a:r>
              <a:rPr lang="en-US" sz="2700" u="sng" dirty="0">
                <a:solidFill>
                  <a:schemeClr val="tx1"/>
                </a:solidFill>
                <a:latin typeface="Calibri" pitchFamily="34" charset="0"/>
                <a:cs typeface="Calibri" pitchFamily="34" charset="0"/>
              </a:rPr>
              <a:t>H</a:t>
            </a:r>
            <a:r>
              <a:rPr lang="en-US" sz="2700" dirty="0">
                <a:solidFill>
                  <a:schemeClr val="tx1"/>
                </a:solidFill>
                <a:latin typeface="Calibri" pitchFamily="34" charset="0"/>
                <a:cs typeface="Calibri" pitchFamily="34" charset="0"/>
              </a:rPr>
              <a:t>IE-</a:t>
            </a:r>
            <a:r>
              <a:rPr lang="en-US" sz="2700" u="sng" dirty="0">
                <a:solidFill>
                  <a:schemeClr val="tx1"/>
                </a:solidFill>
                <a:latin typeface="Calibri" pitchFamily="34" charset="0"/>
                <a:cs typeface="Calibri" pitchFamily="34" charset="0"/>
              </a:rPr>
              <a:t>I</a:t>
            </a:r>
            <a:r>
              <a:rPr lang="en-US" sz="2700" dirty="0">
                <a:solidFill>
                  <a:schemeClr val="tx1"/>
                </a:solidFill>
                <a:latin typeface="Calibri" pitchFamily="34" charset="0"/>
                <a:cs typeface="Calibri" pitchFamily="34" charset="0"/>
              </a:rPr>
              <a:t>SOLDE</a:t>
            </a:r>
          </a:p>
        </p:txBody>
      </p:sp>
      <p:sp>
        <p:nvSpPr>
          <p:cNvPr id="3" name="Subtitle 2"/>
          <p:cNvSpPr>
            <a:spLocks noGrp="1"/>
          </p:cNvSpPr>
          <p:nvPr>
            <p:ph type="subTitle" idx="1"/>
          </p:nvPr>
        </p:nvSpPr>
        <p:spPr>
          <a:xfrm>
            <a:off x="1403648" y="3501008"/>
            <a:ext cx="5867400" cy="1209800"/>
          </a:xfrm>
        </p:spPr>
        <p:txBody>
          <a:bodyPr>
            <a:normAutofit/>
          </a:bodyPr>
          <a:lstStyle/>
          <a:p>
            <a:endParaRPr lang="en-US" sz="1800" b="1" dirty="0" smtClean="0"/>
          </a:p>
          <a:p>
            <a:r>
              <a:rPr lang="en-US" sz="1800" b="1" dirty="0" smtClean="0">
                <a:latin typeface="Calibri" pitchFamily="34" charset="0"/>
                <a:cs typeface="Calibri" pitchFamily="34" charset="0"/>
              </a:rPr>
              <a:t>Yacine </a:t>
            </a:r>
            <a:r>
              <a:rPr lang="en-US" sz="1800" b="1" dirty="0" err="1" smtClean="0">
                <a:latin typeface="Calibri" pitchFamily="34" charset="0"/>
                <a:cs typeface="Calibri" pitchFamily="34" charset="0"/>
              </a:rPr>
              <a:t>Kadi</a:t>
            </a:r>
            <a:r>
              <a:rPr lang="en-US" sz="1800" b="1" dirty="0">
                <a:latin typeface="Calibri" pitchFamily="34" charset="0"/>
                <a:cs typeface="Calibri" pitchFamily="34" charset="0"/>
              </a:rPr>
              <a:t> </a:t>
            </a:r>
            <a:r>
              <a:rPr lang="en-US" sz="1800" b="1" dirty="0" smtClean="0">
                <a:latin typeface="Calibri" pitchFamily="34" charset="0"/>
                <a:cs typeface="Calibri" pitchFamily="34" charset="0"/>
              </a:rPr>
              <a:t>&amp; Seamus </a:t>
            </a:r>
            <a:r>
              <a:rPr lang="en-US" sz="1800" b="1" dirty="0" err="1" smtClean="0">
                <a:latin typeface="Calibri" pitchFamily="34" charset="0"/>
                <a:cs typeface="Calibri" pitchFamily="34" charset="0"/>
              </a:rPr>
              <a:t>Hegarty</a:t>
            </a:r>
            <a:endParaRPr lang="en-US" sz="1800" dirty="0">
              <a:latin typeface="Calibri" pitchFamily="34" charset="0"/>
              <a:cs typeface="Calibri" pitchFamily="34" charset="0"/>
            </a:endParaRPr>
          </a:p>
          <a:p>
            <a:r>
              <a:rPr lang="en-US" sz="1800" b="1" dirty="0" smtClean="0">
                <a:latin typeface="Calibri" pitchFamily="34" charset="0"/>
                <a:cs typeface="Calibri" pitchFamily="34" charset="0"/>
              </a:rPr>
              <a:t>CATHI Project Co-</a:t>
            </a:r>
            <a:r>
              <a:rPr lang="en-US" sz="1800" b="1" dirty="0" err="1" smtClean="0">
                <a:latin typeface="Calibri" pitchFamily="34" charset="0"/>
                <a:cs typeface="Calibri" pitchFamily="34" charset="0"/>
              </a:rPr>
              <a:t>ordinators</a:t>
            </a:r>
            <a:endParaRPr lang="en-US" sz="1800" dirty="0">
              <a:latin typeface="Calibri" pitchFamily="34" charset="0"/>
              <a:cs typeface="Calibri" pitchFamily="34" charset="0"/>
            </a:endParaRPr>
          </a:p>
          <a:p>
            <a:r>
              <a:rPr lang="en-US" sz="1800" dirty="0" smtClean="0">
                <a:latin typeface="Calibri" pitchFamily="34" charset="0"/>
                <a:cs typeface="Calibri" pitchFamily="34" charset="0"/>
              </a:rPr>
              <a:t>Final Review Meeting</a:t>
            </a:r>
            <a:r>
              <a:rPr lang="en-US" sz="1800" dirty="0">
                <a:latin typeface="Calibri" pitchFamily="34" charset="0"/>
                <a:cs typeface="Calibri" pitchFamily="34" charset="0"/>
              </a:rPr>
              <a:t>, </a:t>
            </a:r>
            <a:r>
              <a:rPr lang="en-US" sz="1800" dirty="0" smtClean="0">
                <a:latin typeface="Calibri" pitchFamily="34" charset="0"/>
                <a:cs typeface="Calibri" pitchFamily="34" charset="0"/>
              </a:rPr>
              <a:t>22-26 </a:t>
            </a:r>
            <a:r>
              <a:rPr lang="en-US" sz="1800" dirty="0">
                <a:latin typeface="Calibri" pitchFamily="34" charset="0"/>
                <a:cs typeface="Calibri" pitchFamily="34" charset="0"/>
              </a:rPr>
              <a:t>September </a:t>
            </a:r>
            <a:r>
              <a:rPr lang="en-US" sz="1800" dirty="0" smtClean="0">
                <a:latin typeface="Calibri" pitchFamily="34" charset="0"/>
                <a:cs typeface="Calibri" pitchFamily="34" charset="0"/>
              </a:rPr>
              <a:t>2014</a:t>
            </a:r>
          </a:p>
          <a:p>
            <a:endParaRPr lang="en-US" sz="1800" dirty="0" smtClean="0"/>
          </a:p>
        </p:txBody>
      </p:sp>
      <p:pic>
        <p:nvPicPr>
          <p:cNvPr id="5" name="Picture 4"/>
          <p:cNvPicPr>
            <a:picLocks noChangeAspect="1"/>
          </p:cNvPicPr>
          <p:nvPr/>
        </p:nvPicPr>
        <p:blipFill>
          <a:blip r:embed="rId3"/>
          <a:stretch>
            <a:fillRect/>
          </a:stretch>
        </p:blipFill>
        <p:spPr>
          <a:xfrm>
            <a:off x="0" y="841648"/>
            <a:ext cx="990600" cy="974090"/>
          </a:xfrm>
          <a:prstGeom prst="rect">
            <a:avLst/>
          </a:prstGeom>
        </p:spPr>
      </p:pic>
      <p:pic>
        <p:nvPicPr>
          <p:cNvPr id="7" name="Picture 2"/>
          <p:cNvPicPr>
            <a:picLocks noChangeAspect="1" noChangeArrowheads="1"/>
          </p:cNvPicPr>
          <p:nvPr/>
        </p:nvPicPr>
        <p:blipFill>
          <a:blip r:embed="rId4"/>
          <a:srcRect/>
          <a:stretch>
            <a:fillRect/>
          </a:stretch>
        </p:blipFill>
        <p:spPr bwMode="auto">
          <a:xfrm>
            <a:off x="3275856" y="908720"/>
            <a:ext cx="2746782" cy="755059"/>
          </a:xfrm>
          <a:prstGeom prst="rect">
            <a:avLst/>
          </a:prstGeom>
          <a:noFill/>
          <a:ln w="9525">
            <a:noFill/>
            <a:miter lim="800000"/>
            <a:headEnd/>
            <a:tailEnd/>
          </a:ln>
          <a:effectLst/>
        </p:spPr>
      </p:pic>
      <p:pic>
        <p:nvPicPr>
          <p:cNvPr id="10" name="Picture 9" descr="Cathi_MC_7peopl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616" y="865930"/>
            <a:ext cx="1906866" cy="94980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2400" dirty="0" smtClean="0">
                <a:cs typeface="Arial" pitchFamily="34" charset="0"/>
              </a:rPr>
              <a:t>CATHI and HIE-ISOLDE</a:t>
            </a:r>
          </a:p>
          <a:p>
            <a:pPr>
              <a:buFont typeface="Wingdings" pitchFamily="2" charset="2"/>
              <a:buChar char="Ø"/>
            </a:pPr>
            <a:r>
              <a:rPr lang="en-IE" sz="3200" b="1" dirty="0" smtClean="0">
                <a:cs typeface="Arial" pitchFamily="34" charset="0"/>
              </a:rPr>
              <a:t>Scientific Overview</a:t>
            </a:r>
            <a:endParaRPr lang="en-IE" sz="3200" b="1" dirty="0">
              <a:cs typeface="Arial" pitchFamily="34" charset="0"/>
            </a:endParaRPr>
          </a:p>
          <a:p>
            <a:pPr>
              <a:buFont typeface="Wingdings" pitchFamily="2" charset="2"/>
              <a:buChar char="Ø"/>
            </a:pPr>
            <a:r>
              <a:rPr lang="en-IE" sz="2400" dirty="0" smtClean="0">
                <a:cs typeface="Arial" pitchFamily="34" charset="0"/>
              </a:rPr>
              <a:t>Networking</a:t>
            </a:r>
          </a:p>
          <a:p>
            <a:pPr>
              <a:buFont typeface="Wingdings" pitchFamily="2" charset="2"/>
              <a:buChar char="Ø"/>
            </a:pPr>
            <a:r>
              <a:rPr lang="en-IE" sz="2400" dirty="0" smtClean="0">
                <a:cs typeface="Arial" pitchFamily="34" charset="0"/>
              </a:rPr>
              <a:t>Administrative &amp; Management Issues</a:t>
            </a:r>
          </a:p>
          <a:p>
            <a:pPr>
              <a:buFont typeface="Wingdings" pitchFamily="2" charset="2"/>
              <a:buChar char="Ø"/>
            </a:pPr>
            <a:r>
              <a:rPr lang="en-US" sz="2400" dirty="0" smtClean="0"/>
              <a:t>Conclusions </a:t>
            </a:r>
            <a:r>
              <a:rPr lang="en-US" sz="2400" dirty="0"/>
              <a:t>and Prospects</a:t>
            </a:r>
          </a:p>
        </p:txBody>
      </p:sp>
      <p:pic>
        <p:nvPicPr>
          <p:cNvPr id="5" name="Picture 4"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26412489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(1/9)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6" name="Picture 5"/>
          <p:cNvPicPr>
            <a:picLocks noChangeAspect="1"/>
          </p:cNvPicPr>
          <p:nvPr/>
        </p:nvPicPr>
        <p:blipFill rotWithShape="1">
          <a:blip r:embed="rId4"/>
          <a:srcRect b="7917"/>
          <a:stretch/>
        </p:blipFill>
        <p:spPr>
          <a:xfrm>
            <a:off x="611560" y="1844823"/>
            <a:ext cx="8064896" cy="4675633"/>
          </a:xfrm>
          <a:prstGeom prst="rect">
            <a:avLst/>
          </a:prstGeom>
        </p:spPr>
      </p:pic>
    </p:spTree>
    <p:extLst>
      <p:ext uri="{BB962C8B-B14F-4D97-AF65-F5344CB8AC3E}">
        <p14:creationId xmlns:p14="http://schemas.microsoft.com/office/powerpoint/2010/main" val="373703898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(2/9)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5" name="Picture 4"/>
          <p:cNvPicPr>
            <a:picLocks noChangeAspect="1"/>
          </p:cNvPicPr>
          <p:nvPr/>
        </p:nvPicPr>
        <p:blipFill rotWithShape="1">
          <a:blip r:embed="rId4"/>
          <a:srcRect b="8577"/>
          <a:stretch/>
        </p:blipFill>
        <p:spPr>
          <a:xfrm>
            <a:off x="467544" y="1844824"/>
            <a:ext cx="8280920" cy="4662588"/>
          </a:xfrm>
          <a:prstGeom prst="rect">
            <a:avLst/>
          </a:prstGeom>
        </p:spPr>
      </p:pic>
    </p:spTree>
    <p:extLst>
      <p:ext uri="{BB962C8B-B14F-4D97-AF65-F5344CB8AC3E}">
        <p14:creationId xmlns:p14="http://schemas.microsoft.com/office/powerpoint/2010/main" val="105197940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(3/9)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6" name="Picture 5"/>
          <p:cNvPicPr>
            <a:picLocks noChangeAspect="1"/>
          </p:cNvPicPr>
          <p:nvPr/>
        </p:nvPicPr>
        <p:blipFill rotWithShape="1">
          <a:blip r:embed="rId4"/>
          <a:srcRect b="9793"/>
          <a:stretch/>
        </p:blipFill>
        <p:spPr>
          <a:xfrm>
            <a:off x="467543" y="2132856"/>
            <a:ext cx="8190573" cy="3888432"/>
          </a:xfrm>
          <a:prstGeom prst="rect">
            <a:avLst/>
          </a:prstGeom>
        </p:spPr>
      </p:pic>
    </p:spTree>
    <p:extLst>
      <p:ext uri="{BB962C8B-B14F-4D97-AF65-F5344CB8AC3E}">
        <p14:creationId xmlns:p14="http://schemas.microsoft.com/office/powerpoint/2010/main" val="366323670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(4/9)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3" name="Picture 2"/>
          <p:cNvPicPr>
            <a:picLocks noChangeAspect="1"/>
          </p:cNvPicPr>
          <p:nvPr/>
        </p:nvPicPr>
        <p:blipFill rotWithShape="1">
          <a:blip r:embed="rId4"/>
          <a:srcRect b="9120"/>
          <a:stretch/>
        </p:blipFill>
        <p:spPr>
          <a:xfrm>
            <a:off x="395536" y="2132856"/>
            <a:ext cx="8304770" cy="3960440"/>
          </a:xfrm>
          <a:prstGeom prst="rect">
            <a:avLst/>
          </a:prstGeom>
        </p:spPr>
      </p:pic>
    </p:spTree>
    <p:extLst>
      <p:ext uri="{BB962C8B-B14F-4D97-AF65-F5344CB8AC3E}">
        <p14:creationId xmlns:p14="http://schemas.microsoft.com/office/powerpoint/2010/main" val="42026478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(5/9)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7" name="Picture 6"/>
          <p:cNvPicPr>
            <a:picLocks noChangeAspect="1"/>
          </p:cNvPicPr>
          <p:nvPr/>
        </p:nvPicPr>
        <p:blipFill>
          <a:blip r:embed="rId4"/>
          <a:stretch>
            <a:fillRect/>
          </a:stretch>
        </p:blipFill>
        <p:spPr>
          <a:xfrm>
            <a:off x="550121" y="1926172"/>
            <a:ext cx="8345293" cy="4234904"/>
          </a:xfrm>
          <a:prstGeom prst="rect">
            <a:avLst/>
          </a:prstGeom>
        </p:spPr>
      </p:pic>
    </p:spTree>
    <p:extLst>
      <p:ext uri="{BB962C8B-B14F-4D97-AF65-F5344CB8AC3E}">
        <p14:creationId xmlns:p14="http://schemas.microsoft.com/office/powerpoint/2010/main" val="36377358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(6/9)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5" name="Picture 4"/>
          <p:cNvPicPr>
            <a:picLocks noChangeAspect="1"/>
          </p:cNvPicPr>
          <p:nvPr/>
        </p:nvPicPr>
        <p:blipFill>
          <a:blip r:embed="rId4"/>
          <a:stretch>
            <a:fillRect/>
          </a:stretch>
        </p:blipFill>
        <p:spPr>
          <a:xfrm>
            <a:off x="1397000" y="1772816"/>
            <a:ext cx="6337300" cy="5085184"/>
          </a:xfrm>
          <a:prstGeom prst="rect">
            <a:avLst/>
          </a:prstGeom>
        </p:spPr>
      </p:pic>
    </p:spTree>
    <p:extLst>
      <p:ext uri="{BB962C8B-B14F-4D97-AF65-F5344CB8AC3E}">
        <p14:creationId xmlns:p14="http://schemas.microsoft.com/office/powerpoint/2010/main" val="33509297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(7/9)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3" name="Picture 2"/>
          <p:cNvPicPr>
            <a:picLocks noChangeAspect="1"/>
          </p:cNvPicPr>
          <p:nvPr/>
        </p:nvPicPr>
        <p:blipFill rotWithShape="1">
          <a:blip r:embed="rId4"/>
          <a:srcRect b="7102"/>
          <a:stretch/>
        </p:blipFill>
        <p:spPr>
          <a:xfrm>
            <a:off x="539552" y="1844824"/>
            <a:ext cx="8064896" cy="4489270"/>
          </a:xfrm>
          <a:prstGeom prst="rect">
            <a:avLst/>
          </a:prstGeom>
        </p:spPr>
      </p:pic>
    </p:spTree>
    <p:extLst>
      <p:ext uri="{BB962C8B-B14F-4D97-AF65-F5344CB8AC3E}">
        <p14:creationId xmlns:p14="http://schemas.microsoft.com/office/powerpoint/2010/main" val="36668963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(8/9)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6" name="Picture 5"/>
          <p:cNvPicPr>
            <a:picLocks noChangeAspect="1"/>
          </p:cNvPicPr>
          <p:nvPr/>
        </p:nvPicPr>
        <p:blipFill rotWithShape="1">
          <a:blip r:embed="rId4"/>
          <a:srcRect b="4806"/>
          <a:stretch/>
        </p:blipFill>
        <p:spPr>
          <a:xfrm>
            <a:off x="827584" y="1819068"/>
            <a:ext cx="7201396" cy="4778284"/>
          </a:xfrm>
          <a:prstGeom prst="rect">
            <a:avLst/>
          </a:prstGeom>
        </p:spPr>
      </p:pic>
    </p:spTree>
    <p:extLst>
      <p:ext uri="{BB962C8B-B14F-4D97-AF65-F5344CB8AC3E}">
        <p14:creationId xmlns:p14="http://schemas.microsoft.com/office/powerpoint/2010/main" val="121064460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Highlights (9/9)</a:t>
            </a:r>
            <a:endParaRPr lang="en-US"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3" name="Picture 2"/>
          <p:cNvPicPr>
            <a:picLocks noChangeAspect="1"/>
          </p:cNvPicPr>
          <p:nvPr/>
        </p:nvPicPr>
        <p:blipFill rotWithShape="1">
          <a:blip r:embed="rId4"/>
          <a:srcRect b="8065"/>
          <a:stretch/>
        </p:blipFill>
        <p:spPr>
          <a:xfrm>
            <a:off x="442513" y="2060848"/>
            <a:ext cx="8342034" cy="4248472"/>
          </a:xfrm>
          <a:prstGeom prst="rect">
            <a:avLst/>
          </a:prstGeom>
        </p:spPr>
      </p:pic>
    </p:spTree>
    <p:extLst>
      <p:ext uri="{BB962C8B-B14F-4D97-AF65-F5344CB8AC3E}">
        <p14:creationId xmlns:p14="http://schemas.microsoft.com/office/powerpoint/2010/main" val="27821794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3200" b="1" dirty="0" smtClean="0">
                <a:cs typeface="Arial" pitchFamily="34" charset="0"/>
              </a:rPr>
              <a:t>CATHI and HIE-ISOLDE</a:t>
            </a:r>
          </a:p>
          <a:p>
            <a:pPr>
              <a:buFont typeface="Wingdings" pitchFamily="2" charset="2"/>
              <a:buChar char="Ø"/>
            </a:pPr>
            <a:r>
              <a:rPr lang="en-IE" sz="2400" dirty="0" smtClean="0">
                <a:cs typeface="Arial" pitchFamily="34" charset="0"/>
              </a:rPr>
              <a:t>Scientific Overview</a:t>
            </a:r>
            <a:endParaRPr lang="en-IE" sz="2400" dirty="0">
              <a:cs typeface="Arial" pitchFamily="34" charset="0"/>
            </a:endParaRPr>
          </a:p>
          <a:p>
            <a:pPr>
              <a:buFont typeface="Wingdings" pitchFamily="2" charset="2"/>
              <a:buChar char="Ø"/>
            </a:pPr>
            <a:r>
              <a:rPr lang="en-IE" sz="2400" dirty="0" smtClean="0">
                <a:cs typeface="Arial" pitchFamily="34" charset="0"/>
              </a:rPr>
              <a:t>Networking</a:t>
            </a:r>
          </a:p>
          <a:p>
            <a:pPr>
              <a:buFont typeface="Wingdings" pitchFamily="2" charset="2"/>
              <a:buChar char="Ø"/>
            </a:pPr>
            <a:r>
              <a:rPr lang="en-IE" sz="2400" dirty="0" smtClean="0">
                <a:cs typeface="Arial" pitchFamily="34" charset="0"/>
              </a:rPr>
              <a:t>Administrative &amp; Management Issues</a:t>
            </a:r>
          </a:p>
          <a:p>
            <a:pPr>
              <a:buFont typeface="Wingdings" pitchFamily="2" charset="2"/>
              <a:buChar char="Ø"/>
            </a:pPr>
            <a:r>
              <a:rPr lang="en-US" sz="2400" dirty="0" smtClean="0"/>
              <a:t>Conclusions </a:t>
            </a:r>
            <a:r>
              <a:rPr lang="en-US" sz="2400" dirty="0"/>
              <a:t>and Prospects</a:t>
            </a:r>
          </a:p>
        </p:txBody>
      </p:sp>
      <p:pic>
        <p:nvPicPr>
          <p:cNvPr id="5" name="Picture 4"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11503700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Overview</a:t>
            </a:r>
            <a:endParaRPr lang="en-US" dirty="0"/>
          </a:p>
        </p:txBody>
      </p:sp>
      <p:sp>
        <p:nvSpPr>
          <p:cNvPr id="3" name="Content Placeholder 2"/>
          <p:cNvSpPr>
            <a:spLocks noGrp="1"/>
          </p:cNvSpPr>
          <p:nvPr>
            <p:ph idx="1"/>
          </p:nvPr>
        </p:nvSpPr>
        <p:spPr>
          <a:xfrm>
            <a:off x="779463" y="1700808"/>
            <a:ext cx="7583488" cy="4007224"/>
          </a:xfrm>
        </p:spPr>
        <p:txBody>
          <a:bodyPr/>
          <a:lstStyle/>
          <a:p>
            <a:r>
              <a:rPr lang="en-US" b="1" dirty="0" smtClean="0"/>
              <a:t>More details will follow in the individual presentations of the CATHI fellows</a:t>
            </a:r>
          </a:p>
          <a:p>
            <a:r>
              <a:rPr lang="en-US" sz="2400" b="1" dirty="0" smtClean="0">
                <a:solidFill>
                  <a:srgbClr val="FF0000"/>
                </a:solidFill>
              </a:rPr>
              <a:t>What’s next:</a:t>
            </a:r>
          </a:p>
          <a:p>
            <a:pPr lvl="2"/>
            <a:r>
              <a:rPr lang="en-US" sz="2000" b="1" dirty="0" smtClean="0">
                <a:solidFill>
                  <a:srgbClr val="FF0000"/>
                </a:solidFill>
              </a:rPr>
              <a:t>Concentrate on final write up</a:t>
            </a:r>
            <a:endParaRPr lang="en-US" sz="2000" b="1" dirty="0">
              <a:solidFill>
                <a:srgbClr val="FF0000"/>
              </a:solidFill>
            </a:endParaRPr>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graphicFrame>
        <p:nvGraphicFramePr>
          <p:cNvPr id="6" name="Chart 5"/>
          <p:cNvGraphicFramePr>
            <a:graphicFrameLocks/>
          </p:cNvGraphicFramePr>
          <p:nvPr>
            <p:extLst>
              <p:ext uri="{D42A27DB-BD31-4B8C-83A1-F6EECF244321}">
                <p14:modId xmlns:p14="http://schemas.microsoft.com/office/powerpoint/2010/main" val="624111311"/>
              </p:ext>
            </p:extLst>
          </p:nvPr>
        </p:nvGraphicFramePr>
        <p:xfrm>
          <a:off x="2555776" y="3429000"/>
          <a:ext cx="5638800" cy="31686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914095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6"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2400" dirty="0" smtClean="0">
                <a:cs typeface="Arial" pitchFamily="34" charset="0"/>
              </a:rPr>
              <a:t>CATHI and HIE-ISOLDE</a:t>
            </a:r>
          </a:p>
          <a:p>
            <a:pPr>
              <a:buFont typeface="Wingdings" pitchFamily="2" charset="2"/>
              <a:buChar char="Ø"/>
            </a:pPr>
            <a:r>
              <a:rPr lang="en-IE" sz="2400" dirty="0" smtClean="0">
                <a:cs typeface="Arial" pitchFamily="34" charset="0"/>
              </a:rPr>
              <a:t>Scientific Overview</a:t>
            </a:r>
            <a:endParaRPr lang="en-IE" sz="2400" dirty="0">
              <a:cs typeface="Arial" pitchFamily="34" charset="0"/>
            </a:endParaRPr>
          </a:p>
          <a:p>
            <a:pPr>
              <a:buFont typeface="Wingdings" pitchFamily="2" charset="2"/>
              <a:buChar char="Ø"/>
            </a:pPr>
            <a:r>
              <a:rPr lang="en-IE" sz="3200" b="1" dirty="0" smtClean="0">
                <a:cs typeface="Arial" pitchFamily="34" charset="0"/>
              </a:rPr>
              <a:t>Networking</a:t>
            </a:r>
            <a:endParaRPr lang="en-IE" sz="2400" b="1" dirty="0" smtClean="0">
              <a:cs typeface="Arial" pitchFamily="34" charset="0"/>
            </a:endParaRPr>
          </a:p>
          <a:p>
            <a:pPr>
              <a:buFont typeface="Wingdings" pitchFamily="2" charset="2"/>
              <a:buChar char="Ø"/>
            </a:pPr>
            <a:r>
              <a:rPr lang="en-IE" sz="2400" dirty="0" smtClean="0">
                <a:cs typeface="Arial" pitchFamily="34" charset="0"/>
              </a:rPr>
              <a:t>Administrative &amp; Management Issues</a:t>
            </a:r>
          </a:p>
          <a:p>
            <a:pPr>
              <a:buFont typeface="Wingdings" pitchFamily="2" charset="2"/>
              <a:buChar char="Ø"/>
            </a:pPr>
            <a:r>
              <a:rPr lang="en-US" sz="2400" dirty="0" smtClean="0"/>
              <a:t>Conclusions </a:t>
            </a:r>
            <a:r>
              <a:rPr lang="en-US" sz="2400" dirty="0"/>
              <a:t>and Prospects</a:t>
            </a:r>
          </a:p>
        </p:txBody>
      </p:sp>
      <p:pic>
        <p:nvPicPr>
          <p:cNvPr id="5" name="Picture 4"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16755728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103154"/>
                </a:solidFill>
                <a:latin typeface="Arial" charset="0"/>
              </a:rPr>
              <a:t>WORKING </a:t>
            </a:r>
            <a:r>
              <a:rPr lang="en-US" sz="4000" dirty="0" smtClean="0">
                <a:solidFill>
                  <a:srgbClr val="103154"/>
                </a:solidFill>
                <a:latin typeface="Arial" charset="0"/>
              </a:rPr>
              <a:t>TOGETHER</a:t>
            </a:r>
            <a:endParaRPr lang="en-US" dirty="0"/>
          </a:p>
        </p:txBody>
      </p:sp>
      <p:sp>
        <p:nvSpPr>
          <p:cNvPr id="3" name="Content Placeholder 2"/>
          <p:cNvSpPr>
            <a:spLocks noGrp="1"/>
          </p:cNvSpPr>
          <p:nvPr>
            <p:ph idx="1"/>
          </p:nvPr>
        </p:nvSpPr>
        <p:spPr>
          <a:xfrm>
            <a:off x="779463" y="1949824"/>
            <a:ext cx="7583488" cy="4287488"/>
          </a:xfrm>
        </p:spPr>
        <p:txBody>
          <a:bodyPr>
            <a:normAutofit/>
          </a:bodyPr>
          <a:lstStyle/>
          <a:p>
            <a:pPr>
              <a:lnSpc>
                <a:spcPct val="90000"/>
              </a:lnSpc>
            </a:pPr>
            <a:r>
              <a:rPr lang="en-US" dirty="0">
                <a:solidFill>
                  <a:srgbClr val="103154"/>
                </a:solidFill>
                <a:latin typeface="Arial" charset="0"/>
              </a:rPr>
              <a:t>CATHI partners</a:t>
            </a:r>
          </a:p>
          <a:p>
            <a:pPr lvl="3">
              <a:lnSpc>
                <a:spcPct val="90000"/>
              </a:lnSpc>
            </a:pPr>
            <a:r>
              <a:rPr lang="en-US" dirty="0">
                <a:solidFill>
                  <a:srgbClr val="0000FF"/>
                </a:solidFill>
                <a:latin typeface="Arial" charset="0"/>
              </a:rPr>
              <a:t>Pre-existing relationships and/or collaborations</a:t>
            </a:r>
          </a:p>
          <a:p>
            <a:pPr lvl="3">
              <a:lnSpc>
                <a:spcPct val="90000"/>
              </a:lnSpc>
            </a:pPr>
            <a:r>
              <a:rPr lang="en-US" dirty="0">
                <a:solidFill>
                  <a:srgbClr val="0000FF"/>
                </a:solidFill>
                <a:latin typeface="Arial" charset="0"/>
              </a:rPr>
              <a:t>CERN services tailored to support international collaborations</a:t>
            </a:r>
          </a:p>
          <a:p>
            <a:pPr>
              <a:lnSpc>
                <a:spcPct val="90000"/>
              </a:lnSpc>
            </a:pPr>
            <a:r>
              <a:rPr lang="en-US" dirty="0">
                <a:solidFill>
                  <a:srgbClr val="103154"/>
                </a:solidFill>
                <a:latin typeface="Arial" charset="0"/>
              </a:rPr>
              <a:t>EU funding </a:t>
            </a:r>
            <a:r>
              <a:rPr lang="en-US" dirty="0" smtClean="0">
                <a:solidFill>
                  <a:srgbClr val="103154"/>
                </a:solidFill>
                <a:latin typeface="Arial" charset="0"/>
              </a:rPr>
              <a:t>covered </a:t>
            </a:r>
            <a:r>
              <a:rPr lang="en-US" dirty="0">
                <a:solidFill>
                  <a:srgbClr val="103154"/>
                </a:solidFill>
                <a:latin typeface="Arial" charset="0"/>
              </a:rPr>
              <a:t>People:</a:t>
            </a:r>
          </a:p>
          <a:p>
            <a:pPr lvl="3">
              <a:lnSpc>
                <a:spcPct val="90000"/>
              </a:lnSpc>
            </a:pPr>
            <a:r>
              <a:rPr lang="en-US" dirty="0">
                <a:solidFill>
                  <a:srgbClr val="0000FF"/>
                </a:solidFill>
                <a:latin typeface="Arial" charset="0"/>
              </a:rPr>
              <a:t>Researcher salaries + social conditions</a:t>
            </a:r>
          </a:p>
          <a:p>
            <a:pPr lvl="3">
              <a:lnSpc>
                <a:spcPct val="90000"/>
              </a:lnSpc>
            </a:pPr>
            <a:r>
              <a:rPr lang="en-US" dirty="0">
                <a:solidFill>
                  <a:srgbClr val="0000FF"/>
                </a:solidFill>
                <a:latin typeface="Arial" charset="0"/>
              </a:rPr>
              <a:t>Training &amp; Mobility</a:t>
            </a:r>
          </a:p>
          <a:p>
            <a:pPr lvl="3">
              <a:lnSpc>
                <a:spcPct val="90000"/>
              </a:lnSpc>
            </a:pPr>
            <a:r>
              <a:rPr lang="en-US" dirty="0">
                <a:solidFill>
                  <a:srgbClr val="0000FF"/>
                </a:solidFill>
                <a:latin typeface="Arial" charset="0"/>
              </a:rPr>
              <a:t>ITN Management</a:t>
            </a:r>
          </a:p>
          <a:p>
            <a:pPr lvl="3">
              <a:lnSpc>
                <a:spcPct val="90000"/>
              </a:lnSpc>
            </a:pPr>
            <a:r>
              <a:rPr lang="en-US" dirty="0">
                <a:solidFill>
                  <a:srgbClr val="0000FF"/>
                </a:solidFill>
                <a:latin typeface="Arial" charset="0"/>
              </a:rPr>
              <a:t>Organization of workshops, </a:t>
            </a:r>
            <a:r>
              <a:rPr lang="en-US" dirty="0" smtClean="0">
                <a:solidFill>
                  <a:srgbClr val="0000FF"/>
                </a:solidFill>
                <a:latin typeface="Arial" charset="0"/>
              </a:rPr>
              <a:t>conferences, schools, outreach</a:t>
            </a:r>
            <a:endParaRPr lang="en-US" dirty="0">
              <a:solidFill>
                <a:srgbClr val="0000FF"/>
              </a:solidFill>
              <a:latin typeface="Arial" charset="0"/>
            </a:endParaRPr>
          </a:p>
          <a:p>
            <a:pPr lvl="3">
              <a:lnSpc>
                <a:spcPct val="90000"/>
              </a:lnSpc>
            </a:pPr>
            <a:r>
              <a:rPr lang="en-US" sz="2200" b="1" dirty="0" smtClean="0">
                <a:solidFill>
                  <a:srgbClr val="FF0000"/>
                </a:solidFill>
                <a:latin typeface="Arial" charset="0"/>
              </a:rPr>
              <a:t>Did cover a small fraction of the research </a:t>
            </a:r>
            <a:r>
              <a:rPr lang="en-US" sz="2200" b="1" dirty="0">
                <a:solidFill>
                  <a:srgbClr val="FF0000"/>
                </a:solidFill>
                <a:latin typeface="Arial" charset="0"/>
              </a:rPr>
              <a:t>project </a:t>
            </a:r>
            <a:r>
              <a:rPr lang="en-US" sz="2200" b="1" dirty="0" smtClean="0">
                <a:solidFill>
                  <a:srgbClr val="FF0000"/>
                </a:solidFill>
                <a:latin typeface="Arial" charset="0"/>
              </a:rPr>
              <a:t>costs (prototype development)</a:t>
            </a:r>
            <a:endParaRPr lang="en-US" dirty="0">
              <a:solidFill>
                <a:srgbClr val="FF0000"/>
              </a:solidFill>
              <a:latin typeface="Arial" charset="0"/>
            </a:endParaRPr>
          </a:p>
          <a:p>
            <a:endParaRPr lang="en-US" dirty="0"/>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35959574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7467600" cy="1143000"/>
          </a:xfrm>
        </p:spPr>
        <p:txBody>
          <a:bodyPr>
            <a:normAutofit/>
          </a:bodyPr>
          <a:lstStyle/>
          <a:p>
            <a:r>
              <a:rPr lang="en-GB" sz="3600" b="1" dirty="0" smtClean="0">
                <a:latin typeface="Arial" pitchFamily="34" charset="0"/>
                <a:ea typeface="Times New Roman" pitchFamily="18" charset="0"/>
                <a:cs typeface="Arial" pitchFamily="34" charset="0"/>
              </a:rPr>
              <a:t>List of Participants</a:t>
            </a:r>
            <a:endParaRPr lang="en-US" sz="3600" dirty="0"/>
          </a:p>
        </p:txBody>
      </p:sp>
      <p:graphicFrame>
        <p:nvGraphicFramePr>
          <p:cNvPr id="64515" name="Object 3"/>
          <p:cNvGraphicFramePr>
            <a:graphicFrameLocks noChangeAspect="1"/>
          </p:cNvGraphicFramePr>
          <p:nvPr>
            <p:extLst>
              <p:ext uri="{D42A27DB-BD31-4B8C-83A1-F6EECF244321}">
                <p14:modId xmlns:p14="http://schemas.microsoft.com/office/powerpoint/2010/main" val="3941097753"/>
              </p:ext>
            </p:extLst>
          </p:nvPr>
        </p:nvGraphicFramePr>
        <p:xfrm>
          <a:off x="1050032" y="1187152"/>
          <a:ext cx="6978352" cy="5410200"/>
        </p:xfrm>
        <a:graphic>
          <a:graphicData uri="http://schemas.openxmlformats.org/presentationml/2006/ole">
            <mc:AlternateContent xmlns:mc="http://schemas.openxmlformats.org/markup-compatibility/2006">
              <mc:Choice xmlns:v="urn:schemas-microsoft-com:vml" Requires="v">
                <p:oleObj spid="_x0000_s85031" name="Document" r:id="rId4" imgW="6070600" imgH="4965700" progId="Word.Document.12">
                  <p:link updateAutomatic="1"/>
                </p:oleObj>
              </mc:Choice>
              <mc:Fallback>
                <p:oleObj name="Document" r:id="rId4" imgW="6070600" imgH="49657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0032" y="1187152"/>
                        <a:ext cx="6978352" cy="5410200"/>
                      </a:xfrm>
                      <a:prstGeom prst="rect">
                        <a:avLst/>
                      </a:prstGeom>
                      <a:noFill/>
                      <a:ln>
                        <a:noFill/>
                      </a:ln>
                      <a:extLst/>
                    </p:spPr>
                  </p:pic>
                </p:oleObj>
              </mc:Fallback>
            </mc:AlternateContent>
          </a:graphicData>
        </a:graphic>
      </p:graphicFrame>
      <p:pic>
        <p:nvPicPr>
          <p:cNvPr id="20" name="Picture 19" descr="Cathi_MC_7peop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96100" y="260648"/>
            <a:ext cx="1596380" cy="795155"/>
          </a:xfrm>
          <a:prstGeom prst="rect">
            <a:avLst/>
          </a:prstGeom>
        </p:spPr>
      </p:pic>
    </p:spTree>
    <p:extLst>
      <p:ext uri="{BB962C8B-B14F-4D97-AF65-F5344CB8AC3E}">
        <p14:creationId xmlns:p14="http://schemas.microsoft.com/office/powerpoint/2010/main" val="359082420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7467600" cy="1143000"/>
          </a:xfrm>
        </p:spPr>
        <p:txBody>
          <a:bodyPr>
            <a:normAutofit/>
          </a:bodyPr>
          <a:lstStyle/>
          <a:p>
            <a:r>
              <a:rPr lang="en-GB" sz="3600" b="1" dirty="0" smtClean="0">
                <a:latin typeface="Arial" pitchFamily="34" charset="0"/>
                <a:ea typeface="Times New Roman" pitchFamily="18" charset="0"/>
                <a:cs typeface="Arial" pitchFamily="34" charset="0"/>
              </a:rPr>
              <a:t>New Associated Partners</a:t>
            </a:r>
            <a:endParaRPr lang="en-US" sz="3600" dirty="0"/>
          </a:p>
        </p:txBody>
      </p:sp>
      <p:pic>
        <p:nvPicPr>
          <p:cNvPr id="20" name="Picture 19"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100" y="260648"/>
            <a:ext cx="1596380" cy="795155"/>
          </a:xfrm>
          <a:prstGeom prst="rect">
            <a:avLst/>
          </a:prstGeom>
        </p:spPr>
      </p:pic>
      <p:pic>
        <p:nvPicPr>
          <p:cNvPr id="3" name="Picture 2"/>
          <p:cNvPicPr>
            <a:picLocks noChangeAspect="1"/>
          </p:cNvPicPr>
          <p:nvPr/>
        </p:nvPicPr>
        <p:blipFill rotWithShape="1">
          <a:blip r:embed="rId4"/>
          <a:srcRect b="6413"/>
          <a:stretch/>
        </p:blipFill>
        <p:spPr>
          <a:xfrm>
            <a:off x="539552" y="2060848"/>
            <a:ext cx="7991490" cy="3099950"/>
          </a:xfrm>
          <a:prstGeom prst="rect">
            <a:avLst/>
          </a:prstGeom>
        </p:spPr>
      </p:pic>
      <p:pic>
        <p:nvPicPr>
          <p:cNvPr id="10" name="Picture 9"/>
          <p:cNvPicPr>
            <a:picLocks noChangeAspect="1"/>
          </p:cNvPicPr>
          <p:nvPr/>
        </p:nvPicPr>
        <p:blipFill rotWithShape="1">
          <a:blip r:embed="rId5"/>
          <a:srcRect r="30261"/>
          <a:stretch/>
        </p:blipFill>
        <p:spPr>
          <a:xfrm>
            <a:off x="539552" y="5119711"/>
            <a:ext cx="7991490" cy="1414323"/>
          </a:xfrm>
          <a:prstGeom prst="rect">
            <a:avLst/>
          </a:prstGeom>
        </p:spPr>
      </p:pic>
    </p:spTree>
    <p:extLst>
      <p:ext uri="{BB962C8B-B14F-4D97-AF65-F5344CB8AC3E}">
        <p14:creationId xmlns:p14="http://schemas.microsoft.com/office/powerpoint/2010/main" val="24946197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779463" y="2241176"/>
            <a:ext cx="7583488" cy="4007224"/>
          </a:xfrm>
        </p:spPr>
        <p:txBody>
          <a:bodyPr>
            <a:noAutofit/>
          </a:bodyPr>
          <a:lstStyle/>
          <a:p>
            <a:pPr>
              <a:buFont typeface="Wingdings" pitchFamily="2" charset="2"/>
              <a:buChar char="Ø"/>
            </a:pPr>
            <a:r>
              <a:rPr lang="en-IE" sz="2400" dirty="0" smtClean="0">
                <a:cs typeface="Arial" pitchFamily="34" charset="0"/>
              </a:rPr>
              <a:t>CATHI and HIE-ISOLDE</a:t>
            </a:r>
          </a:p>
          <a:p>
            <a:pPr>
              <a:buFont typeface="Wingdings" pitchFamily="2" charset="2"/>
              <a:buChar char="Ø"/>
            </a:pPr>
            <a:r>
              <a:rPr lang="en-IE" sz="2400" dirty="0" smtClean="0">
                <a:cs typeface="Arial" pitchFamily="34" charset="0"/>
              </a:rPr>
              <a:t>Scientific Overview</a:t>
            </a:r>
            <a:endParaRPr lang="en-IE" sz="2400" dirty="0">
              <a:cs typeface="Arial" pitchFamily="34" charset="0"/>
            </a:endParaRPr>
          </a:p>
          <a:p>
            <a:pPr>
              <a:buFont typeface="Wingdings" pitchFamily="2" charset="2"/>
              <a:buChar char="Ø"/>
            </a:pPr>
            <a:r>
              <a:rPr lang="en-IE" sz="2400" dirty="0" smtClean="0">
                <a:cs typeface="Arial" pitchFamily="34" charset="0"/>
              </a:rPr>
              <a:t>Networking</a:t>
            </a:r>
          </a:p>
          <a:p>
            <a:pPr>
              <a:buFont typeface="Wingdings" pitchFamily="2" charset="2"/>
              <a:buChar char="Ø"/>
            </a:pPr>
            <a:r>
              <a:rPr lang="en-IE" sz="3200" b="1" dirty="0" smtClean="0">
                <a:cs typeface="Arial" pitchFamily="34" charset="0"/>
              </a:rPr>
              <a:t>Administrative &amp; Management Issues</a:t>
            </a:r>
          </a:p>
          <a:p>
            <a:pPr>
              <a:buFont typeface="Wingdings" pitchFamily="2" charset="2"/>
              <a:buChar char="Ø"/>
            </a:pPr>
            <a:r>
              <a:rPr lang="en-US" sz="2400" dirty="0" smtClean="0"/>
              <a:t>Conclusions </a:t>
            </a:r>
            <a:r>
              <a:rPr lang="en-US" sz="2400" dirty="0"/>
              <a:t>and Prospects</a:t>
            </a:r>
          </a:p>
        </p:txBody>
      </p:sp>
      <p:pic>
        <p:nvPicPr>
          <p:cNvPr id="5" name="Picture 4"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18690011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Recruitment of Fellows: Time plan</a:t>
            </a:r>
            <a:endParaRPr lang="en-US" dirty="0"/>
          </a:p>
        </p:txBody>
      </p:sp>
      <p:pic>
        <p:nvPicPr>
          <p:cNvPr id="19" name="Picture 18"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pic>
        <p:nvPicPr>
          <p:cNvPr id="3" name="Picture 2"/>
          <p:cNvPicPr>
            <a:picLocks noChangeAspect="1"/>
          </p:cNvPicPr>
          <p:nvPr/>
        </p:nvPicPr>
        <p:blipFill>
          <a:blip r:embed="rId3"/>
          <a:stretch>
            <a:fillRect/>
          </a:stretch>
        </p:blipFill>
        <p:spPr>
          <a:xfrm>
            <a:off x="475100" y="2204864"/>
            <a:ext cx="8220295" cy="3758443"/>
          </a:xfrm>
          <a:prstGeom prst="rect">
            <a:avLst/>
          </a:prstGeom>
        </p:spPr>
      </p:pic>
    </p:spTree>
    <p:extLst>
      <p:ext uri="{BB962C8B-B14F-4D97-AF65-F5344CB8AC3E}">
        <p14:creationId xmlns:p14="http://schemas.microsoft.com/office/powerpoint/2010/main" val="20711960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Administrative &amp; Management</a:t>
            </a:r>
            <a:br>
              <a:rPr lang="en-US" dirty="0" smtClean="0"/>
            </a:br>
            <a:r>
              <a:rPr lang="en-US" dirty="0" smtClean="0"/>
              <a:t>Issues</a:t>
            </a:r>
            <a:endParaRPr lang="en-US" dirty="0"/>
          </a:p>
        </p:txBody>
      </p:sp>
      <p:sp>
        <p:nvSpPr>
          <p:cNvPr id="3" name="Content Placeholder 2"/>
          <p:cNvSpPr>
            <a:spLocks noGrp="1"/>
          </p:cNvSpPr>
          <p:nvPr>
            <p:ph idx="1"/>
          </p:nvPr>
        </p:nvSpPr>
        <p:spPr>
          <a:xfrm>
            <a:off x="772043" y="1772816"/>
            <a:ext cx="7583488" cy="4752528"/>
          </a:xfrm>
        </p:spPr>
        <p:txBody>
          <a:bodyPr>
            <a:noAutofit/>
          </a:bodyPr>
          <a:lstStyle/>
          <a:p>
            <a:pPr>
              <a:buFont typeface="Wingdings" charset="2"/>
              <a:buChar char="v"/>
            </a:pPr>
            <a:r>
              <a:rPr lang="en-US" dirty="0" smtClean="0"/>
              <a:t>There were no deviations from the original contract</a:t>
            </a:r>
          </a:p>
          <a:p>
            <a:pPr>
              <a:buFont typeface="Wingdings" charset="2"/>
              <a:buChar char="v"/>
            </a:pPr>
            <a:r>
              <a:rPr lang="en-US" dirty="0" smtClean="0"/>
              <a:t>Slight re-adjustment of Deliverables and Milestones to account for the delay in the project</a:t>
            </a:r>
          </a:p>
          <a:p>
            <a:pPr>
              <a:buFont typeface="Wingdings" charset="2"/>
              <a:buChar char="v"/>
            </a:pPr>
            <a:r>
              <a:rPr lang="en-US" dirty="0" smtClean="0"/>
              <a:t>Some </a:t>
            </a:r>
            <a:r>
              <a:rPr lang="en-US" dirty="0" err="1" smtClean="0"/>
              <a:t>secondment</a:t>
            </a:r>
            <a:r>
              <a:rPr lang="en-US" dirty="0" smtClean="0"/>
              <a:t> periods had to be re-scheduled (new partners, late recruitment, etc…)</a:t>
            </a:r>
          </a:p>
          <a:p>
            <a:pPr>
              <a:buFont typeface="Wingdings" charset="2"/>
              <a:buChar char="v"/>
            </a:pPr>
            <a:r>
              <a:rPr lang="en-US" dirty="0" smtClean="0"/>
              <a:t>Given the difficulty in recruiting ER1, task was covered by CERN staff =&gt; ER1 re-oriented on cavity tuning strategy and </a:t>
            </a:r>
            <a:r>
              <a:rPr lang="en-US" dirty="0" err="1" smtClean="0"/>
              <a:t>cryomodule</a:t>
            </a:r>
            <a:r>
              <a:rPr lang="en-US" dirty="0" smtClean="0"/>
              <a:t> test</a:t>
            </a:r>
          </a:p>
          <a:p>
            <a:pPr>
              <a:buFont typeface="Wingdings" charset="2"/>
              <a:buChar char="v"/>
            </a:pPr>
            <a:r>
              <a:rPr lang="en-US" dirty="0" smtClean="0"/>
              <a:t>3 ESRs enrolled on a PhD </a:t>
            </a:r>
            <a:r>
              <a:rPr lang="en-US" dirty="0" err="1" smtClean="0"/>
              <a:t>programme</a:t>
            </a:r>
            <a:r>
              <a:rPr lang="en-US" dirty="0" smtClean="0"/>
              <a:t>.</a:t>
            </a:r>
            <a:endParaRPr lang="en-US" dirty="0"/>
          </a:p>
          <a:p>
            <a:pPr>
              <a:buFont typeface="Wingdings" charset="2"/>
              <a:buChar char="v"/>
            </a:pPr>
            <a:r>
              <a:rPr lang="en-US" dirty="0" smtClean="0"/>
              <a:t>Additional recruitment of 1 ESR was made possible</a:t>
            </a:r>
            <a:endParaRPr lang="en-US" dirty="0"/>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36826856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Periodic Reviews</a:t>
            </a:r>
            <a:endParaRPr lang="en-US" dirty="0"/>
          </a:p>
        </p:txBody>
      </p:sp>
      <p:sp>
        <p:nvSpPr>
          <p:cNvPr id="3" name="Content Placeholder 2"/>
          <p:cNvSpPr>
            <a:spLocks noGrp="1"/>
          </p:cNvSpPr>
          <p:nvPr>
            <p:ph idx="1"/>
          </p:nvPr>
        </p:nvSpPr>
        <p:spPr/>
        <p:txBody>
          <a:bodyPr/>
          <a:lstStyle/>
          <a:p>
            <a:r>
              <a:rPr lang="en-US" b="1" dirty="0" smtClean="0"/>
              <a:t>Mid-Term Review: </a:t>
            </a:r>
            <a:r>
              <a:rPr lang="en-US" i="1" dirty="0" smtClean="0"/>
              <a:t>“</a:t>
            </a:r>
            <a:r>
              <a:rPr lang="en-US" i="1" dirty="0"/>
              <a:t>I would like to congratulate to you, at the mid-term stage you have shown very good progress of your research and well running project </a:t>
            </a:r>
            <a:r>
              <a:rPr lang="en-US" i="1" dirty="0" smtClean="0"/>
              <a:t>network…..</a:t>
            </a:r>
            <a:r>
              <a:rPr lang="en-US" i="1" dirty="0"/>
              <a:t> the project is excellent, fellows are happy in your network, they see it as a great opportunity for their research </a:t>
            </a:r>
            <a:r>
              <a:rPr lang="en-US" i="1" dirty="0" smtClean="0"/>
              <a:t>career”</a:t>
            </a:r>
          </a:p>
          <a:p>
            <a:r>
              <a:rPr lang="en-US" b="1" dirty="0" smtClean="0"/>
              <a:t>2</a:t>
            </a:r>
            <a:r>
              <a:rPr lang="en-US" b="1" baseline="30000" dirty="0" smtClean="0"/>
              <a:t>nd</a:t>
            </a:r>
            <a:r>
              <a:rPr lang="en-US" b="1" dirty="0" smtClean="0"/>
              <a:t> Progress Report: </a:t>
            </a:r>
            <a:r>
              <a:rPr lang="en-US" i="1" dirty="0" smtClean="0"/>
              <a:t>“</a:t>
            </a:r>
            <a:r>
              <a:rPr lang="en-US" i="1" dirty="0"/>
              <a:t>the CATHI Progress Report for Period 2 is accepted. The information provided in the report and attachment is clear and complete. It allows us to conclude that until now, the project seems to be running according to the </a:t>
            </a:r>
            <a:r>
              <a:rPr lang="en-US" i="1" dirty="0" smtClean="0"/>
              <a:t>plan”</a:t>
            </a:r>
            <a:endParaRPr lang="en-US" i="1" dirty="0"/>
          </a:p>
        </p:txBody>
      </p:sp>
    </p:spTree>
    <p:extLst>
      <p:ext uri="{BB962C8B-B14F-4D97-AF65-F5344CB8AC3E}">
        <p14:creationId xmlns:p14="http://schemas.microsoft.com/office/powerpoint/2010/main" val="334430527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The presence of the CATHI fellows was paramount for the HIE-ISOLDE project:</a:t>
            </a:r>
          </a:p>
          <a:p>
            <a:pPr lvl="3"/>
            <a:r>
              <a:rPr lang="en-US" dirty="0" smtClean="0"/>
              <a:t>Replace missing staff deployed on other high-priority projects (LS1, LHC Upgrade, L4, LIU, etc…)</a:t>
            </a:r>
          </a:p>
          <a:p>
            <a:pPr lvl="3"/>
            <a:r>
              <a:rPr lang="en-US" dirty="0" smtClean="0"/>
              <a:t>Represent 1/3</a:t>
            </a:r>
            <a:r>
              <a:rPr lang="en-US" baseline="30000" dirty="0" smtClean="0"/>
              <a:t>rd</a:t>
            </a:r>
            <a:r>
              <a:rPr lang="en-US" dirty="0" smtClean="0"/>
              <a:t> of the total manpower of the project and almost 2/3</a:t>
            </a:r>
            <a:r>
              <a:rPr lang="en-US" baseline="30000" dirty="0" smtClean="0"/>
              <a:t>rd</a:t>
            </a:r>
            <a:r>
              <a:rPr lang="en-US" dirty="0" smtClean="0"/>
              <a:t> in the case of the Design Study !</a:t>
            </a:r>
          </a:p>
          <a:p>
            <a:pPr lvl="3"/>
            <a:r>
              <a:rPr lang="en-US" dirty="0" smtClean="0"/>
              <a:t>Help establish or re-</a:t>
            </a:r>
            <a:r>
              <a:rPr lang="en-US" dirty="0" err="1" smtClean="0"/>
              <a:t>inforce</a:t>
            </a:r>
            <a:r>
              <a:rPr lang="en-US" dirty="0" smtClean="0"/>
              <a:t> existing collaborations</a:t>
            </a:r>
          </a:p>
          <a:p>
            <a:r>
              <a:rPr lang="en-US" dirty="0" smtClean="0"/>
              <a:t>Created a good spirit and teamwork within the project</a:t>
            </a:r>
            <a:endParaRPr lang="en-US" dirty="0"/>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7859622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CATHI and HIE-ISOLDE</a:t>
            </a:r>
          </a:p>
        </p:txBody>
      </p:sp>
      <p:sp>
        <p:nvSpPr>
          <p:cNvPr id="3" name="Content Placeholder 2"/>
          <p:cNvSpPr>
            <a:spLocks noGrp="1"/>
          </p:cNvSpPr>
          <p:nvPr>
            <p:ph idx="1"/>
          </p:nvPr>
        </p:nvSpPr>
        <p:spPr>
          <a:xfrm>
            <a:off x="779463" y="2204864"/>
            <a:ext cx="7583488" cy="4007224"/>
          </a:xfrm>
        </p:spPr>
        <p:txBody>
          <a:bodyPr>
            <a:normAutofit/>
          </a:bodyPr>
          <a:lstStyle/>
          <a:p>
            <a:pPr marL="0" indent="0">
              <a:buNone/>
            </a:pPr>
            <a:r>
              <a:rPr lang="en-US" b="1" dirty="0"/>
              <a:t>CATHI – Cryogenics, Accelerators and Targets at HIE-</a:t>
            </a:r>
            <a:r>
              <a:rPr lang="en-US" b="1" dirty="0" smtClean="0"/>
              <a:t>ISOLDE:</a:t>
            </a:r>
            <a:endParaRPr lang="en-US" b="1" dirty="0"/>
          </a:p>
          <a:p>
            <a:pPr>
              <a:buFont typeface="Wingdings" charset="2"/>
              <a:buChar char="v"/>
            </a:pPr>
            <a:r>
              <a:rPr lang="en-US" dirty="0"/>
              <a:t>The HIE-ISOLDE project at CERN </a:t>
            </a:r>
            <a:r>
              <a:rPr lang="en-US" dirty="0" smtClean="0"/>
              <a:t>represented an </a:t>
            </a:r>
            <a:r>
              <a:rPr lang="en-US" dirty="0"/>
              <a:t>ideal </a:t>
            </a:r>
            <a:r>
              <a:rPr lang="en-US" dirty="0" smtClean="0"/>
              <a:t>R&amp;D </a:t>
            </a:r>
            <a:r>
              <a:rPr lang="en-US" dirty="0"/>
              <a:t>opportunity to train young engineers over a range of disciplines relevant to the accelerator and nuclear industry.</a:t>
            </a:r>
          </a:p>
          <a:p>
            <a:pPr>
              <a:buFont typeface="Wingdings" charset="2"/>
              <a:buChar char="v"/>
            </a:pPr>
            <a:r>
              <a:rPr lang="en-US" dirty="0"/>
              <a:t>CERN and the </a:t>
            </a:r>
            <a:r>
              <a:rPr lang="en-US" dirty="0" smtClean="0"/>
              <a:t>Associated </a:t>
            </a:r>
            <a:r>
              <a:rPr lang="en-US" dirty="0"/>
              <a:t>P</a:t>
            </a:r>
            <a:r>
              <a:rPr lang="en-US" dirty="0" smtClean="0"/>
              <a:t>artners </a:t>
            </a:r>
            <a:r>
              <a:rPr lang="en-US" dirty="0"/>
              <a:t>of CATHI </a:t>
            </a:r>
            <a:r>
              <a:rPr lang="en-US" dirty="0" smtClean="0"/>
              <a:t>offered excellent </a:t>
            </a:r>
            <a:r>
              <a:rPr lang="en-US" dirty="0"/>
              <a:t>hands-on and academic </a:t>
            </a:r>
            <a:r>
              <a:rPr lang="en-US" dirty="0" smtClean="0"/>
              <a:t>training.</a:t>
            </a:r>
            <a:endParaRPr lang="en-US" dirty="0"/>
          </a:p>
          <a:p>
            <a:pPr>
              <a:buFont typeface="Wingdings" charset="2"/>
              <a:buChar char="v"/>
            </a:pPr>
            <a:r>
              <a:rPr lang="en-US" dirty="0"/>
              <a:t>ISOLDE </a:t>
            </a:r>
            <a:r>
              <a:rPr lang="en-US" dirty="0" smtClean="0"/>
              <a:t>provided </a:t>
            </a:r>
            <a:r>
              <a:rPr lang="en-US" dirty="0"/>
              <a:t>a multi-disciplinary environment on a scale that </a:t>
            </a:r>
            <a:r>
              <a:rPr lang="en-US" dirty="0" smtClean="0"/>
              <a:t>encouraged </a:t>
            </a:r>
            <a:r>
              <a:rPr lang="en-US" dirty="0"/>
              <a:t>collaboration and teamwork.</a:t>
            </a:r>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20726465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FP7 to Horizon 2020</a:t>
            </a:r>
            <a:endParaRPr lang="en-US" dirty="0"/>
          </a:p>
        </p:txBody>
      </p:sp>
      <p:sp>
        <p:nvSpPr>
          <p:cNvPr id="3" name="Content Placeholder 2"/>
          <p:cNvSpPr>
            <a:spLocks noGrp="1"/>
          </p:cNvSpPr>
          <p:nvPr>
            <p:ph idx="1"/>
          </p:nvPr>
        </p:nvSpPr>
        <p:spPr>
          <a:xfrm>
            <a:off x="779463" y="1949824"/>
            <a:ext cx="7583488" cy="4359496"/>
          </a:xfrm>
        </p:spPr>
        <p:txBody>
          <a:bodyPr>
            <a:normAutofit/>
          </a:bodyPr>
          <a:lstStyle/>
          <a:p>
            <a:pPr>
              <a:buFont typeface="Wingdings" charset="2"/>
              <a:buChar char="v"/>
            </a:pPr>
            <a:r>
              <a:rPr lang="fr-CH" dirty="0"/>
              <a:t>From Marie Curie Actions to </a:t>
            </a:r>
            <a:br>
              <a:rPr lang="fr-CH" dirty="0"/>
            </a:br>
            <a:r>
              <a:rPr lang="fr-CH" dirty="0"/>
              <a:t>Marie Skłodowska-Curie Actions</a:t>
            </a:r>
          </a:p>
          <a:p>
            <a:pPr>
              <a:buFont typeface="Wingdings" charset="2"/>
              <a:buChar char="v"/>
            </a:pPr>
            <a:r>
              <a:rPr lang="fr-CH" dirty="0"/>
              <a:t>No more mono-site ITNs </a:t>
            </a:r>
            <a:r>
              <a:rPr lang="fr-CH" dirty="0">
                <a:sym typeface="Wingdings" panose="05000000000000000000" pitchFamily="2" charset="2"/>
              </a:rPr>
              <a:t></a:t>
            </a:r>
          </a:p>
          <a:p>
            <a:pPr>
              <a:buFont typeface="Wingdings" charset="2"/>
              <a:buChar char="v"/>
            </a:pPr>
            <a:r>
              <a:rPr lang="fr-CH" dirty="0">
                <a:sym typeface="Wingdings" panose="05000000000000000000" pitchFamily="2" charset="2"/>
              </a:rPr>
              <a:t>From </a:t>
            </a:r>
            <a:r>
              <a:rPr lang="fr-CH" i="1" dirty="0">
                <a:sym typeface="Wingdings" panose="05000000000000000000" pitchFamily="2" charset="2"/>
              </a:rPr>
              <a:t>Initial</a:t>
            </a:r>
            <a:r>
              <a:rPr lang="fr-CH" dirty="0">
                <a:sym typeface="Wingdings" panose="05000000000000000000" pitchFamily="2" charset="2"/>
              </a:rPr>
              <a:t> to </a:t>
            </a:r>
            <a:r>
              <a:rPr lang="fr-CH" i="1" dirty="0">
                <a:sym typeface="Wingdings" panose="05000000000000000000" pitchFamily="2" charset="2"/>
              </a:rPr>
              <a:t>Innovative</a:t>
            </a:r>
            <a:r>
              <a:rPr lang="fr-CH" dirty="0">
                <a:sym typeface="Wingdings" panose="05000000000000000000" pitchFamily="2" charset="2"/>
              </a:rPr>
              <a:t> Training Networks</a:t>
            </a:r>
          </a:p>
          <a:p>
            <a:pPr lvl="2">
              <a:buFont typeface="Wingdings" charset="2"/>
              <a:buChar char="ü"/>
            </a:pPr>
            <a:r>
              <a:rPr lang="fr-CH" dirty="0">
                <a:sym typeface="Wingdings" panose="05000000000000000000" pitchFamily="2" charset="2"/>
              </a:rPr>
              <a:t>ESRs only</a:t>
            </a:r>
          </a:p>
          <a:p>
            <a:pPr lvl="2">
              <a:buFont typeface="Wingdings" charset="2"/>
              <a:buChar char="ü"/>
            </a:pPr>
            <a:r>
              <a:rPr lang="fr-CH" dirty="0">
                <a:sym typeface="Wingdings" panose="05000000000000000000" pitchFamily="2" charset="2"/>
              </a:rPr>
              <a:t>More industrial (non-academic) involvement</a:t>
            </a:r>
          </a:p>
          <a:p>
            <a:pPr>
              <a:buFont typeface="Wingdings" charset="2"/>
              <a:buChar char="v"/>
            </a:pPr>
            <a:r>
              <a:rPr lang="fr-CH" dirty="0">
                <a:sym typeface="Wingdings" panose="05000000000000000000" pitchFamily="2" charset="2"/>
              </a:rPr>
              <a:t>The challenge to secure more funding for stimulating projects continues</a:t>
            </a:r>
          </a:p>
          <a:p>
            <a:pPr>
              <a:buFont typeface="Wingdings" charset="2"/>
              <a:buChar char="v"/>
            </a:pPr>
            <a:r>
              <a:rPr lang="fr-CH" dirty="0">
                <a:sym typeface="Wingdings" panose="05000000000000000000" pitchFamily="2" charset="2"/>
              </a:rPr>
              <a:t>Next ITN application deadline: 13 Jan 2015</a:t>
            </a:r>
            <a:r>
              <a:rPr lang="fr-CH" dirty="0" smtClean="0">
                <a:sym typeface="Wingdings" panose="05000000000000000000" pitchFamily="2" charset="2"/>
              </a:rPr>
              <a:t>!</a:t>
            </a:r>
            <a:endParaRPr lang="fr-CH" dirty="0">
              <a:sym typeface="Wingdings" panose="05000000000000000000" pitchFamily="2" charset="2"/>
            </a:endParaRPr>
          </a:p>
        </p:txBody>
      </p:sp>
    </p:spTree>
    <p:extLst>
      <p:ext uri="{BB962C8B-B14F-4D97-AF65-F5344CB8AC3E}">
        <p14:creationId xmlns:p14="http://schemas.microsoft.com/office/powerpoint/2010/main" val="33315436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finally…</a:t>
            </a:r>
            <a:endParaRPr lang="en-US" dirty="0"/>
          </a:p>
        </p:txBody>
      </p:sp>
      <p:sp>
        <p:nvSpPr>
          <p:cNvPr id="3" name="Content Placeholder 2"/>
          <p:cNvSpPr>
            <a:spLocks noGrp="1"/>
          </p:cNvSpPr>
          <p:nvPr>
            <p:ph idx="1"/>
          </p:nvPr>
        </p:nvSpPr>
        <p:spPr>
          <a:xfrm>
            <a:off x="779463" y="1844824"/>
            <a:ext cx="7583488" cy="4007224"/>
          </a:xfrm>
        </p:spPr>
        <p:txBody>
          <a:bodyPr>
            <a:noAutofit/>
          </a:bodyPr>
          <a:lstStyle/>
          <a:p>
            <a:pPr>
              <a:buFont typeface="Wingdings" charset="2"/>
              <a:buChar char="v"/>
            </a:pPr>
            <a:r>
              <a:rPr lang="fr-CH" sz="2800" dirty="0"/>
              <a:t>Over 4 years of FUN + interesting work </a:t>
            </a:r>
            <a:r>
              <a:rPr lang="fr-CH" sz="2800" dirty="0">
                <a:sym typeface="Wingdings" panose="05000000000000000000" pitchFamily="2" charset="2"/>
              </a:rPr>
              <a:t></a:t>
            </a:r>
            <a:endParaRPr lang="fr-CH" sz="2800" dirty="0"/>
          </a:p>
          <a:p>
            <a:pPr>
              <a:buFont typeface="Wingdings" charset="2"/>
              <a:buChar char="v"/>
            </a:pPr>
            <a:r>
              <a:rPr lang="fr-CH" sz="2800" dirty="0"/>
              <a:t>A great group of ESRs and ERs all at CERN</a:t>
            </a:r>
          </a:p>
          <a:p>
            <a:pPr>
              <a:buFont typeface="Wingdings" charset="2"/>
              <a:buChar char="v"/>
            </a:pPr>
            <a:r>
              <a:rPr lang="fr-CH" sz="2800" dirty="0"/>
              <a:t>A project that has never been forgotten by our first Project Officer Marcela Groholova</a:t>
            </a:r>
          </a:p>
          <a:p>
            <a:pPr>
              <a:buFont typeface="Wingdings" charset="2"/>
              <a:buChar char="v"/>
            </a:pPr>
            <a:r>
              <a:rPr lang="fr-CH" sz="2800" dirty="0"/>
              <a:t>Fellows finding jobs </a:t>
            </a:r>
            <a:r>
              <a:rPr lang="fr-CH" sz="2800" dirty="0">
                <a:sym typeface="Wingdings" panose="05000000000000000000" pitchFamily="2" charset="2"/>
              </a:rPr>
              <a:t></a:t>
            </a:r>
            <a:endParaRPr lang="fr-CH" sz="2800" dirty="0"/>
          </a:p>
          <a:p>
            <a:pPr>
              <a:buFont typeface="Wingdings" charset="2"/>
              <a:buChar char="v"/>
            </a:pPr>
            <a:r>
              <a:rPr lang="fr-CH" sz="2800" dirty="0"/>
              <a:t>Keep in touch!</a:t>
            </a:r>
          </a:p>
          <a:p>
            <a:pPr>
              <a:buFont typeface="Wingdings" charset="2"/>
              <a:buChar char="v"/>
            </a:pPr>
            <a:r>
              <a:rPr lang="fr-CH" sz="2800" dirty="0"/>
              <a:t>Have fun in Barcelona – </a:t>
            </a:r>
            <a:r>
              <a:rPr lang="fr-CH" sz="2800" dirty="0" smtClean="0"/>
              <a:t>Seamus « sorry </a:t>
            </a:r>
            <a:r>
              <a:rPr lang="fr-CH" sz="2800" dirty="0"/>
              <a:t>I can’t be </a:t>
            </a:r>
            <a:r>
              <a:rPr lang="fr-CH" sz="2800" dirty="0" smtClean="0"/>
              <a:t>there »</a:t>
            </a:r>
            <a:endParaRPr lang="en-US" sz="2800" dirty="0"/>
          </a:p>
        </p:txBody>
      </p:sp>
    </p:spTree>
    <p:extLst>
      <p:ext uri="{BB962C8B-B14F-4D97-AF65-F5344CB8AC3E}">
        <p14:creationId xmlns:p14="http://schemas.microsoft.com/office/powerpoint/2010/main" val="1691111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66800" y="2590800"/>
            <a:ext cx="6781800" cy="132343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fr-CH" sz="4000" dirty="0" smtClean="0">
                <a:solidFill>
                  <a:prstClr val="white"/>
                </a:solidFill>
                <a:latin typeface="Calibri"/>
              </a:rPr>
              <a:t>Thank you very much for your attention</a:t>
            </a:r>
            <a:endParaRPr lang="fr-CH" sz="4000" dirty="0">
              <a:solidFill>
                <a:prstClr val="white"/>
              </a:solidFill>
              <a:latin typeface="Calibri"/>
            </a:endParaRPr>
          </a:p>
        </p:txBody>
      </p:sp>
      <p:pic>
        <p:nvPicPr>
          <p:cNvPr id="7" name="Picture 6"/>
          <p:cNvPicPr>
            <a:picLocks noChangeAspect="1" noChangeArrowheads="1"/>
          </p:cNvPicPr>
          <p:nvPr/>
        </p:nvPicPr>
        <p:blipFill>
          <a:blip r:embed="rId2" cstate="print"/>
          <a:srcRect/>
          <a:stretch>
            <a:fillRect/>
          </a:stretch>
        </p:blipFill>
        <p:spPr bwMode="auto">
          <a:xfrm>
            <a:off x="6477000" y="609600"/>
            <a:ext cx="1981200" cy="677964"/>
          </a:xfrm>
          <a:prstGeom prst="rect">
            <a:avLst/>
          </a:prstGeom>
          <a:noFill/>
          <a:ln w="9525">
            <a:noFill/>
            <a:miter lim="800000"/>
            <a:headEnd/>
            <a:tailEnd/>
          </a:ln>
        </p:spPr>
      </p:pic>
      <p:sp>
        <p:nvSpPr>
          <p:cNvPr id="3" name="Rectangle 2"/>
          <p:cNvSpPr/>
          <p:nvPr/>
        </p:nvSpPr>
        <p:spPr>
          <a:xfrm>
            <a:off x="441840" y="5589240"/>
            <a:ext cx="8016360" cy="867930"/>
          </a:xfrm>
          <a:prstGeom prst="rect">
            <a:avLst/>
          </a:prstGeom>
        </p:spPr>
        <p:txBody>
          <a:bodyPr wrap="square">
            <a:spAutoFit/>
          </a:bodyPr>
          <a:lstStyle/>
          <a:p>
            <a:pPr>
              <a:spcBef>
                <a:spcPts val="1728"/>
              </a:spcBef>
            </a:pPr>
            <a:r>
              <a:rPr lang="en-US" dirty="0">
                <a:solidFill>
                  <a:srgbClr val="000090"/>
                </a:solidFill>
              </a:rPr>
              <a:t>HIE-ISOLDE web site -&gt; </a:t>
            </a:r>
            <a:r>
              <a:rPr lang="en-US" dirty="0">
                <a:solidFill>
                  <a:srgbClr val="000090"/>
                </a:solidFill>
                <a:hlinkClick r:id="rId3"/>
              </a:rPr>
              <a:t>http://hie-isolde-</a:t>
            </a:r>
            <a:r>
              <a:rPr lang="en-US" dirty="0" smtClean="0">
                <a:solidFill>
                  <a:srgbClr val="000090"/>
                </a:solidFill>
                <a:hlinkClick r:id="rId3"/>
              </a:rPr>
              <a:t>test.web.cern.ch</a:t>
            </a:r>
            <a:endParaRPr lang="en-US" dirty="0" smtClean="0">
              <a:solidFill>
                <a:srgbClr val="000090"/>
              </a:solidFill>
            </a:endParaRPr>
          </a:p>
          <a:p>
            <a:pPr>
              <a:spcBef>
                <a:spcPts val="1728"/>
              </a:spcBef>
            </a:pPr>
            <a:r>
              <a:rPr lang="en-US" dirty="0" smtClean="0">
                <a:solidFill>
                  <a:srgbClr val="000090"/>
                </a:solidFill>
              </a:rPr>
              <a:t>CATHI</a:t>
            </a:r>
            <a:r>
              <a:rPr lang="en-US" dirty="0">
                <a:solidFill>
                  <a:srgbClr val="000090"/>
                </a:solidFill>
              </a:rPr>
              <a:t>-ITN web site -&gt; </a:t>
            </a:r>
            <a:r>
              <a:rPr lang="en-US" dirty="0">
                <a:solidFill>
                  <a:srgbClr val="000090"/>
                </a:solidFill>
              </a:rPr>
              <a:t>https://</a:t>
            </a:r>
            <a:r>
              <a:rPr lang="en-US" dirty="0" err="1">
                <a:solidFill>
                  <a:srgbClr val="000090"/>
                </a:solidFill>
              </a:rPr>
              <a:t>espace.cern.ch</a:t>
            </a:r>
            <a:r>
              <a:rPr lang="en-US" dirty="0">
                <a:solidFill>
                  <a:srgbClr val="000090"/>
                </a:solidFill>
              </a:rPr>
              <a:t>/Marie-Curie-CATHI/</a:t>
            </a:r>
            <a:r>
              <a:rPr lang="en-US" dirty="0" err="1">
                <a:solidFill>
                  <a:srgbClr val="000090"/>
                </a:solidFill>
              </a:rPr>
              <a:t>default.aspx</a:t>
            </a:r>
            <a:endParaRPr lang="en-US" dirty="0">
              <a:solidFill>
                <a:srgbClr val="000090"/>
              </a:solidFill>
            </a:endParaRPr>
          </a:p>
        </p:txBody>
      </p:sp>
      <p:pic>
        <p:nvPicPr>
          <p:cNvPr id="23" name="Picture 22" descr="Cathi_MC_7peop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545613"/>
            <a:ext cx="1596380" cy="795155"/>
          </a:xfrm>
          <a:prstGeom prst="rect">
            <a:avLst/>
          </a:prstGeom>
        </p:spPr>
      </p:pic>
    </p:spTree>
    <p:extLst>
      <p:ext uri="{BB962C8B-B14F-4D97-AF65-F5344CB8AC3E}">
        <p14:creationId xmlns:p14="http://schemas.microsoft.com/office/powerpoint/2010/main" val="19558453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mt="67000"/>
          </a:blip>
          <a:stretch>
            <a:fillRect/>
          </a:stretch>
        </p:blipFill>
        <p:spPr>
          <a:xfrm>
            <a:off x="1187624" y="1961545"/>
            <a:ext cx="7114713" cy="3915727"/>
          </a:xfrm>
          <a:prstGeom prst="rect">
            <a:avLst/>
          </a:prstGeom>
        </p:spPr>
      </p:pic>
      <p:sp>
        <p:nvSpPr>
          <p:cNvPr id="2" name="Title 1"/>
          <p:cNvSpPr>
            <a:spLocks noGrp="1"/>
          </p:cNvSpPr>
          <p:nvPr>
            <p:ph type="title"/>
          </p:nvPr>
        </p:nvSpPr>
        <p:spPr>
          <a:xfrm>
            <a:off x="804936" y="295833"/>
            <a:ext cx="7583488" cy="1143000"/>
          </a:xfrm>
        </p:spPr>
        <p:txBody>
          <a:bodyPr>
            <a:noAutofit/>
          </a:bodyPr>
          <a:lstStyle/>
          <a:p>
            <a:r>
              <a:rPr lang="en-US" sz="2800" dirty="0">
                <a:latin typeface="Calibri" charset="0"/>
              </a:rPr>
              <a:t>HIE-ISOLDE  aims at increasing the </a:t>
            </a:r>
            <a:r>
              <a:rPr lang="en-US" sz="2800" dirty="0" smtClean="0">
                <a:latin typeface="Calibri" charset="0"/>
              </a:rPr>
              <a:t>energy</a:t>
            </a:r>
            <a:br>
              <a:rPr lang="en-US" sz="2800" dirty="0" smtClean="0">
                <a:latin typeface="Calibri" charset="0"/>
              </a:rPr>
            </a:br>
            <a:r>
              <a:rPr lang="en-US" sz="2800" dirty="0" smtClean="0">
                <a:latin typeface="Calibri" charset="0"/>
              </a:rPr>
              <a:t>of the </a:t>
            </a:r>
            <a:r>
              <a:rPr lang="en-US" sz="2800" dirty="0">
                <a:latin typeface="Calibri" charset="0"/>
              </a:rPr>
              <a:t>RIB up to </a:t>
            </a:r>
            <a:r>
              <a:rPr lang="en-US" sz="2800" dirty="0" smtClean="0">
                <a:latin typeface="Calibri" charset="0"/>
              </a:rPr>
              <a:t>10AMeV </a:t>
            </a:r>
            <a:r>
              <a:rPr lang="en-US" sz="2800" dirty="0">
                <a:latin typeface="Calibri" charset="0"/>
              </a:rPr>
              <a:t>and their </a:t>
            </a:r>
            <a:r>
              <a:rPr lang="en-US" sz="2800" dirty="0" smtClean="0">
                <a:latin typeface="Calibri" charset="0"/>
              </a:rPr>
              <a:t>intensity</a:t>
            </a:r>
            <a:br>
              <a:rPr lang="en-US" sz="2800" dirty="0" smtClean="0">
                <a:latin typeface="Calibri" charset="0"/>
              </a:rPr>
            </a:br>
            <a:r>
              <a:rPr lang="en-US" sz="2800" dirty="0" smtClean="0">
                <a:latin typeface="Calibri" charset="0"/>
              </a:rPr>
              <a:t> </a:t>
            </a:r>
            <a:r>
              <a:rPr lang="en-US" sz="2800" dirty="0">
                <a:latin typeface="Calibri" charset="0"/>
              </a:rPr>
              <a:t>by a factor 10</a:t>
            </a:r>
            <a:endParaRPr lang="en-US" sz="2800" dirty="0"/>
          </a:p>
        </p:txBody>
      </p:sp>
      <p:pic>
        <p:nvPicPr>
          <p:cNvPr id="4" name="Picture 3"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grpSp>
        <p:nvGrpSpPr>
          <p:cNvPr id="12" name="Group 11"/>
          <p:cNvGrpSpPr/>
          <p:nvPr/>
        </p:nvGrpSpPr>
        <p:grpSpPr>
          <a:xfrm>
            <a:off x="323528" y="1700808"/>
            <a:ext cx="8712969" cy="5142765"/>
            <a:chOff x="-64273" y="1124744"/>
            <a:chExt cx="8712969" cy="5914577"/>
          </a:xfrm>
        </p:grpSpPr>
        <p:sp>
          <p:nvSpPr>
            <p:cNvPr id="6" name="TextBox 6"/>
            <p:cNvSpPr txBox="1">
              <a:spLocks noChangeArrowheads="1"/>
            </p:cNvSpPr>
            <p:nvPr/>
          </p:nvSpPr>
          <p:spPr bwMode="auto">
            <a:xfrm>
              <a:off x="-64273" y="1124744"/>
              <a:ext cx="2971800" cy="2654751"/>
            </a:xfrm>
            <a:prstGeom prst="rect">
              <a:avLst/>
            </a:prstGeom>
            <a:solidFill>
              <a:srgbClr val="CCFFCC">
                <a:alpha val="2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600" b="1" dirty="0"/>
                <a:t>Energy Upgrade:</a:t>
              </a:r>
            </a:p>
            <a:p>
              <a:r>
                <a:rPr lang="en-GB" sz="1600" dirty="0"/>
                <a:t>The HIE-ISOLDE project concentrates on the construction of the SC LINAC and associated infrastructure in order to upgrade the energy of the post-accelerated radioactive ion beams to </a:t>
              </a:r>
              <a:r>
                <a:rPr lang="en-GB" sz="1600" b="1" dirty="0"/>
                <a:t>5.5 MeV/u in </a:t>
              </a:r>
              <a:r>
                <a:rPr lang="en-GB" sz="1600" b="1" dirty="0" smtClean="0"/>
                <a:t>2016 </a:t>
              </a:r>
              <a:r>
                <a:rPr lang="en-GB" sz="1600" dirty="0"/>
                <a:t>and </a:t>
              </a:r>
              <a:r>
                <a:rPr lang="en-GB" sz="1600" b="1" dirty="0"/>
                <a:t>10 MeV/u by </a:t>
              </a:r>
              <a:r>
                <a:rPr lang="en-GB" sz="1600" b="1" dirty="0" smtClean="0"/>
                <a:t>2017-2018</a:t>
              </a:r>
              <a:endParaRPr lang="en-US" sz="1600" dirty="0"/>
            </a:p>
          </p:txBody>
        </p:sp>
        <p:cxnSp>
          <p:nvCxnSpPr>
            <p:cNvPr id="7" name="Straight Arrow Connector 6"/>
            <p:cNvCxnSpPr/>
            <p:nvPr/>
          </p:nvCxnSpPr>
          <p:spPr>
            <a:xfrm rot="16200000" flipH="1">
              <a:off x="594565" y="3706039"/>
              <a:ext cx="261937" cy="5715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1011283" y="2449780"/>
              <a:ext cx="3820988" cy="253586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Calibri"/>
              </a:endParaRPr>
            </a:p>
          </p:txBody>
        </p:sp>
        <p:cxnSp>
          <p:nvCxnSpPr>
            <p:cNvPr id="9" name="Straight Arrow Connector 8"/>
            <p:cNvCxnSpPr/>
            <p:nvPr/>
          </p:nvCxnSpPr>
          <p:spPr>
            <a:xfrm flipH="1" flipV="1">
              <a:off x="6992511" y="4232239"/>
              <a:ext cx="720080" cy="43550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4858911" y="3161779"/>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Calibri"/>
              </a:endParaRPr>
            </a:p>
          </p:txBody>
        </p:sp>
        <p:sp>
          <p:nvSpPr>
            <p:cNvPr id="11" name="TextBox 11"/>
            <p:cNvSpPr txBox="1">
              <a:spLocks noChangeArrowheads="1"/>
            </p:cNvSpPr>
            <p:nvPr/>
          </p:nvSpPr>
          <p:spPr bwMode="auto">
            <a:xfrm>
              <a:off x="5048295" y="4667743"/>
              <a:ext cx="3600401" cy="2371578"/>
            </a:xfrm>
            <a:prstGeom prst="rect">
              <a:avLst/>
            </a:prstGeom>
            <a:solidFill>
              <a:srgbClr val="CCFFCC">
                <a:alpha val="39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1600" b="1" dirty="0">
                  <a:solidFill>
                    <a:srgbClr val="000000"/>
                  </a:solidFill>
                </a:rPr>
                <a:t>Intensity Upgrade:</a:t>
              </a:r>
            </a:p>
            <a:p>
              <a:r>
                <a:rPr lang="en-GB" sz="1600" b="1" dirty="0">
                  <a:solidFill>
                    <a:srgbClr val="FF0000"/>
                  </a:solidFill>
                </a:rPr>
                <a:t>The design study </a:t>
              </a:r>
              <a:r>
                <a:rPr lang="en-GB" sz="1600" dirty="0">
                  <a:solidFill>
                    <a:srgbClr val="000000"/>
                  </a:solidFill>
                </a:rPr>
                <a:t>for the intensity upgrade, also part of HIE-ISOLDE, </a:t>
              </a:r>
              <a:r>
                <a:rPr lang="en-GB" sz="1600" b="1" dirty="0" smtClean="0">
                  <a:solidFill>
                    <a:srgbClr val="FF0000"/>
                  </a:solidFill>
                </a:rPr>
                <a:t>started </a:t>
              </a:r>
              <a:r>
                <a:rPr lang="en-GB" sz="1600" b="1" dirty="0">
                  <a:solidFill>
                    <a:srgbClr val="FF0000"/>
                  </a:solidFill>
                </a:rPr>
                <a:t>in 2012</a:t>
              </a:r>
              <a:r>
                <a:rPr lang="en-GB" sz="1600" dirty="0">
                  <a:solidFill>
                    <a:srgbClr val="000000"/>
                  </a:solidFill>
                </a:rPr>
                <a:t>, and addresses the technical feasibility and cost estimate for operating the facility at  </a:t>
              </a:r>
              <a:r>
                <a:rPr lang="en-GB" sz="1600" b="1" dirty="0">
                  <a:solidFill>
                    <a:srgbClr val="FF0000"/>
                  </a:solidFill>
                </a:rPr>
                <a:t>15 kW</a:t>
              </a:r>
              <a:r>
                <a:rPr lang="en-GB" sz="1600" dirty="0">
                  <a:solidFill>
                    <a:srgbClr val="000000"/>
                  </a:solidFill>
                </a:rPr>
                <a:t> once LINAC4 and </a:t>
              </a:r>
              <a:r>
                <a:rPr lang="en-GB" sz="1600" dirty="0" smtClean="0">
                  <a:solidFill>
                    <a:srgbClr val="000000"/>
                  </a:solidFill>
                </a:rPr>
                <a:t>Upgraded PS </a:t>
              </a:r>
              <a:r>
                <a:rPr lang="en-GB" sz="1600" dirty="0">
                  <a:solidFill>
                    <a:srgbClr val="000000"/>
                  </a:solidFill>
                </a:rPr>
                <a:t>Booster are online. </a:t>
              </a:r>
              <a:endParaRPr lang="en-US" sz="1600" dirty="0">
                <a:solidFill>
                  <a:srgbClr val="000000"/>
                </a:solidFill>
              </a:endParaRPr>
            </a:p>
          </p:txBody>
        </p:sp>
      </p:grpSp>
      <p:sp>
        <p:nvSpPr>
          <p:cNvPr id="17" name="TextBox 11"/>
          <p:cNvSpPr txBox="1">
            <a:spLocks noChangeArrowheads="1"/>
          </p:cNvSpPr>
          <p:nvPr/>
        </p:nvSpPr>
        <p:spPr bwMode="auto">
          <a:xfrm>
            <a:off x="251520" y="5273913"/>
            <a:ext cx="2480320" cy="1323439"/>
          </a:xfrm>
          <a:prstGeom prst="rect">
            <a:avLst/>
          </a:prstGeom>
          <a:solidFill>
            <a:srgbClr val="CCFFCC">
              <a:alpha val="44000"/>
            </a:srgbClr>
          </a:solidFill>
          <a:ln w="9525">
            <a:noFill/>
            <a:miter lim="800000"/>
            <a:headEnd/>
            <a:tailEnd/>
          </a:ln>
        </p:spPr>
        <p:txBody>
          <a:bodyPr wrap="square">
            <a:spAutoFit/>
          </a:bodyPr>
          <a:lstStyle/>
          <a:p>
            <a:pPr>
              <a:defRPr/>
            </a:pPr>
            <a:r>
              <a:rPr lang="en-US" sz="1600" b="1" dirty="0">
                <a:solidFill>
                  <a:srgbClr val="000000"/>
                </a:solidFill>
                <a:latin typeface="Calibri"/>
                <a:cs typeface="Calibri"/>
              </a:rPr>
              <a:t>Beam Q</a:t>
            </a:r>
            <a:r>
              <a:rPr lang="en-US" sz="1600" b="1" dirty="0" smtClean="0">
                <a:solidFill>
                  <a:srgbClr val="000000"/>
                </a:solidFill>
                <a:latin typeface="Calibri"/>
                <a:cs typeface="Calibri"/>
              </a:rPr>
              <a:t>uality </a:t>
            </a:r>
            <a:r>
              <a:rPr lang="en-US" sz="1600" b="1" dirty="0">
                <a:solidFill>
                  <a:srgbClr val="000000"/>
                </a:solidFill>
                <a:latin typeface="Calibri"/>
                <a:cs typeface="Calibri"/>
              </a:rPr>
              <a:t>U</a:t>
            </a:r>
            <a:r>
              <a:rPr lang="en-US" sz="1600" b="1" dirty="0" smtClean="0">
                <a:solidFill>
                  <a:srgbClr val="000000"/>
                </a:solidFill>
                <a:latin typeface="Calibri"/>
                <a:cs typeface="Calibri"/>
              </a:rPr>
              <a:t>pgrade:</a:t>
            </a:r>
            <a:endParaRPr lang="en-US" sz="1600" b="1" dirty="0">
              <a:solidFill>
                <a:srgbClr val="000000"/>
              </a:solidFill>
              <a:latin typeface="Calibri"/>
              <a:cs typeface="Calibri"/>
            </a:endParaRPr>
          </a:p>
          <a:p>
            <a:pPr>
              <a:defRPr/>
            </a:pPr>
            <a:r>
              <a:rPr lang="en-US" sz="1600" dirty="0">
                <a:solidFill>
                  <a:srgbClr val="000000"/>
                </a:solidFill>
                <a:latin typeface="Calibri"/>
                <a:cs typeface="Calibri"/>
              </a:rPr>
              <a:t>RFQ cooler and </a:t>
            </a:r>
            <a:r>
              <a:rPr lang="en-US" sz="1600" dirty="0" err="1">
                <a:solidFill>
                  <a:srgbClr val="000000"/>
                </a:solidFill>
                <a:latin typeface="Calibri"/>
                <a:cs typeface="Calibri"/>
              </a:rPr>
              <a:t>buncher</a:t>
            </a:r>
            <a:endParaRPr lang="en-US" sz="1600" dirty="0">
              <a:solidFill>
                <a:srgbClr val="000000"/>
              </a:solidFill>
              <a:latin typeface="Calibri"/>
              <a:cs typeface="Calibri"/>
            </a:endParaRPr>
          </a:p>
          <a:p>
            <a:pPr>
              <a:defRPr/>
            </a:pPr>
            <a:r>
              <a:rPr lang="en-US" sz="1600" dirty="0">
                <a:solidFill>
                  <a:srgbClr val="000000"/>
                </a:solidFill>
                <a:latin typeface="Calibri"/>
                <a:cs typeface="Calibri"/>
              </a:rPr>
              <a:t>Solid state lasers for </a:t>
            </a:r>
            <a:r>
              <a:rPr lang="en-US" sz="1600" dirty="0" smtClean="0">
                <a:solidFill>
                  <a:srgbClr val="000000"/>
                </a:solidFill>
                <a:latin typeface="Calibri"/>
                <a:cs typeface="Calibri"/>
              </a:rPr>
              <a:t>RILIS Higher </a:t>
            </a:r>
            <a:r>
              <a:rPr lang="en-US" sz="1600" dirty="0">
                <a:solidFill>
                  <a:srgbClr val="000000"/>
                </a:solidFill>
                <a:latin typeface="Calibri"/>
                <a:cs typeface="Calibri"/>
              </a:rPr>
              <a:t>mass resolving</a:t>
            </a:r>
          </a:p>
          <a:p>
            <a:pPr>
              <a:defRPr/>
            </a:pPr>
            <a:r>
              <a:rPr lang="en-US" sz="1600" dirty="0">
                <a:solidFill>
                  <a:srgbClr val="000000"/>
                </a:solidFill>
                <a:latin typeface="Calibri"/>
                <a:cs typeface="Calibri"/>
              </a:rPr>
              <a:t>power HRS</a:t>
            </a:r>
          </a:p>
        </p:txBody>
      </p:sp>
    </p:spTree>
    <p:extLst>
      <p:ext uri="{BB962C8B-B14F-4D97-AF65-F5344CB8AC3E}">
        <p14:creationId xmlns:p14="http://schemas.microsoft.com/office/powerpoint/2010/main" val="37031724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normAutofit fontScale="90000"/>
          </a:bodyPr>
          <a:lstStyle/>
          <a:p>
            <a:r>
              <a:rPr lang="en-GB" sz="3600" b="1" dirty="0" smtClean="0">
                <a:latin typeface="Arial" pitchFamily="34" charset="0"/>
                <a:ea typeface="Times New Roman" pitchFamily="18" charset="0"/>
                <a:cs typeface="Arial" pitchFamily="34" charset="0"/>
              </a:rPr>
              <a:t>Research Training Themes </a:t>
            </a:r>
            <a:br>
              <a:rPr lang="en-GB" sz="3600" b="1" dirty="0" smtClean="0">
                <a:latin typeface="Arial" pitchFamily="34" charset="0"/>
                <a:ea typeface="Times New Roman" pitchFamily="18" charset="0"/>
                <a:cs typeface="Arial" pitchFamily="34" charset="0"/>
              </a:rPr>
            </a:br>
            <a:r>
              <a:rPr lang="en-GB" sz="3600" b="1" dirty="0" smtClean="0">
                <a:latin typeface="Arial" pitchFamily="34" charset="0"/>
                <a:ea typeface="Times New Roman" pitchFamily="18" charset="0"/>
                <a:cs typeface="Arial" pitchFamily="34" charset="0"/>
              </a:rPr>
              <a:t>(21 Fellows over 4 years)</a:t>
            </a:r>
            <a:endParaRPr lang="en-US" sz="3600" dirty="0"/>
          </a:p>
        </p:txBody>
      </p:sp>
      <p:pic>
        <p:nvPicPr>
          <p:cNvPr id="20" name="Picture 19" descr="Cathi_MC_7peopl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graphicFrame>
        <p:nvGraphicFramePr>
          <p:cNvPr id="3" name="Object 2"/>
          <p:cNvGraphicFramePr>
            <a:graphicFrameLocks noChangeAspect="1"/>
          </p:cNvGraphicFramePr>
          <p:nvPr>
            <p:extLst>
              <p:ext uri="{D42A27DB-BD31-4B8C-83A1-F6EECF244321}">
                <p14:modId xmlns:p14="http://schemas.microsoft.com/office/powerpoint/2010/main" val="3200318699"/>
              </p:ext>
            </p:extLst>
          </p:nvPr>
        </p:nvGraphicFramePr>
        <p:xfrm>
          <a:off x="486539" y="2180332"/>
          <a:ext cx="11919474" cy="4056980"/>
        </p:xfrm>
        <a:graphic>
          <a:graphicData uri="http://schemas.openxmlformats.org/presentationml/2006/ole">
            <mc:AlternateContent xmlns:mc="http://schemas.openxmlformats.org/markup-compatibility/2006">
              <mc:Choice xmlns:v="urn:schemas-microsoft-com:vml" Requires="v">
                <p:oleObj spid="_x0000_s1076" name="Document" r:id="rId5" imgW="9029700" imgH="3073400" progId="Word.Document.12">
                  <p:embed/>
                </p:oleObj>
              </mc:Choice>
              <mc:Fallback>
                <p:oleObj name="Document" r:id="rId5" imgW="9029700" imgH="3073400" progId="Word.Document.12">
                  <p:embed/>
                  <p:pic>
                    <p:nvPicPr>
                      <p:cNvPr id="0" name=""/>
                      <p:cNvPicPr/>
                      <p:nvPr/>
                    </p:nvPicPr>
                    <p:blipFill>
                      <a:blip r:embed="rId6"/>
                      <a:stretch>
                        <a:fillRect/>
                      </a:stretch>
                    </p:blipFill>
                    <p:spPr>
                      <a:xfrm>
                        <a:off x="486539" y="2180332"/>
                        <a:ext cx="11919474" cy="4056980"/>
                      </a:xfrm>
                      <a:prstGeom prst="rect">
                        <a:avLst/>
                      </a:prstGeom>
                    </p:spPr>
                  </p:pic>
                </p:oleObj>
              </mc:Fallback>
            </mc:AlternateContent>
          </a:graphicData>
        </a:graphic>
      </p:graphicFrame>
    </p:spTree>
    <p:extLst>
      <p:ext uri="{BB962C8B-B14F-4D97-AF65-F5344CB8AC3E}">
        <p14:creationId xmlns:p14="http://schemas.microsoft.com/office/powerpoint/2010/main" val="34012023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HIE-ISOLDE</a:t>
            </a:r>
            <a:br>
              <a:rPr lang="en-US" dirty="0" smtClean="0"/>
            </a:br>
            <a:r>
              <a:rPr lang="en-US" dirty="0" smtClean="0"/>
              <a:t>Working Group Structure</a:t>
            </a:r>
            <a:endParaRPr lang="en-US" dirty="0"/>
          </a:p>
        </p:txBody>
      </p:sp>
      <p:pic>
        <p:nvPicPr>
          <p:cNvPr id="5" name="Picture 4" descr="fig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916832"/>
            <a:ext cx="8422390" cy="4497740"/>
          </a:xfrm>
          <a:prstGeom prst="rect">
            <a:avLst/>
          </a:prstGeom>
        </p:spPr>
      </p:pic>
    </p:spTree>
    <p:extLst>
      <p:ext uri="{BB962C8B-B14F-4D97-AF65-F5344CB8AC3E}">
        <p14:creationId xmlns:p14="http://schemas.microsoft.com/office/powerpoint/2010/main" val="2184318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CATHI: a rare mono-site ITN</a:t>
            </a:r>
            <a:endParaRPr lang="en-US" dirty="0"/>
          </a:p>
        </p:txBody>
      </p:sp>
      <p:sp>
        <p:nvSpPr>
          <p:cNvPr id="4" name="Content Placeholder 3"/>
          <p:cNvSpPr>
            <a:spLocks noGrp="1"/>
          </p:cNvSpPr>
          <p:nvPr>
            <p:ph idx="1"/>
          </p:nvPr>
        </p:nvSpPr>
        <p:spPr>
          <a:xfrm>
            <a:off x="779463" y="1772816"/>
            <a:ext cx="7583488" cy="4824536"/>
          </a:xfrm>
        </p:spPr>
        <p:txBody>
          <a:bodyPr>
            <a:normAutofit fontScale="47500" lnSpcReduction="20000"/>
          </a:bodyPr>
          <a:lstStyle/>
          <a:p>
            <a:pPr>
              <a:buFont typeface="Wingdings" charset="2"/>
              <a:buChar char="ü"/>
            </a:pPr>
            <a:r>
              <a:rPr lang="fr-CH" sz="3800" dirty="0"/>
              <a:t>1 of 3 mono-site ITNs funded in </a:t>
            </a:r>
            <a:r>
              <a:rPr lang="fr-CH" sz="3800" dirty="0" smtClean="0"/>
              <a:t>FP7</a:t>
            </a:r>
          </a:p>
          <a:p>
            <a:pPr lvl="2">
              <a:buFont typeface="Wingdings" charset="2"/>
              <a:buChar char="Ø"/>
            </a:pPr>
            <a:r>
              <a:rPr lang="fr-CH" sz="3400" dirty="0"/>
              <a:t>One of the others was at CERN (ACEOLE</a:t>
            </a:r>
            <a:r>
              <a:rPr lang="fr-CH" sz="3400" dirty="0" smtClean="0"/>
              <a:t>)</a:t>
            </a:r>
            <a:endParaRPr lang="fr-CH" sz="3400" dirty="0"/>
          </a:p>
          <a:p>
            <a:pPr>
              <a:buFont typeface="Wingdings" charset="2"/>
              <a:buChar char="ü"/>
            </a:pPr>
            <a:r>
              <a:rPr lang="fr-CH" sz="3800" dirty="0"/>
              <a:t>4.8 M€ = BIG money from </a:t>
            </a:r>
            <a:r>
              <a:rPr lang="fr-CH" sz="3800" dirty="0" smtClean="0"/>
              <a:t>Brussels</a:t>
            </a:r>
          </a:p>
          <a:p>
            <a:pPr lvl="2">
              <a:buFont typeface="Wingdings" charset="2"/>
              <a:buChar char="Ø"/>
            </a:pPr>
            <a:r>
              <a:rPr lang="fr-CH" sz="3400" dirty="0" smtClean="0"/>
              <a:t>425 k€ for Fellow training</a:t>
            </a:r>
          </a:p>
          <a:p>
            <a:pPr lvl="2">
              <a:buFont typeface="Wingdings" charset="2"/>
              <a:buChar char="Ø"/>
            </a:pPr>
            <a:r>
              <a:rPr lang="fr-CH" sz="3400" dirty="0" smtClean="0"/>
              <a:t>355 </a:t>
            </a:r>
            <a:r>
              <a:rPr lang="fr-CH" sz="3400" dirty="0"/>
              <a:t>k€ for </a:t>
            </a:r>
            <a:r>
              <a:rPr lang="fr-CH" sz="3400" dirty="0" smtClean="0"/>
              <a:t>Networking</a:t>
            </a:r>
          </a:p>
          <a:p>
            <a:pPr lvl="2">
              <a:buFont typeface="Wingdings" charset="2"/>
              <a:buChar char="Ø"/>
            </a:pPr>
            <a:r>
              <a:rPr lang="fr-CH" sz="3400" dirty="0" smtClean="0"/>
              <a:t>480 </a:t>
            </a:r>
            <a:r>
              <a:rPr lang="fr-CH" sz="3400" dirty="0"/>
              <a:t>k€ for </a:t>
            </a:r>
            <a:r>
              <a:rPr lang="fr-CH" sz="3400" dirty="0" smtClean="0"/>
              <a:t>Fellow R&amp;D and Prototyping</a:t>
            </a:r>
          </a:p>
          <a:p>
            <a:pPr lvl="2">
              <a:buFont typeface="Wingdings" charset="2"/>
              <a:buChar char="Ø"/>
            </a:pPr>
            <a:r>
              <a:rPr lang="fr-CH" sz="3400" dirty="0" smtClean="0"/>
              <a:t>145 </a:t>
            </a:r>
            <a:r>
              <a:rPr lang="fr-CH" sz="3400" dirty="0"/>
              <a:t>k€ for </a:t>
            </a:r>
            <a:r>
              <a:rPr lang="fr-CH" sz="3400" dirty="0" smtClean="0"/>
              <a:t>Managament Costs</a:t>
            </a:r>
            <a:endParaRPr lang="fr-CH" sz="3400" dirty="0"/>
          </a:p>
          <a:p>
            <a:pPr>
              <a:buFont typeface="Wingdings" charset="2"/>
              <a:buChar char="ü"/>
            </a:pPr>
            <a:r>
              <a:rPr lang="fr-CH" sz="3800" dirty="0"/>
              <a:t>3 = number of Project Officers (more than usual…</a:t>
            </a:r>
            <a:r>
              <a:rPr lang="fr-CH" sz="3800" dirty="0" smtClean="0"/>
              <a:t>)</a:t>
            </a:r>
          </a:p>
          <a:p>
            <a:pPr lvl="2">
              <a:buFont typeface="Wingdings" charset="2"/>
              <a:buChar char="Ø"/>
            </a:pPr>
            <a:r>
              <a:rPr lang="fr-CH" sz="3400" dirty="0"/>
              <a:t>Very helpful</a:t>
            </a:r>
          </a:p>
          <a:p>
            <a:pPr lvl="2">
              <a:buFont typeface="Wingdings" charset="2"/>
              <a:buChar char="Ø"/>
            </a:pPr>
            <a:r>
              <a:rPr lang="fr-CH" sz="3400" dirty="0"/>
              <a:t>Firm about contractual reporting issue</a:t>
            </a:r>
          </a:p>
          <a:p>
            <a:pPr>
              <a:buFont typeface="Wingdings" charset="2"/>
              <a:buChar char="ü"/>
            </a:pPr>
            <a:r>
              <a:rPr lang="fr-CH" sz="3800" dirty="0"/>
              <a:t>2 = Commissioner visits CATHI took part in</a:t>
            </a:r>
          </a:p>
          <a:p>
            <a:pPr>
              <a:buFont typeface="Wingdings" charset="2"/>
              <a:buChar char="ü"/>
            </a:pPr>
            <a:r>
              <a:rPr lang="fr-CH" sz="3800" dirty="0"/>
              <a:t>1 = monthly frequency &amp; duration in hours of Carla’s </a:t>
            </a:r>
            <a:r>
              <a:rPr lang="fr-CH" sz="3800" dirty="0" smtClean="0"/>
              <a:t>CATHI meetings </a:t>
            </a:r>
            <a:r>
              <a:rPr lang="fr-CH" sz="3800" dirty="0"/>
              <a:t>(not a minute more!)</a:t>
            </a:r>
          </a:p>
          <a:p>
            <a:pPr>
              <a:buFont typeface="Wingdings" charset="2"/>
              <a:buChar char="ü"/>
            </a:pPr>
            <a:r>
              <a:rPr lang="fr-CH" sz="3800" dirty="0"/>
              <a:t>&gt;1000 = number of EDH documents </a:t>
            </a:r>
            <a:r>
              <a:rPr lang="fr-CH" sz="3800" dirty="0" smtClean="0"/>
              <a:t>signed !</a:t>
            </a:r>
            <a:endParaRPr lang="fr-CH" sz="3800" dirty="0"/>
          </a:p>
        </p:txBody>
      </p:sp>
    </p:spTree>
    <p:extLst>
      <p:ext uri="{BB962C8B-B14F-4D97-AF65-F5344CB8AC3E}">
        <p14:creationId xmlns:p14="http://schemas.microsoft.com/office/powerpoint/2010/main" val="40587666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CATHI: </a:t>
            </a:r>
            <a:r>
              <a:rPr lang="fr-CH" dirty="0" smtClean="0"/>
              <a:t>The Fellows</a:t>
            </a:r>
            <a:endParaRPr lang="en-US" dirty="0"/>
          </a:p>
        </p:txBody>
      </p:sp>
      <p:sp>
        <p:nvSpPr>
          <p:cNvPr id="4" name="Content Placeholder 3"/>
          <p:cNvSpPr>
            <a:spLocks noGrp="1"/>
          </p:cNvSpPr>
          <p:nvPr>
            <p:ph idx="1"/>
          </p:nvPr>
        </p:nvSpPr>
        <p:spPr>
          <a:xfrm>
            <a:off x="779463" y="1949824"/>
            <a:ext cx="7583488" cy="4503512"/>
          </a:xfrm>
        </p:spPr>
        <p:txBody>
          <a:bodyPr>
            <a:normAutofit fontScale="92500" lnSpcReduction="20000"/>
          </a:bodyPr>
          <a:lstStyle/>
          <a:p>
            <a:pPr>
              <a:buFont typeface="Wingdings" charset="2"/>
              <a:buChar char="ü"/>
            </a:pPr>
            <a:r>
              <a:rPr lang="fr-CH" sz="2800" dirty="0"/>
              <a:t>16 + 1 Early-Stage </a:t>
            </a:r>
            <a:r>
              <a:rPr lang="fr-CH" sz="2800" dirty="0" smtClean="0"/>
              <a:t>Researchers</a:t>
            </a:r>
            <a:endParaRPr lang="fr-CH" sz="2800" dirty="0"/>
          </a:p>
          <a:p>
            <a:pPr>
              <a:buFont typeface="Wingdings" charset="2"/>
              <a:buChar char="ü"/>
            </a:pPr>
            <a:r>
              <a:rPr lang="fr-CH" sz="2800" dirty="0"/>
              <a:t>4 Experienced </a:t>
            </a:r>
            <a:r>
              <a:rPr lang="fr-CH" sz="2800" dirty="0" smtClean="0"/>
              <a:t>Researchers</a:t>
            </a:r>
            <a:endParaRPr lang="fr-CH" sz="2600" dirty="0" smtClean="0"/>
          </a:p>
          <a:p>
            <a:pPr>
              <a:buFont typeface="Wingdings" charset="2"/>
              <a:buChar char="ü"/>
            </a:pPr>
            <a:r>
              <a:rPr lang="fr-CH" sz="2800" dirty="0"/>
              <a:t>28.6% females (EC target 40%</a:t>
            </a:r>
            <a:r>
              <a:rPr lang="fr-CH" sz="2800" dirty="0" smtClean="0"/>
              <a:t>)</a:t>
            </a:r>
            <a:endParaRPr lang="fr-CH" sz="3300" dirty="0" smtClean="0"/>
          </a:p>
          <a:p>
            <a:pPr>
              <a:buFont typeface="Wingdings" charset="2"/>
              <a:buChar char="ü"/>
            </a:pPr>
            <a:r>
              <a:rPr lang="fr-CH" sz="2800" dirty="0" smtClean="0"/>
              <a:t>Recruitment:</a:t>
            </a:r>
          </a:p>
          <a:p>
            <a:pPr lvl="2">
              <a:buFont typeface="Wingdings" charset="2"/>
              <a:buChar char="Ø"/>
            </a:pPr>
            <a:r>
              <a:rPr lang="fr-CH" sz="2400" dirty="0" smtClean="0"/>
              <a:t>150 Applications</a:t>
            </a:r>
          </a:p>
          <a:p>
            <a:pPr lvl="2">
              <a:buFont typeface="Wingdings" charset="2"/>
              <a:buChar char="Ø"/>
            </a:pPr>
            <a:r>
              <a:rPr lang="fr-CH" sz="2400" dirty="0" smtClean="0"/>
              <a:t>Interviews at CERN and by video</a:t>
            </a:r>
          </a:p>
          <a:p>
            <a:pPr lvl="2">
              <a:buFont typeface="Wingdings" charset="2"/>
              <a:buChar char="Ø"/>
            </a:pPr>
            <a:r>
              <a:rPr lang="fr-CH" sz="2400" dirty="0" smtClean="0"/>
              <a:t>Recruitment done in time</a:t>
            </a:r>
          </a:p>
          <a:p>
            <a:pPr lvl="2">
              <a:buFont typeface="Wingdings" charset="2"/>
              <a:buChar char="Ø"/>
            </a:pPr>
            <a:r>
              <a:rPr lang="fr-CH" sz="2400" dirty="0" smtClean="0"/>
              <a:t>Good geographical spread</a:t>
            </a:r>
          </a:p>
          <a:p>
            <a:pPr>
              <a:buFont typeface="Wingdings" charset="2"/>
              <a:buChar char="ü"/>
            </a:pPr>
            <a:r>
              <a:rPr lang="fr-CH" sz="2800" dirty="0"/>
              <a:t>Contribution to </a:t>
            </a:r>
            <a:r>
              <a:rPr lang="fr-CH" sz="2800" dirty="0" smtClean="0"/>
              <a:t>schools</a:t>
            </a:r>
            <a:r>
              <a:rPr lang="fr-CH" sz="2800" dirty="0"/>
              <a:t> </a:t>
            </a:r>
            <a:r>
              <a:rPr lang="fr-CH" sz="2800" dirty="0" smtClean="0"/>
              <a:t>(</a:t>
            </a:r>
            <a:r>
              <a:rPr lang="fr-CH" sz="2800" dirty="0" smtClean="0">
                <a:hlinkClick r:id="rId3"/>
              </a:rPr>
              <a:t>ASP14</a:t>
            </a:r>
            <a:r>
              <a:rPr lang="fr-CH" sz="2800" dirty="0" smtClean="0"/>
              <a:t>), Conferences (EMIS12, SRF13, THEC13) &amp; workshops (ISOLDE)</a:t>
            </a:r>
            <a:endParaRPr lang="fr-CH" sz="2800" dirty="0"/>
          </a:p>
        </p:txBody>
      </p:sp>
    </p:spTree>
    <p:extLst>
      <p:ext uri="{BB962C8B-B14F-4D97-AF65-F5344CB8AC3E}">
        <p14:creationId xmlns:p14="http://schemas.microsoft.com/office/powerpoint/2010/main" val="40457114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CATHI: The Training</a:t>
            </a:r>
            <a:endParaRPr lang="en-US" dirty="0"/>
          </a:p>
        </p:txBody>
      </p:sp>
      <p:sp>
        <p:nvSpPr>
          <p:cNvPr id="3" name="Content Placeholder 2"/>
          <p:cNvSpPr>
            <a:spLocks noGrp="1"/>
          </p:cNvSpPr>
          <p:nvPr>
            <p:ph idx="1"/>
          </p:nvPr>
        </p:nvSpPr>
        <p:spPr>
          <a:xfrm>
            <a:off x="779463" y="1949824"/>
            <a:ext cx="7583488" cy="4359496"/>
          </a:xfrm>
        </p:spPr>
        <p:txBody>
          <a:bodyPr>
            <a:normAutofit/>
          </a:bodyPr>
          <a:lstStyle/>
          <a:p>
            <a:pPr>
              <a:lnSpc>
                <a:spcPct val="90000"/>
              </a:lnSpc>
            </a:pPr>
            <a:r>
              <a:rPr lang="en-US" sz="2400" dirty="0">
                <a:solidFill>
                  <a:srgbClr val="003399"/>
                </a:solidFill>
                <a:latin typeface="Arial" charset="0"/>
              </a:rPr>
              <a:t>Hands-on research training complemented by formal training:</a:t>
            </a:r>
          </a:p>
          <a:p>
            <a:pPr lvl="1">
              <a:lnSpc>
                <a:spcPct val="90000"/>
              </a:lnSpc>
            </a:pPr>
            <a:r>
              <a:rPr lang="en-US" dirty="0">
                <a:solidFill>
                  <a:srgbClr val="003399"/>
                </a:solidFill>
                <a:latin typeface="Arial" charset="0"/>
              </a:rPr>
              <a:t>CERN Training </a:t>
            </a:r>
            <a:r>
              <a:rPr lang="en-US" dirty="0" err="1">
                <a:solidFill>
                  <a:srgbClr val="003399"/>
                </a:solidFill>
                <a:latin typeface="Arial" charset="0"/>
              </a:rPr>
              <a:t>Programmes</a:t>
            </a:r>
            <a:endParaRPr lang="en-US" dirty="0">
              <a:solidFill>
                <a:srgbClr val="003399"/>
              </a:solidFill>
              <a:latin typeface="Arial" charset="0"/>
            </a:endParaRPr>
          </a:p>
          <a:p>
            <a:pPr lvl="5">
              <a:lnSpc>
                <a:spcPct val="80000"/>
              </a:lnSpc>
            </a:pPr>
            <a:r>
              <a:rPr lang="en-US" sz="1600" dirty="0">
                <a:solidFill>
                  <a:srgbClr val="0000FF"/>
                </a:solidFill>
                <a:latin typeface="Arial" charset="0"/>
              </a:rPr>
              <a:t>Academic Training</a:t>
            </a:r>
          </a:p>
          <a:p>
            <a:pPr lvl="5">
              <a:lnSpc>
                <a:spcPct val="80000"/>
              </a:lnSpc>
            </a:pPr>
            <a:r>
              <a:rPr lang="en-US" sz="1600" dirty="0">
                <a:solidFill>
                  <a:srgbClr val="0000FF"/>
                </a:solidFill>
                <a:latin typeface="Arial" charset="0"/>
              </a:rPr>
              <a:t>CERN Seminars</a:t>
            </a:r>
          </a:p>
          <a:p>
            <a:pPr lvl="5">
              <a:lnSpc>
                <a:spcPct val="80000"/>
              </a:lnSpc>
            </a:pPr>
            <a:r>
              <a:rPr lang="en-US" sz="1600" dirty="0">
                <a:solidFill>
                  <a:srgbClr val="0000FF"/>
                </a:solidFill>
                <a:latin typeface="Arial" charset="0"/>
              </a:rPr>
              <a:t>CERN Accelerator School</a:t>
            </a:r>
          </a:p>
          <a:p>
            <a:pPr lvl="5">
              <a:lnSpc>
                <a:spcPct val="80000"/>
              </a:lnSpc>
            </a:pPr>
            <a:r>
              <a:rPr lang="en-US" sz="1600" dirty="0">
                <a:solidFill>
                  <a:srgbClr val="0000FF"/>
                </a:solidFill>
                <a:latin typeface="Arial" charset="0"/>
              </a:rPr>
              <a:t>Technical Training</a:t>
            </a:r>
          </a:p>
          <a:p>
            <a:pPr lvl="1">
              <a:lnSpc>
                <a:spcPct val="90000"/>
              </a:lnSpc>
            </a:pPr>
            <a:r>
              <a:rPr lang="en-US" dirty="0">
                <a:solidFill>
                  <a:srgbClr val="003399"/>
                </a:solidFill>
                <a:latin typeface="Arial" charset="0"/>
              </a:rPr>
              <a:t>International Conferences</a:t>
            </a:r>
          </a:p>
          <a:p>
            <a:pPr lvl="5">
              <a:lnSpc>
                <a:spcPct val="80000"/>
              </a:lnSpc>
            </a:pPr>
            <a:r>
              <a:rPr lang="en-US" sz="1600" dirty="0">
                <a:solidFill>
                  <a:srgbClr val="0000FF"/>
                </a:solidFill>
                <a:latin typeface="Arial" charset="0"/>
              </a:rPr>
              <a:t>LINAC, IPAC, SRF, ICIS, EMIS, RNB, IEEE Real-Time………</a:t>
            </a:r>
          </a:p>
          <a:p>
            <a:pPr lvl="1">
              <a:lnSpc>
                <a:spcPct val="90000"/>
              </a:lnSpc>
            </a:pPr>
            <a:r>
              <a:rPr lang="en-US" dirty="0">
                <a:solidFill>
                  <a:srgbClr val="003399"/>
                </a:solidFill>
                <a:latin typeface="Arial" charset="0"/>
              </a:rPr>
              <a:t>Training during </a:t>
            </a:r>
            <a:r>
              <a:rPr lang="en-US" dirty="0" err="1">
                <a:solidFill>
                  <a:srgbClr val="003399"/>
                </a:solidFill>
                <a:latin typeface="Arial" charset="0"/>
              </a:rPr>
              <a:t>secondment</a:t>
            </a:r>
            <a:endParaRPr lang="en-US" dirty="0">
              <a:solidFill>
                <a:srgbClr val="003399"/>
              </a:solidFill>
              <a:latin typeface="Arial" charset="0"/>
            </a:endParaRPr>
          </a:p>
          <a:p>
            <a:pPr lvl="5">
              <a:lnSpc>
                <a:spcPct val="80000"/>
              </a:lnSpc>
            </a:pPr>
            <a:r>
              <a:rPr lang="en-US" sz="1600" dirty="0">
                <a:solidFill>
                  <a:srgbClr val="0000FF"/>
                </a:solidFill>
                <a:latin typeface="Arial" charset="0"/>
              </a:rPr>
              <a:t>Up to 30% of contract duration</a:t>
            </a:r>
          </a:p>
          <a:p>
            <a:pPr lvl="1">
              <a:lnSpc>
                <a:spcPct val="90000"/>
              </a:lnSpc>
            </a:pPr>
            <a:r>
              <a:rPr lang="en-US" dirty="0">
                <a:solidFill>
                  <a:srgbClr val="003399"/>
                </a:solidFill>
                <a:latin typeface="Arial" charset="0"/>
              </a:rPr>
              <a:t>Complementary Training</a:t>
            </a:r>
          </a:p>
          <a:p>
            <a:pPr lvl="5">
              <a:lnSpc>
                <a:spcPct val="80000"/>
              </a:lnSpc>
            </a:pPr>
            <a:r>
              <a:rPr lang="en-US" sz="1600" dirty="0">
                <a:solidFill>
                  <a:srgbClr val="0000FF"/>
                </a:solidFill>
                <a:latin typeface="Arial" charset="0"/>
              </a:rPr>
              <a:t>CERN Management and Communication courses</a:t>
            </a:r>
          </a:p>
          <a:p>
            <a:pPr lvl="5">
              <a:lnSpc>
                <a:spcPct val="80000"/>
              </a:lnSpc>
            </a:pPr>
            <a:r>
              <a:rPr lang="en-US" sz="1600" dirty="0">
                <a:solidFill>
                  <a:srgbClr val="0000FF"/>
                </a:solidFill>
                <a:latin typeface="Arial" charset="0"/>
              </a:rPr>
              <a:t>Other external training courses</a:t>
            </a:r>
          </a:p>
          <a:p>
            <a:pPr lvl="4">
              <a:lnSpc>
                <a:spcPct val="80000"/>
              </a:lnSpc>
            </a:pPr>
            <a:endParaRPr lang="en-US" sz="1600" dirty="0">
              <a:solidFill>
                <a:srgbClr val="0000FF"/>
              </a:solidFill>
              <a:latin typeface="Arial" charset="0"/>
            </a:endParaRPr>
          </a:p>
          <a:p>
            <a:pPr>
              <a:lnSpc>
                <a:spcPct val="80000"/>
              </a:lnSpc>
            </a:pPr>
            <a:endParaRPr lang="en-US" sz="2400" dirty="0">
              <a:latin typeface="Arial" charset="0"/>
            </a:endParaRPr>
          </a:p>
          <a:p>
            <a:endParaRPr lang="en-US" dirty="0"/>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36504099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28BB11F944A74DA7744793D79AED5D" ma:contentTypeVersion="0" ma:contentTypeDescription="Create a new document." ma:contentTypeScope="" ma:versionID="ba4b28ce2ee06a588554f15eab7b55a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37B077-9270-427A-8D97-BAE8F3F53E33}">
  <ds:schemaRefs>
    <ds:schemaRef ds:uri="http://schemas.microsoft.com/office/2006/documentManagement/types"/>
    <ds:schemaRef ds:uri="http://purl.org/dc/dcmitype/"/>
    <ds:schemaRef ds:uri="http://schemas.openxmlformats.org/package/2006/metadata/core-properties"/>
    <ds:schemaRef ds:uri="http://purl.org/dc/terms/"/>
    <ds:schemaRef ds:uri="http://www.w3.org/XML/1998/namespace"/>
    <ds:schemaRef ds:uri="http://schemas.microsoft.com/office/2006/metadata/properties"/>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C02B2D90-5DCA-4BC4-813F-4AEB6C18D2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FD9BFB0-3DA8-45F5-B9EC-A4830BA777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20253</TotalTime>
  <Words>1462</Words>
  <Application>Microsoft Macintosh PowerPoint</Application>
  <PresentationFormat>On-screen Show (4:3)</PresentationFormat>
  <Paragraphs>182</Paragraphs>
  <Slides>32</Slides>
  <Notes>15</Notes>
  <HiddenSlides>0</HiddenSlides>
  <MMClips>0</MMClips>
  <ScaleCrop>false</ScaleCrop>
  <HeadingPairs>
    <vt:vector size="8" baseType="variant">
      <vt:variant>
        <vt:lpstr>Theme</vt:lpstr>
      </vt:variant>
      <vt:variant>
        <vt:i4>1</vt:i4>
      </vt:variant>
      <vt:variant>
        <vt:lpstr>Links</vt:lpstr>
      </vt:variant>
      <vt:variant>
        <vt:i4>1</vt:i4>
      </vt:variant>
      <vt:variant>
        <vt:lpstr>Embedded OLE Servers</vt:lpstr>
      </vt:variant>
      <vt:variant>
        <vt:i4>1</vt:i4>
      </vt:variant>
      <vt:variant>
        <vt:lpstr>Slide Titles</vt:lpstr>
      </vt:variant>
      <vt:variant>
        <vt:i4>32</vt:i4>
      </vt:variant>
    </vt:vector>
  </HeadingPairs>
  <TitlesOfParts>
    <vt:vector size="35" baseType="lpstr">
      <vt:lpstr>Pixel</vt:lpstr>
      <vt:lpstr>???</vt:lpstr>
      <vt:lpstr>Document</vt:lpstr>
      <vt:lpstr>CATHI Marie Curie Initial Training Network   Cryogenics, Accelerators and Targets at HIE-ISOLDE</vt:lpstr>
      <vt:lpstr>Outline</vt:lpstr>
      <vt:lpstr>CATHI and HIE-ISOLDE</vt:lpstr>
      <vt:lpstr>HIE-ISOLDE  aims at increasing the energy of the RIB up to 10AMeV and their intensity  by a factor 10</vt:lpstr>
      <vt:lpstr>Research Training Themes  (21 Fellows over 4 years)</vt:lpstr>
      <vt:lpstr>HIE-ISOLDE Working Group Structure</vt:lpstr>
      <vt:lpstr>CATHI: a rare mono-site ITN</vt:lpstr>
      <vt:lpstr>CATHI: The Fellows</vt:lpstr>
      <vt:lpstr>CATHI: The Training</vt:lpstr>
      <vt:lpstr>Outline</vt:lpstr>
      <vt:lpstr>Scientific Highlights (1/9)</vt:lpstr>
      <vt:lpstr>Scientific Highlights (2/9)</vt:lpstr>
      <vt:lpstr>Scientific Highlights (3/9)</vt:lpstr>
      <vt:lpstr>Scientific Highlights (4/9)</vt:lpstr>
      <vt:lpstr>Scientific Highlights (5/9)</vt:lpstr>
      <vt:lpstr>Scientific Highlights (6/9)</vt:lpstr>
      <vt:lpstr>Scientific Highlights (7/9)</vt:lpstr>
      <vt:lpstr>Scientific Highlights (8/9)</vt:lpstr>
      <vt:lpstr>Scientific Highlights (9/9)</vt:lpstr>
      <vt:lpstr>Scientific Overview</vt:lpstr>
      <vt:lpstr>Outline</vt:lpstr>
      <vt:lpstr>WORKING TOGETHER</vt:lpstr>
      <vt:lpstr>List of Participants</vt:lpstr>
      <vt:lpstr>New Associated Partners</vt:lpstr>
      <vt:lpstr>Outline</vt:lpstr>
      <vt:lpstr>Recruitment of Fellows: Time plan</vt:lpstr>
      <vt:lpstr>Administrative &amp; Management Issues</vt:lpstr>
      <vt:lpstr>Periodic Reviews</vt:lpstr>
      <vt:lpstr>Conclusions</vt:lpstr>
      <vt:lpstr>From FP7 to Horizon 2020</vt:lpstr>
      <vt:lpstr>And finally…</vt:lpstr>
      <vt:lpstr>PowerPoint Presentation</vt:lpstr>
    </vt:vector>
  </TitlesOfParts>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MTR TEMPLATE</dc:title>
  <dc:creator>Andrea Polato</dc:creator>
  <cp:lastModifiedBy>Yacine KADI</cp:lastModifiedBy>
  <cp:revision>284</cp:revision>
  <dcterms:created xsi:type="dcterms:W3CDTF">2010-08-04T12:14:58Z</dcterms:created>
  <dcterms:modified xsi:type="dcterms:W3CDTF">2014-09-22T23:56:08Z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0x0101009F28BB11F944A74DA7744793D79AED5D</vt:lpwstr>
  </property>
</Properties>
</file>