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8" r:id="rId2"/>
    <p:sldId id="978" r:id="rId3"/>
    <p:sldId id="979" r:id="rId4"/>
    <p:sldId id="972" r:id="rId5"/>
    <p:sldId id="970" r:id="rId6"/>
    <p:sldId id="981" r:id="rId7"/>
    <p:sldId id="982" r:id="rId8"/>
    <p:sldId id="871" r:id="rId9"/>
    <p:sldId id="873" r:id="rId10"/>
    <p:sldId id="872" r:id="rId11"/>
    <p:sldId id="980" r:id="rId12"/>
    <p:sldId id="983" r:id="rId13"/>
    <p:sldId id="962" r:id="rId14"/>
    <p:sldId id="974" r:id="rId15"/>
    <p:sldId id="941" r:id="rId16"/>
    <p:sldId id="944" r:id="rId17"/>
    <p:sldId id="975" r:id="rId18"/>
    <p:sldId id="977" r:id="rId19"/>
    <p:sldId id="985" r:id="rId20"/>
    <p:sldId id="986" r:id="rId21"/>
    <p:sldId id="987" r:id="rId22"/>
    <p:sldId id="919" r:id="rId23"/>
    <p:sldId id="903" r:id="rId24"/>
    <p:sldId id="908" r:id="rId25"/>
    <p:sldId id="988" r:id="rId26"/>
    <p:sldId id="993" r:id="rId27"/>
    <p:sldId id="994" r:id="rId28"/>
    <p:sldId id="991" r:id="rId29"/>
    <p:sldId id="992" r:id="rId3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D6101"/>
    <a:srgbClr val="FFC000"/>
    <a:srgbClr val="00FF00"/>
    <a:srgbClr val="FC1A02"/>
    <a:srgbClr val="EBBBB3"/>
    <a:srgbClr val="FFFF00"/>
    <a:srgbClr val="3D6F5C"/>
    <a:srgbClr val="BFDFCB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 snapToGrid="0">
      <p:cViewPr>
        <p:scale>
          <a:sx n="120" d="100"/>
          <a:sy n="120" d="100"/>
        </p:scale>
        <p:origin x="-137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-377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79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2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B522CA-6AB7-4D61-AD02-5D65562F608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6" name="Picture 2" descr="https://espace.cern.ch/Marie-Curie-CATHI/Logos/CATHI_image.jp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30" y="0"/>
            <a:ext cx="1033668" cy="71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1581770" y="6401151"/>
            <a:ext cx="61071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smtClean="0">
                <a:solidFill>
                  <a:schemeClr val="bg1"/>
                </a:solidFill>
              </a:rPr>
              <a:t>Erwin Siesling for the HIE ISOLDE integration team</a:t>
            </a:r>
            <a:endParaRPr lang="en-US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37322" y="4776078"/>
            <a:ext cx="82852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bg1"/>
                </a:solidFill>
              </a:rPr>
              <a:t> HIE ISOLDE Installation Progress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313880" y="5997358"/>
            <a:ext cx="66269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CATHI Final Review, 22-26 Sept. 2014, Barcelona, Spain</a:t>
            </a:r>
            <a:r>
              <a:rPr lang="de-DE" dirty="0" smtClean="0"/>
              <a:t>      </a:t>
            </a:r>
            <a:endParaRPr lang="en-US" dirty="0"/>
          </a:p>
        </p:txBody>
      </p:sp>
      <p:pic>
        <p:nvPicPr>
          <p:cNvPr id="1026" name="Picture 2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8" y="772492"/>
            <a:ext cx="9132822" cy="36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CERN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9113" y="852777"/>
            <a:ext cx="733349" cy="73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s://espace.cern.ch/Marie-Curie-CATHI/Logos/CATHI_ima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30" y="15902"/>
            <a:ext cx="1033668" cy="71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8" y="766724"/>
            <a:ext cx="8611513" cy="486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8403" y="4444737"/>
            <a:ext cx="8659101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EL: 400V and 3.3kV distribution cabinets in place, cabling ongoing.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CV: HVAC systems in place and tested.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Safety: ODH and fire detection systems in place.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RF: LLRF, slow control and amplifier racks in place and being cabled.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Cryo: control racks in place. Cabling ongoing.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Ethernet: racks in place. Cabling ongoing.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EPC: Solenoid power supplies (2x) in place.</a:t>
            </a:r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63928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Cold Box building 199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9" y="2703444"/>
            <a:ext cx="2814075" cy="18764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27" y="766723"/>
            <a:ext cx="2814074" cy="18764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27" y="2722698"/>
            <a:ext cx="2814074" cy="18764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92" y="766724"/>
            <a:ext cx="2814072" cy="18764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355" y="2732324"/>
            <a:ext cx="1311589" cy="185721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698" y="2724220"/>
            <a:ext cx="1339891" cy="185569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61" y="766724"/>
            <a:ext cx="2814073" cy="18764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94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8" y="766724"/>
            <a:ext cx="8611513" cy="486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38403" y="4444737"/>
            <a:ext cx="8659101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 smtClean="0"/>
          </a:p>
          <a:p>
            <a:pPr>
              <a:spcBef>
                <a:spcPts val="0"/>
              </a:spcBef>
            </a:pP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Cryo </a:t>
            </a:r>
            <a:r>
              <a:rPr lang="de-DE" dirty="0"/>
              <a:t>Cold Box: </a:t>
            </a:r>
            <a:r>
              <a:rPr lang="de-DE" dirty="0" smtClean="0"/>
              <a:t>ex-ALEPH being refurbished </a:t>
            </a:r>
            <a:r>
              <a:rPr lang="de-DE" dirty="0"/>
              <a:t>at the contractor (LINDE) 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Expecting back at CERN by the end of October.</a:t>
            </a:r>
            <a:endParaRPr lang="de-DE" dirty="0"/>
          </a:p>
          <a:p>
            <a:pPr>
              <a:spcBef>
                <a:spcPts val="0"/>
              </a:spcBef>
            </a:pPr>
            <a:endParaRPr lang="de-DE" dirty="0" smtClean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63928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Cold Box building 199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045" y="1129085"/>
            <a:ext cx="3707181" cy="278038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04" y="1129085"/>
            <a:ext cx="4132106" cy="27553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04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e-Isolde\Hie-Isolde presentations\Stephane\for ISCC_IAP 2014\int_gene_3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033" y="753987"/>
            <a:ext cx="10774664" cy="6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430476" y="1964775"/>
            <a:ext cx="136365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Water station B197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18272" y="3486103"/>
            <a:ext cx="117083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HIE SC </a:t>
            </a:r>
            <a:r>
              <a:rPr lang="en-US" altLang="en-US" sz="1100" dirty="0" err="1" smtClean="0">
                <a:latin typeface="Calibri" pitchFamily="34" charset="0"/>
                <a:cs typeface="Arial" pitchFamily="34" charset="0"/>
              </a:rPr>
              <a:t>Linac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74307" y="4137720"/>
            <a:ext cx="1337163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Equipment platform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63952" y="4977514"/>
            <a:ext cx="1254320" cy="6122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High Energy Beam Transfer lines HEBT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25834" y="1597233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Compressor building 198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94707" y="2974136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Cold Box building 199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801906" y="1525674"/>
            <a:ext cx="1582991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target zone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160890" y="1152939"/>
            <a:ext cx="4150580" cy="2615979"/>
          </a:xfrm>
          <a:custGeom>
            <a:avLst/>
            <a:gdLst>
              <a:gd name="connsiteX0" fmla="*/ 333955 w 4126727"/>
              <a:gd name="connsiteY0" fmla="*/ 2536466 h 2536466"/>
              <a:gd name="connsiteX1" fmla="*/ 0 w 4126727"/>
              <a:gd name="connsiteY1" fmla="*/ 1606164 h 2536466"/>
              <a:gd name="connsiteX2" fmla="*/ 1486894 w 4126727"/>
              <a:gd name="connsiteY2" fmla="*/ 1176793 h 2536466"/>
              <a:gd name="connsiteX3" fmla="*/ 1184745 w 4126727"/>
              <a:gd name="connsiteY3" fmla="*/ 492981 h 2536466"/>
              <a:gd name="connsiteX4" fmla="*/ 2615980 w 4126727"/>
              <a:gd name="connsiteY4" fmla="*/ 0 h 2536466"/>
              <a:gd name="connsiteX5" fmla="*/ 3625795 w 4126727"/>
              <a:gd name="connsiteY5" fmla="*/ 1105231 h 2536466"/>
              <a:gd name="connsiteX6" fmla="*/ 3959750 w 4126727"/>
              <a:gd name="connsiteY6" fmla="*/ 993913 h 2536466"/>
              <a:gd name="connsiteX7" fmla="*/ 4126727 w 4126727"/>
              <a:gd name="connsiteY7" fmla="*/ 1224501 h 2536466"/>
              <a:gd name="connsiteX8" fmla="*/ 333955 w 4126727"/>
              <a:gd name="connsiteY8" fmla="*/ 2536466 h 253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6727" h="2536466">
                <a:moveTo>
                  <a:pt x="333955" y="2536466"/>
                </a:moveTo>
                <a:lnTo>
                  <a:pt x="0" y="1606164"/>
                </a:lnTo>
                <a:lnTo>
                  <a:pt x="1486894" y="1176793"/>
                </a:lnTo>
                <a:lnTo>
                  <a:pt x="1184745" y="492981"/>
                </a:lnTo>
                <a:lnTo>
                  <a:pt x="2615980" y="0"/>
                </a:lnTo>
                <a:lnTo>
                  <a:pt x="3625795" y="1105231"/>
                </a:lnTo>
                <a:lnTo>
                  <a:pt x="3959750" y="993913"/>
                </a:lnTo>
                <a:lnTo>
                  <a:pt x="4126727" y="1224501"/>
                </a:lnTo>
                <a:lnTo>
                  <a:pt x="333955" y="2536466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294222" y="2751500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Low Energy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651513" y="2051437"/>
            <a:ext cx="3307743" cy="2035533"/>
          </a:xfrm>
          <a:custGeom>
            <a:avLst/>
            <a:gdLst>
              <a:gd name="connsiteX0" fmla="*/ 0 w 3307743"/>
              <a:gd name="connsiteY0" fmla="*/ 755373 h 2035533"/>
              <a:gd name="connsiteX1" fmla="*/ 1081377 w 3307743"/>
              <a:gd name="connsiteY1" fmla="*/ 2035533 h 2035533"/>
              <a:gd name="connsiteX2" fmla="*/ 3307743 w 3307743"/>
              <a:gd name="connsiteY2" fmla="*/ 898497 h 2035533"/>
              <a:gd name="connsiteX3" fmla="*/ 2051437 w 3307743"/>
              <a:gd name="connsiteY3" fmla="*/ 0 h 2035533"/>
              <a:gd name="connsiteX4" fmla="*/ 0 w 3307743"/>
              <a:gd name="connsiteY4" fmla="*/ 755373 h 203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7743" h="2035533">
                <a:moveTo>
                  <a:pt x="0" y="755373"/>
                </a:moveTo>
                <a:lnTo>
                  <a:pt x="1081377" y="2035533"/>
                </a:lnTo>
                <a:lnTo>
                  <a:pt x="3307743" y="898497"/>
                </a:lnTo>
                <a:lnTo>
                  <a:pt x="2051437" y="0"/>
                </a:lnTo>
                <a:lnTo>
                  <a:pt x="0" y="755373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57808" y="2730624"/>
            <a:ext cx="5335326" cy="30579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56056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ISOLDE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5581808" y="5188384"/>
            <a:ext cx="36416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HIE ISOLDE in hall 170: 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Civil engineering, metal structures, cooling and ventilation, cabling and equipment installation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6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Hie-Isolde\Hie-Isolde presentations\Stephane\for ISCC_IAP 2014\int_gene_32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024" y="800435"/>
            <a:ext cx="9651964" cy="544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Equipment platform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-190832" y="5375027"/>
            <a:ext cx="9398441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	Rack platform: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	Racks WIC, VAC and EPC (correctors) installed. Cable trays all in place. DC, </a:t>
            </a:r>
            <a:r>
              <a:rPr lang="de-DE" dirty="0"/>
              <a:t>	</a:t>
            </a:r>
            <a:r>
              <a:rPr lang="de-DE" dirty="0" smtClean="0"/>
              <a:t>vacuum, BI and interlock cabling to HEBT and machine done.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	CV: Rack platform specific ventilation air ducts being installed.</a:t>
            </a:r>
            <a:r>
              <a:rPr lang="de-DE" dirty="0"/>
              <a:t>	</a:t>
            </a: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/>
              <a:t>	</a:t>
            </a:r>
            <a:r>
              <a:rPr lang="de-DE" dirty="0" smtClean="0"/>
              <a:t>AC cabling ongoing. Equipment (EPC, BI, WIC) to arrive as of end September.</a:t>
            </a: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166" y="775115"/>
            <a:ext cx="2922805" cy="194896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603" y="775115"/>
            <a:ext cx="2960777" cy="197428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83" y="2798857"/>
            <a:ext cx="1717446" cy="257616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492" y="2798856"/>
            <a:ext cx="1717446" cy="257616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80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HEBT infrastructure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22530" name="Picture 2" descr="C:\Hie-Isolde\Hie-Isolde presentations\Stephane\for ISCC_IAP 2014\int_gene_2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6753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86506" y="5523521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  <p:sp>
        <p:nvSpPr>
          <p:cNvPr id="2" name="Freeform 1"/>
          <p:cNvSpPr/>
          <p:nvPr/>
        </p:nvSpPr>
        <p:spPr>
          <a:xfrm>
            <a:off x="5335325" y="2425148"/>
            <a:ext cx="2560320" cy="1963972"/>
          </a:xfrm>
          <a:custGeom>
            <a:avLst/>
            <a:gdLst>
              <a:gd name="connsiteX0" fmla="*/ 0 w 2560320"/>
              <a:gd name="connsiteY0" fmla="*/ 1423283 h 1963972"/>
              <a:gd name="connsiteX1" fmla="*/ 0 w 2560320"/>
              <a:gd name="connsiteY1" fmla="*/ 1963972 h 1963972"/>
              <a:gd name="connsiteX2" fmla="*/ 1264258 w 2560320"/>
              <a:gd name="connsiteY2" fmla="*/ 1963972 h 1963972"/>
              <a:gd name="connsiteX3" fmla="*/ 2154804 w 2560320"/>
              <a:gd name="connsiteY3" fmla="*/ 1447137 h 1963972"/>
              <a:gd name="connsiteX4" fmla="*/ 2480807 w 2560320"/>
              <a:gd name="connsiteY4" fmla="*/ 1089329 h 1963972"/>
              <a:gd name="connsiteX5" fmla="*/ 2560320 w 2560320"/>
              <a:gd name="connsiteY5" fmla="*/ 747422 h 1963972"/>
              <a:gd name="connsiteX6" fmla="*/ 2488758 w 2560320"/>
              <a:gd name="connsiteY6" fmla="*/ 0 h 1963972"/>
              <a:gd name="connsiteX7" fmla="*/ 2226365 w 2560320"/>
              <a:gd name="connsiteY7" fmla="*/ 39756 h 1963972"/>
              <a:gd name="connsiteX8" fmla="*/ 2234317 w 2560320"/>
              <a:gd name="connsiteY8" fmla="*/ 620202 h 1963972"/>
              <a:gd name="connsiteX9" fmla="*/ 2067339 w 2560320"/>
              <a:gd name="connsiteY9" fmla="*/ 906449 h 1963972"/>
              <a:gd name="connsiteX10" fmla="*/ 1598212 w 2560320"/>
              <a:gd name="connsiteY10" fmla="*/ 1224501 h 1963972"/>
              <a:gd name="connsiteX11" fmla="*/ 1121134 w 2560320"/>
              <a:gd name="connsiteY11" fmla="*/ 1399429 h 1963972"/>
              <a:gd name="connsiteX12" fmla="*/ 636105 w 2560320"/>
              <a:gd name="connsiteY12" fmla="*/ 1478942 h 1963972"/>
              <a:gd name="connsiteX13" fmla="*/ 0 w 2560320"/>
              <a:gd name="connsiteY13" fmla="*/ 1478942 h 19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320" h="1963972">
                <a:moveTo>
                  <a:pt x="0" y="1423283"/>
                </a:moveTo>
                <a:lnTo>
                  <a:pt x="0" y="1963972"/>
                </a:lnTo>
                <a:lnTo>
                  <a:pt x="1264258" y="1963972"/>
                </a:lnTo>
                <a:lnTo>
                  <a:pt x="2154804" y="1447137"/>
                </a:lnTo>
                <a:lnTo>
                  <a:pt x="2480807" y="1089329"/>
                </a:lnTo>
                <a:lnTo>
                  <a:pt x="2560320" y="747422"/>
                </a:lnTo>
                <a:lnTo>
                  <a:pt x="2488758" y="0"/>
                </a:lnTo>
                <a:lnTo>
                  <a:pt x="2226365" y="39756"/>
                </a:lnTo>
                <a:lnTo>
                  <a:pt x="2234317" y="620202"/>
                </a:lnTo>
                <a:lnTo>
                  <a:pt x="2067339" y="906449"/>
                </a:lnTo>
                <a:lnTo>
                  <a:pt x="1598212" y="1224501"/>
                </a:lnTo>
                <a:lnTo>
                  <a:pt x="1121134" y="1399429"/>
                </a:lnTo>
                <a:lnTo>
                  <a:pt x="636105" y="1478942"/>
                </a:lnTo>
                <a:lnTo>
                  <a:pt x="0" y="14789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256221" y="4108244"/>
            <a:ext cx="1808265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XT03: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No elements but full infrastructure will be in place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45790" y="2193305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XT01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916884" y="2184312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XT02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88024" y="2168262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XT03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0" y="5621508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HEBT cable trays and cables installed (DC, vacuum, BI and interlocks).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Alu and concrete elements supports in place and shimmed.</a:t>
            </a:r>
          </a:p>
          <a:p>
            <a:pPr>
              <a:spcBef>
                <a:spcPts val="0"/>
              </a:spcBef>
            </a:pPr>
            <a:r>
              <a:rPr lang="de-DE" dirty="0"/>
              <a:t>W</a:t>
            </a:r>
            <a:r>
              <a:rPr lang="de-DE" dirty="0" smtClean="0"/>
              <a:t>ater </a:t>
            </a:r>
            <a:r>
              <a:rPr lang="de-DE" dirty="0"/>
              <a:t>cooling and vacuum infrastructure </a:t>
            </a:r>
            <a:r>
              <a:rPr lang="de-DE" dirty="0" smtClean="0"/>
              <a:t>finishing. Support tables and dipole jacks Oct. Followed by elements installation Oct. 2014 – Jan. 2015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53" y="1574437"/>
            <a:ext cx="5436463" cy="36251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02" y="1781287"/>
            <a:ext cx="5436463" cy="36251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32" y="800409"/>
            <a:ext cx="2941983" cy="196175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485" y="2852210"/>
            <a:ext cx="1823281" cy="273492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1266" name="Picture 2" descr="C:\Hie-Isolde\Hie-Isolde presentations\Stephane\for ISCC_IAP 2014\int_gene_1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7384"/>
            <a:ext cx="9151647" cy="516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93240" y="5502158"/>
            <a:ext cx="131315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S. Maridor</a:t>
            </a:r>
            <a:endParaRPr lang="en-GB" sz="1200" dirty="0" smtClean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5510194"/>
            <a:ext cx="8897510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   Jumper </a:t>
            </a:r>
            <a:r>
              <a:rPr lang="de-DE" sz="2000" dirty="0"/>
              <a:t>boxes platform </a:t>
            </a:r>
            <a:r>
              <a:rPr lang="de-DE" sz="2000" dirty="0" smtClean="0"/>
              <a:t>installed. Cable trays underneeth in place.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   Cabling in- and outside tunnel largely finished. RF flexwell cables starting.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   Tunnel vacuum and water infrastructure being finished.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254" y="1051338"/>
            <a:ext cx="3816112" cy="254463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780" y="3951431"/>
            <a:ext cx="2122998" cy="141564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930" y="1111828"/>
            <a:ext cx="1760792" cy="26411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101" y="1119134"/>
            <a:ext cx="2831962" cy="42479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6" y="1119134"/>
            <a:ext cx="2831962" cy="42479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24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Hie-Isolde\Hie-Isolde presentations\Stephane\for ISCC_IAP 2014\int_gene_7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5334"/>
            <a:ext cx="9144000" cy="515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5637410"/>
            <a:ext cx="8905447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	Chimney parts fabricated – ready for concrete filling.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	Roof beams filled with concrete and installed.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	Side- and end-walls solutions found and closed.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	Awaiting concrete roof parts for fitting tests (end Sept)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shielding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9129" y="5321535"/>
            <a:ext cx="131315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S. Maridor</a:t>
            </a:r>
            <a:endParaRPr lang="en-GB" sz="1200" dirty="0" smtClean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900130" y="2196422"/>
            <a:ext cx="3570120" cy="3125113"/>
            <a:chOff x="4900130" y="2196422"/>
            <a:chExt cx="3570120" cy="312511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0130" y="2623222"/>
              <a:ext cx="3570120" cy="2698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 flipH="1">
              <a:off x="4900130" y="2196422"/>
              <a:ext cx="633978" cy="426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170212" y="2196422"/>
              <a:ext cx="2300038" cy="426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111" y="2196422"/>
            <a:ext cx="3283889" cy="263522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852" y="897779"/>
            <a:ext cx="4700284" cy="313421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2" y="2466423"/>
            <a:ext cx="2088074" cy="313211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85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Hie-Isolde\Hie-Isolde presentations\Stephane\for ISCC_IAP 2014\int_gene_13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59433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" y="5825763"/>
            <a:ext cx="9143998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	Linac elements- &amp; CM-supports in tunnel in place – by end September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	RF flexwell cabling: Oct/Nov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	Elements </a:t>
            </a:r>
            <a:r>
              <a:rPr lang="de-DE" sz="2000" dirty="0"/>
              <a:t>installation Oct. 2014 – Jan. 2015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	</a:t>
            </a:r>
            <a:endParaRPr lang="de-DE" sz="2000" dirty="0" smtClean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172" y="3575340"/>
            <a:ext cx="1987827" cy="220799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11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Hie-Isolde\Hie-Isolde presentations\Stephane\for ISCC_IAP 2014\int_gene_1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" y="798512"/>
            <a:ext cx="9138757" cy="515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5733854"/>
            <a:ext cx="8945217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	Cryo Cold Line &amp; Jumper Boxes installation: </a:t>
            </a:r>
            <a:r>
              <a:rPr lang="de-DE" sz="2000" dirty="0" smtClean="0"/>
              <a:t>Nov</a:t>
            </a:r>
            <a:r>
              <a:rPr lang="de-DE" sz="2000" dirty="0" smtClean="0"/>
              <a:t> </a:t>
            </a:r>
            <a:r>
              <a:rPr lang="de-DE" sz="2000" dirty="0" smtClean="0"/>
              <a:t>2014 – Jan 2015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	Cryo Module 1 installation: April – June 2015  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	Scenario: Physics at ~4MeV/u with 1 CM as of October 2015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9129" y="5321535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192202" y="3633746"/>
            <a:ext cx="1264257" cy="1590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56460" y="4728446"/>
            <a:ext cx="1652670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40mm chamber 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5923722" y="3713259"/>
            <a:ext cx="532737" cy="10151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7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Hie-Isolde\Hie-Isolde presentations\Stephane\for ISCC_IAP 2014\int_gene_1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" y="798512"/>
            <a:ext cx="9138757" cy="515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289482" y="3458817"/>
            <a:ext cx="262393" cy="985962"/>
          </a:xfrm>
          <a:custGeom>
            <a:avLst/>
            <a:gdLst>
              <a:gd name="connsiteX0" fmla="*/ 55659 w 262393"/>
              <a:gd name="connsiteY0" fmla="*/ 0 h 985962"/>
              <a:gd name="connsiteX1" fmla="*/ 262393 w 262393"/>
              <a:gd name="connsiteY1" fmla="*/ 87465 h 985962"/>
              <a:gd name="connsiteX2" fmla="*/ 254441 w 262393"/>
              <a:gd name="connsiteY2" fmla="*/ 985962 h 985962"/>
              <a:gd name="connsiteX3" fmla="*/ 127221 w 262393"/>
              <a:gd name="connsiteY3" fmla="*/ 922352 h 985962"/>
              <a:gd name="connsiteX4" fmla="*/ 127221 w 262393"/>
              <a:gd name="connsiteY4" fmla="*/ 803082 h 985962"/>
              <a:gd name="connsiteX5" fmla="*/ 166977 w 262393"/>
              <a:gd name="connsiteY5" fmla="*/ 803082 h 985962"/>
              <a:gd name="connsiteX6" fmla="*/ 174928 w 262393"/>
              <a:gd name="connsiteY6" fmla="*/ 667910 h 985962"/>
              <a:gd name="connsiteX7" fmla="*/ 71561 w 262393"/>
              <a:gd name="connsiteY7" fmla="*/ 588397 h 985962"/>
              <a:gd name="connsiteX8" fmla="*/ 71561 w 262393"/>
              <a:gd name="connsiteY8" fmla="*/ 469127 h 985962"/>
              <a:gd name="connsiteX9" fmla="*/ 0 w 262393"/>
              <a:gd name="connsiteY9" fmla="*/ 437322 h 985962"/>
              <a:gd name="connsiteX10" fmla="*/ 55659 w 262393"/>
              <a:gd name="connsiteY10" fmla="*/ 0 h 985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2393" h="985962">
                <a:moveTo>
                  <a:pt x="55659" y="0"/>
                </a:moveTo>
                <a:lnTo>
                  <a:pt x="262393" y="87465"/>
                </a:lnTo>
                <a:cubicBezTo>
                  <a:pt x="259742" y="386964"/>
                  <a:pt x="257092" y="686463"/>
                  <a:pt x="254441" y="985962"/>
                </a:cubicBezTo>
                <a:lnTo>
                  <a:pt x="127221" y="922352"/>
                </a:lnTo>
                <a:lnTo>
                  <a:pt x="127221" y="803082"/>
                </a:lnTo>
                <a:lnTo>
                  <a:pt x="166977" y="803082"/>
                </a:lnTo>
                <a:lnTo>
                  <a:pt x="174928" y="667910"/>
                </a:lnTo>
                <a:lnTo>
                  <a:pt x="71561" y="588397"/>
                </a:lnTo>
                <a:lnTo>
                  <a:pt x="71561" y="469127"/>
                </a:lnTo>
                <a:lnTo>
                  <a:pt x="0" y="437322"/>
                </a:lnTo>
                <a:lnTo>
                  <a:pt x="55659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192202" y="3633746"/>
            <a:ext cx="1264257" cy="1590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456459" y="1752251"/>
            <a:ext cx="493256" cy="17065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56459" y="4444779"/>
            <a:ext cx="562742" cy="5009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" y="4984491"/>
            <a:ext cx="8786190" cy="18466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	Intertank unit </a:t>
            </a:r>
            <a:r>
              <a:rPr lang="de-DE" sz="1400" dirty="0" smtClean="0"/>
              <a:t>containing</a:t>
            </a:r>
            <a:r>
              <a:rPr lang="de-DE" sz="16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Short diagnostic box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Corrector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BCAMs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Vacuum equipment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Supports, adjustment tables &amp; lifting equipment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	Installation after CM1: June 2015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201" y="1727072"/>
            <a:ext cx="2124797" cy="335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9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0185" y="1097191"/>
            <a:ext cx="8444285" cy="516048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HIE </a:t>
            </a:r>
            <a:r>
              <a:rPr lang="en-US" b="1" dirty="0" smtClean="0"/>
              <a:t>Installation </a:t>
            </a:r>
            <a:r>
              <a:rPr lang="en-US" b="1" dirty="0" smtClean="0"/>
              <a:t>Progress: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Stage 1 installation and planning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Progress since HIE workshop Dec. </a:t>
            </a:r>
            <a:r>
              <a:rPr lang="en-US" dirty="0" smtClean="0"/>
              <a:t>2013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Ongoing activities 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</a:t>
            </a:r>
            <a:r>
              <a:rPr lang="en-US" dirty="0" smtClean="0"/>
              <a:t>to expect for this </a:t>
            </a:r>
            <a:r>
              <a:rPr lang="en-US" dirty="0" smtClean="0"/>
              <a:t>and next year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Construction and Physics in parallel: Safety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Hie-Isolde\Hie-Isolde presentations\Stephane\for ISCC_IAP 2014\int_gene_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0924"/>
            <a:ext cx="9143999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0" y="5789503"/>
            <a:ext cx="8915525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	Cryo Module 2 installation: Shutdown 2015/16: Jan – March 2016   </a:t>
            </a: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/>
              <a:t>	</a:t>
            </a:r>
            <a:r>
              <a:rPr lang="de-DE" dirty="0" smtClean="0"/>
              <a:t>(Stage 1 completed)</a:t>
            </a: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	Scenario: 2nd commissioning at 5.5Mev/u with 2 CM‘s as of May </a:t>
            </a:r>
            <a:r>
              <a:rPr lang="de-DE" dirty="0" smtClean="0"/>
              <a:t>2016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9129" y="5321535"/>
            <a:ext cx="131315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S. Maridor</a:t>
            </a:r>
            <a:endParaRPr lang="en-GB" sz="1200" dirty="0" smtClean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8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e-Isolde\Hie-Isolde presentations\Stephane\for ISCC_IAP 2014\int_gene_3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033" y="753987"/>
            <a:ext cx="10774664" cy="6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478942" y="4356225"/>
            <a:ext cx="2496711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latin typeface="Calibri" pitchFamily="34" charset="0"/>
                <a:cs typeface="Arial" pitchFamily="34" charset="0"/>
              </a:rPr>
              <a:t>HIE </a:t>
            </a:r>
            <a:r>
              <a:rPr lang="en-US" altLang="en-US" sz="1400" dirty="0" smtClean="0">
                <a:latin typeface="Calibri" pitchFamily="34" charset="0"/>
                <a:cs typeface="Arial" pitchFamily="34" charset="0"/>
              </a:rPr>
              <a:t>ISOLDE Installation Works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160890" y="1152939"/>
            <a:ext cx="4150580" cy="2615979"/>
          </a:xfrm>
          <a:custGeom>
            <a:avLst/>
            <a:gdLst>
              <a:gd name="connsiteX0" fmla="*/ 333955 w 4126727"/>
              <a:gd name="connsiteY0" fmla="*/ 2536466 h 2536466"/>
              <a:gd name="connsiteX1" fmla="*/ 0 w 4126727"/>
              <a:gd name="connsiteY1" fmla="*/ 1606164 h 2536466"/>
              <a:gd name="connsiteX2" fmla="*/ 1486894 w 4126727"/>
              <a:gd name="connsiteY2" fmla="*/ 1176793 h 2536466"/>
              <a:gd name="connsiteX3" fmla="*/ 1184745 w 4126727"/>
              <a:gd name="connsiteY3" fmla="*/ 492981 h 2536466"/>
              <a:gd name="connsiteX4" fmla="*/ 2615980 w 4126727"/>
              <a:gd name="connsiteY4" fmla="*/ 0 h 2536466"/>
              <a:gd name="connsiteX5" fmla="*/ 3625795 w 4126727"/>
              <a:gd name="connsiteY5" fmla="*/ 1105231 h 2536466"/>
              <a:gd name="connsiteX6" fmla="*/ 3959750 w 4126727"/>
              <a:gd name="connsiteY6" fmla="*/ 993913 h 2536466"/>
              <a:gd name="connsiteX7" fmla="*/ 4126727 w 4126727"/>
              <a:gd name="connsiteY7" fmla="*/ 1224501 h 2536466"/>
              <a:gd name="connsiteX8" fmla="*/ 333955 w 4126727"/>
              <a:gd name="connsiteY8" fmla="*/ 2536466 h 253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6727" h="2536466">
                <a:moveTo>
                  <a:pt x="333955" y="2536466"/>
                </a:moveTo>
                <a:lnTo>
                  <a:pt x="0" y="1606164"/>
                </a:lnTo>
                <a:lnTo>
                  <a:pt x="1486894" y="1176793"/>
                </a:lnTo>
                <a:lnTo>
                  <a:pt x="1184745" y="492981"/>
                </a:lnTo>
                <a:lnTo>
                  <a:pt x="2615980" y="0"/>
                </a:lnTo>
                <a:lnTo>
                  <a:pt x="3625795" y="1105231"/>
                </a:lnTo>
                <a:lnTo>
                  <a:pt x="3959750" y="993913"/>
                </a:lnTo>
                <a:lnTo>
                  <a:pt x="4126727" y="1224501"/>
                </a:lnTo>
                <a:lnTo>
                  <a:pt x="333955" y="2536466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2218414" y="53974"/>
            <a:ext cx="56056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ISOLDE hall </a:t>
            </a:r>
            <a:r>
              <a:rPr lang="de-DE" sz="3600" b="1" dirty="0" smtClean="0">
                <a:solidFill>
                  <a:srgbClr val="0D3A7E"/>
                </a:solidFill>
              </a:rPr>
              <a:t>170: Safety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4651513" y="947084"/>
            <a:ext cx="36416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</a:pPr>
            <a:r>
              <a:rPr lang="en-US" dirty="0"/>
              <a:t>Construction and Physics in parallel: </a:t>
            </a:r>
            <a:r>
              <a:rPr lang="en-US" dirty="0" smtClean="0"/>
              <a:t>Safety !</a:t>
            </a:r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>
            <a:off x="4651513" y="2051437"/>
            <a:ext cx="3307743" cy="2035533"/>
          </a:xfrm>
          <a:custGeom>
            <a:avLst/>
            <a:gdLst>
              <a:gd name="connsiteX0" fmla="*/ 0 w 3307743"/>
              <a:gd name="connsiteY0" fmla="*/ 755373 h 2035533"/>
              <a:gd name="connsiteX1" fmla="*/ 1081377 w 3307743"/>
              <a:gd name="connsiteY1" fmla="*/ 2035533 h 2035533"/>
              <a:gd name="connsiteX2" fmla="*/ 3307743 w 3307743"/>
              <a:gd name="connsiteY2" fmla="*/ 898497 h 2035533"/>
              <a:gd name="connsiteX3" fmla="*/ 2051437 w 3307743"/>
              <a:gd name="connsiteY3" fmla="*/ 0 h 2035533"/>
              <a:gd name="connsiteX4" fmla="*/ 0 w 3307743"/>
              <a:gd name="connsiteY4" fmla="*/ 755373 h 203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7743" h="2035533">
                <a:moveTo>
                  <a:pt x="0" y="755373"/>
                </a:moveTo>
                <a:lnTo>
                  <a:pt x="1081377" y="2035533"/>
                </a:lnTo>
                <a:lnTo>
                  <a:pt x="3307743" y="898497"/>
                </a:lnTo>
                <a:lnTo>
                  <a:pt x="2051437" y="0"/>
                </a:lnTo>
                <a:lnTo>
                  <a:pt x="0" y="755373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267493" y="2320434"/>
            <a:ext cx="1590252" cy="2809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Control Room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948122" y="4010865"/>
            <a:ext cx="1997095" cy="341929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600" b="1" dirty="0" smtClean="0">
                <a:latin typeface="Calibri" pitchFamily="34" charset="0"/>
                <a:cs typeface="Arial" pitchFamily="34" charset="0"/>
              </a:rPr>
              <a:t>User Access: ISOHALL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90839" y="2751500"/>
            <a:ext cx="2711387" cy="548291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600" b="1" dirty="0" smtClean="0">
                <a:latin typeface="Calibri" pitchFamily="34" charset="0"/>
                <a:cs typeface="Arial" pitchFamily="34" charset="0"/>
              </a:rPr>
              <a:t>Worksite</a:t>
            </a:r>
            <a:r>
              <a:rPr lang="en-US" altLang="en-US" sz="1600" b="1" dirty="0" smtClean="0">
                <a:latin typeface="Calibri" pitchFamily="34" charset="0"/>
                <a:cs typeface="Arial" pitchFamily="34" charset="0"/>
              </a:rPr>
              <a:t> Access: ISOWORK No User access!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288111" y="3299791"/>
            <a:ext cx="190831" cy="4942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8062620" y="3093429"/>
            <a:ext cx="556594" cy="917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3904090" y="2806810"/>
            <a:ext cx="1828800" cy="1932167"/>
          </a:xfrm>
          <a:custGeom>
            <a:avLst/>
            <a:gdLst>
              <a:gd name="connsiteX0" fmla="*/ 0 w 1828800"/>
              <a:gd name="connsiteY0" fmla="*/ 1057524 h 1932167"/>
              <a:gd name="connsiteX1" fmla="*/ 604300 w 1828800"/>
              <a:gd name="connsiteY1" fmla="*/ 1932167 h 1932167"/>
              <a:gd name="connsiteX2" fmla="*/ 1828800 w 1828800"/>
              <a:gd name="connsiteY2" fmla="*/ 1280160 h 1932167"/>
              <a:gd name="connsiteX3" fmla="*/ 755374 w 1828800"/>
              <a:gd name="connsiteY3" fmla="*/ 0 h 1932167"/>
              <a:gd name="connsiteX4" fmla="*/ 508884 w 1828800"/>
              <a:gd name="connsiteY4" fmla="*/ 71562 h 1932167"/>
              <a:gd name="connsiteX5" fmla="*/ 930303 w 1828800"/>
              <a:gd name="connsiteY5" fmla="*/ 683813 h 1932167"/>
              <a:gd name="connsiteX6" fmla="*/ 0 w 1828800"/>
              <a:gd name="connsiteY6" fmla="*/ 1057524 h 193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8800" h="1932167">
                <a:moveTo>
                  <a:pt x="0" y="1057524"/>
                </a:moveTo>
                <a:lnTo>
                  <a:pt x="604300" y="1932167"/>
                </a:lnTo>
                <a:lnTo>
                  <a:pt x="1828800" y="1280160"/>
                </a:lnTo>
                <a:lnTo>
                  <a:pt x="755374" y="0"/>
                </a:lnTo>
                <a:lnTo>
                  <a:pt x="508884" y="71562"/>
                </a:lnTo>
                <a:lnTo>
                  <a:pt x="930303" y="683813"/>
                </a:lnTo>
                <a:lnTo>
                  <a:pt x="0" y="1057524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956964" y="2934751"/>
            <a:ext cx="2187956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400" dirty="0" smtClean="0">
                <a:latin typeface="Calibri" pitchFamily="34" charset="0"/>
                <a:cs typeface="Arial" pitchFamily="34" charset="0"/>
              </a:rPr>
              <a:t>ISOLDE Low </a:t>
            </a:r>
            <a:r>
              <a:rPr lang="en-US" altLang="en-US" sz="1400" dirty="0" smtClean="0">
                <a:latin typeface="Calibri" pitchFamily="34" charset="0"/>
                <a:cs typeface="Arial" pitchFamily="34" charset="0"/>
              </a:rPr>
              <a:t>Energy Physics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98497" y="2862470"/>
            <a:ext cx="3872286" cy="3307742"/>
          </a:xfrm>
          <a:custGeom>
            <a:avLst/>
            <a:gdLst>
              <a:gd name="connsiteX0" fmla="*/ 7952 w 3872286"/>
              <a:gd name="connsiteY0" fmla="*/ 1280160 h 3307742"/>
              <a:gd name="connsiteX1" fmla="*/ 3554233 w 3872286"/>
              <a:gd name="connsiteY1" fmla="*/ 0 h 3307742"/>
              <a:gd name="connsiteX2" fmla="*/ 3872286 w 3872286"/>
              <a:gd name="connsiteY2" fmla="*/ 564542 h 3307742"/>
              <a:gd name="connsiteX3" fmla="*/ 2949934 w 3872286"/>
              <a:gd name="connsiteY3" fmla="*/ 993913 h 3307742"/>
              <a:gd name="connsiteX4" fmla="*/ 3570136 w 3872286"/>
              <a:gd name="connsiteY4" fmla="*/ 1908313 h 3307742"/>
              <a:gd name="connsiteX5" fmla="*/ 747423 w 3872286"/>
              <a:gd name="connsiteY5" fmla="*/ 3307742 h 3307742"/>
              <a:gd name="connsiteX6" fmla="*/ 0 w 3872286"/>
              <a:gd name="connsiteY6" fmla="*/ 1216549 h 330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72286" h="3307742">
                <a:moveTo>
                  <a:pt x="7952" y="1280160"/>
                </a:moveTo>
                <a:lnTo>
                  <a:pt x="3554233" y="0"/>
                </a:lnTo>
                <a:lnTo>
                  <a:pt x="3872286" y="564542"/>
                </a:lnTo>
                <a:lnTo>
                  <a:pt x="2949934" y="993913"/>
                </a:lnTo>
                <a:lnTo>
                  <a:pt x="3570136" y="1908313"/>
                </a:lnTo>
                <a:lnTo>
                  <a:pt x="747423" y="3307742"/>
                </a:lnTo>
                <a:lnTo>
                  <a:pt x="0" y="1216549"/>
                </a:lnTo>
              </a:path>
            </a:pathLst>
          </a:custGeom>
          <a:noFill/>
          <a:ln w="762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922" y="4181828"/>
            <a:ext cx="2150184" cy="24793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01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Conclusions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6498" y="946138"/>
            <a:ext cx="8738482" cy="48344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sz="2400" b="1" dirty="0" smtClean="0"/>
              <a:t>HIE </a:t>
            </a:r>
            <a:r>
              <a:rPr lang="en-US" sz="2400" b="1" dirty="0" smtClean="0"/>
              <a:t>Installation </a:t>
            </a:r>
            <a:r>
              <a:rPr lang="en-US" sz="2400" b="1" dirty="0" smtClean="0"/>
              <a:t>Progress Sept </a:t>
            </a:r>
            <a:r>
              <a:rPr lang="en-US" sz="2400" b="1" dirty="0" smtClean="0"/>
              <a:t>2014: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Progress </a:t>
            </a:r>
            <a:r>
              <a:rPr lang="en-US" sz="2000" dirty="0" smtClean="0"/>
              <a:t>since the </a:t>
            </a:r>
            <a:r>
              <a:rPr lang="en-US" sz="2000" dirty="0" smtClean="0"/>
              <a:t>HIE workshop December 2013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600" dirty="0" smtClean="0"/>
              <a:t>Installation has continued according to </a:t>
            </a:r>
            <a:r>
              <a:rPr lang="en-US" sz="1600" dirty="0" smtClean="0"/>
              <a:t>plan with </a:t>
            </a:r>
            <a:r>
              <a:rPr lang="en-US" sz="1600" dirty="0" smtClean="0"/>
              <a:t>a steady </a:t>
            </a:r>
            <a:r>
              <a:rPr lang="en-US" sz="1600" dirty="0" smtClean="0"/>
              <a:t>progress and minor delays</a:t>
            </a:r>
            <a:endParaRPr lang="en-US" sz="1600" dirty="0" smtClean="0"/>
          </a:p>
          <a:p>
            <a:pPr lvl="1" eaLnBrk="1" hangingPunct="1">
              <a:lnSpc>
                <a:spcPct val="90000"/>
              </a:lnSpc>
            </a:pPr>
            <a:endParaRPr lang="en-US" sz="1600" dirty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Ongoing activities and those to come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High </a:t>
            </a:r>
            <a:r>
              <a:rPr lang="en-US" sz="1600" dirty="0"/>
              <a:t>activity in the hall and service buildings will </a:t>
            </a:r>
            <a:r>
              <a:rPr lang="en-US" sz="1600" dirty="0" smtClean="0"/>
              <a:t>continue with finishing the infrastructure. </a:t>
            </a:r>
            <a:br>
              <a:rPr lang="en-US" sz="1600" dirty="0" smtClean="0"/>
            </a:br>
            <a:r>
              <a:rPr lang="en-US" sz="1600" dirty="0" smtClean="0"/>
              <a:t>The installation of the HEBT and </a:t>
            </a:r>
            <a:r>
              <a:rPr lang="en-US" sz="1600" dirty="0" err="1" smtClean="0"/>
              <a:t>Linac</a:t>
            </a:r>
            <a:r>
              <a:rPr lang="en-US" sz="1600" dirty="0" smtClean="0"/>
              <a:t> elements will start as of next month and the arrival of the first </a:t>
            </a:r>
            <a:r>
              <a:rPr lang="en-US" sz="1600" dirty="0" err="1" smtClean="0"/>
              <a:t>Cryo</a:t>
            </a:r>
            <a:r>
              <a:rPr lang="en-US" sz="1600" dirty="0" smtClean="0"/>
              <a:t> Module is planned for the second quarter of 2015 followed by the installation of the second </a:t>
            </a:r>
            <a:r>
              <a:rPr lang="en-US" sz="1600" dirty="0" err="1" smtClean="0"/>
              <a:t>Cryo</a:t>
            </a:r>
            <a:r>
              <a:rPr lang="en-US" sz="1600" dirty="0" smtClean="0"/>
              <a:t> Module during the shutdown 2015/16. </a:t>
            </a:r>
            <a:br>
              <a:rPr lang="en-US" sz="1600" dirty="0" smtClean="0"/>
            </a:br>
            <a:r>
              <a:rPr lang="en-US" sz="1600" dirty="0" smtClean="0"/>
              <a:t>D</a:t>
            </a:r>
            <a:r>
              <a:rPr lang="en-US" sz="1600" dirty="0" smtClean="0"/>
              <a:t>ense periods of hardware testing and commissioning of the new equipment and HIE </a:t>
            </a:r>
            <a:r>
              <a:rPr lang="en-US" sz="1600" dirty="0" err="1" smtClean="0"/>
              <a:t>Linac</a:t>
            </a:r>
            <a:r>
              <a:rPr lang="en-US" sz="1600" dirty="0" smtClean="0"/>
              <a:t> and HEBT lines are planned for the summer of 2015 </a:t>
            </a:r>
            <a:r>
              <a:rPr lang="en-US" sz="1600" dirty="0" smtClean="0"/>
              <a:t>with </a:t>
            </a:r>
            <a:r>
              <a:rPr lang="en-US" sz="1600" dirty="0" smtClean="0"/>
              <a:t>first HIE Physics expected in the Autumn of 2015.</a:t>
            </a:r>
            <a:endParaRPr lang="en-US" sz="16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sz="2000" dirty="0"/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Safety: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600" dirty="0"/>
              <a:t>Challenge: </a:t>
            </a:r>
            <a:r>
              <a:rPr lang="en-US" sz="1600" dirty="0" smtClean="0"/>
              <a:t>Construction of HIE ISOLDE with ISOLDE Low Energy Physics </a:t>
            </a:r>
            <a:r>
              <a:rPr lang="en-US" sz="1600" dirty="0"/>
              <a:t>in </a:t>
            </a:r>
            <a:r>
              <a:rPr lang="en-US" sz="1600" dirty="0" smtClean="0"/>
              <a:t>parallel.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Access: </a:t>
            </a:r>
            <a:r>
              <a:rPr lang="en-US" sz="1600" dirty="0" smtClean="0"/>
              <a:t>ISOLDE experimental hall divided into a working zone and experimental zone.</a:t>
            </a:r>
            <a:br>
              <a:rPr lang="en-US" sz="1600" dirty="0" smtClean="0"/>
            </a:br>
            <a:r>
              <a:rPr lang="en-US" sz="1600" dirty="0" smtClean="0"/>
              <a:t>Wear of safety equipment is adjusted accordingly. </a:t>
            </a:r>
          </a:p>
        </p:txBody>
      </p:sp>
    </p:spTree>
    <p:extLst>
      <p:ext uri="{BB962C8B-B14F-4D97-AF65-F5344CB8AC3E}">
        <p14:creationId xmlns:p14="http://schemas.microsoft.com/office/powerpoint/2010/main" val="229256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F57BB8-BBA9-4132-A9EC-998B9D7EEC5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128526" y="69877"/>
            <a:ext cx="5767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Acknowledgement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6" name="Rectangle 69"/>
          <p:cNvSpPr txBox="1">
            <a:spLocks noChangeArrowheads="1"/>
          </p:cNvSpPr>
          <p:nvPr/>
        </p:nvSpPr>
        <p:spPr bwMode="auto">
          <a:xfrm>
            <a:off x="524787" y="967274"/>
            <a:ext cx="8543014" cy="609745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GS/SE		: DANIEL PARCHET,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ELISEO PERES-DUENAZ, ROLAND ARNOUL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EN/MEF	: </a:t>
            </a:r>
            <a:r>
              <a:rPr kumimoji="0" lang="fr-FR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STEPHANE MARIDOR,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fr-FR" sz="1400" kern="0" dirty="0" smtClean="0"/>
              <a:t>ELEFTHERIOS ZOGRAFOS, GUILLAUME 		  	  </a:t>
            </a:r>
            <a:r>
              <a:rPr lang="en-GB" sz="1400" dirty="0" smtClean="0"/>
              <a:t>KAUTZMANN, JEAN-CHRISTOPHE GAYDE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BE/ABP / OP	: FREDERIK WENANDER,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DIDIER VOULOT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  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PH/SME	: MARIA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BORGE, MAGDA KOWALSKA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 / TE/HDO	: YACINE KADI,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fr-FR" sz="1400" kern="0" dirty="0" smtClean="0"/>
              <a:t>FABIO </a:t>
            </a:r>
            <a:r>
              <a:rPr lang="fr-FR" sz="1400" kern="0" dirty="0"/>
              <a:t>FORMENTI, VOLKER MERTENS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BE/RF		: DANIEL VALUCH, WALTER VENTURINI,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LUCA ARNAUDON, ERIC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		  	  MONTESINOS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EN/CV		: PAUL PEPINSTER, FREDERIC BORRALHO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EN/EL		: RENE NECCA,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JEAN-CLAUDE GUILLAUME, GEORGI 	GEORGIEV, JEAN-		  	  PIERRE BILLON-GRAND</a:t>
            </a:r>
            <a:r>
              <a:rPr lang="de-DE" sz="1400" noProof="0" dirty="0" smtClean="0"/>
              <a:t>, MICHELE MARTINO, CHRISTOPHE COUPAT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TE/CRG	: NICOLAS DELRUELLE, JOS METSELAAR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EN/STI	: RICHARD CATHERALL, ANA-PAULA BERNARDES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GS/DI		: CYRILLE BEDEL, YANNICK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BERAUD (EN/MEF)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TE/MSC	: YANN LECLERCQ, LLOYD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WILLIAMS, VITTORIO PARMA,</a:t>
            </a:r>
            <a:r>
              <a:rPr lang="fr-FR" sz="1400" kern="0" dirty="0" smtClean="0">
                <a:latin typeface="+mn-lt"/>
              </a:rPr>
              <a:t> 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JEREMIE BAUCHE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fr-FR" sz="1400" kern="0" dirty="0" smtClean="0">
                <a:latin typeface="+mn-lt"/>
              </a:rPr>
              <a:t>DSG/RP	: JOACHIM VOLLAIRE, SANDRA GIRON, ALEXANDRE 		    		  	  DORSIVAL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sz="1400" kern="0" dirty="0" smtClean="0">
                <a:latin typeface="+mn-lt"/>
              </a:rPr>
              <a:t>TE/ABT	: BRENNAN GODDARD, </a:t>
            </a:r>
            <a:r>
              <a:rPr lang="fr-FR" sz="1400" kern="0" dirty="0"/>
              <a:t>MATTHEW </a:t>
            </a:r>
            <a:r>
              <a:rPr lang="fr-FR" sz="1400" kern="0" dirty="0" smtClean="0"/>
              <a:t>FRASER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TE/VSC	: GIOVANNA VANDONI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kern="0" dirty="0" smtClean="0">
                <a:latin typeface="+mn-lt"/>
              </a:rPr>
              <a:t>BE/BI		: ENRICO BRAVIN, WILLIAM ANDREAZZA, ESTEBAN CANTERO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EN/MME	: ANTTI</a:t>
            </a:r>
            <a:r>
              <a:rPr kumimoji="0" lang="en-US" sz="1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lang="en-GB" sz="1400" dirty="0" smtClean="0"/>
              <a:t>KOLEHMAINEN, MARC TIMMINS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dirty="0" smtClean="0"/>
              <a:t>TE/MPE	: RICHARD MOMPO</a:t>
            </a:r>
            <a:endParaRPr lang="en-GB" sz="1400" dirty="0" smtClean="0"/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endParaRPr kumimoji="0" lang="en-US" sz="14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92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3" name="Picture 2" descr="C:\Hie-Isolde\Hie-Isolde pictures\HIE_ISOLDE_service_buildings_150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8" y="772492"/>
            <a:ext cx="9132822" cy="36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57001" y="4962380"/>
            <a:ext cx="56411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Thank you for your attention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7" name="Picture 18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9113" y="852777"/>
            <a:ext cx="733349" cy="73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28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1" y="53975"/>
            <a:ext cx="61421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RF systems status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2796" y="1439183"/>
            <a:ext cx="7468265" cy="46674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700" b="1" kern="0" dirty="0" smtClean="0"/>
              <a:t>RF systems </a:t>
            </a:r>
          </a:p>
          <a:p>
            <a:pPr marL="0" indent="0">
              <a:buNone/>
            </a:pPr>
            <a:r>
              <a:rPr lang="en-US" sz="1300" b="1" kern="0" dirty="0" smtClean="0"/>
              <a:t>LLRF</a:t>
            </a:r>
            <a:endParaRPr lang="en-GB" sz="1300" b="1" kern="0" dirty="0"/>
          </a:p>
          <a:p>
            <a:pPr>
              <a:buFontTx/>
              <a:buChar char="-"/>
            </a:pPr>
            <a:r>
              <a:rPr lang="en-GB" sz="1300" dirty="0" smtClean="0">
                <a:cs typeface="Arial" panose="020B0604020202020204" pitchFamily="34" charset="0"/>
              </a:rPr>
              <a:t>10 </a:t>
            </a:r>
            <a:r>
              <a:rPr lang="en-GB" sz="1300" dirty="0">
                <a:cs typeface="Arial" panose="020B0604020202020204" pitchFamily="34" charset="0"/>
              </a:rPr>
              <a:t>LLRF </a:t>
            </a:r>
            <a:r>
              <a:rPr lang="en-GB" sz="1300" dirty="0" smtClean="0">
                <a:cs typeface="Arial" panose="020B0604020202020204" pitchFamily="34" charset="0"/>
              </a:rPr>
              <a:t>controller cards </a:t>
            </a:r>
            <a:r>
              <a:rPr lang="en-GB" sz="1300" dirty="0">
                <a:cs typeface="Arial" panose="020B0604020202020204" pitchFamily="34" charset="0"/>
              </a:rPr>
              <a:t>produced and </a:t>
            </a:r>
            <a:r>
              <a:rPr lang="en-GB" sz="1300" dirty="0" smtClean="0">
                <a:cs typeface="Arial" panose="020B0604020202020204" pitchFamily="34" charset="0"/>
              </a:rPr>
              <a:t>tested (April </a:t>
            </a:r>
            <a:r>
              <a:rPr lang="fr-FR" sz="1300" dirty="0" smtClean="0">
                <a:cs typeface="Arial" panose="020B0604020202020204" pitchFamily="34" charset="0"/>
              </a:rPr>
              <a:t>’</a:t>
            </a:r>
            <a:r>
              <a:rPr lang="en-GB" sz="1300" dirty="0" smtClean="0">
                <a:cs typeface="Arial" panose="020B0604020202020204" pitchFamily="34" charset="0"/>
              </a:rPr>
              <a:t>14)</a:t>
            </a:r>
            <a:endParaRPr lang="en-GB" sz="13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300" dirty="0" smtClean="0">
                <a:cs typeface="Arial" panose="020B0604020202020204" pitchFamily="34" charset="0"/>
              </a:rPr>
              <a:t>-      Procurement for </a:t>
            </a:r>
            <a:r>
              <a:rPr lang="en-GB" sz="1300" dirty="0">
                <a:cs typeface="Arial" panose="020B0604020202020204" pitchFamily="34" charset="0"/>
              </a:rPr>
              <a:t>another </a:t>
            </a:r>
            <a:r>
              <a:rPr lang="en-GB" sz="1300" dirty="0" smtClean="0">
                <a:cs typeface="Arial" panose="020B0604020202020204" pitchFamily="34" charset="0"/>
              </a:rPr>
              <a:t>15 </a:t>
            </a:r>
            <a:r>
              <a:rPr lang="en-GB" sz="1300" dirty="0">
                <a:cs typeface="Arial" panose="020B0604020202020204" pitchFamily="34" charset="0"/>
              </a:rPr>
              <a:t>launched</a:t>
            </a:r>
          </a:p>
          <a:p>
            <a:pPr>
              <a:buFontTx/>
              <a:buChar char="-"/>
            </a:pPr>
            <a:r>
              <a:rPr lang="en-GB" sz="1300" dirty="0" smtClean="0">
                <a:cs typeface="Arial" panose="020B0604020202020204" pitchFamily="34" charset="0"/>
              </a:rPr>
              <a:t>Shielded </a:t>
            </a:r>
            <a:r>
              <a:rPr lang="en-GB" sz="1300" dirty="0">
                <a:cs typeface="Arial" panose="020B0604020202020204" pitchFamily="34" charset="0"/>
              </a:rPr>
              <a:t>racks </a:t>
            </a:r>
            <a:r>
              <a:rPr lang="en-GB" sz="1300" dirty="0" smtClean="0">
                <a:cs typeface="Arial" panose="020B0604020202020204" pitchFamily="34" charset="0"/>
              </a:rPr>
              <a:t>installed in bldg</a:t>
            </a:r>
            <a:r>
              <a:rPr lang="en-GB" sz="1300" dirty="0">
                <a:cs typeface="Arial" panose="020B0604020202020204" pitchFamily="34" charset="0"/>
              </a:rPr>
              <a:t>. </a:t>
            </a:r>
            <a:r>
              <a:rPr lang="en-GB" sz="1300" dirty="0" smtClean="0">
                <a:cs typeface="Arial" panose="020B0604020202020204" pitchFamily="34" charset="0"/>
              </a:rPr>
              <a:t>199 (summer ‘14)</a:t>
            </a:r>
          </a:p>
          <a:p>
            <a:pPr>
              <a:buFontTx/>
              <a:buChar char="-"/>
            </a:pPr>
            <a:r>
              <a:rPr lang="en-GB" sz="1300" dirty="0" smtClean="0">
                <a:cs typeface="Arial" panose="020B0604020202020204" pitchFamily="34" charset="0"/>
              </a:rPr>
              <a:t>RF </a:t>
            </a:r>
            <a:r>
              <a:rPr lang="en-GB" sz="1300" dirty="0">
                <a:cs typeface="Arial" panose="020B0604020202020204" pitchFamily="34" charset="0"/>
              </a:rPr>
              <a:t>cables, connectors, directional couplers purchased and </a:t>
            </a:r>
            <a:r>
              <a:rPr lang="en-GB" sz="1300" dirty="0" smtClean="0">
                <a:cs typeface="Arial" panose="020B0604020202020204" pitchFamily="34" charset="0"/>
              </a:rPr>
              <a:t>delivered</a:t>
            </a:r>
          </a:p>
          <a:p>
            <a:pPr>
              <a:buFontTx/>
              <a:buChar char="-"/>
            </a:pPr>
            <a:r>
              <a:rPr lang="en-GB" sz="1300" dirty="0" smtClean="0">
                <a:cs typeface="Arial" panose="020B0604020202020204" pitchFamily="34" charset="0"/>
              </a:rPr>
              <a:t>Coaxial cable installation campaign start mid September ‘14</a:t>
            </a:r>
          </a:p>
          <a:p>
            <a:pPr marL="0" indent="0">
              <a:buNone/>
            </a:pPr>
            <a:r>
              <a:rPr lang="en-US" sz="1300" b="1" dirty="0" smtClean="0">
                <a:cs typeface="Arial" panose="020B0604020202020204" pitchFamily="34" charset="0"/>
              </a:rPr>
              <a:t>Slow Control &amp; RF interlocks</a:t>
            </a:r>
            <a:endParaRPr lang="en-GB" sz="1300" b="1" dirty="0"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GB" sz="1300" kern="0" dirty="0" smtClean="0"/>
              <a:t>Assembly &amp; test of controls for 5 cavities in SM18 ready by Oct ‘14</a:t>
            </a:r>
          </a:p>
          <a:p>
            <a:pPr>
              <a:buFontTx/>
              <a:buChar char="-"/>
            </a:pPr>
            <a:r>
              <a:rPr lang="en-US" sz="1300" kern="0" dirty="0" smtClean="0"/>
              <a:t>Assembly &amp; test of controls for 2 </a:t>
            </a:r>
            <a:r>
              <a:rPr lang="en-US" sz="1300" kern="0" dirty="0" err="1" smtClean="0"/>
              <a:t>Cryo</a:t>
            </a:r>
            <a:r>
              <a:rPr lang="en-US" sz="1300" kern="0" dirty="0" smtClean="0"/>
              <a:t> Modules ready by Dec ’14</a:t>
            </a:r>
          </a:p>
          <a:p>
            <a:pPr marL="0" indent="0">
              <a:buNone/>
            </a:pPr>
            <a:r>
              <a:rPr lang="en-GB" sz="1300" b="1" dirty="0" smtClean="0"/>
              <a:t>Air </a:t>
            </a:r>
            <a:r>
              <a:rPr lang="en-GB" sz="1300" b="1" dirty="0"/>
              <a:t>cooled Amplifiers </a:t>
            </a:r>
            <a:r>
              <a:rPr lang="en-GB" sz="1300" dirty="0"/>
              <a:t>(for SM18 </a:t>
            </a:r>
            <a:r>
              <a:rPr lang="en-GB" sz="1300" dirty="0" smtClean="0"/>
              <a:t>bunker)</a:t>
            </a:r>
          </a:p>
          <a:p>
            <a:pPr>
              <a:buFontTx/>
              <a:buChar char="-"/>
            </a:pPr>
            <a:r>
              <a:rPr lang="en-GB" sz="1300" dirty="0" smtClean="0"/>
              <a:t>All </a:t>
            </a:r>
            <a:r>
              <a:rPr lang="en-GB" sz="1300" dirty="0"/>
              <a:t>6 </a:t>
            </a:r>
            <a:r>
              <a:rPr lang="en-GB" sz="1300" dirty="0" smtClean="0"/>
              <a:t>delivered</a:t>
            </a:r>
            <a:endParaRPr lang="en-GB" sz="1300" dirty="0"/>
          </a:p>
          <a:p>
            <a:pPr marL="0" indent="0">
              <a:buNone/>
            </a:pPr>
            <a:r>
              <a:rPr lang="en-GB" sz="1300" b="1" dirty="0"/>
              <a:t>Water cooled Amplifiers </a:t>
            </a:r>
            <a:r>
              <a:rPr lang="en-GB" sz="1300" dirty="0"/>
              <a:t>(for SC </a:t>
            </a:r>
            <a:r>
              <a:rPr lang="en-GB" sz="1300" dirty="0" err="1" smtClean="0"/>
              <a:t>linac</a:t>
            </a:r>
            <a:r>
              <a:rPr lang="en-GB" sz="1300" dirty="0" smtClean="0"/>
              <a:t>)</a:t>
            </a:r>
          </a:p>
          <a:p>
            <a:pPr>
              <a:buFontTx/>
              <a:buChar char="-"/>
            </a:pPr>
            <a:r>
              <a:rPr lang="en-GB" sz="1300" dirty="0" smtClean="0"/>
              <a:t>First </a:t>
            </a:r>
            <a:r>
              <a:rPr lang="en-GB" sz="1300" dirty="0"/>
              <a:t>pre series by end March to be qualified at </a:t>
            </a:r>
            <a:r>
              <a:rPr lang="en-GB" sz="1300" dirty="0" smtClean="0"/>
              <a:t>CERN.</a:t>
            </a:r>
          </a:p>
          <a:p>
            <a:pPr>
              <a:buFontTx/>
              <a:buChar char="-"/>
            </a:pPr>
            <a:r>
              <a:rPr lang="en-GB" sz="1300" dirty="0" smtClean="0"/>
              <a:t>Delivery </a:t>
            </a:r>
            <a:r>
              <a:rPr lang="en-GB" sz="1300" dirty="0"/>
              <a:t>of the </a:t>
            </a:r>
            <a:r>
              <a:rPr lang="en-GB" sz="1300" dirty="0" smtClean="0"/>
              <a:t>12 </a:t>
            </a:r>
            <a:r>
              <a:rPr lang="en-GB" sz="1300" dirty="0"/>
              <a:t>remaining by </a:t>
            </a:r>
            <a:r>
              <a:rPr lang="en-GB" sz="1300" dirty="0" smtClean="0"/>
              <a:t>Sept‘14</a:t>
            </a:r>
            <a:endParaRPr lang="en-GB" sz="1300" kern="0" dirty="0"/>
          </a:p>
          <a:p>
            <a:pPr marL="0" indent="0">
              <a:buNone/>
            </a:pPr>
            <a:r>
              <a:rPr lang="en-US" sz="1300" b="1" kern="0" dirty="0" smtClean="0"/>
              <a:t>RF Installed</a:t>
            </a:r>
            <a:r>
              <a:rPr lang="en-US" sz="1300" kern="0" dirty="0" smtClean="0"/>
              <a:t> and tested by Spring ’15</a:t>
            </a:r>
            <a:endParaRPr lang="en-GB" sz="1300" kern="0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849" y="2146852"/>
            <a:ext cx="1933142" cy="281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64849" y="4985466"/>
            <a:ext cx="1773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LLRF test stand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593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60276" y="53975"/>
            <a:ext cx="5879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vacuum status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17449" y="1051571"/>
            <a:ext cx="5991302" cy="229593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700" b="1" kern="0" dirty="0" smtClean="0"/>
              <a:t>Vacuum</a:t>
            </a:r>
            <a:endParaRPr lang="en-GB" sz="1700" b="1" kern="0" dirty="0" smtClean="0"/>
          </a:p>
          <a:p>
            <a:pPr marL="0" indent="0">
              <a:buFontTx/>
              <a:buNone/>
            </a:pPr>
            <a:r>
              <a:rPr lang="en-GB" sz="1300" b="1" kern="0" dirty="0" smtClean="0"/>
              <a:t>Vacuum chambers </a:t>
            </a:r>
            <a:r>
              <a:rPr lang="en-GB" sz="1300" kern="0" dirty="0" smtClean="0"/>
              <a:t>Dipoles and circular chambers</a:t>
            </a:r>
          </a:p>
          <a:p>
            <a:pPr>
              <a:buFontTx/>
              <a:buChar char="-"/>
            </a:pPr>
            <a:r>
              <a:rPr lang="en-GB" sz="1300" kern="0" dirty="0" smtClean="0"/>
              <a:t>Design </a:t>
            </a:r>
            <a:r>
              <a:rPr lang="en-GB" sz="1300" kern="0" dirty="0" smtClean="0">
                <a:solidFill>
                  <a:srgbClr val="0070C0"/>
                </a:solidFill>
              </a:rPr>
              <a:t>finished</a:t>
            </a:r>
          </a:p>
          <a:p>
            <a:pPr>
              <a:buFontTx/>
              <a:buChar char="-"/>
            </a:pPr>
            <a:r>
              <a:rPr lang="en-GB" sz="1300" kern="0" dirty="0" smtClean="0"/>
              <a:t>Production </a:t>
            </a:r>
            <a:r>
              <a:rPr lang="en-GB" sz="1300" kern="0" dirty="0" smtClean="0">
                <a:solidFill>
                  <a:srgbClr val="0070C0"/>
                </a:solidFill>
              </a:rPr>
              <a:t>started for bending, order placed week 38 for all others</a:t>
            </a:r>
          </a:p>
          <a:p>
            <a:pPr>
              <a:buFontTx/>
              <a:buChar char="-"/>
            </a:pPr>
            <a:r>
              <a:rPr lang="en-GB" sz="1300" kern="0" dirty="0" smtClean="0"/>
              <a:t>Delivery as of </a:t>
            </a:r>
            <a:r>
              <a:rPr lang="en-GB" sz="1300" kern="0" dirty="0" smtClean="0">
                <a:solidFill>
                  <a:srgbClr val="0070C0"/>
                </a:solidFill>
              </a:rPr>
              <a:t>Oct</a:t>
            </a:r>
            <a:r>
              <a:rPr lang="en-GB" sz="1300" kern="0" dirty="0" smtClean="0"/>
              <a:t> (</a:t>
            </a:r>
            <a:r>
              <a:rPr lang="en-GB" sz="1300" kern="0" dirty="0" smtClean="0">
                <a:solidFill>
                  <a:srgbClr val="0070C0"/>
                </a:solidFill>
              </a:rPr>
              <a:t>Nov</a:t>
            </a:r>
            <a:r>
              <a:rPr lang="en-GB" sz="1300" kern="0" dirty="0" smtClean="0"/>
              <a:t> for the dipoles)</a:t>
            </a:r>
          </a:p>
          <a:p>
            <a:pPr marL="0" indent="0">
              <a:buFontTx/>
              <a:buNone/>
            </a:pPr>
            <a:r>
              <a:rPr lang="en-GB" sz="1300" b="1" kern="0" dirty="0" smtClean="0"/>
              <a:t>Vacuum components </a:t>
            </a:r>
          </a:p>
          <a:p>
            <a:pPr>
              <a:buFontTx/>
              <a:buChar char="-"/>
            </a:pPr>
            <a:r>
              <a:rPr lang="en-GB" sz="1300" kern="0" dirty="0" smtClean="0"/>
              <a:t>Standard CERN components (CERN contracts)</a:t>
            </a:r>
          </a:p>
          <a:p>
            <a:pPr>
              <a:buFontTx/>
              <a:buChar char="-"/>
            </a:pPr>
            <a:r>
              <a:rPr lang="en-GB" sz="1300" kern="0" dirty="0" smtClean="0"/>
              <a:t>Delivery </a:t>
            </a:r>
            <a:r>
              <a:rPr lang="en-GB" sz="1300" kern="0" dirty="0" smtClean="0">
                <a:solidFill>
                  <a:srgbClr val="0070C0"/>
                </a:solidFill>
              </a:rPr>
              <a:t>completed</a:t>
            </a:r>
          </a:p>
          <a:p>
            <a:pPr marL="0" indent="0">
              <a:buFontTx/>
              <a:buNone/>
            </a:pPr>
            <a:r>
              <a:rPr lang="en-GB" sz="1300" b="1" kern="0" dirty="0" smtClean="0"/>
              <a:t>Installation</a:t>
            </a:r>
            <a:r>
              <a:rPr lang="en-GB" sz="1300" kern="0" dirty="0" smtClean="0"/>
              <a:t> </a:t>
            </a:r>
            <a:r>
              <a:rPr lang="en-GB" sz="1300" kern="0" dirty="0" smtClean="0">
                <a:solidFill>
                  <a:srgbClr val="0070C0"/>
                </a:solidFill>
              </a:rPr>
              <a:t>Nov</a:t>
            </a:r>
            <a:r>
              <a:rPr lang="en-GB" sz="1300" kern="0" dirty="0" smtClean="0"/>
              <a:t> ‘14 - Jan ‘15</a:t>
            </a:r>
            <a:endParaRPr lang="en-GB" sz="1300" kern="0" dirty="0"/>
          </a:p>
        </p:txBody>
      </p:sp>
    </p:spTree>
    <p:extLst>
      <p:ext uri="{BB962C8B-B14F-4D97-AF65-F5344CB8AC3E}">
        <p14:creationId xmlns:p14="http://schemas.microsoft.com/office/powerpoint/2010/main" val="34464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880" y="1097187"/>
            <a:ext cx="8452237" cy="2552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700" b="1" dirty="0" smtClean="0"/>
              <a:t>Power convertors</a:t>
            </a:r>
          </a:p>
          <a:p>
            <a:pPr marL="0" indent="0">
              <a:buNone/>
            </a:pPr>
            <a:r>
              <a:rPr lang="en-GB" sz="1300" b="1" dirty="0" smtClean="0"/>
              <a:t>Dipoles</a:t>
            </a:r>
            <a:r>
              <a:rPr lang="en-GB" sz="1300" dirty="0" smtClean="0"/>
              <a:t> – </a:t>
            </a:r>
            <a:r>
              <a:rPr lang="en-GB" sz="1300" dirty="0" smtClean="0">
                <a:solidFill>
                  <a:srgbClr val="FF0000"/>
                </a:solidFill>
              </a:rPr>
              <a:t>COMET_2p </a:t>
            </a:r>
            <a:r>
              <a:rPr lang="en-GB" sz="1300" dirty="0" smtClean="0"/>
              <a:t>(a.k.a. S500) - CERN </a:t>
            </a:r>
            <a:r>
              <a:rPr lang="en-GB" sz="1300" dirty="0"/>
              <a:t>design and </a:t>
            </a:r>
            <a:r>
              <a:rPr lang="en-GB" sz="1300" u="sng" dirty="0" smtClean="0"/>
              <a:t>manufacturing</a:t>
            </a:r>
            <a:r>
              <a:rPr lang="en-GB" sz="1300" dirty="0" smtClean="0"/>
              <a:t> </a:t>
            </a:r>
            <a:r>
              <a:rPr lang="en-GB" sz="1300" u="sng" dirty="0" smtClean="0">
                <a:solidFill>
                  <a:srgbClr val="FF0000"/>
                </a:solidFill>
              </a:rPr>
              <a:t>(partial)</a:t>
            </a:r>
            <a:endParaRPr lang="en-GB" sz="1300" u="sng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n-US" sz="1300" dirty="0" smtClean="0"/>
              <a:t>2 units installed by </a:t>
            </a:r>
            <a:r>
              <a:rPr lang="en-US" sz="1300" dirty="0" smtClean="0">
                <a:solidFill>
                  <a:srgbClr val="FF0000"/>
                </a:solidFill>
              </a:rPr>
              <a:t>(mid)</a:t>
            </a:r>
            <a:r>
              <a:rPr lang="en-US" sz="1300" dirty="0" smtClean="0"/>
              <a:t> Nov ’14 (CERN assembly)</a:t>
            </a:r>
            <a:endParaRPr lang="en-GB" sz="1300" dirty="0"/>
          </a:p>
          <a:p>
            <a:pPr>
              <a:buFontTx/>
              <a:buChar char="-"/>
            </a:pPr>
            <a:r>
              <a:rPr lang="en-US" sz="1300" dirty="0" smtClean="0"/>
              <a:t>Remaining </a:t>
            </a:r>
            <a:r>
              <a:rPr lang="en-US" sz="1300" dirty="0" smtClean="0">
                <a:solidFill>
                  <a:srgbClr val="FC1A02"/>
                </a:solidFill>
              </a:rPr>
              <a:t>5</a:t>
            </a:r>
            <a:r>
              <a:rPr lang="en-US" sz="1300" dirty="0" smtClean="0"/>
              <a:t> units </a:t>
            </a:r>
            <a:r>
              <a:rPr lang="en-US" sz="1300" dirty="0" smtClean="0">
                <a:solidFill>
                  <a:srgbClr val="FC1A02"/>
                </a:solidFill>
              </a:rPr>
              <a:t>produced first quarter 2015 (outsource schedule to be finalized)</a:t>
            </a:r>
            <a:endParaRPr lang="en-US" sz="1300" dirty="0" smtClean="0"/>
          </a:p>
          <a:p>
            <a:pPr>
              <a:buFontTx/>
              <a:buChar char="-"/>
            </a:pPr>
            <a:r>
              <a:rPr lang="en-US" sz="1300" dirty="0" smtClean="0">
                <a:solidFill>
                  <a:srgbClr val="FC1A02"/>
                </a:solidFill>
              </a:rPr>
              <a:t>first 2 units (outsourced)</a:t>
            </a:r>
            <a:r>
              <a:rPr lang="en-US" sz="1300" dirty="0" smtClean="0"/>
              <a:t> installed by mid-</a:t>
            </a:r>
            <a:r>
              <a:rPr lang="en-US" sz="1300" dirty="0" smtClean="0">
                <a:solidFill>
                  <a:srgbClr val="FC1A02"/>
                </a:solidFill>
              </a:rPr>
              <a:t>Feb</a:t>
            </a:r>
            <a:r>
              <a:rPr lang="en-US" sz="1300" dirty="0" smtClean="0"/>
              <a:t> ’15 </a:t>
            </a:r>
            <a:r>
              <a:rPr lang="en-US" sz="1300" dirty="0" smtClean="0">
                <a:solidFill>
                  <a:srgbClr val="FF0000"/>
                </a:solidFill>
              </a:rPr>
              <a:t>(estimated)</a:t>
            </a:r>
            <a:endParaRPr lang="en-GB" sz="1300" dirty="0" smtClean="0">
              <a:solidFill>
                <a:srgbClr val="FC1A02"/>
              </a:solidFill>
            </a:endParaRPr>
          </a:p>
          <a:p>
            <a:pPr marL="0" indent="0">
              <a:buNone/>
            </a:pPr>
            <a:r>
              <a:rPr lang="en-GB" sz="1300" b="1" dirty="0" smtClean="0"/>
              <a:t>Quadrupoles</a:t>
            </a:r>
            <a:r>
              <a:rPr lang="en-GB" sz="1300" dirty="0" smtClean="0"/>
              <a:t> – COBALT</a:t>
            </a:r>
          </a:p>
          <a:p>
            <a:pPr>
              <a:buFontTx/>
              <a:buChar char="-"/>
            </a:pPr>
            <a:r>
              <a:rPr lang="en-GB" sz="1300" dirty="0" smtClean="0">
                <a:solidFill>
                  <a:srgbClr val="FC1A02"/>
                </a:solidFill>
              </a:rPr>
              <a:t>3</a:t>
            </a:r>
            <a:r>
              <a:rPr lang="en-GB" sz="1300" dirty="0" smtClean="0"/>
              <a:t> units available by mid-Oct &amp; installed by Nov ’14</a:t>
            </a:r>
            <a:endParaRPr lang="en-GB" sz="1300" dirty="0"/>
          </a:p>
          <a:p>
            <a:pPr>
              <a:buFontTx/>
              <a:buChar char="-"/>
            </a:pPr>
            <a:r>
              <a:rPr lang="en-GB" sz="1300" dirty="0" smtClean="0"/>
              <a:t>21 series installed Jan ‘15 and 20 series March ‘15 (production rescheduled)</a:t>
            </a:r>
          </a:p>
          <a:p>
            <a:pPr marL="457200" lvl="1" indent="0">
              <a:buNone/>
            </a:pPr>
            <a:r>
              <a:rPr lang="en-GB" sz="1300" b="1" dirty="0" smtClean="0"/>
              <a:t>Hardware tests can be performed with the </a:t>
            </a:r>
            <a:r>
              <a:rPr lang="en-GB" sz="1300" b="1" dirty="0" smtClean="0">
                <a:solidFill>
                  <a:srgbClr val="FC1A02"/>
                </a:solidFill>
              </a:rPr>
              <a:t>3</a:t>
            </a:r>
            <a:r>
              <a:rPr lang="en-GB" sz="1300" b="1" dirty="0" smtClean="0"/>
              <a:t> available units </a:t>
            </a:r>
          </a:p>
          <a:p>
            <a:pPr marL="0" indent="0">
              <a:buNone/>
            </a:pPr>
            <a:r>
              <a:rPr lang="en-GB" sz="1300" b="1" dirty="0" smtClean="0"/>
              <a:t>Correctors</a:t>
            </a:r>
            <a:r>
              <a:rPr lang="en-GB" sz="1300" dirty="0" smtClean="0"/>
              <a:t> – CANCUN 50</a:t>
            </a:r>
            <a:endParaRPr lang="en-GB" sz="1300" dirty="0"/>
          </a:p>
          <a:p>
            <a:pPr>
              <a:buFontTx/>
              <a:buChar char="-"/>
            </a:pPr>
            <a:r>
              <a:rPr lang="en-GB" sz="1300" dirty="0" smtClean="0"/>
              <a:t>Full delivery of 34 units by (end) </a:t>
            </a:r>
            <a:r>
              <a:rPr lang="en-GB" sz="1300" dirty="0" smtClean="0">
                <a:solidFill>
                  <a:srgbClr val="FC1A02"/>
                </a:solidFill>
              </a:rPr>
              <a:t>October</a:t>
            </a:r>
            <a:r>
              <a:rPr lang="en-GB" sz="1300" dirty="0" smtClean="0"/>
              <a:t> ‘14 (need only 22 units for phase1)</a:t>
            </a:r>
          </a:p>
          <a:p>
            <a:pPr>
              <a:buFontTx/>
              <a:buChar char="-"/>
            </a:pPr>
            <a:r>
              <a:rPr lang="en-GB" sz="1300" dirty="0" smtClean="0"/>
              <a:t>Installation </a:t>
            </a:r>
            <a:r>
              <a:rPr lang="en-GB" sz="1300" dirty="0" smtClean="0">
                <a:solidFill>
                  <a:srgbClr val="FC1A02"/>
                </a:solidFill>
              </a:rPr>
              <a:t>first half finished by (end) October ’14 </a:t>
            </a:r>
            <a:r>
              <a:rPr lang="en-GB" sz="1300" u="sng" dirty="0" smtClean="0">
                <a:solidFill>
                  <a:srgbClr val="FC1A02"/>
                </a:solidFill>
              </a:rPr>
              <a:t>(hardware tests of all circuits can be performed with it)</a:t>
            </a:r>
            <a:r>
              <a:rPr lang="en-GB" sz="1300" dirty="0" smtClean="0">
                <a:solidFill>
                  <a:srgbClr val="FC1A02"/>
                </a:solidFill>
              </a:rPr>
              <a:t> </a:t>
            </a:r>
            <a:endParaRPr lang="en-GB" sz="1300" dirty="0" smtClean="0"/>
          </a:p>
          <a:p>
            <a:pPr>
              <a:buFontTx/>
              <a:buChar char="-"/>
            </a:pPr>
            <a:r>
              <a:rPr lang="en-GB" sz="1300" dirty="0" smtClean="0">
                <a:solidFill>
                  <a:srgbClr val="FC1A02"/>
                </a:solidFill>
              </a:rPr>
              <a:t>Second half</a:t>
            </a:r>
            <a:r>
              <a:rPr lang="en-GB" sz="1300" dirty="0" smtClean="0"/>
              <a:t> finished </a:t>
            </a:r>
            <a:r>
              <a:rPr lang="en-GB" sz="1300" dirty="0" smtClean="0">
                <a:solidFill>
                  <a:srgbClr val="FC1A02"/>
                </a:solidFill>
              </a:rPr>
              <a:t>(end) </a:t>
            </a:r>
            <a:r>
              <a:rPr lang="en-GB" sz="1300" dirty="0" smtClean="0"/>
              <a:t>Nov ’14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293" y="808284"/>
            <a:ext cx="2034979" cy="2860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04612" y="53975"/>
            <a:ext cx="61421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EPC </a:t>
            </a:r>
            <a:r>
              <a:rPr lang="de-DE" sz="3600" b="1" dirty="0" smtClean="0">
                <a:solidFill>
                  <a:srgbClr val="0D3A7E"/>
                </a:solidFill>
              </a:rPr>
              <a:t>status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73293" y="3650948"/>
            <a:ext cx="1773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S500 power convertor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406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471" y="861392"/>
            <a:ext cx="6324600" cy="37344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700" b="1" dirty="0" smtClean="0"/>
              <a:t>Magnets</a:t>
            </a:r>
            <a:endParaRPr lang="en-GB" sz="1700" b="1" dirty="0" smtClean="0"/>
          </a:p>
          <a:p>
            <a:pPr marL="0" indent="0">
              <a:buNone/>
            </a:pPr>
            <a:r>
              <a:rPr lang="en-GB" sz="1300" dirty="0" smtClean="0"/>
              <a:t>All </a:t>
            </a:r>
            <a:r>
              <a:rPr lang="en-GB" sz="1300" dirty="0"/>
              <a:t>contracts placed; magnet manufacturing budget within estimates</a:t>
            </a:r>
          </a:p>
          <a:p>
            <a:pPr marL="0" indent="0">
              <a:buNone/>
            </a:pPr>
            <a:r>
              <a:rPr lang="en-GB" sz="1300" b="1" dirty="0" smtClean="0"/>
              <a:t>Production</a:t>
            </a:r>
            <a:endParaRPr lang="en-GB" sz="1300" b="1" dirty="0"/>
          </a:p>
          <a:p>
            <a:pPr>
              <a:buFontTx/>
              <a:buChar char="-"/>
            </a:pPr>
            <a:r>
              <a:rPr lang="en-GB" sz="1300" i="1" u="sng" dirty="0" smtClean="0"/>
              <a:t>Dipoles</a:t>
            </a:r>
            <a:r>
              <a:rPr lang="en-GB" sz="1300" dirty="0" smtClean="0"/>
              <a:t>: </a:t>
            </a:r>
            <a:r>
              <a:rPr lang="en-US" sz="1300" dirty="0" smtClean="0">
                <a:ea typeface="ヒラギノ角ゴ ProN W3" charset="0"/>
                <a:cs typeface="Calibri" charset="0"/>
                <a:sym typeface="Calibri" charset="0"/>
              </a:rPr>
              <a:t>1 pre-series mid-September 2014,  </a:t>
            </a:r>
            <a:r>
              <a:rPr lang="en-US" sz="1300" dirty="0" smtClean="0">
                <a:ea typeface="ヒラギノ角ゴ ProN W3" charset="0"/>
                <a:sym typeface="Calibri" charset="0"/>
              </a:rPr>
              <a:t>3 series expected until </a:t>
            </a:r>
            <a:r>
              <a:rPr lang="en-US" sz="1300" dirty="0">
                <a:ea typeface="ヒラギノ角ゴ ProN W3" charset="0"/>
                <a:sym typeface="Calibri" charset="0"/>
              </a:rPr>
              <a:t>D</a:t>
            </a:r>
            <a:r>
              <a:rPr lang="en-US" sz="1300" dirty="0" smtClean="0">
                <a:ea typeface="ヒラギノ角ゴ ProN W3" charset="0"/>
                <a:sym typeface="Calibri" charset="0"/>
              </a:rPr>
              <a:t>ecember 2014 (magnets for XT00-XT01 delivered by November 2014)</a:t>
            </a:r>
            <a:endParaRPr lang="en-GB" sz="1300" dirty="0">
              <a:sym typeface="Calibri" charset="0"/>
            </a:endParaRPr>
          </a:p>
          <a:p>
            <a:pPr>
              <a:buFontTx/>
              <a:buChar char="-"/>
            </a:pPr>
            <a:r>
              <a:rPr lang="en-GB" sz="1300" i="1" u="sng" dirty="0" err="1" smtClean="0"/>
              <a:t>Quadrupoles</a:t>
            </a:r>
            <a:r>
              <a:rPr lang="en-GB" sz="1300" dirty="0" smtClean="0"/>
              <a:t>: </a:t>
            </a:r>
            <a:r>
              <a:rPr lang="en-US" sz="1300" dirty="0">
                <a:sym typeface="Calibri" charset="0"/>
              </a:rPr>
              <a:t>1</a:t>
            </a:r>
            <a:r>
              <a:rPr lang="en-US" sz="1300" dirty="0" smtClean="0">
                <a:ea typeface="ヒラギノ角ゴ ProN W3" charset="0"/>
                <a:cs typeface="Calibri" charset="0"/>
                <a:sym typeface="Calibri" charset="0"/>
              </a:rPr>
              <a:t> pre-series delivered June 2014,  2 series delivered July 2014, 21 series expected until February 2014 (</a:t>
            </a:r>
            <a:r>
              <a:rPr lang="en-US" sz="1300" dirty="0" smtClean="0">
                <a:ea typeface="ヒラギノ角ゴ ProN W3" charset="0"/>
                <a:sym typeface="Calibri" charset="0"/>
              </a:rPr>
              <a:t>magnets </a:t>
            </a:r>
            <a:r>
              <a:rPr lang="en-US" sz="1300" dirty="0">
                <a:ea typeface="ヒラギノ角ゴ ProN W3" charset="0"/>
                <a:sym typeface="Calibri" charset="0"/>
              </a:rPr>
              <a:t>for XT00-XT01 delivered by </a:t>
            </a:r>
            <a:r>
              <a:rPr lang="en-US" sz="1300" dirty="0" smtClean="0">
                <a:ea typeface="ヒラギノ角ゴ ProN W3" charset="0"/>
                <a:sym typeface="Calibri" charset="0"/>
              </a:rPr>
              <a:t>December </a:t>
            </a:r>
            <a:r>
              <a:rPr lang="en-US" sz="1300" dirty="0">
                <a:ea typeface="ヒラギノ角ゴ ProN W3" charset="0"/>
                <a:sym typeface="Calibri" charset="0"/>
              </a:rPr>
              <a:t>2014)</a:t>
            </a:r>
            <a:endParaRPr lang="en-GB" sz="1300" dirty="0">
              <a:sym typeface="Calibri" charset="0"/>
            </a:endParaRPr>
          </a:p>
          <a:p>
            <a:pPr>
              <a:buFontTx/>
              <a:buChar char="-"/>
            </a:pPr>
            <a:r>
              <a:rPr lang="en-GB" sz="1300" i="1" u="sng" dirty="0" smtClean="0"/>
              <a:t>Correctors</a:t>
            </a:r>
            <a:r>
              <a:rPr lang="en-GB" sz="1300" dirty="0" smtClean="0"/>
              <a:t>:  </a:t>
            </a:r>
            <a:r>
              <a:rPr lang="en-US" sz="1300" dirty="0">
                <a:sym typeface="Calibri" charset="0"/>
              </a:rPr>
              <a:t>1</a:t>
            </a:r>
            <a:r>
              <a:rPr lang="en-US" sz="1300" dirty="0">
                <a:ea typeface="ヒラギノ角ゴ ProN W3" charset="0"/>
                <a:cs typeface="Calibri" charset="0"/>
                <a:sym typeface="Calibri" charset="0"/>
              </a:rPr>
              <a:t> pre-series delivered June 2014,  2 series delivered </a:t>
            </a:r>
            <a:r>
              <a:rPr lang="en-US" sz="1300" dirty="0" smtClean="0">
                <a:ea typeface="ヒラギノ角ゴ ProN W3" charset="0"/>
                <a:cs typeface="Calibri" charset="0"/>
                <a:sym typeface="Calibri" charset="0"/>
              </a:rPr>
              <a:t>August 2014</a:t>
            </a:r>
            <a:r>
              <a:rPr lang="en-US" sz="1300" dirty="0">
                <a:ea typeface="ヒラギノ角ゴ ProN W3" charset="0"/>
                <a:cs typeface="Calibri" charset="0"/>
                <a:sym typeface="Calibri" charset="0"/>
              </a:rPr>
              <a:t>, </a:t>
            </a:r>
            <a:r>
              <a:rPr lang="en-US" sz="1300" dirty="0" smtClean="0">
                <a:ea typeface="ヒラギノ角ゴ ProN W3" charset="0"/>
                <a:cs typeface="Calibri" charset="0"/>
                <a:sym typeface="Calibri" charset="0"/>
              </a:rPr>
              <a:t>10 </a:t>
            </a:r>
            <a:r>
              <a:rPr lang="en-US" sz="1300" dirty="0">
                <a:ea typeface="ヒラギノ角ゴ ProN W3" charset="0"/>
                <a:cs typeface="Calibri" charset="0"/>
                <a:sym typeface="Calibri" charset="0"/>
              </a:rPr>
              <a:t>series expected until </a:t>
            </a:r>
            <a:r>
              <a:rPr lang="en-US" sz="1300" dirty="0" smtClean="0">
                <a:ea typeface="ヒラギノ角ゴ ProN W3" charset="0"/>
                <a:cs typeface="Calibri" charset="0"/>
                <a:sym typeface="Calibri" charset="0"/>
              </a:rPr>
              <a:t>October 2014 </a:t>
            </a:r>
            <a:r>
              <a:rPr lang="en-US" sz="1300" dirty="0">
                <a:ea typeface="ヒラギノ角ゴ ProN W3" charset="0"/>
                <a:cs typeface="Calibri" charset="0"/>
                <a:sym typeface="Calibri" charset="0"/>
              </a:rPr>
              <a:t>(</a:t>
            </a:r>
            <a:r>
              <a:rPr lang="en-US" sz="1300" dirty="0">
                <a:ea typeface="ヒラギノ角ゴ ProN W3" charset="0"/>
                <a:sym typeface="Calibri" charset="0"/>
              </a:rPr>
              <a:t>magnets for XT00-XT01 delivered by </a:t>
            </a:r>
            <a:r>
              <a:rPr lang="en-US" sz="1300" dirty="0" smtClean="0">
                <a:ea typeface="ヒラギノ角ゴ ProN W3" charset="0"/>
                <a:sym typeface="Calibri" charset="0"/>
              </a:rPr>
              <a:t>September </a:t>
            </a:r>
            <a:r>
              <a:rPr lang="en-US" sz="1300" dirty="0">
                <a:ea typeface="ヒラギノ角ゴ ProN W3" charset="0"/>
                <a:sym typeface="Calibri" charset="0"/>
              </a:rPr>
              <a:t>2014)</a:t>
            </a:r>
            <a:endParaRPr lang="en-GB" sz="1300" dirty="0">
              <a:sym typeface="Calibri" charset="0"/>
            </a:endParaRPr>
          </a:p>
          <a:p>
            <a:pPr marL="0" indent="0">
              <a:buNone/>
            </a:pPr>
            <a:r>
              <a:rPr lang="en-US" sz="1300" b="1" dirty="0" smtClean="0">
                <a:ea typeface="ヒラギノ角ゴ ProN W3" charset="0"/>
                <a:cs typeface="Calibri" charset="0"/>
                <a:sym typeface="Calibri" charset="0"/>
              </a:rPr>
              <a:t>Magnetic measurements</a:t>
            </a:r>
          </a:p>
          <a:p>
            <a:pPr>
              <a:buFontTx/>
              <a:buChar char="-"/>
            </a:pPr>
            <a:r>
              <a:rPr lang="en-US" sz="1300" dirty="0" smtClean="0">
                <a:sym typeface="Wingdings" pitchFamily="2" charset="2"/>
              </a:rPr>
              <a:t>Acceptance </a:t>
            </a:r>
            <a:r>
              <a:rPr lang="en-US" sz="1300" dirty="0">
                <a:sym typeface="Wingdings" pitchFamily="2" charset="2"/>
              </a:rPr>
              <a:t>tests to confirm manufacturing up to </a:t>
            </a:r>
            <a:r>
              <a:rPr lang="en-US" sz="1300" dirty="0" smtClean="0">
                <a:sym typeface="Wingdings" pitchFamily="2" charset="2"/>
              </a:rPr>
              <a:t>specifications</a:t>
            </a:r>
          </a:p>
          <a:p>
            <a:pPr>
              <a:buFontTx/>
              <a:buChar char="-"/>
            </a:pPr>
            <a:r>
              <a:rPr lang="en-US" sz="1300" dirty="0" smtClean="0">
                <a:sym typeface="Wingdings" pitchFamily="2" charset="2"/>
              </a:rPr>
              <a:t>More </a:t>
            </a:r>
            <a:r>
              <a:rPr lang="en-US" sz="1300" dirty="0">
                <a:sym typeface="Wingdings" pitchFamily="2" charset="2"/>
              </a:rPr>
              <a:t>in depth characterization of the field on pre-series magnets for beam </a:t>
            </a:r>
            <a:r>
              <a:rPr lang="en-US" sz="1300" dirty="0" smtClean="0">
                <a:sym typeface="Wingdings" pitchFamily="2" charset="2"/>
              </a:rPr>
              <a:t>optics</a:t>
            </a:r>
            <a:endParaRPr lang="en-US" sz="1300" dirty="0" smtClean="0">
              <a:ea typeface="ヒラギノ角ゴ ProN W3" charset="0"/>
              <a:cs typeface="Calibri" charset="0"/>
              <a:sym typeface="Calibri" charset="0"/>
            </a:endParaRPr>
          </a:p>
          <a:p>
            <a:pPr marL="0" indent="0">
              <a:buNone/>
            </a:pPr>
            <a:r>
              <a:rPr lang="en-US" sz="1300" b="1" dirty="0" smtClean="0">
                <a:sym typeface="Calibri" charset="0"/>
              </a:rPr>
              <a:t>Installation</a:t>
            </a:r>
            <a:r>
              <a:rPr lang="en-US" sz="1300" dirty="0" smtClean="0">
                <a:sym typeface="Calibri" charset="0"/>
              </a:rPr>
              <a:t> </a:t>
            </a:r>
            <a:r>
              <a:rPr lang="en-GB" sz="1300" dirty="0" smtClean="0"/>
              <a:t>Oct ‘14 </a:t>
            </a:r>
            <a:r>
              <a:rPr lang="en-GB" sz="1300" dirty="0"/>
              <a:t>- Jan </a:t>
            </a:r>
            <a:r>
              <a:rPr lang="en-GB" sz="1300" dirty="0" smtClean="0"/>
              <a:t>‘15</a:t>
            </a:r>
            <a:endParaRPr lang="en-GB" sz="1300" dirty="0"/>
          </a:p>
          <a:p>
            <a:pPr marL="0" indent="0">
              <a:buNone/>
            </a:pPr>
            <a:endParaRPr lang="en-GB" sz="13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964" y="795721"/>
            <a:ext cx="1895904" cy="138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jbauche\Desktop\Qua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9" t="4341" r="22920" b="7422"/>
          <a:stretch/>
        </p:blipFill>
        <p:spPr bwMode="auto">
          <a:xfrm>
            <a:off x="7962797" y="2009771"/>
            <a:ext cx="1031928" cy="155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C:\SMARTEAMProd_Tmp\CAT_Temp\HIE ISOLDE H+V corrector water cooled\Assy3d with 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170" y="2574312"/>
            <a:ext cx="860967" cy="93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60276" y="53975"/>
            <a:ext cx="5879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Magnet </a:t>
            </a:r>
            <a:r>
              <a:rPr lang="de-DE" sz="3600" b="1" dirty="0" smtClean="0">
                <a:solidFill>
                  <a:srgbClr val="0D3A7E"/>
                </a:solidFill>
              </a:rPr>
              <a:t>status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701371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763684" y="3421983"/>
            <a:ext cx="1773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corrector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061065" y="3465075"/>
            <a:ext cx="109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q</a:t>
            </a:r>
            <a:r>
              <a:rPr lang="en-US" sz="1200" dirty="0" err="1" smtClean="0"/>
              <a:t>uadrupole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70117" y="2121784"/>
            <a:ext cx="109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HEBT dipole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241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60276" y="53975"/>
            <a:ext cx="63007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instrumentation status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0148" y="993306"/>
            <a:ext cx="4731219" cy="154255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700" b="1" kern="0" dirty="0" smtClean="0"/>
              <a:t>Instrumentation</a:t>
            </a:r>
            <a:endParaRPr lang="en-GB" sz="1700" b="1" kern="0" dirty="0" smtClean="0"/>
          </a:p>
          <a:p>
            <a:pPr marL="0" indent="0">
              <a:buNone/>
            </a:pPr>
            <a:r>
              <a:rPr lang="en-GB" sz="1300" kern="0" dirty="0" smtClean="0"/>
              <a:t>Two types of diag. boxes: Short (SC </a:t>
            </a:r>
            <a:r>
              <a:rPr lang="en-GB" sz="1300" kern="0" dirty="0" err="1"/>
              <a:t>L</a:t>
            </a:r>
            <a:r>
              <a:rPr lang="en-GB" sz="1300" kern="0" dirty="0" err="1" smtClean="0"/>
              <a:t>inac</a:t>
            </a:r>
            <a:r>
              <a:rPr lang="en-GB" sz="1300" kern="0" dirty="0" smtClean="0"/>
              <a:t>) and Long (HEBT)</a:t>
            </a:r>
          </a:p>
          <a:p>
            <a:pPr marL="0" indent="0">
              <a:buNone/>
            </a:pPr>
            <a:r>
              <a:rPr lang="en-GB" sz="1300" b="1" kern="0" dirty="0" smtClean="0"/>
              <a:t>Long boxes for the HEBT</a:t>
            </a:r>
          </a:p>
          <a:p>
            <a:pPr>
              <a:buFontTx/>
              <a:buChar char="-"/>
            </a:pPr>
            <a:r>
              <a:rPr lang="en-GB" sz="1300" kern="0" dirty="0" smtClean="0"/>
              <a:t>To be ready for installation Nov ‘14 (see talk Esteban Cantero)</a:t>
            </a:r>
          </a:p>
          <a:p>
            <a:pPr marL="0" indent="0">
              <a:buNone/>
            </a:pPr>
            <a:r>
              <a:rPr lang="en-GB" sz="1300" b="1" kern="0" dirty="0" smtClean="0"/>
              <a:t>Installation</a:t>
            </a:r>
            <a:r>
              <a:rPr lang="en-GB" sz="1300" kern="0" dirty="0" smtClean="0"/>
              <a:t> Nov – Dec ‘14 (XT01), Dec ‘14 – Feb ‘15 (XT02)</a:t>
            </a:r>
          </a:p>
        </p:txBody>
      </p:sp>
      <p:pic>
        <p:nvPicPr>
          <p:cNvPr id="11" name="Picture 2" descr="\\cern.ch\dfs\Users\e\ecantero\Desktop\Work\Publications_and_Conferences\2014-04-08_HIE_ISOLDE_International_Advisory_Panel\BI_DB_drawing_z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567" y="1460623"/>
            <a:ext cx="1062375" cy="96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367" y="1241846"/>
            <a:ext cx="1334689" cy="127770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56504" y="2397358"/>
            <a:ext cx="2623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HIE (short) diagnostic box</a:t>
            </a:r>
            <a:endParaRPr lang="en-GB" sz="12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96305" y="3260024"/>
            <a:ext cx="6871915" cy="209119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700" b="1" kern="0" dirty="0" smtClean="0"/>
              <a:t>Instrumentation Electronics </a:t>
            </a:r>
          </a:p>
          <a:p>
            <a:pPr marL="0" indent="0">
              <a:buNone/>
            </a:pPr>
            <a:r>
              <a:rPr lang="en-GB" sz="1300" b="1" kern="0" dirty="0" smtClean="0"/>
              <a:t>Diag. box control</a:t>
            </a:r>
          </a:p>
          <a:p>
            <a:pPr>
              <a:buFontTx/>
              <a:buChar char="-"/>
            </a:pPr>
            <a:r>
              <a:rPr lang="en-GB" sz="1300" kern="0" dirty="0" smtClean="0"/>
              <a:t>Received and tested (20 units) by October 14</a:t>
            </a:r>
          </a:p>
          <a:p>
            <a:pPr>
              <a:buFontTx/>
              <a:buChar char="-"/>
            </a:pPr>
            <a:r>
              <a:rPr lang="en-US" sz="1300" kern="0" dirty="0" smtClean="0"/>
              <a:t>Installed by Dec ’14</a:t>
            </a:r>
            <a:endParaRPr lang="en-GB" sz="1300" kern="0" dirty="0"/>
          </a:p>
          <a:p>
            <a:pPr marL="0" indent="0">
              <a:buNone/>
            </a:pPr>
            <a:r>
              <a:rPr lang="en-GB" sz="1300" b="1" kern="0" dirty="0" smtClean="0"/>
              <a:t>Energy and bunch length </a:t>
            </a:r>
            <a:r>
              <a:rPr lang="en-GB" sz="1300" kern="0" dirty="0" smtClean="0"/>
              <a:t>(PIPS detectors)</a:t>
            </a:r>
          </a:p>
          <a:p>
            <a:pPr>
              <a:buFontTx/>
              <a:buChar char="-"/>
            </a:pPr>
            <a:r>
              <a:rPr lang="en-GB" sz="1300" kern="0" dirty="0" smtClean="0"/>
              <a:t>Two </a:t>
            </a:r>
            <a:r>
              <a:rPr lang="en-GB" sz="1300" kern="0" dirty="0"/>
              <a:t>options considered for the </a:t>
            </a:r>
            <a:r>
              <a:rPr lang="en-GB" sz="1300" kern="0" dirty="0" smtClean="0"/>
              <a:t>electronics</a:t>
            </a:r>
          </a:p>
          <a:p>
            <a:pPr>
              <a:buFontTx/>
              <a:buChar char="-"/>
            </a:pPr>
            <a:r>
              <a:rPr lang="en-GB" sz="1300" kern="0" dirty="0" smtClean="0"/>
              <a:t>Not </a:t>
            </a:r>
            <a:r>
              <a:rPr lang="en-GB" sz="1300" kern="0" dirty="0"/>
              <a:t>mandatory for </a:t>
            </a:r>
            <a:r>
              <a:rPr lang="en-GB" sz="1300" kern="0" dirty="0" smtClean="0"/>
              <a:t>operation</a:t>
            </a:r>
          </a:p>
          <a:p>
            <a:pPr marL="0" indent="0">
              <a:buNone/>
            </a:pPr>
            <a:r>
              <a:rPr lang="en-US" sz="1300" b="1" kern="0" dirty="0" smtClean="0"/>
              <a:t>Control Software</a:t>
            </a:r>
            <a:r>
              <a:rPr lang="en-US" sz="1300" kern="0" dirty="0" smtClean="0"/>
              <a:t> ready by Oct ‘14</a:t>
            </a:r>
            <a:endParaRPr lang="en-GB" sz="1300" kern="0" dirty="0" smtClean="0"/>
          </a:p>
        </p:txBody>
      </p:sp>
    </p:spTree>
    <p:extLst>
      <p:ext uri="{BB962C8B-B14F-4D97-AF65-F5344CB8AC3E}">
        <p14:creationId xmlns:p14="http://schemas.microsoft.com/office/powerpoint/2010/main" val="18698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4" y="918875"/>
            <a:ext cx="909637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029575" y="3962631"/>
            <a:ext cx="1162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dirty="0" smtClean="0"/>
              <a:t>2016?</a:t>
            </a:r>
          </a:p>
          <a:p>
            <a:pPr algn="ctr">
              <a:spcBef>
                <a:spcPts val="0"/>
              </a:spcBef>
            </a:pPr>
            <a:r>
              <a:rPr lang="de-DE" dirty="0" smtClean="0"/>
              <a:t>10MeV/u</a:t>
            </a:r>
            <a:endParaRPr lang="en-US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981950" y="5686899"/>
            <a:ext cx="1162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dirty="0" smtClean="0"/>
              <a:t>&gt;2017?</a:t>
            </a:r>
          </a:p>
        </p:txBody>
      </p:sp>
      <p:sp>
        <p:nvSpPr>
          <p:cNvPr id="2" name="Rectangle 1"/>
          <p:cNvSpPr/>
          <p:nvPr/>
        </p:nvSpPr>
        <p:spPr>
          <a:xfrm>
            <a:off x="39754" y="2965831"/>
            <a:ext cx="9032684" cy="3434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64" y="2814755"/>
            <a:ext cx="7513946" cy="4240641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834339" y="77828"/>
            <a:ext cx="61169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Stage 1 Installation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584" y="1447136"/>
            <a:ext cx="26477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HIE stage 1: </a:t>
            </a:r>
            <a:endParaRPr lang="en-GB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305384" y="5989485"/>
            <a:ext cx="26783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HIE physics 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2015 with 1 CM: ~4MeV/u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2016 with 2 CM: 5.5MeV/u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54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1850064" y="158912"/>
            <a:ext cx="65544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 smtClean="0">
                <a:solidFill>
                  <a:srgbClr val="0D3A7E"/>
                </a:solidFill>
              </a:rPr>
              <a:t>Stage 1 simplified Installation Planning</a:t>
            </a:r>
            <a:endParaRPr lang="en-US" sz="2400" b="1" u="sng" dirty="0">
              <a:solidFill>
                <a:srgbClr val="0D3A7E"/>
              </a:solidFill>
            </a:endParaRPr>
          </a:p>
        </p:txBody>
      </p:sp>
      <p:sp>
        <p:nvSpPr>
          <p:cNvPr id="37967" name="TextBox 4"/>
          <p:cNvSpPr txBox="1">
            <a:spLocks noChangeArrowheads="1"/>
          </p:cNvSpPr>
          <p:nvPr/>
        </p:nvSpPr>
        <p:spPr bwMode="auto">
          <a:xfrm>
            <a:off x="762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8" name="TextBox 5"/>
          <p:cNvSpPr txBox="1">
            <a:spLocks noChangeArrowheads="1"/>
          </p:cNvSpPr>
          <p:nvPr/>
        </p:nvSpPr>
        <p:spPr bwMode="auto">
          <a:xfrm>
            <a:off x="4476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9" name="TextBox 6"/>
          <p:cNvSpPr txBox="1">
            <a:spLocks noChangeArrowheads="1"/>
          </p:cNvSpPr>
          <p:nvPr/>
        </p:nvSpPr>
        <p:spPr bwMode="auto">
          <a:xfrm>
            <a:off x="8191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70" name="TextBox 7"/>
          <p:cNvSpPr txBox="1">
            <a:spLocks noChangeArrowheads="1"/>
          </p:cNvSpPr>
          <p:nvPr/>
        </p:nvSpPr>
        <p:spPr bwMode="auto">
          <a:xfrm>
            <a:off x="11906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63" name="TextBox 11"/>
          <p:cNvSpPr txBox="1">
            <a:spLocks noChangeArrowheads="1"/>
          </p:cNvSpPr>
          <p:nvPr/>
        </p:nvSpPr>
        <p:spPr bwMode="auto">
          <a:xfrm>
            <a:off x="15716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4" name="TextBox 12"/>
          <p:cNvSpPr txBox="1">
            <a:spLocks noChangeArrowheads="1"/>
          </p:cNvSpPr>
          <p:nvPr/>
        </p:nvSpPr>
        <p:spPr bwMode="auto">
          <a:xfrm>
            <a:off x="19431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5" name="TextBox 13"/>
          <p:cNvSpPr txBox="1">
            <a:spLocks noChangeArrowheads="1"/>
          </p:cNvSpPr>
          <p:nvPr/>
        </p:nvSpPr>
        <p:spPr bwMode="auto">
          <a:xfrm>
            <a:off x="23145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66" name="TextBox 14"/>
          <p:cNvSpPr txBox="1">
            <a:spLocks noChangeArrowheads="1"/>
          </p:cNvSpPr>
          <p:nvPr/>
        </p:nvSpPr>
        <p:spPr bwMode="auto">
          <a:xfrm>
            <a:off x="26860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9" name="TextBox 16"/>
          <p:cNvSpPr txBox="1">
            <a:spLocks noChangeArrowheads="1"/>
          </p:cNvSpPr>
          <p:nvPr/>
        </p:nvSpPr>
        <p:spPr bwMode="auto">
          <a:xfrm>
            <a:off x="60579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0" name="TextBox 17"/>
          <p:cNvSpPr txBox="1">
            <a:spLocks noChangeArrowheads="1"/>
          </p:cNvSpPr>
          <p:nvPr/>
        </p:nvSpPr>
        <p:spPr bwMode="auto">
          <a:xfrm>
            <a:off x="64293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1" name="TextBox 18"/>
          <p:cNvSpPr txBox="1">
            <a:spLocks noChangeArrowheads="1"/>
          </p:cNvSpPr>
          <p:nvPr/>
        </p:nvSpPr>
        <p:spPr bwMode="auto">
          <a:xfrm>
            <a:off x="68008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62" name="TextBox 19"/>
          <p:cNvSpPr txBox="1">
            <a:spLocks noChangeArrowheads="1"/>
          </p:cNvSpPr>
          <p:nvPr/>
        </p:nvSpPr>
        <p:spPr bwMode="auto">
          <a:xfrm>
            <a:off x="71723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5" name="TextBox 21"/>
          <p:cNvSpPr txBox="1">
            <a:spLocks noChangeArrowheads="1"/>
          </p:cNvSpPr>
          <p:nvPr/>
        </p:nvSpPr>
        <p:spPr bwMode="auto">
          <a:xfrm>
            <a:off x="45624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56" name="TextBox 22"/>
          <p:cNvSpPr txBox="1">
            <a:spLocks noChangeArrowheads="1"/>
          </p:cNvSpPr>
          <p:nvPr/>
        </p:nvSpPr>
        <p:spPr bwMode="auto">
          <a:xfrm>
            <a:off x="49339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57" name="TextBox 23"/>
          <p:cNvSpPr txBox="1">
            <a:spLocks noChangeArrowheads="1"/>
          </p:cNvSpPr>
          <p:nvPr/>
        </p:nvSpPr>
        <p:spPr bwMode="auto">
          <a:xfrm>
            <a:off x="53054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8" name="TextBox 24"/>
          <p:cNvSpPr txBox="1">
            <a:spLocks noChangeArrowheads="1"/>
          </p:cNvSpPr>
          <p:nvPr/>
        </p:nvSpPr>
        <p:spPr bwMode="auto">
          <a:xfrm>
            <a:off x="56769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1" name="TextBox 26"/>
          <p:cNvSpPr txBox="1">
            <a:spLocks noChangeArrowheads="1"/>
          </p:cNvSpPr>
          <p:nvPr/>
        </p:nvSpPr>
        <p:spPr bwMode="auto">
          <a:xfrm>
            <a:off x="30670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52" name="TextBox 27"/>
          <p:cNvSpPr txBox="1">
            <a:spLocks noChangeArrowheads="1"/>
          </p:cNvSpPr>
          <p:nvPr/>
        </p:nvSpPr>
        <p:spPr bwMode="auto">
          <a:xfrm>
            <a:off x="34385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53" name="TextBox 28"/>
          <p:cNvSpPr txBox="1">
            <a:spLocks noChangeArrowheads="1"/>
          </p:cNvSpPr>
          <p:nvPr/>
        </p:nvSpPr>
        <p:spPr bwMode="auto">
          <a:xfrm>
            <a:off x="38100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4" name="TextBox 29"/>
          <p:cNvSpPr txBox="1">
            <a:spLocks noChangeArrowheads="1"/>
          </p:cNvSpPr>
          <p:nvPr/>
        </p:nvSpPr>
        <p:spPr bwMode="auto">
          <a:xfrm>
            <a:off x="41814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47" name="TextBox 31"/>
          <p:cNvSpPr txBox="1">
            <a:spLocks noChangeArrowheads="1"/>
          </p:cNvSpPr>
          <p:nvPr/>
        </p:nvSpPr>
        <p:spPr bwMode="auto">
          <a:xfrm>
            <a:off x="75533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48" name="TextBox 32"/>
          <p:cNvSpPr txBox="1">
            <a:spLocks noChangeArrowheads="1"/>
          </p:cNvSpPr>
          <p:nvPr/>
        </p:nvSpPr>
        <p:spPr bwMode="auto">
          <a:xfrm>
            <a:off x="79248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49" name="TextBox 33"/>
          <p:cNvSpPr txBox="1">
            <a:spLocks noChangeArrowheads="1"/>
          </p:cNvSpPr>
          <p:nvPr/>
        </p:nvSpPr>
        <p:spPr bwMode="auto">
          <a:xfrm>
            <a:off x="82962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0" name="TextBox 34"/>
          <p:cNvSpPr txBox="1">
            <a:spLocks noChangeArrowheads="1"/>
          </p:cNvSpPr>
          <p:nvPr/>
        </p:nvSpPr>
        <p:spPr bwMode="auto">
          <a:xfrm>
            <a:off x="86677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32964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32964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32964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32964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32964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32964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2016</a:t>
            </a:r>
          </a:p>
        </p:txBody>
      </p:sp>
      <p:cxnSp>
        <p:nvCxnSpPr>
          <p:cNvPr id="118" name="Straight Arrow Connector 117"/>
          <p:cNvCxnSpPr/>
          <p:nvPr/>
        </p:nvCxnSpPr>
        <p:spPr bwMode="auto">
          <a:xfrm flipV="1">
            <a:off x="6099846" y="4051687"/>
            <a:ext cx="762956" cy="1918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063149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1394526" y="287860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4269572" y="231351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Cryo</a:t>
            </a:r>
          </a:p>
        </p:txBody>
      </p:sp>
      <p:sp>
        <p:nvSpPr>
          <p:cNvPr id="123" name="TextBox 73"/>
          <p:cNvSpPr txBox="1">
            <a:spLocks noChangeArrowheads="1"/>
          </p:cNvSpPr>
          <p:nvPr/>
        </p:nvSpPr>
        <p:spPr bwMode="auto">
          <a:xfrm>
            <a:off x="5191054" y="3890985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CM 1&amp;2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7219949" y="3171523"/>
            <a:ext cx="1924051" cy="350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82"/>
          <p:cNvSpPr txBox="1">
            <a:spLocks noChangeArrowheads="1"/>
          </p:cNvSpPr>
          <p:nvPr/>
        </p:nvSpPr>
        <p:spPr bwMode="auto">
          <a:xfrm>
            <a:off x="7140439" y="2806775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~4MeV/u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801455" y="2232426"/>
            <a:ext cx="1742468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4137319" y="2038079"/>
            <a:ext cx="774601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HEBT</a:t>
            </a:r>
            <a:endParaRPr lang="en-US" sz="1600" dirty="0"/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811047" y="3058051"/>
            <a:ext cx="258979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>
            <a:off x="1019175" y="2244288"/>
            <a:ext cx="1968574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 bwMode="auto">
          <a:xfrm>
            <a:off x="3009015" y="4853215"/>
            <a:ext cx="2410712" cy="265814"/>
          </a:xfrm>
          <a:prstGeom prst="rect">
            <a:avLst/>
          </a:prstGeom>
          <a:solidFill>
            <a:schemeClr val="accent1"/>
          </a:solidFill>
          <a:ln>
            <a:solidFill>
              <a:srgbClr val="FC1A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6200" y="4554617"/>
            <a:ext cx="8915400" cy="25717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85725" y="4564142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2998382" y="4566131"/>
            <a:ext cx="2421344" cy="236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1495425" y="4564142"/>
            <a:ext cx="354639" cy="243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899" name="TextBox 86"/>
          <p:cNvSpPr txBox="1">
            <a:spLocks noChangeArrowheads="1"/>
          </p:cNvSpPr>
          <p:nvPr/>
        </p:nvSpPr>
        <p:spPr bwMode="auto">
          <a:xfrm>
            <a:off x="3040629" y="4836615"/>
            <a:ext cx="23602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17 Dec 2012    -    Q3 2014</a:t>
            </a:r>
            <a:endParaRPr lang="en-US" sz="1400" dirty="0"/>
          </a:p>
        </p:txBody>
      </p:sp>
      <p:sp>
        <p:nvSpPr>
          <p:cNvPr id="37901" name="TextBox 90"/>
          <p:cNvSpPr txBox="1">
            <a:spLocks noChangeArrowheads="1"/>
          </p:cNvSpPr>
          <p:nvPr/>
        </p:nvSpPr>
        <p:spPr bwMode="auto">
          <a:xfrm>
            <a:off x="114300" y="4506992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37902" name="TextBox 91"/>
          <p:cNvSpPr txBox="1">
            <a:spLocks noChangeArrowheads="1"/>
          </p:cNvSpPr>
          <p:nvPr/>
        </p:nvSpPr>
        <p:spPr bwMode="auto">
          <a:xfrm>
            <a:off x="1465295" y="4505884"/>
            <a:ext cx="512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37905" name="TextBox 98"/>
          <p:cNvSpPr txBox="1">
            <a:spLocks noChangeArrowheads="1"/>
          </p:cNvSpPr>
          <p:nvPr/>
        </p:nvSpPr>
        <p:spPr bwMode="auto">
          <a:xfrm>
            <a:off x="2317901" y="5615238"/>
            <a:ext cx="1828801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Isolde </a:t>
            </a:r>
            <a:r>
              <a:rPr lang="en-US" sz="1600" dirty="0" smtClean="0"/>
              <a:t>Ops</a:t>
            </a:r>
            <a:endParaRPr lang="en-US" sz="1600" dirty="0"/>
          </a:p>
        </p:txBody>
      </p:sp>
      <p:sp>
        <p:nvSpPr>
          <p:cNvPr id="101" name="Rectangle 100"/>
          <p:cNvSpPr/>
          <p:nvPr/>
        </p:nvSpPr>
        <p:spPr bwMode="auto">
          <a:xfrm>
            <a:off x="244521" y="5651338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" name="Rectangle 101"/>
          <p:cNvSpPr/>
          <p:nvPr/>
        </p:nvSpPr>
        <p:spPr bwMode="auto">
          <a:xfrm>
            <a:off x="3771161" y="5666105"/>
            <a:ext cx="480680" cy="2285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911" name="TextBox 104"/>
          <p:cNvSpPr txBox="1">
            <a:spLocks noChangeArrowheads="1"/>
          </p:cNvSpPr>
          <p:nvPr/>
        </p:nvSpPr>
        <p:spPr bwMode="auto">
          <a:xfrm>
            <a:off x="549321" y="5594188"/>
            <a:ext cx="1609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  shutdown</a:t>
            </a:r>
          </a:p>
        </p:txBody>
      </p:sp>
      <p:sp>
        <p:nvSpPr>
          <p:cNvPr id="90" name="TextBox 88"/>
          <p:cNvSpPr txBox="1">
            <a:spLocks noChangeArrowheads="1"/>
          </p:cNvSpPr>
          <p:nvPr/>
        </p:nvSpPr>
        <p:spPr bwMode="auto">
          <a:xfrm>
            <a:off x="3375419" y="4534554"/>
            <a:ext cx="16980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Long Shutdown</a:t>
            </a:r>
            <a:endParaRPr lang="en-US" sz="1400" dirty="0"/>
          </a:p>
        </p:txBody>
      </p:sp>
      <p:sp>
        <p:nvSpPr>
          <p:cNvPr id="92" name="TextBox 108"/>
          <p:cNvSpPr txBox="1">
            <a:spLocks noChangeArrowheads="1"/>
          </p:cNvSpPr>
          <p:nvPr/>
        </p:nvSpPr>
        <p:spPr bwMode="auto">
          <a:xfrm>
            <a:off x="4237445" y="5597204"/>
            <a:ext cx="54154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HIE installations and tests </a:t>
            </a:r>
            <a:r>
              <a:rPr lang="en-US" sz="1500" dirty="0" smtClean="0"/>
              <a:t>(Isolde normal operations)</a:t>
            </a:r>
            <a:endParaRPr lang="en-US" sz="1500" dirty="0"/>
          </a:p>
        </p:txBody>
      </p:sp>
      <p:sp>
        <p:nvSpPr>
          <p:cNvPr id="93" name="Rectangle 92"/>
          <p:cNvSpPr/>
          <p:nvPr/>
        </p:nvSpPr>
        <p:spPr bwMode="auto">
          <a:xfrm>
            <a:off x="1896106" y="5654855"/>
            <a:ext cx="457200" cy="23812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" name="TextBox 98"/>
          <p:cNvSpPr txBox="1">
            <a:spLocks noChangeArrowheads="1"/>
          </p:cNvSpPr>
          <p:nvPr/>
        </p:nvSpPr>
        <p:spPr bwMode="auto">
          <a:xfrm>
            <a:off x="0" y="4101211"/>
            <a:ext cx="1346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Timeline:</a:t>
            </a:r>
            <a:endParaRPr lang="en-US" sz="1600" dirty="0"/>
          </a:p>
        </p:txBody>
      </p:sp>
      <p:sp>
        <p:nvSpPr>
          <p:cNvPr id="96" name="Rectangle 95"/>
          <p:cNvSpPr/>
          <p:nvPr/>
        </p:nvSpPr>
        <p:spPr bwMode="auto">
          <a:xfrm>
            <a:off x="7537201" y="4564143"/>
            <a:ext cx="355795" cy="243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9" name="TextBox 94"/>
          <p:cNvSpPr txBox="1">
            <a:spLocks noChangeArrowheads="1"/>
          </p:cNvSpPr>
          <p:nvPr/>
        </p:nvSpPr>
        <p:spPr bwMode="auto">
          <a:xfrm>
            <a:off x="7513348" y="4506992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762349" y="3421273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755261" y="3648101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Demi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758805" y="388556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syst.s</a:t>
            </a:r>
            <a:endParaRPr lang="en-US" sz="1600" dirty="0"/>
          </a:p>
        </p:txBody>
      </p:sp>
      <p:sp>
        <p:nvSpPr>
          <p:cNvPr id="115" name="Left Brace 114"/>
          <p:cNvSpPr/>
          <p:nvPr/>
        </p:nvSpPr>
        <p:spPr>
          <a:xfrm>
            <a:off x="1672744" y="3416795"/>
            <a:ext cx="154838" cy="82124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593666" y="3140346"/>
            <a:ext cx="116958" cy="687069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2326312" y="871465"/>
            <a:ext cx="138500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Start Isolde shutdown </a:t>
            </a:r>
          </a:p>
          <a:p>
            <a:pPr algn="ctr"/>
            <a:r>
              <a:rPr lang="en-US" sz="1050" dirty="0" smtClean="0"/>
              <a:t>17 dec 2012</a:t>
            </a:r>
            <a:endParaRPr lang="en-US" sz="1050" dirty="0"/>
          </a:p>
        </p:txBody>
      </p:sp>
      <p:cxnSp>
        <p:nvCxnSpPr>
          <p:cNvPr id="98" name="Straight Connector 97"/>
          <p:cNvCxnSpPr/>
          <p:nvPr/>
        </p:nvCxnSpPr>
        <p:spPr>
          <a:xfrm>
            <a:off x="2987749" y="1490432"/>
            <a:ext cx="10633" cy="31937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777416" y="765260"/>
            <a:ext cx="115541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End LS1:Start Low E physics</a:t>
            </a:r>
          </a:p>
          <a:p>
            <a:pPr algn="ctr"/>
            <a:r>
              <a:rPr lang="en-US" sz="1050" dirty="0" smtClean="0"/>
              <a:t>July 2014 </a:t>
            </a:r>
            <a:endParaRPr lang="en-US" sz="1050" dirty="0"/>
          </a:p>
        </p:txBody>
      </p:sp>
      <p:sp>
        <p:nvSpPr>
          <p:cNvPr id="107" name="Rectangle 106"/>
          <p:cNvSpPr/>
          <p:nvPr/>
        </p:nvSpPr>
        <p:spPr bwMode="auto">
          <a:xfrm>
            <a:off x="4011501" y="5953153"/>
            <a:ext cx="225944" cy="2436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2" name="TextBox 108"/>
          <p:cNvSpPr txBox="1">
            <a:spLocks noChangeArrowheads="1"/>
          </p:cNvSpPr>
          <p:nvPr/>
        </p:nvSpPr>
        <p:spPr bwMode="auto">
          <a:xfrm>
            <a:off x="4230825" y="5892722"/>
            <a:ext cx="2693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Machine Check-Out</a:t>
            </a:r>
            <a:endParaRPr lang="en-US" sz="1600" dirty="0"/>
          </a:p>
        </p:txBody>
      </p:sp>
      <p:sp>
        <p:nvSpPr>
          <p:cNvPr id="133" name="TextBox 108"/>
          <p:cNvSpPr txBox="1">
            <a:spLocks noChangeArrowheads="1"/>
          </p:cNvSpPr>
          <p:nvPr/>
        </p:nvSpPr>
        <p:spPr bwMode="auto">
          <a:xfrm>
            <a:off x="6635797" y="5895174"/>
            <a:ext cx="242798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(Isolde normal operations)</a:t>
            </a:r>
          </a:p>
        </p:txBody>
      </p:sp>
      <p:cxnSp>
        <p:nvCxnSpPr>
          <p:cNvPr id="103" name="Straight Arrow Connector 102"/>
          <p:cNvCxnSpPr/>
          <p:nvPr/>
        </p:nvCxnSpPr>
        <p:spPr bwMode="auto">
          <a:xfrm flipV="1">
            <a:off x="4801455" y="2511277"/>
            <a:ext cx="1759562" cy="6032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6433618" y="4953138"/>
            <a:ext cx="173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Beam commissioning</a:t>
            </a:r>
          </a:p>
          <a:p>
            <a:pPr algn="ctr"/>
            <a:r>
              <a:rPr lang="en-US" sz="1200" dirty="0"/>
              <a:t> </a:t>
            </a:r>
            <a:r>
              <a:rPr lang="en-US" sz="1200" dirty="0" smtClean="0"/>
              <a:t>  7 weeks</a:t>
            </a:r>
            <a:endParaRPr lang="en-US" sz="1200" dirty="0"/>
          </a:p>
        </p:txBody>
      </p:sp>
      <p:cxnSp>
        <p:nvCxnSpPr>
          <p:cNvPr id="141" name="Straight Connector 140"/>
          <p:cNvCxnSpPr/>
          <p:nvPr/>
        </p:nvCxnSpPr>
        <p:spPr>
          <a:xfrm flipH="1">
            <a:off x="6989110" y="4758521"/>
            <a:ext cx="2550" cy="4574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609426" y="843199"/>
            <a:ext cx="11731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HIE physics</a:t>
            </a:r>
          </a:p>
          <a:p>
            <a:pPr algn="ctr"/>
            <a:r>
              <a:rPr lang="en-US" sz="1050" dirty="0" smtClean="0">
                <a:solidFill>
                  <a:srgbClr val="FF0000"/>
                </a:solidFill>
              </a:rPr>
              <a:t>October 2015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6986586" y="4556967"/>
            <a:ext cx="233443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7204129" y="1430335"/>
            <a:ext cx="10633" cy="31937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 bwMode="auto">
          <a:xfrm>
            <a:off x="5432577" y="4561017"/>
            <a:ext cx="1406372" cy="241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6862802" y="4557933"/>
            <a:ext cx="127582" cy="2436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6" name="Rectangle 85"/>
          <p:cNvSpPr/>
          <p:nvPr/>
        </p:nvSpPr>
        <p:spPr bwMode="auto">
          <a:xfrm>
            <a:off x="5988250" y="4560193"/>
            <a:ext cx="378318" cy="243648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7" name="TextBox 94"/>
          <p:cNvSpPr txBox="1">
            <a:spLocks noChangeArrowheads="1"/>
          </p:cNvSpPr>
          <p:nvPr/>
        </p:nvSpPr>
        <p:spPr bwMode="auto">
          <a:xfrm>
            <a:off x="5966518" y="4510993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3866300" y="6264573"/>
            <a:ext cx="380428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1" name="TextBox 108"/>
          <p:cNvSpPr txBox="1">
            <a:spLocks noChangeArrowheads="1"/>
          </p:cNvSpPr>
          <p:nvPr/>
        </p:nvSpPr>
        <p:spPr bwMode="auto">
          <a:xfrm>
            <a:off x="4240107" y="6204142"/>
            <a:ext cx="2693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Beam Commissioning</a:t>
            </a:r>
            <a:endParaRPr lang="en-US" sz="1600" dirty="0"/>
          </a:p>
        </p:txBody>
      </p:sp>
      <p:sp>
        <p:nvSpPr>
          <p:cNvPr id="94" name="TextBox 108"/>
          <p:cNvSpPr txBox="1">
            <a:spLocks noChangeArrowheads="1"/>
          </p:cNvSpPr>
          <p:nvPr/>
        </p:nvSpPr>
        <p:spPr bwMode="auto">
          <a:xfrm>
            <a:off x="6645079" y="6206594"/>
            <a:ext cx="242798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(Isolde normal operations)</a:t>
            </a:r>
          </a:p>
        </p:txBody>
      </p:sp>
      <p:sp>
        <p:nvSpPr>
          <p:cNvPr id="104" name="TextBox 72"/>
          <p:cNvSpPr txBox="1">
            <a:spLocks noChangeArrowheads="1"/>
          </p:cNvSpPr>
          <p:nvPr/>
        </p:nvSpPr>
        <p:spPr bwMode="auto">
          <a:xfrm>
            <a:off x="4459951" y="3504555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RF</a:t>
            </a:r>
            <a:endParaRPr lang="en-US" sz="1600" dirty="0"/>
          </a:p>
        </p:txBody>
      </p:sp>
      <p:cxnSp>
        <p:nvCxnSpPr>
          <p:cNvPr id="106" name="Straight Arrow Connector 105"/>
          <p:cNvCxnSpPr/>
          <p:nvPr/>
        </p:nvCxnSpPr>
        <p:spPr bwMode="auto">
          <a:xfrm>
            <a:off x="4884098" y="3679200"/>
            <a:ext cx="1173802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70"/>
          <p:cNvSpPr txBox="1">
            <a:spLocks noChangeArrowheads="1"/>
          </p:cNvSpPr>
          <p:nvPr/>
        </p:nvSpPr>
        <p:spPr bwMode="auto">
          <a:xfrm>
            <a:off x="1593666" y="2529610"/>
            <a:ext cx="1874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Civil hall &amp; tunnel</a:t>
            </a:r>
            <a:endParaRPr lang="en-US" sz="1600" dirty="0"/>
          </a:p>
        </p:txBody>
      </p:sp>
      <p:cxnSp>
        <p:nvCxnSpPr>
          <p:cNvPr id="119" name="Straight Arrow Connector 118"/>
          <p:cNvCxnSpPr/>
          <p:nvPr/>
        </p:nvCxnSpPr>
        <p:spPr bwMode="auto">
          <a:xfrm>
            <a:off x="3252787" y="2723575"/>
            <a:ext cx="136921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26970" y="1386488"/>
            <a:ext cx="45719" cy="3433576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5415843" y="1183613"/>
            <a:ext cx="138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We are here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Sept 2014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13" name="Straight Arrow Connector 112"/>
          <p:cNvCxnSpPr/>
          <p:nvPr/>
        </p:nvCxnSpPr>
        <p:spPr bwMode="auto">
          <a:xfrm>
            <a:off x="4745836" y="3345618"/>
            <a:ext cx="111680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71"/>
          <p:cNvSpPr txBox="1">
            <a:spLocks noChangeArrowheads="1"/>
          </p:cNvSpPr>
          <p:nvPr/>
        </p:nvSpPr>
        <p:spPr bwMode="auto">
          <a:xfrm>
            <a:off x="3902427" y="3158106"/>
            <a:ext cx="1021264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Cabling</a:t>
            </a:r>
            <a:endParaRPr lang="en-US" sz="1600" dirty="0"/>
          </a:p>
        </p:txBody>
      </p:sp>
      <p:cxnSp>
        <p:nvCxnSpPr>
          <p:cNvPr id="128" name="Straight Arrow Connector 127"/>
          <p:cNvCxnSpPr/>
          <p:nvPr/>
        </p:nvCxnSpPr>
        <p:spPr bwMode="auto">
          <a:xfrm flipV="1">
            <a:off x="6441173" y="4333437"/>
            <a:ext cx="421629" cy="95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73"/>
          <p:cNvSpPr txBox="1">
            <a:spLocks noChangeArrowheads="1"/>
          </p:cNvSpPr>
          <p:nvPr/>
        </p:nvSpPr>
        <p:spPr bwMode="auto">
          <a:xfrm>
            <a:off x="5807832" y="4155894"/>
            <a:ext cx="85636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CM </a:t>
            </a:r>
            <a:r>
              <a:rPr lang="en-US" sz="1600" dirty="0" smtClean="0">
                <a:solidFill>
                  <a:srgbClr val="FF0000"/>
                </a:solidFill>
              </a:rPr>
              <a:t>1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6" name="Straight Arrow Connector 135"/>
          <p:cNvCxnSpPr/>
          <p:nvPr/>
        </p:nvCxnSpPr>
        <p:spPr bwMode="auto">
          <a:xfrm flipV="1">
            <a:off x="7498316" y="4343046"/>
            <a:ext cx="421629" cy="95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73"/>
          <p:cNvSpPr txBox="1">
            <a:spLocks noChangeArrowheads="1"/>
          </p:cNvSpPr>
          <p:nvPr/>
        </p:nvSpPr>
        <p:spPr bwMode="auto">
          <a:xfrm>
            <a:off x="6864975" y="4165503"/>
            <a:ext cx="85636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CM </a:t>
            </a:r>
            <a:r>
              <a:rPr lang="en-US" sz="1600" dirty="0" smtClean="0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9" name="Straight Arrow Connector 138"/>
          <p:cNvCxnSpPr/>
          <p:nvPr/>
        </p:nvCxnSpPr>
        <p:spPr bwMode="auto">
          <a:xfrm>
            <a:off x="8016380" y="3542102"/>
            <a:ext cx="1127620" cy="306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82"/>
          <p:cNvSpPr txBox="1">
            <a:spLocks noChangeArrowheads="1"/>
          </p:cNvSpPr>
          <p:nvPr/>
        </p:nvSpPr>
        <p:spPr bwMode="auto">
          <a:xfrm>
            <a:off x="7928919" y="3173852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5.5MeV/u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7906778" y="4566131"/>
            <a:ext cx="116721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9" name="Straight Arrow Connector 108"/>
          <p:cNvCxnSpPr/>
          <p:nvPr/>
        </p:nvCxnSpPr>
        <p:spPr bwMode="auto">
          <a:xfrm>
            <a:off x="5191054" y="2723575"/>
            <a:ext cx="228672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 bwMode="auto">
          <a:xfrm>
            <a:off x="5646589" y="2723575"/>
            <a:ext cx="228672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4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e-Isolde\Hie-Isolde presentations\Stephane\for ISCC_IAP 2014\int_gene_3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033" y="753987"/>
            <a:ext cx="10774664" cy="6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430476" y="1964775"/>
            <a:ext cx="136365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Water station B197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34339" y="77828"/>
            <a:ext cx="67133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HIE Installation </a:t>
            </a:r>
            <a:r>
              <a:rPr lang="de-DE" sz="3200" b="1" dirty="0">
                <a:solidFill>
                  <a:srgbClr val="0D3A7E"/>
                </a:solidFill>
              </a:rPr>
              <a:t>P</a:t>
            </a:r>
            <a:r>
              <a:rPr lang="de-DE" sz="3200" b="1" dirty="0" smtClean="0">
                <a:solidFill>
                  <a:srgbClr val="0D3A7E"/>
                </a:solidFill>
              </a:rPr>
              <a:t>rogress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18272" y="3486103"/>
            <a:ext cx="117083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HIE SC </a:t>
            </a:r>
            <a:r>
              <a:rPr lang="en-US" altLang="en-US" sz="1100" dirty="0" err="1" smtClean="0">
                <a:latin typeface="Calibri" pitchFamily="34" charset="0"/>
                <a:cs typeface="Arial" pitchFamily="34" charset="0"/>
              </a:rPr>
              <a:t>Linac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74307" y="4137720"/>
            <a:ext cx="1337163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Equipment platform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63952" y="4977514"/>
            <a:ext cx="1254320" cy="6122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High Energy Beam Transfer lines HEBT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25834" y="1597233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Compressor building 198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94707" y="2974136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Cold Box building 199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651513" y="2051437"/>
            <a:ext cx="3307743" cy="2035533"/>
          </a:xfrm>
          <a:custGeom>
            <a:avLst/>
            <a:gdLst>
              <a:gd name="connsiteX0" fmla="*/ 0 w 3307743"/>
              <a:gd name="connsiteY0" fmla="*/ 755373 h 2035533"/>
              <a:gd name="connsiteX1" fmla="*/ 1081377 w 3307743"/>
              <a:gd name="connsiteY1" fmla="*/ 2035533 h 2035533"/>
              <a:gd name="connsiteX2" fmla="*/ 3307743 w 3307743"/>
              <a:gd name="connsiteY2" fmla="*/ 898497 h 2035533"/>
              <a:gd name="connsiteX3" fmla="*/ 2051437 w 3307743"/>
              <a:gd name="connsiteY3" fmla="*/ 0 h 2035533"/>
              <a:gd name="connsiteX4" fmla="*/ 0 w 3307743"/>
              <a:gd name="connsiteY4" fmla="*/ 755373 h 203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7743" h="2035533">
                <a:moveTo>
                  <a:pt x="0" y="755373"/>
                </a:moveTo>
                <a:lnTo>
                  <a:pt x="1081377" y="2035533"/>
                </a:lnTo>
                <a:lnTo>
                  <a:pt x="3307743" y="898497"/>
                </a:lnTo>
                <a:lnTo>
                  <a:pt x="2051437" y="0"/>
                </a:lnTo>
                <a:lnTo>
                  <a:pt x="0" y="755373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801906" y="1525674"/>
            <a:ext cx="1582991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target zone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294222" y="2751500"/>
            <a:ext cx="1656552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Low Energy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9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e-Isolde\Hie-Isolde presentations\Stephane\for ISCC_IAP 2014\int_gene_3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033" y="753987"/>
            <a:ext cx="10774664" cy="6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430476" y="1964775"/>
            <a:ext cx="136365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Water station B197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99172" y="77828"/>
            <a:ext cx="67133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(HIE) ISOLDE water station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18272" y="3486103"/>
            <a:ext cx="117083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HIE SC </a:t>
            </a:r>
            <a:r>
              <a:rPr lang="en-US" altLang="en-US" sz="1100" dirty="0" err="1" smtClean="0">
                <a:latin typeface="Calibri" pitchFamily="34" charset="0"/>
                <a:cs typeface="Arial" pitchFamily="34" charset="0"/>
              </a:rPr>
              <a:t>Linac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74307" y="4137720"/>
            <a:ext cx="1337163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Equipment platform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63952" y="4977514"/>
            <a:ext cx="1254320" cy="6122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High Energy Beam Transfer lines HEBT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25834" y="1597233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Compressor building 198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94707" y="2974136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Cold Box building 199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801906" y="1525674"/>
            <a:ext cx="1582991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target zone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294222" y="2751500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Low Energy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103" y="3114629"/>
            <a:ext cx="3409568" cy="22735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054" y="3114630"/>
            <a:ext cx="3387681" cy="22589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919999" y="5685116"/>
            <a:ext cx="52240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ISOLDE water station: </a:t>
            </a:r>
          </a:p>
          <a:p>
            <a:r>
              <a:rPr lang="en-US" dirty="0" smtClean="0"/>
              <a:t>New 27C </a:t>
            </a:r>
            <a:r>
              <a:rPr lang="en-US" dirty="0"/>
              <a:t>demi water </a:t>
            </a:r>
            <a:r>
              <a:rPr lang="en-US" dirty="0" smtClean="0"/>
              <a:t>station operational April ‘</a:t>
            </a:r>
            <a:r>
              <a:rPr lang="en-US" dirty="0" smtClean="0"/>
              <a:t>14 </a:t>
            </a:r>
            <a:r>
              <a:rPr lang="en-US" dirty="0" smtClean="0"/>
              <a:t>In time for </a:t>
            </a:r>
            <a:r>
              <a:rPr lang="en-US" dirty="0"/>
              <a:t>ISOLDE Low Energy </a:t>
            </a:r>
            <a:r>
              <a:rPr lang="en-US" dirty="0" smtClean="0"/>
              <a:t>re-start.</a:t>
            </a:r>
          </a:p>
          <a:p>
            <a:r>
              <a:rPr lang="en-US" sz="600" dirty="0"/>
              <a:t> </a:t>
            </a:r>
          </a:p>
        </p:txBody>
      </p:sp>
      <p:sp>
        <p:nvSpPr>
          <p:cNvPr id="21" name="Freeform 20"/>
          <p:cNvSpPr/>
          <p:nvPr/>
        </p:nvSpPr>
        <p:spPr>
          <a:xfrm>
            <a:off x="858741" y="2782957"/>
            <a:ext cx="4882101" cy="3411109"/>
          </a:xfrm>
          <a:custGeom>
            <a:avLst/>
            <a:gdLst>
              <a:gd name="connsiteX0" fmla="*/ 0 w 4882101"/>
              <a:gd name="connsiteY0" fmla="*/ 1280160 h 3411109"/>
              <a:gd name="connsiteX1" fmla="*/ 795130 w 4882101"/>
              <a:gd name="connsiteY1" fmla="*/ 3411109 h 3411109"/>
              <a:gd name="connsiteX2" fmla="*/ 4882101 w 4882101"/>
              <a:gd name="connsiteY2" fmla="*/ 1311965 h 3411109"/>
              <a:gd name="connsiteX3" fmla="*/ 3808675 w 4882101"/>
              <a:gd name="connsiteY3" fmla="*/ 0 h 3411109"/>
              <a:gd name="connsiteX4" fmla="*/ 0 w 4882101"/>
              <a:gd name="connsiteY4" fmla="*/ 1280160 h 341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2101" h="3411109">
                <a:moveTo>
                  <a:pt x="0" y="1280160"/>
                </a:moveTo>
                <a:lnTo>
                  <a:pt x="795130" y="3411109"/>
                </a:lnTo>
                <a:lnTo>
                  <a:pt x="4882101" y="1311965"/>
                </a:lnTo>
                <a:lnTo>
                  <a:pt x="3808675" y="0"/>
                </a:lnTo>
                <a:lnTo>
                  <a:pt x="0" y="1280160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1160890" y="1232452"/>
            <a:ext cx="4126727" cy="2536466"/>
          </a:xfrm>
          <a:custGeom>
            <a:avLst/>
            <a:gdLst>
              <a:gd name="connsiteX0" fmla="*/ 333955 w 4126727"/>
              <a:gd name="connsiteY0" fmla="*/ 2536466 h 2536466"/>
              <a:gd name="connsiteX1" fmla="*/ 0 w 4126727"/>
              <a:gd name="connsiteY1" fmla="*/ 1606164 h 2536466"/>
              <a:gd name="connsiteX2" fmla="*/ 1486894 w 4126727"/>
              <a:gd name="connsiteY2" fmla="*/ 1176793 h 2536466"/>
              <a:gd name="connsiteX3" fmla="*/ 1184745 w 4126727"/>
              <a:gd name="connsiteY3" fmla="*/ 492981 h 2536466"/>
              <a:gd name="connsiteX4" fmla="*/ 2615980 w 4126727"/>
              <a:gd name="connsiteY4" fmla="*/ 0 h 2536466"/>
              <a:gd name="connsiteX5" fmla="*/ 3625795 w 4126727"/>
              <a:gd name="connsiteY5" fmla="*/ 1105231 h 2536466"/>
              <a:gd name="connsiteX6" fmla="*/ 3959750 w 4126727"/>
              <a:gd name="connsiteY6" fmla="*/ 993913 h 2536466"/>
              <a:gd name="connsiteX7" fmla="*/ 4126727 w 4126727"/>
              <a:gd name="connsiteY7" fmla="*/ 1224501 h 2536466"/>
              <a:gd name="connsiteX8" fmla="*/ 333955 w 4126727"/>
              <a:gd name="connsiteY8" fmla="*/ 2536466 h 253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6727" h="2536466">
                <a:moveTo>
                  <a:pt x="333955" y="2536466"/>
                </a:moveTo>
                <a:lnTo>
                  <a:pt x="0" y="1606164"/>
                </a:lnTo>
                <a:lnTo>
                  <a:pt x="1486894" y="1176793"/>
                </a:lnTo>
                <a:lnTo>
                  <a:pt x="1184745" y="492981"/>
                </a:lnTo>
                <a:lnTo>
                  <a:pt x="2615980" y="0"/>
                </a:lnTo>
                <a:lnTo>
                  <a:pt x="3625795" y="1105231"/>
                </a:lnTo>
                <a:lnTo>
                  <a:pt x="3959750" y="993913"/>
                </a:lnTo>
                <a:lnTo>
                  <a:pt x="4126727" y="1224501"/>
                </a:lnTo>
                <a:lnTo>
                  <a:pt x="333955" y="2536466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259541" y="2401294"/>
            <a:ext cx="437322" cy="713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8006963" y="2401294"/>
            <a:ext cx="540692" cy="7133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34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ie-Isolde\Hie-Isolde presentations\Stephane\for ISCC_IAP 2014\int_gene_3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033" y="753987"/>
            <a:ext cx="10774664" cy="60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B1F048-D463-4A38-A129-D6AC1D42220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430476" y="1964775"/>
            <a:ext cx="136365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Water station B197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738927" y="77828"/>
            <a:ext cx="67133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HIE ISOLDE Service Buildings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18272" y="3486103"/>
            <a:ext cx="1170838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HIE SC </a:t>
            </a:r>
            <a:r>
              <a:rPr lang="en-US" altLang="en-US" sz="1100" dirty="0" err="1" smtClean="0">
                <a:latin typeface="Calibri" pitchFamily="34" charset="0"/>
                <a:cs typeface="Arial" pitchFamily="34" charset="0"/>
              </a:rPr>
              <a:t>Linac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74307" y="4137720"/>
            <a:ext cx="1337163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Equipment platform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963952" y="4977514"/>
            <a:ext cx="1254320" cy="612251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High Energy Beam Transfer lines HEBT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525834" y="1597233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Compressor building 198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94707" y="2974136"/>
            <a:ext cx="1656552" cy="2809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Cold Box building 199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651513" y="2051437"/>
            <a:ext cx="3307743" cy="2035533"/>
          </a:xfrm>
          <a:custGeom>
            <a:avLst/>
            <a:gdLst>
              <a:gd name="connsiteX0" fmla="*/ 0 w 3307743"/>
              <a:gd name="connsiteY0" fmla="*/ 755373 h 2035533"/>
              <a:gd name="connsiteX1" fmla="*/ 1081377 w 3307743"/>
              <a:gd name="connsiteY1" fmla="*/ 2035533 h 2035533"/>
              <a:gd name="connsiteX2" fmla="*/ 3307743 w 3307743"/>
              <a:gd name="connsiteY2" fmla="*/ 898497 h 2035533"/>
              <a:gd name="connsiteX3" fmla="*/ 2051437 w 3307743"/>
              <a:gd name="connsiteY3" fmla="*/ 0 h 2035533"/>
              <a:gd name="connsiteX4" fmla="*/ 0 w 3307743"/>
              <a:gd name="connsiteY4" fmla="*/ 755373 h 2035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7743" h="2035533">
                <a:moveTo>
                  <a:pt x="0" y="755373"/>
                </a:moveTo>
                <a:lnTo>
                  <a:pt x="1081377" y="2035533"/>
                </a:lnTo>
                <a:lnTo>
                  <a:pt x="3307743" y="898497"/>
                </a:lnTo>
                <a:lnTo>
                  <a:pt x="2051437" y="0"/>
                </a:lnTo>
                <a:lnTo>
                  <a:pt x="0" y="755373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801906" y="1525674"/>
            <a:ext cx="1582991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target zone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294222" y="2751500"/>
            <a:ext cx="1656552" cy="280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altLang="en-US" sz="1100" dirty="0" smtClean="0">
                <a:latin typeface="Calibri" pitchFamily="34" charset="0"/>
                <a:cs typeface="Arial" pitchFamily="34" charset="0"/>
              </a:rPr>
              <a:t>ISOLDE Low Energy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858741" y="2782957"/>
            <a:ext cx="4882101" cy="3411109"/>
          </a:xfrm>
          <a:custGeom>
            <a:avLst/>
            <a:gdLst>
              <a:gd name="connsiteX0" fmla="*/ 0 w 4882101"/>
              <a:gd name="connsiteY0" fmla="*/ 1280160 h 3411109"/>
              <a:gd name="connsiteX1" fmla="*/ 795130 w 4882101"/>
              <a:gd name="connsiteY1" fmla="*/ 3411109 h 3411109"/>
              <a:gd name="connsiteX2" fmla="*/ 4882101 w 4882101"/>
              <a:gd name="connsiteY2" fmla="*/ 1311965 h 3411109"/>
              <a:gd name="connsiteX3" fmla="*/ 3808675 w 4882101"/>
              <a:gd name="connsiteY3" fmla="*/ 0 h 3411109"/>
              <a:gd name="connsiteX4" fmla="*/ 0 w 4882101"/>
              <a:gd name="connsiteY4" fmla="*/ 1280160 h 3411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2101" h="3411109">
                <a:moveTo>
                  <a:pt x="0" y="1280160"/>
                </a:moveTo>
                <a:lnTo>
                  <a:pt x="795130" y="3411109"/>
                </a:lnTo>
                <a:lnTo>
                  <a:pt x="4882101" y="1311965"/>
                </a:lnTo>
                <a:lnTo>
                  <a:pt x="3808675" y="0"/>
                </a:lnTo>
                <a:lnTo>
                  <a:pt x="0" y="1280160"/>
                </a:lnTo>
                <a:close/>
              </a:path>
            </a:pathLst>
          </a:custGeom>
          <a:solidFill>
            <a:schemeClr val="bg2">
              <a:lumMod val="40000"/>
              <a:lumOff val="6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69127" y="1081377"/>
            <a:ext cx="4721870" cy="27126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63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46" y="815442"/>
            <a:ext cx="8181899" cy="461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897947" y="53975"/>
            <a:ext cx="5767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Outdoor 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0824" y="5072883"/>
            <a:ext cx="88736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Cooling &amp; ventilation: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Tubing demi and chilled water installed and isolated. Cooling towers and chillers tested and operational. 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Cryo</a:t>
            </a:r>
            <a:r>
              <a:rPr lang="en-US" dirty="0" smtClean="0"/>
              <a:t>: He buffer tanks installed.</a:t>
            </a: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EL systems: 400V and 3.3kV transformers installed and cabled.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856" y="815442"/>
            <a:ext cx="2896001" cy="19310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2" y="815442"/>
            <a:ext cx="2896001" cy="19310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33" y="2833465"/>
            <a:ext cx="1641524" cy="24695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170" y="2833465"/>
            <a:ext cx="1744143" cy="24695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88" y="815442"/>
            <a:ext cx="2896001" cy="19310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6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70" y="848842"/>
            <a:ext cx="7466910" cy="42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1560" y="5335266"/>
            <a:ext cx="9016781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dirty="0" smtClean="0"/>
              <a:t>Cooling &amp; Ventilation: </a:t>
            </a:r>
            <a:r>
              <a:rPr lang="en-US" dirty="0" smtClean="0"/>
              <a:t>Water </a:t>
            </a:r>
            <a:r>
              <a:rPr lang="en-US" dirty="0"/>
              <a:t>and HVAC </a:t>
            </a:r>
            <a:r>
              <a:rPr lang="en-US" dirty="0" smtClean="0"/>
              <a:t>installations finished and systems operational.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Acoustic tests for the building done.</a:t>
            </a:r>
          </a:p>
          <a:p>
            <a:r>
              <a:rPr lang="en-US" dirty="0" err="1" smtClean="0"/>
              <a:t>Cryo</a:t>
            </a:r>
            <a:r>
              <a:rPr lang="en-US" dirty="0" smtClean="0"/>
              <a:t> System: Compressor frame and </a:t>
            </a:r>
            <a:r>
              <a:rPr lang="en-US" dirty="0" err="1" smtClean="0"/>
              <a:t>adsober</a:t>
            </a:r>
            <a:r>
              <a:rPr lang="en-US" dirty="0" smtClean="0"/>
              <a:t> in place. Cabling done. Piping ongoing. Refurbished ALEPH Compressors and new pump have arrived, ready for installation.</a:t>
            </a:r>
            <a:endParaRPr lang="de-D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934848" y="645176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63928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Compressor building 198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389" y="809088"/>
            <a:ext cx="3157396" cy="21053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04" y="3008287"/>
            <a:ext cx="3170676" cy="2114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56" y="3528421"/>
            <a:ext cx="2375856" cy="1584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552" y="809088"/>
            <a:ext cx="1734223" cy="26013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920" y="3528421"/>
            <a:ext cx="2375855" cy="1584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70" y="808666"/>
            <a:ext cx="1734505" cy="26017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43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21278</TotalTime>
  <Words>1354</Words>
  <Application>Microsoft Office PowerPoint</Application>
  <PresentationFormat>On-screen Show (4:3)</PresentationFormat>
  <Paragraphs>340</Paragraphs>
  <Slides>29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952</cp:revision>
  <cp:lastPrinted>2014-09-17T07:54:25Z</cp:lastPrinted>
  <dcterms:created xsi:type="dcterms:W3CDTF">2008-02-17T05:14:18Z</dcterms:created>
  <dcterms:modified xsi:type="dcterms:W3CDTF">2014-09-17T07:54:33Z</dcterms:modified>
</cp:coreProperties>
</file>