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584" r:id="rId2"/>
    <p:sldId id="681" r:id="rId3"/>
    <p:sldId id="705" r:id="rId4"/>
    <p:sldId id="682" r:id="rId5"/>
    <p:sldId id="709" r:id="rId6"/>
    <p:sldId id="586" r:id="rId7"/>
    <p:sldId id="589" r:id="rId8"/>
    <p:sldId id="653" r:id="rId9"/>
    <p:sldId id="677" r:id="rId10"/>
    <p:sldId id="596" r:id="rId11"/>
    <p:sldId id="659" r:id="rId12"/>
    <p:sldId id="598" r:id="rId13"/>
    <p:sldId id="660" r:id="rId14"/>
    <p:sldId id="630" r:id="rId15"/>
    <p:sldId id="685" r:id="rId16"/>
    <p:sldId id="626" r:id="rId17"/>
    <p:sldId id="581" r:id="rId18"/>
    <p:sldId id="708" r:id="rId19"/>
    <p:sldId id="669" r:id="rId20"/>
    <p:sldId id="707" r:id="rId21"/>
    <p:sldId id="706" r:id="rId22"/>
    <p:sldId id="688" r:id="rId23"/>
    <p:sldId id="673" r:id="rId24"/>
    <p:sldId id="678" r:id="rId25"/>
    <p:sldId id="679" r:id="rId26"/>
    <p:sldId id="683" r:id="rId27"/>
    <p:sldId id="684" r:id="rId28"/>
    <p:sldId id="696" r:id="rId29"/>
    <p:sldId id="698" r:id="rId30"/>
    <p:sldId id="699" r:id="rId31"/>
    <p:sldId id="70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00"/>
    <a:srgbClr val="FFFFF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49" autoAdjust="0"/>
    <p:restoredTop sz="99067" autoAdjust="0"/>
  </p:normalViewPr>
  <p:slideViewPr>
    <p:cSldViewPr>
      <p:cViewPr>
        <p:scale>
          <a:sx n="100" d="100"/>
          <a:sy n="100" d="100"/>
        </p:scale>
        <p:origin x="-824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328"/>
    </p:cViewPr>
  </p:sorterViewPr>
  <p:notesViewPr>
    <p:cSldViewPr>
      <p:cViewPr>
        <p:scale>
          <a:sx n="200" d="100"/>
          <a:sy n="200" d="100"/>
        </p:scale>
        <p:origin x="-80" y="39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23/09/14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59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0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Calibri" charset="0"/>
            </a:endParaRPr>
          </a:p>
        </p:txBody>
      </p:sp>
      <p:sp>
        <p:nvSpPr>
          <p:cNvPr id="7171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08ADA13-7F70-864B-9940-ED5FA18B1395}" type="slidenum">
              <a:rPr lang="en-US" sz="1200">
                <a:latin typeface="Calibri" charset="0"/>
                <a:cs typeface="Arial" charset="0"/>
              </a:rPr>
              <a:pPr eaLnBrk="1" hangingPunct="1"/>
              <a:t>1</a:t>
            </a:fld>
            <a:endParaRPr lang="en-US" sz="1200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Calibri" charset="0"/>
            </a:endParaRPr>
          </a:p>
        </p:txBody>
      </p:sp>
      <p:sp>
        <p:nvSpPr>
          <p:cNvPr id="1331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EDA6DD0-78B4-0246-A285-3A69FD4492C7}" type="slidenum">
              <a:rPr lang="en-US" sz="1200">
                <a:latin typeface="Calibri" charset="0"/>
                <a:cs typeface="Arial" charset="0"/>
              </a:rPr>
              <a:pPr eaLnBrk="1" hangingPunct="1"/>
              <a:t>5</a:t>
            </a:fld>
            <a:endParaRPr lang="en-US" sz="1200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10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10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The nuclear physics community is expecting that CERN will provide this facility on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93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idea behind a </a:t>
            </a:r>
            <a:r>
              <a:rPr lang="en-US" dirty="0" err="1" smtClean="0"/>
              <a:t>solenoidal</a:t>
            </a:r>
            <a:r>
              <a:rPr lang="en-US" dirty="0" smtClean="0"/>
              <a:t> spectrometer.</a:t>
            </a:r>
            <a:r>
              <a:rPr lang="en-US" baseline="0" dirty="0" smtClean="0"/>
              <a:t> Transfer reactions in inverse kinematics take place at the </a:t>
            </a:r>
            <a:r>
              <a:rPr lang="en-US" baseline="0" dirty="0" err="1" smtClean="0"/>
              <a:t>centre</a:t>
            </a:r>
            <a:r>
              <a:rPr lang="en-US" baseline="0" dirty="0" smtClean="0"/>
              <a:t> of a large </a:t>
            </a:r>
            <a:r>
              <a:rPr lang="en-US" baseline="0" dirty="0" err="1" smtClean="0"/>
              <a:t>solenoidal</a:t>
            </a:r>
            <a:r>
              <a:rPr lang="en-US" baseline="0" dirty="0" smtClean="0"/>
              <a:t> field. Light ions follow helical trajectories in the field and are detected along the axis. The time-of-flight gives particle ID straightforwardly – this motivates the </a:t>
            </a:r>
            <a:r>
              <a:rPr lang="en-US" baseline="0" dirty="0" err="1" smtClean="0"/>
              <a:t>prebuncher</a:t>
            </a:r>
            <a:r>
              <a:rPr lang="en-US" baseline="0" dirty="0" smtClean="0"/>
              <a:t> before the HIE-LINAC. The lab energy and position of recorded ions gives </a:t>
            </a:r>
            <a:r>
              <a:rPr lang="en-US" baseline="0" dirty="0" err="1" smtClean="0"/>
              <a:t>E_cm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theta_cm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6385D-3281-8C41-A60B-F3FF73D8FAD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775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10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study single-particle properties of nuclei</a:t>
            </a:r>
            <a:endParaRPr lang="en-US" sz="1000" b="1" kern="1200" dirty="0" smtClean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1000" b="1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= &gt; Similar configurations = large overlap of wave functions = </a:t>
            </a:r>
          </a:p>
          <a:p>
            <a:pPr>
              <a:defRPr/>
            </a:pPr>
            <a:r>
              <a:rPr lang="en-US" sz="1000" b="1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Large probability of transfer reaction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35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1/3  of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nuclei</a:t>
            </a:r>
            <a:r>
              <a:rPr lang="es-ES" dirty="0" smtClean="0"/>
              <a:t> are </a:t>
            </a:r>
            <a:r>
              <a:rPr lang="es-ES" dirty="0" err="1" smtClean="0"/>
              <a:t>bound</a:t>
            </a:r>
            <a:r>
              <a:rPr lang="es-ES" dirty="0" smtClean="0"/>
              <a:t> </a:t>
            </a:r>
            <a:r>
              <a:rPr lang="es-ES" dirty="0" err="1" smtClean="0"/>
              <a:t>mostly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if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they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settle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away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sphericity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deformed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elongated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quadrupole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shape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Quantum </a:t>
            </a:r>
            <a:r>
              <a:rPr lang="es-ES" baseline="0" dirty="0" err="1" smtClean="0"/>
              <a:t>correlations</a:t>
            </a:r>
            <a:r>
              <a:rPr lang="es-ES" baseline="0" dirty="0" smtClean="0"/>
              <a:t>  </a:t>
            </a:r>
            <a:r>
              <a:rPr lang="es-ES" baseline="0" dirty="0" err="1" smtClean="0"/>
              <a:t>between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nucleons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expected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occasionally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favour</a:t>
            </a:r>
            <a:r>
              <a:rPr lang="es-ES" baseline="0" dirty="0" smtClean="0"/>
              <a:t> more </a:t>
            </a:r>
            <a:r>
              <a:rPr lang="es-ES" baseline="0" dirty="0" err="1" smtClean="0"/>
              <a:t>exotic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shapes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These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special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nuclei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serve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test </a:t>
            </a:r>
            <a:r>
              <a:rPr lang="es-ES" baseline="0" dirty="0" err="1" smtClean="0"/>
              <a:t>these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specific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correlations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In </a:t>
            </a:r>
            <a:r>
              <a:rPr lang="es-ES" baseline="0" dirty="0" err="1" smtClean="0"/>
              <a:t>quadrupole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deofrmed</a:t>
            </a:r>
            <a:r>
              <a:rPr lang="es-ES" baseline="0" dirty="0" smtClean="0"/>
              <a:t> experimental observables are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E2 </a:t>
            </a:r>
            <a:r>
              <a:rPr lang="es-ES" baseline="0" dirty="0" err="1" smtClean="0"/>
              <a:t>transitions</a:t>
            </a:r>
            <a:r>
              <a:rPr lang="es-ES" baseline="0" dirty="0" smtClean="0"/>
              <a:t> and Q-</a:t>
            </a:r>
            <a:r>
              <a:rPr lang="es-ES" baseline="0" dirty="0" err="1" smtClean="0"/>
              <a:t>moments</a:t>
            </a:r>
            <a:r>
              <a:rPr lang="es-ES" baseline="0" dirty="0" smtClean="0"/>
              <a:t> </a:t>
            </a:r>
          </a:p>
          <a:p>
            <a:r>
              <a:rPr lang="es-ES" baseline="0" dirty="0" smtClean="0"/>
              <a:t>In case of </a:t>
            </a:r>
            <a:r>
              <a:rPr lang="es-ES" baseline="0" dirty="0" err="1" smtClean="0"/>
              <a:t>pear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shapè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there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additional</a:t>
            </a:r>
            <a:r>
              <a:rPr lang="es-ES" baseline="0" dirty="0" smtClean="0"/>
              <a:t> E1 and E3 </a:t>
            </a:r>
            <a:r>
              <a:rPr lang="es-ES" baseline="0" dirty="0" err="1" smtClean="0"/>
              <a:t>moments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While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first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very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small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E3 are </a:t>
            </a:r>
            <a:r>
              <a:rPr lang="es-ES" baseline="0" dirty="0" err="1" smtClean="0"/>
              <a:t>collective</a:t>
            </a:r>
            <a:r>
              <a:rPr lang="es-ES" baseline="0" dirty="0" smtClean="0"/>
              <a:t> &gt; 10 single </a:t>
            </a:r>
            <a:r>
              <a:rPr lang="es-ES" baseline="0" dirty="0" err="1" smtClean="0"/>
              <a:t>particle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units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So </a:t>
            </a:r>
            <a:r>
              <a:rPr lang="es-ES" baseline="0" dirty="0" err="1" smtClean="0"/>
              <a:t>far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E3 </a:t>
            </a:r>
            <a:r>
              <a:rPr lang="es-ES" baseline="0" dirty="0" err="1" smtClean="0"/>
              <a:t>moment</a:t>
            </a:r>
            <a:r>
              <a:rPr lang="es-ES" baseline="0" dirty="0" smtClean="0"/>
              <a:t> has </a:t>
            </a:r>
            <a:r>
              <a:rPr lang="es-ES" baseline="0" dirty="0" err="1" smtClean="0"/>
              <a:t>only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determined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226Ra.</a:t>
            </a:r>
          </a:p>
          <a:p>
            <a:r>
              <a:rPr lang="es-ES" baseline="0" dirty="0" smtClean="0"/>
              <a:t>Particular </a:t>
            </a:r>
            <a:r>
              <a:rPr lang="es-ES" baseline="0" dirty="0" err="1" smtClean="0"/>
              <a:t>correlations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arise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when</a:t>
            </a:r>
            <a:r>
              <a:rPr lang="es-ES" baseline="0" dirty="0" smtClean="0"/>
              <a:t> particular </a:t>
            </a:r>
            <a:r>
              <a:rPr lang="es-ES" baseline="0" dirty="0" err="1" smtClean="0"/>
              <a:t>momentum</a:t>
            </a:r>
            <a:r>
              <a:rPr lang="es-ES" baseline="0" dirty="0" smtClean="0"/>
              <a:t> J are </a:t>
            </a:r>
            <a:r>
              <a:rPr lang="es-ES" baseline="0" dirty="0" err="1" smtClean="0"/>
              <a:t>near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Fermi </a:t>
            </a:r>
            <a:r>
              <a:rPr lang="es-ES" baseline="0" dirty="0" err="1" smtClean="0"/>
              <a:t>surface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Excitation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coherent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correlated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pairs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nucleons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between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states</a:t>
            </a:r>
            <a:r>
              <a:rPr lang="es-ES" baseline="0" dirty="0" smtClean="0"/>
              <a:t> drives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whole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nucleus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into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pear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shape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Strong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octupole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correlation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leading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shapes</a:t>
            </a:r>
            <a:r>
              <a:rPr lang="es-ES" baseline="0" dirty="0" smtClean="0"/>
              <a:t> can </a:t>
            </a:r>
            <a:r>
              <a:rPr lang="es-ES" baseline="0" dirty="0" err="1" smtClean="0"/>
              <a:t>arise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Fermi </a:t>
            </a:r>
            <a:r>
              <a:rPr lang="es-ES" baseline="0" dirty="0" err="1" smtClean="0"/>
              <a:t>surface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occupy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states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opposite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parity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orbital and total </a:t>
            </a:r>
            <a:r>
              <a:rPr lang="es-ES" baseline="0" dirty="0" err="1" smtClean="0"/>
              <a:t>momentum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differeing</a:t>
            </a:r>
            <a:r>
              <a:rPr lang="es-ES" baseline="0" dirty="0" smtClean="0"/>
              <a:t> in 3h.</a:t>
            </a:r>
          </a:p>
          <a:p>
            <a:r>
              <a:rPr lang="es-ES" dirty="0" smtClean="0"/>
              <a:t>In </a:t>
            </a:r>
            <a:r>
              <a:rPr lang="es-ES" dirty="0" err="1" smtClean="0"/>
              <a:t>these</a:t>
            </a:r>
            <a:r>
              <a:rPr lang="es-ES" dirty="0" smtClean="0"/>
              <a:t> </a:t>
            </a:r>
            <a:r>
              <a:rPr lang="es-ES" dirty="0" err="1" smtClean="0"/>
              <a:t>cercunstances</a:t>
            </a:r>
            <a:r>
              <a:rPr lang="es-ES" dirty="0" smtClean="0"/>
              <a:t> </a:t>
            </a:r>
            <a:r>
              <a:rPr lang="es-ES" dirty="0" err="1" smtClean="0"/>
              <a:t>interleave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parity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bands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enhanced</a:t>
            </a:r>
            <a:r>
              <a:rPr lang="es-ES" baseline="0" dirty="0" smtClean="0"/>
              <a:t> E1 </a:t>
            </a:r>
            <a:r>
              <a:rPr lang="es-ES" baseline="0" dirty="0" err="1" smtClean="0"/>
              <a:t>transitions</a:t>
            </a:r>
            <a:r>
              <a:rPr lang="es-ES" baseline="0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07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Different</a:t>
            </a:r>
            <a:r>
              <a:rPr lang="es-ES" dirty="0" smtClean="0"/>
              <a:t> of </a:t>
            </a:r>
            <a:r>
              <a:rPr lang="es-ES" dirty="0" err="1" smtClean="0"/>
              <a:t>cross</a:t>
            </a:r>
            <a:r>
              <a:rPr lang="es-ES" dirty="0" smtClean="0"/>
              <a:t> </a:t>
            </a:r>
            <a:r>
              <a:rPr lang="es-ES" dirty="0" err="1" smtClean="0"/>
              <a:t>section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Z targets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apparent</a:t>
            </a:r>
            <a:endParaRPr lang="es-ES" dirty="0" smtClean="0"/>
          </a:p>
          <a:p>
            <a:r>
              <a:rPr lang="es-ES" dirty="0" smtClean="0"/>
              <a:t>Gamma </a:t>
            </a:r>
            <a:r>
              <a:rPr lang="es-ES" dirty="0" err="1" smtClean="0"/>
              <a:t>corrected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doppler</a:t>
            </a:r>
            <a:r>
              <a:rPr lang="es-ES" dirty="0" smtClean="0"/>
              <a:t> </a:t>
            </a:r>
            <a:r>
              <a:rPr lang="es-ES" dirty="0" err="1" smtClean="0"/>
              <a:t>shift</a:t>
            </a:r>
            <a:r>
              <a:rPr lang="es-ES" dirty="0" smtClean="0"/>
              <a:t> and </a:t>
            </a:r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recorded</a:t>
            </a:r>
            <a:r>
              <a:rPr lang="es-ES" dirty="0" smtClean="0"/>
              <a:t> 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recoiling</a:t>
            </a:r>
            <a:r>
              <a:rPr lang="es-ES" dirty="0" smtClean="0"/>
              <a:t> </a:t>
            </a:r>
            <a:r>
              <a:rPr lang="es-ES" dirty="0" err="1" smtClean="0"/>
              <a:t>nucleus</a:t>
            </a:r>
            <a:r>
              <a:rPr lang="es-ES" dirty="0" smtClean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detected</a:t>
            </a:r>
            <a:r>
              <a:rPr lang="es-ES" dirty="0" smtClean="0"/>
              <a:t> </a:t>
            </a:r>
            <a:r>
              <a:rPr lang="es-ES" dirty="0" err="1" smtClean="0"/>
              <a:t>simultaneously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Spectra</a:t>
            </a:r>
            <a:r>
              <a:rPr lang="es-ES" dirty="0" smtClean="0"/>
              <a:t> </a:t>
            </a:r>
            <a:r>
              <a:rPr lang="es-ES" dirty="0" err="1" smtClean="0"/>
              <a:t>revael</a:t>
            </a:r>
            <a:r>
              <a:rPr lang="es-ES" dirty="0" smtClean="0"/>
              <a:t>  </a:t>
            </a:r>
            <a:r>
              <a:rPr lang="es-ES" dirty="0" err="1" smtClean="0"/>
              <a:t>strong</a:t>
            </a:r>
            <a:r>
              <a:rPr lang="es-ES" dirty="0" smtClean="0"/>
              <a:t> </a:t>
            </a:r>
            <a:r>
              <a:rPr lang="es-ES" dirty="0" err="1" smtClean="0"/>
              <a:t>population</a:t>
            </a:r>
            <a:r>
              <a:rPr lang="es-ES" dirty="0" smtClean="0"/>
              <a:t> of </a:t>
            </a:r>
            <a:r>
              <a:rPr lang="es-ES" dirty="0" err="1" smtClean="0"/>
              <a:t>ground</a:t>
            </a:r>
            <a:r>
              <a:rPr lang="es-ES" dirty="0" smtClean="0"/>
              <a:t> </a:t>
            </a:r>
            <a:r>
              <a:rPr lang="es-ES" dirty="0" err="1" smtClean="0"/>
              <a:t>state</a:t>
            </a:r>
            <a:r>
              <a:rPr lang="es-ES" dirty="0" smtClean="0"/>
              <a:t> band of positive </a:t>
            </a:r>
            <a:r>
              <a:rPr lang="es-ES" dirty="0" err="1" smtClean="0"/>
              <a:t>parity</a:t>
            </a:r>
            <a:r>
              <a:rPr lang="es-ES" dirty="0" smtClean="0"/>
              <a:t> and </a:t>
            </a:r>
            <a:r>
              <a:rPr lang="es-ES" dirty="0" err="1" smtClean="0"/>
              <a:t>octupole</a:t>
            </a:r>
            <a:r>
              <a:rPr lang="es-ES" dirty="0" smtClean="0"/>
              <a:t> band of </a:t>
            </a:r>
            <a:r>
              <a:rPr lang="es-ES" dirty="0" err="1" smtClean="0"/>
              <a:t>negative</a:t>
            </a:r>
            <a:r>
              <a:rPr lang="es-ES" dirty="0" smtClean="0"/>
              <a:t> </a:t>
            </a:r>
            <a:r>
              <a:rPr lang="es-ES" dirty="0" err="1" smtClean="0"/>
              <a:t>parity</a:t>
            </a:r>
            <a:r>
              <a:rPr lang="es-ES" dirty="0" smtClean="0"/>
              <a:t>.</a:t>
            </a:r>
          </a:p>
          <a:p>
            <a:r>
              <a:rPr lang="es-ES" dirty="0" smtClean="0"/>
              <a:t>GOSIA </a:t>
            </a:r>
            <a:r>
              <a:rPr lang="es-ES" dirty="0" err="1" smtClean="0"/>
              <a:t>code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deduced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matrix</a:t>
            </a:r>
            <a:r>
              <a:rPr lang="es-ES" dirty="0" smtClean="0"/>
              <a:t> </a:t>
            </a:r>
            <a:r>
              <a:rPr lang="es-ES" dirty="0" err="1" smtClean="0"/>
              <a:t>elements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values</a:t>
            </a:r>
            <a:r>
              <a:rPr lang="es-ES" dirty="0" smtClean="0"/>
              <a:t> of E2 and E3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intrinsic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moments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given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given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dashed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lines</a:t>
            </a:r>
            <a:r>
              <a:rPr lang="es-ES" baseline="0" dirty="0" smtClean="0"/>
              <a:t> define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average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One</a:t>
            </a:r>
            <a:r>
              <a:rPr lang="es-ES" baseline="0" dirty="0" smtClean="0"/>
              <a:t> can </a:t>
            </a:r>
            <a:r>
              <a:rPr lang="es-ES" baseline="0" dirty="0" err="1" smtClean="0"/>
              <a:t>sse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Q3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large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224Ra and comparable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226Ra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5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4" name="Picture 3" descr="2014-08-08_Isolde_50_fina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064" y="6215021"/>
            <a:ext cx="1928936" cy="6429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7A6768-4A0A-41BB-8401-86A028EC0D4A}" type="datetimeFigureOut">
              <a:rPr lang="en-US" smtClean="0"/>
              <a:pPr/>
              <a:t>23/09/14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4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9" name="Picture 8" descr="2014-08-08_Isolde_50_fina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064" y="6215021"/>
            <a:ext cx="1928936" cy="64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04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9EC0E2-6846-0146-A74B-21FBB5BBF1DD}" type="datetimeFigureOut">
              <a:rPr lang="en-US" smtClean="0"/>
              <a:t>23/09/14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68EF-F32E-C34A-913F-1819AADE6F7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2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5576" y="-27384"/>
            <a:ext cx="7931224" cy="908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600200"/>
            <a:ext cx="79928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611561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-69561" y="83580"/>
            <a:ext cx="761107" cy="60113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  <p:sldLayoutId id="2147483676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7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17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0.png"/><Relationship Id="rId5" Type="http://schemas.openxmlformats.org/officeDocument/2006/relationships/image" Target="../media/image31.emf"/><Relationship Id="rId6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33.wmf"/><Relationship Id="rId6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4" Type="http://schemas.openxmlformats.org/officeDocument/2006/relationships/image" Target="../media/image37.wmf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6" Type="http://schemas.openxmlformats.org/officeDocument/2006/relationships/image" Target="../media/image50.emf"/><Relationship Id="rId7" Type="http://schemas.openxmlformats.org/officeDocument/2006/relationships/image" Target="../media/image51.emf"/><Relationship Id="rId8" Type="http://schemas.openxmlformats.org/officeDocument/2006/relationships/image" Target="../media/image52.emf"/><Relationship Id="rId9" Type="http://schemas.openxmlformats.org/officeDocument/2006/relationships/image" Target="../media/image53.jpeg"/><Relationship Id="rId10" Type="http://schemas.openxmlformats.org/officeDocument/2006/relationships/image" Target="../media/image54.jpeg"/><Relationship Id="rId11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4" Type="http://schemas.openxmlformats.org/officeDocument/2006/relationships/image" Target="../media/image37.wmf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emf"/><Relationship Id="rId5" Type="http://schemas.openxmlformats.org/officeDocument/2006/relationships/image" Target="../media/image66.emf"/><Relationship Id="rId6" Type="http://schemas.openxmlformats.org/officeDocument/2006/relationships/image" Target="../media/image67.emf"/><Relationship Id="rId7" Type="http://schemas.openxmlformats.org/officeDocument/2006/relationships/hyperlink" Target="http://www.youtube.com/watch?v=x8Jdu9O2RhU&amp;feature=em-uploademail" TargetMode="External"/><Relationship Id="rId8" Type="http://schemas.openxmlformats.org/officeDocument/2006/relationships/image" Target="../media/image68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45.jpeg"/><Relationship Id="rId5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ubtitle 2"/>
          <p:cNvSpPr>
            <a:spLocks noGrp="1"/>
          </p:cNvSpPr>
          <p:nvPr>
            <p:ph type="subTitle" idx="1"/>
          </p:nvPr>
        </p:nvSpPr>
        <p:spPr>
          <a:xfrm>
            <a:off x="1476375" y="6378575"/>
            <a:ext cx="6400800" cy="482600"/>
          </a:xfrm>
        </p:spPr>
        <p:txBody>
          <a:bodyPr/>
          <a:lstStyle/>
          <a:p>
            <a:r>
              <a:rPr lang="de-DE" dirty="0">
                <a:latin typeface="Calibri" charset="0"/>
              </a:rPr>
              <a:t>Maria J. G. Borge , CERN, PH-</a:t>
            </a:r>
            <a:r>
              <a:rPr lang="de-DE" dirty="0" err="1">
                <a:latin typeface="Calibri" charset="0"/>
              </a:rPr>
              <a:t>Dept</a:t>
            </a:r>
            <a:endParaRPr lang="de-DE">
              <a:latin typeface="Calibri" charset="0"/>
            </a:endParaRPr>
          </a:p>
        </p:txBody>
      </p:sp>
      <p:pic>
        <p:nvPicPr>
          <p:cNvPr id="614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0" y="-4192"/>
            <a:ext cx="9128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11"/>
          <p:cNvSpPr txBox="1">
            <a:spLocks noChangeArrowheads="1"/>
          </p:cNvSpPr>
          <p:nvPr/>
        </p:nvSpPr>
        <p:spPr bwMode="auto">
          <a:xfrm>
            <a:off x="395288" y="404813"/>
            <a:ext cx="36004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FF00"/>
                </a:solidFill>
              </a:rPr>
              <a:t>Maria J. G. </a:t>
            </a:r>
            <a:r>
              <a:rPr lang="en-US" sz="1800" dirty="0" err="1">
                <a:solidFill>
                  <a:srgbClr val="FFFF00"/>
                </a:solidFill>
              </a:rPr>
              <a:t>Borge</a:t>
            </a:r>
            <a:endParaRPr lang="en-US" sz="1800" dirty="0">
              <a:solidFill>
                <a:srgbClr val="FFFF00"/>
              </a:solidFill>
            </a:endParaRPr>
          </a:p>
          <a:p>
            <a:pPr eaLnBrk="1" hangingPunct="1"/>
            <a:r>
              <a:rPr lang="en-US" sz="1800" dirty="0">
                <a:solidFill>
                  <a:srgbClr val="FFFF00"/>
                </a:solidFill>
              </a:rPr>
              <a:t>ISOLDE-</a:t>
            </a:r>
            <a:r>
              <a:rPr lang="en-US" sz="1800" dirty="0" smtClean="0">
                <a:solidFill>
                  <a:srgbClr val="FFFF00"/>
                </a:solidFill>
              </a:rPr>
              <a:t>PH, CERN</a:t>
            </a:r>
            <a:endParaRPr lang="en-US" sz="1800" dirty="0">
              <a:solidFill>
                <a:srgbClr val="FFFF00"/>
              </a:solidFill>
            </a:endParaRPr>
          </a:p>
          <a:p>
            <a:pPr eaLnBrk="1" hangingPunct="1"/>
            <a:r>
              <a:rPr lang="en-US" sz="1800" dirty="0">
                <a:solidFill>
                  <a:srgbClr val="FFFF00"/>
                </a:solidFill>
              </a:rPr>
              <a:t>(Isotope Separator On-Line</a:t>
            </a:r>
            <a:r>
              <a:rPr lang="en-US" sz="1800" dirty="0" smtClean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4" name="CuadroTexto 3"/>
          <p:cNvSpPr txBox="1"/>
          <p:nvPr/>
        </p:nvSpPr>
        <p:spPr>
          <a:xfrm rot="19860000">
            <a:off x="4932040" y="36349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3366FF"/>
                </a:solidFill>
              </a:rPr>
              <a:t>1992</a:t>
            </a:r>
            <a:endParaRPr lang="es-ES" dirty="0">
              <a:solidFill>
                <a:srgbClr val="3366FF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 rot="360000">
            <a:off x="3651648" y="349573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0090"/>
                </a:solidFill>
              </a:rPr>
              <a:t>ISOL</a:t>
            </a:r>
            <a:r>
              <a:rPr lang="es-ES" dirty="0" smtClean="0">
                <a:solidFill>
                  <a:srgbClr val="800080"/>
                </a:solidFill>
              </a:rPr>
              <a:t>DE</a:t>
            </a:r>
            <a:endParaRPr lang="es-ES" dirty="0">
              <a:solidFill>
                <a:srgbClr val="80008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Isolde_Jura_shin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765" y="4077072"/>
            <a:ext cx="7387747" cy="2828812"/>
          </a:xfrm>
          <a:prstGeom prst="rect">
            <a:avLst/>
          </a:prstGeom>
        </p:spPr>
      </p:pic>
      <p:sp>
        <p:nvSpPr>
          <p:cNvPr id="6147" name="Title 1"/>
          <p:cNvSpPr txBox="1">
            <a:spLocks/>
          </p:cNvSpPr>
          <p:nvPr/>
        </p:nvSpPr>
        <p:spPr bwMode="auto">
          <a:xfrm rot="-1740000">
            <a:off x="1730520" y="1766633"/>
            <a:ext cx="777240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400" b="1" dirty="0" smtClean="0">
                <a:solidFill>
                  <a:srgbClr val="FFFF00"/>
                </a:solidFill>
                <a:latin typeface="Calibri" charset="0"/>
              </a:rPr>
              <a:t>Exploring </a:t>
            </a:r>
            <a:r>
              <a:rPr lang="en-US" sz="4400" b="1" dirty="0">
                <a:solidFill>
                  <a:srgbClr val="FFFF00"/>
                </a:solidFill>
                <a:latin typeface="Calibri" charset="0"/>
              </a:rPr>
              <a:t>the Nuclear </a:t>
            </a:r>
            <a:r>
              <a:rPr lang="en-US" sz="4400" b="1" dirty="0" smtClean="0">
                <a:solidFill>
                  <a:srgbClr val="FFFF00"/>
                </a:solidFill>
                <a:latin typeface="Calibri" charset="0"/>
              </a:rPr>
              <a:t>Landscape</a:t>
            </a:r>
          </a:p>
          <a:p>
            <a:pPr algn="ctr" eaLnBrk="1" hangingPunct="1"/>
            <a:r>
              <a:rPr lang="en-US" sz="4400" b="1" dirty="0" smtClean="0">
                <a:solidFill>
                  <a:srgbClr val="FFFF00"/>
                </a:solidFill>
                <a:latin typeface="Calibri" charset="0"/>
              </a:rPr>
              <a:t>with HIE-ISOLDE </a:t>
            </a:r>
            <a:endParaRPr lang="en-US" sz="4400" b="1" dirty="0">
              <a:solidFill>
                <a:srgbClr val="FFFF00"/>
              </a:solidFill>
              <a:latin typeface="Calibri" charset="0"/>
            </a:endParaRPr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5"/>
          <a:srcRect t="1110" b="7905"/>
          <a:stretch/>
        </p:blipFill>
        <p:spPr>
          <a:xfrm>
            <a:off x="1671190" y="4152768"/>
            <a:ext cx="7653338" cy="273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2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dirty="0" err="1" smtClean="0">
                <a:solidFill>
                  <a:srgbClr val="29348C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Instrumentation</a:t>
            </a:r>
            <a:endParaRPr lang="es-ES" b="0" dirty="0">
              <a:solidFill>
                <a:srgbClr val="29348C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1560" y="1052736"/>
            <a:ext cx="6048672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>
                <a:solidFill>
                  <a:srgbClr val="FF0000"/>
                </a:solidFill>
              </a:rPr>
              <a:t>Miniball</a:t>
            </a:r>
            <a:r>
              <a:rPr lang="en-US" sz="2800" dirty="0" smtClean="0">
                <a:solidFill>
                  <a:srgbClr val="FF0000"/>
                </a:solidFill>
              </a:rPr>
              <a:t> + T-</a:t>
            </a:r>
            <a:r>
              <a:rPr lang="en-US" sz="2800" dirty="0" err="1" smtClean="0">
                <a:solidFill>
                  <a:srgbClr val="FF0000"/>
                </a:solidFill>
              </a:rPr>
              <a:t>ReX</a:t>
            </a:r>
            <a:r>
              <a:rPr lang="en-US" sz="2800" dirty="0" smtClean="0">
                <a:solidFill>
                  <a:srgbClr val="FF0000"/>
                </a:solidFill>
              </a:rPr>
              <a:t> (upgrade planned) :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COULEX + Transfer 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Multipurpose reaction chamber 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CORSET chamber for Fusion-fission reactions</a:t>
            </a:r>
            <a:endParaRPr lang="en-US" sz="2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8000"/>
                </a:solidFill>
              </a:rPr>
              <a:t>SPEDE: added to </a:t>
            </a:r>
            <a:r>
              <a:rPr lang="en-US" sz="2800" dirty="0" err="1" smtClean="0">
                <a:solidFill>
                  <a:srgbClr val="008000"/>
                </a:solidFill>
              </a:rPr>
              <a:t>Miniball+T-REX</a:t>
            </a:r>
            <a:endParaRPr lang="en-US" sz="2800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008000"/>
              </a:solidFill>
            </a:endParaRPr>
          </a:p>
          <a:p>
            <a:r>
              <a:rPr lang="en-US" sz="2800" dirty="0" smtClean="0">
                <a:solidFill>
                  <a:srgbClr val="008000"/>
                </a:solidFill>
              </a:rPr>
              <a:t>Helios type device: transfer  @ TSR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MAYA/</a:t>
            </a:r>
            <a:r>
              <a:rPr lang="en-US" sz="2800" dirty="0" smtClean="0">
                <a:solidFill>
                  <a:srgbClr val="008000"/>
                </a:solidFill>
              </a:rPr>
              <a:t>ACTAR</a:t>
            </a:r>
            <a:r>
              <a:rPr lang="en-US" sz="2800" dirty="0" smtClean="0">
                <a:solidFill>
                  <a:srgbClr val="FF0000"/>
                </a:solidFill>
              </a:rPr>
              <a:t>: resonant scattering + transfer.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</a:t>
            </a:r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8000"/>
                </a:solidFill>
              </a:rPr>
              <a:t>For LS2: TSR storage ring, </a:t>
            </a:r>
          </a:p>
        </p:txBody>
      </p:sp>
      <p:grpSp>
        <p:nvGrpSpPr>
          <p:cNvPr id="7" name="Group 4"/>
          <p:cNvGrpSpPr/>
          <p:nvPr/>
        </p:nvGrpSpPr>
        <p:grpSpPr>
          <a:xfrm>
            <a:off x="6588224" y="4870846"/>
            <a:ext cx="2591372" cy="1942530"/>
            <a:chOff x="5004048" y="1052736"/>
            <a:chExt cx="3600400" cy="3312368"/>
          </a:xfrm>
        </p:grpSpPr>
        <p:sp>
          <p:nvSpPr>
            <p:cNvPr id="8" name="Rectangle 5"/>
            <p:cNvSpPr/>
            <p:nvPr/>
          </p:nvSpPr>
          <p:spPr>
            <a:xfrm>
              <a:off x="5004048" y="1052736"/>
              <a:ext cx="3600400" cy="33123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ctr" rotWithShape="0">
                <a:srgbClr val="000000">
                  <a:alpha val="6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6" descr="specmat_3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50298" y="1340768"/>
              <a:ext cx="3550500" cy="2840400"/>
            </a:xfrm>
            <a:prstGeom prst="rect">
              <a:avLst/>
            </a:prstGeom>
          </p:spPr>
        </p:pic>
        <p:sp>
          <p:nvSpPr>
            <p:cNvPr id="10" name="TextBox 7"/>
            <p:cNvSpPr txBox="1"/>
            <p:nvPr/>
          </p:nvSpPr>
          <p:spPr>
            <a:xfrm>
              <a:off x="5689898" y="3284984"/>
              <a:ext cx="1006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gas volume</a:t>
              </a:r>
              <a:endParaRPr lang="en-GB" sz="1400" dirty="0"/>
            </a:p>
          </p:txBody>
        </p:sp>
        <p:sp>
          <p:nvSpPr>
            <p:cNvPr id="11" name="TextBox 8"/>
            <p:cNvSpPr txBox="1"/>
            <p:nvPr/>
          </p:nvSpPr>
          <p:spPr>
            <a:xfrm>
              <a:off x="5481517" y="2689756"/>
              <a:ext cx="8564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incoming</a:t>
              </a:r>
              <a:br>
                <a:rPr lang="en-US" sz="1400" dirty="0" smtClean="0"/>
              </a:br>
              <a:r>
                <a:rPr lang="en-US" sz="1400" dirty="0" smtClean="0"/>
                <a:t>beam</a:t>
              </a:r>
              <a:endParaRPr lang="en-GB" sz="1400" dirty="0"/>
            </a:p>
          </p:txBody>
        </p:sp>
        <p:sp>
          <p:nvSpPr>
            <p:cNvPr id="12" name="TextBox 9"/>
            <p:cNvSpPr txBox="1"/>
            <p:nvPr/>
          </p:nvSpPr>
          <p:spPr>
            <a:xfrm>
              <a:off x="7130058" y="3429000"/>
              <a:ext cx="7216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electric</a:t>
              </a:r>
              <a:br>
                <a:rPr lang="en-US" sz="1400" dirty="0" smtClean="0"/>
              </a:br>
              <a:r>
                <a:rPr lang="en-US" sz="1400" dirty="0" smtClean="0"/>
                <a:t>field</a:t>
              </a:r>
              <a:endParaRPr lang="en-GB" sz="1400" dirty="0"/>
            </a:p>
          </p:txBody>
        </p:sp>
        <p:sp>
          <p:nvSpPr>
            <p:cNvPr id="13" name="TextBox 10"/>
            <p:cNvSpPr txBox="1"/>
            <p:nvPr/>
          </p:nvSpPr>
          <p:spPr>
            <a:xfrm>
              <a:off x="7556702" y="2276872"/>
              <a:ext cx="9986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segmented</a:t>
              </a:r>
              <a:br>
                <a:rPr lang="en-US" sz="1400" dirty="0" smtClean="0"/>
              </a:br>
              <a:r>
                <a:rPr lang="en-US" sz="1400" dirty="0" smtClean="0"/>
                <a:t>plane</a:t>
              </a:r>
              <a:endParaRPr lang="en-GB" sz="1400" dirty="0"/>
            </a:p>
          </p:txBody>
        </p:sp>
        <p:sp>
          <p:nvSpPr>
            <p:cNvPr id="14" name="TextBox 11"/>
            <p:cNvSpPr txBox="1"/>
            <p:nvPr/>
          </p:nvSpPr>
          <p:spPr>
            <a:xfrm>
              <a:off x="7431701" y="1177588"/>
              <a:ext cx="11385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amplification</a:t>
              </a:r>
              <a:br>
                <a:rPr lang="en-US" sz="1400" dirty="0" smtClean="0"/>
              </a:br>
              <a:r>
                <a:rPr lang="en-US" sz="1400" dirty="0" smtClean="0"/>
                <a:t>zone</a:t>
              </a:r>
              <a:endParaRPr lang="en-GB" sz="1400" dirty="0"/>
            </a:p>
          </p:txBody>
        </p:sp>
        <p:cxnSp>
          <p:nvCxnSpPr>
            <p:cNvPr id="15" name="Straight Arrow Connector 12"/>
            <p:cNvCxnSpPr/>
            <p:nvPr/>
          </p:nvCxnSpPr>
          <p:spPr>
            <a:xfrm flipV="1">
              <a:off x="6696712" y="3160132"/>
              <a:ext cx="1080120" cy="57606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3"/>
            <p:cNvCxnSpPr/>
            <p:nvPr/>
          </p:nvCxnSpPr>
          <p:spPr>
            <a:xfrm flipV="1">
              <a:off x="7603429" y="1628800"/>
              <a:ext cx="102693" cy="523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4"/>
            <p:cNvSpPr txBox="1"/>
            <p:nvPr/>
          </p:nvSpPr>
          <p:spPr>
            <a:xfrm>
              <a:off x="5689898" y="1484784"/>
              <a:ext cx="8601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magnetic</a:t>
              </a:r>
              <a:br>
                <a:rPr lang="en-US" sz="1400" dirty="0" smtClean="0"/>
              </a:br>
              <a:r>
                <a:rPr lang="en-US" sz="1400" dirty="0" smtClean="0"/>
                <a:t>field</a:t>
              </a:r>
              <a:endParaRPr lang="en-GB" sz="1400" dirty="0"/>
            </a:p>
          </p:txBody>
        </p:sp>
        <p:cxnSp>
          <p:nvCxnSpPr>
            <p:cNvPr id="18" name="Straight Arrow Connector 15"/>
            <p:cNvCxnSpPr/>
            <p:nvPr/>
          </p:nvCxnSpPr>
          <p:spPr>
            <a:xfrm flipV="1">
              <a:off x="5617890" y="1700808"/>
              <a:ext cx="1080120" cy="57606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4821" y="966676"/>
            <a:ext cx="1797659" cy="1886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20" name="Picture 17" descr="HELIOS-schemati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8741" y="3356992"/>
            <a:ext cx="2103739" cy="11363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83198" y="13407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00192" y="213285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300192" y="270892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300192" y="34290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00192" y="472514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96127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9524" y="-35272"/>
            <a:ext cx="8424936" cy="980736"/>
          </a:xfrm>
        </p:spPr>
        <p:txBody>
          <a:bodyPr>
            <a:normAutofit fontScale="90000"/>
          </a:bodyPr>
          <a:lstStyle/>
          <a:p>
            <a:r>
              <a:rPr lang="en-US" sz="3600" b="0" dirty="0" err="1" smtClean="0">
                <a:solidFill>
                  <a:srgbClr val="29348C"/>
                </a:solidFill>
              </a:rPr>
              <a:t>Adressing</a:t>
            </a:r>
            <a:r>
              <a:rPr lang="en-US" sz="3600" b="0" dirty="0" smtClean="0">
                <a:solidFill>
                  <a:srgbClr val="29348C"/>
                </a:solidFill>
              </a:rPr>
              <a:t> the</a:t>
            </a:r>
            <a:r>
              <a:rPr lang="en-US" sz="3600" b="0" baseline="30000" dirty="0" smtClean="0">
                <a:solidFill>
                  <a:srgbClr val="29348C"/>
                </a:solidFill>
              </a:rPr>
              <a:t> 7</a:t>
            </a:r>
            <a:r>
              <a:rPr lang="en-US" sz="3600" b="0" dirty="0" smtClean="0">
                <a:solidFill>
                  <a:srgbClr val="29348C"/>
                </a:solidFill>
              </a:rPr>
              <a:t>Li</a:t>
            </a:r>
            <a:r>
              <a:rPr lang="en-US" sz="3600" b="0" baseline="30000" dirty="0" smtClean="0">
                <a:solidFill>
                  <a:srgbClr val="29348C"/>
                </a:solidFill>
              </a:rPr>
              <a:t> </a:t>
            </a:r>
            <a:r>
              <a:rPr lang="en-US" sz="3600" b="0" dirty="0" smtClean="0">
                <a:solidFill>
                  <a:srgbClr val="29348C"/>
                </a:solidFill>
              </a:rPr>
              <a:t>cosmological Problem(IS554)</a:t>
            </a:r>
            <a:endParaRPr lang="en-US" sz="3600" b="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052736"/>
            <a:ext cx="5184576" cy="5400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29348C"/>
                </a:solidFill>
              </a:rPr>
              <a:t>A factor of 4 in abundance of primordial </a:t>
            </a:r>
            <a:r>
              <a:rPr lang="en-US" baseline="30000" dirty="0" smtClean="0">
                <a:solidFill>
                  <a:srgbClr val="29348C"/>
                </a:solidFill>
              </a:rPr>
              <a:t>7</a:t>
            </a:r>
            <a:r>
              <a:rPr lang="en-US" dirty="0" smtClean="0">
                <a:solidFill>
                  <a:srgbClr val="29348C"/>
                </a:solidFill>
              </a:rPr>
              <a:t>Li abundance while good agreement of </a:t>
            </a:r>
            <a:r>
              <a:rPr lang="en-US" baseline="30000" dirty="0" smtClean="0">
                <a:solidFill>
                  <a:srgbClr val="29348C"/>
                </a:solidFill>
              </a:rPr>
              <a:t>2</a:t>
            </a:r>
            <a:r>
              <a:rPr lang="en-US" dirty="0" smtClean="0">
                <a:solidFill>
                  <a:srgbClr val="29348C"/>
                </a:solidFill>
              </a:rPr>
              <a:t>H, </a:t>
            </a:r>
            <a:r>
              <a:rPr lang="en-US" baseline="30000" dirty="0" smtClean="0">
                <a:solidFill>
                  <a:srgbClr val="29348C"/>
                </a:solidFill>
              </a:rPr>
              <a:t>3,4</a:t>
            </a:r>
            <a:r>
              <a:rPr lang="en-US" dirty="0" smtClean="0">
                <a:solidFill>
                  <a:srgbClr val="29348C"/>
                </a:solidFill>
              </a:rPr>
              <a:t>He.</a:t>
            </a:r>
          </a:p>
          <a:p>
            <a:r>
              <a:rPr lang="en-US" dirty="0" smtClean="0"/>
              <a:t>Theory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Observation</a:t>
            </a:r>
          </a:p>
          <a:p>
            <a:pPr marL="0" indent="0">
              <a:buNone/>
            </a:pPr>
            <a:endParaRPr lang="en-US" sz="800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Explore the alternative of resonance enhancement of nuclear reactions                   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800" b="1" dirty="0" smtClean="0">
                <a:solidFill>
                  <a:srgbClr val="29348C"/>
                </a:solidFill>
              </a:rPr>
              <a:t>Via  </a:t>
            </a:r>
            <a:r>
              <a:rPr lang="en-US" sz="1800" b="1" baseline="30000" dirty="0" smtClean="0">
                <a:solidFill>
                  <a:srgbClr val="29348C"/>
                </a:solidFill>
              </a:rPr>
              <a:t>7</a:t>
            </a:r>
            <a:r>
              <a:rPr lang="en-US" sz="1800" b="1" dirty="0" smtClean="0">
                <a:solidFill>
                  <a:srgbClr val="29348C"/>
                </a:solidFill>
              </a:rPr>
              <a:t>Be(</a:t>
            </a:r>
            <a:r>
              <a:rPr lang="en-US" sz="1800" b="1" dirty="0" err="1" smtClean="0">
                <a:solidFill>
                  <a:srgbClr val="29348C"/>
                </a:solidFill>
              </a:rPr>
              <a:t>d,p</a:t>
            </a:r>
            <a:r>
              <a:rPr lang="en-US" sz="1800" b="1" dirty="0" smtClean="0">
                <a:solidFill>
                  <a:srgbClr val="29348C"/>
                </a:solidFill>
              </a:rPr>
              <a:t>)2α Explore at higher energies</a:t>
            </a:r>
          </a:p>
          <a:p>
            <a:r>
              <a:rPr lang="en-US" dirty="0" smtClean="0">
                <a:solidFill>
                  <a:srgbClr val="29348C"/>
                </a:solidFill>
              </a:rPr>
              <a:t>The destruction of </a:t>
            </a:r>
            <a:r>
              <a:rPr lang="en-US" baseline="30000" dirty="0" smtClean="0">
                <a:solidFill>
                  <a:srgbClr val="29348C"/>
                </a:solidFill>
              </a:rPr>
              <a:t>7</a:t>
            </a:r>
            <a:r>
              <a:rPr lang="en-US" dirty="0" smtClean="0">
                <a:solidFill>
                  <a:srgbClr val="29348C"/>
                </a:solidFill>
              </a:rPr>
              <a:t>Be can be high due to the narrow resonance in </a:t>
            </a:r>
            <a:r>
              <a:rPr lang="en-US" baseline="30000" dirty="0" smtClean="0">
                <a:solidFill>
                  <a:srgbClr val="29348C"/>
                </a:solidFill>
              </a:rPr>
              <a:t>9</a:t>
            </a:r>
            <a:r>
              <a:rPr lang="en-US" dirty="0" smtClean="0">
                <a:solidFill>
                  <a:srgbClr val="29348C"/>
                </a:solidFill>
              </a:rPr>
              <a:t>B at 16.7MeV (5/2</a:t>
            </a:r>
            <a:r>
              <a:rPr lang="en-US" baseline="30000" dirty="0" smtClean="0">
                <a:solidFill>
                  <a:srgbClr val="29348C"/>
                </a:solidFill>
              </a:rPr>
              <a:t>+</a:t>
            </a:r>
            <a:r>
              <a:rPr lang="en-US" dirty="0" smtClean="0">
                <a:solidFill>
                  <a:srgbClr val="29348C"/>
                </a:solidFill>
              </a:rPr>
              <a:t>)</a:t>
            </a:r>
          </a:p>
          <a:p>
            <a:pPr lvl="1"/>
            <a:r>
              <a:rPr lang="en-US" dirty="0" smtClean="0"/>
              <a:t>This resonance can be very strong</a:t>
            </a:r>
          </a:p>
          <a:p>
            <a:pPr lvl="1"/>
            <a:r>
              <a:rPr lang="en-US" dirty="0" smtClean="0"/>
              <a:t>At the limit of quantum mechanically allowed value for the deuteron separation width </a:t>
            </a:r>
          </a:p>
          <a:p>
            <a:pPr lvl="1"/>
            <a:r>
              <a:rPr lang="en-US" dirty="0" err="1" smtClean="0"/>
              <a:t>Er</a:t>
            </a:r>
            <a:r>
              <a:rPr lang="en-US" dirty="0" smtClean="0"/>
              <a:t> = 170 -220 </a:t>
            </a:r>
            <a:r>
              <a:rPr lang="en-US" dirty="0" err="1" smtClean="0"/>
              <a:t>keV</a:t>
            </a:r>
            <a:r>
              <a:rPr lang="en-US" dirty="0" smtClean="0"/>
              <a:t> ; </a:t>
            </a:r>
          </a:p>
          <a:p>
            <a:pPr lvl="1"/>
            <a:r>
              <a:rPr lang="en-US" dirty="0" smtClean="0"/>
              <a:t>Deuteron Separation width 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d</a:t>
            </a:r>
            <a:r>
              <a:rPr lang="en-US" dirty="0" smtClean="0"/>
              <a:t> = 20 – 40 </a:t>
            </a:r>
            <a:r>
              <a:rPr lang="en-US" dirty="0" err="1" smtClean="0"/>
              <a:t>keV</a:t>
            </a:r>
            <a:endParaRPr lang="en-US" dirty="0" smtClean="0"/>
          </a:p>
          <a:p>
            <a:pPr lvl="1"/>
            <a:r>
              <a:rPr lang="en-US" dirty="0" smtClean="0"/>
              <a:t>Achieved if the interaction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radius for deuterium &gt; 9 </a:t>
            </a:r>
            <a:r>
              <a:rPr lang="en-US" dirty="0" err="1" smtClean="0"/>
              <a:t>fm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29348C"/>
                </a:solidFill>
              </a:rPr>
              <a:t>Experiment </a:t>
            </a:r>
            <a:r>
              <a:rPr lang="en-US" baseline="30000" dirty="0" smtClean="0">
                <a:solidFill>
                  <a:srgbClr val="29348C"/>
                </a:solidFill>
              </a:rPr>
              <a:t>7</a:t>
            </a:r>
            <a:r>
              <a:rPr lang="en-US" dirty="0" smtClean="0">
                <a:solidFill>
                  <a:srgbClr val="29348C"/>
                </a:solidFill>
              </a:rPr>
              <a:t>Be(</a:t>
            </a:r>
            <a:r>
              <a:rPr lang="en-US" dirty="0" err="1" smtClean="0">
                <a:solidFill>
                  <a:srgbClr val="29348C"/>
                </a:solidFill>
              </a:rPr>
              <a:t>d,p</a:t>
            </a:r>
            <a:r>
              <a:rPr lang="en-US" dirty="0" smtClean="0">
                <a:solidFill>
                  <a:srgbClr val="29348C"/>
                </a:solidFill>
              </a:rPr>
              <a:t>) and (</a:t>
            </a:r>
            <a:r>
              <a:rPr lang="en-US" dirty="0" err="1" smtClean="0">
                <a:solidFill>
                  <a:srgbClr val="29348C"/>
                </a:solidFill>
              </a:rPr>
              <a:t>d,d</a:t>
            </a:r>
            <a:r>
              <a:rPr lang="en-US" dirty="0" smtClean="0">
                <a:solidFill>
                  <a:srgbClr val="29348C"/>
                </a:solidFill>
              </a:rPr>
              <a:t>) at 35 MeV at T-REX</a:t>
            </a:r>
            <a:endParaRPr lang="en-US" dirty="0">
              <a:solidFill>
                <a:srgbClr val="2934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556792"/>
            <a:ext cx="3082448" cy="43924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46696"/>
          <a:stretch/>
        </p:blipFill>
        <p:spPr>
          <a:xfrm>
            <a:off x="5412432" y="1844824"/>
            <a:ext cx="3048000" cy="6264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67944" y="184482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964"/>
            <a:ext cx="150976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8744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0"/>
            <a:ext cx="7643192" cy="980736"/>
          </a:xfrm>
        </p:spPr>
        <p:txBody>
          <a:bodyPr>
            <a:normAutofit/>
          </a:bodyPr>
          <a:lstStyle/>
          <a:p>
            <a:r>
              <a:rPr lang="en-GB" sz="3200" b="0" dirty="0" smtClean="0">
                <a:solidFill>
                  <a:srgbClr val="29348C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Study of n=8 gap beyond stability (IS564)</a:t>
            </a:r>
            <a:endParaRPr lang="en-GB" sz="3200" b="0" dirty="0">
              <a:solidFill>
                <a:srgbClr val="29348C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9592" y="980728"/>
            <a:ext cx="7653536" cy="1440160"/>
          </a:xfrm>
        </p:spPr>
        <p:txBody>
          <a:bodyPr>
            <a:normAutofit lnSpcReduction="10000"/>
          </a:bodyPr>
          <a:lstStyle/>
          <a:p>
            <a:r>
              <a:rPr lang="es-ES" b="1" dirty="0" err="1"/>
              <a:t>Study</a:t>
            </a:r>
            <a:r>
              <a:rPr lang="es-ES" b="1" dirty="0"/>
              <a:t> of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unbound</a:t>
            </a:r>
            <a:r>
              <a:rPr lang="es-ES" b="1" dirty="0"/>
              <a:t> </a:t>
            </a:r>
            <a:r>
              <a:rPr lang="es-ES" b="1" dirty="0" err="1"/>
              <a:t>proton-rich</a:t>
            </a:r>
            <a:r>
              <a:rPr lang="es-ES" b="1" dirty="0"/>
              <a:t> </a:t>
            </a:r>
            <a:r>
              <a:rPr lang="es-ES" b="1" dirty="0" err="1" smtClean="0"/>
              <a:t>nucleus</a:t>
            </a:r>
            <a:r>
              <a:rPr lang="es-ES" b="1" dirty="0"/>
              <a:t> </a:t>
            </a:r>
            <a:r>
              <a:rPr lang="es-ES" b="1" baseline="30000" dirty="0" smtClean="0"/>
              <a:t>21</a:t>
            </a:r>
            <a:r>
              <a:rPr lang="es-ES" b="1" dirty="0" smtClean="0"/>
              <a:t>Al </a:t>
            </a:r>
            <a:r>
              <a:rPr lang="es-ES" b="1" dirty="0" err="1"/>
              <a:t>with</a:t>
            </a:r>
            <a:r>
              <a:rPr lang="es-ES" b="1" dirty="0"/>
              <a:t> </a:t>
            </a:r>
            <a:r>
              <a:rPr lang="es-ES" b="1" dirty="0" err="1"/>
              <a:t>resonance</a:t>
            </a:r>
            <a:r>
              <a:rPr lang="es-ES" b="1" dirty="0"/>
              <a:t> </a:t>
            </a:r>
            <a:r>
              <a:rPr lang="es-ES" b="1" dirty="0" err="1"/>
              <a:t>elastic</a:t>
            </a:r>
            <a:r>
              <a:rPr lang="es-ES" b="1" dirty="0"/>
              <a:t> and </a:t>
            </a:r>
            <a:r>
              <a:rPr lang="es-ES" b="1" dirty="0" err="1" smtClean="0"/>
              <a:t>inelastic</a:t>
            </a:r>
            <a:r>
              <a:rPr lang="es-ES" b="1" dirty="0"/>
              <a:t> </a:t>
            </a:r>
            <a:r>
              <a:rPr lang="es-ES" b="1" dirty="0" err="1" smtClean="0"/>
              <a:t>scattering</a:t>
            </a:r>
            <a:r>
              <a:rPr lang="es-ES" b="1" dirty="0" smtClean="0"/>
              <a:t> </a:t>
            </a:r>
            <a:r>
              <a:rPr lang="es-ES" b="1" dirty="0" err="1"/>
              <a:t>using</a:t>
            </a:r>
            <a:r>
              <a:rPr lang="es-ES" b="1" dirty="0"/>
              <a:t> </a:t>
            </a:r>
            <a:r>
              <a:rPr lang="es-ES" b="1" dirty="0" err="1"/>
              <a:t>an</a:t>
            </a:r>
            <a:r>
              <a:rPr lang="es-ES" b="1" dirty="0"/>
              <a:t> active </a:t>
            </a:r>
            <a:r>
              <a:rPr lang="es-ES" b="1" dirty="0" smtClean="0"/>
              <a:t>target</a:t>
            </a:r>
          </a:p>
          <a:p>
            <a:r>
              <a:rPr lang="en-US" dirty="0">
                <a:cs typeface="Times New Roman"/>
              </a:rPr>
              <a:t>The </a:t>
            </a:r>
            <a:r>
              <a:rPr lang="en-US" dirty="0">
                <a:solidFill>
                  <a:srgbClr val="000090"/>
                </a:solidFill>
                <a:cs typeface="Times New Roman"/>
              </a:rPr>
              <a:t>N=8 shell gap </a:t>
            </a:r>
            <a:r>
              <a:rPr lang="en-US" dirty="0">
                <a:cs typeface="Times New Roman"/>
              </a:rPr>
              <a:t>at the proton-drip line known up to </a:t>
            </a:r>
            <a:r>
              <a:rPr lang="en-US" baseline="30000" dirty="0">
                <a:cs typeface="Times New Roman"/>
              </a:rPr>
              <a:t>20</a:t>
            </a:r>
            <a:r>
              <a:rPr lang="en-US" dirty="0">
                <a:cs typeface="Times New Roman"/>
              </a:rPr>
              <a:t>Mg</a:t>
            </a:r>
          </a:p>
          <a:p>
            <a:endParaRPr lang="en-US" baseline="30000" dirty="0">
              <a:cs typeface="Times New Roman"/>
            </a:endParaRPr>
          </a:p>
          <a:p>
            <a:r>
              <a:rPr lang="en-US" dirty="0">
                <a:cs typeface="Times New Roman"/>
              </a:rPr>
              <a:t>The next isotope in the chain is </a:t>
            </a:r>
            <a:r>
              <a:rPr lang="en-US" baseline="30000" dirty="0">
                <a:cs typeface="Times New Roman"/>
              </a:rPr>
              <a:t>21</a:t>
            </a:r>
            <a:r>
              <a:rPr lang="en-US" dirty="0">
                <a:cs typeface="Times New Roman"/>
              </a:rPr>
              <a:t>Al -&gt; </a:t>
            </a:r>
            <a:r>
              <a:rPr lang="en-US" dirty="0">
                <a:solidFill>
                  <a:srgbClr val="660066"/>
                </a:solidFill>
                <a:cs typeface="Times New Roman"/>
              </a:rPr>
              <a:t>no experimental </a:t>
            </a:r>
            <a:r>
              <a:rPr lang="en-US" dirty="0" smtClean="0">
                <a:solidFill>
                  <a:srgbClr val="660066"/>
                </a:solidFill>
                <a:cs typeface="Times New Roman"/>
              </a:rPr>
              <a:t>data</a:t>
            </a:r>
          </a:p>
          <a:p>
            <a:endParaRPr lang="en-US" dirty="0">
              <a:solidFill>
                <a:srgbClr val="660066"/>
              </a:solidFill>
              <a:cs typeface="Times New Roman"/>
            </a:endParaRPr>
          </a:p>
          <a:p>
            <a:endParaRPr lang="es-ES" b="1" dirty="0" smtClean="0"/>
          </a:p>
          <a:p>
            <a:endParaRPr lang="es-ES" b="1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15616" y="2420888"/>
            <a:ext cx="42236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660066"/>
                </a:solidFill>
                <a:latin typeface="Candara"/>
                <a:cs typeface="Candara"/>
              </a:rPr>
              <a:t>-Upper </a:t>
            </a:r>
            <a:r>
              <a:rPr lang="en-US" dirty="0">
                <a:solidFill>
                  <a:srgbClr val="660066"/>
                </a:solidFill>
                <a:latin typeface="Candara"/>
                <a:cs typeface="Candara"/>
              </a:rPr>
              <a:t>limit of </a:t>
            </a:r>
            <a:r>
              <a:rPr lang="en-US" dirty="0" smtClean="0">
                <a:solidFill>
                  <a:srgbClr val="660066"/>
                </a:solidFill>
                <a:latin typeface="Candara"/>
                <a:cs typeface="Candara"/>
              </a:rPr>
              <a:t>T</a:t>
            </a:r>
            <a:r>
              <a:rPr lang="en-US" baseline="-25000" dirty="0" smtClean="0">
                <a:solidFill>
                  <a:srgbClr val="660066"/>
                </a:solidFill>
                <a:latin typeface="Candara"/>
                <a:cs typeface="Candara"/>
              </a:rPr>
              <a:t>1/2</a:t>
            </a:r>
            <a:r>
              <a:rPr lang="en-US" dirty="0">
                <a:solidFill>
                  <a:srgbClr val="660066"/>
                </a:solidFill>
                <a:latin typeface="Candara"/>
                <a:cs typeface="Candara"/>
              </a:rPr>
              <a:t>&lt;</a:t>
            </a:r>
            <a:r>
              <a:rPr lang="en-US" dirty="0" smtClean="0">
                <a:solidFill>
                  <a:srgbClr val="660066"/>
                </a:solidFill>
                <a:latin typeface="Candara"/>
                <a:cs typeface="Candara"/>
              </a:rPr>
              <a:t>35 ns </a:t>
            </a:r>
          </a:p>
          <a:p>
            <a:r>
              <a:rPr lang="en-US" sz="1600" dirty="0" smtClean="0">
                <a:solidFill>
                  <a:srgbClr val="660066"/>
                </a:solidFill>
                <a:latin typeface="Candara"/>
                <a:cs typeface="Candara"/>
              </a:rPr>
              <a:t> </a:t>
            </a:r>
            <a:r>
              <a:rPr lang="fr-FR" sz="1600" i="1" dirty="0" smtClean="0">
                <a:latin typeface="Candara"/>
                <a:cs typeface="Candara"/>
              </a:rPr>
              <a:t>M</a:t>
            </a:r>
            <a:r>
              <a:rPr lang="fr-FR" sz="1600" i="1" dirty="0">
                <a:latin typeface="Candara"/>
                <a:cs typeface="Candara"/>
              </a:rPr>
              <a:t>. G. Saint-Laurent, et al., PRL 59, 33 (1987)</a:t>
            </a:r>
            <a:r>
              <a:rPr lang="fr-FR" sz="1600" i="1" dirty="0" smtClean="0">
                <a:latin typeface="Candara"/>
                <a:cs typeface="Candara"/>
              </a:rPr>
              <a:t>.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>
                <a:solidFill>
                  <a:srgbClr val="660066"/>
                </a:solidFill>
                <a:latin typeface="Candara"/>
                <a:cs typeface="Candara"/>
              </a:rPr>
              <a:t>Unknown Spin and Parity -&gt; </a:t>
            </a:r>
            <a:r>
              <a:rPr lang="en-US" sz="1600" baseline="30000" dirty="0">
                <a:solidFill>
                  <a:srgbClr val="660066"/>
                </a:solidFill>
                <a:latin typeface="Candara"/>
                <a:cs typeface="Candara"/>
              </a:rPr>
              <a:t>21</a:t>
            </a:r>
            <a:r>
              <a:rPr lang="en-US" sz="1600" dirty="0">
                <a:solidFill>
                  <a:srgbClr val="660066"/>
                </a:solidFill>
                <a:latin typeface="Candara"/>
                <a:cs typeface="Candara"/>
              </a:rPr>
              <a:t>O (5/2+</a:t>
            </a:r>
            <a:r>
              <a:rPr lang="en-US" sz="1600" dirty="0" smtClean="0">
                <a:solidFill>
                  <a:srgbClr val="660066"/>
                </a:solidFill>
                <a:latin typeface="Candara"/>
                <a:cs typeface="Candara"/>
              </a:rPr>
              <a:t>)</a:t>
            </a:r>
            <a:endParaRPr lang="fr-FR" sz="1600" i="1" dirty="0">
              <a:latin typeface="Candara"/>
              <a:cs typeface="Candara"/>
            </a:endParaRPr>
          </a:p>
          <a:p>
            <a:endParaRPr lang="en-US" sz="2000" dirty="0" smtClean="0">
              <a:latin typeface="Candara"/>
              <a:cs typeface="Candara"/>
            </a:endParaRPr>
          </a:p>
        </p:txBody>
      </p:sp>
      <p:pic>
        <p:nvPicPr>
          <p:cNvPr id="9" name="Picture 8" descr="nuclear_chart_zoomi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65"/>
          <a:stretch/>
        </p:blipFill>
        <p:spPr>
          <a:xfrm>
            <a:off x="3995936" y="2646519"/>
            <a:ext cx="5193256" cy="304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00192" y="2339588"/>
            <a:ext cx="1552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N=8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80913" y="3511802"/>
            <a:ext cx="440266" cy="406400"/>
          </a:xfrm>
          <a:prstGeom prst="ellipse">
            <a:avLst/>
          </a:prstGeom>
          <a:noFill/>
          <a:ln w="381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1" idx="5"/>
            <a:endCxn id="13" idx="1"/>
          </p:cNvCxnSpPr>
          <p:nvPr/>
        </p:nvCxnSpPr>
        <p:spPr>
          <a:xfrm>
            <a:off x="6756704" y="3858686"/>
            <a:ext cx="1199364" cy="120574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7891593" y="5004918"/>
            <a:ext cx="440266" cy="406400"/>
          </a:xfrm>
          <a:prstGeom prst="ellipse">
            <a:avLst/>
          </a:prstGeom>
          <a:noFill/>
          <a:ln w="381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maya_exam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73016"/>
            <a:ext cx="3058789" cy="225767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267744" y="5877272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660066"/>
                </a:solidFill>
              </a:rPr>
              <a:t>ADVANTAGES</a:t>
            </a:r>
            <a:r>
              <a:rPr lang="en-US" u="sng" dirty="0" smtClean="0"/>
              <a:t> </a:t>
            </a:r>
            <a:r>
              <a:rPr lang="en-US" dirty="0"/>
              <a:t>compared to conventional thick target method: 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Background </a:t>
            </a:r>
            <a:r>
              <a:rPr lang="en-US" dirty="0"/>
              <a:t>from C can be </a:t>
            </a:r>
            <a:r>
              <a:rPr lang="en-US" dirty="0" smtClean="0"/>
              <a:t>discriminated. </a:t>
            </a:r>
          </a:p>
          <a:p>
            <a:pPr marL="342900" indent="-342900">
              <a:buAutoNum type="arabicParenR"/>
            </a:pPr>
            <a:r>
              <a:rPr lang="en-US" dirty="0" smtClean="0"/>
              <a:t>Inelastic </a:t>
            </a:r>
            <a:r>
              <a:rPr lang="en-US" dirty="0"/>
              <a:t>and elastic can be </a:t>
            </a:r>
            <a:r>
              <a:rPr lang="en-US" dirty="0" smtClean="0"/>
              <a:t>separated.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356372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MAYA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91880" y="3380799"/>
            <a:ext cx="2376264" cy="120032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baseline="30000" dirty="0" smtClean="0"/>
              <a:t>20</a:t>
            </a:r>
            <a:r>
              <a:rPr lang="en-GB" dirty="0" smtClean="0"/>
              <a:t>Mg </a:t>
            </a:r>
            <a:r>
              <a:rPr lang="en-US" dirty="0" smtClean="0"/>
              <a:t>(</a:t>
            </a:r>
            <a:r>
              <a:rPr lang="en-US" dirty="0"/>
              <a:t>5.5 MeV</a:t>
            </a:r>
            <a:r>
              <a:rPr lang="en-US" dirty="0" smtClean="0"/>
              <a:t>/</a:t>
            </a:r>
            <a:r>
              <a:rPr lang="en-US" dirty="0"/>
              <a:t>u</a:t>
            </a:r>
            <a:r>
              <a:rPr lang="en-US" dirty="0" smtClean="0"/>
              <a:t>)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0090"/>
                </a:solidFill>
              </a:rPr>
              <a:t>MAYA</a:t>
            </a:r>
            <a:r>
              <a:rPr lang="en-US" dirty="0" smtClean="0"/>
              <a:t> filled with 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</a:p>
          <a:p>
            <a:pPr>
              <a:buClr>
                <a:schemeClr val="tx1"/>
              </a:buClr>
            </a:pPr>
            <a:r>
              <a:rPr lang="en-US" dirty="0" err="1">
                <a:solidFill>
                  <a:srgbClr val="000090"/>
                </a:solidFill>
              </a:rPr>
              <a:t>DC+Si+CsI</a:t>
            </a:r>
            <a:r>
              <a:rPr lang="en-US" dirty="0">
                <a:solidFill>
                  <a:srgbClr val="000090"/>
                </a:solidFill>
              </a:rPr>
              <a:t>  </a:t>
            </a:r>
            <a:r>
              <a:rPr lang="en-US" dirty="0"/>
              <a:t>for ΔE-E </a:t>
            </a:r>
            <a:r>
              <a:rPr lang="en-US" dirty="0">
                <a:solidFill>
                  <a:srgbClr val="000090"/>
                </a:solidFill>
              </a:rPr>
              <a:t>Diamond</a:t>
            </a:r>
            <a:r>
              <a:rPr lang="en-US" dirty="0"/>
              <a:t> for veto </a:t>
            </a:r>
          </a:p>
        </p:txBody>
      </p:sp>
    </p:spTree>
    <p:extLst>
      <p:ext uri="{BB962C8B-B14F-4D97-AF65-F5344CB8AC3E}">
        <p14:creationId xmlns:p14="http://schemas.microsoft.com/office/powerpoint/2010/main" val="2280185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232" y="-8"/>
            <a:ext cx="8363272" cy="980736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rgbClr val="000090"/>
                </a:solidFill>
              </a:rPr>
              <a:t>Shell Evolution in Ni-isotopes (IS555) </a:t>
            </a:r>
            <a:endParaRPr lang="en-US" b="0" dirty="0">
              <a:solidFill>
                <a:srgbClr val="000090"/>
              </a:solidFill>
            </a:endParaRPr>
          </a:p>
        </p:txBody>
      </p:sp>
      <p:pic>
        <p:nvPicPr>
          <p:cNvPr id="22" name="Content Placeholder 2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3976" b="-2201"/>
          <a:stretch/>
        </p:blipFill>
        <p:spPr>
          <a:xfrm>
            <a:off x="611560" y="1772816"/>
            <a:ext cx="4721193" cy="300583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1403648" y="1052736"/>
            <a:ext cx="540280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Large </a:t>
            </a:r>
            <a:r>
              <a:rPr lang="it-IT" dirty="0" err="1" smtClean="0"/>
              <a:t>theoretical</a:t>
            </a:r>
            <a:r>
              <a:rPr lang="it-IT" dirty="0" smtClean="0"/>
              <a:t> and </a:t>
            </a:r>
            <a:r>
              <a:rPr lang="it-IT" dirty="0" err="1" smtClean="0"/>
              <a:t>experimental</a:t>
            </a:r>
            <a:r>
              <a:rPr lang="it-IT" dirty="0" smtClean="0"/>
              <a:t> </a:t>
            </a:r>
            <a:r>
              <a:rPr lang="it-IT" dirty="0" err="1" smtClean="0"/>
              <a:t>discrepancies</a:t>
            </a:r>
            <a:r>
              <a:rPr lang="it-IT" dirty="0" smtClean="0"/>
              <a:t>. For Ni –</a:t>
            </a:r>
            <a:r>
              <a:rPr lang="it-IT" dirty="0" err="1" smtClean="0"/>
              <a:t>isotopes</a:t>
            </a:r>
            <a:r>
              <a:rPr lang="it-IT" dirty="0" smtClean="0"/>
              <a:t> </a:t>
            </a:r>
            <a:r>
              <a:rPr lang="it-IT" dirty="0" err="1" smtClean="0"/>
              <a:t>beyond</a:t>
            </a:r>
            <a:r>
              <a:rPr lang="it-IT" dirty="0" smtClean="0"/>
              <a:t> </a:t>
            </a:r>
            <a:r>
              <a:rPr lang="it-IT" dirty="0" err="1" smtClean="0"/>
              <a:t>N</a:t>
            </a:r>
            <a:r>
              <a:rPr lang="it-IT" dirty="0" smtClean="0"/>
              <a:t>= 40.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699792" y="15567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</a:rPr>
              <a:t>g</a:t>
            </a:r>
            <a:r>
              <a:rPr lang="en-US" b="1" baseline="-25000" dirty="0" smtClean="0">
                <a:solidFill>
                  <a:srgbClr val="000090"/>
                </a:solidFill>
              </a:rPr>
              <a:t>9/2</a:t>
            </a:r>
            <a:endParaRPr lang="en-US" b="1" baseline="-25000" dirty="0">
              <a:solidFill>
                <a:srgbClr val="000090"/>
              </a:solidFill>
            </a:endParaRPr>
          </a:p>
        </p:txBody>
      </p:sp>
      <p:pic>
        <p:nvPicPr>
          <p:cNvPr id="177" name="Picture 17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1412776"/>
            <a:ext cx="2509698" cy="2921124"/>
          </a:xfrm>
          <a:prstGeom prst="rect">
            <a:avLst/>
          </a:prstGeom>
        </p:spPr>
      </p:pic>
      <p:grpSp>
        <p:nvGrpSpPr>
          <p:cNvPr id="183" name="Group 182"/>
          <p:cNvGrpSpPr/>
          <p:nvPr/>
        </p:nvGrpSpPr>
        <p:grpSpPr>
          <a:xfrm>
            <a:off x="8604448" y="1772816"/>
            <a:ext cx="308199" cy="144695"/>
            <a:chOff x="7613890" y="2119995"/>
            <a:chExt cx="308199" cy="144695"/>
          </a:xfrm>
        </p:grpSpPr>
        <p:sp>
          <p:nvSpPr>
            <p:cNvPr id="179" name="Ovale 64"/>
            <p:cNvSpPr/>
            <p:nvPr/>
          </p:nvSpPr>
          <p:spPr>
            <a:xfrm>
              <a:off x="7613890" y="2119995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0" name="Ovale 65"/>
            <p:cNvSpPr>
              <a:spLocks noChangeAspect="1"/>
            </p:cNvSpPr>
            <p:nvPr/>
          </p:nvSpPr>
          <p:spPr>
            <a:xfrm>
              <a:off x="7778089" y="2127252"/>
              <a:ext cx="144000" cy="137438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81" name="CasellaDiTesto 99"/>
          <p:cNvSpPr txBox="1"/>
          <p:nvPr/>
        </p:nvSpPr>
        <p:spPr>
          <a:xfrm>
            <a:off x="8320502" y="1844824"/>
            <a:ext cx="860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/>
              <a:t>(</a:t>
            </a:r>
            <a:r>
              <a:rPr lang="it-IT" sz="2400" dirty="0" err="1" smtClean="0"/>
              <a:t>d,</a:t>
            </a:r>
            <a:r>
              <a:rPr lang="it-IT" sz="2400" dirty="0" err="1" smtClean="0">
                <a:solidFill>
                  <a:srgbClr val="FF0000"/>
                </a:solidFill>
              </a:rPr>
              <a:t>p</a:t>
            </a:r>
            <a:r>
              <a:rPr lang="it-IT" sz="2400" dirty="0" smtClean="0"/>
              <a:t>)</a:t>
            </a:r>
            <a:endParaRPr lang="it-IT" sz="2400" dirty="0"/>
          </a:p>
        </p:txBody>
      </p:sp>
      <p:sp>
        <p:nvSpPr>
          <p:cNvPr id="182" name="Freccia circolare in giù 102"/>
          <p:cNvSpPr/>
          <p:nvPr/>
        </p:nvSpPr>
        <p:spPr>
          <a:xfrm flipH="1">
            <a:off x="7020272" y="1412776"/>
            <a:ext cx="1728194" cy="288032"/>
          </a:xfrm>
          <a:prstGeom prst="curvedDownArrow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84" name="Content Placeholder 2"/>
          <p:cNvSpPr txBox="1">
            <a:spLocks/>
          </p:cNvSpPr>
          <p:nvPr/>
        </p:nvSpPr>
        <p:spPr>
          <a:xfrm>
            <a:off x="539552" y="5013176"/>
            <a:ext cx="3672408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Transfer reaction to characterize the 5/2</a:t>
            </a:r>
            <a:r>
              <a:rPr lang="en-GB" baseline="30000" dirty="0" smtClean="0"/>
              <a:t>+</a:t>
            </a:r>
            <a:r>
              <a:rPr lang="en-GB" dirty="0" smtClean="0"/>
              <a:t> state in </a:t>
            </a:r>
            <a:r>
              <a:rPr lang="en-GB" baseline="30000" dirty="0" smtClean="0"/>
              <a:t>71</a:t>
            </a:r>
            <a:r>
              <a:rPr lang="en-GB" dirty="0" smtClean="0"/>
              <a:t>Ni by looking to proton angular distribution with T-REX</a:t>
            </a:r>
            <a:endParaRPr lang="en-GB" dirty="0"/>
          </a:p>
        </p:txBody>
      </p:sp>
      <p:pic>
        <p:nvPicPr>
          <p:cNvPr id="185" name="Immagine 3" descr="71Ni_gpfd_cm_diffxsects_mod-eps-converted-t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437112"/>
            <a:ext cx="3110521" cy="2213429"/>
          </a:xfrm>
          <a:prstGeom prst="rect">
            <a:avLst/>
          </a:prstGeom>
        </p:spPr>
      </p:pic>
      <p:pic>
        <p:nvPicPr>
          <p:cNvPr id="186" name="Immagine 6" descr="schemad52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61"/>
          <a:stretch/>
        </p:blipFill>
        <p:spPr>
          <a:xfrm>
            <a:off x="7400106" y="3573017"/>
            <a:ext cx="1997934" cy="1656184"/>
          </a:xfrm>
          <a:prstGeom prst="rect">
            <a:avLst/>
          </a:prstGeom>
        </p:spPr>
      </p:pic>
      <p:sp>
        <p:nvSpPr>
          <p:cNvPr id="187" name="TextBox 186"/>
          <p:cNvSpPr txBox="1"/>
          <p:nvPr/>
        </p:nvSpPr>
        <p:spPr>
          <a:xfrm>
            <a:off x="8820472" y="335699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?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9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"/>
            <a:ext cx="9540552" cy="980736"/>
          </a:xfrm>
        </p:spPr>
        <p:txBody>
          <a:bodyPr>
            <a:noAutofit/>
          </a:bodyPr>
          <a:lstStyle/>
          <a:p>
            <a:r>
              <a:rPr lang="en-US" sz="2800" b="0" dirty="0" smtClean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Search for the new magic numbers above </a:t>
            </a:r>
            <a:r>
              <a:rPr lang="en-US" sz="2800" b="0" baseline="30000" dirty="0" smtClean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208</a:t>
            </a:r>
            <a:r>
              <a:rPr lang="en-US" sz="2800" b="0" dirty="0" smtClean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Pb?(IS550)</a:t>
            </a:r>
            <a:endParaRPr lang="en-US" sz="2800" b="0" dirty="0">
              <a:solidFill>
                <a:srgbClr val="00009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611559" y="3429000"/>
            <a:ext cx="4608513" cy="259491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4140201" y="1479619"/>
            <a:ext cx="431800" cy="28761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" name="Text Box 12"/>
          <p:cNvSpPr txBox="1">
            <a:spLocks noGrp="1" noChangeArrowheads="1"/>
          </p:cNvSpPr>
          <p:nvPr>
            <p:ph idx="1"/>
          </p:nvPr>
        </p:nvSpPr>
        <p:spPr bwMode="auto">
          <a:xfrm>
            <a:off x="5459413" y="908720"/>
            <a:ext cx="3684587" cy="3813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lnSpc>
                <a:spcPct val="115000"/>
              </a:lnSpc>
              <a:buNone/>
            </a:pPr>
            <a:r>
              <a:rPr lang="de-DE" sz="2400" b="1" dirty="0">
                <a:solidFill>
                  <a:srgbClr val="FF0000"/>
                </a:solidFill>
              </a:rPr>
              <a:t>Z = 114, 120 </a:t>
            </a:r>
            <a:r>
              <a:rPr lang="de-DE" sz="2400" b="1" dirty="0" err="1">
                <a:solidFill>
                  <a:srgbClr val="FF0000"/>
                </a:solidFill>
              </a:rPr>
              <a:t>or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</a:rPr>
              <a:t>126</a:t>
            </a:r>
          </a:p>
          <a:p>
            <a:pPr marL="0" indent="0" eaLnBrk="1" hangingPunct="1">
              <a:lnSpc>
                <a:spcPct val="115000"/>
              </a:lnSpc>
              <a:buNone/>
            </a:pPr>
            <a:r>
              <a:rPr lang="de-DE" sz="2400" b="1" dirty="0">
                <a:solidFill>
                  <a:srgbClr val="000090"/>
                </a:solidFill>
              </a:rPr>
              <a:t>N = </a:t>
            </a:r>
            <a:r>
              <a:rPr lang="de-DE" sz="2400" b="1" dirty="0" smtClean="0">
                <a:solidFill>
                  <a:srgbClr val="000090"/>
                </a:solidFill>
              </a:rPr>
              <a:t>184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15000"/>
              </a:lnSpc>
            </a:pPr>
            <a:r>
              <a:rPr lang="de-DE" sz="2000" dirty="0">
                <a:latin typeface="+mn-lt"/>
              </a:rPr>
              <a:t>Shell </a:t>
            </a:r>
            <a:r>
              <a:rPr lang="de-DE" sz="2000" dirty="0" err="1">
                <a:latin typeface="+mn-lt"/>
              </a:rPr>
              <a:t>closures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indicated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by</a:t>
            </a:r>
            <a:r>
              <a:rPr lang="de-DE" sz="2000" dirty="0">
                <a:latin typeface="+mn-lt"/>
              </a:rPr>
              <a:t> an </a:t>
            </a:r>
            <a:r>
              <a:rPr lang="de-DE" sz="2000" dirty="0" err="1">
                <a:latin typeface="+mn-lt"/>
              </a:rPr>
              <a:t>increase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of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fission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barriers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and</a:t>
            </a:r>
            <a:r>
              <a:rPr lang="de-DE" sz="2000" dirty="0">
                <a:latin typeface="+mn-lt"/>
              </a:rPr>
              <a:t> half-</a:t>
            </a:r>
            <a:r>
              <a:rPr lang="de-DE" sz="2000" dirty="0" err="1" smtClean="0">
                <a:latin typeface="+mn-lt"/>
              </a:rPr>
              <a:t>lives</a:t>
            </a:r>
            <a:endParaRPr lang="de-DE" sz="2000" dirty="0" smtClean="0">
              <a:latin typeface="+mn-lt"/>
            </a:endParaRPr>
          </a:p>
          <a:p>
            <a:pPr eaLnBrk="1" hangingPunct="1">
              <a:lnSpc>
                <a:spcPct val="115000"/>
              </a:lnSpc>
            </a:pPr>
            <a:r>
              <a:rPr lang="de-DE" sz="2000" b="1" dirty="0" err="1">
                <a:solidFill>
                  <a:srgbClr val="29348C"/>
                </a:solidFill>
              </a:rPr>
              <a:t>Influence</a:t>
            </a:r>
            <a:r>
              <a:rPr lang="de-DE" sz="2000" b="1" dirty="0">
                <a:solidFill>
                  <a:srgbClr val="29348C"/>
                </a:solidFill>
              </a:rPr>
              <a:t> </a:t>
            </a:r>
            <a:r>
              <a:rPr lang="de-DE" sz="2000" b="1" dirty="0" err="1" smtClean="0">
                <a:solidFill>
                  <a:srgbClr val="29348C"/>
                </a:solidFill>
              </a:rPr>
              <a:t>expected</a:t>
            </a:r>
            <a:r>
              <a:rPr lang="de-DE" sz="2000" b="1" dirty="0" smtClean="0">
                <a:solidFill>
                  <a:srgbClr val="29348C"/>
                </a:solidFill>
              </a:rPr>
              <a:t> </a:t>
            </a:r>
            <a:r>
              <a:rPr lang="de-DE" sz="2000" b="1" dirty="0">
                <a:solidFill>
                  <a:srgbClr val="29348C"/>
                </a:solidFill>
              </a:rPr>
              <a:t>in </a:t>
            </a:r>
            <a:r>
              <a:rPr lang="de-DE" sz="2000" b="1" i="1" dirty="0">
                <a:solidFill>
                  <a:srgbClr val="29348C"/>
                </a:solidFill>
              </a:rPr>
              <a:t>quasi-</a:t>
            </a:r>
            <a:r>
              <a:rPr lang="de-DE" sz="2000" b="1" i="1" dirty="0" err="1">
                <a:solidFill>
                  <a:srgbClr val="29348C"/>
                </a:solidFill>
              </a:rPr>
              <a:t>nuclei</a:t>
            </a:r>
            <a:endParaRPr lang="de-DE" sz="2000" b="1" i="1" dirty="0">
              <a:solidFill>
                <a:srgbClr val="29348C"/>
              </a:solidFill>
            </a:endParaRPr>
          </a:p>
          <a:p>
            <a:pPr eaLnBrk="1" hangingPunct="1">
              <a:lnSpc>
                <a:spcPct val="115000"/>
              </a:lnSpc>
            </a:pPr>
            <a:endParaRPr lang="de-DE" sz="2000" dirty="0">
              <a:latin typeface="+mn-lt"/>
            </a:endParaRPr>
          </a:p>
          <a:p>
            <a:pPr eaLnBrk="1" hangingPunct="1">
              <a:lnSpc>
                <a:spcPct val="115000"/>
              </a:lnSpc>
            </a:pP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15" name="Text Box 35"/>
          <p:cNvSpPr txBox="1">
            <a:spLocks noChangeArrowheads="1"/>
          </p:cNvSpPr>
          <p:nvPr/>
        </p:nvSpPr>
        <p:spPr bwMode="auto">
          <a:xfrm>
            <a:off x="8509892" y="1052736"/>
            <a:ext cx="5293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4400" b="1" dirty="0">
                <a:solidFill>
                  <a:srgbClr val="4D4D4D"/>
                </a:solidFill>
              </a:rPr>
              <a:t>?</a:t>
            </a:r>
          </a:p>
        </p:txBody>
      </p:sp>
      <p:sp>
        <p:nvSpPr>
          <p:cNvPr id="20" name="Text Box 32"/>
          <p:cNvSpPr txBox="1">
            <a:spLocks noChangeArrowheads="1"/>
          </p:cNvSpPr>
          <p:nvPr/>
        </p:nvSpPr>
        <p:spPr bwMode="auto">
          <a:xfrm>
            <a:off x="683568" y="3210550"/>
            <a:ext cx="4460927" cy="72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de-DE" sz="1800" b="1" dirty="0">
                <a:solidFill>
                  <a:srgbClr val="000090"/>
                </a:solidFill>
                <a:cs typeface="Arial" charset="0"/>
              </a:rPr>
              <a:t>●  </a:t>
            </a:r>
            <a:r>
              <a:rPr lang="de-DE" sz="1800" b="1" dirty="0">
                <a:solidFill>
                  <a:srgbClr val="000090"/>
                </a:solidFill>
              </a:rPr>
              <a:t>Nuclei </a:t>
            </a:r>
            <a:r>
              <a:rPr lang="de-DE" sz="1800" b="1" dirty="0" err="1">
                <a:solidFill>
                  <a:srgbClr val="000090"/>
                </a:solidFill>
              </a:rPr>
              <a:t>with</a:t>
            </a:r>
            <a:r>
              <a:rPr lang="de-DE" sz="1800" b="1" dirty="0">
                <a:solidFill>
                  <a:srgbClr val="000090"/>
                </a:solidFill>
              </a:rPr>
              <a:t> N </a:t>
            </a:r>
            <a:r>
              <a:rPr lang="de-DE" sz="1800" b="1" dirty="0">
                <a:solidFill>
                  <a:srgbClr val="000090"/>
                </a:solidFill>
                <a:cs typeface="Arial" charset="0"/>
              </a:rPr>
              <a:t>≈</a:t>
            </a:r>
            <a:r>
              <a:rPr lang="de-DE" sz="1800" b="1" dirty="0">
                <a:solidFill>
                  <a:srgbClr val="000090"/>
                </a:solidFill>
              </a:rPr>
              <a:t> 184 </a:t>
            </a:r>
            <a:r>
              <a:rPr lang="de-DE" sz="1800" b="1" dirty="0" err="1">
                <a:solidFill>
                  <a:srgbClr val="000090"/>
                </a:solidFill>
              </a:rPr>
              <a:t>are</a:t>
            </a:r>
            <a:r>
              <a:rPr lang="de-DE" sz="1800" b="1" dirty="0">
                <a:solidFill>
                  <a:srgbClr val="000090"/>
                </a:solidFill>
              </a:rPr>
              <a:t> </a:t>
            </a:r>
            <a:r>
              <a:rPr lang="de-DE" sz="1800" b="1" dirty="0" smtClean="0">
                <a:solidFill>
                  <a:srgbClr val="000090"/>
                </a:solidFill>
              </a:rPr>
              <a:t>still </a:t>
            </a:r>
            <a:r>
              <a:rPr lang="de-DE" sz="1800" b="1" dirty="0" err="1" smtClean="0">
                <a:solidFill>
                  <a:srgbClr val="000090"/>
                </a:solidFill>
              </a:rPr>
              <a:t>far</a:t>
            </a:r>
            <a:endParaRPr lang="de-DE" sz="1800" b="1" dirty="0">
              <a:solidFill>
                <a:srgbClr val="000090"/>
              </a:solidFill>
            </a:endParaRPr>
          </a:p>
          <a:p>
            <a:pPr eaLnBrk="1" hangingPunct="1">
              <a:lnSpc>
                <a:spcPct val="115000"/>
              </a:lnSpc>
            </a:pPr>
            <a:r>
              <a:rPr lang="de-DE" sz="1800" b="1" dirty="0">
                <a:solidFill>
                  <a:srgbClr val="FF0000"/>
                </a:solidFill>
                <a:cs typeface="Arial" charset="0"/>
              </a:rPr>
              <a:t>●  Nuclei </a:t>
            </a:r>
            <a:r>
              <a:rPr lang="de-DE" sz="1800" b="1" dirty="0" err="1">
                <a:solidFill>
                  <a:srgbClr val="FF0000"/>
                </a:solidFill>
                <a:cs typeface="Arial" charset="0"/>
              </a:rPr>
              <a:t>with</a:t>
            </a:r>
            <a:r>
              <a:rPr lang="de-DE" sz="1800" b="1" dirty="0">
                <a:solidFill>
                  <a:srgbClr val="FF0000"/>
                </a:solidFill>
                <a:cs typeface="Arial" charset="0"/>
              </a:rPr>
              <a:t> Z &gt; 118 </a:t>
            </a:r>
            <a:r>
              <a:rPr lang="de-DE" sz="1800" b="1" dirty="0" err="1">
                <a:solidFill>
                  <a:srgbClr val="FF0000"/>
                </a:solidFill>
                <a:cs typeface="Arial" charset="0"/>
              </a:rPr>
              <a:t>are</a:t>
            </a:r>
            <a:r>
              <a:rPr lang="de-DE" sz="1800" b="1" dirty="0">
                <a:solidFill>
                  <a:srgbClr val="FF0000"/>
                </a:solidFill>
                <a:cs typeface="Arial" charset="0"/>
              </a:rPr>
              <a:t> still </a:t>
            </a:r>
            <a:r>
              <a:rPr lang="de-DE" sz="1800" b="1" dirty="0" err="1" smtClean="0">
                <a:solidFill>
                  <a:srgbClr val="FF0000"/>
                </a:solidFill>
                <a:cs typeface="Arial" charset="0"/>
              </a:rPr>
              <a:t>unknown</a:t>
            </a:r>
            <a:endParaRPr lang="de-DE" sz="1800" b="1" dirty="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980728"/>
            <a:ext cx="4392488" cy="2033174"/>
          </a:xfrm>
          <a:prstGeom prst="rect">
            <a:avLst/>
          </a:prstGeom>
        </p:spPr>
      </p:pic>
      <p:graphicFrame>
        <p:nvGraphicFramePr>
          <p:cNvPr id="69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290903"/>
              </p:ext>
            </p:extLst>
          </p:nvPr>
        </p:nvGraphicFramePr>
        <p:xfrm>
          <a:off x="5364088" y="3861048"/>
          <a:ext cx="3606800" cy="576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3" name="Equation" r:id="rId4" imgW="1574800" imgH="241300" progId="Equation.3">
                  <p:embed/>
                </p:oleObj>
              </mc:Choice>
              <mc:Fallback>
                <p:oleObj name="Equation" r:id="rId4" imgW="1574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3861048"/>
                        <a:ext cx="3606800" cy="57648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971600" y="4077072"/>
            <a:ext cx="4032448" cy="1840504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0" latinLnBrk="0" hangingPunct="0">
              <a:spcBef>
                <a:spcPct val="20000"/>
              </a:spcBef>
              <a:buFontTx/>
              <a:buBlip>
                <a:blip r:embed="rId6"/>
              </a:buBlip>
              <a:defRPr sz="16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 eaLnBrk="1" hangingPunct="1"/>
            <a:r>
              <a:rPr lang="de-DE" sz="2000" dirty="0" smtClean="0">
                <a:latin typeface="+mn-lt"/>
                <a:cs typeface="Arial" charset="0"/>
              </a:rPr>
              <a:t>Study </a:t>
            </a:r>
            <a:r>
              <a:rPr lang="de-DE" sz="2000" dirty="0" err="1" smtClean="0">
                <a:latin typeface="+mn-lt"/>
                <a:cs typeface="Arial" charset="0"/>
              </a:rPr>
              <a:t>of</a:t>
            </a:r>
            <a:r>
              <a:rPr lang="de-DE" sz="2000" dirty="0" smtClean="0">
                <a:latin typeface="+mn-lt"/>
                <a:cs typeface="Arial" charset="0"/>
              </a:rPr>
              <a:t> quasi-fission </a:t>
            </a:r>
            <a:r>
              <a:rPr lang="de-DE" sz="2000" dirty="0" err="1" smtClean="0">
                <a:latin typeface="+mn-lt"/>
                <a:cs typeface="Arial" charset="0"/>
              </a:rPr>
              <a:t>and</a:t>
            </a:r>
            <a:r>
              <a:rPr lang="de-DE" sz="2000" dirty="0" smtClean="0">
                <a:latin typeface="+mn-lt"/>
                <a:cs typeface="Arial" charset="0"/>
              </a:rPr>
              <a:t> </a:t>
            </a:r>
            <a:r>
              <a:rPr lang="de-DE" sz="2000" dirty="0" err="1" smtClean="0">
                <a:latin typeface="+mn-lt"/>
                <a:cs typeface="Arial" charset="0"/>
              </a:rPr>
              <a:t>fusion</a:t>
            </a:r>
            <a:r>
              <a:rPr lang="de-DE" sz="2000" dirty="0" smtClean="0">
                <a:latin typeface="+mn-lt"/>
                <a:cs typeface="Arial" charset="0"/>
              </a:rPr>
              <a:t>-fission </a:t>
            </a:r>
            <a:r>
              <a:rPr lang="de-DE" sz="2000" dirty="0" err="1" smtClean="0">
                <a:latin typeface="+mn-lt"/>
                <a:cs typeface="Arial" charset="0"/>
              </a:rPr>
              <a:t>with</a:t>
            </a:r>
            <a:r>
              <a:rPr lang="de-DE" sz="2000" dirty="0" smtClean="0">
                <a:latin typeface="+mn-lt"/>
                <a:cs typeface="Arial" charset="0"/>
              </a:rPr>
              <a:t> </a:t>
            </a:r>
            <a:r>
              <a:rPr lang="de-DE" sz="2000" baseline="30000" dirty="0" smtClean="0">
                <a:latin typeface="+mn-lt"/>
                <a:cs typeface="Arial" charset="0"/>
              </a:rPr>
              <a:t>94,95</a:t>
            </a:r>
            <a:r>
              <a:rPr lang="de-DE" sz="2000" dirty="0" smtClean="0">
                <a:latin typeface="+mn-lt"/>
                <a:cs typeface="Arial" charset="0"/>
              </a:rPr>
              <a:t>Rb </a:t>
            </a:r>
            <a:r>
              <a:rPr lang="de-DE" sz="2000" dirty="0" err="1" smtClean="0">
                <a:latin typeface="+mn-lt"/>
                <a:cs typeface="Arial" charset="0"/>
              </a:rPr>
              <a:t>projectiles</a:t>
            </a:r>
            <a:r>
              <a:rPr lang="de-DE" sz="2000" dirty="0" smtClean="0">
                <a:latin typeface="+mn-lt"/>
                <a:cs typeface="Arial" charset="0"/>
              </a:rPr>
              <a:t> </a:t>
            </a:r>
            <a:r>
              <a:rPr lang="de-DE" sz="2000" dirty="0" err="1" smtClean="0">
                <a:latin typeface="+mn-lt"/>
                <a:cs typeface="Arial" charset="0"/>
              </a:rPr>
              <a:t>with</a:t>
            </a:r>
            <a:r>
              <a:rPr lang="de-DE" sz="2000" dirty="0" smtClean="0">
                <a:latin typeface="+mn-lt"/>
                <a:cs typeface="Arial" charset="0"/>
              </a:rPr>
              <a:t> </a:t>
            </a:r>
            <a:r>
              <a:rPr lang="de-DE" sz="2000" dirty="0" err="1" smtClean="0">
                <a:latin typeface="+mn-lt"/>
                <a:cs typeface="Arial" charset="0"/>
              </a:rPr>
              <a:t>Corset</a:t>
            </a:r>
            <a:endParaRPr lang="de-DE" sz="2000" dirty="0" smtClean="0">
              <a:latin typeface="+mn-lt"/>
              <a:cs typeface="Arial" charset="0"/>
            </a:endParaRPr>
          </a:p>
          <a:p>
            <a:pPr marL="0" indent="0" eaLnBrk="1" hangingPunct="1">
              <a:buFontTx/>
              <a:buNone/>
            </a:pPr>
            <a:endParaRPr lang="de-DE" sz="800" dirty="0" smtClean="0">
              <a:cs typeface="Arial" charset="0"/>
            </a:endParaRPr>
          </a:p>
          <a:p>
            <a:pPr eaLnBrk="1" hangingPunct="1"/>
            <a:r>
              <a:rPr lang="de-DE" sz="2000" baseline="30000" dirty="0" smtClean="0"/>
              <a:t>95</a:t>
            </a:r>
            <a:r>
              <a:rPr lang="de-DE" sz="2000" dirty="0" smtClean="0"/>
              <a:t>Rb + </a:t>
            </a:r>
            <a:r>
              <a:rPr lang="de-DE" sz="2000" baseline="30000" dirty="0" smtClean="0"/>
              <a:t>209</a:t>
            </a:r>
            <a:r>
              <a:rPr lang="de-DE" sz="2000" dirty="0" smtClean="0"/>
              <a:t>Bi  </a:t>
            </a:r>
            <a:r>
              <a:rPr lang="de-DE" sz="2000" dirty="0" smtClean="0">
                <a:cs typeface="Arial" charset="0"/>
              </a:rPr>
              <a:t>→  Z</a:t>
            </a:r>
            <a:r>
              <a:rPr lang="de-DE" sz="2000" baseline="-25000" dirty="0" smtClean="0">
                <a:cs typeface="Arial" charset="0"/>
              </a:rPr>
              <a:t>1</a:t>
            </a:r>
            <a:r>
              <a:rPr lang="de-DE" sz="2000" dirty="0" smtClean="0">
                <a:cs typeface="Arial" charset="0"/>
              </a:rPr>
              <a:t> + Z</a:t>
            </a:r>
            <a:r>
              <a:rPr lang="de-DE" sz="2000" baseline="-25000" dirty="0" smtClean="0">
                <a:cs typeface="Arial" charset="0"/>
              </a:rPr>
              <a:t>2</a:t>
            </a:r>
            <a:r>
              <a:rPr lang="de-DE" sz="2000" dirty="0" smtClean="0">
                <a:cs typeface="Arial" charset="0"/>
              </a:rPr>
              <a:t>  = </a:t>
            </a:r>
            <a:r>
              <a:rPr lang="de-DE" sz="2000" b="1" dirty="0" smtClean="0">
                <a:solidFill>
                  <a:srgbClr val="FF0000"/>
                </a:solidFill>
                <a:cs typeface="Arial" charset="0"/>
              </a:rPr>
              <a:t>120</a:t>
            </a:r>
            <a:r>
              <a:rPr lang="de-DE" sz="2000" dirty="0" smtClean="0">
                <a:cs typeface="Arial" charset="0"/>
              </a:rPr>
              <a:t>, 		     N</a:t>
            </a:r>
            <a:r>
              <a:rPr lang="de-DE" sz="2000" baseline="-25000" dirty="0" smtClean="0">
                <a:cs typeface="Arial" charset="0"/>
              </a:rPr>
              <a:t>1</a:t>
            </a:r>
            <a:r>
              <a:rPr lang="de-DE" sz="2000" dirty="0" smtClean="0">
                <a:cs typeface="Arial" charset="0"/>
              </a:rPr>
              <a:t> + N</a:t>
            </a:r>
            <a:r>
              <a:rPr lang="de-DE" sz="2000" baseline="-25000" dirty="0" smtClean="0">
                <a:cs typeface="Arial" charset="0"/>
              </a:rPr>
              <a:t>2</a:t>
            </a:r>
            <a:r>
              <a:rPr lang="de-DE" sz="2000" dirty="0" smtClean="0">
                <a:cs typeface="Arial" charset="0"/>
              </a:rPr>
              <a:t> = </a:t>
            </a:r>
            <a:r>
              <a:rPr lang="de-DE" sz="2000" b="1" dirty="0" smtClean="0">
                <a:solidFill>
                  <a:srgbClr val="29348C"/>
                </a:solidFill>
                <a:cs typeface="Arial" charset="0"/>
              </a:rPr>
              <a:t>184</a:t>
            </a:r>
            <a:r>
              <a:rPr lang="de-DE" sz="2000" dirty="0" smtClean="0">
                <a:cs typeface="Arial" charset="0"/>
              </a:rPr>
              <a:t> </a:t>
            </a:r>
            <a:endParaRPr lang="de-DE" sz="2000" dirty="0">
              <a:cs typeface="Arial" charset="0"/>
            </a:endParaRPr>
          </a:p>
        </p:txBody>
      </p:sp>
      <p:grpSp>
        <p:nvGrpSpPr>
          <p:cNvPr id="16" name="Group 72"/>
          <p:cNvGrpSpPr>
            <a:grpSpLocks/>
          </p:cNvGrpSpPr>
          <p:nvPr/>
        </p:nvGrpSpPr>
        <p:grpSpPr bwMode="auto">
          <a:xfrm>
            <a:off x="5436096" y="4509120"/>
            <a:ext cx="3021932" cy="1925107"/>
            <a:chOff x="-107" y="863"/>
            <a:chExt cx="3194" cy="2030"/>
          </a:xfrm>
        </p:grpSpPr>
        <p:sp>
          <p:nvSpPr>
            <p:cNvPr id="17" name="Line 35"/>
            <p:cNvSpPr>
              <a:spLocks noChangeShapeType="1"/>
            </p:cNvSpPr>
            <p:nvPr/>
          </p:nvSpPr>
          <p:spPr bwMode="auto">
            <a:xfrm>
              <a:off x="749" y="1571"/>
              <a:ext cx="0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36"/>
            <p:cNvSpPr>
              <a:spLocks noChangeShapeType="1"/>
            </p:cNvSpPr>
            <p:nvPr/>
          </p:nvSpPr>
          <p:spPr bwMode="auto">
            <a:xfrm flipV="1">
              <a:off x="764" y="1086"/>
              <a:ext cx="1069" cy="5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37"/>
            <p:cNvSpPr>
              <a:spLocks noChangeShapeType="1"/>
            </p:cNvSpPr>
            <p:nvPr/>
          </p:nvSpPr>
          <p:spPr bwMode="auto">
            <a:xfrm>
              <a:off x="1024" y="1335"/>
              <a:ext cx="166" cy="27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39"/>
            <p:cNvSpPr>
              <a:spLocks noChangeShapeType="1"/>
            </p:cNvSpPr>
            <p:nvPr/>
          </p:nvSpPr>
          <p:spPr bwMode="auto">
            <a:xfrm>
              <a:off x="1443" y="1112"/>
              <a:ext cx="166" cy="27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40"/>
            <p:cNvSpPr>
              <a:spLocks noChangeArrowheads="1"/>
            </p:cNvSpPr>
            <p:nvPr/>
          </p:nvSpPr>
          <p:spPr bwMode="auto">
            <a:xfrm rot="3411321">
              <a:off x="1540" y="1032"/>
              <a:ext cx="473" cy="13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" name="Line 45"/>
            <p:cNvSpPr>
              <a:spLocks noChangeShapeType="1"/>
            </p:cNvSpPr>
            <p:nvPr/>
          </p:nvSpPr>
          <p:spPr bwMode="auto">
            <a:xfrm rot="1205271">
              <a:off x="623" y="1850"/>
              <a:ext cx="1069" cy="5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46"/>
            <p:cNvSpPr>
              <a:spLocks noChangeShapeType="1"/>
            </p:cNvSpPr>
            <p:nvPr/>
          </p:nvSpPr>
          <p:spPr bwMode="auto">
            <a:xfrm rot="1205271" flipV="1">
              <a:off x="927" y="1854"/>
              <a:ext cx="166" cy="27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47"/>
            <p:cNvSpPr>
              <a:spLocks noChangeShapeType="1"/>
            </p:cNvSpPr>
            <p:nvPr/>
          </p:nvSpPr>
          <p:spPr bwMode="auto">
            <a:xfrm rot="1205271" flipV="1">
              <a:off x="1244" y="2207"/>
              <a:ext cx="166" cy="27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Rectangle 48"/>
            <p:cNvSpPr>
              <a:spLocks noChangeArrowheads="1"/>
            </p:cNvSpPr>
            <p:nvPr/>
          </p:nvSpPr>
          <p:spPr bwMode="auto">
            <a:xfrm rot="19393950" flipV="1">
              <a:off x="1273" y="2507"/>
              <a:ext cx="473" cy="13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" name="Line 50"/>
            <p:cNvSpPr>
              <a:spLocks noChangeShapeType="1"/>
            </p:cNvSpPr>
            <p:nvPr/>
          </p:nvSpPr>
          <p:spPr bwMode="auto">
            <a:xfrm>
              <a:off x="755" y="1686"/>
              <a:ext cx="12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52"/>
            <p:cNvSpPr>
              <a:spLocks noChangeShapeType="1"/>
            </p:cNvSpPr>
            <p:nvPr/>
          </p:nvSpPr>
          <p:spPr bwMode="auto">
            <a:xfrm>
              <a:off x="341" y="1692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rc 54"/>
            <p:cNvSpPr>
              <a:spLocks noChangeAspect="1"/>
            </p:cNvSpPr>
            <p:nvPr/>
          </p:nvSpPr>
          <p:spPr bwMode="auto">
            <a:xfrm rot="5922873">
              <a:off x="1436" y="2531"/>
              <a:ext cx="369" cy="356"/>
            </a:xfrm>
            <a:custGeom>
              <a:avLst/>
              <a:gdLst>
                <a:gd name="T0" fmla="*/ 0 w 21600"/>
                <a:gd name="T1" fmla="*/ 0 h 21600"/>
                <a:gd name="T2" fmla="*/ 6 w 21600"/>
                <a:gd name="T3" fmla="*/ 6 h 21600"/>
                <a:gd name="T4" fmla="*/ 0 w 21600"/>
                <a:gd name="T5" fmla="*/ 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Text Box 55"/>
            <p:cNvSpPr txBox="1">
              <a:spLocks noChangeArrowheads="1"/>
            </p:cNvSpPr>
            <p:nvPr/>
          </p:nvSpPr>
          <p:spPr bwMode="auto">
            <a:xfrm>
              <a:off x="1869" y="2002"/>
              <a:ext cx="61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dirty="0" err="1"/>
                <a:t>rotatable</a:t>
              </a:r>
              <a:endParaRPr lang="de-DE" dirty="0"/>
            </a:p>
          </p:txBody>
        </p:sp>
        <p:sp>
          <p:nvSpPr>
            <p:cNvPr id="33" name="Text Box 57"/>
            <p:cNvSpPr txBox="1">
              <a:spLocks noChangeArrowheads="1"/>
            </p:cNvSpPr>
            <p:nvPr/>
          </p:nvSpPr>
          <p:spPr bwMode="auto">
            <a:xfrm>
              <a:off x="1883" y="876"/>
              <a:ext cx="1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b="1" dirty="0">
                  <a:solidFill>
                    <a:srgbClr val="009900"/>
                  </a:solidFill>
                </a:rPr>
                <a:t>Si </a:t>
              </a:r>
              <a:r>
                <a:rPr lang="de-DE" sz="1800" b="1" dirty="0" err="1">
                  <a:solidFill>
                    <a:srgbClr val="009900"/>
                  </a:solidFill>
                </a:rPr>
                <a:t>stop</a:t>
              </a:r>
              <a:r>
                <a:rPr lang="de-DE" sz="1800" b="1" dirty="0">
                  <a:solidFill>
                    <a:srgbClr val="009900"/>
                  </a:solidFill>
                </a:rPr>
                <a:t> </a:t>
              </a:r>
              <a:r>
                <a:rPr lang="de-DE" sz="1800" b="1" dirty="0" err="1">
                  <a:solidFill>
                    <a:srgbClr val="009900"/>
                  </a:solidFill>
                </a:rPr>
                <a:t>detector</a:t>
              </a:r>
              <a:endParaRPr lang="de-DE" sz="1800" b="1" dirty="0">
                <a:solidFill>
                  <a:srgbClr val="009900"/>
                </a:solidFill>
              </a:endParaRPr>
            </a:p>
          </p:txBody>
        </p:sp>
        <p:sp>
          <p:nvSpPr>
            <p:cNvPr id="34" name="Text Box 59"/>
            <p:cNvSpPr txBox="1">
              <a:spLocks noChangeArrowheads="1"/>
            </p:cNvSpPr>
            <p:nvPr/>
          </p:nvSpPr>
          <p:spPr bwMode="auto">
            <a:xfrm>
              <a:off x="-107" y="871"/>
              <a:ext cx="1854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de-DE" b="1" dirty="0">
                  <a:solidFill>
                    <a:srgbClr val="FF0000"/>
                  </a:solidFill>
                </a:rPr>
                <a:t>TOF</a:t>
              </a:r>
            </a:p>
            <a:p>
              <a:pPr algn="ctr" eaLnBrk="1" hangingPunct="1"/>
              <a:r>
                <a:rPr lang="de-DE" b="1" dirty="0">
                  <a:solidFill>
                    <a:srgbClr val="FF0000"/>
                  </a:solidFill>
                </a:rPr>
                <a:t>(MCP </a:t>
              </a:r>
              <a:r>
                <a:rPr lang="de-DE" b="1" dirty="0" err="1">
                  <a:solidFill>
                    <a:srgbClr val="FF0000"/>
                  </a:solidFill>
                </a:rPr>
                <a:t>detectors</a:t>
              </a:r>
              <a:r>
                <a:rPr lang="de-DE" b="1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35" name="Line 60"/>
            <p:cNvSpPr>
              <a:spLocks noChangeShapeType="1"/>
            </p:cNvSpPr>
            <p:nvPr/>
          </p:nvSpPr>
          <p:spPr bwMode="auto">
            <a:xfrm rot="1209018">
              <a:off x="369" y="2103"/>
              <a:ext cx="1017" cy="5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61"/>
            <p:cNvSpPr txBox="1">
              <a:spLocks noChangeArrowheads="1"/>
            </p:cNvSpPr>
            <p:nvPr/>
          </p:nvSpPr>
          <p:spPr bwMode="auto">
            <a:xfrm rot="2957934">
              <a:off x="462" y="2367"/>
              <a:ext cx="6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/>
                <a:t>0.5 – 1 m</a:t>
              </a:r>
            </a:p>
          </p:txBody>
        </p:sp>
        <p:sp>
          <p:nvSpPr>
            <p:cNvPr id="37" name="Text Box 65"/>
            <p:cNvSpPr txBox="1">
              <a:spLocks noChangeArrowheads="1"/>
            </p:cNvSpPr>
            <p:nvPr/>
          </p:nvSpPr>
          <p:spPr bwMode="auto">
            <a:xfrm>
              <a:off x="2021" y="2382"/>
              <a:ext cx="83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 dirty="0">
                  <a:cs typeface="Arial" charset="0"/>
                </a:rPr>
                <a:t>ΔΩ</a:t>
              </a:r>
              <a:r>
                <a:rPr lang="de-DE" dirty="0">
                  <a:cs typeface="Arial" charset="0"/>
                </a:rPr>
                <a:t> </a:t>
              </a:r>
              <a:r>
                <a:rPr lang="el-GR" dirty="0">
                  <a:cs typeface="Arial" charset="0"/>
                </a:rPr>
                <a:t>≈</a:t>
              </a:r>
              <a:r>
                <a:rPr lang="de-DE" dirty="0">
                  <a:cs typeface="Arial" charset="0"/>
                </a:rPr>
                <a:t> 50 </a:t>
              </a:r>
              <a:r>
                <a:rPr lang="de-DE" dirty="0" err="1">
                  <a:cs typeface="Arial" charset="0"/>
                </a:rPr>
                <a:t>msr</a:t>
              </a:r>
              <a:endParaRPr lang="el-GR" dirty="0">
                <a:cs typeface="Arial" charset="0"/>
              </a:endParaRPr>
            </a:p>
          </p:txBody>
        </p:sp>
      </p:grp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683568" y="5874846"/>
            <a:ext cx="5482653" cy="72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de-DE" sz="1800" b="1" dirty="0" err="1">
                <a:solidFill>
                  <a:srgbClr val="29348C"/>
                </a:solidFill>
              </a:rPr>
              <a:t>Asymmetric</a:t>
            </a:r>
            <a:r>
              <a:rPr lang="de-DE" sz="1800" b="1" dirty="0">
                <a:solidFill>
                  <a:srgbClr val="29348C"/>
                </a:solidFill>
              </a:rPr>
              <a:t> </a:t>
            </a:r>
            <a:r>
              <a:rPr lang="de-DE" sz="1800" b="1" dirty="0" err="1">
                <a:solidFill>
                  <a:srgbClr val="29348C"/>
                </a:solidFill>
              </a:rPr>
              <a:t>component</a:t>
            </a:r>
            <a:r>
              <a:rPr lang="de-DE" sz="1800" b="1" dirty="0">
                <a:solidFill>
                  <a:srgbClr val="29348C"/>
                </a:solidFill>
              </a:rPr>
              <a:t>  </a:t>
            </a:r>
            <a:r>
              <a:rPr lang="de-DE" sz="1800" dirty="0">
                <a:cs typeface="Arial" charset="0"/>
              </a:rPr>
              <a:t>→  </a:t>
            </a:r>
            <a:r>
              <a:rPr lang="de-DE" sz="1800" dirty="0" err="1">
                <a:cs typeface="Arial" charset="0"/>
              </a:rPr>
              <a:t>transfer</a:t>
            </a:r>
            <a:r>
              <a:rPr lang="de-DE" sz="1800" dirty="0">
                <a:cs typeface="Arial" charset="0"/>
              </a:rPr>
              <a:t>, quasi-fission</a:t>
            </a:r>
          </a:p>
          <a:p>
            <a:pPr eaLnBrk="1" hangingPunct="1">
              <a:lnSpc>
                <a:spcPct val="115000"/>
              </a:lnSpc>
            </a:pPr>
            <a:r>
              <a:rPr lang="de-DE" sz="1800" b="1" dirty="0" err="1">
                <a:solidFill>
                  <a:srgbClr val="29348C"/>
                </a:solidFill>
                <a:cs typeface="Arial" charset="0"/>
              </a:rPr>
              <a:t>Symmetric</a:t>
            </a:r>
            <a:r>
              <a:rPr lang="de-DE" sz="1800" b="1" dirty="0">
                <a:solidFill>
                  <a:srgbClr val="29348C"/>
                </a:solidFill>
                <a:cs typeface="Arial" charset="0"/>
              </a:rPr>
              <a:t> </a:t>
            </a:r>
            <a:r>
              <a:rPr lang="de-DE" sz="1800" b="1" dirty="0" err="1">
                <a:solidFill>
                  <a:srgbClr val="29348C"/>
                </a:solidFill>
                <a:cs typeface="Arial" charset="0"/>
              </a:rPr>
              <a:t>component</a:t>
            </a:r>
            <a:r>
              <a:rPr lang="de-DE" sz="1800" b="1" dirty="0">
                <a:solidFill>
                  <a:srgbClr val="29348C"/>
                </a:solidFill>
                <a:cs typeface="Arial" charset="0"/>
              </a:rPr>
              <a:t>    </a:t>
            </a:r>
            <a:r>
              <a:rPr lang="de-DE" sz="1800" dirty="0">
                <a:cs typeface="Arial" charset="0"/>
              </a:rPr>
              <a:t>→  </a:t>
            </a:r>
            <a:r>
              <a:rPr lang="de-DE" sz="1800" dirty="0" err="1">
                <a:cs typeface="Arial" charset="0"/>
              </a:rPr>
              <a:t>fusion</a:t>
            </a:r>
            <a:r>
              <a:rPr lang="de-DE" sz="1800" dirty="0">
                <a:cs typeface="Arial" charset="0"/>
              </a:rPr>
              <a:t>-fission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220072" y="506397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000090"/>
                </a:solidFill>
              </a:rPr>
              <a:t>Beam</a:t>
            </a:r>
            <a:endParaRPr lang="es-E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869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8"/>
            <a:ext cx="8748464" cy="980736"/>
          </a:xfrm>
          <a:noFill/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29348C"/>
                </a:solidFill>
              </a:rPr>
              <a:t>Shape transition &amp; shape Coexistence in neutron deficient Nuclei</a:t>
            </a:r>
            <a:endParaRPr lang="en-US" sz="2400" dirty="0">
              <a:solidFill>
                <a:srgbClr val="2934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39552" y="1268760"/>
            <a:ext cx="4284663" cy="3590925"/>
            <a:chOff x="142875" y="917575"/>
            <a:chExt cx="4284663" cy="3590925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1403350" y="3341688"/>
              <a:ext cx="71913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>
              <a:off x="1403350" y="3025775"/>
              <a:ext cx="71913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>
              <a:off x="1403350" y="2481263"/>
              <a:ext cx="71913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>
              <a:off x="1403350" y="1768475"/>
              <a:ext cx="71913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2482850" y="3341688"/>
              <a:ext cx="72072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>
              <a:off x="2482850" y="2895600"/>
              <a:ext cx="7207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>
              <a:off x="2482850" y="2085975"/>
              <a:ext cx="7207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1763713" y="3027363"/>
              <a:ext cx="0" cy="32385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1763713" y="2478088"/>
              <a:ext cx="0" cy="53975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1763713" y="1776413"/>
              <a:ext cx="0" cy="72072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2843213" y="2895600"/>
              <a:ext cx="0" cy="4318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2843213" y="2092325"/>
              <a:ext cx="0" cy="79057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94"/>
            <p:cNvSpPr txBox="1">
              <a:spLocks noChangeArrowheads="1"/>
            </p:cNvSpPr>
            <p:nvPr/>
          </p:nvSpPr>
          <p:spPr bwMode="auto">
            <a:xfrm>
              <a:off x="1908175" y="3141663"/>
              <a:ext cx="46672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3211</a:t>
              </a:r>
              <a:endParaRPr lang="nb-NO" sz="1000" baseline="30000"/>
            </a:p>
          </p:txBody>
        </p:sp>
        <p:sp>
          <p:nvSpPr>
            <p:cNvPr id="20" name="TextBox 95"/>
            <p:cNvSpPr txBox="1">
              <a:spLocks noChangeArrowheads="1"/>
            </p:cNvSpPr>
            <p:nvPr/>
          </p:nvSpPr>
          <p:spPr bwMode="auto">
            <a:xfrm>
              <a:off x="1279525" y="3141663"/>
              <a:ext cx="37623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10</a:t>
              </a:r>
              <a:r>
                <a:rPr lang="nb-NO" sz="1000" baseline="30000">
                  <a:sym typeface="Symbol" charset="0"/>
                </a:rPr>
                <a:t>+</a:t>
              </a:r>
              <a:endParaRPr lang="nb-NO" sz="1000" baseline="30000"/>
            </a:p>
          </p:txBody>
        </p:sp>
        <p:sp>
          <p:nvSpPr>
            <p:cNvPr id="21" name="TextBox 96"/>
            <p:cNvSpPr txBox="1">
              <a:spLocks noChangeArrowheads="1"/>
            </p:cNvSpPr>
            <p:nvPr/>
          </p:nvSpPr>
          <p:spPr bwMode="auto">
            <a:xfrm>
              <a:off x="1727200" y="3027363"/>
              <a:ext cx="3968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442</a:t>
              </a:r>
              <a:endParaRPr lang="nb-NO" sz="1000" baseline="30000"/>
            </a:p>
          </p:txBody>
        </p:sp>
        <p:sp>
          <p:nvSpPr>
            <p:cNvPr id="22" name="TextBox 97"/>
            <p:cNvSpPr txBox="1">
              <a:spLocks noChangeArrowheads="1"/>
            </p:cNvSpPr>
            <p:nvPr/>
          </p:nvSpPr>
          <p:spPr bwMode="auto">
            <a:xfrm>
              <a:off x="1727200" y="2595563"/>
              <a:ext cx="396875" cy="2460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 dirty="0"/>
                <a:t>751</a:t>
              </a:r>
              <a:endParaRPr lang="nb-NO" sz="1000" baseline="30000" dirty="0"/>
            </a:p>
          </p:txBody>
        </p:sp>
        <p:sp>
          <p:nvSpPr>
            <p:cNvPr id="23" name="TextBox 98"/>
            <p:cNvSpPr txBox="1">
              <a:spLocks noChangeArrowheads="1"/>
            </p:cNvSpPr>
            <p:nvPr/>
          </p:nvSpPr>
          <p:spPr bwMode="auto">
            <a:xfrm>
              <a:off x="1727200" y="1989138"/>
              <a:ext cx="3968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994</a:t>
              </a:r>
              <a:endParaRPr lang="nb-NO" sz="1000" baseline="30000"/>
            </a:p>
          </p:txBody>
        </p:sp>
        <p:sp>
          <p:nvSpPr>
            <p:cNvPr id="24" name="TextBox 99"/>
            <p:cNvSpPr txBox="1">
              <a:spLocks noChangeArrowheads="1"/>
            </p:cNvSpPr>
            <p:nvPr/>
          </p:nvSpPr>
          <p:spPr bwMode="auto">
            <a:xfrm>
              <a:off x="1295400" y="2811463"/>
              <a:ext cx="3746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12</a:t>
              </a:r>
              <a:r>
                <a:rPr lang="nb-NO" sz="1000" baseline="30000">
                  <a:sym typeface="Symbol" charset="0"/>
                </a:rPr>
                <a:t>+</a:t>
              </a:r>
              <a:endParaRPr lang="nb-NO" sz="1000" baseline="30000"/>
            </a:p>
          </p:txBody>
        </p:sp>
        <p:sp>
          <p:nvSpPr>
            <p:cNvPr id="25" name="TextBox 100"/>
            <p:cNvSpPr txBox="1">
              <a:spLocks noChangeArrowheads="1"/>
            </p:cNvSpPr>
            <p:nvPr/>
          </p:nvSpPr>
          <p:spPr bwMode="auto">
            <a:xfrm>
              <a:off x="1279525" y="2278063"/>
              <a:ext cx="37623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14</a:t>
              </a:r>
              <a:r>
                <a:rPr lang="nb-NO" sz="1000" baseline="30000">
                  <a:sym typeface="Symbol" charset="0"/>
                </a:rPr>
                <a:t>+</a:t>
              </a:r>
              <a:endParaRPr lang="nb-NO" sz="1000" baseline="30000"/>
            </a:p>
          </p:txBody>
        </p:sp>
        <p:sp>
          <p:nvSpPr>
            <p:cNvPr id="26" name="TextBox 101"/>
            <p:cNvSpPr txBox="1">
              <a:spLocks noChangeArrowheads="1"/>
            </p:cNvSpPr>
            <p:nvPr/>
          </p:nvSpPr>
          <p:spPr bwMode="auto">
            <a:xfrm>
              <a:off x="1295400" y="1557338"/>
              <a:ext cx="3746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16</a:t>
              </a:r>
              <a:r>
                <a:rPr lang="nb-NO" sz="1000" baseline="30000">
                  <a:sym typeface="Symbol" charset="0"/>
                </a:rPr>
                <a:t>+</a:t>
              </a:r>
              <a:endParaRPr lang="nb-NO" sz="1000" baseline="30000"/>
            </a:p>
          </p:txBody>
        </p:sp>
        <p:sp>
          <p:nvSpPr>
            <p:cNvPr id="27" name="TextBox 103"/>
            <p:cNvSpPr txBox="1">
              <a:spLocks noChangeArrowheads="1"/>
            </p:cNvSpPr>
            <p:nvPr/>
          </p:nvSpPr>
          <p:spPr bwMode="auto">
            <a:xfrm>
              <a:off x="2359025" y="3141663"/>
              <a:ext cx="37623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10</a:t>
              </a:r>
              <a:r>
                <a:rPr lang="nb-NO" sz="1000" baseline="30000">
                  <a:sym typeface="Symbol" charset="0"/>
                </a:rPr>
                <a:t>+</a:t>
              </a:r>
              <a:endParaRPr lang="nb-NO" sz="1000" baseline="30000"/>
            </a:p>
          </p:txBody>
        </p:sp>
        <p:sp>
          <p:nvSpPr>
            <p:cNvPr id="28" name="TextBox 104"/>
            <p:cNvSpPr txBox="1">
              <a:spLocks noChangeArrowheads="1"/>
            </p:cNvSpPr>
            <p:nvPr/>
          </p:nvSpPr>
          <p:spPr bwMode="auto">
            <a:xfrm>
              <a:off x="2359025" y="2709863"/>
              <a:ext cx="37623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12</a:t>
              </a:r>
              <a:r>
                <a:rPr lang="nb-NO" sz="1000" baseline="30000">
                  <a:sym typeface="Symbol" charset="0"/>
                </a:rPr>
                <a:t>+</a:t>
              </a:r>
              <a:endParaRPr lang="nb-NO" sz="1000" baseline="30000"/>
            </a:p>
          </p:txBody>
        </p:sp>
        <p:sp>
          <p:nvSpPr>
            <p:cNvPr id="29" name="TextBox 105"/>
            <p:cNvSpPr txBox="1">
              <a:spLocks noChangeArrowheads="1"/>
            </p:cNvSpPr>
            <p:nvPr/>
          </p:nvSpPr>
          <p:spPr bwMode="auto">
            <a:xfrm>
              <a:off x="2359025" y="1874838"/>
              <a:ext cx="376238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14</a:t>
              </a:r>
              <a:r>
                <a:rPr lang="nb-NO" sz="1000" baseline="30000">
                  <a:sym typeface="Symbol" charset="0"/>
                </a:rPr>
                <a:t>+</a:t>
              </a:r>
              <a:endParaRPr lang="nb-NO" sz="1000" baseline="30000"/>
            </a:p>
          </p:txBody>
        </p:sp>
        <p:sp>
          <p:nvSpPr>
            <p:cNvPr id="30" name="TextBox 106"/>
            <p:cNvSpPr txBox="1">
              <a:spLocks noChangeArrowheads="1"/>
            </p:cNvSpPr>
            <p:nvPr/>
          </p:nvSpPr>
          <p:spPr bwMode="auto">
            <a:xfrm>
              <a:off x="2806700" y="2955925"/>
              <a:ext cx="39687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619</a:t>
              </a:r>
              <a:endParaRPr lang="nb-NO" sz="1000" baseline="30000"/>
            </a:p>
          </p:txBody>
        </p:sp>
        <p:sp>
          <p:nvSpPr>
            <p:cNvPr id="31" name="TextBox 107"/>
            <p:cNvSpPr txBox="1">
              <a:spLocks noChangeArrowheads="1"/>
            </p:cNvSpPr>
            <p:nvPr/>
          </p:nvSpPr>
          <p:spPr bwMode="auto">
            <a:xfrm>
              <a:off x="2879725" y="3141663"/>
              <a:ext cx="46672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3172</a:t>
              </a:r>
              <a:endParaRPr lang="nb-NO" sz="1000" baseline="30000"/>
            </a:p>
          </p:txBody>
        </p:sp>
        <p:sp>
          <p:nvSpPr>
            <p:cNvPr id="32" name="TextBox 108"/>
            <p:cNvSpPr txBox="1">
              <a:spLocks noChangeArrowheads="1"/>
            </p:cNvSpPr>
            <p:nvPr/>
          </p:nvSpPr>
          <p:spPr bwMode="auto">
            <a:xfrm>
              <a:off x="2806700" y="2349500"/>
              <a:ext cx="46672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000"/>
                <a:t>1124</a:t>
              </a:r>
              <a:endParaRPr lang="nb-NO" sz="1000" baseline="30000"/>
            </a:p>
          </p:txBody>
        </p:sp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80" t="64259" r="38931" b="10504"/>
            <a:stretch>
              <a:fillRect/>
            </a:stretch>
          </p:blipFill>
          <p:spPr bwMode="auto">
            <a:xfrm>
              <a:off x="1619250" y="3357563"/>
              <a:ext cx="1295400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 Box 20"/>
            <p:cNvSpPr txBox="1">
              <a:spLocks noChangeArrowheads="1"/>
            </p:cNvSpPr>
            <p:nvPr/>
          </p:nvSpPr>
          <p:spPr bwMode="auto">
            <a:xfrm>
              <a:off x="1830388" y="4170363"/>
              <a:ext cx="868362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aseline="44000"/>
                <a:t>140</a:t>
              </a:r>
              <a:r>
                <a:rPr lang="en-US" sz="1600"/>
                <a:t>Sm</a:t>
              </a:r>
              <a:r>
                <a:rPr lang="en-US" sz="1600" baseline="-25000"/>
                <a:t>78</a:t>
              </a:r>
            </a:p>
          </p:txBody>
        </p:sp>
        <p:sp>
          <p:nvSpPr>
            <p:cNvPr id="35" name="Text Box 21"/>
            <p:cNvSpPr txBox="1">
              <a:spLocks noChangeArrowheads="1"/>
            </p:cNvSpPr>
            <p:nvPr/>
          </p:nvSpPr>
          <p:spPr bwMode="auto">
            <a:xfrm>
              <a:off x="1901825" y="4241800"/>
              <a:ext cx="3397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aseline="-25000"/>
                <a:t>62</a:t>
              </a:r>
            </a:p>
          </p:txBody>
        </p:sp>
        <p:sp>
          <p:nvSpPr>
            <p:cNvPr id="36" name="Text Box 50"/>
            <p:cNvSpPr txBox="1">
              <a:spLocks noChangeArrowheads="1"/>
            </p:cNvSpPr>
            <p:nvPr/>
          </p:nvSpPr>
          <p:spPr bwMode="auto">
            <a:xfrm>
              <a:off x="1304925" y="3327400"/>
              <a:ext cx="53022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>
                  <a:solidFill>
                    <a:srgbClr val="FF0000"/>
                  </a:solidFill>
                  <a:sym typeface="Symbol" charset="0"/>
                </a:rPr>
                <a:t>5.2 ns</a:t>
              </a:r>
            </a:p>
          </p:txBody>
        </p:sp>
        <p:sp>
          <p:nvSpPr>
            <p:cNvPr id="37" name="Text Box 51"/>
            <p:cNvSpPr txBox="1">
              <a:spLocks noChangeArrowheads="1"/>
            </p:cNvSpPr>
            <p:nvPr/>
          </p:nvSpPr>
          <p:spPr bwMode="auto">
            <a:xfrm>
              <a:off x="2771775" y="3327400"/>
              <a:ext cx="6477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>
                  <a:solidFill>
                    <a:srgbClr val="FF0000"/>
                  </a:solidFill>
                  <a:sym typeface="Symbol" charset="0"/>
                </a:rPr>
                <a:t>19.4 ns</a:t>
              </a:r>
            </a:p>
          </p:txBody>
        </p:sp>
        <p:grpSp>
          <p:nvGrpSpPr>
            <p:cNvPr id="38" name="Group 126"/>
            <p:cNvGrpSpPr>
              <a:grpSpLocks/>
            </p:cNvGrpSpPr>
            <p:nvPr/>
          </p:nvGrpSpPr>
          <p:grpSpPr bwMode="auto">
            <a:xfrm>
              <a:off x="142875" y="1220788"/>
              <a:ext cx="1081088" cy="2474912"/>
              <a:chOff x="142875" y="1220242"/>
              <a:chExt cx="1081588" cy="2475178"/>
            </a:xfrm>
          </p:grpSpPr>
          <p:grpSp>
            <p:nvGrpSpPr>
              <p:cNvPr id="67" name="Group 123"/>
              <p:cNvGrpSpPr>
                <a:grpSpLocks/>
              </p:cNvGrpSpPr>
              <p:nvPr/>
            </p:nvGrpSpPr>
            <p:grpSpPr bwMode="auto">
              <a:xfrm>
                <a:off x="142875" y="1587696"/>
                <a:ext cx="1081588" cy="2107724"/>
                <a:chOff x="142875" y="1587696"/>
                <a:chExt cx="1081588" cy="2107724"/>
              </a:xfrm>
            </p:grpSpPr>
            <p:cxnSp>
              <p:nvCxnSpPr>
                <p:cNvPr id="69" name="Straight Connector 68"/>
                <p:cNvCxnSpPr/>
                <p:nvPr/>
              </p:nvCxnSpPr>
              <p:spPr bwMode="auto">
                <a:xfrm>
                  <a:off x="322346" y="3341370"/>
                  <a:ext cx="72105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 bwMode="auto">
                <a:xfrm>
                  <a:off x="322346" y="3007959"/>
                  <a:ext cx="72105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 bwMode="auto">
                <a:xfrm>
                  <a:off x="322346" y="2466563"/>
                  <a:ext cx="72105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 bwMode="auto">
                <a:xfrm>
                  <a:off x="322346" y="1783864"/>
                  <a:ext cx="72105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Arrow Connector 72"/>
                <p:cNvCxnSpPr/>
                <p:nvPr/>
              </p:nvCxnSpPr>
              <p:spPr bwMode="auto">
                <a:xfrm>
                  <a:off x="682875" y="3017485"/>
                  <a:ext cx="0" cy="323885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73"/>
                <p:cNvCxnSpPr/>
                <p:nvPr/>
              </p:nvCxnSpPr>
              <p:spPr bwMode="auto">
                <a:xfrm>
                  <a:off x="682875" y="2477677"/>
                  <a:ext cx="0" cy="53980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/>
                <p:cNvCxnSpPr/>
                <p:nvPr/>
              </p:nvCxnSpPr>
              <p:spPr bwMode="auto">
                <a:xfrm>
                  <a:off x="682875" y="1793390"/>
                  <a:ext cx="0" cy="684287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TextBox 87"/>
                <p:cNvSpPr txBox="1">
                  <a:spLocks noChangeArrowheads="1"/>
                </p:cNvSpPr>
                <p:nvPr/>
              </p:nvSpPr>
              <p:spPr bwMode="auto">
                <a:xfrm>
                  <a:off x="142875" y="3141061"/>
                  <a:ext cx="564574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(11/2</a:t>
                  </a:r>
                  <a:r>
                    <a:rPr lang="nb-NO" sz="1000" baseline="30000">
                      <a:sym typeface="Symbol" charset="0"/>
                    </a:rPr>
                    <a:t></a:t>
                  </a:r>
                  <a:r>
                    <a:rPr lang="nb-NO" sz="1000">
                      <a:sym typeface="Symbol" charset="0"/>
                    </a:rPr>
                    <a:t>)</a:t>
                  </a:r>
                  <a:endParaRPr lang="nb-NO" sz="1000" baseline="30000"/>
                </a:p>
              </p:txBody>
            </p:sp>
            <p:sp>
              <p:nvSpPr>
                <p:cNvPr id="77" name="TextBox 88"/>
                <p:cNvSpPr txBox="1">
                  <a:spLocks noChangeArrowheads="1"/>
                </p:cNvSpPr>
                <p:nvPr/>
              </p:nvSpPr>
              <p:spPr bwMode="auto">
                <a:xfrm>
                  <a:off x="142875" y="2811349"/>
                  <a:ext cx="564574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(15/2</a:t>
                  </a:r>
                  <a:r>
                    <a:rPr lang="nb-NO" sz="1000" baseline="30000">
                      <a:sym typeface="Symbol" charset="0"/>
                    </a:rPr>
                    <a:t></a:t>
                  </a:r>
                  <a:r>
                    <a:rPr lang="nb-NO" sz="1000">
                      <a:sym typeface="Symbol" charset="0"/>
                    </a:rPr>
                    <a:t>)</a:t>
                  </a:r>
                  <a:endParaRPr lang="nb-NO" sz="1000"/>
                </a:p>
              </p:txBody>
            </p:sp>
            <p:sp>
              <p:nvSpPr>
                <p:cNvPr id="78" name="TextBox 89"/>
                <p:cNvSpPr txBox="1">
                  <a:spLocks noChangeArrowheads="1"/>
                </p:cNvSpPr>
                <p:nvPr/>
              </p:nvSpPr>
              <p:spPr bwMode="auto">
                <a:xfrm>
                  <a:off x="142875" y="2277307"/>
                  <a:ext cx="564574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(19/2</a:t>
                  </a:r>
                  <a:r>
                    <a:rPr lang="nb-NO" sz="1000" baseline="30000">
                      <a:sym typeface="Symbol" charset="0"/>
                    </a:rPr>
                    <a:t></a:t>
                  </a:r>
                  <a:r>
                    <a:rPr lang="nb-NO" sz="1000">
                      <a:sym typeface="Symbol" charset="0"/>
                    </a:rPr>
                    <a:t>)</a:t>
                  </a:r>
                  <a:endParaRPr lang="nb-NO" sz="1000" baseline="30000"/>
                </a:p>
              </p:txBody>
            </p:sp>
            <p:sp>
              <p:nvSpPr>
                <p:cNvPr id="79" name="TextBox 90"/>
                <p:cNvSpPr txBox="1">
                  <a:spLocks noChangeArrowheads="1"/>
                </p:cNvSpPr>
                <p:nvPr/>
              </p:nvSpPr>
              <p:spPr bwMode="auto">
                <a:xfrm>
                  <a:off x="142875" y="1587696"/>
                  <a:ext cx="564574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(23/2</a:t>
                  </a:r>
                  <a:r>
                    <a:rPr lang="nb-NO" sz="1000" baseline="30000">
                      <a:sym typeface="Symbol" charset="0"/>
                    </a:rPr>
                    <a:t></a:t>
                  </a:r>
                  <a:r>
                    <a:rPr lang="nb-NO" sz="1000">
                      <a:sym typeface="Symbol" charset="0"/>
                    </a:rPr>
                    <a:t>)</a:t>
                  </a:r>
                  <a:endParaRPr lang="nb-NO" sz="1000" baseline="30000"/>
                </a:p>
              </p:txBody>
            </p:sp>
            <p:sp>
              <p:nvSpPr>
                <p:cNvPr id="80" name="TextBox 91"/>
                <p:cNvSpPr txBox="1">
                  <a:spLocks noChangeArrowheads="1"/>
                </p:cNvSpPr>
                <p:nvPr/>
              </p:nvSpPr>
              <p:spPr bwMode="auto">
                <a:xfrm>
                  <a:off x="646927" y="3027287"/>
                  <a:ext cx="396259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466</a:t>
                  </a:r>
                  <a:endParaRPr lang="nb-NO" sz="1000" baseline="30000"/>
                </a:p>
              </p:txBody>
            </p:sp>
            <p:sp>
              <p:nvSpPr>
                <p:cNvPr id="81" name="TextBox 92"/>
                <p:cNvSpPr txBox="1">
                  <a:spLocks noChangeArrowheads="1"/>
                </p:cNvSpPr>
                <p:nvPr/>
              </p:nvSpPr>
              <p:spPr bwMode="auto">
                <a:xfrm>
                  <a:off x="646927" y="2595410"/>
                  <a:ext cx="396259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751</a:t>
                  </a:r>
                  <a:endParaRPr lang="nb-NO" sz="1000" baseline="30000"/>
                </a:p>
              </p:txBody>
            </p:sp>
            <p:sp>
              <p:nvSpPr>
                <p:cNvPr id="82" name="TextBox 93"/>
                <p:cNvSpPr txBox="1">
                  <a:spLocks noChangeArrowheads="1"/>
                </p:cNvSpPr>
                <p:nvPr/>
              </p:nvSpPr>
              <p:spPr bwMode="auto">
                <a:xfrm>
                  <a:off x="646927" y="1989388"/>
                  <a:ext cx="396259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946</a:t>
                  </a:r>
                  <a:endParaRPr lang="nb-NO" sz="1000" baseline="30000"/>
                </a:p>
              </p:txBody>
            </p:sp>
            <p:sp>
              <p:nvSpPr>
                <p:cNvPr id="83" name="TextBox 102"/>
                <p:cNvSpPr txBox="1">
                  <a:spLocks noChangeArrowheads="1"/>
                </p:cNvSpPr>
                <p:nvPr/>
              </p:nvSpPr>
              <p:spPr bwMode="auto">
                <a:xfrm>
                  <a:off x="828204" y="3141061"/>
                  <a:ext cx="396259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189</a:t>
                  </a:r>
                  <a:endParaRPr lang="nb-NO" sz="1000" baseline="30000"/>
                </a:p>
              </p:txBody>
            </p:sp>
            <p:sp>
              <p:nvSpPr>
                <p:cNvPr id="84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46051" y="3357000"/>
                  <a:ext cx="869143" cy="3384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600" baseline="44000"/>
                    <a:t>139</a:t>
                  </a:r>
                  <a:r>
                    <a:rPr lang="en-US" sz="1600"/>
                    <a:t>Pm</a:t>
                  </a:r>
                  <a:r>
                    <a:rPr lang="en-US" sz="1600" baseline="-25000"/>
                    <a:t>78</a:t>
                  </a:r>
                </a:p>
              </p:txBody>
            </p:sp>
            <p:sp>
              <p:nvSpPr>
                <p:cNvPr id="8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18059" y="3428979"/>
                  <a:ext cx="335346" cy="256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600" baseline="-25000"/>
                    <a:t>61</a:t>
                  </a:r>
                </a:p>
              </p:txBody>
            </p:sp>
          </p:grpSp>
          <p:sp>
            <p:nvSpPr>
              <p:cNvPr id="68" name="Text Box 12"/>
              <p:cNvSpPr txBox="1">
                <a:spLocks noChangeArrowheads="1"/>
              </p:cNvSpPr>
              <p:nvPr/>
            </p:nvSpPr>
            <p:spPr bwMode="auto">
              <a:xfrm>
                <a:off x="323528" y="1220242"/>
                <a:ext cx="67945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600">
                    <a:sym typeface="Symbol" charset="0"/>
                  </a:rPr>
                  <a:t>h</a:t>
                </a:r>
                <a:r>
                  <a:rPr lang="en-US" sz="1600" baseline="-25000">
                    <a:sym typeface="Symbol" charset="0"/>
                  </a:rPr>
                  <a:t>11/2</a:t>
                </a:r>
                <a:endParaRPr lang="en-US" sz="1600">
                  <a:sym typeface="Symbol" charset="0"/>
                </a:endParaRPr>
              </a:p>
            </p:txBody>
          </p:sp>
        </p:grpSp>
        <p:grpSp>
          <p:nvGrpSpPr>
            <p:cNvPr id="39" name="Group 127"/>
            <p:cNvGrpSpPr>
              <a:grpSpLocks/>
            </p:cNvGrpSpPr>
            <p:nvPr/>
          </p:nvGrpSpPr>
          <p:grpSpPr bwMode="auto">
            <a:xfrm>
              <a:off x="3382963" y="1579563"/>
              <a:ext cx="1044575" cy="2116137"/>
              <a:chOff x="3383212" y="1580282"/>
              <a:chExt cx="1044326" cy="2115138"/>
            </a:xfrm>
          </p:grpSpPr>
          <p:grpSp>
            <p:nvGrpSpPr>
              <p:cNvPr id="50" name="Group 124"/>
              <p:cNvGrpSpPr>
                <a:grpSpLocks/>
              </p:cNvGrpSpPr>
              <p:nvPr/>
            </p:nvGrpSpPr>
            <p:grpSpPr bwMode="auto">
              <a:xfrm>
                <a:off x="3383212" y="1917409"/>
                <a:ext cx="1044326" cy="1778011"/>
                <a:chOff x="3383212" y="1917409"/>
                <a:chExt cx="1044326" cy="1778011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auto">
                <a:xfrm>
                  <a:off x="3562556" y="3341575"/>
                  <a:ext cx="72055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auto">
                <a:xfrm>
                  <a:off x="3562556" y="2884591"/>
                  <a:ext cx="72055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>
                  <a:off x="3562556" y="2102323"/>
                  <a:ext cx="72055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56"/>
                <p:cNvCxnSpPr/>
                <p:nvPr/>
              </p:nvCxnSpPr>
              <p:spPr bwMode="auto">
                <a:xfrm>
                  <a:off x="3922833" y="2883004"/>
                  <a:ext cx="0" cy="468092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/>
                <p:cNvCxnSpPr/>
                <p:nvPr/>
              </p:nvCxnSpPr>
              <p:spPr bwMode="auto">
                <a:xfrm>
                  <a:off x="3922833" y="2091216"/>
                  <a:ext cx="0" cy="79178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TextBox 109"/>
                <p:cNvSpPr txBox="1">
                  <a:spLocks noChangeArrowheads="1"/>
                </p:cNvSpPr>
                <p:nvPr/>
              </p:nvSpPr>
              <p:spPr bwMode="auto">
                <a:xfrm>
                  <a:off x="3887264" y="2955308"/>
                  <a:ext cx="396259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634</a:t>
                  </a:r>
                  <a:endParaRPr lang="nb-NO" sz="1000" baseline="30000"/>
                </a:p>
              </p:txBody>
            </p:sp>
            <p:sp>
              <p:nvSpPr>
                <p:cNvPr id="60" name="TextBox 110"/>
                <p:cNvSpPr txBox="1">
                  <a:spLocks noChangeArrowheads="1"/>
                </p:cNvSpPr>
                <p:nvPr/>
              </p:nvSpPr>
              <p:spPr bwMode="auto">
                <a:xfrm>
                  <a:off x="3887264" y="2379471"/>
                  <a:ext cx="466791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1089</a:t>
                  </a:r>
                  <a:endParaRPr lang="nb-NO" sz="1000" baseline="30000"/>
                </a:p>
              </p:txBody>
            </p:sp>
            <p:sp>
              <p:nvSpPr>
                <p:cNvPr id="61" name="TextBox 111"/>
                <p:cNvSpPr txBox="1">
                  <a:spLocks noChangeArrowheads="1"/>
                </p:cNvSpPr>
                <p:nvPr/>
              </p:nvSpPr>
              <p:spPr bwMode="auto">
                <a:xfrm>
                  <a:off x="3409251" y="3141061"/>
                  <a:ext cx="478013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11/2</a:t>
                  </a:r>
                  <a:r>
                    <a:rPr lang="nb-NO" sz="1000" baseline="30000">
                      <a:sym typeface="Symbol" charset="0"/>
                    </a:rPr>
                    <a:t></a:t>
                  </a:r>
                  <a:endParaRPr lang="nb-NO" sz="1000" baseline="30000"/>
                </a:p>
              </p:txBody>
            </p:sp>
            <p:sp>
              <p:nvSpPr>
                <p:cNvPr id="62" name="TextBox 112"/>
                <p:cNvSpPr txBox="1">
                  <a:spLocks noChangeArrowheads="1"/>
                </p:cNvSpPr>
                <p:nvPr/>
              </p:nvSpPr>
              <p:spPr bwMode="auto">
                <a:xfrm>
                  <a:off x="4031279" y="3141061"/>
                  <a:ext cx="396259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176</a:t>
                  </a:r>
                  <a:endParaRPr lang="nb-NO" sz="1000" baseline="30000"/>
                </a:p>
              </p:txBody>
            </p:sp>
            <p:sp>
              <p:nvSpPr>
                <p:cNvPr id="63" name="TextBox 113"/>
                <p:cNvSpPr txBox="1">
                  <a:spLocks noChangeArrowheads="1"/>
                </p:cNvSpPr>
                <p:nvPr/>
              </p:nvSpPr>
              <p:spPr bwMode="auto">
                <a:xfrm>
                  <a:off x="3409251" y="2667389"/>
                  <a:ext cx="478013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15/2</a:t>
                  </a:r>
                  <a:r>
                    <a:rPr lang="nb-NO" sz="1000" baseline="30000">
                      <a:sym typeface="Symbol" charset="0"/>
                    </a:rPr>
                    <a:t></a:t>
                  </a:r>
                  <a:endParaRPr lang="nb-NO" sz="1000" baseline="30000"/>
                </a:p>
              </p:txBody>
            </p:sp>
            <p:sp>
              <p:nvSpPr>
                <p:cNvPr id="64" name="TextBox 114"/>
                <p:cNvSpPr txBox="1">
                  <a:spLocks noChangeArrowheads="1"/>
                </p:cNvSpPr>
                <p:nvPr/>
              </p:nvSpPr>
              <p:spPr bwMode="auto">
                <a:xfrm>
                  <a:off x="3383212" y="1917409"/>
                  <a:ext cx="564574" cy="246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nb-NO" sz="1000"/>
                    <a:t>(19/2</a:t>
                  </a:r>
                  <a:r>
                    <a:rPr lang="nb-NO" sz="1000" baseline="30000">
                      <a:sym typeface="Symbol" charset="0"/>
                    </a:rPr>
                    <a:t></a:t>
                  </a:r>
                  <a:r>
                    <a:rPr lang="nb-NO" sz="1000">
                      <a:sym typeface="Symbol" charset="0"/>
                    </a:rPr>
                    <a:t>)</a:t>
                  </a:r>
                  <a:endParaRPr lang="nb-NO" sz="1000" baseline="30000"/>
                </a:p>
              </p:txBody>
            </p:sp>
            <p:sp>
              <p:nvSpPr>
                <p:cNvPr id="65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491441" y="3357000"/>
                  <a:ext cx="869143" cy="3384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600" baseline="44000"/>
                    <a:t>141</a:t>
                  </a:r>
                  <a:r>
                    <a:rPr lang="en-US" sz="1600"/>
                    <a:t>Sm</a:t>
                  </a:r>
                  <a:r>
                    <a:rPr lang="en-US" sz="1600" baseline="-25000"/>
                    <a:t>79</a:t>
                  </a:r>
                </a:p>
              </p:txBody>
            </p:sp>
            <p:sp>
              <p:nvSpPr>
                <p:cNvPr id="6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563448" y="3428979"/>
                  <a:ext cx="339723" cy="260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600" baseline="-25000"/>
                    <a:t>62</a:t>
                  </a:r>
                </a:p>
              </p:txBody>
            </p:sp>
          </p:grpSp>
          <p:grpSp>
            <p:nvGrpSpPr>
              <p:cNvPr id="51" name="Group 109"/>
              <p:cNvGrpSpPr>
                <a:grpSpLocks/>
              </p:cNvGrpSpPr>
              <p:nvPr/>
            </p:nvGrpSpPr>
            <p:grpSpPr bwMode="auto">
              <a:xfrm>
                <a:off x="3563888" y="1580282"/>
                <a:ext cx="674688" cy="336550"/>
                <a:chOff x="7937500" y="836712"/>
                <a:chExt cx="674688" cy="336550"/>
              </a:xfrm>
            </p:grpSpPr>
            <p:sp>
              <p:nvSpPr>
                <p:cNvPr id="52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7937500" y="836712"/>
                  <a:ext cx="674688" cy="3365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600">
                      <a:sym typeface="Symbol" charset="0"/>
                    </a:rPr>
                    <a:t>h</a:t>
                  </a:r>
                  <a:r>
                    <a:rPr lang="en-US" sz="1600" baseline="-25000">
                      <a:sym typeface="Symbol" charset="0"/>
                    </a:rPr>
                    <a:t>11/2</a:t>
                  </a:r>
                  <a:endParaRPr lang="en-US" sz="1600">
                    <a:sym typeface="Symbol" charset="0"/>
                  </a:endParaRPr>
                </a:p>
              </p:txBody>
            </p:sp>
            <p:sp>
              <p:nvSpPr>
                <p:cNvPr id="53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8193088" y="892275"/>
                  <a:ext cx="338138" cy="260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600" baseline="44000">
                      <a:sym typeface="Symbol" charset="0"/>
                    </a:rPr>
                    <a:t></a:t>
                  </a:r>
                  <a:r>
                    <a:rPr lang="en-US" sz="1600" baseline="44000"/>
                    <a:t>1</a:t>
                  </a:r>
                </a:p>
              </p:txBody>
            </p:sp>
          </p:grpSp>
        </p:grpSp>
        <p:grpSp>
          <p:nvGrpSpPr>
            <p:cNvPr id="40" name="Group 129"/>
            <p:cNvGrpSpPr>
              <a:grpSpLocks/>
            </p:cNvGrpSpPr>
            <p:nvPr/>
          </p:nvGrpSpPr>
          <p:grpSpPr bwMode="auto">
            <a:xfrm>
              <a:off x="1516063" y="917575"/>
              <a:ext cx="1714500" cy="927100"/>
              <a:chOff x="1516286" y="917922"/>
              <a:chExt cx="1714178" cy="926902"/>
            </a:xfrm>
          </p:grpSpPr>
          <p:grpSp>
            <p:nvGrpSpPr>
              <p:cNvPr id="41" name="Group 128"/>
              <p:cNvGrpSpPr>
                <a:grpSpLocks/>
              </p:cNvGrpSpPr>
              <p:nvPr/>
            </p:nvGrpSpPr>
            <p:grpSpPr bwMode="auto">
              <a:xfrm>
                <a:off x="1516286" y="1292250"/>
                <a:ext cx="1714178" cy="552574"/>
                <a:chOff x="1516286" y="1292250"/>
                <a:chExt cx="1714178" cy="552574"/>
              </a:xfrm>
            </p:grpSpPr>
            <p:grpSp>
              <p:nvGrpSpPr>
                <p:cNvPr id="44" name="Group 112"/>
                <p:cNvGrpSpPr>
                  <a:grpSpLocks/>
                </p:cNvGrpSpPr>
                <p:nvPr/>
              </p:nvGrpSpPr>
              <p:grpSpPr bwMode="auto">
                <a:xfrm>
                  <a:off x="2555776" y="1508274"/>
                  <a:ext cx="674688" cy="336550"/>
                  <a:chOff x="2627784" y="1412776"/>
                  <a:chExt cx="674688" cy="336550"/>
                </a:xfrm>
              </p:grpSpPr>
              <p:sp>
                <p:nvSpPr>
                  <p:cNvPr id="48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27784" y="1412776"/>
                    <a:ext cx="674688" cy="3365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600">
                        <a:sym typeface="Symbol" charset="0"/>
                      </a:rPr>
                      <a:t>h</a:t>
                    </a:r>
                    <a:r>
                      <a:rPr lang="en-US" sz="1600" baseline="-25000">
                        <a:sym typeface="Symbol" charset="0"/>
                      </a:rPr>
                      <a:t>11/2</a:t>
                    </a:r>
                    <a:endParaRPr lang="en-US" sz="1600">
                      <a:sym typeface="Symbol" charset="0"/>
                    </a:endParaRPr>
                  </a:p>
                </p:txBody>
              </p:sp>
              <p:sp>
                <p:nvSpPr>
                  <p:cNvPr id="49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83372" y="1468339"/>
                    <a:ext cx="338138" cy="2603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600" baseline="44000">
                        <a:sym typeface="Symbol" charset="0"/>
                      </a:rPr>
                      <a:t></a:t>
                    </a:r>
                    <a:r>
                      <a:rPr lang="en-US" sz="1600" baseline="44000"/>
                      <a:t>2</a:t>
                    </a:r>
                  </a:p>
                </p:txBody>
              </p:sp>
            </p:grpSp>
            <p:grpSp>
              <p:nvGrpSpPr>
                <p:cNvPr id="45" name="Group 116"/>
                <p:cNvGrpSpPr>
                  <a:grpSpLocks/>
                </p:cNvGrpSpPr>
                <p:nvPr/>
              </p:nvGrpSpPr>
              <p:grpSpPr bwMode="auto">
                <a:xfrm>
                  <a:off x="1516286" y="1292250"/>
                  <a:ext cx="679450" cy="336550"/>
                  <a:chOff x="2123728" y="764704"/>
                  <a:chExt cx="679450" cy="336550"/>
                </a:xfrm>
              </p:grpSpPr>
              <p:sp>
                <p:nvSpPr>
                  <p:cNvPr id="46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23728" y="764704"/>
                    <a:ext cx="679450" cy="3365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600">
                        <a:sym typeface="Symbol" charset="0"/>
                      </a:rPr>
                      <a:t>h</a:t>
                    </a:r>
                    <a:r>
                      <a:rPr lang="en-US" sz="1600" baseline="-25000">
                        <a:sym typeface="Symbol" charset="0"/>
                      </a:rPr>
                      <a:t>11/2</a:t>
                    </a:r>
                    <a:endParaRPr lang="en-US" sz="1600">
                      <a:sym typeface="Symbol" charset="0"/>
                    </a:endParaRPr>
                  </a:p>
                </p:txBody>
              </p:sp>
              <p:sp>
                <p:nvSpPr>
                  <p:cNvPr id="47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79316" y="821854"/>
                    <a:ext cx="261938" cy="2603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600" baseline="44000"/>
                      <a:t>2</a:t>
                    </a:r>
                  </a:p>
                </p:txBody>
              </p:sp>
            </p:grpSp>
          </p:grpSp>
          <p:pic>
            <p:nvPicPr>
              <p:cNvPr id="42" name="Picture 4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9672" y="917922"/>
                <a:ext cx="430213" cy="350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" name="Picture 4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9792" y="1052736"/>
                <a:ext cx="374650" cy="388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86" name="Text Box 53"/>
          <p:cNvSpPr txBox="1">
            <a:spLocks noChangeArrowheads="1"/>
          </p:cNvSpPr>
          <p:nvPr/>
        </p:nvSpPr>
        <p:spPr bwMode="auto">
          <a:xfrm>
            <a:off x="3491880" y="4005064"/>
            <a:ext cx="401621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87" name="Rectangle 21"/>
          <p:cNvSpPr>
            <a:spLocks noChangeArrowheads="1"/>
          </p:cNvSpPr>
          <p:nvPr/>
        </p:nvSpPr>
        <p:spPr bwMode="auto">
          <a:xfrm>
            <a:off x="1115616" y="4941168"/>
            <a:ext cx="4248472" cy="1938992"/>
          </a:xfrm>
          <a:prstGeom prst="rect">
            <a:avLst/>
          </a:prstGeom>
          <a:solidFill>
            <a:srgbClr val="FBFFC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cs typeface="+mn-cs"/>
              </a:rPr>
              <a:t>no experimental B(E2) values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000" dirty="0">
                <a:solidFill>
                  <a:srgbClr val="0000FF"/>
                </a:solidFill>
                <a:cs typeface="+mn-cs"/>
                <a:sym typeface="Symbol" pitchFamily="18" charset="2"/>
              </a:rPr>
              <a:t>low-lying (0</a:t>
            </a:r>
            <a:r>
              <a:rPr lang="en-US" sz="2000" baseline="30000" dirty="0">
                <a:solidFill>
                  <a:srgbClr val="0000FF"/>
                </a:solidFill>
                <a:cs typeface="+mn-cs"/>
                <a:sym typeface="Symbol" pitchFamily="18" charset="2"/>
              </a:rPr>
              <a:t>+</a:t>
            </a:r>
            <a:r>
              <a:rPr lang="en-US" sz="2000" dirty="0">
                <a:solidFill>
                  <a:srgbClr val="0000FF"/>
                </a:solidFill>
                <a:cs typeface="+mn-cs"/>
                <a:sym typeface="Symbol" pitchFamily="18" charset="2"/>
              </a:rPr>
              <a:t>) state</a:t>
            </a:r>
            <a:endParaRPr lang="en-US" sz="2000" dirty="0">
              <a:solidFill>
                <a:srgbClr val="008000"/>
              </a:solidFill>
              <a:cs typeface="+mn-cs"/>
              <a:sym typeface="Symbol" pitchFamily="18" charset="2"/>
            </a:endParaRPr>
          </a:p>
          <a:p>
            <a:pPr>
              <a:buFont typeface="Symbol" pitchFamily="18" charset="2"/>
              <a:buChar char="Þ"/>
              <a:defRPr/>
            </a:pPr>
            <a:r>
              <a:rPr lang="en-US" sz="2000" dirty="0">
                <a:solidFill>
                  <a:srgbClr val="0000FF"/>
                </a:solidFill>
                <a:cs typeface="+mn-cs"/>
                <a:sym typeface="Symbol" pitchFamily="18" charset="2"/>
              </a:rPr>
              <a:t> indication for </a:t>
            </a:r>
          </a:p>
          <a:p>
            <a:pPr>
              <a:defRPr/>
            </a:pPr>
            <a:r>
              <a:rPr lang="en-US" sz="2000" dirty="0">
                <a:solidFill>
                  <a:srgbClr val="0000FF"/>
                </a:solidFill>
                <a:cs typeface="+mn-cs"/>
                <a:sym typeface="Symbol" pitchFamily="18" charset="2"/>
              </a:rPr>
              <a:t>     shape coexistence ?</a:t>
            </a:r>
          </a:p>
          <a:p>
            <a:pPr>
              <a:buFont typeface="Symbol" pitchFamily="18" charset="2"/>
              <a:buChar char="Þ"/>
              <a:defRPr/>
            </a:pPr>
            <a:r>
              <a:rPr lang="en-US" sz="2000" dirty="0">
                <a:solidFill>
                  <a:srgbClr val="0000FF"/>
                </a:solidFill>
                <a:ea typeface="ＭＳ Ｐゴシック" pitchFamily="34" charset="-128"/>
                <a:cs typeface="+mn-cs"/>
                <a:sym typeface="Symbol" pitchFamily="18" charset="2"/>
              </a:rPr>
              <a:t> excited band built on </a:t>
            </a:r>
          </a:p>
          <a:p>
            <a:pPr>
              <a:defRPr/>
            </a:pPr>
            <a:r>
              <a:rPr lang="en-US" sz="2000" dirty="0">
                <a:solidFill>
                  <a:srgbClr val="0000FF"/>
                </a:solidFill>
                <a:ea typeface="ＭＳ Ｐゴシック" pitchFamily="34" charset="-128"/>
                <a:cs typeface="+mn-cs"/>
                <a:sym typeface="Symbol" pitchFamily="18" charset="2"/>
              </a:rPr>
              <a:t>     different shape ?</a:t>
            </a:r>
            <a:endParaRPr lang="en-US" sz="2000" dirty="0">
              <a:solidFill>
                <a:srgbClr val="FF0000"/>
              </a:solidFill>
              <a:ea typeface="ＭＳ Ｐゴシック" pitchFamily="34" charset="-128"/>
              <a:cs typeface="+mn-cs"/>
            </a:endParaRPr>
          </a:p>
        </p:txBody>
      </p:sp>
      <p:grpSp>
        <p:nvGrpSpPr>
          <p:cNvPr id="88" name="Group 74"/>
          <p:cNvGrpSpPr>
            <a:grpSpLocks/>
          </p:cNvGrpSpPr>
          <p:nvPr/>
        </p:nvGrpSpPr>
        <p:grpSpPr bwMode="auto">
          <a:xfrm>
            <a:off x="4967535" y="1700808"/>
            <a:ext cx="4176465" cy="3096344"/>
            <a:chOff x="251321" y="2266048"/>
            <a:chExt cx="4607999" cy="3342068"/>
          </a:xfrm>
        </p:grpSpPr>
        <p:pic>
          <p:nvPicPr>
            <p:cNvPr id="89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300" r="3632" b="16240"/>
            <a:stretch>
              <a:fillRect/>
            </a:stretch>
          </p:blipFill>
          <p:spPr bwMode="auto">
            <a:xfrm>
              <a:off x="251321" y="2266048"/>
              <a:ext cx="4607999" cy="260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0" name="TextBox 72"/>
            <p:cNvSpPr txBox="1">
              <a:spLocks noChangeArrowheads="1"/>
            </p:cNvSpPr>
            <p:nvPr/>
          </p:nvSpPr>
          <p:spPr bwMode="auto">
            <a:xfrm>
              <a:off x="971907" y="4869160"/>
              <a:ext cx="3529209" cy="738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nb-NO" sz="1400"/>
                <a:t>excitation cross sections for </a:t>
              </a:r>
              <a:r>
                <a:rPr lang="nb-NO" sz="1400" baseline="30000"/>
                <a:t>140</a:t>
              </a:r>
              <a:r>
                <a:rPr lang="nb-NO" sz="1400"/>
                <a:t>Sm + </a:t>
              </a:r>
              <a:r>
                <a:rPr lang="nb-NO" sz="1400" baseline="30000"/>
                <a:t>208</a:t>
              </a:r>
              <a:r>
                <a:rPr lang="nb-NO" sz="1400"/>
                <a:t>Pb</a:t>
              </a:r>
            </a:p>
            <a:p>
              <a:pPr eaLnBrk="1" hangingPunct="1">
                <a:buFont typeface="Wingdings" charset="0"/>
                <a:buChar char="Ø"/>
              </a:pPr>
              <a:r>
                <a:rPr lang="nb-NO" sz="1400"/>
                <a:t> experimental excitation energies</a:t>
              </a:r>
            </a:p>
            <a:p>
              <a:pPr eaLnBrk="1" hangingPunct="1">
                <a:buFont typeface="Wingdings" charset="0"/>
                <a:buChar char="Ø"/>
              </a:pPr>
              <a:r>
                <a:rPr lang="nb-NO" sz="1400"/>
                <a:t> matrix elements from theory</a:t>
              </a:r>
            </a:p>
          </p:txBody>
        </p:sp>
      </p:grpSp>
      <p:sp>
        <p:nvSpPr>
          <p:cNvPr id="91" name="TextBox 90"/>
          <p:cNvSpPr txBox="1">
            <a:spLocks noChangeArrowheads="1"/>
          </p:cNvSpPr>
          <p:nvPr/>
        </p:nvSpPr>
        <p:spPr bwMode="auto">
          <a:xfrm>
            <a:off x="5220072" y="908720"/>
            <a:ext cx="3857625" cy="58420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nb-NO" sz="1600" dirty="0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large </a:t>
            </a:r>
            <a:r>
              <a:rPr lang="nb-NO" sz="1600" dirty="0" err="1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gain</a:t>
            </a:r>
            <a:r>
              <a:rPr lang="nb-NO" sz="1600" dirty="0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 for </a:t>
            </a:r>
            <a:r>
              <a:rPr lang="nb-NO" sz="1600" dirty="0" err="1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multi-step</a:t>
            </a:r>
            <a:r>
              <a:rPr lang="nb-NO" sz="1600" dirty="0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nb-NO" sz="1600" dirty="0" err="1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excitation</a:t>
            </a:r>
            <a:r>
              <a:rPr lang="nb-NO" sz="1600" dirty="0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 for </a:t>
            </a:r>
          </a:p>
          <a:p>
            <a:pPr>
              <a:defRPr/>
            </a:pPr>
            <a:r>
              <a:rPr lang="nb-NO" sz="1600" dirty="0" err="1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higher</a:t>
            </a:r>
            <a:r>
              <a:rPr lang="nb-NO" sz="1600" dirty="0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 beam </a:t>
            </a:r>
            <a:r>
              <a:rPr lang="nb-NO" sz="1600" dirty="0" err="1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energies</a:t>
            </a:r>
            <a:r>
              <a:rPr lang="nb-NO" sz="1600" dirty="0">
                <a:solidFill>
                  <a:srgbClr val="000090"/>
                </a:solidFill>
                <a:latin typeface="Arial" pitchFamily="34" charset="0"/>
                <a:ea typeface="+mn-ea"/>
                <a:cs typeface="+mn-cs"/>
              </a:rPr>
              <a:t> from HIE-ISOLDE</a:t>
            </a:r>
          </a:p>
        </p:txBody>
      </p:sp>
      <p:grpSp>
        <p:nvGrpSpPr>
          <p:cNvPr id="92" name="Group 84"/>
          <p:cNvGrpSpPr>
            <a:grpSpLocks/>
          </p:cNvGrpSpPr>
          <p:nvPr/>
        </p:nvGrpSpPr>
        <p:grpSpPr bwMode="auto">
          <a:xfrm>
            <a:off x="5076056" y="5013721"/>
            <a:ext cx="3712071" cy="1871663"/>
            <a:chOff x="5508625" y="3860800"/>
            <a:chExt cx="2848402" cy="1871663"/>
          </a:xfrm>
          <a:solidFill>
            <a:srgbClr val="FFFFCC"/>
          </a:solidFill>
        </p:grpSpPr>
        <p:grpSp>
          <p:nvGrpSpPr>
            <p:cNvPr id="93" name="Group 71"/>
            <p:cNvGrpSpPr>
              <a:grpSpLocks/>
            </p:cNvGrpSpPr>
            <p:nvPr/>
          </p:nvGrpSpPr>
          <p:grpSpPr bwMode="auto">
            <a:xfrm>
              <a:off x="5508625" y="3860800"/>
              <a:ext cx="2663825" cy="1871663"/>
              <a:chOff x="4787999" y="2112546"/>
              <a:chExt cx="3099600" cy="2469287"/>
            </a:xfrm>
            <a:grpFill/>
          </p:grpSpPr>
          <p:pic>
            <p:nvPicPr>
              <p:cNvPr id="96" name="Picture 2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46" t="50481" r="24693" b="27486"/>
              <a:stretch>
                <a:fillRect/>
              </a:stretch>
            </p:blipFill>
            <p:spPr bwMode="auto">
              <a:xfrm>
                <a:off x="4789488" y="2112546"/>
                <a:ext cx="3095625" cy="19645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7" name="Picture 2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46" t="93846" r="24693"/>
              <a:stretch>
                <a:fillRect/>
              </a:stretch>
            </p:blipFill>
            <p:spPr bwMode="auto">
              <a:xfrm>
                <a:off x="4787999" y="4032448"/>
                <a:ext cx="3099600" cy="54938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94" name="Picture 4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8384" y="3943946"/>
              <a:ext cx="328643" cy="2680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5" name="Picture 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8384" y="4642143"/>
              <a:ext cx="288032" cy="299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8" name="TextBox 97"/>
          <p:cNvSpPr txBox="1"/>
          <p:nvPr/>
        </p:nvSpPr>
        <p:spPr>
          <a:xfrm>
            <a:off x="1907704" y="2564904"/>
            <a:ext cx="6133410" cy="2246769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More and more precise matrix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Type of deformation: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0000FF"/>
                </a:solidFill>
              </a:rPr>
              <a:t>Quadrupole</a:t>
            </a:r>
            <a:r>
              <a:rPr lang="en-US" sz="2000" dirty="0" smtClean="0">
                <a:solidFill>
                  <a:srgbClr val="0000FF"/>
                </a:solidFill>
              </a:rPr>
              <a:t> (oblate, </a:t>
            </a:r>
            <a:r>
              <a:rPr lang="en-US" sz="2000" dirty="0" err="1" smtClean="0">
                <a:solidFill>
                  <a:srgbClr val="0000FF"/>
                </a:solidFill>
              </a:rPr>
              <a:t>prolate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triaxial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or mixing)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0000FF"/>
                </a:solidFill>
              </a:rPr>
              <a:t>Octupole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Collectivity in the vicinity of closed shell nuclei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Nucleon-nucleon correlation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Test local symmetries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732240" y="1628800"/>
            <a:ext cx="936104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3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8" grpId="1" animBg="1"/>
      <p:bldP spid="98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-8"/>
            <a:ext cx="9937104" cy="980736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solidFill>
                  <a:srgbClr val="29348C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New candidates for EDM  Measurements (IS552)</a:t>
            </a:r>
            <a:endParaRPr lang="en-US" sz="3200" b="0" dirty="0">
              <a:solidFill>
                <a:srgbClr val="29348C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980729"/>
            <a:ext cx="7653536" cy="2952328"/>
          </a:xfrm>
        </p:spPr>
        <p:txBody>
          <a:bodyPr/>
          <a:lstStyle/>
          <a:p>
            <a:r>
              <a:rPr lang="en-US" sz="2000" dirty="0"/>
              <a:t>The observation of a non‐zero EDM indicates T‐violation beyond the Standard </a:t>
            </a:r>
            <a:r>
              <a:rPr lang="en-US" sz="2000" dirty="0" smtClean="0"/>
              <a:t>Model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 </a:t>
            </a:r>
            <a:r>
              <a:rPr lang="en-US" sz="2000" dirty="0" err="1" smtClean="0"/>
              <a:t>Octupole</a:t>
            </a:r>
            <a:r>
              <a:rPr lang="en-US" sz="2000" dirty="0"/>
              <a:t>‐deformed nuclei will have enhanced </a:t>
            </a:r>
            <a:r>
              <a:rPr lang="en-US" sz="2000" dirty="0" smtClean="0"/>
              <a:t>nuclear</a:t>
            </a:r>
            <a:r>
              <a:rPr lang="en-GB" sz="2000" dirty="0"/>
              <a:t> </a:t>
            </a:r>
            <a:r>
              <a:rPr lang="en-US" sz="2000" dirty="0" smtClean="0"/>
              <a:t>“</a:t>
            </a:r>
            <a:r>
              <a:rPr lang="en-US" sz="2000" dirty="0"/>
              <a:t>Schiff” moments due to the presence of nearly degenerate parity doublets (seen in odd mass nuclei) and large collective </a:t>
            </a:r>
            <a:r>
              <a:rPr lang="en-US" sz="2000" dirty="0" err="1"/>
              <a:t>octupole</a:t>
            </a:r>
            <a:r>
              <a:rPr lang="en-US" sz="2000" dirty="0"/>
              <a:t> deformation</a:t>
            </a:r>
            <a:r>
              <a:rPr lang="en-US" sz="2000" dirty="0" smtClean="0"/>
              <a:t>.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Presently </a:t>
            </a:r>
            <a:r>
              <a:rPr lang="en-US" sz="2000" b="1" dirty="0">
                <a:solidFill>
                  <a:srgbClr val="008000"/>
                </a:solidFill>
              </a:rPr>
              <a:t>|d(</a:t>
            </a:r>
            <a:r>
              <a:rPr lang="en-US" sz="2000" b="1" baseline="30000" dirty="0">
                <a:solidFill>
                  <a:srgbClr val="008000"/>
                </a:solidFill>
              </a:rPr>
              <a:t>199</a:t>
            </a:r>
            <a:r>
              <a:rPr lang="en-US" sz="2000" b="1" dirty="0">
                <a:solidFill>
                  <a:srgbClr val="008000"/>
                </a:solidFill>
              </a:rPr>
              <a:t>Hg)| &lt; 3.1×10</a:t>
            </a:r>
            <a:r>
              <a:rPr lang="en-US" sz="2000" b="1" baseline="30000" dirty="0">
                <a:solidFill>
                  <a:srgbClr val="008000"/>
                </a:solidFill>
              </a:rPr>
              <a:t>-29</a:t>
            </a:r>
            <a:r>
              <a:rPr lang="en-US" sz="2000" b="1" dirty="0">
                <a:solidFill>
                  <a:srgbClr val="008000"/>
                </a:solidFill>
              </a:rPr>
              <a:t>   </a:t>
            </a:r>
            <a:r>
              <a:rPr lang="en-US" sz="2000" b="1" dirty="0" err="1" smtClean="0">
                <a:solidFill>
                  <a:srgbClr val="008000"/>
                </a:solidFill>
              </a:rPr>
              <a:t>e.cm</a:t>
            </a:r>
            <a:r>
              <a:rPr lang="en-US" sz="2000" b="1" dirty="0">
                <a:solidFill>
                  <a:srgbClr val="008000"/>
                </a:solidFill>
              </a:rPr>
              <a:t>, </a:t>
            </a:r>
            <a:r>
              <a:rPr lang="en-US" sz="2000" b="1" i="1" dirty="0">
                <a:solidFill>
                  <a:srgbClr val="008000"/>
                </a:solidFill>
              </a:rPr>
              <a:t> PRL 102 (2009) </a:t>
            </a:r>
            <a:r>
              <a:rPr lang="en-US" sz="2000" b="1" i="1" dirty="0" smtClean="0">
                <a:solidFill>
                  <a:srgbClr val="008000"/>
                </a:solidFill>
              </a:rPr>
              <a:t>101601</a:t>
            </a:r>
          </a:p>
          <a:p>
            <a:r>
              <a:rPr lang="en-US" sz="2000" b="1" i="1" dirty="0" smtClean="0">
                <a:solidFill>
                  <a:srgbClr val="29348C"/>
                </a:solidFill>
              </a:rPr>
              <a:t> </a:t>
            </a:r>
            <a:r>
              <a:rPr lang="en-US" sz="2000" b="1" i="1" dirty="0" err="1" smtClean="0">
                <a:solidFill>
                  <a:srgbClr val="29348C"/>
                </a:solidFill>
              </a:rPr>
              <a:t>Octupole</a:t>
            </a:r>
            <a:r>
              <a:rPr lang="en-US" sz="2000" b="1" i="1" dirty="0" smtClean="0">
                <a:solidFill>
                  <a:srgbClr val="29348C"/>
                </a:solidFill>
              </a:rPr>
              <a:t> deformed nuclei will have 100-1000  higher </a:t>
            </a:r>
            <a:r>
              <a:rPr lang="en-US" sz="2000" b="1" dirty="0" smtClean="0">
                <a:solidFill>
                  <a:srgbClr val="29348C"/>
                </a:solidFill>
              </a:rPr>
              <a:t>sensitivity compared </a:t>
            </a:r>
            <a:r>
              <a:rPr lang="en-US" sz="2000" b="1" dirty="0">
                <a:solidFill>
                  <a:srgbClr val="29348C"/>
                </a:solidFill>
              </a:rPr>
              <a:t>with </a:t>
            </a:r>
            <a:r>
              <a:rPr lang="en-US" sz="2000" b="1" dirty="0" smtClean="0">
                <a:solidFill>
                  <a:srgbClr val="29348C"/>
                </a:solidFill>
              </a:rPr>
              <a:t>stable </a:t>
            </a:r>
            <a:r>
              <a:rPr lang="en-US" sz="2000" b="1" dirty="0">
                <a:solidFill>
                  <a:srgbClr val="29348C"/>
                </a:solidFill>
              </a:rPr>
              <a:t>nuclei </a:t>
            </a:r>
            <a:endParaRPr lang="en-US" sz="2000" b="1" dirty="0" smtClean="0">
              <a:solidFill>
                <a:srgbClr val="29348C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00FF"/>
              </a:solidFill>
            </a:endParaRPr>
          </a:p>
          <a:p>
            <a:endParaRPr lang="en-US" b="1" dirty="0">
              <a:solidFill>
                <a:srgbClr val="0000FF"/>
              </a:solidFill>
            </a:endParaRPr>
          </a:p>
          <a:p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62" y="3789040"/>
            <a:ext cx="3106738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646" y="3716362"/>
            <a:ext cx="21145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139952" y="5877272"/>
            <a:ext cx="2808312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Cooled 25 segmented Si-</a:t>
            </a:r>
            <a:r>
              <a:rPr lang="en-US" dirty="0" err="1" smtClean="0"/>
              <a:t>det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3573016"/>
            <a:ext cx="936104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Spede</a:t>
            </a:r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11560" y="4149081"/>
            <a:ext cx="3333056" cy="2160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29348C"/>
                </a:solidFill>
              </a:rPr>
              <a:t>Characterization of </a:t>
            </a:r>
            <a:r>
              <a:rPr lang="en-US" sz="2000" baseline="30000" dirty="0" smtClean="0">
                <a:solidFill>
                  <a:srgbClr val="29348C"/>
                </a:solidFill>
              </a:rPr>
              <a:t>221</a:t>
            </a:r>
            <a:r>
              <a:rPr lang="en-US" sz="2000" dirty="0" smtClean="0">
                <a:solidFill>
                  <a:srgbClr val="29348C"/>
                </a:solidFill>
              </a:rPr>
              <a:t>Ra</a:t>
            </a:r>
          </a:p>
          <a:p>
            <a:r>
              <a:rPr lang="en-US" sz="2000" dirty="0" smtClean="0"/>
              <a:t>increased of a factor of </a:t>
            </a:r>
            <a:r>
              <a:rPr lang="en-U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/>
              <a:t> from 3 to 5,5 MeV/u</a:t>
            </a:r>
          </a:p>
          <a:p>
            <a:r>
              <a:rPr lang="en-US" sz="2000" dirty="0" smtClean="0"/>
              <a:t>Measurements of </a:t>
            </a:r>
            <a:r>
              <a:rPr lang="en-US" sz="2000" dirty="0" err="1" smtClean="0"/>
              <a:t>γ</a:t>
            </a:r>
            <a:r>
              <a:rPr lang="en-US" sz="2000" dirty="0" smtClean="0"/>
              <a:t> and e- conversion to determine the ΔE of parity doublet.</a:t>
            </a:r>
          </a:p>
          <a:p>
            <a:endParaRPr lang="en-US" sz="20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868144" y="4797152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950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8"/>
            <a:ext cx="7643192" cy="980736"/>
          </a:xfrm>
        </p:spPr>
        <p:txBody>
          <a:bodyPr/>
          <a:lstStyle/>
          <a:p>
            <a:r>
              <a:rPr lang="en-US" b="0" dirty="0" smtClean="0">
                <a:solidFill>
                  <a:srgbClr val="29348C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Conclusions</a:t>
            </a:r>
            <a:endParaRPr lang="en-US" b="0" dirty="0">
              <a:solidFill>
                <a:srgbClr val="29348C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980728"/>
            <a:ext cx="7653536" cy="4968552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</a:pPr>
            <a:r>
              <a:rPr lang="en-US" sz="2400" dirty="0" smtClean="0"/>
              <a:t>Plenty of challenging physics waiting for the starting of HIE-ISOLDE!</a:t>
            </a:r>
            <a:endParaRPr lang="en-US" sz="800" dirty="0" smtClean="0"/>
          </a:p>
          <a:p>
            <a:pPr>
              <a:spcBef>
                <a:spcPts val="1000"/>
              </a:spcBef>
            </a:pPr>
            <a:r>
              <a:rPr lang="en-US" sz="2400" dirty="0" smtClean="0"/>
              <a:t>Many new groups and devices have been attracted by the increase of energy of the post-accelerated beams.</a:t>
            </a:r>
          </a:p>
          <a:p>
            <a:pPr>
              <a:spcBef>
                <a:spcPts val="1000"/>
              </a:spcBef>
            </a:pPr>
            <a:r>
              <a:rPr lang="en-US" sz="2400" b="1" dirty="0"/>
              <a:t>Phase 1: Start of </a:t>
            </a:r>
            <a:r>
              <a:rPr lang="en-US" sz="2400" b="1" dirty="0" smtClean="0"/>
              <a:t>the physics program in autumn 2015</a:t>
            </a:r>
          </a:p>
          <a:p>
            <a:pPr>
              <a:spcBef>
                <a:spcPts val="1000"/>
              </a:spcBef>
            </a:pPr>
            <a:r>
              <a:rPr lang="en-US" sz="2400" dirty="0"/>
              <a:t>The physics cases approved expand over the wide range of post-accelerated beams available at ISOLDE with more than six hundred shifts approved for day one </a:t>
            </a:r>
            <a:r>
              <a:rPr lang="en-US" sz="2400" dirty="0" smtClean="0"/>
              <a:t>physics</a:t>
            </a:r>
            <a:r>
              <a:rPr lang="en-US" sz="2400" b="1" dirty="0" smtClean="0"/>
              <a:t>. </a:t>
            </a:r>
          </a:p>
          <a:p>
            <a:pPr>
              <a:spcBef>
                <a:spcPts val="1000"/>
              </a:spcBef>
            </a:pPr>
            <a:r>
              <a:rPr lang="en-US" sz="2400" dirty="0" smtClean="0"/>
              <a:t>With this upgrade ISOLDE will be the place of choice for any experiment requiring  a post-accelerated radioactive beam!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3648" y="5589240"/>
            <a:ext cx="69951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0090"/>
                </a:solidFill>
              </a:rPr>
              <a:t>Thanks for your attention !</a:t>
            </a:r>
            <a:endParaRPr lang="en-GB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44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00"/>
            <a:ext cx="9144000" cy="678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581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Three </a:t>
            </a:r>
            <a:r>
              <a:rPr lang="en-US" dirty="0" err="1" smtClean="0"/>
              <a:t>beamlines</a:t>
            </a:r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308304" y="134076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00FF"/>
                </a:solidFill>
              </a:rPr>
              <a:t>Money</a:t>
            </a:r>
            <a:endParaRPr lang="es-ES" dirty="0">
              <a:solidFill>
                <a:srgbClr val="0000FF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1320" y="6303943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" r="171"/>
          <a:stretch/>
        </p:blipFill>
        <p:spPr>
          <a:xfrm>
            <a:off x="611560" y="821865"/>
            <a:ext cx="8532440" cy="599151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711028" y="2096856"/>
            <a:ext cx="1152128" cy="190820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388424" y="2924944"/>
            <a:ext cx="576064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39552" y="908720"/>
            <a:ext cx="8229600" cy="2612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Layout can accommodate 3</a:t>
            </a:r>
            <a:r>
              <a:rPr lang="en-US" sz="2400" baseline="30000" dirty="0" smtClean="0">
                <a:solidFill>
                  <a:srgbClr val="FFFF00"/>
                </a:solidFill>
              </a:rPr>
              <a:t>rd</a:t>
            </a:r>
            <a:r>
              <a:rPr lang="en-US" sz="2400" dirty="0" smtClean="0">
                <a:solidFill>
                  <a:srgbClr val="FFFF00"/>
                </a:solidFill>
              </a:rPr>
              <a:t> experimental station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 Fully modular (3x repeat of same solution)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Shorten XT00 line by 20 cm for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Exp. Station 3</a:t>
            </a:r>
          </a:p>
        </p:txBody>
      </p:sp>
      <p:pic>
        <p:nvPicPr>
          <p:cNvPr id="19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35" t="20650" r="13486" b="23464"/>
          <a:stretch/>
        </p:blipFill>
        <p:spPr>
          <a:xfrm>
            <a:off x="5114247" y="2076016"/>
            <a:ext cx="1462270" cy="334841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 rot="16200000">
            <a:off x="6355651" y="2653462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 smtClean="0">
                <a:solidFill>
                  <a:srgbClr val="FF0000"/>
                </a:solidFill>
              </a:rPr>
              <a:t>Movable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Experiments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4624553" y="2329426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Miniball</a:t>
            </a:r>
            <a:r>
              <a:rPr lang="en-US" sz="2400" b="1" dirty="0" smtClean="0">
                <a:solidFill>
                  <a:schemeClr val="bg1"/>
                </a:solidFill>
              </a:rPr>
              <a:t> &amp;TREX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422108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5 Dipoles (TESLA) </a:t>
            </a:r>
          </a:p>
          <a:p>
            <a:r>
              <a:rPr lang="en-US" b="1" dirty="0" smtClean="0">
                <a:solidFill>
                  <a:srgbClr val="FFFFFF"/>
                </a:solidFill>
              </a:rPr>
              <a:t>22 </a:t>
            </a:r>
            <a:r>
              <a:rPr lang="en-US" b="1" dirty="0" err="1" smtClean="0">
                <a:solidFill>
                  <a:srgbClr val="FFFFFF"/>
                </a:solidFill>
              </a:rPr>
              <a:t>Quadrupoles</a:t>
            </a:r>
            <a:r>
              <a:rPr lang="en-US" b="1" dirty="0" smtClean="0">
                <a:solidFill>
                  <a:srgbClr val="FFFFFF"/>
                </a:solidFill>
              </a:rPr>
              <a:t> (ELYTT)         Oct 2014</a:t>
            </a:r>
          </a:p>
          <a:p>
            <a:r>
              <a:rPr lang="en-US" b="1" dirty="0" smtClean="0">
                <a:solidFill>
                  <a:srgbClr val="FFFFFF"/>
                </a:solidFill>
              </a:rPr>
              <a:t>13 </a:t>
            </a:r>
            <a:r>
              <a:rPr lang="en-US" b="1" dirty="0" err="1" smtClean="0">
                <a:solidFill>
                  <a:srgbClr val="FFFFFF"/>
                </a:solidFill>
              </a:rPr>
              <a:t>Steeres</a:t>
            </a:r>
            <a:r>
              <a:rPr lang="en-US" b="1" dirty="0" smtClean="0">
                <a:solidFill>
                  <a:srgbClr val="FFFFFF"/>
                </a:solidFill>
              </a:rPr>
              <a:t> (ANTEC)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3779912" y="4293096"/>
            <a:ext cx="360040" cy="792088"/>
          </a:xfrm>
          <a:prstGeom prst="rightBrac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15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780928"/>
            <a:ext cx="7488832" cy="374441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Facility : a few facts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115616" y="908720"/>
            <a:ext cx="7653536" cy="2088232"/>
          </a:xfrm>
        </p:spPr>
        <p:txBody>
          <a:bodyPr>
            <a:normAutofit/>
          </a:bodyPr>
          <a:lstStyle/>
          <a:p>
            <a:r>
              <a:rPr lang="en-US" sz="2000" dirty="0"/>
              <a:t>ISOLDE is the CERN radioactive beam </a:t>
            </a:r>
            <a:r>
              <a:rPr lang="en-US" sz="2000" dirty="0" smtClean="0"/>
              <a:t>facility (approved 50 y ago!)</a:t>
            </a:r>
          </a:p>
          <a:p>
            <a:r>
              <a:rPr lang="en-US" sz="2000" dirty="0" smtClean="0"/>
              <a:t>Provides </a:t>
            </a:r>
            <a:r>
              <a:rPr lang="en-US" sz="2000" dirty="0"/>
              <a:t>low energy or post-accelerated beams</a:t>
            </a:r>
          </a:p>
          <a:p>
            <a:r>
              <a:rPr lang="en-US" sz="2000" dirty="0"/>
              <a:t>Run by an </a:t>
            </a:r>
            <a:r>
              <a:rPr lang="en-US" sz="2000" b="1" dirty="0"/>
              <a:t>international </a:t>
            </a:r>
            <a:r>
              <a:rPr lang="en-US" sz="2000" b="1" dirty="0" smtClean="0"/>
              <a:t>collaboration since 1965. Presently </a:t>
            </a:r>
            <a:r>
              <a:rPr lang="en-US" sz="2000" b="1" dirty="0"/>
              <a:t>13 members </a:t>
            </a:r>
            <a:r>
              <a:rPr lang="en-US" sz="2000" dirty="0"/>
              <a:t>(B, CERN, </a:t>
            </a:r>
            <a:r>
              <a:rPr lang="en-US" sz="2000" dirty="0" err="1"/>
              <a:t>Dk</a:t>
            </a:r>
            <a:r>
              <a:rPr lang="en-US" sz="2000" dirty="0"/>
              <a:t>, E, F, </a:t>
            </a:r>
            <a:r>
              <a:rPr lang="en-US" sz="2000" dirty="0" err="1"/>
              <a:t>Ge</a:t>
            </a:r>
            <a:r>
              <a:rPr lang="en-US" sz="2000" dirty="0"/>
              <a:t>, Gr, I, India, N, R, S, UK</a:t>
            </a:r>
            <a:r>
              <a:rPr lang="en-US" sz="2000" dirty="0" smtClean="0"/>
              <a:t>)</a:t>
            </a:r>
          </a:p>
          <a:p>
            <a:r>
              <a:rPr lang="es-ES" sz="2000" b="1" dirty="0">
                <a:solidFill>
                  <a:srgbClr val="000090"/>
                </a:solidFill>
              </a:rPr>
              <a:t>&gt; 500 </a:t>
            </a:r>
            <a:r>
              <a:rPr lang="es-ES" sz="2000" b="1" dirty="0" err="1">
                <a:solidFill>
                  <a:srgbClr val="000090"/>
                </a:solidFill>
              </a:rPr>
              <a:t>Users</a:t>
            </a:r>
            <a:r>
              <a:rPr lang="es-ES" sz="2000" b="1" dirty="0">
                <a:solidFill>
                  <a:srgbClr val="000090"/>
                </a:solidFill>
              </a:rPr>
              <a:t> </a:t>
            </a:r>
            <a:r>
              <a:rPr lang="es-ES" sz="2000" b="1" dirty="0" err="1">
                <a:solidFill>
                  <a:srgbClr val="000090"/>
                </a:solidFill>
              </a:rPr>
              <a:t>from</a:t>
            </a:r>
            <a:r>
              <a:rPr lang="es-ES" sz="2000" b="1" dirty="0">
                <a:solidFill>
                  <a:srgbClr val="000090"/>
                </a:solidFill>
              </a:rPr>
              <a:t> 100 </a:t>
            </a:r>
            <a:r>
              <a:rPr lang="es-ES" sz="2000" b="1" dirty="0" err="1">
                <a:solidFill>
                  <a:srgbClr val="000090"/>
                </a:solidFill>
              </a:rPr>
              <a:t>Institutions</a:t>
            </a:r>
            <a:r>
              <a:rPr lang="es-ES" sz="2000" b="1" dirty="0">
                <a:solidFill>
                  <a:srgbClr val="000090"/>
                </a:solidFill>
              </a:rPr>
              <a:t>, 50 </a:t>
            </a:r>
            <a:r>
              <a:rPr lang="es-ES" sz="2000" b="1" dirty="0" err="1">
                <a:solidFill>
                  <a:srgbClr val="000090"/>
                </a:solidFill>
              </a:rPr>
              <a:t>experiments</a:t>
            </a:r>
            <a:r>
              <a:rPr lang="es-ES" sz="2000" b="1" dirty="0">
                <a:solidFill>
                  <a:srgbClr val="000090"/>
                </a:solidFill>
              </a:rPr>
              <a:t> / </a:t>
            </a:r>
            <a:r>
              <a:rPr lang="es-ES" sz="2000" b="1" dirty="0" err="1" smtClean="0">
                <a:solidFill>
                  <a:srgbClr val="000090"/>
                </a:solidFill>
              </a:rPr>
              <a:t>year</a:t>
            </a:r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351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29348C"/>
                </a:solidFill>
              </a:rPr>
              <a:t>HIE-ISOLDE </a:t>
            </a:r>
            <a:r>
              <a:rPr lang="es-ES" dirty="0" err="1" smtClean="0">
                <a:solidFill>
                  <a:srgbClr val="29348C"/>
                </a:solidFill>
              </a:rPr>
              <a:t>Opportunities</a:t>
            </a:r>
            <a:r>
              <a:rPr lang="es-ES" dirty="0" smtClean="0">
                <a:solidFill>
                  <a:srgbClr val="29348C"/>
                </a:solidFill>
              </a:rPr>
              <a:t>: </a:t>
            </a:r>
            <a:endParaRPr lang="es-ES" dirty="0">
              <a:solidFill>
                <a:srgbClr val="29348C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7" name="Group 2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748972"/>
              </p:ext>
            </p:extLst>
          </p:nvPr>
        </p:nvGraphicFramePr>
        <p:xfrm>
          <a:off x="914722" y="1052736"/>
          <a:ext cx="7905750" cy="5646737"/>
        </p:xfrm>
        <a:graphic>
          <a:graphicData uri="http://schemas.openxmlformats.org/drawingml/2006/table">
            <a:tbl>
              <a:tblPr/>
              <a:tblGrid>
                <a:gridCol w="2076450"/>
                <a:gridCol w="3835400"/>
                <a:gridCol w="1993900"/>
              </a:tblGrid>
              <a:tr h="6175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Reaction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Physics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Optimum energy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16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d,p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), (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He,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sym typeface="Symbol" pitchFamily="18" charset="2"/>
                        </a:rPr>
                        <a:t>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), (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He,d), (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d,n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),… transfer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Single-particle configurations,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r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- and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rp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-process for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nucleosynthesis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10 MeV/u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He,p), (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d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,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sym typeface="Symbol" pitchFamily="18" charset="2"/>
                        </a:rPr>
                        <a:t>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), (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p,t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), (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t,p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pairing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5-10 MeV/u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79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Few-nucleon transfer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Structure of neutron-rich and proton-rich nuclei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8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MeV/u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Unsafe Coulomb excitation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High-lying collective states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6-8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MeV/u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32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Compound nucleus reactions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Exotic structure at drip line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5 MeV/u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19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Coulomb excitation,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g-factor measurements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Nuclear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collectivity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 and single-particle aspects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3-5 MeV/u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p,p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’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sym typeface="Symbol" pitchFamily="18" charset="2"/>
                        </a:rPr>
                        <a:t>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), (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p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,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  <a:sym typeface="Symbol" pitchFamily="18" charset="2"/>
                        </a:rPr>
                        <a:t>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), …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nucleosynthesis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2-5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MeV/u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827584" y="1628800"/>
            <a:ext cx="8064896" cy="2880320"/>
          </a:xfrm>
          <a:prstGeom prst="rect">
            <a:avLst/>
          </a:prstGeom>
          <a:gradFill>
            <a:gsLst>
              <a:gs pos="80000">
                <a:schemeClr val="accent1">
                  <a:shade val="93000"/>
                  <a:satMod val="130000"/>
                  <a:alpha val="68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  <a:gs pos="99000">
                <a:schemeClr val="accent1">
                  <a:shade val="93000"/>
                  <a:satMod val="130000"/>
                  <a:alpha val="53000"/>
                </a:schemeClr>
              </a:gs>
            </a:gsLst>
          </a:gradFill>
          <a:effectLst>
            <a:outerShdw blurRad="206375" dist="230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0002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992888" cy="98073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Coulomb excitation &amp; Transfer @ </a:t>
            </a:r>
            <a:r>
              <a:rPr lang="en-GB" sz="3200" dirty="0" err="1" smtClean="0"/>
              <a:t>Miniball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28178" y="787152"/>
            <a:ext cx="8896350" cy="2989709"/>
            <a:chOff x="428178" y="787152"/>
            <a:chExt cx="8896350" cy="2989709"/>
          </a:xfrm>
        </p:grpSpPr>
        <p:sp>
          <p:nvSpPr>
            <p:cNvPr id="15" name="TextBox 14"/>
            <p:cNvSpPr txBox="1"/>
            <p:nvPr/>
          </p:nvSpPr>
          <p:spPr bwMode="auto">
            <a:xfrm>
              <a:off x="2771800" y="2852936"/>
              <a:ext cx="5562600" cy="9239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latin typeface="+mj-lt"/>
                </a:rPr>
                <a:t>Observables: </a:t>
              </a:r>
              <a:r>
                <a:rPr lang="en-US" dirty="0">
                  <a:latin typeface="+mj-lt"/>
                </a:rPr>
                <a:t>Transition energies and intensities </a:t>
              </a:r>
            </a:p>
            <a:p>
              <a:pPr>
                <a:defRPr/>
              </a:pPr>
              <a:r>
                <a:rPr lang="en-US" b="1" dirty="0">
                  <a:latin typeface="+mj-lt"/>
                </a:rPr>
                <a:t>Information:  </a:t>
              </a:r>
              <a:r>
                <a:rPr lang="en-US" dirty="0">
                  <a:latin typeface="+mj-lt"/>
                </a:rPr>
                <a:t>reduced transition matrix elements </a:t>
              </a:r>
            </a:p>
            <a:p>
              <a:pPr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=&gt; Study collectivity and deformations</a:t>
              </a:r>
            </a:p>
          </p:txBody>
        </p:sp>
        <p:grpSp>
          <p:nvGrpSpPr>
            <p:cNvPr id="19" name="Group 103"/>
            <p:cNvGrpSpPr>
              <a:grpSpLocks/>
            </p:cNvGrpSpPr>
            <p:nvPr/>
          </p:nvGrpSpPr>
          <p:grpSpPr bwMode="auto">
            <a:xfrm>
              <a:off x="428178" y="787152"/>
              <a:ext cx="8896350" cy="2209800"/>
              <a:chOff x="76200" y="685800"/>
              <a:chExt cx="8896350" cy="2209800"/>
            </a:xfrm>
          </p:grpSpPr>
          <p:grpSp>
            <p:nvGrpSpPr>
              <p:cNvPr id="20" name="40 Grupo"/>
              <p:cNvGrpSpPr>
                <a:grpSpLocks/>
              </p:cNvGrpSpPr>
              <p:nvPr/>
            </p:nvGrpSpPr>
            <p:grpSpPr bwMode="auto">
              <a:xfrm>
                <a:off x="76200" y="685800"/>
                <a:ext cx="8896350" cy="2209800"/>
                <a:chOff x="152400" y="1042988"/>
                <a:chExt cx="9035131" cy="3157242"/>
              </a:xfrm>
            </p:grpSpPr>
            <p:pic>
              <p:nvPicPr>
                <p:cNvPr id="22" name="Picture 4" descr="detector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24200" y="1047750"/>
                  <a:ext cx="1905000" cy="1785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396256" y="1151858"/>
                  <a:ext cx="2940771" cy="1451606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2000" b="1" dirty="0" err="1">
                      <a:solidFill>
                        <a:srgbClr val="3366FF"/>
                      </a:solidFill>
                      <a:latin typeface="+mj-lt"/>
                    </a:rPr>
                    <a:t>Miniball</a:t>
                  </a:r>
                  <a:r>
                    <a:rPr lang="en-US" sz="2000" b="1" dirty="0">
                      <a:solidFill>
                        <a:srgbClr val="3366FF"/>
                      </a:solidFill>
                      <a:latin typeface="+mj-lt"/>
                    </a:rPr>
                    <a:t> setup: </a:t>
                  </a:r>
                  <a:r>
                    <a:rPr lang="en-US" sz="2000" dirty="0">
                      <a:solidFill>
                        <a:srgbClr val="3366FF"/>
                      </a:solidFill>
                      <a:latin typeface="+mj-lt"/>
                    </a:rPr>
                    <a:t>highly efficient gamma detectors and particle detector </a:t>
                  </a:r>
                  <a:endParaRPr lang="en-GB" sz="2000" dirty="0">
                    <a:solidFill>
                      <a:srgbClr val="3366FF"/>
                    </a:solidFill>
                    <a:latin typeface="+mj-lt"/>
                  </a:endParaRPr>
                </a:p>
              </p:txBody>
            </p:sp>
            <p:sp>
              <p:nvSpPr>
                <p:cNvPr id="24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963794" y="3333803"/>
                  <a:ext cx="1368813" cy="435482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400" dirty="0">
                      <a:solidFill>
                        <a:srgbClr val="009900"/>
                      </a:solidFill>
                      <a:latin typeface="+mj-lt"/>
                    </a:rPr>
                    <a:t>target</a:t>
                  </a:r>
                  <a:endParaRPr lang="en-GB" sz="1400" dirty="0">
                    <a:solidFill>
                      <a:srgbClr val="009900"/>
                    </a:solidFill>
                    <a:latin typeface="+mj-lt"/>
                  </a:endParaRPr>
                </a:p>
              </p:txBody>
            </p:sp>
            <p:sp>
              <p:nvSpPr>
                <p:cNvPr id="25" name="Rectangle 7"/>
                <p:cNvSpPr>
                  <a:spLocks noChangeArrowheads="1"/>
                </p:cNvSpPr>
                <p:nvPr/>
              </p:nvSpPr>
              <p:spPr bwMode="auto">
                <a:xfrm>
                  <a:off x="152400" y="2805329"/>
                  <a:ext cx="1218872" cy="610127"/>
                </a:xfrm>
                <a:prstGeom prst="rect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sz="1400">
                      <a:solidFill>
                        <a:srgbClr val="429703"/>
                      </a:solidFill>
                      <a:latin typeface="+mj-lt"/>
                    </a:rPr>
                    <a:t>REX-</a:t>
                  </a:r>
                </a:p>
                <a:p>
                  <a:pPr algn="ctr">
                    <a:defRPr/>
                  </a:pPr>
                  <a:r>
                    <a:rPr lang="en-US" sz="1400">
                      <a:solidFill>
                        <a:srgbClr val="429703"/>
                      </a:solidFill>
                      <a:latin typeface="+mj-lt"/>
                    </a:rPr>
                    <a:t>ISOLDE</a:t>
                  </a:r>
                  <a:endParaRPr lang="en-GB" sz="140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26" name="Rectangle 8"/>
                <p:cNvSpPr>
                  <a:spLocks noChangeArrowheads="1"/>
                </p:cNvSpPr>
                <p:nvPr/>
              </p:nvSpPr>
              <p:spPr bwMode="auto">
                <a:xfrm flipH="1">
                  <a:off x="4876335" y="2882445"/>
                  <a:ext cx="77389" cy="45589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 sz="140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27" name="Line 9"/>
                <p:cNvSpPr>
                  <a:spLocks noChangeShapeType="1"/>
                </p:cNvSpPr>
                <p:nvPr/>
              </p:nvSpPr>
              <p:spPr bwMode="auto">
                <a:xfrm>
                  <a:off x="1447049" y="3109258"/>
                  <a:ext cx="3411552" cy="226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28" name="Rectangle 10"/>
                <p:cNvSpPr>
                  <a:spLocks noChangeArrowheads="1"/>
                </p:cNvSpPr>
                <p:nvPr/>
              </p:nvSpPr>
              <p:spPr bwMode="auto">
                <a:xfrm>
                  <a:off x="6857809" y="2728212"/>
                  <a:ext cx="153165" cy="762093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S" sz="140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grpSp>
              <p:nvGrpSpPr>
                <p:cNvPr id="29" name="Group 11"/>
                <p:cNvGrpSpPr>
                  <a:grpSpLocks/>
                </p:cNvGrpSpPr>
                <p:nvPr/>
              </p:nvGrpSpPr>
              <p:grpSpPr bwMode="auto">
                <a:xfrm>
                  <a:off x="5257800" y="2424113"/>
                  <a:ext cx="457200" cy="1371600"/>
                  <a:chOff x="1824" y="3072"/>
                  <a:chExt cx="288" cy="864"/>
                </a:xfrm>
              </p:grpSpPr>
              <p:sp>
                <p:nvSpPr>
                  <p:cNvPr id="5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1824" y="3072"/>
                    <a:ext cx="286" cy="864"/>
                  </a:xfrm>
                  <a:prstGeom prst="ellipse">
                    <a:avLst/>
                  </a:prstGeom>
                  <a:solidFill>
                    <a:srgbClr val="FF6600">
                      <a:alpha val="50195"/>
                    </a:srgb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s-ES" sz="1400">
                      <a:solidFill>
                        <a:srgbClr val="429703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55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3264"/>
                    <a:ext cx="96" cy="434"/>
                  </a:xfrm>
                  <a:prstGeom prst="ellipse">
                    <a:avLst/>
                  </a:prstGeom>
                  <a:solidFill>
                    <a:schemeClr val="bg1">
                      <a:alpha val="50195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s-ES" sz="1400">
                      <a:solidFill>
                        <a:srgbClr val="429703"/>
                      </a:solidFill>
                      <a:latin typeface="+mj-lt"/>
                    </a:endParaRPr>
                  </a:p>
                </p:txBody>
              </p:sp>
            </p:grpSp>
            <p:sp>
              <p:nvSpPr>
                <p:cNvPr id="30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990778" y="2648827"/>
                  <a:ext cx="2361968" cy="337953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endParaRPr lang="en-GB" sz="1400" baseline="30000" dirty="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3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142330" y="3104722"/>
                  <a:ext cx="2134638" cy="480844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600" dirty="0">
                      <a:solidFill>
                        <a:srgbClr val="429703"/>
                      </a:solidFill>
                      <a:latin typeface="+mj-lt"/>
                    </a:rPr>
                    <a:t>E &lt;3 </a:t>
                  </a:r>
                  <a:r>
                    <a:rPr lang="en-US" sz="1600" dirty="0" err="1">
                      <a:solidFill>
                        <a:srgbClr val="429703"/>
                      </a:solidFill>
                      <a:latin typeface="+mj-lt"/>
                    </a:rPr>
                    <a:t>MeV</a:t>
                  </a:r>
                  <a:r>
                    <a:rPr lang="en-US" sz="1600" dirty="0">
                      <a:solidFill>
                        <a:srgbClr val="429703"/>
                      </a:solidFill>
                      <a:latin typeface="+mj-lt"/>
                    </a:rPr>
                    <a:t>/u</a:t>
                  </a:r>
                  <a:endParaRPr lang="en-GB" sz="1600" dirty="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3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6553091" y="2120352"/>
                  <a:ext cx="989930" cy="483112"/>
                </a:xfrm>
                <a:prstGeom prst="rect">
                  <a:avLst/>
                </a:prstGeom>
                <a:noFill/>
                <a:ln w="2540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latin typeface="+mj-lt"/>
                    </a:rPr>
                    <a:t>PPAC</a:t>
                  </a:r>
                  <a:endParaRPr lang="en-GB" sz="1600">
                    <a:solidFill>
                      <a:srgbClr val="FF00FF"/>
                    </a:solidFill>
                    <a:latin typeface="+mj-lt"/>
                  </a:endParaRPr>
                </a:p>
              </p:txBody>
            </p:sp>
            <p:sp>
              <p:nvSpPr>
                <p:cNvPr id="3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5714713" y="2882445"/>
                  <a:ext cx="1143096" cy="15196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34" name="Line 18"/>
                <p:cNvSpPr>
                  <a:spLocks noChangeShapeType="1"/>
                </p:cNvSpPr>
                <p:nvPr/>
              </p:nvSpPr>
              <p:spPr bwMode="auto">
                <a:xfrm>
                  <a:off x="4953724" y="3109258"/>
                  <a:ext cx="609436" cy="2267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35" name="Line 19"/>
                <p:cNvSpPr>
                  <a:spLocks noChangeShapeType="1"/>
                </p:cNvSpPr>
                <p:nvPr/>
              </p:nvSpPr>
              <p:spPr bwMode="auto">
                <a:xfrm>
                  <a:off x="5714713" y="3109258"/>
                  <a:ext cx="1067319" cy="2267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36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4953724" y="2576246"/>
                  <a:ext cx="456271" cy="5330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37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4953724" y="3034409"/>
                  <a:ext cx="609436" cy="7484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38" name="Oval 22"/>
                <p:cNvSpPr>
                  <a:spLocks noChangeArrowheads="1"/>
                </p:cNvSpPr>
                <p:nvPr/>
              </p:nvSpPr>
              <p:spPr bwMode="auto">
                <a:xfrm>
                  <a:off x="8229846" y="2759966"/>
                  <a:ext cx="380494" cy="623736"/>
                </a:xfrm>
                <a:prstGeom prst="ellipse">
                  <a:avLst/>
                </a:prstGeom>
                <a:solidFill>
                  <a:srgbClr val="969696"/>
                </a:solidFill>
                <a:ln w="9525">
                  <a:round/>
                  <a:headEnd/>
                  <a:tailEnd/>
                </a:ln>
                <a:scene3d>
                  <a:camera prst="legacyObliqueBottomRight">
                    <a:rot lat="1200000" lon="2400000" rev="0"/>
                  </a:camera>
                  <a:lightRig rig="legacyFlat1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969696"/>
                  </a:extrusionClr>
                </a:sp3d>
              </p:spPr>
              <p:txBody>
                <a:bodyPr lIns="90000" tIns="46800" rIns="90000" bIns="46800" anchor="ctr">
                  <a:spAutoFit/>
                  <a:flatTx/>
                </a:bodyPr>
                <a:lstStyle/>
                <a:p>
                  <a:pPr>
                    <a:defRPr/>
                  </a:pPr>
                  <a:endParaRPr lang="es-ES" sz="140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39" name="Freeform 23"/>
                <p:cNvSpPr>
                  <a:spLocks/>
                </p:cNvSpPr>
                <p:nvPr/>
              </p:nvSpPr>
              <p:spPr bwMode="auto">
                <a:xfrm>
                  <a:off x="7696187" y="3034409"/>
                  <a:ext cx="685212" cy="151966"/>
                </a:xfrm>
                <a:custGeom>
                  <a:avLst/>
                  <a:gdLst>
                    <a:gd name="T0" fmla="*/ 0 w 622"/>
                    <a:gd name="T1" fmla="*/ 2147483647 h 74"/>
                    <a:gd name="T2" fmla="*/ 2147483647 w 622"/>
                    <a:gd name="T3" fmla="*/ 2147483647 h 74"/>
                    <a:gd name="T4" fmla="*/ 2147483647 w 622"/>
                    <a:gd name="T5" fmla="*/ 2147483647 h 74"/>
                    <a:gd name="T6" fmla="*/ 2147483647 w 622"/>
                    <a:gd name="T7" fmla="*/ 2147483647 h 74"/>
                    <a:gd name="T8" fmla="*/ 2147483647 w 622"/>
                    <a:gd name="T9" fmla="*/ 0 h 74"/>
                    <a:gd name="T10" fmla="*/ 2147483647 w 622"/>
                    <a:gd name="T11" fmla="*/ 2147483647 h 74"/>
                    <a:gd name="T12" fmla="*/ 2147483647 w 622"/>
                    <a:gd name="T13" fmla="*/ 2147483647 h 74"/>
                    <a:gd name="T14" fmla="*/ 2147483647 w 622"/>
                    <a:gd name="T15" fmla="*/ 2147483647 h 74"/>
                    <a:gd name="T16" fmla="*/ 2147483647 w 622"/>
                    <a:gd name="T17" fmla="*/ 2147483647 h 74"/>
                    <a:gd name="T18" fmla="*/ 2147483647 w 622"/>
                    <a:gd name="T19" fmla="*/ 2147483647 h 74"/>
                    <a:gd name="T20" fmla="*/ 2147483647 w 622"/>
                    <a:gd name="T21" fmla="*/ 2147483647 h 74"/>
                    <a:gd name="T22" fmla="*/ 2147483647 w 622"/>
                    <a:gd name="T23" fmla="*/ 2147483647 h 74"/>
                    <a:gd name="T24" fmla="*/ 2147483647 w 622"/>
                    <a:gd name="T25" fmla="*/ 2147483647 h 7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622"/>
                    <a:gd name="T40" fmla="*/ 0 h 74"/>
                    <a:gd name="T41" fmla="*/ 622 w 622"/>
                    <a:gd name="T42" fmla="*/ 74 h 74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622" h="74">
                      <a:moveTo>
                        <a:pt x="0" y="41"/>
                      </a:moveTo>
                      <a:cubicBezTo>
                        <a:pt x="14" y="45"/>
                        <a:pt x="67" y="69"/>
                        <a:pt x="91" y="64"/>
                      </a:cubicBezTo>
                      <a:cubicBezTo>
                        <a:pt x="115" y="59"/>
                        <a:pt x="128" y="10"/>
                        <a:pt x="144" y="11"/>
                      </a:cubicBezTo>
                      <a:cubicBezTo>
                        <a:pt x="160" y="12"/>
                        <a:pt x="175" y="74"/>
                        <a:pt x="189" y="72"/>
                      </a:cubicBezTo>
                      <a:cubicBezTo>
                        <a:pt x="203" y="70"/>
                        <a:pt x="221" y="0"/>
                        <a:pt x="231" y="0"/>
                      </a:cubicBezTo>
                      <a:cubicBezTo>
                        <a:pt x="243" y="0"/>
                        <a:pt x="241" y="70"/>
                        <a:pt x="253" y="71"/>
                      </a:cubicBezTo>
                      <a:cubicBezTo>
                        <a:pt x="264" y="73"/>
                        <a:pt x="289" y="12"/>
                        <a:pt x="302" y="11"/>
                      </a:cubicBezTo>
                      <a:cubicBezTo>
                        <a:pt x="315" y="10"/>
                        <a:pt x="322" y="63"/>
                        <a:pt x="334" y="63"/>
                      </a:cubicBezTo>
                      <a:cubicBezTo>
                        <a:pt x="346" y="63"/>
                        <a:pt x="357" y="11"/>
                        <a:pt x="372" y="11"/>
                      </a:cubicBezTo>
                      <a:cubicBezTo>
                        <a:pt x="387" y="11"/>
                        <a:pt x="406" y="62"/>
                        <a:pt x="425" y="64"/>
                      </a:cubicBezTo>
                      <a:cubicBezTo>
                        <a:pt x="444" y="66"/>
                        <a:pt x="462" y="30"/>
                        <a:pt x="485" y="26"/>
                      </a:cubicBezTo>
                      <a:cubicBezTo>
                        <a:pt x="508" y="22"/>
                        <a:pt x="538" y="38"/>
                        <a:pt x="561" y="41"/>
                      </a:cubicBezTo>
                      <a:cubicBezTo>
                        <a:pt x="584" y="44"/>
                        <a:pt x="609" y="41"/>
                        <a:pt x="622" y="41"/>
                      </a:cubicBezTo>
                    </a:path>
                  </a:pathLst>
                </a:custGeom>
                <a:noFill/>
                <a:ln w="25400">
                  <a:solidFill>
                    <a:srgbClr val="3366F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40" name="Freeform 24"/>
                <p:cNvSpPr>
                  <a:spLocks/>
                </p:cNvSpPr>
                <p:nvPr/>
              </p:nvSpPr>
              <p:spPr bwMode="auto">
                <a:xfrm rot="-7470710">
                  <a:off x="4305711" y="2767305"/>
                  <a:ext cx="684976" cy="153165"/>
                </a:xfrm>
                <a:custGeom>
                  <a:avLst/>
                  <a:gdLst>
                    <a:gd name="T0" fmla="*/ 0 w 622"/>
                    <a:gd name="T1" fmla="*/ 2147483647 h 74"/>
                    <a:gd name="T2" fmla="*/ 2147483647 w 622"/>
                    <a:gd name="T3" fmla="*/ 2147483647 h 74"/>
                    <a:gd name="T4" fmla="*/ 2147483647 w 622"/>
                    <a:gd name="T5" fmla="*/ 2147483647 h 74"/>
                    <a:gd name="T6" fmla="*/ 2147483647 w 622"/>
                    <a:gd name="T7" fmla="*/ 2147483647 h 74"/>
                    <a:gd name="T8" fmla="*/ 2147483647 w 622"/>
                    <a:gd name="T9" fmla="*/ 0 h 74"/>
                    <a:gd name="T10" fmla="*/ 2147483647 w 622"/>
                    <a:gd name="T11" fmla="*/ 2147483647 h 74"/>
                    <a:gd name="T12" fmla="*/ 2147483647 w 622"/>
                    <a:gd name="T13" fmla="*/ 2147483647 h 74"/>
                    <a:gd name="T14" fmla="*/ 2147483647 w 622"/>
                    <a:gd name="T15" fmla="*/ 2147483647 h 74"/>
                    <a:gd name="T16" fmla="*/ 2147483647 w 622"/>
                    <a:gd name="T17" fmla="*/ 2147483647 h 74"/>
                    <a:gd name="T18" fmla="*/ 2147483647 w 622"/>
                    <a:gd name="T19" fmla="*/ 2147483647 h 74"/>
                    <a:gd name="T20" fmla="*/ 2147483647 w 622"/>
                    <a:gd name="T21" fmla="*/ 2147483647 h 74"/>
                    <a:gd name="T22" fmla="*/ 2147483647 w 622"/>
                    <a:gd name="T23" fmla="*/ 2147483647 h 74"/>
                    <a:gd name="T24" fmla="*/ 2147483647 w 622"/>
                    <a:gd name="T25" fmla="*/ 2147483647 h 7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622"/>
                    <a:gd name="T40" fmla="*/ 0 h 74"/>
                    <a:gd name="T41" fmla="*/ 622 w 622"/>
                    <a:gd name="T42" fmla="*/ 74 h 74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622" h="74">
                      <a:moveTo>
                        <a:pt x="0" y="41"/>
                      </a:moveTo>
                      <a:cubicBezTo>
                        <a:pt x="14" y="45"/>
                        <a:pt x="67" y="69"/>
                        <a:pt x="91" y="64"/>
                      </a:cubicBezTo>
                      <a:cubicBezTo>
                        <a:pt x="115" y="59"/>
                        <a:pt x="128" y="10"/>
                        <a:pt x="144" y="11"/>
                      </a:cubicBezTo>
                      <a:cubicBezTo>
                        <a:pt x="160" y="12"/>
                        <a:pt x="175" y="74"/>
                        <a:pt x="189" y="72"/>
                      </a:cubicBezTo>
                      <a:cubicBezTo>
                        <a:pt x="203" y="70"/>
                        <a:pt x="221" y="0"/>
                        <a:pt x="231" y="0"/>
                      </a:cubicBezTo>
                      <a:cubicBezTo>
                        <a:pt x="243" y="0"/>
                        <a:pt x="241" y="70"/>
                        <a:pt x="253" y="71"/>
                      </a:cubicBezTo>
                      <a:cubicBezTo>
                        <a:pt x="264" y="73"/>
                        <a:pt x="289" y="12"/>
                        <a:pt x="302" y="11"/>
                      </a:cubicBezTo>
                      <a:cubicBezTo>
                        <a:pt x="315" y="10"/>
                        <a:pt x="322" y="63"/>
                        <a:pt x="334" y="63"/>
                      </a:cubicBezTo>
                      <a:cubicBezTo>
                        <a:pt x="346" y="63"/>
                        <a:pt x="357" y="11"/>
                        <a:pt x="372" y="11"/>
                      </a:cubicBezTo>
                      <a:cubicBezTo>
                        <a:pt x="387" y="11"/>
                        <a:pt x="406" y="62"/>
                        <a:pt x="425" y="64"/>
                      </a:cubicBezTo>
                      <a:cubicBezTo>
                        <a:pt x="444" y="66"/>
                        <a:pt x="462" y="30"/>
                        <a:pt x="485" y="26"/>
                      </a:cubicBezTo>
                      <a:cubicBezTo>
                        <a:pt x="508" y="22"/>
                        <a:pt x="538" y="38"/>
                        <a:pt x="561" y="41"/>
                      </a:cubicBezTo>
                      <a:cubicBezTo>
                        <a:pt x="584" y="44"/>
                        <a:pt x="609" y="41"/>
                        <a:pt x="622" y="41"/>
                      </a:cubicBezTo>
                    </a:path>
                  </a:pathLst>
                </a:custGeom>
                <a:noFill/>
                <a:ln w="25400">
                  <a:solidFill>
                    <a:srgbClr val="3366FF"/>
                  </a:solidFill>
                  <a:round/>
                  <a:headEnd/>
                  <a:tailEnd type="triangle" w="med" len="med"/>
                </a:ln>
              </p:spPr>
              <p:txBody>
                <a:bodyPr vert="eaVert"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4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7968659" y="2240563"/>
                  <a:ext cx="989930" cy="435482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400" dirty="0">
                      <a:solidFill>
                        <a:srgbClr val="429703"/>
                      </a:solidFill>
                      <a:latin typeface="+mj-lt"/>
                    </a:rPr>
                    <a:t>detector</a:t>
                  </a:r>
                  <a:endParaRPr lang="en-GB" sz="1400" dirty="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42" name="Line 26"/>
                <p:cNvSpPr>
                  <a:spLocks noChangeShapeType="1"/>
                </p:cNvSpPr>
                <p:nvPr/>
              </p:nvSpPr>
              <p:spPr bwMode="auto">
                <a:xfrm>
                  <a:off x="7010974" y="3109258"/>
                  <a:ext cx="664253" cy="2267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43" name="Line 27"/>
                <p:cNvSpPr>
                  <a:spLocks noChangeShapeType="1"/>
                </p:cNvSpPr>
                <p:nvPr/>
              </p:nvSpPr>
              <p:spPr bwMode="auto">
                <a:xfrm>
                  <a:off x="7391468" y="2957293"/>
                  <a:ext cx="301494" cy="2269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44" name="Line 28"/>
                <p:cNvSpPr>
                  <a:spLocks noChangeShapeType="1"/>
                </p:cNvSpPr>
                <p:nvPr/>
              </p:nvSpPr>
              <p:spPr bwMode="auto">
                <a:xfrm>
                  <a:off x="7696187" y="2957293"/>
                  <a:ext cx="1612" cy="30393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45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7391468" y="3261223"/>
                  <a:ext cx="301494" cy="2269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46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6399926" y="3719386"/>
                  <a:ext cx="1068931" cy="337953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tIns="10800" bIns="10800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400">
                      <a:solidFill>
                        <a:srgbClr val="FF00FF"/>
                      </a:solidFill>
                      <a:latin typeface="+mj-lt"/>
                    </a:rPr>
                    <a:t>Beam</a:t>
                  </a:r>
                  <a:endParaRPr lang="en-GB" sz="1400">
                    <a:solidFill>
                      <a:srgbClr val="FF00FF"/>
                    </a:solidFill>
                    <a:latin typeface="+mj-lt"/>
                  </a:endParaRPr>
                </a:p>
              </p:txBody>
            </p:sp>
            <p:sp>
              <p:nvSpPr>
                <p:cNvPr id="47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4847315" y="1042988"/>
                  <a:ext cx="2134638" cy="1354076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600" dirty="0">
                      <a:solidFill>
                        <a:srgbClr val="FF6600"/>
                      </a:solidFill>
                      <a:latin typeface="+mj-lt"/>
                    </a:rPr>
                    <a:t>CD – detector</a:t>
                  </a:r>
                </a:p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600" dirty="0">
                      <a:solidFill>
                        <a:srgbClr val="FF6600"/>
                      </a:solidFill>
                      <a:latin typeface="+mj-lt"/>
                    </a:rPr>
                    <a:t>Double sided Si strip detector</a:t>
                  </a:r>
                  <a:endParaRPr lang="en-GB" sz="1600" dirty="0">
                    <a:solidFill>
                      <a:srgbClr val="FF6600"/>
                    </a:solidFill>
                    <a:latin typeface="+mj-lt"/>
                  </a:endParaRPr>
                </a:p>
              </p:txBody>
            </p:sp>
            <p:sp>
              <p:nvSpPr>
                <p:cNvPr id="4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7813882" y="1913951"/>
                  <a:ext cx="1296261" cy="435482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400" dirty="0">
                      <a:solidFill>
                        <a:srgbClr val="429703"/>
                      </a:solidFill>
                      <a:latin typeface="+mj-lt"/>
                    </a:rPr>
                    <a:t>Beam dump</a:t>
                  </a:r>
                  <a:endParaRPr lang="en-GB" sz="1400" dirty="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49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8046048" y="3438137"/>
                  <a:ext cx="914155" cy="435482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400" dirty="0">
                      <a:solidFill>
                        <a:srgbClr val="429703"/>
                      </a:solidFill>
                      <a:latin typeface="+mj-lt"/>
                    </a:rPr>
                    <a:t>Beam</a:t>
                  </a:r>
                  <a:endParaRPr lang="en-GB" sz="1400" dirty="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50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7891270" y="3764748"/>
                  <a:ext cx="1296261" cy="435482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  <a:defRPr/>
                  </a:pPr>
                  <a:r>
                    <a:rPr lang="en-US" sz="1400" dirty="0">
                      <a:solidFill>
                        <a:srgbClr val="429703"/>
                      </a:solidFill>
                      <a:latin typeface="+mj-lt"/>
                    </a:rPr>
                    <a:t>impurities</a:t>
                  </a:r>
                  <a:endParaRPr lang="en-GB" sz="1400" dirty="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51" name="Line 36"/>
                <p:cNvSpPr>
                  <a:spLocks noChangeShapeType="1"/>
                </p:cNvSpPr>
                <p:nvPr/>
              </p:nvSpPr>
              <p:spPr bwMode="auto">
                <a:xfrm>
                  <a:off x="5414832" y="2022822"/>
                  <a:ext cx="148328" cy="396924"/>
                </a:xfrm>
                <a:prstGeom prst="line">
                  <a:avLst/>
                </a:prstGeom>
                <a:noFill/>
                <a:ln w="25400" cap="sq">
                  <a:solidFill>
                    <a:srgbClr val="FF9900"/>
                  </a:solidFill>
                  <a:round/>
                  <a:headEnd type="none" w="sm" len="sm"/>
                  <a:tailEnd type="triangle" w="sm" len="sm"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defRPr/>
                  </a:pPr>
                  <a:endParaRPr lang="en-US">
                    <a:latin typeface="+mj-lt"/>
                  </a:endParaRPr>
                </a:p>
              </p:txBody>
            </p:sp>
            <p:sp>
              <p:nvSpPr>
                <p:cNvPr id="52" name="AutoShape 37"/>
                <p:cNvSpPr>
                  <a:spLocks noChangeArrowheads="1"/>
                </p:cNvSpPr>
                <p:nvPr/>
              </p:nvSpPr>
              <p:spPr bwMode="auto">
                <a:xfrm rot="-6885938">
                  <a:off x="6984723" y="1497125"/>
                  <a:ext cx="521671" cy="543333"/>
                </a:xfrm>
                <a:prstGeom prst="flowChartMagneticDisk">
                  <a:avLst/>
                </a:prstGeom>
                <a:solidFill>
                  <a:srgbClr val="996633">
                    <a:alpha val="79999"/>
                  </a:srgb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S" sz="1400">
                    <a:solidFill>
                      <a:srgbClr val="429703"/>
                    </a:solidFill>
                    <a:latin typeface="+mj-lt"/>
                  </a:endParaRPr>
                </a:p>
              </p:txBody>
            </p:sp>
            <p:sp>
              <p:nvSpPr>
                <p:cNvPr id="53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7260875" y="1101959"/>
                  <a:ext cx="1209198" cy="4400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400" dirty="0">
                      <a:solidFill>
                        <a:srgbClr val="996633"/>
                      </a:solidFill>
                      <a:latin typeface="Symbol" pitchFamily="18" charset="2"/>
                    </a:rPr>
                    <a:t>D</a:t>
                  </a:r>
                  <a:r>
                    <a:rPr lang="en-US" sz="1400" dirty="0">
                      <a:solidFill>
                        <a:srgbClr val="996633"/>
                      </a:solidFill>
                      <a:latin typeface="+mj-lt"/>
                    </a:rPr>
                    <a:t>E-E detector</a:t>
                  </a:r>
                </a:p>
              </p:txBody>
            </p:sp>
          </p:grpSp>
          <p:sp>
            <p:nvSpPr>
              <p:cNvPr id="21" name="TextBox 20"/>
              <p:cNvSpPr txBox="1"/>
              <p:nvPr/>
            </p:nvSpPr>
            <p:spPr>
              <a:xfrm>
                <a:off x="3276600" y="685800"/>
                <a:ext cx="1395413" cy="33813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600" dirty="0" err="1">
                    <a:latin typeface="+mj-lt"/>
                  </a:rPr>
                  <a:t>Ge</a:t>
                </a:r>
                <a:r>
                  <a:rPr lang="en-US" sz="1600" dirty="0">
                    <a:latin typeface="+mj-lt"/>
                  </a:rPr>
                  <a:t> </a:t>
                </a:r>
                <a:r>
                  <a:rPr lang="en-US" sz="1600" dirty="0">
                    <a:latin typeface="Symbol" pitchFamily="18" charset="2"/>
                  </a:rPr>
                  <a:t>g</a:t>
                </a:r>
                <a:r>
                  <a:rPr lang="en-US" sz="1600" dirty="0">
                    <a:latin typeface="+mj-lt"/>
                  </a:rPr>
                  <a:t> detectors</a:t>
                </a: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683568" y="3645024"/>
            <a:ext cx="8460432" cy="3212976"/>
            <a:chOff x="683568" y="3645024"/>
            <a:chExt cx="8460432" cy="3212976"/>
          </a:xfrm>
        </p:grpSpPr>
        <p:sp>
          <p:nvSpPr>
            <p:cNvPr id="56" name="Text Box 5"/>
            <p:cNvSpPr txBox="1">
              <a:spLocks noChangeArrowheads="1"/>
            </p:cNvSpPr>
            <p:nvPr/>
          </p:nvSpPr>
          <p:spPr bwMode="auto">
            <a:xfrm>
              <a:off x="4191000" y="4077072"/>
              <a:ext cx="4953000" cy="70802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 b="1" dirty="0" err="1">
                  <a:solidFill>
                    <a:srgbClr val="3366FF"/>
                  </a:solidFill>
                  <a:latin typeface="+mj-lt"/>
                </a:rPr>
                <a:t>Miniball</a:t>
              </a:r>
              <a:r>
                <a:rPr lang="en-US" sz="2000" b="1" dirty="0">
                  <a:solidFill>
                    <a:srgbClr val="3366FF"/>
                  </a:solidFill>
                  <a:latin typeface="+mj-lt"/>
                </a:rPr>
                <a:t> + T-REX setup </a:t>
              </a:r>
              <a:r>
                <a:rPr lang="en-US" sz="2000" dirty="0">
                  <a:solidFill>
                    <a:srgbClr val="3366FF"/>
                  </a:solidFill>
                  <a:latin typeface="+mj-lt"/>
                </a:rPr>
                <a:t>(Si detector barrel):</a:t>
              </a:r>
              <a:r>
                <a:rPr lang="en-US" sz="2000" b="1" dirty="0">
                  <a:solidFill>
                    <a:srgbClr val="3366FF"/>
                  </a:solidFill>
                  <a:latin typeface="+mj-lt"/>
                </a:rPr>
                <a:t> </a:t>
              </a:r>
              <a:r>
                <a:rPr lang="en-US" sz="2000" dirty="0">
                  <a:solidFill>
                    <a:srgbClr val="3366FF"/>
                  </a:solidFill>
                  <a:latin typeface="+mj-lt"/>
                </a:rPr>
                <a:t>gamma detectors and particle identification </a:t>
              </a:r>
              <a:endParaRPr lang="en-GB" sz="2000" dirty="0">
                <a:solidFill>
                  <a:srgbClr val="3366FF"/>
                </a:solidFill>
                <a:latin typeface="+mj-lt"/>
              </a:endParaRPr>
            </a:p>
          </p:txBody>
        </p:sp>
        <p:sp>
          <p:nvSpPr>
            <p:cNvPr id="57" name="Text Box 4"/>
            <p:cNvSpPr txBox="1">
              <a:spLocks noChangeArrowheads="1"/>
            </p:cNvSpPr>
            <p:nvPr/>
          </p:nvSpPr>
          <p:spPr bwMode="auto">
            <a:xfrm>
              <a:off x="683568" y="5103813"/>
              <a:ext cx="7934325" cy="1754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352" tIns="45676" rIns="91352" bIns="45676">
              <a:spAutoFit/>
            </a:bodyPr>
            <a:lstStyle/>
            <a:p>
              <a:pPr>
                <a:buFont typeface="Symbol" pitchFamily="18" charset="2"/>
                <a:buNone/>
                <a:defRPr/>
              </a:pPr>
              <a:r>
                <a:rPr lang="en-US" u="sng" dirty="0">
                  <a:latin typeface="+mj-lt"/>
                </a:rPr>
                <a:t>Typical reactions</a:t>
              </a:r>
              <a:r>
                <a:rPr lang="en-US" dirty="0">
                  <a:latin typeface="+mj-lt"/>
                </a:rPr>
                <a:t>: one or two-nucleon transfer (</a:t>
              </a:r>
              <a:r>
                <a:rPr lang="en-US" dirty="0" err="1">
                  <a:latin typeface="+mj-lt"/>
                </a:rPr>
                <a:t>d,p</a:t>
              </a:r>
              <a:r>
                <a:rPr lang="en-US" dirty="0">
                  <a:latin typeface="+mj-lt"/>
                </a:rPr>
                <a:t>),  (</a:t>
              </a:r>
              <a:r>
                <a:rPr lang="en-US" dirty="0" err="1">
                  <a:latin typeface="+mj-lt"/>
                </a:rPr>
                <a:t>t,p</a:t>
              </a:r>
              <a:r>
                <a:rPr lang="en-US" dirty="0">
                  <a:latin typeface="+mj-lt"/>
                </a:rPr>
                <a:t>) …     In 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inverse kinematics</a:t>
              </a:r>
            </a:p>
            <a:p>
              <a:pPr>
                <a:buFont typeface="Symbol" pitchFamily="18" charset="2"/>
                <a:buNone/>
                <a:defRPr/>
              </a:pPr>
              <a:endParaRPr lang="en-US" dirty="0">
                <a:solidFill>
                  <a:srgbClr val="FF0000"/>
                </a:solidFill>
                <a:latin typeface="+mj-lt"/>
              </a:endParaRPr>
            </a:p>
            <a:p>
              <a:pPr>
                <a:buFont typeface="Symbol" pitchFamily="18" charset="2"/>
                <a:buNone/>
                <a:defRPr/>
              </a:pPr>
              <a:r>
                <a:rPr lang="en-US" u="sng" dirty="0">
                  <a:latin typeface="+mj-lt"/>
                </a:rPr>
                <a:t>Observables</a:t>
              </a:r>
            </a:p>
            <a:p>
              <a:pPr>
                <a:buClr>
                  <a:schemeClr val="tx1"/>
                </a:buClr>
                <a:buFontTx/>
                <a:buChar char="•"/>
                <a:defRPr/>
              </a:pPr>
              <a:r>
                <a:rPr lang="en-US" dirty="0">
                  <a:solidFill>
                    <a:srgbClr val="0000FF"/>
                  </a:solidFill>
                  <a:latin typeface="+mj-lt"/>
                </a:rPr>
                <a:t>  </a:t>
              </a:r>
              <a:r>
                <a:rPr lang="en-US" dirty="0">
                  <a:latin typeface="+mj-lt"/>
                </a:rPr>
                <a:t>energies of protons (+ </a:t>
              </a:r>
              <a:r>
                <a:rPr lang="en-US" dirty="0" err="1">
                  <a:latin typeface="+mj-lt"/>
                </a:rPr>
                <a:t>E</a:t>
              </a:r>
              <a:r>
                <a:rPr lang="en-US" baseline="-25000" dirty="0" err="1">
                  <a:latin typeface="+mj-lt"/>
                </a:rPr>
                <a:t>g</a:t>
              </a:r>
              <a:r>
                <a:rPr lang="en-US" dirty="0">
                  <a:latin typeface="+mj-lt"/>
                </a:rPr>
                <a:t>)                                 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(single-particle) level energies</a:t>
              </a:r>
            </a:p>
            <a:p>
              <a:pPr>
                <a:buClr>
                  <a:schemeClr val="tx1"/>
                </a:buClr>
                <a:buFontTx/>
                <a:buChar char="•"/>
                <a:defRPr/>
              </a:pPr>
              <a:r>
                <a:rPr lang="en-US" dirty="0">
                  <a:latin typeface="+mj-lt"/>
                </a:rPr>
                <a:t>  angular distributions of protons (+ </a:t>
              </a:r>
              <a:r>
                <a:rPr lang="en-US" dirty="0">
                  <a:latin typeface="Symbol" pitchFamily="18" charset="2"/>
                </a:rPr>
                <a:t>g</a:t>
              </a:r>
              <a:r>
                <a:rPr lang="en-US" dirty="0">
                  <a:latin typeface="+mj-lt"/>
                </a:rPr>
                <a:t>-rays)     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spin/parity assignments</a:t>
              </a:r>
            </a:p>
            <a:p>
              <a:pPr>
                <a:buClr>
                  <a:schemeClr val="tx1"/>
                </a:buClr>
                <a:buFontTx/>
                <a:buChar char="•"/>
                <a:defRPr/>
              </a:pPr>
              <a:r>
                <a:rPr lang="en-US" dirty="0">
                  <a:latin typeface="+mj-lt"/>
                </a:rPr>
                <a:t>  (relative) spectroscopic factors                     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   particle configurations</a:t>
              </a:r>
            </a:p>
          </p:txBody>
        </p:sp>
        <p:pic>
          <p:nvPicPr>
            <p:cNvPr id="78" name="Picture 31" descr="\\cern.ch\dfs\Users\k\kowalska\Desktop\CCiso2_06_1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143"/>
            <a:stretch>
              <a:fillRect/>
            </a:stretch>
          </p:blipFill>
          <p:spPr bwMode="auto">
            <a:xfrm>
              <a:off x="755576" y="3645024"/>
              <a:ext cx="2016224" cy="1515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7270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2836863" y="772964"/>
            <a:ext cx="6559673" cy="4240212"/>
            <a:chOff x="2836333" y="649111"/>
            <a:chExt cx="6560224" cy="4240448"/>
          </a:xfrm>
        </p:grpSpPr>
        <p:pic>
          <p:nvPicPr>
            <p:cNvPr id="7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333" y="649111"/>
              <a:ext cx="6307667" cy="424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5651826" y="3017247"/>
              <a:ext cx="3744731" cy="369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b="1" dirty="0" err="1">
                  <a:solidFill>
                    <a:srgbClr val="FF0000"/>
                  </a:solidFill>
                </a:rPr>
                <a:t>Octupole</a:t>
              </a:r>
              <a:r>
                <a:rPr lang="en-US" b="1" dirty="0">
                  <a:solidFill>
                    <a:srgbClr val="FF0000"/>
                  </a:solidFill>
                </a:rPr>
                <a:t> correlations </a:t>
              </a:r>
              <a:r>
                <a:rPr lang="en-US" b="1" dirty="0" smtClean="0">
                  <a:solidFill>
                    <a:srgbClr val="FF0000"/>
                  </a:solidFill>
                </a:rPr>
                <a:t>enhancement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755576" y="1052736"/>
            <a:ext cx="3384376" cy="1440160"/>
            <a:chOff x="120639" y="4175406"/>
            <a:chExt cx="2859391" cy="977832"/>
          </a:xfrm>
          <a:solidFill>
            <a:schemeClr val="accent6">
              <a:lumMod val="60000"/>
              <a:lumOff val="40000"/>
            </a:schemeClr>
          </a:solidFill>
        </p:grpSpPr>
        <p:pic>
          <p:nvPicPr>
            <p:cNvPr id="13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0639" y="4786952"/>
              <a:ext cx="2859391" cy="366286"/>
            </a:xfrm>
            <a:prstGeom prst="rect">
              <a:avLst/>
            </a:prstGeom>
            <a:grpFill/>
          </p:spPr>
        </p:pic>
        <p:sp>
          <p:nvSpPr>
            <p:cNvPr id="14" name="TextBox 22"/>
            <p:cNvSpPr txBox="1"/>
            <p:nvPr/>
          </p:nvSpPr>
          <p:spPr>
            <a:xfrm>
              <a:off x="120639" y="4175406"/>
              <a:ext cx="2556413" cy="397048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latin typeface="+mn-lt"/>
                  <a:ea typeface="+mn-ea"/>
                  <a:cs typeface="+mn-cs"/>
                </a:rPr>
                <a:t>Coulomb excitation to directly access E3 transition strengths</a:t>
              </a:r>
            </a:p>
          </p:txBody>
        </p:sp>
      </p:grpSp>
      <p:grpSp>
        <p:nvGrpSpPr>
          <p:cNvPr id="15" name="Group 26"/>
          <p:cNvGrpSpPr/>
          <p:nvPr/>
        </p:nvGrpSpPr>
        <p:grpSpPr>
          <a:xfrm>
            <a:off x="755576" y="2852936"/>
            <a:ext cx="3096344" cy="1038889"/>
            <a:chOff x="120639" y="5677351"/>
            <a:chExt cx="3096344" cy="1038889"/>
          </a:xfrm>
          <a:solidFill>
            <a:srgbClr val="FAC090"/>
          </a:solidFill>
        </p:grpSpPr>
        <p:sp>
          <p:nvSpPr>
            <p:cNvPr id="16" name="Rectangle 21"/>
            <p:cNvSpPr/>
            <p:nvPr/>
          </p:nvSpPr>
          <p:spPr>
            <a:xfrm>
              <a:off x="120639" y="6377686"/>
              <a:ext cx="3096344" cy="33855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latin typeface="+mn-lt"/>
                  <a:ea typeface="+mn-ea"/>
                  <a:cs typeface="+mn-cs"/>
                </a:rPr>
                <a:t>B(E3) ≳ 30 </a:t>
              </a:r>
              <a:r>
                <a:rPr lang="en-US" sz="1600" dirty="0" err="1">
                  <a:latin typeface="+mn-lt"/>
                  <a:ea typeface="+mn-ea"/>
                  <a:cs typeface="+mn-cs"/>
                </a:rPr>
                <a:t>s.p.u</a:t>
              </a:r>
              <a:r>
                <a:rPr lang="en-US" sz="1600" dirty="0">
                  <a:latin typeface="+mn-lt"/>
                  <a:ea typeface="+mn-ea"/>
                  <a:cs typeface="+mn-cs"/>
                </a:rPr>
                <a:t>. gives significant β</a:t>
              </a:r>
              <a:r>
                <a:rPr lang="en-US" sz="1600" baseline="-25000" dirty="0">
                  <a:latin typeface="+mn-lt"/>
                  <a:ea typeface="+mn-ea"/>
                  <a:cs typeface="+mn-cs"/>
                </a:rPr>
                <a:t>3</a:t>
              </a:r>
              <a:endParaRPr lang="en-US" sz="1600" dirty="0"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7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0679" y="5677351"/>
              <a:ext cx="2045446" cy="576064"/>
            </a:xfrm>
            <a:prstGeom prst="rect">
              <a:avLst/>
            </a:prstGeom>
            <a:grpFill/>
          </p:spPr>
        </p:pic>
      </p:grpSp>
      <p:sp>
        <p:nvSpPr>
          <p:cNvPr id="19" name="TextBox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atin typeface="+mj-lt"/>
                <a:ea typeface="+mn-ea"/>
                <a:cs typeface="Helvetica CY"/>
              </a:rPr>
              <a:t>Searching for pear-shaped nuclei at ISOLDE</a:t>
            </a:r>
          </a:p>
        </p:txBody>
      </p:sp>
      <p:grpSp>
        <p:nvGrpSpPr>
          <p:cNvPr id="20" name="Group 13"/>
          <p:cNvGrpSpPr>
            <a:grpSpLocks/>
          </p:cNvGrpSpPr>
          <p:nvPr/>
        </p:nvGrpSpPr>
        <p:grpSpPr bwMode="auto">
          <a:xfrm>
            <a:off x="474290" y="783456"/>
            <a:ext cx="3449638" cy="3149600"/>
            <a:chOff x="-183414" y="582827"/>
            <a:chExt cx="3450332" cy="3149508"/>
          </a:xfrm>
        </p:grpSpPr>
        <p:pic>
          <p:nvPicPr>
            <p:cNvPr id="21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560" y="582827"/>
              <a:ext cx="1980358" cy="1980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11"/>
            <p:cNvGrpSpPr>
              <a:grpSpLocks/>
            </p:cNvGrpSpPr>
            <p:nvPr/>
          </p:nvGrpSpPr>
          <p:grpSpPr bwMode="auto">
            <a:xfrm>
              <a:off x="-183414" y="649111"/>
              <a:ext cx="2140043" cy="2996060"/>
              <a:chOff x="387047" y="1133142"/>
              <a:chExt cx="2140043" cy="2996060"/>
            </a:xfrm>
          </p:grpSpPr>
          <p:pic>
            <p:nvPicPr>
              <p:cNvPr id="24" name="Picture 8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047" y="1133142"/>
                <a:ext cx="2140043" cy="2996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ectangle 9"/>
              <p:cNvSpPr>
                <a:spLocks noChangeArrowheads="1"/>
              </p:cNvSpPr>
              <p:nvPr/>
            </p:nvSpPr>
            <p:spPr bwMode="auto">
              <a:xfrm>
                <a:off x="1210690" y="3047216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l-GR">
                    <a:solidFill>
                      <a:schemeClr val="bg1"/>
                    </a:solidFill>
                  </a:rPr>
                  <a:t>λ = </a:t>
                </a:r>
                <a:r>
                  <a:rPr lang="en-GB">
                    <a:solidFill>
                      <a:schemeClr val="bg1"/>
                    </a:solidFill>
                  </a:rPr>
                  <a:t>2</a:t>
                </a:r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10"/>
              <p:cNvSpPr>
                <a:spLocks noChangeArrowheads="1"/>
              </p:cNvSpPr>
              <p:nvPr/>
            </p:nvSpPr>
            <p:spPr bwMode="auto">
              <a:xfrm>
                <a:off x="1210690" y="1842336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l-GR">
                    <a:solidFill>
                      <a:schemeClr val="bg1"/>
                    </a:solidFill>
                  </a:rPr>
                  <a:t>λ = </a:t>
                </a:r>
                <a:r>
                  <a:rPr lang="en-GB">
                    <a:solidFill>
                      <a:schemeClr val="bg1"/>
                    </a:solidFill>
                  </a:rPr>
                  <a:t>2</a:t>
                </a:r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3" name="Picture 1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893" y="1866179"/>
              <a:ext cx="1866156" cy="1866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" name="Picture 9" descr="Rn2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09120"/>
            <a:ext cx="3068067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0" descr="Ra22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904" y="4731544"/>
            <a:ext cx="279909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835696" y="1268760"/>
            <a:ext cx="6048671" cy="4545796"/>
            <a:chOff x="1835696" y="1268760"/>
            <a:chExt cx="6048671" cy="4545796"/>
          </a:xfrm>
        </p:grpSpPr>
        <p:pic>
          <p:nvPicPr>
            <p:cNvPr id="29" name="Picture 28"/>
            <p:cNvPicPr/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5696" y="1268760"/>
              <a:ext cx="6048671" cy="4176464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1907704" y="5445224"/>
              <a:ext cx="5904656" cy="369332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>
              <a:spAutoFit/>
            </a:bodyPr>
            <a:lstStyle/>
            <a:p>
              <a:r>
                <a:rPr lang="en-US" dirty="0"/>
                <a:t>L. P. Gaffney, et al. (2013). Nature, </a:t>
              </a:r>
              <a:r>
                <a:rPr lang="en-US" b="1" dirty="0"/>
                <a:t>497</a:t>
              </a:r>
              <a:r>
                <a:rPr lang="en-US" dirty="0"/>
                <a:t>(7448), 199–204.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4456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HIE-ISOLDE Beam parameters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134" b="1134"/>
          <a:stretch>
            <a:fillRect/>
          </a:stretch>
        </p:blipFill>
        <p:spPr>
          <a:xfrm>
            <a:off x="683568" y="1207293"/>
            <a:ext cx="8384142" cy="495801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37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A/q = 4.5 and energy 5.5 MeV/u are the nominal parameters of the facility.</a:t>
            </a:r>
          </a:p>
          <a:p>
            <a:r>
              <a:rPr lang="en-US" dirty="0" smtClean="0"/>
              <a:t>Higher energy and lower A/q </a:t>
            </a:r>
            <a:r>
              <a:rPr lang="en-US" dirty="0" smtClean="0">
                <a:sym typeface="Wingdings"/>
              </a:rPr>
              <a:t> 	Decrease in efficiency</a:t>
            </a:r>
          </a:p>
          <a:p>
            <a:pPr lvl="4"/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		</a:t>
            </a:r>
            <a:r>
              <a:rPr lang="en-US" sz="1800" dirty="0" smtClean="0">
                <a:sym typeface="Wingdings"/>
              </a:rPr>
              <a:t>Increase in breeding time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610"/>
          <a:stretch/>
        </p:blipFill>
        <p:spPr>
          <a:xfrm>
            <a:off x="611560" y="2492896"/>
            <a:ext cx="4725913" cy="2828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5373216"/>
            <a:ext cx="4521200" cy="800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7325" t="26714" r="49181" b="27525"/>
          <a:stretch/>
        </p:blipFill>
        <p:spPr>
          <a:xfrm>
            <a:off x="5220072" y="2420888"/>
            <a:ext cx="3977168" cy="31382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84168" y="537321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Assuming 6 MV/m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347864" y="5949280"/>
            <a:ext cx="381027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A/q = 4.5 E =1. 2 – 5.5 MeV/u</a:t>
            </a:r>
          </a:p>
          <a:p>
            <a:pPr algn="ct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A/q = 2.4 E= 1.2 - 8.6 MeV/u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0119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Coexistence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6" descr="C:\Users\agoergen\Pictures\Pictur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50"/>
          <a:stretch>
            <a:fillRect/>
          </a:stretch>
        </p:blipFill>
        <p:spPr bwMode="auto">
          <a:xfrm>
            <a:off x="501005" y="1158701"/>
            <a:ext cx="4791075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572443" y="4975051"/>
            <a:ext cx="4321175" cy="825500"/>
          </a:xfrm>
          <a:prstGeom prst="rect">
            <a:avLst/>
          </a:prstGeom>
          <a:solidFill>
            <a:srgbClr val="FBFFC9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Wingdings" charset="0"/>
              <a:buNone/>
            </a:pPr>
            <a:r>
              <a:rPr lang="en-US" sz="1600" dirty="0">
                <a:solidFill>
                  <a:srgbClr val="080093"/>
                </a:solidFill>
              </a:rPr>
              <a:t>Regions of shape transitions and coexistence</a:t>
            </a:r>
          </a:p>
          <a:p>
            <a:pPr eaLnBrk="0" hangingPunct="0">
              <a:buFont typeface="Wingdings" charset="0"/>
              <a:buChar char="Ø"/>
            </a:pPr>
            <a:r>
              <a:rPr lang="en-US" sz="1600" dirty="0">
                <a:solidFill>
                  <a:srgbClr val="080093"/>
                </a:solidFill>
              </a:rPr>
              <a:t> measurement of collective properties</a:t>
            </a:r>
          </a:p>
          <a:p>
            <a:pPr eaLnBrk="0" hangingPunct="0">
              <a:buFont typeface="Wingdings" charset="0"/>
              <a:buChar char="Ø"/>
            </a:pPr>
            <a:r>
              <a:rPr lang="en-US" sz="1600" dirty="0">
                <a:solidFill>
                  <a:srgbClr val="080093"/>
                </a:solidFill>
              </a:rPr>
              <a:t> stringent test of nuclear structure theory</a:t>
            </a: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572443" y="5983113"/>
            <a:ext cx="4321175" cy="830263"/>
          </a:xfrm>
          <a:prstGeom prst="rect">
            <a:avLst/>
          </a:prstGeom>
          <a:solidFill>
            <a:srgbClr val="FBFFC9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Wingdings" charset="0"/>
              <a:buNone/>
            </a:pPr>
            <a:r>
              <a:rPr lang="en-US" sz="1600">
                <a:solidFill>
                  <a:srgbClr val="080093"/>
                </a:solidFill>
              </a:rPr>
              <a:t>Experimental:</a:t>
            </a:r>
          </a:p>
          <a:p>
            <a:pPr eaLnBrk="0" hangingPunct="0">
              <a:buFont typeface="Wingdings" charset="0"/>
              <a:buChar char="Ø"/>
            </a:pPr>
            <a:r>
              <a:rPr lang="en-US" sz="1600">
                <a:solidFill>
                  <a:srgbClr val="080093"/>
                </a:solidFill>
              </a:rPr>
              <a:t> Lifetime measurements </a:t>
            </a:r>
            <a:r>
              <a:rPr lang="en-US" sz="1600">
                <a:solidFill>
                  <a:srgbClr val="080093"/>
                </a:solidFill>
                <a:sym typeface="Symbol" charset="0"/>
              </a:rPr>
              <a:t> B(E2)</a:t>
            </a:r>
            <a:endParaRPr lang="en-US" sz="1600">
              <a:solidFill>
                <a:srgbClr val="080093"/>
              </a:solidFill>
            </a:endParaRPr>
          </a:p>
          <a:p>
            <a:pPr eaLnBrk="0" hangingPunct="0">
              <a:buFont typeface="Wingdings" charset="0"/>
              <a:buChar char="Ø"/>
            </a:pPr>
            <a:r>
              <a:rPr lang="en-US" sz="1600">
                <a:solidFill>
                  <a:srgbClr val="080093"/>
                </a:solidFill>
              </a:rPr>
              <a:t> Coulomb excitation </a:t>
            </a:r>
            <a:r>
              <a:rPr lang="en-US" sz="1600">
                <a:solidFill>
                  <a:srgbClr val="080093"/>
                </a:solidFill>
                <a:sym typeface="Symbol" charset="0"/>
              </a:rPr>
              <a:t> B(E2), Q</a:t>
            </a:r>
            <a:r>
              <a:rPr lang="en-US" sz="1600" baseline="-25000">
                <a:solidFill>
                  <a:srgbClr val="080093"/>
                </a:solidFill>
                <a:sym typeface="Symbol" charset="0"/>
              </a:rPr>
              <a:t>s</a:t>
            </a:r>
            <a:r>
              <a:rPr lang="en-US" sz="1600">
                <a:solidFill>
                  <a:srgbClr val="080093"/>
                </a:solidFill>
                <a:sym typeface="Symbol" charset="0"/>
              </a:rPr>
              <a:t> </a:t>
            </a:r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01" y="2997250"/>
            <a:ext cx="4302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01" y="3932287"/>
            <a:ext cx="374650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5" descr="C:\Users\agoergen\Pictures\Pictur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87" t="18445" b="24362"/>
          <a:stretch>
            <a:fillRect/>
          </a:stretch>
        </p:blipFill>
        <p:spPr bwMode="auto">
          <a:xfrm>
            <a:off x="4841801" y="2708325"/>
            <a:ext cx="522287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87624" y="105273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Calculations HFB-</a:t>
            </a:r>
            <a:r>
              <a:rPr lang="en-US" dirty="0" err="1" smtClean="0"/>
              <a:t>Gogny</a:t>
            </a:r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3" t="37953" r="21788" b="12309"/>
          <a:stretch>
            <a:fillRect/>
          </a:stretch>
        </p:blipFill>
        <p:spPr bwMode="auto">
          <a:xfrm>
            <a:off x="5732463" y="2100163"/>
            <a:ext cx="3306762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5796136" y="1230213"/>
            <a:ext cx="3276600" cy="738188"/>
          </a:xfrm>
          <a:prstGeom prst="rect">
            <a:avLst/>
          </a:prstGeom>
          <a:solidFill>
            <a:srgbClr val="FBFFC9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Wingdings" charset="0"/>
              <a:buNone/>
            </a:pPr>
            <a:r>
              <a:rPr lang="en-US" sz="1400" dirty="0">
                <a:solidFill>
                  <a:srgbClr val="080093"/>
                </a:solidFill>
              </a:rPr>
              <a:t>Calculations predict transition from </a:t>
            </a:r>
          </a:p>
          <a:p>
            <a:pPr eaLnBrk="0" hangingPunct="0">
              <a:buFont typeface="Wingdings" charset="0"/>
              <a:buNone/>
            </a:pPr>
            <a:r>
              <a:rPr lang="en-US" sz="1400" dirty="0" err="1">
                <a:solidFill>
                  <a:srgbClr val="080093"/>
                </a:solidFill>
              </a:rPr>
              <a:t>prolate</a:t>
            </a:r>
            <a:r>
              <a:rPr lang="en-US" sz="1400" dirty="0">
                <a:solidFill>
                  <a:srgbClr val="080093"/>
                </a:solidFill>
              </a:rPr>
              <a:t> to oblate shape with increasing </a:t>
            </a:r>
          </a:p>
          <a:p>
            <a:pPr eaLnBrk="0" hangingPunct="0">
              <a:buFont typeface="Wingdings" charset="0"/>
              <a:buNone/>
            </a:pPr>
            <a:r>
              <a:rPr lang="en-US" sz="1400" dirty="0">
                <a:solidFill>
                  <a:srgbClr val="080093"/>
                </a:solidFill>
              </a:rPr>
              <a:t>proton number along N=78</a:t>
            </a:r>
          </a:p>
        </p:txBody>
      </p:sp>
    </p:spTree>
    <p:extLst>
      <p:ext uri="{BB962C8B-B14F-4D97-AF65-F5344CB8AC3E}">
        <p14:creationId xmlns:p14="http://schemas.microsoft.com/office/powerpoint/2010/main" val="205736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8100392" cy="678903"/>
          </a:xfrm>
        </p:spPr>
        <p:txBody>
          <a:bodyPr>
            <a:normAutofit fontScale="90000"/>
          </a:bodyPr>
          <a:lstStyle/>
          <a:p>
            <a:r>
              <a:rPr lang="en-GB" b="0" dirty="0" smtClean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Accepted HIE-ISOLDE experiments(I)</a:t>
            </a:r>
            <a:endParaRPr lang="en-GB" b="0" dirty="0">
              <a:solidFill>
                <a:srgbClr val="00009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5075"/>
          <a:stretch/>
        </p:blipFill>
        <p:spPr bwMode="auto">
          <a:xfrm>
            <a:off x="139700" y="678895"/>
            <a:ext cx="8864600" cy="613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07504" y="3284712"/>
            <a:ext cx="8856895" cy="360312"/>
          </a:xfrm>
          <a:prstGeom prst="rect">
            <a:avLst/>
          </a:prstGeom>
          <a:gradFill>
            <a:gsLst>
              <a:gs pos="80000">
                <a:schemeClr val="accent1">
                  <a:shade val="93000"/>
                  <a:satMod val="130000"/>
                  <a:alpha val="68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  <a:gs pos="99000">
                <a:schemeClr val="accent1">
                  <a:shade val="93000"/>
                  <a:satMod val="130000"/>
                  <a:alpha val="53000"/>
                </a:schemeClr>
              </a:gs>
            </a:gsLst>
          </a:gradFill>
          <a:effectLst>
            <a:outerShdw blurRad="206375" dist="230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107504" y="4940896"/>
            <a:ext cx="8856895" cy="756311"/>
          </a:xfrm>
          <a:prstGeom prst="rect">
            <a:avLst/>
          </a:prstGeom>
          <a:gradFill>
            <a:gsLst>
              <a:gs pos="80000">
                <a:schemeClr val="accent1">
                  <a:shade val="93000"/>
                  <a:satMod val="130000"/>
                  <a:alpha val="68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  <a:gs pos="99000">
                <a:schemeClr val="accent1">
                  <a:shade val="93000"/>
                  <a:satMod val="130000"/>
                  <a:alpha val="53000"/>
                </a:schemeClr>
              </a:gs>
            </a:gsLst>
          </a:gradFill>
          <a:effectLst>
            <a:outerShdw blurRad="206375" dist="230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07504" y="6453049"/>
            <a:ext cx="8856895" cy="324311"/>
          </a:xfrm>
          <a:prstGeom prst="rect">
            <a:avLst/>
          </a:prstGeom>
          <a:gradFill>
            <a:gsLst>
              <a:gs pos="80000">
                <a:schemeClr val="accent1">
                  <a:shade val="93000"/>
                  <a:satMod val="130000"/>
                  <a:alpha val="68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  <a:gs pos="99000">
                <a:schemeClr val="accent1">
                  <a:shade val="93000"/>
                  <a:satMod val="130000"/>
                  <a:alpha val="53000"/>
                </a:schemeClr>
              </a:gs>
            </a:gsLst>
          </a:gradFill>
          <a:effectLst>
            <a:outerShdw blurRad="206375" dist="230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1826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208975" y="872866"/>
            <a:ext cx="8865750" cy="5479484"/>
            <a:chOff x="208975" y="872866"/>
            <a:chExt cx="8865750" cy="547948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285"/>
            <a:stretch/>
          </p:blipFill>
          <p:spPr bwMode="auto">
            <a:xfrm>
              <a:off x="210125" y="1243973"/>
              <a:ext cx="8864600" cy="51083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96183"/>
            <a:stretch/>
          </p:blipFill>
          <p:spPr bwMode="auto">
            <a:xfrm>
              <a:off x="208975" y="872866"/>
              <a:ext cx="8864600" cy="426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Rectángulo 6"/>
          <p:cNvSpPr/>
          <p:nvPr/>
        </p:nvSpPr>
        <p:spPr>
          <a:xfrm>
            <a:off x="179601" y="2420616"/>
            <a:ext cx="8856895" cy="360312"/>
          </a:xfrm>
          <a:prstGeom prst="rect">
            <a:avLst/>
          </a:prstGeom>
          <a:gradFill>
            <a:gsLst>
              <a:gs pos="80000">
                <a:schemeClr val="accent1">
                  <a:shade val="93000"/>
                  <a:satMod val="130000"/>
                  <a:alpha val="68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  <a:gs pos="99000">
                <a:schemeClr val="accent1">
                  <a:shade val="93000"/>
                  <a:satMod val="130000"/>
                  <a:alpha val="53000"/>
                </a:schemeClr>
              </a:gs>
            </a:gsLst>
          </a:gradFill>
          <a:effectLst>
            <a:outerShdw blurRad="206375" dist="230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251609" y="4077072"/>
            <a:ext cx="8856895" cy="324312"/>
          </a:xfrm>
          <a:prstGeom prst="rect">
            <a:avLst/>
          </a:prstGeom>
          <a:gradFill>
            <a:gsLst>
              <a:gs pos="80000">
                <a:schemeClr val="accent1">
                  <a:shade val="93000"/>
                  <a:satMod val="130000"/>
                  <a:alpha val="68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  <a:gs pos="99000">
                <a:schemeClr val="accent1">
                  <a:shade val="93000"/>
                  <a:satMod val="130000"/>
                  <a:alpha val="53000"/>
                </a:schemeClr>
              </a:gs>
            </a:gsLst>
          </a:gradFill>
          <a:effectLst>
            <a:outerShdw blurRad="206375" dist="230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251520" y="5192920"/>
            <a:ext cx="8856895" cy="684312"/>
          </a:xfrm>
          <a:prstGeom prst="rect">
            <a:avLst/>
          </a:prstGeom>
          <a:gradFill>
            <a:gsLst>
              <a:gs pos="80000">
                <a:schemeClr val="accent1">
                  <a:shade val="93000"/>
                  <a:satMod val="130000"/>
                  <a:alpha val="68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  <a:gs pos="99000">
                <a:schemeClr val="accent1">
                  <a:shade val="93000"/>
                  <a:satMod val="130000"/>
                  <a:alpha val="53000"/>
                </a:schemeClr>
              </a:gs>
            </a:gsLst>
          </a:gradFill>
          <a:effectLst>
            <a:outerShdw blurRad="206375" dist="230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55576" y="85801"/>
            <a:ext cx="8100392" cy="678903"/>
          </a:xfrm>
        </p:spPr>
        <p:txBody>
          <a:bodyPr>
            <a:normAutofit fontScale="90000"/>
          </a:bodyPr>
          <a:lstStyle/>
          <a:p>
            <a:r>
              <a:rPr lang="en-GB" b="0" dirty="0" smtClean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Accepted HIE-ISOLDE experiments(II)</a:t>
            </a:r>
            <a:endParaRPr lang="en-GB" b="0" dirty="0">
              <a:solidFill>
                <a:srgbClr val="00009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0573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12700" y="3390726"/>
            <a:ext cx="9131300" cy="3422650"/>
            <a:chOff x="12455" y="3337165"/>
            <a:chExt cx="9131545" cy="3422432"/>
          </a:xfrm>
          <a:solidFill>
            <a:srgbClr val="FFFFFF"/>
          </a:solidFill>
        </p:grpSpPr>
        <p:grpSp>
          <p:nvGrpSpPr>
            <p:cNvPr id="3083" name="Group 9"/>
            <p:cNvGrpSpPr>
              <a:grpSpLocks/>
            </p:cNvGrpSpPr>
            <p:nvPr/>
          </p:nvGrpSpPr>
          <p:grpSpPr bwMode="auto">
            <a:xfrm>
              <a:off x="12455" y="3337165"/>
              <a:ext cx="9131545" cy="3422432"/>
              <a:chOff x="12455" y="3337165"/>
              <a:chExt cx="9131545" cy="3422432"/>
            </a:xfrm>
            <a:grpFill/>
          </p:grpSpPr>
          <p:pic>
            <p:nvPicPr>
              <p:cNvPr id="3085" name="Picture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55" y="3337166"/>
                <a:ext cx="5677840" cy="34224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6" name="Picture 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90294" y="3337165"/>
                <a:ext cx="3453706" cy="33122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84" name="TextBox 5"/>
            <p:cNvSpPr txBox="1">
              <a:spLocks noChangeArrowheads="1"/>
            </p:cNvSpPr>
            <p:nvPr/>
          </p:nvSpPr>
          <p:spPr bwMode="auto">
            <a:xfrm>
              <a:off x="4445151" y="3438898"/>
              <a:ext cx="662561" cy="3693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b="1" baseline="30000"/>
                <a:t>224</a:t>
              </a:r>
              <a:r>
                <a:rPr lang="en-US" b="1"/>
                <a:t>Ra</a:t>
              </a:r>
            </a:p>
          </p:txBody>
        </p:sp>
      </p:grpSp>
      <p:sp>
        <p:nvSpPr>
          <p:cNvPr id="3074" name="TextBox 7"/>
          <p:cNvSpPr txBox="1">
            <a:spLocks noChangeArrowheads="1"/>
          </p:cNvSpPr>
          <p:nvPr/>
        </p:nvSpPr>
        <p:spPr bwMode="auto">
          <a:xfrm>
            <a:off x="3975100" y="677863"/>
            <a:ext cx="673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baseline="30000"/>
              <a:t>220</a:t>
            </a:r>
            <a:r>
              <a:rPr lang="en-US" b="1"/>
              <a:t>Rn</a:t>
            </a:r>
          </a:p>
        </p:txBody>
      </p:sp>
      <p:grpSp>
        <p:nvGrpSpPr>
          <p:cNvPr id="3075" name="Group 10"/>
          <p:cNvGrpSpPr>
            <a:grpSpLocks/>
          </p:cNvGrpSpPr>
          <p:nvPr/>
        </p:nvGrpSpPr>
        <p:grpSpPr bwMode="auto">
          <a:xfrm>
            <a:off x="0" y="87313"/>
            <a:ext cx="9144000" cy="3351212"/>
            <a:chOff x="-1" y="87165"/>
            <a:chExt cx="9144000" cy="3351733"/>
          </a:xfrm>
          <a:solidFill>
            <a:srgbClr val="FFFFFF"/>
          </a:solidFill>
        </p:grpSpPr>
        <p:pic>
          <p:nvPicPr>
            <p:cNvPr id="3081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87165"/>
              <a:ext cx="5690295" cy="335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2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0294" y="149126"/>
              <a:ext cx="3453705" cy="30884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Rectangle 17"/>
          <p:cNvSpPr/>
          <p:nvPr/>
        </p:nvSpPr>
        <p:spPr>
          <a:xfrm>
            <a:off x="0" y="5805264"/>
            <a:ext cx="9144000" cy="84638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L. P. Gaffney, et al. (2013). </a:t>
            </a:r>
            <a:r>
              <a:rPr lang="en-US" sz="17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Nature</a:t>
            </a:r>
            <a:r>
              <a:rPr lang="en-US" sz="17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7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497</a:t>
            </a:r>
            <a:r>
              <a:rPr lang="en-US" sz="17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(7448), 199–204. doi:10.1038/</a:t>
            </a:r>
            <a:r>
              <a:rPr lang="en-US" sz="17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nature12073</a:t>
            </a:r>
          </a:p>
          <a:p>
            <a:pPr>
              <a:defRPr/>
            </a:pPr>
            <a:r>
              <a:rPr lang="en-US" sz="1600" b="1" dirty="0">
                <a:solidFill>
                  <a:srgbClr val="FFFF00"/>
                </a:solidFill>
              </a:rPr>
              <a:t>Hangout with CERN: Going pear-shaped (</a:t>
            </a:r>
            <a:r>
              <a:rPr lang="en-US" sz="1600" b="1" dirty="0">
                <a:solidFill>
                  <a:srgbClr val="FFFF00"/>
                </a:solidFill>
                <a:hlinkClick r:id="rId7"/>
              </a:rPr>
              <a:t>http://www.youtube.com/watch?v=x8Jdu9O2RhU&amp;feature=em-</a:t>
            </a:r>
            <a:r>
              <a:rPr lang="en-US" sz="1600" b="1" dirty="0" smtClean="0">
                <a:solidFill>
                  <a:srgbClr val="FFFF00"/>
                </a:solidFill>
                <a:hlinkClick r:id="rId7"/>
              </a:rPr>
              <a:t>uploademail</a:t>
            </a:r>
            <a:r>
              <a:rPr lang="en-US" sz="1600" b="1" dirty="0" smtClean="0">
                <a:solidFill>
                  <a:srgbClr val="FFFF00"/>
                </a:solidFill>
              </a:rPr>
              <a:t>) MORE than 1000 viewers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419872" y="908720"/>
            <a:ext cx="216024" cy="504056"/>
          </a:xfrm>
          <a:prstGeom prst="rect">
            <a:avLst/>
          </a:prstGeom>
          <a:noFill/>
          <a:ln w="28575" cmpd="sng"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>
            <a:off x="2195736" y="836712"/>
            <a:ext cx="216024" cy="504056"/>
          </a:xfrm>
          <a:prstGeom prst="rect">
            <a:avLst/>
          </a:prstGeom>
          <a:noFill/>
          <a:ln w="28575" cmpd="sng"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/>
        </p:nvSpPr>
        <p:spPr>
          <a:xfrm>
            <a:off x="2843808" y="3645024"/>
            <a:ext cx="216024" cy="504056"/>
          </a:xfrm>
          <a:prstGeom prst="rect">
            <a:avLst/>
          </a:prstGeom>
          <a:noFill/>
          <a:ln w="28575" cmpd="sng"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2987824" y="3573016"/>
            <a:ext cx="216024" cy="504056"/>
          </a:xfrm>
          <a:prstGeom prst="rect">
            <a:avLst/>
          </a:prstGeom>
          <a:noFill/>
          <a:ln w="28575" cmpd="sng"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/>
        </p:nvSpPr>
        <p:spPr>
          <a:xfrm>
            <a:off x="1691680" y="3501008"/>
            <a:ext cx="216024" cy="504056"/>
          </a:xfrm>
          <a:prstGeom prst="rect">
            <a:avLst/>
          </a:prstGeom>
          <a:noFill/>
          <a:ln w="28575" cmpd="sng"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/>
        </p:nvSpPr>
        <p:spPr>
          <a:xfrm>
            <a:off x="2483768" y="3789040"/>
            <a:ext cx="216024" cy="504056"/>
          </a:xfrm>
          <a:prstGeom prst="rect">
            <a:avLst/>
          </a:prstGeom>
          <a:noFill/>
          <a:ln w="28575" cmpd="sng"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78556" y="656431"/>
            <a:ext cx="8597900" cy="5076825"/>
            <a:chOff x="146570" y="900366"/>
            <a:chExt cx="8597162" cy="507706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6570" y="900366"/>
              <a:ext cx="8597162" cy="507706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079" name="TextBox 13"/>
            <p:cNvSpPr txBox="1">
              <a:spLocks noChangeArrowheads="1"/>
            </p:cNvSpPr>
            <p:nvPr/>
          </p:nvSpPr>
          <p:spPr bwMode="auto">
            <a:xfrm>
              <a:off x="902369" y="923573"/>
              <a:ext cx="363035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b="1" dirty="0">
                  <a:solidFill>
                    <a:srgbClr val="C0504D"/>
                  </a:solidFill>
                </a:rPr>
                <a:t>Vibrational or dynamic deformation</a:t>
              </a:r>
            </a:p>
          </p:txBody>
        </p:sp>
        <p:sp>
          <p:nvSpPr>
            <p:cNvPr id="3080" name="TextBox 14"/>
            <p:cNvSpPr txBox="1">
              <a:spLocks noChangeArrowheads="1"/>
            </p:cNvSpPr>
            <p:nvPr/>
          </p:nvSpPr>
          <p:spPr bwMode="auto">
            <a:xfrm>
              <a:off x="5008104" y="923573"/>
              <a:ext cx="320994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C0504D"/>
                  </a:solidFill>
                </a:rPr>
                <a:t>Static, asymmetric deformation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59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-8"/>
            <a:ext cx="7643192" cy="980736"/>
          </a:xfrm>
        </p:spPr>
        <p:txBody>
          <a:bodyPr/>
          <a:lstStyle/>
          <a:p>
            <a:r>
              <a:rPr lang="es-ES" dirty="0" smtClean="0"/>
              <a:t>TSR @ HIE-ISOLDE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5796137" y="4149081"/>
            <a:ext cx="648087" cy="216031"/>
          </a:xfrm>
          <a:prstGeom prst="rect">
            <a:avLst/>
          </a:prstGeom>
          <a:solidFill>
            <a:srgbClr val="7BBA2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2" name="Agrupar 11"/>
          <p:cNvGrpSpPr/>
          <p:nvPr/>
        </p:nvGrpSpPr>
        <p:grpSpPr>
          <a:xfrm>
            <a:off x="1309494" y="3092688"/>
            <a:ext cx="7727002" cy="3792696"/>
            <a:chOff x="935253" y="2385773"/>
            <a:chExt cx="7727002" cy="3792696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5253" y="2385773"/>
              <a:ext cx="7727002" cy="3792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ángulo 7"/>
            <p:cNvSpPr/>
            <p:nvPr/>
          </p:nvSpPr>
          <p:spPr>
            <a:xfrm>
              <a:off x="6948264" y="4077072"/>
              <a:ext cx="576064" cy="288032"/>
            </a:xfrm>
            <a:prstGeom prst="rect">
              <a:avLst/>
            </a:prstGeom>
            <a:solidFill>
              <a:srgbClr val="7BBA2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5796136" y="4077072"/>
              <a:ext cx="720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smtClean="0"/>
                <a:t>26 m</a:t>
              </a:r>
              <a:endParaRPr lang="es-ES" sz="1600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7308304" y="4725144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36 m</a:t>
            </a:r>
            <a:endParaRPr lang="es-ES" sz="1600" dirty="0"/>
          </a:p>
        </p:txBody>
      </p:sp>
      <p:pic>
        <p:nvPicPr>
          <p:cNvPr id="11" name="Picture 6" descr="http://klanjuste.de/images/research/tsr_co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774257" cy="32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20" name="Agrupar 19"/>
          <p:cNvGrpSpPr/>
          <p:nvPr/>
        </p:nvGrpSpPr>
        <p:grpSpPr>
          <a:xfrm>
            <a:off x="611560" y="1844824"/>
            <a:ext cx="3816424" cy="4968552"/>
            <a:chOff x="755576" y="404664"/>
            <a:chExt cx="3816424" cy="4968552"/>
          </a:xfrm>
        </p:grpSpPr>
        <p:sp>
          <p:nvSpPr>
            <p:cNvPr id="19" name="Rectángulo redondeado 18"/>
            <p:cNvSpPr/>
            <p:nvPr/>
          </p:nvSpPr>
          <p:spPr>
            <a:xfrm>
              <a:off x="755576" y="404664"/>
              <a:ext cx="3816424" cy="4968552"/>
            </a:xfrm>
            <a:prstGeom prst="roundRect">
              <a:avLst/>
            </a:prstGeom>
            <a:solidFill>
              <a:srgbClr val="CCFF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TextBox 2"/>
            <p:cNvSpPr txBox="1">
              <a:spLocks noChangeArrowheads="1"/>
            </p:cNvSpPr>
            <p:nvPr/>
          </p:nvSpPr>
          <p:spPr bwMode="auto">
            <a:xfrm>
              <a:off x="971600" y="764704"/>
              <a:ext cx="3549650" cy="4247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68288" indent="-268288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25488" indent="-268288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ts val="2400"/>
                </a:spcBef>
                <a:buClr>
                  <a:srgbClr val="4A452A"/>
                </a:buClr>
                <a:buSzPct val="75000"/>
              </a:pPr>
              <a:r>
                <a:rPr lang="en-GB" sz="2000" b="1" dirty="0" smtClean="0">
                  <a:solidFill>
                    <a:srgbClr val="000090"/>
                  </a:solidFill>
                  <a:latin typeface="Calibri" charset="0"/>
                </a:rPr>
                <a:t>Advantages</a:t>
              </a:r>
            </a:p>
            <a:p>
              <a:pPr eaLnBrk="1" hangingPunct="1">
                <a:spcBef>
                  <a:spcPts val="2400"/>
                </a:spcBef>
                <a:buClr>
                  <a:srgbClr val="4A452A"/>
                </a:buClr>
                <a:buSzPct val="75000"/>
              </a:pPr>
              <a:r>
                <a:rPr lang="en-GB" sz="2000" dirty="0" smtClean="0">
                  <a:latin typeface="Calibri" charset="0"/>
                </a:rPr>
                <a:t> </a:t>
              </a:r>
              <a:r>
                <a:rPr lang="en-GB" sz="2000" dirty="0">
                  <a:latin typeface="Calibri" charset="0"/>
                </a:rPr>
                <a:t>to in-</a:t>
              </a:r>
              <a:r>
                <a:rPr lang="en-GB" sz="2000" dirty="0" smtClean="0">
                  <a:latin typeface="Calibri" charset="0"/>
                </a:rPr>
                <a:t>flight storage </a:t>
              </a:r>
              <a:r>
                <a:rPr lang="en-GB" sz="2000" dirty="0">
                  <a:latin typeface="Calibri" charset="0"/>
                </a:rPr>
                <a:t>rings</a:t>
              </a:r>
            </a:p>
            <a:p>
              <a:pPr lvl="1" eaLnBrk="1" hangingPunct="1">
                <a:spcBef>
                  <a:spcPts val="6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GB" sz="2000" dirty="0">
                  <a:latin typeface="Calibri" charset="0"/>
                </a:rPr>
                <a:t>High intensity</a:t>
              </a:r>
            </a:p>
            <a:p>
              <a:pPr lvl="1" eaLnBrk="1" hangingPunct="1">
                <a:spcBef>
                  <a:spcPts val="6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GB" sz="2000" dirty="0">
                  <a:latin typeface="Calibri" charset="0"/>
                </a:rPr>
                <a:t>Cooler beams</a:t>
              </a:r>
            </a:p>
            <a:p>
              <a:pPr lvl="1" eaLnBrk="1" hangingPunct="1">
                <a:spcBef>
                  <a:spcPts val="6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GB" sz="2000" dirty="0">
                  <a:latin typeface="Calibri" charset="0"/>
                </a:rPr>
                <a:t>Much faster</a:t>
              </a:r>
            </a:p>
            <a:p>
              <a:pPr eaLnBrk="1" hangingPunct="1">
                <a:spcBef>
                  <a:spcPts val="2400"/>
                </a:spcBef>
                <a:buClr>
                  <a:srgbClr val="4A452A"/>
                </a:buClr>
                <a:buSzPct val="75000"/>
              </a:pPr>
              <a:r>
                <a:rPr lang="en-GB" sz="2000" dirty="0">
                  <a:latin typeface="Calibri" charset="0"/>
                </a:rPr>
                <a:t>With respect to “direct” beams</a:t>
              </a:r>
            </a:p>
            <a:p>
              <a:pPr lvl="1" eaLnBrk="1" hangingPunct="1">
                <a:spcBef>
                  <a:spcPts val="6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GB" sz="2000" dirty="0">
                  <a:latin typeface="Calibri" charset="0"/>
                </a:rPr>
                <a:t>Less background</a:t>
              </a:r>
              <a:br>
                <a:rPr lang="en-GB" sz="2000" dirty="0">
                  <a:latin typeface="Calibri" charset="0"/>
                </a:rPr>
              </a:br>
              <a:r>
                <a:rPr lang="en-GB" sz="2000" dirty="0">
                  <a:latin typeface="Calibri" charset="0"/>
                </a:rPr>
                <a:t>(target, beam dump)</a:t>
              </a:r>
            </a:p>
            <a:p>
              <a:pPr lvl="1" eaLnBrk="1" hangingPunct="1">
                <a:spcBef>
                  <a:spcPts val="6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GB" sz="2000" dirty="0">
                  <a:latin typeface="Calibri" charset="0"/>
                </a:rPr>
                <a:t>Improved resolution</a:t>
              </a:r>
            </a:p>
            <a:p>
              <a:pPr lvl="1" eaLnBrk="1" hangingPunct="1">
                <a:spcBef>
                  <a:spcPts val="6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GB" sz="2000" dirty="0">
                  <a:latin typeface="Calibri" charset="0"/>
                </a:rPr>
                <a:t>CW beam</a:t>
              </a:r>
            </a:p>
          </p:txBody>
        </p:sp>
      </p:grpSp>
      <p:pic>
        <p:nvPicPr>
          <p:cNvPr id="21" name="Imagen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1352" y="-34445"/>
            <a:ext cx="2112647" cy="3103405"/>
          </a:xfrm>
          <a:prstGeom prst="rect">
            <a:avLst/>
          </a:prstGeom>
        </p:spPr>
      </p:pic>
      <p:grpSp>
        <p:nvGrpSpPr>
          <p:cNvPr id="18" name="Agrupar 17"/>
          <p:cNvGrpSpPr/>
          <p:nvPr/>
        </p:nvGrpSpPr>
        <p:grpSpPr>
          <a:xfrm>
            <a:off x="5364088" y="1629373"/>
            <a:ext cx="3779912" cy="5111995"/>
            <a:chOff x="5364088" y="1052739"/>
            <a:chExt cx="3779912" cy="5111995"/>
          </a:xfrm>
        </p:grpSpPr>
        <p:sp>
          <p:nvSpPr>
            <p:cNvPr id="16" name="Rectángulo redondeado 15"/>
            <p:cNvSpPr/>
            <p:nvPr/>
          </p:nvSpPr>
          <p:spPr>
            <a:xfrm>
              <a:off x="5364088" y="1052739"/>
              <a:ext cx="3779912" cy="5111995"/>
            </a:xfrm>
            <a:prstGeom prst="roundRect">
              <a:avLst/>
            </a:prstGeom>
            <a:solidFill>
              <a:srgbClr val="CCFF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" name="TextBox 50"/>
            <p:cNvSpPr txBox="1">
              <a:spLocks noChangeArrowheads="1"/>
            </p:cNvSpPr>
            <p:nvPr/>
          </p:nvSpPr>
          <p:spPr bwMode="auto">
            <a:xfrm>
              <a:off x="5721225" y="1412776"/>
              <a:ext cx="3243263" cy="4422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68288" indent="-268288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ts val="2400"/>
                </a:spcBef>
                <a:buClr>
                  <a:srgbClr val="4A452A"/>
                </a:buClr>
                <a:buSzPct val="75000"/>
              </a:pPr>
              <a:r>
                <a:rPr lang="en-GB" sz="2000" b="1" dirty="0">
                  <a:solidFill>
                    <a:srgbClr val="000090"/>
                  </a:solidFill>
                  <a:latin typeface="Calibri" charset="0"/>
                </a:rPr>
                <a:t>Physics programme</a:t>
              </a:r>
            </a:p>
            <a:p>
              <a:pPr eaLnBrk="1" hangingPunct="1">
                <a:spcBef>
                  <a:spcPts val="12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GB" sz="2000" dirty="0">
                  <a:latin typeface="Calibri" charset="0"/>
                </a:rPr>
                <a:t>Astrophysics</a:t>
              </a:r>
              <a:br>
                <a:rPr lang="en-GB" sz="2000" dirty="0">
                  <a:latin typeface="Calibri" charset="0"/>
                </a:rPr>
              </a:br>
              <a:r>
                <a:rPr lang="en-GB" sz="1800" dirty="0">
                  <a:latin typeface="Calibri" charset="0"/>
                </a:rPr>
                <a:t>Capture, transfer reactions</a:t>
              </a:r>
              <a:br>
                <a:rPr lang="en-GB" sz="1800" dirty="0">
                  <a:latin typeface="Calibri" charset="0"/>
                </a:rPr>
              </a:br>
              <a:r>
                <a:rPr lang="en-GB" sz="1800" baseline="30000" dirty="0">
                  <a:latin typeface="Calibri" charset="0"/>
                </a:rPr>
                <a:t>7</a:t>
              </a:r>
              <a:r>
                <a:rPr lang="en-GB" sz="1800" dirty="0">
                  <a:latin typeface="Calibri" charset="0"/>
                </a:rPr>
                <a:t>Be half life</a:t>
              </a:r>
            </a:p>
            <a:p>
              <a:pPr eaLnBrk="1" hangingPunct="1">
                <a:spcBef>
                  <a:spcPts val="12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GB" sz="2000" dirty="0">
                  <a:latin typeface="Calibri" charset="0"/>
                </a:rPr>
                <a:t>Atomic physics</a:t>
              </a:r>
              <a:br>
                <a:rPr lang="en-GB" sz="2000" dirty="0">
                  <a:latin typeface="Calibri" charset="0"/>
                </a:rPr>
              </a:br>
              <a:r>
                <a:rPr lang="en-GB" sz="1800" dirty="0">
                  <a:latin typeface="Calibri" charset="0"/>
                </a:rPr>
                <a:t>Effects on half lives</a:t>
              </a:r>
              <a:br>
                <a:rPr lang="en-GB" sz="1800" dirty="0">
                  <a:latin typeface="Calibri" charset="0"/>
                </a:rPr>
              </a:br>
              <a:r>
                <a:rPr lang="en-GB" sz="1800" dirty="0">
                  <a:latin typeface="Calibri" charset="0"/>
                </a:rPr>
                <a:t>Di- electronic recombination</a:t>
              </a:r>
            </a:p>
            <a:p>
              <a:pPr eaLnBrk="1" hangingPunct="1">
                <a:spcBef>
                  <a:spcPts val="12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GB" sz="2000" dirty="0">
                  <a:latin typeface="Calibri" charset="0"/>
                </a:rPr>
                <a:t>Nuclear physics</a:t>
              </a:r>
              <a:br>
                <a:rPr lang="en-GB" sz="2000" dirty="0">
                  <a:latin typeface="Calibri" charset="0"/>
                </a:rPr>
              </a:br>
              <a:r>
                <a:rPr lang="en-GB" sz="1800" dirty="0">
                  <a:latin typeface="Calibri" charset="0"/>
                </a:rPr>
                <a:t>Nuclear reactions</a:t>
              </a:r>
              <a:br>
                <a:rPr lang="en-GB" sz="1800" dirty="0">
                  <a:latin typeface="Calibri" charset="0"/>
                </a:rPr>
              </a:br>
              <a:r>
                <a:rPr lang="en-GB" sz="1800" dirty="0">
                  <a:latin typeface="Calibri" charset="0"/>
                </a:rPr>
                <a:t>Isomeric states</a:t>
              </a:r>
              <a:br>
                <a:rPr lang="en-GB" sz="1800" dirty="0">
                  <a:latin typeface="Calibri" charset="0"/>
                </a:rPr>
              </a:br>
              <a:r>
                <a:rPr lang="en-GB" sz="1800" dirty="0">
                  <a:latin typeface="Calibri" charset="0"/>
                </a:rPr>
                <a:t>Halo states</a:t>
              </a:r>
              <a:br>
                <a:rPr lang="en-GB" sz="1800" dirty="0">
                  <a:latin typeface="Calibri" charset="0"/>
                </a:rPr>
              </a:br>
              <a:r>
                <a:rPr lang="en-GB" sz="1800" dirty="0">
                  <a:latin typeface="Calibri" charset="0"/>
                </a:rPr>
                <a:t>Laser spectroscopy</a:t>
              </a:r>
            </a:p>
            <a:p>
              <a:pPr eaLnBrk="1" hangingPunct="1">
                <a:spcBef>
                  <a:spcPts val="1200"/>
                </a:spcBef>
                <a:buClr>
                  <a:srgbClr val="4A452A"/>
                </a:buClr>
                <a:buSzPct val="75000"/>
                <a:buFontTx/>
                <a:buBlip>
                  <a:blip r:embed="rId4"/>
                </a:buBlip>
              </a:pPr>
              <a:r>
                <a:rPr lang="en-US" sz="2000" dirty="0">
                  <a:latin typeface="Calibri" charset="0"/>
                </a:rPr>
                <a:t>Neutrino physics</a:t>
              </a:r>
              <a:endParaRPr lang="en-GB" sz="2000" dirty="0">
                <a:latin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8010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ítulo 1"/>
          <p:cNvSpPr>
            <a:spLocks noGrp="1"/>
          </p:cNvSpPr>
          <p:nvPr>
            <p:ph type="title"/>
          </p:nvPr>
        </p:nvSpPr>
        <p:spPr>
          <a:xfrm>
            <a:off x="1042988" y="0"/>
            <a:ext cx="7643812" cy="981075"/>
          </a:xfrm>
        </p:spPr>
        <p:txBody>
          <a:bodyPr/>
          <a:lstStyle/>
          <a:p>
            <a:pPr eaLnBrk="1" hangingPunct="1"/>
            <a:r>
              <a:rPr lang="es-ES">
                <a:latin typeface="Calibri" charset="0"/>
              </a:rPr>
              <a:t>Hot Topics in Nuclear Physics</a:t>
            </a:r>
          </a:p>
        </p:txBody>
      </p:sp>
      <p:sp>
        <p:nvSpPr>
          <p:cNvPr id="22530" name="Marcador de número de diapositiva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78263" y="64277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6F4128-E9FF-8143-B41B-189F4499BCFB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3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2531" name="Marcador de texto 4"/>
          <p:cNvSpPr>
            <a:spLocks noGrp="1"/>
          </p:cNvSpPr>
          <p:nvPr>
            <p:ph type="body" sz="quarter" idx="13"/>
          </p:nvPr>
        </p:nvSpPr>
        <p:spPr>
          <a:xfrm>
            <a:off x="1042988" y="6453188"/>
            <a:ext cx="2519362" cy="360362"/>
          </a:xfrm>
        </p:spPr>
        <p:txBody>
          <a:bodyPr/>
          <a:lstStyle/>
          <a:p>
            <a:pPr eaLnBrk="1" hangingPunct="1"/>
            <a:endParaRPr lang="es-ES">
              <a:latin typeface="Calibri" charset="0"/>
            </a:endParaRPr>
          </a:p>
        </p:txBody>
      </p:sp>
      <p:pic>
        <p:nvPicPr>
          <p:cNvPr id="22532" name="Imag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8" y="981075"/>
            <a:ext cx="9147176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4"/>
          <p:cNvSpPr txBox="1">
            <a:spLocks noChangeArrowheads="1"/>
          </p:cNvSpPr>
          <p:nvPr/>
        </p:nvSpPr>
        <p:spPr bwMode="auto">
          <a:xfrm>
            <a:off x="323850" y="1250950"/>
            <a:ext cx="3962400" cy="954088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solidFill>
              <a:srgbClr val="0A6DC6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i="1" dirty="0">
                <a:latin typeface="+mn-lt"/>
                <a:ea typeface="+mn-ea"/>
                <a:cs typeface="+mn-cs"/>
              </a:rPr>
              <a:t>Physics at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i="1" dirty="0">
                <a:latin typeface="+mn-lt"/>
                <a:ea typeface="+mn-ea"/>
                <a:cs typeface="+mn-cs"/>
              </a:rPr>
              <a:t>the Femtometer scale</a:t>
            </a:r>
          </a:p>
        </p:txBody>
      </p:sp>
    </p:spTree>
    <p:extLst>
      <p:ext uri="{BB962C8B-B14F-4D97-AF65-F5344CB8AC3E}">
        <p14:creationId xmlns:p14="http://schemas.microsoft.com/office/powerpoint/2010/main" val="985688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Basics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321" r="3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12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1042988" y="0"/>
            <a:ext cx="7993062" cy="981075"/>
          </a:xfrm>
        </p:spPr>
        <p:txBody>
          <a:bodyPr/>
          <a:lstStyle/>
          <a:p>
            <a:pPr eaLnBrk="1" hangingPunct="1"/>
            <a:r>
              <a:rPr lang="en-GB">
                <a:latin typeface="Calibri" charset="0"/>
              </a:rPr>
              <a:t>Coulomb excitation</a:t>
            </a:r>
          </a:p>
        </p:txBody>
      </p:sp>
      <p:sp>
        <p:nvSpPr>
          <p:cNvPr id="5325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78263" y="64277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66A1EF2-CFED-6542-86FB-3454C4705737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31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grpSp>
        <p:nvGrpSpPr>
          <p:cNvPr id="13" name="Group 45"/>
          <p:cNvGrpSpPr>
            <a:grpSpLocks/>
          </p:cNvGrpSpPr>
          <p:nvPr/>
        </p:nvGrpSpPr>
        <p:grpSpPr bwMode="auto">
          <a:xfrm>
            <a:off x="1547664" y="3733800"/>
            <a:ext cx="5562600" cy="2863850"/>
            <a:chOff x="45368" y="3810000"/>
            <a:chExt cx="5562600" cy="2862934"/>
          </a:xfrm>
        </p:grpSpPr>
        <p:pic>
          <p:nvPicPr>
            <p:cNvPr id="53292" name="Picture 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5200" y="3810000"/>
              <a:ext cx="182880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5368" y="5749305"/>
              <a:ext cx="5562600" cy="9236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atin typeface="+mj-lt"/>
                  <a:ea typeface="+mn-ea"/>
                  <a:cs typeface="+mn-cs"/>
                </a:rPr>
                <a:t>Observables: </a:t>
              </a:r>
              <a:r>
                <a:rPr lang="en-US" dirty="0">
                  <a:latin typeface="+mj-lt"/>
                  <a:ea typeface="+mn-ea"/>
                  <a:cs typeface="+mn-cs"/>
                </a:rPr>
                <a:t>Transition energies and intensities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atin typeface="+mj-lt"/>
                  <a:ea typeface="+mn-ea"/>
                  <a:cs typeface="+mn-cs"/>
                </a:rPr>
                <a:t>Information:  </a:t>
              </a:r>
              <a:r>
                <a:rPr lang="en-US" dirty="0">
                  <a:latin typeface="+mj-lt"/>
                  <a:ea typeface="+mn-ea"/>
                  <a:cs typeface="+mn-cs"/>
                </a:rPr>
                <a:t>reduced transition matrix elements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  <a:ea typeface="+mn-ea"/>
                  <a:cs typeface="+mn-cs"/>
                </a:rPr>
                <a:t>=&gt; Study collectivity and deformations</a:t>
              </a:r>
            </a:p>
          </p:txBody>
        </p:sp>
      </p:grpSp>
      <p:grpSp>
        <p:nvGrpSpPr>
          <p:cNvPr id="53252" name="Group 44"/>
          <p:cNvGrpSpPr>
            <a:grpSpLocks/>
          </p:cNvGrpSpPr>
          <p:nvPr/>
        </p:nvGrpSpPr>
        <p:grpSpPr bwMode="auto">
          <a:xfrm>
            <a:off x="781050" y="2743200"/>
            <a:ext cx="5591175" cy="2855913"/>
            <a:chOff x="476250" y="2782669"/>
            <a:chExt cx="5591150" cy="2856131"/>
          </a:xfrm>
        </p:grpSpPr>
        <p:pic>
          <p:nvPicPr>
            <p:cNvPr id="53290" name="Picture 4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50" y="3276600"/>
              <a:ext cx="2952750" cy="236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04825" y="2782669"/>
              <a:ext cx="5562575" cy="6461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  <a:ea typeface="+mn-ea"/>
                  <a:cs typeface="+mn-cs"/>
                </a:rPr>
                <a:t>Excitation of a projectile nucleus (radioactive) by the electromagnetic field of the target (made of stable nuclei)</a:t>
              </a:r>
            </a:p>
          </p:txBody>
        </p:sp>
      </p:grpSp>
      <p:grpSp>
        <p:nvGrpSpPr>
          <p:cNvPr id="19" name="Group 103"/>
          <p:cNvGrpSpPr>
            <a:grpSpLocks/>
          </p:cNvGrpSpPr>
          <p:nvPr/>
        </p:nvGrpSpPr>
        <p:grpSpPr bwMode="auto">
          <a:xfrm>
            <a:off x="428625" y="787400"/>
            <a:ext cx="8896350" cy="2209800"/>
            <a:chOff x="76200" y="685800"/>
            <a:chExt cx="8896350" cy="2209800"/>
          </a:xfrm>
        </p:grpSpPr>
        <p:grpSp>
          <p:nvGrpSpPr>
            <p:cNvPr id="53254" name="40 Grupo"/>
            <p:cNvGrpSpPr>
              <a:grpSpLocks/>
            </p:cNvGrpSpPr>
            <p:nvPr/>
          </p:nvGrpSpPr>
          <p:grpSpPr bwMode="auto">
            <a:xfrm>
              <a:off x="76200" y="685800"/>
              <a:ext cx="8896350" cy="2209800"/>
              <a:chOff x="152400" y="1042988"/>
              <a:chExt cx="9035131" cy="3157242"/>
            </a:xfrm>
          </p:grpSpPr>
          <p:pic>
            <p:nvPicPr>
              <p:cNvPr id="53256" name="Picture 4" descr="detector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4200" y="1047750"/>
                <a:ext cx="1905000" cy="1785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Text Box 5"/>
              <p:cNvSpPr txBox="1">
                <a:spLocks noChangeArrowheads="1"/>
              </p:cNvSpPr>
              <p:nvPr/>
            </p:nvSpPr>
            <p:spPr bwMode="auto">
              <a:xfrm>
                <a:off x="395852" y="1151858"/>
                <a:ext cx="2940771" cy="145160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2000" b="1" dirty="0" err="1">
                    <a:solidFill>
                      <a:srgbClr val="3366FF"/>
                    </a:solidFill>
                    <a:latin typeface="+mj-lt"/>
                    <a:ea typeface="+mn-ea"/>
                    <a:cs typeface="+mn-cs"/>
                  </a:rPr>
                  <a:t>Miniball</a:t>
                </a:r>
                <a:r>
                  <a:rPr lang="en-US" sz="2000" b="1" dirty="0">
                    <a:solidFill>
                      <a:srgbClr val="3366FF"/>
                    </a:solidFill>
                    <a:latin typeface="+mj-lt"/>
                    <a:ea typeface="+mn-ea"/>
                    <a:cs typeface="+mn-cs"/>
                  </a:rPr>
                  <a:t> setup: </a:t>
                </a:r>
                <a:r>
                  <a:rPr lang="en-US" sz="2000" dirty="0">
                    <a:solidFill>
                      <a:srgbClr val="3366FF"/>
                    </a:solidFill>
                    <a:latin typeface="+mj-lt"/>
                    <a:ea typeface="+mn-ea"/>
                    <a:cs typeface="+mn-cs"/>
                  </a:rPr>
                  <a:t>highly efficient gamma detectors and particle detector </a:t>
                </a:r>
                <a:endParaRPr lang="en-GB" sz="2000" dirty="0">
                  <a:solidFill>
                    <a:srgbClr val="3366FF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4" name="Text Box 6"/>
              <p:cNvSpPr txBox="1">
                <a:spLocks noChangeArrowheads="1"/>
              </p:cNvSpPr>
              <p:nvPr/>
            </p:nvSpPr>
            <p:spPr bwMode="auto">
              <a:xfrm>
                <a:off x="3963794" y="3333803"/>
                <a:ext cx="1368813" cy="43548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009900"/>
                    </a:solidFill>
                    <a:latin typeface="+mj-lt"/>
                    <a:ea typeface="+mn-ea"/>
                    <a:cs typeface="+mn-cs"/>
                  </a:rPr>
                  <a:t>target</a:t>
                </a:r>
                <a:endParaRPr lang="en-GB" sz="1400" dirty="0">
                  <a:solidFill>
                    <a:srgbClr val="009900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152400" y="2805329"/>
                <a:ext cx="1218872" cy="610127"/>
              </a:xfrm>
              <a:prstGeom prst="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rPr>
                  <a:t>REX-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rPr>
                  <a:t>ISOLDE</a:t>
                </a:r>
                <a:endParaRPr lang="en-GB" sz="140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/>
            </p:nvSpPr>
            <p:spPr bwMode="auto">
              <a:xfrm flipH="1">
                <a:off x="4876335" y="2882445"/>
                <a:ext cx="77389" cy="45589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sz="140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7" name="Line 9"/>
              <p:cNvSpPr>
                <a:spLocks noChangeShapeType="1"/>
              </p:cNvSpPr>
              <p:nvPr/>
            </p:nvSpPr>
            <p:spPr bwMode="auto">
              <a:xfrm>
                <a:off x="1447049" y="3109258"/>
                <a:ext cx="3411552" cy="226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8" name="Rectangle 10"/>
              <p:cNvSpPr>
                <a:spLocks noChangeArrowheads="1"/>
              </p:cNvSpPr>
              <p:nvPr/>
            </p:nvSpPr>
            <p:spPr bwMode="auto">
              <a:xfrm>
                <a:off x="6857809" y="2728212"/>
                <a:ext cx="153165" cy="762093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sz="140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grpSp>
            <p:nvGrpSpPr>
              <p:cNvPr id="53263" name="Group 11"/>
              <p:cNvGrpSpPr>
                <a:grpSpLocks/>
              </p:cNvGrpSpPr>
              <p:nvPr/>
            </p:nvGrpSpPr>
            <p:grpSpPr bwMode="auto">
              <a:xfrm>
                <a:off x="5257800" y="2424113"/>
                <a:ext cx="457200" cy="1371600"/>
                <a:chOff x="1824" y="3072"/>
                <a:chExt cx="288" cy="864"/>
              </a:xfrm>
            </p:grpSpPr>
            <p:sp>
              <p:nvSpPr>
                <p:cNvPr id="54" name="Oval 12"/>
                <p:cNvSpPr>
                  <a:spLocks noChangeArrowheads="1"/>
                </p:cNvSpPr>
                <p:nvPr/>
              </p:nvSpPr>
              <p:spPr bwMode="auto">
                <a:xfrm>
                  <a:off x="1824" y="3072"/>
                  <a:ext cx="282" cy="864"/>
                </a:xfrm>
                <a:prstGeom prst="ellipse">
                  <a:avLst/>
                </a:prstGeom>
                <a:solidFill>
                  <a:srgbClr val="FF6600">
                    <a:alpha val="50195"/>
                  </a:srgb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 sz="140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Oval 13"/>
                <p:cNvSpPr>
                  <a:spLocks noChangeArrowheads="1"/>
                </p:cNvSpPr>
                <p:nvPr/>
              </p:nvSpPr>
              <p:spPr bwMode="auto">
                <a:xfrm>
                  <a:off x="1920" y="3264"/>
                  <a:ext cx="96" cy="434"/>
                </a:xfrm>
                <a:prstGeom prst="ellipse">
                  <a:avLst/>
                </a:prstGeom>
                <a:solidFill>
                  <a:schemeClr val="bg1">
                    <a:alpha val="50195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 sz="140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0" name="Text Box 14"/>
              <p:cNvSpPr txBox="1">
                <a:spLocks noChangeArrowheads="1"/>
              </p:cNvSpPr>
              <p:nvPr/>
            </p:nvSpPr>
            <p:spPr bwMode="auto">
              <a:xfrm>
                <a:off x="990778" y="2648827"/>
                <a:ext cx="2361968" cy="33795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endParaRPr lang="en-GB" sz="1400" baseline="30000" dirty="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1" name="Text Box 15"/>
              <p:cNvSpPr txBox="1">
                <a:spLocks noChangeArrowheads="1"/>
              </p:cNvSpPr>
              <p:nvPr/>
            </p:nvSpPr>
            <p:spPr bwMode="auto">
              <a:xfrm>
                <a:off x="1142330" y="3104722"/>
                <a:ext cx="2134638" cy="48084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rPr>
                  <a:t>E &lt;3 </a:t>
                </a:r>
                <a:r>
                  <a:rPr lang="en-US" sz="1600" dirty="0" err="1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rPr>
                  <a:t>MeV</a:t>
                </a:r>
                <a:r>
                  <a:rPr lang="en-US" sz="1600" dirty="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rPr>
                  <a:t>/u</a:t>
                </a:r>
                <a:endParaRPr lang="en-GB" sz="1600" dirty="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2" name="Text Box 16"/>
              <p:cNvSpPr txBox="1">
                <a:spLocks noChangeArrowheads="1"/>
              </p:cNvSpPr>
              <p:nvPr/>
            </p:nvSpPr>
            <p:spPr bwMode="auto">
              <a:xfrm>
                <a:off x="6553091" y="2120352"/>
                <a:ext cx="989930" cy="483112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solidFill>
                      <a:srgbClr val="FF00FF"/>
                    </a:solidFill>
                    <a:latin typeface="+mj-lt"/>
                    <a:ea typeface="+mn-ea"/>
                    <a:cs typeface="+mn-cs"/>
                  </a:rPr>
                  <a:t>PPAC</a:t>
                </a:r>
                <a:endParaRPr lang="en-GB" sz="1600">
                  <a:solidFill>
                    <a:srgbClr val="FF00FF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3" name="Line 17"/>
              <p:cNvSpPr>
                <a:spLocks noChangeShapeType="1"/>
              </p:cNvSpPr>
              <p:nvPr/>
            </p:nvSpPr>
            <p:spPr bwMode="auto">
              <a:xfrm flipV="1">
                <a:off x="5714713" y="2882445"/>
                <a:ext cx="1143096" cy="15196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4" name="Line 18"/>
              <p:cNvSpPr>
                <a:spLocks noChangeShapeType="1"/>
              </p:cNvSpPr>
              <p:nvPr/>
            </p:nvSpPr>
            <p:spPr bwMode="auto">
              <a:xfrm>
                <a:off x="4953724" y="3109258"/>
                <a:ext cx="609436" cy="226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5" name="Line 19"/>
              <p:cNvSpPr>
                <a:spLocks noChangeShapeType="1"/>
              </p:cNvSpPr>
              <p:nvPr/>
            </p:nvSpPr>
            <p:spPr bwMode="auto">
              <a:xfrm>
                <a:off x="5714713" y="3109258"/>
                <a:ext cx="1067319" cy="226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6" name="Line 20"/>
              <p:cNvSpPr>
                <a:spLocks noChangeShapeType="1"/>
              </p:cNvSpPr>
              <p:nvPr/>
            </p:nvSpPr>
            <p:spPr bwMode="auto">
              <a:xfrm flipV="1">
                <a:off x="4953724" y="2576246"/>
                <a:ext cx="456271" cy="533012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7" name="Line 21"/>
              <p:cNvSpPr>
                <a:spLocks noChangeShapeType="1"/>
              </p:cNvSpPr>
              <p:nvPr/>
            </p:nvSpPr>
            <p:spPr bwMode="auto">
              <a:xfrm flipV="1">
                <a:off x="4953724" y="3034409"/>
                <a:ext cx="609436" cy="7484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8" name="Oval 22"/>
              <p:cNvSpPr>
                <a:spLocks noChangeArrowheads="1"/>
              </p:cNvSpPr>
              <p:nvPr/>
            </p:nvSpPr>
            <p:spPr bwMode="auto">
              <a:xfrm>
                <a:off x="8229846" y="2759966"/>
                <a:ext cx="380494" cy="623736"/>
              </a:xfrm>
              <a:prstGeom prst="ellipse">
                <a:avLst/>
              </a:prstGeom>
              <a:solidFill>
                <a:srgbClr val="969696"/>
              </a:solidFill>
              <a:ln w="9525">
                <a:round/>
                <a:headEnd/>
                <a:tailEnd/>
              </a:ln>
              <a:scene3d>
                <a:camera prst="legacyObliqueBottomRight">
                  <a:rot lat="1200000" lon="2400000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69696"/>
                </a:extrusionClr>
              </a:sp3d>
            </p:spPr>
            <p:txBody>
              <a:bodyPr lIns="90000" tIns="46800" rIns="90000" bIns="46800" anchor="ctr">
                <a:spAutoFit/>
                <a:flatTx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sz="140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9" name="Freeform 23"/>
              <p:cNvSpPr>
                <a:spLocks/>
              </p:cNvSpPr>
              <p:nvPr/>
            </p:nvSpPr>
            <p:spPr bwMode="auto">
              <a:xfrm>
                <a:off x="7696187" y="3034409"/>
                <a:ext cx="685212" cy="151966"/>
              </a:xfrm>
              <a:custGeom>
                <a:avLst/>
                <a:gdLst>
                  <a:gd name="T0" fmla="*/ 0 w 622"/>
                  <a:gd name="T1" fmla="*/ 2147483647 h 74"/>
                  <a:gd name="T2" fmla="*/ 2147483647 w 622"/>
                  <a:gd name="T3" fmla="*/ 2147483647 h 74"/>
                  <a:gd name="T4" fmla="*/ 2147483647 w 622"/>
                  <a:gd name="T5" fmla="*/ 2147483647 h 74"/>
                  <a:gd name="T6" fmla="*/ 2147483647 w 622"/>
                  <a:gd name="T7" fmla="*/ 2147483647 h 74"/>
                  <a:gd name="T8" fmla="*/ 2147483647 w 622"/>
                  <a:gd name="T9" fmla="*/ 0 h 74"/>
                  <a:gd name="T10" fmla="*/ 2147483647 w 622"/>
                  <a:gd name="T11" fmla="*/ 2147483647 h 74"/>
                  <a:gd name="T12" fmla="*/ 2147483647 w 622"/>
                  <a:gd name="T13" fmla="*/ 2147483647 h 74"/>
                  <a:gd name="T14" fmla="*/ 2147483647 w 622"/>
                  <a:gd name="T15" fmla="*/ 2147483647 h 74"/>
                  <a:gd name="T16" fmla="*/ 2147483647 w 622"/>
                  <a:gd name="T17" fmla="*/ 2147483647 h 74"/>
                  <a:gd name="T18" fmla="*/ 2147483647 w 622"/>
                  <a:gd name="T19" fmla="*/ 2147483647 h 74"/>
                  <a:gd name="T20" fmla="*/ 2147483647 w 622"/>
                  <a:gd name="T21" fmla="*/ 2147483647 h 74"/>
                  <a:gd name="T22" fmla="*/ 2147483647 w 622"/>
                  <a:gd name="T23" fmla="*/ 2147483647 h 74"/>
                  <a:gd name="T24" fmla="*/ 2147483647 w 622"/>
                  <a:gd name="T25" fmla="*/ 2147483647 h 7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22"/>
                  <a:gd name="T40" fmla="*/ 0 h 74"/>
                  <a:gd name="T41" fmla="*/ 622 w 622"/>
                  <a:gd name="T42" fmla="*/ 74 h 7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22" h="74">
                    <a:moveTo>
                      <a:pt x="0" y="41"/>
                    </a:moveTo>
                    <a:cubicBezTo>
                      <a:pt x="14" y="45"/>
                      <a:pt x="67" y="69"/>
                      <a:pt x="91" y="64"/>
                    </a:cubicBezTo>
                    <a:cubicBezTo>
                      <a:pt x="115" y="59"/>
                      <a:pt x="128" y="10"/>
                      <a:pt x="144" y="11"/>
                    </a:cubicBezTo>
                    <a:cubicBezTo>
                      <a:pt x="160" y="12"/>
                      <a:pt x="175" y="74"/>
                      <a:pt x="189" y="72"/>
                    </a:cubicBezTo>
                    <a:cubicBezTo>
                      <a:pt x="203" y="70"/>
                      <a:pt x="221" y="0"/>
                      <a:pt x="231" y="0"/>
                    </a:cubicBezTo>
                    <a:cubicBezTo>
                      <a:pt x="243" y="0"/>
                      <a:pt x="241" y="70"/>
                      <a:pt x="253" y="71"/>
                    </a:cubicBezTo>
                    <a:cubicBezTo>
                      <a:pt x="264" y="73"/>
                      <a:pt x="289" y="12"/>
                      <a:pt x="302" y="11"/>
                    </a:cubicBezTo>
                    <a:cubicBezTo>
                      <a:pt x="315" y="10"/>
                      <a:pt x="322" y="63"/>
                      <a:pt x="334" y="63"/>
                    </a:cubicBezTo>
                    <a:cubicBezTo>
                      <a:pt x="346" y="63"/>
                      <a:pt x="357" y="11"/>
                      <a:pt x="372" y="11"/>
                    </a:cubicBezTo>
                    <a:cubicBezTo>
                      <a:pt x="387" y="11"/>
                      <a:pt x="406" y="62"/>
                      <a:pt x="425" y="64"/>
                    </a:cubicBezTo>
                    <a:cubicBezTo>
                      <a:pt x="444" y="66"/>
                      <a:pt x="462" y="30"/>
                      <a:pt x="485" y="26"/>
                    </a:cubicBezTo>
                    <a:cubicBezTo>
                      <a:pt x="508" y="22"/>
                      <a:pt x="538" y="38"/>
                      <a:pt x="561" y="41"/>
                    </a:cubicBezTo>
                    <a:cubicBezTo>
                      <a:pt x="584" y="44"/>
                      <a:pt x="609" y="41"/>
                      <a:pt x="622" y="41"/>
                    </a:cubicBezTo>
                  </a:path>
                </a:pathLst>
              </a:custGeom>
              <a:noFill/>
              <a:ln w="25400">
                <a:solidFill>
                  <a:srgbClr val="3366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0" name="Freeform 24"/>
              <p:cNvSpPr>
                <a:spLocks/>
              </p:cNvSpPr>
              <p:nvPr/>
            </p:nvSpPr>
            <p:spPr bwMode="auto">
              <a:xfrm rot="-7470710">
                <a:off x="4305711" y="2767305"/>
                <a:ext cx="684976" cy="153165"/>
              </a:xfrm>
              <a:custGeom>
                <a:avLst/>
                <a:gdLst>
                  <a:gd name="T0" fmla="*/ 0 w 622"/>
                  <a:gd name="T1" fmla="*/ 2147483647 h 74"/>
                  <a:gd name="T2" fmla="*/ 2147483647 w 622"/>
                  <a:gd name="T3" fmla="*/ 2147483647 h 74"/>
                  <a:gd name="T4" fmla="*/ 2147483647 w 622"/>
                  <a:gd name="T5" fmla="*/ 2147483647 h 74"/>
                  <a:gd name="T6" fmla="*/ 2147483647 w 622"/>
                  <a:gd name="T7" fmla="*/ 2147483647 h 74"/>
                  <a:gd name="T8" fmla="*/ 2147483647 w 622"/>
                  <a:gd name="T9" fmla="*/ 0 h 74"/>
                  <a:gd name="T10" fmla="*/ 2147483647 w 622"/>
                  <a:gd name="T11" fmla="*/ 2147483647 h 74"/>
                  <a:gd name="T12" fmla="*/ 2147483647 w 622"/>
                  <a:gd name="T13" fmla="*/ 2147483647 h 74"/>
                  <a:gd name="T14" fmla="*/ 2147483647 w 622"/>
                  <a:gd name="T15" fmla="*/ 2147483647 h 74"/>
                  <a:gd name="T16" fmla="*/ 2147483647 w 622"/>
                  <a:gd name="T17" fmla="*/ 2147483647 h 74"/>
                  <a:gd name="T18" fmla="*/ 2147483647 w 622"/>
                  <a:gd name="T19" fmla="*/ 2147483647 h 74"/>
                  <a:gd name="T20" fmla="*/ 2147483647 w 622"/>
                  <a:gd name="T21" fmla="*/ 2147483647 h 74"/>
                  <a:gd name="T22" fmla="*/ 2147483647 w 622"/>
                  <a:gd name="T23" fmla="*/ 2147483647 h 74"/>
                  <a:gd name="T24" fmla="*/ 2147483647 w 622"/>
                  <a:gd name="T25" fmla="*/ 2147483647 h 7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22"/>
                  <a:gd name="T40" fmla="*/ 0 h 74"/>
                  <a:gd name="T41" fmla="*/ 622 w 622"/>
                  <a:gd name="T42" fmla="*/ 74 h 7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22" h="74">
                    <a:moveTo>
                      <a:pt x="0" y="41"/>
                    </a:moveTo>
                    <a:cubicBezTo>
                      <a:pt x="14" y="45"/>
                      <a:pt x="67" y="69"/>
                      <a:pt x="91" y="64"/>
                    </a:cubicBezTo>
                    <a:cubicBezTo>
                      <a:pt x="115" y="59"/>
                      <a:pt x="128" y="10"/>
                      <a:pt x="144" y="11"/>
                    </a:cubicBezTo>
                    <a:cubicBezTo>
                      <a:pt x="160" y="12"/>
                      <a:pt x="175" y="74"/>
                      <a:pt x="189" y="72"/>
                    </a:cubicBezTo>
                    <a:cubicBezTo>
                      <a:pt x="203" y="70"/>
                      <a:pt x="221" y="0"/>
                      <a:pt x="231" y="0"/>
                    </a:cubicBezTo>
                    <a:cubicBezTo>
                      <a:pt x="243" y="0"/>
                      <a:pt x="241" y="70"/>
                      <a:pt x="253" y="71"/>
                    </a:cubicBezTo>
                    <a:cubicBezTo>
                      <a:pt x="264" y="73"/>
                      <a:pt x="289" y="12"/>
                      <a:pt x="302" y="11"/>
                    </a:cubicBezTo>
                    <a:cubicBezTo>
                      <a:pt x="315" y="10"/>
                      <a:pt x="322" y="63"/>
                      <a:pt x="334" y="63"/>
                    </a:cubicBezTo>
                    <a:cubicBezTo>
                      <a:pt x="346" y="63"/>
                      <a:pt x="357" y="11"/>
                      <a:pt x="372" y="11"/>
                    </a:cubicBezTo>
                    <a:cubicBezTo>
                      <a:pt x="387" y="11"/>
                      <a:pt x="406" y="62"/>
                      <a:pt x="425" y="64"/>
                    </a:cubicBezTo>
                    <a:cubicBezTo>
                      <a:pt x="444" y="66"/>
                      <a:pt x="462" y="30"/>
                      <a:pt x="485" y="26"/>
                    </a:cubicBezTo>
                    <a:cubicBezTo>
                      <a:pt x="508" y="22"/>
                      <a:pt x="538" y="38"/>
                      <a:pt x="561" y="41"/>
                    </a:cubicBezTo>
                    <a:cubicBezTo>
                      <a:pt x="584" y="44"/>
                      <a:pt x="609" y="41"/>
                      <a:pt x="622" y="41"/>
                    </a:cubicBezTo>
                  </a:path>
                </a:pathLst>
              </a:custGeom>
              <a:noFill/>
              <a:ln w="25400">
                <a:solidFill>
                  <a:srgbClr val="3366FF"/>
                </a:solidFill>
                <a:round/>
                <a:headEnd/>
                <a:tailEnd type="triangle" w="med" len="med"/>
              </a:ln>
            </p:spPr>
            <p:txBody>
              <a:bodyPr vert="eaVert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1" name="Text Box 25"/>
              <p:cNvSpPr txBox="1">
                <a:spLocks noChangeArrowheads="1"/>
              </p:cNvSpPr>
              <p:nvPr/>
            </p:nvSpPr>
            <p:spPr bwMode="auto">
              <a:xfrm>
                <a:off x="7968659" y="2240563"/>
                <a:ext cx="989930" cy="43548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rPr>
                  <a:t>detector</a:t>
                </a:r>
                <a:endParaRPr lang="en-GB" sz="1400" dirty="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2" name="Line 26"/>
              <p:cNvSpPr>
                <a:spLocks noChangeShapeType="1"/>
              </p:cNvSpPr>
              <p:nvPr/>
            </p:nvSpPr>
            <p:spPr bwMode="auto">
              <a:xfrm>
                <a:off x="7010974" y="3109258"/>
                <a:ext cx="664253" cy="226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3" name="Line 27"/>
              <p:cNvSpPr>
                <a:spLocks noChangeShapeType="1"/>
              </p:cNvSpPr>
              <p:nvPr/>
            </p:nvSpPr>
            <p:spPr bwMode="auto">
              <a:xfrm>
                <a:off x="7391468" y="2957293"/>
                <a:ext cx="301494" cy="226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4" name="Line 28"/>
              <p:cNvSpPr>
                <a:spLocks noChangeShapeType="1"/>
              </p:cNvSpPr>
              <p:nvPr/>
            </p:nvSpPr>
            <p:spPr bwMode="auto">
              <a:xfrm>
                <a:off x="7696187" y="2957293"/>
                <a:ext cx="1612" cy="30393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5" name="Line 29"/>
              <p:cNvSpPr>
                <a:spLocks noChangeShapeType="1"/>
              </p:cNvSpPr>
              <p:nvPr/>
            </p:nvSpPr>
            <p:spPr bwMode="auto">
              <a:xfrm flipH="1">
                <a:off x="7391468" y="3261223"/>
                <a:ext cx="301494" cy="226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6" name="Text Box 30"/>
              <p:cNvSpPr txBox="1">
                <a:spLocks noChangeArrowheads="1"/>
              </p:cNvSpPr>
              <p:nvPr/>
            </p:nvSpPr>
            <p:spPr bwMode="auto">
              <a:xfrm>
                <a:off x="6399926" y="3719386"/>
                <a:ext cx="1068931" cy="33795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tIns="10800" bIns="10800"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400">
                    <a:solidFill>
                      <a:srgbClr val="FF00FF"/>
                    </a:solidFill>
                    <a:latin typeface="+mj-lt"/>
                    <a:ea typeface="+mn-ea"/>
                    <a:cs typeface="+mn-cs"/>
                  </a:rPr>
                  <a:t>Beam</a:t>
                </a:r>
                <a:endParaRPr lang="en-GB" sz="1400">
                  <a:solidFill>
                    <a:srgbClr val="FF00FF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3281" name="Text Box 31"/>
              <p:cNvSpPr txBox="1">
                <a:spLocks noChangeArrowheads="1"/>
              </p:cNvSpPr>
              <p:nvPr/>
            </p:nvSpPr>
            <p:spPr bwMode="auto">
              <a:xfrm>
                <a:off x="4847315" y="1042988"/>
                <a:ext cx="2134638" cy="1354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sz="1600">
                    <a:solidFill>
                      <a:srgbClr val="FF6600"/>
                    </a:solidFill>
                    <a:latin typeface="Calibri" charset="0"/>
                  </a:rPr>
                  <a:t>CD – detector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en-US" sz="1600">
                    <a:solidFill>
                      <a:srgbClr val="FF6600"/>
                    </a:solidFill>
                    <a:latin typeface="Calibri" charset="0"/>
                  </a:rPr>
                  <a:t>Double sided Si strip detector</a:t>
                </a:r>
                <a:endParaRPr lang="en-GB" sz="1600">
                  <a:solidFill>
                    <a:srgbClr val="FF6600"/>
                  </a:solidFill>
                  <a:latin typeface="Calibri" charset="0"/>
                </a:endParaRPr>
              </a:p>
            </p:txBody>
          </p:sp>
          <p:sp>
            <p:nvSpPr>
              <p:cNvPr id="48" name="Text Box 33"/>
              <p:cNvSpPr txBox="1">
                <a:spLocks noChangeArrowheads="1"/>
              </p:cNvSpPr>
              <p:nvPr/>
            </p:nvSpPr>
            <p:spPr bwMode="auto">
              <a:xfrm>
                <a:off x="7813882" y="1913951"/>
                <a:ext cx="1296261" cy="43548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rPr>
                  <a:t>Beam dump</a:t>
                </a:r>
                <a:endParaRPr lang="en-GB" sz="1400" dirty="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9" name="Text Box 34"/>
              <p:cNvSpPr txBox="1">
                <a:spLocks noChangeArrowheads="1"/>
              </p:cNvSpPr>
              <p:nvPr/>
            </p:nvSpPr>
            <p:spPr bwMode="auto">
              <a:xfrm>
                <a:off x="8046048" y="3438137"/>
                <a:ext cx="914155" cy="43548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rPr>
                  <a:t>Beam</a:t>
                </a:r>
                <a:endParaRPr lang="en-GB" sz="1400" dirty="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0" name="Text Box 35"/>
              <p:cNvSpPr txBox="1">
                <a:spLocks noChangeArrowheads="1"/>
              </p:cNvSpPr>
              <p:nvPr/>
            </p:nvSpPr>
            <p:spPr bwMode="auto">
              <a:xfrm>
                <a:off x="7891270" y="3764748"/>
                <a:ext cx="1296261" cy="43548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429703"/>
                    </a:solidFill>
                    <a:latin typeface="+mj-lt"/>
                    <a:ea typeface="+mn-ea"/>
                    <a:cs typeface="+mn-cs"/>
                  </a:rPr>
                  <a:t>impurities</a:t>
                </a:r>
                <a:endParaRPr lang="en-GB" sz="1400" dirty="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1" name="Line 36"/>
              <p:cNvSpPr>
                <a:spLocks noChangeShapeType="1"/>
              </p:cNvSpPr>
              <p:nvPr/>
            </p:nvSpPr>
            <p:spPr bwMode="auto">
              <a:xfrm>
                <a:off x="5414832" y="2022822"/>
                <a:ext cx="148328" cy="396924"/>
              </a:xfrm>
              <a:prstGeom prst="line">
                <a:avLst/>
              </a:prstGeom>
              <a:noFill/>
              <a:ln w="25400" cap="sq">
                <a:solidFill>
                  <a:srgbClr val="FF9900"/>
                </a:solidFill>
                <a:round/>
                <a:headEnd type="none" w="sm" len="sm"/>
                <a:tailEnd type="triangle" w="sm" len="sm"/>
              </a:ln>
            </p:spPr>
            <p:txBody>
              <a:bodyPr lIns="90000" tIns="46800" rIns="90000" bIns="4680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2" name="AutoShape 37"/>
              <p:cNvSpPr>
                <a:spLocks noChangeArrowheads="1"/>
              </p:cNvSpPr>
              <p:nvPr/>
            </p:nvSpPr>
            <p:spPr bwMode="auto">
              <a:xfrm rot="-6885938">
                <a:off x="6984723" y="1497125"/>
                <a:ext cx="521671" cy="543333"/>
              </a:xfrm>
              <a:prstGeom prst="flowChartMagneticDisk">
                <a:avLst/>
              </a:prstGeom>
              <a:solidFill>
                <a:srgbClr val="996633">
                  <a:alpha val="79999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sz="1400">
                  <a:solidFill>
                    <a:srgbClr val="429703"/>
                  </a:solidFill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3" name="Text Box 38"/>
              <p:cNvSpPr txBox="1">
                <a:spLocks noChangeArrowheads="1"/>
              </p:cNvSpPr>
              <p:nvPr/>
            </p:nvSpPr>
            <p:spPr bwMode="auto">
              <a:xfrm>
                <a:off x="7260875" y="1101959"/>
                <a:ext cx="1209198" cy="44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996633"/>
                    </a:solidFill>
                    <a:latin typeface="Symbol" pitchFamily="18" charset="2"/>
                    <a:ea typeface="+mn-ea"/>
                    <a:cs typeface="+mn-cs"/>
                  </a:rPr>
                  <a:t>D</a:t>
                </a:r>
                <a:r>
                  <a:rPr lang="en-US" sz="1400" dirty="0">
                    <a:solidFill>
                      <a:srgbClr val="996633"/>
                    </a:solidFill>
                    <a:latin typeface="+mj-lt"/>
                    <a:ea typeface="+mn-ea"/>
                    <a:cs typeface="+mn-cs"/>
                  </a:rPr>
                  <a:t>E-E detector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3276600" y="685800"/>
              <a:ext cx="1395413" cy="3381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err="1">
                  <a:latin typeface="+mj-lt"/>
                  <a:ea typeface="+mn-ea"/>
                  <a:cs typeface="+mn-cs"/>
                </a:rPr>
                <a:t>Ge</a:t>
              </a:r>
              <a:r>
                <a:rPr lang="en-US" sz="1600" dirty="0">
                  <a:latin typeface="+mj-lt"/>
                  <a:ea typeface="+mn-ea"/>
                  <a:cs typeface="+mn-cs"/>
                </a:rPr>
                <a:t> </a:t>
              </a:r>
              <a:r>
                <a:rPr lang="en-US" sz="1600" dirty="0">
                  <a:latin typeface="Symbol" pitchFamily="18" charset="2"/>
                  <a:ea typeface="+mn-ea"/>
                  <a:cs typeface="+mn-cs"/>
                </a:rPr>
                <a:t>g</a:t>
              </a:r>
              <a:r>
                <a:rPr lang="en-US" sz="1600" dirty="0">
                  <a:latin typeface="+mj-lt"/>
                  <a:ea typeface="+mn-ea"/>
                  <a:cs typeface="+mn-cs"/>
                </a:rPr>
                <a:t> detectors</a:t>
              </a:r>
            </a:p>
          </p:txBody>
        </p:sp>
      </p:grpSp>
      <p:pic>
        <p:nvPicPr>
          <p:cNvPr id="47" name="Picture 31" descr="\\cern.ch\dfs\Users\k\kowalska\Desktop\CCiso2_06_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43"/>
          <a:stretch>
            <a:fillRect/>
          </a:stretch>
        </p:blipFill>
        <p:spPr bwMode="auto">
          <a:xfrm>
            <a:off x="7092280" y="3353432"/>
            <a:ext cx="2016224" cy="151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116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ítulo 1"/>
          <p:cNvSpPr>
            <a:spLocks noGrp="1"/>
          </p:cNvSpPr>
          <p:nvPr>
            <p:ph type="title"/>
          </p:nvPr>
        </p:nvSpPr>
        <p:spPr>
          <a:xfrm>
            <a:off x="250825" y="0"/>
            <a:ext cx="9217025" cy="981075"/>
          </a:xfrm>
        </p:spPr>
        <p:txBody>
          <a:bodyPr/>
          <a:lstStyle/>
          <a:p>
            <a:pPr eaLnBrk="1" hangingPunct="1"/>
            <a:r>
              <a:rPr lang="es-ES" sz="3200">
                <a:latin typeface="Calibri" charset="0"/>
              </a:rPr>
              <a:t>Production of Radiactive Beams @ ISOL Facilities</a:t>
            </a:r>
          </a:p>
        </p:txBody>
      </p:sp>
      <p:sp>
        <p:nvSpPr>
          <p:cNvPr id="16386" name="Marcador de número de diapositiva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78263" y="64277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38B678C-09BB-F749-BD40-1424DB00BD5E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4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2" name="Imagen 1" descr="2014-03-12_production yield [1_primary_cm3]_v2_sta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03" y="1338717"/>
            <a:ext cx="8748464" cy="5551910"/>
          </a:xfrm>
          <a:prstGeom prst="rect">
            <a:avLst/>
          </a:prstGeom>
        </p:spPr>
      </p:pic>
      <p:sp>
        <p:nvSpPr>
          <p:cNvPr id="5" name="TextBox 8"/>
          <p:cNvSpPr txBox="1"/>
          <p:nvPr/>
        </p:nvSpPr>
        <p:spPr>
          <a:xfrm>
            <a:off x="5508104" y="3773939"/>
            <a:ext cx="2898204" cy="2031325"/>
          </a:xfrm>
          <a:prstGeom prst="rect">
            <a:avLst/>
          </a:prstGeom>
          <a:solidFill>
            <a:srgbClr val="FFF7CE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latin typeface="+mj-lt"/>
                <a:ea typeface="+mn-ea"/>
                <a:cs typeface="+mn-cs"/>
              </a:rPr>
              <a:t>Observables</a:t>
            </a:r>
            <a:r>
              <a:rPr lang="en-US" b="1" dirty="0">
                <a:latin typeface="+mj-lt"/>
                <a:ea typeface="+mn-ea"/>
                <a:cs typeface="+mn-cs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Ground-state properties: mass, radius, J, μ, Q moments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Half-lives and decay modes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Transition </a:t>
            </a:r>
            <a:r>
              <a:rPr lang="en-US" dirty="0" smtClean="0">
                <a:latin typeface="+mj-lt"/>
                <a:ea typeface="+mn-ea"/>
                <a:cs typeface="+mn-cs"/>
              </a:rPr>
              <a:t>probabilities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Cross sections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95463" y="1052736"/>
            <a:ext cx="3816497" cy="17999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539552" y="1052736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b="1" dirty="0" err="1" smtClean="0">
                <a:solidFill>
                  <a:srgbClr val="000090"/>
                </a:solidFill>
              </a:rPr>
              <a:t>Primary</a:t>
            </a:r>
            <a:r>
              <a:rPr lang="es-ES" b="1" dirty="0" smtClean="0">
                <a:solidFill>
                  <a:srgbClr val="000090"/>
                </a:solidFill>
              </a:rPr>
              <a:t> Nuclear  </a:t>
            </a:r>
            <a:r>
              <a:rPr lang="es-ES" b="1" dirty="0" err="1" smtClean="0">
                <a:solidFill>
                  <a:srgbClr val="000090"/>
                </a:solidFill>
              </a:rPr>
              <a:t>Reaction</a:t>
            </a:r>
            <a:endParaRPr lang="es-ES" b="1" dirty="0" smtClean="0">
              <a:solidFill>
                <a:srgbClr val="00009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s-ES" dirty="0" err="1" smtClean="0"/>
              <a:t>Fragmentation</a:t>
            </a:r>
            <a:r>
              <a:rPr lang="es-ES" dirty="0" smtClean="0"/>
              <a:t>: </a:t>
            </a:r>
          </a:p>
          <a:p>
            <a:pPr marL="742950" lvl="1" indent="-285750">
              <a:buFont typeface="Arial"/>
              <a:buChar char="•"/>
            </a:pPr>
            <a:r>
              <a:rPr lang="es-ES" dirty="0" err="1" smtClean="0"/>
              <a:t>Fission</a:t>
            </a:r>
            <a:endParaRPr lang="es-ES" dirty="0" smtClean="0"/>
          </a:p>
          <a:p>
            <a:pPr marL="742950" lvl="1" indent="-285750">
              <a:buFont typeface="Arial"/>
              <a:buChar char="•"/>
            </a:pPr>
            <a:r>
              <a:rPr lang="es-ES" dirty="0" err="1" smtClean="0"/>
              <a:t>Spallation</a:t>
            </a:r>
            <a:endParaRPr lang="es-ES" dirty="0"/>
          </a:p>
          <a:p>
            <a:pPr marL="742950" lvl="1" indent="-285750">
              <a:buFont typeface="Arial"/>
              <a:buChar char="•"/>
            </a:pPr>
            <a:endParaRPr lang="es-ES" dirty="0" smtClean="0"/>
          </a:p>
          <a:p>
            <a:pPr marL="742950" lvl="1" indent="-285750">
              <a:buFont typeface="Arial"/>
              <a:buChar char="•"/>
            </a:pPr>
            <a:r>
              <a:rPr lang="es-ES" dirty="0" err="1" smtClean="0"/>
              <a:t>Fluka</a:t>
            </a:r>
            <a:r>
              <a:rPr lang="es-ES" dirty="0" smtClean="0"/>
              <a:t> </a:t>
            </a:r>
            <a:r>
              <a:rPr lang="es-ES" dirty="0" err="1" smtClean="0"/>
              <a:t>Calculation</a:t>
            </a:r>
            <a:endParaRPr lang="es-ES" dirty="0" smtClean="0"/>
          </a:p>
          <a:p>
            <a:pPr lvl="1"/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6084168" y="980728"/>
            <a:ext cx="2411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800000"/>
                </a:solidFill>
              </a:rPr>
              <a:t>P </a:t>
            </a:r>
            <a:r>
              <a:rPr lang="es-ES" sz="2000" b="1" dirty="0" err="1" smtClean="0">
                <a:solidFill>
                  <a:srgbClr val="800000"/>
                </a:solidFill>
              </a:rPr>
              <a:t>beam</a:t>
            </a:r>
            <a:r>
              <a:rPr lang="es-ES" sz="2000" b="1" dirty="0" smtClean="0">
                <a:solidFill>
                  <a:srgbClr val="800000"/>
                </a:solidFill>
              </a:rPr>
              <a:t> </a:t>
            </a:r>
            <a:r>
              <a:rPr lang="es-ES" sz="2000" b="1" dirty="0" err="1" smtClean="0">
                <a:solidFill>
                  <a:srgbClr val="800000"/>
                </a:solidFill>
              </a:rPr>
              <a:t>on</a:t>
            </a:r>
            <a:r>
              <a:rPr lang="es-ES" sz="2000" b="1" dirty="0" smtClean="0">
                <a:solidFill>
                  <a:srgbClr val="800000"/>
                </a:solidFill>
              </a:rPr>
              <a:t> UC-Target</a:t>
            </a:r>
            <a:endParaRPr lang="es-ES" sz="2000" b="1" dirty="0">
              <a:solidFill>
                <a:srgbClr val="80000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788024" y="213285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800000"/>
                </a:solidFill>
              </a:rPr>
              <a:t>Spallation</a:t>
            </a:r>
            <a:endParaRPr lang="es-ES" sz="2000" b="1" dirty="0">
              <a:solidFill>
                <a:srgbClr val="800000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851920" y="4941168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800000"/>
                </a:solidFill>
              </a:rPr>
              <a:t>fission</a:t>
            </a:r>
            <a:endParaRPr lang="es-ES" sz="2000" b="1" dirty="0">
              <a:solidFill>
                <a:srgbClr val="80000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619672" y="630932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800000"/>
                </a:solidFill>
              </a:rPr>
              <a:t>fragmentation</a:t>
            </a:r>
            <a:endParaRPr lang="es-ES" sz="20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204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1042988" y="0"/>
            <a:ext cx="7643812" cy="981075"/>
          </a:xfrm>
        </p:spPr>
        <p:txBody>
          <a:bodyPr/>
          <a:lstStyle/>
          <a:p>
            <a:r>
              <a:rPr lang="en-US">
                <a:latin typeface="Calibri" charset="0"/>
              </a:rPr>
              <a:t>REX-ISOLDE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217988" y="643096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E5F6163-C5B1-D040-862C-9A6B82C46780}" type="slidenum">
              <a:rPr lang="en-US" sz="1200">
                <a:solidFill>
                  <a:srgbClr val="898989"/>
                </a:solidFill>
                <a:latin typeface="Calibri" charset="0"/>
                <a:cs typeface="Arial" charset="0"/>
              </a:rPr>
              <a:pPr eaLnBrk="1" hangingPunct="1"/>
              <a:t>5</a:t>
            </a:fld>
            <a:endParaRPr lang="en-US" sz="1200">
              <a:solidFill>
                <a:srgbClr val="898989"/>
              </a:solidFill>
              <a:latin typeface="Calibri" charset="0"/>
              <a:cs typeface="Arial" charset="0"/>
            </a:endParaRP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765175"/>
            <a:ext cx="838835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25" y="5489575"/>
            <a:ext cx="29908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950" y="5156200"/>
            <a:ext cx="39147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606925" y="917575"/>
            <a:ext cx="1981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 Box 106"/>
          <p:cNvSpPr txBox="1">
            <a:spLocks noChangeArrowheads="1"/>
          </p:cNvSpPr>
          <p:nvPr/>
        </p:nvSpPr>
        <p:spPr bwMode="auto">
          <a:xfrm>
            <a:off x="3708400" y="1268413"/>
            <a:ext cx="3117850" cy="376237"/>
          </a:xfrm>
          <a:prstGeom prst="rect">
            <a:avLst/>
          </a:prstGeom>
          <a:solidFill>
            <a:srgbClr val="CCCC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Comic Sans MS" pitchFamily="66" charset="0"/>
                <a:ea typeface="+mn-ea"/>
              </a:rPr>
              <a:t>Total efficiency : 1 -10 %</a:t>
            </a:r>
            <a:endParaRPr lang="en-GB" sz="1400" dirty="0">
              <a:latin typeface="Comic Sans MS" pitchFamily="66" charset="0"/>
              <a:ea typeface="+mn-ea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164388" y="1754188"/>
            <a:ext cx="1800225" cy="3079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 1</a:t>
            </a:r>
            <a:r>
              <a:rPr lang="es-ES" sz="1400" baseline="30000" dirty="0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+</a:t>
            </a:r>
            <a:r>
              <a:rPr lang="es-ES" sz="1400" dirty="0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 </a:t>
            </a:r>
            <a:r>
              <a:rPr lang="es-ES" sz="1400" dirty="0" err="1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to</a:t>
            </a:r>
            <a:r>
              <a:rPr lang="es-ES" sz="1400" dirty="0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 A/Q = 3 – 4.5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2051720" y="65253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Courtesy</a:t>
            </a:r>
            <a:r>
              <a:rPr lang="es-ES" dirty="0" smtClean="0"/>
              <a:t> of D. </a:t>
            </a:r>
            <a:r>
              <a:rPr lang="es-ES" dirty="0" err="1" smtClean="0"/>
              <a:t>Voulot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928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-8"/>
            <a:ext cx="7643192" cy="980736"/>
          </a:xfrm>
        </p:spPr>
        <p:txBody>
          <a:bodyPr/>
          <a:lstStyle/>
          <a:p>
            <a:r>
              <a:rPr lang="en-US" dirty="0" smtClean="0">
                <a:solidFill>
                  <a:srgbClr val="29348C"/>
                </a:solidFill>
              </a:rPr>
              <a:t>Physics program @ REX</a:t>
            </a:r>
            <a:endParaRPr lang="en-US" dirty="0">
              <a:solidFill>
                <a:srgbClr val="2934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644382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6" descr="nuclch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96" y="1130424"/>
            <a:ext cx="8153400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10"/>
          <p:cNvSpPr/>
          <p:nvPr/>
        </p:nvSpPr>
        <p:spPr>
          <a:xfrm>
            <a:off x="2178496" y="5702424"/>
            <a:ext cx="381000" cy="228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8" name="Oval 11"/>
          <p:cNvSpPr/>
          <p:nvPr/>
        </p:nvSpPr>
        <p:spPr>
          <a:xfrm>
            <a:off x="3092896" y="4940424"/>
            <a:ext cx="609600" cy="228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9" name="Oval 12"/>
          <p:cNvSpPr/>
          <p:nvPr/>
        </p:nvSpPr>
        <p:spPr>
          <a:xfrm>
            <a:off x="3854896" y="4026024"/>
            <a:ext cx="381000" cy="22860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10" name="Oval 13"/>
          <p:cNvSpPr/>
          <p:nvPr/>
        </p:nvSpPr>
        <p:spPr>
          <a:xfrm>
            <a:off x="4540696" y="3949824"/>
            <a:ext cx="609600" cy="457200"/>
          </a:xfrm>
          <a:prstGeom prst="ellipse">
            <a:avLst/>
          </a:prstGeom>
          <a:solidFill>
            <a:srgbClr val="FFCC99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cxnSp>
        <p:nvCxnSpPr>
          <p:cNvPr id="11" name="Straight Connector 26"/>
          <p:cNvCxnSpPr/>
          <p:nvPr/>
        </p:nvCxnSpPr>
        <p:spPr>
          <a:xfrm>
            <a:off x="1873696" y="4178424"/>
            <a:ext cx="51816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8"/>
          <p:cNvCxnSpPr/>
          <p:nvPr/>
        </p:nvCxnSpPr>
        <p:spPr>
          <a:xfrm>
            <a:off x="1873696" y="5035674"/>
            <a:ext cx="51816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53"/>
          <p:cNvGrpSpPr>
            <a:grpSpLocks/>
          </p:cNvGrpSpPr>
          <p:nvPr/>
        </p:nvGrpSpPr>
        <p:grpSpPr bwMode="auto">
          <a:xfrm>
            <a:off x="2405509" y="2578224"/>
            <a:ext cx="1249362" cy="3702050"/>
            <a:chOff x="1751806" y="1447800"/>
            <a:chExt cx="1248220" cy="4769128"/>
          </a:xfrm>
        </p:grpSpPr>
        <p:cxnSp>
          <p:nvCxnSpPr>
            <p:cNvPr id="14" name="Straight Connector 29"/>
            <p:cNvCxnSpPr/>
            <p:nvPr/>
          </p:nvCxnSpPr>
          <p:spPr>
            <a:xfrm rot="5400000">
              <a:off x="1187292" y="3336661"/>
              <a:ext cx="3623883" cy="158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31"/>
            <p:cNvCxnSpPr/>
            <p:nvPr/>
          </p:nvCxnSpPr>
          <p:spPr>
            <a:xfrm rot="5400000">
              <a:off x="739235" y="3297805"/>
              <a:ext cx="3701596" cy="158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32"/>
            <p:cNvCxnSpPr/>
            <p:nvPr/>
          </p:nvCxnSpPr>
          <p:spPr>
            <a:xfrm rot="5400000">
              <a:off x="-593109" y="3870428"/>
              <a:ext cx="4691415" cy="158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25"/>
          <p:cNvSpPr txBox="1">
            <a:spLocks noChangeArrowheads="1"/>
          </p:cNvSpPr>
          <p:nvPr/>
        </p:nvSpPr>
        <p:spPr bwMode="auto">
          <a:xfrm>
            <a:off x="1492696" y="4875337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28</a:t>
            </a:r>
          </a:p>
        </p:txBody>
      </p:sp>
      <p:sp>
        <p:nvSpPr>
          <p:cNvPr id="18" name="TextBox 30"/>
          <p:cNvSpPr txBox="1">
            <a:spLocks noChangeArrowheads="1"/>
          </p:cNvSpPr>
          <p:nvPr/>
        </p:nvSpPr>
        <p:spPr bwMode="auto">
          <a:xfrm>
            <a:off x="1492696" y="4026024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50</a:t>
            </a:r>
          </a:p>
        </p:txBody>
      </p:sp>
      <p:sp>
        <p:nvSpPr>
          <p:cNvPr id="19" name="TextBox 33"/>
          <p:cNvSpPr txBox="1">
            <a:spLocks noChangeArrowheads="1"/>
          </p:cNvSpPr>
          <p:nvPr/>
        </p:nvSpPr>
        <p:spPr bwMode="auto">
          <a:xfrm>
            <a:off x="2216596" y="2273424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20</a:t>
            </a:r>
          </a:p>
        </p:txBody>
      </p:sp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3057971" y="2273424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40</a:t>
            </a: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3481834" y="2294062"/>
            <a:ext cx="366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50</a:t>
            </a:r>
          </a:p>
        </p:txBody>
      </p:sp>
      <p:sp>
        <p:nvSpPr>
          <p:cNvPr id="22" name="TextBox 40"/>
          <p:cNvSpPr txBox="1">
            <a:spLocks noChangeArrowheads="1"/>
          </p:cNvSpPr>
          <p:nvPr/>
        </p:nvSpPr>
        <p:spPr bwMode="auto">
          <a:xfrm>
            <a:off x="4731196" y="2216274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82</a:t>
            </a:r>
          </a:p>
        </p:txBody>
      </p:sp>
      <p:cxnSp>
        <p:nvCxnSpPr>
          <p:cNvPr id="23" name="Straight Connector 42"/>
          <p:cNvCxnSpPr/>
          <p:nvPr/>
        </p:nvCxnSpPr>
        <p:spPr>
          <a:xfrm rot="16200000" flipV="1">
            <a:off x="3549303" y="3796630"/>
            <a:ext cx="2736850" cy="476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41"/>
          <p:cNvSpPr/>
          <p:nvPr/>
        </p:nvSpPr>
        <p:spPr>
          <a:xfrm>
            <a:off x="5859909" y="2806824"/>
            <a:ext cx="381000" cy="228600"/>
          </a:xfrm>
          <a:prstGeom prst="ellipse">
            <a:avLst/>
          </a:prstGeom>
          <a:solidFill>
            <a:srgbClr val="FFFFCC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 dirty="0"/>
          </a:p>
        </p:txBody>
      </p:sp>
      <p:sp>
        <p:nvSpPr>
          <p:cNvPr id="25" name="TextBox 43"/>
          <p:cNvSpPr txBox="1">
            <a:spLocks noChangeArrowheads="1"/>
          </p:cNvSpPr>
          <p:nvPr/>
        </p:nvSpPr>
        <p:spPr bwMode="auto">
          <a:xfrm>
            <a:off x="5012184" y="2149599"/>
            <a:ext cx="2149475" cy="56673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baseline="30000" dirty="0">
                <a:latin typeface="Calibri" charset="0"/>
              </a:rPr>
              <a:t>184,186,188</a:t>
            </a:r>
            <a:r>
              <a:rPr lang="en-US" dirty="0">
                <a:latin typeface="Calibri" charset="0"/>
              </a:rPr>
              <a:t>Hg</a:t>
            </a:r>
          </a:p>
          <a:p>
            <a:pPr eaLnBrk="1" hangingPunct="1">
              <a:spcBef>
                <a:spcPct val="20000"/>
              </a:spcBef>
            </a:pPr>
            <a:r>
              <a:rPr lang="en-US" dirty="0">
                <a:latin typeface="Calibri" charset="0"/>
              </a:rPr>
              <a:t>Probing shape coexistence</a:t>
            </a:r>
          </a:p>
        </p:txBody>
      </p:sp>
      <p:cxnSp>
        <p:nvCxnSpPr>
          <p:cNvPr id="26" name="Straight Connector 46"/>
          <p:cNvCxnSpPr/>
          <p:nvPr/>
        </p:nvCxnSpPr>
        <p:spPr>
          <a:xfrm>
            <a:off x="1797496" y="2806824"/>
            <a:ext cx="66294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55"/>
          <p:cNvSpPr txBox="1">
            <a:spLocks noChangeArrowheads="1"/>
          </p:cNvSpPr>
          <p:nvPr/>
        </p:nvSpPr>
        <p:spPr bwMode="auto">
          <a:xfrm>
            <a:off x="1416496" y="2654424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82</a:t>
            </a:r>
          </a:p>
        </p:txBody>
      </p:sp>
      <p:sp>
        <p:nvSpPr>
          <p:cNvPr id="28" name="Oval 57"/>
          <p:cNvSpPr/>
          <p:nvPr/>
        </p:nvSpPr>
        <p:spPr>
          <a:xfrm>
            <a:off x="3016696" y="4711824"/>
            <a:ext cx="152400" cy="152400"/>
          </a:xfrm>
          <a:prstGeom prst="ellipse">
            <a:avLst/>
          </a:prstGeom>
          <a:solidFill>
            <a:srgbClr val="FFCC99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29" name="Oval 58"/>
          <p:cNvSpPr/>
          <p:nvPr/>
        </p:nvSpPr>
        <p:spPr>
          <a:xfrm>
            <a:off x="3854896" y="4559424"/>
            <a:ext cx="152400" cy="1524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30" name="TextBox 59"/>
          <p:cNvSpPr txBox="1">
            <a:spLocks noChangeArrowheads="1"/>
          </p:cNvSpPr>
          <p:nvPr/>
        </p:nvSpPr>
        <p:spPr bwMode="auto">
          <a:xfrm>
            <a:off x="1440309" y="4408612"/>
            <a:ext cx="3125787" cy="307975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baseline="30000">
                <a:latin typeface="Calibri" charset="0"/>
              </a:rPr>
              <a:t>70</a:t>
            </a:r>
            <a:r>
              <a:rPr lang="en-US">
                <a:latin typeface="Calibri" charset="0"/>
              </a:rPr>
              <a:t>Se, shape coexistence, </a:t>
            </a:r>
            <a:r>
              <a:rPr lang="en-US" b="0">
                <a:latin typeface="Calibri" charset="0"/>
              </a:rPr>
              <a:t>Hurst PRL 2007</a:t>
            </a:r>
          </a:p>
        </p:txBody>
      </p:sp>
      <p:sp>
        <p:nvSpPr>
          <p:cNvPr id="31" name="TextBox 60"/>
          <p:cNvSpPr txBox="1">
            <a:spLocks noChangeArrowheads="1"/>
          </p:cNvSpPr>
          <p:nvPr/>
        </p:nvSpPr>
        <p:spPr bwMode="auto">
          <a:xfrm>
            <a:off x="3347864" y="4653136"/>
            <a:ext cx="1959076" cy="30777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baseline="30000" dirty="0">
                <a:latin typeface="Calibri" charset="0"/>
              </a:rPr>
              <a:t>96</a:t>
            </a:r>
            <a:r>
              <a:rPr lang="en-US" dirty="0">
                <a:latin typeface="Calibri" charset="0"/>
              </a:rPr>
              <a:t>Sr, </a:t>
            </a:r>
            <a:r>
              <a:rPr lang="en-US" baseline="30000" dirty="0">
                <a:latin typeface="Calibri" charset="0"/>
              </a:rPr>
              <a:t>88</a:t>
            </a:r>
            <a:r>
              <a:rPr lang="en-US" dirty="0">
                <a:latin typeface="Calibri" charset="0"/>
              </a:rPr>
              <a:t>Kr, </a:t>
            </a:r>
            <a:r>
              <a:rPr lang="en-US" baseline="30000" dirty="0" smtClean="0">
                <a:latin typeface="Calibri" charset="0"/>
              </a:rPr>
              <a:t>92</a:t>
            </a:r>
            <a:r>
              <a:rPr lang="en-US" dirty="0" smtClean="0">
                <a:latin typeface="Calibri" charset="0"/>
              </a:rPr>
              <a:t>Kr, PRL 2012</a:t>
            </a:r>
            <a:endParaRPr lang="en-US" dirty="0">
              <a:latin typeface="Calibri" charset="0"/>
            </a:endParaRPr>
          </a:p>
        </p:txBody>
      </p:sp>
      <p:sp>
        <p:nvSpPr>
          <p:cNvPr id="32" name="TextBox 44"/>
          <p:cNvSpPr txBox="1">
            <a:spLocks noChangeArrowheads="1"/>
          </p:cNvSpPr>
          <p:nvPr/>
        </p:nvSpPr>
        <p:spPr bwMode="auto">
          <a:xfrm>
            <a:off x="2178496" y="6235824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20</a:t>
            </a:r>
          </a:p>
        </p:txBody>
      </p:sp>
      <p:sp>
        <p:nvSpPr>
          <p:cNvPr id="33" name="TextBox 23"/>
          <p:cNvSpPr txBox="1">
            <a:spLocks noChangeArrowheads="1"/>
          </p:cNvSpPr>
          <p:nvPr/>
        </p:nvSpPr>
        <p:spPr bwMode="auto">
          <a:xfrm>
            <a:off x="5245546" y="4092699"/>
            <a:ext cx="3195638" cy="825500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baseline="30000">
                <a:latin typeface="Calibri" charset="0"/>
              </a:rPr>
              <a:t>122,124,126</a:t>
            </a:r>
            <a:r>
              <a:rPr lang="en-US">
                <a:latin typeface="Calibri" charset="0"/>
              </a:rPr>
              <a:t>Cd</a:t>
            </a:r>
          </a:p>
          <a:p>
            <a:pPr eaLnBrk="1" hangingPunct="1">
              <a:spcBef>
                <a:spcPct val="20000"/>
              </a:spcBef>
            </a:pPr>
            <a:r>
              <a:rPr lang="en-US" baseline="30000">
                <a:latin typeface="Calibri" charset="0"/>
              </a:rPr>
              <a:t>138,140,142,144</a:t>
            </a:r>
            <a:r>
              <a:rPr lang="en-US">
                <a:latin typeface="Calibri" charset="0"/>
              </a:rPr>
              <a:t>Xe</a:t>
            </a:r>
          </a:p>
          <a:p>
            <a:pPr eaLnBrk="1" hangingPunct="1">
              <a:spcBef>
                <a:spcPct val="20000"/>
              </a:spcBef>
            </a:pPr>
            <a:r>
              <a:rPr lang="en-US" baseline="30000">
                <a:latin typeface="Calibri" charset="0"/>
              </a:rPr>
              <a:t>140,148,150</a:t>
            </a:r>
            <a:r>
              <a:rPr lang="en-US">
                <a:latin typeface="Calibri" charset="0"/>
              </a:rPr>
              <a:t>Ba</a:t>
            </a:r>
          </a:p>
        </p:txBody>
      </p:sp>
      <p:sp>
        <p:nvSpPr>
          <p:cNvPr id="34" name="TextBox 22"/>
          <p:cNvSpPr txBox="1">
            <a:spLocks noChangeArrowheads="1"/>
          </p:cNvSpPr>
          <p:nvPr/>
        </p:nvSpPr>
        <p:spPr bwMode="auto">
          <a:xfrm>
            <a:off x="1368871" y="3506912"/>
            <a:ext cx="2500313" cy="5667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baseline="30000" smtClean="0">
                <a:latin typeface="Calibri" charset="0"/>
                <a:cs typeface="+mn-cs"/>
              </a:rPr>
              <a:t>110</a:t>
            </a:r>
            <a:r>
              <a:rPr lang="en-US" smtClean="0">
                <a:latin typeface="Calibri" charset="0"/>
                <a:cs typeface="+mn-cs"/>
              </a:rPr>
              <a:t>Sn; </a:t>
            </a:r>
            <a:r>
              <a:rPr lang="en-US" b="0" smtClean="0">
                <a:latin typeface="Calibri" charset="0"/>
                <a:cs typeface="+mn-cs"/>
              </a:rPr>
              <a:t>Cederkäll, PRL 2007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baseline="30000" smtClean="0">
                <a:latin typeface="Calibri" charset="0"/>
                <a:cs typeface="+mn-cs"/>
              </a:rPr>
              <a:t>106,108</a:t>
            </a:r>
            <a:r>
              <a:rPr lang="en-US" smtClean="0">
                <a:latin typeface="Calibri" charset="0"/>
                <a:cs typeface="+mn-cs"/>
              </a:rPr>
              <a:t>Sn, </a:t>
            </a:r>
            <a:r>
              <a:rPr lang="en-US" b="0" smtClean="0">
                <a:latin typeface="Calibri" charset="0"/>
                <a:cs typeface="+mn-cs"/>
              </a:rPr>
              <a:t>Cederkäll, PRL 2008</a:t>
            </a:r>
          </a:p>
        </p:txBody>
      </p:sp>
      <p:sp>
        <p:nvSpPr>
          <p:cNvPr id="35" name="34 Cerrar llave"/>
          <p:cNvSpPr>
            <a:spLocks/>
          </p:cNvSpPr>
          <p:nvPr/>
        </p:nvSpPr>
        <p:spPr bwMode="auto">
          <a:xfrm>
            <a:off x="6369496" y="4145087"/>
            <a:ext cx="142875" cy="642937"/>
          </a:xfrm>
          <a:prstGeom prst="rightBrace">
            <a:avLst>
              <a:gd name="adj1" fmla="val 8333"/>
              <a:gd name="adj2" fmla="val 50000"/>
            </a:avLst>
          </a:prstGeom>
          <a:noFill/>
          <a:ln w="254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–"/>
            </a:pPr>
            <a:endParaRPr lang="es-ES"/>
          </a:p>
        </p:txBody>
      </p:sp>
      <p:sp>
        <p:nvSpPr>
          <p:cNvPr id="36" name="35 CuadroTexto"/>
          <p:cNvSpPr txBox="1">
            <a:spLocks noChangeArrowheads="1"/>
          </p:cNvSpPr>
          <p:nvPr/>
        </p:nvSpPr>
        <p:spPr bwMode="auto">
          <a:xfrm>
            <a:off x="6440934" y="4216524"/>
            <a:ext cx="2000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latin typeface="Calibri" charset="0"/>
              </a:rPr>
              <a:t>Evolution of collectivity around </a:t>
            </a:r>
            <a:r>
              <a:rPr lang="es-ES" baseline="30000">
                <a:latin typeface="Calibri" charset="0"/>
              </a:rPr>
              <a:t>132</a:t>
            </a:r>
            <a:r>
              <a:rPr lang="es-ES">
                <a:latin typeface="Calibri" charset="0"/>
              </a:rPr>
              <a:t> Sn</a:t>
            </a:r>
          </a:p>
        </p:txBody>
      </p:sp>
      <p:grpSp>
        <p:nvGrpSpPr>
          <p:cNvPr id="37" name="37 Grupo"/>
          <p:cNvGrpSpPr>
            <a:grpSpLocks/>
          </p:cNvGrpSpPr>
          <p:nvPr/>
        </p:nvGrpSpPr>
        <p:grpSpPr bwMode="auto">
          <a:xfrm>
            <a:off x="3626296" y="4941169"/>
            <a:ext cx="5314950" cy="950548"/>
            <a:chOff x="2971800" y="4857750"/>
            <a:chExt cx="5314976" cy="950084"/>
          </a:xfrm>
        </p:grpSpPr>
        <p:sp>
          <p:nvSpPr>
            <p:cNvPr id="38" name="TextBox 18"/>
            <p:cNvSpPr txBox="1">
              <a:spLocks noChangeArrowheads="1"/>
            </p:cNvSpPr>
            <p:nvPr/>
          </p:nvSpPr>
          <p:spPr bwMode="auto">
            <a:xfrm>
              <a:off x="2971800" y="5143361"/>
              <a:ext cx="3826708" cy="6644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en-US" baseline="30000" dirty="0">
                  <a:latin typeface="Calibri" pitchFamily="34" charset="0"/>
                  <a:ea typeface="+mn-ea"/>
                  <a:cs typeface="+mn-cs"/>
                </a:rPr>
                <a:t>67,69,71,73</a:t>
              </a:r>
              <a:r>
                <a:rPr lang="en-US" dirty="0">
                  <a:latin typeface="Calibri" pitchFamily="34" charset="0"/>
                  <a:ea typeface="+mn-ea"/>
                  <a:cs typeface="+mn-cs"/>
                </a:rPr>
                <a:t>Cu, </a:t>
              </a:r>
              <a:r>
                <a:rPr lang="en-US" sz="1600" b="0" dirty="0" err="1">
                  <a:latin typeface="Calibri" pitchFamily="34" charset="0"/>
                  <a:ea typeface="+mn-ea"/>
                  <a:cs typeface="+mn-cs"/>
                </a:rPr>
                <a:t>Stefanescu</a:t>
              </a:r>
              <a:r>
                <a:rPr lang="en-US" sz="1600" b="0" dirty="0">
                  <a:latin typeface="Calibri" pitchFamily="34" charset="0"/>
                  <a:ea typeface="+mn-ea"/>
                  <a:cs typeface="+mn-cs"/>
                </a:rPr>
                <a:t> et al., PRL 2008</a:t>
              </a:r>
            </a:p>
            <a:p>
              <a:pPr>
                <a:spcBef>
                  <a:spcPct val="20000"/>
                </a:spcBef>
                <a:defRPr/>
              </a:pPr>
              <a:r>
                <a:rPr lang="en-US" sz="1600" baseline="30000" dirty="0">
                  <a:latin typeface="Calibri" pitchFamily="34" charset="0"/>
                  <a:ea typeface="+mn-ea"/>
                  <a:cs typeface="+mn-cs"/>
                </a:rPr>
                <a:t>68,70</a:t>
              </a:r>
              <a:r>
                <a:rPr lang="en-US" sz="1600" dirty="0">
                  <a:latin typeface="Calibri" pitchFamily="34" charset="0"/>
                  <a:ea typeface="+mn-ea"/>
                  <a:cs typeface="+mn-cs"/>
                </a:rPr>
                <a:t>Cu, isomeric</a:t>
              </a:r>
              <a:r>
                <a:rPr lang="en-US" sz="1600" baseline="30000" dirty="0">
                  <a:latin typeface="Calibri" pitchFamily="34" charset="0"/>
                  <a:ea typeface="+mn-ea"/>
                  <a:cs typeface="+mn-cs"/>
                </a:rPr>
                <a:t> 68</a:t>
              </a:r>
              <a:r>
                <a:rPr lang="en-US" sz="1600" dirty="0">
                  <a:latin typeface="Calibri" pitchFamily="34" charset="0"/>
                  <a:ea typeface="+mn-ea"/>
                  <a:cs typeface="+mn-cs"/>
                </a:rPr>
                <a:t>Cu, </a:t>
              </a:r>
              <a:r>
                <a:rPr lang="en-US" sz="1600" b="0" dirty="0" err="1">
                  <a:latin typeface="Calibri" pitchFamily="34" charset="0"/>
                  <a:ea typeface="+mn-ea"/>
                  <a:cs typeface="+mn-cs"/>
                </a:rPr>
                <a:t>Stefanescu</a:t>
              </a:r>
              <a:r>
                <a:rPr lang="en-US" sz="1600" b="0" dirty="0">
                  <a:latin typeface="Calibri" pitchFamily="34" charset="0"/>
                  <a:ea typeface="+mn-ea"/>
                  <a:cs typeface="+mn-cs"/>
                </a:rPr>
                <a:t> , PRL 2007</a:t>
              </a: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39" name="TextBox 19"/>
            <p:cNvSpPr txBox="1">
              <a:spLocks noChangeArrowheads="1"/>
            </p:cNvSpPr>
            <p:nvPr/>
          </p:nvSpPr>
          <p:spPr bwMode="auto">
            <a:xfrm>
              <a:off x="2971800" y="4875203"/>
              <a:ext cx="5243539" cy="3078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en-US" baseline="30000" dirty="0">
                  <a:latin typeface="Calibri" pitchFamily="34" charset="0"/>
                  <a:ea typeface="+mn-ea"/>
                  <a:cs typeface="+mn-cs"/>
                </a:rPr>
                <a:t>74,76,78,80</a:t>
              </a:r>
              <a:r>
                <a:rPr lang="en-US" dirty="0">
                  <a:latin typeface="Calibri" pitchFamily="34" charset="0"/>
                  <a:ea typeface="+mn-ea"/>
                  <a:cs typeface="+mn-cs"/>
                </a:rPr>
                <a:t>Zn </a:t>
              </a:r>
            </a:p>
          </p:txBody>
        </p:sp>
        <p:sp>
          <p:nvSpPr>
            <p:cNvPr id="40" name="36 CuadroTexto"/>
            <p:cNvSpPr txBox="1">
              <a:spLocks noChangeArrowheads="1"/>
            </p:cNvSpPr>
            <p:nvPr/>
          </p:nvSpPr>
          <p:spPr bwMode="auto">
            <a:xfrm>
              <a:off x="4000500" y="4857750"/>
              <a:ext cx="42862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dirty="0" err="1">
                  <a:latin typeface="Calibri" charset="0"/>
                </a:rPr>
                <a:t>Probing</a:t>
              </a:r>
              <a:r>
                <a:rPr lang="es-ES" dirty="0">
                  <a:latin typeface="Calibri" charset="0"/>
                </a:rPr>
                <a:t> </a:t>
              </a:r>
              <a:r>
                <a:rPr lang="es-ES" dirty="0" err="1">
                  <a:latin typeface="Calibri" charset="0"/>
                </a:rPr>
                <a:t>large</a:t>
              </a:r>
              <a:r>
                <a:rPr lang="es-ES" dirty="0">
                  <a:latin typeface="Calibri" charset="0"/>
                </a:rPr>
                <a:t> </a:t>
              </a:r>
              <a:r>
                <a:rPr lang="es-ES" dirty="0" err="1">
                  <a:latin typeface="Calibri" charset="0"/>
                </a:rPr>
                <a:t>scale</a:t>
              </a:r>
              <a:r>
                <a:rPr lang="es-ES" dirty="0">
                  <a:latin typeface="Calibri" charset="0"/>
                </a:rPr>
                <a:t> </a:t>
              </a:r>
              <a:r>
                <a:rPr lang="es-ES" dirty="0" err="1">
                  <a:latin typeface="Calibri" charset="0"/>
                </a:rPr>
                <a:t>shell</a:t>
              </a:r>
              <a:r>
                <a:rPr lang="es-ES" dirty="0">
                  <a:latin typeface="Calibri" charset="0"/>
                </a:rPr>
                <a:t> </a:t>
              </a:r>
              <a:r>
                <a:rPr lang="es-ES" dirty="0" err="1">
                  <a:latin typeface="Calibri" charset="0"/>
                </a:rPr>
                <a:t>model</a:t>
              </a:r>
              <a:r>
                <a:rPr lang="es-ES" dirty="0">
                  <a:latin typeface="Calibri" charset="0"/>
                </a:rPr>
                <a:t>, </a:t>
              </a:r>
              <a:r>
                <a:rPr lang="es-ES" b="0" dirty="0">
                  <a:latin typeface="Calibri" charset="0"/>
                </a:rPr>
                <a:t>Van der </a:t>
              </a:r>
              <a:r>
                <a:rPr lang="es-ES" b="0" dirty="0" err="1">
                  <a:latin typeface="Calibri" charset="0"/>
                </a:rPr>
                <a:t>Walle</a:t>
              </a:r>
              <a:r>
                <a:rPr lang="es-ES" b="0" dirty="0">
                  <a:latin typeface="Calibri" charset="0"/>
                </a:rPr>
                <a:t>, PRL2007</a:t>
              </a:r>
            </a:p>
          </p:txBody>
        </p:sp>
      </p:grpSp>
      <p:sp>
        <p:nvSpPr>
          <p:cNvPr id="41" name="TextBox 17"/>
          <p:cNvSpPr txBox="1">
            <a:spLocks noChangeArrowheads="1"/>
          </p:cNvSpPr>
          <p:nvPr/>
        </p:nvSpPr>
        <p:spPr bwMode="auto">
          <a:xfrm>
            <a:off x="2516634" y="5864349"/>
            <a:ext cx="378821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aseline="30000" dirty="0">
                <a:solidFill>
                  <a:srgbClr val="0033CC"/>
                </a:solidFill>
                <a:latin typeface="Calibri" pitchFamily="34" charset="0"/>
                <a:ea typeface="+mn-ea"/>
                <a:cs typeface="+mn-cs"/>
              </a:rPr>
              <a:t>30,31,32</a:t>
            </a:r>
            <a:r>
              <a:rPr lang="en-US" dirty="0">
                <a:solidFill>
                  <a:srgbClr val="0033CC"/>
                </a:solidFill>
                <a:latin typeface="Calibri" pitchFamily="34" charset="0"/>
                <a:ea typeface="+mn-ea"/>
                <a:cs typeface="+mn-cs"/>
              </a:rPr>
              <a:t>Mg, </a:t>
            </a:r>
            <a:r>
              <a:rPr lang="en-US" sz="1600" dirty="0" err="1">
                <a:solidFill>
                  <a:srgbClr val="0033CC"/>
                </a:solidFill>
                <a:latin typeface="Calibri" pitchFamily="34" charset="0"/>
                <a:ea typeface="+mn-ea"/>
                <a:cs typeface="+mn-cs"/>
              </a:rPr>
              <a:t>Niedermaier</a:t>
            </a:r>
            <a:r>
              <a:rPr lang="en-US" sz="1600" dirty="0">
                <a:solidFill>
                  <a:srgbClr val="0033CC"/>
                </a:solidFill>
                <a:latin typeface="Calibri" pitchFamily="34" charset="0"/>
                <a:ea typeface="+mn-ea"/>
                <a:cs typeface="+mn-cs"/>
              </a:rPr>
              <a:t> PRL2005, H. </a:t>
            </a:r>
            <a:r>
              <a:rPr lang="en-US" sz="1600" dirty="0" err="1" smtClean="0">
                <a:solidFill>
                  <a:srgbClr val="0033CC"/>
                </a:solidFill>
                <a:latin typeface="Calibri" pitchFamily="34" charset="0"/>
                <a:ea typeface="+mn-ea"/>
                <a:cs typeface="+mn-cs"/>
              </a:rPr>
              <a:t>Scheit</a:t>
            </a:r>
            <a:endParaRPr lang="en-US" sz="1600" dirty="0">
              <a:solidFill>
                <a:srgbClr val="0033CC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4" name="Oval 10"/>
          <p:cNvSpPr/>
          <p:nvPr/>
        </p:nvSpPr>
        <p:spPr>
          <a:xfrm>
            <a:off x="1726059" y="6059612"/>
            <a:ext cx="381000" cy="2286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46" name="Oval 41"/>
          <p:cNvSpPr/>
          <p:nvPr/>
        </p:nvSpPr>
        <p:spPr>
          <a:xfrm>
            <a:off x="6732240" y="2708920"/>
            <a:ext cx="381000" cy="228600"/>
          </a:xfrm>
          <a:prstGeom prst="ellipse">
            <a:avLst/>
          </a:prstGeom>
          <a:solidFill>
            <a:srgbClr val="FFFFCC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 dirty="0"/>
          </a:p>
        </p:txBody>
      </p:sp>
      <p:pic>
        <p:nvPicPr>
          <p:cNvPr id="48" name="Imagen 2" descr="PearShapeCov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018" y="61360"/>
            <a:ext cx="1937279" cy="25320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9" name="TextBox 43"/>
          <p:cNvSpPr txBox="1">
            <a:spLocks noChangeArrowheads="1"/>
          </p:cNvSpPr>
          <p:nvPr/>
        </p:nvSpPr>
        <p:spPr bwMode="auto">
          <a:xfrm>
            <a:off x="7093594" y="2305976"/>
            <a:ext cx="2086918" cy="9294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222,224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220,222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</a:t>
            </a:r>
            <a:endParaRPr 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sz="1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Probing </a:t>
            </a:r>
            <a:r>
              <a:rPr lang="en-US" sz="1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Pear Shape</a:t>
            </a:r>
          </a:p>
          <a:p>
            <a:pPr eaLnBrk="1" hangingPunct="1">
              <a:spcBef>
                <a:spcPct val="2000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Gaffney Nature 2013</a:t>
            </a:r>
            <a:endParaRPr 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38 CuadroTexto"/>
          <p:cNvSpPr txBox="1">
            <a:spLocks noChangeArrowheads="1"/>
          </p:cNvSpPr>
          <p:nvPr/>
        </p:nvSpPr>
        <p:spPr bwMode="auto">
          <a:xfrm>
            <a:off x="960927" y="1484784"/>
            <a:ext cx="829159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20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Coulomb </a:t>
            </a:r>
            <a:r>
              <a:rPr lang="es-ES" sz="20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excitation</a:t>
            </a:r>
            <a:r>
              <a:rPr lang="es-ES" sz="20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s-ES" sz="20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with</a:t>
            </a:r>
            <a:r>
              <a:rPr lang="es-ES" sz="20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s-ES" sz="20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Miniball</a:t>
            </a:r>
            <a:r>
              <a:rPr lang="es-ES" sz="20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: </a:t>
            </a:r>
            <a:endParaRPr lang="es-ES" sz="20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s-ES" sz="20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collectivity</a:t>
            </a:r>
            <a:r>
              <a:rPr lang="es-ES" sz="20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versus individual </a:t>
            </a:r>
            <a:r>
              <a:rPr lang="es-ES" sz="20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nucleon</a:t>
            </a:r>
            <a:r>
              <a:rPr lang="es-ES" sz="20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s-ES" sz="20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behaviour</a:t>
            </a:r>
            <a:endParaRPr lang="es-ES" sz="20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51" name="38 CuadroTexto"/>
          <p:cNvSpPr txBox="1">
            <a:spLocks noChangeArrowheads="1"/>
          </p:cNvSpPr>
          <p:nvPr/>
        </p:nvSpPr>
        <p:spPr bwMode="auto">
          <a:xfrm>
            <a:off x="971600" y="980728"/>
            <a:ext cx="66967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800" dirty="0" smtClean="0">
                <a:latin typeface="Calibri" charset="0"/>
              </a:rPr>
              <a:t>REX-</a:t>
            </a:r>
            <a:r>
              <a:rPr lang="es-ES" sz="1800" dirty="0">
                <a:latin typeface="Calibri" charset="0"/>
              </a:rPr>
              <a:t>ISOLDE </a:t>
            </a:r>
            <a:r>
              <a:rPr lang="es-ES" sz="1800" dirty="0" err="1">
                <a:latin typeface="Calibri" charset="0"/>
              </a:rPr>
              <a:t>started</a:t>
            </a:r>
            <a:r>
              <a:rPr lang="es-ES" sz="1800" dirty="0">
                <a:latin typeface="Calibri" charset="0"/>
              </a:rPr>
              <a:t> in 2001</a:t>
            </a:r>
          </a:p>
          <a:p>
            <a:pPr eaLnBrk="1" hangingPunct="1"/>
            <a:r>
              <a:rPr lang="es-ES" sz="1800" dirty="0" smtClean="0">
                <a:latin typeface="Calibri" charset="0"/>
              </a:rPr>
              <a:t>108 </a:t>
            </a:r>
            <a:r>
              <a:rPr lang="es-ES" sz="1800" dirty="0" err="1" smtClean="0">
                <a:latin typeface="Calibri" charset="0"/>
              </a:rPr>
              <a:t>different</a:t>
            </a:r>
            <a:r>
              <a:rPr lang="es-ES" sz="1800" dirty="0" smtClean="0">
                <a:latin typeface="Calibri" charset="0"/>
              </a:rPr>
              <a:t> </a:t>
            </a:r>
            <a:r>
              <a:rPr lang="es-ES" sz="1800" dirty="0" err="1">
                <a:latin typeface="Calibri" charset="0"/>
              </a:rPr>
              <a:t>beams</a:t>
            </a:r>
            <a:r>
              <a:rPr lang="es-ES" sz="1800" dirty="0">
                <a:latin typeface="Calibri" charset="0"/>
              </a:rPr>
              <a:t> </a:t>
            </a:r>
            <a:r>
              <a:rPr lang="es-ES" sz="1800" dirty="0" err="1">
                <a:latin typeface="Calibri" charset="0"/>
              </a:rPr>
              <a:t>already</a:t>
            </a:r>
            <a:r>
              <a:rPr lang="es-ES" sz="1800" dirty="0">
                <a:latin typeface="Calibri" charset="0"/>
              </a:rPr>
              <a:t> </a:t>
            </a:r>
            <a:r>
              <a:rPr lang="es-ES" sz="1800" dirty="0" err="1">
                <a:latin typeface="Calibri" charset="0"/>
              </a:rPr>
              <a:t>used</a:t>
            </a:r>
            <a:r>
              <a:rPr lang="es-ES" sz="1800" dirty="0">
                <a:latin typeface="Calibri" charset="0"/>
              </a:rPr>
              <a:t> at </a:t>
            </a:r>
            <a:r>
              <a:rPr lang="es-ES" sz="1800" dirty="0" smtClean="0">
                <a:latin typeface="Calibri" charset="0"/>
              </a:rPr>
              <a:t>REX of 1300 </a:t>
            </a:r>
            <a:r>
              <a:rPr lang="es-ES" sz="1800" dirty="0" err="1">
                <a:latin typeface="Calibri" charset="0"/>
              </a:rPr>
              <a:t>available</a:t>
            </a:r>
            <a:r>
              <a:rPr lang="es-ES" sz="1800" dirty="0">
                <a:latin typeface="Calibri" charset="0"/>
              </a:rPr>
              <a:t>!</a:t>
            </a:r>
          </a:p>
        </p:txBody>
      </p:sp>
      <p:pic>
        <p:nvPicPr>
          <p:cNvPr id="47" name="Picture 3" descr="PICT2494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10" y="2249314"/>
            <a:ext cx="2735262" cy="2052638"/>
          </a:xfrm>
        </p:spPr>
      </p:pic>
      <p:sp>
        <p:nvSpPr>
          <p:cNvPr id="52" name="Text Box 5"/>
          <p:cNvSpPr txBox="1">
            <a:spLocks noChangeArrowheads="1"/>
          </p:cNvSpPr>
          <p:nvPr/>
        </p:nvSpPr>
        <p:spPr bwMode="auto">
          <a:xfrm>
            <a:off x="538485" y="2933527"/>
            <a:ext cx="781050" cy="3667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>
                <a:latin typeface="Calibri" charset="0"/>
              </a:rPr>
              <a:t>beam</a:t>
            </a:r>
          </a:p>
        </p:txBody>
      </p:sp>
      <p:sp>
        <p:nvSpPr>
          <p:cNvPr id="53" name="TextBox 18"/>
          <p:cNvSpPr txBox="1">
            <a:spLocks noChangeArrowheads="1"/>
          </p:cNvSpPr>
          <p:nvPr/>
        </p:nvSpPr>
        <p:spPr bwMode="auto">
          <a:xfrm>
            <a:off x="682947" y="2204864"/>
            <a:ext cx="3529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 b="1" dirty="0" smtClean="0">
                <a:solidFill>
                  <a:srgbClr val="FFFF00"/>
                </a:solidFill>
              </a:rPr>
              <a:t>MINIBALL</a:t>
            </a:r>
            <a:endParaRPr lang="en-US" sz="1800" b="1" dirty="0">
              <a:solidFill>
                <a:srgbClr val="FFFF00"/>
              </a:solidFill>
            </a:endParaRPr>
          </a:p>
        </p:txBody>
      </p:sp>
      <p:sp>
        <p:nvSpPr>
          <p:cNvPr id="54" name="Line 4"/>
          <p:cNvSpPr>
            <a:spLocks noChangeShapeType="1"/>
          </p:cNvSpPr>
          <p:nvPr/>
        </p:nvSpPr>
        <p:spPr bwMode="auto">
          <a:xfrm>
            <a:off x="480789" y="3284984"/>
            <a:ext cx="2123998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2267744" y="220486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Ε</a:t>
            </a:r>
            <a:r>
              <a:rPr lang="es-ES" baseline="-25000" dirty="0" err="1" smtClean="0">
                <a:solidFill>
                  <a:srgbClr val="FFFF00"/>
                </a:solidFill>
              </a:rPr>
              <a:t>eff</a:t>
            </a:r>
            <a:r>
              <a:rPr lang="es-ES" dirty="0" smtClean="0">
                <a:solidFill>
                  <a:srgbClr val="FFFF00"/>
                </a:solidFill>
              </a:rPr>
              <a:t> = 7.8%</a:t>
            </a:r>
            <a:endParaRPr lang="es-E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20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-8"/>
            <a:ext cx="9433048" cy="98073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29348C"/>
                </a:solidFill>
              </a:rPr>
              <a:t>Transfer Reactions @ REX </a:t>
            </a:r>
            <a:endParaRPr lang="en-US" dirty="0">
              <a:solidFill>
                <a:srgbClr val="2934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6" descr="nuclch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96" y="914400"/>
            <a:ext cx="8153400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10"/>
          <p:cNvSpPr/>
          <p:nvPr/>
        </p:nvSpPr>
        <p:spPr>
          <a:xfrm>
            <a:off x="2178496" y="5486400"/>
            <a:ext cx="381000" cy="228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8" name="Oval 11"/>
          <p:cNvSpPr/>
          <p:nvPr/>
        </p:nvSpPr>
        <p:spPr>
          <a:xfrm>
            <a:off x="3092896" y="4724400"/>
            <a:ext cx="609600" cy="228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cxnSp>
        <p:nvCxnSpPr>
          <p:cNvPr id="11" name="Straight Connector 26"/>
          <p:cNvCxnSpPr/>
          <p:nvPr/>
        </p:nvCxnSpPr>
        <p:spPr>
          <a:xfrm>
            <a:off x="1873696" y="3962400"/>
            <a:ext cx="51816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8"/>
          <p:cNvCxnSpPr/>
          <p:nvPr/>
        </p:nvCxnSpPr>
        <p:spPr>
          <a:xfrm>
            <a:off x="1873696" y="4819650"/>
            <a:ext cx="51816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53"/>
          <p:cNvGrpSpPr>
            <a:grpSpLocks/>
          </p:cNvGrpSpPr>
          <p:nvPr/>
        </p:nvGrpSpPr>
        <p:grpSpPr bwMode="auto">
          <a:xfrm>
            <a:off x="2405509" y="2362200"/>
            <a:ext cx="1249362" cy="3702050"/>
            <a:chOff x="1751806" y="1447800"/>
            <a:chExt cx="1248220" cy="4769128"/>
          </a:xfrm>
        </p:grpSpPr>
        <p:cxnSp>
          <p:nvCxnSpPr>
            <p:cNvPr id="14" name="Straight Connector 29"/>
            <p:cNvCxnSpPr/>
            <p:nvPr/>
          </p:nvCxnSpPr>
          <p:spPr>
            <a:xfrm rot="5400000">
              <a:off x="1187292" y="3336661"/>
              <a:ext cx="3623883" cy="158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31"/>
            <p:cNvCxnSpPr/>
            <p:nvPr/>
          </p:nvCxnSpPr>
          <p:spPr>
            <a:xfrm rot="5400000">
              <a:off x="739235" y="3297805"/>
              <a:ext cx="3701596" cy="158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32"/>
            <p:cNvCxnSpPr/>
            <p:nvPr/>
          </p:nvCxnSpPr>
          <p:spPr>
            <a:xfrm rot="5400000">
              <a:off x="-593109" y="3870428"/>
              <a:ext cx="4691415" cy="158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25"/>
          <p:cNvSpPr txBox="1">
            <a:spLocks noChangeArrowheads="1"/>
          </p:cNvSpPr>
          <p:nvPr/>
        </p:nvSpPr>
        <p:spPr bwMode="auto">
          <a:xfrm>
            <a:off x="1492696" y="4659313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28</a:t>
            </a:r>
          </a:p>
        </p:txBody>
      </p:sp>
      <p:sp>
        <p:nvSpPr>
          <p:cNvPr id="18" name="TextBox 30"/>
          <p:cNvSpPr txBox="1">
            <a:spLocks noChangeArrowheads="1"/>
          </p:cNvSpPr>
          <p:nvPr/>
        </p:nvSpPr>
        <p:spPr bwMode="auto">
          <a:xfrm>
            <a:off x="1492696" y="3810000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50</a:t>
            </a:r>
          </a:p>
        </p:txBody>
      </p:sp>
      <p:sp>
        <p:nvSpPr>
          <p:cNvPr id="19" name="TextBox 33"/>
          <p:cNvSpPr txBox="1">
            <a:spLocks noChangeArrowheads="1"/>
          </p:cNvSpPr>
          <p:nvPr/>
        </p:nvSpPr>
        <p:spPr bwMode="auto">
          <a:xfrm>
            <a:off x="2216596" y="2057400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20</a:t>
            </a:r>
          </a:p>
        </p:txBody>
      </p:sp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3057971" y="2057400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40</a:t>
            </a: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3481834" y="2078038"/>
            <a:ext cx="366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50</a:t>
            </a:r>
          </a:p>
        </p:txBody>
      </p:sp>
      <p:sp>
        <p:nvSpPr>
          <p:cNvPr id="22" name="TextBox 40"/>
          <p:cNvSpPr txBox="1">
            <a:spLocks noChangeArrowheads="1"/>
          </p:cNvSpPr>
          <p:nvPr/>
        </p:nvSpPr>
        <p:spPr bwMode="auto">
          <a:xfrm>
            <a:off x="4731196" y="2000250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82</a:t>
            </a:r>
          </a:p>
        </p:txBody>
      </p:sp>
      <p:cxnSp>
        <p:nvCxnSpPr>
          <p:cNvPr id="23" name="Straight Connector 42"/>
          <p:cNvCxnSpPr/>
          <p:nvPr/>
        </p:nvCxnSpPr>
        <p:spPr>
          <a:xfrm rot="16200000" flipV="1">
            <a:off x="3549303" y="3580606"/>
            <a:ext cx="2736850" cy="476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46"/>
          <p:cNvCxnSpPr/>
          <p:nvPr/>
        </p:nvCxnSpPr>
        <p:spPr>
          <a:xfrm>
            <a:off x="1797496" y="2590800"/>
            <a:ext cx="66294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55"/>
          <p:cNvSpPr txBox="1">
            <a:spLocks noChangeArrowheads="1"/>
          </p:cNvSpPr>
          <p:nvPr/>
        </p:nvSpPr>
        <p:spPr bwMode="auto">
          <a:xfrm>
            <a:off x="1416496" y="2438400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82</a:t>
            </a:r>
          </a:p>
        </p:txBody>
      </p:sp>
      <p:sp>
        <p:nvSpPr>
          <p:cNvPr id="28" name="Oval 57"/>
          <p:cNvSpPr/>
          <p:nvPr/>
        </p:nvSpPr>
        <p:spPr>
          <a:xfrm>
            <a:off x="3016696" y="4495800"/>
            <a:ext cx="152400" cy="152400"/>
          </a:xfrm>
          <a:prstGeom prst="ellipse">
            <a:avLst/>
          </a:prstGeom>
          <a:solidFill>
            <a:srgbClr val="FFCC99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29" name="Oval 58"/>
          <p:cNvSpPr/>
          <p:nvPr/>
        </p:nvSpPr>
        <p:spPr>
          <a:xfrm>
            <a:off x="3854896" y="4343400"/>
            <a:ext cx="152400" cy="1524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32" name="TextBox 44"/>
          <p:cNvSpPr txBox="1">
            <a:spLocks noChangeArrowheads="1"/>
          </p:cNvSpPr>
          <p:nvPr/>
        </p:nvSpPr>
        <p:spPr bwMode="auto">
          <a:xfrm>
            <a:off x="2178496" y="6019800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>
                <a:latin typeface="Calibri" charset="0"/>
              </a:rPr>
              <a:t>20</a:t>
            </a:r>
          </a:p>
        </p:txBody>
      </p:sp>
      <p:sp>
        <p:nvSpPr>
          <p:cNvPr id="35" name="34 Cerrar llave"/>
          <p:cNvSpPr>
            <a:spLocks/>
          </p:cNvSpPr>
          <p:nvPr/>
        </p:nvSpPr>
        <p:spPr bwMode="auto">
          <a:xfrm>
            <a:off x="6369496" y="3929063"/>
            <a:ext cx="142875" cy="642937"/>
          </a:xfrm>
          <a:prstGeom prst="rightBrace">
            <a:avLst>
              <a:gd name="adj1" fmla="val 8333"/>
              <a:gd name="adj2" fmla="val 50000"/>
            </a:avLst>
          </a:prstGeom>
          <a:noFill/>
          <a:ln w="254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–"/>
            </a:pPr>
            <a:endParaRPr lang="es-ES"/>
          </a:p>
        </p:txBody>
      </p:sp>
      <p:sp>
        <p:nvSpPr>
          <p:cNvPr id="41" name="TextBox 17"/>
          <p:cNvSpPr txBox="1">
            <a:spLocks noChangeArrowheads="1"/>
          </p:cNvSpPr>
          <p:nvPr/>
        </p:nvSpPr>
        <p:spPr bwMode="auto">
          <a:xfrm>
            <a:off x="2195736" y="5517232"/>
            <a:ext cx="368299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d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(</a:t>
            </a:r>
            <a:r>
              <a:rPr lang="en-US" baseline="30000" dirty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30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Mg,p)</a:t>
            </a:r>
            <a:r>
              <a:rPr lang="en-US" baseline="30000" dirty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31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Mg,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K.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Wimmer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, </a:t>
            </a:r>
            <a:r>
              <a:rPr lang="hu-HU" dirty="0" smtClean="0">
                <a:solidFill>
                  <a:srgbClr val="FF0000"/>
                </a:solidFill>
              </a:rPr>
              <a:t>PRL 2010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4" name="Oval 10"/>
          <p:cNvSpPr/>
          <p:nvPr/>
        </p:nvSpPr>
        <p:spPr>
          <a:xfrm>
            <a:off x="1726059" y="5843588"/>
            <a:ext cx="381000" cy="2286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–"/>
              <a:defRPr/>
            </a:pPr>
            <a:endParaRPr lang="en-US"/>
          </a:p>
        </p:txBody>
      </p:sp>
      <p:sp>
        <p:nvSpPr>
          <p:cNvPr id="52" name="38 CuadroTexto"/>
          <p:cNvSpPr txBox="1">
            <a:spLocks noChangeArrowheads="1"/>
          </p:cNvSpPr>
          <p:nvPr/>
        </p:nvSpPr>
        <p:spPr bwMode="auto">
          <a:xfrm>
            <a:off x="456871" y="980728"/>
            <a:ext cx="829159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Few-nucleon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transfer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1028700" lvl="1" eaLnBrk="1" hangingPunct="1">
              <a:buFont typeface="Arial" panose="020B0604020202020204" pitchFamily="34" charset="0"/>
              <a:buChar char="•"/>
            </a:pP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single-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  <a:endParaRPr lang="es-ES" sz="24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8700" lvl="1" eaLnBrk="1" hangingPunct="1">
              <a:buFont typeface="Arial" panose="020B0604020202020204" pitchFamily="34" charset="0"/>
              <a:buChar char="•"/>
            </a:pP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halo and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cluster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structures</a:t>
            </a:r>
            <a:endParaRPr lang="es-ES" sz="24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9261" y="836712"/>
            <a:ext cx="2445731" cy="256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55" name="TextBox 17"/>
          <p:cNvSpPr txBox="1">
            <a:spLocks noChangeArrowheads="1"/>
          </p:cNvSpPr>
          <p:nvPr/>
        </p:nvSpPr>
        <p:spPr bwMode="auto">
          <a:xfrm>
            <a:off x="971600" y="4005064"/>
            <a:ext cx="2390398" cy="6340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fr-FR" sz="16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t(</a:t>
            </a:r>
            <a:r>
              <a:rPr lang="fr-FR" sz="1600" kern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fr-FR" sz="16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Zn,p)</a:t>
            </a:r>
            <a:r>
              <a:rPr lang="fr-FR" sz="1600" kern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r>
              <a:rPr lang="fr-FR" sz="16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Zn </a:t>
            </a:r>
            <a:r>
              <a:rPr lang="fr-FR" sz="1600" kern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Hellgartner</a:t>
            </a:r>
            <a:endParaRPr lang="fr-FR" sz="160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fr-FR" sz="16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t(</a:t>
            </a:r>
            <a:r>
              <a:rPr lang="fr-FR" sz="1600" kern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  <a:r>
              <a:rPr lang="fr-FR" sz="16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Ar,p)</a:t>
            </a:r>
            <a:r>
              <a:rPr lang="fr-FR" sz="1600" kern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r>
              <a:rPr lang="fr-FR" sz="16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Ar  </a:t>
            </a:r>
            <a:r>
              <a:rPr lang="fr-FR" sz="1600" kern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Nowak</a:t>
            </a:r>
            <a:endParaRPr lang="en-US" sz="16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17"/>
          <p:cNvSpPr txBox="1">
            <a:spLocks noChangeArrowheads="1"/>
          </p:cNvSpPr>
          <p:nvPr/>
        </p:nvSpPr>
        <p:spPr bwMode="auto">
          <a:xfrm>
            <a:off x="3635896" y="4509120"/>
            <a:ext cx="2222083" cy="9294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d(</a:t>
            </a:r>
            <a:r>
              <a:rPr lang="fr-FR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66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Ni,p)</a:t>
            </a:r>
            <a:r>
              <a:rPr lang="fr-FR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Ni Diriken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t(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66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Ni,p)</a:t>
            </a:r>
            <a:r>
              <a:rPr 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 68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Ni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Elseviers</a:t>
            </a:r>
          </a:p>
          <a:p>
            <a:pPr>
              <a:spcBef>
                <a:spcPct val="20000"/>
              </a:spcBef>
              <a:defRPr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d(</a:t>
            </a:r>
            <a:r>
              <a:rPr lang="fr-FR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Zn,p)</a:t>
            </a:r>
            <a:r>
              <a:rPr lang="fr-FR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79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Zn  Orlandi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39 CuadroTexto"/>
          <p:cNvSpPr txBox="1"/>
          <p:nvPr/>
        </p:nvSpPr>
        <p:spPr>
          <a:xfrm>
            <a:off x="0" y="5877272"/>
            <a:ext cx="4491787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</a:t>
            </a:r>
            <a:r>
              <a:rPr lang="es-ES" sz="1600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nuclei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halos &amp; </a:t>
            </a:r>
            <a:r>
              <a:rPr lang="es-ES" sz="1600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clusters</a:t>
            </a:r>
            <a:endParaRPr lang="es-ES" sz="16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d(</a:t>
            </a:r>
            <a:r>
              <a:rPr lang="es-E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Li,p)</a:t>
            </a:r>
            <a:r>
              <a:rPr lang="es-E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Li*;  </a:t>
            </a:r>
            <a:r>
              <a:rPr lang="es-ES" sz="1600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Tengborn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PRC (2011) d(</a:t>
            </a:r>
            <a:r>
              <a:rPr lang="es-E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Li,p)</a:t>
            </a:r>
            <a:r>
              <a:rPr lang="es-E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</a:t>
            </a:r>
            <a:r>
              <a:rPr lang="es-E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Zn(</a:t>
            </a:r>
            <a:r>
              <a:rPr lang="es-E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10,11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Be, </a:t>
            </a:r>
            <a:r>
              <a:rPr lang="es-E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10,11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Be) Zn, Di Pietro, PRL (2010)</a:t>
            </a:r>
          </a:p>
          <a:p>
            <a:pPr eaLnBrk="1" hangingPunct="1">
              <a:defRPr/>
            </a:pP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d(</a:t>
            </a:r>
            <a:r>
              <a:rPr lang="es-E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Be,p)</a:t>
            </a:r>
            <a:r>
              <a:rPr lang="es-E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 Johansen PRC (2013)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5575" y="689877"/>
            <a:ext cx="3096345" cy="3387196"/>
            <a:chOff x="755575" y="689877"/>
            <a:chExt cx="3096345" cy="3387196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5" y="689877"/>
              <a:ext cx="3096345" cy="338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1187624" y="1700808"/>
              <a:ext cx="2351926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>
                  <a:solidFill>
                    <a:srgbClr val="FF0000"/>
                  </a:solidFill>
                </a:rPr>
                <a:t>30</a:t>
              </a:r>
              <a:r>
                <a:rPr lang="en-US" dirty="0" smtClean="0">
                  <a:solidFill>
                    <a:srgbClr val="FF0000"/>
                  </a:solidFill>
                </a:rPr>
                <a:t>Mg(</a:t>
              </a:r>
              <a:r>
                <a:rPr lang="en-US" dirty="0" err="1" smtClean="0">
                  <a:solidFill>
                    <a:srgbClr val="FF0000"/>
                  </a:solidFill>
                </a:rPr>
                <a:t>t,p</a:t>
              </a:r>
              <a:r>
                <a:rPr lang="en-US" dirty="0" smtClean="0">
                  <a:solidFill>
                    <a:srgbClr val="FF0000"/>
                  </a:solidFill>
                </a:rPr>
                <a:t>)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32</a:t>
              </a:r>
              <a:r>
                <a:rPr lang="en-US" dirty="0" smtClean="0">
                  <a:solidFill>
                    <a:srgbClr val="FF0000"/>
                  </a:solidFill>
                </a:rPr>
                <a:t>Mg (N=20)</a:t>
              </a:r>
              <a:endParaRPr lang="nl-BE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463" y="3234288"/>
            <a:ext cx="3259721" cy="3618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2267744" y="3356992"/>
            <a:ext cx="864096" cy="230425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652120" y="4509120"/>
            <a:ext cx="1512168" cy="216024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123728" y="2132856"/>
            <a:ext cx="4824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venir Black Oblique"/>
                <a:cs typeface="Avenir Black Oblique"/>
              </a:rPr>
              <a:t>MORE ENERGY NEEDED!!!!</a:t>
            </a:r>
            <a:endParaRPr lang="en-US" sz="4000" dirty="0">
              <a:latin typeface="Avenir Black Oblique"/>
              <a:cs typeface="Avenir Black Oblique"/>
            </a:endParaRPr>
          </a:p>
        </p:txBody>
      </p:sp>
    </p:spTree>
    <p:extLst>
      <p:ext uri="{BB962C8B-B14F-4D97-AF65-F5344CB8AC3E}">
        <p14:creationId xmlns:p14="http://schemas.microsoft.com/office/powerpoint/2010/main" val="2416221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68144"/>
            <a:ext cx="8064896" cy="980736"/>
          </a:xfrm>
        </p:spPr>
        <p:txBody>
          <a:bodyPr>
            <a:normAutofit fontScale="90000"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ts val="1776"/>
              </a:spcBef>
              <a:spcAft>
                <a:spcPts val="1200"/>
              </a:spcAft>
              <a:defRPr/>
            </a:pPr>
            <a:r>
              <a:rPr lang="en-US" sz="2700" b="0" kern="0" dirty="0" smtClean="0">
                <a:solidFill>
                  <a:srgbClr val="008000"/>
                </a:solidFill>
              </a:rPr>
              <a:t>Design study:</a:t>
            </a:r>
            <a:r>
              <a:rPr lang="en-US" sz="2700" b="0" kern="0" dirty="0" smtClean="0">
                <a:solidFill>
                  <a:srgbClr val="0033CC"/>
                </a:solidFill>
              </a:rPr>
              <a:t> Intensity  &amp; </a:t>
            </a:r>
            <a:r>
              <a:rPr lang="en-US" sz="2700" b="0" kern="0" dirty="0">
                <a:solidFill>
                  <a:srgbClr val="0033CC"/>
                </a:solidFill>
              </a:rPr>
              <a:t>Beam quality &amp; </a:t>
            </a:r>
            <a:r>
              <a:rPr lang="en-US" sz="2700" b="0" kern="0" dirty="0" smtClean="0">
                <a:solidFill>
                  <a:srgbClr val="0033CC"/>
                </a:solidFill>
              </a:rPr>
              <a:t>Efficiency</a:t>
            </a:r>
            <a:br>
              <a:rPr lang="en-US" sz="2700" b="0" kern="0" dirty="0" smtClean="0">
                <a:solidFill>
                  <a:srgbClr val="0033CC"/>
                </a:solidFill>
              </a:rPr>
            </a:br>
            <a:r>
              <a:rPr lang="en-US" sz="900" b="0" kern="0" dirty="0">
                <a:solidFill>
                  <a:srgbClr val="0033CC"/>
                </a:solidFill>
              </a:rPr>
              <a:t/>
            </a:r>
            <a:br>
              <a:rPr lang="en-US" sz="900" b="0" kern="0" dirty="0">
                <a:solidFill>
                  <a:srgbClr val="0033CC"/>
                </a:solidFill>
              </a:rPr>
            </a:br>
            <a:r>
              <a:rPr lang="en-US" sz="2700" b="0" kern="0" dirty="0" smtClean="0">
                <a:solidFill>
                  <a:srgbClr val="008000"/>
                </a:solidFill>
              </a:rPr>
              <a:t>Phase 1&amp;2:</a:t>
            </a:r>
            <a:r>
              <a:rPr lang="en-US" sz="2700" b="0" kern="0" dirty="0" smtClean="0">
                <a:solidFill>
                  <a:srgbClr val="0033CC"/>
                </a:solidFill>
              </a:rPr>
              <a:t> Energy </a:t>
            </a:r>
            <a:r>
              <a:rPr lang="en-US" sz="2700" b="0" kern="0" dirty="0">
                <a:solidFill>
                  <a:srgbClr val="0033CC"/>
                </a:solidFill>
              </a:rPr>
              <a:t>upgrade to </a:t>
            </a:r>
            <a:r>
              <a:rPr lang="en-US" sz="2700" b="0" kern="0" dirty="0" smtClean="0">
                <a:solidFill>
                  <a:srgbClr val="0033CC"/>
                </a:solidFill>
              </a:rPr>
              <a:t>5.5 </a:t>
            </a:r>
            <a:r>
              <a:rPr lang="en-US" sz="2700" b="0" kern="0" dirty="0">
                <a:solidFill>
                  <a:srgbClr val="0033CC"/>
                </a:solidFill>
              </a:rPr>
              <a:t>MeV /</a:t>
            </a:r>
            <a:r>
              <a:rPr lang="en-US" sz="2700" b="0" kern="0" dirty="0" smtClean="0">
                <a:solidFill>
                  <a:srgbClr val="0033CC"/>
                </a:solidFill>
              </a:rPr>
              <a:t>A              10 </a:t>
            </a:r>
            <a:r>
              <a:rPr lang="en-US" sz="2700" b="0" kern="0" dirty="0">
                <a:solidFill>
                  <a:srgbClr val="0033CC"/>
                </a:solidFill>
              </a:rPr>
              <a:t>MeV /A </a:t>
            </a:r>
            <a:r>
              <a:rPr lang="en-US" b="0" kern="0" dirty="0">
                <a:solidFill>
                  <a:srgbClr val="0033CC"/>
                </a:solidFill>
              </a:rPr>
              <a:t>	</a:t>
            </a:r>
            <a:br>
              <a:rPr lang="en-US" b="0" kern="0" dirty="0">
                <a:solidFill>
                  <a:srgbClr val="0033CC"/>
                </a:solidFill>
              </a:rPr>
            </a:br>
            <a:r>
              <a:rPr lang="en-US" b="0" kern="0" dirty="0" smtClean="0">
                <a:solidFill>
                  <a:srgbClr val="0033CC"/>
                </a:solidFill>
              </a:rPr>
              <a:t>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7" name="12 Grupo"/>
          <p:cNvGrpSpPr>
            <a:grpSpLocks/>
          </p:cNvGrpSpPr>
          <p:nvPr/>
        </p:nvGrpSpPr>
        <p:grpSpPr bwMode="auto">
          <a:xfrm>
            <a:off x="683568" y="2060848"/>
            <a:ext cx="3888432" cy="2880320"/>
            <a:chOff x="5644166" y="3403606"/>
            <a:chExt cx="3499834" cy="2597162"/>
          </a:xfrm>
        </p:grpSpPr>
        <p:pic>
          <p:nvPicPr>
            <p:cNvPr id="8" name="Picture 4" descr="Graph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83"/>
            <a:stretch>
              <a:fillRect/>
            </a:stretch>
          </p:blipFill>
          <p:spPr bwMode="auto">
            <a:xfrm>
              <a:off x="5644166" y="3403606"/>
              <a:ext cx="3142647" cy="2597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18 Conector recto de flecha"/>
            <p:cNvCxnSpPr>
              <a:cxnSpLocks noChangeShapeType="1"/>
            </p:cNvCxnSpPr>
            <p:nvPr/>
          </p:nvCxnSpPr>
          <p:spPr bwMode="auto">
            <a:xfrm rot="10800000">
              <a:off x="8715375" y="4070354"/>
              <a:ext cx="428625" cy="1588"/>
            </a:xfrm>
            <a:prstGeom prst="straightConnector1">
              <a:avLst/>
            </a:prstGeom>
            <a:noFill/>
            <a:ln w="57150">
              <a:solidFill>
                <a:srgbClr val="429703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" name="15 CuadroTexto"/>
          <p:cNvSpPr txBox="1"/>
          <p:nvPr/>
        </p:nvSpPr>
        <p:spPr>
          <a:xfrm>
            <a:off x="683568" y="5203065"/>
            <a:ext cx="3857625" cy="175432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charset="2"/>
              <a:buChar char="q"/>
              <a:defRPr/>
            </a:pPr>
            <a:r>
              <a:rPr lang="es-ES" dirty="0"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Access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to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 a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wealth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of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spectroscopic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information</a:t>
            </a:r>
            <a:endParaRPr lang="es-ES" dirty="0">
              <a:solidFill>
                <a:srgbClr val="C00000"/>
              </a:solidFill>
              <a:latin typeface="Trebuchet MS" pitchFamily="34" charset="0"/>
              <a:ea typeface="+mn-ea"/>
              <a:cs typeface="+mn-cs"/>
            </a:endParaRPr>
          </a:p>
          <a:p>
            <a:pPr marL="285750" indent="-285750">
              <a:buFont typeface="Wingdings" charset="2"/>
              <a:buChar char="q"/>
              <a:defRPr/>
            </a:pP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From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the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absolutes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intensities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of 4</a:t>
            </a:r>
            <a:r>
              <a:rPr lang="es-ES" baseline="30000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+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/2</a:t>
            </a:r>
            <a:r>
              <a:rPr lang="es-ES" baseline="30000" dirty="0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+ </a:t>
            </a:r>
            <a:r>
              <a:rPr lang="es-ES" dirty="0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(</a:t>
            </a:r>
            <a:r>
              <a:rPr lang="es-ES" dirty="0" err="1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multistep</a:t>
            </a:r>
            <a:r>
              <a:rPr lang="es-ES" dirty="0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coulex</a:t>
            </a:r>
            <a:r>
              <a:rPr lang="es-ES" dirty="0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)</a:t>
            </a:r>
            <a:endParaRPr lang="es-ES" baseline="30000" dirty="0">
              <a:solidFill>
                <a:srgbClr val="C00000"/>
              </a:solidFill>
              <a:latin typeface="Trebuchet MS" pitchFamily="34" charset="0"/>
              <a:ea typeface="+mn-ea"/>
              <a:cs typeface="+mn-cs"/>
            </a:endParaRP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  <a:sym typeface="Symbol"/>
              </a:rPr>
              <a:t>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Access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to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the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sign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of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deformation</a:t>
            </a:r>
            <a:endParaRPr lang="es-ES" dirty="0">
              <a:solidFill>
                <a:srgbClr val="C00000"/>
              </a:solidFill>
              <a:latin typeface="Trebuchet MS" pitchFamily="34" charset="0"/>
              <a:ea typeface="+mn-ea"/>
              <a:cs typeface="+mn-cs"/>
            </a:endParaRPr>
          </a:p>
          <a:p>
            <a:pPr>
              <a:defRPr/>
            </a:pPr>
            <a:endParaRPr lang="es-ES" dirty="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44624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29348C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Advantages of HIE-ISOLDE</a:t>
            </a:r>
            <a:endParaRPr lang="en-US" sz="4400" dirty="0">
              <a:solidFill>
                <a:srgbClr val="29348C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6300192" y="1556792"/>
            <a:ext cx="576064" cy="0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4932040" y="2204864"/>
            <a:ext cx="3928864" cy="3312368"/>
            <a:chOff x="5364088" y="2564904"/>
            <a:chExt cx="3496816" cy="3856494"/>
          </a:xfrm>
        </p:grpSpPr>
        <p:pic>
          <p:nvPicPr>
            <p:cNvPr id="12" name="Picture 3" descr="mg32dp-5-10-20-0123-crop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84" r="30655" b="3792"/>
            <a:stretch/>
          </p:blipFill>
          <p:spPr bwMode="auto">
            <a:xfrm>
              <a:off x="5364088" y="2564904"/>
              <a:ext cx="3496816" cy="358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236296" y="6021288"/>
              <a:ext cx="13681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/>
                <a:t>θ</a:t>
              </a:r>
              <a:r>
                <a:rPr lang="en-US" sz="2000" b="1" baseline="-25000" dirty="0" err="1" smtClean="0"/>
                <a:t>cm</a:t>
              </a:r>
              <a:endParaRPr lang="en-US" sz="2000" b="1" baseline="-25000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5796136" y="6381328"/>
            <a:ext cx="3347864" cy="476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72200" y="1772816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rgbClr val="29348C"/>
                </a:solidFill>
              </a:rPr>
              <a:t>32</a:t>
            </a:r>
            <a:r>
              <a:rPr lang="en-US" sz="2000" b="1" dirty="0" smtClean="0">
                <a:solidFill>
                  <a:srgbClr val="29348C"/>
                </a:solidFill>
              </a:rPr>
              <a:t>Mg(</a:t>
            </a:r>
            <a:r>
              <a:rPr lang="en-US" sz="2000" b="1" dirty="0" err="1" smtClean="0">
                <a:solidFill>
                  <a:srgbClr val="29348C"/>
                </a:solidFill>
              </a:rPr>
              <a:t>d,p</a:t>
            </a:r>
            <a:r>
              <a:rPr lang="en-US" sz="2000" b="1" dirty="0" smtClean="0">
                <a:solidFill>
                  <a:srgbClr val="29348C"/>
                </a:solidFill>
              </a:rPr>
              <a:t>)</a:t>
            </a:r>
            <a:r>
              <a:rPr lang="en-US" sz="2000" b="1" baseline="30000" dirty="0" smtClean="0">
                <a:solidFill>
                  <a:srgbClr val="29348C"/>
                </a:solidFill>
              </a:rPr>
              <a:t>33</a:t>
            </a:r>
            <a:r>
              <a:rPr lang="en-US" sz="2000" b="1" dirty="0" smtClean="0">
                <a:solidFill>
                  <a:srgbClr val="29348C"/>
                </a:solidFill>
              </a:rPr>
              <a:t>Mg</a:t>
            </a:r>
            <a:endParaRPr lang="en-US" sz="2000" b="1" dirty="0">
              <a:solidFill>
                <a:srgbClr val="29348C"/>
              </a:solidFill>
            </a:endParaRPr>
          </a:p>
        </p:txBody>
      </p:sp>
      <p:sp>
        <p:nvSpPr>
          <p:cNvPr id="17" name="4 CuadroTexto"/>
          <p:cNvSpPr txBox="1">
            <a:spLocks noChangeArrowheads="1"/>
          </p:cNvSpPr>
          <p:nvPr/>
        </p:nvSpPr>
        <p:spPr bwMode="auto">
          <a:xfrm>
            <a:off x="4823520" y="5517232"/>
            <a:ext cx="4320480" cy="130292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800"/>
              </a:spcBef>
              <a:buFont typeface="Wingdings" charset="0"/>
              <a:buChar char="q"/>
            </a:pPr>
            <a:r>
              <a:rPr lang="es-ES" sz="1800" b="0" dirty="0" smtClean="0">
                <a:solidFill>
                  <a:srgbClr val="29348C"/>
                </a:solidFill>
                <a:latin typeface="Trebuchet MS" charset="0"/>
              </a:rPr>
              <a:t> Single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particle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information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through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the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spectroscopic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factors</a:t>
            </a:r>
            <a:endParaRPr lang="es-ES" sz="1800" b="0" dirty="0">
              <a:solidFill>
                <a:srgbClr val="29348C"/>
              </a:solidFill>
              <a:latin typeface="Trebuchet MS" charset="0"/>
            </a:endParaRPr>
          </a:p>
          <a:p>
            <a:pPr eaLnBrk="1" hangingPunct="1">
              <a:spcBef>
                <a:spcPts val="800"/>
              </a:spcBef>
              <a:buFont typeface="Wingdings" charset="0"/>
              <a:buChar char="q"/>
            </a:pPr>
            <a:r>
              <a:rPr lang="es-ES" sz="1800" b="0" dirty="0" smtClean="0">
                <a:solidFill>
                  <a:srgbClr val="29348C"/>
                </a:solidFill>
                <a:latin typeface="Trebuchet MS" charset="0"/>
              </a:rPr>
              <a:t> High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energy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needed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to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learn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about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the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“l” transfer</a:t>
            </a:r>
          </a:p>
        </p:txBody>
      </p:sp>
    </p:spTree>
    <p:extLst>
      <p:ext uri="{BB962C8B-B14F-4D97-AF65-F5344CB8AC3E}">
        <p14:creationId xmlns:p14="http://schemas.microsoft.com/office/powerpoint/2010/main" val="3369867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00" y="908720"/>
            <a:ext cx="8136904" cy="550973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Rectangle 11"/>
          <p:cNvSpPr>
            <a:spLocks noChangeAspect="1" noChangeArrowheads="1"/>
          </p:cNvSpPr>
          <p:nvPr/>
        </p:nvSpPr>
        <p:spPr bwMode="auto">
          <a:xfrm rot="16200000">
            <a:off x="270596" y="3985989"/>
            <a:ext cx="1419225" cy="449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138112" tIns="69850" rIns="138112" bIns="69850">
            <a:spAutoFit/>
          </a:bodyPr>
          <a:lstStyle/>
          <a:p>
            <a:pPr defTabSz="2057400" eaLnBrk="0" hangingPunct="0"/>
            <a:r>
              <a:rPr lang="en-US" sz="2000" b="1" dirty="0">
                <a:latin typeface="Palatino" pitchFamily="18" charset="0"/>
              </a:rPr>
              <a:t>protons</a:t>
            </a:r>
          </a:p>
        </p:txBody>
      </p:sp>
      <p:sp>
        <p:nvSpPr>
          <p:cNvPr id="8" name="Line 12"/>
          <p:cNvSpPr>
            <a:spLocks noChangeAspect="1" noChangeShapeType="1"/>
          </p:cNvSpPr>
          <p:nvPr/>
        </p:nvSpPr>
        <p:spPr bwMode="auto">
          <a:xfrm flipV="1">
            <a:off x="1204840" y="3645024"/>
            <a:ext cx="1588" cy="14652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3"/>
          <p:cNvSpPr>
            <a:spLocks noChangeAspect="1" noChangeArrowheads="1"/>
          </p:cNvSpPr>
          <p:nvPr/>
        </p:nvSpPr>
        <p:spPr bwMode="auto">
          <a:xfrm>
            <a:off x="2545562" y="6224860"/>
            <a:ext cx="1306513" cy="44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38112" tIns="69850" rIns="138112" bIns="69850">
            <a:spAutoFit/>
          </a:bodyPr>
          <a:lstStyle/>
          <a:p>
            <a:pPr defTabSz="2057400" eaLnBrk="0" hangingPunct="0"/>
            <a:r>
              <a:rPr lang="en-US" sz="2000" b="1" dirty="0">
                <a:latin typeface="Palatino" pitchFamily="18" charset="0"/>
              </a:rPr>
              <a:t>neutrons</a:t>
            </a:r>
          </a:p>
        </p:txBody>
      </p:sp>
      <p:sp>
        <p:nvSpPr>
          <p:cNvPr id="10" name="Line 14"/>
          <p:cNvSpPr>
            <a:spLocks noChangeAspect="1" noChangeShapeType="1"/>
          </p:cNvSpPr>
          <p:nvPr/>
        </p:nvSpPr>
        <p:spPr bwMode="auto">
          <a:xfrm>
            <a:off x="2648750" y="6248672"/>
            <a:ext cx="1303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11560" y="980728"/>
            <a:ext cx="3995936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May 2010: 34 </a:t>
            </a:r>
            <a:r>
              <a:rPr lang="en-US" sz="2000" dirty="0" err="1" smtClean="0">
                <a:solidFill>
                  <a:srgbClr val="0000FF"/>
                </a:solidFill>
              </a:rPr>
              <a:t>LoI</a:t>
            </a:r>
            <a:r>
              <a:rPr lang="en-US" sz="2000" dirty="0" smtClean="0">
                <a:solidFill>
                  <a:srgbClr val="0000FF"/>
                </a:solidFill>
              </a:rPr>
              <a:t> submitted</a:t>
            </a:r>
          </a:p>
          <a:p>
            <a:pPr>
              <a:spcBef>
                <a:spcPts val="1000"/>
              </a:spcBef>
            </a:pPr>
            <a:r>
              <a:rPr lang="en-US" sz="2000" dirty="0">
                <a:solidFill>
                  <a:srgbClr val="0000FF"/>
                </a:solidFill>
              </a:rPr>
              <a:t>1 Nov 2012: INTC endorsed the increase of 2 </a:t>
            </a:r>
            <a:r>
              <a:rPr lang="en-US" sz="2000" dirty="0" err="1">
                <a:solidFill>
                  <a:srgbClr val="0000FF"/>
                </a:solidFill>
              </a:rPr>
              <a:t>GeV</a:t>
            </a:r>
            <a:r>
              <a:rPr lang="en-US" sz="2000" dirty="0">
                <a:solidFill>
                  <a:srgbClr val="0000FF"/>
                </a:solidFill>
              </a:rPr>
              <a:t>-proton energy for </a:t>
            </a:r>
            <a:r>
              <a:rPr lang="en-US" sz="2000" dirty="0" smtClean="0">
                <a:solidFill>
                  <a:srgbClr val="0000FF"/>
                </a:solidFill>
              </a:rPr>
              <a:t>ISOLDE</a:t>
            </a:r>
          </a:p>
          <a:p>
            <a:pPr>
              <a:spcBef>
                <a:spcPts val="100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27 experiments already approved</a:t>
            </a:r>
          </a:p>
          <a:p>
            <a:pPr>
              <a:spcBef>
                <a:spcPts val="100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 600 shifts already allocated for day 1 physics</a:t>
            </a:r>
          </a:p>
          <a:p>
            <a:pPr marL="457200" lvl="1" indent="0">
              <a:buNone/>
            </a:pPr>
            <a:endParaRPr lang="en-US" sz="2600" dirty="0" smtClean="0">
              <a:solidFill>
                <a:srgbClr val="0000FF"/>
              </a:solidFill>
            </a:endParaRP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283968" y="4365104"/>
            <a:ext cx="4968552" cy="2160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smtClean="0"/>
              <a:t>Isospin symmetry</a:t>
            </a:r>
          </a:p>
          <a:p>
            <a:r>
              <a:rPr lang="en-US" sz="6000" smtClean="0"/>
              <a:t>Collectivity versus Single Particle</a:t>
            </a:r>
          </a:p>
          <a:p>
            <a:r>
              <a:rPr lang="en-US" sz="6000" smtClean="0"/>
              <a:t>Magic numbers far from stability</a:t>
            </a:r>
          </a:p>
          <a:p>
            <a:r>
              <a:rPr lang="en-US" sz="6000" smtClean="0"/>
              <a:t>Shape Coexistence</a:t>
            </a:r>
          </a:p>
          <a:p>
            <a:r>
              <a:rPr lang="en-US" sz="6000" smtClean="0"/>
              <a:t>Quadropole and octupole degrees of freedom</a:t>
            </a:r>
          </a:p>
          <a:p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Physics @ HIE-ISOLDE</a:t>
            </a:r>
            <a:endParaRPr lang="en-US" b="0" dirty="0">
              <a:solidFill>
                <a:srgbClr val="00009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500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14082</TotalTime>
  <Words>2701</Words>
  <Application>Microsoft Macintosh PowerPoint</Application>
  <PresentationFormat>Presentación en pantalla (4:3)</PresentationFormat>
  <Paragraphs>477</Paragraphs>
  <Slides>31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3" baseType="lpstr">
      <vt:lpstr>Office Theme</vt:lpstr>
      <vt:lpstr>Equation</vt:lpstr>
      <vt:lpstr>Presentación de PowerPoint</vt:lpstr>
      <vt:lpstr>ISOLDE Facility : a few facts</vt:lpstr>
      <vt:lpstr>Hot Topics in Nuclear Physics</vt:lpstr>
      <vt:lpstr>Production of Radiactive Beams @ ISOL Facilities</vt:lpstr>
      <vt:lpstr>REX-ISOLDE</vt:lpstr>
      <vt:lpstr>Physics program @ REX</vt:lpstr>
      <vt:lpstr>Transfer Reactions @ REX </vt:lpstr>
      <vt:lpstr>Design study: Intensity  &amp; Beam quality &amp; Efficiency  Phase 1&amp;2: Energy upgrade to 5.5 MeV /A              10 MeV /A        </vt:lpstr>
      <vt:lpstr>Physics @ HIE-ISOLDE</vt:lpstr>
      <vt:lpstr>Instrumentation</vt:lpstr>
      <vt:lpstr>Adressing the 7Li cosmological Problem(IS554)</vt:lpstr>
      <vt:lpstr>Study of n=8 gap beyond stability (IS564)</vt:lpstr>
      <vt:lpstr>Shell Evolution in Ni-isotopes (IS555) </vt:lpstr>
      <vt:lpstr>Search for the new magic numbers above 208Pb?(IS550)</vt:lpstr>
      <vt:lpstr>Shape transition &amp; shape Coexistence in neutron deficient Nuclei</vt:lpstr>
      <vt:lpstr>New candidates for EDM  Measurements (IS552)</vt:lpstr>
      <vt:lpstr>Conclusions</vt:lpstr>
      <vt:lpstr>Presentación de PowerPoint</vt:lpstr>
      <vt:lpstr>Proposed Three beamlines</vt:lpstr>
      <vt:lpstr>HIE-ISOLDE Opportunities: </vt:lpstr>
      <vt:lpstr>Coulomb excitation &amp; Transfer @ Miniball</vt:lpstr>
      <vt:lpstr>Searching for pear-shaped nuclei at ISOLDE</vt:lpstr>
      <vt:lpstr>HIE-ISOLDE Beam parameters</vt:lpstr>
      <vt:lpstr>Beam Parameters</vt:lpstr>
      <vt:lpstr>Shape Coexistence</vt:lpstr>
      <vt:lpstr>Accepted HIE-ISOLDE experiments(I)</vt:lpstr>
      <vt:lpstr>Accepted HIE-ISOLDE experiments(II)</vt:lpstr>
      <vt:lpstr>Presentación de PowerPoint</vt:lpstr>
      <vt:lpstr>TSR @ HIE-ISOLDE</vt:lpstr>
      <vt:lpstr>ISOLDE Basics</vt:lpstr>
      <vt:lpstr>Coulomb excitation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Maria Jose Garcia Borge</cp:lastModifiedBy>
  <cp:revision>784</cp:revision>
  <dcterms:created xsi:type="dcterms:W3CDTF">2012-03-08T16:06:15Z</dcterms:created>
  <dcterms:modified xsi:type="dcterms:W3CDTF">2014-09-23T07:57:34Z</dcterms:modified>
</cp:coreProperties>
</file>