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rels" ContentType="application/vnd.openxmlformats-package.relationships+xml"/>
  <Default Extension="tmp" ContentType="image/png"/>
  <Default Extension="vml" ContentType="application/vnd.openxmlformats-officedocument.vmlDrawing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13" r:id="rId2"/>
    <p:sldId id="461" r:id="rId3"/>
    <p:sldId id="466" r:id="rId4"/>
    <p:sldId id="462" r:id="rId5"/>
    <p:sldId id="471" r:id="rId6"/>
    <p:sldId id="467" r:id="rId7"/>
    <p:sldId id="468" r:id="rId8"/>
    <p:sldId id="477" r:id="rId9"/>
    <p:sldId id="472" r:id="rId10"/>
    <p:sldId id="470" r:id="rId11"/>
    <p:sldId id="473" r:id="rId12"/>
    <p:sldId id="474" r:id="rId13"/>
    <p:sldId id="475" r:id="rId14"/>
    <p:sldId id="476" r:id="rId15"/>
    <p:sldId id="478" r:id="rId16"/>
    <p:sldId id="479" r:id="rId17"/>
    <p:sldId id="480" r:id="rId18"/>
    <p:sldId id="481" r:id="rId19"/>
    <p:sldId id="482" r:id="rId20"/>
    <p:sldId id="483" r:id="rId21"/>
    <p:sldId id="487" r:id="rId22"/>
    <p:sldId id="484" r:id="rId23"/>
    <p:sldId id="485" r:id="rId24"/>
    <p:sldId id="486" r:id="rId25"/>
    <p:sldId id="488" r:id="rId26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00FF00"/>
    <a:srgbClr val="FF9900"/>
    <a:srgbClr val="FF6699"/>
    <a:srgbClr val="FF3399"/>
    <a:srgbClr val="FF33CC"/>
    <a:srgbClr val="CC3399"/>
    <a:srgbClr val="CC66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8" autoAdjust="0"/>
    <p:restoredTop sz="90614" autoAdjust="0"/>
  </p:normalViewPr>
  <p:slideViewPr>
    <p:cSldViewPr>
      <p:cViewPr varScale="1">
        <p:scale>
          <a:sx n="108" d="100"/>
          <a:sy n="108" d="100"/>
        </p:scale>
        <p:origin x="-100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Relationship Id="rId2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895" tIns="47447" rIns="94895" bIns="47447" numCol="1" anchor="t" anchorCtr="0" compatLnSpc="1">
            <a:prstTxWarp prst="textNoShape">
              <a:avLst/>
            </a:prstTxWarp>
          </a:bodyPr>
          <a:lstStyle>
            <a:lvl1pPr defTabSz="949210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895" tIns="47447" rIns="94895" bIns="47447" numCol="1" anchor="t" anchorCtr="0" compatLnSpc="1">
            <a:prstTxWarp prst="textNoShape">
              <a:avLst/>
            </a:prstTxWarp>
          </a:bodyPr>
          <a:lstStyle>
            <a:lvl1pPr algn="r" defTabSz="949210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C0FBCBB-7EDB-4278-865F-AB2C04993556}" type="datetime1">
              <a:rPr lang="en-US"/>
              <a:pPr>
                <a:defRPr/>
              </a:pPr>
              <a:t>21/09/14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1" y="9721851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895" tIns="47447" rIns="94895" bIns="47447" numCol="1" anchor="b" anchorCtr="0" compatLnSpc="1">
            <a:prstTxWarp prst="textNoShape">
              <a:avLst/>
            </a:prstTxWarp>
          </a:bodyPr>
          <a:lstStyle>
            <a:lvl1pPr defTabSz="949210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4021138" y="9721851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895" tIns="47447" rIns="94895" bIns="47447" numCol="1" anchor="b" anchorCtr="0" compatLnSpc="1">
            <a:prstTxWarp prst="textNoShape">
              <a:avLst/>
            </a:prstTxWarp>
          </a:bodyPr>
          <a:lstStyle>
            <a:lvl1pPr algn="r" defTabSz="949210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CFFFF87-B6DF-4175-94C5-2347F64012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1943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28" tIns="49513" rIns="99028" bIns="49513" numCol="1" anchor="t" anchorCtr="0" compatLnSpc="1">
            <a:prstTxWarp prst="textNoShape">
              <a:avLst/>
            </a:prstTxWarp>
          </a:bodyPr>
          <a:lstStyle>
            <a:lvl1pPr defTabSz="990480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28" tIns="49513" rIns="99028" bIns="49513" numCol="1" anchor="t" anchorCtr="0" compatLnSpc="1">
            <a:prstTxWarp prst="textNoShape">
              <a:avLst/>
            </a:prstTxWarp>
          </a:bodyPr>
          <a:lstStyle>
            <a:lvl1pPr algn="r" defTabSz="990480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3338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59339"/>
            <a:ext cx="5680075" cy="460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28" tIns="49513" rIns="99028" bIns="495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851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28" tIns="49513" rIns="99028" bIns="49513" numCol="1" anchor="b" anchorCtr="0" compatLnSpc="1">
            <a:prstTxWarp prst="textNoShape">
              <a:avLst/>
            </a:prstTxWarp>
          </a:bodyPr>
          <a:lstStyle>
            <a:lvl1pPr defTabSz="990480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1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28" tIns="49513" rIns="99028" bIns="49513" numCol="1" anchor="b" anchorCtr="0" compatLnSpc="1">
            <a:prstTxWarp prst="textNoShape">
              <a:avLst/>
            </a:prstTxWarp>
          </a:bodyPr>
          <a:lstStyle>
            <a:lvl1pPr algn="r" defTabSz="990480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A08831CF-E2B7-4DF0-9CCB-848EF7E579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50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003F9-11FF-4CD3-ABEC-EB312F04E0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960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6FEB6-5283-470E-861F-C55499061C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91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11ECB-6095-4F29-9E93-E38AAC9E0E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35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F3C03-1CC2-49CF-8379-461CAB71BA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488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EDAC8-760A-4ACB-9DAA-CF1648919D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263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4C84A-3A11-49EC-82F0-7D47AC0847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770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65339-EA7C-4950-8F75-3C2229E87A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976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8CE15-F117-4E95-9277-481E1C610A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E049D-5161-42AC-863C-2BD47115FA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170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04A45-34C8-4850-BDA1-61324CEA88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684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FCC60-341A-40F6-8CAC-4626C77E55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037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CF673D99-2943-4E6B-9C48-2BE7785F4B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8.jpe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jpg"/><Relationship Id="rId7" Type="http://schemas.openxmlformats.org/officeDocument/2006/relationships/oleObject" Target="../embeddings/oleObject1.bin"/><Relationship Id="rId8" Type="http://schemas.openxmlformats.org/officeDocument/2006/relationships/image" Target="../media/image33.wmf"/><Relationship Id="rId9" Type="http://schemas.openxmlformats.org/officeDocument/2006/relationships/oleObject" Target="../embeddings/oleObject2.bin"/><Relationship Id="rId10" Type="http://schemas.openxmlformats.org/officeDocument/2006/relationships/image" Target="../media/image3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oleObject" Target="../embeddings/oleObject3.bin"/><Relationship Id="rId6" Type="http://schemas.openxmlformats.org/officeDocument/2006/relationships/image" Target="../media/image34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oleObject" Target="../embeddings/oleObject4.bin"/><Relationship Id="rId8" Type="http://schemas.openxmlformats.org/officeDocument/2006/relationships/image" Target="../media/image34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4" Type="http://schemas.openxmlformats.org/officeDocument/2006/relationships/image" Target="../media/image46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1.gif"/><Relationship Id="rId12" Type="http://schemas.openxmlformats.org/officeDocument/2006/relationships/image" Target="../media/image62.gif"/><Relationship Id="rId13" Type="http://schemas.openxmlformats.org/officeDocument/2006/relationships/image" Target="../media/image63.png"/><Relationship Id="rId14" Type="http://schemas.openxmlformats.org/officeDocument/2006/relationships/image" Target="../media/image64.png"/><Relationship Id="rId15" Type="http://schemas.openxmlformats.org/officeDocument/2006/relationships/image" Target="../media/image65.png"/><Relationship Id="rId16" Type="http://schemas.openxmlformats.org/officeDocument/2006/relationships/image" Target="../media/image66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jpg"/><Relationship Id="rId3" Type="http://schemas.openxmlformats.org/officeDocument/2006/relationships/image" Target="../media/image53.gif"/><Relationship Id="rId4" Type="http://schemas.openxmlformats.org/officeDocument/2006/relationships/image" Target="../media/image54.gif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Relationship Id="rId8" Type="http://schemas.openxmlformats.org/officeDocument/2006/relationships/image" Target="../media/image58.gif"/><Relationship Id="rId9" Type="http://schemas.openxmlformats.org/officeDocument/2006/relationships/image" Target="../media/image59.gif"/><Relationship Id="rId10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7" Type="http://schemas.openxmlformats.org/officeDocument/2006/relationships/image" Target="../media/image72.jpg"/><Relationship Id="rId8" Type="http://schemas.openxmlformats.org/officeDocument/2006/relationships/image" Target="../media/image73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7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gif"/><Relationship Id="rId4" Type="http://schemas.openxmlformats.org/officeDocument/2006/relationships/image" Target="../media/image76.png"/><Relationship Id="rId5" Type="http://schemas.openxmlformats.org/officeDocument/2006/relationships/image" Target="../media/image77.gif"/><Relationship Id="rId6" Type="http://schemas.openxmlformats.org/officeDocument/2006/relationships/image" Target="../media/image78.jpeg"/><Relationship Id="rId7" Type="http://schemas.microsoft.com/office/2007/relationships/hdphoto" Target="../media/hdphoto2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9.png"/><Relationship Id="rId3" Type="http://schemas.openxmlformats.org/officeDocument/2006/relationships/image" Target="../media/image8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1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tmp"/><Relationship Id="rId3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3.jpg"/><Relationship Id="rId5" Type="http://schemas.openxmlformats.org/officeDocument/2006/relationships/image" Target="../media/image24.jpg"/><Relationship Id="rId6" Type="http://schemas.openxmlformats.org/officeDocument/2006/relationships/image" Target="../media/image25.jpg"/><Relationship Id="rId7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35"/>
          <p:cNvSpPr txBox="1">
            <a:spLocks noChangeArrowheads="1"/>
          </p:cNvSpPr>
          <p:nvPr/>
        </p:nvSpPr>
        <p:spPr bwMode="auto">
          <a:xfrm>
            <a:off x="899593" y="3343925"/>
            <a:ext cx="7344815" cy="907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sz="2800" b="1" dirty="0" smtClean="0">
                <a:latin typeface="+mn-lt"/>
              </a:rPr>
              <a:t>Pei Zhang</a:t>
            </a:r>
            <a:endParaRPr lang="en-US" sz="2800" dirty="0">
              <a:latin typeface="+mn-lt"/>
            </a:endParaRPr>
          </a:p>
          <a:p>
            <a:pPr algn="ctr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latin typeface="+mn-lt"/>
              </a:rPr>
              <a:t>(BE-RF-SRF, CERN)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44624"/>
            <a:ext cx="805423" cy="792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1628800"/>
            <a:ext cx="9144000" cy="1207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ts val="4500"/>
              </a:lnSpc>
              <a:spcAft>
                <a:spcPts val="1200"/>
              </a:spcAft>
            </a:pPr>
            <a:r>
              <a:rPr lang="en-GB" sz="3600" b="1" dirty="0">
                <a:solidFill>
                  <a:srgbClr val="0000FF"/>
                </a:solidFill>
                <a:latin typeface="+mn-lt"/>
                <a:cs typeface="Arial" pitchFamily="34" charset="0"/>
              </a:rPr>
              <a:t>The R&amp;D on HIE‐ISOLDE </a:t>
            </a:r>
            <a:r>
              <a:rPr lang="en-GB" sz="3600" b="1" dirty="0" smtClean="0">
                <a:solidFill>
                  <a:srgbClr val="0000FF"/>
                </a:solidFill>
                <a:latin typeface="+mn-lt"/>
                <a:cs typeface="Arial" pitchFamily="34" charset="0"/>
              </a:rPr>
              <a:t>superconducting </a:t>
            </a:r>
            <a:r>
              <a:rPr lang="en-GB" sz="3600" b="1" dirty="0">
                <a:solidFill>
                  <a:srgbClr val="0000FF"/>
                </a:solidFill>
                <a:latin typeface="+mn-lt"/>
                <a:cs typeface="Arial" pitchFamily="34" charset="0"/>
              </a:rPr>
              <a:t>quarter‐wave resonators</a:t>
            </a:r>
            <a:endParaRPr lang="en-GB" sz="3600" b="1" dirty="0" smtClean="0">
              <a:solidFill>
                <a:srgbClr val="0000FF"/>
              </a:solidFill>
              <a:latin typeface="+mn-lt"/>
              <a:cs typeface="Arial" pitchFamily="34" charset="0"/>
            </a:endParaRPr>
          </a:p>
        </p:txBody>
      </p:sp>
      <p:sp>
        <p:nvSpPr>
          <p:cNvPr id="11" name="Text Box 35"/>
          <p:cNvSpPr txBox="1">
            <a:spLocks noChangeArrowheads="1"/>
          </p:cNvSpPr>
          <p:nvPr/>
        </p:nvSpPr>
        <p:spPr bwMode="auto">
          <a:xfrm>
            <a:off x="1597841" y="5126415"/>
            <a:ext cx="594831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20000"/>
              </a:spcBef>
              <a:spcAft>
                <a:spcPts val="600"/>
              </a:spcAft>
            </a:pPr>
            <a:r>
              <a:rPr lang="en-US" sz="2000" dirty="0">
                <a:latin typeface="+mn-lt"/>
              </a:rPr>
              <a:t>CATHI Final Review </a:t>
            </a:r>
            <a:r>
              <a:rPr lang="en-US" sz="2000" dirty="0" smtClean="0">
                <a:latin typeface="+mn-lt"/>
              </a:rPr>
              <a:t>Meeting, 23</a:t>
            </a:r>
            <a:r>
              <a:rPr lang="en-US" sz="2000" baseline="30000" dirty="0" smtClean="0">
                <a:latin typeface="+mn-lt"/>
              </a:rPr>
              <a:t>rd</a:t>
            </a:r>
            <a:r>
              <a:rPr lang="en-US" sz="2000" dirty="0" smtClean="0">
                <a:latin typeface="+mn-lt"/>
              </a:rPr>
              <a:t> Sep 2014</a:t>
            </a:r>
          </a:p>
        </p:txBody>
      </p:sp>
      <p:pic>
        <p:nvPicPr>
          <p:cNvPr id="12" name="Picture 11" descr="Cathi_MC_7peopl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460" y="28248"/>
            <a:ext cx="1590044" cy="79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6" y="6060197"/>
            <a:ext cx="2160000" cy="7053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39752" y="5982379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dirty="0">
                <a:latin typeface="+mn-lt"/>
              </a:rPr>
              <a:t>*This work received support from a </a:t>
            </a:r>
            <a:r>
              <a:rPr lang="en-GB" sz="1600" dirty="0" smtClean="0">
                <a:latin typeface="+mn-lt"/>
              </a:rPr>
              <a:t>Marie Curie </a:t>
            </a:r>
            <a:r>
              <a:rPr lang="en-GB" sz="1600" dirty="0">
                <a:latin typeface="+mn-lt"/>
              </a:rPr>
              <a:t>Early Initial </a:t>
            </a:r>
            <a:r>
              <a:rPr lang="en-GB" sz="1600" dirty="0" smtClean="0">
                <a:latin typeface="+mn-lt"/>
              </a:rPr>
              <a:t>Training Network </a:t>
            </a:r>
            <a:r>
              <a:rPr lang="en-GB" sz="1600" dirty="0">
                <a:latin typeface="+mn-lt"/>
              </a:rPr>
              <a:t>Fellowship of the European Community's 7th </a:t>
            </a:r>
            <a:r>
              <a:rPr lang="en-GB" sz="1600" dirty="0" smtClean="0">
                <a:latin typeface="+mn-lt"/>
              </a:rPr>
              <a:t>Programme under </a:t>
            </a:r>
            <a:r>
              <a:rPr lang="en-GB" sz="1600" dirty="0">
                <a:latin typeface="+mn-lt"/>
              </a:rPr>
              <a:t>contract number PITN-GA-2010-264330-CATHI.</a:t>
            </a:r>
          </a:p>
        </p:txBody>
      </p:sp>
    </p:spTree>
    <p:extLst>
      <p:ext uri="{BB962C8B-B14F-4D97-AF65-F5344CB8AC3E}">
        <p14:creationId xmlns:p14="http://schemas.microsoft.com/office/powerpoint/2010/main" val="184849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RF Cold test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10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673" y="3372381"/>
            <a:ext cx="1818314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 descr="E:\HZB-Seminar-2014\v1-HZB-Seminar-2014-04-30\pic\20131107_1412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19872" y="752539"/>
            <a:ext cx="1783696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129130" y="780672"/>
            <a:ext cx="2714678" cy="4386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tIns="64800" bIns="64800" rtlCol="0">
            <a:spAutoFit/>
          </a:bodyPr>
          <a:lstStyle/>
          <a:p>
            <a:pPr algn="ctr"/>
            <a:r>
              <a:rPr lang="en-GB" sz="2000" b="1" dirty="0" smtClean="0">
                <a:latin typeface="+mn-lt"/>
              </a:rPr>
              <a:t>Cavity reception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9130" y="1644575"/>
            <a:ext cx="2714678" cy="4386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tIns="64800" bIns="64800" rtlCol="0">
            <a:spAutoFit/>
          </a:bodyPr>
          <a:lstStyle/>
          <a:p>
            <a:pPr algn="ctr"/>
            <a:r>
              <a:rPr lang="en-GB" sz="2000" b="1" dirty="0" smtClean="0">
                <a:latin typeface="+mn-lt"/>
              </a:rPr>
              <a:t>Frequency tuning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29130" y="2508478"/>
            <a:ext cx="2714678" cy="4386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tIns="64800" bIns="64800" rtlCol="0">
            <a:spAutoFit/>
          </a:bodyPr>
          <a:lstStyle/>
          <a:p>
            <a:pPr algn="ctr"/>
            <a:r>
              <a:rPr lang="en-GB" sz="2000" b="1" dirty="0" smtClean="0">
                <a:latin typeface="+mn-lt"/>
              </a:rPr>
              <a:t>Surface treatment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29130" y="3372381"/>
            <a:ext cx="2714678" cy="4386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tIns="64800" bIns="64800" rtlCol="0">
            <a:spAutoFit/>
          </a:bodyPr>
          <a:lstStyle/>
          <a:p>
            <a:pPr algn="ctr"/>
            <a:r>
              <a:rPr lang="en-GB" sz="2000" b="1" dirty="0" smtClean="0">
                <a:latin typeface="+mn-lt"/>
              </a:rPr>
              <a:t>Niobium coating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29130" y="4236283"/>
            <a:ext cx="2714678" cy="4386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tIns="64800" bIns="64800" rtlCol="0">
            <a:spAutoFit/>
          </a:bodyPr>
          <a:lstStyle/>
          <a:p>
            <a:pPr algn="ctr"/>
            <a:r>
              <a:rPr lang="en-GB" sz="2000" b="1" dirty="0"/>
              <a:t>Cryostat </a:t>
            </a:r>
            <a:r>
              <a:rPr lang="en-GB" sz="2000" b="1" dirty="0" smtClean="0"/>
              <a:t>preparation</a:t>
            </a:r>
            <a:endParaRPr lang="en-GB" sz="2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29130" y="5100185"/>
            <a:ext cx="2714678" cy="43864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tIns="64800" bIns="64800" rtlCol="0">
            <a:spAutoFit/>
          </a:bodyPr>
          <a:lstStyle/>
          <a:p>
            <a:pPr algn="ctr"/>
            <a:r>
              <a:rPr lang="en-GB" sz="2000" b="1" dirty="0"/>
              <a:t>RF cold test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29130" y="5964087"/>
            <a:ext cx="2714678" cy="4386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tIns="64800" bIns="64800" rtlCol="0">
            <a:spAutoFit/>
          </a:bodyPr>
          <a:lstStyle/>
          <a:p>
            <a:pPr algn="ctr"/>
            <a:r>
              <a:rPr lang="en-GB" sz="2000" b="1" dirty="0" smtClean="0"/>
              <a:t>Cavity storage</a:t>
            </a:r>
            <a:endParaRPr lang="en-GB" sz="2000" b="1" dirty="0"/>
          </a:p>
        </p:txBody>
      </p:sp>
      <p:cxnSp>
        <p:nvCxnSpPr>
          <p:cNvPr id="43" name="Straight Arrow Connector 42"/>
          <p:cNvCxnSpPr>
            <a:stCxn id="36" idx="2"/>
            <a:endCxn id="37" idx="0"/>
          </p:cNvCxnSpPr>
          <p:nvPr/>
        </p:nvCxnSpPr>
        <p:spPr bwMode="auto">
          <a:xfrm>
            <a:off x="1486469" y="1219314"/>
            <a:ext cx="0" cy="4252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Arrow Connector 43"/>
          <p:cNvCxnSpPr>
            <a:stCxn id="37" idx="2"/>
            <a:endCxn id="38" idx="0"/>
          </p:cNvCxnSpPr>
          <p:nvPr/>
        </p:nvCxnSpPr>
        <p:spPr bwMode="auto">
          <a:xfrm>
            <a:off x="1486469" y="2083217"/>
            <a:ext cx="0" cy="4252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1377155" y="2957177"/>
            <a:ext cx="0" cy="4252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Arrow Connector 45"/>
          <p:cNvCxnSpPr/>
          <p:nvPr/>
        </p:nvCxnSpPr>
        <p:spPr bwMode="auto">
          <a:xfrm>
            <a:off x="1377155" y="3821080"/>
            <a:ext cx="0" cy="4252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Arrow Connector 46"/>
          <p:cNvCxnSpPr/>
          <p:nvPr/>
        </p:nvCxnSpPr>
        <p:spPr bwMode="auto">
          <a:xfrm>
            <a:off x="1377155" y="4684983"/>
            <a:ext cx="0" cy="4252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1377155" y="5548886"/>
            <a:ext cx="0" cy="4252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9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98100"/>
            <a:ext cx="3392091" cy="4522789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own Arrow 5"/>
          <p:cNvSpPr/>
          <p:nvPr/>
        </p:nvSpPr>
        <p:spPr bwMode="auto">
          <a:xfrm>
            <a:off x="4121719" y="2590954"/>
            <a:ext cx="432048" cy="732445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50" name="Bent Arrow 49"/>
          <p:cNvSpPr/>
          <p:nvPr/>
        </p:nvSpPr>
        <p:spPr bwMode="auto">
          <a:xfrm flipV="1">
            <a:off x="4282820" y="5229199"/>
            <a:ext cx="1297292" cy="917561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8544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Q0 vs. </a:t>
            </a:r>
            <a:r>
              <a:rPr lang="en-US" sz="3600" b="1" dirty="0" err="1" smtClean="0">
                <a:solidFill>
                  <a:schemeClr val="bg1"/>
                </a:solidFill>
                <a:cs typeface="Arial" pitchFamily="34" charset="0"/>
              </a:rPr>
              <a:t>Eacc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11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" t="1810" r="1192" b="3429"/>
          <a:stretch/>
        </p:blipFill>
        <p:spPr bwMode="auto">
          <a:xfrm>
            <a:off x="792000" y="1196752"/>
            <a:ext cx="7560000" cy="4625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5879013"/>
            <a:ext cx="3311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QP: prototype cavity</a:t>
            </a:r>
          </a:p>
          <a:p>
            <a:r>
              <a:rPr lang="en-GB" dirty="0" smtClean="0">
                <a:latin typeface="+mn-lt"/>
              </a:rPr>
              <a:t>QS: series production cavity</a:t>
            </a:r>
          </a:p>
        </p:txBody>
      </p:sp>
    </p:spTree>
    <p:extLst>
      <p:ext uri="{BB962C8B-B14F-4D97-AF65-F5344CB8AC3E}">
        <p14:creationId xmlns:p14="http://schemas.microsoft.com/office/powerpoint/2010/main" val="1429155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Q0 and </a:t>
            </a:r>
            <a:r>
              <a:rPr lang="en-US" sz="3600" b="1" dirty="0" err="1" smtClean="0">
                <a:solidFill>
                  <a:schemeClr val="bg1"/>
                </a:solidFill>
                <a:cs typeface="Arial" pitchFamily="34" charset="0"/>
              </a:rPr>
              <a:t>Pcav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12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000" y="764704"/>
            <a:ext cx="5760000" cy="264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000" y="3808013"/>
            <a:ext cx="5760000" cy="264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24328" y="2391271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+mn-lt"/>
              </a:rPr>
              <a:t>4.77E+8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24328" y="4941168"/>
            <a:ext cx="1619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+mn-lt"/>
              </a:rPr>
              <a:t>10 W</a:t>
            </a:r>
          </a:p>
        </p:txBody>
      </p:sp>
    </p:spTree>
    <p:extLst>
      <p:ext uri="{BB962C8B-B14F-4D97-AF65-F5344CB8AC3E}">
        <p14:creationId xmlns:p14="http://schemas.microsoft.com/office/powerpoint/2010/main" val="1429155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Thermal gradient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13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85"/>
          <a:stretch/>
        </p:blipFill>
        <p:spPr bwMode="auto">
          <a:xfrm>
            <a:off x="52579" y="692696"/>
            <a:ext cx="3852028" cy="3026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"/>
          <a:stretch/>
        </p:blipFill>
        <p:spPr bwMode="auto">
          <a:xfrm>
            <a:off x="7513975" y="672460"/>
            <a:ext cx="1628205" cy="353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165939" y="620688"/>
            <a:ext cx="3358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prstClr val="black"/>
                </a:solidFill>
                <a:latin typeface="Cambria"/>
              </a:rPr>
              <a:t>Thermal gradient</a:t>
            </a:r>
            <a:r>
              <a:rPr lang="en-GB" sz="2000" dirty="0" smtClean="0">
                <a:solidFill>
                  <a:prstClr val="black"/>
                </a:solidFill>
                <a:latin typeface="Cambria"/>
              </a:rPr>
              <a:t>: </a:t>
            </a:r>
            <a:r>
              <a:rPr lang="en-US" sz="2000" dirty="0" smtClean="0">
                <a:solidFill>
                  <a:prstClr val="black"/>
                </a:solidFill>
                <a:latin typeface="Cambria"/>
              </a:rPr>
              <a:t>T2 – T1</a:t>
            </a:r>
            <a:endParaRPr lang="en-GB" sz="2000" dirty="0" smtClean="0">
              <a:solidFill>
                <a:prstClr val="black"/>
              </a:solidFill>
              <a:latin typeface="Cambria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296" y="1032501"/>
            <a:ext cx="2880000" cy="2294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" t="4215" r="6254"/>
          <a:stretch/>
        </p:blipFill>
        <p:spPr>
          <a:xfrm>
            <a:off x="3779912" y="3581529"/>
            <a:ext cx="3816424" cy="299587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139952" y="5805264"/>
            <a:ext cx="3070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prstClr val="black"/>
                </a:solidFill>
                <a:latin typeface="Cambria"/>
              </a:rPr>
              <a:t>Surface resistance</a:t>
            </a: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4830147"/>
              </p:ext>
            </p:extLst>
          </p:nvPr>
        </p:nvGraphicFramePr>
        <p:xfrm>
          <a:off x="1033321" y="4197860"/>
          <a:ext cx="1605149" cy="8700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3" name="Equation" r:id="rId7" imgW="799920" imgH="431640" progId="Equation.3">
                  <p:embed/>
                </p:oleObj>
              </mc:Choice>
              <mc:Fallback>
                <p:oleObj name="Equation" r:id="rId7" imgW="799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3321" y="4197860"/>
                        <a:ext cx="1605149" cy="8700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3586638"/>
              </p:ext>
            </p:extLst>
          </p:nvPr>
        </p:nvGraphicFramePr>
        <p:xfrm>
          <a:off x="467544" y="5521925"/>
          <a:ext cx="2952327" cy="48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4" name="Equation" r:id="rId9" imgW="1269720" imgH="228600" progId="Equation.3">
                  <p:embed/>
                </p:oleObj>
              </mc:Choice>
              <mc:Fallback>
                <p:oleObj name="Equation" r:id="rId9" imgW="1269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521925"/>
                        <a:ext cx="2952327" cy="4833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 bwMode="auto">
          <a:xfrm>
            <a:off x="1187624" y="5525807"/>
            <a:ext cx="707665" cy="428794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2123728" y="5525807"/>
            <a:ext cx="576064" cy="432677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9155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22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Surface resistance vs. thermal gradient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14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" t="3007" r="2523" b="4000"/>
          <a:stretch/>
        </p:blipFill>
        <p:spPr bwMode="auto">
          <a:xfrm>
            <a:off x="107504" y="764704"/>
            <a:ext cx="4500000" cy="2983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" t="2913" r="2268" b="3856"/>
          <a:stretch/>
        </p:blipFill>
        <p:spPr bwMode="auto">
          <a:xfrm>
            <a:off x="4464488" y="3554950"/>
            <a:ext cx="4500000" cy="2970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6357411"/>
              </p:ext>
            </p:extLst>
          </p:nvPr>
        </p:nvGraphicFramePr>
        <p:xfrm>
          <a:off x="5327844" y="980728"/>
          <a:ext cx="2952327" cy="48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2" name="Equation" r:id="rId5" imgW="1269720" imgH="228600" progId="Equation.3">
                  <p:embed/>
                </p:oleObj>
              </mc:Choice>
              <mc:Fallback>
                <p:oleObj name="Equation" r:id="rId5" imgW="1269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7844" y="980728"/>
                        <a:ext cx="2952327" cy="4833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 bwMode="auto">
          <a:xfrm>
            <a:off x="6047924" y="984610"/>
            <a:ext cx="707665" cy="428794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6984028" y="984610"/>
            <a:ext cx="576064" cy="432677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9155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Surface resistance vs. cool-down speed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15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"/>
          <a:stretch/>
        </p:blipFill>
        <p:spPr bwMode="auto">
          <a:xfrm>
            <a:off x="-8533" y="620688"/>
            <a:ext cx="1628205" cy="353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63688" y="692696"/>
            <a:ext cx="711961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 smtClean="0">
                <a:solidFill>
                  <a:prstClr val="black"/>
                </a:solidFill>
                <a:latin typeface="Cambria"/>
              </a:rPr>
              <a:t>Thermal gradient [K]</a:t>
            </a:r>
            <a:r>
              <a:rPr lang="en-GB" sz="2000" dirty="0" smtClean="0">
                <a:solidFill>
                  <a:prstClr val="black"/>
                </a:solidFill>
                <a:latin typeface="Cambria"/>
              </a:rPr>
              <a:t>: </a:t>
            </a:r>
            <a:r>
              <a:rPr lang="en-US" sz="2000" dirty="0" smtClean="0">
                <a:solidFill>
                  <a:prstClr val="black"/>
                </a:solidFill>
                <a:latin typeface="Cambria"/>
              </a:rPr>
              <a:t>T2 – T1</a:t>
            </a:r>
          </a:p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Cambria"/>
              </a:rPr>
              <a:t>Cool-down speed [K/min]</a:t>
            </a:r>
            <a:r>
              <a:rPr lang="en-US" sz="2000" dirty="0" smtClean="0">
                <a:solidFill>
                  <a:prstClr val="black"/>
                </a:solidFill>
                <a:latin typeface="Cambria"/>
              </a:rPr>
              <a:t>: average speed from 10.5K to 8.5K  </a:t>
            </a:r>
            <a:endParaRPr lang="en-GB" sz="2000" dirty="0" smtClean="0">
              <a:solidFill>
                <a:prstClr val="black"/>
              </a:solidFill>
              <a:latin typeface="Cambria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122769"/>
            <a:ext cx="3600000" cy="2418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814" y="4122768"/>
            <a:ext cx="3600000" cy="2418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919" y="1514991"/>
            <a:ext cx="3600000" cy="2418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3712182"/>
              </p:ext>
            </p:extLst>
          </p:nvPr>
        </p:nvGraphicFramePr>
        <p:xfrm>
          <a:off x="5795896" y="3501008"/>
          <a:ext cx="2952327" cy="48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2" name="Equation" r:id="rId7" imgW="1269720" imgH="228600" progId="Equation.3">
                  <p:embed/>
                </p:oleObj>
              </mc:Choice>
              <mc:Fallback>
                <p:oleObj name="Equation" r:id="rId7" imgW="1269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896" y="3501008"/>
                        <a:ext cx="2952327" cy="4833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 bwMode="auto">
          <a:xfrm>
            <a:off x="6515976" y="3504890"/>
            <a:ext cx="707665" cy="428794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452080" y="3504890"/>
            <a:ext cx="576064" cy="432677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5965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Study of trapped magnetic flux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16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85684"/>
            <a:ext cx="2160000" cy="5023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724674" y="1340768"/>
            <a:ext cx="2855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+mn-lt"/>
              </a:rPr>
              <a:t>Horizontal plane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24020" y="1484784"/>
            <a:ext cx="2855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+mn-lt"/>
              </a:rPr>
              <a:t>Vertical plane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11760" y="5199583"/>
            <a:ext cx="6624736" cy="430887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200" b="1" dirty="0" smtClean="0"/>
              <a:t>Total reduction: 625 </a:t>
            </a:r>
            <a:r>
              <a:rPr lang="en-GB" sz="2200" b="1" dirty="0" err="1" smtClean="0"/>
              <a:t>mG</a:t>
            </a:r>
            <a:r>
              <a:rPr lang="en-GB" sz="2200" b="1" dirty="0" smtClean="0"/>
              <a:t> → 180 </a:t>
            </a:r>
            <a:r>
              <a:rPr lang="en-GB" sz="2200" b="1" dirty="0" err="1" smtClean="0"/>
              <a:t>mG</a:t>
            </a:r>
            <a:r>
              <a:rPr lang="en-GB" sz="2200" b="1" dirty="0" smtClean="0"/>
              <a:t> (~70% ↓) </a:t>
            </a:r>
          </a:p>
        </p:txBody>
      </p:sp>
      <p:pic>
        <p:nvPicPr>
          <p:cNvPr id="3" name="Picture 2" descr="AmbientMagneticField-horizontal-enhance-reduc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105" y="1916833"/>
            <a:ext cx="3059999" cy="3025999"/>
          </a:xfrm>
          <a:prstGeom prst="rect">
            <a:avLst/>
          </a:prstGeom>
        </p:spPr>
      </p:pic>
      <p:pic>
        <p:nvPicPr>
          <p:cNvPr id="4" name="Picture 3" descr="AmbientMagneticField-vertical-enhance-reduce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496" y="2060846"/>
            <a:ext cx="2988000" cy="222445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411760" y="5847655"/>
            <a:ext cx="6624736" cy="43088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200" b="1" dirty="0" smtClean="0"/>
              <a:t>Total enhancement: 625 </a:t>
            </a:r>
            <a:r>
              <a:rPr lang="en-GB" sz="2200" b="1" dirty="0" err="1" smtClean="0"/>
              <a:t>mG</a:t>
            </a:r>
            <a:r>
              <a:rPr lang="en-GB" sz="2200" b="1" dirty="0" smtClean="0"/>
              <a:t> → 1155 </a:t>
            </a:r>
            <a:r>
              <a:rPr lang="en-GB" sz="2200" b="1" dirty="0" err="1" smtClean="0"/>
              <a:t>mG</a:t>
            </a:r>
            <a:r>
              <a:rPr lang="en-GB" sz="2200" b="1" dirty="0" smtClean="0"/>
              <a:t> (~85% ↑)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5696" y="692696"/>
            <a:ext cx="73448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00FF"/>
                </a:solidFill>
                <a:latin typeface="+mn-lt"/>
              </a:rPr>
              <a:t>Trapped magnetic flux causes additional power loss.</a:t>
            </a:r>
          </a:p>
        </p:txBody>
      </p:sp>
    </p:spTree>
    <p:extLst>
      <p:ext uri="{BB962C8B-B14F-4D97-AF65-F5344CB8AC3E}">
        <p14:creationId xmlns:p14="http://schemas.microsoft.com/office/powerpoint/2010/main" val="3615965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200" b="1" dirty="0" smtClean="0">
                <a:solidFill>
                  <a:schemeClr val="bg1"/>
                </a:solidFill>
                <a:cs typeface="Arial" pitchFamily="34" charset="0"/>
              </a:rPr>
              <a:t>Surface resistance vs. ambient magnetic field</a:t>
            </a:r>
            <a:endParaRPr lang="en-US" sz="24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17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082068"/>
              </p:ext>
            </p:extLst>
          </p:nvPr>
        </p:nvGraphicFramePr>
        <p:xfrm>
          <a:off x="4860033" y="1471176"/>
          <a:ext cx="4176465" cy="138176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296143"/>
                <a:gridCol w="1080120"/>
                <a:gridCol w="180020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Rs0 </a:t>
                      </a:r>
                    </a:p>
                    <a:p>
                      <a:pPr algn="ctr"/>
                      <a:r>
                        <a:rPr lang="en-US" dirty="0" smtClean="0"/>
                        <a:t>[</a:t>
                      </a:r>
                      <a:r>
                        <a:rPr lang="en-US" dirty="0" err="1" smtClean="0"/>
                        <a:t>nΩ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Rs1 </a:t>
                      </a:r>
                    </a:p>
                    <a:p>
                      <a:pPr algn="ctr"/>
                      <a:r>
                        <a:rPr lang="en-US" dirty="0" smtClean="0"/>
                        <a:t>[</a:t>
                      </a:r>
                      <a:r>
                        <a:rPr lang="en-US" dirty="0" err="1" smtClean="0"/>
                        <a:t>nΩ</a:t>
                      </a:r>
                      <a:r>
                        <a:rPr lang="en-US" dirty="0" smtClean="0"/>
                        <a:t>/(MV/m)]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QP3.2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0.13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QS2.1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96136" y="764704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+mn-lt"/>
              </a:rPr>
              <a:t>For every 1mT ambient magnetic field increment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3528" y="4211796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+mn-lt"/>
              </a:rPr>
              <a:t>Ambient magnetic field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355551"/>
              </p:ext>
            </p:extLst>
          </p:nvPr>
        </p:nvGraphicFramePr>
        <p:xfrm>
          <a:off x="179512" y="4653136"/>
          <a:ext cx="3772705" cy="1368153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236289"/>
                <a:gridCol w="1268208"/>
                <a:gridCol w="1268208"/>
              </a:tblGrid>
              <a:tr h="456051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0mT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12mT</a:t>
                      </a:r>
                      <a:endParaRPr lang="en-US" dirty="0"/>
                    </a:p>
                  </a:txBody>
                  <a:tcPr anchor="ctr"/>
                </a:tc>
              </a:tr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QP3.2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~11%</a:t>
                      </a:r>
                      <a:r>
                        <a:rPr lang="en-US" baseline="0" dirty="0" smtClean="0"/>
                        <a:t> ↓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 ↑</a:t>
                      </a:r>
                      <a:endParaRPr lang="en-US" dirty="0"/>
                    </a:p>
                  </a:txBody>
                  <a:tcPr anchor="ctr"/>
                </a:tc>
              </a:tr>
              <a:tr h="45605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QS2.1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~6% ↓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5% ↑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" t="1567" r="1895" b="3477"/>
          <a:stretch/>
        </p:blipFill>
        <p:spPr bwMode="auto">
          <a:xfrm>
            <a:off x="107504" y="807401"/>
            <a:ext cx="4452731" cy="2837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t="2068" r="1950" b="3656"/>
          <a:stretch/>
        </p:blipFill>
        <p:spPr bwMode="auto">
          <a:xfrm>
            <a:off x="4598675" y="3645024"/>
            <a:ext cx="4437821" cy="2827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965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err="1" smtClean="0">
                <a:solidFill>
                  <a:schemeClr val="bg1"/>
                </a:solidFill>
                <a:cs typeface="Arial" pitchFamily="34" charset="0"/>
              </a:rPr>
              <a:t>Multipacting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18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8" t="2010" r="1678" b="2865"/>
          <a:stretch/>
        </p:blipFill>
        <p:spPr bwMode="auto">
          <a:xfrm>
            <a:off x="4951556" y="3825344"/>
            <a:ext cx="4084940" cy="27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08501" y="3501008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+mn-lt"/>
              </a:rPr>
              <a:t>QS1.1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9512" y="908720"/>
            <a:ext cx="526429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prstClr val="black"/>
                </a:solidFill>
                <a:latin typeface="Cambria"/>
              </a:rPr>
              <a:t>Multipacting</a:t>
            </a:r>
            <a:r>
              <a:rPr lang="en-US" sz="2000" dirty="0" smtClean="0">
                <a:solidFill>
                  <a:prstClr val="black"/>
                </a:solidFill>
                <a:latin typeface="Cambria"/>
              </a:rPr>
              <a:t> seen during every cavity test</a:t>
            </a:r>
          </a:p>
          <a:p>
            <a:pPr marL="268288" indent="-268288">
              <a:spcAft>
                <a:spcPts val="600"/>
              </a:spcAft>
            </a:pPr>
            <a:r>
              <a:rPr lang="en-US" sz="2000" dirty="0">
                <a:solidFill>
                  <a:prstClr val="black"/>
                </a:solidFill>
                <a:latin typeface="Cambria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Cambria"/>
              </a:rPr>
              <a:t> - </a:t>
            </a:r>
            <a:r>
              <a:rPr lang="en-US" sz="2000" dirty="0" err="1" smtClean="0">
                <a:solidFill>
                  <a:prstClr val="black"/>
                </a:solidFill>
                <a:latin typeface="Cambria"/>
              </a:rPr>
              <a:t>Eacc</a:t>
            </a:r>
            <a:r>
              <a:rPr lang="en-US" sz="2000" dirty="0" smtClean="0">
                <a:solidFill>
                  <a:prstClr val="black"/>
                </a:solidFill>
                <a:latin typeface="Cambria"/>
              </a:rPr>
              <a:t> ~ 1.5 MV/m</a:t>
            </a:r>
          </a:p>
          <a:p>
            <a:pPr marL="268288" indent="-268288">
              <a:spcAft>
                <a:spcPts val="600"/>
              </a:spcAft>
            </a:pPr>
            <a:r>
              <a:rPr lang="en-US" sz="2000" dirty="0">
                <a:solidFill>
                  <a:prstClr val="black"/>
                </a:solidFill>
                <a:latin typeface="Cambria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Cambria"/>
              </a:rPr>
              <a:t> - </a:t>
            </a:r>
            <a:r>
              <a:rPr lang="en-US" sz="2000" dirty="0" err="1" smtClean="0">
                <a:solidFill>
                  <a:prstClr val="black"/>
                </a:solidFill>
                <a:latin typeface="Cambria"/>
              </a:rPr>
              <a:t>Eacc</a:t>
            </a:r>
            <a:r>
              <a:rPr lang="en-US" sz="2000" dirty="0" smtClean="0">
                <a:solidFill>
                  <a:prstClr val="black"/>
                </a:solidFill>
                <a:latin typeface="Cambria"/>
              </a:rPr>
              <a:t> ~ 0.05 MV/m</a:t>
            </a:r>
          </a:p>
          <a:p>
            <a:pPr marL="268288" indent="-268288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mbria"/>
              </a:rPr>
              <a:t>MP can eliminated by RF conditioning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496" y="764704"/>
            <a:ext cx="3554008" cy="2667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2360" t="2023" r="2108" b="2979"/>
          <a:stretch/>
        </p:blipFill>
        <p:spPr>
          <a:xfrm>
            <a:off x="35496" y="3789040"/>
            <a:ext cx="4542414" cy="25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965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>
                <a:solidFill>
                  <a:schemeClr val="bg1"/>
                </a:solidFill>
                <a:cs typeface="Arial" pitchFamily="34" charset="0"/>
              </a:rPr>
              <a:t>MP by CST Particle Studio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19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3" t="5213" r="6417"/>
          <a:stretch/>
        </p:blipFill>
        <p:spPr>
          <a:xfrm>
            <a:off x="35496" y="656133"/>
            <a:ext cx="3953436" cy="31329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502" y="2060848"/>
            <a:ext cx="1261160" cy="1243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589" y="3318702"/>
            <a:ext cx="952500" cy="358140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294" y="1916832"/>
            <a:ext cx="3370106" cy="1969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502" y="723595"/>
            <a:ext cx="535747" cy="1337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723595"/>
            <a:ext cx="3960000" cy="97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148064" y="1612796"/>
            <a:ext cx="749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latin typeface="Cambria"/>
              </a:rPr>
              <a:t>1RF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26419" y="1619508"/>
            <a:ext cx="749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ambria"/>
              </a:rPr>
              <a:t>2</a:t>
            </a:r>
            <a:r>
              <a:rPr lang="en-US" dirty="0" smtClean="0">
                <a:solidFill>
                  <a:prstClr val="black"/>
                </a:solidFill>
                <a:latin typeface="Cambria"/>
              </a:rPr>
              <a:t>RF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34531" y="1628800"/>
            <a:ext cx="749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latin typeface="Cambria"/>
              </a:rPr>
              <a:t>5RF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142643" y="1619508"/>
            <a:ext cx="749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  <a:latin typeface="Cambria"/>
              </a:rPr>
              <a:t>10RF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3" y="4221088"/>
            <a:ext cx="1185705" cy="234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328" y="6172924"/>
            <a:ext cx="982980" cy="342900"/>
          </a:xfrm>
          <a:prstGeom prst="rect">
            <a:avLst/>
          </a:prstGeom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28" t="3855" r="42796" b="6318"/>
          <a:stretch/>
        </p:blipFill>
        <p:spPr bwMode="auto">
          <a:xfrm>
            <a:off x="107504" y="4221088"/>
            <a:ext cx="979787" cy="23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622" y="6185750"/>
            <a:ext cx="937260" cy="35052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212" y="4221088"/>
            <a:ext cx="924164" cy="2340000"/>
          </a:xfrm>
          <a:prstGeom prst="rect">
            <a:avLst/>
          </a:prstGeom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33" t="3911" r="43994" b="7769"/>
          <a:stretch/>
        </p:blipFill>
        <p:spPr bwMode="auto">
          <a:xfrm>
            <a:off x="8067966" y="4221088"/>
            <a:ext cx="953801" cy="23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2699792" y="4357553"/>
            <a:ext cx="4023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n-lt"/>
              </a:rPr>
              <a:t>Two MP barriers found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 - </a:t>
            </a:r>
            <a:r>
              <a:rPr lang="en-US" sz="2000" dirty="0" err="1" smtClean="0">
                <a:solidFill>
                  <a:srgbClr val="0000FF"/>
                </a:solidFill>
                <a:latin typeface="+mn-lt"/>
              </a:rPr>
              <a:t>Eacc</a:t>
            </a:r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 ~ 1.2MV/m</a:t>
            </a:r>
            <a:r>
              <a:rPr lang="en-US" sz="2000" dirty="0" smtClean="0">
                <a:latin typeface="+mn-lt"/>
              </a:rPr>
              <a:t> @ cavity top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 - </a:t>
            </a:r>
            <a:r>
              <a:rPr lang="en-US" sz="2000" dirty="0" err="1" smtClean="0">
                <a:solidFill>
                  <a:srgbClr val="0000FF"/>
                </a:solidFill>
                <a:latin typeface="+mn-lt"/>
              </a:rPr>
              <a:t>Eacc</a:t>
            </a:r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 ~ 0.05MV/m</a:t>
            </a:r>
            <a:r>
              <a:rPr lang="en-US" sz="2000" dirty="0" smtClean="0">
                <a:latin typeface="+mn-lt"/>
              </a:rPr>
              <a:t> @ cavity body</a:t>
            </a:r>
          </a:p>
        </p:txBody>
      </p:sp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861088"/>
            <a:ext cx="2485271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273" y="3897352"/>
            <a:ext cx="2480641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9" descr="https://www.cst.com/Content/Media/moderator.gif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187" y="44624"/>
            <a:ext cx="676275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329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Outline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2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3608" y="1268760"/>
            <a:ext cx="7272808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400" b="1" dirty="0" smtClean="0">
                <a:latin typeface="+mn-lt"/>
              </a:rPr>
              <a:t>Cavity </a:t>
            </a:r>
            <a:r>
              <a:rPr lang="en-GB" altLang="zh-CN" sz="2400" b="1" dirty="0">
                <a:latin typeface="+mn-lt"/>
              </a:rPr>
              <a:t>f</a:t>
            </a:r>
            <a:r>
              <a:rPr lang="en-GB" sz="2400" b="1" dirty="0" smtClean="0">
                <a:latin typeface="+mn-lt"/>
              </a:rPr>
              <a:t>requency </a:t>
            </a:r>
            <a:r>
              <a:rPr lang="en-GB" sz="2400" b="1" dirty="0" smtClean="0">
                <a:latin typeface="+mn-lt"/>
              </a:rPr>
              <a:t>tuning strategy &amp; realization</a:t>
            </a:r>
          </a:p>
          <a:p>
            <a:pPr marL="268288" indent="-268288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+mn-lt"/>
              </a:rPr>
              <a:t>Cavity RF cold test</a:t>
            </a:r>
          </a:p>
          <a:p>
            <a:pPr marL="268288" indent="-268288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 err="1" smtClean="0">
                <a:latin typeface="+mn-lt"/>
              </a:rPr>
              <a:t>Multipacting</a:t>
            </a:r>
            <a:r>
              <a:rPr lang="en-GB" sz="2400" b="1" dirty="0" smtClean="0">
                <a:latin typeface="+mn-lt"/>
              </a:rPr>
              <a:t> study</a:t>
            </a:r>
          </a:p>
          <a:p>
            <a:pPr marL="268288" indent="-268288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+mn-lt"/>
              </a:rPr>
              <a:t>Collaboration work with other </a:t>
            </a:r>
            <a:r>
              <a:rPr lang="en-GB" sz="2400" b="1" dirty="0" err="1" smtClean="0">
                <a:latin typeface="+mn-lt"/>
              </a:rPr>
              <a:t>CATHIers</a:t>
            </a:r>
            <a:endParaRPr lang="en-GB" sz="24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2660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>
                <a:solidFill>
                  <a:schemeClr val="bg1"/>
                </a:solidFill>
                <a:cs typeface="Arial" pitchFamily="34" charset="0"/>
              </a:rPr>
              <a:t>MP by SLAC ACE3P suite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20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94" t="11883" r="39510" b="21428"/>
          <a:stretch/>
        </p:blipFill>
        <p:spPr>
          <a:xfrm>
            <a:off x="251521" y="735713"/>
            <a:ext cx="1512168" cy="24758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7" r="7881"/>
          <a:stretch/>
        </p:blipFill>
        <p:spPr>
          <a:xfrm>
            <a:off x="2195736" y="735713"/>
            <a:ext cx="3631360" cy="2088350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383" y="692880"/>
            <a:ext cx="3116572" cy="22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328495"/>
            <a:ext cx="2982084" cy="22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063" y="4293344"/>
            <a:ext cx="2831452" cy="22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6" t="6509" r="44609" b="3496"/>
          <a:stretch/>
        </p:blipFill>
        <p:spPr>
          <a:xfrm>
            <a:off x="4471901" y="4221088"/>
            <a:ext cx="1692188" cy="230425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140528" y="2862903"/>
            <a:ext cx="4303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n-lt"/>
              </a:rPr>
              <a:t>Two MP barriers found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 - </a:t>
            </a:r>
            <a:r>
              <a:rPr lang="en-US" sz="2000" dirty="0" err="1" smtClean="0">
                <a:solidFill>
                  <a:srgbClr val="0000FF"/>
                </a:solidFill>
                <a:latin typeface="+mn-lt"/>
              </a:rPr>
              <a:t>Eacc</a:t>
            </a:r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 ~ 1.4MV/m</a:t>
            </a:r>
            <a:r>
              <a:rPr lang="en-US" sz="2000" dirty="0" smtClean="0">
                <a:latin typeface="+mn-lt"/>
              </a:rPr>
              <a:t> @ cavity top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 - </a:t>
            </a:r>
            <a:r>
              <a:rPr lang="en-US" sz="2000" dirty="0" err="1" smtClean="0">
                <a:solidFill>
                  <a:srgbClr val="0000FF"/>
                </a:solidFill>
                <a:latin typeface="+mn-lt"/>
              </a:rPr>
              <a:t>Eacc</a:t>
            </a:r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 ~ 0.05MV/m</a:t>
            </a:r>
            <a:r>
              <a:rPr lang="en-US" sz="2000" dirty="0" smtClean="0">
                <a:latin typeface="+mn-lt"/>
              </a:rPr>
              <a:t> @ cavity body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692953"/>
            <a:ext cx="1224136" cy="284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329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21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9582" y="2780928"/>
            <a:ext cx="7524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sz="3200" b="1" dirty="0" smtClean="0">
                <a:latin typeface="+mn-lt"/>
              </a:rPr>
              <a:t>Collaboration with other </a:t>
            </a:r>
            <a:r>
              <a:rPr lang="en-GB" sz="3200" b="1" dirty="0" err="1" smtClean="0">
                <a:latin typeface="+mn-lt"/>
              </a:rPr>
              <a:t>CATHIers</a:t>
            </a:r>
            <a:endParaRPr lang="en-GB" sz="32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52823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Field emission (with I. </a:t>
            </a:r>
            <a:r>
              <a:rPr lang="en-US" sz="3600" b="1" dirty="0" err="1" smtClean="0">
                <a:solidFill>
                  <a:schemeClr val="bg1"/>
                </a:solidFill>
                <a:cs typeface="Arial" pitchFamily="34" charset="0"/>
              </a:rPr>
              <a:t>Kobzeva</a:t>
            </a:r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)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22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90" t="4935" r="46459" b="7061"/>
          <a:stretch/>
        </p:blipFill>
        <p:spPr bwMode="auto">
          <a:xfrm>
            <a:off x="182750" y="692696"/>
            <a:ext cx="1724954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642" y="1049095"/>
            <a:ext cx="2701981" cy="2332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339752" y="620688"/>
            <a:ext cx="31837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>
                <a:latin typeface="+mn-lt"/>
              </a:rPr>
              <a:t>Electron emission</a:t>
            </a: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18" r="15426"/>
          <a:stretch/>
        </p:blipFill>
        <p:spPr bwMode="auto">
          <a:xfrm>
            <a:off x="3995936" y="4114690"/>
            <a:ext cx="4680000" cy="2410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011232" y="3707740"/>
            <a:ext cx="4809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+mn-lt"/>
              </a:rPr>
              <a:t>Energy of the electron hit the bottom plate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3528" y="5683696"/>
            <a:ext cx="32403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2000" b="1" dirty="0" smtClean="0">
                <a:solidFill>
                  <a:srgbClr val="0000FF"/>
                </a:solidFill>
                <a:latin typeface="+mn-lt"/>
              </a:rPr>
              <a:t>Max energy: 880keV</a:t>
            </a:r>
          </a:p>
          <a:p>
            <a:pPr algn="r">
              <a:spcAft>
                <a:spcPts val="600"/>
              </a:spcAft>
            </a:pPr>
            <a:r>
              <a:rPr lang="en-GB" sz="2000" b="1" dirty="0" smtClean="0">
                <a:solidFill>
                  <a:srgbClr val="0000FF"/>
                </a:solidFill>
                <a:latin typeface="+mn-lt"/>
              </a:rPr>
              <a:t>Peak: 830keV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627" y="3407274"/>
            <a:ext cx="1080000" cy="15576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117" r="5684" b="2768"/>
          <a:stretch/>
        </p:blipFill>
        <p:spPr>
          <a:xfrm>
            <a:off x="6660232" y="702874"/>
            <a:ext cx="2376144" cy="299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329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err="1" smtClean="0">
                <a:solidFill>
                  <a:schemeClr val="bg1"/>
                </a:solidFill>
                <a:cs typeface="Arial" pitchFamily="34" charset="0"/>
              </a:rPr>
              <a:t>Aluminium</a:t>
            </a:r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 sputtering (with E. </a:t>
            </a:r>
            <a:r>
              <a:rPr lang="en-US" sz="3600" b="1" dirty="0" err="1" smtClean="0">
                <a:solidFill>
                  <a:schemeClr val="bg1"/>
                </a:solidFill>
                <a:cs typeface="Arial" pitchFamily="34" charset="0"/>
              </a:rPr>
              <a:t>Cantero</a:t>
            </a:r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) 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23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7" t="15030" r="13586"/>
          <a:stretch/>
        </p:blipFill>
        <p:spPr>
          <a:xfrm flipV="1">
            <a:off x="218754" y="836712"/>
            <a:ext cx="6480000" cy="267171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61" t="17242" r="32549" b="27746"/>
          <a:stretch/>
        </p:blipFill>
        <p:spPr>
          <a:xfrm>
            <a:off x="6974440" y="2191769"/>
            <a:ext cx="1819855" cy="1315509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 bwMode="auto">
          <a:xfrm>
            <a:off x="2411760" y="3133354"/>
            <a:ext cx="2239963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2476053" y="3133354"/>
            <a:ext cx="2239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+mn-lt"/>
              </a:rPr>
              <a:t>Beam direction</a:t>
            </a:r>
          </a:p>
        </p:txBody>
      </p:sp>
      <p:cxnSp>
        <p:nvCxnSpPr>
          <p:cNvPr id="7" name="Straight Arrow Connector 6"/>
          <p:cNvCxnSpPr>
            <a:stCxn id="18" idx="6"/>
            <a:endCxn id="14" idx="1"/>
          </p:cNvCxnSpPr>
          <p:nvPr/>
        </p:nvCxnSpPr>
        <p:spPr bwMode="auto">
          <a:xfrm>
            <a:off x="3603812" y="2091339"/>
            <a:ext cx="3370628" cy="75818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Oval 17"/>
          <p:cNvSpPr/>
          <p:nvPr/>
        </p:nvSpPr>
        <p:spPr bwMode="auto">
          <a:xfrm>
            <a:off x="2987824" y="1731299"/>
            <a:ext cx="615988" cy="7200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32793" y="1822437"/>
            <a:ext cx="226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+mn-lt"/>
              </a:rPr>
              <a:t>Aluminium slit</a:t>
            </a:r>
          </a:p>
        </p:txBody>
      </p:sp>
      <p:sp>
        <p:nvSpPr>
          <p:cNvPr id="27" name="Flowchart: Data 26"/>
          <p:cNvSpPr/>
          <p:nvPr/>
        </p:nvSpPr>
        <p:spPr bwMode="auto">
          <a:xfrm rot="16200000" flipH="1">
            <a:off x="4312238" y="4793086"/>
            <a:ext cx="792088" cy="432048"/>
          </a:xfrm>
          <a:prstGeom prst="flowChartInputOutput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83768" y="4778277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baseline="30000" dirty="0" smtClean="0">
                <a:solidFill>
                  <a:srgbClr val="C00000"/>
                </a:solidFill>
                <a:latin typeface="+mn-lt"/>
              </a:rPr>
              <a:t>20</a:t>
            </a:r>
            <a:r>
              <a:rPr lang="en-GB" sz="2400" b="1" dirty="0" smtClean="0">
                <a:solidFill>
                  <a:srgbClr val="C00000"/>
                </a:solidFill>
                <a:latin typeface="+mn-lt"/>
              </a:rPr>
              <a:t>Ne</a:t>
            </a:r>
            <a:r>
              <a:rPr lang="en-GB" sz="2400" b="1" baseline="30000" dirty="0" smtClean="0">
                <a:solidFill>
                  <a:srgbClr val="C00000"/>
                </a:solidFill>
                <a:latin typeface="+mn-lt"/>
              </a:rPr>
              <a:t>5+</a:t>
            </a:r>
            <a:endParaRPr lang="en-GB" sz="2400" b="1" dirty="0" smtClean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3563888" y="5009109"/>
            <a:ext cx="1134268" cy="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5652120" y="4756477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27</a:t>
            </a:r>
            <a:r>
              <a:rPr lang="en-GB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Al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 flipV="1">
            <a:off x="4860032" y="4656884"/>
            <a:ext cx="576064" cy="28803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4860032" y="5066307"/>
            <a:ext cx="576064" cy="28803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4860032" y="5003667"/>
            <a:ext cx="64807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/>
          <p:cNvSpPr txBox="1"/>
          <p:nvPr/>
        </p:nvSpPr>
        <p:spPr>
          <a:xfrm>
            <a:off x="611560" y="3905180"/>
            <a:ext cx="77411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n-lt"/>
              </a:rPr>
              <a:t>Neon beam and aluminium slit are used to measure ion beam size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11560" y="5765194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The contamination of sputtered aluminium atom in the </a:t>
            </a:r>
            <a:r>
              <a:rPr lang="en-GB" sz="2000" dirty="0" err="1">
                <a:latin typeface="+mn-lt"/>
              </a:rPr>
              <a:t>cryo</a:t>
            </a:r>
            <a:r>
              <a:rPr lang="en-GB" sz="2000" dirty="0">
                <a:latin typeface="+mn-lt"/>
              </a:rPr>
              <a:t>-module</a:t>
            </a:r>
          </a:p>
        </p:txBody>
      </p:sp>
    </p:spTree>
    <p:extLst>
      <p:ext uri="{BB962C8B-B14F-4D97-AF65-F5344CB8AC3E}">
        <p14:creationId xmlns:p14="http://schemas.microsoft.com/office/powerpoint/2010/main" val="791329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err="1">
                <a:solidFill>
                  <a:schemeClr val="bg1"/>
                </a:solidFill>
                <a:cs typeface="Arial" pitchFamily="34" charset="0"/>
              </a:rPr>
              <a:t>Aluminium</a:t>
            </a:r>
            <a:r>
              <a:rPr lang="en-US" sz="3600" b="1" dirty="0">
                <a:solidFill>
                  <a:schemeClr val="bg1"/>
                </a:solidFill>
                <a:cs typeface="Arial" pitchFamily="34" charset="0"/>
              </a:rPr>
              <a:t> sputtering (with E. </a:t>
            </a:r>
            <a:r>
              <a:rPr lang="en-US" sz="3600" b="1" dirty="0" err="1">
                <a:solidFill>
                  <a:schemeClr val="bg1"/>
                </a:solidFill>
                <a:cs typeface="Arial" pitchFamily="34" charset="0"/>
              </a:rPr>
              <a:t>Cantero</a:t>
            </a:r>
            <a:r>
              <a:rPr lang="en-US" sz="3600" b="1" dirty="0">
                <a:solidFill>
                  <a:schemeClr val="bg1"/>
                </a:solidFill>
                <a:cs typeface="Arial" pitchFamily="34" charset="0"/>
              </a:rPr>
              <a:t>) 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24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794321"/>
            <a:ext cx="8640000" cy="27452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3528" y="764704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  <a:latin typeface="+mn-lt"/>
              </a:rPr>
              <a:t>Fully random emission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683568" y="3702511"/>
            <a:ext cx="7955439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Ne beam current: </a:t>
            </a:r>
            <a:r>
              <a:rPr lang="en-GB" sz="2000" dirty="0" smtClean="0">
                <a:latin typeface="+mn-lt"/>
              </a:rPr>
              <a:t>100pA</a:t>
            </a:r>
          </a:p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n-lt"/>
              </a:rPr>
              <a:t>Ne sputter on Al yield: 0.109</a:t>
            </a:r>
          </a:p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n-lt"/>
              </a:rPr>
              <a:t>Average </a:t>
            </a:r>
            <a:r>
              <a:rPr lang="en-GB" sz="2000" dirty="0">
                <a:latin typeface="+mn-lt"/>
              </a:rPr>
              <a:t>beam size measurement </a:t>
            </a:r>
            <a:r>
              <a:rPr lang="en-GB" sz="2000" dirty="0" smtClean="0">
                <a:latin typeface="+mn-lt"/>
              </a:rPr>
              <a:t>time: 2 min/hour</a:t>
            </a:r>
          </a:p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+mn-lt"/>
              </a:rPr>
              <a:t>Time to coat a 1mm</a:t>
            </a:r>
            <a:r>
              <a:rPr lang="en-GB" sz="2000" b="1" baseline="30000" dirty="0" smtClean="0">
                <a:latin typeface="+mn-lt"/>
              </a:rPr>
              <a:t>2</a:t>
            </a:r>
            <a:r>
              <a:rPr lang="en-GB" sz="2000" b="1" dirty="0" smtClean="0">
                <a:latin typeface="+mn-lt"/>
              </a:rPr>
              <a:t> monolayer Al: ~</a:t>
            </a:r>
            <a:r>
              <a:rPr lang="en-GB" sz="2000" b="1" dirty="0" smtClean="0">
                <a:solidFill>
                  <a:srgbClr val="0000FF"/>
                </a:solidFill>
                <a:latin typeface="+mn-lt"/>
              </a:rPr>
              <a:t>1 year</a:t>
            </a:r>
          </a:p>
          <a:p>
            <a:pPr marL="265113" indent="-2651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+mn-lt"/>
              </a:rPr>
              <a:t>Time </a:t>
            </a:r>
            <a:r>
              <a:rPr lang="en-GB" sz="2000" b="1" dirty="0">
                <a:latin typeface="+mn-lt"/>
              </a:rPr>
              <a:t>to coat a 1mm</a:t>
            </a:r>
            <a:r>
              <a:rPr lang="en-GB" sz="2000" b="1" baseline="30000" dirty="0">
                <a:latin typeface="+mn-lt"/>
              </a:rPr>
              <a:t>2</a:t>
            </a:r>
            <a:r>
              <a:rPr lang="en-GB" sz="2000" b="1" dirty="0">
                <a:latin typeface="+mn-lt"/>
              </a:rPr>
              <a:t> monolayer </a:t>
            </a:r>
            <a:r>
              <a:rPr lang="en-GB" sz="2000" b="1" dirty="0" smtClean="0">
                <a:latin typeface="+mn-lt"/>
              </a:rPr>
              <a:t>Al inside cavities</a:t>
            </a:r>
          </a:p>
          <a:p>
            <a:pPr>
              <a:spcAft>
                <a:spcPts val="600"/>
              </a:spcAft>
            </a:pPr>
            <a:r>
              <a:rPr lang="en-GB" sz="2000" b="1" dirty="0" smtClean="0">
                <a:latin typeface="+mn-lt"/>
              </a:rPr>
              <a:t>    - Narrow opening Al incident: </a:t>
            </a:r>
            <a:r>
              <a:rPr lang="en-GB" sz="2000" b="1" dirty="0" smtClean="0">
                <a:solidFill>
                  <a:srgbClr val="FF0000"/>
                </a:solidFill>
                <a:latin typeface="+mn-lt"/>
              </a:rPr>
              <a:t>3 years</a:t>
            </a:r>
          </a:p>
          <a:p>
            <a:pPr>
              <a:spcAft>
                <a:spcPts val="600"/>
              </a:spcAft>
            </a:pPr>
            <a:r>
              <a:rPr lang="en-GB" sz="2000" b="1" dirty="0">
                <a:latin typeface="+mn-lt"/>
              </a:rPr>
              <a:t> </a:t>
            </a:r>
            <a:r>
              <a:rPr lang="en-GB" sz="2000" b="1" dirty="0" smtClean="0">
                <a:latin typeface="+mn-lt"/>
              </a:rPr>
              <a:t>   - Fully random Al incident: </a:t>
            </a:r>
            <a:r>
              <a:rPr lang="en-GB" sz="2000" b="1" dirty="0" smtClean="0">
                <a:solidFill>
                  <a:srgbClr val="FF0000"/>
                </a:solidFill>
                <a:latin typeface="+mn-lt"/>
              </a:rPr>
              <a:t>97 years  </a:t>
            </a:r>
            <a:endParaRPr lang="en-GB" sz="20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1329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Summary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25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1100931"/>
            <a:ext cx="784887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200" b="1" dirty="0" smtClean="0">
                <a:latin typeface="+mn-lt"/>
              </a:rPr>
              <a:t>New frequency tuning strategy successfully applied</a:t>
            </a:r>
            <a:r>
              <a:rPr lang="en-GB" sz="2000" b="1" dirty="0" smtClean="0">
                <a:latin typeface="+mn-lt"/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GB" sz="2000" b="1" dirty="0">
                <a:latin typeface="+mn-lt"/>
              </a:rPr>
              <a:t> </a:t>
            </a:r>
            <a:r>
              <a:rPr lang="en-GB" sz="2000" b="1" dirty="0" smtClean="0">
                <a:latin typeface="+mn-lt"/>
              </a:rPr>
              <a:t>  </a:t>
            </a:r>
            <a:r>
              <a:rPr lang="en-GB" sz="2000" dirty="0" smtClean="0">
                <a:latin typeface="+mn-lt"/>
              </a:rPr>
              <a:t>- Mystery of frequency shift unveiled</a:t>
            </a:r>
            <a:endParaRPr lang="en-GB" sz="2000" dirty="0">
              <a:latin typeface="+mn-lt"/>
            </a:endParaRPr>
          </a:p>
          <a:p>
            <a:pPr marL="268288" indent="-268288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200" b="1" dirty="0" smtClean="0">
                <a:latin typeface="+mn-lt"/>
              </a:rPr>
              <a:t>RF cold test of the cavities smoothly going on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latin typeface="+mn-lt"/>
              </a:rPr>
              <a:t> </a:t>
            </a:r>
            <a:r>
              <a:rPr lang="en-GB" sz="2000" dirty="0" smtClean="0">
                <a:latin typeface="+mn-lt"/>
              </a:rPr>
              <a:t>  - R&amp;D on </a:t>
            </a:r>
            <a:r>
              <a:rPr lang="en-GB" sz="2000" dirty="0" err="1">
                <a:latin typeface="+mn-lt"/>
              </a:rPr>
              <a:t>c</a:t>
            </a:r>
            <a:r>
              <a:rPr lang="en-GB" sz="2000" dirty="0" err="1" smtClean="0">
                <a:latin typeface="+mn-lt"/>
              </a:rPr>
              <a:t>ooldown</a:t>
            </a:r>
            <a:r>
              <a:rPr lang="en-GB" sz="2000" dirty="0" smtClean="0">
                <a:latin typeface="+mn-lt"/>
              </a:rPr>
              <a:t> dynamics &amp; flux trapping started</a:t>
            </a:r>
            <a:endParaRPr lang="en-GB" sz="2000" dirty="0">
              <a:latin typeface="+mn-lt"/>
            </a:endParaRPr>
          </a:p>
          <a:p>
            <a:pPr marL="268288" indent="-268288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+mn-lt"/>
              </a:rPr>
              <a:t>Collaborations with other </a:t>
            </a:r>
            <a:r>
              <a:rPr lang="en-GB" sz="2000" b="1" dirty="0" err="1" smtClean="0">
                <a:latin typeface="+mn-lt"/>
              </a:rPr>
              <a:t>CATHIers</a:t>
            </a:r>
            <a:r>
              <a:rPr lang="en-GB" sz="2000" dirty="0" smtClean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52885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HIE-ISOLDE </a:t>
            </a:r>
            <a:r>
              <a:rPr lang="en-US" sz="3600" b="1" dirty="0" err="1" smtClean="0">
                <a:solidFill>
                  <a:schemeClr val="bg1"/>
                </a:solidFill>
                <a:cs typeface="Arial" pitchFamily="34" charset="0"/>
              </a:rPr>
              <a:t>Linac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3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03114" y="692696"/>
            <a:ext cx="7205190" cy="4067674"/>
            <a:chOff x="823194" y="1377550"/>
            <a:chExt cx="7205190" cy="406767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8384" y="1377550"/>
              <a:ext cx="7200000" cy="2036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194" y="3413562"/>
              <a:ext cx="7200000" cy="2031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180035"/>
            <a:ext cx="3027437" cy="3397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 bwMode="auto">
          <a:xfrm>
            <a:off x="4427984" y="3284984"/>
            <a:ext cx="1656184" cy="93610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2807804" y="5445224"/>
            <a:ext cx="3636404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8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1"/>
          <a:stretch/>
        </p:blipFill>
        <p:spPr bwMode="auto">
          <a:xfrm>
            <a:off x="807806" y="4102427"/>
            <a:ext cx="1980000" cy="2474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001634" y="5507940"/>
            <a:ext cx="3442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Cambria"/>
              </a:rPr>
              <a:t>Niobium sputtered on copper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1168" y="668216"/>
            <a:ext cx="885755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Cambria"/>
              </a:rPr>
              <a:t>Boost the radioactive beam energy from 3MeV/u to 10MeV/u by using SC </a:t>
            </a:r>
            <a:r>
              <a:rPr lang="en-US" sz="2000" dirty="0" err="1" smtClean="0">
                <a:solidFill>
                  <a:prstClr val="black"/>
                </a:solidFill>
                <a:latin typeface="Cambria"/>
              </a:rPr>
              <a:t>linac</a:t>
            </a:r>
            <a:r>
              <a:rPr lang="en-US" sz="2000" dirty="0" smtClean="0">
                <a:solidFill>
                  <a:prstClr val="black"/>
                </a:solidFill>
                <a:latin typeface="Cambria"/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86953" y="499423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mbria"/>
              </a:rPr>
              <a:t>Quarter-wave resonator</a:t>
            </a:r>
          </a:p>
        </p:txBody>
      </p:sp>
    </p:spTree>
    <p:extLst>
      <p:ext uri="{BB962C8B-B14F-4D97-AF65-F5344CB8AC3E}">
        <p14:creationId xmlns:p14="http://schemas.microsoft.com/office/powerpoint/2010/main" val="3273913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High-</a:t>
            </a:r>
            <a:r>
              <a:rPr lang="el-GR" sz="3600" b="1" dirty="0" smtClean="0">
                <a:solidFill>
                  <a:schemeClr val="bg1"/>
                </a:solidFill>
                <a:cs typeface="Arial" pitchFamily="34" charset="0"/>
              </a:rPr>
              <a:t>β</a:t>
            </a:r>
            <a:r>
              <a:rPr lang="en-GB" sz="3600" b="1" dirty="0" smtClean="0">
                <a:solidFill>
                  <a:schemeClr val="bg1"/>
                </a:solidFill>
                <a:cs typeface="Arial" pitchFamily="34" charset="0"/>
              </a:rPr>
              <a:t> QWR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4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21" r="21456"/>
          <a:stretch/>
        </p:blipFill>
        <p:spPr>
          <a:xfrm>
            <a:off x="92075" y="1347066"/>
            <a:ext cx="1206373" cy="32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1" r="21698"/>
          <a:stretch/>
        </p:blipFill>
        <p:spPr>
          <a:xfrm>
            <a:off x="1403648" y="1347066"/>
            <a:ext cx="1200176" cy="3240000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0614"/>
              </p:ext>
            </p:extLst>
          </p:nvPr>
        </p:nvGraphicFramePr>
        <p:xfrm>
          <a:off x="2843807" y="1249506"/>
          <a:ext cx="3456385" cy="3337560"/>
        </p:xfrm>
        <a:graphic>
          <a:graphicData uri="http://schemas.openxmlformats.org/drawingml/2006/table">
            <a:tbl>
              <a:tblPr firstCol="1" bandRow="1">
                <a:tableStyleId>{21E4AEA4-8DFA-4A89-87EB-49C32662AFE0}</a:tableStyleId>
              </a:tblPr>
              <a:tblGrid>
                <a:gridCol w="1512169"/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101.28 MHz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acc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6 MV/m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β</a:t>
                      </a:r>
                      <a:r>
                        <a:rPr lang="en-GB" baseline="-25000" dirty="0" smtClean="0"/>
                        <a:t>optimum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10.9%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R/Q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553 </a:t>
                      </a:r>
                      <a:r>
                        <a:rPr lang="el-GR" dirty="0" smtClean="0"/>
                        <a:t>Ω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peak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acc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B</a:t>
                      </a:r>
                      <a:r>
                        <a:rPr lang="en-US" baseline="-25000" dirty="0" err="1" smtClean="0"/>
                        <a:t>peak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acc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95.6 G/(MV/m)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G=</a:t>
                      </a:r>
                      <a:r>
                        <a:rPr lang="en-US" dirty="0" err="1" smtClean="0"/>
                        <a:t>R</a:t>
                      </a:r>
                      <a:r>
                        <a:rPr lang="en-US" baseline="-25000" dirty="0" err="1" smtClean="0"/>
                        <a:t>s</a:t>
                      </a:r>
                      <a:r>
                        <a:rPr lang="en-US" dirty="0" err="1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30.7 </a:t>
                      </a:r>
                      <a:r>
                        <a:rPr lang="el-GR" dirty="0" smtClean="0"/>
                        <a:t>Ω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U/E</a:t>
                      </a:r>
                      <a:r>
                        <a:rPr lang="en-US" baseline="-25000" dirty="0" smtClean="0"/>
                        <a:t>acc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0.207</a:t>
                      </a:r>
                      <a:r>
                        <a:rPr lang="en-US" baseline="0" dirty="0" smtClean="0"/>
                        <a:t> J/(MV/m)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r>
                        <a:rPr lang="en-US" baseline="-25000" dirty="0" smtClean="0"/>
                        <a:t>c </a:t>
                      </a:r>
                      <a:r>
                        <a:rPr lang="en-US" baseline="0" dirty="0" smtClean="0"/>
                        <a:t>at 6MV/m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10W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941168"/>
            <a:ext cx="4680000" cy="1572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9628" y="980728"/>
            <a:ext cx="1272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Cambria"/>
              </a:rPr>
              <a:t>|E| field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02728" y="983722"/>
            <a:ext cx="1402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Cambria"/>
              </a:rPr>
              <a:t>|H| field</a:t>
            </a:r>
          </a:p>
        </p:txBody>
      </p:sp>
      <p:pic>
        <p:nvPicPr>
          <p:cNvPr id="18" name="Picture 2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825"/>
          <a:stretch/>
        </p:blipFill>
        <p:spPr bwMode="auto">
          <a:xfrm>
            <a:off x="6444208" y="1178460"/>
            <a:ext cx="1322800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90" r="94"/>
          <a:stretch/>
        </p:blipFill>
        <p:spPr bwMode="auto">
          <a:xfrm>
            <a:off x="7839164" y="1190863"/>
            <a:ext cx="1269340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7309045" y="4636974"/>
            <a:ext cx="18079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prstClr val="black"/>
                </a:solidFill>
                <a:latin typeface="Cambria"/>
              </a:rPr>
              <a:t>Courtesy M. Fraser</a:t>
            </a:r>
          </a:p>
        </p:txBody>
      </p:sp>
    </p:spTree>
    <p:extLst>
      <p:ext uri="{BB962C8B-B14F-4D97-AF65-F5344CB8AC3E}">
        <p14:creationId xmlns:p14="http://schemas.microsoft.com/office/powerpoint/2010/main" val="96470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Cavity production </a:t>
            </a:r>
            <a:r>
              <a:rPr lang="en-US" sz="3600" b="1" dirty="0">
                <a:solidFill>
                  <a:schemeClr val="bg1"/>
                </a:solidFill>
                <a:cs typeface="Arial" pitchFamily="34" charset="0"/>
              </a:rPr>
              <a:t>f</a:t>
            </a:r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low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5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99952" y="764704"/>
            <a:ext cx="2808312" cy="4386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tIns="64800" bIns="64800" rtlCol="0">
            <a:spAutoFit/>
          </a:bodyPr>
          <a:lstStyle/>
          <a:p>
            <a:pPr algn="ctr"/>
            <a:r>
              <a:rPr lang="en-GB" sz="2000" b="1" dirty="0" smtClean="0">
                <a:latin typeface="+mn-lt"/>
              </a:rPr>
              <a:t>Cavity reception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99952" y="1628607"/>
            <a:ext cx="2808312" cy="43864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tIns="64800" bIns="64800" rtlCol="0">
            <a:spAutoFit/>
          </a:bodyPr>
          <a:lstStyle/>
          <a:p>
            <a:pPr algn="ctr"/>
            <a:r>
              <a:rPr lang="en-GB" sz="2000" b="1" dirty="0" smtClean="0">
                <a:latin typeface="+mn-lt"/>
              </a:rPr>
              <a:t>Frequency tuning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99952" y="2492510"/>
            <a:ext cx="2808312" cy="4386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tIns="64800" bIns="64800" rtlCol="0">
            <a:spAutoFit/>
          </a:bodyPr>
          <a:lstStyle/>
          <a:p>
            <a:pPr algn="ctr"/>
            <a:r>
              <a:rPr lang="en-GB" sz="2000" b="1" dirty="0" smtClean="0">
                <a:latin typeface="+mn-lt"/>
              </a:rPr>
              <a:t>Surface treatment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99952" y="3356413"/>
            <a:ext cx="2808312" cy="4386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tIns="64800" bIns="64800" rtlCol="0">
            <a:spAutoFit/>
          </a:bodyPr>
          <a:lstStyle/>
          <a:p>
            <a:pPr algn="ctr"/>
            <a:r>
              <a:rPr lang="en-GB" sz="2000" b="1" dirty="0" smtClean="0">
                <a:latin typeface="+mn-lt"/>
              </a:rPr>
              <a:t>Niobium coating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99952" y="4220315"/>
            <a:ext cx="2808312" cy="4386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tIns="64800" bIns="64800" rtlCol="0">
            <a:spAutoFit/>
          </a:bodyPr>
          <a:lstStyle/>
          <a:p>
            <a:pPr algn="ctr"/>
            <a:r>
              <a:rPr lang="en-GB" sz="2000" b="1" dirty="0"/>
              <a:t>Cryostat </a:t>
            </a:r>
            <a:r>
              <a:rPr lang="en-GB" sz="2000" b="1" dirty="0" smtClean="0"/>
              <a:t>preparation</a:t>
            </a:r>
            <a:endParaRPr lang="en-GB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99952" y="5084217"/>
            <a:ext cx="2808312" cy="43864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tIns="64800" bIns="64800" rtlCol="0">
            <a:spAutoFit/>
          </a:bodyPr>
          <a:lstStyle/>
          <a:p>
            <a:pPr algn="ctr"/>
            <a:r>
              <a:rPr lang="en-GB" sz="2000" b="1" dirty="0"/>
              <a:t>RF cold test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99952" y="5948119"/>
            <a:ext cx="2808312" cy="43864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tIns="64800" bIns="64800" rtlCol="0">
            <a:spAutoFit/>
          </a:bodyPr>
          <a:lstStyle/>
          <a:p>
            <a:pPr algn="ctr"/>
            <a:r>
              <a:rPr lang="en-GB" sz="2000" b="1" dirty="0" smtClean="0"/>
              <a:t>Cavity storage</a:t>
            </a:r>
            <a:endParaRPr lang="en-GB" sz="2000" b="1" dirty="0"/>
          </a:p>
        </p:txBody>
      </p:sp>
      <p:cxnSp>
        <p:nvCxnSpPr>
          <p:cNvPr id="4" name="Straight Arrow Connector 3"/>
          <p:cNvCxnSpPr>
            <a:stCxn id="2" idx="2"/>
            <a:endCxn id="10" idx="0"/>
          </p:cNvCxnSpPr>
          <p:nvPr/>
        </p:nvCxnSpPr>
        <p:spPr bwMode="auto">
          <a:xfrm>
            <a:off x="5004108" y="1203346"/>
            <a:ext cx="0" cy="4252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>
            <a:stCxn id="10" idx="2"/>
            <a:endCxn id="11" idx="0"/>
          </p:cNvCxnSpPr>
          <p:nvPr/>
        </p:nvCxnSpPr>
        <p:spPr bwMode="auto">
          <a:xfrm>
            <a:off x="5004108" y="2067249"/>
            <a:ext cx="0" cy="4252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5004108" y="2931152"/>
            <a:ext cx="0" cy="4252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5004108" y="3795055"/>
            <a:ext cx="0" cy="4252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5004108" y="4658958"/>
            <a:ext cx="0" cy="4252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5004108" y="5522861"/>
            <a:ext cx="0" cy="4252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Left Bracket 23"/>
          <p:cNvSpPr/>
          <p:nvPr/>
        </p:nvSpPr>
        <p:spPr bwMode="auto">
          <a:xfrm flipH="1">
            <a:off x="6408260" y="1849218"/>
            <a:ext cx="1278175" cy="3454320"/>
          </a:xfrm>
          <a:prstGeom prst="leftBracket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218" name="Picture 2" descr="C:\Users\pzhang\AppData\Local\Microsoft\Windows\Temporary Internet Files\Content.IE5\S4VE5DAM\MC900423167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4488" y="3305734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7002360" y="3222435"/>
            <a:ext cx="1368152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+mn-lt"/>
              </a:rPr>
              <a:t>Niobium Stripping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24" y="764704"/>
            <a:ext cx="2160000" cy="2388265"/>
          </a:xfrm>
          <a:prstGeom prst="rect">
            <a:avLst/>
          </a:prstGeom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" t="5834" r="2816" b="3042"/>
          <a:stretch/>
        </p:blipFill>
        <p:spPr bwMode="auto">
          <a:xfrm>
            <a:off x="179872" y="4324704"/>
            <a:ext cx="3240000" cy="212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8604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720117"/>
            <a:ext cx="2839436" cy="1800000"/>
          </a:xfrm>
          <a:prstGeom prst="rect">
            <a:avLst/>
          </a:prstGeom>
        </p:spPr>
      </p:pic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Original frequency tuning strategy 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6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31640" y="1340768"/>
            <a:ext cx="6624736" cy="3240360"/>
            <a:chOff x="1331640" y="1556792"/>
            <a:chExt cx="6624736" cy="3240360"/>
          </a:xfrm>
        </p:grpSpPr>
        <p:sp>
          <p:nvSpPr>
            <p:cNvPr id="2" name="Oval 1"/>
            <p:cNvSpPr/>
            <p:nvPr/>
          </p:nvSpPr>
          <p:spPr bwMode="auto">
            <a:xfrm>
              <a:off x="1331640" y="1556792"/>
              <a:ext cx="6624736" cy="324036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310774" y="2132856"/>
              <a:ext cx="1421466" cy="762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Lorentz detuning</a:t>
              </a:r>
              <a:endParaRPr lang="en-US" sz="20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220072" y="3387080"/>
              <a:ext cx="1828800" cy="762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Microphonics</a:t>
              </a:r>
              <a:endParaRPr lang="en-US" sz="20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27240" y="2132856"/>
              <a:ext cx="2504800" cy="762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300"/>
                </a:spcAft>
              </a:pPr>
              <a:r>
                <a:rPr lang="en-US" sz="2000" b="1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Mechanical tolerance (0.1mm)</a:t>
              </a:r>
              <a:endParaRPr lang="en-US" sz="20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11760" y="3387080"/>
              <a:ext cx="2520280" cy="762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300"/>
                </a:spcAft>
              </a:pPr>
              <a:r>
                <a:rPr lang="en-US" sz="2000" b="1" dirty="0" err="1" smtClean="0">
                  <a:solidFill>
                    <a:schemeClr val="tx1"/>
                  </a:solidFill>
                  <a:latin typeface="Cambria" panose="02040503050406030204" pitchFamily="18" charset="0"/>
                </a:rPr>
                <a:t>Cooldown</a:t>
              </a:r>
              <a:r>
                <a:rPr lang="en-US" sz="2000" b="1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 process variability ± </a:t>
              </a:r>
              <a:r>
                <a:rPr lang="en-US" sz="20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5</a:t>
              </a:r>
              <a:r>
                <a:rPr lang="en-US" sz="2000" b="1" dirty="0" smtClean="0">
                  <a:solidFill>
                    <a:schemeClr val="tx1"/>
                  </a:solidFill>
                  <a:latin typeface="Cambria" panose="02040503050406030204" pitchFamily="18" charset="0"/>
                </a:rPr>
                <a:t>kHz</a:t>
              </a:r>
            </a:p>
          </p:txBody>
        </p:sp>
      </p:grpSp>
      <p:pic>
        <p:nvPicPr>
          <p:cNvPr id="18" name="Picture 17"/>
          <p:cNvPicPr>
            <a:picLocks noChangeAspect="1" noChangeArrowheads="1"/>
          </p:cNvPicPr>
          <p:nvPr/>
        </p:nvPicPr>
        <p:blipFill rotWithShape="1">
          <a:blip r:embed="rId3" cstate="print"/>
          <a:srcRect l="41702" t="8227" r="36570" b="40101"/>
          <a:stretch/>
        </p:blipFill>
        <p:spPr bwMode="auto">
          <a:xfrm>
            <a:off x="107504" y="4725144"/>
            <a:ext cx="2414999" cy="1846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963885" y="692696"/>
            <a:ext cx="7136507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+mn-lt"/>
              </a:rPr>
              <a:t>Design frequency: 101.28 MHz (4.5K in vacuum)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27784" y="5057308"/>
            <a:ext cx="360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0000FF"/>
                </a:solidFill>
                <a:latin typeface="+mn-lt"/>
              </a:rPr>
              <a:t>Large tuning range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0000FF"/>
                </a:solidFill>
                <a:latin typeface="+mn-lt"/>
              </a:rPr>
              <a:t>Complicated production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0000FF"/>
                </a:solidFill>
                <a:latin typeface="+mn-lt"/>
              </a:rPr>
              <a:t>High production cost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77183" y="4005064"/>
            <a:ext cx="2533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Tuning system</a:t>
            </a:r>
            <a:endParaRPr lang="en-US" sz="2400" b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544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New </a:t>
            </a:r>
            <a:r>
              <a:rPr lang="en-US" sz="3600" b="1" dirty="0">
                <a:solidFill>
                  <a:schemeClr val="bg1"/>
                </a:solidFill>
                <a:cs typeface="Arial" pitchFamily="34" charset="0"/>
              </a:rPr>
              <a:t>frequency tuning strategy 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7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2" name="Pie 11"/>
          <p:cNvSpPr/>
          <p:nvPr/>
        </p:nvSpPr>
        <p:spPr bwMode="auto">
          <a:xfrm flipH="1">
            <a:off x="1331640" y="1340768"/>
            <a:ext cx="6624736" cy="3240360"/>
          </a:xfrm>
          <a:prstGeom prst="pie">
            <a:avLst>
              <a:gd name="adj1" fmla="val 16188756"/>
              <a:gd name="adj2" fmla="val 5913"/>
            </a:avLst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1" name="Pie 10"/>
          <p:cNvSpPr/>
          <p:nvPr/>
        </p:nvSpPr>
        <p:spPr bwMode="auto">
          <a:xfrm flipH="1">
            <a:off x="1331640" y="1340769"/>
            <a:ext cx="6624736" cy="3240360"/>
          </a:xfrm>
          <a:prstGeom prst="pie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10774" y="1916832"/>
            <a:ext cx="1421466" cy="76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Lorentz detuning</a:t>
            </a:r>
            <a:endParaRPr lang="en-US" sz="20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220072" y="3212976"/>
            <a:ext cx="1828800" cy="76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Microphonics</a:t>
            </a:r>
            <a:endParaRPr lang="en-US" sz="20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67200" y="2090937"/>
            <a:ext cx="2504800" cy="76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"/>
              </a:spcAft>
            </a:pPr>
            <a:r>
              <a:rPr lang="en-US" sz="20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Mechanical tolerance (0.1mm)</a:t>
            </a:r>
            <a:endParaRPr lang="en-US" sz="20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349624" y="3212976"/>
            <a:ext cx="2438400" cy="76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"/>
              </a:spcAft>
            </a:pPr>
            <a:r>
              <a:rPr lang="en-US" sz="2000" b="1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Cooldown</a:t>
            </a:r>
            <a:r>
              <a:rPr lang="en-US" sz="20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 process variability ± </a:t>
            </a:r>
            <a:r>
              <a:rPr lang="en-US" sz="2000" b="1" dirty="0">
                <a:solidFill>
                  <a:schemeClr val="tx1"/>
                </a:solidFill>
                <a:latin typeface="Cambria" panose="02040503050406030204" pitchFamily="18" charset="0"/>
              </a:rPr>
              <a:t>5</a:t>
            </a:r>
            <a:r>
              <a:rPr lang="en-US" sz="20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kHz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377183" y="4005064"/>
            <a:ext cx="2533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Tuning system</a:t>
            </a:r>
            <a:endParaRPr lang="en-US" sz="2400" b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98390" y="1599184"/>
            <a:ext cx="2533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Cambria" panose="02040503050406030204" pitchFamily="18" charset="0"/>
              </a:rPr>
              <a:t>Pre-tuning</a:t>
            </a:r>
            <a:endParaRPr lang="en-US" sz="2400" b="1" dirty="0">
              <a:solidFill>
                <a:srgbClr val="FFFF00"/>
              </a:solidFill>
              <a:latin typeface="Cambria" panose="02040503050406030204" pitchFamily="18" charset="0"/>
            </a:endParaRPr>
          </a:p>
        </p:txBody>
      </p:sp>
      <p:pic>
        <p:nvPicPr>
          <p:cNvPr id="22" name="Picture 21"/>
          <p:cNvPicPr>
            <a:picLocks noChangeAspect="1" noChangeArrowheads="1"/>
          </p:cNvPicPr>
          <p:nvPr/>
        </p:nvPicPr>
        <p:blipFill rotWithShape="1">
          <a:blip r:embed="rId2" cstate="print"/>
          <a:srcRect l="41702" t="8227" r="36570" b="40101"/>
          <a:stretch/>
        </p:blipFill>
        <p:spPr bwMode="auto">
          <a:xfrm>
            <a:off x="107504" y="4725144"/>
            <a:ext cx="2414999" cy="1846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 descr="https://lh3.googleusercontent.com/-fijwOy3dEQY/UviarjSzFPI/AAAAAAAADG0/ZjEKxIGi6yU/w1080-h810-no/20140206_14334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3" t="30996" r="1029" b="1859"/>
          <a:stretch/>
        </p:blipFill>
        <p:spPr bwMode="auto">
          <a:xfrm>
            <a:off x="6266068" y="4865429"/>
            <a:ext cx="2698419" cy="156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>
            <a:stCxn id="22" idx="3"/>
          </p:cNvCxnSpPr>
          <p:nvPr/>
        </p:nvCxnSpPr>
        <p:spPr bwMode="auto">
          <a:xfrm>
            <a:off x="2522503" y="5648473"/>
            <a:ext cx="369025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Box 25"/>
          <p:cNvSpPr txBox="1"/>
          <p:nvPr/>
        </p:nvSpPr>
        <p:spPr>
          <a:xfrm>
            <a:off x="2627784" y="5157192"/>
            <a:ext cx="35849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buFont typeface="Arial" panose="020B0604020202020204" pitchFamily="34" charset="0"/>
              <a:buChar char="•"/>
            </a:pPr>
            <a:r>
              <a:rPr lang="en-US" sz="2100" b="1" dirty="0" smtClean="0">
                <a:solidFill>
                  <a:srgbClr val="0000FF"/>
                </a:solidFill>
                <a:latin typeface="+mn-lt"/>
              </a:rPr>
              <a:t>Simplified (€ reduction)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27784" y="5642664"/>
            <a:ext cx="36382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+mn-lt"/>
              </a:rPr>
              <a:t>Lower </a:t>
            </a:r>
            <a:r>
              <a:rPr lang="en-US" sz="2100" b="1" dirty="0" err="1" smtClean="0">
                <a:latin typeface="+mn-lt"/>
              </a:rPr>
              <a:t>Epeak</a:t>
            </a:r>
            <a:endParaRPr lang="en-US" sz="2100" b="1" dirty="0">
              <a:latin typeface="+mn-lt"/>
            </a:endParaRPr>
          </a:p>
          <a:p>
            <a:pPr marL="268288" indent="-268288">
              <a:buFont typeface="Arial" panose="020B0604020202020204" pitchFamily="34" charset="0"/>
              <a:buChar char="•"/>
            </a:pPr>
            <a:r>
              <a:rPr lang="en-US" sz="2100" b="1" dirty="0" smtClean="0">
                <a:latin typeface="+mn-lt"/>
              </a:rPr>
              <a:t>lower loss on the plate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2075" y="1629961"/>
            <a:ext cx="2170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+mn-lt"/>
              </a:rPr>
              <a:t>Max </a:t>
            </a:r>
            <a:r>
              <a:rPr lang="el-GR" sz="2000" b="1" dirty="0" smtClean="0">
                <a:latin typeface="+mn-lt"/>
              </a:rPr>
              <a:t>Δ</a:t>
            </a:r>
            <a:r>
              <a:rPr lang="en-GB" sz="2000" b="1" dirty="0" smtClean="0">
                <a:latin typeface="+mn-lt"/>
              </a:rPr>
              <a:t>f: 42kHz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47941" y="888975"/>
            <a:ext cx="83921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+mn-lt"/>
              </a:rPr>
              <a:t>P. Zhang </a:t>
            </a:r>
            <a:r>
              <a:rPr lang="en-GB" sz="1400" i="1" dirty="0" smtClean="0">
                <a:latin typeface="+mn-lt"/>
              </a:rPr>
              <a:t>et al</a:t>
            </a:r>
            <a:r>
              <a:rPr lang="en-GB" sz="1400" i="1" dirty="0">
                <a:latin typeface="+mn-lt"/>
              </a:rPr>
              <a:t>.</a:t>
            </a:r>
            <a:r>
              <a:rPr lang="en-GB" sz="1400" dirty="0">
                <a:latin typeface="+mn-lt"/>
              </a:rPr>
              <a:t>, “Frequency Sensitivity to Cavity Geometry </a:t>
            </a:r>
            <a:r>
              <a:rPr lang="en-GB" sz="1400" dirty="0" smtClean="0">
                <a:latin typeface="+mn-lt"/>
              </a:rPr>
              <a:t>Errors of …”, </a:t>
            </a:r>
            <a:r>
              <a:rPr lang="en-GB" sz="1400" dirty="0">
                <a:latin typeface="+mn-lt"/>
              </a:rPr>
              <a:t>CERN-ACC-NOTE-2014-0022</a:t>
            </a:r>
            <a:r>
              <a:rPr lang="en-GB" sz="1400" dirty="0" smtClean="0">
                <a:latin typeface="+mn-lt"/>
              </a:rPr>
              <a:t>, 2014.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8544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830123"/>
            <a:ext cx="2340000" cy="5191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Mystery of frequency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8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6738" y="3323671"/>
            <a:ext cx="3495462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  <a:latin typeface="+mn-lt"/>
              </a:rPr>
              <a:t>Cavity heat up to ~630⁰C causes </a:t>
            </a:r>
            <a:r>
              <a:rPr lang="en-GB" sz="2000" b="1" dirty="0">
                <a:solidFill>
                  <a:srgbClr val="0000FF"/>
                </a:solidFill>
                <a:latin typeface="+mn-lt"/>
              </a:rPr>
              <a:t>g</a:t>
            </a:r>
            <a:r>
              <a:rPr lang="en-GB" sz="2000" b="1" dirty="0" smtClean="0">
                <a:solidFill>
                  <a:srgbClr val="0000FF"/>
                </a:solidFill>
                <a:latin typeface="+mn-lt"/>
              </a:rPr>
              <a:t>eometry changes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898467" y="947407"/>
            <a:ext cx="2232248" cy="43864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64800" bIns="64800" rtlCol="0">
            <a:spAutoFit/>
          </a:bodyPr>
          <a:lstStyle/>
          <a:p>
            <a:pPr algn="ctr"/>
            <a:r>
              <a:rPr lang="en-GB" sz="2000" b="1" dirty="0" smtClean="0">
                <a:latin typeface="+mn-lt"/>
              </a:rPr>
              <a:t>Degreasing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898467" y="2384270"/>
            <a:ext cx="2232248" cy="43864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64800" bIns="64800" rtlCol="0">
            <a:spAutoFit/>
          </a:bodyPr>
          <a:lstStyle/>
          <a:p>
            <a:pPr algn="ctr"/>
            <a:r>
              <a:rPr lang="en-GB" sz="2000" b="1" dirty="0" smtClean="0">
                <a:latin typeface="+mn-lt"/>
              </a:rPr>
              <a:t>Chemical etching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380" y="3367669"/>
            <a:ext cx="1080000" cy="3143464"/>
          </a:xfrm>
          <a:prstGeom prst="rect">
            <a:avLst/>
          </a:prstGeom>
        </p:spPr>
      </p:pic>
      <p:cxnSp>
        <p:nvCxnSpPr>
          <p:cNvPr id="21" name="Straight Arrow Connector 20"/>
          <p:cNvCxnSpPr>
            <a:endCxn id="47" idx="1"/>
          </p:cNvCxnSpPr>
          <p:nvPr/>
        </p:nvCxnSpPr>
        <p:spPr bwMode="auto">
          <a:xfrm flipV="1">
            <a:off x="2339752" y="1166728"/>
            <a:ext cx="558715" cy="1292847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48" idx="1"/>
          </p:cNvCxnSpPr>
          <p:nvPr/>
        </p:nvCxnSpPr>
        <p:spPr bwMode="auto">
          <a:xfrm>
            <a:off x="2339752" y="2603591"/>
            <a:ext cx="558715" cy="0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61" name="Straight Arrow Connector 2060"/>
          <p:cNvCxnSpPr>
            <a:stCxn id="2059" idx="3"/>
            <a:endCxn id="5" idx="1"/>
          </p:cNvCxnSpPr>
          <p:nvPr/>
        </p:nvCxnSpPr>
        <p:spPr bwMode="auto">
          <a:xfrm>
            <a:off x="2375496" y="3425706"/>
            <a:ext cx="501242" cy="251908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6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" t="3113" r="1885" b="2812"/>
          <a:stretch/>
        </p:blipFill>
        <p:spPr bwMode="auto">
          <a:xfrm>
            <a:off x="5332092" y="764704"/>
            <a:ext cx="3776983" cy="2385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66" name="Group 2065"/>
          <p:cNvGrpSpPr/>
          <p:nvPr/>
        </p:nvGrpSpPr>
        <p:grpSpPr>
          <a:xfrm>
            <a:off x="35496" y="3891772"/>
            <a:ext cx="2275706" cy="584027"/>
            <a:chOff x="35496" y="3709069"/>
            <a:chExt cx="2664296" cy="659333"/>
          </a:xfrm>
        </p:grpSpPr>
        <p:cxnSp>
          <p:nvCxnSpPr>
            <p:cNvPr id="71" name="Straight Connector 70"/>
            <p:cNvCxnSpPr/>
            <p:nvPr/>
          </p:nvCxnSpPr>
          <p:spPr bwMode="auto">
            <a:xfrm flipV="1">
              <a:off x="35496" y="3709069"/>
              <a:ext cx="2664296" cy="659333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 bwMode="auto">
            <a:xfrm flipH="1" flipV="1">
              <a:off x="35496" y="3709069"/>
              <a:ext cx="2664296" cy="659333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2876738" y="874714"/>
            <a:ext cx="2275706" cy="648757"/>
            <a:chOff x="35496" y="3709069"/>
            <a:chExt cx="2664296" cy="659333"/>
          </a:xfrm>
        </p:grpSpPr>
        <p:cxnSp>
          <p:nvCxnSpPr>
            <p:cNvPr id="75" name="Straight Connector 74"/>
            <p:cNvCxnSpPr/>
            <p:nvPr/>
          </p:nvCxnSpPr>
          <p:spPr bwMode="auto">
            <a:xfrm flipV="1">
              <a:off x="35496" y="3709069"/>
              <a:ext cx="2664296" cy="659333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 bwMode="auto">
            <a:xfrm flipH="1" flipV="1">
              <a:off x="35496" y="3709069"/>
              <a:ext cx="2664296" cy="659333"/>
            </a:xfrm>
            <a:prstGeom prst="line">
              <a:avLst/>
            </a:prstGeom>
            <a:ln>
              <a:headEnd type="none" w="med" len="med"/>
              <a:tailEnd type="none" w="med" len="med"/>
            </a:ln>
            <a:ex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78" name="Table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78377"/>
              </p:ext>
            </p:extLst>
          </p:nvPr>
        </p:nvGraphicFramePr>
        <p:xfrm>
          <a:off x="2774765" y="4547807"/>
          <a:ext cx="4711900" cy="144015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95675"/>
                <a:gridCol w="2016225"/>
              </a:tblGrid>
              <a:tr h="480053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Influencing</a:t>
                      </a:r>
                      <a:r>
                        <a:rPr lang="en-GB" sz="2000" baseline="0" dirty="0" smtClean="0"/>
                        <a:t>  variable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Freq. shift </a:t>
                      </a:r>
                      <a:endParaRPr lang="en-GB" sz="2000" dirty="0"/>
                    </a:p>
                  </a:txBody>
                  <a:tcPr anchor="ctr"/>
                </a:tc>
              </a:tr>
              <a:tr h="480053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Chemical etching 40’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C00000"/>
                          </a:solidFill>
                        </a:rPr>
                        <a:t>-27 </a:t>
                      </a:r>
                      <a:r>
                        <a:rPr lang="en-GB" sz="2000" dirty="0" smtClean="0"/>
                        <a:t>± 3 kHz</a:t>
                      </a:r>
                      <a:endParaRPr lang="en-GB" sz="2000" dirty="0"/>
                    </a:p>
                  </a:txBody>
                  <a:tcPr anchor="ctr"/>
                </a:tc>
              </a:tr>
              <a:tr h="480053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Niobium</a:t>
                      </a:r>
                      <a:r>
                        <a:rPr lang="en-GB" sz="2000" baseline="0" dirty="0" smtClean="0"/>
                        <a:t> coating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000FF"/>
                          </a:solidFill>
                        </a:rPr>
                        <a:t>-7 </a:t>
                      </a:r>
                      <a:r>
                        <a:rPr lang="en-GB" sz="2000" dirty="0" smtClean="0"/>
                        <a:t>± 5 kHz</a:t>
                      </a:r>
                      <a:endParaRPr lang="en-GB" sz="20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3300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Frequency tuning</a:t>
            </a:r>
            <a:endParaRPr lang="en-US" sz="28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9207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Pei 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 Zhang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Slide Number Placeholder 17"/>
          <p:cNvSpPr txBox="1">
            <a:spLocks noGrp="1"/>
          </p:cNvSpPr>
          <p:nvPr/>
        </p:nvSpPr>
        <p:spPr bwMode="auto">
          <a:xfrm>
            <a:off x="7884368" y="6577409"/>
            <a:ext cx="122470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r>
              <a:rPr lang="en-GB" sz="1400" dirty="0" smtClean="0">
                <a:solidFill>
                  <a:srgbClr val="000000"/>
                </a:solidFill>
                <a:latin typeface="+mn-lt"/>
              </a:rPr>
              <a:t>Page  </a:t>
            </a:r>
            <a:fld id="{FBA00BB5-2769-4C4F-8623-83B2E692548B}" type="slidenum">
              <a:rPr lang="en-GB" sz="1400" smtClean="0">
                <a:solidFill>
                  <a:srgbClr val="000000"/>
                </a:solidFill>
                <a:latin typeface="+mn-lt"/>
              </a:rPr>
              <a:pPr algn="r"/>
              <a:t>9</a:t>
            </a:fld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212755" y="6577409"/>
            <a:ext cx="174362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Sep 23</a:t>
            </a:r>
            <a:r>
              <a:rPr lang="en-US" sz="1400" baseline="30000" dirty="0" smtClean="0">
                <a:solidFill>
                  <a:srgbClr val="000000"/>
                </a:solidFill>
                <a:latin typeface="+mn-lt"/>
              </a:rPr>
              <a:t>rd</a:t>
            </a: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, 2014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180307" y="6577607"/>
            <a:ext cx="2679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CATHI Final Review Meeting</a:t>
            </a:r>
            <a:endParaRPr lang="en-GB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790" y="670102"/>
            <a:ext cx="8864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+mn-lt"/>
              </a:rPr>
              <a:t>The new tuning strategy has been successfully applied.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96752"/>
            <a:ext cx="1800000" cy="177812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118" y="1215501"/>
            <a:ext cx="1800000" cy="174062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708" y="1212822"/>
            <a:ext cx="1800000" cy="174598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297" y="1196752"/>
            <a:ext cx="1800000" cy="17781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4" t="6013" r="7278" b="50081"/>
          <a:stretch/>
        </p:blipFill>
        <p:spPr>
          <a:xfrm>
            <a:off x="2339751" y="3819060"/>
            <a:ext cx="6624737" cy="27062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91315" y="3418950"/>
            <a:ext cx="3384314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+mn-lt"/>
              </a:rPr>
              <a:t>Resolution: ~0.1 Hz/step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8" r="13775" b="4742"/>
          <a:stretch/>
        </p:blipFill>
        <p:spPr>
          <a:xfrm>
            <a:off x="92075" y="4238798"/>
            <a:ext cx="2160240" cy="178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221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spAutoFit/>
      </a:bodyPr>
      <a:lstStyle>
        <a:defPPr>
          <a:defRPr dirty="0" err="1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15272</TotalTime>
  <Words>1109</Words>
  <Application>Microsoft Macintosh PowerPoint</Application>
  <PresentationFormat>On-screen Show (4:3)</PresentationFormat>
  <Paragraphs>270</Paragraphs>
  <Slides>25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Cambria</vt:lpstr>
      <vt:lpstr>ＭＳ Ｐゴシック</vt:lpstr>
      <vt:lpstr>Default Design</vt:lpstr>
      <vt:lpstr>Equation</vt:lpstr>
      <vt:lpstr>PowerPoint Presentation</vt:lpstr>
      <vt:lpstr>Outline</vt:lpstr>
      <vt:lpstr>HIE-ISOLDE Linac</vt:lpstr>
      <vt:lpstr>High-β QWR</vt:lpstr>
      <vt:lpstr>Cavity production flow</vt:lpstr>
      <vt:lpstr>Original frequency tuning strategy </vt:lpstr>
      <vt:lpstr>New frequency tuning strategy </vt:lpstr>
      <vt:lpstr>Mystery of frequency</vt:lpstr>
      <vt:lpstr>Frequency tuning</vt:lpstr>
      <vt:lpstr>RF Cold test</vt:lpstr>
      <vt:lpstr>Q0 vs. Eacc</vt:lpstr>
      <vt:lpstr>Q0 and Pcav</vt:lpstr>
      <vt:lpstr>Thermal gradient</vt:lpstr>
      <vt:lpstr>Surface resistance vs. thermal gradient</vt:lpstr>
      <vt:lpstr>Surface resistance vs. cool-down speed</vt:lpstr>
      <vt:lpstr>Study of trapped magnetic flux</vt:lpstr>
      <vt:lpstr>Surface resistance vs. ambient magnetic field</vt:lpstr>
      <vt:lpstr>Multipacting</vt:lpstr>
      <vt:lpstr>MP by CST Particle Studio</vt:lpstr>
      <vt:lpstr>MP by SLAC ACE3P suite</vt:lpstr>
      <vt:lpstr>PowerPoint Presentation</vt:lpstr>
      <vt:lpstr>Field emission (with I. Kobzeva)</vt:lpstr>
      <vt:lpstr>Aluminium sputtering (with E. Cantero) </vt:lpstr>
      <vt:lpstr>Aluminium sputtering (with E. Cantero) 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Pei Zhang</cp:lastModifiedBy>
  <cp:revision>2770</cp:revision>
  <cp:lastPrinted>2014-07-02T06:36:52Z</cp:lastPrinted>
  <dcterms:created xsi:type="dcterms:W3CDTF">2011-04-03T13:25:37Z</dcterms:created>
  <dcterms:modified xsi:type="dcterms:W3CDTF">2014-09-21T21:40:37Z</dcterms:modified>
</cp:coreProperties>
</file>