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wdp" ContentType="image/vnd.ms-photo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1" r:id="rId2"/>
    <p:sldId id="354" r:id="rId3"/>
    <p:sldId id="408" r:id="rId4"/>
    <p:sldId id="393" r:id="rId5"/>
    <p:sldId id="394" r:id="rId6"/>
    <p:sldId id="351" r:id="rId7"/>
    <p:sldId id="384" r:id="rId8"/>
    <p:sldId id="385" r:id="rId9"/>
    <p:sldId id="386" r:id="rId10"/>
    <p:sldId id="395" r:id="rId11"/>
    <p:sldId id="388" r:id="rId12"/>
    <p:sldId id="389" r:id="rId13"/>
    <p:sldId id="391" r:id="rId14"/>
    <p:sldId id="392" r:id="rId15"/>
    <p:sldId id="396" r:id="rId16"/>
    <p:sldId id="398" r:id="rId17"/>
    <p:sldId id="399" r:id="rId18"/>
    <p:sldId id="397" r:id="rId19"/>
    <p:sldId id="400" r:id="rId20"/>
    <p:sldId id="406" r:id="rId21"/>
    <p:sldId id="403" r:id="rId22"/>
    <p:sldId id="405" r:id="rId23"/>
    <p:sldId id="404" r:id="rId24"/>
    <p:sldId id="407" r:id="rId25"/>
    <p:sldId id="382" r:id="rId26"/>
    <p:sldId id="322" r:id="rId27"/>
    <p:sldId id="345" r:id="rId28"/>
    <p:sldId id="401" r:id="rId29"/>
    <p:sldId id="402" r:id="rId30"/>
    <p:sldId id="323" r:id="rId3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3CCFF"/>
    <a:srgbClr val="0033CC"/>
    <a:srgbClr val="5F2987"/>
    <a:srgbClr val="4A206A"/>
    <a:srgbClr val="FFFF00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42" autoAdjust="0"/>
    <p:restoredTop sz="93220" autoAdjust="0"/>
  </p:normalViewPr>
  <p:slideViewPr>
    <p:cSldViewPr>
      <p:cViewPr varScale="1">
        <p:scale>
          <a:sx n="68" d="100"/>
          <a:sy n="68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E09B3-F2F1-47D3-8F8F-6085AA0DBBE9}" type="datetimeFigureOut">
              <a:rPr lang="fr-FR" smtClean="0"/>
              <a:pPr/>
              <a:t>23/09/2014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43375F-34B1-4B58-8C62-B160D33A967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3375F-34B1-4B58-8C62-B160D33A967A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3375F-34B1-4B58-8C62-B160D33A967A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3375F-34B1-4B58-8C62-B160D33A967A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3375F-34B1-4B58-8C62-B160D33A967A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23"/>
          <p:cNvSpPr txBox="1">
            <a:spLocks/>
          </p:cNvSpPr>
          <p:nvPr userDrawn="1"/>
        </p:nvSpPr>
        <p:spPr>
          <a:xfrm>
            <a:off x="1619672" y="6525344"/>
            <a:ext cx="5904656" cy="357190"/>
          </a:xfrm>
          <a:prstGeom prst="rect">
            <a:avLst/>
          </a:prstGeom>
        </p:spPr>
        <p:txBody>
          <a:bodyPr lIns="72000" tIns="36000" rIns="72000" bIns="36000" anchor="ctr" anchorCtr="0">
            <a:noAutofit/>
          </a:bodyPr>
          <a:lstStyle>
            <a:lvl1pPr>
              <a:buFontTx/>
              <a:buNone/>
              <a:defRPr sz="1800" b="1" i="0" baseline="0">
                <a:solidFill>
                  <a:srgbClr val="C3004A"/>
                </a:solidFill>
                <a:latin typeface="+mn-lt"/>
              </a:defRPr>
            </a:lvl1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S. Bousson – CATHI Final Review Meeting 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– 22 to 26 Sept. 2014 - Barcelona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C3004A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7" name="Espace réservé du numéro de diapositive 4"/>
          <p:cNvSpPr txBox="1">
            <a:spLocks/>
          </p:cNvSpPr>
          <p:nvPr userDrawn="1"/>
        </p:nvSpPr>
        <p:spPr>
          <a:xfrm>
            <a:off x="8172400" y="6500834"/>
            <a:ext cx="899624" cy="357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- </a:t>
            </a:r>
            <a:fld id="{827C2CF4-5274-451A-B5B2-DDFF816FA3BB}" type="slidenum">
              <a: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-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C3004A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</p:txBody>
      </p:sp>
      <p:cxnSp>
        <p:nvCxnSpPr>
          <p:cNvPr id="4" name="Connecteur droit 3"/>
          <p:cNvCxnSpPr/>
          <p:nvPr userDrawn="1"/>
        </p:nvCxnSpPr>
        <p:spPr>
          <a:xfrm>
            <a:off x="1835696" y="692696"/>
            <a:ext cx="7308304" cy="1588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5" name="Image 4" descr="IPN_gif64trans_L200px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7504" y="33908"/>
            <a:ext cx="1152128" cy="673995"/>
          </a:xfrm>
          <a:prstGeom prst="rect">
            <a:avLst/>
          </a:prstGeom>
        </p:spPr>
      </p:pic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2847975" y="128588"/>
            <a:ext cx="6248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fr-FR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4" name="Image 3" descr="POWERPOINTfond_suite (2)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2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13" Type="http://schemas.microsoft.com/office/2007/relationships/hdphoto" Target="../media/hdphoto1.wdp"/><Relationship Id="rId18" Type="http://schemas.openxmlformats.org/officeDocument/2006/relationships/image" Target="../media/image61.png"/><Relationship Id="rId3" Type="http://schemas.openxmlformats.org/officeDocument/2006/relationships/image" Target="../media/image48.jpeg"/><Relationship Id="rId21" Type="http://schemas.openxmlformats.org/officeDocument/2006/relationships/image" Target="../media/image64.jpeg"/><Relationship Id="rId7" Type="http://schemas.openxmlformats.org/officeDocument/2006/relationships/image" Target="../media/image52.jpeg"/><Relationship Id="rId17" Type="http://schemas.openxmlformats.org/officeDocument/2006/relationships/image" Target="../media/image60.png"/><Relationship Id="rId2" Type="http://schemas.openxmlformats.org/officeDocument/2006/relationships/image" Target="../media/image47.jpeg"/><Relationship Id="rId16" Type="http://schemas.openxmlformats.org/officeDocument/2006/relationships/image" Target="../media/image59.jpeg"/><Relationship Id="rId20" Type="http://schemas.openxmlformats.org/officeDocument/2006/relationships/image" Target="../media/image6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11" Type="http://schemas.openxmlformats.org/officeDocument/2006/relationships/image" Target="../media/image56.jpeg"/><Relationship Id="rId5" Type="http://schemas.openxmlformats.org/officeDocument/2006/relationships/image" Target="../media/image50.jpeg"/><Relationship Id="rId15" Type="http://schemas.openxmlformats.org/officeDocument/2006/relationships/image" Target="../media/image58.png"/><Relationship Id="rId10" Type="http://schemas.openxmlformats.org/officeDocument/2006/relationships/image" Target="../media/image55.png"/><Relationship Id="rId19" Type="http://schemas.openxmlformats.org/officeDocument/2006/relationships/image" Target="../media/image62.png"/><Relationship Id="rId4" Type="http://schemas.openxmlformats.org/officeDocument/2006/relationships/image" Target="../media/image49.jpeg"/><Relationship Id="rId9" Type="http://schemas.openxmlformats.org/officeDocument/2006/relationships/image" Target="../media/image54.jpeg"/><Relationship Id="rId1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Text Box 18"/>
          <p:cNvSpPr txBox="1">
            <a:spLocks noChangeArrowheads="1"/>
          </p:cNvSpPr>
          <p:nvPr/>
        </p:nvSpPr>
        <p:spPr bwMode="auto">
          <a:xfrm>
            <a:off x="34925" y="620689"/>
            <a:ext cx="910907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SRF Cavity Review:</a:t>
            </a:r>
          </a:p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Focus on </a:t>
            </a:r>
            <a:r>
              <a:rPr lang="en-US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some low </a:t>
            </a:r>
            <a:r>
              <a:rPr lang="en-US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beta cavities developments in </a:t>
            </a:r>
            <a:r>
              <a:rPr lang="en-US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Europe and WW</a:t>
            </a:r>
            <a:endParaRPr lang="fr-FR" sz="4000" b="1" dirty="0" smtClean="0">
              <a:latin typeface="Calibri" pitchFamily="34" charset="0"/>
            </a:endParaRPr>
          </a:p>
        </p:txBody>
      </p:sp>
      <p:sp>
        <p:nvSpPr>
          <p:cNvPr id="30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8" name="Image 7" descr="IPN_gif64trans_L200px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9" y="3773784"/>
            <a:ext cx="1368152" cy="800370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17463"/>
            <a:ext cx="2700338" cy="48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3" cstate="print"/>
          <a:srcRect t="10599"/>
          <a:stretch>
            <a:fillRect/>
          </a:stretch>
        </p:blipFill>
        <p:spPr bwMode="auto">
          <a:xfrm>
            <a:off x="3851921" y="3806134"/>
            <a:ext cx="1152127" cy="735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" name="Groupe 17"/>
          <p:cNvGrpSpPr/>
          <p:nvPr/>
        </p:nvGrpSpPr>
        <p:grpSpPr>
          <a:xfrm>
            <a:off x="5580113" y="3858953"/>
            <a:ext cx="1944215" cy="630032"/>
            <a:chOff x="5220072" y="4653136"/>
            <a:chExt cx="2016224" cy="684000"/>
          </a:xfrm>
        </p:grpSpPr>
        <p:sp>
          <p:nvSpPr>
            <p:cNvPr id="17" name="Rectangle 16"/>
            <p:cNvSpPr/>
            <p:nvPr/>
          </p:nvSpPr>
          <p:spPr>
            <a:xfrm>
              <a:off x="5220072" y="4653136"/>
              <a:ext cx="2016224" cy="68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6" name="Picture 5" descr="LogoUPS11_300px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92080" y="4675917"/>
              <a:ext cx="1872209" cy="611436"/>
            </a:xfrm>
            <a:prstGeom prst="rect">
              <a:avLst/>
            </a:prstGeom>
            <a:noFill/>
          </p:spPr>
        </p:pic>
      </p:grp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35496" y="4790178"/>
            <a:ext cx="910907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fr-FR" sz="3200" b="1" i="1" dirty="0" smtClean="0">
                <a:latin typeface="Calibri" pitchFamily="34" charset="0"/>
              </a:rPr>
              <a:t>CNRS/IN2P3/ IPN– Paris-Sud </a:t>
            </a:r>
            <a:r>
              <a:rPr lang="fr-FR" sz="3200" b="1" i="1" dirty="0" err="1" smtClean="0">
                <a:latin typeface="Calibri" pitchFamily="34" charset="0"/>
              </a:rPr>
              <a:t>University</a:t>
            </a:r>
            <a:endParaRPr lang="fr-FR" sz="3200" b="1" i="1" dirty="0" smtClean="0">
              <a:latin typeface="Calibri" pitchFamily="34" charset="0"/>
            </a:endParaRPr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34925" y="2780928"/>
            <a:ext cx="910907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200" b="1" i="1" dirty="0" smtClean="0"/>
              <a:t>Sébastien Bousson</a:t>
            </a:r>
            <a:endParaRPr lang="fr-FR" sz="3200" i="1" dirty="0"/>
          </a:p>
        </p:txBody>
      </p:sp>
      <p:sp>
        <p:nvSpPr>
          <p:cNvPr id="35842" name="AutoShape 2" descr="http://agenda.infn.it/getFile.py/access?resId=0&amp;materialId=1&amp;confId=443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5844" name="AutoShape 4" descr="http://agenda.infn.it/getFile.py/access?resId=0&amp;materialId=1&amp;confId=443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5846" name="AutoShape 6" descr="http://agenda.infn.it/getFile.py/access?resId=0&amp;materialId=1&amp;confId=443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3490" name="Picture 2" descr="CATHI Final Review Meeti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5429968"/>
            <a:ext cx="2200275" cy="10953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5109232" y="825590"/>
            <a:ext cx="392392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High </a:t>
            </a: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Cold tuning system</a:t>
            </a:r>
            <a:endParaRPr lang="en-US" sz="2200" b="1" dirty="0" smtClean="0">
              <a:latin typeface="Calibri" pitchFamily="34" charset="0"/>
            </a:endParaRPr>
          </a:p>
        </p:txBody>
      </p:sp>
      <p:pic>
        <p:nvPicPr>
          <p:cNvPr id="60" name="Picture 16" descr="i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5528" y="2583681"/>
            <a:ext cx="3122896" cy="2501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Text Box 11"/>
          <p:cNvSpPr txBox="1">
            <a:spLocks noChangeArrowheads="1"/>
          </p:cNvSpPr>
          <p:nvPr/>
        </p:nvSpPr>
        <p:spPr bwMode="auto">
          <a:xfrm>
            <a:off x="4355976" y="5094183"/>
            <a:ext cx="4788024" cy="143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dirty="0" smtClean="0">
                <a:sym typeface="Symbol" pitchFamily="18" charset="2"/>
              </a:rPr>
              <a:t>Sensitivity </a:t>
            </a:r>
            <a:r>
              <a:rPr lang="en-GB" dirty="0">
                <a:sym typeface="Symbol" pitchFamily="18" charset="2"/>
              </a:rPr>
              <a:t>~1 kHz/mm with </a:t>
            </a:r>
            <a:r>
              <a:rPr lang="en-GB" dirty="0">
                <a:cs typeface="Arial" pitchFamily="34" charset="0"/>
                <a:sym typeface="Symbol" pitchFamily="18" charset="2"/>
              </a:rPr>
              <a:t>Ø 30 mm plunger</a:t>
            </a:r>
          </a:p>
          <a:p>
            <a:pPr algn="ctr">
              <a:spcBef>
                <a:spcPts val="600"/>
              </a:spcBef>
              <a:buFont typeface="Symbol" pitchFamily="18" charset="2"/>
              <a:buNone/>
            </a:pPr>
            <a:r>
              <a:rPr lang="en-GB" dirty="0" smtClean="0">
                <a:sym typeface="Symbol" pitchFamily="18" charset="2"/>
              </a:rPr>
              <a:t>Introducing one plunger by 50 mm(Ø </a:t>
            </a:r>
            <a:r>
              <a:rPr lang="en-GB" dirty="0">
                <a:sym typeface="Symbol" pitchFamily="18" charset="2"/>
              </a:rPr>
              <a:t>30 </a:t>
            </a:r>
            <a:r>
              <a:rPr lang="en-GB" dirty="0" smtClean="0">
                <a:sym typeface="Symbol" pitchFamily="18" charset="2"/>
              </a:rPr>
              <a:t>mm)</a:t>
            </a:r>
          </a:p>
          <a:p>
            <a:pPr algn="ctr">
              <a:spcBef>
                <a:spcPts val="600"/>
              </a:spcBef>
              <a:buFont typeface="Symbol" pitchFamily="18" charset="2"/>
              <a:buNone/>
            </a:pPr>
            <a:r>
              <a:rPr lang="en-GB" dirty="0" smtClean="0">
                <a:sym typeface="Symbol" pitchFamily="18" charset="2"/>
              </a:rPr>
              <a:t>First </a:t>
            </a:r>
            <a:r>
              <a:rPr lang="en-GB" dirty="0">
                <a:sym typeface="Symbol" pitchFamily="18" charset="2"/>
              </a:rPr>
              <a:t>“coarse” tuning: + 50 kHz </a:t>
            </a:r>
          </a:p>
          <a:p>
            <a:pPr algn="ctr">
              <a:spcBef>
                <a:spcPts val="600"/>
              </a:spcBef>
              <a:buFont typeface="Symbol" pitchFamily="18" charset="2"/>
              <a:buNone/>
            </a:pPr>
            <a:r>
              <a:rPr lang="en-GB" dirty="0" smtClean="0">
                <a:sym typeface="Symbol" pitchFamily="18" charset="2"/>
              </a:rPr>
              <a:t>then </a:t>
            </a:r>
            <a:r>
              <a:rPr lang="en-GB" dirty="0">
                <a:sym typeface="Symbol" pitchFamily="18" charset="2"/>
              </a:rPr>
              <a:t>fine tuning: +/- 4 kHz</a:t>
            </a:r>
          </a:p>
        </p:txBody>
      </p:sp>
      <p:sp>
        <p:nvSpPr>
          <p:cNvPr id="62" name="Rectangle 17"/>
          <p:cNvSpPr>
            <a:spLocks noChangeArrowheads="1"/>
          </p:cNvSpPr>
          <p:nvPr/>
        </p:nvSpPr>
        <p:spPr bwMode="auto">
          <a:xfrm>
            <a:off x="4572000" y="1628800"/>
            <a:ext cx="40830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 dirty="0"/>
              <a:t>2 ports on the top of the cavity</a:t>
            </a:r>
            <a:r>
              <a:rPr lang="en-GB" dirty="0">
                <a:sym typeface="Symbol" pitchFamily="18" charset="2"/>
              </a:rPr>
              <a:t>:</a:t>
            </a:r>
          </a:p>
          <a:p>
            <a:r>
              <a:rPr lang="en-GB" dirty="0" smtClean="0">
                <a:sym typeface="Symbol" pitchFamily="18" charset="2"/>
              </a:rPr>
              <a:t>    a</a:t>
            </a:r>
            <a:r>
              <a:rPr lang="en-GB" dirty="0">
                <a:sym typeface="Symbol" pitchFamily="18" charset="2"/>
              </a:rPr>
              <a:t>) One static </a:t>
            </a:r>
            <a:r>
              <a:rPr lang="en-GB" dirty="0" smtClean="0">
                <a:sym typeface="Symbol" pitchFamily="18" charset="2"/>
              </a:rPr>
              <a:t>plunger</a:t>
            </a:r>
            <a:endParaRPr lang="en-GB" dirty="0">
              <a:sym typeface="Symbol" pitchFamily="18" charset="2"/>
            </a:endParaRPr>
          </a:p>
          <a:p>
            <a:r>
              <a:rPr lang="en-GB" dirty="0" smtClean="0">
                <a:sym typeface="Symbol" pitchFamily="18" charset="2"/>
              </a:rPr>
              <a:t>    b</a:t>
            </a:r>
            <a:r>
              <a:rPr lang="en-GB" dirty="0">
                <a:sym typeface="Symbol" pitchFamily="18" charset="2"/>
              </a:rPr>
              <a:t>) One moving plunger</a:t>
            </a:r>
          </a:p>
        </p:txBody>
      </p:sp>
      <p:sp>
        <p:nvSpPr>
          <p:cNvPr id="63" name="ZoneTexte 2"/>
          <p:cNvSpPr txBox="1">
            <a:spLocks noChangeArrowheads="1"/>
          </p:cNvSpPr>
          <p:nvPr/>
        </p:nvSpPr>
        <p:spPr bwMode="auto">
          <a:xfrm>
            <a:off x="179512" y="1340768"/>
            <a:ext cx="34019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dirty="0" err="1">
                <a:latin typeface="Calibri" pitchFamily="34" charset="0"/>
                <a:cs typeface="Calibri" pitchFamily="34" charset="0"/>
              </a:rPr>
              <a:t>Mechanical</a:t>
            </a:r>
            <a:r>
              <a:rPr lang="fr-FR" sz="2000" dirty="0">
                <a:latin typeface="Calibri" pitchFamily="34" charset="0"/>
                <a:cs typeface="Calibri" pitchFamily="34" charset="0"/>
              </a:rPr>
              <a:t> tuner, push system</a:t>
            </a:r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8669" y="1844824"/>
            <a:ext cx="2805179" cy="3368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Rectangle 6"/>
          <p:cNvSpPr>
            <a:spLocks noChangeArrowheads="1"/>
          </p:cNvSpPr>
          <p:nvPr/>
        </p:nvSpPr>
        <p:spPr bwMode="auto">
          <a:xfrm>
            <a:off x="35496" y="5301208"/>
            <a:ext cx="38164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Good linearity: 0.15 Hz/motor step </a:t>
            </a:r>
          </a:p>
          <a:p>
            <a:r>
              <a:rPr lang="en-US" dirty="0"/>
              <a:t>Sensitivity: ~28 kHz/mm </a:t>
            </a:r>
          </a:p>
          <a:p>
            <a:r>
              <a:rPr lang="en-US" dirty="0" smtClean="0"/>
              <a:t>Full </a:t>
            </a:r>
            <a:r>
              <a:rPr lang="en-US" dirty="0"/>
              <a:t>range: +25 kHz </a:t>
            </a:r>
          </a:p>
        </p:txBody>
      </p:sp>
      <p:sp>
        <p:nvSpPr>
          <p:cNvPr id="66" name="Text Box 18"/>
          <p:cNvSpPr txBox="1">
            <a:spLocks noChangeArrowheads="1"/>
          </p:cNvSpPr>
          <p:nvPr/>
        </p:nvSpPr>
        <p:spPr bwMode="auto">
          <a:xfrm>
            <a:off x="265375" y="836712"/>
            <a:ext cx="392392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Low </a:t>
            </a: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Cold tuning system</a:t>
            </a:r>
            <a:endParaRPr lang="en-US" sz="2200" b="1" dirty="0" smtClean="0">
              <a:latin typeface="Calibri" pitchFamily="34" charset="0"/>
            </a:endParaRPr>
          </a:p>
        </p:txBody>
      </p:sp>
      <p:sp>
        <p:nvSpPr>
          <p:cNvPr id="67" name="ZoneTexte 2"/>
          <p:cNvSpPr txBox="1">
            <a:spLocks noChangeArrowheads="1"/>
          </p:cNvSpPr>
          <p:nvPr/>
        </p:nvSpPr>
        <p:spPr bwMode="auto">
          <a:xfrm>
            <a:off x="5148064" y="1268760"/>
            <a:ext cx="35264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dirty="0" err="1" smtClean="0">
                <a:latin typeface="Calibri" pitchFamily="34" charset="0"/>
                <a:cs typeface="Calibri" pitchFamily="34" charset="0"/>
              </a:rPr>
              <a:t>Tuning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 by insertion of an Nb </a:t>
            </a:r>
            <a:r>
              <a:rPr lang="fr-FR" sz="2000" dirty="0" err="1" smtClean="0">
                <a:latin typeface="Calibri" pitchFamily="34" charset="0"/>
                <a:cs typeface="Calibri" pitchFamily="34" charset="0"/>
              </a:rPr>
              <a:t>rod</a:t>
            </a:r>
            <a:endParaRPr lang="fr-FR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1907704" y="0"/>
            <a:ext cx="723629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SPIRAL-2 </a:t>
            </a:r>
            <a:r>
              <a:rPr lang="fr-FR" sz="40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(GANIL, CEA, CNRS)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35496" y="648398"/>
            <a:ext cx="910850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Performance Goal : 6.5 MV/m and 10 W max. </a:t>
            </a:r>
            <a:endParaRPr lang="en-US" sz="2200" b="1" dirty="0" smtClean="0">
              <a:latin typeface="Calibri" pitchFamily="34" charset="0"/>
            </a:endParaRP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200" b="1" dirty="0" smtClean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Preparation: standard BCP, HPR @ 100 bar, class 10 clean room assembly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000" dirty="0" smtClean="0">
                <a:latin typeface="Calibri" pitchFamily="34" charset="0"/>
              </a:rPr>
              <a:t>  All cavities exhibits </a:t>
            </a:r>
            <a:r>
              <a:rPr lang="en-US" sz="2000" dirty="0" err="1" smtClean="0">
                <a:latin typeface="Calibri" pitchFamily="34" charset="0"/>
              </a:rPr>
              <a:t>multipacting</a:t>
            </a:r>
            <a:r>
              <a:rPr lang="en-US" sz="2000" dirty="0" smtClean="0">
                <a:latin typeface="Calibri" pitchFamily="34" charset="0"/>
              </a:rPr>
              <a:t>. MP Barriers above 1 MV/m are easily processed. FE level and onset is variable, but when present, it is always processed in VT.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000" dirty="0" smtClean="0">
                <a:latin typeface="Calibri" pitchFamily="34" charset="0"/>
              </a:rPr>
              <a:t> Low </a:t>
            </a:r>
            <a:r>
              <a:rPr lang="en-US" sz="2000" dirty="0" smtClean="0">
                <a:latin typeface="Symbol" pitchFamily="18" charset="2"/>
              </a:rPr>
              <a:t>b</a:t>
            </a:r>
            <a:r>
              <a:rPr lang="en-US" sz="2000" dirty="0" smtClean="0">
                <a:latin typeface="Calibri" pitchFamily="34" charset="0"/>
              </a:rPr>
              <a:t> cavities: all cavities tested are in the spec. Some have </a:t>
            </a:r>
            <a:r>
              <a:rPr lang="en-US" sz="2000" dirty="0" err="1" smtClean="0">
                <a:latin typeface="Calibri" pitchFamily="34" charset="0"/>
              </a:rPr>
              <a:t>Eacc</a:t>
            </a:r>
            <a:r>
              <a:rPr lang="en-US" sz="2000" dirty="0" smtClean="0">
                <a:latin typeface="Calibri" pitchFamily="34" charset="0"/>
              </a:rPr>
              <a:t> &gt; 10 MV/m !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000" dirty="0" smtClean="0">
                <a:latin typeface="Calibri" pitchFamily="34" charset="0"/>
              </a:rPr>
              <a:t> High </a:t>
            </a:r>
            <a:r>
              <a:rPr lang="en-US" sz="2000" dirty="0" smtClean="0">
                <a:latin typeface="Symbol" pitchFamily="18" charset="2"/>
              </a:rPr>
              <a:t>b </a:t>
            </a:r>
            <a:r>
              <a:rPr lang="en-US" sz="2000" dirty="0" smtClean="0">
                <a:latin typeface="Calibri" pitchFamily="34" charset="0"/>
              </a:rPr>
              <a:t>cavities: all series cavity tested and in the spec with important margins !</a:t>
            </a:r>
          </a:p>
        </p:txBody>
      </p:sp>
      <p:grpSp>
        <p:nvGrpSpPr>
          <p:cNvPr id="2" name="Groupe 11"/>
          <p:cNvGrpSpPr/>
          <p:nvPr/>
        </p:nvGrpSpPr>
        <p:grpSpPr>
          <a:xfrm>
            <a:off x="0" y="2708920"/>
            <a:ext cx="5652120" cy="3096344"/>
            <a:chOff x="605456" y="2412068"/>
            <a:chExt cx="7652807" cy="4093956"/>
          </a:xfrm>
        </p:grpSpPr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5456" y="2412068"/>
              <a:ext cx="7652807" cy="4093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5940152" y="2420888"/>
              <a:ext cx="864096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" name="Image 9" descr="IPN_gif64trans_L200px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54008" y="2448598"/>
              <a:ext cx="792088" cy="463372"/>
            </a:xfrm>
            <a:prstGeom prst="rect">
              <a:avLst/>
            </a:prstGeom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1707" y="3501008"/>
            <a:ext cx="4326797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106913" y="5805264"/>
            <a:ext cx="8158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7030A0"/>
                </a:solidFill>
              </a:rPr>
              <a:t>Cryomodule production: </a:t>
            </a:r>
          </a:p>
          <a:p>
            <a:r>
              <a:rPr lang="fr-FR" b="1" dirty="0" smtClean="0"/>
              <a:t>   8/12 </a:t>
            </a:r>
            <a:r>
              <a:rPr lang="fr-FR" b="1" dirty="0" err="1" smtClean="0"/>
              <a:t>low</a:t>
            </a:r>
            <a:r>
              <a:rPr lang="fr-FR" b="1" dirty="0" smtClean="0"/>
              <a:t> </a:t>
            </a:r>
            <a:r>
              <a:rPr lang="fr-FR" b="1" dirty="0" smtClean="0">
                <a:latin typeface="Symbol" pitchFamily="18" charset="2"/>
              </a:rPr>
              <a:t>b</a:t>
            </a:r>
            <a:r>
              <a:rPr lang="fr-FR" b="1" dirty="0" smtClean="0"/>
              <a:t> </a:t>
            </a:r>
            <a:r>
              <a:rPr lang="fr-FR" b="1" dirty="0" err="1" smtClean="0"/>
              <a:t>CMs</a:t>
            </a:r>
            <a:r>
              <a:rPr lang="fr-FR" b="1" dirty="0" smtClean="0"/>
              <a:t> and 5/7 </a:t>
            </a:r>
            <a:r>
              <a:rPr lang="fr-FR" b="1" dirty="0" err="1" smtClean="0"/>
              <a:t>high</a:t>
            </a:r>
            <a:r>
              <a:rPr lang="fr-FR" b="1" dirty="0" smtClean="0"/>
              <a:t> </a:t>
            </a:r>
            <a:r>
              <a:rPr lang="fr-FR" b="1" dirty="0" smtClean="0">
                <a:latin typeface="Symbol" pitchFamily="18" charset="2"/>
              </a:rPr>
              <a:t>b</a:t>
            </a:r>
            <a:r>
              <a:rPr lang="fr-FR" b="1" dirty="0" smtClean="0"/>
              <a:t> </a:t>
            </a:r>
            <a:r>
              <a:rPr lang="fr-FR" b="1" dirty="0" err="1" smtClean="0"/>
              <a:t>assembled</a:t>
            </a:r>
            <a:r>
              <a:rPr lang="fr-FR" b="1" dirty="0" smtClean="0"/>
              <a:t>, </a:t>
            </a:r>
            <a:r>
              <a:rPr lang="fr-FR" b="1" dirty="0" err="1" smtClean="0"/>
              <a:t>tested</a:t>
            </a:r>
            <a:r>
              <a:rPr lang="fr-FR" b="1" dirty="0" smtClean="0"/>
              <a:t> and </a:t>
            </a:r>
            <a:r>
              <a:rPr lang="fr-FR" b="1" dirty="0" err="1" smtClean="0"/>
              <a:t>delivered</a:t>
            </a:r>
            <a:r>
              <a:rPr lang="fr-FR" b="1" dirty="0" smtClean="0"/>
              <a:t> to </a:t>
            </a:r>
            <a:r>
              <a:rPr lang="fr-FR" b="1" dirty="0" err="1" smtClean="0"/>
              <a:t>Ganil</a:t>
            </a:r>
            <a:endParaRPr lang="fr-FR" b="1" dirty="0"/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1907704" y="0"/>
            <a:ext cx="723629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SPIRAL-2 </a:t>
            </a:r>
            <a:r>
              <a:rPr lang="fr-FR" sz="40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(GANIL, CEA, CNRS)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35496" y="764704"/>
            <a:ext cx="892899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Project objectives</a:t>
            </a:r>
            <a:r>
              <a:rPr lang="en-US" sz="2400" b="1" dirty="0" smtClean="0">
                <a:latin typeface="Calibri" pitchFamily="34" charset="0"/>
              </a:rPr>
              <a:t>: </a:t>
            </a:r>
            <a:r>
              <a:rPr lang="en-US" sz="2200" b="1" dirty="0" smtClean="0">
                <a:latin typeface="Calibri" pitchFamily="34" charset="0"/>
              </a:rPr>
              <a:t>characterization of materials with intense neutrons flux (10</a:t>
            </a:r>
            <a:r>
              <a:rPr lang="en-US" sz="2200" b="1" baseline="30000" dirty="0" smtClean="0">
                <a:latin typeface="Calibri" pitchFamily="34" charset="0"/>
              </a:rPr>
              <a:t>17</a:t>
            </a:r>
            <a:r>
              <a:rPr lang="en-US" sz="2200" b="1" dirty="0" smtClean="0">
                <a:latin typeface="Calibri" pitchFamily="34" charset="0"/>
              </a:rPr>
              <a:t> n/s) for the future Fusion Reactor DEMO (~150 </a:t>
            </a:r>
            <a:r>
              <a:rPr lang="en-US" sz="2200" b="1" dirty="0" err="1" smtClean="0">
                <a:latin typeface="Calibri" pitchFamily="34" charset="0"/>
              </a:rPr>
              <a:t>dpa</a:t>
            </a:r>
            <a:r>
              <a:rPr lang="en-US" sz="2200" b="1" dirty="0" smtClean="0">
                <a:latin typeface="Calibri" pitchFamily="34" charset="0"/>
              </a:rPr>
              <a:t>). Based on two CW 40 </a:t>
            </a:r>
            <a:r>
              <a:rPr lang="en-US" sz="2200" b="1" dirty="0" err="1" smtClean="0">
                <a:latin typeface="Calibri" pitchFamily="34" charset="0"/>
              </a:rPr>
              <a:t>MeV</a:t>
            </a:r>
            <a:r>
              <a:rPr lang="en-US" sz="2200" b="1" dirty="0" smtClean="0">
                <a:latin typeface="Calibri" pitchFamily="34" charset="0"/>
              </a:rPr>
              <a:t> deuterons SC </a:t>
            </a:r>
            <a:r>
              <a:rPr lang="en-US" sz="2200" b="1" dirty="0" err="1" smtClean="0">
                <a:latin typeface="Calibri" pitchFamily="34" charset="0"/>
              </a:rPr>
              <a:t>linac</a:t>
            </a:r>
            <a:r>
              <a:rPr lang="en-US" sz="2200" b="1" dirty="0" smtClean="0">
                <a:latin typeface="Calibri" pitchFamily="34" charset="0"/>
              </a:rPr>
              <a:t>, 125 </a:t>
            </a:r>
            <a:r>
              <a:rPr lang="en-US" sz="2200" b="1" dirty="0" err="1" smtClean="0">
                <a:latin typeface="Calibri" pitchFamily="34" charset="0"/>
              </a:rPr>
              <a:t>mA</a:t>
            </a:r>
            <a:r>
              <a:rPr lang="en-US" sz="2200" b="1" dirty="0" smtClean="0">
                <a:latin typeface="Calibri" pitchFamily="34" charset="0"/>
              </a:rPr>
              <a:t> each. </a:t>
            </a: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27106" y="4293096"/>
            <a:ext cx="911689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Cavity type</a:t>
            </a:r>
            <a:r>
              <a:rPr lang="en-US" sz="2400" b="1" dirty="0" smtClean="0">
                <a:latin typeface="Calibri" pitchFamily="34" charset="0"/>
              </a:rPr>
              <a:t>: H</a:t>
            </a:r>
            <a:r>
              <a:rPr lang="en-US" sz="2200" b="1" dirty="0" smtClean="0">
                <a:latin typeface="Calibri" pitchFamily="34" charset="0"/>
              </a:rPr>
              <a:t>alf-wave resonators</a:t>
            </a:r>
            <a:endParaRPr lang="en-US" sz="2400" b="1" dirty="0" smtClean="0">
              <a:latin typeface="Calibri" pitchFamily="34" charset="0"/>
            </a:endParaRPr>
          </a:p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endParaRPr lang="en-US" sz="2200" b="1" dirty="0" smtClean="0">
              <a:latin typeface="Calibri" pitchFamily="34" charset="0"/>
            </a:endParaRPr>
          </a:p>
        </p:txBody>
      </p:sp>
      <p:sp>
        <p:nvSpPr>
          <p:cNvPr id="33" name="Text Box 18"/>
          <p:cNvSpPr txBox="1">
            <a:spLocks noChangeArrowheads="1"/>
          </p:cNvSpPr>
          <p:nvPr/>
        </p:nvSpPr>
        <p:spPr bwMode="auto">
          <a:xfrm>
            <a:off x="2267744" y="6237312"/>
            <a:ext cx="302433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Courtesy  F. Orsini</a:t>
            </a:r>
            <a:endParaRPr lang="en-US" b="1" i="1" dirty="0" smtClean="0">
              <a:latin typeface="Calibri" pitchFamily="34" charset="0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1907704" y="0"/>
            <a:ext cx="723629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IFMIF-LIPAC </a:t>
            </a:r>
            <a:r>
              <a:rPr lang="fr-FR" sz="40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(CEA, CIEMAT)</a:t>
            </a:r>
          </a:p>
        </p:txBody>
      </p:sp>
      <p:pic>
        <p:nvPicPr>
          <p:cNvPr id="12" name="Picture 33" descr="synop ifmif-eveda gra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111" t="19939" r="2901" b="12859"/>
          <a:stretch>
            <a:fillRect/>
          </a:stretch>
        </p:blipFill>
        <p:spPr bwMode="auto">
          <a:xfrm>
            <a:off x="467544" y="1900163"/>
            <a:ext cx="7770813" cy="232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7380312" y="1916832"/>
            <a:ext cx="72008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b="1" dirty="0" smtClean="0">
                <a:latin typeface="Calibri" pitchFamily="34" charset="0"/>
              </a:rPr>
              <a:t>IFMIF</a:t>
            </a:r>
          </a:p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endParaRPr lang="en-US" b="1" dirty="0" smtClean="0">
              <a:latin typeface="Calibri" pitchFamily="34" charset="0"/>
            </a:endParaRPr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4499992" y="3356992"/>
            <a:ext cx="331236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b="1" dirty="0" smtClean="0">
                <a:latin typeface="Calibri" pitchFamily="34" charset="0"/>
              </a:rPr>
              <a:t>EVEDA (demonstrator)</a:t>
            </a:r>
          </a:p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endParaRPr lang="en-US" b="1" dirty="0" smtClean="0">
              <a:latin typeface="Calibri" pitchFamily="34" charset="0"/>
            </a:endParaRPr>
          </a:p>
        </p:txBody>
      </p:sp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85623964"/>
              </p:ext>
            </p:extLst>
          </p:nvPr>
        </p:nvGraphicFramePr>
        <p:xfrm>
          <a:off x="4355976" y="3789040"/>
          <a:ext cx="4464495" cy="2877414"/>
        </p:xfrm>
        <a:graphic>
          <a:graphicData uri="http://schemas.openxmlformats.org/drawingml/2006/table">
            <a:tbl>
              <a:tblPr/>
              <a:tblGrid>
                <a:gridCol w="100647"/>
                <a:gridCol w="2548496"/>
                <a:gridCol w="1184611"/>
                <a:gridCol w="486232"/>
                <a:gridCol w="144509"/>
              </a:tblGrid>
              <a:tr h="30984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Parameters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Target Value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Units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373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Frequency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175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MHz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9749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  <a:sym typeface="Symbol" pitchFamily="18" charset="2"/>
                        </a:rPr>
                        <a:t>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value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0.094</a:t>
                      </a: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373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Accelerating field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en-GB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4.5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MV/m</a:t>
                      </a: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966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Unloaded Quality factor Q</a:t>
                      </a:r>
                      <a:r>
                        <a:rPr kumimoji="0" lang="en-GB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for R</a:t>
                      </a:r>
                      <a:r>
                        <a:rPr kumimoji="0" lang="en-GB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=20 n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  <a:sym typeface="Symbol" pitchFamily="18" charset="2"/>
                        </a:rPr>
                        <a:t>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1.4×10</a:t>
                      </a: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9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373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Freq. range of HWR tuning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syst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± 50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kHz</a:t>
                      </a: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966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Max. transmitted RF power by coupler (CW)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200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kW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373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External quality factor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en-GB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ex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6.3×10</a:t>
                      </a: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68716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" name="Picture 126" descr="Ens-cavite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25144"/>
            <a:ext cx="3581400" cy="177323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0" y="6093296"/>
            <a:ext cx="911689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New cold tuning system</a:t>
            </a:r>
            <a:r>
              <a:rPr lang="en-US" sz="2400" b="1" dirty="0" smtClean="0">
                <a:latin typeface="Calibri" pitchFamily="34" charset="0"/>
              </a:rPr>
              <a:t>: compression tuner (cavity body deformation)</a:t>
            </a:r>
          </a:p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endParaRPr lang="en-US" sz="2200" b="1" dirty="0" smtClean="0">
              <a:latin typeface="Calibri" pitchFamily="34" charset="0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1907704" y="0"/>
            <a:ext cx="723629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IFMIF-LIPAC </a:t>
            </a:r>
            <a:r>
              <a:rPr lang="fr-FR" sz="40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(CEA, CIEMAT)</a:t>
            </a:r>
          </a:p>
        </p:txBody>
      </p:sp>
      <p:grpSp>
        <p:nvGrpSpPr>
          <p:cNvPr id="19" name="Groupe 18"/>
          <p:cNvGrpSpPr/>
          <p:nvPr/>
        </p:nvGrpSpPr>
        <p:grpSpPr>
          <a:xfrm>
            <a:off x="557213" y="852488"/>
            <a:ext cx="8029575" cy="5153025"/>
            <a:chOff x="557213" y="852488"/>
            <a:chExt cx="8029575" cy="5153025"/>
          </a:xfrm>
        </p:grpSpPr>
        <p:pic>
          <p:nvPicPr>
            <p:cNvPr id="6861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7213" y="852488"/>
              <a:ext cx="8029575" cy="515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6"/>
            <p:cNvSpPr/>
            <p:nvPr/>
          </p:nvSpPr>
          <p:spPr>
            <a:xfrm>
              <a:off x="3851920" y="5733256"/>
              <a:ext cx="1440160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3" name="Text Box 18"/>
          <p:cNvSpPr txBox="1">
            <a:spLocks noChangeArrowheads="1"/>
          </p:cNvSpPr>
          <p:nvPr/>
        </p:nvSpPr>
        <p:spPr bwMode="auto">
          <a:xfrm>
            <a:off x="3419872" y="1844824"/>
            <a:ext cx="144016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G. Devanz</a:t>
            </a:r>
          </a:p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Linac 2014</a:t>
            </a:r>
            <a:endParaRPr lang="en-US" b="1" i="1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27106" y="5733256"/>
            <a:ext cx="911689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Cryomodule</a:t>
            </a:r>
            <a:r>
              <a:rPr lang="en-US" sz="2400" b="1" dirty="0" smtClean="0">
                <a:latin typeface="Calibri" pitchFamily="34" charset="0"/>
              </a:rPr>
              <a:t>: 8 HWR </a:t>
            </a:r>
            <a:r>
              <a:rPr lang="en-US" sz="2200" b="1" dirty="0" smtClean="0">
                <a:latin typeface="Calibri" pitchFamily="34" charset="0"/>
              </a:rPr>
              <a:t>+ 8 </a:t>
            </a:r>
            <a:r>
              <a:rPr lang="en-US" sz="2200" b="1" dirty="0" err="1" smtClean="0">
                <a:latin typeface="Calibri" pitchFamily="34" charset="0"/>
              </a:rPr>
              <a:t>solenoïd</a:t>
            </a:r>
            <a:r>
              <a:rPr lang="en-US" sz="2200" b="1" dirty="0" smtClean="0">
                <a:latin typeface="Calibri" pitchFamily="34" charset="0"/>
              </a:rPr>
              <a:t> package (</a:t>
            </a:r>
            <a:r>
              <a:rPr lang="en-US" sz="2200" b="1" dirty="0" err="1" smtClean="0">
                <a:latin typeface="Calibri" pitchFamily="34" charset="0"/>
              </a:rPr>
              <a:t>solenoïd</a:t>
            </a:r>
            <a:r>
              <a:rPr lang="en-US" sz="2200" b="1" dirty="0" smtClean="0">
                <a:latin typeface="Calibri" pitchFamily="34" charset="0"/>
              </a:rPr>
              <a:t>, </a:t>
            </a:r>
            <a:r>
              <a:rPr lang="en-US" sz="2200" b="1" dirty="0" err="1" smtClean="0">
                <a:latin typeface="Calibri" pitchFamily="34" charset="0"/>
              </a:rPr>
              <a:t>steerer</a:t>
            </a:r>
            <a:r>
              <a:rPr lang="en-US" sz="2200" b="1" dirty="0" smtClean="0">
                <a:latin typeface="Calibri" pitchFamily="34" charset="0"/>
              </a:rPr>
              <a:t>, BPM)</a:t>
            </a:r>
            <a:endParaRPr lang="en-US" sz="2400" b="1" dirty="0" smtClean="0">
              <a:latin typeface="Calibri" pitchFamily="34" charset="0"/>
            </a:endParaRPr>
          </a:p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endParaRPr lang="en-US" sz="2200" b="1" dirty="0" smtClean="0">
              <a:latin typeface="Calibri" pitchFamily="34" charset="0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1907704" y="0"/>
            <a:ext cx="723629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IFMIF-LIPAC </a:t>
            </a:r>
            <a:r>
              <a:rPr lang="fr-FR" sz="40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(CEA, CIEMAT)</a:t>
            </a: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8180698" cy="4983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18"/>
          <p:cNvSpPr txBox="1">
            <a:spLocks noChangeArrowheads="1"/>
          </p:cNvSpPr>
          <p:nvPr/>
        </p:nvSpPr>
        <p:spPr bwMode="auto">
          <a:xfrm>
            <a:off x="6804248" y="5229200"/>
            <a:ext cx="21602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Courtesy  G. Devanz</a:t>
            </a:r>
            <a:endParaRPr lang="en-US" b="1" i="1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27106" y="836712"/>
            <a:ext cx="911689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ESS Linac</a:t>
            </a:r>
            <a:r>
              <a:rPr lang="en-US" sz="2400" b="1" dirty="0" smtClean="0">
                <a:latin typeface="Calibri" pitchFamily="34" charset="0"/>
              </a:rPr>
              <a:t>: SRF Technology  from 90 </a:t>
            </a:r>
            <a:r>
              <a:rPr lang="en-US" sz="2400" b="1" dirty="0" err="1" smtClean="0">
                <a:latin typeface="Calibri" pitchFamily="34" charset="0"/>
              </a:rPr>
              <a:t>MeV</a:t>
            </a:r>
            <a:r>
              <a:rPr lang="en-US" sz="2400" b="1" dirty="0" smtClean="0">
                <a:latin typeface="Calibri" pitchFamily="34" charset="0"/>
              </a:rPr>
              <a:t> to 2 </a:t>
            </a:r>
            <a:r>
              <a:rPr lang="en-US" sz="2400" b="1" dirty="0" err="1" smtClean="0">
                <a:latin typeface="Calibri" pitchFamily="34" charset="0"/>
              </a:rPr>
              <a:t>GeV</a:t>
            </a:r>
            <a:endParaRPr lang="en-US" sz="2400" b="1" dirty="0" smtClean="0">
              <a:latin typeface="Calibri" pitchFamily="34" charset="0"/>
            </a:endParaRPr>
          </a:p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endParaRPr lang="en-US" sz="2200" b="1" dirty="0" smtClean="0">
              <a:latin typeface="Calibri" pitchFamily="34" charset="0"/>
            </a:endParaRP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26922"/>
            <a:ext cx="8407276" cy="502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8136"/>
            <a:ext cx="1189292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1907704" y="0"/>
            <a:ext cx="698477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ESS </a:t>
            </a:r>
            <a:r>
              <a:rPr lang="fr-FR" sz="40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(17 Eu countries)</a:t>
            </a:r>
          </a:p>
        </p:txBody>
      </p:sp>
      <p:sp>
        <p:nvSpPr>
          <p:cNvPr id="7" name="Rectangle 6"/>
          <p:cNvSpPr/>
          <p:nvPr/>
        </p:nvSpPr>
        <p:spPr>
          <a:xfrm>
            <a:off x="3923928" y="2492896"/>
            <a:ext cx="244827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1907704" y="0"/>
            <a:ext cx="698477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ESS </a:t>
            </a:r>
            <a:r>
              <a:rPr lang="fr-FR" sz="40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(17 Eu countries)</a:t>
            </a:r>
          </a:p>
        </p:txBody>
      </p:sp>
      <p:pic>
        <p:nvPicPr>
          <p:cNvPr id="7" name="Picture 36" descr="c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23148"/>
            <a:ext cx="3240360" cy="334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1258885" y="4314582"/>
            <a:ext cx="1440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Power Coupler</a:t>
            </a:r>
            <a:endParaRPr lang="en-US" sz="1600" b="1" u="sng" dirty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 t="34069" r="9241" b="3276"/>
          <a:stretch>
            <a:fillRect/>
          </a:stretch>
        </p:blipFill>
        <p:spPr bwMode="auto">
          <a:xfrm>
            <a:off x="6334905" y="4382604"/>
            <a:ext cx="2664267" cy="235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5364088" y="4026550"/>
            <a:ext cx="28223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Cold tuning system</a:t>
            </a:r>
            <a:endParaRPr lang="en-US" sz="1600" b="1" u="sng" dirty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115616" y="4779292"/>
            <a:ext cx="2617961" cy="1962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Ceramic disk, 100 mm diameter</a:t>
            </a: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400 kW peak power</a:t>
            </a: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Antenna &amp; window water cooling</a:t>
            </a: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Outer conductor cooled with </a:t>
            </a:r>
            <a:r>
              <a:rPr lang="en-US" sz="1300" b="1" dirty="0" err="1" smtClean="0">
                <a:latin typeface="Calibri" pitchFamily="34" charset="0"/>
                <a:cs typeface="Calibri" pitchFamily="34" charset="0"/>
              </a:rPr>
              <a:t>Lhe</a:t>
            </a:r>
            <a:endParaRPr lang="en-US" sz="1300" b="1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Doorknob transition from coaxial </a:t>
            </a:r>
          </a:p>
          <a:p>
            <a:pPr>
              <a:spcAft>
                <a:spcPts val="300"/>
              </a:spcAft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     to ½ height WR2300 waveguide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3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4 prototypes under fabrication </a:t>
            </a:r>
          </a:p>
          <a:p>
            <a:pPr>
              <a:spcAft>
                <a:spcPts val="0"/>
              </a:spcAft>
            </a:pPr>
            <a:r>
              <a:rPr lang="en-US" sz="13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  (delivery in early October 2014)</a:t>
            </a:r>
            <a:endParaRPr lang="en-US" sz="13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265306" y="4384568"/>
            <a:ext cx="2925801" cy="22006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Slow tuner (stepper motor):</a:t>
            </a:r>
          </a:p>
          <a:p>
            <a:pPr>
              <a:spcAft>
                <a:spcPts val="300"/>
              </a:spcAft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    Max tuner stroke: 1.28 mm</a:t>
            </a:r>
          </a:p>
          <a:p>
            <a:pPr>
              <a:spcAft>
                <a:spcPts val="300"/>
              </a:spcAft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    Max tuning range: 170 kHz</a:t>
            </a:r>
          </a:p>
          <a:p>
            <a:pPr>
              <a:spcAft>
                <a:spcPts val="300"/>
              </a:spcAft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     Tuning resolution: 1.14 Hz</a:t>
            </a: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Fast tuning by 2 </a:t>
            </a:r>
            <a:r>
              <a:rPr lang="en-US" sz="1300" b="1" dirty="0" err="1" smtClean="0">
                <a:latin typeface="Calibri" pitchFamily="34" charset="0"/>
                <a:cs typeface="Calibri" pitchFamily="34" charset="0"/>
              </a:rPr>
              <a:t>piezos</a:t>
            </a: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actuators</a:t>
            </a:r>
          </a:p>
          <a:p>
            <a:pPr>
              <a:spcAft>
                <a:spcPts val="300"/>
              </a:spcAft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     </a:t>
            </a:r>
            <a:r>
              <a:rPr lang="en-US" sz="1300" b="1" dirty="0" err="1" smtClean="0">
                <a:latin typeface="Calibri" pitchFamily="34" charset="0"/>
                <a:cs typeface="Calibri" pitchFamily="34" charset="0"/>
              </a:rPr>
              <a:t>Noliac</a:t>
            </a: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50x10x10 or PI 36x10x10 mm</a:t>
            </a:r>
          </a:p>
          <a:p>
            <a:pPr>
              <a:spcAft>
                <a:spcPts val="300"/>
              </a:spcAft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     Applied voltage up to +/- 120 V</a:t>
            </a:r>
          </a:p>
          <a:p>
            <a:pPr>
              <a:spcAft>
                <a:spcPts val="300"/>
              </a:spcAft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     Estimated tuning range: ~ 1 kHz</a:t>
            </a: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sz="13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2 prototypes already fabricated </a:t>
            </a:r>
          </a:p>
        </p:txBody>
      </p:sp>
      <p:sp>
        <p:nvSpPr>
          <p:cNvPr id="16" name="Flèche vers le bas 15"/>
          <p:cNvSpPr/>
          <p:nvPr/>
        </p:nvSpPr>
        <p:spPr>
          <a:xfrm rot="523150">
            <a:off x="2944102" y="4074658"/>
            <a:ext cx="432048" cy="537990"/>
          </a:xfrm>
          <a:prstGeom prst="downArrow">
            <a:avLst>
              <a:gd name="adj1" fmla="val 38528"/>
              <a:gd name="adj2" fmla="val 50000"/>
            </a:avLst>
          </a:prstGeom>
          <a:solidFill>
            <a:srgbClr val="F5372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vers le bas 16"/>
          <p:cNvSpPr/>
          <p:nvPr/>
        </p:nvSpPr>
        <p:spPr>
          <a:xfrm rot="18748640">
            <a:off x="4603797" y="3768078"/>
            <a:ext cx="432048" cy="666960"/>
          </a:xfrm>
          <a:prstGeom prst="downArrow">
            <a:avLst>
              <a:gd name="adj1" fmla="val 38528"/>
              <a:gd name="adj2" fmla="val 50000"/>
            </a:avLst>
          </a:prstGeom>
          <a:solidFill>
            <a:srgbClr val="AC75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èche vers le bas 17"/>
          <p:cNvSpPr/>
          <p:nvPr/>
        </p:nvSpPr>
        <p:spPr>
          <a:xfrm rot="15447371">
            <a:off x="4440382" y="1434598"/>
            <a:ext cx="432048" cy="666960"/>
          </a:xfrm>
          <a:prstGeom prst="downArrow">
            <a:avLst>
              <a:gd name="adj1" fmla="val 38528"/>
              <a:gd name="adj2" fmla="val 50000"/>
            </a:avLst>
          </a:prstGeom>
          <a:solidFill>
            <a:srgbClr val="4A9C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4716016" y="836712"/>
            <a:ext cx="1670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Double Spoke </a:t>
            </a:r>
          </a:p>
          <a:p>
            <a:pPr algn="ctr"/>
            <a:r>
              <a:rPr lang="en-US" sz="1600" b="1" u="sng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SRF Cavities</a:t>
            </a:r>
            <a:endParaRPr lang="en-US" sz="1600" b="1" u="sng" dirty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920471" y="1943978"/>
            <a:ext cx="4223529" cy="19928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Double spoke cavity </a:t>
            </a:r>
          </a:p>
          <a:p>
            <a:pPr>
              <a:spcAft>
                <a:spcPts val="300"/>
              </a:spcAft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   (3-gaps), 352.2 MHz, </a:t>
            </a:r>
            <a:r>
              <a:rPr lang="en-US" sz="1300" b="1" dirty="0" smtClean="0">
                <a:latin typeface="Symbol" pitchFamily="18" charset="2"/>
                <a:cs typeface="Calibri" pitchFamily="34" charset="0"/>
              </a:rPr>
              <a:t>b</a:t>
            </a: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=0.50</a:t>
            </a: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Goal: </a:t>
            </a:r>
            <a:r>
              <a:rPr lang="en-US" sz="1300" b="1" dirty="0" err="1" smtClean="0">
                <a:latin typeface="Calibri" pitchFamily="34" charset="0"/>
                <a:cs typeface="Calibri" pitchFamily="34" charset="0"/>
              </a:rPr>
              <a:t>Eacc</a:t>
            </a: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= 9 MV/m </a:t>
            </a:r>
            <a:r>
              <a:rPr lang="en-US" sz="1300" i="1" dirty="0" smtClean="0">
                <a:latin typeface="Calibri" pitchFamily="34" charset="0"/>
                <a:cs typeface="Calibri" pitchFamily="34" charset="0"/>
              </a:rPr>
              <a:t>[Bp= 72 </a:t>
            </a:r>
            <a:r>
              <a:rPr lang="en-US" sz="1300" i="1" dirty="0" err="1" smtClean="0">
                <a:latin typeface="Calibri" pitchFamily="34" charset="0"/>
                <a:cs typeface="Calibri" pitchFamily="34" charset="0"/>
              </a:rPr>
              <a:t>mT</a:t>
            </a:r>
            <a:r>
              <a:rPr lang="en-US" sz="1300" i="1" dirty="0" smtClean="0">
                <a:latin typeface="Calibri" pitchFamily="34" charset="0"/>
                <a:cs typeface="Calibri" pitchFamily="34" charset="0"/>
              </a:rPr>
              <a:t> ; </a:t>
            </a:r>
            <a:r>
              <a:rPr lang="en-US" sz="1300" i="1" dirty="0" err="1" smtClean="0">
                <a:latin typeface="Calibri" pitchFamily="34" charset="0"/>
                <a:cs typeface="Calibri" pitchFamily="34" charset="0"/>
              </a:rPr>
              <a:t>Ep</a:t>
            </a:r>
            <a:r>
              <a:rPr lang="en-US" sz="1300" i="1" dirty="0" smtClean="0">
                <a:latin typeface="Calibri" pitchFamily="34" charset="0"/>
                <a:cs typeface="Calibri" pitchFamily="34" charset="0"/>
              </a:rPr>
              <a:t> = 39 MV/m]</a:t>
            </a: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4 mm (nominal) Niobium thickness</a:t>
            </a: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Titanium Helium tank, Ti stiffeners</a:t>
            </a:r>
          </a:p>
          <a:p>
            <a:pPr lvl="0">
              <a:spcAft>
                <a:spcPts val="300"/>
              </a:spcAft>
              <a:buFont typeface="Arial" pitchFamily="34" charset="0"/>
              <a:buChar char="•"/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Lorentz detuning </a:t>
            </a:r>
            <a:r>
              <a:rPr lang="en-US" sz="1300" b="1" dirty="0" err="1" smtClean="0">
                <a:latin typeface="Calibri" pitchFamily="34" charset="0"/>
                <a:cs typeface="Calibri" pitchFamily="34" charset="0"/>
              </a:rPr>
              <a:t>coeff</a:t>
            </a: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. : </a:t>
            </a:r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-4.4 </a:t>
            </a:r>
            <a:r>
              <a:rPr lang="en-US" sz="1400" b="1" dirty="0" smtClean="0">
                <a:latin typeface="Calibri" pitchFamily="34" charset="0"/>
                <a:cs typeface="Calibri" pitchFamily="34" charset="0"/>
              </a:rPr>
              <a:t>Hz/(MV/m)</a:t>
            </a:r>
            <a:r>
              <a:rPr lang="en-US" sz="1400" b="1" baseline="30000" dirty="0" smtClean="0">
                <a:latin typeface="Calibri" pitchFamily="34" charset="0"/>
                <a:cs typeface="Calibri" pitchFamily="34" charset="0"/>
              </a:rPr>
              <a:t>2</a:t>
            </a:r>
            <a:endParaRPr lang="en-US" sz="1400" b="1" dirty="0" smtClean="0">
              <a:latin typeface="Calibri" pitchFamily="34" charset="0"/>
              <a:cs typeface="Calibri" pitchFamily="34" charset="0"/>
            </a:endParaRPr>
          </a:p>
          <a:p>
            <a:pPr lvl="0">
              <a:spcAft>
                <a:spcPts val="300"/>
              </a:spcAft>
              <a:buFont typeface="Arial" pitchFamily="34" charset="0"/>
              <a:buChar char="•"/>
            </a:pP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Tuning </a:t>
            </a:r>
            <a:r>
              <a:rPr lang="en-US" sz="1300" b="1" dirty="0" err="1" smtClean="0">
                <a:latin typeface="Calibri" pitchFamily="34" charset="0"/>
                <a:cs typeface="Calibri" pitchFamily="34" charset="0"/>
              </a:rPr>
              <a:t>sentivity</a:t>
            </a:r>
            <a:r>
              <a:rPr lang="en-US" sz="13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 smtClean="0">
                <a:latin typeface="Symbol" pitchFamily="18" charset="2"/>
              </a:rPr>
              <a:t>D</a:t>
            </a:r>
            <a:r>
              <a:rPr lang="en-US" sz="1400" dirty="0" err="1" smtClean="0"/>
              <a:t>f</a:t>
            </a:r>
            <a:r>
              <a:rPr lang="en-US" sz="1400" dirty="0" smtClean="0"/>
              <a:t>/</a:t>
            </a:r>
            <a:r>
              <a:rPr lang="en-US" sz="1400" dirty="0" err="1" smtClean="0">
                <a:latin typeface="Symbol" pitchFamily="18" charset="2"/>
              </a:rPr>
              <a:t>D</a:t>
            </a:r>
            <a:r>
              <a:rPr lang="en-US" sz="1400" dirty="0" err="1" smtClean="0"/>
              <a:t>z</a:t>
            </a:r>
            <a:r>
              <a:rPr lang="en-US" sz="1400" dirty="0" smtClean="0"/>
              <a:t> = </a:t>
            </a:r>
            <a:r>
              <a:rPr lang="en-US" sz="1400" b="1" dirty="0" smtClean="0">
                <a:latin typeface="Calibri" pitchFamily="34" charset="0"/>
                <a:cs typeface="Calibri" pitchFamily="34" charset="0"/>
              </a:rPr>
              <a:t>128 kHz/mm</a:t>
            </a:r>
            <a:endParaRPr lang="en-US" sz="1300" b="1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US" sz="13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3 prototypes under fabrication (delivery </a:t>
            </a:r>
            <a:r>
              <a:rPr lang="en-US" sz="1300" b="1" dirty="0" err="1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sept</a:t>
            </a:r>
            <a:r>
              <a:rPr lang="en-US" sz="13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&amp; </a:t>
            </a:r>
            <a:r>
              <a:rPr lang="en-US" sz="1300" b="1" dirty="0" err="1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oct</a:t>
            </a:r>
            <a:r>
              <a:rPr lang="en-US" sz="13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2014)</a:t>
            </a:r>
          </a:p>
        </p:txBody>
      </p:sp>
      <p:pic>
        <p:nvPicPr>
          <p:cNvPr id="23" name="Picture 2" descr="D:\cav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15" t="5615" r="12644" b="2808"/>
          <a:stretch>
            <a:fillRect/>
          </a:stretch>
        </p:blipFill>
        <p:spPr bwMode="auto">
          <a:xfrm>
            <a:off x="6374840" y="719825"/>
            <a:ext cx="2445632" cy="1742438"/>
          </a:xfrm>
          <a:prstGeom prst="rect">
            <a:avLst/>
          </a:prstGeom>
          <a:noFill/>
        </p:spPr>
      </p:pic>
      <p:pic>
        <p:nvPicPr>
          <p:cNvPr id="24" name="Image 7" descr="Coupleur3 11-09-13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888" t="1012" r="40555" b="2493"/>
          <a:stretch>
            <a:fillRect/>
          </a:stretch>
        </p:blipFill>
        <p:spPr bwMode="auto">
          <a:xfrm>
            <a:off x="35496" y="4217037"/>
            <a:ext cx="1185534" cy="251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8136"/>
            <a:ext cx="1189292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27106" y="836712"/>
            <a:ext cx="911689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ESS Linac</a:t>
            </a:r>
            <a:r>
              <a:rPr lang="en-US" sz="2400" b="1" dirty="0" smtClean="0">
                <a:latin typeface="Calibri" pitchFamily="34" charset="0"/>
              </a:rPr>
              <a:t>: Spoke section</a:t>
            </a:r>
          </a:p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endParaRPr lang="en-US" sz="2200" b="1" dirty="0" smtClean="0">
              <a:latin typeface="Calibri" pitchFamily="34" charset="0"/>
            </a:endParaRPr>
          </a:p>
        </p:txBody>
      </p:sp>
      <p:pic>
        <p:nvPicPr>
          <p:cNvPr id="26" name="Image 25" descr="IPN_gif64trans_L200px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3528" y="1484784"/>
            <a:ext cx="984723" cy="57606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leau 18"/>
          <p:cNvGraphicFramePr>
            <a:graphicFrameLocks noGrp="1"/>
          </p:cNvGraphicFramePr>
          <p:nvPr/>
        </p:nvGraphicFramePr>
        <p:xfrm>
          <a:off x="179512" y="836712"/>
          <a:ext cx="4104456" cy="338218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24336"/>
                <a:gridCol w="1080120"/>
              </a:tblGrid>
              <a:tr h="260168">
                <a:tc gridSpan="2"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Candara" pitchFamily="34" charset="0"/>
                        </a:rPr>
                        <a:t>DOUBLE-SPOKE CAVITIES</a:t>
                      </a:r>
                      <a:endParaRPr lang="fr-FR" sz="1400" dirty="0">
                        <a:latin typeface="Candara" pitchFamily="34" charset="0"/>
                      </a:endParaRPr>
                    </a:p>
                  </a:txBody>
                  <a:tcPr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800" b="1" dirty="0">
                        <a:latin typeface="Candara" pitchFamily="34" charset="0"/>
                      </a:endParaRPr>
                    </a:p>
                  </a:txBody>
                  <a:tcPr marT="0" marB="0" anchor="ctr"/>
                </a:tc>
              </a:tr>
              <a:tr h="260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ndara" pitchFamily="34" charset="0"/>
                        </a:rPr>
                        <a:t>Frequency [MHz] </a:t>
                      </a:r>
                      <a:endParaRPr lang="fr-FR" sz="1400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</a:rPr>
                        <a:t>352.2</a:t>
                      </a:r>
                      <a:endParaRPr lang="fr-FR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</a:tr>
              <a:tr h="260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latin typeface="Candara" pitchFamily="34" charset="0"/>
                        </a:rPr>
                        <a:t>Beta_optimal</a:t>
                      </a:r>
                      <a:endParaRPr lang="fr-FR" sz="1400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</a:rPr>
                        <a:t>0.50</a:t>
                      </a:r>
                      <a:endParaRPr lang="fr-FR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</a:tr>
              <a:tr h="260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Operating gradient [MV/m]</a:t>
                      </a:r>
                      <a:endParaRPr lang="fr-FR" sz="1400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9</a:t>
                      </a:r>
                      <a:endParaRPr lang="fr-FR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</a:tr>
              <a:tr h="260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Candara" pitchFamily="34" charset="0"/>
                        </a:rPr>
                        <a:t>Temperature (K) </a:t>
                      </a:r>
                      <a:endParaRPr lang="fr-FR" sz="1400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ndara" pitchFamily="34" charset="0"/>
                        </a:rPr>
                        <a:t>2</a:t>
                      </a:r>
                      <a:endParaRPr lang="fr-FR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</a:tr>
              <a:tr h="260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latin typeface="Candara" pitchFamily="34" charset="0"/>
                        </a:rPr>
                        <a:t>Bpk</a:t>
                      </a:r>
                      <a:r>
                        <a:rPr lang="en-GB" sz="1400" baseline="0" dirty="0" smtClean="0">
                          <a:latin typeface="Candara" pitchFamily="34" charset="0"/>
                        </a:rPr>
                        <a:t>  [</a:t>
                      </a:r>
                      <a:r>
                        <a:rPr lang="en-GB" sz="1400" baseline="0" dirty="0" err="1" smtClean="0">
                          <a:latin typeface="Candara" pitchFamily="34" charset="0"/>
                        </a:rPr>
                        <a:t>mT</a:t>
                      </a:r>
                      <a:r>
                        <a:rPr lang="en-GB" sz="1400" baseline="0" dirty="0" smtClean="0">
                          <a:latin typeface="Candara" pitchFamily="34" charset="0"/>
                        </a:rPr>
                        <a:t>]</a:t>
                      </a:r>
                      <a:endParaRPr lang="fr-FR" sz="1400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61</a:t>
                      </a:r>
                      <a:endParaRPr lang="fr-FR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</a:tr>
              <a:tr h="260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latin typeface="Candara" pitchFamily="34" charset="0"/>
                        </a:rPr>
                        <a:t>Epk</a:t>
                      </a:r>
                      <a:r>
                        <a:rPr lang="en-GB" sz="1400" dirty="0" smtClean="0">
                          <a:latin typeface="Candara" pitchFamily="34" charset="0"/>
                        </a:rPr>
                        <a:t> [MV/m]</a:t>
                      </a:r>
                      <a:endParaRPr lang="fr-FR" sz="1400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latin typeface="Candara" pitchFamily="34" charset="0"/>
                        </a:rPr>
                        <a:t>38</a:t>
                      </a:r>
                      <a:endParaRPr lang="fr-FR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</a:tr>
              <a:tr h="2601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latin typeface="Candara" pitchFamily="34" charset="0"/>
                        </a:rPr>
                        <a:t>G [Ohm]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133</a:t>
                      </a:r>
                      <a:endParaRPr lang="fr-FR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</a:tr>
              <a:tr h="2601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latin typeface="Candara" pitchFamily="34" charset="0"/>
                        </a:rPr>
                        <a:t>r/Q [Ohm]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427</a:t>
                      </a:r>
                      <a:endParaRPr lang="fr-FR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</a:tr>
              <a:tr h="2601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 err="1" smtClean="0">
                          <a:latin typeface="Candara" pitchFamily="34" charset="0"/>
                        </a:rPr>
                        <a:t>Lacc</a:t>
                      </a:r>
                      <a:r>
                        <a:rPr lang="fr-FR" sz="1400" b="0" baseline="0" dirty="0" smtClean="0">
                          <a:latin typeface="Candara" pitchFamily="34" charset="0"/>
                        </a:rPr>
                        <a:t> </a:t>
                      </a:r>
                      <a:r>
                        <a:rPr lang="fr-FR" sz="1100" baseline="0" dirty="0" smtClean="0"/>
                        <a:t>(</a:t>
                      </a:r>
                      <a:r>
                        <a:rPr lang="fr-FR" sz="1100" dirty="0" smtClean="0"/>
                        <a:t>=beta optimal x</a:t>
                      </a:r>
                      <a:r>
                        <a:rPr lang="fr-FR" sz="1100" baseline="0" dirty="0" smtClean="0"/>
                        <a:t> </a:t>
                      </a:r>
                      <a:r>
                        <a:rPr lang="fr-FR" sz="1100" dirty="0" smtClean="0"/>
                        <a:t>nb of gaps x </a:t>
                      </a:r>
                      <a:r>
                        <a:rPr lang="el-GR" sz="1100" dirty="0" smtClean="0">
                          <a:latin typeface="Calibri"/>
                          <a:cs typeface="Calibri"/>
                        </a:rPr>
                        <a:t>λ</a:t>
                      </a:r>
                      <a:r>
                        <a:rPr lang="fr-FR" sz="1100" dirty="0" smtClean="0">
                          <a:latin typeface="Calibri"/>
                          <a:cs typeface="Calibri"/>
                        </a:rPr>
                        <a:t> /2</a:t>
                      </a:r>
                      <a:r>
                        <a:rPr lang="fr-FR" sz="1100" dirty="0" smtClean="0"/>
                        <a:t>)</a:t>
                      </a:r>
                      <a:r>
                        <a:rPr lang="fr-FR" sz="1400" dirty="0" smtClean="0"/>
                        <a:t> [m]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0.639</a:t>
                      </a:r>
                      <a:endParaRPr lang="fr-FR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</a:tr>
              <a:tr h="260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 smtClean="0">
                          <a:latin typeface="Candara" pitchFamily="34" charset="0"/>
                          <a:ea typeface="Calibri"/>
                          <a:cs typeface="Times New Roman"/>
                        </a:rPr>
                        <a:t>Bpk</a:t>
                      </a:r>
                      <a:r>
                        <a:rPr lang="fr-FR" sz="1400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fr-FR" sz="1400" dirty="0" err="1" smtClean="0">
                          <a:latin typeface="Candara" pitchFamily="34" charset="0"/>
                          <a:ea typeface="Calibri"/>
                          <a:cs typeface="Times New Roman"/>
                        </a:rPr>
                        <a:t>Eacc</a:t>
                      </a:r>
                      <a:r>
                        <a:rPr lang="fr-FR" sz="1400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fr-FR" sz="1400" dirty="0" err="1" smtClean="0">
                          <a:latin typeface="Candara" pitchFamily="34" charset="0"/>
                          <a:ea typeface="Calibri"/>
                          <a:cs typeface="Times New Roman"/>
                        </a:rPr>
                        <a:t>mT</a:t>
                      </a:r>
                      <a:r>
                        <a:rPr lang="fr-FR" sz="1400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/MV/m]</a:t>
                      </a:r>
                      <a:endParaRPr lang="fr-FR" sz="1400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6.8</a:t>
                      </a:r>
                      <a:endParaRPr lang="fr-FR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</a:tr>
              <a:tr h="2601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>
                          <a:latin typeface="Candara" pitchFamily="34" charset="0"/>
                          <a:ea typeface="Calibri"/>
                          <a:cs typeface="Times New Roman"/>
                        </a:rPr>
                        <a:t>Epk</a:t>
                      </a:r>
                      <a:r>
                        <a:rPr lang="fr-FR" sz="1400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fr-FR" sz="1400" dirty="0" err="1" smtClean="0">
                          <a:latin typeface="Candara" pitchFamily="34" charset="0"/>
                          <a:ea typeface="Calibri"/>
                          <a:cs typeface="Times New Roman"/>
                        </a:rPr>
                        <a:t>Eacc</a:t>
                      </a:r>
                      <a:endParaRPr lang="fr-FR" sz="1400" dirty="0" smtClean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4.3</a:t>
                      </a:r>
                      <a:endParaRPr lang="fr-FR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</a:tr>
              <a:tr h="260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P max</a:t>
                      </a:r>
                      <a:r>
                        <a:rPr lang="fr-FR" sz="1400" baseline="0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 [kW]</a:t>
                      </a:r>
                      <a:endParaRPr lang="fr-FR" sz="1400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300</a:t>
                      </a:r>
                      <a:endParaRPr lang="fr-FR" sz="1400" b="1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T="0" marB="0" anchor="ctr"/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1907704" y="0"/>
            <a:ext cx="698477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ESS </a:t>
            </a:r>
            <a:r>
              <a:rPr lang="fr-FR" sz="40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(17 Eu countries)</a:t>
            </a:r>
          </a:p>
        </p:txBody>
      </p:sp>
      <p:pic>
        <p:nvPicPr>
          <p:cNvPr id="25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8136"/>
            <a:ext cx="1189292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4427984" y="764704"/>
            <a:ext cx="446449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Spoke cavities for ESS</a:t>
            </a:r>
            <a:endParaRPr lang="en-US" sz="2200" b="1" dirty="0" smtClean="0">
              <a:latin typeface="Calibri" pitchFamily="34" charset="0"/>
            </a:endParaRPr>
          </a:p>
        </p:txBody>
      </p:sp>
      <p:pic>
        <p:nvPicPr>
          <p:cNvPr id="27" name="Image 26" descr="modele_avpetal6_demi00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69438" y="4321626"/>
            <a:ext cx="3012212" cy="2265452"/>
          </a:xfrm>
          <a:prstGeom prst="rect">
            <a:avLst/>
          </a:prstGeom>
        </p:spPr>
      </p:pic>
      <p:pic>
        <p:nvPicPr>
          <p:cNvPr id="28" name="Image 27" descr="modele_avpetal6_demi00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644" y="4279227"/>
            <a:ext cx="3082248" cy="2318125"/>
          </a:xfrm>
          <a:prstGeom prst="rect">
            <a:avLst/>
          </a:prstGeom>
        </p:spPr>
      </p:pic>
      <p:pic>
        <p:nvPicPr>
          <p:cNvPr id="29" name="Image 28" descr="modele_avpetal6_demi003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204174" y="4342176"/>
            <a:ext cx="2919278" cy="2195557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6" cstate="print"/>
          <a:srcRect l="5453" t="4846" r="25448" b="7268"/>
          <a:stretch>
            <a:fillRect/>
          </a:stretch>
        </p:blipFill>
        <p:spPr bwMode="auto">
          <a:xfrm>
            <a:off x="4427984" y="1340768"/>
            <a:ext cx="2751346" cy="2624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Image 1"/>
          <p:cNvPicPr>
            <a:picLocks noChangeAspect="1"/>
          </p:cNvPicPr>
          <p:nvPr/>
        </p:nvPicPr>
        <p:blipFill>
          <a:blip r:embed="rId7" cstate="print"/>
          <a:srcRect l="19221" t="11985" r="27630" b="20775"/>
          <a:stretch>
            <a:fillRect/>
          </a:stretch>
        </p:blipFill>
        <p:spPr bwMode="auto">
          <a:xfrm>
            <a:off x="7308304" y="1268760"/>
            <a:ext cx="162832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" descr="logo_SDMS_technologie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8184" y="3717032"/>
            <a:ext cx="1008112" cy="453140"/>
          </a:xfrm>
          <a:prstGeom prst="rect">
            <a:avLst/>
          </a:prstGeom>
          <a:noFill/>
        </p:spPr>
      </p:pic>
      <p:pic>
        <p:nvPicPr>
          <p:cNvPr id="35" name="Image 34" descr="IPN_gif64trans_L200px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39952" y="3861048"/>
            <a:ext cx="984723" cy="57606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27106" y="836712"/>
            <a:ext cx="911689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ESS high energy sections</a:t>
            </a:r>
            <a:r>
              <a:rPr lang="en-US" sz="2400" b="1" dirty="0" smtClean="0">
                <a:latin typeface="Calibri" pitchFamily="34" charset="0"/>
              </a:rPr>
              <a:t>: 704 MHz elliptical cavities</a:t>
            </a:r>
          </a:p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endParaRPr lang="en-US" sz="2200" b="1" dirty="0" smtClean="0">
              <a:latin typeface="Calibri" pitchFamily="34" charset="0"/>
            </a:endParaRP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 t="363"/>
          <a:stretch>
            <a:fillRect/>
          </a:stretch>
        </p:blipFill>
        <p:spPr bwMode="auto">
          <a:xfrm>
            <a:off x="288032" y="1503427"/>
            <a:ext cx="8316416" cy="5115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2411760" y="5445224"/>
            <a:ext cx="21602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Courtesy  G. Devanz</a:t>
            </a:r>
            <a:endParaRPr lang="en-US" b="1" i="1" dirty="0" smtClean="0">
              <a:latin typeface="Calibri" pitchFamily="34" charset="0"/>
            </a:endParaRPr>
          </a:p>
        </p:txBody>
      </p:sp>
      <p:pic>
        <p:nvPicPr>
          <p:cNvPr id="10" name="Picture 2" descr="logo CE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628800"/>
            <a:ext cx="673131" cy="548679"/>
          </a:xfrm>
          <a:prstGeom prst="rect">
            <a:avLst/>
          </a:prstGeom>
          <a:noFill/>
        </p:spPr>
      </p:pic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1907704" y="0"/>
            <a:ext cx="698477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ESS </a:t>
            </a:r>
            <a:r>
              <a:rPr lang="fr-FR" sz="40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(17 Eu countries)</a:t>
            </a:r>
          </a:p>
        </p:txBody>
      </p:sp>
      <p:pic>
        <p:nvPicPr>
          <p:cNvPr id="14" name="Picture 2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8136"/>
            <a:ext cx="1189292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961" y="1340768"/>
            <a:ext cx="8340503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27106" y="836712"/>
            <a:ext cx="911689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ESS high energy sections</a:t>
            </a:r>
            <a:r>
              <a:rPr lang="en-US" sz="2400" b="1" dirty="0" smtClean="0">
                <a:latin typeface="Calibri" pitchFamily="34" charset="0"/>
              </a:rPr>
              <a:t>: 704 MHz elliptical cavities</a:t>
            </a:r>
          </a:p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endParaRPr lang="en-US" sz="2200" b="1" dirty="0" smtClean="0">
              <a:latin typeface="Calibri" pitchFamily="34" charset="0"/>
            </a:endParaRPr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6983760" y="6237312"/>
            <a:ext cx="21602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Courtesy  G. Devanz</a:t>
            </a:r>
            <a:endParaRPr lang="en-US" b="1" i="1" dirty="0" smtClean="0">
              <a:latin typeface="Calibri" pitchFamily="34" charset="0"/>
            </a:endParaRPr>
          </a:p>
        </p:txBody>
      </p:sp>
      <p:pic>
        <p:nvPicPr>
          <p:cNvPr id="10" name="Picture 2" descr="logo CE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636912"/>
            <a:ext cx="936104" cy="763033"/>
          </a:xfrm>
          <a:prstGeom prst="rect">
            <a:avLst/>
          </a:prstGeom>
          <a:noFill/>
        </p:spPr>
      </p:pic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1907704" y="0"/>
            <a:ext cx="698477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ESS </a:t>
            </a:r>
            <a:r>
              <a:rPr lang="fr-FR" sz="40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(17 Eu countries)</a:t>
            </a:r>
          </a:p>
        </p:txBody>
      </p:sp>
      <p:pic>
        <p:nvPicPr>
          <p:cNvPr id="14" name="Picture 2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8136"/>
            <a:ext cx="1189292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Text Box 18"/>
          <p:cNvSpPr txBox="1">
            <a:spLocks noChangeArrowheads="1"/>
          </p:cNvSpPr>
          <p:nvPr/>
        </p:nvSpPr>
        <p:spPr bwMode="auto">
          <a:xfrm>
            <a:off x="179512" y="908720"/>
            <a:ext cx="896448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36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Outlook</a:t>
            </a:r>
            <a:endParaRPr lang="en-US" sz="3600" b="1" dirty="0" smtClean="0">
              <a:latin typeface="Calibri" pitchFamily="34" charset="0"/>
            </a:endParaRPr>
          </a:p>
          <a:p>
            <a:pPr lvl="1">
              <a:spcAft>
                <a:spcPct val="3000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A (very) brief history of SRF</a:t>
            </a:r>
          </a:p>
          <a:p>
            <a:pPr lvl="1">
              <a:spcAft>
                <a:spcPct val="3000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Main SRF developments in Europe for protons /ions accelerators </a:t>
            </a:r>
          </a:p>
          <a:p>
            <a:pPr lvl="2">
              <a:spcAft>
                <a:spcPct val="3000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Spiral-2</a:t>
            </a:r>
          </a:p>
          <a:p>
            <a:pPr lvl="2">
              <a:spcAft>
                <a:spcPct val="3000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>
                <a:latin typeface="Calibri" pitchFamily="34" charset="0"/>
              </a:rPr>
              <a:t> </a:t>
            </a:r>
            <a:r>
              <a:rPr lang="en-US" sz="2400" b="1" dirty="0" smtClean="0">
                <a:latin typeface="Calibri" pitchFamily="34" charset="0"/>
              </a:rPr>
              <a:t>IFMIF</a:t>
            </a:r>
          </a:p>
          <a:p>
            <a:pPr lvl="2">
              <a:spcAft>
                <a:spcPct val="3000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ESS</a:t>
            </a:r>
          </a:p>
          <a:p>
            <a:pPr lvl="1">
              <a:spcAft>
                <a:spcPct val="3000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Worldwide SRF “at a glance”: C-ADS, FRIB</a:t>
            </a:r>
          </a:p>
          <a:p>
            <a:pPr lvl="1">
              <a:spcAft>
                <a:spcPct val="3000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Conclusion</a:t>
            </a:r>
          </a:p>
          <a:p>
            <a:pPr lvl="1">
              <a:spcAft>
                <a:spcPct val="30000"/>
              </a:spcAft>
              <a:tabLst>
                <a:tab pos="806450" algn="l"/>
              </a:tabLst>
              <a:defRPr/>
            </a:pPr>
            <a:endParaRPr lang="en-US" sz="2400" b="1" dirty="0" smtClean="0">
              <a:latin typeface="Calibri" pitchFamily="34" charset="0"/>
            </a:endParaRPr>
          </a:p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200" b="1" i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* </a:t>
            </a:r>
            <a:r>
              <a:rPr lang="en-US" sz="2200" b="1" i="1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HiE</a:t>
            </a:r>
            <a:r>
              <a:rPr lang="en-US" sz="2200" b="1" i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-ISOLDE is the other important SRF project in EU but not depicted in this overview since  there is dedicated talks in this same meeting</a:t>
            </a:r>
          </a:p>
          <a:p>
            <a:pPr lvl="1">
              <a:spcAft>
                <a:spcPct val="3000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endParaRPr lang="en-US" sz="2400" b="1" dirty="0" smtClean="0">
              <a:latin typeface="Calibri" pitchFamily="34" charset="0"/>
            </a:endParaRPr>
          </a:p>
        </p:txBody>
      </p:sp>
      <p:sp>
        <p:nvSpPr>
          <p:cNvPr id="30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899592" y="2636912"/>
            <a:ext cx="7632848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Main SRF </a:t>
            </a:r>
            <a:r>
              <a:rPr lang="fr-FR" sz="4000" b="1" dirty="0" err="1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Developments</a:t>
            </a: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fr-FR" sz="4000" b="1" dirty="0" err="1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worldwide</a:t>
            </a: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for protons and ions </a:t>
            </a:r>
            <a:r>
              <a:rPr lang="fr-FR" sz="4000" b="1" dirty="0" err="1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accelerators</a:t>
            </a: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1907704" y="0"/>
            <a:ext cx="698477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FRIB </a:t>
            </a:r>
            <a:r>
              <a:rPr lang="fr-FR" sz="40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(MSU)</a:t>
            </a:r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01138"/>
            <a:ext cx="8136904" cy="546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3779912" y="6309320"/>
            <a:ext cx="21602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Courtesy  K. Saito</a:t>
            </a:r>
            <a:endParaRPr lang="en-US" b="1" i="1" dirty="0" smtClean="0">
              <a:latin typeface="Calibri" pitchFamily="34" charset="0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35496" y="692696"/>
            <a:ext cx="892899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FRIB</a:t>
            </a:r>
            <a:r>
              <a:rPr lang="en-US" sz="2400" b="1" dirty="0" smtClean="0">
                <a:latin typeface="Calibri" pitchFamily="34" charset="0"/>
              </a:rPr>
              <a:t>: </a:t>
            </a:r>
            <a:r>
              <a:rPr lang="en-US" sz="2000" b="1" dirty="0" smtClean="0">
                <a:latin typeface="Calibri" pitchFamily="34" charset="0"/>
              </a:rPr>
              <a:t>Produce RIB using a 400 kW CW HI driver linac (p to U) up to 200 </a:t>
            </a:r>
            <a:r>
              <a:rPr lang="en-US" sz="2000" b="1" dirty="0" err="1" smtClean="0">
                <a:latin typeface="Calibri" pitchFamily="34" charset="0"/>
              </a:rPr>
              <a:t>MeV</a:t>
            </a:r>
            <a:r>
              <a:rPr lang="en-US" sz="2000" b="1" dirty="0" smtClean="0">
                <a:latin typeface="Calibri" pitchFamily="34" charset="0"/>
              </a:rPr>
              <a:t>/u</a:t>
            </a:r>
            <a:r>
              <a:rPr lang="en-US" sz="2200" b="1" dirty="0" smtClean="0">
                <a:latin typeface="Calibri" pitchFamily="34" charset="0"/>
              </a:rPr>
              <a:t>. 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1412776"/>
            <a:ext cx="1548680" cy="404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1907704" y="0"/>
            <a:ext cx="698477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FRIB </a:t>
            </a:r>
            <a:r>
              <a:rPr lang="fr-FR" sz="40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(MSU)</a:t>
            </a:r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3779912" y="6309320"/>
            <a:ext cx="21602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Courtesy  K. Saito</a:t>
            </a:r>
            <a:endParaRPr lang="en-US" b="1" i="1" dirty="0" smtClean="0">
              <a:latin typeface="Calibri" pitchFamily="34" charset="0"/>
            </a:endParaRP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796423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5949280"/>
            <a:ext cx="2736304" cy="404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1907704" y="0"/>
            <a:ext cx="698477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err="1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Chinese</a:t>
            </a: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-ADS (IMP &amp; IHEP)</a:t>
            </a:r>
            <a:endParaRPr lang="fr-FR" sz="4000" b="1" i="1" dirty="0" smtClean="0">
              <a:solidFill>
                <a:srgbClr val="5F298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3851920" y="6165304"/>
            <a:ext cx="21602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Courtesy  H. Zhao</a:t>
            </a:r>
            <a:endParaRPr lang="en-US" b="1" i="1" dirty="0" smtClean="0">
              <a:latin typeface="Calibri" pitchFamily="34" charset="0"/>
            </a:endParaRPr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139" y="1095374"/>
            <a:ext cx="8816278" cy="4853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35496" y="692696"/>
            <a:ext cx="892899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C-ADS</a:t>
            </a:r>
            <a:r>
              <a:rPr lang="en-US" sz="2400" b="1" dirty="0" smtClean="0">
                <a:latin typeface="Calibri" pitchFamily="34" charset="0"/>
              </a:rPr>
              <a:t>: </a:t>
            </a:r>
            <a:r>
              <a:rPr lang="en-US" sz="2200" b="1" dirty="0" smtClean="0">
                <a:latin typeface="Calibri" pitchFamily="34" charset="0"/>
              </a:rPr>
              <a:t>Roadmap of the project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1907704" y="0"/>
            <a:ext cx="698477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err="1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Chinese</a:t>
            </a: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-ADS (IMP &amp; IHEP)</a:t>
            </a:r>
            <a:endParaRPr lang="fr-FR" sz="4000" b="1" i="1" dirty="0" smtClean="0">
              <a:solidFill>
                <a:srgbClr val="5F298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3851920" y="6165304"/>
            <a:ext cx="21602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Courtesy  H. Zhao</a:t>
            </a:r>
            <a:endParaRPr lang="en-US" b="1" i="1" dirty="0" smtClean="0">
              <a:latin typeface="Calibri" pitchFamily="34" charset="0"/>
            </a:endParaRP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5868144" y="1052736"/>
            <a:ext cx="30243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Injector I</a:t>
            </a:r>
            <a:r>
              <a:rPr lang="en-US" sz="2400" b="1" dirty="0" smtClean="0">
                <a:latin typeface="Calibri" pitchFamily="34" charset="0"/>
              </a:rPr>
              <a:t>: </a:t>
            </a:r>
            <a:r>
              <a:rPr lang="en-US" sz="2200" b="1" dirty="0" smtClean="0">
                <a:latin typeface="Calibri" pitchFamily="34" charset="0"/>
              </a:rPr>
              <a:t>Spoke012</a:t>
            </a:r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50636"/>
            <a:ext cx="5733044" cy="3345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6464" y="3501008"/>
            <a:ext cx="4932040" cy="285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1547664" y="5301208"/>
            <a:ext cx="30243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Main Linac</a:t>
            </a:r>
            <a:r>
              <a:rPr lang="en-US" sz="2400" b="1" dirty="0" smtClean="0">
                <a:latin typeface="Calibri" pitchFamily="34" charset="0"/>
              </a:rPr>
              <a:t>: </a:t>
            </a:r>
            <a:r>
              <a:rPr lang="en-US" sz="2200" b="1" dirty="0" smtClean="0">
                <a:latin typeface="Calibri" pitchFamily="34" charset="0"/>
              </a:rPr>
              <a:t>Spoke021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899592" y="2636912"/>
            <a:ext cx="723629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Conclusions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0" y="836712"/>
            <a:ext cx="914400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36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SRF technology for accelerators</a:t>
            </a:r>
            <a:endParaRPr lang="en-US" sz="3600" b="1" dirty="0" smtClean="0">
              <a:latin typeface="Calibri" pitchFamily="34" charset="0"/>
            </a:endParaRPr>
          </a:p>
          <a:p>
            <a:pPr marL="177800" lvl="1" algn="just">
              <a:spcAft>
                <a:spcPts val="600"/>
              </a:spcAft>
              <a:buClr>
                <a:srgbClr val="4A206A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400" b="1" dirty="0" smtClean="0">
                <a:latin typeface="Calibri" pitchFamily="34" charset="0"/>
              </a:rPr>
              <a:t> Is a </a:t>
            </a: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</a:rPr>
              <a:t>technology of choice </a:t>
            </a:r>
            <a:r>
              <a:rPr lang="en-US" sz="2400" b="1" dirty="0" smtClean="0">
                <a:latin typeface="Calibri" pitchFamily="34" charset="0"/>
              </a:rPr>
              <a:t>for high power acceleration / high duty cycle, thanks to intrinsic efficiency and its maturity gained over the past 25 years.</a:t>
            </a:r>
            <a:endParaRPr lang="en-US" sz="1000" b="1" dirty="0" smtClean="0">
              <a:latin typeface="Calibri" pitchFamily="34" charset="0"/>
            </a:endParaRPr>
          </a:p>
          <a:p>
            <a:pPr marL="177800" lvl="1" algn="just">
              <a:spcAft>
                <a:spcPts val="600"/>
              </a:spcAft>
              <a:buClr>
                <a:srgbClr val="4A206A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400" b="1" dirty="0" smtClean="0">
                <a:latin typeface="Calibri" pitchFamily="34" charset="0"/>
              </a:rPr>
              <a:t> Can </a:t>
            </a: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</a:rPr>
              <a:t>efficiently accelerate </a:t>
            </a:r>
            <a:r>
              <a:rPr lang="en-US" sz="2400" b="1" dirty="0" smtClean="0">
                <a:latin typeface="Calibri" pitchFamily="34" charset="0"/>
              </a:rPr>
              <a:t>high (and low…) power ion beam starting from a few </a:t>
            </a:r>
            <a:r>
              <a:rPr lang="en-US" sz="2400" b="1" dirty="0" err="1" smtClean="0">
                <a:latin typeface="Calibri" pitchFamily="34" charset="0"/>
              </a:rPr>
              <a:t>MeV</a:t>
            </a:r>
            <a:r>
              <a:rPr lang="en-US" sz="2400" b="1" dirty="0" smtClean="0">
                <a:latin typeface="Calibri" pitchFamily="34" charset="0"/>
              </a:rPr>
              <a:t>/u (starting at 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dirty="0" smtClean="0">
                <a:latin typeface="Calibri" pitchFamily="34" charset="0"/>
              </a:rPr>
              <a:t> ~ 0.05)</a:t>
            </a:r>
            <a:endParaRPr lang="en-US" sz="1000" b="1" dirty="0" smtClean="0">
              <a:latin typeface="Calibri" pitchFamily="34" charset="0"/>
            </a:endParaRPr>
          </a:p>
          <a:p>
            <a:pPr marL="177800" lvl="1" algn="just">
              <a:spcAft>
                <a:spcPts val="600"/>
              </a:spcAft>
              <a:buClr>
                <a:srgbClr val="4A206A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400" b="1" dirty="0" smtClean="0">
                <a:latin typeface="Calibri" pitchFamily="34" charset="0"/>
              </a:rPr>
              <a:t> The type of cavity and implementation in the accelerator </a:t>
            </a: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</a:rPr>
              <a:t>needs to be carefully chosen </a:t>
            </a:r>
            <a:r>
              <a:rPr lang="en-US" sz="2400" b="1" dirty="0" smtClean="0">
                <a:latin typeface="Calibri" pitchFamily="34" charset="0"/>
              </a:rPr>
              <a:t>according to beam specifications and requirements: range of 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dirty="0" smtClean="0">
                <a:latin typeface="Calibri" pitchFamily="34" charset="0"/>
              </a:rPr>
              <a:t>, beam current, variety of beam species to accelerate, final energy, reliability, upgradability, … and cost !</a:t>
            </a:r>
          </a:p>
          <a:p>
            <a:pPr marL="177800" lvl="1" algn="just">
              <a:spcAft>
                <a:spcPts val="600"/>
              </a:spcAft>
              <a:buClr>
                <a:srgbClr val="4A206A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400" b="1" dirty="0" smtClean="0">
                <a:latin typeface="Calibri" pitchFamily="34" charset="0"/>
              </a:rPr>
              <a:t> The cavity type or design </a:t>
            </a: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</a:rPr>
              <a:t>IS NOT </a:t>
            </a:r>
            <a:r>
              <a:rPr lang="en-US" sz="2400" b="1" dirty="0" smtClean="0">
                <a:latin typeface="Calibri" pitchFamily="34" charset="0"/>
              </a:rPr>
              <a:t>the whole story: coupling the power to the beam, tuning the cavity, prepare the cavity (dust is a tough and invisible enemy !), </a:t>
            </a: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</a:rPr>
              <a:t>integration in a cryomodule are even more potential sources of problems</a:t>
            </a:r>
            <a:r>
              <a:rPr lang="en-US" sz="2400" b="1" dirty="0" smtClean="0">
                <a:latin typeface="Calibri" pitchFamily="34" charset="0"/>
              </a:rPr>
              <a:t>.</a:t>
            </a:r>
          </a:p>
          <a:p>
            <a:pPr lvl="1" algn="just">
              <a:spcAft>
                <a:spcPct val="30000"/>
              </a:spcAft>
              <a:buClr>
                <a:srgbClr val="4A206A"/>
              </a:buClr>
              <a:buSzPct val="100000"/>
              <a:tabLst>
                <a:tab pos="806450" algn="l"/>
              </a:tabLst>
              <a:defRPr/>
            </a:pPr>
            <a:endParaRPr lang="en-US" sz="2400" b="1" dirty="0" smtClean="0">
              <a:latin typeface="Calibri" pitchFamily="34" charset="0"/>
            </a:endParaRPr>
          </a:p>
        </p:txBody>
      </p:sp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1907704" y="0"/>
            <a:ext cx="723629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Conclusion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0" y="764704"/>
            <a:ext cx="914400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36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 b</a:t>
            </a:r>
            <a:r>
              <a:rPr lang="en-US" sz="36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&lt; 1 superconducting cavities</a:t>
            </a:r>
            <a:endParaRPr lang="en-US" sz="3600" b="1" dirty="0" smtClean="0">
              <a:latin typeface="Calibri" pitchFamily="34" charset="0"/>
            </a:endParaRPr>
          </a:p>
          <a:p>
            <a:pPr marL="263525" lvl="1" algn="just">
              <a:spcAft>
                <a:spcPts val="600"/>
              </a:spcAft>
              <a:buClr>
                <a:srgbClr val="4A206A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400" b="1" dirty="0" smtClean="0">
                <a:latin typeface="Calibri" pitchFamily="34" charset="0"/>
              </a:rPr>
              <a:t> SC RF developments </a:t>
            </a: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</a:rPr>
              <a:t>is very active in Europe </a:t>
            </a:r>
            <a:r>
              <a:rPr lang="en-US" sz="2400" b="1" dirty="0" smtClean="0">
                <a:latin typeface="Calibri" pitchFamily="34" charset="0"/>
              </a:rPr>
              <a:t>(and worldwide), especially (this is quite recent) for developing low beta cavities ; many projects are under study or construction and drive intense R&amp;D programs on such accelerating structures.</a:t>
            </a:r>
          </a:p>
          <a:p>
            <a:pPr marL="263525" lvl="1" algn="just">
              <a:spcAft>
                <a:spcPts val="300"/>
              </a:spcAft>
              <a:buClr>
                <a:srgbClr val="4A206A"/>
              </a:buClr>
              <a:buSzPct val="80000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-&gt; </a:t>
            </a: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</a:rPr>
              <a:t>Potential for real technological synergies </a:t>
            </a:r>
            <a:r>
              <a:rPr lang="en-US" sz="2400" b="1" dirty="0" smtClean="0">
                <a:latin typeface="Calibri" pitchFamily="34" charset="0"/>
              </a:rPr>
              <a:t>between projects. </a:t>
            </a:r>
          </a:p>
          <a:p>
            <a:pPr marL="263525" lvl="1" algn="just">
              <a:spcAft>
                <a:spcPts val="300"/>
              </a:spcAft>
              <a:buClr>
                <a:srgbClr val="4A206A"/>
              </a:buClr>
              <a:buSzPct val="80000"/>
              <a:tabLst>
                <a:tab pos="806450" algn="l"/>
              </a:tabLst>
              <a:defRPr/>
            </a:pPr>
            <a:endParaRPr lang="en-US" sz="1000" b="1" dirty="0" smtClean="0">
              <a:latin typeface="Calibri" pitchFamily="34" charset="0"/>
            </a:endParaRPr>
          </a:p>
          <a:p>
            <a:pPr marL="263525" lvl="1" algn="just">
              <a:spcAft>
                <a:spcPts val="300"/>
              </a:spcAft>
              <a:buClr>
                <a:srgbClr val="4A206A"/>
              </a:buClr>
              <a:buSzPct val="80000"/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There are </a:t>
            </a: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</a:rPr>
              <a:t>many issues </a:t>
            </a:r>
            <a:r>
              <a:rPr lang="en-US" sz="2400" b="1" dirty="0" smtClean="0">
                <a:latin typeface="Calibri" pitchFamily="34" charset="0"/>
              </a:rPr>
              <a:t>faced by all projects for these structures: field emission, </a:t>
            </a:r>
            <a:r>
              <a:rPr lang="en-US" sz="2400" b="1" dirty="0" err="1" smtClean="0">
                <a:latin typeface="Calibri" pitchFamily="34" charset="0"/>
              </a:rPr>
              <a:t>multipacting</a:t>
            </a:r>
            <a:r>
              <a:rPr lang="en-US" sz="2400" b="1" dirty="0" smtClean="0">
                <a:latin typeface="Calibri" pitchFamily="34" charset="0"/>
              </a:rPr>
              <a:t>, tuning capabilities, mechanical stiffness, and all required a dedicated study because all cavities are different (cavity type, frequency, 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dirty="0" smtClean="0">
                <a:latin typeface="Calibri" pitchFamily="34" charset="0"/>
              </a:rPr>
              <a:t>, coupling or tuning solutions)…</a:t>
            </a:r>
          </a:p>
          <a:p>
            <a:pPr marL="263525" lvl="1" algn="just">
              <a:spcAft>
                <a:spcPts val="300"/>
              </a:spcAft>
              <a:buClr>
                <a:srgbClr val="4A206A"/>
              </a:buClr>
              <a:buSzPct val="80000"/>
              <a:tabLst>
                <a:tab pos="806450" algn="l"/>
              </a:tabLst>
              <a:defRPr/>
            </a:pPr>
            <a:endParaRPr lang="en-US" sz="1000" b="1" dirty="0" smtClean="0">
              <a:latin typeface="Calibri" pitchFamily="34" charset="0"/>
            </a:endParaRPr>
          </a:p>
          <a:p>
            <a:pPr marL="263525" lvl="1" algn="just">
              <a:spcAft>
                <a:spcPts val="300"/>
              </a:spcAft>
              <a:buClr>
                <a:srgbClr val="4A206A"/>
              </a:buClr>
              <a:buSzPct val="80000"/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Progress done are </a:t>
            </a: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</a:rPr>
              <a:t>tremendous</a:t>
            </a:r>
            <a:r>
              <a:rPr lang="en-US" sz="2400" b="1" dirty="0" smtClean="0">
                <a:latin typeface="Calibri" pitchFamily="34" charset="0"/>
              </a:rPr>
              <a:t>, and in some cases, peak fields achieved start to be comparable with the ones obtained on electron cavities.</a:t>
            </a:r>
          </a:p>
          <a:p>
            <a:pPr lvl="1">
              <a:spcAft>
                <a:spcPct val="30000"/>
              </a:spcAft>
              <a:buClr>
                <a:srgbClr val="4A206A"/>
              </a:buClr>
              <a:buSzPct val="100000"/>
              <a:tabLst>
                <a:tab pos="806450" algn="l"/>
              </a:tabLst>
              <a:defRPr/>
            </a:pPr>
            <a:endParaRPr lang="en-US" sz="2400" b="1" dirty="0" smtClean="0">
              <a:latin typeface="Calibri" pitchFamily="34" charset="0"/>
            </a:endParaRPr>
          </a:p>
        </p:txBody>
      </p:sp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1907704" y="0"/>
            <a:ext cx="723629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Conclusion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0" y="764704"/>
            <a:ext cx="914400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36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 </a:t>
            </a:r>
            <a:r>
              <a:rPr lang="en-US" sz="36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Some Trends &amp; Future</a:t>
            </a:r>
            <a:endParaRPr lang="en-US" sz="3600" b="1" dirty="0" smtClean="0">
              <a:latin typeface="Calibri" pitchFamily="34" charset="0"/>
            </a:endParaRPr>
          </a:p>
          <a:p>
            <a:pPr marL="263525" lvl="1" algn="just">
              <a:spcAft>
                <a:spcPts val="600"/>
              </a:spcAft>
              <a:buClr>
                <a:srgbClr val="4A206A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</a:rPr>
              <a:t>Still increasing number </a:t>
            </a:r>
            <a:r>
              <a:rPr lang="en-US" sz="2400" b="1" dirty="0" smtClean="0">
                <a:latin typeface="Calibri" pitchFamily="34" charset="0"/>
              </a:rPr>
              <a:t>of labs worldwide developing SRF Technology, (specially low beta) due to the variety of potential applications</a:t>
            </a:r>
            <a:r>
              <a:rPr lang="en-US" sz="2400" b="1" dirty="0" smtClean="0">
                <a:latin typeface="Calibri" pitchFamily="34" charset="0"/>
              </a:rPr>
              <a:t>.</a:t>
            </a:r>
          </a:p>
          <a:p>
            <a:pPr marL="263525" lvl="1" algn="just">
              <a:spcAft>
                <a:spcPts val="600"/>
              </a:spcAft>
              <a:buClr>
                <a:srgbClr val="4A206A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</a:rPr>
              <a:t>But</a:t>
            </a:r>
            <a:r>
              <a:rPr lang="en-US" sz="2400" b="1" dirty="0" smtClean="0">
                <a:latin typeface="Calibri" pitchFamily="34" charset="0"/>
              </a:rPr>
              <a:t> most of the labs involved in project development (engineering) rather than upstream R&amp;D </a:t>
            </a:r>
            <a:r>
              <a:rPr lang="en-US" sz="2400" b="1" smtClean="0">
                <a:latin typeface="Calibri" pitchFamily="34" charset="0"/>
              </a:rPr>
              <a:t>(fundamental </a:t>
            </a:r>
            <a:r>
              <a:rPr lang="en-US" sz="2400" b="1" dirty="0" smtClean="0">
                <a:latin typeface="Calibri" pitchFamily="34" charset="0"/>
              </a:rPr>
              <a:t>research on SRF)</a:t>
            </a:r>
            <a:endParaRPr lang="en-US" sz="2400" b="1" dirty="0" smtClean="0">
              <a:latin typeface="Calibri" pitchFamily="34" charset="0"/>
            </a:endParaRPr>
          </a:p>
          <a:p>
            <a:pPr marL="263525" lvl="1" algn="just">
              <a:spcAft>
                <a:spcPts val="600"/>
              </a:spcAft>
              <a:buClr>
                <a:srgbClr val="4A206A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400" b="1" dirty="0" smtClean="0">
                <a:latin typeface="Calibri" pitchFamily="34" charset="0"/>
              </a:rPr>
              <a:t> SRF Technology is mature, and </a:t>
            </a: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</a:rPr>
              <a:t>we are starting to touch the limits </a:t>
            </a:r>
            <a:r>
              <a:rPr lang="en-US" sz="2400" b="1" dirty="0" smtClean="0">
                <a:latin typeface="Calibri" pitchFamily="34" charset="0"/>
              </a:rPr>
              <a:t>of bulk niobium technology -&gt; need alternatives (thin </a:t>
            </a:r>
            <a:r>
              <a:rPr lang="en-US" sz="2400" b="1" dirty="0" smtClean="0">
                <a:latin typeface="Calibri" pitchFamily="34" charset="0"/>
              </a:rPr>
              <a:t>films: </a:t>
            </a:r>
            <a:r>
              <a:rPr lang="en-US" sz="2400" b="1" dirty="0" smtClean="0">
                <a:latin typeface="Calibri" pitchFamily="34" charset="0"/>
              </a:rPr>
              <a:t>various deposition methods, various SC material).</a:t>
            </a:r>
            <a:endParaRPr lang="en-US" sz="1000" b="1" dirty="0" smtClean="0">
              <a:latin typeface="Calibri" pitchFamily="34" charset="0"/>
            </a:endParaRPr>
          </a:p>
          <a:p>
            <a:pPr marL="263525" lvl="1" algn="just">
              <a:spcAft>
                <a:spcPts val="300"/>
              </a:spcAft>
              <a:buClr>
                <a:srgbClr val="4A206A"/>
              </a:buClr>
              <a:buSzPct val="80000"/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Several very high power projects (IFMIF, ESS,…) for which the </a:t>
            </a: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</a:rPr>
              <a:t>limiting technology is the power coupler </a:t>
            </a:r>
            <a:r>
              <a:rPr lang="en-US" sz="2400" b="1" dirty="0" smtClean="0">
                <a:latin typeface="Calibri" pitchFamily="34" charset="0"/>
              </a:rPr>
              <a:t>-&gt; topic of highest interest in the coming decade.</a:t>
            </a:r>
          </a:p>
          <a:p>
            <a:pPr marL="263525" lvl="1" algn="just">
              <a:spcAft>
                <a:spcPts val="300"/>
              </a:spcAft>
              <a:buClr>
                <a:srgbClr val="4A206A"/>
              </a:buClr>
              <a:buSzPct val="80000"/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</a:rPr>
              <a:t>Many Spoke-type cavities developments </a:t>
            </a:r>
            <a:r>
              <a:rPr lang="en-US" sz="2400" b="1" dirty="0" smtClean="0">
                <a:latin typeface="Calibri" pitchFamily="34" charset="0"/>
              </a:rPr>
              <a:t>worldwide, even at 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dirty="0" smtClean="0">
                <a:latin typeface="Calibri" pitchFamily="34" charset="0"/>
              </a:rPr>
              <a:t>=1</a:t>
            </a:r>
          </a:p>
          <a:p>
            <a:pPr lvl="1">
              <a:spcAft>
                <a:spcPct val="30000"/>
              </a:spcAft>
              <a:buClr>
                <a:srgbClr val="4A206A"/>
              </a:buClr>
              <a:buSzPct val="100000"/>
              <a:tabLst>
                <a:tab pos="806450" algn="l"/>
              </a:tabLst>
              <a:defRPr/>
            </a:pPr>
            <a:endParaRPr lang="en-US" sz="2400" b="1" dirty="0" smtClean="0">
              <a:latin typeface="Calibri" pitchFamily="34" charset="0"/>
            </a:endParaRPr>
          </a:p>
        </p:txBody>
      </p:sp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1907704" y="0"/>
            <a:ext cx="723629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Conclusion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1907704" y="0"/>
            <a:ext cx="723629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Conclusion (4)</a:t>
            </a:r>
          </a:p>
        </p:txBody>
      </p:sp>
      <p:pic>
        <p:nvPicPr>
          <p:cNvPr id="4" name="Picture 6" descr="Fig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481" y="3245480"/>
            <a:ext cx="1080000" cy="100797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e 4"/>
          <p:cNvGrpSpPr/>
          <p:nvPr/>
        </p:nvGrpSpPr>
        <p:grpSpPr>
          <a:xfrm>
            <a:off x="48692" y="913387"/>
            <a:ext cx="2028968" cy="5744164"/>
            <a:chOff x="48692" y="1090190"/>
            <a:chExt cx="2028968" cy="5744164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250" y="3008700"/>
              <a:ext cx="1260000" cy="1134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ZoneTexte 6"/>
            <p:cNvSpPr txBox="1"/>
            <p:nvPr/>
          </p:nvSpPr>
          <p:spPr>
            <a:xfrm>
              <a:off x="87853" y="5195802"/>
              <a:ext cx="1081701" cy="36933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1 cavity</a:t>
              </a:r>
              <a:endParaRPr lang="en-GB" b="1" dirty="0"/>
            </a:p>
          </p:txBody>
        </p:sp>
        <p:sp>
          <p:nvSpPr>
            <p:cNvPr id="8" name="Flèche droite rayée 7"/>
            <p:cNvSpPr/>
            <p:nvPr/>
          </p:nvSpPr>
          <p:spPr>
            <a:xfrm rot="785750">
              <a:off x="48692" y="4212600"/>
              <a:ext cx="2028968" cy="1066800"/>
            </a:xfrm>
            <a:prstGeom prst="striped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/>
                <a:t>From Big Bang to </a:t>
              </a:r>
              <a:r>
                <a:rPr lang="en-GB" sz="1600" b="1" dirty="0" smtClean="0"/>
                <a:t>1992</a:t>
              </a:r>
              <a:endParaRPr lang="en-GB" sz="1600" b="1" dirty="0"/>
            </a:p>
          </p:txBody>
        </p:sp>
        <p:cxnSp>
          <p:nvCxnSpPr>
            <p:cNvPr id="9" name="Connecteur droit 8"/>
            <p:cNvCxnSpPr/>
            <p:nvPr/>
          </p:nvCxnSpPr>
          <p:spPr>
            <a:xfrm>
              <a:off x="1968863" y="1090190"/>
              <a:ext cx="0" cy="5744164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/>
            <p:cNvSpPr txBox="1"/>
            <p:nvPr/>
          </p:nvSpPr>
          <p:spPr>
            <a:xfrm>
              <a:off x="368168" y="2788694"/>
              <a:ext cx="9634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ANL (USA)</a:t>
              </a:r>
              <a:endParaRPr lang="en-GB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1" name="ZoneTexte 10"/>
          <p:cNvSpPr txBox="1"/>
          <p:nvPr/>
        </p:nvSpPr>
        <p:spPr>
          <a:xfrm>
            <a:off x="2036824" y="3004175"/>
            <a:ext cx="10230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LANL (USA)</a:t>
            </a:r>
            <a:endParaRPr lang="en-GB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014282" y="4012974"/>
            <a:ext cx="45114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x2</a:t>
            </a:r>
            <a:endParaRPr lang="en-GB" sz="1000" b="1" dirty="0">
              <a:solidFill>
                <a:srgbClr val="FF0000"/>
              </a:solidFill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2057445" y="761377"/>
            <a:ext cx="2613785" cy="5744164"/>
            <a:chOff x="2057445" y="938180"/>
            <a:chExt cx="2613785" cy="5744164"/>
          </a:xfrm>
        </p:grpSpPr>
        <p:sp>
          <p:nvSpPr>
            <p:cNvPr id="14" name="Flèche droite 13"/>
            <p:cNvSpPr/>
            <p:nvPr/>
          </p:nvSpPr>
          <p:spPr>
            <a:xfrm rot="877073">
              <a:off x="2171451" y="5051767"/>
              <a:ext cx="2499779" cy="576000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/>
                <a:t>From 1992 to 2004</a:t>
              </a:r>
              <a:endParaRPr lang="en-GB" b="1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2267744" y="5771576"/>
              <a:ext cx="1806798" cy="36933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+6 cavities</a:t>
              </a:r>
              <a:endParaRPr lang="en-GB" b="1" dirty="0"/>
            </a:p>
          </p:txBody>
        </p:sp>
        <p:pic>
          <p:nvPicPr>
            <p:cNvPr id="17" name="Picture 3" descr="D:\0_PROJETS\SPOKE\035\Photos\DSCF0013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908" r="7257"/>
            <a:stretch/>
          </p:blipFill>
          <p:spPr bwMode="auto">
            <a:xfrm>
              <a:off x="2057445" y="2477784"/>
              <a:ext cx="883823" cy="720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3" descr="Spoke9EDI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5165" b="5165"/>
            <a:stretch>
              <a:fillRect/>
            </a:stretch>
          </p:blipFill>
          <p:spPr bwMode="auto">
            <a:xfrm>
              <a:off x="3186667" y="2041914"/>
              <a:ext cx="1080000" cy="70047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0" descr="spk2hsgendplates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3127"/>
            <a:stretch>
              <a:fillRect/>
            </a:stretch>
          </p:blipFill>
          <p:spPr bwMode="auto">
            <a:xfrm>
              <a:off x="3186667" y="4178892"/>
              <a:ext cx="1080000" cy="8483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ZoneTexte 19"/>
            <p:cNvSpPr txBox="1"/>
            <p:nvPr/>
          </p:nvSpPr>
          <p:spPr>
            <a:xfrm>
              <a:off x="2088240" y="2265515"/>
              <a:ext cx="7543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IPN (F)</a:t>
              </a:r>
              <a:endParaRPr lang="en-GB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3243382" y="1795694"/>
              <a:ext cx="9685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ANL (USA)</a:t>
              </a:r>
              <a:endParaRPr lang="en-GB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3328867" y="3975708"/>
              <a:ext cx="8830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ANL (USA)</a:t>
              </a:r>
              <a:endParaRPr lang="en-GB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23" name="Picture 3" descr="Housing2Small"/>
            <p:cNvPicPr>
              <a:picLocks noChangeAspect="1" noChangeArrowheads="1"/>
            </p:cNvPicPr>
            <p:nvPr/>
          </p:nvPicPr>
          <p:blipFill>
            <a:blip r:embed="rId7" cstate="print">
              <a:lum bright="18000" contrast="18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918" t="4181" r="10846" b="6541"/>
            <a:stretch>
              <a:fillRect/>
            </a:stretch>
          </p:blipFill>
          <p:spPr bwMode="auto">
            <a:xfrm>
              <a:off x="3186667" y="3044682"/>
              <a:ext cx="1080000" cy="964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ZoneTexte 23"/>
            <p:cNvSpPr txBox="1"/>
            <p:nvPr/>
          </p:nvSpPr>
          <p:spPr>
            <a:xfrm>
              <a:off x="3301237" y="2818401"/>
              <a:ext cx="7543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ANL (USA)</a:t>
              </a:r>
              <a:endParaRPr lang="en-GB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5" name="Connecteur droit 24"/>
            <p:cNvCxnSpPr/>
            <p:nvPr/>
          </p:nvCxnSpPr>
          <p:spPr>
            <a:xfrm>
              <a:off x="4614167" y="938180"/>
              <a:ext cx="0" cy="5744164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30" descr="Trip50EP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923" y="1033822"/>
            <a:ext cx="1080000" cy="10180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5034732" y="802676"/>
            <a:ext cx="905420" cy="250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ANL (USA)</a:t>
            </a:r>
            <a:endParaRPr lang="en-GB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8100392" y="4846677"/>
            <a:ext cx="11003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Fermilab</a:t>
            </a:r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(USA)</a:t>
            </a:r>
            <a:endParaRPr lang="en-GB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9" name="Groupe 28"/>
          <p:cNvGrpSpPr/>
          <p:nvPr/>
        </p:nvGrpSpPr>
        <p:grpSpPr>
          <a:xfrm>
            <a:off x="4781964" y="1683191"/>
            <a:ext cx="4367692" cy="4883629"/>
            <a:chOff x="4781964" y="1859994"/>
            <a:chExt cx="4367692" cy="4883629"/>
          </a:xfrm>
        </p:grpSpPr>
        <p:grpSp>
          <p:nvGrpSpPr>
            <p:cNvPr id="30" name="Groupe 4"/>
            <p:cNvGrpSpPr/>
            <p:nvPr/>
          </p:nvGrpSpPr>
          <p:grpSpPr>
            <a:xfrm>
              <a:off x="4788025" y="1859994"/>
              <a:ext cx="4361631" cy="4883629"/>
              <a:chOff x="4788025" y="1859994"/>
              <a:chExt cx="4361631" cy="4883629"/>
            </a:xfrm>
          </p:grpSpPr>
          <p:pic>
            <p:nvPicPr>
              <p:cNvPr id="32" name="Picture 4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1168" y="2476765"/>
                <a:ext cx="1080000" cy="7116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3" name="ZoneTexte 32"/>
              <p:cNvSpPr txBox="1"/>
              <p:nvPr/>
            </p:nvSpPr>
            <p:spPr>
              <a:xfrm>
                <a:off x="4983977" y="6374291"/>
                <a:ext cx="1820271" cy="369332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/>
                  <a:t>+ &gt;30 cavities</a:t>
                </a:r>
                <a:endParaRPr lang="en-GB" b="1" dirty="0"/>
              </a:p>
            </p:txBody>
          </p:sp>
          <p:sp>
            <p:nvSpPr>
              <p:cNvPr id="34" name="ZoneTexte 33"/>
              <p:cNvSpPr txBox="1"/>
              <p:nvPr/>
            </p:nvSpPr>
            <p:spPr>
              <a:xfrm>
                <a:off x="4983977" y="2210437"/>
                <a:ext cx="75438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FZJ (D)</a:t>
                </a:r>
                <a:endParaRPr lang="en-GB" sz="1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35" name="Picture 6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14573" y="2302838"/>
                <a:ext cx="1080000" cy="8656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6" name="ZoneTexte 35"/>
              <p:cNvSpPr txBox="1"/>
              <p:nvPr/>
            </p:nvSpPr>
            <p:spPr>
              <a:xfrm>
                <a:off x="6412892" y="2056617"/>
                <a:ext cx="75438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FZJ (D)</a:t>
                </a:r>
                <a:endParaRPr lang="en-GB" sz="1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37" name="Picture 5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BEBA8EAE-BF5A-486C-A8C5-ECC9F3942E4B}">
                    <a14:imgProps xmlns="" xmlns:a14="http://schemas.microsoft.com/office/drawing/2010/main">
                      <a14:imgLayer r:embed="rId13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>
                <a:off x="8156373" y="5334646"/>
                <a:ext cx="1080000" cy="9065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8" name="ZoneTexte 37"/>
              <p:cNvSpPr txBox="1"/>
              <p:nvPr/>
            </p:nvSpPr>
            <p:spPr>
              <a:xfrm>
                <a:off x="8219980" y="6081709"/>
                <a:ext cx="403990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dirty="0" smtClean="0">
                    <a:solidFill>
                      <a:srgbClr val="FF0000"/>
                    </a:solidFill>
                  </a:rPr>
                  <a:t>x12</a:t>
                </a:r>
                <a:endParaRPr lang="en-GB" sz="1000" b="1"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39" name="Picture 7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47999" y="2168221"/>
                <a:ext cx="1080000" cy="8471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0" name="ZoneTexte 39"/>
              <p:cNvSpPr txBox="1"/>
              <p:nvPr/>
            </p:nvSpPr>
            <p:spPr>
              <a:xfrm>
                <a:off x="8036067" y="1859994"/>
                <a:ext cx="75438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IPN (F)</a:t>
                </a:r>
                <a:endParaRPr lang="en-GB" sz="1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41" name="Picture 8"/>
              <p:cNvPicPr>
                <a:picLocks noChangeAspect="1" noChangeArrowheads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r="59689"/>
              <a:stretch/>
            </p:blipFill>
            <p:spPr bwMode="auto">
              <a:xfrm>
                <a:off x="6422056" y="3540814"/>
                <a:ext cx="1088415" cy="12048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2" name="ZoneTexte 41"/>
              <p:cNvSpPr txBox="1"/>
              <p:nvPr/>
            </p:nvSpPr>
            <p:spPr>
              <a:xfrm>
                <a:off x="6658411" y="3269975"/>
                <a:ext cx="75438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IHEP (C)</a:t>
                </a:r>
                <a:endParaRPr lang="en-GB" sz="1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3" name="ZoneTexte 42"/>
              <p:cNvSpPr txBox="1"/>
              <p:nvPr/>
            </p:nvSpPr>
            <p:spPr>
              <a:xfrm>
                <a:off x="5058407" y="3240246"/>
                <a:ext cx="75438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IHEP (C)</a:t>
                </a:r>
                <a:endParaRPr lang="en-GB" sz="1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4" name="ZoneTexte 43"/>
              <p:cNvSpPr txBox="1"/>
              <p:nvPr/>
            </p:nvSpPr>
            <p:spPr>
              <a:xfrm>
                <a:off x="6422056" y="4507520"/>
                <a:ext cx="451148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dirty="0" smtClean="0">
                    <a:solidFill>
                      <a:srgbClr val="FF0000"/>
                    </a:solidFill>
                  </a:rPr>
                  <a:t>x2</a:t>
                </a:r>
                <a:endParaRPr lang="en-GB" sz="1000" b="1"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45" name="Picture 12"/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95598" y="3427198"/>
                <a:ext cx="1080000" cy="1305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6" name="ZoneTexte 45"/>
              <p:cNvSpPr txBox="1"/>
              <p:nvPr/>
            </p:nvSpPr>
            <p:spPr>
              <a:xfrm>
                <a:off x="4889647" y="4486165"/>
                <a:ext cx="451148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dirty="0" smtClean="0">
                    <a:solidFill>
                      <a:srgbClr val="FF0000"/>
                    </a:solidFill>
                  </a:rPr>
                  <a:t>x5</a:t>
                </a:r>
                <a:endParaRPr lang="en-GB" sz="1000" b="1"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47" name="Picture 2"/>
              <p:cNvPicPr>
                <a:picLocks noChangeAspect="1" noChangeArrowheads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5284" t="17216" r="51566" b="11953"/>
              <a:stretch/>
            </p:blipFill>
            <p:spPr bwMode="auto">
              <a:xfrm>
                <a:off x="6959676" y="5054709"/>
                <a:ext cx="1080000" cy="1000113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noFill/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  <a:extLst/>
            </p:spPr>
          </p:pic>
          <p:sp>
            <p:nvSpPr>
              <p:cNvPr id="48" name="ZoneTexte 47"/>
              <p:cNvSpPr txBox="1"/>
              <p:nvPr/>
            </p:nvSpPr>
            <p:spPr>
              <a:xfrm>
                <a:off x="7122485" y="4816946"/>
                <a:ext cx="75438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IMP (C)</a:t>
                </a:r>
                <a:endParaRPr lang="en-GB" sz="1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9" name="ZoneTexte 48"/>
              <p:cNvSpPr txBox="1"/>
              <p:nvPr/>
            </p:nvSpPr>
            <p:spPr>
              <a:xfrm>
                <a:off x="6959676" y="5790171"/>
                <a:ext cx="451148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dirty="0" smtClean="0">
                    <a:solidFill>
                      <a:srgbClr val="FF0000"/>
                    </a:solidFill>
                  </a:rPr>
                  <a:t>x2</a:t>
                </a:r>
                <a:endParaRPr lang="en-GB" sz="1000" b="1"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50" name="Picture 9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70808" y="3406118"/>
                <a:ext cx="1080000" cy="1074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1" name="ZoneTexte 50"/>
              <p:cNvSpPr txBox="1"/>
              <p:nvPr/>
            </p:nvSpPr>
            <p:spPr>
              <a:xfrm>
                <a:off x="8033617" y="3122430"/>
                <a:ext cx="75438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PKU (C)</a:t>
                </a:r>
                <a:endParaRPr lang="en-GB" sz="1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52" name="Picture 10"/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95599" y="5027268"/>
                <a:ext cx="1080000" cy="5487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3" name="ZoneTexte 52"/>
              <p:cNvSpPr txBox="1"/>
              <p:nvPr/>
            </p:nvSpPr>
            <p:spPr>
              <a:xfrm>
                <a:off x="4788025" y="4767122"/>
                <a:ext cx="136762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ODU/JLAB (USA)</a:t>
                </a:r>
                <a:endParaRPr lang="en-GB" sz="1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54" name="Picture 11"/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6129202" y="4976472"/>
                <a:ext cx="450909" cy="10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5" name="ZoneTexte 54"/>
              <p:cNvSpPr txBox="1"/>
              <p:nvPr/>
            </p:nvSpPr>
            <p:spPr>
              <a:xfrm>
                <a:off x="5901168" y="5040576"/>
                <a:ext cx="133512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ODU/JLAB (USA)</a:t>
                </a:r>
                <a:endParaRPr lang="en-GB" sz="1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1" name="Flèche droite 30"/>
            <p:cNvSpPr/>
            <p:nvPr/>
          </p:nvSpPr>
          <p:spPr>
            <a:xfrm rot="785438">
              <a:off x="4781964" y="5888352"/>
              <a:ext cx="3792814" cy="576000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/>
                <a:t>From 2004 to nowadays</a:t>
              </a:r>
              <a:endParaRPr lang="en-GB" b="1" dirty="0"/>
            </a:p>
          </p:txBody>
        </p:sp>
      </p:grpSp>
      <p:pic>
        <p:nvPicPr>
          <p:cNvPr id="56" name="Picture 5" descr="TPPT099f2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281" y="944074"/>
            <a:ext cx="1080000" cy="839717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ZoneTexte 56"/>
          <p:cNvSpPr txBox="1"/>
          <p:nvPr/>
        </p:nvSpPr>
        <p:spPr>
          <a:xfrm>
            <a:off x="6434869" y="692697"/>
            <a:ext cx="10174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ANL (USA)</a:t>
            </a:r>
            <a:endParaRPr lang="en-GB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Text Box 18"/>
          <p:cNvSpPr txBox="1">
            <a:spLocks noChangeArrowheads="1"/>
          </p:cNvSpPr>
          <p:nvPr/>
        </p:nvSpPr>
        <p:spPr bwMode="auto">
          <a:xfrm>
            <a:off x="395536" y="1124744"/>
            <a:ext cx="1872208" cy="504056"/>
          </a:xfrm>
          <a:prstGeom prst="rect">
            <a:avLst/>
          </a:prstGeom>
          <a:solidFill>
            <a:srgbClr val="33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sz="24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From G. Olry</a:t>
            </a:r>
            <a:endParaRPr lang="en-US" sz="2400" b="1" i="1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27" grpId="0"/>
      <p:bldP spid="28" grpId="0"/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Text Box 18"/>
          <p:cNvSpPr txBox="1">
            <a:spLocks noChangeArrowheads="1"/>
          </p:cNvSpPr>
          <p:nvPr/>
        </p:nvSpPr>
        <p:spPr bwMode="auto">
          <a:xfrm>
            <a:off x="179512" y="692696"/>
            <a:ext cx="896448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36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What is not covered…</a:t>
            </a:r>
            <a:endParaRPr lang="en-US" sz="3600" b="1" dirty="0" smtClean="0">
              <a:latin typeface="Calibri" pitchFamily="34" charset="0"/>
            </a:endParaRPr>
          </a:p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smtClean="0">
                <a:latin typeface="Calibri" pitchFamily="34" charset="0"/>
              </a:rPr>
              <a:t>Not an exhaustive review, but one could refer to the following on-going activities to be complete:</a:t>
            </a:r>
            <a:endParaRPr lang="en-US" sz="2400" b="1" dirty="0" smtClean="0">
              <a:latin typeface="Calibri" pitchFamily="34" charset="0"/>
            </a:endParaRP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smtClean="0">
                <a:latin typeface="Calibri" pitchFamily="34" charset="0"/>
              </a:rPr>
              <a:t>In Europe: </a:t>
            </a:r>
          </a:p>
          <a:p>
            <a:pPr lvl="1">
              <a:spcAft>
                <a:spcPts val="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for MYRRHA (spoke, elliptical)</a:t>
            </a:r>
          </a:p>
          <a:p>
            <a:pPr lvl="1">
              <a:spcAft>
                <a:spcPts val="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several R&amp;D programs in INFN </a:t>
            </a:r>
            <a:r>
              <a:rPr lang="en-US" sz="2400" b="1" dirty="0" err="1" smtClean="0">
                <a:latin typeface="Calibri" pitchFamily="34" charset="0"/>
              </a:rPr>
              <a:t>Legnaro</a:t>
            </a:r>
            <a:r>
              <a:rPr lang="en-US" sz="2400" b="1" dirty="0" smtClean="0">
                <a:latin typeface="Calibri" pitchFamily="34" charset="0"/>
              </a:rPr>
              <a:t>, U. Frankfurt, IPN Orsay, CEA Saclay, STFC, INFN Milano…</a:t>
            </a:r>
          </a:p>
          <a:p>
            <a:pPr lvl="1">
              <a:spcAft>
                <a:spcPts val="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for SPL (elliptical): CERN, CEA, IPN Orsay</a:t>
            </a:r>
          </a:p>
          <a:p>
            <a:pPr lvl="1">
              <a:spcAft>
                <a:spcPts val="0"/>
              </a:spcAft>
              <a:tabLst>
                <a:tab pos="806450" algn="l"/>
              </a:tabLst>
              <a:defRPr/>
            </a:pPr>
            <a:endParaRPr lang="en-US" sz="1000" b="1" dirty="0" smtClean="0">
              <a:latin typeface="Calibri" pitchFamily="34" charset="0"/>
            </a:endParaRP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Worldwide: </a:t>
            </a:r>
            <a:endParaRPr lang="en-US" sz="2400" b="1" dirty="0" smtClean="0">
              <a:latin typeface="Calibri" pitchFamily="34" charset="0"/>
            </a:endParaRPr>
          </a:p>
          <a:p>
            <a:pPr lvl="1">
              <a:spcAft>
                <a:spcPts val="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smtClean="0">
                <a:latin typeface="Calibri" pitchFamily="34" charset="0"/>
              </a:rPr>
              <a:t>for ADS programs (India, Japan)</a:t>
            </a:r>
            <a:endParaRPr lang="en-US" sz="2400" b="1" dirty="0" smtClean="0">
              <a:latin typeface="Calibri" pitchFamily="34" charset="0"/>
            </a:endParaRPr>
          </a:p>
          <a:p>
            <a:pPr lvl="1">
              <a:spcAft>
                <a:spcPts val="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smtClean="0">
                <a:latin typeface="Calibri" pitchFamily="34" charset="0"/>
              </a:rPr>
              <a:t>R&amp;D </a:t>
            </a:r>
            <a:r>
              <a:rPr lang="en-US" sz="2400" b="1" dirty="0" smtClean="0">
                <a:latin typeface="Calibri" pitchFamily="34" charset="0"/>
              </a:rPr>
              <a:t>programs in </a:t>
            </a:r>
            <a:r>
              <a:rPr lang="en-US" sz="2400" b="1" dirty="0" err="1" smtClean="0">
                <a:latin typeface="Calibri" pitchFamily="34" charset="0"/>
              </a:rPr>
              <a:t>Fermilab</a:t>
            </a:r>
            <a:r>
              <a:rPr lang="en-US" sz="2400" b="1" dirty="0" smtClean="0">
                <a:latin typeface="Calibri" pitchFamily="34" charset="0"/>
              </a:rPr>
              <a:t>, Jlab &amp; ODU, Univ. Beijing, </a:t>
            </a:r>
            <a:r>
              <a:rPr lang="en-US" sz="2400" b="1" dirty="0" err="1" smtClean="0">
                <a:latin typeface="Calibri" pitchFamily="34" charset="0"/>
              </a:rPr>
              <a:t>Triumf</a:t>
            </a:r>
            <a:r>
              <a:rPr lang="en-US" sz="2400" b="1" dirty="0" smtClean="0">
                <a:latin typeface="Calibri" pitchFamily="34" charset="0"/>
              </a:rPr>
              <a:t>…</a:t>
            </a:r>
            <a:endParaRPr lang="en-US" sz="2400" b="1" dirty="0" smtClean="0">
              <a:latin typeface="Calibri" pitchFamily="34" charset="0"/>
            </a:endParaRPr>
          </a:p>
          <a:p>
            <a:pPr lvl="1">
              <a:spcAft>
                <a:spcPts val="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for </a:t>
            </a:r>
            <a:r>
              <a:rPr lang="en-US" sz="2400" b="1" dirty="0" smtClean="0">
                <a:latin typeface="Calibri" pitchFamily="34" charset="0"/>
              </a:rPr>
              <a:t>machine upgrades: @ANL, @SNS, @TRIUMF</a:t>
            </a:r>
          </a:p>
          <a:p>
            <a:pPr lvl="1">
              <a:spcAft>
                <a:spcPts val="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smtClean="0">
                <a:latin typeface="Calibri" pitchFamily="34" charset="0"/>
              </a:rPr>
              <a:t>for project/construction: RAON (Korea), SARAF (Israel)</a:t>
            </a:r>
          </a:p>
          <a:p>
            <a:pPr lvl="1">
              <a:spcAft>
                <a:spcPts val="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smtClean="0">
                <a:latin typeface="Calibri" pitchFamily="34" charset="0"/>
              </a:rPr>
              <a:t>for deflecting cavities (crab): BNL, SLAC, ODU, </a:t>
            </a:r>
            <a:r>
              <a:rPr lang="en-US" sz="2400" b="1" dirty="0" err="1" smtClean="0">
                <a:latin typeface="Calibri" pitchFamily="34" charset="0"/>
              </a:rPr>
              <a:t>Daresbury</a:t>
            </a:r>
            <a:endParaRPr lang="en-US" sz="2400" b="1" dirty="0" smtClean="0">
              <a:latin typeface="Calibri" pitchFamily="34" charset="0"/>
            </a:endParaRPr>
          </a:p>
        </p:txBody>
      </p:sp>
      <p:sp>
        <p:nvSpPr>
          <p:cNvPr id="30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179512" y="1844824"/>
            <a:ext cx="878497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48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THANK YOU !</a:t>
            </a:r>
          </a:p>
          <a:p>
            <a:pPr lvl="1">
              <a:spcAft>
                <a:spcPct val="30000"/>
              </a:spcAft>
              <a:buClr>
                <a:srgbClr val="4A206A"/>
              </a:buClr>
              <a:buSzPct val="80000"/>
              <a:tabLst>
                <a:tab pos="806450" algn="l"/>
              </a:tabLst>
              <a:defRPr/>
            </a:pPr>
            <a:endParaRPr lang="en-US" sz="1000" b="1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35496" y="764704"/>
            <a:ext cx="892899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SRF Technology for accelerators</a:t>
            </a:r>
            <a:r>
              <a:rPr lang="en-US" sz="2400" b="1" dirty="0" smtClean="0">
                <a:latin typeface="Calibri" pitchFamily="34" charset="0"/>
              </a:rPr>
              <a:t>: </a:t>
            </a:r>
          </a:p>
          <a:p>
            <a:pPr>
              <a:spcAft>
                <a:spcPct val="3000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200" b="1" dirty="0" smtClean="0">
                <a:latin typeface="Calibri" pitchFamily="34" charset="0"/>
              </a:rPr>
              <a:t>Has started in 1961 </a:t>
            </a:r>
            <a:r>
              <a:rPr lang="en-US" sz="2200" dirty="0" smtClean="0">
                <a:latin typeface="Calibri" pitchFamily="34" charset="0"/>
              </a:rPr>
              <a:t>when W. Fairbank (</a:t>
            </a:r>
            <a:r>
              <a:rPr lang="en-US" sz="2200" dirty="0" err="1" smtClean="0">
                <a:latin typeface="Calibri" pitchFamily="34" charset="0"/>
              </a:rPr>
              <a:t>Standford</a:t>
            </a:r>
            <a:r>
              <a:rPr lang="en-US" sz="2200" dirty="0" smtClean="0">
                <a:latin typeface="Calibri" pitchFamily="34" charset="0"/>
              </a:rPr>
              <a:t> University) proposed for the first time a superconducting accelerator </a:t>
            </a:r>
          </a:p>
          <a:p>
            <a:pPr>
              <a:spcAft>
                <a:spcPct val="3000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200" dirty="0" smtClean="0">
                <a:latin typeface="Calibri" pitchFamily="34" charset="0"/>
              </a:rPr>
              <a:t> </a:t>
            </a:r>
            <a:r>
              <a:rPr lang="en-US" sz="2200" b="1" dirty="0" smtClean="0">
                <a:latin typeface="Calibri" pitchFamily="34" charset="0"/>
              </a:rPr>
              <a:t>In 1964 </a:t>
            </a:r>
            <a:r>
              <a:rPr lang="en-US" sz="2200" dirty="0" smtClean="0">
                <a:latin typeface="Calibri" pitchFamily="34" charset="0"/>
              </a:rPr>
              <a:t>W. Fairbank, A. </a:t>
            </a:r>
            <a:r>
              <a:rPr lang="en-US" sz="2200" dirty="0" err="1" smtClean="0">
                <a:latin typeface="Calibri" pitchFamily="34" charset="0"/>
              </a:rPr>
              <a:t>Schwettman</a:t>
            </a:r>
            <a:r>
              <a:rPr lang="en-US" sz="2200" dirty="0" smtClean="0">
                <a:latin typeface="Calibri" pitchFamily="34" charset="0"/>
              </a:rPr>
              <a:t>, P. Wilson (</a:t>
            </a:r>
            <a:r>
              <a:rPr lang="en-US" sz="2200" dirty="0" err="1" smtClean="0">
                <a:latin typeface="Calibri" pitchFamily="34" charset="0"/>
              </a:rPr>
              <a:t>Standford</a:t>
            </a:r>
            <a:r>
              <a:rPr lang="en-US" sz="2200" dirty="0" smtClean="0">
                <a:latin typeface="Calibri" pitchFamily="34" charset="0"/>
              </a:rPr>
              <a:t> University) have first accelerated electrons with a SC lead cavity</a:t>
            </a:r>
          </a:p>
          <a:p>
            <a:pPr>
              <a:spcAft>
                <a:spcPct val="3000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200" dirty="0" smtClean="0">
                <a:latin typeface="Calibri" pitchFamily="34" charset="0"/>
              </a:rPr>
              <a:t> </a:t>
            </a:r>
            <a:r>
              <a:rPr lang="en-US" sz="2200" b="1" dirty="0" smtClean="0">
                <a:latin typeface="Calibri" pitchFamily="34" charset="0"/>
              </a:rPr>
              <a:t>In 1970, </a:t>
            </a:r>
            <a:r>
              <a:rPr lang="en-US" sz="2200" dirty="0" smtClean="0">
                <a:latin typeface="Calibri" pitchFamily="34" charset="0"/>
              </a:rPr>
              <a:t>J. </a:t>
            </a:r>
            <a:r>
              <a:rPr lang="en-US" sz="2200" dirty="0" err="1" smtClean="0">
                <a:latin typeface="Calibri" pitchFamily="34" charset="0"/>
              </a:rPr>
              <a:t>Turneaure</a:t>
            </a:r>
            <a:r>
              <a:rPr lang="en-US" sz="2200" dirty="0" smtClean="0">
                <a:latin typeface="Calibri" pitchFamily="34" charset="0"/>
              </a:rPr>
              <a:t> (</a:t>
            </a:r>
            <a:r>
              <a:rPr lang="en-US" sz="2200" dirty="0" err="1" smtClean="0">
                <a:latin typeface="Calibri" pitchFamily="34" charset="0"/>
              </a:rPr>
              <a:t>Standford</a:t>
            </a:r>
            <a:r>
              <a:rPr lang="en-US" sz="2200" dirty="0" smtClean="0">
                <a:latin typeface="Calibri" pitchFamily="34" charset="0"/>
              </a:rPr>
              <a:t> University) reached </a:t>
            </a:r>
            <a:r>
              <a:rPr lang="en-US" sz="2200" dirty="0" err="1" smtClean="0">
                <a:latin typeface="Calibri" pitchFamily="34" charset="0"/>
              </a:rPr>
              <a:t>Epk</a:t>
            </a:r>
            <a:r>
              <a:rPr lang="en-US" sz="2200" dirty="0" smtClean="0">
                <a:latin typeface="Calibri" pitchFamily="34" charset="0"/>
              </a:rPr>
              <a:t>=70 MV/m and </a:t>
            </a:r>
            <a:r>
              <a:rPr lang="en-US" sz="2200" dirty="0" err="1" smtClean="0">
                <a:latin typeface="Calibri" pitchFamily="34" charset="0"/>
              </a:rPr>
              <a:t>Qo</a:t>
            </a:r>
            <a:r>
              <a:rPr lang="en-US" sz="2200" dirty="0" smtClean="0">
                <a:latin typeface="Calibri" pitchFamily="34" charset="0"/>
              </a:rPr>
              <a:t> ~10</a:t>
            </a:r>
            <a:r>
              <a:rPr lang="en-US" sz="2200" baseline="30000" dirty="0" smtClean="0">
                <a:latin typeface="Calibri" pitchFamily="34" charset="0"/>
              </a:rPr>
              <a:t>10</a:t>
            </a:r>
            <a:r>
              <a:rPr lang="en-US" sz="2200" dirty="0" smtClean="0">
                <a:latin typeface="Calibri" pitchFamily="34" charset="0"/>
              </a:rPr>
              <a:t> in a 8.5 GHz cavity !</a:t>
            </a:r>
          </a:p>
          <a:p>
            <a:pPr>
              <a:spcAft>
                <a:spcPct val="3000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200" dirty="0" smtClean="0">
                <a:latin typeface="Calibri" pitchFamily="34" charset="0"/>
              </a:rPr>
              <a:t> </a:t>
            </a:r>
            <a:r>
              <a:rPr lang="en-US" sz="2200" b="1" dirty="0" smtClean="0">
                <a:latin typeface="Calibri" pitchFamily="34" charset="0"/>
              </a:rPr>
              <a:t>Between 1968 and 1981</a:t>
            </a:r>
            <a:r>
              <a:rPr lang="en-US" sz="2200" dirty="0" smtClean="0">
                <a:latin typeface="Calibri" pitchFamily="34" charset="0"/>
              </a:rPr>
              <a:t>, Mc </a:t>
            </a:r>
            <a:r>
              <a:rPr lang="en-US" sz="2200" dirty="0" err="1" smtClean="0">
                <a:latin typeface="Calibri" pitchFamily="34" charset="0"/>
              </a:rPr>
              <a:t>Ashan</a:t>
            </a:r>
            <a:r>
              <a:rPr lang="en-US" sz="2200" dirty="0" smtClean="0">
                <a:latin typeface="Calibri" pitchFamily="34" charset="0"/>
              </a:rPr>
              <a:t>, J. </a:t>
            </a:r>
            <a:r>
              <a:rPr lang="en-US" sz="2200" dirty="0" err="1" smtClean="0">
                <a:latin typeface="Calibri" pitchFamily="34" charset="0"/>
              </a:rPr>
              <a:t>Turneaure</a:t>
            </a:r>
            <a:r>
              <a:rPr lang="en-US" sz="2200" dirty="0" smtClean="0">
                <a:latin typeface="Calibri" pitchFamily="34" charset="0"/>
              </a:rPr>
              <a:t>, A. </a:t>
            </a:r>
            <a:r>
              <a:rPr lang="en-US" sz="2200" dirty="0" err="1" smtClean="0">
                <a:latin typeface="Calibri" pitchFamily="34" charset="0"/>
              </a:rPr>
              <a:t>Schwettman</a:t>
            </a:r>
            <a:r>
              <a:rPr lang="en-US" sz="2200" dirty="0" smtClean="0">
                <a:latin typeface="Calibri" pitchFamily="34" charset="0"/>
              </a:rPr>
              <a:t>, T. Smith, P. Wilson (</a:t>
            </a:r>
            <a:r>
              <a:rPr lang="en-US" sz="2200" dirty="0" err="1" smtClean="0">
                <a:latin typeface="Calibri" pitchFamily="34" charset="0"/>
              </a:rPr>
              <a:t>Standford</a:t>
            </a:r>
            <a:r>
              <a:rPr lang="en-US" sz="2200" dirty="0" smtClean="0">
                <a:latin typeface="Calibri" pitchFamily="34" charset="0"/>
              </a:rPr>
              <a:t> University) </a:t>
            </a:r>
            <a:r>
              <a:rPr lang="en-US" sz="2200" dirty="0" err="1" smtClean="0">
                <a:latin typeface="Calibri" pitchFamily="34" charset="0"/>
              </a:rPr>
              <a:t>developped</a:t>
            </a:r>
            <a:r>
              <a:rPr lang="en-US" sz="2200" dirty="0" smtClean="0">
                <a:latin typeface="Calibri" pitchFamily="34" charset="0"/>
              </a:rPr>
              <a:t> and constructed the SCA (e</a:t>
            </a:r>
            <a:r>
              <a:rPr lang="en-US" sz="2200" baseline="30000" dirty="0" smtClean="0">
                <a:latin typeface="Calibri" pitchFamily="34" charset="0"/>
              </a:rPr>
              <a:t>-</a:t>
            </a:r>
            <a:r>
              <a:rPr lang="en-US" sz="2200" dirty="0" smtClean="0">
                <a:latin typeface="Calibri" pitchFamily="34" charset="0"/>
              </a:rPr>
              <a:t>)</a:t>
            </a:r>
          </a:p>
        </p:txBody>
      </p:sp>
      <p:sp>
        <p:nvSpPr>
          <p:cNvPr id="33" name="Text Box 18"/>
          <p:cNvSpPr txBox="1">
            <a:spLocks noChangeArrowheads="1"/>
          </p:cNvSpPr>
          <p:nvPr/>
        </p:nvSpPr>
        <p:spPr bwMode="auto">
          <a:xfrm>
            <a:off x="1907704" y="0"/>
            <a:ext cx="723629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 bit of </a:t>
            </a:r>
            <a:r>
              <a:rPr lang="en-US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history</a:t>
            </a: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…</a:t>
            </a:r>
            <a:endParaRPr lang="fr-FR" sz="4000" b="1" i="1" dirty="0" smtClean="0">
              <a:solidFill>
                <a:srgbClr val="5F298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35496" y="4509120"/>
            <a:ext cx="892899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SRF Technology then  gained maturation:</a:t>
            </a:r>
            <a:endParaRPr lang="en-US" sz="2400" b="1" dirty="0" smtClean="0">
              <a:latin typeface="Calibri" pitchFamily="34" charset="0"/>
            </a:endParaRPr>
          </a:p>
          <a:p>
            <a:pPr>
              <a:spcAft>
                <a:spcPct val="3000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200" b="1" dirty="0" smtClean="0">
                <a:latin typeface="Calibri" pitchFamily="34" charset="0"/>
              </a:rPr>
              <a:t>With facilities : CEBAF (@ Jlab) and LEP-II (CERN)</a:t>
            </a:r>
            <a:r>
              <a:rPr lang="en-US" sz="2200" dirty="0" smtClean="0">
                <a:latin typeface="Calibri" pitchFamily="34" charset="0"/>
              </a:rPr>
              <a:t> </a:t>
            </a:r>
          </a:p>
          <a:p>
            <a:pPr>
              <a:spcAft>
                <a:spcPct val="30000"/>
              </a:spcAft>
              <a:buFont typeface="Arial" pitchFamily="34" charset="0"/>
              <a:buChar char="•"/>
              <a:tabLst>
                <a:tab pos="806450" algn="l"/>
              </a:tabLst>
              <a:defRPr/>
            </a:pPr>
            <a:r>
              <a:rPr lang="en-US" sz="2200" dirty="0" smtClean="0">
                <a:latin typeface="Calibri" pitchFamily="34" charset="0"/>
              </a:rPr>
              <a:t> </a:t>
            </a:r>
            <a:r>
              <a:rPr lang="en-US" sz="2200" b="1" dirty="0" smtClean="0">
                <a:latin typeface="Calibri" pitchFamily="34" charset="0"/>
              </a:rPr>
              <a:t>With the TESLA collaboration (mid 90s) : </a:t>
            </a:r>
            <a:r>
              <a:rPr lang="en-US" sz="2200" dirty="0" smtClean="0">
                <a:latin typeface="Calibri" pitchFamily="34" charset="0"/>
              </a:rPr>
              <a:t>important effort to develop the SRF technology (TTF, FLASH</a:t>
            </a:r>
            <a:r>
              <a:rPr lang="en-US" sz="2200" dirty="0" smtClean="0">
                <a:latin typeface="Calibri" pitchFamily="34" charset="0"/>
              </a:rPr>
              <a:t>) up to a real industrial scale with XFEL</a:t>
            </a:r>
            <a:endParaRPr lang="en-US" sz="22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18"/>
          <p:cNvSpPr txBox="1">
            <a:spLocks noChangeArrowheads="1"/>
          </p:cNvSpPr>
          <p:nvPr/>
        </p:nvSpPr>
        <p:spPr bwMode="auto">
          <a:xfrm>
            <a:off x="1907704" y="0"/>
            <a:ext cx="723629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 bit of </a:t>
            </a:r>
            <a:r>
              <a:rPr lang="en-US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history</a:t>
            </a: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…</a:t>
            </a:r>
            <a:endParaRPr lang="fr-FR" sz="4000" b="1" i="1" dirty="0" smtClean="0">
              <a:solidFill>
                <a:srgbClr val="5F298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35496" y="692696"/>
            <a:ext cx="910850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2 SRF categories: 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electron cavities (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=1, elliptical in 99% of the cases)</a:t>
            </a:r>
          </a:p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			      proton/ion cavities (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&lt;1, multiple shapes)</a:t>
            </a:r>
          </a:p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Same core technology,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but design and optimization issues very different</a:t>
            </a:r>
            <a:endParaRPr lang="en-US" sz="2400" dirty="0" smtClean="0">
              <a:latin typeface="Calibri" pitchFamily="34" charset="0"/>
            </a:endParaRP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5505773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7" descr="AP04"/>
          <p:cNvPicPr>
            <a:picLocks noChangeAspect="1" noChangeArrowheads="1"/>
          </p:cNvPicPr>
          <p:nvPr/>
        </p:nvPicPr>
        <p:blipFill>
          <a:blip r:embed="rId3" cstate="print">
            <a:lum bright="-12000"/>
          </a:blip>
          <a:srcRect/>
          <a:stretch>
            <a:fillRect/>
          </a:stretch>
        </p:blipFill>
        <p:spPr bwMode="auto">
          <a:xfrm>
            <a:off x="6084168" y="4127594"/>
            <a:ext cx="1687078" cy="1476341"/>
          </a:xfrm>
          <a:prstGeom prst="rect">
            <a:avLst/>
          </a:prstGeom>
          <a:noFill/>
        </p:spPr>
      </p:pic>
      <p:pic>
        <p:nvPicPr>
          <p:cNvPr id="8" name="Picture 27" descr="64"/>
          <p:cNvPicPr>
            <a:picLocks noChangeAspect="1" noChangeArrowheads="1"/>
          </p:cNvPicPr>
          <p:nvPr/>
        </p:nvPicPr>
        <p:blipFill>
          <a:blip r:embed="rId4" cstate="print"/>
          <a:srcRect r="581"/>
          <a:stretch>
            <a:fillRect/>
          </a:stretch>
        </p:blipFill>
        <p:spPr bwMode="auto">
          <a:xfrm>
            <a:off x="6228184" y="2183378"/>
            <a:ext cx="1562100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 l="41534" t="6973" r="38561" b="9355"/>
          <a:stretch>
            <a:fillRect/>
          </a:stretch>
        </p:blipFill>
        <p:spPr bwMode="auto">
          <a:xfrm>
            <a:off x="7877860" y="2285609"/>
            <a:ext cx="1266140" cy="303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6300192" y="5279722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" indent="-14288"/>
            <a:r>
              <a:rPr lang="en-US" sz="1600" b="1" dirty="0" smtClean="0"/>
              <a:t>Triple spoke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300192" y="3695546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" indent="-14288"/>
            <a:r>
              <a:rPr lang="en-US" sz="1600" b="1" dirty="0" smtClean="0"/>
              <a:t>Single spoke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8100392" y="1988840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" indent="-14288"/>
            <a:r>
              <a:rPr lang="en-US" sz="1600" b="1" dirty="0" smtClean="0"/>
              <a:t>QWR</a:t>
            </a:r>
          </a:p>
        </p:txBody>
      </p:sp>
      <p:pic>
        <p:nvPicPr>
          <p:cNvPr id="22" name="Picture 126" descr="Ens-cavite-0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5508848"/>
            <a:ext cx="2724876" cy="1349152"/>
          </a:xfrm>
          <a:prstGeom prst="rect">
            <a:avLst/>
          </a:prstGeom>
          <a:noFill/>
        </p:spPr>
      </p:pic>
      <p:sp>
        <p:nvSpPr>
          <p:cNvPr id="23" name="ZoneTexte 22"/>
          <p:cNvSpPr txBox="1"/>
          <p:nvPr/>
        </p:nvSpPr>
        <p:spPr>
          <a:xfrm>
            <a:off x="6516216" y="6093296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" indent="-14288"/>
            <a:r>
              <a:rPr lang="en-US" sz="1600" b="1" dirty="0" smtClean="0"/>
              <a:t>HWR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899592" y="2636912"/>
            <a:ext cx="723629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SRF </a:t>
            </a:r>
            <a:r>
              <a:rPr lang="fr-FR" sz="4000" b="1" dirty="0" err="1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Developments</a:t>
            </a: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in Europe for protons and ions </a:t>
            </a:r>
            <a:r>
              <a:rPr lang="fr-FR" sz="4000" b="1" dirty="0" err="1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Accelerators</a:t>
            </a: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35496" y="764704"/>
            <a:ext cx="892899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Project objectives</a:t>
            </a:r>
            <a:r>
              <a:rPr lang="en-US" sz="2400" b="1" dirty="0" smtClean="0">
                <a:latin typeface="Calibri" pitchFamily="34" charset="0"/>
              </a:rPr>
              <a:t>: </a:t>
            </a:r>
            <a:r>
              <a:rPr lang="en-US" sz="2200" b="1" dirty="0" smtClean="0">
                <a:latin typeface="Calibri" pitchFamily="34" charset="0"/>
              </a:rPr>
              <a:t>construction of a 40 </a:t>
            </a:r>
            <a:r>
              <a:rPr lang="en-US" sz="2200" b="1" dirty="0" err="1" smtClean="0">
                <a:latin typeface="Calibri" pitchFamily="34" charset="0"/>
              </a:rPr>
              <a:t>MeV</a:t>
            </a:r>
            <a:r>
              <a:rPr lang="en-US" sz="2200" b="1" dirty="0" smtClean="0">
                <a:latin typeface="Calibri" pitchFamily="34" charset="0"/>
              </a:rPr>
              <a:t> deuterons accelerator (which can also accelerate q/A = 1/3 and 1/6) as a driver for RIB production </a:t>
            </a:r>
          </a:p>
        </p:txBody>
      </p:sp>
      <p:cxnSp>
        <p:nvCxnSpPr>
          <p:cNvPr id="21" name="Connecteur droit avec flèche 20"/>
          <p:cNvCxnSpPr/>
          <p:nvPr/>
        </p:nvCxnSpPr>
        <p:spPr>
          <a:xfrm>
            <a:off x="142875" y="2852936"/>
            <a:ext cx="8501063" cy="1587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5"/>
          <p:cNvSpPr txBox="1">
            <a:spLocks noChangeArrowheads="1"/>
          </p:cNvSpPr>
          <p:nvPr/>
        </p:nvSpPr>
        <p:spPr bwMode="auto">
          <a:xfrm>
            <a:off x="1285875" y="2628355"/>
            <a:ext cx="3714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Beta 0.07 energy section</a:t>
            </a:r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5643563" y="2628355"/>
            <a:ext cx="27051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Beta 0.12 energy section</a:t>
            </a:r>
          </a:p>
        </p:txBody>
      </p:sp>
      <p:pic>
        <p:nvPicPr>
          <p:cNvPr id="24" name="Picture 5" descr="Linac01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144000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1" descr="LINAC3D-0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3023110"/>
            <a:ext cx="3954463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Connecteur droit avec flèche 25"/>
          <p:cNvCxnSpPr/>
          <p:nvPr/>
        </p:nvCxnSpPr>
        <p:spPr>
          <a:xfrm rot="60000" flipV="1">
            <a:off x="1214438" y="4874135"/>
            <a:ext cx="857250" cy="214313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rot="60000" flipV="1">
            <a:off x="2643188" y="4531235"/>
            <a:ext cx="928687" cy="214313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 rot="20820000">
            <a:off x="1258888" y="5123373"/>
            <a:ext cx="1000125" cy="523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</a:rPr>
              <a:t>lattice</a:t>
            </a:r>
          </a:p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</a:rPr>
              <a:t>1190 mm</a:t>
            </a:r>
          </a:p>
        </p:txBody>
      </p:sp>
      <p:sp>
        <p:nvSpPr>
          <p:cNvPr id="29" name="ZoneTexte 28"/>
          <p:cNvSpPr txBox="1"/>
          <p:nvPr/>
        </p:nvSpPr>
        <p:spPr>
          <a:xfrm rot="20820000">
            <a:off x="2692400" y="4782060"/>
            <a:ext cx="1000125" cy="5222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</a:rPr>
              <a:t>lattice</a:t>
            </a:r>
          </a:p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</a:rPr>
              <a:t>1940 mm</a:t>
            </a:r>
          </a:p>
        </p:txBody>
      </p:sp>
      <p:graphicFrame>
        <p:nvGraphicFramePr>
          <p:cNvPr id="30" name="Tableau 29"/>
          <p:cNvGraphicFramePr>
            <a:graphicFrameLocks noGrp="1"/>
          </p:cNvGraphicFramePr>
          <p:nvPr/>
        </p:nvGraphicFramePr>
        <p:xfrm>
          <a:off x="214313" y="5915535"/>
          <a:ext cx="3818002" cy="54864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261491"/>
                <a:gridCol w="1267143"/>
                <a:gridCol w="1289368"/>
              </a:tblGrid>
              <a:tr h="25934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Cryomodule A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Cryomodule B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Power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coupler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62944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CEA Saclay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IPN Orsay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LPSC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Grenoble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" name="Espace réservé du contenu 8"/>
          <p:cNvGraphicFramePr>
            <a:graphicFrameLocks/>
          </p:cNvGraphicFramePr>
          <p:nvPr/>
        </p:nvGraphicFramePr>
        <p:xfrm>
          <a:off x="4355976" y="3065944"/>
          <a:ext cx="4273552" cy="339537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2317752"/>
                <a:gridCol w="889000"/>
                <a:gridCol w="1066800"/>
              </a:tblGrid>
              <a:tr h="3071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Cryomodule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022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Valve-to-valve length [mm]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1360</a:t>
                      </a:r>
                      <a:endParaRPr lang="en-US" sz="1400" dirty="0"/>
                    </a:p>
                  </a:txBody>
                  <a:tcPr/>
                </a:tc>
              </a:tr>
              <a:tr h="2639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# cavities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/>
                </a:tc>
              </a:tr>
              <a:tr h="2776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</a:t>
                      </a:r>
                      <a:r>
                        <a:rPr lang="en-US" sz="1400" baseline="0" dirty="0" smtClean="0"/>
                        <a:t> [MHz]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88.05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88.05</a:t>
                      </a:r>
                      <a:endParaRPr lang="en-US" sz="14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ym typeface="Symbol"/>
                        </a:rPr>
                        <a:t></a:t>
                      </a:r>
                      <a:r>
                        <a:rPr lang="en-US" sz="1400" baseline="-25000" dirty="0" smtClean="0">
                          <a:sym typeface="Symbol"/>
                        </a:rPr>
                        <a:t>opt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0.12</a:t>
                      </a:r>
                      <a:endParaRPr lang="en-US" sz="14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Epk</a:t>
                      </a:r>
                      <a:r>
                        <a:rPr lang="en-US" sz="1400" dirty="0" smtClean="0"/>
                        <a:t>/</a:t>
                      </a:r>
                      <a:r>
                        <a:rPr lang="en-US" sz="1400" dirty="0" err="1" smtClean="0"/>
                        <a:t>Eacc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5.36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4.76</a:t>
                      </a:r>
                      <a:endParaRPr lang="en-US" sz="14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Bpk</a:t>
                      </a:r>
                      <a:r>
                        <a:rPr lang="en-US" sz="1400" dirty="0" smtClean="0"/>
                        <a:t>/</a:t>
                      </a:r>
                      <a:r>
                        <a:rPr lang="en-US" sz="1400" dirty="0" err="1" smtClean="0"/>
                        <a:t>Eacc</a:t>
                      </a:r>
                      <a:r>
                        <a:rPr lang="en-US" sz="1400" dirty="0" smtClean="0"/>
                        <a:t> [</a:t>
                      </a:r>
                      <a:r>
                        <a:rPr lang="en-US" sz="1400" dirty="0" err="1" smtClean="0"/>
                        <a:t>mT</a:t>
                      </a:r>
                      <a:r>
                        <a:rPr lang="en-US" sz="1400" dirty="0" smtClean="0"/>
                        <a:t>/MV/m]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8.70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9.35</a:t>
                      </a:r>
                      <a:endParaRPr lang="en-US" sz="14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r/Q [</a:t>
                      </a:r>
                      <a:r>
                        <a:rPr lang="en-US" sz="1400" dirty="0" smtClean="0">
                          <a:sym typeface="Symbol"/>
                        </a:rPr>
                        <a:t>]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599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515</a:t>
                      </a:r>
                      <a:endParaRPr lang="en-US" sz="14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Vacc</a:t>
                      </a:r>
                      <a:r>
                        <a:rPr lang="en-US" sz="1400" dirty="0" smtClean="0"/>
                        <a:t> @ 6.5 MV/m &amp; </a:t>
                      </a:r>
                      <a:r>
                        <a:rPr lang="en-US" sz="1400" dirty="0" smtClean="0">
                          <a:sym typeface="Symbol"/>
                        </a:rPr>
                        <a:t></a:t>
                      </a:r>
                      <a:r>
                        <a:rPr lang="en-US" sz="1400" baseline="-25000" dirty="0" smtClean="0">
                          <a:sym typeface="Symbol"/>
                        </a:rPr>
                        <a:t>opt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1.55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2.66</a:t>
                      </a:r>
                      <a:endParaRPr lang="en-US" sz="14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Lacc</a:t>
                      </a:r>
                      <a:r>
                        <a:rPr lang="en-US" sz="1400" dirty="0" smtClean="0"/>
                        <a:t> [m]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0.24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0.41</a:t>
                      </a:r>
                      <a:endParaRPr lang="en-US" sz="1400" dirty="0"/>
                    </a:p>
                  </a:txBody>
                  <a:tcPr/>
                </a:tc>
              </a:tr>
              <a:tr h="34499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Beam tube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smtClean="0">
                          <a:sym typeface="Symbol"/>
                        </a:rPr>
                        <a:t> [mm]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44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" name="ZoneTexte 4"/>
          <p:cNvSpPr txBox="1">
            <a:spLocks noChangeArrowheads="1"/>
          </p:cNvSpPr>
          <p:nvPr/>
        </p:nvSpPr>
        <p:spPr bwMode="auto">
          <a:xfrm>
            <a:off x="3976615" y="2555056"/>
            <a:ext cx="1357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L~35 m</a:t>
            </a:r>
          </a:p>
        </p:txBody>
      </p:sp>
      <p:sp>
        <p:nvSpPr>
          <p:cNvPr id="33" name="Text Box 18"/>
          <p:cNvSpPr txBox="1">
            <a:spLocks noChangeArrowheads="1"/>
          </p:cNvSpPr>
          <p:nvPr/>
        </p:nvSpPr>
        <p:spPr bwMode="auto">
          <a:xfrm>
            <a:off x="1907704" y="0"/>
            <a:ext cx="723629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SPIRAL-2 </a:t>
            </a:r>
            <a:r>
              <a:rPr lang="fr-FR" sz="40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(GANIL, CEA, CNRS)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35496" y="764704"/>
            <a:ext cx="892899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Low beta cavities (“A” type)</a:t>
            </a:r>
            <a:r>
              <a:rPr lang="en-US" sz="2400" b="1" dirty="0" smtClean="0">
                <a:latin typeface="Calibri" pitchFamily="34" charset="0"/>
              </a:rPr>
              <a:t>: </a:t>
            </a:r>
            <a:r>
              <a:rPr lang="en-US" sz="2200" b="1" dirty="0" err="1" smtClean="0">
                <a:latin typeface="Calibri" pitchFamily="34" charset="0"/>
              </a:rPr>
              <a:t>developped</a:t>
            </a:r>
            <a:r>
              <a:rPr lang="en-US" sz="2200" b="1" dirty="0" smtClean="0">
                <a:latin typeface="Calibri" pitchFamily="34" charset="0"/>
              </a:rPr>
              <a:t> by CEA </a:t>
            </a:r>
            <a:r>
              <a:rPr lang="en-US" sz="2200" b="1" dirty="0" err="1" smtClean="0">
                <a:latin typeface="Calibri" pitchFamily="34" charset="0"/>
              </a:rPr>
              <a:t>Saclay</a:t>
            </a:r>
            <a:r>
              <a:rPr lang="en-US" sz="2200" b="1" dirty="0" smtClean="0">
                <a:latin typeface="Calibri" pitchFamily="34" charset="0"/>
              </a:rPr>
              <a:t>: QWR with dismountable copper bottom flange </a:t>
            </a:r>
          </a:p>
        </p:txBody>
      </p:sp>
      <p:pic>
        <p:nvPicPr>
          <p:cNvPr id="20" name="Picture 6" descr="coupe-4-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12" y="1563905"/>
            <a:ext cx="1607162" cy="4508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6144" y="1585959"/>
            <a:ext cx="2466278" cy="442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" name="ZoneTexte 4"/>
          <p:cNvSpPr txBox="1">
            <a:spLocks noChangeArrowheads="1"/>
          </p:cNvSpPr>
          <p:nvPr/>
        </p:nvSpPr>
        <p:spPr bwMode="auto">
          <a:xfrm>
            <a:off x="4644008" y="5621178"/>
            <a:ext cx="27867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dirty="0" err="1">
                <a:latin typeface="Calibri" pitchFamily="34" charset="0"/>
                <a:cs typeface="Calibri" pitchFamily="34" charset="0"/>
              </a:rPr>
              <a:t>Zanon</a:t>
            </a:r>
            <a:r>
              <a:rPr lang="fr-FR" sz="2000" dirty="0">
                <a:latin typeface="Calibri" pitchFamily="34" charset="0"/>
                <a:cs typeface="Calibri" pitchFamily="34" charset="0"/>
              </a:rPr>
              <a:t> and SDMS </a:t>
            </a:r>
            <a:r>
              <a:rPr lang="fr-FR" sz="2000" dirty="0" err="1">
                <a:latin typeface="Calibri" pitchFamily="34" charset="0"/>
                <a:cs typeface="Calibri" pitchFamily="34" charset="0"/>
              </a:rPr>
              <a:t>cavities</a:t>
            </a:r>
            <a:endParaRPr lang="fr-FR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5" name="ZoneTexte 5"/>
          <p:cNvSpPr txBox="1">
            <a:spLocks noChangeArrowheads="1"/>
          </p:cNvSpPr>
          <p:nvPr/>
        </p:nvSpPr>
        <p:spPr bwMode="auto">
          <a:xfrm>
            <a:off x="4499992" y="5981218"/>
            <a:ext cx="31852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dirty="0" smtClean="0">
                <a:latin typeface="Calibri" pitchFamily="34" charset="0"/>
                <a:cs typeface="Calibri" pitchFamily="34" charset="0"/>
              </a:rPr>
              <a:t>13 </a:t>
            </a:r>
            <a:r>
              <a:rPr lang="fr-FR" sz="2000" dirty="0" err="1">
                <a:latin typeface="Calibri" pitchFamily="34" charset="0"/>
                <a:cs typeface="Calibri" pitchFamily="34" charset="0"/>
              </a:rPr>
              <a:t>cavities</a:t>
            </a:r>
            <a:r>
              <a:rPr lang="fr-FR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2000" dirty="0" err="1" smtClean="0">
                <a:latin typeface="Calibri" pitchFamily="34" charset="0"/>
                <a:cs typeface="Calibri" pitchFamily="34" charset="0"/>
              </a:rPr>
              <a:t>fabricated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 in total</a:t>
            </a:r>
            <a:endParaRPr lang="fr-FR" sz="2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6" name="Image 8" descr="\\Dapdc5\bosland\Desktop\2010_08_27 groupe cavités\Photo 1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2662233"/>
            <a:ext cx="3888432" cy="2999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8" descr="tg origina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412776"/>
            <a:ext cx="2182869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 Box 18"/>
          <p:cNvSpPr txBox="1">
            <a:spLocks noChangeArrowheads="1"/>
          </p:cNvSpPr>
          <p:nvPr/>
        </p:nvSpPr>
        <p:spPr bwMode="auto">
          <a:xfrm>
            <a:off x="899592" y="6021288"/>
            <a:ext cx="230425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Courtesy P. </a:t>
            </a:r>
            <a:r>
              <a:rPr lang="en-US" b="1" i="1" dirty="0" err="1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Bosland</a:t>
            </a:r>
            <a:endParaRPr lang="en-US" b="1" i="1" dirty="0" smtClean="0">
              <a:latin typeface="Calibri" pitchFamily="34" charset="0"/>
            </a:endParaRPr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1907704" y="0"/>
            <a:ext cx="723629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SPIRAL-2 </a:t>
            </a:r>
            <a:r>
              <a:rPr lang="fr-FR" sz="40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(GANIL, CEA, CNRS)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35496" y="848906"/>
            <a:ext cx="892899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30000"/>
              </a:spcAft>
              <a:tabLst>
                <a:tab pos="806450" algn="l"/>
              </a:tabLst>
              <a:defRPr/>
            </a:pPr>
            <a:r>
              <a:rPr lang="en-US" sz="2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High beta cavities (“B” type)</a:t>
            </a:r>
            <a:r>
              <a:rPr lang="en-US" sz="2400" b="1" dirty="0" smtClean="0">
                <a:latin typeface="Calibri" pitchFamily="34" charset="0"/>
              </a:rPr>
              <a:t>: </a:t>
            </a:r>
            <a:r>
              <a:rPr lang="en-US" sz="2200" b="1" dirty="0" smtClean="0">
                <a:latin typeface="Calibri" pitchFamily="34" charset="0"/>
              </a:rPr>
              <a:t>developed by IPN </a:t>
            </a:r>
            <a:r>
              <a:rPr lang="en-US" sz="2200" b="1" dirty="0" err="1" smtClean="0">
                <a:latin typeface="Calibri" pitchFamily="34" charset="0"/>
              </a:rPr>
              <a:t>Orsay</a:t>
            </a:r>
            <a:r>
              <a:rPr lang="en-US" sz="2200" b="1" dirty="0" smtClean="0">
                <a:latin typeface="Calibri" pitchFamily="34" charset="0"/>
              </a:rPr>
              <a:t>: QWR with welded </a:t>
            </a:r>
            <a:r>
              <a:rPr lang="en-US" sz="2200" b="1" dirty="0" err="1" smtClean="0">
                <a:latin typeface="Calibri" pitchFamily="34" charset="0"/>
              </a:rPr>
              <a:t>Nb</a:t>
            </a:r>
            <a:r>
              <a:rPr lang="en-US" sz="2200" b="1" dirty="0" smtClean="0">
                <a:latin typeface="Calibri" pitchFamily="34" charset="0"/>
              </a:rPr>
              <a:t> bottom flange, Titanium He tank (4 mm), SS cavity flanges. </a:t>
            </a:r>
          </a:p>
        </p:txBody>
      </p:sp>
      <p:pic>
        <p:nvPicPr>
          <p:cNvPr id="15" name="Picture 5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57018"/>
            <a:ext cx="3275856" cy="381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1" descr="IMG_0355"/>
          <p:cNvPicPr>
            <a:picLocks noChangeAspect="1" noChangeArrowheads="1"/>
          </p:cNvPicPr>
          <p:nvPr/>
        </p:nvPicPr>
        <p:blipFill>
          <a:blip r:embed="rId4" cstate="print"/>
          <a:srcRect l="7843" t="13841" r="2538"/>
          <a:stretch>
            <a:fillRect/>
          </a:stretch>
        </p:blipFill>
        <p:spPr bwMode="auto">
          <a:xfrm>
            <a:off x="3419872" y="1785010"/>
            <a:ext cx="5508104" cy="3532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7"/>
          <p:cNvSpPr txBox="1">
            <a:spLocks noChangeArrowheads="1"/>
          </p:cNvSpPr>
          <p:nvPr/>
        </p:nvSpPr>
        <p:spPr bwMode="auto">
          <a:xfrm>
            <a:off x="3347864" y="5385410"/>
            <a:ext cx="58357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dirty="0" smtClean="0">
                <a:latin typeface="Calibri" pitchFamily="34" charset="0"/>
                <a:cs typeface="Calibri" pitchFamily="34" charset="0"/>
              </a:rPr>
              <a:t>Total </a:t>
            </a:r>
            <a:r>
              <a:rPr lang="fr-FR" sz="2000" dirty="0" err="1" smtClean="0">
                <a:latin typeface="Calibri" pitchFamily="34" charset="0"/>
                <a:cs typeface="Calibri" pitchFamily="34" charset="0"/>
              </a:rPr>
              <a:t>produced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: R&amp;D phase: 1 prototype +2 </a:t>
            </a:r>
            <a:r>
              <a:rPr lang="fr-FR" sz="2000" dirty="0" err="1" smtClean="0">
                <a:latin typeface="Calibri" pitchFamily="34" charset="0"/>
                <a:cs typeface="Calibri" pitchFamily="34" charset="0"/>
              </a:rPr>
              <a:t>pre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fr-FR" sz="2000" dirty="0" err="1" smtClean="0">
                <a:latin typeface="Calibri" pitchFamily="34" charset="0"/>
                <a:cs typeface="Calibri" pitchFamily="34" charset="0"/>
              </a:rPr>
              <a:t>series</a:t>
            </a:r>
            <a:endParaRPr lang="fr-FR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fr-FR" sz="2000" dirty="0" err="1" smtClean="0">
                <a:latin typeface="Calibri" pitchFamily="34" charset="0"/>
                <a:cs typeface="Calibri" pitchFamily="34" charset="0"/>
              </a:rPr>
              <a:t>Series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 production: 16 (made by </a:t>
            </a:r>
            <a:r>
              <a:rPr lang="fr-FR" sz="2000" dirty="0" err="1" smtClean="0">
                <a:latin typeface="Calibri" pitchFamily="34" charset="0"/>
                <a:cs typeface="Calibri" pitchFamily="34" charset="0"/>
              </a:rPr>
              <a:t>Research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 Instruments)</a:t>
            </a:r>
            <a:endParaRPr lang="fr-FR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1907704" y="0"/>
            <a:ext cx="723629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fr-FR" sz="40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SPIRAL-2 </a:t>
            </a:r>
            <a:r>
              <a:rPr lang="fr-FR" sz="40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(GANIL, CEA, CNRS)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5319</TotalTime>
  <Words>1984</Words>
  <Application>Microsoft Office PowerPoint</Application>
  <PresentationFormat>Affichage à l'écran (4:3)</PresentationFormat>
  <Paragraphs>304</Paragraphs>
  <Slides>30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1" baseType="lpstr">
      <vt:lpstr>Modèle par défaut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bousson</dc:creator>
  <cp:lastModifiedBy>SBousson</cp:lastModifiedBy>
  <cp:revision>206</cp:revision>
  <dcterms:created xsi:type="dcterms:W3CDTF">2010-09-15T22:47:19Z</dcterms:created>
  <dcterms:modified xsi:type="dcterms:W3CDTF">2014-09-23T08:09:41Z</dcterms:modified>
</cp:coreProperties>
</file>