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4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notesSlides/notesSlide9.xml" ContentType="application/vnd.openxmlformats-officedocument.presentationml.notesSlide+xml"/>
  <Override PartName="/ppt/tags/tag1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notesSlides/notesSlide27.xml" ContentType="application/vnd.openxmlformats-officedocument.presentationml.notesSlide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797" r:id="rId2"/>
    <p:sldMasterId id="2147483884" r:id="rId3"/>
    <p:sldMasterId id="2147483922" r:id="rId4"/>
    <p:sldMasterId id="2147483938" r:id="rId5"/>
    <p:sldMasterId id="2147483952" r:id="rId6"/>
    <p:sldMasterId id="2147483967" r:id="rId7"/>
  </p:sldMasterIdLst>
  <p:notesMasterIdLst>
    <p:notesMasterId r:id="rId44"/>
  </p:notesMasterIdLst>
  <p:handoutMasterIdLst>
    <p:handoutMasterId r:id="rId45"/>
  </p:handoutMasterIdLst>
  <p:sldIdLst>
    <p:sldId id="256" r:id="rId8"/>
    <p:sldId id="263" r:id="rId9"/>
    <p:sldId id="258" r:id="rId10"/>
    <p:sldId id="268" r:id="rId11"/>
    <p:sldId id="259" r:id="rId12"/>
    <p:sldId id="264" r:id="rId13"/>
    <p:sldId id="269" r:id="rId14"/>
    <p:sldId id="298" r:id="rId15"/>
    <p:sldId id="300" r:id="rId16"/>
    <p:sldId id="260" r:id="rId17"/>
    <p:sldId id="297" r:id="rId18"/>
    <p:sldId id="279" r:id="rId19"/>
    <p:sldId id="287" r:id="rId20"/>
    <p:sldId id="299" r:id="rId21"/>
    <p:sldId id="307" r:id="rId22"/>
    <p:sldId id="273" r:id="rId23"/>
    <p:sldId id="274" r:id="rId24"/>
    <p:sldId id="275" r:id="rId25"/>
    <p:sldId id="282" r:id="rId26"/>
    <p:sldId id="277" r:id="rId27"/>
    <p:sldId id="310" r:id="rId28"/>
    <p:sldId id="278" r:id="rId29"/>
    <p:sldId id="302" r:id="rId30"/>
    <p:sldId id="303" r:id="rId31"/>
    <p:sldId id="284" r:id="rId32"/>
    <p:sldId id="308" r:id="rId33"/>
    <p:sldId id="286" r:id="rId34"/>
    <p:sldId id="276" r:id="rId35"/>
    <p:sldId id="281" r:id="rId36"/>
    <p:sldId id="301" r:id="rId37"/>
    <p:sldId id="283" r:id="rId38"/>
    <p:sldId id="309" r:id="rId39"/>
    <p:sldId id="304" r:id="rId40"/>
    <p:sldId id="293" r:id="rId41"/>
    <p:sldId id="292" r:id="rId42"/>
    <p:sldId id="306" r:id="rId43"/>
  </p:sldIdLst>
  <p:sldSz cx="9144000" cy="6858000" type="screen4x3"/>
  <p:notesSz cx="9928225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C59C6103-DD61-4764-96FB-11E287355D3C}">
          <p14:sldIdLst>
            <p14:sldId id="256"/>
          </p14:sldIdLst>
        </p14:section>
        <p14:section name="Intro" id="{F00D04A7-3730-4F19-B279-C56228139317}">
          <p14:sldIdLst>
            <p14:sldId id="263"/>
            <p14:sldId id="258"/>
            <p14:sldId id="268"/>
            <p14:sldId id="259"/>
          </p14:sldIdLst>
        </p14:section>
        <p14:section name="Laser  Upgrades" id="{BAE13D1D-1B0F-484A-94FC-F3BE7475D2A9}">
          <p14:sldIdLst>
            <p14:sldId id="264"/>
            <p14:sldId id="269"/>
            <p14:sldId id="298"/>
            <p14:sldId id="300"/>
            <p14:sldId id="260"/>
            <p14:sldId id="297"/>
            <p14:sldId id="279"/>
            <p14:sldId id="287"/>
            <p14:sldId id="299"/>
            <p14:sldId id="307"/>
            <p14:sldId id="273"/>
            <p14:sldId id="274"/>
            <p14:sldId id="275"/>
          </p14:sldIdLst>
        </p14:section>
        <p14:section name="Technical Upgrades" id="{4478BA30-2017-4730-9A01-458172CF0010}">
          <p14:sldIdLst>
            <p14:sldId id="282"/>
            <p14:sldId id="277"/>
            <p14:sldId id="310"/>
            <p14:sldId id="278"/>
            <p14:sldId id="302"/>
            <p14:sldId id="303"/>
            <p14:sldId id="284"/>
            <p14:sldId id="308"/>
            <p14:sldId id="286"/>
          </p14:sldIdLst>
        </p14:section>
        <p14:section name="Ongoing developments" id="{94238D4E-8086-4FC4-88E6-907DAB41AB8C}">
          <p14:sldIdLst>
            <p14:sldId id="276"/>
            <p14:sldId id="281"/>
            <p14:sldId id="301"/>
            <p14:sldId id="283"/>
            <p14:sldId id="309"/>
            <p14:sldId id="304"/>
            <p14:sldId id="293"/>
            <p14:sldId id="292"/>
            <p14:sldId id="3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52" autoAdjust="0"/>
    <p:restoredTop sz="94017" autoAdjust="0"/>
  </p:normalViewPr>
  <p:slideViewPr>
    <p:cSldViewPr>
      <p:cViewPr varScale="1">
        <p:scale>
          <a:sx n="75" d="100"/>
          <a:sy n="75" d="100"/>
        </p:scale>
        <p:origin x="900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34" d="100"/>
          <a:sy n="134" d="100"/>
        </p:scale>
        <p:origin x="684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slide" Target="slides/slide3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slide" Target="slides/slide35.xml"/><Relationship Id="rId47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slide" Target="slides/slide3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theme" Target="theme/theme1.xml"/><Relationship Id="rId8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hPercent val="65"/>
      <c:rotY val="20"/>
      <c:depthPercent val="100"/>
      <c:rAngAx val="1"/>
    </c:view3D>
    <c:floor>
      <c:thickness val="0"/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thickness val="0"/>
      <c:spPr>
        <a:noFill/>
        <a:ln w="12700">
          <a:solidFill>
            <a:schemeClr val="tx1"/>
          </a:solidFill>
          <a:prstDash val="solid"/>
        </a:ln>
      </c:spPr>
    </c:sideWall>
    <c:backWall>
      <c:thickness val="0"/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5079365079365079"/>
          <c:y val="4.3062200956937802E-2"/>
          <c:w val="0.83333333333333337"/>
          <c:h val="0.77511961722488043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14529">
              <a:solidFill>
                <a:schemeClr val="tx1"/>
              </a:solidFill>
              <a:prstDash val="solid"/>
            </a:ln>
          </c:spPr>
          <c:invertIfNegative val="0"/>
          <c:cat>
            <c:numRef>
              <c:f>Sheet1!$B$1:$O$1</c:f>
              <c:numCache>
                <c:formatCode>General</c:formatCode>
                <c:ptCount val="14"/>
                <c:pt idx="0">
                  <c:v>1994</c:v>
                </c:pt>
                <c:pt idx="1">
                  <c:v>1995</c:v>
                </c:pt>
                <c:pt idx="2">
                  <c:v>1996</c:v>
                </c:pt>
                <c:pt idx="3">
                  <c:v>1997</c:v>
                </c:pt>
                <c:pt idx="4">
                  <c:v>1998</c:v>
                </c:pt>
                <c:pt idx="5">
                  <c:v>1999</c:v>
                </c:pt>
                <c:pt idx="6">
                  <c:v>2000</c:v>
                </c:pt>
                <c:pt idx="7">
                  <c:v>2001</c:v>
                </c:pt>
                <c:pt idx="8">
                  <c:v>2002</c:v>
                </c:pt>
                <c:pt idx="9">
                  <c:v>2003</c:v>
                </c:pt>
                <c:pt idx="10">
                  <c:v>2004</c:v>
                </c:pt>
                <c:pt idx="11">
                  <c:v>2005</c:v>
                </c:pt>
                <c:pt idx="12">
                  <c:v>2006</c:v>
                </c:pt>
                <c:pt idx="13">
                  <c:v>2007</c:v>
                </c:pt>
              </c:numCache>
            </c:numRef>
          </c:cat>
          <c:val>
            <c:numRef>
              <c:f>Sheet1!$B$2:$O$2</c:f>
              <c:numCache>
                <c:formatCode>General</c:formatCode>
                <c:ptCount val="14"/>
                <c:pt idx="0">
                  <c:v>490</c:v>
                </c:pt>
                <c:pt idx="1">
                  <c:v>348</c:v>
                </c:pt>
                <c:pt idx="2">
                  <c:v>486</c:v>
                </c:pt>
                <c:pt idx="3">
                  <c:v>1679</c:v>
                </c:pt>
                <c:pt idx="4">
                  <c:v>1267</c:v>
                </c:pt>
                <c:pt idx="5">
                  <c:v>547</c:v>
                </c:pt>
                <c:pt idx="6">
                  <c:v>1203</c:v>
                </c:pt>
                <c:pt idx="7">
                  <c:v>1429</c:v>
                </c:pt>
                <c:pt idx="8">
                  <c:v>1787</c:v>
                </c:pt>
                <c:pt idx="9">
                  <c:v>1820</c:v>
                </c:pt>
                <c:pt idx="10">
                  <c:v>2055</c:v>
                </c:pt>
                <c:pt idx="11">
                  <c:v>2075</c:v>
                </c:pt>
                <c:pt idx="12">
                  <c:v>2253</c:v>
                </c:pt>
                <c:pt idx="13">
                  <c:v>1763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gapDepth val="0"/>
        <c:shape val="box"/>
        <c:axId val="334374752"/>
        <c:axId val="334375144"/>
        <c:axId val="0"/>
      </c:bar3DChart>
      <c:catAx>
        <c:axId val="33437475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2" b="1" i="0" u="none" strike="noStrike" baseline="0">
                    <a:solidFill>
                      <a:schemeClr val="tx1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GB"/>
                  <a:t>Year</a:t>
                </a:r>
              </a:p>
            </c:rich>
          </c:tx>
          <c:layout>
            <c:manualLayout>
              <c:xMode val="edge"/>
              <c:yMode val="edge"/>
              <c:x val="0.51904761904761909"/>
              <c:y val="0.88277511961722488"/>
            </c:manualLayout>
          </c:layout>
          <c:overlay val="0"/>
          <c:spPr>
            <a:noFill/>
            <a:ln w="29058">
              <a:noFill/>
            </a:ln>
          </c:spPr>
        </c:title>
        <c:numFmt formatCode="General" sourceLinked="1"/>
        <c:majorTickMark val="out"/>
        <c:minorTickMark val="none"/>
        <c:tickLblPos val="low"/>
        <c:spPr>
          <a:ln w="36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73" b="0" i="0" u="none" strike="noStrike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334375144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334375144"/>
        <c:scaling>
          <c:orientation val="minMax"/>
        </c:scaling>
        <c:delete val="0"/>
        <c:axPos val="l"/>
        <c:majorGridlines>
          <c:spPr>
            <a:ln w="3632">
              <a:solidFill>
                <a:schemeClr val="tx1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602" b="1" i="0" u="none" strike="noStrike" baseline="0">
                    <a:solidFill>
                      <a:schemeClr val="tx1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GB"/>
                  <a:t>Hours </a:t>
                </a:r>
              </a:p>
            </c:rich>
          </c:tx>
          <c:layout>
            <c:manualLayout>
              <c:xMode val="edge"/>
              <c:yMode val="edge"/>
              <c:x val="3.968253968253968E-2"/>
              <c:y val="0.34928229665071769"/>
            </c:manualLayout>
          </c:layout>
          <c:overlay val="0"/>
          <c:spPr>
            <a:noFill/>
            <a:ln w="29058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63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73" b="0" i="0" u="none" strike="noStrike" baseline="0">
                <a:solidFill>
                  <a:schemeClr val="tx1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334374752"/>
        <c:crosses val="autoZero"/>
        <c:crossBetween val="between"/>
      </c:valAx>
      <c:spPr>
        <a:noFill/>
        <a:ln w="29058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2059" b="1" i="0" u="none" strike="noStrike" baseline="0">
          <a:solidFill>
            <a:schemeClr val="tx1"/>
          </a:solidFill>
          <a:latin typeface="Verdana"/>
          <a:ea typeface="Verdana"/>
          <a:cs typeface="Verdana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037799-24A7-4D6B-BBEB-E25ABFE42A86}" type="datetimeFigureOut">
              <a:rPr lang="en-GB" smtClean="0"/>
              <a:t>24/09/2014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498E1-0208-4383-AFE8-ED7EE452A8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52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9405E2-F08D-48B8-B128-BD1105E6E668}" type="datetimeFigureOut">
              <a:rPr lang="de-DE" smtClean="0"/>
              <a:pPr/>
              <a:t>24.09.2014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9C5AB-E4FB-4310-8BE4-FE2FA257874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9604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09243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9655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0747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79900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48981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66858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02540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9781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6514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1599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3103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13585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3503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753970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934985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4356491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3978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3096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1337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09883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074490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67868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07353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80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smtClean="0"/>
          </a:p>
        </p:txBody>
      </p:sp>
      <p:sp>
        <p:nvSpPr>
          <p:cNvPr id="12800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75C08A39-3A4B-4B60-9DC1-F015AFFC7538}" type="slidenum">
              <a:rPr lang="en-GB" altLang="en-US">
                <a:solidFill>
                  <a:prstClr val="black"/>
                </a:solidFill>
              </a:rPr>
              <a:pPr eaLnBrk="1" hangingPunct="1"/>
              <a:t>30</a:t>
            </a:fld>
            <a:endParaRPr lang="en-GB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05258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31E2A-0A1A-486A-93EA-D3E393E9A7B5}" type="slidenum">
              <a:rPr lang="en-GB" smtClean="0">
                <a:solidFill>
                  <a:prstClr val="black"/>
                </a:solidFill>
              </a:rPr>
              <a:pPr/>
              <a:t>31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24916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31E2A-0A1A-486A-93EA-D3E393E9A7B5}" type="slidenum">
              <a:rPr lang="en-GB" smtClean="0">
                <a:solidFill>
                  <a:prstClr val="black"/>
                </a:solidFill>
              </a:rPr>
              <a:pPr/>
              <a:t>32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68934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6778294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093281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5746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7481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442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5366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59144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3158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77128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E9C5AB-E4FB-4310-8BE4-FE2FA2578740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204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0" y="6592267"/>
            <a:ext cx="35638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/>
              <a:t>CATHI FINAL Review</a:t>
            </a:r>
            <a:r>
              <a:rPr lang="de-DE" baseline="0" dirty="0" smtClean="0"/>
              <a:t> Meeting, 22-26 September 2014</a:t>
            </a:r>
            <a:endParaRPr lang="de-DE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553200" y="6592267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F6ADD2-1DEA-4194-A5A6-2995329FF7C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6592267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smtClean="0"/>
              <a:t>Sebastian Rothe</a:t>
            </a:r>
            <a:endParaRPr lang="de-DE" dirty="0"/>
          </a:p>
        </p:txBody>
      </p:sp>
      <p:cxnSp>
        <p:nvCxnSpPr>
          <p:cNvPr id="3" name="Straight Connector 2"/>
          <p:cNvCxnSpPr/>
          <p:nvPr userDrawn="1"/>
        </p:nvCxnSpPr>
        <p:spPr>
          <a:xfrm>
            <a:off x="0" y="6669360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7108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7812360" cy="727753"/>
          </a:xfrm>
        </p:spPr>
        <p:txBody>
          <a:bodyPr>
            <a:normAutofit/>
          </a:bodyPr>
          <a:lstStyle>
            <a:lvl1pPr algn="r">
              <a:defRPr sz="3600">
                <a:solidFill>
                  <a:srgbClr val="29348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H="1">
            <a:off x="107504" y="6453336"/>
            <a:ext cx="386680" cy="33265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1332144" y="692696"/>
            <a:ext cx="7848368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5576" y="6453336"/>
            <a:ext cx="6120680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16420" y="711940"/>
            <a:ext cx="575899" cy="4298776"/>
          </a:xfrm>
        </p:spPr>
        <p:txBody>
          <a:bodyPr vert="eaVert" anchor="ctr"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52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1113" y="908050"/>
            <a:ext cx="9132887" cy="152400"/>
            <a:chOff x="0" y="720"/>
            <a:chExt cx="5753" cy="1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69850" y="64389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itchFamily="18" charset="0"/>
              <a:buChar char="•"/>
              <a:defRPr/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12" name="Group 2"/>
          <p:cNvGrpSpPr>
            <a:grpSpLocks/>
          </p:cNvGrpSpPr>
          <p:nvPr/>
        </p:nvGrpSpPr>
        <p:grpSpPr bwMode="auto">
          <a:xfrm>
            <a:off x="0" y="908050"/>
            <a:ext cx="9132888" cy="152400"/>
            <a:chOff x="0" y="720"/>
            <a:chExt cx="5753" cy="144"/>
          </a:xfrm>
        </p:grpSpPr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4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15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itchFamily="18" charset="0"/>
              <a:buChar char="•"/>
              <a:defRPr/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3011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20" name="Picture 19" descr="L:\Talks\LOGO collection\STI\image001.gif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2070" y="87765"/>
            <a:ext cx="849854" cy="75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 userDrawn="1"/>
        </p:nvSpPr>
        <p:spPr>
          <a:xfrm>
            <a:off x="2613345" y="6462995"/>
            <a:ext cx="3749553" cy="27699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12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DPG Spring Meeting       Dresden 13-18 March 2011</a:t>
            </a:r>
            <a:endParaRPr lang="en-US" sz="1200" i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7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641" y="97870"/>
            <a:ext cx="743484" cy="71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24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66800"/>
            <a:ext cx="8001000" cy="5257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172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3924300" cy="5257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3924300" cy="52578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67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524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52400"/>
            <a:ext cx="6472238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066800"/>
            <a:ext cx="8001000" cy="52578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495184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52400"/>
            <a:ext cx="6472238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066800"/>
            <a:ext cx="8001000" cy="5257800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27322999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8E522BA-E32A-45AB-871E-61737156AFB9}" type="slidenum">
              <a:rPr lang="en-US" smtClean="0">
                <a:solidFill>
                  <a:srgbClr val="000000"/>
                </a:solidFill>
                <a:latin typeface="Comic Sans MS" pitchFamily="66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0494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404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0" y="6592267"/>
            <a:ext cx="35638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de-DE" dirty="0" smtClean="0"/>
              <a:t>CATHI FINAL Review</a:t>
            </a:r>
            <a:r>
              <a:rPr lang="de-DE" baseline="0" dirty="0" smtClean="0"/>
              <a:t> Meeting, 22-26 September 2014</a:t>
            </a:r>
            <a:endParaRPr lang="de-DE" dirty="0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6553200" y="6592267"/>
            <a:ext cx="259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9F6ADD2-1DEA-4194-A5A6-2995329FF7C7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0" y="6592267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dirty="0" smtClean="0"/>
              <a:t>Sebastian Rothe</a:t>
            </a:r>
            <a:endParaRPr lang="de-DE" dirty="0"/>
          </a:p>
        </p:txBody>
      </p:sp>
      <p:pic>
        <p:nvPicPr>
          <p:cNvPr id="8" name="Picture 2" descr="S:\Vorträge\2011_01_11_EN-STI-Coffee\rilis_logo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31316" y="63946"/>
            <a:ext cx="612684" cy="45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Straight Connector 2"/>
          <p:cNvCxnSpPr/>
          <p:nvPr userDrawn="1"/>
        </p:nvCxnSpPr>
        <p:spPr>
          <a:xfrm>
            <a:off x="0" y="6669360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itle 1"/>
          <p:cNvSpPr txBox="1">
            <a:spLocks/>
          </p:cNvSpPr>
          <p:nvPr userDrawn="1"/>
        </p:nvSpPr>
        <p:spPr bwMode="auto">
          <a:xfrm>
            <a:off x="0" y="-24"/>
            <a:ext cx="9143999" cy="54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algn="l">
              <a:defRPr/>
            </a:pP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410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8438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9094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86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314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5936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94424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9472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50483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6076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08050"/>
            <a:ext cx="9132888" cy="152400"/>
            <a:chOff x="0" y="720"/>
            <a:chExt cx="5753" cy="1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Char char="•"/>
              <a:defRPr/>
            </a:pPr>
            <a:endParaRPr lang="en-US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9" name="Picture 11" descr="A&amp;B_logo_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7388" y="0"/>
            <a:ext cx="836612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 descr="islogo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002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01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011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31958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CATHI Final Review Meeting, 22-26 September 2014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de-DE" dirty="0" smtClean="0"/>
              <a:t>Sebastian Rothe, EN-STI-LP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9F6ADD2-1DEA-4194-A5A6-2995329FF7C7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3" descr="L:\Talks\LOGO collection\RILIS\rilis_logo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0475" y="0"/>
            <a:ext cx="1077145" cy="80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278" y="102550"/>
            <a:ext cx="679788" cy="65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43694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0511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8226257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180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76040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181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7910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624585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55729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2102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002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58483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283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CATHI Final Review Meeting, 22-26 September 2014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Sebastian Rothe, EN-STI-LP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ADD2-1DEA-4194-A5A6-2995329FF7C7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328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52400"/>
            <a:ext cx="6472238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066800"/>
            <a:ext cx="8001000" cy="5257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70437780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52400"/>
            <a:ext cx="6472238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066800"/>
            <a:ext cx="8001000" cy="5257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46910043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08050"/>
            <a:ext cx="9132888" cy="152400"/>
            <a:chOff x="0" y="720"/>
            <a:chExt cx="5753" cy="1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Char char="•"/>
              <a:defRPr/>
            </a:pPr>
            <a:endParaRPr lang="en-US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9" name="Picture 11" descr="A&amp;B_logo_small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7388" y="0"/>
            <a:ext cx="836612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5" descr="islogo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002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01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011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64881915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17899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308483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39243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93918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539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3422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30613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3469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04AD-63AE-4127-A88B-E75810EF338B}" type="datetimeFigureOut">
              <a:rPr lang="de-DE" smtClean="0"/>
              <a:pPr/>
              <a:t>24.09.2014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ADD2-1DEA-4194-A5A6-2995329FF7C7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5886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1967545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04199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52400"/>
            <a:ext cx="20002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52400"/>
            <a:ext cx="58483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2620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52400"/>
            <a:ext cx="6472238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09600" y="1066800"/>
            <a:ext cx="8001000" cy="5257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633526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250" y="152400"/>
            <a:ext cx="6472238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066800"/>
            <a:ext cx="8001000" cy="5257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24482993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-1" y="476672"/>
            <a:ext cx="7543801" cy="5688632"/>
            <a:chOff x="-1" y="3379694"/>
            <a:chExt cx="7543801" cy="2604247"/>
          </a:xfrm>
        </p:grpSpPr>
        <p:sp>
          <p:nvSpPr>
            <p:cNvPr id="15" name="Snip Single Corner Rectangle 14"/>
            <p:cNvSpPr/>
            <p:nvPr/>
          </p:nvSpPr>
          <p:spPr>
            <a:xfrm flipV="1">
              <a:off x="-1" y="3393141"/>
              <a:ext cx="7543800" cy="2590800"/>
            </a:xfrm>
            <a:prstGeom prst="snip1Rect">
              <a:avLst>
                <a:gd name="adj" fmla="val 7379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103154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0" y="3379694"/>
              <a:ext cx="7543800" cy="237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ardrop 12"/>
          <p:cNvSpPr/>
          <p:nvPr/>
        </p:nvSpPr>
        <p:spPr>
          <a:xfrm>
            <a:off x="6844553" y="1086272"/>
            <a:ext cx="394447" cy="394447"/>
          </a:xfrm>
          <a:prstGeom prst="teardrop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804362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87834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1394818"/>
            <a:ext cx="2057400" cy="365125"/>
          </a:xfrm>
          <a:prstGeom prst="rect">
            <a:avLst/>
          </a:prstGeo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457200"/>
            <a:fld id="{74A11387-841E-274A-B892-F5D9F46B59A1}" type="datetimeFigureOut">
              <a:rPr lang="en-US" smtClean="0">
                <a:solidFill>
                  <a:srgbClr val="FFFFFF">
                    <a:lumMod val="50000"/>
                  </a:srgbClr>
                </a:solidFill>
              </a:rPr>
              <a:pPr defTabSz="457200"/>
              <a:t>9/24/2014</a:t>
            </a:fld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1394818"/>
            <a:ext cx="2057397" cy="365125"/>
          </a:xfrm>
          <a:prstGeom prst="rect">
            <a:avLst/>
          </a:prstGeo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srgbClr val="FFFFFF">
                  <a:lumMod val="75000"/>
                </a:srgbClr>
              </a:solidFill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3332" y="4891053"/>
            <a:ext cx="4550032" cy="1058227"/>
            <a:chOff x="73331" y="5445224"/>
            <a:chExt cx="6226861" cy="1058227"/>
          </a:xfrm>
        </p:grpSpPr>
        <p:sp>
          <p:nvSpPr>
            <p:cNvPr id="11" name="Rectangle 10"/>
            <p:cNvSpPr/>
            <p:nvPr/>
          </p:nvSpPr>
          <p:spPr>
            <a:xfrm>
              <a:off x="161408" y="5477162"/>
              <a:ext cx="226640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fr-FR" sz="2000" dirty="0" smtClean="0">
                  <a:solidFill>
                    <a:srgbClr val="103154"/>
                  </a:solidFill>
                </a:rPr>
                <a:t>*</a:t>
              </a:r>
              <a:endParaRPr lang="en-US" sz="2000" i="1" dirty="0">
                <a:solidFill>
                  <a:srgbClr val="103154"/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3331" y="5445224"/>
              <a:ext cx="6226861" cy="105822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dirty="0">
                <a:solidFill>
                  <a:srgbClr val="103154"/>
                </a:solidFill>
              </a:endParaRPr>
            </a:p>
          </p:txBody>
        </p:sp>
      </p:grpSp>
      <p:sp>
        <p:nvSpPr>
          <p:cNvPr id="21" name="Rectangle 20"/>
          <p:cNvSpPr/>
          <p:nvPr userDrawn="1"/>
        </p:nvSpPr>
        <p:spPr>
          <a:xfrm>
            <a:off x="356163" y="4963061"/>
            <a:ext cx="4267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1200" dirty="0" smtClean="0">
                <a:solidFill>
                  <a:srgbClr val="103154"/>
                </a:solidFill>
              </a:rPr>
              <a:t>Research project supported by a Marie Curie Early Initial Training Network of the European Community’s Seventh </a:t>
            </a:r>
            <a:r>
              <a:rPr lang="en-US" sz="1200" dirty="0" err="1" smtClean="0">
                <a:solidFill>
                  <a:srgbClr val="103154"/>
                </a:solidFill>
              </a:rPr>
              <a:t>Programme</a:t>
            </a:r>
            <a:r>
              <a:rPr lang="en-US" sz="1200" dirty="0" smtClean="0">
                <a:solidFill>
                  <a:srgbClr val="103154"/>
                </a:solidFill>
              </a:rPr>
              <a:t> under contract number (PITN-GA-2010-264330-CATHI)</a:t>
            </a:r>
            <a:endParaRPr lang="en-GB" sz="1200" dirty="0">
              <a:solidFill>
                <a:srgbClr val="103154"/>
              </a:solidFill>
            </a:endParaRPr>
          </a:p>
        </p:txBody>
      </p:sp>
      <p:sp>
        <p:nvSpPr>
          <p:cNvPr id="17" name="Rectangle 16"/>
          <p:cNvSpPr/>
          <p:nvPr userDrawn="1"/>
        </p:nvSpPr>
        <p:spPr>
          <a:xfrm>
            <a:off x="3984476" y="6602879"/>
            <a:ext cx="1152128" cy="216024"/>
          </a:xfrm>
          <a:prstGeom prst="rect">
            <a:avLst/>
          </a:prstGeom>
          <a:solidFill>
            <a:srgbClr val="0019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18" name="ZoneTexte 17"/>
          <p:cNvSpPr txBox="1"/>
          <p:nvPr userDrawn="1"/>
        </p:nvSpPr>
        <p:spPr>
          <a:xfrm>
            <a:off x="4211960" y="6548378"/>
            <a:ext cx="17281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300" dirty="0" smtClean="0">
                <a:solidFill>
                  <a:srgbClr val="103154">
                    <a:lumMod val="25000"/>
                    <a:lumOff val="75000"/>
                  </a:srgbClr>
                </a:solidFill>
              </a:rPr>
              <a:t>Co-ordinator’s Report</a:t>
            </a:r>
            <a:endParaRPr lang="en-US" sz="1300" dirty="0">
              <a:solidFill>
                <a:srgbClr val="103154">
                  <a:lumMod val="25000"/>
                  <a:lumOff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1331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72814"/>
            <a:ext cx="8663880" cy="4821771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116632"/>
            <a:ext cx="8663880" cy="1389438"/>
          </a:xfrm>
          <a:prstGeom prst="snip2DiagRect">
            <a:avLst>
              <a:gd name="adj1" fmla="val 10237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1pPr>
            <a:lvl2pPr marL="685800" indent="-33655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2pPr>
            <a:lvl3pPr marL="1035050" indent="-34925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3pPr>
            <a:lvl4pPr marL="1371600" indent="-33655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4pPr>
            <a:lvl5pPr marL="1720850" indent="-349250">
              <a:buFont typeface="Arial" pitchFamily="34" charset="0"/>
              <a:buChar char="•"/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</a:lstStyle>
          <a:p>
            <a:pPr defTabSz="457200"/>
            <a:endParaRPr lang="en-US" dirty="0">
              <a:solidFill>
                <a:srgbClr val="10315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30060" y="6229460"/>
            <a:ext cx="673988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 dirty="0">
              <a:solidFill>
                <a:srgbClr val="103154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984476" y="6602879"/>
            <a:ext cx="1152128" cy="216024"/>
          </a:xfrm>
          <a:prstGeom prst="rect">
            <a:avLst/>
          </a:prstGeom>
          <a:solidFill>
            <a:srgbClr val="0019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11" name="ZoneTexte 17"/>
          <p:cNvSpPr txBox="1"/>
          <p:nvPr userDrawn="1"/>
        </p:nvSpPr>
        <p:spPr>
          <a:xfrm>
            <a:off x="4211960" y="6548378"/>
            <a:ext cx="17281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fr-CH" sz="1300" dirty="0" smtClean="0">
                <a:solidFill>
                  <a:srgbClr val="103154">
                    <a:lumMod val="25000"/>
                    <a:lumOff val="75000"/>
                  </a:srgbClr>
                </a:solidFill>
              </a:rPr>
              <a:t>Co-ordinator’s Report</a:t>
            </a:r>
            <a:endParaRPr lang="en-US" sz="1300" dirty="0">
              <a:solidFill>
                <a:srgbClr val="103154">
                  <a:lumMod val="25000"/>
                  <a:lumOff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616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4"/>
          <p:cNvGrpSpPr/>
          <p:nvPr/>
        </p:nvGrpSpPr>
        <p:grpSpPr>
          <a:xfrm>
            <a:off x="-1" y="3379694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7" name="Snip Single Corner Rectangle 16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103154"/>
                  </a:solidFill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ardrop 15"/>
            <p:cNvSpPr/>
            <p:nvPr/>
          </p:nvSpPr>
          <p:spPr>
            <a:xfrm>
              <a:off x="681765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10315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13281"/>
            <a:ext cx="5867400" cy="1470025"/>
          </a:xfrm>
        </p:spPr>
        <p:txBody>
          <a:bodyPr>
            <a:normAutofit/>
          </a:bodyPr>
          <a:lstStyle>
            <a:lvl1pPr algn="r"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396753"/>
            <a:ext cx="5867400" cy="573741"/>
          </a:xfrm>
        </p:spPr>
        <p:txBody>
          <a:bodyPr>
            <a:normAutofit/>
          </a:bodyPr>
          <a:lstStyle>
            <a:lvl1pPr marL="0" indent="0" algn="r">
              <a:spcBef>
                <a:spcPct val="0"/>
              </a:spcBef>
              <a:buNone/>
              <a:defRPr sz="14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-734076" y="4503737"/>
            <a:ext cx="2057400" cy="365125"/>
          </a:xfrm>
          <a:prstGeom prst="rect">
            <a:avLst/>
          </a:prstGeom>
        </p:spPr>
        <p:txBody>
          <a:bodyPr lIns="91440" tIns="0" bIns="0" anchor="b" anchorCtr="0"/>
          <a:lstStyle>
            <a:lvl1pPr>
              <a:defRPr sz="14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defTabSz="457200"/>
            <a:fld id="{74A11387-841E-274A-B892-F5D9F46B59A1}" type="datetimeFigureOut">
              <a:rPr lang="en-US" smtClean="0">
                <a:solidFill>
                  <a:srgbClr val="FFFFFF">
                    <a:lumMod val="50000"/>
                  </a:srgbClr>
                </a:solidFill>
              </a:rPr>
              <a:pPr defTabSz="457200"/>
              <a:t>9/24/2014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356811" y="4503737"/>
            <a:ext cx="2057397" cy="365125"/>
          </a:xfrm>
          <a:prstGeom prst="rect">
            <a:avLst/>
          </a:prstGeom>
        </p:spPr>
        <p:txBody>
          <a:bodyPr lIns="91440" tIns="0" bIns="0" anchor="t" anchorCtr="0"/>
          <a:lstStyle>
            <a:lvl1pPr algn="l">
              <a:defRPr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srgbClr val="FFFFFF">
                  <a:lumMod val="75000"/>
                </a:srgbClr>
              </a:solidFill>
            </a:endParaRP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2"/>
          </p:nvPr>
        </p:nvSpPr>
        <p:spPr>
          <a:xfrm>
            <a:off x="0" y="676835"/>
            <a:ext cx="7543800" cy="2587752"/>
          </a:xfr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93502310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 flipH="1">
            <a:off x="1600199" y="2126877"/>
            <a:ext cx="7543801" cy="2604247"/>
            <a:chOff x="-1" y="3379694"/>
            <a:chExt cx="7543801" cy="2604247"/>
          </a:xfrm>
        </p:grpSpPr>
        <p:grpSp>
          <p:nvGrpSpPr>
            <p:cNvPr id="7" name="Group 11"/>
            <p:cNvGrpSpPr/>
            <p:nvPr/>
          </p:nvGrpSpPr>
          <p:grpSpPr>
            <a:xfrm>
              <a:off x="-1" y="3379694"/>
              <a:ext cx="7543801" cy="2604247"/>
              <a:chOff x="-1" y="3379694"/>
              <a:chExt cx="7543801" cy="2604247"/>
            </a:xfrm>
          </p:grpSpPr>
          <p:sp>
            <p:nvSpPr>
              <p:cNvPr id="10" name="Snip Single Corner Rectangle 9"/>
              <p:cNvSpPr/>
              <p:nvPr/>
            </p:nvSpPr>
            <p:spPr>
              <a:xfrm flipV="1">
                <a:off x="-1" y="3393141"/>
                <a:ext cx="7543800" cy="2590800"/>
              </a:xfrm>
              <a:prstGeom prst="snip1Rect">
                <a:avLst>
                  <a:gd name="adj" fmla="val 7379"/>
                </a:avLst>
              </a:prstGeom>
              <a:solidFill>
                <a:schemeClr val="bg1"/>
              </a:solidFill>
              <a:ln>
                <a:noFill/>
              </a:ln>
              <a:effectLst>
                <a:outerShdw blurRad="50800" dist="63500" dir="2700000" algn="tl" rotWithShape="0">
                  <a:prstClr val="black">
                    <a:alpha val="5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103154"/>
                  </a:solidFill>
                </a:endParaRPr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0" y="3379694"/>
                <a:ext cx="7543800" cy="2377"/>
              </a:xfrm>
              <a:prstGeom prst="line">
                <a:avLst/>
              </a:prstGeom>
              <a:ln w="28575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ardrop 8"/>
            <p:cNvSpPr/>
            <p:nvPr/>
          </p:nvSpPr>
          <p:spPr>
            <a:xfrm flipH="1">
              <a:off x="228599" y="3621741"/>
              <a:ext cx="394447" cy="394447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10315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6105" y="2653553"/>
            <a:ext cx="5870448" cy="14721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6105" y="4134881"/>
            <a:ext cx="5870448" cy="57607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4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8033590" y="3475037"/>
            <a:ext cx="1828801" cy="365125"/>
          </a:xfrm>
          <a:prstGeom prst="rect">
            <a:avLst/>
          </a:prstGeom>
        </p:spPr>
        <p:txBody>
          <a:bodyPr vert="horz" lIns="91440" tIns="0" rIns="91440" bIns="0" rtlCol="0" anchor="t" anchorCtr="0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>
              <a:solidFill>
                <a:srgbClr val="FFFFFF">
                  <a:lumMod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7658009" y="3475037"/>
            <a:ext cx="1828800" cy="365125"/>
          </a:xfrm>
          <a:prstGeom prst="rect">
            <a:avLst/>
          </a:prstGeom>
        </p:spPr>
        <p:txBody>
          <a:bodyPr vert="horz" lIns="91440" tIns="0" rIns="91440" bIns="0" rtlCol="0" anchor="b" anchorCtr="0"/>
          <a:lstStyle>
            <a:lvl1pPr marL="0" algn="l" defTabSz="914400" rtl="0" eaLnBrk="1" latinLnBrk="0" hangingPunct="1">
              <a:defRPr sz="1400" b="1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74CBEAF9-9E58-4CC8-A6FF-6DD8A58DEEA4}" type="datetimeFigureOut">
              <a:rPr lang="en-US" smtClean="0">
                <a:solidFill>
                  <a:srgbClr val="FFFFFF">
                    <a:lumMod val="50000"/>
                  </a:srgbClr>
                </a:solidFill>
              </a:rPr>
              <a:pPr/>
              <a:t>9/24/2014</a:t>
            </a:fld>
            <a:endParaRPr lang="en-US">
              <a:solidFill>
                <a:srgbClr val="FFFFFF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5023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nip Diagonal Corner Rectangle 10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12" name="Snip Diagonal Corner Rectangle 11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1" y="1981201"/>
            <a:ext cx="365760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83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04AD-63AE-4127-A88B-E75810EF338B}" type="datetimeFigureOut">
              <a:rPr lang="de-DE" smtClean="0"/>
              <a:pPr/>
              <a:t>24.09.2014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ADD2-1DEA-4194-A5A6-2995329FF7C7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857624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nip Diagonal Corner Rectangle 11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13" name="Snip Diagonal Corner Rectangle 12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1" y="1852426"/>
            <a:ext cx="3657600" cy="868362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ct val="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1" y="2743200"/>
            <a:ext cx="3657600" cy="3213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9918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8015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nip Diagonal Corner Rectangle 5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11982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3" name="Snip Diagonal Corner Rectangle 12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103154"/>
                </a:solidFill>
              </a:endParaRPr>
            </a:p>
          </p:txBody>
        </p:sp>
        <p:sp>
          <p:nvSpPr>
            <p:cNvPr id="14" name="Teardrop 13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103154"/>
                </a:solidFill>
              </a:endParaRPr>
            </a:p>
          </p:txBody>
        </p:sp>
      </p:grpSp>
      <p:sp>
        <p:nvSpPr>
          <p:cNvPr id="15" name="Snip Diagonal Corner Rectangle 14"/>
          <p:cNvSpPr/>
          <p:nvPr/>
        </p:nvSpPr>
        <p:spPr>
          <a:xfrm flipV="1">
            <a:off x="4648200" y="228600"/>
            <a:ext cx="4251960" cy="6387352"/>
          </a:xfrm>
          <a:prstGeom prst="snip2DiagRect">
            <a:avLst>
              <a:gd name="adj1" fmla="val 0"/>
              <a:gd name="adj2" fmla="val 379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780" y="2177303"/>
            <a:ext cx="3657600" cy="1162050"/>
          </a:xfrm>
        </p:spPr>
        <p:txBody>
          <a:bodyPr anchor="b">
            <a:normAutofit/>
          </a:bodyPr>
          <a:lstStyle>
            <a:lvl1pPr algn="l">
              <a:defRPr sz="30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5380" y="609600"/>
            <a:ext cx="3657600" cy="53340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5780" y="3352799"/>
            <a:ext cx="3657600" cy="2590801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297706"/>
            <a:ext cx="12954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297706"/>
            <a:ext cx="2339788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4800" y="6297706"/>
            <a:ext cx="443753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84808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/>
          <p:nvPr/>
        </p:nvGrpSpPr>
        <p:grpSpPr>
          <a:xfrm>
            <a:off x="228600" y="228600"/>
            <a:ext cx="4251960" cy="6387352"/>
            <a:chOff x="228600" y="228600"/>
            <a:chExt cx="4251960" cy="6387352"/>
          </a:xfrm>
        </p:grpSpPr>
        <p:sp>
          <p:nvSpPr>
            <p:cNvPr id="12" name="Snip Diagonal Corner Rectangle 11"/>
            <p:cNvSpPr/>
            <p:nvPr/>
          </p:nvSpPr>
          <p:spPr>
            <a:xfrm flipV="1">
              <a:off x="228600" y="228600"/>
              <a:ext cx="4251960" cy="6387352"/>
            </a:xfrm>
            <a:prstGeom prst="snip2DiagRect">
              <a:avLst>
                <a:gd name="adj1" fmla="val 0"/>
                <a:gd name="adj2" fmla="val 3794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63500" dir="2700000" algn="tl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103154"/>
                </a:solidFill>
              </a:endParaRPr>
            </a:p>
          </p:txBody>
        </p:sp>
        <p:sp>
          <p:nvSpPr>
            <p:cNvPr id="13" name="Teardrop 12"/>
            <p:cNvSpPr>
              <a:spLocks noChangeAspect="1"/>
            </p:cNvSpPr>
            <p:nvPr/>
          </p:nvSpPr>
          <p:spPr>
            <a:xfrm>
              <a:off x="3886200" y="432548"/>
              <a:ext cx="355002" cy="355002"/>
            </a:xfrm>
            <a:prstGeom prst="teardrop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103154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2176272"/>
            <a:ext cx="3657600" cy="1161288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4654475" y="228600"/>
            <a:ext cx="4251960" cy="6391656"/>
          </a:xfrm>
          <a:prstGeom prst="snip2DiagRect">
            <a:avLst>
              <a:gd name="adj1" fmla="val 0"/>
              <a:gd name="adj2" fmla="val 4017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3342401"/>
            <a:ext cx="3657600" cy="25952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58952" y="6300216"/>
            <a:ext cx="1298448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057400" y="6300216"/>
            <a:ext cx="2340864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01752" y="6300216"/>
            <a:ext cx="448056" cy="3651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47608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4648200"/>
            <a:ext cx="8686800" cy="1963271"/>
          </a:xfrm>
          <a:prstGeom prst="snip2DiagRect">
            <a:avLst>
              <a:gd name="adj1" fmla="val 0"/>
              <a:gd name="adj2" fmla="val 937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48200"/>
            <a:ext cx="8153400" cy="609600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7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257799"/>
            <a:ext cx="8156448" cy="82027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ct val="0"/>
              </a:spcBef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 flipH="1">
            <a:off x="228600" y="228600"/>
            <a:ext cx="8677835" cy="4267200"/>
          </a:xfrm>
          <a:prstGeom prst="snip2DiagRect">
            <a:avLst>
              <a:gd name="adj1" fmla="val 0"/>
              <a:gd name="adj2" fmla="val 4332"/>
            </a:avLst>
          </a:prstGeom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SzPct val="90000"/>
              <a:buFont typeface="Wingdings 2" pitchFamily="18" charset="2"/>
              <a:buNone/>
              <a:defRPr sz="1800" kern="1200">
                <a:solidFill>
                  <a:schemeClr val="tx1">
                    <a:lumMod val="90000"/>
                    <a:lumOff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0638300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3793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Diagonal Corner Rectangle 8"/>
          <p:cNvSpPr/>
          <p:nvPr/>
        </p:nvSpPr>
        <p:spPr>
          <a:xfrm flipV="1">
            <a:off x="228600" y="1707776"/>
            <a:ext cx="8686800" cy="4908176"/>
          </a:xfrm>
          <a:prstGeom prst="snip2DiagRect">
            <a:avLst>
              <a:gd name="adj1" fmla="val 0"/>
              <a:gd name="adj2" fmla="val 4003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10" name="Snip Diagonal Corner Rectangle 9"/>
          <p:cNvSpPr/>
          <p:nvPr/>
        </p:nvSpPr>
        <p:spPr>
          <a:xfrm flipV="1">
            <a:off x="228600" y="228597"/>
            <a:ext cx="8686800" cy="1277473"/>
          </a:xfrm>
          <a:prstGeom prst="snip2DiagRect">
            <a:avLst>
              <a:gd name="adj1" fmla="val 0"/>
              <a:gd name="adj2" fmla="val 11674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01068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nip Diagonal Corner Rectangle 7"/>
          <p:cNvSpPr/>
          <p:nvPr/>
        </p:nvSpPr>
        <p:spPr>
          <a:xfrm flipV="1">
            <a:off x="228600" y="228600"/>
            <a:ext cx="8686800" cy="6387352"/>
          </a:xfrm>
          <a:prstGeom prst="snip2DiagRect">
            <a:avLst>
              <a:gd name="adj1" fmla="val 0"/>
              <a:gd name="adj2" fmla="val 2529"/>
            </a:avLst>
          </a:prstGeom>
          <a:solidFill>
            <a:schemeClr val="bg1"/>
          </a:solidFill>
          <a:ln>
            <a:noFill/>
          </a:ln>
          <a:effectLst>
            <a:outerShdw blurRad="50800" dist="63500" dir="2700000" algn="tl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>
              <a:solidFill>
                <a:srgbClr val="103154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838201"/>
            <a:ext cx="12192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1"/>
            <a:ext cx="6307138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243918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74A11387-841E-274A-B892-F5D9F46B59A1}" type="datetimeFigureOut">
              <a:rPr lang="en-US" smtClean="0">
                <a:solidFill>
                  <a:srgbClr val="103154"/>
                </a:solidFill>
              </a:rPr>
              <a:pPr defTabSz="457200"/>
              <a:t>9/24/2014</a:t>
            </a:fld>
            <a:endParaRPr lang="en-US">
              <a:solidFill>
                <a:srgbClr val="10315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67400" y="6248400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457200"/>
            <a:endParaRPr lang="en-US">
              <a:solidFill>
                <a:srgbClr val="10315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248400"/>
            <a:ext cx="533400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E2D38DDF-6765-4540-B63D-425F3C6FA71E}" type="slidenum">
              <a:rPr lang="en-US" smtClean="0">
                <a:solidFill>
                  <a:srgbClr val="103154"/>
                </a:solidFill>
              </a:rPr>
              <a:pPr defTabSz="457200"/>
              <a:t>‹#›</a:t>
            </a:fld>
            <a:endParaRPr lang="en-US">
              <a:solidFill>
                <a:srgbClr val="10315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10354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36129-1510-46EA-AE14-A9E019BF31C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CC7640-80D5-4AC0-9C4D-29A51DCCAA6B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3491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04AD-63AE-4127-A88B-E75810EF338B}" type="datetimeFigureOut">
              <a:rPr lang="de-DE" smtClean="0"/>
              <a:pPr/>
              <a:t>24.09.2014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ADD2-1DEA-4194-A5A6-2995329FF7C7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716701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C332-36B2-4475-9AD7-D6FE058B7968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10D8E-423C-4042-8919-AFFCFEA1790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9183619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C6D44-6677-48B4-BA1E-DA4021E0F0E2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23802-1948-4779-A474-7571DEAC232A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890100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AF077-C038-4A5A-8423-D208B5BEFEFD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728EEF-AB5D-452C-BC6B-15BC21E2D5B2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04212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D1AA5-9CCB-40FE-9CAC-5584F860B430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CDE2A-8B39-48A8-8A58-0D171462B1E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9375153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7E535-A2C7-4463-B765-C9BCCD7D8346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6BFCF-EF1F-4398-9915-BB19A9A4F09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6757723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711C5-9B8A-4C4C-B6D4-3624F31DB514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3F94FD-4456-4530-B805-F61BB19DDA31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5141711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D5EB8-6CDD-41BC-B785-D27C6B9C5D36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162824-CFDC-4984-8311-F609AC0DF71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9723323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929DA-E863-41AF-9DC0-B4F76BE0C083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C86F4-46E3-4D71-AF9C-C793CE081E9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5815359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40915-0B9C-466B-BCE0-E9716151499F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2503C-A37B-4CF8-958F-BDD1A230C1E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7809239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AD321-EFB8-4AA4-802C-DBA6F5364544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DBE5A-17FC-43A8-98D1-F2596214F64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52535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04AD-63AE-4127-A88B-E75810EF338B}" type="datetimeFigureOut">
              <a:rPr lang="de-DE" smtClean="0"/>
              <a:pPr/>
              <a:t>24.09.2014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ADD2-1DEA-4194-A5A6-2995329FF7C7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0987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804AD-63AE-4127-A88B-E75810EF338B}" type="datetimeFigureOut">
              <a:rPr lang="de-DE" smtClean="0"/>
              <a:pPr/>
              <a:t>24.09.2014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6ADD2-1DEA-4194-A5A6-2995329FF7C7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78207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1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14.xml"/><Relationship Id="rId9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0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alphaModFix amt="2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4F7804AD-63AE-4127-A88B-E75810EF338B}" type="datetimeFigureOut">
              <a:rPr lang="de-DE" smtClean="0"/>
              <a:pPr/>
              <a:t>24.09.2014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9F6ADD2-1DEA-4194-A5A6-2995329FF7C7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771834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679" r:id="rId2"/>
    <p:sldLayoutId id="2147483673" r:id="rId3"/>
    <p:sldLayoutId id="2147483674" r:id="rId4"/>
    <p:sldLayoutId id="2147483675" r:id="rId5"/>
    <p:sldLayoutId id="2147483680" r:id="rId6"/>
    <p:sldLayoutId id="2147483681" r:id="rId7"/>
    <p:sldLayoutId id="2147483682" r:id="rId8"/>
    <p:sldLayoutId id="2147483683" r:id="rId9"/>
    <p:sldLayoutId id="2147483937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alphaModFix amt="2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0" y="817563"/>
            <a:ext cx="9132888" cy="152400"/>
            <a:chOff x="0" y="720"/>
            <a:chExt cx="5753" cy="144"/>
          </a:xfrm>
        </p:grpSpPr>
        <p:sp>
          <p:nvSpPr>
            <p:cNvPr id="726019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726020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1536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52400"/>
            <a:ext cx="647223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26023" name="Line 7"/>
          <p:cNvSpPr>
            <a:spLocks noChangeShapeType="1"/>
          </p:cNvSpPr>
          <p:nvPr/>
        </p:nvSpPr>
        <p:spPr bwMode="auto">
          <a:xfrm>
            <a:off x="69850" y="6616615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itchFamily="18" charset="0"/>
              <a:buChar char="•"/>
              <a:defRPr/>
            </a:pPr>
            <a:endParaRPr lang="en-US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726024" name="Text Box 8"/>
          <p:cNvSpPr txBox="1">
            <a:spLocks noChangeArrowheads="1"/>
          </p:cNvSpPr>
          <p:nvPr/>
        </p:nvSpPr>
        <p:spPr bwMode="auto">
          <a:xfrm>
            <a:off x="8028450" y="6491287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1" name="Picture 3" descr="L:\Talks\LOGO collection\RILIS\rilis_logo.emf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0475" y="0"/>
            <a:ext cx="1077145" cy="80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 userDrawn="1"/>
        </p:nvSpPr>
        <p:spPr>
          <a:xfrm>
            <a:off x="2805370" y="6611779"/>
            <a:ext cx="3153427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itchFamily="18" charset="0"/>
              <a:buNone/>
              <a:defRPr/>
            </a:pPr>
            <a:r>
              <a:rPr lang="de-DE" sz="1000" i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DPG Spring Meeting       Dresden 13-18 March 2011</a:t>
            </a:r>
            <a:endParaRPr lang="en-US" sz="1000" i="1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2" name="Picture 2" descr="\\cern.ch\dfs\Workspaces\l\LARIS\Daniel\Presentations\DPG Dresden 2011\cern_logo_white.gif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5278" y="102550"/>
            <a:ext cx="679788" cy="658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9357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Symbol" pitchFamily="18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0F171-5A91-4538-87BE-A1F43B69D5BA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EDAFB9-7D77-4108-8B7A-F39E70C800D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611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66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1113" y="908050"/>
            <a:ext cx="9132887" cy="152400"/>
            <a:chOff x="0" y="720"/>
            <a:chExt cx="5753" cy="144"/>
          </a:xfrm>
        </p:grpSpPr>
        <p:sp>
          <p:nvSpPr>
            <p:cNvPr id="726019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726020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52400"/>
            <a:ext cx="64722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66800"/>
            <a:ext cx="8001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26023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Char char="•"/>
              <a:defRPr/>
            </a:pPr>
            <a:endParaRPr lang="en-US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26024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025" name="Text Box 9"/>
          <p:cNvSpPr txBox="1">
            <a:spLocks noChangeArrowheads="1"/>
          </p:cNvSpPr>
          <p:nvPr/>
        </p:nvSpPr>
        <p:spPr bwMode="auto">
          <a:xfrm>
            <a:off x="4787900" y="6453188"/>
            <a:ext cx="4265613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GUI, 13/11/2007</a:t>
            </a:r>
          </a:p>
        </p:txBody>
      </p:sp>
      <p:sp>
        <p:nvSpPr>
          <p:cNvPr id="726026" name="Text Box 10"/>
          <p:cNvSpPr txBox="1">
            <a:spLocks noChangeArrowheads="1"/>
          </p:cNvSpPr>
          <p:nvPr/>
        </p:nvSpPr>
        <p:spPr bwMode="auto">
          <a:xfrm>
            <a:off x="107950" y="6453188"/>
            <a:ext cx="40322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V. Fedosseev </a:t>
            </a:r>
            <a:endParaRPr lang="en-US" sz="1400" i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105" name="Picture 11" descr="A&amp;B_logo_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7388" y="0"/>
            <a:ext cx="836612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5" descr="islogo1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002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876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  <p:sldLayoutId id="2147483934" r:id="rId12"/>
    <p:sldLayoutId id="2147483935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Symbol" panose="05050102010706020507" pitchFamily="18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SzPct val="75000"/>
        <a:buFont typeface="Wingdings" panose="05000000000000000000" pitchFamily="2" charset="2"/>
        <a:buChar char="ð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ð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66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1113" y="908050"/>
            <a:ext cx="9132887" cy="152400"/>
            <a:chOff x="0" y="720"/>
            <a:chExt cx="5753" cy="144"/>
          </a:xfrm>
        </p:grpSpPr>
        <p:sp>
          <p:nvSpPr>
            <p:cNvPr id="726019" name="Rectangle 3"/>
            <p:cNvSpPr>
              <a:spLocks noChangeArrowheads="1"/>
            </p:cNvSpPr>
            <p:nvPr/>
          </p:nvSpPr>
          <p:spPr bwMode="auto">
            <a:xfrm>
              <a:off x="0" y="720"/>
              <a:ext cx="5753" cy="69"/>
            </a:xfrm>
            <a:prstGeom prst="rect">
              <a:avLst/>
            </a:prstGeom>
            <a:gradFill rotWithShape="0">
              <a:gsLst>
                <a:gs pos="0">
                  <a:srgbClr val="00C0C0">
                    <a:gamma/>
                    <a:shade val="49804"/>
                    <a:invGamma/>
                  </a:srgbClr>
                </a:gs>
                <a:gs pos="50000">
                  <a:srgbClr val="00C0C0"/>
                </a:gs>
                <a:gs pos="100000">
                  <a:srgbClr val="00C0C0">
                    <a:gamma/>
                    <a:shade val="4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726020" name="Rectangle 4"/>
            <p:cNvSpPr>
              <a:spLocks noChangeArrowheads="1"/>
            </p:cNvSpPr>
            <p:nvPr/>
          </p:nvSpPr>
          <p:spPr bwMode="auto">
            <a:xfrm>
              <a:off x="0" y="828"/>
              <a:ext cx="5753" cy="36"/>
            </a:xfrm>
            <a:prstGeom prst="rect">
              <a:avLst/>
            </a:prstGeom>
            <a:gradFill rotWithShape="0">
              <a:gsLst>
                <a:gs pos="0">
                  <a:srgbClr val="FF00FF">
                    <a:gamma/>
                    <a:shade val="69804"/>
                    <a:invGamma/>
                  </a:srgbClr>
                </a:gs>
                <a:gs pos="50000">
                  <a:srgbClr val="FF00FF"/>
                </a:gs>
                <a:gs pos="100000">
                  <a:srgbClr val="FF00FF">
                    <a:gamma/>
                    <a:shade val="69804"/>
                    <a:invGamma/>
                  </a:srgb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  <a:defRPr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</p:grpSp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52400"/>
            <a:ext cx="64722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66800"/>
            <a:ext cx="8001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726023" name="Line 7"/>
          <p:cNvSpPr>
            <a:spLocks noChangeShapeType="1"/>
          </p:cNvSpPr>
          <p:nvPr/>
        </p:nvSpPr>
        <p:spPr bwMode="auto">
          <a:xfrm>
            <a:off x="0" y="6400800"/>
            <a:ext cx="9074150" cy="0"/>
          </a:xfrm>
          <a:prstGeom prst="line">
            <a:avLst/>
          </a:prstGeom>
          <a:noFill/>
          <a:ln w="25400">
            <a:solidFill>
              <a:srgbClr val="D9319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Char char="•"/>
              <a:defRPr/>
            </a:pPr>
            <a:endParaRPr lang="en-US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726024" name="Text Box 8"/>
          <p:cNvSpPr txBox="1">
            <a:spLocks noChangeArrowheads="1"/>
          </p:cNvSpPr>
          <p:nvPr/>
        </p:nvSpPr>
        <p:spPr bwMode="auto">
          <a:xfrm>
            <a:off x="7669213" y="6400800"/>
            <a:ext cx="9144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6025" name="Text Box 9"/>
          <p:cNvSpPr txBox="1">
            <a:spLocks noChangeArrowheads="1"/>
          </p:cNvSpPr>
          <p:nvPr/>
        </p:nvSpPr>
        <p:spPr bwMode="auto">
          <a:xfrm>
            <a:off x="4787900" y="6453188"/>
            <a:ext cx="4265613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GUI, 13/11/2007</a:t>
            </a:r>
          </a:p>
        </p:txBody>
      </p:sp>
      <p:sp>
        <p:nvSpPr>
          <p:cNvPr id="726026" name="Text Box 10"/>
          <p:cNvSpPr txBox="1">
            <a:spLocks noChangeArrowheads="1"/>
          </p:cNvSpPr>
          <p:nvPr/>
        </p:nvSpPr>
        <p:spPr bwMode="auto">
          <a:xfrm>
            <a:off x="107950" y="6453188"/>
            <a:ext cx="40322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400">
                <a:solidFill>
                  <a:srgbClr val="000000"/>
                </a:solidFill>
                <a:latin typeface="Arial" charset="0"/>
              </a:rPr>
              <a:t>V. Fedosseev </a:t>
            </a:r>
            <a:endParaRPr lang="en-US" sz="1400" i="1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105" name="Picture 11" descr="A&amp;B_logo_small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7388" y="0"/>
            <a:ext cx="836612" cy="906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5" descr="islogo1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002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39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  <p:sldLayoutId id="2147483949" r:id="rId11"/>
    <p:sldLayoutId id="2147483950" r:id="rId12"/>
    <p:sldLayoutId id="2147483951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Symbol" panose="05050102010706020507" pitchFamily="18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anose="05000000000000000000" pitchFamily="2" charset="2"/>
        <a:buChar char="W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C0128"/>
        </a:buClr>
        <a:buSzPct val="75000"/>
        <a:buFont typeface="Wingdings" panose="05000000000000000000" pitchFamily="2" charset="2"/>
        <a:buChar char="ð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ð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ð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295833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949824"/>
            <a:ext cx="7583488" cy="400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Footer Placeholder 6"/>
          <p:cNvSpPr txBox="1">
            <a:spLocks/>
          </p:cNvSpPr>
          <p:nvPr userDrawn="1"/>
        </p:nvSpPr>
        <p:spPr>
          <a:xfrm>
            <a:off x="0" y="6520259"/>
            <a:ext cx="914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it-IT" dirty="0" err="1" smtClean="0">
                <a:solidFill>
                  <a:srgbClr val="FFFFFF">
                    <a:lumMod val="65000"/>
                  </a:srgbClr>
                </a:solidFill>
              </a:rPr>
              <a:t>Final</a:t>
            </a:r>
            <a:r>
              <a:rPr lang="it-IT" dirty="0" smtClean="0">
                <a:solidFill>
                  <a:srgbClr val="FFFFFF">
                    <a:lumMod val="65000"/>
                  </a:srgbClr>
                </a:solidFill>
              </a:rPr>
              <a:t> Review Meeting, 22-26 </a:t>
            </a:r>
            <a:r>
              <a:rPr lang="it-IT" dirty="0" err="1" smtClean="0">
                <a:solidFill>
                  <a:srgbClr val="FFFFFF">
                    <a:lumMod val="65000"/>
                  </a:srgbClr>
                </a:solidFill>
              </a:rPr>
              <a:t>September</a:t>
            </a:r>
            <a:r>
              <a:rPr lang="it-IT" dirty="0" smtClean="0">
                <a:solidFill>
                  <a:srgbClr val="FFFFFF">
                    <a:lumMod val="65000"/>
                  </a:srgbClr>
                </a:solidFill>
              </a:rPr>
              <a:t> 2014												</a:t>
            </a:r>
            <a:fld id="{B1BD7901-48DC-9647-9924-BE9C7E104B66}" type="slidenum">
              <a:rPr lang="it-IT" smtClean="0">
                <a:solidFill>
                  <a:srgbClr val="FFFFFF">
                    <a:lumMod val="65000"/>
                  </a:srgbClr>
                </a:solidFill>
              </a:rPr>
              <a:pPr algn="l"/>
              <a:t>‹#›</a:t>
            </a:fld>
            <a:endParaRPr lang="en-US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0457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55" r:id="rId3"/>
    <p:sldLayoutId id="2147483956" r:id="rId4"/>
    <p:sldLayoutId id="2147483957" r:id="rId5"/>
    <p:sldLayoutId id="2147483958" r:id="rId6"/>
    <p:sldLayoutId id="2147483959" r:id="rId7"/>
    <p:sldLayoutId id="2147483960" r:id="rId8"/>
    <p:sldLayoutId id="2147483961" r:id="rId9"/>
    <p:sldLayoutId id="2147483962" r:id="rId10"/>
    <p:sldLayoutId id="2147483963" r:id="rId11"/>
    <p:sldLayoutId id="2147483964" r:id="rId12"/>
    <p:sldLayoutId id="2147483965" r:id="rId13"/>
    <p:sldLayoutId id="2147483966" r:id="rId14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 2" pitchFamily="18" charset="2"/>
        <a:buChar char=""/>
        <a:defRPr sz="22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 2" pitchFamily="18" charset="2"/>
        <a:buChar char="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30D1E1-8007-4F90-99E2-4CC8DBD3495D}" type="datetimeFigureOut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24/09/2014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D37961-45B3-4AFD-9DD8-099D32D34802}" type="slidenum">
              <a:rPr lang="en-GB" altLang="en-US" smtClean="0"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smtClean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6701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microsoft.com/office/2007/relationships/hdphoto" Target="../media/hdphoto5.wdp"/><Relationship Id="rId18" Type="http://schemas.openxmlformats.org/officeDocument/2006/relationships/image" Target="../media/image35.emf"/><Relationship Id="rId3" Type="http://schemas.openxmlformats.org/officeDocument/2006/relationships/notesSlide" Target="../notesSlides/notesSlide10.xml"/><Relationship Id="rId21" Type="http://schemas.openxmlformats.org/officeDocument/2006/relationships/image" Target="../media/image38.png"/><Relationship Id="rId7" Type="http://schemas.microsoft.com/office/2007/relationships/hdphoto" Target="../media/hdphoto2.wdp"/><Relationship Id="rId12" Type="http://schemas.openxmlformats.org/officeDocument/2006/relationships/image" Target="../media/image30.png"/><Relationship Id="rId17" Type="http://schemas.openxmlformats.org/officeDocument/2006/relationships/image" Target="../media/image3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3.jpeg"/><Relationship Id="rId20" Type="http://schemas.openxmlformats.org/officeDocument/2006/relationships/image" Target="../media/image37.png"/><Relationship Id="rId1" Type="http://schemas.openxmlformats.org/officeDocument/2006/relationships/tags" Target="../tags/tag1.xml"/><Relationship Id="rId6" Type="http://schemas.openxmlformats.org/officeDocument/2006/relationships/image" Target="../media/image27.png"/><Relationship Id="rId11" Type="http://schemas.microsoft.com/office/2007/relationships/hdphoto" Target="../media/hdphoto4.wdp"/><Relationship Id="rId5" Type="http://schemas.openxmlformats.org/officeDocument/2006/relationships/image" Target="../media/image26.emf"/><Relationship Id="rId15" Type="http://schemas.openxmlformats.org/officeDocument/2006/relationships/image" Target="../media/image32.png"/><Relationship Id="rId10" Type="http://schemas.openxmlformats.org/officeDocument/2006/relationships/image" Target="../media/image29.png"/><Relationship Id="rId19" Type="http://schemas.openxmlformats.org/officeDocument/2006/relationships/image" Target="../media/image36.emf"/><Relationship Id="rId4" Type="http://schemas.openxmlformats.org/officeDocument/2006/relationships/image" Target="../media/image25.png"/><Relationship Id="rId9" Type="http://schemas.microsoft.com/office/2007/relationships/hdphoto" Target="../media/hdphoto3.wdp"/><Relationship Id="rId14" Type="http://schemas.openxmlformats.org/officeDocument/2006/relationships/image" Target="../media/image31.png"/><Relationship Id="rId22" Type="http://schemas.microsoft.com/office/2007/relationships/hdphoto" Target="../media/hdphoto6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5.emf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10" Type="http://schemas.openxmlformats.org/officeDocument/2006/relationships/image" Target="../media/image46.jpeg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4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26" Type="http://schemas.openxmlformats.org/officeDocument/2006/relationships/tags" Target="../tags/tag28.xml"/><Relationship Id="rId117" Type="http://schemas.openxmlformats.org/officeDocument/2006/relationships/tags" Target="../tags/tag119.xml"/><Relationship Id="rId21" Type="http://schemas.openxmlformats.org/officeDocument/2006/relationships/tags" Target="../tags/tag23.xml"/><Relationship Id="rId42" Type="http://schemas.openxmlformats.org/officeDocument/2006/relationships/tags" Target="../tags/tag44.xml"/><Relationship Id="rId47" Type="http://schemas.openxmlformats.org/officeDocument/2006/relationships/tags" Target="../tags/tag49.xml"/><Relationship Id="rId63" Type="http://schemas.openxmlformats.org/officeDocument/2006/relationships/tags" Target="../tags/tag65.xml"/><Relationship Id="rId68" Type="http://schemas.openxmlformats.org/officeDocument/2006/relationships/tags" Target="../tags/tag70.xml"/><Relationship Id="rId84" Type="http://schemas.openxmlformats.org/officeDocument/2006/relationships/tags" Target="../tags/tag86.xml"/><Relationship Id="rId89" Type="http://schemas.openxmlformats.org/officeDocument/2006/relationships/tags" Target="../tags/tag91.xml"/><Relationship Id="rId112" Type="http://schemas.openxmlformats.org/officeDocument/2006/relationships/tags" Target="../tags/tag114.xml"/><Relationship Id="rId16" Type="http://schemas.openxmlformats.org/officeDocument/2006/relationships/tags" Target="../tags/tag18.xml"/><Relationship Id="rId107" Type="http://schemas.openxmlformats.org/officeDocument/2006/relationships/tags" Target="../tags/tag109.xml"/><Relationship Id="rId11" Type="http://schemas.openxmlformats.org/officeDocument/2006/relationships/tags" Target="../tags/tag13.xml"/><Relationship Id="rId32" Type="http://schemas.openxmlformats.org/officeDocument/2006/relationships/tags" Target="../tags/tag34.xml"/><Relationship Id="rId37" Type="http://schemas.openxmlformats.org/officeDocument/2006/relationships/tags" Target="../tags/tag39.xml"/><Relationship Id="rId53" Type="http://schemas.openxmlformats.org/officeDocument/2006/relationships/tags" Target="../tags/tag55.xml"/><Relationship Id="rId58" Type="http://schemas.openxmlformats.org/officeDocument/2006/relationships/tags" Target="../tags/tag60.xml"/><Relationship Id="rId74" Type="http://schemas.openxmlformats.org/officeDocument/2006/relationships/tags" Target="../tags/tag76.xml"/><Relationship Id="rId79" Type="http://schemas.openxmlformats.org/officeDocument/2006/relationships/tags" Target="../tags/tag81.xml"/><Relationship Id="rId102" Type="http://schemas.openxmlformats.org/officeDocument/2006/relationships/tags" Target="../tags/tag104.xml"/><Relationship Id="rId5" Type="http://schemas.openxmlformats.org/officeDocument/2006/relationships/tags" Target="../tags/tag7.xml"/><Relationship Id="rId61" Type="http://schemas.openxmlformats.org/officeDocument/2006/relationships/tags" Target="../tags/tag63.xml"/><Relationship Id="rId82" Type="http://schemas.openxmlformats.org/officeDocument/2006/relationships/tags" Target="../tags/tag84.xml"/><Relationship Id="rId90" Type="http://schemas.openxmlformats.org/officeDocument/2006/relationships/tags" Target="../tags/tag92.xml"/><Relationship Id="rId95" Type="http://schemas.openxmlformats.org/officeDocument/2006/relationships/tags" Target="../tags/tag97.xml"/><Relationship Id="rId19" Type="http://schemas.openxmlformats.org/officeDocument/2006/relationships/tags" Target="../tags/tag21.xml"/><Relationship Id="rId14" Type="http://schemas.openxmlformats.org/officeDocument/2006/relationships/tags" Target="../tags/tag16.xml"/><Relationship Id="rId22" Type="http://schemas.openxmlformats.org/officeDocument/2006/relationships/tags" Target="../tags/tag24.xml"/><Relationship Id="rId27" Type="http://schemas.openxmlformats.org/officeDocument/2006/relationships/tags" Target="../tags/tag29.xml"/><Relationship Id="rId30" Type="http://schemas.openxmlformats.org/officeDocument/2006/relationships/tags" Target="../tags/tag32.xml"/><Relationship Id="rId35" Type="http://schemas.openxmlformats.org/officeDocument/2006/relationships/tags" Target="../tags/tag37.xml"/><Relationship Id="rId43" Type="http://schemas.openxmlformats.org/officeDocument/2006/relationships/tags" Target="../tags/tag45.xml"/><Relationship Id="rId48" Type="http://schemas.openxmlformats.org/officeDocument/2006/relationships/tags" Target="../tags/tag50.xml"/><Relationship Id="rId56" Type="http://schemas.openxmlformats.org/officeDocument/2006/relationships/tags" Target="../tags/tag58.xml"/><Relationship Id="rId64" Type="http://schemas.openxmlformats.org/officeDocument/2006/relationships/tags" Target="../tags/tag66.xml"/><Relationship Id="rId69" Type="http://schemas.openxmlformats.org/officeDocument/2006/relationships/tags" Target="../tags/tag71.xml"/><Relationship Id="rId77" Type="http://schemas.openxmlformats.org/officeDocument/2006/relationships/tags" Target="../tags/tag79.xml"/><Relationship Id="rId100" Type="http://schemas.openxmlformats.org/officeDocument/2006/relationships/tags" Target="../tags/tag102.xml"/><Relationship Id="rId105" Type="http://schemas.openxmlformats.org/officeDocument/2006/relationships/tags" Target="../tags/tag107.xml"/><Relationship Id="rId113" Type="http://schemas.openxmlformats.org/officeDocument/2006/relationships/tags" Target="../tags/tag115.xml"/><Relationship Id="rId118" Type="http://schemas.openxmlformats.org/officeDocument/2006/relationships/slideLayout" Target="../slideLayouts/slideLayout2.xml"/><Relationship Id="rId8" Type="http://schemas.openxmlformats.org/officeDocument/2006/relationships/tags" Target="../tags/tag10.xml"/><Relationship Id="rId51" Type="http://schemas.openxmlformats.org/officeDocument/2006/relationships/tags" Target="../tags/tag53.xml"/><Relationship Id="rId72" Type="http://schemas.openxmlformats.org/officeDocument/2006/relationships/tags" Target="../tags/tag74.xml"/><Relationship Id="rId80" Type="http://schemas.openxmlformats.org/officeDocument/2006/relationships/tags" Target="../tags/tag82.xml"/><Relationship Id="rId85" Type="http://schemas.openxmlformats.org/officeDocument/2006/relationships/tags" Target="../tags/tag87.xml"/><Relationship Id="rId93" Type="http://schemas.openxmlformats.org/officeDocument/2006/relationships/tags" Target="../tags/tag95.xml"/><Relationship Id="rId98" Type="http://schemas.openxmlformats.org/officeDocument/2006/relationships/tags" Target="../tags/tag100.xml"/><Relationship Id="rId121" Type="http://schemas.openxmlformats.org/officeDocument/2006/relationships/image" Target="../media/image52.jpeg"/><Relationship Id="rId3" Type="http://schemas.openxmlformats.org/officeDocument/2006/relationships/tags" Target="../tags/tag5.xml"/><Relationship Id="rId12" Type="http://schemas.openxmlformats.org/officeDocument/2006/relationships/tags" Target="../tags/tag14.xml"/><Relationship Id="rId17" Type="http://schemas.openxmlformats.org/officeDocument/2006/relationships/tags" Target="../tags/tag19.xml"/><Relationship Id="rId25" Type="http://schemas.openxmlformats.org/officeDocument/2006/relationships/tags" Target="../tags/tag27.xml"/><Relationship Id="rId33" Type="http://schemas.openxmlformats.org/officeDocument/2006/relationships/tags" Target="../tags/tag35.xml"/><Relationship Id="rId38" Type="http://schemas.openxmlformats.org/officeDocument/2006/relationships/tags" Target="../tags/tag40.xml"/><Relationship Id="rId46" Type="http://schemas.openxmlformats.org/officeDocument/2006/relationships/tags" Target="../tags/tag48.xml"/><Relationship Id="rId59" Type="http://schemas.openxmlformats.org/officeDocument/2006/relationships/tags" Target="../tags/tag61.xml"/><Relationship Id="rId67" Type="http://schemas.openxmlformats.org/officeDocument/2006/relationships/tags" Target="../tags/tag69.xml"/><Relationship Id="rId103" Type="http://schemas.openxmlformats.org/officeDocument/2006/relationships/tags" Target="../tags/tag105.xml"/><Relationship Id="rId108" Type="http://schemas.openxmlformats.org/officeDocument/2006/relationships/tags" Target="../tags/tag110.xml"/><Relationship Id="rId116" Type="http://schemas.openxmlformats.org/officeDocument/2006/relationships/tags" Target="../tags/tag118.xml"/><Relationship Id="rId20" Type="http://schemas.openxmlformats.org/officeDocument/2006/relationships/tags" Target="../tags/tag22.xml"/><Relationship Id="rId41" Type="http://schemas.openxmlformats.org/officeDocument/2006/relationships/tags" Target="../tags/tag43.xml"/><Relationship Id="rId54" Type="http://schemas.openxmlformats.org/officeDocument/2006/relationships/tags" Target="../tags/tag56.xml"/><Relationship Id="rId62" Type="http://schemas.openxmlformats.org/officeDocument/2006/relationships/tags" Target="../tags/tag64.xml"/><Relationship Id="rId70" Type="http://schemas.openxmlformats.org/officeDocument/2006/relationships/tags" Target="../tags/tag72.xml"/><Relationship Id="rId75" Type="http://schemas.openxmlformats.org/officeDocument/2006/relationships/tags" Target="../tags/tag77.xml"/><Relationship Id="rId83" Type="http://schemas.openxmlformats.org/officeDocument/2006/relationships/tags" Target="../tags/tag85.xml"/><Relationship Id="rId88" Type="http://schemas.openxmlformats.org/officeDocument/2006/relationships/tags" Target="../tags/tag90.xml"/><Relationship Id="rId91" Type="http://schemas.openxmlformats.org/officeDocument/2006/relationships/tags" Target="../tags/tag93.xml"/><Relationship Id="rId96" Type="http://schemas.openxmlformats.org/officeDocument/2006/relationships/tags" Target="../tags/tag98.xml"/><Relationship Id="rId111" Type="http://schemas.openxmlformats.org/officeDocument/2006/relationships/tags" Target="../tags/tag113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5" Type="http://schemas.openxmlformats.org/officeDocument/2006/relationships/tags" Target="../tags/tag17.xml"/><Relationship Id="rId23" Type="http://schemas.openxmlformats.org/officeDocument/2006/relationships/tags" Target="../tags/tag25.xml"/><Relationship Id="rId28" Type="http://schemas.openxmlformats.org/officeDocument/2006/relationships/tags" Target="../tags/tag30.xml"/><Relationship Id="rId36" Type="http://schemas.openxmlformats.org/officeDocument/2006/relationships/tags" Target="../tags/tag38.xml"/><Relationship Id="rId49" Type="http://schemas.openxmlformats.org/officeDocument/2006/relationships/tags" Target="../tags/tag51.xml"/><Relationship Id="rId57" Type="http://schemas.openxmlformats.org/officeDocument/2006/relationships/tags" Target="../tags/tag59.xml"/><Relationship Id="rId106" Type="http://schemas.openxmlformats.org/officeDocument/2006/relationships/tags" Target="../tags/tag108.xml"/><Relationship Id="rId114" Type="http://schemas.openxmlformats.org/officeDocument/2006/relationships/tags" Target="../tags/tag116.xml"/><Relationship Id="rId119" Type="http://schemas.openxmlformats.org/officeDocument/2006/relationships/notesSlide" Target="../notesSlides/notesSlide15.xml"/><Relationship Id="rId10" Type="http://schemas.openxmlformats.org/officeDocument/2006/relationships/tags" Target="../tags/tag12.xml"/><Relationship Id="rId31" Type="http://schemas.openxmlformats.org/officeDocument/2006/relationships/tags" Target="../tags/tag33.xml"/><Relationship Id="rId44" Type="http://schemas.openxmlformats.org/officeDocument/2006/relationships/tags" Target="../tags/tag46.xml"/><Relationship Id="rId52" Type="http://schemas.openxmlformats.org/officeDocument/2006/relationships/tags" Target="../tags/tag54.xml"/><Relationship Id="rId60" Type="http://schemas.openxmlformats.org/officeDocument/2006/relationships/tags" Target="../tags/tag62.xml"/><Relationship Id="rId65" Type="http://schemas.openxmlformats.org/officeDocument/2006/relationships/tags" Target="../tags/tag67.xml"/><Relationship Id="rId73" Type="http://schemas.openxmlformats.org/officeDocument/2006/relationships/tags" Target="../tags/tag75.xml"/><Relationship Id="rId78" Type="http://schemas.openxmlformats.org/officeDocument/2006/relationships/tags" Target="../tags/tag80.xml"/><Relationship Id="rId81" Type="http://schemas.openxmlformats.org/officeDocument/2006/relationships/tags" Target="../tags/tag83.xml"/><Relationship Id="rId86" Type="http://schemas.openxmlformats.org/officeDocument/2006/relationships/tags" Target="../tags/tag88.xml"/><Relationship Id="rId94" Type="http://schemas.openxmlformats.org/officeDocument/2006/relationships/tags" Target="../tags/tag96.xml"/><Relationship Id="rId99" Type="http://schemas.openxmlformats.org/officeDocument/2006/relationships/tags" Target="../tags/tag101.xml"/><Relationship Id="rId101" Type="http://schemas.openxmlformats.org/officeDocument/2006/relationships/tags" Target="../tags/tag103.xml"/><Relationship Id="rId4" Type="http://schemas.openxmlformats.org/officeDocument/2006/relationships/tags" Target="../tags/tag6.xml"/><Relationship Id="rId9" Type="http://schemas.openxmlformats.org/officeDocument/2006/relationships/tags" Target="../tags/tag11.xml"/><Relationship Id="rId13" Type="http://schemas.openxmlformats.org/officeDocument/2006/relationships/tags" Target="../tags/tag15.xml"/><Relationship Id="rId18" Type="http://schemas.openxmlformats.org/officeDocument/2006/relationships/tags" Target="../tags/tag20.xml"/><Relationship Id="rId39" Type="http://schemas.openxmlformats.org/officeDocument/2006/relationships/tags" Target="../tags/tag41.xml"/><Relationship Id="rId109" Type="http://schemas.openxmlformats.org/officeDocument/2006/relationships/tags" Target="../tags/tag111.xml"/><Relationship Id="rId34" Type="http://schemas.openxmlformats.org/officeDocument/2006/relationships/tags" Target="../tags/tag36.xml"/><Relationship Id="rId50" Type="http://schemas.openxmlformats.org/officeDocument/2006/relationships/tags" Target="../tags/tag52.xml"/><Relationship Id="rId55" Type="http://schemas.openxmlformats.org/officeDocument/2006/relationships/tags" Target="../tags/tag57.xml"/><Relationship Id="rId76" Type="http://schemas.openxmlformats.org/officeDocument/2006/relationships/tags" Target="../tags/tag78.xml"/><Relationship Id="rId97" Type="http://schemas.openxmlformats.org/officeDocument/2006/relationships/tags" Target="../tags/tag99.xml"/><Relationship Id="rId104" Type="http://schemas.openxmlformats.org/officeDocument/2006/relationships/tags" Target="../tags/tag106.xml"/><Relationship Id="rId120" Type="http://schemas.openxmlformats.org/officeDocument/2006/relationships/image" Target="../media/image51.png"/><Relationship Id="rId7" Type="http://schemas.openxmlformats.org/officeDocument/2006/relationships/tags" Target="../tags/tag9.xml"/><Relationship Id="rId71" Type="http://schemas.openxmlformats.org/officeDocument/2006/relationships/tags" Target="../tags/tag73.xml"/><Relationship Id="rId92" Type="http://schemas.openxmlformats.org/officeDocument/2006/relationships/tags" Target="../tags/tag94.xml"/><Relationship Id="rId2" Type="http://schemas.openxmlformats.org/officeDocument/2006/relationships/tags" Target="../tags/tag4.xml"/><Relationship Id="rId29" Type="http://schemas.openxmlformats.org/officeDocument/2006/relationships/tags" Target="../tags/tag31.xml"/><Relationship Id="rId24" Type="http://schemas.openxmlformats.org/officeDocument/2006/relationships/tags" Target="../tags/tag26.xml"/><Relationship Id="rId40" Type="http://schemas.openxmlformats.org/officeDocument/2006/relationships/tags" Target="../tags/tag42.xml"/><Relationship Id="rId45" Type="http://schemas.openxmlformats.org/officeDocument/2006/relationships/tags" Target="../tags/tag47.xml"/><Relationship Id="rId66" Type="http://schemas.openxmlformats.org/officeDocument/2006/relationships/tags" Target="../tags/tag68.xml"/><Relationship Id="rId87" Type="http://schemas.openxmlformats.org/officeDocument/2006/relationships/tags" Target="../tags/tag89.xml"/><Relationship Id="rId110" Type="http://schemas.openxmlformats.org/officeDocument/2006/relationships/tags" Target="../tags/tag112.xml"/><Relationship Id="rId115" Type="http://schemas.openxmlformats.org/officeDocument/2006/relationships/tags" Target="../tags/tag1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7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13" Type="http://schemas.openxmlformats.org/officeDocument/2006/relationships/image" Target="../media/image71.png"/><Relationship Id="rId18" Type="http://schemas.microsoft.com/office/2007/relationships/hdphoto" Target="../media/hdphoto14.wdp"/><Relationship Id="rId3" Type="http://schemas.openxmlformats.org/officeDocument/2006/relationships/image" Target="../media/image65.png"/><Relationship Id="rId21" Type="http://schemas.openxmlformats.org/officeDocument/2006/relationships/image" Target="../media/image75.png"/><Relationship Id="rId7" Type="http://schemas.openxmlformats.org/officeDocument/2006/relationships/image" Target="../media/image67.png"/><Relationship Id="rId12" Type="http://schemas.microsoft.com/office/2007/relationships/hdphoto" Target="../media/hdphoto11.wdp"/><Relationship Id="rId17" Type="http://schemas.openxmlformats.org/officeDocument/2006/relationships/image" Target="../media/image73.png"/><Relationship Id="rId2" Type="http://schemas.openxmlformats.org/officeDocument/2006/relationships/notesSlide" Target="../notesSlides/notesSlide23.xml"/><Relationship Id="rId16" Type="http://schemas.microsoft.com/office/2007/relationships/hdphoto" Target="../media/hdphoto13.wdp"/><Relationship Id="rId20" Type="http://schemas.microsoft.com/office/2007/relationships/hdphoto" Target="../media/hdphoto15.wdp"/><Relationship Id="rId1" Type="http://schemas.openxmlformats.org/officeDocument/2006/relationships/slideLayout" Target="../slideLayouts/slideLayout2.xml"/><Relationship Id="rId6" Type="http://schemas.microsoft.com/office/2007/relationships/hdphoto" Target="../media/hdphoto9.wdp"/><Relationship Id="rId11" Type="http://schemas.openxmlformats.org/officeDocument/2006/relationships/image" Target="../media/image70.png"/><Relationship Id="rId5" Type="http://schemas.openxmlformats.org/officeDocument/2006/relationships/image" Target="../media/image66.png"/><Relationship Id="rId15" Type="http://schemas.openxmlformats.org/officeDocument/2006/relationships/image" Target="../media/image72.png"/><Relationship Id="rId10" Type="http://schemas.openxmlformats.org/officeDocument/2006/relationships/image" Target="../media/image69.png"/><Relationship Id="rId19" Type="http://schemas.openxmlformats.org/officeDocument/2006/relationships/image" Target="../media/image74.png"/><Relationship Id="rId4" Type="http://schemas.microsoft.com/office/2007/relationships/hdphoto" Target="../media/hdphoto8.wdp"/><Relationship Id="rId9" Type="http://schemas.microsoft.com/office/2007/relationships/hdphoto" Target="../media/hdphoto10.wdp"/><Relationship Id="rId14" Type="http://schemas.microsoft.com/office/2007/relationships/hdphoto" Target="../media/hdphoto12.wdp"/><Relationship Id="rId22" Type="http://schemas.microsoft.com/office/2007/relationships/hdphoto" Target="../media/hdphoto16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7" Type="http://schemas.openxmlformats.org/officeDocument/2006/relationships/image" Target="../media/image8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tags" Target="../tags/tag127.xml"/><Relationship Id="rId13" Type="http://schemas.openxmlformats.org/officeDocument/2006/relationships/tags" Target="../tags/tag132.xml"/><Relationship Id="rId18" Type="http://schemas.openxmlformats.org/officeDocument/2006/relationships/tags" Target="../tags/tag137.xml"/><Relationship Id="rId26" Type="http://schemas.openxmlformats.org/officeDocument/2006/relationships/image" Target="../media/image86.wmf"/><Relationship Id="rId3" Type="http://schemas.openxmlformats.org/officeDocument/2006/relationships/tags" Target="../tags/tag122.xml"/><Relationship Id="rId21" Type="http://schemas.openxmlformats.org/officeDocument/2006/relationships/slideLayout" Target="../slideLayouts/slideLayout2.xml"/><Relationship Id="rId7" Type="http://schemas.openxmlformats.org/officeDocument/2006/relationships/tags" Target="../tags/tag126.xml"/><Relationship Id="rId12" Type="http://schemas.openxmlformats.org/officeDocument/2006/relationships/tags" Target="../tags/tag131.xml"/><Relationship Id="rId17" Type="http://schemas.openxmlformats.org/officeDocument/2006/relationships/tags" Target="../tags/tag136.xml"/><Relationship Id="rId25" Type="http://schemas.openxmlformats.org/officeDocument/2006/relationships/image" Target="../media/image85.png"/><Relationship Id="rId2" Type="http://schemas.openxmlformats.org/officeDocument/2006/relationships/tags" Target="../tags/tag121.xml"/><Relationship Id="rId16" Type="http://schemas.openxmlformats.org/officeDocument/2006/relationships/tags" Target="../tags/tag135.xml"/><Relationship Id="rId20" Type="http://schemas.openxmlformats.org/officeDocument/2006/relationships/tags" Target="../tags/tag139.xml"/><Relationship Id="rId29" Type="http://schemas.openxmlformats.org/officeDocument/2006/relationships/image" Target="../media/image89.png"/><Relationship Id="rId1" Type="http://schemas.openxmlformats.org/officeDocument/2006/relationships/tags" Target="../tags/tag120.xml"/><Relationship Id="rId6" Type="http://schemas.openxmlformats.org/officeDocument/2006/relationships/tags" Target="../tags/tag125.xml"/><Relationship Id="rId11" Type="http://schemas.openxmlformats.org/officeDocument/2006/relationships/tags" Target="../tags/tag130.xml"/><Relationship Id="rId24" Type="http://schemas.openxmlformats.org/officeDocument/2006/relationships/image" Target="../media/image84.png"/><Relationship Id="rId5" Type="http://schemas.openxmlformats.org/officeDocument/2006/relationships/tags" Target="../tags/tag124.xml"/><Relationship Id="rId15" Type="http://schemas.openxmlformats.org/officeDocument/2006/relationships/tags" Target="../tags/tag134.xml"/><Relationship Id="rId23" Type="http://schemas.openxmlformats.org/officeDocument/2006/relationships/image" Target="../media/image83.png"/><Relationship Id="rId28" Type="http://schemas.openxmlformats.org/officeDocument/2006/relationships/image" Target="../media/image88.png"/><Relationship Id="rId10" Type="http://schemas.openxmlformats.org/officeDocument/2006/relationships/tags" Target="../tags/tag129.xml"/><Relationship Id="rId19" Type="http://schemas.openxmlformats.org/officeDocument/2006/relationships/tags" Target="../tags/tag138.xml"/><Relationship Id="rId4" Type="http://schemas.openxmlformats.org/officeDocument/2006/relationships/tags" Target="../tags/tag123.xml"/><Relationship Id="rId9" Type="http://schemas.openxmlformats.org/officeDocument/2006/relationships/tags" Target="../tags/tag128.xml"/><Relationship Id="rId14" Type="http://schemas.openxmlformats.org/officeDocument/2006/relationships/tags" Target="../tags/tag133.xml"/><Relationship Id="rId22" Type="http://schemas.openxmlformats.org/officeDocument/2006/relationships/notesSlide" Target="../notesSlides/notesSlide27.xml"/><Relationship Id="rId27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png"/><Relationship Id="rId18" Type="http://schemas.openxmlformats.org/officeDocument/2006/relationships/image" Target="../media/image96.png"/><Relationship Id="rId3" Type="http://schemas.openxmlformats.org/officeDocument/2006/relationships/tags" Target="../tags/tag142.xml"/><Relationship Id="rId21" Type="http://schemas.openxmlformats.org/officeDocument/2006/relationships/image" Target="../media/image98.jpeg"/><Relationship Id="rId7" Type="http://schemas.openxmlformats.org/officeDocument/2006/relationships/image" Target="../media/image90.emf"/><Relationship Id="rId12" Type="http://schemas.microsoft.com/office/2007/relationships/hdphoto" Target="../media/hdphoto17.wdp"/><Relationship Id="rId17" Type="http://schemas.microsoft.com/office/2007/relationships/hdphoto" Target="../media/hdphoto18.wdp"/><Relationship Id="rId2" Type="http://schemas.openxmlformats.org/officeDocument/2006/relationships/tags" Target="../tags/tag141.xml"/><Relationship Id="rId16" Type="http://schemas.openxmlformats.org/officeDocument/2006/relationships/image" Target="../media/image95.png"/><Relationship Id="rId20" Type="http://schemas.openxmlformats.org/officeDocument/2006/relationships/image" Target="../media/image97.jpeg"/><Relationship Id="rId1" Type="http://schemas.openxmlformats.org/officeDocument/2006/relationships/tags" Target="../tags/tag140.xml"/><Relationship Id="rId6" Type="http://schemas.openxmlformats.org/officeDocument/2006/relationships/notesSlide" Target="../notesSlides/notesSlide28.xml"/><Relationship Id="rId11" Type="http://schemas.openxmlformats.org/officeDocument/2006/relationships/image" Target="../media/image93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94.png"/><Relationship Id="rId10" Type="http://schemas.openxmlformats.org/officeDocument/2006/relationships/image" Target="../media/image92.png"/><Relationship Id="rId19" Type="http://schemas.microsoft.com/office/2007/relationships/hdphoto" Target="../media/hdphoto19.wdp"/><Relationship Id="rId4" Type="http://schemas.openxmlformats.org/officeDocument/2006/relationships/tags" Target="../tags/tag143.xml"/><Relationship Id="rId9" Type="http://schemas.openxmlformats.org/officeDocument/2006/relationships/image" Target="../media/image91.jpeg"/><Relationship Id="rId14" Type="http://schemas.microsoft.com/office/2007/relationships/hdphoto" Target="../media/hdphoto6.wd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7" Type="http://schemas.openxmlformats.org/officeDocument/2006/relationships/image" Target="../media/image10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9.xml"/><Relationship Id="rId6" Type="http://schemas.openxmlformats.org/officeDocument/2006/relationships/image" Target="../media/image105.png"/><Relationship Id="rId5" Type="http://schemas.openxmlformats.org/officeDocument/2006/relationships/image" Target="../media/image104.png"/><Relationship Id="rId4" Type="http://schemas.openxmlformats.org/officeDocument/2006/relationships/image" Target="../media/image10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3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13" Type="http://schemas.openxmlformats.org/officeDocument/2006/relationships/image" Target="../media/image11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11.wmf"/><Relationship Id="rId12" Type="http://schemas.openxmlformats.org/officeDocument/2006/relationships/image" Target="../media/image116.jpeg"/><Relationship Id="rId2" Type="http://schemas.openxmlformats.org/officeDocument/2006/relationships/vmlDrawing" Target="../drawings/vmlDrawing2.vml"/><Relationship Id="rId1" Type="http://schemas.openxmlformats.org/officeDocument/2006/relationships/themeOverride" Target="../theme/themeOverride1.x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15.png"/><Relationship Id="rId5" Type="http://schemas.openxmlformats.org/officeDocument/2006/relationships/image" Target="../media/image1.png"/><Relationship Id="rId10" Type="http://schemas.openxmlformats.org/officeDocument/2006/relationships/image" Target="../media/image114.png"/><Relationship Id="rId4" Type="http://schemas.openxmlformats.org/officeDocument/2006/relationships/notesSlide" Target="../notesSlides/notesSlide33.xml"/><Relationship Id="rId9" Type="http://schemas.openxmlformats.org/officeDocument/2006/relationships/image" Target="../media/image113.png"/><Relationship Id="rId14" Type="http://schemas.openxmlformats.org/officeDocument/2006/relationships/image" Target="../media/image118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2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image" Target="../media/image86.wmf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5.png"/><Relationship Id="rId5" Type="http://schemas.openxmlformats.org/officeDocument/2006/relationships/image" Target="../media/image124.png"/><Relationship Id="rId10" Type="http://schemas.openxmlformats.org/officeDocument/2006/relationships/image" Target="../media/image102.jpeg"/><Relationship Id="rId4" Type="http://schemas.openxmlformats.org/officeDocument/2006/relationships/image" Target="../media/image123.png"/><Relationship Id="rId9" Type="http://schemas.openxmlformats.org/officeDocument/2006/relationships/image" Target="../media/image12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3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24.jpe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133872" y="116632"/>
            <a:ext cx="6678488" cy="194468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>
                    <a:lumMod val="95000"/>
                  </a:schemeClr>
                </a:solidFill>
              </a:rPr>
              <a:t>Extending the scope of the ISOLDE Laser Ion Source</a:t>
            </a:r>
          </a:p>
        </p:txBody>
      </p:sp>
      <p:pic>
        <p:nvPicPr>
          <p:cNvPr id="6" name="Picture 2" descr="S:\Talks\2011_ISOLDEWorkshop\pictures\rilis_panoramas\hdr_rilis_tis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3872" y="2276872"/>
            <a:ext cx="6876256" cy="3475915"/>
          </a:xfrm>
          <a:prstGeom prst="roundRect">
            <a:avLst>
              <a:gd name="adj" fmla="val 6144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3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0" y="-24"/>
            <a:ext cx="9143999" cy="54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 dirty="0" smtClean="0">
                <a:solidFill>
                  <a:sysClr val="windowText" lastClr="000000"/>
                </a:solidFill>
              </a:rPr>
              <a:t>RILIS </a:t>
            </a:r>
            <a:r>
              <a:rPr lang="de-DE" dirty="0" err="1" smtClean="0">
                <a:solidFill>
                  <a:sysClr val="windowText" lastClr="000000"/>
                </a:solidFill>
              </a:rPr>
              <a:t>Requirements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200" y="511701"/>
            <a:ext cx="2218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Diversity of elements 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64930" y="848853"/>
            <a:ext cx="1800201" cy="1232874"/>
            <a:chOff x="768370" y="1548054"/>
            <a:chExt cx="1800201" cy="1232874"/>
          </a:xfrm>
        </p:grpSpPr>
        <p:sp>
          <p:nvSpPr>
            <p:cNvPr id="6" name="Abgerundetes Rechteck 99"/>
            <p:cNvSpPr/>
            <p:nvPr/>
          </p:nvSpPr>
          <p:spPr>
            <a:xfrm>
              <a:off x="768370" y="1548054"/>
              <a:ext cx="1800201" cy="1232874"/>
            </a:xfrm>
            <a:prstGeom prst="roundRect">
              <a:avLst>
                <a:gd name="adj" fmla="val 883"/>
              </a:avLst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rnd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7584" y="1616856"/>
              <a:ext cx="1681775" cy="1098476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2073225" y="840699"/>
            <a:ext cx="1872207" cy="1232874"/>
            <a:chOff x="2411761" y="908720"/>
            <a:chExt cx="2304255" cy="1411375"/>
          </a:xfrm>
        </p:grpSpPr>
        <p:sp>
          <p:nvSpPr>
            <p:cNvPr id="19" name="Abgerundetes Rechteck 99"/>
            <p:cNvSpPr/>
            <p:nvPr/>
          </p:nvSpPr>
          <p:spPr>
            <a:xfrm>
              <a:off x="2411761" y="908720"/>
              <a:ext cx="2304255" cy="1411374"/>
            </a:xfrm>
            <a:prstGeom prst="roundRect">
              <a:avLst>
                <a:gd name="adj" fmla="val 883"/>
              </a:avLst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rnd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  <p:pic>
          <p:nvPicPr>
            <p:cNvPr id="9" name="Picture 14" descr="S:\Talks\2011_ISOLDEWorkshop\pictures\nuclear chart\tuning_shgranges.emf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8986" y="994475"/>
              <a:ext cx="2087714" cy="13256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2736010" y="511701"/>
            <a:ext cx="1599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tunable lasers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-14074" y="2077414"/>
            <a:ext cx="2439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Rilisdb</a:t>
            </a:r>
            <a:r>
              <a:rPr lang="en-US" sz="1200" dirty="0" smtClean="0">
                <a:solidFill>
                  <a:schemeClr val="bg1"/>
                </a:solidFill>
              </a:rPr>
              <a:t>: Web 2.0, open to everybody</a:t>
            </a:r>
          </a:p>
          <a:p>
            <a:r>
              <a:rPr lang="en-US" sz="1200" dirty="0" smtClean="0">
                <a:solidFill>
                  <a:schemeClr val="bg1"/>
                </a:solidFill>
              </a:rPr>
              <a:t>www.cern.ch/riliselements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455" y="2710070"/>
            <a:ext cx="203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Flux and </a:t>
            </a:r>
            <a:r>
              <a:rPr lang="en-US" dirty="0" err="1" smtClean="0">
                <a:solidFill>
                  <a:schemeClr val="bg1"/>
                </a:solidFill>
              </a:rPr>
              <a:t>fluence</a:t>
            </a:r>
            <a:r>
              <a:rPr lang="en-US" dirty="0" smtClean="0">
                <a:solidFill>
                  <a:schemeClr val="bg1"/>
                </a:solidFill>
              </a:rPr>
              <a:t> conditions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1776525" y="2825807"/>
            <a:ext cx="521878" cy="78029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-8581" y="2555320"/>
            <a:ext cx="9161161" cy="18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-52922" y="3697782"/>
            <a:ext cx="9161161" cy="60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H="1" flipV="1">
            <a:off x="1746906" y="3158831"/>
            <a:ext cx="392720" cy="241024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2259756" y="696367"/>
            <a:ext cx="410731" cy="0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579" b="94737" l="3200" r="97200">
                        <a14:foregroundMark x1="26400" y1="72105" x2="75400" y2="80263"/>
                        <a14:foregroundMark x1="38200" y1="67895" x2="45200" y2="69211"/>
                        <a14:backgroundMark x1="6200" y1="72105" x2="16400" y2="72895"/>
                        <a14:backgroundMark x1="16600" y1="72895" x2="16000" y2="85789"/>
                        <a14:backgroundMark x1="22200" y1="87632" x2="24800" y2="75526"/>
                        <a14:backgroundMark x1="24400" y1="74737" x2="62200" y2="80263"/>
                        <a14:backgroundMark x1="71600" y1="83421" x2="68600" y2="95789"/>
                        <a14:backgroundMark x1="17000" y1="72368" x2="19000" y2="72895"/>
                        <a14:backgroundMark x1="21200" y1="73947" x2="36000" y2="75526"/>
                        <a14:backgroundMark x1="39400" y1="77105" x2="73800" y2="81842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5659"/>
          <a:stretch/>
        </p:blipFill>
        <p:spPr>
          <a:xfrm>
            <a:off x="7268177" y="2614153"/>
            <a:ext cx="638289" cy="409135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555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1695" r="23816"/>
          <a:stretch/>
        </p:blipFill>
        <p:spPr>
          <a:xfrm>
            <a:off x="4229462" y="5420300"/>
            <a:ext cx="858225" cy="998112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4000" b="81926" l="0" r="99667">
                        <a14:backgroundMark x1="75333" y1="70074" x2="75000" y2="70370"/>
                        <a14:backgroundMark x1="74333" y1="68889" x2="74333" y2="68889"/>
                        <a14:backgroundMark x1="61556" y1="61926" x2="60111" y2="62667"/>
                        <a14:backgroundMark x1="57111" y1="65185" x2="55889" y2="66222"/>
                        <a14:backgroundMark x1="60111" y1="77185" x2="57333" y2="76296"/>
                        <a14:backgroundMark x1="80556" y1="71704" x2="78444" y2="730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320" t="29903" r="1847" b="20349"/>
          <a:stretch/>
        </p:blipFill>
        <p:spPr>
          <a:xfrm>
            <a:off x="3027947" y="5925794"/>
            <a:ext cx="1348444" cy="524987"/>
          </a:xfrm>
          <a:prstGeom prst="rect">
            <a:avLst/>
          </a:prstGeom>
        </p:spPr>
      </p:pic>
      <p:pic>
        <p:nvPicPr>
          <p:cNvPr id="63" name="Picture 62"/>
          <p:cNvPicPr>
            <a:picLocks noChangeAspect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>
                        <a14:foregroundMark x1="15541" y1="33108" x2="28378" y2="32432"/>
                        <a14:foregroundMark x1="31081" y1="38514" x2="72973" y2="37838"/>
                        <a14:foregroundMark x1="70946" y1="30405" x2="84459" y2="30405"/>
                        <a14:foregroundMark x1="69595" y1="31081" x2="60811" y2="39189"/>
                        <a14:foregroundMark x1="42568" y1="37838" x2="30405" y2="30405"/>
                        <a14:foregroundMark x1="29054" y1="30405" x2="13514" y2="29730"/>
                        <a14:foregroundMark x1="17568" y1="28378" x2="24324" y2="27703"/>
                        <a14:foregroundMark x1="23649" y1="27027" x2="23649" y2="27027"/>
                        <a14:foregroundMark x1="77027" y1="28378" x2="77027" y2="28378"/>
                        <a14:foregroundMark x1="72297" y1="28378" x2="72297" y2="28378"/>
                        <a14:foregroundMark x1="77027" y1="27027" x2="77027" y2="27027"/>
                        <a14:foregroundMark x1="72973" y1="27703" x2="72973" y2="27703"/>
                        <a14:foregroundMark x1="73649" y1="25676" x2="73649" y2="25676"/>
                        <a14:foregroundMark x1="21622" y1="25676" x2="21622" y2="256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300" t="22029" r="3300" b="19833"/>
          <a:stretch/>
        </p:blipFill>
        <p:spPr>
          <a:xfrm>
            <a:off x="3199592" y="5420300"/>
            <a:ext cx="686580" cy="427371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7022533" y="3046768"/>
            <a:ext cx="2042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Laser pulse overlap </a:t>
            </a:r>
          </a:p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recise in ~ns range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1794" y="2649229"/>
            <a:ext cx="984136" cy="741149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2329445" y="2583672"/>
            <a:ext cx="3476458" cy="1128223"/>
            <a:chOff x="2657965" y="2690951"/>
            <a:chExt cx="3476458" cy="1128223"/>
          </a:xfrm>
        </p:grpSpPr>
        <p:sp>
          <p:nvSpPr>
            <p:cNvPr id="23" name="TextBox 22"/>
            <p:cNvSpPr txBox="1"/>
            <p:nvPr/>
          </p:nvSpPr>
          <p:spPr>
            <a:xfrm>
              <a:off x="2667007" y="2690951"/>
              <a:ext cx="19938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Atom confinement </a:t>
              </a:r>
            </a:p>
            <a:p>
              <a:r>
                <a:rPr lang="en-US" dirty="0" smtClean="0">
                  <a:solidFill>
                    <a:schemeClr val="bg1"/>
                  </a:solidFill>
                </a:rPr>
                <a:t>geometry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657965" y="3448086"/>
              <a:ext cx="22100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Pulse repetition rate: 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985606" y="3082499"/>
              <a:ext cx="1433896" cy="17305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600998" y="2739759"/>
              <a:ext cx="7873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34mm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464047" y="2984359"/>
              <a:ext cx="670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3mm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706901" y="3419064"/>
              <a:ext cx="84991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10KHz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>
              <a:off x="3985606" y="3014116"/>
              <a:ext cx="1433896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V="1">
              <a:off x="5500715" y="3068960"/>
              <a:ext cx="7389" cy="226217"/>
            </a:xfrm>
            <a:prstGeom prst="straightConnector1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5" name="Picture 84"/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9430" y="818963"/>
            <a:ext cx="1849439" cy="1350141"/>
          </a:xfrm>
          <a:prstGeom prst="rect">
            <a:avLst/>
          </a:prstGeom>
        </p:spPr>
      </p:pic>
      <p:pic>
        <p:nvPicPr>
          <p:cNvPr id="86" name="Picture 880" descr="G:\Users\r\rilis\Documents\WORK\wavemeter_screenshot.JP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1081" y="784857"/>
            <a:ext cx="1398555" cy="950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286" y="1327167"/>
            <a:ext cx="848473" cy="463885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6156100" y="1839396"/>
            <a:ext cx="2949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~10GHz line width covers HFS and Doppler broadening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538810" y="3360690"/>
            <a:ext cx="1447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10-50ns pulse width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4207605" y="2216042"/>
            <a:ext cx="1798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Accuracy: 40 µeV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334164" y="2149639"/>
            <a:ext cx="18494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UV …VIS… NIR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0" y="5229200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Picture 9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9046" y="3995937"/>
            <a:ext cx="1662882" cy="1154790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0" y="3868773"/>
            <a:ext cx="1916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Saturate resonant transitions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5466717" y="3888339"/>
            <a:ext cx="4290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If hard to saturate apply the following</a:t>
            </a:r>
          </a:p>
        </p:txBody>
      </p:sp>
      <p:grpSp>
        <p:nvGrpSpPr>
          <p:cNvPr id="104" name="Group 103"/>
          <p:cNvGrpSpPr/>
          <p:nvPr/>
        </p:nvGrpSpPr>
        <p:grpSpPr>
          <a:xfrm>
            <a:off x="3668875" y="3914309"/>
            <a:ext cx="1643450" cy="1277515"/>
            <a:chOff x="5520839" y="3916360"/>
            <a:chExt cx="1643450" cy="1277515"/>
          </a:xfrm>
        </p:grpSpPr>
        <p:sp>
          <p:nvSpPr>
            <p:cNvPr id="100" name="Abgerundetes Rechteck 99"/>
            <p:cNvSpPr/>
            <p:nvPr/>
          </p:nvSpPr>
          <p:spPr>
            <a:xfrm>
              <a:off x="5520839" y="3916360"/>
              <a:ext cx="1643450" cy="1232873"/>
            </a:xfrm>
            <a:prstGeom prst="roundRect">
              <a:avLst>
                <a:gd name="adj" fmla="val 883"/>
              </a:avLst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rnd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5520839" y="3973116"/>
              <a:ext cx="1623731" cy="1220759"/>
              <a:chOff x="5520839" y="3973116"/>
              <a:chExt cx="1623731" cy="1220759"/>
            </a:xfrm>
          </p:grpSpPr>
          <p:pic>
            <p:nvPicPr>
              <p:cNvPr id="97" name="Picture 96"/>
              <p:cNvPicPr>
                <a:picLocks noChangeAspect="1"/>
              </p:cNvPicPr>
              <p:nvPr/>
            </p:nvPicPr>
            <p:blipFill rotWithShape="1">
              <a:blip r:embed="rId1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0192" t="5821" r="10855" b="10334"/>
              <a:stretch/>
            </p:blipFill>
            <p:spPr>
              <a:xfrm>
                <a:off x="5673349" y="3973116"/>
                <a:ext cx="1471221" cy="1091053"/>
              </a:xfrm>
              <a:prstGeom prst="rect">
                <a:avLst/>
              </a:prstGeom>
            </p:spPr>
          </p:pic>
          <p:sp>
            <p:nvSpPr>
              <p:cNvPr id="101" name="TextBox 100"/>
              <p:cNvSpPr txBox="1"/>
              <p:nvPr/>
            </p:nvSpPr>
            <p:spPr>
              <a:xfrm>
                <a:off x="6169279" y="4978431"/>
                <a:ext cx="6094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chemeClr val="bg1"/>
                    </a:solidFill>
                  </a:rPr>
                  <a:t>Power (w)</a:t>
                </a:r>
                <a:endParaRPr lang="en-US" sz="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 rot="16200000">
                <a:off x="5218031" y="4363499"/>
                <a:ext cx="82105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>
                    <a:solidFill>
                      <a:schemeClr val="bg1"/>
                    </a:solidFill>
                  </a:rPr>
                  <a:t>Ion signal (</a:t>
                </a:r>
                <a:r>
                  <a:rPr lang="en-US" sz="800" dirty="0" err="1" smtClean="0">
                    <a:solidFill>
                      <a:schemeClr val="bg1"/>
                    </a:solidFill>
                  </a:rPr>
                  <a:t>a.u</a:t>
                </a:r>
                <a:r>
                  <a:rPr lang="en-US" sz="800" dirty="0" smtClean="0">
                    <a:solidFill>
                      <a:schemeClr val="bg1"/>
                    </a:solidFill>
                  </a:rPr>
                  <a:t>.)</a:t>
                </a:r>
                <a:endParaRPr lang="en-US" sz="800" dirty="0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105" name="Straight Arrow Connector 104"/>
          <p:cNvCxnSpPr/>
          <p:nvPr/>
        </p:nvCxnSpPr>
        <p:spPr>
          <a:xfrm flipV="1">
            <a:off x="6957400" y="4355918"/>
            <a:ext cx="521878" cy="1"/>
          </a:xfrm>
          <a:prstGeom prst="straightConnector1">
            <a:avLst/>
          </a:prstGeom>
          <a:ln w="381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5655307" y="4494834"/>
            <a:ext cx="3647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more power the better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63301" y="5244544"/>
            <a:ext cx="2681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Ensure overlap with atoms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7584" y="5692350"/>
            <a:ext cx="1119543" cy="790082"/>
          </a:xfrm>
          <a:prstGeom prst="rect">
            <a:avLst/>
          </a:prstGeom>
        </p:spPr>
      </p:pic>
      <p:pic>
        <p:nvPicPr>
          <p:cNvPr id="110" name="Picture 109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100000">
                        <a14:foregroundMark x1="91468" y1="35217" x2="92833" y2="36522"/>
                        <a14:foregroundMark x1="10580" y1="42609" x2="5802" y2="49565"/>
                        <a14:foregroundMark x1="6143" y1="53913" x2="5802" y2="66087"/>
                        <a14:foregroundMark x1="4437" y1="68261" x2="10239" y2="79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73" y="5590558"/>
            <a:ext cx="1265843" cy="993666"/>
          </a:xfrm>
          <a:prstGeom prst="rect">
            <a:avLst/>
          </a:prstGeom>
        </p:spPr>
      </p:pic>
      <p:sp>
        <p:nvSpPr>
          <p:cNvPr id="111" name="TextBox 110"/>
          <p:cNvSpPr txBox="1"/>
          <p:nvPr/>
        </p:nvSpPr>
        <p:spPr>
          <a:xfrm>
            <a:off x="5408397" y="5294842"/>
            <a:ext cx="363939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Focus at 20m distance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-&gt; 0.7µrad angular resolution in RILIS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Consider drifts, 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8245269" y="6031491"/>
            <a:ext cx="759119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SPACE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8191993" y="4792656"/>
            <a:ext cx="89550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POWER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336650" y="2639245"/>
            <a:ext cx="663964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TIME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8088488" y="592801"/>
            <a:ext cx="935769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ENERGY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754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3849340" y="6051142"/>
            <a:ext cx="6119813" cy="49984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“The </a:t>
            </a:r>
            <a:r>
              <a:rPr lang="en-US" sz="1200" b="1" dirty="0"/>
              <a:t>ISOLDE RILIS pump laser upgrade and the LARIS </a:t>
            </a:r>
            <a:r>
              <a:rPr lang="en-US" sz="1200" b="1" dirty="0" smtClean="0"/>
              <a:t>Laboratory”</a:t>
            </a:r>
            <a:endParaRPr lang="en-US" sz="1200" b="1" dirty="0"/>
          </a:p>
          <a:p>
            <a:pPr marL="0" indent="0">
              <a:buNone/>
            </a:pPr>
            <a:r>
              <a:rPr lang="en-US" sz="1200" i="1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. Marsh et al: Hyperfine Interactions, Volume 196, Issue 1-3, pp. 129-141 (2010)</a:t>
            </a: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6" name="Right Arrow 5"/>
          <p:cNvSpPr/>
          <p:nvPr/>
        </p:nvSpPr>
        <p:spPr>
          <a:xfrm>
            <a:off x="4283673" y="3541017"/>
            <a:ext cx="806450" cy="1003300"/>
          </a:xfrm>
          <a:prstGeom prst="rightArrow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solidFill>
                <a:srgbClr val="FFFFFF"/>
              </a:solidFill>
            </a:endParaRPr>
          </a:p>
        </p:txBody>
      </p:sp>
      <p:pic>
        <p:nvPicPr>
          <p:cNvPr id="7" name="Picture 12" descr="IMGP283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0112" y="1226209"/>
            <a:ext cx="3005138" cy="167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92106" y="3292020"/>
            <a:ext cx="1774825" cy="560388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dirty="0">
                <a:solidFill>
                  <a:prstClr val="black"/>
                </a:solidFill>
                <a:latin typeface="Verdana" pitchFamily="34" charset="0"/>
              </a:rPr>
              <a:t>Green Beams </a:t>
            </a:r>
          </a:p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b="1" dirty="0">
                <a:solidFill>
                  <a:prstClr val="black"/>
                </a:solidFill>
                <a:latin typeface="Verdana" pitchFamily="34" charset="0"/>
              </a:rPr>
              <a:t>45 W @ 511 nm</a:t>
            </a:r>
            <a:endParaRPr lang="en-US" sz="140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1966931" y="3271856"/>
            <a:ext cx="1812925" cy="560388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dirty="0">
                <a:solidFill>
                  <a:prstClr val="black"/>
                </a:solidFill>
                <a:latin typeface="Verdana" pitchFamily="34" charset="0"/>
              </a:rPr>
              <a:t>Yellow Beams </a:t>
            </a:r>
          </a:p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b="1" dirty="0">
                <a:solidFill>
                  <a:prstClr val="black"/>
                </a:solidFill>
                <a:latin typeface="Verdana" pitchFamily="34" charset="0"/>
              </a:rPr>
              <a:t>35 W @ 578 nm</a:t>
            </a:r>
            <a:endParaRPr lang="en-US" sz="140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175798" y="690499"/>
            <a:ext cx="66075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</a:pPr>
            <a:r>
              <a:rPr lang="en-US" sz="2400" b="1" u="sng" dirty="0">
                <a:solidFill>
                  <a:prstClr val="black"/>
                </a:solidFill>
                <a:latin typeface="+mj-lt"/>
              </a:rPr>
              <a:t>CVL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477494" y="3359714"/>
            <a:ext cx="1929371" cy="825483"/>
          </a:xfrm>
          <a:prstGeom prst="rect">
            <a:avLst/>
          </a:prstGeom>
          <a:solidFill>
            <a:srgbClr val="00CC0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dirty="0">
                <a:solidFill>
                  <a:prstClr val="black"/>
                </a:solidFill>
                <a:latin typeface="Verdana" pitchFamily="34" charset="0"/>
              </a:rPr>
              <a:t>Green Beams </a:t>
            </a:r>
          </a:p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b="1" dirty="0">
                <a:solidFill>
                  <a:prstClr val="black"/>
                </a:solidFill>
                <a:latin typeface="Verdana" pitchFamily="34" charset="0"/>
              </a:rPr>
              <a:t>75 W </a:t>
            </a:r>
            <a:r>
              <a:rPr lang="en-US" sz="1400" dirty="0">
                <a:solidFill>
                  <a:prstClr val="black"/>
                </a:solidFill>
                <a:latin typeface="Verdana" pitchFamily="34" charset="0"/>
              </a:rPr>
              <a:t>(+28 W) </a:t>
            </a:r>
          </a:p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b="1" dirty="0">
                <a:solidFill>
                  <a:prstClr val="black"/>
                </a:solidFill>
                <a:latin typeface="Verdana" pitchFamily="34" charset="0"/>
              </a:rPr>
              <a:t>@ 532 nm</a:t>
            </a:r>
            <a:endParaRPr lang="en-US" sz="140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155603" y="3322546"/>
            <a:ext cx="1929370" cy="566951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dirty="0">
                <a:solidFill>
                  <a:prstClr val="black"/>
                </a:solidFill>
                <a:latin typeface="Verdana" pitchFamily="34" charset="0"/>
              </a:rPr>
              <a:t>UV Beam </a:t>
            </a:r>
          </a:p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b="1" dirty="0">
                <a:solidFill>
                  <a:prstClr val="black"/>
                </a:solidFill>
                <a:latin typeface="Verdana" pitchFamily="34" charset="0"/>
              </a:rPr>
              <a:t>20 W @ 355 nm</a:t>
            </a:r>
            <a:endParaRPr lang="en-US" sz="140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4" name="TextBox 19"/>
          <p:cNvSpPr txBox="1">
            <a:spLocks noChangeArrowheads="1"/>
          </p:cNvSpPr>
          <p:nvPr/>
        </p:nvSpPr>
        <p:spPr bwMode="auto">
          <a:xfrm>
            <a:off x="4989811" y="684324"/>
            <a:ext cx="35032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2400" b="1" u="sng" dirty="0" smtClean="0">
                <a:solidFill>
                  <a:prstClr val="black"/>
                </a:solidFill>
                <a:latin typeface="+mj-lt"/>
              </a:rPr>
              <a:t>Solid State Laser (</a:t>
            </a:r>
            <a:r>
              <a:rPr lang="en-US" sz="2400" b="1" u="sng" dirty="0" err="1" smtClean="0">
                <a:solidFill>
                  <a:prstClr val="black"/>
                </a:solidFill>
                <a:latin typeface="+mj-lt"/>
              </a:rPr>
              <a:t>Nd:YAG</a:t>
            </a:r>
            <a:r>
              <a:rPr lang="en-US" sz="2400" b="1" u="sng" dirty="0" smtClean="0">
                <a:solidFill>
                  <a:prstClr val="black"/>
                </a:solidFill>
                <a:latin typeface="+mj-lt"/>
              </a:rPr>
              <a:t>)</a:t>
            </a:r>
            <a:endParaRPr lang="en-US" sz="2400" b="1" u="sng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439395" y="3073160"/>
            <a:ext cx="1740579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b="1" dirty="0" smtClean="0">
                <a:solidFill>
                  <a:prstClr val="black"/>
                </a:solidFill>
                <a:latin typeface="Verdana" pitchFamily="34" charset="0"/>
              </a:rPr>
              <a:t>8 ns @ 10 kHz</a:t>
            </a:r>
            <a:endParaRPr lang="en-US" sz="140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5593940" y="4421461"/>
            <a:ext cx="3919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b="1" dirty="0">
                <a:solidFill>
                  <a:prstClr val="black"/>
                </a:solidFill>
                <a:latin typeface="Verdana" pitchFamily="34" charset="0"/>
              </a:rPr>
              <a:t>30 min start up time</a:t>
            </a:r>
            <a:endParaRPr lang="en-US" sz="140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593940" y="4731024"/>
            <a:ext cx="39195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b="1" dirty="0">
                <a:solidFill>
                  <a:prstClr val="black"/>
                </a:solidFill>
                <a:latin typeface="Verdana" pitchFamily="34" charset="0"/>
              </a:rPr>
              <a:t>Reliable long term power output</a:t>
            </a:r>
            <a:endParaRPr lang="en-US" sz="1400" dirty="0">
              <a:solidFill>
                <a:prstClr val="black"/>
              </a:solidFill>
              <a:latin typeface="Verdana" pitchFamily="34" charset="0"/>
            </a:endParaRPr>
          </a:p>
        </p:txBody>
      </p:sp>
      <p:pic>
        <p:nvPicPr>
          <p:cNvPr id="20" name="Picture 16" descr="cvl amps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88896" y="587393"/>
            <a:ext cx="1993900" cy="25384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" name="Picture 15" descr="cvl osc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499" y="1241462"/>
            <a:ext cx="2143125" cy="1528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4" name="Title 1"/>
          <p:cNvSpPr txBox="1">
            <a:spLocks/>
          </p:cNvSpPr>
          <p:nvPr/>
        </p:nvSpPr>
        <p:spPr bwMode="auto">
          <a:xfrm>
            <a:off x="0" y="-24"/>
            <a:ext cx="9143999" cy="54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 dirty="0" smtClean="0">
                <a:solidFill>
                  <a:sysClr val="windowText" lastClr="000000"/>
                </a:solidFill>
              </a:rPr>
              <a:t>Copper Vapour Laser upgrade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348525"/>
            <a:ext cx="154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2007/2008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22" name="TextBox 24"/>
          <p:cNvSpPr txBox="1">
            <a:spLocks noChangeArrowheads="1"/>
          </p:cNvSpPr>
          <p:nvPr/>
        </p:nvSpPr>
        <p:spPr bwMode="auto">
          <a:xfrm>
            <a:off x="89041" y="3873847"/>
            <a:ext cx="40393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</a:rPr>
              <a:t>2 hr start time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</a:rPr>
              <a:t>Pulse-to-pulse instability (jitter)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</a:rPr>
              <a:t>Aging equipment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</a:rPr>
              <a:t>Procurement of consumables is difficult</a:t>
            </a:r>
          </a:p>
          <a:p>
            <a:pPr marL="285750" indent="-28575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latin typeface="Arial" pitchFamily="34" charset="0"/>
              </a:rPr>
              <a:t>Risky combination: </a:t>
            </a:r>
          </a:p>
        </p:txBody>
      </p:sp>
      <p:sp>
        <p:nvSpPr>
          <p:cNvPr id="23" name="TextBox 25"/>
          <p:cNvSpPr txBox="1">
            <a:spLocks noChangeArrowheads="1"/>
          </p:cNvSpPr>
          <p:nvPr/>
        </p:nvSpPr>
        <p:spPr bwMode="auto">
          <a:xfrm>
            <a:off x="414700" y="5265661"/>
            <a:ext cx="3200400" cy="1200329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latin typeface="Arial" pitchFamily="34" charset="0"/>
              </a:rPr>
              <a:t>High tension ~ 16 kV 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latin typeface="Arial" pitchFamily="34" charset="0"/>
              </a:rPr>
              <a:t>High temperature ~ 1500 C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000000"/>
                </a:solidFill>
                <a:latin typeface="Arial" pitchFamily="34" charset="0"/>
              </a:rPr>
              <a:t>Cooling water </a:t>
            </a:r>
          </a:p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000000"/>
                </a:solidFill>
                <a:latin typeface="Arial" pitchFamily="34" charset="0"/>
              </a:rPr>
              <a:t>Catches fire (sometimes)</a:t>
            </a:r>
            <a:endParaRPr lang="en-GB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232395" y="3014127"/>
            <a:ext cx="1816100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>
              <a:spcBef>
                <a:spcPct val="20000"/>
              </a:spcBef>
              <a:buClr>
                <a:prstClr val="white"/>
              </a:buClr>
              <a:buSzPct val="100000"/>
              <a:buFont typeface="Times New Roman" pitchFamily="18" charset="0"/>
              <a:buNone/>
            </a:pPr>
            <a:r>
              <a:rPr lang="en-US" sz="1400" b="1" dirty="0">
                <a:solidFill>
                  <a:prstClr val="black"/>
                </a:solidFill>
                <a:latin typeface="Verdana" pitchFamily="34" charset="0"/>
              </a:rPr>
              <a:t>15 ns @ 11 </a:t>
            </a:r>
            <a:r>
              <a:rPr lang="en-US" sz="1400" b="1" dirty="0" smtClean="0">
                <a:solidFill>
                  <a:prstClr val="black"/>
                </a:solidFill>
                <a:latin typeface="Verdana" pitchFamily="34" charset="0"/>
              </a:rPr>
              <a:t>kHz</a:t>
            </a:r>
            <a:endParaRPr lang="en-US" sz="1400" dirty="0">
              <a:solidFill>
                <a:prstClr val="black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02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bgerundetes Rechteck 158"/>
          <p:cNvSpPr/>
          <p:nvPr>
            <p:custDataLst>
              <p:tags r:id="rId2"/>
            </p:custDataLst>
          </p:nvPr>
        </p:nvSpPr>
        <p:spPr>
          <a:xfrm>
            <a:off x="-195376" y="3437373"/>
            <a:ext cx="5264243" cy="2943955"/>
          </a:xfrm>
          <a:prstGeom prst="roundRect">
            <a:avLst>
              <a:gd name="adj" fmla="val 2059"/>
            </a:avLst>
          </a:prstGeom>
          <a:gradFill rotWithShape="1">
            <a:gsLst>
              <a:gs pos="0">
                <a:srgbClr val="000000">
                  <a:tint val="50000"/>
                  <a:satMod val="300000"/>
                </a:srgbClr>
              </a:gs>
              <a:gs pos="35000">
                <a:srgbClr val="000000">
                  <a:tint val="37000"/>
                  <a:satMod val="300000"/>
                </a:srgbClr>
              </a:gs>
              <a:gs pos="100000">
                <a:srgbClr val="0000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Rectangle 291"/>
          <p:cNvSpPr>
            <a:spLocks noChangeArrowheads="1"/>
          </p:cNvSpPr>
          <p:nvPr/>
        </p:nvSpPr>
        <p:spPr bwMode="auto">
          <a:xfrm>
            <a:off x="0" y="-29230"/>
            <a:ext cx="8204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0" dirty="0">
                <a:solidFill>
                  <a:sysClr val="windowText" lastClr="000000"/>
                </a:solidFill>
              </a:rPr>
              <a:t>The </a:t>
            </a:r>
            <a:r>
              <a:rPr lang="en-US" sz="2800" kern="0" dirty="0" smtClean="0">
                <a:solidFill>
                  <a:sysClr val="windowText" lastClr="000000"/>
                </a:solidFill>
              </a:rPr>
              <a:t>new RILIS </a:t>
            </a:r>
            <a:r>
              <a:rPr lang="en-US" sz="2800" kern="0" dirty="0">
                <a:solidFill>
                  <a:sysClr val="windowText" lastClr="000000"/>
                </a:solidFill>
              </a:rPr>
              <a:t>dye lasers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91386" y="111393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solidFill>
                  <a:prstClr val="black"/>
                </a:solidFill>
              </a:rPr>
              <a:t>dye lasers:</a:t>
            </a:r>
          </a:p>
          <a:p>
            <a:r>
              <a:rPr lang="en-US" dirty="0">
                <a:solidFill>
                  <a:prstClr val="black"/>
                </a:solidFill>
              </a:rPr>
              <a:t>2 x broadband (6 GHz)</a:t>
            </a:r>
          </a:p>
          <a:p>
            <a:r>
              <a:rPr lang="en-US" dirty="0">
                <a:solidFill>
                  <a:prstClr val="black"/>
                </a:solidFill>
              </a:rPr>
              <a:t>1 x narrow band (1 GHz)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8" name="Picture 2" descr="S:\Vorträge\2011_01_11_EN-STI-Coffee\2010-11-10\IMG_068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6310" y="1106338"/>
            <a:ext cx="4527334" cy="196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116" y="3253661"/>
            <a:ext cx="3950852" cy="2623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 descr="S:\Talks\2011_ISOLDEWorkshop\pictures\laserdyes\dyes legend.e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322" y="3645024"/>
            <a:ext cx="1668217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/>
          </p:nvPr>
        </p:nvGraphicFramePr>
        <p:xfrm>
          <a:off x="-272138" y="3283545"/>
          <a:ext cx="4276725" cy="302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6" name="Graph" r:id="rId8" imgW="4276800" imgH="3025440" progId="Origin50.Graph">
                  <p:embed/>
                </p:oleObj>
              </mc:Choice>
              <mc:Fallback>
                <p:oleObj name="Graph" r:id="rId8" imgW="4276800" imgH="30254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-272138" y="3283545"/>
                        <a:ext cx="4276725" cy="30257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297071" y="6233047"/>
            <a:ext cx="2435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&gt; 10 different dyes used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59645" y="5870494"/>
            <a:ext cx="2229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ysClr val="windowText" lastClr="000000"/>
                </a:solidFill>
              </a:rPr>
              <a:t>Laser table Jan. 2011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991" y="305456"/>
            <a:ext cx="154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2010/2011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17" name="Picture 16" descr="C:\Users\bmarsh\Desktop\100CANON\ssl in use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93462"/>
            <a:ext cx="3039384" cy="227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ight Arrow 17"/>
          <p:cNvSpPr/>
          <p:nvPr/>
        </p:nvSpPr>
        <p:spPr>
          <a:xfrm>
            <a:off x="3736509" y="1746120"/>
            <a:ext cx="466204" cy="6898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742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 bwMode="auto">
          <a:xfrm>
            <a:off x="0" y="-24"/>
            <a:ext cx="91440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The RILIS </a:t>
            </a:r>
            <a:r>
              <a:rPr kumimoji="0" lang="de-D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Ti:Sa</a:t>
            </a:r>
            <a:r>
              <a:rPr kumimoji="0" lang="de-DE" sz="28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  <a:r>
              <a:rPr kumimoji="0" lang="de-DE" sz="2800" b="0" i="0" u="none" strike="noStrike" kern="0" cap="none" spc="0" normalizeH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lasers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33611" y="4468405"/>
            <a:ext cx="523252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hangingPunct="0"/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Wavelength tuning range: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Fundamental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(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w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)	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690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940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nm  (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5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W) </a:t>
            </a: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2</a:t>
            </a:r>
            <a:r>
              <a:rPr lang="en-US" baseline="30000" dirty="0" smtClean="0">
                <a:solidFill>
                  <a:schemeClr val="bg1"/>
                </a:solidFill>
                <a:latin typeface="Calibri" pitchFamily="34" charset="0"/>
              </a:rPr>
              <a:t>nd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harmonic (2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w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)	</a:t>
            </a: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345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470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nm 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(1 W)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3</a:t>
            </a:r>
            <a:r>
              <a:rPr lang="en-US" baseline="30000" dirty="0" smtClean="0">
                <a:solidFill>
                  <a:schemeClr val="bg1"/>
                </a:solidFill>
                <a:latin typeface="Calibri" pitchFamily="34" charset="0"/>
              </a:rPr>
              <a:t>rd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harmonic (3</a:t>
            </a:r>
            <a:r>
              <a:rPr lang="en-US" dirty="0">
                <a:solidFill>
                  <a:schemeClr val="bg1"/>
                </a:solidFill>
                <a:latin typeface="Symbol" pitchFamily="18" charset="2"/>
              </a:rPr>
              <a:t>w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)	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230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en-US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310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nm 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(150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mW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)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4</a:t>
            </a:r>
            <a:r>
              <a:rPr lang="en-US" baseline="30000" dirty="0" smtClean="0">
                <a:solidFill>
                  <a:schemeClr val="bg1"/>
                </a:solidFill>
                <a:latin typeface="Calibri" pitchFamily="34" charset="0"/>
              </a:rPr>
              <a:t>th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harmonic (4</a:t>
            </a:r>
            <a:r>
              <a:rPr lang="en-US" dirty="0" smtClean="0">
                <a:solidFill>
                  <a:schemeClr val="bg1"/>
                </a:solidFill>
                <a:latin typeface="Symbol" pitchFamily="18" charset="2"/>
              </a:rPr>
              <a:t>w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)  	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205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-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235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 nm  (50 </a:t>
            </a:r>
            <a:r>
              <a:rPr lang="en-US" dirty="0" err="1" smtClean="0">
                <a:solidFill>
                  <a:schemeClr val="bg1"/>
                </a:solidFill>
                <a:latin typeface="Calibri" pitchFamily="34" charset="0"/>
              </a:rPr>
              <a:t>mW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)</a:t>
            </a:r>
          </a:p>
          <a:p>
            <a:pPr marL="285750" indent="-285750" eaLnBrk="0" hangingPunct="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endParaRPr lang="en-US" dirty="0">
              <a:solidFill>
                <a:schemeClr val="bg1"/>
              </a:solidFill>
              <a:latin typeface="Calibri" pitchFamily="34" charset="0"/>
            </a:endParaRPr>
          </a:p>
          <a:p>
            <a:pPr marL="285750" indent="-285750" eaLnBrk="0" hangingPunct="0">
              <a:buFont typeface="Arial" pitchFamily="34" charset="0"/>
              <a:buChar char="•"/>
            </a:pP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363449" y="2226122"/>
            <a:ext cx="33940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Change of mirror sets in resonator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No amplifier yet available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No ageing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180" name="Picture 12" descr="S:\Talks\2011_ISOLDEWorkshop\pictures\nuclear chart\tisaefficiency.e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87" y="3615786"/>
            <a:ext cx="4304544" cy="286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4"/>
          <p:cNvGrpSpPr>
            <a:grpSpLocks/>
          </p:cNvGrpSpPr>
          <p:nvPr/>
        </p:nvGrpSpPr>
        <p:grpSpPr bwMode="auto">
          <a:xfrm>
            <a:off x="4216235" y="615906"/>
            <a:ext cx="4741863" cy="2732087"/>
            <a:chOff x="4451865" y="1456628"/>
            <a:chExt cx="4741573" cy="2732277"/>
          </a:xfrm>
        </p:grpSpPr>
        <p:grpSp>
          <p:nvGrpSpPr>
            <p:cNvPr id="9" name="Group 30"/>
            <p:cNvGrpSpPr>
              <a:grpSpLocks/>
            </p:cNvGrpSpPr>
            <p:nvPr/>
          </p:nvGrpSpPr>
          <p:grpSpPr bwMode="auto">
            <a:xfrm>
              <a:off x="4451865" y="1456628"/>
              <a:ext cx="4741573" cy="2732277"/>
              <a:chOff x="17044410" y="31462944"/>
              <a:chExt cx="4741573" cy="2732277"/>
            </a:xfrm>
          </p:grpSpPr>
          <p:pic>
            <p:nvPicPr>
              <p:cNvPr id="13" name="Picture 4" descr="S:\Poster\LAP2010\2010-09-22\IMG_3896a.JP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044410" y="31462944"/>
                <a:ext cx="4741573" cy="2732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14" name="Group 32"/>
              <p:cNvGrpSpPr>
                <a:grpSpLocks/>
              </p:cNvGrpSpPr>
              <p:nvPr/>
            </p:nvGrpSpPr>
            <p:grpSpPr bwMode="auto">
              <a:xfrm rot="60000">
                <a:off x="17550784" y="32141140"/>
                <a:ext cx="3783040" cy="1241034"/>
                <a:chOff x="17549169" y="32108751"/>
                <a:chExt cx="3783040" cy="1241034"/>
              </a:xfrm>
            </p:grpSpPr>
            <p:grpSp>
              <p:nvGrpSpPr>
                <p:cNvPr id="15" name="Group 37"/>
                <p:cNvGrpSpPr>
                  <a:grpSpLocks/>
                </p:cNvGrpSpPr>
                <p:nvPr/>
              </p:nvGrpSpPr>
              <p:grpSpPr bwMode="auto">
                <a:xfrm>
                  <a:off x="17549169" y="32201099"/>
                  <a:ext cx="3783040" cy="1148686"/>
                  <a:chOff x="30120747" y="37036069"/>
                  <a:chExt cx="12999653" cy="3947219"/>
                </a:xfrm>
              </p:grpSpPr>
              <p:grpSp>
                <p:nvGrpSpPr>
                  <p:cNvPr id="18" name="Group 38"/>
                  <p:cNvGrpSpPr>
                    <a:grpSpLocks/>
                  </p:cNvGrpSpPr>
                  <p:nvPr/>
                </p:nvGrpSpPr>
                <p:grpSpPr bwMode="auto">
                  <a:xfrm flipV="1">
                    <a:off x="31419808" y="37036069"/>
                    <a:ext cx="11700592" cy="3912355"/>
                    <a:chOff x="37143100" y="34980527"/>
                    <a:chExt cx="2857454" cy="751501"/>
                  </a:xfrm>
                </p:grpSpPr>
                <p:cxnSp>
                  <p:nvCxnSpPr>
                    <p:cNvPr id="21" name="Straight Connector 20"/>
                    <p:cNvCxnSpPr/>
                    <p:nvPr/>
                  </p:nvCxnSpPr>
                  <p:spPr>
                    <a:xfrm rot="60000">
                      <a:off x="38812993" y="35341521"/>
                      <a:ext cx="1185603" cy="14671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2" name="Straight Connector 21"/>
                    <p:cNvCxnSpPr/>
                    <p:nvPr/>
                  </p:nvCxnSpPr>
                  <p:spPr>
                    <a:xfrm rot="60000">
                      <a:off x="38228676" y="35554930"/>
                      <a:ext cx="310389" cy="129941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Straight Connector 22"/>
                    <p:cNvCxnSpPr/>
                    <p:nvPr/>
                  </p:nvCxnSpPr>
                  <p:spPr>
                    <a:xfrm flipH="1" flipV="1">
                      <a:off x="38120753" y="35673651"/>
                      <a:ext cx="416960" cy="13623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4" name="Straight Connector 23"/>
                    <p:cNvCxnSpPr/>
                    <p:nvPr/>
                  </p:nvCxnSpPr>
                  <p:spPr>
                    <a:xfrm rot="60000" flipH="1" flipV="1">
                      <a:off x="37141880" y="35718845"/>
                      <a:ext cx="714026" cy="9432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Connector 24"/>
                    <p:cNvCxnSpPr/>
                    <p:nvPr/>
                  </p:nvCxnSpPr>
                  <p:spPr>
                    <a:xfrm rot="60000">
                      <a:off x="37233134" y="34981995"/>
                      <a:ext cx="976458" cy="465273"/>
                    </a:xfrm>
                    <a:prstGeom prst="line">
                      <a:avLst/>
                    </a:prstGeom>
                    <a:ln w="25400" cap="rnd">
                      <a:solidFill>
                        <a:srgbClr val="25FF01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Straight Connector 25"/>
                    <p:cNvCxnSpPr/>
                    <p:nvPr/>
                  </p:nvCxnSpPr>
                  <p:spPr>
                    <a:xfrm rot="60000">
                      <a:off x="38212550" y="35457319"/>
                      <a:ext cx="17318" cy="95360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7" name="Straight Connector 26"/>
                    <p:cNvCxnSpPr/>
                    <p:nvPr/>
                  </p:nvCxnSpPr>
                  <p:spPr>
                    <a:xfrm rot="60000">
                      <a:off x="38095710" y="35398763"/>
                      <a:ext cx="118560" cy="56587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8" name="Straight Connector 27"/>
                    <p:cNvCxnSpPr/>
                    <p:nvPr/>
                  </p:nvCxnSpPr>
                  <p:spPr>
                    <a:xfrm rot="60000" flipV="1">
                      <a:off x="38096367" y="35398235"/>
                      <a:ext cx="346356" cy="0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/>
                    <p:cNvCxnSpPr/>
                    <p:nvPr/>
                  </p:nvCxnSpPr>
                  <p:spPr>
                    <a:xfrm flipH="1">
                      <a:off x="37852430" y="35673138"/>
                      <a:ext cx="267759" cy="60779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/>
                    <p:cNvCxnSpPr/>
                    <p:nvPr/>
                  </p:nvCxnSpPr>
                  <p:spPr>
                    <a:xfrm rot="60000" flipV="1">
                      <a:off x="38444802" y="35329806"/>
                      <a:ext cx="367670" cy="74402"/>
                    </a:xfrm>
                    <a:prstGeom prst="line">
                      <a:avLst/>
                    </a:prstGeom>
                    <a:ln w="19050" cap="rnd">
                      <a:solidFill>
                        <a:srgbClr val="FF0000"/>
                      </a:solidFill>
                      <a:round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19" name="Straight Connector 18"/>
                  <p:cNvCxnSpPr/>
                  <p:nvPr/>
                </p:nvCxnSpPr>
                <p:spPr>
                  <a:xfrm rot="21540000" flipH="1" flipV="1">
                    <a:off x="31793350" y="39077125"/>
                    <a:ext cx="0" cy="1898511"/>
                  </a:xfrm>
                  <a:prstGeom prst="line">
                    <a:avLst/>
                  </a:prstGeom>
                  <a:ln w="25400" cap="rnd">
                    <a:solidFill>
                      <a:srgbClr val="25FF01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rot="21540000">
                    <a:off x="30113060" y="39075422"/>
                    <a:ext cx="1663709" cy="16368"/>
                  </a:xfrm>
                  <a:prstGeom prst="line">
                    <a:avLst/>
                  </a:prstGeom>
                  <a:ln w="25400" cap="rnd">
                    <a:solidFill>
                      <a:srgbClr val="25FF01"/>
                    </a:solidFill>
                    <a:round/>
                  </a:ln>
                </p:spPr>
                <p:style>
                  <a:lnRef idx="1">
                    <a:schemeClr val="accent2"/>
                  </a:lnRef>
                  <a:fillRef idx="0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6" name="Straight Connector 15"/>
                <p:cNvCxnSpPr/>
                <p:nvPr/>
              </p:nvCxnSpPr>
              <p:spPr>
                <a:xfrm rot="21540000">
                  <a:off x="20939885" y="32110691"/>
                  <a:ext cx="15874" cy="666796"/>
                </a:xfrm>
                <a:prstGeom prst="line">
                  <a:avLst/>
                </a:prstGeom>
                <a:ln w="19050" cap="rnd">
                  <a:solidFill>
                    <a:srgbClr val="FF0000"/>
                  </a:solidFill>
                  <a:prstDash val="sysDash"/>
                  <a:round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/>
                <p:cNvCxnSpPr/>
                <p:nvPr/>
              </p:nvCxnSpPr>
              <p:spPr>
                <a:xfrm rot="21540000">
                  <a:off x="20934039" y="32107514"/>
                  <a:ext cx="385739" cy="0"/>
                </a:xfrm>
                <a:prstGeom prst="line">
                  <a:avLst/>
                </a:prstGeom>
                <a:ln w="19050" cap="rnd">
                  <a:solidFill>
                    <a:srgbClr val="FF0000"/>
                  </a:solidFill>
                  <a:prstDash val="sysDash"/>
                  <a:round/>
                </a:ln>
              </p:spPr>
              <p:style>
                <a:lnRef idx="1">
                  <a:schemeClr val="accent2"/>
                </a:lnRef>
                <a:fillRef idx="0">
                  <a:schemeClr val="accent2"/>
                </a:fillRef>
                <a:effectRef idx="0">
                  <a:schemeClr val="accent2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" name="Group 9"/>
            <p:cNvGrpSpPr>
              <a:grpSpLocks/>
            </p:cNvGrpSpPr>
            <p:nvPr/>
          </p:nvGrpSpPr>
          <p:grpSpPr bwMode="auto">
            <a:xfrm>
              <a:off x="6295315" y="3429000"/>
              <a:ext cx="712899" cy="307777"/>
              <a:chOff x="6631820" y="2585002"/>
              <a:chExt cx="712899" cy="307777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 rot="16200000">
                <a:off x="7017083" y="2540030"/>
                <a:ext cx="0" cy="628611"/>
              </a:xfrm>
              <a:prstGeom prst="straightConnector1">
                <a:avLst/>
              </a:prstGeom>
              <a:ln w="53975">
                <a:solidFill>
                  <a:schemeClr val="tx1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6"/>
              <p:cNvSpPr txBox="1">
                <a:spLocks noChangeArrowheads="1"/>
              </p:cNvSpPr>
              <p:nvPr/>
            </p:nvSpPr>
            <p:spPr bwMode="auto">
              <a:xfrm>
                <a:off x="6631820" y="2585002"/>
                <a:ext cx="712899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de-DE" sz="1400"/>
                  <a:t>100 mm</a:t>
                </a:r>
              </a:p>
            </p:txBody>
          </p:sp>
        </p:grpSp>
      </p:grpSp>
      <p:pic>
        <p:nvPicPr>
          <p:cNvPr id="7181" name="Picture 13" descr="S:\Talks\2011_ISOLDEWorkshop\pictures\tisa\2010_02_01\IMG_840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6793" y="2063642"/>
            <a:ext cx="3475835" cy="123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10901" y="817042"/>
            <a:ext cx="39537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>
                <a:solidFill>
                  <a:schemeClr val="bg1"/>
                </a:solidFill>
                <a:latin typeface="Calibri" pitchFamily="34" charset="0"/>
              </a:rPr>
              <a:t>Pump laser</a:t>
            </a:r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: Nd:YAG (532 </a:t>
            </a:r>
            <a:r>
              <a:rPr lang="de-DE" dirty="0" err="1" smtClean="0">
                <a:solidFill>
                  <a:schemeClr val="bg1"/>
                </a:solidFill>
                <a:latin typeface="Calibri" pitchFamily="34" charset="0"/>
              </a:rPr>
              <a:t>nm</a:t>
            </a:r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), </a:t>
            </a:r>
            <a:r>
              <a:rPr lang="de-DE" dirty="0" err="1" smtClean="0">
                <a:solidFill>
                  <a:schemeClr val="bg1"/>
                </a:solidFill>
                <a:latin typeface="Calibri" pitchFamily="34" charset="0"/>
              </a:rPr>
              <a:t>Photonics</a:t>
            </a:r>
            <a:endParaRPr lang="de-DE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Repetition rate: 10 kHz</a:t>
            </a:r>
          </a:p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Pulse </a:t>
            </a:r>
            <a:r>
              <a:rPr lang="de-DE" dirty="0" err="1" smtClean="0">
                <a:solidFill>
                  <a:schemeClr val="bg1"/>
                </a:solidFill>
                <a:latin typeface="Calibri" pitchFamily="34" charset="0"/>
              </a:rPr>
              <a:t>length</a:t>
            </a:r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: 180 </a:t>
            </a:r>
            <a:r>
              <a:rPr lang="de-DE" dirty="0" err="1" smtClean="0">
                <a:solidFill>
                  <a:schemeClr val="bg1"/>
                </a:solidFill>
                <a:latin typeface="Calibri" pitchFamily="34" charset="0"/>
              </a:rPr>
              <a:t>ns</a:t>
            </a:r>
            <a:endParaRPr lang="de-DE" dirty="0" smtClean="0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de-DE" dirty="0" smtClean="0">
                <a:solidFill>
                  <a:schemeClr val="bg1"/>
                </a:solidFill>
                <a:latin typeface="Calibri" pitchFamily="34" charset="0"/>
              </a:rPr>
              <a:t>Power: 60 W</a:t>
            </a:r>
          </a:p>
          <a:p>
            <a:pPr eaLnBrk="0" hangingPunct="0"/>
            <a:endParaRPr lang="en-US" i="1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56587" y="3301318"/>
            <a:ext cx="26277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err="1" smtClean="0">
                <a:solidFill>
                  <a:schemeClr val="bg1"/>
                </a:solidFill>
              </a:rPr>
              <a:t>Ti:Sa</a:t>
            </a:r>
            <a:r>
              <a:rPr lang="en-US" u="sng" dirty="0" smtClean="0">
                <a:solidFill>
                  <a:schemeClr val="bg1"/>
                </a:solidFill>
              </a:rPr>
              <a:t> lasers: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Line width: 5 GHz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Pulse length: 30-50 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221" y="316475"/>
            <a:ext cx="1547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2010/2011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35842" y="5916180"/>
            <a:ext cx="4922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 Rothe </a:t>
            </a:r>
            <a:r>
              <a:rPr lang="en-GB" i="1" dirty="0">
                <a:solidFill>
                  <a:schemeClr val="bg1"/>
                </a:solidFill>
              </a:rPr>
              <a:t>et </a:t>
            </a:r>
            <a:r>
              <a:rPr lang="en-GB" i="1" dirty="0" smtClean="0">
                <a:solidFill>
                  <a:schemeClr val="bg1"/>
                </a:solidFill>
              </a:rPr>
              <a:t>al</a:t>
            </a:r>
            <a:r>
              <a:rPr lang="en-GB" dirty="0" smtClean="0">
                <a:solidFill>
                  <a:schemeClr val="bg1"/>
                </a:solidFill>
              </a:rPr>
              <a:t>, </a:t>
            </a:r>
            <a:r>
              <a:rPr lang="en-GB" b="1" dirty="0" smtClean="0">
                <a:solidFill>
                  <a:srgbClr val="000000"/>
                </a:solidFill>
                <a:latin typeface="+mj-lt"/>
              </a:rPr>
              <a:t>A </a:t>
            </a:r>
            <a:r>
              <a:rPr lang="en-GB" b="1" dirty="0">
                <a:solidFill>
                  <a:srgbClr val="000000"/>
                </a:solidFill>
                <a:latin typeface="+mj-lt"/>
              </a:rPr>
              <a:t>complementary laser system for ISOLDE </a:t>
            </a:r>
            <a:r>
              <a:rPr lang="en-GB" b="1" dirty="0" smtClean="0">
                <a:solidFill>
                  <a:srgbClr val="000000"/>
                </a:solidFill>
                <a:latin typeface="+mj-lt"/>
              </a:rPr>
              <a:t>RILIS, </a:t>
            </a:r>
            <a:r>
              <a:rPr lang="en-GB" dirty="0" smtClean="0">
                <a:solidFill>
                  <a:schemeClr val="bg1"/>
                </a:solidFill>
              </a:rPr>
              <a:t>2011</a:t>
            </a:r>
            <a:r>
              <a:rPr lang="en-GB" dirty="0">
                <a:solidFill>
                  <a:schemeClr val="bg1"/>
                </a:solidFill>
              </a:rPr>
              <a:t> </a:t>
            </a:r>
            <a:r>
              <a:rPr lang="en-GB" i="1" dirty="0">
                <a:solidFill>
                  <a:schemeClr val="bg1"/>
                </a:solidFill>
              </a:rPr>
              <a:t>J. Phys.: Conf. Ser.</a:t>
            </a:r>
            <a:r>
              <a:rPr lang="en-GB" dirty="0">
                <a:solidFill>
                  <a:schemeClr val="bg1"/>
                </a:solidFill>
              </a:rPr>
              <a:t> </a:t>
            </a:r>
            <a:r>
              <a:rPr lang="en-GB" b="1" dirty="0">
                <a:solidFill>
                  <a:schemeClr val="bg1"/>
                </a:solidFill>
              </a:rPr>
              <a:t>312</a:t>
            </a:r>
            <a:r>
              <a:rPr lang="en-GB" dirty="0">
                <a:solidFill>
                  <a:schemeClr val="bg1"/>
                </a:solidFill>
              </a:rPr>
              <a:t> 052020</a:t>
            </a:r>
            <a:endParaRPr lang="en-GB" b="1" i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GB" i="1" dirty="0">
                <a:solidFill>
                  <a:srgbClr val="000000"/>
                </a:solidFill>
                <a:latin typeface="Arial" panose="020B0604020202020204" pitchFamily="34" charset="0"/>
              </a:rPr>
              <a:t/>
            </a:r>
            <a:br>
              <a:rPr lang="en-GB" i="1" dirty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6420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205710" y="404664"/>
          <a:ext cx="8614761" cy="288635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871587"/>
                <a:gridCol w="2871587"/>
                <a:gridCol w="2871587"/>
              </a:tblGrid>
              <a:tr h="31349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</a:t>
                      </a:r>
                      <a:endParaRPr lang="en-US" sz="20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Dye </a:t>
                      </a:r>
                      <a:endParaRPr lang="en-US" sz="20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Ti:Sa</a:t>
                      </a:r>
                      <a:endParaRPr lang="en-US" sz="20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719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Active Medium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&gt; 10 different dyes 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=1 </a:t>
                      </a:r>
                      <a:r>
                        <a:rPr lang="en-US" sz="2000" u="none" strike="noStrike" dirty="0" err="1">
                          <a:solidFill>
                            <a:sysClr val="windowText" lastClr="000000"/>
                          </a:solidFill>
                          <a:effectLst/>
                        </a:rPr>
                        <a:t>Ti:sapphire</a:t>
                      </a:r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 crystal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2914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condition of aggregation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liquid (org. solvents)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solid-state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Tuning range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540 – 850 nm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680 – 980 nm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74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Power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&lt; 12 W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&lt; 5 W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Pulse duration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~8 </a:t>
                      </a:r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ns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~50 </a:t>
                      </a:r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ns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33747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Synchronization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optical </a:t>
                      </a:r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delay lines 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q-switch</a:t>
                      </a:r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, pump power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14325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# of schemes developed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Calibri"/>
                        </a:rPr>
                        <a:t>47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 smtClean="0">
                          <a:solidFill>
                            <a:sysClr val="windowText" lastClr="000000"/>
                          </a:solidFill>
                          <a:effectLst/>
                          <a:latin typeface="Calibri"/>
                        </a:rPr>
                        <a:t>37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88032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Maintenance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renew dye </a:t>
                      </a:r>
                      <a:r>
                        <a:rPr lang="en-GB" sz="2000" u="none" strike="noStrik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solutions</a:t>
                      </a:r>
                      <a:endParaRPr lang="en-GB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solidFill>
                            <a:sysClr val="windowText" lastClr="000000"/>
                          </a:solidFill>
                          <a:effectLst/>
                        </a:rPr>
                        <a:t>~ none</a:t>
                      </a:r>
                      <a:endParaRPr lang="en-US" sz="20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Smiley Face 5"/>
          <p:cNvSpPr/>
          <p:nvPr/>
        </p:nvSpPr>
        <p:spPr>
          <a:xfrm>
            <a:off x="4430266" y="1702321"/>
            <a:ext cx="285750" cy="285750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miley Face 6"/>
          <p:cNvSpPr/>
          <p:nvPr/>
        </p:nvSpPr>
        <p:spPr>
          <a:xfrm>
            <a:off x="7737250" y="2965301"/>
            <a:ext cx="285750" cy="285750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Rectangle 291"/>
          <p:cNvSpPr>
            <a:spLocks noChangeArrowheads="1"/>
          </p:cNvSpPr>
          <p:nvPr/>
        </p:nvSpPr>
        <p:spPr bwMode="auto">
          <a:xfrm>
            <a:off x="0" y="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0" dirty="0">
                <a:solidFill>
                  <a:sysClr val="windowText" lastClr="000000"/>
                </a:solidFill>
              </a:rPr>
              <a:t>Comparison dye vs. </a:t>
            </a:r>
            <a:r>
              <a:rPr lang="en-US" sz="2800" kern="0" dirty="0" err="1">
                <a:solidFill>
                  <a:sysClr val="windowText" lastClr="000000"/>
                </a:solidFill>
              </a:rPr>
              <a:t>Ti:Sa</a:t>
            </a:r>
            <a:r>
              <a:rPr lang="en-US" sz="2800" kern="0" dirty="0">
                <a:solidFill>
                  <a:sysClr val="windowText" lastClr="000000"/>
                </a:solidFill>
              </a:rPr>
              <a:t> system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7756" y="3364119"/>
            <a:ext cx="4424244" cy="3183798"/>
            <a:chOff x="323528" y="2661830"/>
            <a:chExt cx="5112568" cy="3453649"/>
          </a:xfrm>
        </p:grpSpPr>
        <p:pic>
          <p:nvPicPr>
            <p:cNvPr id="12" name="Picture 14" descr="S:\Talks\2011_ISOLDEWorkshop\pictures\nuclear chart\tuning_shgranges.em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2661830"/>
              <a:ext cx="5112568" cy="34536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3130753" y="3180516"/>
              <a:ext cx="7819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prstClr val="white"/>
                  </a:solidFill>
                  <a:effectLst>
                    <a:glow rad="101600">
                      <a:prstClr val="black">
                        <a:lumMod val="95000"/>
                        <a:alpha val="60000"/>
                      </a:prst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Ti:Sa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97374" y="2813266"/>
              <a:ext cx="1024357" cy="367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prstClr val="white"/>
                  </a:solidFill>
                  <a:effectLst>
                    <a:glow rad="101600">
                      <a:prstClr val="black">
                        <a:lumMod val="95000"/>
                        <a:alpha val="60000"/>
                      </a:prst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Dye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822659" y="3874222"/>
              <a:ext cx="1365272" cy="367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prstClr val="white"/>
                  </a:solidFill>
                  <a:effectLst>
                    <a:glow rad="101600">
                      <a:prstClr val="black">
                        <a:lumMod val="95000"/>
                        <a:alpha val="60000"/>
                      </a:prst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2x Ti:Sa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508425" y="3529729"/>
              <a:ext cx="1158408" cy="367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prstClr val="white"/>
                  </a:solidFill>
                  <a:effectLst>
                    <a:glow rad="101600">
                      <a:prstClr val="black">
                        <a:lumMod val="95000"/>
                        <a:alpha val="60000"/>
                      </a:prst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2x Dye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27286" y="4302614"/>
              <a:ext cx="1428534" cy="367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prstClr val="white"/>
                  </a:solidFill>
                  <a:effectLst>
                    <a:glow rad="101600">
                      <a:prstClr val="black">
                        <a:lumMod val="95000"/>
                        <a:alpha val="60000"/>
                      </a:prst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3x Ti:Sa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16277" y="4794572"/>
              <a:ext cx="1493275" cy="367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prstClr val="white"/>
                  </a:solidFill>
                  <a:effectLst>
                    <a:glow rad="101600">
                      <a:prstClr val="black">
                        <a:lumMod val="95000"/>
                        <a:alpha val="60000"/>
                      </a:prstClr>
                    </a:glow>
                  </a:effectLst>
                </a:rPr>
                <a:t>4x Ti:Sa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894090" y="4551034"/>
              <a:ext cx="1461730" cy="367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prstClr val="white"/>
                  </a:solidFill>
                  <a:effectLst>
                    <a:glow rad="101600">
                      <a:prstClr val="black">
                        <a:lumMod val="95000"/>
                        <a:alpha val="60000"/>
                      </a:prstClr>
                    </a:glow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3x Dye</a:t>
              </a:r>
            </a:p>
          </p:txBody>
        </p:sp>
      </p:grpSp>
      <p:sp>
        <p:nvSpPr>
          <p:cNvPr id="20" name="Smiley Face 19"/>
          <p:cNvSpPr/>
          <p:nvPr/>
        </p:nvSpPr>
        <p:spPr>
          <a:xfrm>
            <a:off x="4430266" y="2017167"/>
            <a:ext cx="285750" cy="285750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72000" y="5989798"/>
            <a:ext cx="5122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ysClr val="windowText" lastClr="000000"/>
                </a:solidFill>
              </a:rPr>
              <a:t> </a:t>
            </a:r>
            <a:r>
              <a:rPr lang="en-US" sz="2400" b="1" dirty="0" err="1">
                <a:solidFill>
                  <a:sysClr val="windowText" lastClr="000000"/>
                </a:solidFill>
              </a:rPr>
              <a:t>Ti:Sa</a:t>
            </a:r>
            <a:r>
              <a:rPr lang="en-US" sz="2400" b="1" dirty="0">
                <a:solidFill>
                  <a:sysClr val="windowText" lastClr="000000"/>
                </a:solidFill>
              </a:rPr>
              <a:t> system is complementary </a:t>
            </a:r>
          </a:p>
        </p:txBody>
      </p:sp>
      <p:sp>
        <p:nvSpPr>
          <p:cNvPr id="23" name="Smiley Face 22"/>
          <p:cNvSpPr/>
          <p:nvPr/>
        </p:nvSpPr>
        <p:spPr>
          <a:xfrm>
            <a:off x="8284600" y="908720"/>
            <a:ext cx="285750" cy="285750"/>
          </a:xfrm>
          <a:prstGeom prst="smileyFac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976" y="3014734"/>
            <a:ext cx="4444369" cy="3109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80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bgerundetes Rechteck 158"/>
          <p:cNvSpPr/>
          <p:nvPr>
            <p:custDataLst>
              <p:tags r:id="rId1"/>
            </p:custDataLst>
          </p:nvPr>
        </p:nvSpPr>
        <p:spPr>
          <a:xfrm>
            <a:off x="-108520" y="637273"/>
            <a:ext cx="9149254" cy="5762220"/>
          </a:xfrm>
          <a:prstGeom prst="roundRect">
            <a:avLst>
              <a:gd name="adj" fmla="val 2059"/>
            </a:avLst>
          </a:prstGeom>
          <a:gradFill rotWithShape="1">
            <a:gsLst>
              <a:gs pos="0">
                <a:srgbClr val="000000">
                  <a:tint val="50000"/>
                  <a:satMod val="300000"/>
                </a:srgbClr>
              </a:gs>
              <a:gs pos="35000">
                <a:srgbClr val="000000">
                  <a:tint val="37000"/>
                  <a:satMod val="300000"/>
                </a:srgbClr>
              </a:gs>
              <a:gs pos="100000">
                <a:srgbClr val="0000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48844" y="763942"/>
            <a:ext cx="8866315" cy="5571729"/>
            <a:chOff x="226619" y="817785"/>
            <a:chExt cx="8866315" cy="5571729"/>
          </a:xfrm>
        </p:grpSpPr>
        <p:cxnSp>
          <p:nvCxnSpPr>
            <p:cNvPr id="5" name="Gerade Verbindung mit Pfeil 122"/>
            <p:cNvCxnSpPr/>
            <p:nvPr>
              <p:custDataLst>
                <p:tags r:id="rId2"/>
              </p:custDataLst>
            </p:nvPr>
          </p:nvCxnSpPr>
          <p:spPr>
            <a:xfrm flipV="1">
              <a:off x="5760278" y="220486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" name="Gerade Verbindung mit Pfeil 122"/>
            <p:cNvCxnSpPr/>
            <p:nvPr>
              <p:custDataLst>
                <p:tags r:id="rId3"/>
              </p:custDataLst>
            </p:nvPr>
          </p:nvCxnSpPr>
          <p:spPr>
            <a:xfrm flipV="1">
              <a:off x="5555567" y="220486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7" name="Oval 6"/>
            <p:cNvSpPr/>
            <p:nvPr>
              <p:custDataLst>
                <p:tags r:id="rId4"/>
              </p:custDataLst>
            </p:nvPr>
          </p:nvSpPr>
          <p:spPr>
            <a:xfrm rot="10800000">
              <a:off x="8007728" y="2913734"/>
              <a:ext cx="671052" cy="661406"/>
            </a:xfrm>
            <a:prstGeom prst="ellips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kern="0" dirty="0">
                <a:solidFill>
                  <a:srgbClr val="FFFFFF"/>
                </a:solidFill>
                <a:latin typeface="Calibri"/>
              </a:endParaRPr>
            </a:p>
          </p:txBody>
        </p:sp>
        <p:cxnSp>
          <p:nvCxnSpPr>
            <p:cNvPr id="8" name="Straight Connector 7"/>
            <p:cNvCxnSpPr>
              <a:stCxn id="101" idx="3"/>
            </p:cNvCxnSpPr>
            <p:nvPr>
              <p:custDataLst>
                <p:tags r:id="rId5"/>
              </p:custDataLst>
            </p:nvPr>
          </p:nvCxnSpPr>
          <p:spPr>
            <a:xfrm flipH="1">
              <a:off x="6791155" y="3575140"/>
              <a:ext cx="36679" cy="636767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9" name="Gerade Verbindung mit Pfeil 122"/>
            <p:cNvCxnSpPr/>
            <p:nvPr>
              <p:custDataLst>
                <p:tags r:id="rId6"/>
              </p:custDataLst>
            </p:nvPr>
          </p:nvCxnSpPr>
          <p:spPr>
            <a:xfrm flipV="1">
              <a:off x="5810710" y="475334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0" name="Gerade Verbindung mit Pfeil 122"/>
            <p:cNvCxnSpPr/>
            <p:nvPr>
              <p:custDataLst>
                <p:tags r:id="rId7"/>
              </p:custDataLst>
            </p:nvPr>
          </p:nvCxnSpPr>
          <p:spPr>
            <a:xfrm flipV="1">
              <a:off x="5777680" y="1653318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1" name="Gerade Verbindung mit Pfeil 122"/>
            <p:cNvCxnSpPr/>
            <p:nvPr>
              <p:custDataLst>
                <p:tags r:id="rId8"/>
              </p:custDataLst>
            </p:nvPr>
          </p:nvCxnSpPr>
          <p:spPr>
            <a:xfrm flipV="1">
              <a:off x="5656882" y="419220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2" name="Straight Connector 11"/>
            <p:cNvCxnSpPr>
              <a:stCxn id="114" idx="3"/>
              <a:endCxn id="112" idx="1"/>
            </p:cNvCxnSpPr>
            <p:nvPr>
              <p:custDataLst>
                <p:tags r:id="rId9"/>
              </p:custDataLst>
            </p:nvPr>
          </p:nvCxnSpPr>
          <p:spPr>
            <a:xfrm>
              <a:off x="1775987" y="4193664"/>
              <a:ext cx="928799" cy="18243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3" name="Straight Connector 12"/>
            <p:cNvCxnSpPr/>
            <p:nvPr>
              <p:custDataLst>
                <p:tags r:id="rId10"/>
              </p:custDataLst>
            </p:nvPr>
          </p:nvCxnSpPr>
          <p:spPr>
            <a:xfrm flipV="1">
              <a:off x="2388243" y="4767406"/>
              <a:ext cx="438313" cy="533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4" name="Gerade Verbindung mit Pfeil 122"/>
            <p:cNvCxnSpPr>
              <a:stCxn id="113" idx="3"/>
            </p:cNvCxnSpPr>
            <p:nvPr>
              <p:custDataLst>
                <p:tags r:id="rId11"/>
              </p:custDataLst>
            </p:nvPr>
          </p:nvCxnSpPr>
          <p:spPr>
            <a:xfrm>
              <a:off x="4909815" y="5313088"/>
              <a:ext cx="805138" cy="0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5" name="Straight Connector 14"/>
            <p:cNvCxnSpPr>
              <a:stCxn id="115" idx="3"/>
              <a:endCxn id="105" idx="1"/>
            </p:cNvCxnSpPr>
            <p:nvPr>
              <p:custDataLst>
                <p:tags r:id="rId12"/>
              </p:custDataLst>
            </p:nvPr>
          </p:nvCxnSpPr>
          <p:spPr>
            <a:xfrm>
              <a:off x="1775817" y="1033809"/>
              <a:ext cx="928969" cy="0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6" name="Straight Connector 15"/>
            <p:cNvCxnSpPr/>
            <p:nvPr>
              <p:custDataLst>
                <p:tags r:id="rId13"/>
              </p:custDataLst>
            </p:nvPr>
          </p:nvCxnSpPr>
          <p:spPr>
            <a:xfrm>
              <a:off x="2411805" y="1628800"/>
              <a:ext cx="292981" cy="0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7" name="Straight Connector 16"/>
            <p:cNvCxnSpPr/>
            <p:nvPr>
              <p:custDataLst>
                <p:tags r:id="rId14"/>
              </p:custDataLst>
            </p:nvPr>
          </p:nvCxnSpPr>
          <p:spPr>
            <a:xfrm>
              <a:off x="2411805" y="1033809"/>
              <a:ext cx="12971" cy="2111394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8" name="Gerade Verbindung mit Pfeil 122"/>
            <p:cNvCxnSpPr/>
            <p:nvPr>
              <p:custDataLst>
                <p:tags r:id="rId15"/>
              </p:custDataLst>
            </p:nvPr>
          </p:nvCxnSpPr>
          <p:spPr>
            <a:xfrm flipV="1">
              <a:off x="5758330" y="1067918"/>
              <a:ext cx="136843" cy="1968095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9" name="Gerade Verbindung mit Pfeil 122"/>
            <p:cNvCxnSpPr>
              <a:stCxn id="105" idx="3"/>
            </p:cNvCxnSpPr>
            <p:nvPr>
              <p:custDataLst>
                <p:tags r:id="rId16"/>
              </p:custDataLst>
            </p:nvPr>
          </p:nvCxnSpPr>
          <p:spPr>
            <a:xfrm flipV="1">
              <a:off x="4229083" y="1023754"/>
              <a:ext cx="1667926" cy="10055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0" name="Gerade Verbindung mit Pfeil 122"/>
            <p:cNvCxnSpPr/>
            <p:nvPr>
              <p:custDataLst>
                <p:tags r:id="rId17"/>
              </p:custDataLst>
            </p:nvPr>
          </p:nvCxnSpPr>
          <p:spPr>
            <a:xfrm flipH="1" flipV="1">
              <a:off x="5674059" y="1643759"/>
              <a:ext cx="81788" cy="1408020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1" name="Gerade Verbindung mit Pfeil 122"/>
            <p:cNvCxnSpPr>
              <a:stCxn id="110" idx="3"/>
            </p:cNvCxnSpPr>
            <p:nvPr>
              <p:custDataLst>
                <p:tags r:id="rId18"/>
              </p:custDataLst>
            </p:nvPr>
          </p:nvCxnSpPr>
          <p:spPr>
            <a:xfrm flipV="1">
              <a:off x="4987016" y="1632987"/>
              <a:ext cx="667931" cy="178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2" name="Gerade Verbindung mit Pfeil 122"/>
            <p:cNvCxnSpPr/>
            <p:nvPr>
              <p:custDataLst>
                <p:tags r:id="rId19"/>
              </p:custDataLst>
            </p:nvPr>
          </p:nvCxnSpPr>
          <p:spPr>
            <a:xfrm flipV="1">
              <a:off x="6035491" y="105301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3" name="Gerade Verbindung mit Pfeil 122"/>
            <p:cNvCxnSpPr/>
            <p:nvPr>
              <p:custDataLst>
                <p:tags r:id="rId20"/>
              </p:custDataLst>
            </p:nvPr>
          </p:nvCxnSpPr>
          <p:spPr>
            <a:xfrm flipV="1">
              <a:off x="6264800" y="1053020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4" name="Gerade Verbindung mit Pfeil 122"/>
            <p:cNvCxnSpPr/>
            <p:nvPr>
              <p:custDataLst>
                <p:tags r:id="rId21"/>
              </p:custDataLst>
            </p:nvPr>
          </p:nvCxnSpPr>
          <p:spPr>
            <a:xfrm flipV="1">
              <a:off x="6467772" y="105249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5" name="Gerade Verbindung mit Pfeil 122"/>
            <p:cNvCxnSpPr/>
            <p:nvPr>
              <p:custDataLst>
                <p:tags r:id="rId22"/>
              </p:custDataLst>
            </p:nvPr>
          </p:nvCxnSpPr>
          <p:spPr>
            <a:xfrm flipV="1">
              <a:off x="5969018" y="164856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6" name="Gerade Verbindung mit Pfeil 122"/>
            <p:cNvCxnSpPr/>
            <p:nvPr>
              <p:custDataLst>
                <p:tags r:id="rId23"/>
              </p:custDataLst>
            </p:nvPr>
          </p:nvCxnSpPr>
          <p:spPr>
            <a:xfrm flipV="1">
              <a:off x="6163361" y="1648570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27" name="Elbow Connector 26"/>
            <p:cNvCxnSpPr>
              <a:stCxn id="29" idx="3"/>
              <a:endCxn id="104" idx="1"/>
            </p:cNvCxnSpPr>
            <p:nvPr>
              <p:custDataLst>
                <p:tags r:id="rId24"/>
              </p:custDataLst>
            </p:nvPr>
          </p:nvCxnSpPr>
          <p:spPr>
            <a:xfrm>
              <a:off x="6936302" y="1057782"/>
              <a:ext cx="520568" cy="478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cxnSp>
          <p:nvCxnSpPr>
            <p:cNvPr id="28" name="Elbow Connector 27"/>
            <p:cNvCxnSpPr>
              <a:stCxn id="30" idx="3"/>
              <a:endCxn id="104" idx="1"/>
            </p:cNvCxnSpPr>
            <p:nvPr>
              <p:custDataLst>
                <p:tags r:id="rId25"/>
              </p:custDataLst>
            </p:nvPr>
          </p:nvCxnSpPr>
          <p:spPr>
            <a:xfrm flipV="1">
              <a:off x="6938580" y="1058260"/>
              <a:ext cx="518290" cy="585499"/>
            </a:xfrm>
            <a:prstGeom prst="bentConnector3">
              <a:avLst/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sp>
          <p:nvSpPr>
            <p:cNvPr id="29" name="Flussdiagramm: Verzögerung 110"/>
            <p:cNvSpPr/>
            <p:nvPr>
              <p:custDataLst>
                <p:tags r:id="rId26"/>
              </p:custDataLst>
            </p:nvPr>
          </p:nvSpPr>
          <p:spPr>
            <a:xfrm>
              <a:off x="6671702" y="974626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Flussdiagramm: Verzögerung 110"/>
            <p:cNvSpPr/>
            <p:nvPr>
              <p:custDataLst>
                <p:tags r:id="rId27"/>
              </p:custDataLst>
            </p:nvPr>
          </p:nvSpPr>
          <p:spPr>
            <a:xfrm>
              <a:off x="6673980" y="1560603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TextBox 30"/>
            <p:cNvSpPr txBox="1"/>
            <p:nvPr>
              <p:custDataLst>
                <p:tags r:id="rId28"/>
              </p:custDataLst>
            </p:nvPr>
          </p:nvSpPr>
          <p:spPr>
            <a:xfrm>
              <a:off x="2717757" y="2451433"/>
              <a:ext cx="261642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RILIS </a:t>
              </a: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Dye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Laser System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32" name="Straight Connector 31"/>
            <p:cNvCxnSpPr/>
            <p:nvPr>
              <p:custDataLst>
                <p:tags r:id="rId29"/>
              </p:custDataLst>
            </p:nvPr>
          </p:nvCxnSpPr>
          <p:spPr>
            <a:xfrm rot="10800000">
              <a:off x="8338641" y="2505418"/>
              <a:ext cx="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sp>
          <p:nvSpPr>
            <p:cNvPr id="33" name="Ellipse 182"/>
            <p:cNvSpPr/>
            <p:nvPr>
              <p:custDataLst>
                <p:tags r:id="rId30"/>
              </p:custDataLst>
            </p:nvPr>
          </p:nvSpPr>
          <p:spPr>
            <a:xfrm rot="2610813">
              <a:off x="6719717" y="3832631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4" name="TextBox 33"/>
            <p:cNvSpPr txBox="1"/>
            <p:nvPr>
              <p:custDataLst>
                <p:tags r:id="rId31"/>
              </p:custDataLst>
            </p:nvPr>
          </p:nvSpPr>
          <p:spPr>
            <a:xfrm flipH="1">
              <a:off x="6332730" y="2577923"/>
              <a:ext cx="114486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GPS/HRS</a:t>
              </a:r>
              <a:endPara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" name="TextBox 34"/>
            <p:cNvSpPr txBox="1"/>
            <p:nvPr>
              <p:custDataLst>
                <p:tags r:id="rId32"/>
              </p:custDataLst>
            </p:nvPr>
          </p:nvSpPr>
          <p:spPr>
            <a:xfrm flipH="1">
              <a:off x="7539897" y="3659427"/>
              <a:ext cx="155303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Target &amp;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Ion Source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36" name="Straight Connector 35"/>
            <p:cNvCxnSpPr/>
            <p:nvPr>
              <p:custDataLst>
                <p:tags r:id="rId33"/>
              </p:custDataLst>
            </p:nvPr>
          </p:nvCxnSpPr>
          <p:spPr>
            <a:xfrm>
              <a:off x="5585279" y="1545075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37" name="Straight Connector 36"/>
            <p:cNvCxnSpPr/>
            <p:nvPr>
              <p:custDataLst>
                <p:tags r:id="rId34"/>
              </p:custDataLst>
            </p:nvPr>
          </p:nvCxnSpPr>
          <p:spPr>
            <a:xfrm flipH="1">
              <a:off x="2388243" y="4211907"/>
              <a:ext cx="806" cy="1074400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38" name="Gerade Verbindung mit Pfeil 122"/>
            <p:cNvCxnSpPr/>
            <p:nvPr>
              <p:custDataLst>
                <p:tags r:id="rId35"/>
              </p:custDataLst>
            </p:nvPr>
          </p:nvCxnSpPr>
          <p:spPr>
            <a:xfrm flipV="1">
              <a:off x="3529393" y="4749107"/>
              <a:ext cx="2089183" cy="18300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39" name="Gerade Verbindung mit Pfeil 122"/>
            <p:cNvCxnSpPr/>
            <p:nvPr>
              <p:custDataLst>
                <p:tags r:id="rId36"/>
              </p:custDataLst>
            </p:nvPr>
          </p:nvCxnSpPr>
          <p:spPr>
            <a:xfrm>
              <a:off x="5179428" y="4192201"/>
              <a:ext cx="234730" cy="0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40" name="Straight Connector 39"/>
            <p:cNvCxnSpPr/>
            <p:nvPr>
              <p:custDataLst>
                <p:tags r:id="rId37"/>
              </p:custDataLst>
            </p:nvPr>
          </p:nvCxnSpPr>
          <p:spPr>
            <a:xfrm>
              <a:off x="5808229" y="940868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1" name="Gerade Verbindung mit Pfeil 122"/>
            <p:cNvCxnSpPr/>
            <p:nvPr>
              <p:custDataLst>
                <p:tags r:id="rId38"/>
              </p:custDataLst>
            </p:nvPr>
          </p:nvCxnSpPr>
          <p:spPr>
            <a:xfrm flipV="1">
              <a:off x="6397746" y="164857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42" name="Straight Connector 41"/>
            <p:cNvCxnSpPr/>
            <p:nvPr>
              <p:custDataLst>
                <p:tags r:id="rId39"/>
              </p:custDataLst>
            </p:nvPr>
          </p:nvCxnSpPr>
          <p:spPr>
            <a:xfrm>
              <a:off x="2310786" y="935841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3" name="Straight Connector 42"/>
            <p:cNvCxnSpPr/>
            <p:nvPr>
              <p:custDataLst>
                <p:tags r:id="rId40"/>
              </p:custDataLst>
            </p:nvPr>
          </p:nvCxnSpPr>
          <p:spPr>
            <a:xfrm>
              <a:off x="2323025" y="1529016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4" name="Straight Connector 43"/>
            <p:cNvCxnSpPr/>
            <p:nvPr>
              <p:custDataLst>
                <p:tags r:id="rId41"/>
              </p:custDataLst>
            </p:nvPr>
          </p:nvCxnSpPr>
          <p:spPr>
            <a:xfrm>
              <a:off x="2300268" y="4123994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5" name="Straight Connector 44"/>
            <p:cNvCxnSpPr/>
            <p:nvPr>
              <p:custDataLst>
                <p:tags r:id="rId42"/>
              </p:custDataLst>
            </p:nvPr>
          </p:nvCxnSpPr>
          <p:spPr>
            <a:xfrm>
              <a:off x="2299463" y="4685553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6" name="Gerade Verbindung mit Pfeil 122"/>
            <p:cNvCxnSpPr/>
            <p:nvPr>
              <p:custDataLst>
                <p:tags r:id="rId43"/>
              </p:custDataLst>
            </p:nvPr>
          </p:nvCxnSpPr>
          <p:spPr>
            <a:xfrm flipV="1">
              <a:off x="5381708" y="3380911"/>
              <a:ext cx="337741" cy="85287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47" name="TextBox 46"/>
            <p:cNvSpPr txBox="1"/>
            <p:nvPr>
              <p:custDataLst>
                <p:tags r:id="rId44"/>
              </p:custDataLst>
            </p:nvPr>
          </p:nvSpPr>
          <p:spPr>
            <a:xfrm>
              <a:off x="2709822" y="3493413"/>
              <a:ext cx="27109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RILIS </a:t>
              </a: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Ti:Sa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Laser System</a:t>
              </a:r>
              <a:endPara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48" name="Elbow Connector 47"/>
            <p:cNvCxnSpPr>
              <a:stCxn id="52" idx="3"/>
              <a:endCxn id="83" idx="3"/>
            </p:cNvCxnSpPr>
            <p:nvPr>
              <p:custDataLst>
                <p:tags r:id="rId45"/>
              </p:custDataLst>
            </p:nvPr>
          </p:nvCxnSpPr>
          <p:spPr>
            <a:xfrm flipH="1">
              <a:off x="5863289" y="4760604"/>
              <a:ext cx="469441" cy="998054"/>
            </a:xfrm>
            <a:prstGeom prst="bentConnector3">
              <a:avLst>
                <a:gd name="adj1" fmla="val -48696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cxnSp>
          <p:nvCxnSpPr>
            <p:cNvPr id="49" name="Elbow Connector 48"/>
            <p:cNvCxnSpPr>
              <a:stCxn id="53" idx="3"/>
              <a:endCxn id="83" idx="3"/>
            </p:cNvCxnSpPr>
            <p:nvPr>
              <p:custDataLst>
                <p:tags r:id="rId46"/>
              </p:custDataLst>
            </p:nvPr>
          </p:nvCxnSpPr>
          <p:spPr>
            <a:xfrm flipH="1">
              <a:off x="5863289" y="4194436"/>
              <a:ext cx="469441" cy="1564222"/>
            </a:xfrm>
            <a:prstGeom prst="bentConnector3">
              <a:avLst>
                <a:gd name="adj1" fmla="val -48696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cxnSp>
          <p:nvCxnSpPr>
            <p:cNvPr id="50" name="Gerade Verbindung mit Pfeil 122"/>
            <p:cNvCxnSpPr/>
            <p:nvPr>
              <p:custDataLst>
                <p:tags r:id="rId47"/>
              </p:custDataLst>
            </p:nvPr>
          </p:nvCxnSpPr>
          <p:spPr>
            <a:xfrm flipV="1">
              <a:off x="6001657" y="419443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51" name="Gerade Verbindung mit Pfeil 122"/>
            <p:cNvCxnSpPr/>
            <p:nvPr>
              <p:custDataLst>
                <p:tags r:id="rId48"/>
              </p:custDataLst>
            </p:nvPr>
          </p:nvCxnSpPr>
          <p:spPr>
            <a:xfrm flipV="1">
              <a:off x="5971950" y="4753538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52" name="Flussdiagramm: Verzögerung 110"/>
            <p:cNvSpPr/>
            <p:nvPr>
              <p:custDataLst>
                <p:tags r:id="rId49"/>
              </p:custDataLst>
            </p:nvPr>
          </p:nvSpPr>
          <p:spPr>
            <a:xfrm>
              <a:off x="6068130" y="4677448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3" name="Flussdiagramm: Verzögerung 110"/>
            <p:cNvSpPr/>
            <p:nvPr>
              <p:custDataLst>
                <p:tags r:id="rId50"/>
              </p:custDataLst>
            </p:nvPr>
          </p:nvSpPr>
          <p:spPr>
            <a:xfrm>
              <a:off x="6068130" y="4111280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4" name="Gerade Verbindung mit Pfeil 122"/>
            <p:cNvCxnSpPr/>
            <p:nvPr>
              <p:custDataLst>
                <p:tags r:id="rId51"/>
              </p:custDataLst>
            </p:nvPr>
          </p:nvCxnSpPr>
          <p:spPr>
            <a:xfrm flipV="1">
              <a:off x="5836072" y="419443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55" name="Straight Connector 54"/>
            <p:cNvCxnSpPr>
              <a:stCxn id="116" idx="0"/>
              <a:endCxn id="115" idx="2"/>
            </p:cNvCxnSpPr>
            <p:nvPr>
              <p:custDataLst>
                <p:tags r:id="rId52"/>
              </p:custDataLst>
            </p:nvPr>
          </p:nvCxnSpPr>
          <p:spPr>
            <a:xfrm flipV="1">
              <a:off x="1013668" y="1249833"/>
              <a:ext cx="1" cy="31077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6" name="Straight Connector 55"/>
            <p:cNvCxnSpPr>
              <a:stCxn id="116" idx="2"/>
              <a:endCxn id="117" idx="0"/>
            </p:cNvCxnSpPr>
            <p:nvPr>
              <p:custDataLst>
                <p:tags r:id="rId53"/>
              </p:custDataLst>
            </p:nvPr>
          </p:nvCxnSpPr>
          <p:spPr>
            <a:xfrm>
              <a:off x="1013668" y="2149679"/>
              <a:ext cx="171" cy="60246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57" name="Straight Connector 56"/>
            <p:cNvCxnSpPr>
              <a:stCxn id="114" idx="0"/>
              <a:endCxn id="117" idx="2"/>
            </p:cNvCxnSpPr>
            <p:nvPr>
              <p:custDataLst>
                <p:tags r:id="rId54"/>
              </p:custDataLst>
            </p:nvPr>
          </p:nvCxnSpPr>
          <p:spPr>
            <a:xfrm flipV="1">
              <a:off x="1013839" y="3341215"/>
              <a:ext cx="0" cy="636425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grpSp>
          <p:nvGrpSpPr>
            <p:cNvPr id="58" name="Group 57"/>
            <p:cNvGrpSpPr/>
            <p:nvPr/>
          </p:nvGrpSpPr>
          <p:grpSpPr>
            <a:xfrm>
              <a:off x="251520" y="4660627"/>
              <a:ext cx="1656184" cy="1343159"/>
              <a:chOff x="243551" y="5183259"/>
              <a:chExt cx="1656184" cy="1343159"/>
            </a:xfrm>
          </p:grpSpPr>
          <p:sp>
            <p:nvSpPr>
              <p:cNvPr id="121" name="computr1"/>
              <p:cNvSpPr>
                <a:spLocks noEditPoints="1" noChangeArrowheads="1"/>
              </p:cNvSpPr>
              <p:nvPr>
                <p:custDataLst>
                  <p:tags r:id="rId115"/>
                </p:custDataLst>
              </p:nvPr>
            </p:nvSpPr>
            <p:spPr bwMode="auto">
              <a:xfrm>
                <a:off x="243551" y="5183259"/>
                <a:ext cx="1656184" cy="1343159"/>
              </a:xfrm>
              <a:custGeom>
                <a:avLst/>
                <a:gdLst>
                  <a:gd name="T0" fmla="*/ 19535 w 21600"/>
                  <a:gd name="T1" fmla="*/ 0 h 21600"/>
                  <a:gd name="T2" fmla="*/ 10800 w 21600"/>
                  <a:gd name="T3" fmla="*/ 0 h 21600"/>
                  <a:gd name="T4" fmla="*/ 2065 w 21600"/>
                  <a:gd name="T5" fmla="*/ 0 h 21600"/>
                  <a:gd name="T6" fmla="*/ 0 w 21600"/>
                  <a:gd name="T7" fmla="*/ 15388 h 21600"/>
                  <a:gd name="T8" fmla="*/ 0 w 21600"/>
                  <a:gd name="T9" fmla="*/ 21600 h 21600"/>
                  <a:gd name="T10" fmla="*/ 10800 w 21600"/>
                  <a:gd name="T11" fmla="*/ 21600 h 21600"/>
                  <a:gd name="T12" fmla="*/ 21600 w 21600"/>
                  <a:gd name="T13" fmla="*/ 21600 h 21600"/>
                  <a:gd name="T14" fmla="*/ 21600 w 21600"/>
                  <a:gd name="T15" fmla="*/ 15388 h 21600"/>
                  <a:gd name="T16" fmla="*/ 19535 w 21600"/>
                  <a:gd name="T17" fmla="*/ 13553 h 21600"/>
                  <a:gd name="T18" fmla="*/ 2065 w 21600"/>
                  <a:gd name="T19" fmla="*/ 13553 h 21600"/>
                  <a:gd name="T20" fmla="*/ 2065 w 21600"/>
                  <a:gd name="T21" fmla="*/ 6776 h 21600"/>
                  <a:gd name="T22" fmla="*/ 19535 w 21600"/>
                  <a:gd name="T23" fmla="*/ 6776 h 21600"/>
                  <a:gd name="T24" fmla="*/ 0 w 21600"/>
                  <a:gd name="T25" fmla="*/ 18494 h 21600"/>
                  <a:gd name="T26" fmla="*/ 21600 w 21600"/>
                  <a:gd name="T27" fmla="*/ 18494 h 21600"/>
                  <a:gd name="T28" fmla="*/ 4923 w 21600"/>
                  <a:gd name="T29" fmla="*/ 2541 h 21600"/>
                  <a:gd name="T30" fmla="*/ 16756 w 21600"/>
                  <a:gd name="T31" fmla="*/ 1115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T28" t="T29" r="T30" b="T31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122" name="Group 121"/>
              <p:cNvGrpSpPr/>
              <p:nvPr/>
            </p:nvGrpSpPr>
            <p:grpSpPr>
              <a:xfrm>
                <a:off x="465080" y="5236634"/>
                <a:ext cx="1162436" cy="737320"/>
                <a:chOff x="506454" y="4850122"/>
                <a:chExt cx="1162436" cy="737320"/>
              </a:xfrm>
            </p:grpSpPr>
            <p:pic>
              <p:nvPicPr>
                <p:cNvPr id="123" name="Picture 259"/>
                <p:cNvPicPr>
                  <a:picLocks noChangeAspect="1" noChangeArrowheads="1"/>
                </p:cNvPicPr>
                <p:nvPr>
                  <p:custDataLst>
                    <p:tags r:id="rId116"/>
                  </p:custDataLst>
                </p:nvPr>
              </p:nvPicPr>
              <p:blipFill rotWithShape="1">
                <a:blip r:embed="rId120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 bwMode="auto">
                <a:xfrm>
                  <a:off x="506454" y="4850122"/>
                  <a:ext cx="1162436" cy="737320"/>
                </a:xfrm>
                <a:prstGeom prst="rect">
                  <a:avLst/>
                </a:prstGeom>
                <a:ln>
                  <a:noFill/>
                </a:ln>
                <a:effectLst>
                  <a:outerShdw blurRad="292100" dist="139700" dir="2700000" algn="tl" rotWithShape="0">
                    <a:srgbClr val="333333">
                      <a:alpha val="65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24" name="Freeform 123"/>
                <p:cNvSpPr/>
                <p:nvPr>
                  <p:custDataLst>
                    <p:tags r:id="rId117"/>
                  </p:custDataLst>
                </p:nvPr>
              </p:nvSpPr>
              <p:spPr>
                <a:xfrm>
                  <a:off x="638806" y="5074187"/>
                  <a:ext cx="897731" cy="405985"/>
                </a:xfrm>
                <a:custGeom>
                  <a:avLst/>
                  <a:gdLst>
                    <a:gd name="connsiteX0" fmla="*/ 0 w 897731"/>
                    <a:gd name="connsiteY0" fmla="*/ 397700 h 405985"/>
                    <a:gd name="connsiteX1" fmla="*/ 28575 w 897731"/>
                    <a:gd name="connsiteY1" fmla="*/ 392937 h 405985"/>
                    <a:gd name="connsiteX2" fmla="*/ 54768 w 897731"/>
                    <a:gd name="connsiteY2" fmla="*/ 400081 h 405985"/>
                    <a:gd name="connsiteX3" fmla="*/ 64293 w 897731"/>
                    <a:gd name="connsiteY3" fmla="*/ 397700 h 405985"/>
                    <a:gd name="connsiteX4" fmla="*/ 71437 w 897731"/>
                    <a:gd name="connsiteY4" fmla="*/ 397700 h 405985"/>
                    <a:gd name="connsiteX5" fmla="*/ 80962 w 897731"/>
                    <a:gd name="connsiteY5" fmla="*/ 395319 h 405985"/>
                    <a:gd name="connsiteX6" fmla="*/ 88106 w 897731"/>
                    <a:gd name="connsiteY6" fmla="*/ 392937 h 405985"/>
                    <a:gd name="connsiteX7" fmla="*/ 100012 w 897731"/>
                    <a:gd name="connsiteY7" fmla="*/ 397700 h 405985"/>
                    <a:gd name="connsiteX8" fmla="*/ 116681 w 897731"/>
                    <a:gd name="connsiteY8" fmla="*/ 395319 h 405985"/>
                    <a:gd name="connsiteX9" fmla="*/ 128587 w 897731"/>
                    <a:gd name="connsiteY9" fmla="*/ 390556 h 405985"/>
                    <a:gd name="connsiteX10" fmla="*/ 135731 w 897731"/>
                    <a:gd name="connsiteY10" fmla="*/ 383412 h 405985"/>
                    <a:gd name="connsiteX11" fmla="*/ 138112 w 897731"/>
                    <a:gd name="connsiteY11" fmla="*/ 376269 h 405985"/>
                    <a:gd name="connsiteX12" fmla="*/ 147637 w 897731"/>
                    <a:gd name="connsiteY12" fmla="*/ 373887 h 405985"/>
                    <a:gd name="connsiteX13" fmla="*/ 154781 w 897731"/>
                    <a:gd name="connsiteY13" fmla="*/ 364362 h 405985"/>
                    <a:gd name="connsiteX14" fmla="*/ 161925 w 897731"/>
                    <a:gd name="connsiteY14" fmla="*/ 366744 h 405985"/>
                    <a:gd name="connsiteX15" fmla="*/ 178593 w 897731"/>
                    <a:gd name="connsiteY15" fmla="*/ 371506 h 405985"/>
                    <a:gd name="connsiteX16" fmla="*/ 185737 w 897731"/>
                    <a:gd name="connsiteY16" fmla="*/ 376269 h 405985"/>
                    <a:gd name="connsiteX17" fmla="*/ 200025 w 897731"/>
                    <a:gd name="connsiteY17" fmla="*/ 357219 h 405985"/>
                    <a:gd name="connsiteX18" fmla="*/ 202406 w 897731"/>
                    <a:gd name="connsiteY18" fmla="*/ 350075 h 405985"/>
                    <a:gd name="connsiteX19" fmla="*/ 214312 w 897731"/>
                    <a:gd name="connsiteY19" fmla="*/ 338169 h 405985"/>
                    <a:gd name="connsiteX20" fmla="*/ 221456 w 897731"/>
                    <a:gd name="connsiteY20" fmla="*/ 319119 h 405985"/>
                    <a:gd name="connsiteX21" fmla="*/ 230981 w 897731"/>
                    <a:gd name="connsiteY21" fmla="*/ 311975 h 405985"/>
                    <a:gd name="connsiteX22" fmla="*/ 240506 w 897731"/>
                    <a:gd name="connsiteY22" fmla="*/ 288162 h 405985"/>
                    <a:gd name="connsiteX23" fmla="*/ 245268 w 897731"/>
                    <a:gd name="connsiteY23" fmla="*/ 259587 h 405985"/>
                    <a:gd name="connsiteX24" fmla="*/ 250031 w 897731"/>
                    <a:gd name="connsiteY24" fmla="*/ 247681 h 405985"/>
                    <a:gd name="connsiteX25" fmla="*/ 257175 w 897731"/>
                    <a:gd name="connsiteY25" fmla="*/ 242919 h 405985"/>
                    <a:gd name="connsiteX26" fmla="*/ 259556 w 897731"/>
                    <a:gd name="connsiteY26" fmla="*/ 233394 h 405985"/>
                    <a:gd name="connsiteX27" fmla="*/ 264318 w 897731"/>
                    <a:gd name="connsiteY27" fmla="*/ 200056 h 405985"/>
                    <a:gd name="connsiteX28" fmla="*/ 269081 w 897731"/>
                    <a:gd name="connsiteY28" fmla="*/ 171481 h 405985"/>
                    <a:gd name="connsiteX29" fmla="*/ 276225 w 897731"/>
                    <a:gd name="connsiteY29" fmla="*/ 154812 h 405985"/>
                    <a:gd name="connsiteX30" fmla="*/ 280987 w 897731"/>
                    <a:gd name="connsiteY30" fmla="*/ 138144 h 405985"/>
                    <a:gd name="connsiteX31" fmla="*/ 290512 w 897731"/>
                    <a:gd name="connsiteY31" fmla="*/ 104806 h 405985"/>
                    <a:gd name="connsiteX32" fmla="*/ 292893 w 897731"/>
                    <a:gd name="connsiteY32" fmla="*/ 85756 h 405985"/>
                    <a:gd name="connsiteX33" fmla="*/ 295275 w 897731"/>
                    <a:gd name="connsiteY33" fmla="*/ 92900 h 405985"/>
                    <a:gd name="connsiteX34" fmla="*/ 304800 w 897731"/>
                    <a:gd name="connsiteY34" fmla="*/ 85756 h 405985"/>
                    <a:gd name="connsiteX35" fmla="*/ 314325 w 897731"/>
                    <a:gd name="connsiteY35" fmla="*/ 50037 h 405985"/>
                    <a:gd name="connsiteX36" fmla="*/ 321468 w 897731"/>
                    <a:gd name="connsiteY36" fmla="*/ 45275 h 405985"/>
                    <a:gd name="connsiteX37" fmla="*/ 330993 w 897731"/>
                    <a:gd name="connsiteY37" fmla="*/ 26225 h 405985"/>
                    <a:gd name="connsiteX38" fmla="*/ 335756 w 897731"/>
                    <a:gd name="connsiteY38" fmla="*/ 30987 h 405985"/>
                    <a:gd name="connsiteX39" fmla="*/ 340518 w 897731"/>
                    <a:gd name="connsiteY39" fmla="*/ 23844 h 405985"/>
                    <a:gd name="connsiteX40" fmla="*/ 342900 w 897731"/>
                    <a:gd name="connsiteY40" fmla="*/ 16700 h 405985"/>
                    <a:gd name="connsiteX41" fmla="*/ 359568 w 897731"/>
                    <a:gd name="connsiteY41" fmla="*/ 7175 h 405985"/>
                    <a:gd name="connsiteX42" fmla="*/ 359568 w 897731"/>
                    <a:gd name="connsiteY42" fmla="*/ 26225 h 405985"/>
                    <a:gd name="connsiteX43" fmla="*/ 371475 w 897731"/>
                    <a:gd name="connsiteY43" fmla="*/ 16700 h 405985"/>
                    <a:gd name="connsiteX44" fmla="*/ 373856 w 897731"/>
                    <a:gd name="connsiteY44" fmla="*/ 26225 h 405985"/>
                    <a:gd name="connsiteX45" fmla="*/ 376237 w 897731"/>
                    <a:gd name="connsiteY45" fmla="*/ 45275 h 405985"/>
                    <a:gd name="connsiteX46" fmla="*/ 381000 w 897731"/>
                    <a:gd name="connsiteY46" fmla="*/ 28606 h 405985"/>
                    <a:gd name="connsiteX47" fmla="*/ 383381 w 897731"/>
                    <a:gd name="connsiteY47" fmla="*/ 66706 h 405985"/>
                    <a:gd name="connsiteX48" fmla="*/ 390525 w 897731"/>
                    <a:gd name="connsiteY48" fmla="*/ 57181 h 405985"/>
                    <a:gd name="connsiteX49" fmla="*/ 392906 w 897731"/>
                    <a:gd name="connsiteY49" fmla="*/ 83375 h 405985"/>
                    <a:gd name="connsiteX50" fmla="*/ 402431 w 897731"/>
                    <a:gd name="connsiteY50" fmla="*/ 95281 h 405985"/>
                    <a:gd name="connsiteX51" fmla="*/ 414337 w 897731"/>
                    <a:gd name="connsiteY51" fmla="*/ 83375 h 405985"/>
                    <a:gd name="connsiteX52" fmla="*/ 416718 w 897731"/>
                    <a:gd name="connsiteY52" fmla="*/ 102425 h 405985"/>
                    <a:gd name="connsiteX53" fmla="*/ 414337 w 897731"/>
                    <a:gd name="connsiteY53" fmla="*/ 111950 h 405985"/>
                    <a:gd name="connsiteX54" fmla="*/ 416718 w 897731"/>
                    <a:gd name="connsiteY54" fmla="*/ 138144 h 405985"/>
                    <a:gd name="connsiteX55" fmla="*/ 416718 w 897731"/>
                    <a:gd name="connsiteY55" fmla="*/ 188150 h 405985"/>
                    <a:gd name="connsiteX56" fmla="*/ 421481 w 897731"/>
                    <a:gd name="connsiteY56" fmla="*/ 195294 h 405985"/>
                    <a:gd name="connsiteX57" fmla="*/ 423862 w 897731"/>
                    <a:gd name="connsiteY57" fmla="*/ 211962 h 405985"/>
                    <a:gd name="connsiteX58" fmla="*/ 428625 w 897731"/>
                    <a:gd name="connsiteY58" fmla="*/ 204819 h 405985"/>
                    <a:gd name="connsiteX59" fmla="*/ 431006 w 897731"/>
                    <a:gd name="connsiteY59" fmla="*/ 242919 h 405985"/>
                    <a:gd name="connsiteX60" fmla="*/ 433387 w 897731"/>
                    <a:gd name="connsiteY60" fmla="*/ 250062 h 405985"/>
                    <a:gd name="connsiteX61" fmla="*/ 423862 w 897731"/>
                    <a:gd name="connsiteY61" fmla="*/ 288162 h 405985"/>
                    <a:gd name="connsiteX62" fmla="*/ 431006 w 897731"/>
                    <a:gd name="connsiteY62" fmla="*/ 281019 h 405985"/>
                    <a:gd name="connsiteX63" fmla="*/ 438150 w 897731"/>
                    <a:gd name="connsiteY63" fmla="*/ 328644 h 405985"/>
                    <a:gd name="connsiteX64" fmla="*/ 442912 w 897731"/>
                    <a:gd name="connsiteY64" fmla="*/ 321500 h 405985"/>
                    <a:gd name="connsiteX65" fmla="*/ 445293 w 897731"/>
                    <a:gd name="connsiteY65" fmla="*/ 342931 h 405985"/>
                    <a:gd name="connsiteX66" fmla="*/ 447675 w 897731"/>
                    <a:gd name="connsiteY66" fmla="*/ 350075 h 405985"/>
                    <a:gd name="connsiteX67" fmla="*/ 452437 w 897731"/>
                    <a:gd name="connsiteY67" fmla="*/ 342931 h 405985"/>
                    <a:gd name="connsiteX68" fmla="*/ 459581 w 897731"/>
                    <a:gd name="connsiteY68" fmla="*/ 366744 h 405985"/>
                    <a:gd name="connsiteX69" fmla="*/ 466725 w 897731"/>
                    <a:gd name="connsiteY69" fmla="*/ 354837 h 405985"/>
                    <a:gd name="connsiteX70" fmla="*/ 481012 w 897731"/>
                    <a:gd name="connsiteY70" fmla="*/ 381031 h 405985"/>
                    <a:gd name="connsiteX71" fmla="*/ 488156 w 897731"/>
                    <a:gd name="connsiteY71" fmla="*/ 378650 h 405985"/>
                    <a:gd name="connsiteX72" fmla="*/ 500062 w 897731"/>
                    <a:gd name="connsiteY72" fmla="*/ 371506 h 405985"/>
                    <a:gd name="connsiteX73" fmla="*/ 521493 w 897731"/>
                    <a:gd name="connsiteY73" fmla="*/ 373887 h 405985"/>
                    <a:gd name="connsiteX74" fmla="*/ 545306 w 897731"/>
                    <a:gd name="connsiteY74" fmla="*/ 366744 h 405985"/>
                    <a:gd name="connsiteX75" fmla="*/ 566737 w 897731"/>
                    <a:gd name="connsiteY75" fmla="*/ 369125 h 405985"/>
                    <a:gd name="connsiteX76" fmla="*/ 571500 w 897731"/>
                    <a:gd name="connsiteY76" fmla="*/ 376269 h 405985"/>
                    <a:gd name="connsiteX77" fmla="*/ 602456 w 897731"/>
                    <a:gd name="connsiteY77" fmla="*/ 369125 h 405985"/>
                    <a:gd name="connsiteX78" fmla="*/ 611981 w 897731"/>
                    <a:gd name="connsiteY78" fmla="*/ 378650 h 405985"/>
                    <a:gd name="connsiteX79" fmla="*/ 631031 w 897731"/>
                    <a:gd name="connsiteY79" fmla="*/ 373887 h 405985"/>
                    <a:gd name="connsiteX80" fmla="*/ 642937 w 897731"/>
                    <a:gd name="connsiteY80" fmla="*/ 376269 h 405985"/>
                    <a:gd name="connsiteX81" fmla="*/ 645318 w 897731"/>
                    <a:gd name="connsiteY81" fmla="*/ 383412 h 405985"/>
                    <a:gd name="connsiteX82" fmla="*/ 673893 w 897731"/>
                    <a:gd name="connsiteY82" fmla="*/ 383412 h 405985"/>
                    <a:gd name="connsiteX83" fmla="*/ 683418 w 897731"/>
                    <a:gd name="connsiteY83" fmla="*/ 385794 h 405985"/>
                    <a:gd name="connsiteX84" fmla="*/ 685800 w 897731"/>
                    <a:gd name="connsiteY84" fmla="*/ 392937 h 405985"/>
                    <a:gd name="connsiteX85" fmla="*/ 692943 w 897731"/>
                    <a:gd name="connsiteY85" fmla="*/ 388175 h 405985"/>
                    <a:gd name="connsiteX86" fmla="*/ 702468 w 897731"/>
                    <a:gd name="connsiteY86" fmla="*/ 383412 h 405985"/>
                    <a:gd name="connsiteX87" fmla="*/ 711993 w 897731"/>
                    <a:gd name="connsiteY87" fmla="*/ 390556 h 405985"/>
                    <a:gd name="connsiteX88" fmla="*/ 728662 w 897731"/>
                    <a:gd name="connsiteY88" fmla="*/ 385794 h 405985"/>
                    <a:gd name="connsiteX89" fmla="*/ 740568 w 897731"/>
                    <a:gd name="connsiteY89" fmla="*/ 388175 h 405985"/>
                    <a:gd name="connsiteX90" fmla="*/ 750093 w 897731"/>
                    <a:gd name="connsiteY90" fmla="*/ 381031 h 405985"/>
                    <a:gd name="connsiteX91" fmla="*/ 757237 w 897731"/>
                    <a:gd name="connsiteY91" fmla="*/ 378650 h 405985"/>
                    <a:gd name="connsiteX92" fmla="*/ 762000 w 897731"/>
                    <a:gd name="connsiteY92" fmla="*/ 388175 h 405985"/>
                    <a:gd name="connsiteX93" fmla="*/ 773906 w 897731"/>
                    <a:gd name="connsiteY93" fmla="*/ 381031 h 405985"/>
                    <a:gd name="connsiteX94" fmla="*/ 781050 w 897731"/>
                    <a:gd name="connsiteY94" fmla="*/ 378650 h 405985"/>
                    <a:gd name="connsiteX95" fmla="*/ 788193 w 897731"/>
                    <a:gd name="connsiteY95" fmla="*/ 385794 h 405985"/>
                    <a:gd name="connsiteX96" fmla="*/ 819150 w 897731"/>
                    <a:gd name="connsiteY96" fmla="*/ 378650 h 405985"/>
                    <a:gd name="connsiteX97" fmla="*/ 845343 w 897731"/>
                    <a:gd name="connsiteY97" fmla="*/ 388175 h 405985"/>
                    <a:gd name="connsiteX98" fmla="*/ 852487 w 897731"/>
                    <a:gd name="connsiteY98" fmla="*/ 397700 h 405985"/>
                    <a:gd name="connsiteX99" fmla="*/ 881062 w 897731"/>
                    <a:gd name="connsiteY99" fmla="*/ 397700 h 405985"/>
                    <a:gd name="connsiteX100" fmla="*/ 890587 w 897731"/>
                    <a:gd name="connsiteY100" fmla="*/ 400081 h 405985"/>
                    <a:gd name="connsiteX101" fmla="*/ 897731 w 897731"/>
                    <a:gd name="connsiteY101" fmla="*/ 402462 h 405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</a:cxnLst>
                  <a:rect l="l" t="t" r="r" b="b"/>
                  <a:pathLst>
                    <a:path w="897731" h="405985">
                      <a:moveTo>
                        <a:pt x="0" y="397700"/>
                      </a:moveTo>
                      <a:cubicBezTo>
                        <a:pt x="38120" y="416762"/>
                        <a:pt x="-11098" y="397605"/>
                        <a:pt x="28575" y="392937"/>
                      </a:cubicBezTo>
                      <a:cubicBezTo>
                        <a:pt x="37563" y="391879"/>
                        <a:pt x="46037" y="397700"/>
                        <a:pt x="54768" y="400081"/>
                      </a:cubicBezTo>
                      <a:cubicBezTo>
                        <a:pt x="57943" y="399287"/>
                        <a:pt x="61570" y="399515"/>
                        <a:pt x="64293" y="397700"/>
                      </a:cubicBezTo>
                      <a:cubicBezTo>
                        <a:pt x="71847" y="392664"/>
                        <a:pt x="66924" y="384160"/>
                        <a:pt x="71437" y="397700"/>
                      </a:cubicBezTo>
                      <a:cubicBezTo>
                        <a:pt x="74612" y="396906"/>
                        <a:pt x="77815" y="396218"/>
                        <a:pt x="80962" y="395319"/>
                      </a:cubicBezTo>
                      <a:cubicBezTo>
                        <a:pt x="83376" y="394629"/>
                        <a:pt x="85615" y="392626"/>
                        <a:pt x="88106" y="392937"/>
                      </a:cubicBezTo>
                      <a:cubicBezTo>
                        <a:pt x="92347" y="393467"/>
                        <a:pt x="96043" y="396112"/>
                        <a:pt x="100012" y="397700"/>
                      </a:cubicBezTo>
                      <a:cubicBezTo>
                        <a:pt x="116872" y="386459"/>
                        <a:pt x="96383" y="397574"/>
                        <a:pt x="116681" y="395319"/>
                      </a:cubicBezTo>
                      <a:cubicBezTo>
                        <a:pt x="120929" y="394847"/>
                        <a:pt x="124618" y="392144"/>
                        <a:pt x="128587" y="390556"/>
                      </a:cubicBezTo>
                      <a:cubicBezTo>
                        <a:pt x="130968" y="388175"/>
                        <a:pt x="133863" y="386214"/>
                        <a:pt x="135731" y="383412"/>
                      </a:cubicBezTo>
                      <a:cubicBezTo>
                        <a:pt x="137123" y="381324"/>
                        <a:pt x="136152" y="377837"/>
                        <a:pt x="138112" y="376269"/>
                      </a:cubicBezTo>
                      <a:cubicBezTo>
                        <a:pt x="140668" y="374224"/>
                        <a:pt x="144462" y="374681"/>
                        <a:pt x="147637" y="373887"/>
                      </a:cubicBezTo>
                      <a:cubicBezTo>
                        <a:pt x="150018" y="370712"/>
                        <a:pt x="151231" y="366137"/>
                        <a:pt x="154781" y="364362"/>
                      </a:cubicBezTo>
                      <a:cubicBezTo>
                        <a:pt x="157026" y="363240"/>
                        <a:pt x="159521" y="366023"/>
                        <a:pt x="161925" y="366744"/>
                      </a:cubicBezTo>
                      <a:cubicBezTo>
                        <a:pt x="167460" y="368404"/>
                        <a:pt x="173037" y="369919"/>
                        <a:pt x="178593" y="371506"/>
                      </a:cubicBezTo>
                      <a:cubicBezTo>
                        <a:pt x="180974" y="373094"/>
                        <a:pt x="182904" y="376674"/>
                        <a:pt x="185737" y="376269"/>
                      </a:cubicBezTo>
                      <a:cubicBezTo>
                        <a:pt x="195184" y="374920"/>
                        <a:pt x="197554" y="363807"/>
                        <a:pt x="200025" y="357219"/>
                      </a:cubicBezTo>
                      <a:cubicBezTo>
                        <a:pt x="200906" y="354869"/>
                        <a:pt x="200900" y="352083"/>
                        <a:pt x="202406" y="350075"/>
                      </a:cubicBezTo>
                      <a:cubicBezTo>
                        <a:pt x="205773" y="345585"/>
                        <a:pt x="210343" y="342138"/>
                        <a:pt x="214312" y="338169"/>
                      </a:cubicBezTo>
                      <a:cubicBezTo>
                        <a:pt x="215705" y="333991"/>
                        <a:pt x="219745" y="321400"/>
                        <a:pt x="221456" y="319119"/>
                      </a:cubicBezTo>
                      <a:cubicBezTo>
                        <a:pt x="223837" y="315944"/>
                        <a:pt x="227806" y="314356"/>
                        <a:pt x="230981" y="311975"/>
                      </a:cubicBezTo>
                      <a:cubicBezTo>
                        <a:pt x="235213" y="303510"/>
                        <a:pt x="238545" y="297968"/>
                        <a:pt x="240506" y="288162"/>
                      </a:cubicBezTo>
                      <a:cubicBezTo>
                        <a:pt x="245816" y="261615"/>
                        <a:pt x="239688" y="274465"/>
                        <a:pt x="245268" y="259587"/>
                      </a:cubicBezTo>
                      <a:cubicBezTo>
                        <a:pt x="246769" y="255585"/>
                        <a:pt x="247546" y="251159"/>
                        <a:pt x="250031" y="247681"/>
                      </a:cubicBezTo>
                      <a:cubicBezTo>
                        <a:pt x="251695" y="245352"/>
                        <a:pt x="254794" y="244506"/>
                        <a:pt x="257175" y="242919"/>
                      </a:cubicBezTo>
                      <a:cubicBezTo>
                        <a:pt x="257969" y="239744"/>
                        <a:pt x="259124" y="236638"/>
                        <a:pt x="259556" y="233394"/>
                      </a:cubicBezTo>
                      <a:cubicBezTo>
                        <a:pt x="264193" y="198613"/>
                        <a:pt x="258584" y="217260"/>
                        <a:pt x="264318" y="200056"/>
                      </a:cubicBezTo>
                      <a:cubicBezTo>
                        <a:pt x="266251" y="184597"/>
                        <a:pt x="265585" y="183717"/>
                        <a:pt x="269081" y="171481"/>
                      </a:cubicBezTo>
                      <a:cubicBezTo>
                        <a:pt x="274410" y="152827"/>
                        <a:pt x="267757" y="178097"/>
                        <a:pt x="276225" y="154812"/>
                      </a:cubicBezTo>
                      <a:cubicBezTo>
                        <a:pt x="278200" y="149382"/>
                        <a:pt x="279664" y="143769"/>
                        <a:pt x="280987" y="138144"/>
                      </a:cubicBezTo>
                      <a:cubicBezTo>
                        <a:pt x="288265" y="107212"/>
                        <a:pt x="281333" y="123167"/>
                        <a:pt x="290512" y="104806"/>
                      </a:cubicBezTo>
                      <a:cubicBezTo>
                        <a:pt x="291306" y="98456"/>
                        <a:pt x="290516" y="91698"/>
                        <a:pt x="292893" y="85756"/>
                      </a:cubicBezTo>
                      <a:cubicBezTo>
                        <a:pt x="293825" y="83425"/>
                        <a:pt x="292765" y="92900"/>
                        <a:pt x="295275" y="92900"/>
                      </a:cubicBezTo>
                      <a:cubicBezTo>
                        <a:pt x="299244" y="92900"/>
                        <a:pt x="301625" y="88137"/>
                        <a:pt x="304800" y="85756"/>
                      </a:cubicBezTo>
                      <a:cubicBezTo>
                        <a:pt x="311360" y="62793"/>
                        <a:pt x="308160" y="74693"/>
                        <a:pt x="314325" y="50037"/>
                      </a:cubicBezTo>
                      <a:cubicBezTo>
                        <a:pt x="315019" y="47261"/>
                        <a:pt x="319087" y="46862"/>
                        <a:pt x="321468" y="45275"/>
                      </a:cubicBezTo>
                      <a:cubicBezTo>
                        <a:pt x="324643" y="38925"/>
                        <a:pt x="328444" y="32851"/>
                        <a:pt x="330993" y="26225"/>
                      </a:cubicBezTo>
                      <a:cubicBezTo>
                        <a:pt x="335346" y="14907"/>
                        <a:pt x="331596" y="1865"/>
                        <a:pt x="335756" y="30987"/>
                      </a:cubicBezTo>
                      <a:cubicBezTo>
                        <a:pt x="337343" y="28606"/>
                        <a:pt x="339238" y="26403"/>
                        <a:pt x="340518" y="23844"/>
                      </a:cubicBezTo>
                      <a:cubicBezTo>
                        <a:pt x="341641" y="21599"/>
                        <a:pt x="341011" y="18353"/>
                        <a:pt x="342900" y="16700"/>
                      </a:cubicBezTo>
                      <a:cubicBezTo>
                        <a:pt x="347716" y="12486"/>
                        <a:pt x="354012" y="10350"/>
                        <a:pt x="359568" y="7175"/>
                      </a:cubicBezTo>
                      <a:cubicBezTo>
                        <a:pt x="366728" y="-14300"/>
                        <a:pt x="355174" y="18535"/>
                        <a:pt x="359568" y="26225"/>
                      </a:cubicBezTo>
                      <a:cubicBezTo>
                        <a:pt x="362090" y="30638"/>
                        <a:pt x="367506" y="19875"/>
                        <a:pt x="371475" y="16700"/>
                      </a:cubicBezTo>
                      <a:cubicBezTo>
                        <a:pt x="372269" y="19875"/>
                        <a:pt x="373318" y="22997"/>
                        <a:pt x="373856" y="26225"/>
                      </a:cubicBezTo>
                      <a:cubicBezTo>
                        <a:pt x="374908" y="32537"/>
                        <a:pt x="370166" y="43252"/>
                        <a:pt x="376237" y="45275"/>
                      </a:cubicBezTo>
                      <a:cubicBezTo>
                        <a:pt x="381719" y="47102"/>
                        <a:pt x="379412" y="34162"/>
                        <a:pt x="381000" y="28606"/>
                      </a:cubicBezTo>
                      <a:cubicBezTo>
                        <a:pt x="381794" y="41306"/>
                        <a:pt x="379357" y="54634"/>
                        <a:pt x="383381" y="66706"/>
                      </a:cubicBezTo>
                      <a:cubicBezTo>
                        <a:pt x="384636" y="70471"/>
                        <a:pt x="388556" y="53735"/>
                        <a:pt x="390525" y="57181"/>
                      </a:cubicBezTo>
                      <a:cubicBezTo>
                        <a:pt x="394875" y="64793"/>
                        <a:pt x="392112" y="74644"/>
                        <a:pt x="392906" y="83375"/>
                      </a:cubicBezTo>
                      <a:cubicBezTo>
                        <a:pt x="409768" y="49652"/>
                        <a:pt x="390024" y="82873"/>
                        <a:pt x="402431" y="95281"/>
                      </a:cubicBezTo>
                      <a:lnTo>
                        <a:pt x="414337" y="83375"/>
                      </a:lnTo>
                      <a:cubicBezTo>
                        <a:pt x="415131" y="89725"/>
                        <a:pt x="416718" y="96026"/>
                        <a:pt x="416718" y="102425"/>
                      </a:cubicBezTo>
                      <a:cubicBezTo>
                        <a:pt x="416718" y="105698"/>
                        <a:pt x="414337" y="108677"/>
                        <a:pt x="414337" y="111950"/>
                      </a:cubicBezTo>
                      <a:cubicBezTo>
                        <a:pt x="414337" y="120717"/>
                        <a:pt x="415924" y="129413"/>
                        <a:pt x="416718" y="138144"/>
                      </a:cubicBezTo>
                      <a:cubicBezTo>
                        <a:pt x="415168" y="156741"/>
                        <a:pt x="412208" y="170109"/>
                        <a:pt x="416718" y="188150"/>
                      </a:cubicBezTo>
                      <a:cubicBezTo>
                        <a:pt x="417412" y="190927"/>
                        <a:pt x="419893" y="192913"/>
                        <a:pt x="421481" y="195294"/>
                      </a:cubicBezTo>
                      <a:cubicBezTo>
                        <a:pt x="422275" y="200850"/>
                        <a:pt x="420494" y="207472"/>
                        <a:pt x="423862" y="211962"/>
                      </a:cubicBezTo>
                      <a:cubicBezTo>
                        <a:pt x="425579" y="214251"/>
                        <a:pt x="427981" y="202030"/>
                        <a:pt x="428625" y="204819"/>
                      </a:cubicBezTo>
                      <a:cubicBezTo>
                        <a:pt x="431486" y="217218"/>
                        <a:pt x="429674" y="230264"/>
                        <a:pt x="431006" y="242919"/>
                      </a:cubicBezTo>
                      <a:cubicBezTo>
                        <a:pt x="431269" y="245415"/>
                        <a:pt x="432593" y="247681"/>
                        <a:pt x="433387" y="250062"/>
                      </a:cubicBezTo>
                      <a:cubicBezTo>
                        <a:pt x="429181" y="259876"/>
                        <a:pt x="420051" y="276729"/>
                        <a:pt x="423862" y="288162"/>
                      </a:cubicBezTo>
                      <a:cubicBezTo>
                        <a:pt x="424927" y="291357"/>
                        <a:pt x="428625" y="283400"/>
                        <a:pt x="431006" y="281019"/>
                      </a:cubicBezTo>
                      <a:cubicBezTo>
                        <a:pt x="433277" y="296916"/>
                        <a:pt x="435878" y="312747"/>
                        <a:pt x="438150" y="328644"/>
                      </a:cubicBezTo>
                      <a:cubicBezTo>
                        <a:pt x="439737" y="326263"/>
                        <a:pt x="441632" y="318940"/>
                        <a:pt x="442912" y="321500"/>
                      </a:cubicBezTo>
                      <a:cubicBezTo>
                        <a:pt x="446126" y="327929"/>
                        <a:pt x="444111" y="335841"/>
                        <a:pt x="445293" y="342931"/>
                      </a:cubicBezTo>
                      <a:cubicBezTo>
                        <a:pt x="445706" y="345407"/>
                        <a:pt x="446881" y="347694"/>
                        <a:pt x="447675" y="350075"/>
                      </a:cubicBezTo>
                      <a:cubicBezTo>
                        <a:pt x="449262" y="347694"/>
                        <a:pt x="450148" y="341214"/>
                        <a:pt x="452437" y="342931"/>
                      </a:cubicBezTo>
                      <a:cubicBezTo>
                        <a:pt x="454222" y="344270"/>
                        <a:pt x="458599" y="362814"/>
                        <a:pt x="459581" y="366744"/>
                      </a:cubicBezTo>
                      <a:cubicBezTo>
                        <a:pt x="461962" y="362775"/>
                        <a:pt x="462132" y="354263"/>
                        <a:pt x="466725" y="354837"/>
                      </a:cubicBezTo>
                      <a:cubicBezTo>
                        <a:pt x="478025" y="356249"/>
                        <a:pt x="479502" y="373481"/>
                        <a:pt x="481012" y="381031"/>
                      </a:cubicBezTo>
                      <a:cubicBezTo>
                        <a:pt x="483393" y="380237"/>
                        <a:pt x="485911" y="379773"/>
                        <a:pt x="488156" y="378650"/>
                      </a:cubicBezTo>
                      <a:cubicBezTo>
                        <a:pt x="492296" y="376580"/>
                        <a:pt x="495480" y="372161"/>
                        <a:pt x="500062" y="371506"/>
                      </a:cubicBezTo>
                      <a:cubicBezTo>
                        <a:pt x="507177" y="370489"/>
                        <a:pt x="514349" y="373093"/>
                        <a:pt x="521493" y="373887"/>
                      </a:cubicBezTo>
                      <a:cubicBezTo>
                        <a:pt x="532614" y="390568"/>
                        <a:pt x="518544" y="374615"/>
                        <a:pt x="545306" y="366744"/>
                      </a:cubicBezTo>
                      <a:cubicBezTo>
                        <a:pt x="552202" y="364716"/>
                        <a:pt x="559593" y="368331"/>
                        <a:pt x="566737" y="369125"/>
                      </a:cubicBezTo>
                      <a:cubicBezTo>
                        <a:pt x="568325" y="371506"/>
                        <a:pt x="568650" y="376010"/>
                        <a:pt x="571500" y="376269"/>
                      </a:cubicBezTo>
                      <a:cubicBezTo>
                        <a:pt x="573503" y="376451"/>
                        <a:pt x="595949" y="370752"/>
                        <a:pt x="602456" y="369125"/>
                      </a:cubicBezTo>
                      <a:cubicBezTo>
                        <a:pt x="605631" y="372300"/>
                        <a:pt x="607552" y="377912"/>
                        <a:pt x="611981" y="378650"/>
                      </a:cubicBezTo>
                      <a:cubicBezTo>
                        <a:pt x="618437" y="379726"/>
                        <a:pt x="624505" y="374389"/>
                        <a:pt x="631031" y="373887"/>
                      </a:cubicBezTo>
                      <a:cubicBezTo>
                        <a:pt x="635066" y="373577"/>
                        <a:pt x="638968" y="375475"/>
                        <a:pt x="642937" y="376269"/>
                      </a:cubicBezTo>
                      <a:cubicBezTo>
                        <a:pt x="643731" y="378650"/>
                        <a:pt x="643025" y="382393"/>
                        <a:pt x="645318" y="383412"/>
                      </a:cubicBezTo>
                      <a:cubicBezTo>
                        <a:pt x="657361" y="388764"/>
                        <a:pt x="663404" y="386035"/>
                        <a:pt x="673893" y="383412"/>
                      </a:cubicBezTo>
                      <a:cubicBezTo>
                        <a:pt x="677068" y="384206"/>
                        <a:pt x="680862" y="383750"/>
                        <a:pt x="683418" y="385794"/>
                      </a:cubicBezTo>
                      <a:cubicBezTo>
                        <a:pt x="685378" y="387362"/>
                        <a:pt x="683365" y="392328"/>
                        <a:pt x="685800" y="392937"/>
                      </a:cubicBezTo>
                      <a:cubicBezTo>
                        <a:pt x="688576" y="393631"/>
                        <a:pt x="690458" y="389595"/>
                        <a:pt x="692943" y="388175"/>
                      </a:cubicBezTo>
                      <a:cubicBezTo>
                        <a:pt x="696025" y="386414"/>
                        <a:pt x="699293" y="385000"/>
                        <a:pt x="702468" y="383412"/>
                      </a:cubicBezTo>
                      <a:cubicBezTo>
                        <a:pt x="705643" y="385793"/>
                        <a:pt x="708143" y="389593"/>
                        <a:pt x="711993" y="390556"/>
                      </a:cubicBezTo>
                      <a:cubicBezTo>
                        <a:pt x="713701" y="390983"/>
                        <a:pt x="726276" y="386589"/>
                        <a:pt x="728662" y="385794"/>
                      </a:cubicBezTo>
                      <a:cubicBezTo>
                        <a:pt x="732631" y="386588"/>
                        <a:pt x="736617" y="389053"/>
                        <a:pt x="740568" y="388175"/>
                      </a:cubicBezTo>
                      <a:cubicBezTo>
                        <a:pt x="744442" y="387314"/>
                        <a:pt x="746647" y="383000"/>
                        <a:pt x="750093" y="381031"/>
                      </a:cubicBezTo>
                      <a:cubicBezTo>
                        <a:pt x="752272" y="379786"/>
                        <a:pt x="754856" y="379444"/>
                        <a:pt x="757237" y="378650"/>
                      </a:cubicBezTo>
                      <a:cubicBezTo>
                        <a:pt x="758825" y="381825"/>
                        <a:pt x="758486" y="387673"/>
                        <a:pt x="762000" y="388175"/>
                      </a:cubicBezTo>
                      <a:cubicBezTo>
                        <a:pt x="766582" y="388829"/>
                        <a:pt x="769766" y="383101"/>
                        <a:pt x="773906" y="381031"/>
                      </a:cubicBezTo>
                      <a:cubicBezTo>
                        <a:pt x="776151" y="379908"/>
                        <a:pt x="778669" y="379444"/>
                        <a:pt x="781050" y="378650"/>
                      </a:cubicBezTo>
                      <a:cubicBezTo>
                        <a:pt x="783431" y="381031"/>
                        <a:pt x="784891" y="385134"/>
                        <a:pt x="788193" y="385794"/>
                      </a:cubicBezTo>
                      <a:cubicBezTo>
                        <a:pt x="795918" y="387339"/>
                        <a:pt x="811982" y="381039"/>
                        <a:pt x="819150" y="378650"/>
                      </a:cubicBezTo>
                      <a:cubicBezTo>
                        <a:pt x="830624" y="395864"/>
                        <a:pt x="814222" y="375208"/>
                        <a:pt x="845343" y="388175"/>
                      </a:cubicBezTo>
                      <a:cubicBezTo>
                        <a:pt x="849007" y="389701"/>
                        <a:pt x="850106" y="394525"/>
                        <a:pt x="852487" y="397700"/>
                      </a:cubicBezTo>
                      <a:cubicBezTo>
                        <a:pt x="871537" y="391349"/>
                        <a:pt x="862012" y="391349"/>
                        <a:pt x="881062" y="397700"/>
                      </a:cubicBezTo>
                      <a:cubicBezTo>
                        <a:pt x="884167" y="398735"/>
                        <a:pt x="887440" y="399182"/>
                        <a:pt x="890587" y="400081"/>
                      </a:cubicBezTo>
                      <a:cubicBezTo>
                        <a:pt x="893001" y="400771"/>
                        <a:pt x="897731" y="402462"/>
                        <a:pt x="897731" y="402462"/>
                      </a:cubicBezTo>
                    </a:path>
                  </a:pathLst>
                </a:custGeom>
                <a:noFill/>
                <a:ln w="9525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59" name="Rounded Rectangle 58"/>
            <p:cNvSpPr/>
            <p:nvPr>
              <p:custDataLst>
                <p:tags r:id="rId55"/>
              </p:custDataLst>
            </p:nvPr>
          </p:nvSpPr>
          <p:spPr>
            <a:xfrm>
              <a:off x="4660211" y="6003786"/>
              <a:ext cx="1321539" cy="371347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pA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– </a:t>
              </a:r>
              <a:r>
                <a:rPr kumimoji="0" lang="de-DE" sz="18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meter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0" name="Flussdiagramm: Verzögerung 110"/>
            <p:cNvSpPr/>
            <p:nvPr>
              <p:custDataLst>
                <p:tags r:id="rId56"/>
              </p:custDataLst>
            </p:nvPr>
          </p:nvSpPr>
          <p:spPr>
            <a:xfrm rot="5400000">
              <a:off x="6658855" y="4324821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1" name="TextBox 60"/>
            <p:cNvSpPr txBox="1"/>
            <p:nvPr>
              <p:custDataLst>
                <p:tags r:id="rId57"/>
              </p:custDataLst>
            </p:nvPr>
          </p:nvSpPr>
          <p:spPr>
            <a:xfrm>
              <a:off x="6994900" y="4578421"/>
              <a:ext cx="1516762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Faraday cup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Experiments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62" name="Elbow Connector 61"/>
            <p:cNvCxnSpPr>
              <a:stCxn id="83" idx="1"/>
            </p:cNvCxnSpPr>
            <p:nvPr>
              <p:custDataLst>
                <p:tags r:id="rId58"/>
              </p:custDataLst>
            </p:nvPr>
          </p:nvCxnSpPr>
          <p:spPr>
            <a:xfrm rot="10800000">
              <a:off x="1907704" y="5758658"/>
              <a:ext cx="2758914" cy="1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3" name="Elbow Connector 62"/>
            <p:cNvCxnSpPr>
              <a:stCxn id="59" idx="1"/>
              <a:endCxn id="121" idx="13"/>
            </p:cNvCxnSpPr>
            <p:nvPr>
              <p:custDataLst>
                <p:tags r:id="rId59"/>
              </p:custDataLst>
            </p:nvPr>
          </p:nvCxnSpPr>
          <p:spPr>
            <a:xfrm rot="10800000">
              <a:off x="1907705" y="5810646"/>
              <a:ext cx="2752507" cy="378815"/>
            </a:xfrm>
            <a:prstGeom prst="bentConnector3">
              <a:avLst>
                <a:gd name="adj1" fmla="val 4322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4" name="Elbow Connector 63"/>
            <p:cNvCxnSpPr>
              <a:stCxn id="60" idx="3"/>
              <a:endCxn id="59" idx="3"/>
            </p:cNvCxnSpPr>
            <p:nvPr>
              <p:custDataLst>
                <p:tags r:id="rId60"/>
              </p:custDataLst>
            </p:nvPr>
          </p:nvCxnSpPr>
          <p:spPr>
            <a:xfrm rot="5400000">
              <a:off x="5561862" y="4960166"/>
              <a:ext cx="1649183" cy="809405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5" name="Straight Connector 64"/>
            <p:cNvCxnSpPr/>
            <p:nvPr>
              <p:custDataLst>
                <p:tags r:id="rId61"/>
              </p:custDataLst>
            </p:nvPr>
          </p:nvCxnSpPr>
          <p:spPr>
            <a:xfrm>
              <a:off x="4684250" y="2204864"/>
              <a:ext cx="859931" cy="0"/>
            </a:xfrm>
            <a:prstGeom prst="line">
              <a:avLst/>
            </a:prstGeom>
            <a:noFill/>
            <a:ln w="53975" cap="flat" cmpd="sng" algn="ctr">
              <a:solidFill>
                <a:srgbClr val="FFC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6" name="Straight Connector 65"/>
            <p:cNvCxnSpPr/>
            <p:nvPr>
              <p:custDataLst>
                <p:tags r:id="rId62"/>
              </p:custDataLst>
            </p:nvPr>
          </p:nvCxnSpPr>
          <p:spPr>
            <a:xfrm flipH="1" flipV="1">
              <a:off x="5544181" y="2204864"/>
              <a:ext cx="196351" cy="846915"/>
            </a:xfrm>
            <a:prstGeom prst="line">
              <a:avLst/>
            </a:prstGeom>
            <a:noFill/>
            <a:ln w="53975" cap="flat" cmpd="sng" algn="ctr">
              <a:solidFill>
                <a:srgbClr val="FFC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7" name="Straight Connector 66"/>
            <p:cNvCxnSpPr/>
            <p:nvPr>
              <p:custDataLst>
                <p:tags r:id="rId63"/>
              </p:custDataLst>
            </p:nvPr>
          </p:nvCxnSpPr>
          <p:spPr>
            <a:xfrm>
              <a:off x="2424776" y="2200810"/>
              <a:ext cx="292981" cy="0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68" name="Straight Connector 67"/>
            <p:cNvCxnSpPr/>
            <p:nvPr>
              <p:custDataLst>
                <p:tags r:id="rId64"/>
              </p:custDataLst>
            </p:nvPr>
          </p:nvCxnSpPr>
          <p:spPr>
            <a:xfrm>
              <a:off x="2335996" y="2116951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69" name="Straight Connector 68"/>
            <p:cNvCxnSpPr/>
            <p:nvPr>
              <p:custDataLst>
                <p:tags r:id="rId65"/>
              </p:custDataLst>
            </p:nvPr>
          </p:nvCxnSpPr>
          <p:spPr>
            <a:xfrm>
              <a:off x="5455401" y="2089506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70" name="Gerade Verbindung mit Pfeil 122"/>
            <p:cNvCxnSpPr/>
            <p:nvPr>
              <p:custDataLst>
                <p:tags r:id="rId66"/>
              </p:custDataLst>
            </p:nvPr>
          </p:nvCxnSpPr>
          <p:spPr>
            <a:xfrm flipV="1">
              <a:off x="5969018" y="2204864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1" name="Gerade Verbindung mit Pfeil 122"/>
            <p:cNvCxnSpPr/>
            <p:nvPr>
              <p:custDataLst>
                <p:tags r:id="rId67"/>
              </p:custDataLst>
            </p:nvPr>
          </p:nvCxnSpPr>
          <p:spPr>
            <a:xfrm flipV="1">
              <a:off x="6200544" y="220080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2" name="Gerade Verbindung mit Pfeil 122"/>
            <p:cNvCxnSpPr/>
            <p:nvPr>
              <p:custDataLst>
                <p:tags r:id="rId68"/>
              </p:custDataLst>
            </p:nvPr>
          </p:nvCxnSpPr>
          <p:spPr>
            <a:xfrm flipV="1">
              <a:off x="6413184" y="2200809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3" name="Elbow Connector 72"/>
            <p:cNvCxnSpPr>
              <a:stCxn id="74" idx="3"/>
              <a:endCxn id="104" idx="1"/>
            </p:cNvCxnSpPr>
            <p:nvPr>
              <p:custDataLst>
                <p:tags r:id="rId69"/>
              </p:custDataLst>
            </p:nvPr>
          </p:nvCxnSpPr>
          <p:spPr>
            <a:xfrm flipV="1">
              <a:off x="6936302" y="1058260"/>
              <a:ext cx="520568" cy="1119158"/>
            </a:xfrm>
            <a:prstGeom prst="bentConnector3">
              <a:avLst>
                <a:gd name="adj1" fmla="val 50000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sp>
          <p:nvSpPr>
            <p:cNvPr id="74" name="Flussdiagramm: Verzögerung 110"/>
            <p:cNvSpPr/>
            <p:nvPr>
              <p:custDataLst>
                <p:tags r:id="rId70"/>
              </p:custDataLst>
            </p:nvPr>
          </p:nvSpPr>
          <p:spPr>
            <a:xfrm>
              <a:off x="6671702" y="2094262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5" name="Gerade Verbindung mit Pfeil 122"/>
            <p:cNvCxnSpPr/>
            <p:nvPr>
              <p:custDataLst>
                <p:tags r:id="rId71"/>
              </p:custDataLst>
            </p:nvPr>
          </p:nvCxnSpPr>
          <p:spPr>
            <a:xfrm>
              <a:off x="3546201" y="4181842"/>
              <a:ext cx="148317" cy="0"/>
            </a:xfrm>
            <a:prstGeom prst="straightConnector1">
              <a:avLst/>
            </a:prstGeom>
            <a:noFill/>
            <a:ln w="53975" cap="flat" cmpd="sng" algn="ctr">
              <a:solidFill>
                <a:srgbClr val="C0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76" name="Rectangle 75"/>
            <p:cNvSpPr/>
            <p:nvPr>
              <p:custDataLst>
                <p:tags r:id="rId72"/>
              </p:custDataLst>
            </p:nvPr>
          </p:nvSpPr>
          <p:spPr>
            <a:xfrm>
              <a:off x="3620359" y="4016015"/>
              <a:ext cx="1599713" cy="355296"/>
            </a:xfrm>
            <a:prstGeom prst="rect">
              <a:avLst/>
            </a:prstGeom>
            <a:solidFill>
              <a:srgbClr val="4BACC6"/>
            </a:solidFill>
            <a:ln w="25400" cap="flat" cmpd="sng" algn="ctr">
              <a:solidFill>
                <a:srgbClr val="4BACC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800" kern="0" dirty="0" smtClean="0">
                  <a:solidFill>
                    <a:sysClr val="window" lastClr="FFFFFF"/>
                  </a:solidFill>
                  <a:latin typeface="Calibri"/>
                </a:rPr>
                <a:t>SHG/THG/FHG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7" name="Gerade Verbindung mit Pfeil 122"/>
            <p:cNvCxnSpPr/>
            <p:nvPr>
              <p:custDataLst>
                <p:tags r:id="rId73"/>
              </p:custDataLst>
            </p:nvPr>
          </p:nvCxnSpPr>
          <p:spPr>
            <a:xfrm flipV="1">
              <a:off x="5648904" y="4750963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8" name="Gerade Verbindung mit Pfeil 122"/>
            <p:cNvCxnSpPr/>
            <p:nvPr>
              <p:custDataLst>
                <p:tags r:id="rId74"/>
              </p:custDataLst>
            </p:nvPr>
          </p:nvCxnSpPr>
          <p:spPr>
            <a:xfrm flipV="1">
              <a:off x="5422621" y="4192201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9" name="Straight Connector 78"/>
            <p:cNvCxnSpPr/>
            <p:nvPr>
              <p:custDataLst>
                <p:tags r:id="rId75"/>
              </p:custDataLst>
            </p:nvPr>
          </p:nvCxnSpPr>
          <p:spPr>
            <a:xfrm flipH="1">
              <a:off x="5296794" y="4123994"/>
              <a:ext cx="253784" cy="161728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0" name="Gerade Verbindung mit Pfeil 122"/>
            <p:cNvCxnSpPr/>
            <p:nvPr>
              <p:custDataLst>
                <p:tags r:id="rId76"/>
              </p:custDataLst>
            </p:nvPr>
          </p:nvCxnSpPr>
          <p:spPr>
            <a:xfrm flipV="1">
              <a:off x="5971950" y="5306693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81" name="Gerade Verbindung mit Pfeil 122"/>
            <p:cNvCxnSpPr/>
            <p:nvPr>
              <p:custDataLst>
                <p:tags r:id="rId77"/>
              </p:custDataLst>
            </p:nvPr>
          </p:nvCxnSpPr>
          <p:spPr>
            <a:xfrm flipV="1">
              <a:off x="5764063" y="5306693"/>
              <a:ext cx="132946" cy="1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82" name="Elbow Connector 81"/>
            <p:cNvCxnSpPr>
              <a:stCxn id="100" idx="3"/>
              <a:endCxn id="83" idx="3"/>
            </p:cNvCxnSpPr>
            <p:nvPr>
              <p:custDataLst>
                <p:tags r:id="rId78"/>
              </p:custDataLst>
            </p:nvPr>
          </p:nvCxnSpPr>
          <p:spPr>
            <a:xfrm flipH="1">
              <a:off x="5863289" y="5313088"/>
              <a:ext cx="467753" cy="445570"/>
            </a:xfrm>
            <a:prstGeom prst="bentConnector3">
              <a:avLst>
                <a:gd name="adj1" fmla="val -48872"/>
              </a:avLst>
            </a:prstGeom>
            <a:noFill/>
            <a:ln w="28575" cap="flat" cmpd="sng" algn="ctr">
              <a:solidFill>
                <a:srgbClr val="FFC000"/>
              </a:solidFill>
              <a:prstDash val="solid"/>
            </a:ln>
            <a:effectLst/>
          </p:spPr>
        </p:cxnSp>
        <p:sp>
          <p:nvSpPr>
            <p:cNvPr id="83" name="Rounded Rectangle 82"/>
            <p:cNvSpPr/>
            <p:nvPr>
              <p:custDataLst>
                <p:tags r:id="rId79"/>
              </p:custDataLst>
            </p:nvPr>
          </p:nvSpPr>
          <p:spPr>
            <a:xfrm>
              <a:off x="4666618" y="5578637"/>
              <a:ext cx="1196671" cy="360041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l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–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meter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4" name="Straight Connector 83"/>
            <p:cNvCxnSpPr/>
            <p:nvPr>
              <p:custDataLst>
                <p:tags r:id="rId80"/>
              </p:custDataLst>
            </p:nvPr>
          </p:nvCxnSpPr>
          <p:spPr>
            <a:xfrm flipV="1">
              <a:off x="2399566" y="5301208"/>
              <a:ext cx="438313" cy="533"/>
            </a:xfrm>
            <a:prstGeom prst="line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85" name="Straight Connector 84"/>
            <p:cNvCxnSpPr/>
            <p:nvPr>
              <p:custDataLst>
                <p:tags r:id="rId81"/>
              </p:custDataLst>
            </p:nvPr>
          </p:nvCxnSpPr>
          <p:spPr>
            <a:xfrm>
              <a:off x="2320213" y="5229200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86" name="Rectangle 85"/>
            <p:cNvSpPr/>
            <p:nvPr>
              <p:custDataLst>
                <p:tags r:id="rId82"/>
              </p:custDataLst>
            </p:nvPr>
          </p:nvSpPr>
          <p:spPr>
            <a:xfrm>
              <a:off x="2709822" y="4551382"/>
              <a:ext cx="842069" cy="432048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Ti:Sa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2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87" name="Gerade Verbindung mit Pfeil 122"/>
            <p:cNvCxnSpPr/>
            <p:nvPr>
              <p:custDataLst>
                <p:tags r:id="rId83"/>
              </p:custDataLst>
            </p:nvPr>
          </p:nvCxnSpPr>
          <p:spPr>
            <a:xfrm flipH="1">
              <a:off x="5510430" y="3380910"/>
              <a:ext cx="232416" cy="1368251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88" name="Straight Connector 87"/>
            <p:cNvCxnSpPr/>
            <p:nvPr>
              <p:custDataLst>
                <p:tags r:id="rId84"/>
              </p:custDataLst>
            </p:nvPr>
          </p:nvCxnSpPr>
          <p:spPr>
            <a:xfrm flipH="1">
              <a:off x="5421650" y="4661249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9" name="Gerade Verbindung mit Pfeil 122"/>
            <p:cNvCxnSpPr/>
            <p:nvPr>
              <p:custDataLst>
                <p:tags r:id="rId85"/>
              </p:custDataLst>
            </p:nvPr>
          </p:nvCxnSpPr>
          <p:spPr>
            <a:xfrm>
              <a:off x="5758330" y="3057930"/>
              <a:ext cx="2558086" cy="94206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0" name="Gerade Verbindung mit Pfeil 122"/>
            <p:cNvCxnSpPr/>
            <p:nvPr>
              <p:custDataLst>
                <p:tags r:id="rId86"/>
              </p:custDataLst>
            </p:nvPr>
          </p:nvCxnSpPr>
          <p:spPr>
            <a:xfrm flipV="1">
              <a:off x="5742845" y="3346063"/>
              <a:ext cx="2573571" cy="45654"/>
            </a:xfrm>
            <a:prstGeom prst="straightConnector1">
              <a:avLst/>
            </a:prstGeom>
            <a:noFill/>
            <a:ln w="53975" cap="flat" cmpd="sng" algn="ctr">
              <a:solidFill>
                <a:srgbClr val="4BACC6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1" name="Gerade Verbindung mit Pfeil 118"/>
            <p:cNvCxnSpPr/>
            <p:nvPr>
              <p:custDataLst>
                <p:tags r:id="rId87"/>
              </p:custDataLst>
            </p:nvPr>
          </p:nvCxnSpPr>
          <p:spPr>
            <a:xfrm>
              <a:off x="5714953" y="3057930"/>
              <a:ext cx="2686097" cy="123420"/>
            </a:xfrm>
            <a:prstGeom prst="straightConnector1">
              <a:avLst/>
            </a:prstGeom>
            <a:noFill/>
            <a:ln w="53975" cap="flat" cmpd="sng" algn="ctr">
              <a:solidFill>
                <a:srgbClr val="4F81BD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2" name="Gerade Verbindung mit Pfeil 122"/>
            <p:cNvCxnSpPr/>
            <p:nvPr>
              <p:custDataLst>
                <p:tags r:id="rId88"/>
              </p:custDataLst>
            </p:nvPr>
          </p:nvCxnSpPr>
          <p:spPr>
            <a:xfrm flipV="1">
              <a:off x="5740532" y="3319463"/>
              <a:ext cx="2658137" cy="72252"/>
            </a:xfrm>
            <a:prstGeom prst="straightConnector1">
              <a:avLst/>
            </a:prstGeom>
            <a:noFill/>
            <a:ln w="53975" cap="flat" cmpd="sng" algn="ctr">
              <a:solidFill>
                <a:srgbClr val="A50021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3" name="Gerade Verbindung mit Pfeil 122"/>
            <p:cNvCxnSpPr/>
            <p:nvPr>
              <p:custDataLst>
                <p:tags r:id="rId89"/>
              </p:custDataLst>
            </p:nvPr>
          </p:nvCxnSpPr>
          <p:spPr>
            <a:xfrm flipV="1">
              <a:off x="5714953" y="3274220"/>
              <a:ext cx="2807541" cy="117494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4" name="Gerade Verbindung mit Pfeil 122"/>
            <p:cNvCxnSpPr/>
            <p:nvPr>
              <p:custDataLst>
                <p:tags r:id="rId90"/>
              </p:custDataLst>
            </p:nvPr>
          </p:nvCxnSpPr>
          <p:spPr>
            <a:xfrm>
              <a:off x="5714953" y="3057930"/>
              <a:ext cx="2798016" cy="166283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5" name="Gerade Verbindung mit Pfeil 118"/>
            <p:cNvCxnSpPr/>
            <p:nvPr>
              <p:custDataLst>
                <p:tags r:id="rId91"/>
              </p:custDataLst>
            </p:nvPr>
          </p:nvCxnSpPr>
          <p:spPr>
            <a:xfrm>
              <a:off x="2424776" y="3191727"/>
              <a:ext cx="6178680" cy="56298"/>
            </a:xfrm>
            <a:prstGeom prst="straightConnector1">
              <a:avLst/>
            </a:prstGeom>
            <a:noFill/>
            <a:ln w="53975" cap="flat" cmpd="sng" algn="ctr">
              <a:solidFill>
                <a:srgbClr val="92D050"/>
              </a:soli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6" name="Gerade Verbindung mit Pfeil 122"/>
            <p:cNvCxnSpPr/>
            <p:nvPr>
              <p:custDataLst>
                <p:tags r:id="rId92"/>
              </p:custDataLst>
            </p:nvPr>
          </p:nvCxnSpPr>
          <p:spPr>
            <a:xfrm>
              <a:off x="5740533" y="3391714"/>
              <a:ext cx="2313" cy="1894593"/>
            </a:xfrm>
            <a:prstGeom prst="straightConnector1">
              <a:avLst/>
            </a:prstGeom>
            <a:noFill/>
            <a:ln w="53975" cap="flat" cmpd="sng" algn="ctr">
              <a:solidFill>
                <a:srgbClr val="FF0000"/>
              </a:solidFill>
              <a:prstDash val="solid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97" name="Straight Connector 96"/>
            <p:cNvCxnSpPr/>
            <p:nvPr>
              <p:custDataLst>
                <p:tags r:id="rId93"/>
              </p:custDataLst>
            </p:nvPr>
          </p:nvCxnSpPr>
          <p:spPr>
            <a:xfrm flipH="1">
              <a:off x="5618576" y="3309190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8" name="Straight Connector 97"/>
            <p:cNvCxnSpPr/>
            <p:nvPr>
              <p:custDataLst>
                <p:tags r:id="rId94"/>
              </p:custDataLst>
            </p:nvPr>
          </p:nvCxnSpPr>
          <p:spPr>
            <a:xfrm>
              <a:off x="5630669" y="2976311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9" name="Straight Connector 98"/>
            <p:cNvCxnSpPr/>
            <p:nvPr>
              <p:custDataLst>
                <p:tags r:id="rId95"/>
              </p:custDataLst>
            </p:nvPr>
          </p:nvCxnSpPr>
          <p:spPr>
            <a:xfrm flipH="1">
              <a:off x="5643123" y="5218782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00" name="Flussdiagramm: Verzögerung 110"/>
            <p:cNvSpPr/>
            <p:nvPr>
              <p:custDataLst>
                <p:tags r:id="rId96"/>
              </p:custDataLst>
            </p:nvPr>
          </p:nvSpPr>
          <p:spPr>
            <a:xfrm>
              <a:off x="6066442" y="5229932"/>
              <a:ext cx="264600" cy="166312"/>
            </a:xfrm>
            <a:prstGeom prst="flowChartDelay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solidFill>
                <a:sysClr val="windowText" lastClr="000000">
                  <a:lumMod val="85000"/>
                  <a:lumOff val="1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AutoShape 934"/>
            <p:cNvSpPr>
              <a:spLocks noChangeArrowheads="1"/>
            </p:cNvSpPr>
            <p:nvPr>
              <p:custDataLst>
                <p:tags r:id="rId97"/>
              </p:custDataLst>
            </p:nvPr>
          </p:nvSpPr>
          <p:spPr bwMode="auto">
            <a:xfrm rot="19793845" flipH="1">
              <a:off x="6509538" y="2930214"/>
              <a:ext cx="1818161" cy="1834619"/>
            </a:xfrm>
            <a:custGeom>
              <a:avLst/>
              <a:gdLst>
                <a:gd name="G0" fmla="+- 4564 0 0"/>
                <a:gd name="G1" fmla="+- -8217291 0 0"/>
                <a:gd name="G2" fmla="+- 0 0 -8217291"/>
                <a:gd name="T0" fmla="*/ 0 256 1"/>
                <a:gd name="T1" fmla="*/ 180 256 1"/>
                <a:gd name="G3" fmla="+- -8217291 T0 T1"/>
                <a:gd name="T2" fmla="*/ 0 256 1"/>
                <a:gd name="T3" fmla="*/ 90 256 1"/>
                <a:gd name="G4" fmla="+- -8217291 T2 T3"/>
                <a:gd name="G5" fmla="*/ G4 2 1"/>
                <a:gd name="T4" fmla="*/ 90 256 1"/>
                <a:gd name="T5" fmla="*/ 0 256 1"/>
                <a:gd name="G6" fmla="+- -8217291 T4 T5"/>
                <a:gd name="G7" fmla="*/ G6 2 1"/>
                <a:gd name="G8" fmla="abs -821729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564"/>
                <a:gd name="G18" fmla="*/ 4564 1 2"/>
                <a:gd name="G19" fmla="+- G18 5400 0"/>
                <a:gd name="G20" fmla="cos G19 -8217291"/>
                <a:gd name="G21" fmla="sin G19 -8217291"/>
                <a:gd name="G22" fmla="+- G20 10800 0"/>
                <a:gd name="G23" fmla="+- G21 10800 0"/>
                <a:gd name="G24" fmla="+- 10800 0 G20"/>
                <a:gd name="G25" fmla="+- 4564 10800 0"/>
                <a:gd name="G26" fmla="?: G9 G17 G25"/>
                <a:gd name="G27" fmla="?: G9 0 21600"/>
                <a:gd name="G28" fmla="cos 10800 -8217291"/>
                <a:gd name="G29" fmla="sin 10800 -8217291"/>
                <a:gd name="G30" fmla="sin 4564 -8217291"/>
                <a:gd name="G31" fmla="+- G28 10800 0"/>
                <a:gd name="G32" fmla="+- G29 10800 0"/>
                <a:gd name="G33" fmla="+- G30 10800 0"/>
                <a:gd name="G34" fmla="?: G4 0 G31"/>
                <a:gd name="G35" fmla="?: -8217291 G34 0"/>
                <a:gd name="G36" fmla="?: G6 G35 G31"/>
                <a:gd name="G37" fmla="+- 21600 0 G36"/>
                <a:gd name="G38" fmla="?: G4 0 G33"/>
                <a:gd name="G39" fmla="?: -821729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351 w 21600"/>
                <a:gd name="T15" fmla="*/ 4537 h 21600"/>
                <a:gd name="T16" fmla="*/ 10800 w 21600"/>
                <a:gd name="T17" fmla="*/ 6236 h 21600"/>
                <a:gd name="T18" fmla="*/ 15249 w 21600"/>
                <a:gd name="T19" fmla="*/ 453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157" y="7079"/>
                  </a:moveTo>
                  <a:cubicBezTo>
                    <a:pt x="8929" y="6530"/>
                    <a:pt x="9852" y="6235"/>
                    <a:pt x="10800" y="6236"/>
                  </a:cubicBezTo>
                  <a:cubicBezTo>
                    <a:pt x="11747" y="6236"/>
                    <a:pt x="12670" y="6530"/>
                    <a:pt x="13442" y="7079"/>
                  </a:cubicBezTo>
                  <a:lnTo>
                    <a:pt x="17054" y="1995"/>
                  </a:lnTo>
                  <a:cubicBezTo>
                    <a:pt x="15226" y="697"/>
                    <a:pt x="13041" y="-1"/>
                    <a:pt x="10799" y="0"/>
                  </a:cubicBezTo>
                  <a:cubicBezTo>
                    <a:pt x="8558" y="0"/>
                    <a:pt x="6373" y="697"/>
                    <a:pt x="4545" y="1995"/>
                  </a:cubicBezTo>
                  <a:close/>
                </a:path>
              </a:pathLst>
            </a:cu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</a:endParaRPr>
            </a:p>
          </p:txBody>
        </p:sp>
        <p:cxnSp>
          <p:nvCxnSpPr>
            <p:cNvPr id="102" name="Straight Connector 101"/>
            <p:cNvCxnSpPr>
              <a:stCxn id="104" idx="2"/>
            </p:cNvCxnSpPr>
            <p:nvPr/>
          </p:nvCxnSpPr>
          <p:spPr>
            <a:xfrm>
              <a:off x="8061019" y="1238280"/>
              <a:ext cx="26882" cy="1390041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3" name="Group 102"/>
            <p:cNvGrpSpPr/>
            <p:nvPr/>
          </p:nvGrpSpPr>
          <p:grpSpPr>
            <a:xfrm>
              <a:off x="7259809" y="1285162"/>
              <a:ext cx="1656184" cy="1343159"/>
              <a:chOff x="7259809" y="1285162"/>
              <a:chExt cx="1656184" cy="1343159"/>
            </a:xfrm>
          </p:grpSpPr>
          <p:sp>
            <p:nvSpPr>
              <p:cNvPr id="119" name="computr1"/>
              <p:cNvSpPr>
                <a:spLocks noEditPoints="1" noChangeArrowheads="1"/>
              </p:cNvSpPr>
              <p:nvPr>
                <p:custDataLst>
                  <p:tags r:id="rId113"/>
                </p:custDataLst>
              </p:nvPr>
            </p:nvSpPr>
            <p:spPr bwMode="auto">
              <a:xfrm flipH="1">
                <a:off x="7259809" y="1285162"/>
                <a:ext cx="1656184" cy="1343159"/>
              </a:xfrm>
              <a:custGeom>
                <a:avLst/>
                <a:gdLst>
                  <a:gd name="T0" fmla="*/ 19535 w 21600"/>
                  <a:gd name="T1" fmla="*/ 0 h 21600"/>
                  <a:gd name="T2" fmla="*/ 10800 w 21600"/>
                  <a:gd name="T3" fmla="*/ 0 h 21600"/>
                  <a:gd name="T4" fmla="*/ 2065 w 21600"/>
                  <a:gd name="T5" fmla="*/ 0 h 21600"/>
                  <a:gd name="T6" fmla="*/ 0 w 21600"/>
                  <a:gd name="T7" fmla="*/ 15388 h 21600"/>
                  <a:gd name="T8" fmla="*/ 0 w 21600"/>
                  <a:gd name="T9" fmla="*/ 21600 h 21600"/>
                  <a:gd name="T10" fmla="*/ 10800 w 21600"/>
                  <a:gd name="T11" fmla="*/ 21600 h 21600"/>
                  <a:gd name="T12" fmla="*/ 21600 w 21600"/>
                  <a:gd name="T13" fmla="*/ 21600 h 21600"/>
                  <a:gd name="T14" fmla="*/ 21600 w 21600"/>
                  <a:gd name="T15" fmla="*/ 15388 h 21600"/>
                  <a:gd name="T16" fmla="*/ 19535 w 21600"/>
                  <a:gd name="T17" fmla="*/ 13553 h 21600"/>
                  <a:gd name="T18" fmla="*/ 2065 w 21600"/>
                  <a:gd name="T19" fmla="*/ 13553 h 21600"/>
                  <a:gd name="T20" fmla="*/ 2065 w 21600"/>
                  <a:gd name="T21" fmla="*/ 6776 h 21600"/>
                  <a:gd name="T22" fmla="*/ 19535 w 21600"/>
                  <a:gd name="T23" fmla="*/ 6776 h 21600"/>
                  <a:gd name="T24" fmla="*/ 0 w 21600"/>
                  <a:gd name="T25" fmla="*/ 18494 h 21600"/>
                  <a:gd name="T26" fmla="*/ 21600 w 21600"/>
                  <a:gd name="T27" fmla="*/ 18494 h 21600"/>
                  <a:gd name="T28" fmla="*/ 4923 w 21600"/>
                  <a:gd name="T29" fmla="*/ 2541 h 21600"/>
                  <a:gd name="T30" fmla="*/ 16756 w 21600"/>
                  <a:gd name="T31" fmla="*/ 1115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T28" t="T29" r="T30" b="T31"/>
                <a:pathLst>
                  <a:path w="21600" h="21600" extrusionOk="0">
                    <a:moveTo>
                      <a:pt x="16994" y="15388"/>
                    </a:moveTo>
                    <a:lnTo>
                      <a:pt x="16994" y="13553"/>
                    </a:lnTo>
                    <a:lnTo>
                      <a:pt x="19535" y="13553"/>
                    </a:lnTo>
                    <a:lnTo>
                      <a:pt x="19535" y="10729"/>
                    </a:lnTo>
                    <a:lnTo>
                      <a:pt x="19535" y="6776"/>
                    </a:lnTo>
                    <a:lnTo>
                      <a:pt x="19535" y="0"/>
                    </a:lnTo>
                    <a:lnTo>
                      <a:pt x="10800" y="0"/>
                    </a:lnTo>
                    <a:lnTo>
                      <a:pt x="2065" y="0"/>
                    </a:lnTo>
                    <a:lnTo>
                      <a:pt x="2065" y="6776"/>
                    </a:lnTo>
                    <a:lnTo>
                      <a:pt x="2065" y="10729"/>
                    </a:lnTo>
                    <a:lnTo>
                      <a:pt x="2065" y="13553"/>
                    </a:lnTo>
                    <a:lnTo>
                      <a:pt x="4606" y="13553"/>
                    </a:lnTo>
                    <a:lnTo>
                      <a:pt x="4606" y="15388"/>
                    </a:lnTo>
                    <a:lnTo>
                      <a:pt x="0" y="15388"/>
                    </a:lnTo>
                    <a:lnTo>
                      <a:pt x="0" y="21600"/>
                    </a:lnTo>
                    <a:lnTo>
                      <a:pt x="10800" y="21600"/>
                    </a:lnTo>
                    <a:lnTo>
                      <a:pt x="21600" y="21600"/>
                    </a:lnTo>
                    <a:lnTo>
                      <a:pt x="21600" y="15388"/>
                    </a:lnTo>
                    <a:lnTo>
                      <a:pt x="16994" y="15388"/>
                    </a:lnTo>
                    <a:close/>
                  </a:path>
                  <a:path w="21600" h="21600" extrusionOk="0">
                    <a:moveTo>
                      <a:pt x="4606" y="15388"/>
                    </a:moveTo>
                    <a:lnTo>
                      <a:pt x="4606" y="13553"/>
                    </a:lnTo>
                    <a:lnTo>
                      <a:pt x="16994" y="13553"/>
                    </a:lnTo>
                    <a:lnTo>
                      <a:pt x="16994" y="15388"/>
                    </a:lnTo>
                    <a:lnTo>
                      <a:pt x="4606" y="15388"/>
                    </a:lnTo>
                  </a:path>
                  <a:path w="21600" h="21600" extrusionOk="0">
                    <a:moveTo>
                      <a:pt x="4606" y="11294"/>
                    </a:moveTo>
                    <a:lnTo>
                      <a:pt x="4606" y="2259"/>
                    </a:lnTo>
                    <a:lnTo>
                      <a:pt x="16994" y="2259"/>
                    </a:lnTo>
                    <a:lnTo>
                      <a:pt x="16994" y="11294"/>
                    </a:lnTo>
                    <a:lnTo>
                      <a:pt x="4606" y="11294"/>
                    </a:lnTo>
                    <a:moveTo>
                      <a:pt x="13976" y="17082"/>
                    </a:moveTo>
                    <a:lnTo>
                      <a:pt x="13976" y="16376"/>
                    </a:lnTo>
                    <a:lnTo>
                      <a:pt x="20171" y="16376"/>
                    </a:lnTo>
                    <a:lnTo>
                      <a:pt x="20171" y="17082"/>
                    </a:lnTo>
                    <a:lnTo>
                      <a:pt x="13976" y="17082"/>
                    </a:lnTo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pic>
            <p:nvPicPr>
              <p:cNvPr id="120" name="Picture 880" descr="G:\Users\r\rilis\Documents\WORK\wavemeter_screenshot.JPG"/>
              <p:cNvPicPr>
                <a:picLocks noChangeAspect="1" noChangeArrowheads="1"/>
              </p:cNvPicPr>
              <p:nvPr>
                <p:custDataLst>
                  <p:tags r:id="rId114"/>
                </p:custDataLst>
              </p:nvPr>
            </p:nvPicPr>
            <p:blipFill>
              <a:blip r:embed="rId121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97022" y="1348630"/>
                <a:ext cx="1181758" cy="68680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4" name="Rounded Rectangle 103"/>
            <p:cNvSpPr/>
            <p:nvPr>
              <p:custDataLst>
                <p:tags r:id="rId98"/>
              </p:custDataLst>
            </p:nvPr>
          </p:nvSpPr>
          <p:spPr>
            <a:xfrm>
              <a:off x="7456870" y="878239"/>
              <a:ext cx="1208297" cy="360041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Symbol" pitchFamily="18" charset="2"/>
                  <a:ea typeface="+mn-ea"/>
                  <a:cs typeface="+mn-cs"/>
                </a:rPr>
                <a:t>l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–</a:t>
              </a: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</a:t>
              </a: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meter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" name="Rectangle 104"/>
            <p:cNvSpPr/>
            <p:nvPr>
              <p:custDataLst>
                <p:tags r:id="rId99"/>
              </p:custDataLst>
            </p:nvPr>
          </p:nvSpPr>
          <p:spPr>
            <a:xfrm>
              <a:off x="2704786" y="817785"/>
              <a:ext cx="1524297" cy="432048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Dye 1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Rectangle 105"/>
            <p:cNvSpPr/>
            <p:nvPr>
              <p:custDataLst>
                <p:tags r:id="rId100"/>
              </p:custDataLst>
            </p:nvPr>
          </p:nvSpPr>
          <p:spPr>
            <a:xfrm>
              <a:off x="3546855" y="882519"/>
              <a:ext cx="605532" cy="302580"/>
            </a:xfrm>
            <a:prstGeom prst="rect">
              <a:avLst/>
            </a:prstGeom>
            <a:solidFill>
              <a:srgbClr val="4F81BD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7" name="Rectangle 106"/>
            <p:cNvSpPr/>
            <p:nvPr>
              <p:custDataLst>
                <p:tags r:id="rId101"/>
              </p:custDataLst>
            </p:nvPr>
          </p:nvSpPr>
          <p:spPr>
            <a:xfrm>
              <a:off x="2704785" y="1988840"/>
              <a:ext cx="2205029" cy="432048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r>
                <a:rPr lang="de-DE" kern="0" dirty="0" smtClean="0">
                  <a:solidFill>
                    <a:sysClr val="window" lastClr="FFFFFF"/>
                  </a:solidFill>
                  <a:latin typeface="Calibri"/>
                </a:rPr>
                <a:t>Dye 3 (narrowband)</a:t>
              </a:r>
              <a:endParaRPr lang="de-DE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cxnSp>
          <p:nvCxnSpPr>
            <p:cNvPr id="108" name="Gerade Verbindung mit Pfeil 122"/>
            <p:cNvCxnSpPr>
              <a:stCxn id="111" idx="3"/>
              <a:endCxn id="110" idx="1"/>
            </p:cNvCxnSpPr>
            <p:nvPr>
              <p:custDataLst>
                <p:tags r:id="rId102"/>
              </p:custDataLst>
            </p:nvPr>
          </p:nvCxnSpPr>
          <p:spPr>
            <a:xfrm>
              <a:off x="4229083" y="1632992"/>
              <a:ext cx="152401" cy="173"/>
            </a:xfrm>
            <a:prstGeom prst="straightConnector1">
              <a:avLst/>
            </a:prstGeom>
            <a:noFill/>
            <a:ln w="53975" cap="flat" cmpd="sng" algn="ctr">
              <a:solidFill>
                <a:srgbClr val="FFC000"/>
              </a:solidFill>
              <a:prstDash val="dash"/>
              <a:headEnd type="none" w="sm" len="med"/>
              <a:tailEnd type="non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109" name="Straight Connector 108"/>
            <p:cNvCxnSpPr/>
            <p:nvPr>
              <p:custDataLst>
                <p:tags r:id="rId103"/>
              </p:custDataLst>
            </p:nvPr>
          </p:nvCxnSpPr>
          <p:spPr>
            <a:xfrm>
              <a:off x="2323025" y="3095512"/>
              <a:ext cx="177560" cy="175825"/>
            </a:xfrm>
            <a:prstGeom prst="line">
              <a:avLst/>
            </a:prstGeom>
            <a:noFill/>
            <a:ln w="762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10" name="Rectangle 109"/>
            <p:cNvSpPr/>
            <p:nvPr>
              <p:custDataLst>
                <p:tags r:id="rId104"/>
              </p:custDataLst>
            </p:nvPr>
          </p:nvSpPr>
          <p:spPr>
            <a:xfrm>
              <a:off x="4381484" y="1455517"/>
              <a:ext cx="605532" cy="355296"/>
            </a:xfrm>
            <a:prstGeom prst="rect">
              <a:avLst/>
            </a:prstGeom>
            <a:solidFill>
              <a:srgbClr val="4BACC6"/>
            </a:solidFill>
            <a:ln w="25400" cap="flat" cmpd="sng" algn="ctr">
              <a:solidFill>
                <a:srgbClr val="4BACC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THG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1" name="Rectangle 110"/>
            <p:cNvSpPr/>
            <p:nvPr>
              <p:custDataLst>
                <p:tags r:id="rId105"/>
              </p:custDataLst>
            </p:nvPr>
          </p:nvSpPr>
          <p:spPr>
            <a:xfrm>
              <a:off x="2704786" y="1416968"/>
              <a:ext cx="1524297" cy="432048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r>
                <a:rPr lang="de-DE" kern="0" dirty="0">
                  <a:solidFill>
                    <a:sysClr val="window" lastClr="FFFFFF"/>
                  </a:solidFill>
                  <a:latin typeface="Calibri"/>
                </a:rPr>
                <a:t>Dye </a:t>
              </a:r>
              <a:r>
                <a:rPr lang="de-DE" kern="0" dirty="0" smtClean="0">
                  <a:solidFill>
                    <a:sysClr val="window" lastClr="FFFFFF"/>
                  </a:solidFill>
                  <a:latin typeface="Calibri"/>
                </a:rPr>
                <a:t>2</a:t>
              </a:r>
              <a:endParaRPr lang="de-DE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  <p:sp>
          <p:nvSpPr>
            <p:cNvPr id="112" name="Rectangle 111"/>
            <p:cNvSpPr/>
            <p:nvPr>
              <p:custDataLst>
                <p:tags r:id="rId106"/>
              </p:custDataLst>
            </p:nvPr>
          </p:nvSpPr>
          <p:spPr>
            <a:xfrm>
              <a:off x="2704786" y="3995883"/>
              <a:ext cx="842069" cy="432048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r>
                <a:rPr lang="de-DE" kern="0" dirty="0" err="1">
                  <a:solidFill>
                    <a:sysClr val="window" lastClr="FFFFFF"/>
                  </a:solidFill>
                  <a:latin typeface="Calibri"/>
                </a:rPr>
                <a:t>Ti:Sa</a:t>
              </a:r>
              <a:r>
                <a:rPr lang="de-DE" kern="0" dirty="0">
                  <a:solidFill>
                    <a:sysClr val="window" lastClr="FFFFFF"/>
                  </a:solidFill>
                  <a:latin typeface="Calibri"/>
                </a:rPr>
                <a:t> 1</a:t>
              </a:r>
            </a:p>
          </p:txBody>
        </p:sp>
        <p:sp>
          <p:nvSpPr>
            <p:cNvPr id="113" name="Rectangle 112"/>
            <p:cNvSpPr/>
            <p:nvPr>
              <p:custDataLst>
                <p:tags r:id="rId107"/>
              </p:custDataLst>
            </p:nvPr>
          </p:nvSpPr>
          <p:spPr>
            <a:xfrm>
              <a:off x="2709822" y="5097064"/>
              <a:ext cx="2199993" cy="432048"/>
            </a:xfrm>
            <a:prstGeom prst="rect">
              <a:avLst/>
            </a:prstGeom>
            <a:solidFill>
              <a:srgbClr val="C0504D"/>
            </a:solidFill>
            <a:ln w="25400" cap="flat" cmpd="sng" algn="ctr">
              <a:solidFill>
                <a:srgbClr val="C0504D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Ti:Sa 3 (narrowband)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4" name="Rectangle 113"/>
            <p:cNvSpPr/>
            <p:nvPr>
              <p:custDataLst>
                <p:tags r:id="rId108"/>
              </p:custDataLst>
            </p:nvPr>
          </p:nvSpPr>
          <p:spPr>
            <a:xfrm>
              <a:off x="251690" y="3977640"/>
              <a:ext cx="1524297" cy="432048"/>
            </a:xfrm>
            <a:prstGeom prst="rect">
              <a:avLst/>
            </a:pr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Nd:YAG</a:t>
              </a: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5" name="Rectangle 114"/>
            <p:cNvSpPr/>
            <p:nvPr>
              <p:custDataLst>
                <p:tags r:id="rId109"/>
              </p:custDataLst>
            </p:nvPr>
          </p:nvSpPr>
          <p:spPr>
            <a:xfrm>
              <a:off x="251520" y="817785"/>
              <a:ext cx="1524297" cy="432048"/>
            </a:xfrm>
            <a:prstGeom prst="rect">
              <a:avLst/>
            </a:prstGeom>
            <a:solidFill>
              <a:srgbClr val="9BBB59"/>
            </a:solidFill>
            <a:ln w="25400" cap="flat" cmpd="sng" algn="ctr">
              <a:solidFill>
                <a:srgbClr val="9BBB59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Nd:YAG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6" name="Rounded Rectangle 115"/>
            <p:cNvSpPr/>
            <p:nvPr>
              <p:custDataLst>
                <p:tags r:id="rId110"/>
              </p:custDataLst>
            </p:nvPr>
          </p:nvSpPr>
          <p:spPr>
            <a:xfrm>
              <a:off x="251348" y="1560603"/>
              <a:ext cx="1524640" cy="589076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10 kHz Master </a:t>
              </a: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clock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7" name="Rounded Rectangle 116"/>
            <p:cNvSpPr/>
            <p:nvPr>
              <p:custDataLst>
                <p:tags r:id="rId111"/>
              </p:custDataLst>
            </p:nvPr>
          </p:nvSpPr>
          <p:spPr>
            <a:xfrm>
              <a:off x="392193" y="2752139"/>
              <a:ext cx="1243292" cy="589076"/>
            </a:xfrm>
            <a:prstGeom prst="roundRect">
              <a:avLst/>
            </a:prstGeom>
            <a:solidFill>
              <a:sysClr val="window" lastClr="FFFFFF">
                <a:lumMod val="95000"/>
              </a:sysClr>
            </a:solidFill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Delay </a:t>
              </a:r>
              <a:r>
                <a:rPr kumimoji="0" lang="de-DE" sz="18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generator</a:t>
              </a:r>
              <a:endPara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8" name="TextBox 117"/>
            <p:cNvSpPr txBox="1"/>
            <p:nvPr>
              <p:custDataLst>
                <p:tags r:id="rId112"/>
              </p:custDataLst>
            </p:nvPr>
          </p:nvSpPr>
          <p:spPr>
            <a:xfrm>
              <a:off x="226619" y="5989404"/>
              <a:ext cx="238078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LabVIEW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</a:t>
              </a:r>
              <a:r>
                <a:rPr kumimoji="0" lang="de-DE" sz="2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based</a:t>
              </a:r>
              <a:r>
                <a:rPr kumimoji="0" lang="de-DE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rPr>
                <a:t> DAQ</a:t>
              </a:r>
              <a:endParaRPr kumimoji="0" lang="de-DE" sz="20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endParaRPr>
            </a:p>
          </p:txBody>
        </p:sp>
      </p:grpSp>
      <p:sp>
        <p:nvSpPr>
          <p:cNvPr id="125" name="Title 1"/>
          <p:cNvSpPr txBox="1">
            <a:spLocks/>
          </p:cNvSpPr>
          <p:nvPr/>
        </p:nvSpPr>
        <p:spPr bwMode="auto">
          <a:xfrm>
            <a:off x="0" y="-24"/>
            <a:ext cx="91440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marL="0" marR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noProof="0" dirty="0" smtClean="0">
                <a:solidFill>
                  <a:schemeClr val="bg1"/>
                </a:solidFill>
              </a:rPr>
              <a:t>Integration of Ti:Sa </a:t>
            </a:r>
            <a:r>
              <a:rPr lang="de-DE" dirty="0" smtClean="0">
                <a:solidFill>
                  <a:schemeClr val="bg1"/>
                </a:solidFill>
              </a:rPr>
              <a:t>to the d</a:t>
            </a:r>
            <a:r>
              <a:rPr lang="de-DE" noProof="0" dirty="0" smtClean="0">
                <a:solidFill>
                  <a:schemeClr val="bg1"/>
                </a:solidFill>
              </a:rPr>
              <a:t>ye 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RILIS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6580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:\Talks\2011_ISOLDEWorkshop\pictures\rilis_panoramas\freehand pano_ril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836712"/>
            <a:ext cx="9529899" cy="561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91"/>
          <p:cNvSpPr>
            <a:spLocks noChangeArrowheads="1"/>
          </p:cNvSpPr>
          <p:nvPr/>
        </p:nvSpPr>
        <p:spPr bwMode="auto">
          <a:xfrm>
            <a:off x="0" y="-29230"/>
            <a:ext cx="8204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RILIS laser room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63157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2012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0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:\Talks\2011_ISOLDEWorkshop\pictures\rilis_panoramas\hdr_rilis_tis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96552" y="772059"/>
            <a:ext cx="9823434" cy="5664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91"/>
          <p:cNvSpPr>
            <a:spLocks noChangeArrowheads="1"/>
          </p:cNvSpPr>
          <p:nvPr/>
        </p:nvSpPr>
        <p:spPr bwMode="auto">
          <a:xfrm>
            <a:off x="0" y="-29230"/>
            <a:ext cx="8204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RILIS laser room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26320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2012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03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660230" y="356006"/>
            <a:ext cx="2989262" cy="565150"/>
          </a:xfrm>
        </p:spPr>
        <p:txBody>
          <a:bodyPr>
            <a:noAutofit/>
          </a:bodyPr>
          <a:lstStyle/>
          <a:p>
            <a:pPr algn="ctr"/>
            <a:r>
              <a:rPr lang="en-GB" sz="1800" dirty="0" smtClean="0"/>
              <a:t>Independent laser for non resonant ionization</a:t>
            </a:r>
            <a:endParaRPr lang="en-GB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0779" y="655324"/>
            <a:ext cx="2590472" cy="16640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768" y="678960"/>
            <a:ext cx="2696004" cy="1640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0792" y="1854879"/>
            <a:ext cx="14287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21688" y="2643264"/>
            <a:ext cx="8458726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smtClean="0">
                <a:solidFill>
                  <a:prstClr val="black"/>
                </a:solidFill>
              </a:rPr>
              <a:t>Blaze laser tested at RILIS in Dec 2012, purchased with 50% CATHI funds, installed 2014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56759" y="948395"/>
            <a:ext cx="2980944" cy="175432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40W at 10 kHz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17ns Pulse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Low Jitter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Gaussian beam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b="1" dirty="0" smtClean="0">
                <a:solidFill>
                  <a:prstClr val="black"/>
                </a:solidFill>
              </a:rPr>
              <a:t>Much better transmission </a:t>
            </a:r>
          </a:p>
          <a:p>
            <a:r>
              <a:rPr lang="en-GB" b="1" dirty="0">
                <a:solidFill>
                  <a:prstClr val="black"/>
                </a:solidFill>
              </a:rPr>
              <a:t> </a:t>
            </a:r>
            <a:r>
              <a:rPr lang="en-GB" b="1" dirty="0" smtClean="0">
                <a:solidFill>
                  <a:prstClr val="black"/>
                </a:solidFill>
              </a:rPr>
              <a:t>    efficiency to ion source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51453" y="4876793"/>
            <a:ext cx="7626801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>
                <a:solidFill>
                  <a:srgbClr val="FF0000"/>
                </a:solidFill>
              </a:rPr>
              <a:t>A similar efficiency improvement should </a:t>
            </a:r>
            <a:r>
              <a:rPr lang="en-GB" sz="1400" dirty="0">
                <a:solidFill>
                  <a:srgbClr val="FF0000"/>
                </a:solidFill>
              </a:rPr>
              <a:t>be expected for the </a:t>
            </a:r>
            <a:r>
              <a:rPr lang="en-GB" sz="1400" b="1" dirty="0" smtClean="0">
                <a:solidFill>
                  <a:srgbClr val="FF0000"/>
                </a:solidFill>
              </a:rPr>
              <a:t>18</a:t>
            </a:r>
            <a:r>
              <a:rPr lang="en-GB" sz="1400" dirty="0" smtClean="0">
                <a:solidFill>
                  <a:srgbClr val="FF0000"/>
                </a:solidFill>
              </a:rPr>
              <a:t> </a:t>
            </a:r>
            <a:r>
              <a:rPr lang="en-GB" sz="1400" dirty="0">
                <a:solidFill>
                  <a:srgbClr val="FF0000"/>
                </a:solidFill>
              </a:rPr>
              <a:t>RILIS </a:t>
            </a:r>
            <a:r>
              <a:rPr lang="en-GB" sz="1400" dirty="0" smtClean="0">
                <a:solidFill>
                  <a:srgbClr val="FF0000"/>
                </a:solidFill>
              </a:rPr>
              <a:t>elements that </a:t>
            </a:r>
            <a:r>
              <a:rPr lang="en-GB" sz="1400" dirty="0">
                <a:solidFill>
                  <a:srgbClr val="FF0000"/>
                </a:solidFill>
              </a:rPr>
              <a:t>use </a:t>
            </a:r>
            <a:r>
              <a:rPr lang="en-GB" sz="1400" dirty="0" smtClean="0">
                <a:solidFill>
                  <a:srgbClr val="FF0000"/>
                </a:solidFill>
              </a:rPr>
              <a:t>non-resonant ionization for the final step!</a:t>
            </a:r>
            <a:endParaRPr lang="en-GB" sz="1400" dirty="0">
              <a:solidFill>
                <a:srgbClr val="FF0000"/>
              </a:solidFill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382059"/>
              </p:ext>
            </p:extLst>
          </p:nvPr>
        </p:nvGraphicFramePr>
        <p:xfrm>
          <a:off x="809913" y="3065129"/>
          <a:ext cx="7082275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619"/>
                <a:gridCol w="1368152"/>
                <a:gridCol w="2952328"/>
                <a:gridCol w="1584176"/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Laser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Laser Power </a:t>
                      </a:r>
                    </a:p>
                    <a:p>
                      <a:pPr algn="ctr"/>
                      <a:r>
                        <a:rPr lang="en-GB" sz="1800" dirty="0" smtClean="0"/>
                        <a:t>(on table)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Reference beam power in 3</a:t>
                      </a:r>
                      <a:r>
                        <a:rPr lang="en-GB" sz="1800" baseline="0" dirty="0" smtClean="0"/>
                        <a:t> mm aperture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0" dirty="0" smtClean="0"/>
                        <a:t>Transport efficiency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Edgewave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43 W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370 mW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33 %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Blaze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 W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350 mW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88%</a:t>
                      </a:r>
                      <a:endParaRPr lang="en-GB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Blaze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40 W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800 mW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76%</a:t>
                      </a:r>
                      <a:endParaRPr lang="en-GB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25686" y="5373311"/>
            <a:ext cx="8050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smtClean="0">
                <a:solidFill>
                  <a:prstClr val="black"/>
                </a:solidFill>
              </a:rPr>
              <a:t>Power dependent thermal lensing in the beam transport optics is to be eliminated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3701" y="6028794"/>
            <a:ext cx="9385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sz="1600" b="1" i="1" dirty="0">
                <a:solidFill>
                  <a:prstClr val="black"/>
                </a:solidFill>
              </a:rPr>
              <a:t>B. Marsh et al</a:t>
            </a:r>
            <a:r>
              <a:rPr lang="en-GB" sz="1600" i="1" dirty="0">
                <a:solidFill>
                  <a:prstClr val="black"/>
                </a:solidFill>
              </a:rPr>
              <a:t>., Suitability test of a high quality Nd:YVO industrial laser for the ISOLDE RILIS installation. </a:t>
            </a:r>
          </a:p>
          <a:p>
            <a:pPr defTabSz="457200"/>
            <a:r>
              <a:rPr lang="en-GB" sz="1600" i="1" dirty="0">
                <a:solidFill>
                  <a:prstClr val="black"/>
                </a:solidFill>
              </a:rPr>
              <a:t>CERN-ATS-Note-2013-007 TECH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64150" y="5715941"/>
            <a:ext cx="5567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smtClean="0">
                <a:solidFill>
                  <a:srgbClr val="727CA3"/>
                </a:solidFill>
              </a:rPr>
              <a:t>Can be used for Dye and Ti:Sa pumping as a back-up laser</a:t>
            </a:r>
            <a:endParaRPr lang="en-GB" dirty="0">
              <a:solidFill>
                <a:srgbClr val="727CA3"/>
              </a:solidFill>
            </a:endParaRPr>
          </a:p>
        </p:txBody>
      </p:sp>
      <p:sp>
        <p:nvSpPr>
          <p:cNvPr id="16" name="Rectangle 291"/>
          <p:cNvSpPr>
            <a:spLocks noChangeArrowheads="1"/>
          </p:cNvSpPr>
          <p:nvPr/>
        </p:nvSpPr>
        <p:spPr bwMode="auto">
          <a:xfrm>
            <a:off x="0" y="-29230"/>
            <a:ext cx="8204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The Upgrade continues: The BLAZE!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264536"/>
            <a:ext cx="8066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2014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4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11960" y="1052736"/>
            <a:ext cx="4824536" cy="54726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5154530" y="3500673"/>
            <a:ext cx="1488910" cy="18226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 74"/>
          <p:cNvSpPr/>
          <p:nvPr/>
        </p:nvSpPr>
        <p:spPr>
          <a:xfrm>
            <a:off x="5505233" y="1611110"/>
            <a:ext cx="3319743" cy="8120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n-GB" dirty="0" smtClean="0">
                <a:solidFill>
                  <a:schemeClr val="bg1"/>
                </a:solidFill>
              </a:rPr>
              <a:t>Laser table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372186" y="1276096"/>
            <a:ext cx="25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dirty="0" smtClean="0">
                <a:solidFill>
                  <a:prstClr val="black"/>
                </a:solidFill>
              </a:rPr>
              <a:t>Existing laser room + SAS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4594264" y="4738523"/>
            <a:ext cx="760019" cy="28724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770844" y="3714696"/>
            <a:ext cx="808119" cy="342644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dirty="0">
              <a:solidFill>
                <a:prstClr val="white"/>
              </a:solidFill>
            </a:endParaRPr>
          </a:p>
        </p:txBody>
      </p:sp>
      <p:cxnSp>
        <p:nvCxnSpPr>
          <p:cNvPr id="72" name="Straight Arrow Connector 71"/>
          <p:cNvCxnSpPr/>
          <p:nvPr/>
        </p:nvCxnSpPr>
        <p:spPr>
          <a:xfrm flipH="1">
            <a:off x="7295759" y="3792976"/>
            <a:ext cx="65211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8408585" y="3454503"/>
            <a:ext cx="416391" cy="62357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7680563" y="3749171"/>
            <a:ext cx="808119" cy="290808"/>
          </a:xfrm>
          <a:prstGeom prst="rect">
            <a:avLst/>
          </a:prstGeom>
          <a:noFill/>
          <a:ln w="2222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8623102" y="3513065"/>
            <a:ext cx="189527" cy="527643"/>
          </a:xfrm>
          <a:prstGeom prst="rect">
            <a:avLst/>
          </a:prstGeom>
          <a:noFill/>
          <a:ln w="22225">
            <a:solidFill>
              <a:schemeClr val="tx2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513811" y="2435312"/>
            <a:ext cx="605404" cy="3474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718933" y="2435312"/>
            <a:ext cx="554049" cy="6779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7646112" y="2435312"/>
            <a:ext cx="385261" cy="6779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 dirty="0">
              <a:solidFill>
                <a:prstClr val="white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6784316" y="3778963"/>
            <a:ext cx="681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GB" sz="1400" b="1" dirty="0" smtClean="0">
                <a:solidFill>
                  <a:prstClr val="black"/>
                </a:solidFill>
              </a:rPr>
              <a:t>DESK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8334330" y="3189437"/>
            <a:ext cx="5293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400" b="1" dirty="0" smtClean="0">
                <a:solidFill>
                  <a:prstClr val="black"/>
                </a:solidFill>
              </a:rPr>
              <a:t>REF</a:t>
            </a:r>
            <a:endParaRPr lang="en-GB" sz="1400" b="1" dirty="0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263" y="32420"/>
            <a:ext cx="9144000" cy="363538"/>
          </a:xfrm>
        </p:spPr>
        <p:txBody>
          <a:bodyPr>
            <a:noAutofit/>
          </a:bodyPr>
          <a:lstStyle/>
          <a:p>
            <a:pPr algn="l"/>
            <a:r>
              <a:rPr lang="en-GB" sz="2800" dirty="0" smtClean="0"/>
              <a:t>RILIS room extension</a:t>
            </a:r>
            <a:endParaRPr lang="en-GB" sz="2800" dirty="0"/>
          </a:p>
        </p:txBody>
      </p:sp>
      <p:grpSp>
        <p:nvGrpSpPr>
          <p:cNvPr id="6" name="Group 5"/>
          <p:cNvGrpSpPr/>
          <p:nvPr/>
        </p:nvGrpSpPr>
        <p:grpSpPr>
          <a:xfrm>
            <a:off x="4408870" y="1270301"/>
            <a:ext cx="4451966" cy="4872783"/>
            <a:chOff x="1359922" y="540099"/>
            <a:chExt cx="5369077" cy="609090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676384" y="540099"/>
              <a:ext cx="5040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716384" y="547007"/>
              <a:ext cx="0" cy="35424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79003" y="547007"/>
              <a:ext cx="0" cy="1368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679003" y="1915007"/>
              <a:ext cx="5544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233403" y="1915007"/>
              <a:ext cx="0" cy="9288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33403" y="2843807"/>
              <a:ext cx="201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44999" y="2843807"/>
              <a:ext cx="0" cy="453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444999" y="3297407"/>
              <a:ext cx="5984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072199" y="3297407"/>
              <a:ext cx="0" cy="79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072199" y="4089407"/>
              <a:ext cx="26568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165799" y="4615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04999" y="4089407"/>
              <a:ext cx="0" cy="17424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165799" y="4615007"/>
              <a:ext cx="0" cy="6480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165799" y="5263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968648" y="4147007"/>
              <a:ext cx="0" cy="16848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168968" y="1981200"/>
              <a:ext cx="1941" cy="449313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359922" y="5611730"/>
              <a:ext cx="810986" cy="86260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373966" y="6474337"/>
              <a:ext cx="1978233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170909" y="5699014"/>
              <a:ext cx="117333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344243" y="5647033"/>
              <a:ext cx="0" cy="79200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2168968" y="5647033"/>
              <a:ext cx="1175278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433779" y="6422383"/>
              <a:ext cx="190879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177860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248737" y="3294181"/>
              <a:ext cx="0" cy="2304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243399" y="3294181"/>
              <a:ext cx="2016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243399" y="5598181"/>
              <a:ext cx="11088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5213142" y="3222695"/>
              <a:ext cx="43200" cy="86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 dirty="0">
                <a:solidFill>
                  <a:prstClr val="white"/>
                </a:solidFill>
              </a:endParaRP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2249786" y="3932280"/>
              <a:ext cx="182346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682839" y="3297407"/>
              <a:ext cx="0" cy="229806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3600000">
              <a:off x="3211116" y="4407810"/>
              <a:ext cx="5976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966030" y="3693407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1200" dirty="0" smtClean="0">
                  <a:solidFill>
                    <a:prstClr val="black"/>
                  </a:solidFill>
                </a:rPr>
                <a:t>254 cm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-5400000">
              <a:off x="2273222" y="4196866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1200" dirty="0" smtClean="0">
                  <a:solidFill>
                    <a:prstClr val="black"/>
                  </a:solidFill>
                </a:rPr>
                <a:t>320 cm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3968648" y="5831807"/>
              <a:ext cx="2146402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115050" y="5831807"/>
              <a:ext cx="0" cy="7992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6115050" y="6625328"/>
              <a:ext cx="601334" cy="5679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728999" y="4086695"/>
              <a:ext cx="0" cy="2538633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072199" y="4086695"/>
              <a:ext cx="1049" cy="2538633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44243" y="5598181"/>
              <a:ext cx="0" cy="102714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5695166" y="565936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dirty="0" smtClean="0">
                  <a:solidFill>
                    <a:prstClr val="black"/>
                  </a:solidFill>
                </a:rPr>
                <a:t>28 m</a:t>
              </a:r>
              <a:r>
                <a:rPr lang="en-GB" baseline="30000" dirty="0" smtClean="0">
                  <a:solidFill>
                    <a:prstClr val="black"/>
                  </a:solidFill>
                </a:rPr>
                <a:t>2</a:t>
              </a:r>
              <a:endParaRPr lang="en-GB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82138" y="5021891"/>
              <a:ext cx="567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1600" dirty="0" smtClean="0">
                  <a:solidFill>
                    <a:prstClr val="black"/>
                  </a:solidFill>
                </a:rPr>
                <a:t>6 m</a:t>
              </a:r>
              <a:r>
                <a:rPr lang="en-GB" sz="1600" baseline="30000" dirty="0" smtClean="0">
                  <a:solidFill>
                    <a:prstClr val="black"/>
                  </a:solidFill>
                </a:rPr>
                <a:t>2</a:t>
              </a:r>
              <a:endParaRPr lang="en-GB" sz="1600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1123626" y="3416190"/>
              <a:ext cx="1032102" cy="3563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dirty="0" smtClean="0">
                  <a:solidFill>
                    <a:prstClr val="black"/>
                  </a:solidFill>
                </a:rPr>
                <a:t>REX EBIS</a:t>
              </a:r>
              <a:endParaRPr lang="en-GB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662366" y="622711"/>
              <a:ext cx="6286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dirty="0" smtClean="0">
                  <a:solidFill>
                    <a:prstClr val="black"/>
                  </a:solidFill>
                </a:rPr>
                <a:t>RILIS</a:t>
              </a:r>
              <a:endParaRPr lang="en-GB" baseline="30000" dirty="0">
                <a:solidFill>
                  <a:prstClr val="black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814045" y="4751628"/>
              <a:ext cx="1599163" cy="8079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dirty="0" smtClean="0">
                  <a:solidFill>
                    <a:prstClr val="black"/>
                  </a:solidFill>
                </a:rPr>
                <a:t>IS COOLER</a:t>
              </a:r>
            </a:p>
            <a:p>
              <a:pPr defTabSz="457200"/>
              <a:r>
                <a:rPr lang="en-US" dirty="0" smtClean="0">
                  <a:solidFill>
                    <a:prstClr val="black"/>
                  </a:solidFill>
                </a:rPr>
                <a:t>HV cage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342569" y="4787219"/>
              <a:ext cx="1674" cy="8028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352199" y="4091886"/>
              <a:ext cx="7200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964199" y="4143631"/>
              <a:ext cx="6408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712199" y="3294181"/>
              <a:ext cx="361049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980303" y="3222695"/>
              <a:ext cx="912420" cy="744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361240" y="4084783"/>
              <a:ext cx="1674" cy="72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3362914" y="5456280"/>
              <a:ext cx="70928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380004" y="5179281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457200"/>
              <a:r>
                <a:rPr lang="en-GB" sz="1200" dirty="0" smtClean="0">
                  <a:solidFill>
                    <a:prstClr val="black"/>
                  </a:solidFill>
                </a:rPr>
                <a:t>100 cm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V="1">
              <a:off x="3043451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289103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27340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25955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458618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2321104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157019" y="1142722"/>
            <a:ext cx="336982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2000" b="1" dirty="0" smtClean="0">
                <a:solidFill>
                  <a:schemeClr val="bg1"/>
                </a:solidFill>
              </a:rPr>
              <a:t>Required for / facilitate: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Safety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Reference cell installation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Dye handling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Upgrade of beam observation system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Installation of extra YAG laser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Improved ventilation system</a:t>
            </a: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bg1"/>
                </a:solidFill>
              </a:rPr>
              <a:t>Comfort/ergonomics</a:t>
            </a:r>
          </a:p>
          <a:p>
            <a:pPr defTabSz="457200"/>
            <a:endParaRPr lang="en-US" sz="2000" dirty="0" smtClean="0">
              <a:solidFill>
                <a:schemeClr val="bg1"/>
              </a:solidFill>
            </a:endParaRPr>
          </a:p>
          <a:p>
            <a:pPr marL="342900" indent="-342900" defTabSz="457200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bg1"/>
              </a:solidFill>
            </a:endParaRPr>
          </a:p>
          <a:p>
            <a:pPr defTabSz="457200"/>
            <a:endParaRPr lang="en-GB" sz="2000" dirty="0" smtClean="0">
              <a:solidFill>
                <a:schemeClr val="bg1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0" y="310536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LS1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4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32906"/>
            <a:ext cx="4511431" cy="5627096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5369682" y="1196752"/>
            <a:ext cx="3234765" cy="1944216"/>
            <a:chOff x="701070" y="717478"/>
            <a:chExt cx="3234765" cy="1944216"/>
          </a:xfrm>
        </p:grpSpPr>
        <p:grpSp>
          <p:nvGrpSpPr>
            <p:cNvPr id="4" name="Group 3"/>
            <p:cNvGrpSpPr/>
            <p:nvPr/>
          </p:nvGrpSpPr>
          <p:grpSpPr>
            <a:xfrm>
              <a:off x="767484" y="717478"/>
              <a:ext cx="3168351" cy="1944216"/>
              <a:chOff x="767484" y="717478"/>
              <a:chExt cx="3168351" cy="1944216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822120" y="755008"/>
                <a:ext cx="3113715" cy="1906686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 defTabSz="457200"/>
                <a:endParaRPr lang="en-GB" sz="2800">
                  <a:solidFill>
                    <a:prstClr val="black"/>
                  </a:solidFill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767484" y="717478"/>
                <a:ext cx="704039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457200"/>
                <a:r>
                  <a:rPr lang="en-US" sz="2000" b="1" dirty="0">
                    <a:solidFill>
                      <a:prstClr val="black"/>
                    </a:solidFill>
                  </a:rPr>
                  <a:t>2012</a:t>
                </a:r>
                <a:endParaRPr lang="en-GB" sz="2000" dirty="0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5" name="Text Box 10"/>
            <p:cNvSpPr txBox="1">
              <a:spLocks noChangeArrowheads="1"/>
            </p:cNvSpPr>
            <p:nvPr/>
          </p:nvSpPr>
          <p:spPr bwMode="auto">
            <a:xfrm>
              <a:off x="701070" y="1294938"/>
              <a:ext cx="2946734" cy="3699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algn="ctr" defTabSz="457200">
                <a:spcBef>
                  <a:spcPct val="20000"/>
                </a:spcBef>
                <a:buClr>
                  <a:prstClr val="white"/>
                </a:buClr>
                <a:buSzPct val="100000"/>
              </a:pPr>
              <a:r>
                <a:rPr lang="en-US" b="1" dirty="0">
                  <a:solidFill>
                    <a:srgbClr val="FF0000"/>
                  </a:solidFill>
                </a:rPr>
                <a:t>3060 </a:t>
              </a:r>
              <a:r>
                <a:rPr lang="en-US" b="1" dirty="0" smtClean="0">
                  <a:solidFill>
                    <a:prstClr val="black"/>
                  </a:solidFill>
                </a:rPr>
                <a:t>h laser on time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6" name="Text Box 10"/>
            <p:cNvSpPr txBox="1">
              <a:spLocks noChangeArrowheads="1"/>
            </p:cNvSpPr>
            <p:nvPr/>
          </p:nvSpPr>
          <p:spPr bwMode="auto">
            <a:xfrm>
              <a:off x="822120" y="1664912"/>
              <a:ext cx="1905933" cy="3699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algn="ctr" defTabSz="457200">
                <a:spcBef>
                  <a:spcPct val="20000"/>
                </a:spcBef>
                <a:buClr>
                  <a:prstClr val="white"/>
                </a:buClr>
                <a:buSzPct val="100000"/>
              </a:pPr>
              <a:r>
                <a:rPr lang="en-US" b="1" dirty="0">
                  <a:solidFill>
                    <a:srgbClr val="FF0000"/>
                  </a:solidFill>
                </a:rPr>
                <a:t>24</a:t>
              </a:r>
              <a:r>
                <a:rPr lang="en-US" b="1" dirty="0">
                  <a:solidFill>
                    <a:prstClr val="black"/>
                  </a:solidFill>
                </a:rPr>
                <a:t> </a:t>
              </a:r>
              <a:r>
                <a:rPr lang="en-US" dirty="0">
                  <a:solidFill>
                    <a:prstClr val="black"/>
                  </a:solidFill>
                </a:rPr>
                <a:t>runs</a:t>
              </a:r>
            </a:p>
          </p:txBody>
        </p:sp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>
              <a:off x="940438" y="1989334"/>
              <a:ext cx="2948204" cy="6469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algn="ctr" defTabSz="457200">
                <a:spcBef>
                  <a:spcPct val="20000"/>
                </a:spcBef>
                <a:buClr>
                  <a:prstClr val="white"/>
                </a:buClr>
                <a:buSzPct val="100000"/>
              </a:pPr>
              <a:r>
                <a:rPr lang="en-US" b="1" dirty="0">
                  <a:solidFill>
                    <a:srgbClr val="FF0000"/>
                  </a:solidFill>
                </a:rPr>
                <a:t>344</a:t>
              </a:r>
              <a:r>
                <a:rPr lang="en-US" b="1" dirty="0">
                  <a:solidFill>
                    <a:prstClr val="black"/>
                  </a:solidFill>
                </a:rPr>
                <a:t> </a:t>
              </a:r>
              <a:r>
                <a:rPr lang="en-US" dirty="0">
                  <a:solidFill>
                    <a:prstClr val="black"/>
                  </a:solidFill>
                </a:rPr>
                <a:t>RILIS operator </a:t>
              </a:r>
              <a:r>
                <a:rPr lang="en-US" dirty="0" smtClean="0">
                  <a:solidFill>
                    <a:prstClr val="black"/>
                  </a:solidFill>
                </a:rPr>
                <a:t>shifts (24/7)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1194664" y="970516"/>
              <a:ext cx="1692614" cy="36997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 lIns="92075" tIns="46038" rIns="92075" bIns="46038">
              <a:spAutoFit/>
            </a:bodyPr>
            <a:lstStyle/>
            <a:p>
              <a:pPr algn="ctr" defTabSz="457200">
                <a:spcBef>
                  <a:spcPct val="20000"/>
                </a:spcBef>
                <a:buClr>
                  <a:prstClr val="white"/>
                </a:buClr>
                <a:buSzPct val="100000"/>
              </a:pPr>
              <a:r>
                <a:rPr lang="en-US" b="1" dirty="0">
                  <a:solidFill>
                    <a:srgbClr val="FF0000"/>
                  </a:solidFill>
                </a:rPr>
                <a:t>13</a:t>
              </a:r>
              <a:r>
                <a:rPr lang="en-US" dirty="0">
                  <a:solidFill>
                    <a:prstClr val="black"/>
                  </a:solidFill>
                </a:rPr>
                <a:t> elements</a:t>
              </a:r>
            </a:p>
          </p:txBody>
        </p:sp>
      </p:grpSp>
      <p:sp>
        <p:nvSpPr>
          <p:cNvPr id="12" name="Rectangle 11"/>
          <p:cNvSpPr/>
          <p:nvPr/>
        </p:nvSpPr>
        <p:spPr>
          <a:xfrm>
            <a:off x="3347864" y="6141299"/>
            <a:ext cx="74705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</a:rPr>
              <a:t>B.Marsh</a:t>
            </a:r>
            <a:r>
              <a:rPr lang="en-US" dirty="0">
                <a:solidFill>
                  <a:prstClr val="black"/>
                </a:solidFill>
              </a:rPr>
              <a:t>, Isolde Workshop and Users Meeting, CERN, 2013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0" y="-24"/>
            <a:ext cx="9143999" cy="54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 dirty="0">
                <a:solidFill>
                  <a:sysClr val="windowText" lastClr="000000"/>
                </a:solidFill>
              </a:rPr>
              <a:t>The </a:t>
            </a:r>
            <a:r>
              <a:rPr lang="de-DE" dirty="0" err="1">
                <a:solidFill>
                  <a:sysClr val="windowText" lastClr="000000"/>
                </a:solidFill>
              </a:rPr>
              <a:t>Resonance</a:t>
            </a:r>
            <a:r>
              <a:rPr lang="de-DE" dirty="0">
                <a:solidFill>
                  <a:sysClr val="windowText" lastClr="000000"/>
                </a:solidFill>
              </a:rPr>
              <a:t> </a:t>
            </a:r>
            <a:r>
              <a:rPr lang="de-DE" dirty="0" err="1">
                <a:solidFill>
                  <a:sysClr val="windowText" lastClr="000000"/>
                </a:solidFill>
              </a:rPr>
              <a:t>Ionization</a:t>
            </a:r>
            <a:r>
              <a:rPr lang="de-DE" dirty="0">
                <a:solidFill>
                  <a:sysClr val="windowText" lastClr="000000"/>
                </a:solidFill>
              </a:rPr>
              <a:t> Laser Ion </a:t>
            </a:r>
            <a:r>
              <a:rPr lang="de-DE" dirty="0" smtClean="0">
                <a:solidFill>
                  <a:sysClr val="windowText" lastClr="000000"/>
                </a:solidFill>
              </a:rPr>
              <a:t>Source  - RILIS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81488" y="3748486"/>
            <a:ext cx="39084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1"/>
                </a:solidFill>
              </a:rPr>
              <a:t>RILIS is </a:t>
            </a:r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he most requested ion source available at ISOLDE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RILIS is ultra selective while efficient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20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180" y="836712"/>
            <a:ext cx="8513804" cy="4680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223" y="836712"/>
            <a:ext cx="8544113" cy="4680521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955749" y="-36134"/>
            <a:ext cx="7812360" cy="72775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solidFill>
                <a:srgbClr val="1F497D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523208" y="5488236"/>
            <a:ext cx="3473086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RELATED projects/tasks: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New reference beam area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New beam stabilization system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Reference cell installation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96079" y="5517232"/>
            <a:ext cx="2303455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Benefits: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4 beams to GPS</a:t>
            </a:r>
            <a:endParaRPr lang="en-US" sz="1600" dirty="0">
              <a:solidFill>
                <a:prstClr val="black"/>
              </a:solidFill>
              <a:ea typeface="ヒラギノ角ゴ ProN W3" charset="-128"/>
              <a:sym typeface="Gill Sans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Fewer power losses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Improved ergonomics</a:t>
            </a:r>
          </a:p>
        </p:txBody>
      </p:sp>
      <p:pic>
        <p:nvPicPr>
          <p:cNvPr id="5" name="Picture 2" descr="Machine generated alternative text:&#10;z&#10;‘p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2584" y="836712"/>
            <a:ext cx="8539896" cy="468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79927" y="5734457"/>
            <a:ext cx="2303455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STATUS: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Installed and operational</a:t>
            </a:r>
          </a:p>
        </p:txBody>
      </p:sp>
      <p:sp>
        <p:nvSpPr>
          <p:cNvPr id="10" name="Rectangle 291"/>
          <p:cNvSpPr>
            <a:spLocks noChangeArrowheads="1"/>
          </p:cNvSpPr>
          <p:nvPr/>
        </p:nvSpPr>
        <p:spPr bwMode="auto">
          <a:xfrm>
            <a:off x="0" y="-29230"/>
            <a:ext cx="84604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New GPS laser beam launch </a:t>
            </a:r>
            <a:r>
              <a:rPr lang="en-GB" sz="2800" dirty="0" smtClean="0">
                <a:solidFill>
                  <a:schemeClr val="bg1"/>
                </a:solidFill>
              </a:rPr>
              <a:t>&amp; reference system (GLARE)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0272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LS1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3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180" y="836712"/>
            <a:ext cx="8513804" cy="46805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223" y="836712"/>
            <a:ext cx="8544113" cy="4680521"/>
          </a:xfrm>
          <a:prstGeom prst="rect">
            <a:avLst/>
          </a:prstGeom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955749" y="-36134"/>
            <a:ext cx="7812360" cy="72775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dirty="0">
              <a:solidFill>
                <a:srgbClr val="1F497D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523208" y="5488236"/>
            <a:ext cx="3473086" cy="107721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RELATED projects/tasks: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New reference beam area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New beam stabilization system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Reference cell installation</a:t>
            </a:r>
          </a:p>
        </p:txBody>
      </p:sp>
      <p:sp>
        <p:nvSpPr>
          <p:cNvPr id="69" name="Rectangle 68"/>
          <p:cNvSpPr/>
          <p:nvPr/>
        </p:nvSpPr>
        <p:spPr>
          <a:xfrm>
            <a:off x="296079" y="5517232"/>
            <a:ext cx="2303455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Benefits: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4 beams to GPS</a:t>
            </a:r>
            <a:endParaRPr lang="en-US" sz="1600" dirty="0">
              <a:solidFill>
                <a:prstClr val="black"/>
              </a:solidFill>
              <a:ea typeface="ヒラギノ角ゴ ProN W3" charset="-128"/>
              <a:sym typeface="Gill Sans" charset="0"/>
            </a:endParaRP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Fewer power losses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Improved ergonomics</a:t>
            </a:r>
          </a:p>
        </p:txBody>
      </p:sp>
      <p:pic>
        <p:nvPicPr>
          <p:cNvPr id="5" name="Picture 2" descr="Machine generated alternative text:&#10;z&#10;‘p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2584" y="836712"/>
            <a:ext cx="8539896" cy="468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2879927" y="5734457"/>
            <a:ext cx="2303455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STATUS:</a:t>
            </a:r>
          </a:p>
          <a:p>
            <a:r>
              <a:rPr lang="en-US" sz="1600" dirty="0" smtClean="0">
                <a:solidFill>
                  <a:prstClr val="black"/>
                </a:solidFill>
                <a:ea typeface="ヒラギノ角ゴ ProN W3" charset="-128"/>
                <a:sym typeface="Gill Sans" charset="0"/>
              </a:rPr>
              <a:t>Installed and operational</a:t>
            </a:r>
          </a:p>
        </p:txBody>
      </p:sp>
      <p:pic>
        <p:nvPicPr>
          <p:cNvPr id="3" name="Picture 2" descr="PANO_20140624_111334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0627"/>
            <a:ext cx="9144000" cy="4677605"/>
          </a:xfrm>
          <a:prstGeom prst="rect">
            <a:avLst/>
          </a:prstGeom>
        </p:spPr>
      </p:pic>
      <p:sp>
        <p:nvSpPr>
          <p:cNvPr id="10" name="Rectangle 291"/>
          <p:cNvSpPr>
            <a:spLocks noChangeArrowheads="1"/>
          </p:cNvSpPr>
          <p:nvPr/>
        </p:nvSpPr>
        <p:spPr bwMode="auto">
          <a:xfrm>
            <a:off x="0" y="-29230"/>
            <a:ext cx="84604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>
                <a:solidFill>
                  <a:schemeClr val="bg1"/>
                </a:solidFill>
              </a:rPr>
              <a:t>New GPS laser beam launch </a:t>
            </a:r>
            <a:r>
              <a:rPr lang="en-GB" sz="2800" dirty="0" smtClean="0">
                <a:solidFill>
                  <a:schemeClr val="bg1"/>
                </a:solidFill>
              </a:rPr>
              <a:t>&amp; reference system (GLARE)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02727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LS1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274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956" y="933500"/>
            <a:ext cx="4590133" cy="235141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791097" y="933450"/>
            <a:ext cx="4352903" cy="55340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Mounted </a:t>
            </a:r>
            <a:r>
              <a:rPr lang="en-GB" sz="2000" dirty="0"/>
              <a:t>as first target on HRS </a:t>
            </a:r>
            <a:r>
              <a:rPr lang="en-GB" sz="2000" dirty="0" smtClean="0"/>
              <a:t>after LS1. </a:t>
            </a:r>
            <a:r>
              <a:rPr lang="en-GB" sz="2000" dirty="0"/>
              <a:t>Lasers successfully aligned. </a:t>
            </a:r>
            <a:r>
              <a:rPr lang="en-GB" sz="2000" dirty="0" smtClean="0"/>
              <a:t>Unit Functioning </a:t>
            </a:r>
            <a:r>
              <a:rPr lang="en-GB" sz="2000" dirty="0"/>
              <a:t>as expected.</a:t>
            </a:r>
          </a:p>
          <a:p>
            <a:r>
              <a:rPr lang="en-GB" sz="2000" dirty="0" smtClean="0"/>
              <a:t>facilitates laser alignment - normally only possible with ion beam</a:t>
            </a:r>
          </a:p>
          <a:p>
            <a:r>
              <a:rPr lang="en-GB" sz="2000" dirty="0" smtClean="0"/>
              <a:t>helps to clarify laser beam transport issues (thermal lensing)</a:t>
            </a:r>
          </a:p>
          <a:p>
            <a:r>
              <a:rPr lang="en-GB" sz="2000" dirty="0" smtClean="0"/>
              <a:t>enables remote check of status of magnet windows when in doubt, reducing interventions to separator areas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Thanks to: </a:t>
            </a:r>
          </a:p>
          <a:p>
            <a:pPr marL="0" indent="0">
              <a:buNone/>
            </a:pPr>
            <a:r>
              <a:rPr lang="en-GB" sz="2000" dirty="0" smtClean="0"/>
              <a:t>Bernard, Ermanno &amp; our 2013 summer student Sasha</a:t>
            </a: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2235" y="3790193"/>
            <a:ext cx="1249301" cy="1086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790193"/>
            <a:ext cx="1993896" cy="10866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6" y="1351308"/>
            <a:ext cx="4209143" cy="1584489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3878075" y="2642960"/>
            <a:ext cx="175111" cy="114723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0"/>
          </p:cNvCxnSpPr>
          <p:nvPr/>
        </p:nvCxnSpPr>
        <p:spPr>
          <a:xfrm flipV="1">
            <a:off x="2756886" y="2264480"/>
            <a:ext cx="1106918" cy="1525713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9" idx="0"/>
          </p:cNvCxnSpPr>
          <p:nvPr/>
        </p:nvCxnSpPr>
        <p:spPr>
          <a:xfrm flipV="1">
            <a:off x="996949" y="2253482"/>
            <a:ext cx="2062575" cy="1536711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098" y="3790194"/>
            <a:ext cx="1070035" cy="107237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379" y="4901863"/>
            <a:ext cx="19875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sz="1600" b="1" dirty="0">
                <a:solidFill>
                  <a:prstClr val="black"/>
                </a:solidFill>
              </a:rPr>
              <a:t>Tungsten ionizer </a:t>
            </a:r>
            <a:r>
              <a:rPr lang="en-GB" sz="1600" dirty="0">
                <a:solidFill>
                  <a:prstClr val="black"/>
                </a:solidFill>
              </a:rPr>
              <a:t>acts as light source for pre-alignment after shutdown</a:t>
            </a:r>
          </a:p>
          <a:p>
            <a:pPr marL="285750" indent="-285750" algn="just" defTabSz="457200">
              <a:buFont typeface="Arial" panose="020B0604020202020204" pitchFamily="34" charset="0"/>
              <a:buChar char="•"/>
            </a:pP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8951" y="4901863"/>
            <a:ext cx="25311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sz="1600" b="1" dirty="0">
                <a:solidFill>
                  <a:prstClr val="black"/>
                </a:solidFill>
              </a:rPr>
              <a:t>Laser power meter </a:t>
            </a:r>
            <a:r>
              <a:rPr lang="en-GB" sz="1600" dirty="0">
                <a:solidFill>
                  <a:prstClr val="black"/>
                </a:solidFill>
              </a:rPr>
              <a:t>measures </a:t>
            </a:r>
            <a:r>
              <a:rPr lang="en-GB" sz="1600" dirty="0" smtClean="0">
                <a:solidFill>
                  <a:prstClr val="black"/>
                </a:solidFill>
              </a:rPr>
              <a:t>laser power </a:t>
            </a:r>
            <a:r>
              <a:rPr lang="en-GB" sz="1600" dirty="0">
                <a:solidFill>
                  <a:prstClr val="black"/>
                </a:solidFill>
              </a:rPr>
              <a:t>delivered through ion source</a:t>
            </a: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endParaRPr lang="en-GB" sz="1600" dirty="0">
              <a:solidFill>
                <a:prstClr val="black"/>
              </a:solidFill>
            </a:endParaRPr>
          </a:p>
          <a:p>
            <a:pPr defTabSz="457200"/>
            <a:r>
              <a:rPr lang="en-GB" sz="1600" dirty="0">
                <a:solidFill>
                  <a:prstClr val="black"/>
                </a:solidFill>
              </a:rPr>
              <a:t>readout via existing thermocouple infrastructure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7008" y="2095203"/>
            <a:ext cx="1127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b="1" dirty="0">
                <a:solidFill>
                  <a:prstClr val="black"/>
                </a:solidFill>
              </a:rPr>
              <a:t>RILIS lasers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335" y="1442607"/>
            <a:ext cx="1577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b="1" dirty="0">
                <a:solidFill>
                  <a:prstClr val="black"/>
                </a:solidFill>
              </a:rPr>
              <a:t>Magnet window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1295544" y="1756412"/>
            <a:ext cx="235743" cy="27729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9524059">
            <a:off x="1591874" y="2030869"/>
            <a:ext cx="952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b="1" dirty="0">
                <a:solidFill>
                  <a:prstClr val="black"/>
                </a:solidFill>
              </a:rPr>
              <a:t>HRS/GPS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91637" y="1003761"/>
            <a:ext cx="1121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600" b="1" dirty="0">
                <a:solidFill>
                  <a:prstClr val="black"/>
                </a:solidFill>
              </a:rPr>
              <a:t>Target Unit</a:t>
            </a:r>
          </a:p>
        </p:txBody>
      </p:sp>
      <p:sp>
        <p:nvSpPr>
          <p:cNvPr id="20" name="Rectangle 291"/>
          <p:cNvSpPr>
            <a:spLocks noChangeArrowheads="1"/>
          </p:cNvSpPr>
          <p:nvPr/>
        </p:nvSpPr>
        <p:spPr bwMode="auto">
          <a:xfrm>
            <a:off x="0" y="-29230"/>
            <a:ext cx="84604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The RILIS </a:t>
            </a:r>
            <a:r>
              <a:rPr lang="en-GB" sz="2800" dirty="0" err="1" smtClean="0">
                <a:solidFill>
                  <a:schemeClr val="bg1"/>
                </a:solidFill>
              </a:rPr>
              <a:t>Powermeter</a:t>
            </a:r>
            <a:r>
              <a:rPr lang="en-GB" sz="2800" dirty="0" smtClean="0">
                <a:solidFill>
                  <a:schemeClr val="bg1"/>
                </a:solidFill>
              </a:rPr>
              <a:t> target unit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322912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LS1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07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4874745" y="800659"/>
            <a:ext cx="3854592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New features add safety and usability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ease of access for inspection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use of a standard CF mounted viewport (stocked item)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no special tools required for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preserve thread in HRS Al vacuum 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adding port aligner makes window useful as additional reference point for RILIS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252632" y="956068"/>
            <a:ext cx="4463383" cy="5321670"/>
            <a:chOff x="1320800" y="1670050"/>
            <a:chExt cx="3530600" cy="4425950"/>
          </a:xfrm>
        </p:grpSpPr>
        <p:grpSp>
          <p:nvGrpSpPr>
            <p:cNvPr id="18" name="Group 17"/>
            <p:cNvGrpSpPr/>
            <p:nvPr/>
          </p:nvGrpSpPr>
          <p:grpSpPr>
            <a:xfrm>
              <a:off x="1320800" y="1670050"/>
              <a:ext cx="3530600" cy="4425950"/>
              <a:chOff x="1320800" y="1670050"/>
              <a:chExt cx="3530600" cy="442595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320800" y="1670050"/>
                <a:ext cx="3530600" cy="442595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25506" y="4738443"/>
                <a:ext cx="1286400" cy="1200639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06483" y="3111033"/>
                <a:ext cx="1305423" cy="769721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050418" y="1720854"/>
                <a:ext cx="684481" cy="620228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3699" r="15106" b="8186"/>
              <a:stretch/>
            </p:blipFill>
            <p:spPr>
              <a:xfrm>
                <a:off x="4050419" y="2407911"/>
                <a:ext cx="684481" cy="621371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406482" y="1724024"/>
                <a:ext cx="1609767" cy="1305258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9304" t="8289" r="4723"/>
              <a:stretch/>
            </p:blipFill>
            <p:spPr>
              <a:xfrm>
                <a:off x="2778857" y="3111033"/>
                <a:ext cx="1956043" cy="1227198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78857" y="4416834"/>
                <a:ext cx="1956043" cy="646249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778857" y="5288043"/>
                <a:ext cx="920610" cy="651039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01604" y="1724024"/>
                <a:ext cx="860786" cy="1305258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sharpenSoften amount="50000"/>
                        </a14:imgEffect>
                        <a14:imgEffect>
                          <a14:brightnessContrast bright="-20000" contrast="-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772"/>
              <a:stretch/>
            </p:blipFill>
            <p:spPr>
              <a:xfrm>
                <a:off x="1425506" y="3958478"/>
                <a:ext cx="1286400" cy="702242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21" cstate="print">
                <a:extLst>
                  <a:ext uri="{BEBA8EAE-BF5A-486C-A8C5-ECC9F3942E4B}">
                    <a14:imgProps xmlns:a14="http://schemas.microsoft.com/office/drawing/2010/main">
                      <a14:imgLayer r:embed="rId22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2270" t="5143" r="43610" b="4070"/>
              <a:stretch/>
            </p:blipFill>
            <p:spPr>
              <a:xfrm rot="16200000">
                <a:off x="3915415" y="5114211"/>
                <a:ext cx="645653" cy="993315"/>
              </a:xfrm>
              <a:prstGeom prst="rect">
                <a:avLst/>
              </a:prstGeom>
            </p:spPr>
          </p:pic>
        </p:grpSp>
        <p:sp>
          <p:nvSpPr>
            <p:cNvPr id="19" name="TextBox 18"/>
            <p:cNvSpPr txBox="1"/>
            <p:nvPr/>
          </p:nvSpPr>
          <p:spPr>
            <a:xfrm>
              <a:off x="4082601" y="5819401"/>
              <a:ext cx="724878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>
                  <a:solidFill>
                    <a:srgbClr val="C00000"/>
                  </a:solidFill>
                </a:rPr>
                <a:t>Photo thanks to </a:t>
              </a:r>
              <a:r>
                <a:rPr lang="en-US" sz="400" dirty="0" err="1">
                  <a:solidFill>
                    <a:srgbClr val="C00000"/>
                  </a:solidFill>
                </a:rPr>
                <a:t>C.Seiffert</a:t>
              </a:r>
              <a:endParaRPr lang="en-US" sz="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2534012" y="6333998"/>
            <a:ext cx="6947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People involved: RILIS, Erwin, Stefano, </a:t>
            </a:r>
            <a:r>
              <a:rPr lang="en-US" dirty="0" smtClean="0">
                <a:solidFill>
                  <a:schemeClr val="bg1"/>
                </a:solidFill>
              </a:rPr>
              <a:t>Alexandre, </a:t>
            </a:r>
            <a:r>
              <a:rPr lang="en-US" dirty="0">
                <a:solidFill>
                  <a:schemeClr val="bg1"/>
                </a:solidFill>
              </a:rPr>
              <a:t>Giovanna, Ermanno</a:t>
            </a:r>
          </a:p>
        </p:txBody>
      </p:sp>
      <p:sp>
        <p:nvSpPr>
          <p:cNvPr id="22" name="Rectangle 291"/>
          <p:cNvSpPr>
            <a:spLocks noChangeArrowheads="1"/>
          </p:cNvSpPr>
          <p:nvPr/>
        </p:nvSpPr>
        <p:spPr bwMode="auto">
          <a:xfrm>
            <a:off x="0" y="-29230"/>
            <a:ext cx="84604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HRS.MAG.90 laser window upgrade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402727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LS1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48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38" y="955043"/>
            <a:ext cx="4066814" cy="30501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8845" y="4492345"/>
            <a:ext cx="2152150" cy="16141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790850"/>
            <a:ext cx="2229908" cy="16724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664" y="1124744"/>
            <a:ext cx="2951557" cy="221366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4763313" y="3544537"/>
            <a:ext cx="3972156" cy="2918744"/>
            <a:chOff x="-3310539" y="5750473"/>
            <a:chExt cx="5869704" cy="4313064"/>
          </a:xfrm>
        </p:grpSpPr>
        <p:pic>
          <p:nvPicPr>
            <p:cNvPr id="9" name="Picture 8" descr="SAM_0389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251063" y="5750473"/>
              <a:ext cx="5750752" cy="431306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-3310539" y="9144493"/>
              <a:ext cx="5869704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GB" dirty="0" smtClean="0">
                  <a:solidFill>
                    <a:prstClr val="white"/>
                  </a:solidFill>
                </a:rPr>
                <a:t>New HRS window tube, port aligner and prism mount</a:t>
              </a: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3" name="Rectangle 291"/>
          <p:cNvSpPr>
            <a:spLocks noChangeArrowheads="1"/>
          </p:cNvSpPr>
          <p:nvPr/>
        </p:nvSpPr>
        <p:spPr bwMode="auto">
          <a:xfrm>
            <a:off x="0" y="-29230"/>
            <a:ext cx="84604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HRS.MAG.90 laser window upgrade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02727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LS1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241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-20442" y="0"/>
            <a:ext cx="7672388" cy="504825"/>
          </a:xfrm>
        </p:spPr>
        <p:txBody>
          <a:bodyPr>
            <a:noAutofit/>
          </a:bodyPr>
          <a:lstStyle/>
          <a:p>
            <a:pPr algn="l"/>
            <a:r>
              <a:rPr lang="de-DE" sz="2800" dirty="0" smtClean="0"/>
              <a:t>Laser Ion Source Trap (LIST)</a:t>
            </a:r>
            <a:endParaRPr lang="en-US" sz="2800" b="0" dirty="0"/>
          </a:p>
        </p:txBody>
      </p:sp>
      <p:sp>
        <p:nvSpPr>
          <p:cNvPr id="19" name="Textfeld 18"/>
          <p:cNvSpPr txBox="1"/>
          <p:nvPr/>
        </p:nvSpPr>
        <p:spPr>
          <a:xfrm>
            <a:off x="-20442" y="5101805"/>
            <a:ext cx="9144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68288" indent="-268288">
              <a:buFont typeface="Arial" pitchFamily="34" charset="0"/>
              <a:buChar char="•"/>
            </a:pPr>
            <a:r>
              <a:rPr lang="de-DE" b="1" dirty="0">
                <a:solidFill>
                  <a:prstClr val="black"/>
                </a:solidFill>
              </a:rPr>
              <a:t>Suppression </a:t>
            </a:r>
            <a:r>
              <a:rPr lang="de-DE" b="1" dirty="0" err="1">
                <a:solidFill>
                  <a:prstClr val="black"/>
                </a:solidFill>
              </a:rPr>
              <a:t>of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surface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ions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by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electrostatic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repeller</a:t>
            </a:r>
            <a:endParaRPr lang="de-DE" b="1" dirty="0">
              <a:solidFill>
                <a:prstClr val="black"/>
              </a:solidFill>
            </a:endParaRPr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 err="1">
                <a:solidFill>
                  <a:prstClr val="black"/>
                </a:solidFill>
              </a:rPr>
              <a:t>Highly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selective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laser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ionization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inside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the</a:t>
            </a:r>
            <a:r>
              <a:rPr lang="de-DE" b="1" dirty="0">
                <a:solidFill>
                  <a:prstClr val="black"/>
                </a:solidFill>
              </a:rPr>
              <a:t> LIST</a:t>
            </a:r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>
                <a:solidFill>
                  <a:prstClr val="black"/>
                </a:solidFill>
              </a:rPr>
              <a:t>Ion </a:t>
            </a:r>
            <a:r>
              <a:rPr lang="de-DE" b="1" dirty="0" err="1">
                <a:solidFill>
                  <a:prstClr val="black"/>
                </a:solidFill>
              </a:rPr>
              <a:t>guiding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towards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extraction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by</a:t>
            </a:r>
            <a:r>
              <a:rPr lang="de-DE" b="1" dirty="0">
                <a:solidFill>
                  <a:prstClr val="black"/>
                </a:solidFill>
              </a:rPr>
              <a:t> transverse </a:t>
            </a:r>
            <a:r>
              <a:rPr lang="de-DE" b="1" dirty="0" err="1">
                <a:solidFill>
                  <a:prstClr val="black"/>
                </a:solidFill>
              </a:rPr>
              <a:t>rf-trapping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field</a:t>
            </a:r>
            <a:endParaRPr lang="de-DE" b="1" dirty="0">
              <a:solidFill>
                <a:prstClr val="black"/>
              </a:solidFill>
            </a:endParaRPr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 err="1">
                <a:solidFill>
                  <a:prstClr val="black"/>
                </a:solidFill>
              </a:rPr>
              <a:t>Shielding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of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laser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interaction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region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from</a:t>
            </a:r>
            <a:r>
              <a:rPr lang="de-DE" b="1" dirty="0">
                <a:solidFill>
                  <a:prstClr val="black"/>
                </a:solidFill>
              </a:rPr>
              <a:t> high </a:t>
            </a:r>
            <a:r>
              <a:rPr lang="de-DE" b="1" dirty="0" err="1">
                <a:solidFill>
                  <a:prstClr val="black"/>
                </a:solidFill>
              </a:rPr>
              <a:t>field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gradient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of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extraction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electrode</a:t>
            </a:r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20" name="Grafik 19" descr="principal_massSpetrometer_LIS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843" y="1124744"/>
            <a:ext cx="8464313" cy="3980696"/>
          </a:xfrm>
          <a:prstGeom prst="rect">
            <a:avLst/>
          </a:prstGeom>
        </p:spPr>
      </p:pic>
      <p:sp>
        <p:nvSpPr>
          <p:cNvPr id="21" name="Oval 2"/>
          <p:cNvSpPr/>
          <p:nvPr/>
        </p:nvSpPr>
        <p:spPr>
          <a:xfrm>
            <a:off x="1979712" y="980728"/>
            <a:ext cx="158417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Oval 3"/>
          <p:cNvSpPr/>
          <p:nvPr/>
        </p:nvSpPr>
        <p:spPr>
          <a:xfrm>
            <a:off x="1370008" y="3017179"/>
            <a:ext cx="136815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610327" y="6279915"/>
            <a:ext cx="3603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</a:rPr>
              <a:t>S.Richter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 err="1" smtClean="0">
                <a:solidFill>
                  <a:prstClr val="black"/>
                </a:solidFill>
              </a:rPr>
              <a:t>D.Fink</a:t>
            </a:r>
            <a:r>
              <a:rPr lang="en-US" dirty="0" smtClean="0">
                <a:solidFill>
                  <a:prstClr val="black"/>
                </a:solidFill>
              </a:rPr>
              <a:t>; Laser 2013, Poznan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0" y="402727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2006-2012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7950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-20442" y="0"/>
            <a:ext cx="7672388" cy="504825"/>
          </a:xfrm>
        </p:spPr>
        <p:txBody>
          <a:bodyPr>
            <a:noAutofit/>
          </a:bodyPr>
          <a:lstStyle/>
          <a:p>
            <a:pPr algn="l"/>
            <a:r>
              <a:rPr lang="de-DE" sz="2800" dirty="0" smtClean="0"/>
              <a:t>Laser Ion Source Trap (LIST)</a:t>
            </a:r>
            <a:endParaRPr lang="en-US" sz="2800" b="0" dirty="0"/>
          </a:p>
        </p:txBody>
      </p:sp>
      <p:sp>
        <p:nvSpPr>
          <p:cNvPr id="19" name="Textfeld 18"/>
          <p:cNvSpPr txBox="1"/>
          <p:nvPr/>
        </p:nvSpPr>
        <p:spPr>
          <a:xfrm>
            <a:off x="-20442" y="5101805"/>
            <a:ext cx="9144000" cy="1200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54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68288" indent="-268288">
              <a:buFont typeface="Arial" pitchFamily="34" charset="0"/>
              <a:buChar char="•"/>
            </a:pPr>
            <a:r>
              <a:rPr lang="de-DE" b="1" dirty="0">
                <a:solidFill>
                  <a:prstClr val="black"/>
                </a:solidFill>
              </a:rPr>
              <a:t>Suppression </a:t>
            </a:r>
            <a:r>
              <a:rPr lang="de-DE" b="1" dirty="0" err="1">
                <a:solidFill>
                  <a:prstClr val="black"/>
                </a:solidFill>
              </a:rPr>
              <a:t>of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surface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ions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by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electrostatic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repeller</a:t>
            </a:r>
            <a:endParaRPr lang="de-DE" b="1" dirty="0">
              <a:solidFill>
                <a:prstClr val="black"/>
              </a:solidFill>
            </a:endParaRPr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 err="1">
                <a:solidFill>
                  <a:prstClr val="black"/>
                </a:solidFill>
              </a:rPr>
              <a:t>Highly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selective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laser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ionization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inside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the</a:t>
            </a:r>
            <a:r>
              <a:rPr lang="de-DE" b="1" dirty="0">
                <a:solidFill>
                  <a:prstClr val="black"/>
                </a:solidFill>
              </a:rPr>
              <a:t> LIST</a:t>
            </a:r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>
                <a:solidFill>
                  <a:prstClr val="black"/>
                </a:solidFill>
              </a:rPr>
              <a:t>Ion </a:t>
            </a:r>
            <a:r>
              <a:rPr lang="de-DE" b="1" dirty="0" err="1">
                <a:solidFill>
                  <a:prstClr val="black"/>
                </a:solidFill>
              </a:rPr>
              <a:t>guiding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towards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extraction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by</a:t>
            </a:r>
            <a:r>
              <a:rPr lang="de-DE" b="1" dirty="0">
                <a:solidFill>
                  <a:prstClr val="black"/>
                </a:solidFill>
              </a:rPr>
              <a:t> transverse </a:t>
            </a:r>
            <a:r>
              <a:rPr lang="de-DE" b="1" dirty="0" err="1">
                <a:solidFill>
                  <a:prstClr val="black"/>
                </a:solidFill>
              </a:rPr>
              <a:t>rf-trapping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field</a:t>
            </a:r>
            <a:endParaRPr lang="de-DE" b="1" dirty="0">
              <a:solidFill>
                <a:prstClr val="black"/>
              </a:solidFill>
            </a:endParaRPr>
          </a:p>
          <a:p>
            <a:pPr marL="268288" indent="-268288">
              <a:buFont typeface="Arial" pitchFamily="34" charset="0"/>
              <a:buChar char="•"/>
            </a:pPr>
            <a:r>
              <a:rPr lang="de-DE" b="1" dirty="0" err="1">
                <a:solidFill>
                  <a:prstClr val="black"/>
                </a:solidFill>
              </a:rPr>
              <a:t>Shielding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of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laser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interaction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region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from</a:t>
            </a:r>
            <a:r>
              <a:rPr lang="de-DE" b="1" dirty="0">
                <a:solidFill>
                  <a:prstClr val="black"/>
                </a:solidFill>
              </a:rPr>
              <a:t> high </a:t>
            </a:r>
            <a:r>
              <a:rPr lang="de-DE" b="1" dirty="0" err="1">
                <a:solidFill>
                  <a:prstClr val="black"/>
                </a:solidFill>
              </a:rPr>
              <a:t>field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gradient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of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extraction</a:t>
            </a:r>
            <a:r>
              <a:rPr lang="de-DE" b="1" dirty="0">
                <a:solidFill>
                  <a:prstClr val="black"/>
                </a:solidFill>
              </a:rPr>
              <a:t> </a:t>
            </a:r>
            <a:r>
              <a:rPr lang="de-DE" b="1" dirty="0" err="1">
                <a:solidFill>
                  <a:prstClr val="black"/>
                </a:solidFill>
              </a:rPr>
              <a:t>electrode</a:t>
            </a:r>
            <a:endParaRPr lang="en-US" b="1" dirty="0">
              <a:solidFill>
                <a:prstClr val="black"/>
              </a:solidFill>
            </a:endParaRPr>
          </a:p>
        </p:txBody>
      </p:sp>
      <p:pic>
        <p:nvPicPr>
          <p:cNvPr id="20" name="Grafik 19" descr="principal_massSpetrometer_LIS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843" y="1124744"/>
            <a:ext cx="8464313" cy="3980696"/>
          </a:xfrm>
          <a:prstGeom prst="rect">
            <a:avLst/>
          </a:prstGeom>
        </p:spPr>
      </p:pic>
      <p:sp>
        <p:nvSpPr>
          <p:cNvPr id="21" name="Oval 2"/>
          <p:cNvSpPr/>
          <p:nvPr/>
        </p:nvSpPr>
        <p:spPr>
          <a:xfrm>
            <a:off x="1979712" y="980728"/>
            <a:ext cx="158417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Oval 3"/>
          <p:cNvSpPr/>
          <p:nvPr/>
        </p:nvSpPr>
        <p:spPr>
          <a:xfrm>
            <a:off x="1370008" y="3017179"/>
            <a:ext cx="1368152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23" name="Gruppieren 18"/>
          <p:cNvGrpSpPr>
            <a:grpSpLocks noChangeAspect="1"/>
          </p:cNvGrpSpPr>
          <p:nvPr/>
        </p:nvGrpSpPr>
        <p:grpSpPr>
          <a:xfrm>
            <a:off x="1502732" y="577311"/>
            <a:ext cx="6739949" cy="5054962"/>
            <a:chOff x="1095316" y="1598484"/>
            <a:chExt cx="5184576" cy="3888432"/>
          </a:xfrm>
        </p:grpSpPr>
        <p:sp>
          <p:nvSpPr>
            <p:cNvPr id="24" name="Rechteck 19"/>
            <p:cNvSpPr/>
            <p:nvPr/>
          </p:nvSpPr>
          <p:spPr>
            <a:xfrm>
              <a:off x="1095316" y="1598484"/>
              <a:ext cx="5184576" cy="3888432"/>
            </a:xfrm>
            <a:prstGeom prst="rect">
              <a:avLst/>
            </a:prstGeom>
            <a:solidFill>
              <a:schemeClr val="tx1"/>
            </a:solidFill>
            <a:ln w="34925">
              <a:solidFill>
                <a:schemeClr val="tx1">
                  <a:lumMod val="65000"/>
                  <a:lumOff val="35000"/>
                </a:schemeClr>
              </a:solidFill>
            </a:ln>
            <a:effectLst>
              <a:outerShdw blurRad="127000" dist="254000" dir="2700000" algn="ctr" rotWithShape="0">
                <a:schemeClr val="tx1">
                  <a:alpha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25" name="Gruppieren 13"/>
            <p:cNvGrpSpPr/>
            <p:nvPr/>
          </p:nvGrpSpPr>
          <p:grpSpPr>
            <a:xfrm>
              <a:off x="1223547" y="1660579"/>
              <a:ext cx="4928115" cy="3764242"/>
              <a:chOff x="4867731" y="2849734"/>
              <a:chExt cx="4928115" cy="3764242"/>
            </a:xfrm>
            <a:solidFill>
              <a:schemeClr val="bg1"/>
            </a:solidFill>
          </p:grpSpPr>
          <p:grpSp>
            <p:nvGrpSpPr>
              <p:cNvPr id="26" name="Gruppieren 14"/>
              <p:cNvGrpSpPr/>
              <p:nvPr/>
            </p:nvGrpSpPr>
            <p:grpSpPr>
              <a:xfrm>
                <a:off x="5052395" y="2849734"/>
                <a:ext cx="4743451" cy="3614436"/>
                <a:chOff x="5143499" y="2551870"/>
                <a:chExt cx="4550273" cy="3344575"/>
              </a:xfrm>
              <a:grpFill/>
            </p:grpSpPr>
            <p:pic>
              <p:nvPicPr>
                <p:cNvPr id="30" name="Grafik 25" descr="LIST_IG_massenscans.png"/>
                <p:cNvPicPr>
                  <a:picLocks noChangeAspect="1"/>
                </p:cNvPicPr>
                <p:nvPr/>
              </p:nvPicPr>
              <p:blipFill>
                <a:blip r:embed="rId4" cstate="print"/>
                <a:stretch>
                  <a:fillRect/>
                </a:stretch>
              </p:blipFill>
              <p:spPr>
                <a:xfrm>
                  <a:off x="5143499" y="2551870"/>
                  <a:ext cx="4550273" cy="3344575"/>
                </a:xfrm>
                <a:prstGeom prst="rect">
                  <a:avLst/>
                </a:prstGeom>
                <a:grpFill/>
              </p:spPr>
            </p:pic>
            <p:sp>
              <p:nvSpPr>
                <p:cNvPr id="31" name="Textfeld 40"/>
                <p:cNvSpPr txBox="1"/>
                <p:nvPr/>
              </p:nvSpPr>
              <p:spPr>
                <a:xfrm>
                  <a:off x="6545580" y="3472190"/>
                  <a:ext cx="324341" cy="186214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baseline="30000" dirty="0">
                      <a:solidFill>
                        <a:prstClr val="black"/>
                      </a:solidFill>
                    </a:rPr>
                    <a:t>23</a:t>
                  </a:r>
                  <a:r>
                    <a:rPr lang="de-DE" sz="1100" dirty="0">
                      <a:solidFill>
                        <a:prstClr val="black"/>
                      </a:solidFill>
                    </a:rPr>
                    <a:t>Na</a:t>
                  </a:r>
                  <a:endParaRPr lang="de-DE" sz="1100" baseline="30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2" name="Textfeld 41"/>
                <p:cNvSpPr txBox="1"/>
                <p:nvPr/>
              </p:nvSpPr>
              <p:spPr>
                <a:xfrm>
                  <a:off x="7242326" y="2874487"/>
                  <a:ext cx="352618" cy="186214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sz="1100" baseline="30000" dirty="0">
                      <a:solidFill>
                        <a:prstClr val="black"/>
                      </a:solidFill>
                    </a:rPr>
                    <a:t>24</a:t>
                  </a:r>
                  <a:r>
                    <a:rPr lang="de-DE" sz="1100" dirty="0">
                      <a:solidFill>
                        <a:prstClr val="black"/>
                      </a:solidFill>
                    </a:rPr>
                    <a:t>Mg</a:t>
                  </a:r>
                  <a:endParaRPr lang="de-DE" sz="1100" baseline="30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3" name="Textfeld 42"/>
                <p:cNvSpPr txBox="1"/>
                <p:nvPr/>
              </p:nvSpPr>
              <p:spPr>
                <a:xfrm>
                  <a:off x="8488671" y="3371865"/>
                  <a:ext cx="291221" cy="186214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baseline="30000" dirty="0">
                      <a:solidFill>
                        <a:prstClr val="black"/>
                      </a:solidFill>
                    </a:rPr>
                    <a:t>27</a:t>
                  </a:r>
                  <a:r>
                    <a:rPr lang="de-DE" sz="1100" dirty="0">
                      <a:solidFill>
                        <a:prstClr val="black"/>
                      </a:solidFill>
                    </a:rPr>
                    <a:t>Al</a:t>
                  </a:r>
                  <a:endParaRPr lang="de-DE" sz="1100" baseline="30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4" name="Textfeld 43"/>
                <p:cNvSpPr txBox="1"/>
                <p:nvPr/>
              </p:nvSpPr>
              <p:spPr>
                <a:xfrm>
                  <a:off x="7430336" y="3272805"/>
                  <a:ext cx="344449" cy="186214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baseline="30000" dirty="0">
                      <a:solidFill>
                        <a:prstClr val="black"/>
                      </a:solidFill>
                    </a:rPr>
                    <a:t>25</a:t>
                  </a:r>
                  <a:r>
                    <a:rPr lang="de-DE" sz="1100" dirty="0">
                      <a:solidFill>
                        <a:prstClr val="black"/>
                      </a:solidFill>
                    </a:rPr>
                    <a:t>Mg</a:t>
                  </a:r>
                  <a:endParaRPr lang="de-DE" sz="1100" baseline="3000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35" name="Textfeld 44"/>
                <p:cNvSpPr txBox="1"/>
                <p:nvPr/>
              </p:nvSpPr>
              <p:spPr>
                <a:xfrm>
                  <a:off x="7797917" y="3240780"/>
                  <a:ext cx="344449" cy="186214"/>
                </a:xfrm>
                <a:prstGeom prst="rect">
                  <a:avLst/>
                </a:prstGeom>
                <a:solidFill>
                  <a:schemeClr val="tx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100" baseline="30000" dirty="0">
                      <a:solidFill>
                        <a:prstClr val="black"/>
                      </a:solidFill>
                    </a:rPr>
                    <a:t>26</a:t>
                  </a:r>
                  <a:r>
                    <a:rPr lang="de-DE" sz="1100" dirty="0">
                      <a:solidFill>
                        <a:prstClr val="black"/>
                      </a:solidFill>
                    </a:rPr>
                    <a:t>Mg</a:t>
                  </a:r>
                  <a:endParaRPr lang="de-DE" sz="1100" baseline="30000" dirty="0">
                    <a:solidFill>
                      <a:prstClr val="black"/>
                    </a:solidFill>
                  </a:endParaRPr>
                </a:p>
              </p:txBody>
            </p:sp>
          </p:grpSp>
          <p:sp>
            <p:nvSpPr>
              <p:cNvPr id="27" name="Rechteck 22"/>
              <p:cNvSpPr/>
              <p:nvPr/>
            </p:nvSpPr>
            <p:spPr>
              <a:xfrm>
                <a:off x="5975287" y="2849734"/>
                <a:ext cx="2936439" cy="2284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Textfeld 23"/>
              <p:cNvSpPr txBox="1"/>
              <p:nvPr/>
            </p:nvSpPr>
            <p:spPr>
              <a:xfrm rot="16200000">
                <a:off x="4241918" y="4286711"/>
                <a:ext cx="1620957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ion current [A]</a:t>
                </a:r>
              </a:p>
            </p:txBody>
          </p:sp>
          <p:sp>
            <p:nvSpPr>
              <p:cNvPr id="29" name="Textfeld 24"/>
              <p:cNvSpPr txBox="1"/>
              <p:nvPr/>
            </p:nvSpPr>
            <p:spPr>
              <a:xfrm>
                <a:off x="7106768" y="6244644"/>
                <a:ext cx="1056700" cy="369332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mass [u]</a:t>
                </a: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5610327" y="6279915"/>
            <a:ext cx="3603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prstClr val="black"/>
                </a:solidFill>
              </a:rPr>
              <a:t>S.Richter</a:t>
            </a:r>
            <a:r>
              <a:rPr lang="en-US" dirty="0" smtClean="0">
                <a:solidFill>
                  <a:prstClr val="black"/>
                </a:solidFill>
              </a:rPr>
              <a:t>, </a:t>
            </a:r>
            <a:r>
              <a:rPr lang="en-US" dirty="0" err="1" smtClean="0">
                <a:solidFill>
                  <a:prstClr val="black"/>
                </a:solidFill>
              </a:rPr>
              <a:t>D.Fink</a:t>
            </a:r>
            <a:r>
              <a:rPr lang="en-US" dirty="0" smtClean="0">
                <a:solidFill>
                  <a:prstClr val="black"/>
                </a:solidFill>
              </a:rPr>
              <a:t>; Laser 2013, Poznan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20442" y="346479"/>
            <a:ext cx="15231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2006-2012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13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Abgerundetes Rechteck 158"/>
          <p:cNvSpPr/>
          <p:nvPr>
            <p:custDataLst>
              <p:tags r:id="rId1"/>
            </p:custDataLst>
          </p:nvPr>
        </p:nvSpPr>
        <p:spPr>
          <a:xfrm>
            <a:off x="6623720" y="692697"/>
            <a:ext cx="2398074" cy="2095620"/>
          </a:xfrm>
          <a:prstGeom prst="roundRect">
            <a:avLst>
              <a:gd name="adj" fmla="val 2059"/>
            </a:avLst>
          </a:prstGeom>
          <a:gradFill rotWithShape="1">
            <a:gsLst>
              <a:gs pos="0">
                <a:srgbClr val="000000">
                  <a:tint val="50000"/>
                  <a:satMod val="300000"/>
                </a:srgbClr>
              </a:gs>
              <a:gs pos="35000">
                <a:srgbClr val="000000">
                  <a:tint val="37000"/>
                  <a:satMod val="300000"/>
                </a:srgbClr>
              </a:gs>
              <a:gs pos="100000">
                <a:srgbClr val="0000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Abgerundetes Rechteck 158"/>
          <p:cNvSpPr/>
          <p:nvPr>
            <p:custDataLst>
              <p:tags r:id="rId2"/>
            </p:custDataLst>
          </p:nvPr>
        </p:nvSpPr>
        <p:spPr>
          <a:xfrm>
            <a:off x="251520" y="692696"/>
            <a:ext cx="3161753" cy="2016351"/>
          </a:xfrm>
          <a:prstGeom prst="roundRect">
            <a:avLst>
              <a:gd name="adj" fmla="val 2059"/>
            </a:avLst>
          </a:prstGeom>
          <a:gradFill rotWithShape="1">
            <a:gsLst>
              <a:gs pos="0">
                <a:srgbClr val="000000">
                  <a:tint val="50000"/>
                  <a:satMod val="300000"/>
                </a:srgbClr>
              </a:gs>
              <a:gs pos="35000">
                <a:srgbClr val="000000">
                  <a:tint val="37000"/>
                  <a:satMod val="300000"/>
                </a:srgbClr>
              </a:gs>
              <a:gs pos="100000">
                <a:srgbClr val="0000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Oval 10"/>
          <p:cNvSpPr/>
          <p:nvPr>
            <p:custDataLst>
              <p:tags r:id="rId3"/>
            </p:custDataLst>
          </p:nvPr>
        </p:nvSpPr>
        <p:spPr>
          <a:xfrm rot="10800000">
            <a:off x="7870590" y="1387858"/>
            <a:ext cx="397110" cy="399816"/>
          </a:xfrm>
          <a:prstGeom prst="ellipse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kern="0">
              <a:solidFill>
                <a:srgbClr val="FFFFFF"/>
              </a:solidFill>
            </a:endParaRPr>
          </a:p>
        </p:txBody>
      </p:sp>
      <p:cxnSp>
        <p:nvCxnSpPr>
          <p:cNvPr id="12" name="Straight Connector 11"/>
          <p:cNvCxnSpPr>
            <a:stCxn id="105" idx="3"/>
          </p:cNvCxnSpPr>
          <p:nvPr>
            <p:custDataLst>
              <p:tags r:id="rId4"/>
            </p:custDataLst>
          </p:nvPr>
        </p:nvCxnSpPr>
        <p:spPr>
          <a:xfrm flipH="1">
            <a:off x="7063291" y="1957884"/>
            <a:ext cx="36680" cy="318383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sp>
        <p:nvSpPr>
          <p:cNvPr id="37" name="Ellipse 182"/>
          <p:cNvSpPr/>
          <p:nvPr>
            <p:custDataLst>
              <p:tags r:id="rId5"/>
            </p:custDataLst>
          </p:nvPr>
        </p:nvSpPr>
        <p:spPr>
          <a:xfrm rot="2610813">
            <a:off x="6991853" y="2311925"/>
            <a:ext cx="142876" cy="142876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>
            <a:glow rad="139700">
              <a:srgbClr val="C0504D">
                <a:satMod val="175000"/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</a:effectLst>
            </a:endParaRPr>
          </a:p>
        </p:txBody>
      </p:sp>
      <p:sp>
        <p:nvSpPr>
          <p:cNvPr id="39" name="TextBox 38"/>
          <p:cNvSpPr txBox="1"/>
          <p:nvPr>
            <p:custDataLst>
              <p:tags r:id="rId6"/>
            </p:custDataLst>
          </p:nvPr>
        </p:nvSpPr>
        <p:spPr>
          <a:xfrm flipH="1">
            <a:off x="6712044" y="718525"/>
            <a:ext cx="2225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kern="0" dirty="0">
                <a:solidFill>
                  <a:sysClr val="windowText" lastClr="000000"/>
                </a:solidFill>
              </a:rPr>
              <a:t>t</a:t>
            </a:r>
            <a:r>
              <a:rPr lang="de-DE" kern="0" dirty="0" err="1" smtClean="0">
                <a:solidFill>
                  <a:sysClr val="windowText" lastClr="000000"/>
                </a:solidFill>
              </a:rPr>
              <a:t>arget</a:t>
            </a:r>
            <a:r>
              <a:rPr lang="de-DE" kern="0" dirty="0" smtClean="0">
                <a:solidFill>
                  <a:sysClr val="windowText" lastClr="000000"/>
                </a:solidFill>
              </a:rPr>
              <a:t> &amp; ion </a:t>
            </a:r>
            <a:r>
              <a:rPr lang="de-DE" kern="0" dirty="0">
                <a:solidFill>
                  <a:sysClr val="windowText" lastClr="000000"/>
                </a:solidFill>
              </a:rPr>
              <a:t>s</a:t>
            </a:r>
            <a:r>
              <a:rPr lang="de-DE" kern="0" dirty="0" err="1" smtClean="0">
                <a:solidFill>
                  <a:sysClr val="windowText" lastClr="000000"/>
                </a:solidFill>
              </a:rPr>
              <a:t>ource</a:t>
            </a:r>
            <a:endParaRPr lang="en-GB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93" name="Gerade Verbindung mit Pfeil 122"/>
          <p:cNvCxnSpPr/>
          <p:nvPr>
            <p:custDataLst>
              <p:tags r:id="rId7"/>
            </p:custDataLst>
          </p:nvPr>
        </p:nvCxnSpPr>
        <p:spPr>
          <a:xfrm>
            <a:off x="2216150" y="1530350"/>
            <a:ext cx="5922638" cy="55563"/>
          </a:xfrm>
          <a:prstGeom prst="straightConnector1">
            <a:avLst/>
          </a:prstGeom>
          <a:noFill/>
          <a:ln w="53975" cap="flat" cmpd="sng" algn="ctr">
            <a:solidFill>
              <a:srgbClr val="4BACC6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94" name="Gerade Verbindung mit Pfeil 122"/>
          <p:cNvCxnSpPr/>
          <p:nvPr>
            <p:custDataLst>
              <p:tags r:id="rId8"/>
            </p:custDataLst>
          </p:nvPr>
        </p:nvCxnSpPr>
        <p:spPr>
          <a:xfrm flipV="1">
            <a:off x="2209800" y="1585913"/>
            <a:ext cx="5928988" cy="65088"/>
          </a:xfrm>
          <a:prstGeom prst="straightConnector1">
            <a:avLst/>
          </a:prstGeom>
          <a:noFill/>
          <a:ln w="53975" cap="flat" cmpd="sng" algn="ctr">
            <a:solidFill>
              <a:srgbClr val="4BACC6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95" name="Gerade Verbindung mit Pfeil 118"/>
          <p:cNvCxnSpPr/>
          <p:nvPr>
            <p:custDataLst>
              <p:tags r:id="rId9"/>
            </p:custDataLst>
          </p:nvPr>
        </p:nvCxnSpPr>
        <p:spPr>
          <a:xfrm>
            <a:off x="2197100" y="1530350"/>
            <a:ext cx="5941688" cy="55563"/>
          </a:xfrm>
          <a:prstGeom prst="straightConnector1">
            <a:avLst/>
          </a:prstGeom>
          <a:noFill/>
          <a:ln w="53975" cap="flat" cmpd="sng" algn="ctr">
            <a:solidFill>
              <a:srgbClr val="4F81BD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96" name="Gerade Verbindung mit Pfeil 122"/>
          <p:cNvCxnSpPr/>
          <p:nvPr>
            <p:custDataLst>
              <p:tags r:id="rId10"/>
            </p:custDataLst>
          </p:nvPr>
        </p:nvCxnSpPr>
        <p:spPr>
          <a:xfrm flipV="1">
            <a:off x="2216150" y="1585913"/>
            <a:ext cx="5922638" cy="71438"/>
          </a:xfrm>
          <a:prstGeom prst="straightConnector1">
            <a:avLst/>
          </a:prstGeom>
          <a:noFill/>
          <a:ln w="53975" cap="flat" cmpd="sng" algn="ctr">
            <a:solidFill>
              <a:srgbClr val="A50021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97" name="Gerade Verbindung mit Pfeil 122"/>
          <p:cNvCxnSpPr/>
          <p:nvPr>
            <p:custDataLst>
              <p:tags r:id="rId11"/>
            </p:custDataLst>
          </p:nvPr>
        </p:nvCxnSpPr>
        <p:spPr>
          <a:xfrm flipV="1">
            <a:off x="2209800" y="1585913"/>
            <a:ext cx="5928988" cy="65087"/>
          </a:xfrm>
          <a:prstGeom prst="straightConnector1">
            <a:avLst/>
          </a:prstGeom>
          <a:noFill/>
          <a:ln w="53975" cap="flat" cmpd="sng" algn="ctr">
            <a:solidFill>
              <a:srgbClr val="FF0000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98" name="Gerade Verbindung mit Pfeil 122"/>
          <p:cNvCxnSpPr/>
          <p:nvPr>
            <p:custDataLst>
              <p:tags r:id="rId12"/>
            </p:custDataLst>
          </p:nvPr>
        </p:nvCxnSpPr>
        <p:spPr>
          <a:xfrm>
            <a:off x="2184400" y="1530350"/>
            <a:ext cx="5954388" cy="55563"/>
          </a:xfrm>
          <a:prstGeom prst="straightConnector1">
            <a:avLst/>
          </a:prstGeom>
          <a:noFill/>
          <a:ln w="53975" cap="flat" cmpd="sng" algn="ctr">
            <a:solidFill>
              <a:srgbClr val="FFC000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99" name="Gerade Verbindung mit Pfeil 118"/>
          <p:cNvCxnSpPr/>
          <p:nvPr>
            <p:custDataLst>
              <p:tags r:id="rId13"/>
            </p:custDataLst>
          </p:nvPr>
        </p:nvCxnSpPr>
        <p:spPr>
          <a:xfrm>
            <a:off x="1081088" y="1585913"/>
            <a:ext cx="7057700" cy="0"/>
          </a:xfrm>
          <a:prstGeom prst="straightConnector1">
            <a:avLst/>
          </a:prstGeom>
          <a:noFill/>
          <a:ln w="53975" cap="flat" cmpd="sng" algn="ctr">
            <a:solidFill>
              <a:srgbClr val="92D050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105" name="AutoShape 934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 rot="19793845" flipH="1">
            <a:off x="6781675" y="1312958"/>
            <a:ext cx="1818161" cy="1834619"/>
          </a:xfrm>
          <a:custGeom>
            <a:avLst/>
            <a:gdLst>
              <a:gd name="G0" fmla="+- 4564 0 0"/>
              <a:gd name="G1" fmla="+- -8217291 0 0"/>
              <a:gd name="G2" fmla="+- 0 0 -8217291"/>
              <a:gd name="T0" fmla="*/ 0 256 1"/>
              <a:gd name="T1" fmla="*/ 180 256 1"/>
              <a:gd name="G3" fmla="+- -8217291 T0 T1"/>
              <a:gd name="T2" fmla="*/ 0 256 1"/>
              <a:gd name="T3" fmla="*/ 90 256 1"/>
              <a:gd name="G4" fmla="+- -8217291 T2 T3"/>
              <a:gd name="G5" fmla="*/ G4 2 1"/>
              <a:gd name="T4" fmla="*/ 90 256 1"/>
              <a:gd name="T5" fmla="*/ 0 256 1"/>
              <a:gd name="G6" fmla="+- -8217291 T4 T5"/>
              <a:gd name="G7" fmla="*/ G6 2 1"/>
              <a:gd name="G8" fmla="abs -8217291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4564"/>
              <a:gd name="G18" fmla="*/ 4564 1 2"/>
              <a:gd name="G19" fmla="+- G18 5400 0"/>
              <a:gd name="G20" fmla="cos G19 -8217291"/>
              <a:gd name="G21" fmla="sin G19 -8217291"/>
              <a:gd name="G22" fmla="+- G20 10800 0"/>
              <a:gd name="G23" fmla="+- G21 10800 0"/>
              <a:gd name="G24" fmla="+- 10800 0 G20"/>
              <a:gd name="G25" fmla="+- 4564 10800 0"/>
              <a:gd name="G26" fmla="?: G9 G17 G25"/>
              <a:gd name="G27" fmla="?: G9 0 21600"/>
              <a:gd name="G28" fmla="cos 10800 -8217291"/>
              <a:gd name="G29" fmla="sin 10800 -8217291"/>
              <a:gd name="G30" fmla="sin 4564 -8217291"/>
              <a:gd name="G31" fmla="+- G28 10800 0"/>
              <a:gd name="G32" fmla="+- G29 10800 0"/>
              <a:gd name="G33" fmla="+- G30 10800 0"/>
              <a:gd name="G34" fmla="?: G4 0 G31"/>
              <a:gd name="G35" fmla="?: -8217291 G34 0"/>
              <a:gd name="G36" fmla="?: G6 G35 G31"/>
              <a:gd name="G37" fmla="+- 21600 0 G36"/>
              <a:gd name="G38" fmla="?: G4 0 G33"/>
              <a:gd name="G39" fmla="?: -8217291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6351 w 21600"/>
              <a:gd name="T15" fmla="*/ 4537 h 21600"/>
              <a:gd name="T16" fmla="*/ 10800 w 21600"/>
              <a:gd name="T17" fmla="*/ 6236 h 21600"/>
              <a:gd name="T18" fmla="*/ 15249 w 21600"/>
              <a:gd name="T19" fmla="*/ 453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8157" y="7079"/>
                </a:moveTo>
                <a:cubicBezTo>
                  <a:pt x="8929" y="6530"/>
                  <a:pt x="9852" y="6235"/>
                  <a:pt x="10800" y="6236"/>
                </a:cubicBezTo>
                <a:cubicBezTo>
                  <a:pt x="11747" y="6236"/>
                  <a:pt x="12670" y="6530"/>
                  <a:pt x="13442" y="7079"/>
                </a:cubicBezTo>
                <a:lnTo>
                  <a:pt x="17054" y="1995"/>
                </a:lnTo>
                <a:cubicBezTo>
                  <a:pt x="15226" y="697"/>
                  <a:pt x="13041" y="-1"/>
                  <a:pt x="10799" y="0"/>
                </a:cubicBezTo>
                <a:cubicBezTo>
                  <a:pt x="8558" y="0"/>
                  <a:pt x="6373" y="697"/>
                  <a:pt x="4545" y="1995"/>
                </a:cubicBezTo>
                <a:close/>
              </a:path>
            </a:pathLst>
          </a:cu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0">
              <a:solidFill>
                <a:srgbClr val="FFFFFF"/>
              </a:solidFill>
            </a:endParaRPr>
          </a:p>
        </p:txBody>
      </p:sp>
      <p:pic>
        <p:nvPicPr>
          <p:cNvPr id="14346" name="Picture 5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017540" cy="2016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5" name="Title 1"/>
          <p:cNvSpPr txBox="1">
            <a:spLocks/>
          </p:cNvSpPr>
          <p:nvPr/>
        </p:nvSpPr>
        <p:spPr>
          <a:xfrm>
            <a:off x="0" y="0"/>
            <a:ext cx="9144000" cy="990600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en-US" sz="2800" dirty="0" smtClean="0">
                <a:solidFill>
                  <a:prstClr val="black"/>
                </a:solidFill>
              </a:rPr>
              <a:t>The Reference chamber: An atomic beam unit for RILIS</a:t>
            </a:r>
            <a:endParaRPr lang="en-GB" sz="2800" dirty="0">
              <a:solidFill>
                <a:prstClr val="black"/>
              </a:solidFill>
            </a:endParaRPr>
          </a:p>
        </p:txBody>
      </p:sp>
      <p:pic>
        <p:nvPicPr>
          <p:cNvPr id="186" name="Picture 4" descr="S:\Talks\DPG2012_RILIS_invited\refcell\Weiterentwicklung_overview.PNG"/>
          <p:cNvPicPr>
            <a:picLocks noChangeAspect="1" noChangeArrowheads="1"/>
          </p:cNvPicPr>
          <p:nvPr/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5735" y="1659674"/>
            <a:ext cx="939281" cy="726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8" name="TextBox 147"/>
          <p:cNvSpPr txBox="1"/>
          <p:nvPr/>
        </p:nvSpPr>
        <p:spPr>
          <a:xfrm>
            <a:off x="5167944" y="1953101"/>
            <a:ext cx="15428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4% reflected </a:t>
            </a:r>
            <a:r>
              <a:rPr lang="en-US" dirty="0">
                <a:solidFill>
                  <a:prstClr val="black"/>
                </a:solidFill>
              </a:rPr>
              <a:t>b</a:t>
            </a:r>
            <a:r>
              <a:rPr lang="en-US" dirty="0" smtClean="0">
                <a:solidFill>
                  <a:prstClr val="black"/>
                </a:solidFill>
              </a:rPr>
              <a:t>eams</a:t>
            </a:r>
            <a:endParaRPr lang="en-US" dirty="0">
              <a:solidFill>
                <a:prstClr val="black"/>
              </a:solidFill>
            </a:endParaRPr>
          </a:p>
        </p:txBody>
      </p:sp>
      <p:cxnSp>
        <p:nvCxnSpPr>
          <p:cNvPr id="150" name="Straight Arrow Connector 149"/>
          <p:cNvCxnSpPr/>
          <p:nvPr/>
        </p:nvCxnSpPr>
        <p:spPr>
          <a:xfrm>
            <a:off x="3462817" y="1024692"/>
            <a:ext cx="3160903" cy="0"/>
          </a:xfrm>
          <a:prstGeom prst="straightConnector1">
            <a:avLst/>
          </a:prstGeom>
          <a:ln w="19050">
            <a:solidFill>
              <a:schemeClr val="bg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3413273" y="718525"/>
            <a:ext cx="32104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prstClr val="black"/>
                </a:solidFill>
              </a:rPr>
              <a:t>~20 m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92" name="TextBox 191"/>
          <p:cNvSpPr txBox="1"/>
          <p:nvPr>
            <p:custDataLst>
              <p:tags r:id="rId15"/>
            </p:custDataLst>
          </p:nvPr>
        </p:nvSpPr>
        <p:spPr>
          <a:xfrm flipH="1">
            <a:off x="179512" y="2636912"/>
            <a:ext cx="38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kern="0" dirty="0" smtClean="0">
                <a:solidFill>
                  <a:sysClr val="windowText" lastClr="000000"/>
                </a:solidFill>
              </a:rPr>
              <a:t>RILIS </a:t>
            </a:r>
            <a:r>
              <a:rPr lang="de-DE" kern="0" dirty="0" err="1" smtClean="0">
                <a:solidFill>
                  <a:sysClr val="windowText" lastClr="000000"/>
                </a:solidFill>
              </a:rPr>
              <a:t>cabin</a:t>
            </a:r>
            <a:endParaRPr lang="en-GB" kern="0" dirty="0">
              <a:solidFill>
                <a:sysClr val="windowText" lastClr="000000"/>
              </a:solidFill>
            </a:endParaRPr>
          </a:p>
        </p:txBody>
      </p:sp>
      <p:sp>
        <p:nvSpPr>
          <p:cNvPr id="197" name="TextBox 196"/>
          <p:cNvSpPr txBox="1"/>
          <p:nvPr>
            <p:custDataLst>
              <p:tags r:id="rId16"/>
            </p:custDataLst>
          </p:nvPr>
        </p:nvSpPr>
        <p:spPr>
          <a:xfrm flipH="1">
            <a:off x="9141" y="3166386"/>
            <a:ext cx="2312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DE" b="1" kern="0" dirty="0" smtClean="0">
                <a:solidFill>
                  <a:sysClr val="windowText" lastClr="000000"/>
                </a:solidFill>
              </a:rPr>
              <a:t>Reference c</a:t>
            </a:r>
            <a:r>
              <a:rPr lang="de-DE" b="1" kern="0" dirty="0" err="1" smtClean="0">
                <a:solidFill>
                  <a:sysClr val="windowText" lastClr="000000"/>
                </a:solidFill>
              </a:rPr>
              <a:t>hamber</a:t>
            </a:r>
            <a:endParaRPr lang="en-GB" b="1" kern="0" dirty="0">
              <a:solidFill>
                <a:sysClr val="windowText" lastClr="000000"/>
              </a:solidFill>
            </a:endParaRPr>
          </a:p>
        </p:txBody>
      </p:sp>
      <p:grpSp>
        <p:nvGrpSpPr>
          <p:cNvPr id="178" name="Group 177"/>
          <p:cNvGrpSpPr/>
          <p:nvPr/>
        </p:nvGrpSpPr>
        <p:grpSpPr>
          <a:xfrm>
            <a:off x="1842704" y="1161018"/>
            <a:ext cx="4599994" cy="3655784"/>
            <a:chOff x="1842704" y="1161018"/>
            <a:chExt cx="4599994" cy="3655784"/>
          </a:xfrm>
        </p:grpSpPr>
        <p:grpSp>
          <p:nvGrpSpPr>
            <p:cNvPr id="176" name="Group 175"/>
            <p:cNvGrpSpPr/>
            <p:nvPr/>
          </p:nvGrpSpPr>
          <p:grpSpPr>
            <a:xfrm>
              <a:off x="1842704" y="1161018"/>
              <a:ext cx="4599994" cy="3402612"/>
              <a:chOff x="1649077" y="1161018"/>
              <a:chExt cx="4599994" cy="3402612"/>
            </a:xfrm>
          </p:grpSpPr>
          <p:pic>
            <p:nvPicPr>
              <p:cNvPr id="14340" name="Picture 4" descr="S:\Talks\DPG2012_RILIS_invited\refcell\Weiterentwicklung_overview.PNG"/>
              <p:cNvPicPr>
                <a:picLocks noChangeAspect="1" noChangeArrowheads="1"/>
              </p:cNvPicPr>
              <p:nvPr/>
            </p:nvPicPr>
            <p:blipFill>
              <a:blip r:embed="rId2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49077" y="1833960"/>
                <a:ext cx="3528392" cy="272967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62" name="Gerade Verbindung mit Pfeil 118"/>
              <p:cNvCxnSpPr/>
              <p:nvPr>
                <p:custDataLst>
                  <p:tags r:id="rId17"/>
                </p:custDataLst>
              </p:nvPr>
            </p:nvCxnSpPr>
            <p:spPr>
              <a:xfrm flipH="1">
                <a:off x="4958862" y="1585913"/>
                <a:ext cx="5921" cy="2651979"/>
              </a:xfrm>
              <a:prstGeom prst="straightConnector1">
                <a:avLst/>
              </a:prstGeom>
              <a:noFill/>
              <a:ln w="53975" cap="flat" cmpd="sng" algn="ctr">
                <a:solidFill>
                  <a:srgbClr val="92D050"/>
                </a:solidFill>
                <a:prstDash val="solid"/>
                <a:headEnd type="none" w="med" len="med"/>
                <a:tailEnd type="none" w="med" len="med"/>
              </a:ln>
              <a:effectLst>
                <a:glow rad="444500">
                  <a:srgbClr val="4F81BD">
                    <a:alpha val="0"/>
                  </a:srgbClr>
                </a:glow>
              </a:effectLst>
              <a:scene3d>
                <a:camera prst="orthographicFront"/>
                <a:lightRig rig="threePt" dir="t"/>
              </a:scene3d>
              <a:sp3d extrusionH="76200" contourW="12700" prstMaterial="plastic">
                <a:bevelT/>
                <a:extrusionClr>
                  <a:srgbClr val="FFFFFF"/>
                </a:extrusionClr>
                <a:contourClr>
                  <a:srgbClr val="BBE0E3">
                    <a:lumMod val="50000"/>
                  </a:srgbClr>
                </a:contourClr>
              </a:sp3d>
            </p:spPr>
          </p:cxnSp>
          <p:cxnSp>
            <p:nvCxnSpPr>
              <p:cNvPr id="165" name="Gerade Verbindung mit Pfeil 122"/>
              <p:cNvCxnSpPr/>
              <p:nvPr>
                <p:custDataLst>
                  <p:tags r:id="rId18"/>
                </p:custDataLst>
              </p:nvPr>
            </p:nvCxnSpPr>
            <p:spPr>
              <a:xfrm flipH="1">
                <a:off x="5002823" y="1651001"/>
                <a:ext cx="3638" cy="2530101"/>
              </a:xfrm>
              <a:prstGeom prst="straightConnector1">
                <a:avLst/>
              </a:prstGeom>
              <a:noFill/>
              <a:ln w="53975" cap="flat" cmpd="sng" algn="ctr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effectLst>
                <a:glow rad="444500">
                  <a:srgbClr val="4F81BD">
                    <a:alpha val="0"/>
                  </a:srgbClr>
                </a:glow>
              </a:effectLst>
              <a:scene3d>
                <a:camera prst="orthographicFront"/>
                <a:lightRig rig="threePt" dir="t"/>
              </a:scene3d>
              <a:sp3d extrusionH="76200" contourW="12700" prstMaterial="plastic">
                <a:bevelT/>
                <a:extrusionClr>
                  <a:srgbClr val="FFFFFF"/>
                </a:extrusionClr>
                <a:contourClr>
                  <a:srgbClr val="BBE0E3">
                    <a:lumMod val="50000"/>
                  </a:srgbClr>
                </a:contourClr>
              </a:sp3d>
            </p:spPr>
          </p:cxnSp>
          <p:cxnSp>
            <p:nvCxnSpPr>
              <p:cNvPr id="171" name="Gerade Verbindung mit Pfeil 122"/>
              <p:cNvCxnSpPr/>
              <p:nvPr>
                <p:custDataLst>
                  <p:tags r:id="rId19"/>
                </p:custDataLst>
              </p:nvPr>
            </p:nvCxnSpPr>
            <p:spPr>
              <a:xfrm flipH="1" flipV="1">
                <a:off x="4499993" y="3789040"/>
                <a:ext cx="464790" cy="392062"/>
              </a:xfrm>
              <a:prstGeom prst="straightConnector1">
                <a:avLst/>
              </a:prstGeom>
              <a:noFill/>
              <a:ln w="53975" cap="flat" cmpd="sng" algn="ctr">
                <a:solidFill>
                  <a:srgbClr val="FF0000"/>
                </a:solidFill>
                <a:prstDash val="solid"/>
                <a:headEnd type="none" w="sm" len="med"/>
                <a:tailEnd type="triangle" w="sm" len="med"/>
              </a:ln>
              <a:effectLst>
                <a:glow rad="444500">
                  <a:srgbClr val="4F81BD">
                    <a:alpha val="0"/>
                  </a:srgbClr>
                </a:glow>
              </a:effectLst>
              <a:scene3d>
                <a:camera prst="orthographicFront"/>
                <a:lightRig rig="threePt" dir="t"/>
              </a:scene3d>
              <a:sp3d extrusionH="76200" contourW="12700" prstMaterial="plastic">
                <a:bevelT/>
                <a:extrusionClr>
                  <a:srgbClr val="FFFFFF"/>
                </a:extrusionClr>
                <a:contourClr>
                  <a:srgbClr val="BBE0E3">
                    <a:lumMod val="50000"/>
                  </a:srgbClr>
                </a:contourClr>
              </a:sp3d>
            </p:spPr>
          </p:cxnSp>
          <p:cxnSp>
            <p:nvCxnSpPr>
              <p:cNvPr id="181" name="Gerade Verbindung mit Pfeil 118"/>
              <p:cNvCxnSpPr/>
              <p:nvPr>
                <p:custDataLst>
                  <p:tags r:id="rId20"/>
                </p:custDataLst>
              </p:nvPr>
            </p:nvCxnSpPr>
            <p:spPr>
              <a:xfrm flipH="1" flipV="1">
                <a:off x="4502953" y="3838835"/>
                <a:ext cx="458869" cy="392062"/>
              </a:xfrm>
              <a:prstGeom prst="straightConnector1">
                <a:avLst/>
              </a:prstGeom>
              <a:noFill/>
              <a:ln w="53975" cap="flat" cmpd="sng" algn="ctr">
                <a:solidFill>
                  <a:srgbClr val="92D050"/>
                </a:solidFill>
                <a:prstDash val="solid"/>
                <a:headEnd type="none" w="sm" len="med"/>
                <a:tailEnd type="triangle" w="sm" len="med"/>
              </a:ln>
              <a:effectLst>
                <a:glow rad="444500">
                  <a:srgbClr val="4F81BD">
                    <a:alpha val="0"/>
                  </a:srgbClr>
                </a:glow>
              </a:effectLst>
              <a:scene3d>
                <a:camera prst="orthographicFront"/>
                <a:lightRig rig="threePt" dir="t"/>
              </a:scene3d>
              <a:sp3d extrusionH="76200" contourW="12700" prstMaterial="plastic">
                <a:bevelT/>
                <a:extrusionClr>
                  <a:srgbClr val="FFFFFF"/>
                </a:extrusionClr>
                <a:contourClr>
                  <a:srgbClr val="BBE0E3">
                    <a:lumMod val="50000"/>
                  </a:srgbClr>
                </a:contourClr>
              </a:sp3d>
            </p:spPr>
          </p:cxnSp>
          <p:cxnSp>
            <p:nvCxnSpPr>
              <p:cNvPr id="169" name="Straight Connector 168"/>
              <p:cNvCxnSpPr/>
              <p:nvPr/>
            </p:nvCxnSpPr>
            <p:spPr>
              <a:xfrm flipH="1">
                <a:off x="4844979" y="3985071"/>
                <a:ext cx="322965" cy="392063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67" name="Straight Connector 14366"/>
              <p:cNvCxnSpPr/>
              <p:nvPr/>
            </p:nvCxnSpPr>
            <p:spPr>
              <a:xfrm>
                <a:off x="4774113" y="1337866"/>
                <a:ext cx="381341" cy="496094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TextBox 153"/>
              <p:cNvSpPr txBox="1"/>
              <p:nvPr/>
            </p:nvSpPr>
            <p:spPr>
              <a:xfrm>
                <a:off x="4935698" y="1161018"/>
                <a:ext cx="13133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prstClr val="black"/>
                    </a:solidFill>
                  </a:rPr>
                  <a:t>q</a:t>
                </a:r>
                <a:r>
                  <a:rPr lang="en-US" dirty="0" smtClean="0">
                    <a:solidFill>
                      <a:prstClr val="black"/>
                    </a:solidFill>
                  </a:rPr>
                  <a:t>uartz plate</a:t>
                </a:r>
                <a:endParaRPr lang="en-US" dirty="0">
                  <a:solidFill>
                    <a:prstClr val="black"/>
                  </a:solidFill>
                </a:endParaRPr>
              </a:p>
            </p:txBody>
          </p:sp>
        </p:grpSp>
        <p:pic>
          <p:nvPicPr>
            <p:cNvPr id="218" name="Picture 66" descr="S:\Poster\LOGOS\Uni Mainz\JGU-Logo_farbe_cmyk.eps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3959558"/>
              <a:ext cx="1258664" cy="857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4" name="TextBox 173"/>
          <p:cNvSpPr txBox="1"/>
          <p:nvPr/>
        </p:nvSpPr>
        <p:spPr>
          <a:xfrm>
            <a:off x="40072" y="4777827"/>
            <a:ext cx="388385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</a:rPr>
              <a:t>Installation at RILIS in 2014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measure reference spectra for stable isotopes in In-Source laser spectroscopy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Reduces time for data taking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Increases precision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Application for on-line RILIS monitoring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>
                <a:solidFill>
                  <a:prstClr val="black"/>
                </a:solidFill>
              </a:rPr>
              <a:t>Scheme development</a:t>
            </a:r>
            <a:endParaRPr lang="en-US" sz="1600" dirty="0">
              <a:solidFill>
                <a:prstClr val="black"/>
              </a:solidFill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-16817" y="3448538"/>
            <a:ext cx="2718794" cy="1139903"/>
            <a:chOff x="11341" y="3676899"/>
            <a:chExt cx="2718794" cy="1139903"/>
          </a:xfrm>
        </p:grpSpPr>
        <p:sp>
          <p:nvSpPr>
            <p:cNvPr id="173" name="TextBox 172"/>
            <p:cNvSpPr txBox="1"/>
            <p:nvPr/>
          </p:nvSpPr>
          <p:spPr>
            <a:xfrm>
              <a:off x="11341" y="3676899"/>
              <a:ext cx="2718794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>
                  <a:solidFill>
                    <a:prstClr val="black"/>
                  </a:solidFill>
                </a:rPr>
                <a:t>d</a:t>
              </a:r>
              <a:r>
                <a:rPr lang="en-US" sz="1600" dirty="0" smtClean="0">
                  <a:solidFill>
                    <a:prstClr val="black"/>
                  </a:solidFill>
                </a:rPr>
                <a:t>esigned at U Mainz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>
                  <a:solidFill>
                    <a:prstClr val="black"/>
                  </a:solidFill>
                </a:rPr>
                <a:t>ultra portable &amp; simple atomic beam unit</a:t>
              </a:r>
            </a:p>
            <a:p>
              <a:pPr marL="285750" indent="-285750">
                <a:buFont typeface="Arial" pitchFamily="34" charset="0"/>
                <a:buChar char="•"/>
              </a:pPr>
              <a:r>
                <a:rPr lang="en-US" sz="1600" dirty="0" smtClean="0">
                  <a:solidFill>
                    <a:prstClr val="black"/>
                  </a:solidFill>
                </a:rPr>
                <a:t>Tested at </a:t>
              </a:r>
              <a:endParaRPr lang="en-US" sz="1600" dirty="0">
                <a:solidFill>
                  <a:prstClr val="black"/>
                </a:solidFill>
              </a:endParaRPr>
            </a:p>
          </p:txBody>
        </p:sp>
        <p:pic>
          <p:nvPicPr>
            <p:cNvPr id="222" name="Image 6" descr="logo couleur HD.pdf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0176" y="4474802"/>
              <a:ext cx="1427480" cy="34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5796499" y="2911902"/>
            <a:ext cx="31695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Fibre of laser light to the </a:t>
            </a:r>
            <a:r>
              <a:rPr lang="en-GB" dirty="0" err="1" smtClean="0">
                <a:solidFill>
                  <a:schemeClr val="bg1"/>
                </a:solidFill>
              </a:rPr>
              <a:t>RefCell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Demonstrated at the OFFLINE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9297" y="4813121"/>
            <a:ext cx="2120353" cy="16208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0915" y="3502148"/>
            <a:ext cx="2160000" cy="28800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4951205" y="4709866"/>
            <a:ext cx="278268" cy="63265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4464762" y="4385562"/>
            <a:ext cx="3169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Laser on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5577398" y="4708608"/>
            <a:ext cx="416788" cy="103121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551375" y="4339276"/>
            <a:ext cx="3169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Laser off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453574" y="6326062"/>
            <a:ext cx="31695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T. Day Goodacre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75941" y="4541212"/>
            <a:ext cx="768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T.Kron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5374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91"/>
          <p:cNvSpPr>
            <a:spLocks noChangeArrowheads="1"/>
          </p:cNvSpPr>
          <p:nvPr/>
        </p:nvSpPr>
        <p:spPr bwMode="auto">
          <a:xfrm>
            <a:off x="132325" y="394433"/>
            <a:ext cx="3830742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457200"/>
            <a:r>
              <a:rPr lang="en-US" sz="1600" dirty="0" smtClean="0">
                <a:solidFill>
                  <a:prstClr val="black"/>
                </a:solidFill>
                <a:cs typeface="Arial" charset="0"/>
              </a:rPr>
              <a:t>3 requirements for On-Call operation:</a:t>
            </a:r>
            <a:endParaRPr lang="en-US" sz="1600" dirty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8" name="TextBox 7"/>
          <p:cNvSpPr txBox="1"/>
          <p:nvPr>
            <p:custDataLst>
              <p:tags r:id="rId1"/>
            </p:custDataLst>
          </p:nvPr>
        </p:nvSpPr>
        <p:spPr>
          <a:xfrm>
            <a:off x="6155597" y="799806"/>
            <a:ext cx="2846774" cy="33855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457200"/>
            <a:r>
              <a:rPr lang="en-US" sz="1600" dirty="0" smtClean="0">
                <a:solidFill>
                  <a:prstClr val="black"/>
                </a:solidFill>
              </a:rPr>
              <a:t>3) Automation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>
            <p:custDataLst>
              <p:tags r:id="rId2"/>
            </p:custDataLst>
          </p:nvPr>
        </p:nvSpPr>
        <p:spPr>
          <a:xfrm>
            <a:off x="3124730" y="799806"/>
            <a:ext cx="2846774" cy="33855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457200"/>
            <a:r>
              <a:rPr lang="en-US" sz="1600" dirty="0" smtClean="0">
                <a:solidFill>
                  <a:prstClr val="black"/>
                </a:solidFill>
              </a:rPr>
              <a:t>2) Performance monitoring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>
            <p:custDataLst>
              <p:tags r:id="rId3"/>
            </p:custDataLst>
          </p:nvPr>
        </p:nvSpPr>
        <p:spPr>
          <a:xfrm>
            <a:off x="132325" y="799806"/>
            <a:ext cx="2808312" cy="338554"/>
          </a:xfrm>
          <a:prstGeom prst="rect">
            <a:avLst/>
          </a:prstGeom>
          <a:gradFill>
            <a:gsLst>
              <a:gs pos="0">
                <a:srgbClr val="FF0000"/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6000"/>
                  <a:satMod val="200000"/>
                </a:schemeClr>
              </a:gs>
              <a:gs pos="100000">
                <a:schemeClr val="accent2">
                  <a:tint val="61000"/>
                  <a:satMod val="200000"/>
                </a:schemeClr>
              </a:gs>
              <a:gs pos="100000">
                <a:schemeClr val="accent2">
                  <a:tint val="45000"/>
                  <a:satMod val="200000"/>
                </a:schemeClr>
              </a:gs>
            </a:gsLst>
          </a:gra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US" sz="1600" dirty="0" smtClean="0">
                <a:solidFill>
                  <a:prstClr val="black"/>
                </a:solidFill>
              </a:rPr>
              <a:t>1) Machine protection / safety</a:t>
            </a:r>
            <a:endParaRPr lang="en-GB" sz="1600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015" y="1232435"/>
            <a:ext cx="285591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To avoid risk of equipment 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damage or danger to personnel.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This must be a ROBUST system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(PC independent).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56661" y="1232435"/>
            <a:ext cx="295914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Remote monitoring of key 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parameters  with an alert system 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to request operator intervention.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180997" y="1232435"/>
            <a:ext cx="29842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To maintain RILIS performance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therefore reducing the frequency</a:t>
            </a:r>
          </a:p>
          <a:p>
            <a:pPr defTabSz="457200"/>
            <a:r>
              <a:rPr lang="en-US" sz="1600" dirty="0" smtClean="0">
                <a:solidFill>
                  <a:schemeClr val="bg1"/>
                </a:solidFill>
                <a:cs typeface="Arial" charset="0"/>
              </a:rPr>
              <a:t>of operator interventions.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17282" y="2304528"/>
            <a:ext cx="10787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b="1" dirty="0" smtClean="0">
                <a:solidFill>
                  <a:srgbClr val="FF0000"/>
                </a:solidFill>
              </a:rPr>
              <a:t>ESSENTIAL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20077" y="2034543"/>
            <a:ext cx="1534010" cy="338554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defTabSz="457200"/>
            <a:r>
              <a:rPr lang="en-US" sz="1600" b="1" dirty="0" smtClean="0">
                <a:solidFill>
                  <a:srgbClr val="0070C0"/>
                </a:solidFill>
                <a:cs typeface="Arial" charset="0"/>
              </a:rPr>
              <a:t>NON ESSENTIAL</a:t>
            </a:r>
          </a:p>
        </p:txBody>
      </p:sp>
      <p:cxnSp>
        <p:nvCxnSpPr>
          <p:cNvPr id="100" name="Shape 99"/>
          <p:cNvCxnSpPr>
            <a:stCxn id="12" idx="2"/>
          </p:cNvCxnSpPr>
          <p:nvPr/>
        </p:nvCxnSpPr>
        <p:spPr>
          <a:xfrm rot="5400000">
            <a:off x="4083893" y="1942606"/>
            <a:ext cx="431515" cy="673166"/>
          </a:xfrm>
          <a:prstGeom prst="bentConnector2">
            <a:avLst/>
          </a:prstGeom>
          <a:ln w="158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hape 101"/>
          <p:cNvCxnSpPr>
            <a:stCxn id="11" idx="2"/>
            <a:endCxn id="15" idx="1"/>
          </p:cNvCxnSpPr>
          <p:nvPr/>
        </p:nvCxnSpPr>
        <p:spPr>
          <a:xfrm rot="16200000" flipH="1">
            <a:off x="1972550" y="1829073"/>
            <a:ext cx="164152" cy="1125312"/>
          </a:xfrm>
          <a:prstGeom prst="bentConnector2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13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91" y="2628587"/>
            <a:ext cx="6033314" cy="3595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" name="Picture 880" descr="G:\Users\r\rilis\Documents\WORK\wavemeter_screenshot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4634" y="3497036"/>
            <a:ext cx="1905000" cy="1107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3" descr="aligna2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4634" y="4829100"/>
            <a:ext cx="1905000" cy="1283724"/>
          </a:xfrm>
          <a:prstGeom prst="rect">
            <a:avLst/>
          </a:prstGeom>
        </p:spPr>
      </p:pic>
      <p:sp>
        <p:nvSpPr>
          <p:cNvPr id="70" name="Title 1"/>
          <p:cNvSpPr>
            <a:spLocks noGrp="1"/>
          </p:cNvSpPr>
          <p:nvPr>
            <p:ph type="title" idx="4294967295"/>
          </p:nvPr>
        </p:nvSpPr>
        <p:spPr>
          <a:xfrm>
            <a:off x="0" y="18235"/>
            <a:ext cx="6814311" cy="369887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On-call operation (not yet)</a:t>
            </a:r>
            <a:endParaRPr lang="en-GB" sz="2800" dirty="0"/>
          </a:p>
        </p:txBody>
      </p:sp>
      <p:pic>
        <p:nvPicPr>
          <p:cNvPr id="72" name="Picture 7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8003" y="5437379"/>
            <a:ext cx="459152" cy="892793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100000" l="0" r="100000">
                        <a14:foregroundMark x1="53821" y1="61765" x2="53821" y2="61765"/>
                        <a14:foregroundMark x1="48837" y1="55882" x2="52824" y2="58556"/>
                        <a14:foregroundMark x1="80731" y1="52139" x2="86711" y2="50000"/>
                        <a14:foregroundMark x1="63455" y1="8289" x2="68771" y2="61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799" y="2316819"/>
            <a:ext cx="664577" cy="802076"/>
          </a:xfrm>
          <a:prstGeom prst="rect">
            <a:avLst/>
          </a:prstGeom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>
                        <a14:foregroundMark x1="91468" y1="35217" x2="92833" y2="36522"/>
                        <a14:foregroundMark x1="10580" y1="42609" x2="5802" y2="49565"/>
                        <a14:foregroundMark x1="6143" y1="53913" x2="5802" y2="66087"/>
                        <a14:foregroundMark x1="4437" y1="68261" x2="10239" y2="7913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3305" y="5717535"/>
            <a:ext cx="757657" cy="594748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2185" y="4189302"/>
            <a:ext cx="947662" cy="518114"/>
          </a:xfrm>
          <a:prstGeom prst="rect">
            <a:avLst/>
          </a:prstGeom>
        </p:spPr>
      </p:pic>
      <p:pic>
        <p:nvPicPr>
          <p:cNvPr id="76" name="Grafik 2"/>
          <p:cNvPicPr>
            <a:picLocks noChangeAspect="1"/>
          </p:cNvPicPr>
          <p:nvPr/>
        </p:nvPicPr>
        <p:blipFill rotWithShape="1">
          <a:blip r:embed="rId16" cstate="print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backgroundMark x1="8982" y1="54545" x2="8982" y2="54545"/>
                        <a14:backgroundMark x1="30240" y1="79144" x2="30240" y2="79144"/>
                        <a14:backgroundMark x1="87725" y1="78610" x2="87725" y2="7861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23517" y="2494947"/>
            <a:ext cx="1386117" cy="777151"/>
          </a:xfrm>
          <a:prstGeom prst="rect">
            <a:avLst/>
          </a:prstGeom>
        </p:spPr>
      </p:pic>
      <p:pic>
        <p:nvPicPr>
          <p:cNvPr id="77" name="Grafik 3"/>
          <p:cNvPicPr>
            <a:picLocks noChangeAspect="1"/>
          </p:cNvPicPr>
          <p:nvPr/>
        </p:nvPicPr>
        <p:blipFill rotWithShape="1">
          <a:blip r:embed="rId18" cstate="print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28537" r="6878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0476" r="34762"/>
          <a:stretch/>
        </p:blipFill>
        <p:spPr>
          <a:xfrm>
            <a:off x="6994405" y="2409125"/>
            <a:ext cx="429113" cy="925826"/>
          </a:xfrm>
          <a:prstGeom prst="rect">
            <a:avLst/>
          </a:prstGeom>
        </p:spPr>
      </p:pic>
      <p:pic>
        <p:nvPicPr>
          <p:cNvPr id="78" name="Picture 77" descr="flow.jpg"/>
          <p:cNvPicPr>
            <a:picLocks noChangeAspect="1"/>
          </p:cNvPicPr>
          <p:nvPr/>
        </p:nvPicPr>
        <p:blipFill>
          <a:blip r:embed="rId20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940" y="3627504"/>
            <a:ext cx="448427" cy="320626"/>
          </a:xfrm>
          <a:prstGeom prst="rect">
            <a:avLst/>
          </a:prstGeom>
          <a:ln>
            <a:noFill/>
          </a:ln>
        </p:spPr>
      </p:pic>
      <p:pic>
        <p:nvPicPr>
          <p:cNvPr id="80" name="Picture 79" descr="detector.jpg"/>
          <p:cNvPicPr>
            <a:picLocks noChangeAspect="1"/>
          </p:cNvPicPr>
          <p:nvPr/>
        </p:nvPicPr>
        <p:blipFill>
          <a:blip r:embed="rId21" cstate="print">
            <a:clrChange>
              <a:clrFrom>
                <a:srgbClr val="FEFCFD"/>
              </a:clrFrom>
              <a:clrTo>
                <a:srgbClr val="FEFC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462" y="2940101"/>
            <a:ext cx="317099" cy="3170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801843" y="6337898"/>
            <a:ext cx="1397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Slide by </a:t>
            </a:r>
            <a:r>
              <a:rPr lang="en-GB" sz="1400" dirty="0" err="1" smtClean="0">
                <a:solidFill>
                  <a:schemeClr val="bg1"/>
                </a:solidFill>
              </a:rPr>
              <a:t>B.Marsh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0966" y="6319626"/>
            <a:ext cx="4468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Concept outline: </a:t>
            </a:r>
            <a:r>
              <a:rPr lang="en-GB" sz="1200" dirty="0" err="1" smtClean="0">
                <a:solidFill>
                  <a:schemeClr val="bg1"/>
                </a:solidFill>
              </a:rPr>
              <a:t>R.E.Rossel</a:t>
            </a:r>
            <a:r>
              <a:rPr lang="en-GB" sz="1200" dirty="0" smtClean="0">
                <a:solidFill>
                  <a:schemeClr val="bg1"/>
                </a:solidFill>
              </a:rPr>
              <a:t>, Implementation </a:t>
            </a:r>
            <a:r>
              <a:rPr lang="en-GB" sz="1200" dirty="0" err="1" smtClean="0">
                <a:solidFill>
                  <a:schemeClr val="bg1"/>
                </a:solidFill>
              </a:rPr>
              <a:t>M.Butcher</a:t>
            </a:r>
            <a:r>
              <a:rPr lang="en-GB" sz="1200" dirty="0" smtClean="0">
                <a:solidFill>
                  <a:schemeClr val="bg1"/>
                </a:solidFill>
              </a:rPr>
              <a:t> (EN-STI-ECE)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89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Rectangle 291"/>
          <p:cNvSpPr>
            <a:spLocks noChangeArrowheads="1"/>
          </p:cNvSpPr>
          <p:nvPr/>
        </p:nvSpPr>
        <p:spPr bwMode="auto">
          <a:xfrm>
            <a:off x="0" y="-29230"/>
            <a:ext cx="84604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RILIS Measurement &amp; Control – The REACT framework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26962"/>
            <a:ext cx="3312368" cy="25833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43808" y="6155798"/>
            <a:ext cx="6160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en-GB" sz="1200" dirty="0" smtClean="0">
                <a:solidFill>
                  <a:schemeClr val="bg1"/>
                </a:solidFill>
              </a:rPr>
              <a:t>R.E. </a:t>
            </a:r>
            <a:r>
              <a:rPr lang="en-GB" sz="1200" dirty="0">
                <a:solidFill>
                  <a:schemeClr val="bg1"/>
                </a:solidFill>
              </a:rPr>
              <a:t>Rossel, </a:t>
            </a:r>
            <a:r>
              <a:rPr lang="en-GB" sz="1200" i="1" dirty="0" smtClean="0">
                <a:solidFill>
                  <a:schemeClr val="bg1"/>
                </a:solidFill>
              </a:rPr>
              <a:t>et al</a:t>
            </a:r>
            <a:r>
              <a:rPr lang="en-GB" sz="1200" dirty="0" smtClean="0">
                <a:solidFill>
                  <a:schemeClr val="bg1"/>
                </a:solidFill>
              </a:rPr>
              <a:t>,</a:t>
            </a:r>
            <a:r>
              <a:rPr lang="en-GB" sz="1200" dirty="0">
                <a:solidFill>
                  <a:schemeClr val="bg1"/>
                </a:solidFill>
              </a:rPr>
              <a:t> </a:t>
            </a:r>
            <a:r>
              <a:rPr lang="en-GB" sz="1200" b="1" dirty="0">
                <a:solidFill>
                  <a:schemeClr val="bg1"/>
                </a:solidFill>
              </a:rPr>
              <a:t>Data acquisition, remote control and equipment monitoring for ISOLDE RILIS</a:t>
            </a:r>
          </a:p>
          <a:p>
            <a:pPr fontAlgn="base"/>
            <a:r>
              <a:rPr lang="en-GB" sz="1200" dirty="0" smtClean="0">
                <a:solidFill>
                  <a:schemeClr val="bg1"/>
                </a:solidFill>
              </a:rPr>
              <a:t> </a:t>
            </a:r>
            <a:r>
              <a:rPr lang="en-GB" sz="1200" dirty="0" err="1" smtClean="0">
                <a:solidFill>
                  <a:schemeClr val="bg1"/>
                </a:solidFill>
              </a:rPr>
              <a:t>Nucl</a:t>
            </a:r>
            <a:r>
              <a:rPr lang="en-GB" sz="1200" dirty="0">
                <a:solidFill>
                  <a:schemeClr val="bg1"/>
                </a:solidFill>
              </a:rPr>
              <a:t>. Instr. and Meth. in Phys. Res. B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36" y="3383463"/>
            <a:ext cx="3456384" cy="27256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912" y="656926"/>
            <a:ext cx="4392488" cy="5415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312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Arrow 11"/>
          <p:cNvSpPr/>
          <p:nvPr/>
        </p:nvSpPr>
        <p:spPr>
          <a:xfrm rot="10800000" flipH="1">
            <a:off x="2123729" y="4659037"/>
            <a:ext cx="7020272" cy="288934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713032" y="4708366"/>
            <a:ext cx="4368967" cy="1816044"/>
            <a:chOff x="5017039" y="4651861"/>
            <a:chExt cx="4368967" cy="1816044"/>
          </a:xfrm>
        </p:grpSpPr>
        <p:sp>
          <p:nvSpPr>
            <p:cNvPr id="14" name="Right Arrow 13"/>
            <p:cNvSpPr/>
            <p:nvPr/>
          </p:nvSpPr>
          <p:spPr>
            <a:xfrm rot="13494317">
              <a:off x="5017039" y="4651861"/>
              <a:ext cx="2869611" cy="417432"/>
            </a:xfrm>
            <a:prstGeom prst="rightArrow">
              <a:avLst/>
            </a:prstGeom>
            <a:solidFill>
              <a:srgbClr val="00B0F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922253" y="5944685"/>
              <a:ext cx="346375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prstClr val="black"/>
                  </a:solidFill>
                </a:rPr>
                <a:t>Magnet set to A = 205</a:t>
              </a:r>
            </a:p>
          </p:txBody>
        </p:sp>
      </p:grpSp>
      <p:pic>
        <p:nvPicPr>
          <p:cNvPr id="16" name="Picture 2" descr="S:\Talks\2011_ISOLDEWorkshop\pictures\nuclear chart\nuclchart_vectorized_at205small-massandlaserselection_transparent.e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42395" y="3831221"/>
            <a:ext cx="5307756" cy="22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itle 1"/>
          <p:cNvSpPr txBox="1">
            <a:spLocks/>
          </p:cNvSpPr>
          <p:nvPr/>
        </p:nvSpPr>
        <p:spPr bwMode="auto">
          <a:xfrm>
            <a:off x="0" y="-24"/>
            <a:ext cx="9143999" cy="54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 dirty="0">
                <a:solidFill>
                  <a:sysClr val="windowText" lastClr="000000"/>
                </a:solidFill>
              </a:rPr>
              <a:t>The </a:t>
            </a:r>
            <a:r>
              <a:rPr lang="de-DE" dirty="0" err="1">
                <a:solidFill>
                  <a:sysClr val="windowText" lastClr="000000"/>
                </a:solidFill>
              </a:rPr>
              <a:t>Resonance</a:t>
            </a:r>
            <a:r>
              <a:rPr lang="de-DE" dirty="0">
                <a:solidFill>
                  <a:sysClr val="windowText" lastClr="000000"/>
                </a:solidFill>
              </a:rPr>
              <a:t> </a:t>
            </a:r>
            <a:r>
              <a:rPr lang="de-DE" dirty="0" err="1">
                <a:solidFill>
                  <a:sysClr val="windowText" lastClr="000000"/>
                </a:solidFill>
              </a:rPr>
              <a:t>Ionization</a:t>
            </a:r>
            <a:r>
              <a:rPr lang="de-DE" dirty="0">
                <a:solidFill>
                  <a:sysClr val="windowText" lastClr="000000"/>
                </a:solidFill>
              </a:rPr>
              <a:t> Laser Ion </a:t>
            </a:r>
            <a:r>
              <a:rPr lang="de-DE" dirty="0" smtClean="0">
                <a:solidFill>
                  <a:sysClr val="windowText" lastClr="000000"/>
                </a:solidFill>
              </a:rPr>
              <a:t>Source  - RILIS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580140" y="476590"/>
            <a:ext cx="4176580" cy="3343342"/>
            <a:chOff x="5420477" y="681349"/>
            <a:chExt cx="4176580" cy="3343342"/>
          </a:xfrm>
        </p:grpSpPr>
        <p:grpSp>
          <p:nvGrpSpPr>
            <p:cNvPr id="20" name="Gruppieren 159"/>
            <p:cNvGrpSpPr/>
            <p:nvPr/>
          </p:nvGrpSpPr>
          <p:grpSpPr>
            <a:xfrm>
              <a:off x="5453311" y="1003527"/>
              <a:ext cx="4143746" cy="3021164"/>
              <a:chOff x="25066427" y="6096484"/>
              <a:chExt cx="5925653" cy="4282787"/>
            </a:xfrm>
          </p:grpSpPr>
          <p:sp>
            <p:nvSpPr>
              <p:cNvPr id="22" name="Abgerundetes Rechteck 158"/>
              <p:cNvSpPr/>
              <p:nvPr/>
            </p:nvSpPr>
            <p:spPr>
              <a:xfrm>
                <a:off x="25066427" y="6096484"/>
                <a:ext cx="5925653" cy="4282787"/>
              </a:xfrm>
              <a:prstGeom prst="roundRect">
                <a:avLst>
                  <a:gd name="adj" fmla="val 1829"/>
                </a:avLst>
              </a:prstGeom>
              <a:gradFill rotWithShape="1">
                <a:gsLst>
                  <a:gs pos="0">
                    <a:srgbClr val="000000">
                      <a:tint val="50000"/>
                      <a:satMod val="300000"/>
                    </a:srgbClr>
                  </a:gs>
                  <a:gs pos="35000">
                    <a:srgbClr val="000000">
                      <a:tint val="37000"/>
                      <a:satMod val="300000"/>
                    </a:srgbClr>
                  </a:gs>
                  <a:gs pos="100000">
                    <a:srgbClr val="000000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val="000000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dirty="0">
                  <a:solidFill>
                    <a:srgbClr val="000000"/>
                  </a:solidFill>
                </a:endParaRPr>
              </a:p>
            </p:txBody>
          </p:sp>
          <p:grpSp>
            <p:nvGrpSpPr>
              <p:cNvPr id="23" name="Gruppieren 157"/>
              <p:cNvGrpSpPr/>
              <p:nvPr/>
            </p:nvGrpSpPr>
            <p:grpSpPr>
              <a:xfrm>
                <a:off x="25373516" y="6182107"/>
                <a:ext cx="5022895" cy="4051495"/>
                <a:chOff x="25373516" y="6182107"/>
                <a:chExt cx="5022895" cy="4051495"/>
              </a:xfrm>
            </p:grpSpPr>
            <p:sp>
              <p:nvSpPr>
                <p:cNvPr id="24" name="Line 342"/>
                <p:cNvSpPr>
                  <a:spLocks noChangeShapeType="1"/>
                </p:cNvSpPr>
                <p:nvPr/>
              </p:nvSpPr>
              <p:spPr bwMode="auto">
                <a:xfrm>
                  <a:off x="25375764" y="7402424"/>
                  <a:ext cx="1589098" cy="0"/>
                </a:xfrm>
                <a:prstGeom prst="line">
                  <a:avLst/>
                </a:prstGeom>
                <a:noFill/>
                <a:ln w="57150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5" name="Line 349"/>
                <p:cNvSpPr>
                  <a:spLocks noChangeShapeType="1"/>
                </p:cNvSpPr>
                <p:nvPr/>
              </p:nvSpPr>
              <p:spPr bwMode="auto">
                <a:xfrm>
                  <a:off x="25443142" y="6513798"/>
                  <a:ext cx="1589097" cy="0"/>
                </a:xfrm>
                <a:prstGeom prst="line">
                  <a:avLst/>
                </a:prstGeom>
                <a:noFill/>
                <a:ln w="57150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6" name="Line 350"/>
                <p:cNvSpPr>
                  <a:spLocks noChangeShapeType="1"/>
                </p:cNvSpPr>
                <p:nvPr/>
              </p:nvSpPr>
              <p:spPr bwMode="auto">
                <a:xfrm>
                  <a:off x="25441195" y="7179087"/>
                  <a:ext cx="1589097" cy="0"/>
                </a:xfrm>
                <a:prstGeom prst="line">
                  <a:avLst/>
                </a:prstGeom>
                <a:noFill/>
                <a:ln w="57150">
                  <a:solidFill>
                    <a:sysClr val="windowText" lastClr="000000"/>
                  </a:solidFill>
                  <a:prstDash val="sysDot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7" name="Text Box 354"/>
                <p:cNvSpPr txBox="1">
                  <a:spLocks noChangeArrowheads="1"/>
                </p:cNvSpPr>
                <p:nvPr/>
              </p:nvSpPr>
              <p:spPr bwMode="auto">
                <a:xfrm>
                  <a:off x="26998298" y="9753669"/>
                  <a:ext cx="2725344" cy="4799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defTabSz="3660775">
                    <a:defRPr/>
                  </a:pPr>
                  <a:r>
                    <a:rPr lang="en-US" sz="1600" kern="0" dirty="0">
                      <a:solidFill>
                        <a:sysClr val="windowText" lastClr="000000"/>
                      </a:solidFill>
                    </a:rPr>
                    <a:t>ground State</a:t>
                  </a:r>
                </a:p>
              </p:txBody>
            </p:sp>
            <p:sp>
              <p:nvSpPr>
                <p:cNvPr id="28" name="Text Box 356"/>
                <p:cNvSpPr txBox="1">
                  <a:spLocks noChangeArrowheads="1"/>
                </p:cNvSpPr>
                <p:nvPr/>
              </p:nvSpPr>
              <p:spPr bwMode="auto">
                <a:xfrm>
                  <a:off x="26960141" y="8427828"/>
                  <a:ext cx="2612489" cy="4799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defTabSz="3660775">
                    <a:defRPr/>
                  </a:pPr>
                  <a:r>
                    <a:rPr lang="en-US" sz="1600" kern="0" dirty="0">
                      <a:solidFill>
                        <a:sysClr val="windowText" lastClr="000000"/>
                      </a:solidFill>
                    </a:rPr>
                    <a:t>e</a:t>
                  </a:r>
                  <a:r>
                    <a:rPr lang="en-US" sz="1600" kern="0" dirty="0" err="1">
                      <a:solidFill>
                        <a:sysClr val="windowText" lastClr="000000"/>
                      </a:solidFill>
                    </a:rPr>
                    <a:t>xcited</a:t>
                  </a:r>
                  <a:r>
                    <a:rPr lang="en-US" sz="1600" kern="0" dirty="0">
                      <a:solidFill>
                        <a:sysClr val="windowText" lastClr="000000"/>
                      </a:solidFill>
                    </a:rPr>
                    <a:t> s</a:t>
                  </a:r>
                  <a:r>
                    <a:rPr lang="en-US" sz="1600" kern="0" dirty="0" err="1">
                      <a:solidFill>
                        <a:sysClr val="windowText" lastClr="000000"/>
                      </a:solidFill>
                    </a:rPr>
                    <a:t>tates</a:t>
                  </a:r>
                  <a:endParaRPr lang="en-US" sz="1600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29" name="Text Box 357"/>
                <p:cNvSpPr txBox="1">
                  <a:spLocks noChangeArrowheads="1"/>
                </p:cNvSpPr>
                <p:nvPr/>
              </p:nvSpPr>
              <p:spPr bwMode="auto">
                <a:xfrm>
                  <a:off x="26989984" y="7358793"/>
                  <a:ext cx="3097507" cy="4799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defTabSz="3660775">
                    <a:defRPr/>
                  </a:pPr>
                  <a:r>
                    <a:rPr lang="en-US" sz="1600" kern="0" dirty="0">
                      <a:solidFill>
                        <a:sysClr val="windowText" lastClr="000000"/>
                      </a:solidFill>
                    </a:rPr>
                    <a:t>Rydberg state</a:t>
                  </a:r>
                </a:p>
              </p:txBody>
            </p:sp>
            <p:sp>
              <p:nvSpPr>
                <p:cNvPr id="30" name="Text Box 358"/>
                <p:cNvSpPr txBox="1">
                  <a:spLocks noChangeArrowheads="1"/>
                </p:cNvSpPr>
                <p:nvPr/>
              </p:nvSpPr>
              <p:spPr bwMode="auto">
                <a:xfrm>
                  <a:off x="27022489" y="6182107"/>
                  <a:ext cx="3373922" cy="479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defTabSz="3660775">
                    <a:defRPr/>
                  </a:pPr>
                  <a:r>
                    <a:rPr lang="en-US" sz="1600" kern="0" dirty="0">
                      <a:solidFill>
                        <a:sysClr val="windowText" lastClr="000000"/>
                      </a:solidFill>
                    </a:rPr>
                    <a:t>auto-ionizing s</a:t>
                  </a:r>
                  <a:r>
                    <a:rPr lang="en-US" sz="1600" kern="0" dirty="0" err="1">
                      <a:solidFill>
                        <a:sysClr val="windowText" lastClr="000000"/>
                      </a:solidFill>
                    </a:rPr>
                    <a:t>tate</a:t>
                  </a:r>
                  <a:endParaRPr lang="en-US" sz="1600" kern="0" dirty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1" name="Text Box 359"/>
                <p:cNvSpPr txBox="1">
                  <a:spLocks noChangeArrowheads="1"/>
                </p:cNvSpPr>
                <p:nvPr/>
              </p:nvSpPr>
              <p:spPr bwMode="auto">
                <a:xfrm>
                  <a:off x="26997024" y="6878860"/>
                  <a:ext cx="2938576" cy="479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defTabSz="3660775">
                    <a:defRPr/>
                  </a:pPr>
                  <a:r>
                    <a:rPr lang="en-US" sz="1600" kern="0" dirty="0">
                      <a:solidFill>
                        <a:sysClr val="windowText" lastClr="000000"/>
                      </a:solidFill>
                    </a:rPr>
                    <a:t>ionization potential</a:t>
                  </a:r>
                </a:p>
              </p:txBody>
            </p:sp>
            <p:grpSp>
              <p:nvGrpSpPr>
                <p:cNvPr id="32" name="Group 369"/>
                <p:cNvGrpSpPr>
                  <a:grpSpLocks/>
                </p:cNvGrpSpPr>
                <p:nvPr/>
              </p:nvGrpSpPr>
              <p:grpSpPr bwMode="auto">
                <a:xfrm>
                  <a:off x="25604875" y="6513798"/>
                  <a:ext cx="948394" cy="1877593"/>
                  <a:chOff x="11672" y="4369"/>
                  <a:chExt cx="487" cy="1016"/>
                </a:xfrm>
              </p:grpSpPr>
              <p:sp>
                <p:nvSpPr>
                  <p:cNvPr id="38" name="Line 3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927" y="4637"/>
                    <a:ext cx="0" cy="747"/>
                  </a:xfrm>
                  <a:prstGeom prst="line">
                    <a:avLst/>
                  </a:prstGeom>
                  <a:noFill/>
                  <a:ln w="76200" cap="flat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triangle" w="med" len="med"/>
                  </a:ln>
                  <a:effectLst/>
                  <a:scene3d>
                    <a:camera prst="orthographicFront"/>
                    <a:lightRig rig="threePt" dir="t"/>
                  </a:scene3d>
                  <a:sp3d extrusionH="120650" contourW="6350" prstMaterial="plastic">
                    <a:bevelT/>
                    <a:extrusionClr>
                      <a:srgbClr val="FFFFFF"/>
                    </a:extrusionClr>
                    <a:contourClr>
                      <a:srgbClr val="BBE0E3">
                        <a:lumMod val="50000"/>
                      </a:srgbClr>
                    </a:contourClr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39" name="Line 34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12153" y="4369"/>
                    <a:ext cx="6" cy="1015"/>
                  </a:xfrm>
                  <a:prstGeom prst="line">
                    <a:avLst/>
                  </a:prstGeom>
                  <a:noFill/>
                  <a:ln w="76200" cap="flat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triangle" w="med" len="med"/>
                  </a:ln>
                  <a:effectLst/>
                  <a:scene3d>
                    <a:camera prst="orthographicFront"/>
                    <a:lightRig rig="threePt" dir="t"/>
                  </a:scene3d>
                  <a:sp3d extrusionH="120650" contourW="6350" prstMaterial="plastic">
                    <a:bevelT/>
                    <a:extrusionClr>
                      <a:srgbClr val="FFFFFF"/>
                    </a:extrusionClr>
                    <a:contourClr>
                      <a:srgbClr val="BBE0E3">
                        <a:lumMod val="50000"/>
                      </a:srgbClr>
                    </a:contourClr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40" name="Line 36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1672" y="4850"/>
                    <a:ext cx="0" cy="535"/>
                  </a:xfrm>
                  <a:prstGeom prst="line">
                    <a:avLst/>
                  </a:prstGeom>
                  <a:noFill/>
                  <a:ln w="76200" cap="flat" cmpd="sng" algn="ctr">
                    <a:solidFill>
                      <a:srgbClr val="FF0000"/>
                    </a:solidFill>
                    <a:prstDash val="solid"/>
                    <a:headEnd type="none" w="med" len="med"/>
                    <a:tailEnd type="triangle" w="med" len="med"/>
                  </a:ln>
                  <a:effectLst/>
                  <a:scene3d>
                    <a:camera prst="orthographicFront"/>
                    <a:lightRig rig="threePt" dir="t"/>
                  </a:scene3d>
                  <a:sp3d extrusionH="120650" contourW="6350" prstMaterial="plastic">
                    <a:bevelT/>
                    <a:extrusionClr>
                      <a:srgbClr val="FFFFFF"/>
                    </a:extrusionClr>
                    <a:contourClr>
                      <a:srgbClr val="BBE0E3">
                        <a:lumMod val="50000"/>
                      </a:srgbClr>
                    </a:contourClr>
                  </a:sp3d>
                </p:spPr>
                <p:txBody>
                  <a:bodyPr/>
                  <a:lstStyle/>
                  <a:p>
                    <a:pPr>
                      <a:defRPr/>
                    </a:pPr>
                    <a:endParaRPr lang="en-US" kern="0">
                      <a:solidFill>
                        <a:sysClr val="windowText" lastClr="000000"/>
                      </a:solidFill>
                    </a:endParaRPr>
                  </a:p>
                </p:txBody>
              </p:sp>
            </p:grpSp>
            <p:sp>
              <p:nvSpPr>
                <p:cNvPr id="33" name="Line 341"/>
                <p:cNvSpPr>
                  <a:spLocks noChangeShapeType="1"/>
                </p:cNvSpPr>
                <p:nvPr/>
              </p:nvSpPr>
              <p:spPr bwMode="auto">
                <a:xfrm>
                  <a:off x="25373516" y="8412267"/>
                  <a:ext cx="1589097" cy="0"/>
                </a:xfrm>
                <a:prstGeom prst="line">
                  <a:avLst/>
                </a:prstGeom>
                <a:noFill/>
                <a:ln w="57150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4" name="Line 345"/>
                <p:cNvSpPr>
                  <a:spLocks noChangeShapeType="1"/>
                </p:cNvSpPr>
                <p:nvPr/>
              </p:nvSpPr>
              <p:spPr bwMode="auto">
                <a:xfrm flipH="1" flipV="1">
                  <a:off x="25889519" y="8412267"/>
                  <a:ext cx="211946" cy="618540"/>
                </a:xfrm>
                <a:prstGeom prst="line">
                  <a:avLst/>
                </a:prstGeom>
                <a:noFill/>
                <a:ln w="76200" cap="flat" cmpd="sng" algn="ctr">
                  <a:solidFill>
                    <a:srgbClr val="FF9933"/>
                  </a:solidFill>
                  <a:prstDash val="solid"/>
                  <a:headEnd type="none" w="med" len="med"/>
                  <a:tailEnd type="triangle" w="med" len="med"/>
                </a:ln>
                <a:effectLst/>
                <a:scene3d>
                  <a:camera prst="orthographicFront"/>
                  <a:lightRig rig="threePt" dir="t"/>
                </a:scene3d>
                <a:sp3d extrusionH="120650" contourW="6350" prstMaterial="plastic">
                  <a:bevelT/>
                  <a:extrusionClr>
                    <a:srgbClr val="FFFFFF"/>
                  </a:extrusionClr>
                  <a:contourClr>
                    <a:srgbClr val="BBE0E3">
                      <a:lumMod val="50000"/>
                    </a:srgbClr>
                  </a:contourClr>
                </a:sp3d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35" name="Line 343"/>
                <p:cNvSpPr>
                  <a:spLocks noChangeShapeType="1"/>
                </p:cNvSpPr>
                <p:nvPr/>
              </p:nvSpPr>
              <p:spPr bwMode="auto">
                <a:xfrm>
                  <a:off x="25375764" y="9030807"/>
                  <a:ext cx="1027513" cy="0"/>
                </a:xfrm>
                <a:prstGeom prst="line">
                  <a:avLst/>
                </a:prstGeom>
                <a:noFill/>
                <a:ln w="57150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  <p:cxnSp>
              <p:nvCxnSpPr>
                <p:cNvPr id="36" name="Gerade Verbindung mit Pfeil 155"/>
                <p:cNvCxnSpPr/>
                <p:nvPr/>
              </p:nvCxnSpPr>
              <p:spPr>
                <a:xfrm flipV="1">
                  <a:off x="25664087" y="9030807"/>
                  <a:ext cx="437174" cy="1159735"/>
                </a:xfrm>
                <a:prstGeom prst="straightConnector1">
                  <a:avLst/>
                </a:prstGeom>
                <a:noFill/>
                <a:ln w="76200" cap="flat" cmpd="sng" algn="ctr">
                  <a:solidFill>
                    <a:srgbClr val="0070C0"/>
                  </a:solidFill>
                  <a:prstDash val="solid"/>
                  <a:headEnd type="none" w="med" len="med"/>
                  <a:tailEnd type="triangle" w="med" len="med"/>
                </a:ln>
                <a:effectLst/>
                <a:scene3d>
                  <a:camera prst="orthographicFront"/>
                  <a:lightRig rig="threePt" dir="t"/>
                </a:scene3d>
                <a:sp3d extrusionH="120650" contourW="6350" prstMaterial="plastic">
                  <a:bevelT/>
                  <a:extrusionClr>
                    <a:srgbClr val="FFFFFF"/>
                  </a:extrusionClr>
                  <a:contourClr>
                    <a:srgbClr val="BBE0E3">
                      <a:lumMod val="50000"/>
                    </a:srgbClr>
                  </a:contourClr>
                </a:sp3d>
              </p:spPr>
            </p:cxnSp>
            <p:sp>
              <p:nvSpPr>
                <p:cNvPr id="37" name="Line 340"/>
                <p:cNvSpPr>
                  <a:spLocks noChangeShapeType="1"/>
                </p:cNvSpPr>
                <p:nvPr/>
              </p:nvSpPr>
              <p:spPr bwMode="auto">
                <a:xfrm>
                  <a:off x="25441195" y="10191367"/>
                  <a:ext cx="1027513" cy="0"/>
                </a:xfrm>
                <a:prstGeom prst="line">
                  <a:avLst/>
                </a:prstGeom>
                <a:noFill/>
                <a:ln w="57150" cap="rnd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 kern="0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sp>
          <p:nvSpPr>
            <p:cNvPr id="21" name="TextBox 20"/>
            <p:cNvSpPr txBox="1"/>
            <p:nvPr/>
          </p:nvSpPr>
          <p:spPr>
            <a:xfrm>
              <a:off x="5420477" y="681349"/>
              <a:ext cx="34556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Stepwise laser ionization scheme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768814" y="4546464"/>
            <a:ext cx="475942" cy="467670"/>
            <a:chOff x="10057660" y="2970779"/>
            <a:chExt cx="475942" cy="467670"/>
          </a:xfrm>
        </p:grpSpPr>
        <p:sp>
          <p:nvSpPr>
            <p:cNvPr id="42" name="5-Point Star 41"/>
            <p:cNvSpPr/>
            <p:nvPr/>
          </p:nvSpPr>
          <p:spPr>
            <a:xfrm>
              <a:off x="10057660" y="2970779"/>
              <a:ext cx="475942" cy="467670"/>
            </a:xfrm>
            <a:prstGeom prst="star5">
              <a:avLst/>
            </a:prstGeom>
            <a:solidFill>
              <a:srgbClr val="00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43" name="Picture 3" descr="S:\Talks\2011_ISOLDEWorkshop\pictures\nuclear chart\205Atisotopebox.em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97570" y="3131409"/>
              <a:ext cx="211297" cy="2112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TextBox 43"/>
            <p:cNvSpPr txBox="1"/>
            <p:nvPr/>
          </p:nvSpPr>
          <p:spPr>
            <a:xfrm>
              <a:off x="10155411" y="3100370"/>
              <a:ext cx="2824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>
                  <a:solidFill>
                    <a:prstClr val="black"/>
                  </a:solidFill>
                </a:rPr>
                <a:t>At</a:t>
              </a:r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301338" y="4257079"/>
            <a:ext cx="34637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prstClr val="black"/>
                </a:solidFill>
              </a:rPr>
              <a:t>Laser tuned to Z = 85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259090" y="5115631"/>
            <a:ext cx="3111189" cy="1092922"/>
            <a:chOff x="5266634" y="4839007"/>
            <a:chExt cx="3111189" cy="1092922"/>
          </a:xfrm>
        </p:grpSpPr>
        <p:grpSp>
          <p:nvGrpSpPr>
            <p:cNvPr id="47" name="Group 46"/>
            <p:cNvGrpSpPr/>
            <p:nvPr/>
          </p:nvGrpSpPr>
          <p:grpSpPr>
            <a:xfrm>
              <a:off x="5266634" y="4839007"/>
              <a:ext cx="3111189" cy="1092922"/>
              <a:chOff x="5708783" y="4881804"/>
              <a:chExt cx="3111189" cy="1092922"/>
            </a:xfrm>
          </p:grpSpPr>
          <p:sp>
            <p:nvSpPr>
              <p:cNvPr id="49" name="5-Point Star 48"/>
              <p:cNvSpPr/>
              <p:nvPr/>
            </p:nvSpPr>
            <p:spPr>
              <a:xfrm>
                <a:off x="5708783" y="4881804"/>
                <a:ext cx="1131741" cy="1092922"/>
              </a:xfrm>
              <a:prstGeom prst="star5">
                <a:avLst/>
              </a:prstGeom>
              <a:solidFill>
                <a:srgbClr val="00FF0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  <p:grpSp>
            <p:nvGrpSpPr>
              <p:cNvPr id="50" name="Group 49"/>
              <p:cNvGrpSpPr/>
              <p:nvPr/>
            </p:nvGrpSpPr>
            <p:grpSpPr>
              <a:xfrm>
                <a:off x="5923804" y="5026471"/>
                <a:ext cx="2896168" cy="842790"/>
                <a:chOff x="5484586" y="5006104"/>
                <a:chExt cx="2896168" cy="842790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5484586" y="5154681"/>
                  <a:ext cx="1236819" cy="694213"/>
                  <a:chOff x="5484586" y="5154681"/>
                  <a:chExt cx="1236819" cy="694213"/>
                </a:xfrm>
              </p:grpSpPr>
              <p:grpSp>
                <p:nvGrpSpPr>
                  <p:cNvPr id="53" name="Group 52"/>
                  <p:cNvGrpSpPr/>
                  <p:nvPr/>
                </p:nvGrpSpPr>
                <p:grpSpPr>
                  <a:xfrm>
                    <a:off x="5484586" y="5154681"/>
                    <a:ext cx="694213" cy="694213"/>
                    <a:chOff x="6137766" y="5190770"/>
                    <a:chExt cx="694213" cy="694213"/>
                  </a:xfrm>
                </p:grpSpPr>
                <p:sp>
                  <p:nvSpPr>
                    <p:cNvPr id="55" name="Rectangle 54"/>
                    <p:cNvSpPr/>
                    <p:nvPr/>
                  </p:nvSpPr>
                  <p:spPr>
                    <a:xfrm>
                      <a:off x="6178799" y="5250857"/>
                      <a:ext cx="619635" cy="626390"/>
                    </a:xfrm>
                    <a:prstGeom prst="rect">
                      <a:avLst/>
                    </a:prstGeom>
                    <a:solidFill>
                      <a:srgbClr val="00FF0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prstClr val="white"/>
                        </a:solidFill>
                      </a:endParaRPr>
                    </a:p>
                  </p:txBody>
                </p:sp>
                <p:pic>
                  <p:nvPicPr>
                    <p:cNvPr id="56" name="Picture 4" descr="S:\Talks\2011_ISOLDEWorkshop\pictures\nuclear chart\205Atisotopebox.emf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5" cstate="print">
                      <a:extLst>
                        <a:ext uri="{28A0092B-C50C-407E-A947-70E740481C1C}">
                          <a14:useLocalDpi xmlns:a14="http://schemas.microsoft.com/office/drawing/2010/main"/>
                        </a:ext>
                      </a:extLst>
                    </a:blip>
                    <a:srcRect/>
                    <a:stretch>
                      <a:fillRect/>
                    </a:stretch>
                  </p:blipFill>
                  <p:spPr bwMode="auto">
                    <a:xfrm>
                      <a:off x="6137766" y="5190770"/>
                      <a:ext cx="694213" cy="694213"/>
                    </a:xfrm>
                    <a:prstGeom prst="rect">
                      <a:avLst/>
                    </a:prstGeom>
                    <a:noFill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</p:pic>
              </p:grpSp>
              <p:sp>
                <p:nvSpPr>
                  <p:cNvPr id="54" name="TextBox 53"/>
                  <p:cNvSpPr txBox="1"/>
                  <p:nvPr/>
                </p:nvSpPr>
                <p:spPr>
                  <a:xfrm>
                    <a:off x="5484586" y="5190770"/>
                    <a:ext cx="1236819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b="1" baseline="30000" dirty="0">
                        <a:solidFill>
                          <a:prstClr val="black"/>
                        </a:solidFill>
                      </a:rPr>
                      <a:t>205</a:t>
                    </a:r>
                    <a:r>
                      <a:rPr lang="en-US" sz="2000" b="1" dirty="0">
                        <a:solidFill>
                          <a:prstClr val="black"/>
                        </a:solidFill>
                      </a:rPr>
                      <a:t>At</a:t>
                    </a:r>
                  </a:p>
                </p:txBody>
              </p:sp>
            </p:grpSp>
            <p:sp>
              <p:nvSpPr>
                <p:cNvPr id="52" name="TextBox 51"/>
                <p:cNvSpPr txBox="1"/>
                <p:nvPr/>
              </p:nvSpPr>
              <p:spPr>
                <a:xfrm>
                  <a:off x="6475681" y="5006104"/>
                  <a:ext cx="190507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prstClr val="black"/>
                      </a:solidFill>
                    </a:rPr>
                    <a:t>Isotope of interest</a:t>
                  </a:r>
                </a:p>
              </p:txBody>
            </p:sp>
          </p:grpSp>
        </p:grpSp>
        <p:sp>
          <p:nvSpPr>
            <p:cNvPr id="48" name="Freeform 47"/>
            <p:cNvSpPr/>
            <p:nvPr/>
          </p:nvSpPr>
          <p:spPr>
            <a:xfrm>
              <a:off x="6146800" y="5334000"/>
              <a:ext cx="474133" cy="251730"/>
            </a:xfrm>
            <a:custGeom>
              <a:avLst/>
              <a:gdLst>
                <a:gd name="connsiteX0" fmla="*/ 474133 w 474133"/>
                <a:gd name="connsiteY0" fmla="*/ 0 h 251730"/>
                <a:gd name="connsiteX1" fmla="*/ 381000 w 474133"/>
                <a:gd name="connsiteY1" fmla="*/ 220133 h 251730"/>
                <a:gd name="connsiteX2" fmla="*/ 0 w 474133"/>
                <a:gd name="connsiteY2" fmla="*/ 245533 h 251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4133" h="251730">
                  <a:moveTo>
                    <a:pt x="474133" y="0"/>
                  </a:moveTo>
                  <a:cubicBezTo>
                    <a:pt x="467077" y="89605"/>
                    <a:pt x="460022" y="179211"/>
                    <a:pt x="381000" y="220133"/>
                  </a:cubicBezTo>
                  <a:cubicBezTo>
                    <a:pt x="301978" y="261055"/>
                    <a:pt x="150989" y="253294"/>
                    <a:pt x="0" y="245533"/>
                  </a:cubicBez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-1260810" y="486272"/>
            <a:ext cx="6974833" cy="3339620"/>
            <a:chOff x="2277687" y="446485"/>
            <a:chExt cx="6974833" cy="3339620"/>
          </a:xfrm>
        </p:grpSpPr>
        <p:sp>
          <p:nvSpPr>
            <p:cNvPr id="58" name="TextBox 57"/>
            <p:cNvSpPr txBox="1"/>
            <p:nvPr/>
          </p:nvSpPr>
          <p:spPr>
            <a:xfrm>
              <a:off x="6412546" y="3207264"/>
              <a:ext cx="1351784" cy="369332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Z selective</a:t>
              </a:r>
              <a:endParaRPr lang="en-GB" dirty="0">
                <a:solidFill>
                  <a:prstClr val="black"/>
                </a:solidFill>
              </a:endParaRPr>
            </a:p>
          </p:txBody>
        </p:sp>
        <p:sp>
          <p:nvSpPr>
            <p:cNvPr id="59" name="Abgerundetes Rechteck 99"/>
            <p:cNvSpPr/>
            <p:nvPr/>
          </p:nvSpPr>
          <p:spPr>
            <a:xfrm>
              <a:off x="2277687" y="764704"/>
              <a:ext cx="6830817" cy="3021401"/>
            </a:xfrm>
            <a:prstGeom prst="roundRect">
              <a:avLst>
                <a:gd name="adj" fmla="val 883"/>
              </a:avLst>
            </a:prstGeom>
            <a:gradFill rotWithShape="1">
              <a:gsLst>
                <a:gs pos="0">
                  <a:srgbClr val="000000">
                    <a:tint val="50000"/>
                    <a:satMod val="300000"/>
                  </a:srgbClr>
                </a:gs>
                <a:gs pos="35000">
                  <a:srgbClr val="000000">
                    <a:tint val="37000"/>
                    <a:satMod val="300000"/>
                  </a:srgbClr>
                </a:gs>
                <a:gs pos="100000">
                  <a:srgbClr val="000000">
                    <a:tint val="15000"/>
                    <a:satMod val="350000"/>
                  </a:srgbClr>
                </a:gs>
              </a:gsLst>
              <a:lin ang="16200000" scaled="1"/>
            </a:gradFill>
            <a:ln w="9525" cap="rnd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60" name="Flussdiagramm: Verzögerung 110"/>
            <p:cNvSpPr/>
            <p:nvPr/>
          </p:nvSpPr>
          <p:spPr>
            <a:xfrm rot="3914698">
              <a:off x="7208829" y="2337653"/>
              <a:ext cx="357190" cy="357190"/>
            </a:xfrm>
            <a:prstGeom prst="flowChartDelay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cxnSp>
          <p:nvCxnSpPr>
            <p:cNvPr id="61" name="Gekrümmte Verbindung 111"/>
            <p:cNvCxnSpPr/>
            <p:nvPr/>
          </p:nvCxnSpPr>
          <p:spPr>
            <a:xfrm rot="16200000" flipH="1">
              <a:off x="7467631" y="2690029"/>
              <a:ext cx="156704" cy="136528"/>
            </a:xfrm>
            <a:prstGeom prst="curvedConnector3">
              <a:avLst>
                <a:gd name="adj1" fmla="val 50000"/>
              </a:avLst>
            </a:prstGeom>
            <a:noFill/>
            <a:ln w="38100" cap="flat" cmpd="sng" algn="ctr">
              <a:solidFill>
                <a:srgbClr val="FFFFFF">
                  <a:lumMod val="65000"/>
                </a:srgbClr>
              </a:solidFill>
              <a:prstDash val="solid"/>
            </a:ln>
            <a:effectLst/>
          </p:spPr>
        </p:cxnSp>
        <p:sp>
          <p:nvSpPr>
            <p:cNvPr id="62" name="Textfeld 112"/>
            <p:cNvSpPr txBox="1"/>
            <p:nvPr/>
          </p:nvSpPr>
          <p:spPr>
            <a:xfrm>
              <a:off x="4437527" y="842322"/>
              <a:ext cx="1157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ion source</a:t>
              </a:r>
            </a:p>
          </p:txBody>
        </p:sp>
        <p:sp>
          <p:nvSpPr>
            <p:cNvPr id="63" name="Textfeld 114"/>
            <p:cNvSpPr txBox="1"/>
            <p:nvPr/>
          </p:nvSpPr>
          <p:spPr>
            <a:xfrm>
              <a:off x="7751182" y="1772058"/>
              <a:ext cx="13083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l</a:t>
              </a:r>
              <a:r>
                <a:rPr lang="en-US" dirty="0" err="1">
                  <a:solidFill>
                    <a:srgbClr val="000000"/>
                  </a:solidFill>
                </a:rPr>
                <a:t>aser</a:t>
              </a:r>
              <a:r>
                <a:rPr lang="en-US" dirty="0">
                  <a:solidFill>
                    <a:srgbClr val="000000"/>
                  </a:solidFill>
                </a:rPr>
                <a:t> beams</a:t>
              </a:r>
            </a:p>
          </p:txBody>
        </p:sp>
        <p:sp>
          <p:nvSpPr>
            <p:cNvPr id="64" name="Textfeld 117"/>
            <p:cNvSpPr txBox="1"/>
            <p:nvPr/>
          </p:nvSpPr>
          <p:spPr>
            <a:xfrm>
              <a:off x="5749913" y="764705"/>
              <a:ext cx="10341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  <a:r>
                <a:rPr lang="en-US" dirty="0" err="1">
                  <a:solidFill>
                    <a:srgbClr val="000000"/>
                  </a:solidFill>
                </a:rPr>
                <a:t>xtractor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65" name="Textfeld 119"/>
            <p:cNvSpPr txBox="1"/>
            <p:nvPr/>
          </p:nvSpPr>
          <p:spPr>
            <a:xfrm>
              <a:off x="7751182" y="2360980"/>
              <a:ext cx="135732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e</a:t>
              </a:r>
              <a:r>
                <a:rPr lang="en-US" dirty="0" err="1">
                  <a:solidFill>
                    <a:srgbClr val="000000"/>
                  </a:solidFill>
                </a:rPr>
                <a:t>xperiments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66" name="Textfeld 134"/>
            <p:cNvSpPr txBox="1"/>
            <p:nvPr/>
          </p:nvSpPr>
          <p:spPr>
            <a:xfrm>
              <a:off x="6774603" y="764941"/>
              <a:ext cx="18522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mass separation</a:t>
              </a:r>
            </a:p>
          </p:txBody>
        </p:sp>
        <p:cxnSp>
          <p:nvCxnSpPr>
            <p:cNvPr id="67" name="Gerade Verbindung mit Pfeil 171"/>
            <p:cNvCxnSpPr/>
            <p:nvPr/>
          </p:nvCxnSpPr>
          <p:spPr>
            <a:xfrm rot="16200000" flipH="1">
              <a:off x="7010994" y="2060440"/>
              <a:ext cx="384175" cy="190500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68" name="Ellipse 182"/>
            <p:cNvSpPr/>
            <p:nvPr/>
          </p:nvSpPr>
          <p:spPr>
            <a:xfrm>
              <a:off x="7114179" y="2050825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</a:endParaRPr>
            </a:p>
          </p:txBody>
        </p:sp>
        <p:sp>
          <p:nvSpPr>
            <p:cNvPr id="69" name="Oval 68"/>
            <p:cNvSpPr/>
            <p:nvPr/>
          </p:nvSpPr>
          <p:spPr>
            <a:xfrm>
              <a:off x="3736275" y="1298488"/>
              <a:ext cx="733674" cy="717647"/>
            </a:xfrm>
            <a:prstGeom prst="ellips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kern="0" dirty="0">
                <a:solidFill>
                  <a:srgbClr val="FFFFFF"/>
                </a:solidFill>
              </a:endParaRPr>
            </a:p>
          </p:txBody>
        </p:sp>
        <p:sp>
          <p:nvSpPr>
            <p:cNvPr id="70" name="Rechteck 102"/>
            <p:cNvSpPr/>
            <p:nvPr/>
          </p:nvSpPr>
          <p:spPr>
            <a:xfrm>
              <a:off x="4422623" y="1379071"/>
              <a:ext cx="1001963" cy="584531"/>
            </a:xfrm>
            <a:prstGeom prst="rect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71" name="Textfeld 112"/>
            <p:cNvSpPr txBox="1"/>
            <p:nvPr/>
          </p:nvSpPr>
          <p:spPr>
            <a:xfrm>
              <a:off x="3705252" y="832657"/>
              <a:ext cx="744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t</a:t>
              </a:r>
              <a:r>
                <a:rPr lang="en-US" dirty="0" err="1">
                  <a:solidFill>
                    <a:srgbClr val="000000"/>
                  </a:solidFill>
                </a:rPr>
                <a:t>arget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72" name="Ellipse 109"/>
            <p:cNvSpPr/>
            <p:nvPr/>
          </p:nvSpPr>
          <p:spPr>
            <a:xfrm>
              <a:off x="4790775" y="1546819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cxnSp>
          <p:nvCxnSpPr>
            <p:cNvPr id="73" name="Gerade Verbindung mit Pfeil 118"/>
            <p:cNvCxnSpPr/>
            <p:nvPr/>
          </p:nvCxnSpPr>
          <p:spPr>
            <a:xfrm flipH="1">
              <a:off x="4755055" y="1557965"/>
              <a:ext cx="3993409" cy="0"/>
            </a:xfrm>
            <a:prstGeom prst="straightConnector1">
              <a:avLst/>
            </a:prstGeom>
            <a:noFill/>
            <a:ln w="53975" cap="flat" cmpd="sng" algn="ctr">
              <a:gradFill flip="none" rotWithShape="1">
                <a:gsLst>
                  <a:gs pos="0">
                    <a:srgbClr val="0000FF"/>
                  </a:gs>
                  <a:gs pos="34000">
                    <a:srgbClr val="0000FF"/>
                  </a:gs>
                  <a:gs pos="100000">
                    <a:srgbClr val="0000FF">
                      <a:alpha val="25000"/>
                    </a:srgbClr>
                  </a:gs>
                </a:gsLst>
                <a:lin ang="0" scaled="1"/>
                <a:tileRect/>
              </a:gra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4" name="Gerade Verbindung mit Pfeil 123"/>
            <p:cNvCxnSpPr/>
            <p:nvPr/>
          </p:nvCxnSpPr>
          <p:spPr>
            <a:xfrm flipH="1">
              <a:off x="4839955" y="1618257"/>
              <a:ext cx="4052525" cy="10830"/>
            </a:xfrm>
            <a:prstGeom prst="straightConnector1">
              <a:avLst/>
            </a:prstGeom>
            <a:noFill/>
            <a:ln w="53975" cap="flat" cmpd="sng" algn="ctr">
              <a:gradFill flip="none" rotWithShape="1">
                <a:gsLst>
                  <a:gs pos="0">
                    <a:srgbClr val="25FF01"/>
                  </a:gs>
                  <a:gs pos="33000">
                    <a:srgbClr val="25FF01"/>
                  </a:gs>
                  <a:gs pos="100000">
                    <a:srgbClr val="25FF01">
                      <a:lumMod val="100000"/>
                      <a:alpha val="25000"/>
                    </a:srgbClr>
                  </a:gs>
                </a:gsLst>
                <a:lin ang="0" scaled="1"/>
                <a:tileRect/>
              </a:gra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cxnSp>
          <p:nvCxnSpPr>
            <p:cNvPr id="75" name="Gerade Verbindung mit Pfeil 171"/>
            <p:cNvCxnSpPr/>
            <p:nvPr/>
          </p:nvCxnSpPr>
          <p:spPr>
            <a:xfrm flipV="1">
              <a:off x="4103112" y="2030061"/>
              <a:ext cx="0" cy="562919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76" name="Ellipse 109"/>
            <p:cNvSpPr/>
            <p:nvPr/>
          </p:nvSpPr>
          <p:spPr>
            <a:xfrm>
              <a:off x="5228130" y="1797620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77" name="Ellipse 106"/>
            <p:cNvSpPr/>
            <p:nvPr/>
          </p:nvSpPr>
          <p:spPr>
            <a:xfrm>
              <a:off x="5126131" y="1440291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78" name="Ellipse 109"/>
            <p:cNvSpPr/>
            <p:nvPr/>
          </p:nvSpPr>
          <p:spPr>
            <a:xfrm>
              <a:off x="4744303" y="1722235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 dirty="0">
                <a:solidFill>
                  <a:srgbClr val="FFFFFF"/>
                </a:solidFill>
              </a:endParaRPr>
            </a:p>
          </p:txBody>
        </p:sp>
        <p:sp>
          <p:nvSpPr>
            <p:cNvPr id="79" name="Ellipse 109"/>
            <p:cNvSpPr/>
            <p:nvPr/>
          </p:nvSpPr>
          <p:spPr>
            <a:xfrm>
              <a:off x="4938022" y="1759986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0" name="Ellipse 109"/>
            <p:cNvSpPr/>
            <p:nvPr/>
          </p:nvSpPr>
          <p:spPr>
            <a:xfrm>
              <a:off x="4535115" y="1475381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1" name="Textfeld 113"/>
            <p:cNvSpPr txBox="1"/>
            <p:nvPr/>
          </p:nvSpPr>
          <p:spPr>
            <a:xfrm>
              <a:off x="7096932" y="3328650"/>
              <a:ext cx="949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neutrals</a:t>
              </a:r>
            </a:p>
          </p:txBody>
        </p:sp>
        <p:sp>
          <p:nvSpPr>
            <p:cNvPr id="82" name="Textfeld 121"/>
            <p:cNvSpPr txBox="1"/>
            <p:nvPr/>
          </p:nvSpPr>
          <p:spPr>
            <a:xfrm>
              <a:off x="8488183" y="3320714"/>
              <a:ext cx="7643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i</a:t>
              </a:r>
              <a:r>
                <a:rPr lang="en-US" dirty="0" err="1">
                  <a:solidFill>
                    <a:srgbClr val="000000"/>
                  </a:solidFill>
                </a:rPr>
                <a:t>ons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3" name="Ellipse 124"/>
            <p:cNvSpPr/>
            <p:nvPr/>
          </p:nvSpPr>
          <p:spPr>
            <a:xfrm>
              <a:off x="7020272" y="3451403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 dirty="0">
                <a:solidFill>
                  <a:srgbClr val="FFFFFF"/>
                </a:solidFill>
              </a:endParaRPr>
            </a:p>
          </p:txBody>
        </p:sp>
        <p:sp>
          <p:nvSpPr>
            <p:cNvPr id="84" name="Ellipse 164"/>
            <p:cNvSpPr/>
            <p:nvPr/>
          </p:nvSpPr>
          <p:spPr>
            <a:xfrm>
              <a:off x="8327126" y="3433942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</a:endParaRPr>
            </a:p>
          </p:txBody>
        </p:sp>
        <p:sp>
          <p:nvSpPr>
            <p:cNvPr id="85" name="Textfeld 113"/>
            <p:cNvSpPr txBox="1"/>
            <p:nvPr/>
          </p:nvSpPr>
          <p:spPr>
            <a:xfrm>
              <a:off x="3830233" y="3347700"/>
              <a:ext cx="9128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 smtClean="0">
                  <a:solidFill>
                    <a:srgbClr val="000000"/>
                  </a:solidFill>
                </a:rPr>
                <a:t>protons</a:t>
              </a:r>
              <a:endParaRPr lang="en-US" dirty="0">
                <a:solidFill>
                  <a:srgbClr val="000000"/>
                </a:solidFill>
              </a:endParaRPr>
            </a:p>
          </p:txBody>
        </p:sp>
        <p:sp>
          <p:nvSpPr>
            <p:cNvPr id="86" name="Ellipse 109"/>
            <p:cNvSpPr/>
            <p:nvPr/>
          </p:nvSpPr>
          <p:spPr>
            <a:xfrm>
              <a:off x="5148064" y="3441063"/>
              <a:ext cx="142876" cy="142876"/>
            </a:xfrm>
            <a:prstGeom prst="ellipse">
              <a:avLst/>
            </a:prstGeom>
            <a:solidFill>
              <a:srgbClr val="BBE0E3"/>
            </a:solidFill>
            <a:ln w="25400" cap="flat" cmpd="sng" algn="ctr">
              <a:solidFill>
                <a:srgbClr val="4F81BD">
                  <a:lumMod val="40000"/>
                  <a:lumOff val="6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7" name="Textfeld 113"/>
            <p:cNvSpPr txBox="1"/>
            <p:nvPr/>
          </p:nvSpPr>
          <p:spPr>
            <a:xfrm>
              <a:off x="5268864" y="3323084"/>
              <a:ext cx="15767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dirty="0">
                  <a:solidFill>
                    <a:srgbClr val="000000"/>
                  </a:solidFill>
                </a:rPr>
                <a:t>t</a:t>
              </a:r>
              <a:r>
                <a:rPr lang="en-US" dirty="0" err="1">
                  <a:solidFill>
                    <a:srgbClr val="000000"/>
                  </a:solidFill>
                </a:rPr>
                <a:t>arget</a:t>
              </a:r>
              <a:r>
                <a:rPr lang="en-US" dirty="0">
                  <a:solidFill>
                    <a:srgbClr val="000000"/>
                  </a:solidFill>
                </a:rPr>
                <a:t> material</a:t>
              </a:r>
            </a:p>
          </p:txBody>
        </p:sp>
        <p:sp>
          <p:nvSpPr>
            <p:cNvPr id="88" name="Ellipse 164"/>
            <p:cNvSpPr/>
            <p:nvPr/>
          </p:nvSpPr>
          <p:spPr>
            <a:xfrm>
              <a:off x="3779912" y="3484610"/>
              <a:ext cx="104436" cy="104436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9" name="Ellipse 164"/>
            <p:cNvSpPr/>
            <p:nvPr/>
          </p:nvSpPr>
          <p:spPr>
            <a:xfrm>
              <a:off x="4050894" y="2362019"/>
              <a:ext cx="104436" cy="104436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0" name="Ellipse 164"/>
            <p:cNvSpPr/>
            <p:nvPr/>
          </p:nvSpPr>
          <p:spPr>
            <a:xfrm>
              <a:off x="4050894" y="2155631"/>
              <a:ext cx="104436" cy="104436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cxnSp>
          <p:nvCxnSpPr>
            <p:cNvPr id="91" name="Gerade Verbindung mit Pfeil 122"/>
            <p:cNvCxnSpPr/>
            <p:nvPr/>
          </p:nvCxnSpPr>
          <p:spPr>
            <a:xfrm flipH="1">
              <a:off x="4907761" y="1702616"/>
              <a:ext cx="4174238" cy="4990"/>
            </a:xfrm>
            <a:prstGeom prst="straightConnector1">
              <a:avLst/>
            </a:prstGeom>
            <a:noFill/>
            <a:ln w="53975" cap="flat" cmpd="sng" algn="ctr">
              <a:gradFill flip="none" rotWithShape="1">
                <a:gsLst>
                  <a:gs pos="34000">
                    <a:srgbClr val="FF0000"/>
                  </a:gs>
                  <a:gs pos="0">
                    <a:srgbClr val="FF0000"/>
                  </a:gs>
                  <a:gs pos="100000">
                    <a:srgbClr val="FF0000">
                      <a:alpha val="25000"/>
                    </a:srgbClr>
                  </a:gs>
                </a:gsLst>
                <a:lin ang="0" scaled="1"/>
                <a:tileRect/>
              </a:gradFill>
              <a:prstDash val="solid"/>
              <a:headEnd type="none" w="sm" len="med"/>
              <a:tailEnd type="triangle" w="sm" len="med"/>
            </a:ln>
            <a:effectLst>
              <a:glow rad="444500">
                <a:srgbClr val="4F81BD">
                  <a:alpha val="0"/>
                </a:srgbClr>
              </a:glow>
            </a:effectLst>
            <a:scene3d>
              <a:camera prst="orthographicFront"/>
              <a:lightRig rig="threePt" dir="t"/>
            </a:scene3d>
            <a:sp3d extrusionH="76200" contourW="12700" prstMaterial="plastic">
              <a:bevelT/>
              <a:extrusionClr>
                <a:srgbClr val="FFFFFF"/>
              </a:extrusionClr>
              <a:contourClr>
                <a:srgbClr val="BBE0E3">
                  <a:lumMod val="50000"/>
                </a:srgbClr>
              </a:contourClr>
            </a:sp3d>
          </p:spPr>
        </p:cxnSp>
        <p:sp>
          <p:nvSpPr>
            <p:cNvPr id="92" name="AutoShape 934"/>
            <p:cNvSpPr>
              <a:spLocks noChangeArrowheads="1"/>
            </p:cNvSpPr>
            <p:nvPr/>
          </p:nvSpPr>
          <p:spPr bwMode="auto">
            <a:xfrm rot="1812766">
              <a:off x="5630195" y="1312110"/>
              <a:ext cx="1818161" cy="1834619"/>
            </a:xfrm>
            <a:custGeom>
              <a:avLst/>
              <a:gdLst>
                <a:gd name="G0" fmla="+- 4564 0 0"/>
                <a:gd name="G1" fmla="+- -8217291 0 0"/>
                <a:gd name="G2" fmla="+- 0 0 -8217291"/>
                <a:gd name="T0" fmla="*/ 0 256 1"/>
                <a:gd name="T1" fmla="*/ 180 256 1"/>
                <a:gd name="G3" fmla="+- -8217291 T0 T1"/>
                <a:gd name="T2" fmla="*/ 0 256 1"/>
                <a:gd name="T3" fmla="*/ 90 256 1"/>
                <a:gd name="G4" fmla="+- -8217291 T2 T3"/>
                <a:gd name="G5" fmla="*/ G4 2 1"/>
                <a:gd name="T4" fmla="*/ 90 256 1"/>
                <a:gd name="T5" fmla="*/ 0 256 1"/>
                <a:gd name="G6" fmla="+- -8217291 T4 T5"/>
                <a:gd name="G7" fmla="*/ G6 2 1"/>
                <a:gd name="G8" fmla="abs -8217291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564"/>
                <a:gd name="G18" fmla="*/ 4564 1 2"/>
                <a:gd name="G19" fmla="+- G18 5400 0"/>
                <a:gd name="G20" fmla="cos G19 -8217291"/>
                <a:gd name="G21" fmla="sin G19 -8217291"/>
                <a:gd name="G22" fmla="+- G20 10800 0"/>
                <a:gd name="G23" fmla="+- G21 10800 0"/>
                <a:gd name="G24" fmla="+- 10800 0 G20"/>
                <a:gd name="G25" fmla="+- 4564 10800 0"/>
                <a:gd name="G26" fmla="?: G9 G17 G25"/>
                <a:gd name="G27" fmla="?: G9 0 21600"/>
                <a:gd name="G28" fmla="cos 10800 -8217291"/>
                <a:gd name="G29" fmla="sin 10800 -8217291"/>
                <a:gd name="G30" fmla="sin 4564 -8217291"/>
                <a:gd name="G31" fmla="+- G28 10800 0"/>
                <a:gd name="G32" fmla="+- G29 10800 0"/>
                <a:gd name="G33" fmla="+- G30 10800 0"/>
                <a:gd name="G34" fmla="?: G4 0 G31"/>
                <a:gd name="G35" fmla="?: -8217291 G34 0"/>
                <a:gd name="G36" fmla="?: G6 G35 G31"/>
                <a:gd name="G37" fmla="+- 21600 0 G36"/>
                <a:gd name="G38" fmla="?: G4 0 G33"/>
                <a:gd name="G39" fmla="?: -8217291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351 w 21600"/>
                <a:gd name="T15" fmla="*/ 4537 h 21600"/>
                <a:gd name="T16" fmla="*/ 10800 w 21600"/>
                <a:gd name="T17" fmla="*/ 6236 h 21600"/>
                <a:gd name="T18" fmla="*/ 15249 w 21600"/>
                <a:gd name="T19" fmla="*/ 453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157" y="7079"/>
                  </a:moveTo>
                  <a:cubicBezTo>
                    <a:pt x="8929" y="6530"/>
                    <a:pt x="9852" y="6235"/>
                    <a:pt x="10800" y="6236"/>
                  </a:cubicBezTo>
                  <a:cubicBezTo>
                    <a:pt x="11747" y="6236"/>
                    <a:pt x="12670" y="6530"/>
                    <a:pt x="13442" y="7079"/>
                  </a:cubicBezTo>
                  <a:lnTo>
                    <a:pt x="17054" y="1995"/>
                  </a:lnTo>
                  <a:cubicBezTo>
                    <a:pt x="15226" y="697"/>
                    <a:pt x="13041" y="-1"/>
                    <a:pt x="10799" y="0"/>
                  </a:cubicBezTo>
                  <a:cubicBezTo>
                    <a:pt x="8558" y="0"/>
                    <a:pt x="6373" y="697"/>
                    <a:pt x="4545" y="1995"/>
                  </a:cubicBezTo>
                  <a:close/>
                </a:path>
              </a:pathLst>
            </a:cu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 dirty="0">
                <a:solidFill>
                  <a:srgbClr val="FFFFFF"/>
                </a:solidFill>
              </a:endParaRPr>
            </a:p>
          </p:txBody>
        </p:sp>
        <p:cxnSp>
          <p:nvCxnSpPr>
            <p:cNvPr id="93" name="Gerade Verbindung mit Pfeil 171"/>
            <p:cNvCxnSpPr/>
            <p:nvPr/>
          </p:nvCxnSpPr>
          <p:spPr>
            <a:xfrm>
              <a:off x="6267106" y="1654824"/>
              <a:ext cx="193357" cy="124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cxnSp>
          <p:nvCxnSpPr>
            <p:cNvPr id="94" name="Gerade Verbindung mit Pfeil 171"/>
            <p:cNvCxnSpPr/>
            <p:nvPr/>
          </p:nvCxnSpPr>
          <p:spPr>
            <a:xfrm>
              <a:off x="5779062" y="1656068"/>
              <a:ext cx="193357" cy="1244"/>
            </a:xfrm>
            <a:prstGeom prst="straightConnector1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  <a:tailEnd type="arrow"/>
            </a:ln>
            <a:effectLst/>
          </p:spPr>
        </p:cxnSp>
        <p:sp>
          <p:nvSpPr>
            <p:cNvPr id="95" name="Ellipse 125"/>
            <p:cNvSpPr/>
            <p:nvPr/>
          </p:nvSpPr>
          <p:spPr>
            <a:xfrm>
              <a:off x="5636186" y="1581319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 dirty="0"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</a:endParaRPr>
            </a:p>
          </p:txBody>
        </p:sp>
        <p:sp>
          <p:nvSpPr>
            <p:cNvPr id="96" name="Ellipse 125"/>
            <p:cNvSpPr/>
            <p:nvPr/>
          </p:nvSpPr>
          <p:spPr>
            <a:xfrm>
              <a:off x="6124230" y="1582142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</a:endParaRPr>
            </a:p>
          </p:txBody>
        </p:sp>
        <p:sp>
          <p:nvSpPr>
            <p:cNvPr id="97" name="Oval 96"/>
            <p:cNvSpPr/>
            <p:nvPr/>
          </p:nvSpPr>
          <p:spPr>
            <a:xfrm>
              <a:off x="3794438" y="1334766"/>
              <a:ext cx="671052" cy="661406"/>
            </a:xfrm>
            <a:prstGeom prst="ellipse">
              <a:avLst/>
            </a:prstGeom>
            <a:solidFill>
              <a:srgbClr val="BBE0E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kern="0" dirty="0">
                <a:solidFill>
                  <a:srgbClr val="FFFFFF"/>
                </a:solidFill>
              </a:endParaRPr>
            </a:p>
          </p:txBody>
        </p:sp>
        <p:sp>
          <p:nvSpPr>
            <p:cNvPr id="98" name="Ellipse 109"/>
            <p:cNvSpPr/>
            <p:nvPr/>
          </p:nvSpPr>
          <p:spPr>
            <a:xfrm>
              <a:off x="4463677" y="1672782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9" name="Ellipse 109"/>
            <p:cNvSpPr/>
            <p:nvPr/>
          </p:nvSpPr>
          <p:spPr>
            <a:xfrm>
              <a:off x="4201518" y="1415089"/>
              <a:ext cx="142876" cy="142876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25400" cap="flat" cmpd="sng" algn="ctr">
              <a:solidFill>
                <a:srgbClr val="1F497D">
                  <a:lumMod val="20000"/>
                  <a:lumOff val="8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0" name="Ellipse 109"/>
            <p:cNvSpPr/>
            <p:nvPr/>
          </p:nvSpPr>
          <p:spPr>
            <a:xfrm>
              <a:off x="3960236" y="1809508"/>
              <a:ext cx="142876" cy="142876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25400" cap="flat" cmpd="sng" algn="ctr">
              <a:solidFill>
                <a:srgbClr val="1F497D">
                  <a:lumMod val="20000"/>
                  <a:lumOff val="8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1" name="Ellipse 106"/>
            <p:cNvSpPr/>
            <p:nvPr/>
          </p:nvSpPr>
          <p:spPr>
            <a:xfrm>
              <a:off x="4263966" y="1619466"/>
              <a:ext cx="142876" cy="142876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25400" cap="flat" cmpd="sng" algn="ctr">
              <a:solidFill>
                <a:srgbClr val="1F497D">
                  <a:lumMod val="20000"/>
                  <a:lumOff val="8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2" name="Ellipse 109"/>
            <p:cNvSpPr/>
            <p:nvPr/>
          </p:nvSpPr>
          <p:spPr>
            <a:xfrm>
              <a:off x="4121090" y="1554750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 dirty="0">
                <a:solidFill>
                  <a:srgbClr val="FFFFFF"/>
                </a:solidFill>
              </a:endParaRPr>
            </a:p>
          </p:txBody>
        </p:sp>
        <p:sp>
          <p:nvSpPr>
            <p:cNvPr id="103" name="Ellipse 109"/>
            <p:cNvSpPr/>
            <p:nvPr/>
          </p:nvSpPr>
          <p:spPr>
            <a:xfrm>
              <a:off x="3945216" y="1379071"/>
              <a:ext cx="142876" cy="142876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25400" cap="flat" cmpd="sng" algn="ctr">
              <a:solidFill>
                <a:srgbClr val="1F497D">
                  <a:lumMod val="20000"/>
                  <a:lumOff val="8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4" name="Ellipse 109"/>
            <p:cNvSpPr/>
            <p:nvPr/>
          </p:nvSpPr>
          <p:spPr>
            <a:xfrm>
              <a:off x="3777265" y="1573023"/>
              <a:ext cx="142876" cy="142876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25400" cap="flat" cmpd="sng" algn="ctr">
              <a:solidFill>
                <a:srgbClr val="1F497D">
                  <a:lumMod val="20000"/>
                  <a:lumOff val="8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5" name="Ellipse 109"/>
            <p:cNvSpPr/>
            <p:nvPr/>
          </p:nvSpPr>
          <p:spPr>
            <a:xfrm>
              <a:off x="5269197" y="1582905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</a:endParaRPr>
            </a:p>
          </p:txBody>
        </p:sp>
        <p:sp>
          <p:nvSpPr>
            <p:cNvPr id="106" name="Ellipse 125"/>
            <p:cNvSpPr/>
            <p:nvPr/>
          </p:nvSpPr>
          <p:spPr>
            <a:xfrm>
              <a:off x="4768517" y="1442153"/>
              <a:ext cx="142876" cy="142876"/>
            </a:xfrm>
            <a:prstGeom prst="ellipse">
              <a:avLst/>
            </a:prstGeom>
            <a:solidFill>
              <a:srgbClr val="1F497D">
                <a:lumMod val="60000"/>
                <a:lumOff val="40000"/>
              </a:srgbClr>
            </a:solidFill>
            <a:ln w="25400" cap="flat" cmpd="sng" algn="ctr">
              <a:solidFill>
                <a:srgbClr val="1F497D">
                  <a:lumMod val="60000"/>
                  <a:lumOff val="40000"/>
                </a:srgbClr>
              </a:solidFill>
              <a:prstDash val="solid"/>
            </a:ln>
            <a:effectLst>
              <a:glow rad="139700">
                <a:srgbClr val="C0504D">
                  <a:satMod val="175000"/>
                  <a:alpha val="60000"/>
                </a:srgbClr>
              </a:glow>
            </a:effectLst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kern="0" dirty="0">
                <a:solidFill>
                  <a:srgbClr val="FFFFFF"/>
                </a:solidFill>
                <a:effectLst>
                  <a:glow rad="139700">
                    <a:srgbClr val="C0504D">
                      <a:satMod val="175000"/>
                      <a:alpha val="40000"/>
                    </a:srgbClr>
                  </a:glow>
                </a:effectLst>
              </a:endParaRPr>
            </a:p>
          </p:txBody>
        </p:sp>
        <p:sp>
          <p:nvSpPr>
            <p:cNvPr id="107" name="Ellipse 109"/>
            <p:cNvSpPr/>
            <p:nvPr/>
          </p:nvSpPr>
          <p:spPr>
            <a:xfrm>
              <a:off x="4103112" y="1744220"/>
              <a:ext cx="142876" cy="142876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25400" cap="flat" cmpd="sng" algn="ctr">
              <a:solidFill>
                <a:srgbClr val="1F497D">
                  <a:lumMod val="20000"/>
                  <a:lumOff val="8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8" name="Ellipse 109"/>
            <p:cNvSpPr/>
            <p:nvPr/>
          </p:nvSpPr>
          <p:spPr>
            <a:xfrm>
              <a:off x="3962826" y="1599898"/>
              <a:ext cx="142876" cy="142876"/>
            </a:xfrm>
            <a:prstGeom prst="ellipse">
              <a:avLst/>
            </a:prstGeom>
            <a:solidFill>
              <a:srgbClr val="1F497D">
                <a:lumMod val="20000"/>
                <a:lumOff val="80000"/>
              </a:srgbClr>
            </a:solidFill>
            <a:ln w="25400" cap="flat" cmpd="sng" algn="ctr">
              <a:solidFill>
                <a:srgbClr val="1F497D">
                  <a:lumMod val="20000"/>
                  <a:lumOff val="80000"/>
                </a:srgbClr>
              </a:solidFill>
              <a:prstDash val="solid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dirty="0">
                <a:solidFill>
                  <a:srgbClr val="FFFFFF"/>
                </a:solidFill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>
            <a:xfrm>
              <a:off x="6186842" y="2362019"/>
              <a:ext cx="0" cy="0"/>
            </a:xfrm>
            <a:prstGeom prst="line">
              <a:avLst/>
            </a:prstGeom>
            <a:noFill/>
            <a:ln w="952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110" name="Straight Connector 109"/>
            <p:cNvCxnSpPr/>
            <p:nvPr/>
          </p:nvCxnSpPr>
          <p:spPr>
            <a:xfrm flipH="1">
              <a:off x="5706078" y="931495"/>
              <a:ext cx="2699" cy="380138"/>
            </a:xfrm>
            <a:prstGeom prst="line">
              <a:avLst/>
            </a:prstGeom>
            <a:solidFill>
              <a:srgbClr val="BBE0E3"/>
            </a:solidFill>
            <a:ln w="76200" cap="rnd" cmpd="sng" algn="ctr">
              <a:solidFill>
                <a:srgbClr val="89A4A7"/>
              </a:solidFill>
              <a:prstDash val="solid"/>
            </a:ln>
            <a:effectLst/>
          </p:spPr>
        </p:cxnSp>
        <p:cxnSp>
          <p:nvCxnSpPr>
            <p:cNvPr id="111" name="Straight Connector 110"/>
            <p:cNvCxnSpPr/>
            <p:nvPr/>
          </p:nvCxnSpPr>
          <p:spPr>
            <a:xfrm rot="2700000">
              <a:off x="5644103" y="1297326"/>
              <a:ext cx="0" cy="167520"/>
            </a:xfrm>
            <a:prstGeom prst="line">
              <a:avLst/>
            </a:prstGeom>
            <a:solidFill>
              <a:srgbClr val="BBE0E3"/>
            </a:solidFill>
            <a:ln w="69850" cap="rnd" cmpd="sng" algn="ctr">
              <a:solidFill>
                <a:srgbClr val="89A4A7"/>
              </a:solidFill>
              <a:prstDash val="solid"/>
            </a:ln>
            <a:effectLst/>
          </p:spPr>
        </p:cxnSp>
        <p:cxnSp>
          <p:nvCxnSpPr>
            <p:cNvPr id="112" name="Straight Connector 111"/>
            <p:cNvCxnSpPr/>
            <p:nvPr/>
          </p:nvCxnSpPr>
          <p:spPr>
            <a:xfrm flipH="1">
              <a:off x="5703331" y="1969322"/>
              <a:ext cx="2747" cy="391658"/>
            </a:xfrm>
            <a:prstGeom prst="line">
              <a:avLst/>
            </a:prstGeom>
            <a:solidFill>
              <a:srgbClr val="BBE0E3"/>
            </a:solidFill>
            <a:ln w="76200" cap="rnd" cmpd="sng" algn="ctr">
              <a:solidFill>
                <a:srgbClr val="89A4A7"/>
              </a:solidFill>
              <a:prstDash val="solid"/>
            </a:ln>
            <a:effectLst/>
          </p:spPr>
        </p:cxnSp>
        <p:cxnSp>
          <p:nvCxnSpPr>
            <p:cNvPr id="113" name="Straight Connector 112"/>
            <p:cNvCxnSpPr/>
            <p:nvPr/>
          </p:nvCxnSpPr>
          <p:spPr>
            <a:xfrm rot="18900000" flipV="1">
              <a:off x="5644696" y="1815658"/>
              <a:ext cx="2327" cy="175630"/>
            </a:xfrm>
            <a:prstGeom prst="line">
              <a:avLst/>
            </a:prstGeom>
            <a:solidFill>
              <a:srgbClr val="BBE0E3"/>
            </a:solidFill>
            <a:ln w="69850" cap="rnd" cmpd="sng" algn="ctr">
              <a:solidFill>
                <a:srgbClr val="89A4A7"/>
              </a:solidFill>
              <a:prstDash val="solid"/>
            </a:ln>
            <a:effectLst/>
          </p:spPr>
        </p:cxnSp>
        <p:cxnSp>
          <p:nvCxnSpPr>
            <p:cNvPr id="114" name="Straight Connector 113"/>
            <p:cNvCxnSpPr/>
            <p:nvPr/>
          </p:nvCxnSpPr>
          <p:spPr>
            <a:xfrm flipH="1">
              <a:off x="5706079" y="933080"/>
              <a:ext cx="2698" cy="384592"/>
            </a:xfrm>
            <a:prstGeom prst="line">
              <a:avLst/>
            </a:prstGeom>
            <a:solidFill>
              <a:srgbClr val="BBE0E3"/>
            </a:solidFill>
            <a:ln w="38100" cap="rnd" cmpd="sng" algn="ctr">
              <a:solidFill>
                <a:srgbClr val="BBE0E3"/>
              </a:solidFill>
              <a:prstDash val="solid"/>
            </a:ln>
            <a:effectLst/>
          </p:spPr>
        </p:cxnSp>
        <p:cxnSp>
          <p:nvCxnSpPr>
            <p:cNvPr id="115" name="Straight Connector 114"/>
            <p:cNvCxnSpPr/>
            <p:nvPr/>
          </p:nvCxnSpPr>
          <p:spPr>
            <a:xfrm flipH="1">
              <a:off x="5583645" y="1323538"/>
              <a:ext cx="115608" cy="118456"/>
            </a:xfrm>
            <a:prstGeom prst="line">
              <a:avLst/>
            </a:prstGeom>
            <a:solidFill>
              <a:srgbClr val="BBE0E3"/>
            </a:solidFill>
            <a:ln w="38100" cap="rnd" cmpd="sng" algn="ctr">
              <a:solidFill>
                <a:srgbClr val="BBE0E3"/>
              </a:solidFill>
              <a:prstDash val="solid"/>
            </a:ln>
            <a:effectLst/>
          </p:spPr>
        </p:cxnSp>
        <p:cxnSp>
          <p:nvCxnSpPr>
            <p:cNvPr id="116" name="Straight Connector 115"/>
            <p:cNvCxnSpPr/>
            <p:nvPr/>
          </p:nvCxnSpPr>
          <p:spPr>
            <a:xfrm rot="8100000">
              <a:off x="5642111" y="1817178"/>
              <a:ext cx="0" cy="167520"/>
            </a:xfrm>
            <a:prstGeom prst="line">
              <a:avLst/>
            </a:prstGeom>
            <a:solidFill>
              <a:srgbClr val="BBE0E3"/>
            </a:solidFill>
            <a:ln w="38100" cap="rnd" cmpd="sng" algn="ctr">
              <a:solidFill>
                <a:srgbClr val="BBE0E3"/>
              </a:solidFill>
              <a:prstDash val="solid"/>
            </a:ln>
            <a:effectLst/>
          </p:spPr>
        </p:cxnSp>
        <p:cxnSp>
          <p:nvCxnSpPr>
            <p:cNvPr id="117" name="Straight Connector 116"/>
            <p:cNvCxnSpPr/>
            <p:nvPr/>
          </p:nvCxnSpPr>
          <p:spPr>
            <a:xfrm flipH="1">
              <a:off x="5702638" y="1969322"/>
              <a:ext cx="3440" cy="391658"/>
            </a:xfrm>
            <a:prstGeom prst="line">
              <a:avLst/>
            </a:prstGeom>
            <a:solidFill>
              <a:srgbClr val="BBE0E3"/>
            </a:solidFill>
            <a:ln w="38100" cap="rnd" cmpd="sng" algn="ctr">
              <a:solidFill>
                <a:srgbClr val="BBE0E3"/>
              </a:solidFill>
              <a:prstDash val="solid"/>
            </a:ln>
            <a:effectLst/>
          </p:spPr>
        </p:cxnSp>
        <p:cxnSp>
          <p:nvCxnSpPr>
            <p:cNvPr id="118" name="Straight Connector 117"/>
            <p:cNvCxnSpPr/>
            <p:nvPr/>
          </p:nvCxnSpPr>
          <p:spPr>
            <a:xfrm flipH="1">
              <a:off x="5627671" y="2453193"/>
              <a:ext cx="143396" cy="0"/>
            </a:xfrm>
            <a:prstGeom prst="line">
              <a:avLst/>
            </a:prstGeom>
            <a:solidFill>
              <a:srgbClr val="BBE0E3"/>
            </a:solidFill>
            <a:ln w="28575" cap="rnd" cmpd="sng" algn="ctr">
              <a:solidFill>
                <a:srgbClr val="89A4A7"/>
              </a:solidFill>
              <a:prstDash val="solid"/>
            </a:ln>
            <a:effectLst/>
          </p:spPr>
        </p:cxnSp>
        <p:cxnSp>
          <p:nvCxnSpPr>
            <p:cNvPr id="119" name="Straight Connector 118"/>
            <p:cNvCxnSpPr/>
            <p:nvPr/>
          </p:nvCxnSpPr>
          <p:spPr>
            <a:xfrm flipV="1">
              <a:off x="5702060" y="2389965"/>
              <a:ext cx="0" cy="50500"/>
            </a:xfrm>
            <a:prstGeom prst="line">
              <a:avLst/>
            </a:prstGeom>
            <a:solidFill>
              <a:srgbClr val="BBE0E3"/>
            </a:solidFill>
            <a:ln w="12700" cap="rnd" cmpd="sng" algn="ctr">
              <a:solidFill>
                <a:srgbClr val="89A4A7"/>
              </a:solidFill>
              <a:prstDash val="solid"/>
            </a:ln>
            <a:effectLst/>
          </p:spPr>
        </p:cxnSp>
        <p:cxnSp>
          <p:nvCxnSpPr>
            <p:cNvPr id="120" name="Straight Connector 119"/>
            <p:cNvCxnSpPr>
              <a:stCxn id="121" idx="0"/>
            </p:cNvCxnSpPr>
            <p:nvPr/>
          </p:nvCxnSpPr>
          <p:spPr>
            <a:xfrm flipH="1" flipV="1">
              <a:off x="5217838" y="1969322"/>
              <a:ext cx="1" cy="321255"/>
            </a:xfrm>
            <a:prstGeom prst="line">
              <a:avLst/>
            </a:prstGeom>
            <a:solidFill>
              <a:srgbClr val="BBE0E3"/>
            </a:solidFill>
            <a:ln w="12700" cap="rnd" cmpd="sng" algn="ctr">
              <a:solidFill>
                <a:srgbClr val="89A4A7"/>
              </a:solidFill>
              <a:prstDash val="solid"/>
            </a:ln>
            <a:effectLst/>
          </p:spPr>
        </p:cxnSp>
        <p:sp>
          <p:nvSpPr>
            <p:cNvPr id="121" name="Oval 120"/>
            <p:cNvSpPr/>
            <p:nvPr/>
          </p:nvSpPr>
          <p:spPr>
            <a:xfrm>
              <a:off x="5034161" y="2290577"/>
              <a:ext cx="367355" cy="358328"/>
            </a:xfrm>
            <a:prstGeom prst="ellipse">
              <a:avLst/>
            </a:prstGeom>
            <a:solidFill>
              <a:srgbClr val="BBE0E3"/>
            </a:solidFill>
            <a:ln w="25400" cap="flat" cmpd="sng" algn="ctr">
              <a:solidFill>
                <a:srgbClr val="BBE0E3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GB" sz="200" kern="0" dirty="0">
                <a:solidFill>
                  <a:srgbClr val="FFFFFF"/>
                </a:solidFill>
              </a:endParaRPr>
            </a:p>
          </p:txBody>
        </p:sp>
        <p:sp>
          <p:nvSpPr>
            <p:cNvPr id="122" name="Textfeld 113"/>
            <p:cNvSpPr txBox="1"/>
            <p:nvPr/>
          </p:nvSpPr>
          <p:spPr>
            <a:xfrm>
              <a:off x="4860032" y="2349708"/>
              <a:ext cx="5400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000" b="1" dirty="0">
                  <a:solidFill>
                    <a:srgbClr val="89A4A7"/>
                  </a:solidFill>
                </a:rPr>
                <a:t>kV</a:t>
              </a:r>
            </a:p>
          </p:txBody>
        </p:sp>
        <p:cxnSp>
          <p:nvCxnSpPr>
            <p:cNvPr id="123" name="Straight Connector 122"/>
            <p:cNvCxnSpPr/>
            <p:nvPr/>
          </p:nvCxnSpPr>
          <p:spPr>
            <a:xfrm flipH="1">
              <a:off x="5652278" y="2492343"/>
              <a:ext cx="102837" cy="0"/>
            </a:xfrm>
            <a:prstGeom prst="line">
              <a:avLst/>
            </a:prstGeom>
            <a:solidFill>
              <a:srgbClr val="BBE0E3"/>
            </a:solidFill>
            <a:ln w="28575" cap="rnd" cmpd="sng" algn="ctr">
              <a:solidFill>
                <a:srgbClr val="89A4A7"/>
              </a:solidFill>
              <a:prstDash val="solid"/>
            </a:ln>
            <a:effectLst/>
          </p:spPr>
        </p:cxnSp>
        <p:cxnSp>
          <p:nvCxnSpPr>
            <p:cNvPr id="124" name="Straight Connector 123"/>
            <p:cNvCxnSpPr/>
            <p:nvPr/>
          </p:nvCxnSpPr>
          <p:spPr>
            <a:xfrm flipH="1">
              <a:off x="5682385" y="2533665"/>
              <a:ext cx="43436" cy="0"/>
            </a:xfrm>
            <a:prstGeom prst="line">
              <a:avLst/>
            </a:prstGeom>
            <a:solidFill>
              <a:srgbClr val="BBE0E3"/>
            </a:solidFill>
            <a:ln w="28575" cap="rnd" cmpd="sng" algn="ctr">
              <a:solidFill>
                <a:srgbClr val="89A4A7"/>
              </a:solidFill>
              <a:prstDash val="solid"/>
            </a:ln>
            <a:effectLst/>
          </p:spPr>
        </p:cxnSp>
        <p:sp>
          <p:nvSpPr>
            <p:cNvPr id="125" name="TextBox 124"/>
            <p:cNvSpPr txBox="1"/>
            <p:nvPr/>
          </p:nvSpPr>
          <p:spPr>
            <a:xfrm>
              <a:off x="3566998" y="446485"/>
              <a:ext cx="553743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prstClr val="black"/>
                  </a:solidFill>
                </a:rPr>
                <a:t>Ionization and extraction</a:t>
              </a:r>
              <a:endParaRPr lang="en-GB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784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23850" y="6453188"/>
            <a:ext cx="8496300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3850" y="6524625"/>
            <a:ext cx="84963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Georgia" pitchFamily="18" charset="0"/>
                <a:cs typeface="Arial" panose="020B0604020202020204" pitchFamily="34" charset="0"/>
              </a:rPr>
              <a:t>Tom Day Goodacre           		              Students’ Coffee 10/9/2014                                                                                   46</a:t>
            </a:r>
          </a:p>
        </p:txBody>
      </p:sp>
      <p:sp>
        <p:nvSpPr>
          <p:cNvPr id="56324" name="TextBox 6"/>
          <p:cNvSpPr txBox="1">
            <a:spLocks noChangeArrowheads="1"/>
          </p:cNvSpPr>
          <p:nvPr/>
        </p:nvSpPr>
        <p:spPr bwMode="auto">
          <a:xfrm>
            <a:off x="1042988" y="306388"/>
            <a:ext cx="691356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800" b="1" u="sng" smtClean="0">
                <a:solidFill>
                  <a:prstClr val="black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RILIS@VADIS and VADLIS </a:t>
            </a:r>
          </a:p>
        </p:txBody>
      </p:sp>
      <p:pic>
        <p:nvPicPr>
          <p:cNvPr id="56325" name="Picture 2" descr="C:\Users\tdaygood\Dropbox\logos\bul-pho-2007-046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17475"/>
            <a:ext cx="7366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0" y="109538"/>
            <a:ext cx="8080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48" y="981076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9" name="Picture 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663" y="2631609"/>
            <a:ext cx="2479675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30" name="TextBox 1"/>
          <p:cNvSpPr txBox="1">
            <a:spLocks noChangeArrowheads="1"/>
          </p:cNvSpPr>
          <p:nvPr/>
        </p:nvSpPr>
        <p:spPr bwMode="auto">
          <a:xfrm>
            <a:off x="2700338" y="1341438"/>
            <a:ext cx="5688012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2800" b="1" smtClean="0">
                <a:solidFill>
                  <a:prstClr val="black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VADIS aperture 1.5mm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1625" y="2205038"/>
            <a:ext cx="5791200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11638" y="2205038"/>
            <a:ext cx="36004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b="1" smtClean="0">
                <a:solidFill>
                  <a:prstClr val="black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178Hg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388" y="5975111"/>
            <a:ext cx="323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More time required at OFFLINE !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32109" y="4454011"/>
            <a:ext cx="20567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rgbClr val="000000"/>
                </a:solidFill>
                <a:latin typeface="Tahoma" panose="020B0604030504040204" pitchFamily="34" charset="0"/>
                <a:ea typeface="Calibri" panose="020F0502020204030204" pitchFamily="34" charset="0"/>
              </a:rPr>
              <a:t>LOI:  I-153 </a:t>
            </a:r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562968" y="4825265"/>
            <a:ext cx="26542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CMBX12"/>
              </a:rPr>
              <a:t>In-source laser spectroscopy of mercury isotopes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509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23528" y="6453336"/>
            <a:ext cx="849694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tdaygood\Dropbox\logos\bul-pho-2007-046_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9658"/>
            <a:ext cx="551916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 rot="5400000">
            <a:off x="4475086" y="5320999"/>
            <a:ext cx="201622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33647" y="6255885"/>
            <a:ext cx="201622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65666" y="177993"/>
            <a:ext cx="6012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>
                <a:solidFill>
                  <a:prstClr val="black"/>
                </a:solidFill>
                <a:latin typeface="Georgia"/>
                <a:cs typeface="Georgia"/>
              </a:rPr>
              <a:t>2+ Ba </a:t>
            </a:r>
            <a:r>
              <a:rPr lang="en-GB" sz="2800" u="sng" dirty="0" smtClean="0">
                <a:solidFill>
                  <a:prstClr val="black"/>
                </a:solidFill>
                <a:latin typeface="Georgia"/>
                <a:cs typeface="Georgia"/>
              </a:rPr>
              <a:t>ionization at RILIS</a:t>
            </a:r>
            <a:endParaRPr lang="en-GB" sz="2800" u="sng" dirty="0">
              <a:solidFill>
                <a:prstClr val="black"/>
              </a:solidFill>
              <a:latin typeface="Georgia"/>
              <a:cs typeface="Georgi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9420" y="1556792"/>
            <a:ext cx="3336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654" y="1708324"/>
            <a:ext cx="7219877" cy="460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7272" y="1437671"/>
            <a:ext cx="2955208" cy="4943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9644" y="729570"/>
            <a:ext cx="91921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prstClr val="black"/>
                </a:solidFill>
              </a:rPr>
              <a:t>Removes </a:t>
            </a:r>
            <a:r>
              <a:rPr lang="en-GB" sz="2800" b="1" dirty="0" smtClean="0">
                <a:solidFill>
                  <a:prstClr val="black"/>
                </a:solidFill>
              </a:rPr>
              <a:t>possible </a:t>
            </a:r>
            <a:r>
              <a:rPr lang="en-GB" sz="2800" b="1" dirty="0">
                <a:solidFill>
                  <a:prstClr val="black"/>
                </a:solidFill>
              </a:rPr>
              <a:t>Caesium contamination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1" y="108967"/>
            <a:ext cx="80727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3510580" y="4147016"/>
            <a:ext cx="103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 smtClean="0">
                <a:solidFill>
                  <a:prstClr val="white"/>
                </a:solidFill>
              </a:rPr>
              <a:t>Laser 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42172" y="5114213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 smtClean="0">
                <a:solidFill>
                  <a:prstClr val="white"/>
                </a:solidFill>
              </a:rPr>
              <a:t>Laser OFF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3850" y="6524625"/>
            <a:ext cx="84963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Georgia" pitchFamily="18" charset="0"/>
                <a:cs typeface="Arial" panose="020B0604020202020204" pitchFamily="34" charset="0"/>
              </a:rPr>
              <a:t>Tom Day Goodacre           		              Students’ Coffee 10/9/2014                                                                                   46</a:t>
            </a:r>
          </a:p>
        </p:txBody>
      </p:sp>
    </p:spTree>
    <p:extLst>
      <p:ext uri="{BB962C8B-B14F-4D97-AF65-F5344CB8AC3E}">
        <p14:creationId xmlns:p14="http://schemas.microsoft.com/office/powerpoint/2010/main" val="3202411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23528" y="6453336"/>
            <a:ext cx="849694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C:\Users\tdaygood\Dropbox\logos\bul-pho-2007-046_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9658"/>
            <a:ext cx="551916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 rot="5400000">
            <a:off x="4475086" y="5320999"/>
            <a:ext cx="201622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533647" y="6255885"/>
            <a:ext cx="201622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65666" y="177993"/>
            <a:ext cx="60126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u="sng" dirty="0">
                <a:solidFill>
                  <a:prstClr val="black"/>
                </a:solidFill>
                <a:latin typeface="Georgia"/>
                <a:cs typeface="Georgia"/>
              </a:rPr>
              <a:t>2+ Ba </a:t>
            </a:r>
            <a:r>
              <a:rPr lang="en-GB" sz="2800" u="sng" dirty="0" smtClean="0">
                <a:solidFill>
                  <a:prstClr val="black"/>
                </a:solidFill>
                <a:latin typeface="Georgia"/>
                <a:cs typeface="Georgia"/>
              </a:rPr>
              <a:t>ionization at RILIS</a:t>
            </a:r>
            <a:endParaRPr lang="en-GB" sz="2800" u="sng" dirty="0">
              <a:solidFill>
                <a:prstClr val="black"/>
              </a:solidFill>
              <a:latin typeface="Georgia"/>
              <a:cs typeface="Georgi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59420" y="1556792"/>
            <a:ext cx="3336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9601" y="108967"/>
            <a:ext cx="807273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243356" y="529890"/>
            <a:ext cx="8420341" cy="5742512"/>
            <a:chOff x="351923" y="1023695"/>
            <a:chExt cx="8420341" cy="5742512"/>
          </a:xfrm>
        </p:grpSpPr>
        <p:sp>
          <p:nvSpPr>
            <p:cNvPr id="18" name="Rectangle 17"/>
            <p:cNvSpPr/>
            <p:nvPr/>
          </p:nvSpPr>
          <p:spPr>
            <a:xfrm>
              <a:off x="417217" y="1023695"/>
              <a:ext cx="8355047" cy="791103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vert="horz" anchor="ctr" anchorCtr="0">
              <a:normAutofit/>
            </a:bodyPr>
            <a:lstStyle/>
            <a:p>
              <a:pPr defTabSz="457200">
                <a:spcBef>
                  <a:spcPct val="0"/>
                </a:spcBef>
              </a:pPr>
              <a:r>
                <a:rPr lang="en-US" sz="2800" dirty="0" smtClean="0"/>
                <a:t>Tested with RILIS at GPS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1923" y="1647128"/>
              <a:ext cx="8338807" cy="1888384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130" y="3504915"/>
              <a:ext cx="8324445" cy="3261292"/>
            </a:xfrm>
            <a:prstGeom prst="rect">
              <a:avLst/>
            </a:prstGeom>
          </p:spPr>
        </p:pic>
      </p:grpSp>
      <p:sp>
        <p:nvSpPr>
          <p:cNvPr id="21" name="Rectangle 20"/>
          <p:cNvSpPr/>
          <p:nvPr/>
        </p:nvSpPr>
        <p:spPr>
          <a:xfrm>
            <a:off x="3541471" y="3783911"/>
            <a:ext cx="1031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 smtClean="0">
                <a:solidFill>
                  <a:prstClr val="white"/>
                </a:solidFill>
              </a:rPr>
              <a:t>Laser 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62257" y="4687084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 smtClean="0">
                <a:solidFill>
                  <a:prstClr val="white"/>
                </a:solidFill>
              </a:rPr>
              <a:t>Laser OFF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20072" y="4566499"/>
            <a:ext cx="1095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dirty="0" smtClean="0">
                <a:solidFill>
                  <a:prstClr val="white"/>
                </a:solidFill>
              </a:rPr>
              <a:t>Laser OFF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3850" y="6524625"/>
            <a:ext cx="84963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200" dirty="0">
                <a:solidFill>
                  <a:prstClr val="black">
                    <a:lumMod val="85000"/>
                    <a:lumOff val="15000"/>
                  </a:prstClr>
                </a:solidFill>
                <a:latin typeface="Georgia" pitchFamily="18" charset="0"/>
                <a:cs typeface="Arial" panose="020B0604020202020204" pitchFamily="34" charset="0"/>
              </a:rPr>
              <a:t>Tom Day Goodacre           		              Students’ Coffee 10/9/2014                                                                                   46</a:t>
            </a:r>
          </a:p>
        </p:txBody>
      </p:sp>
    </p:spTree>
    <p:extLst>
      <p:ext uri="{BB962C8B-B14F-4D97-AF65-F5344CB8AC3E}">
        <p14:creationId xmlns:p14="http://schemas.microsoft.com/office/powerpoint/2010/main" val="252489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alphaModFix amt="2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58"/>
          <p:cNvSpPr/>
          <p:nvPr/>
        </p:nvSpPr>
        <p:spPr>
          <a:xfrm>
            <a:off x="5076009" y="4190578"/>
            <a:ext cx="4092534" cy="197227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6652421"/>
              </p:ext>
            </p:extLst>
          </p:nvPr>
        </p:nvGraphicFramePr>
        <p:xfrm>
          <a:off x="4925641" y="239418"/>
          <a:ext cx="4832571" cy="33755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Graph" r:id="rId6" imgW="10386000" imgH="7254360" progId="Origin50.Graph">
                  <p:embed/>
                </p:oleObj>
              </mc:Choice>
              <mc:Fallback>
                <p:oleObj name="Graph" r:id="rId6" imgW="10386000" imgH="72543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925641" y="239418"/>
                        <a:ext cx="4832571" cy="33755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291"/>
          <p:cNvSpPr>
            <a:spLocks noChangeArrowheads="1"/>
          </p:cNvSpPr>
          <p:nvPr/>
        </p:nvSpPr>
        <p:spPr bwMode="auto">
          <a:xfrm>
            <a:off x="0" y="-29230"/>
            <a:ext cx="8204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0" dirty="0" smtClean="0">
                <a:solidFill>
                  <a:sysClr val="windowText" lastClr="000000"/>
                </a:solidFill>
              </a:rPr>
              <a:t>Fast beam gating tests at ISOLDE OFFLINE</a:t>
            </a:r>
            <a:endParaRPr lang="en-US" sz="2800" kern="0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783" y="282440"/>
            <a:ext cx="611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LS1</a:t>
            </a:r>
            <a:endParaRPr lang="en-GB" sz="2400" dirty="0">
              <a:solidFill>
                <a:schemeClr val="bg1"/>
              </a:solidFill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67682" y="487889"/>
            <a:ext cx="5023364" cy="1796941"/>
            <a:chOff x="52645" y="767420"/>
            <a:chExt cx="5023364" cy="179694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645" y="1157128"/>
              <a:ext cx="5023364" cy="1008112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1681768" y="767420"/>
              <a:ext cx="2420332" cy="369332"/>
              <a:chOff x="1550864" y="342604"/>
              <a:chExt cx="2420332" cy="369332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1550864" y="638560"/>
                <a:ext cx="2420332" cy="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/>
              <p:cNvSpPr txBox="1"/>
              <p:nvPr/>
            </p:nvSpPr>
            <p:spPr>
              <a:xfrm>
                <a:off x="1812198" y="342604"/>
                <a:ext cx="7521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100µs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1269383" y="2159606"/>
              <a:ext cx="549125" cy="404755"/>
              <a:chOff x="1280270" y="638560"/>
              <a:chExt cx="999628" cy="404755"/>
            </a:xfrm>
          </p:grpSpPr>
          <p:cxnSp>
            <p:nvCxnSpPr>
              <p:cNvPr id="17" name="Straight Arrow Connector 16"/>
              <p:cNvCxnSpPr/>
              <p:nvPr/>
            </p:nvCxnSpPr>
            <p:spPr>
              <a:xfrm>
                <a:off x="1550864" y="638560"/>
                <a:ext cx="729034" cy="0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1280270" y="673983"/>
                <a:ext cx="6351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10µs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82719" y="3538982"/>
            <a:ext cx="4993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Increase Voltage spread using high resistive cavities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(suggested by </a:t>
            </a:r>
            <a:r>
              <a:rPr lang="en-GB" dirty="0" err="1" smtClean="0">
                <a:solidFill>
                  <a:schemeClr val="bg1"/>
                </a:solidFill>
              </a:rPr>
              <a:t>S.Mishin</a:t>
            </a:r>
            <a:r>
              <a:rPr lang="en-GB" dirty="0" smtClean="0">
                <a:solidFill>
                  <a:schemeClr val="bg1"/>
                </a:solidFill>
              </a:rPr>
              <a:t>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7682" y="2232716"/>
            <a:ext cx="47371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Factor 10 selectivity improvement basically for free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</a:rPr>
              <a:t>To get higher improvement one requires shorter pulses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991" y="4177541"/>
            <a:ext cx="2564023" cy="174296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3006" y="4177541"/>
            <a:ext cx="708124" cy="53109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8420" y="4180345"/>
            <a:ext cx="704385" cy="528289"/>
          </a:xfrm>
          <a:prstGeom prst="rect">
            <a:avLst/>
          </a:prstGeom>
        </p:spPr>
      </p:pic>
      <p:pic>
        <p:nvPicPr>
          <p:cNvPr id="27" name="Content Placeholder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8420" y="4785969"/>
            <a:ext cx="1512710" cy="1134533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652120" y="3663069"/>
            <a:ext cx="2879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Use PWM to heat the source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210" y="4167143"/>
            <a:ext cx="4077497" cy="1862634"/>
          </a:xfrm>
          <a:prstGeom prst="rect">
            <a:avLst/>
          </a:prstGeom>
        </p:spPr>
      </p:pic>
      <p:pic>
        <p:nvPicPr>
          <p:cNvPr id="55" name="Content Placeholder 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4200" y="4526020"/>
            <a:ext cx="581391" cy="775188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4944483" y="6070896"/>
            <a:ext cx="4118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Prototype of </a:t>
            </a:r>
            <a:r>
              <a:rPr lang="en-GB" dirty="0" err="1" smtClean="0">
                <a:solidFill>
                  <a:schemeClr val="bg1"/>
                </a:solidFill>
              </a:rPr>
              <a:t>pulser</a:t>
            </a:r>
            <a:r>
              <a:rPr lang="en-GB" dirty="0" smtClean="0">
                <a:solidFill>
                  <a:schemeClr val="bg1"/>
                </a:solidFill>
              </a:rPr>
              <a:t> (Thx to Pascal Fernier)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is ready to be tested OFFLINE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2720" y="6007669"/>
            <a:ext cx="4296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Pieces are machined by Ermanno, require tests at pump stand and OFFLINE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89380" y="860579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Ca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681780" y="119698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G</a:t>
            </a:r>
            <a:r>
              <a:rPr lang="en-GB" dirty="0" smtClean="0">
                <a:solidFill>
                  <a:schemeClr val="bg1"/>
                </a:solidFill>
              </a:rPr>
              <a:t>a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4513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6980" y="541828"/>
            <a:ext cx="2978942" cy="4572397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328050" y="476888"/>
            <a:ext cx="3024668" cy="4633716"/>
            <a:chOff x="4458568" y="417045"/>
            <a:chExt cx="3610046" cy="5338096"/>
          </a:xfrm>
        </p:grpSpPr>
        <p:sp>
          <p:nvSpPr>
            <p:cNvPr id="7" name="Rectangle 6"/>
            <p:cNvSpPr/>
            <p:nvPr/>
          </p:nvSpPr>
          <p:spPr>
            <a:xfrm>
              <a:off x="4481760" y="417045"/>
              <a:ext cx="3586854" cy="533809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458568" y="493990"/>
              <a:ext cx="3528392" cy="5107263"/>
            </a:xfrm>
            <a:prstGeom prst="rect">
              <a:avLst/>
            </a:prstGeom>
          </p:spPr>
        </p:pic>
      </p:grpSp>
      <p:sp>
        <p:nvSpPr>
          <p:cNvPr id="4" name="Rectangle 291"/>
          <p:cNvSpPr>
            <a:spLocks noChangeArrowheads="1"/>
          </p:cNvSpPr>
          <p:nvPr/>
        </p:nvSpPr>
        <p:spPr bwMode="auto">
          <a:xfrm>
            <a:off x="0" y="-29230"/>
            <a:ext cx="84604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sz="2800" dirty="0" smtClean="0">
                <a:solidFill>
                  <a:schemeClr val="bg1"/>
                </a:solidFill>
              </a:rPr>
              <a:t>Permanent Laser Installation at ISOLDE OFFLINE 2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3741" y="4913934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</a:rPr>
              <a:t>Stefano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040" y="263157"/>
            <a:ext cx="10182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2015 ?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5536" y="5071967"/>
            <a:ext cx="86845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Test 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new RILIS cavities / ion source designs and modes of operation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Verify 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compatibility of RILIS with future target concepts and separator/pre separator/ISCOOL configurations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quality 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control of RILIS based ion sources (</a:t>
            </a:r>
            <a:r>
              <a:rPr lang="en-GB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e.g</a:t>
            </a:r>
            <a:r>
              <a:rPr lang="en-GB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LIST) before on-line use</a:t>
            </a:r>
            <a:r>
              <a:rPr lang="en-GB" dirty="0" smtClean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DAI and DR for purchasing a pump laser is ready</a:t>
            </a:r>
          </a:p>
          <a:p>
            <a:pPr marL="285750" indent="-2857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383834" y="869795"/>
            <a:ext cx="2304256" cy="86409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383834" y="3678107"/>
            <a:ext cx="2304256" cy="93610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92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3247267" y="2678051"/>
            <a:ext cx="1297623" cy="17468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617541" y="2673016"/>
            <a:ext cx="2339430" cy="174687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332"/>
            <a:ext cx="6472237" cy="685800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2800" dirty="0" smtClean="0"/>
              <a:t>Acknowledgements: CERN – KTH Collaboration 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595810"/>
            <a:ext cx="3540125" cy="330358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 smtClean="0"/>
              <a:t>Lars-Erik Berg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 smtClean="0"/>
              <a:t>Olli </a:t>
            </a:r>
            <a:r>
              <a:rPr lang="en-US" altLang="en-US" sz="1800" dirty="0" err="1" smtClean="0"/>
              <a:t>Launila</a:t>
            </a:r>
            <a:endParaRPr lang="en-US" altLang="en-US" sz="1800" dirty="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 smtClean="0"/>
              <a:t>Fabian </a:t>
            </a:r>
            <a:r>
              <a:rPr lang="en-US" altLang="en-US" sz="1800" dirty="0" err="1" smtClean="0"/>
              <a:t>Österdahl</a:t>
            </a:r>
            <a:r>
              <a:rPr lang="en-US" altLang="en-US" sz="1800" dirty="0" smtClean="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 err="1" smtClean="0"/>
              <a:t>Marica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Sjödin</a:t>
            </a:r>
            <a:endParaRPr lang="en-US" altLang="en-US" sz="1800" dirty="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 smtClean="0"/>
              <a:t>Ulf </a:t>
            </a:r>
            <a:r>
              <a:rPr lang="en-US" altLang="en-US" sz="1800" dirty="0" err="1" smtClean="0"/>
              <a:t>Sassenberg</a:t>
            </a:r>
            <a:endParaRPr lang="en-US" altLang="en-US" sz="1800" dirty="0" smtClean="0"/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 smtClean="0"/>
              <a:t>Thomas </a:t>
            </a:r>
            <a:r>
              <a:rPr lang="en-US" altLang="en-US" sz="1800" dirty="0" err="1" smtClean="0"/>
              <a:t>Pauchard</a:t>
            </a:r>
            <a:r>
              <a:rPr lang="en-US" altLang="en-US" sz="1800" dirty="0" smtClean="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 err="1" smtClean="0"/>
              <a:t>Göran</a:t>
            </a:r>
            <a:r>
              <a:rPr lang="en-US" altLang="en-US" sz="1800" dirty="0" smtClean="0"/>
              <a:t> </a:t>
            </a:r>
            <a:r>
              <a:rPr lang="en-US" altLang="en-US" sz="1800" dirty="0" err="1" smtClean="0"/>
              <a:t>Tranströmer</a:t>
            </a:r>
            <a:r>
              <a:rPr lang="en-US" altLang="en-US" sz="1800" dirty="0" smtClean="0"/>
              <a:t>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1800" dirty="0" smtClean="0"/>
              <a:t>Johanna </a:t>
            </a:r>
            <a:r>
              <a:rPr lang="en-US" altLang="en-US" sz="1800" dirty="0" err="1" smtClean="0"/>
              <a:t>Vannesjö</a:t>
            </a:r>
            <a:endParaRPr lang="en-US" altLang="en-US" sz="1800" dirty="0" smtClean="0"/>
          </a:p>
        </p:txBody>
      </p:sp>
      <p:sp>
        <p:nvSpPr>
          <p:cNvPr id="62470" name="Text Box 6"/>
          <p:cNvSpPr txBox="1">
            <a:spLocks noChangeArrowheads="1"/>
          </p:cNvSpPr>
          <p:nvPr/>
        </p:nvSpPr>
        <p:spPr bwMode="auto">
          <a:xfrm>
            <a:off x="107504" y="871909"/>
            <a:ext cx="3483582" cy="7023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u="sng" dirty="0" smtClean="0">
                <a:solidFill>
                  <a:srgbClr val="000000"/>
                </a:solidFill>
                <a:latin typeface="+mj-lt"/>
              </a:rPr>
              <a:t>KTH – Royal Institute of Technology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</a:pPr>
            <a:r>
              <a:rPr lang="en-US" altLang="en-US" u="sng" dirty="0" smtClean="0">
                <a:solidFill>
                  <a:srgbClr val="000000"/>
                </a:solidFill>
                <a:latin typeface="+mj-lt"/>
              </a:rPr>
              <a:t>Stockholm, Sweden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708920"/>
            <a:ext cx="1239601" cy="1570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9644" y="2903540"/>
            <a:ext cx="2185816" cy="1200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3239344" y="4509605"/>
            <a:ext cx="5904656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0" hangingPunct="0">
              <a:buFont typeface="Times New Roman" pitchFamily="18" charset="0"/>
              <a:buNone/>
            </a:pPr>
            <a:r>
              <a:rPr lang="en-US" dirty="0">
                <a:solidFill>
                  <a:prstClr val="black"/>
                </a:solidFill>
              </a:rPr>
              <a:t>KTH – Royal Institute of Technology  &amp;</a:t>
            </a:r>
          </a:p>
          <a:p>
            <a:pPr eaLnBrk="0" hangingPunct="0">
              <a:buFont typeface="Times New Roman" pitchFamily="18" charset="0"/>
              <a:buNone/>
            </a:pPr>
            <a:r>
              <a:rPr lang="de-DE" dirty="0">
                <a:solidFill>
                  <a:prstClr val="black"/>
                </a:solidFill>
              </a:rPr>
              <a:t>Knuth </a:t>
            </a:r>
            <a:r>
              <a:rPr lang="de-DE" dirty="0" err="1">
                <a:solidFill>
                  <a:prstClr val="black"/>
                </a:solidFill>
              </a:rPr>
              <a:t>and</a:t>
            </a:r>
            <a:r>
              <a:rPr lang="de-DE" dirty="0">
                <a:solidFill>
                  <a:prstClr val="black"/>
                </a:solidFill>
              </a:rPr>
              <a:t> Alice Wallenberg </a:t>
            </a:r>
            <a:r>
              <a:rPr lang="de-DE" dirty="0" err="1">
                <a:solidFill>
                  <a:prstClr val="black"/>
                </a:solidFill>
              </a:rPr>
              <a:t>Foundation</a:t>
            </a:r>
            <a:endParaRPr lang="en-US" dirty="0">
              <a:solidFill>
                <a:prstClr val="black"/>
              </a:solidFill>
            </a:endParaRPr>
          </a:p>
          <a:p>
            <a:pPr eaLnBrk="0" hangingPunct="0"/>
            <a:r>
              <a:rPr lang="en-US" dirty="0">
                <a:solidFill>
                  <a:prstClr val="black"/>
                </a:solidFill>
              </a:rPr>
              <a:t>Stockholm, Sweden</a:t>
            </a:r>
          </a:p>
        </p:txBody>
      </p:sp>
    </p:spTree>
    <p:extLst>
      <p:ext uri="{BB962C8B-B14F-4D97-AF65-F5344CB8AC3E}">
        <p14:creationId xmlns:p14="http://schemas.microsoft.com/office/powerpoint/2010/main" val="89642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5238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rtlCol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 sz="28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/>
                <a:cs typeface="Arial" charset="0"/>
              </a:rPr>
              <a:t>Acknowledgements</a:t>
            </a:r>
            <a:endParaRPr lang="en-US" sz="2800" dirty="0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/>
              <a:cs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930684" y="3912570"/>
            <a:ext cx="2717800" cy="1851025"/>
            <a:chOff x="-43437" y="4785744"/>
            <a:chExt cx="2717800" cy="1851025"/>
          </a:xfrm>
        </p:grpSpPr>
        <p:sp>
          <p:nvSpPr>
            <p:cNvPr id="22" name="Rectangle 21"/>
            <p:cNvSpPr/>
            <p:nvPr/>
          </p:nvSpPr>
          <p:spPr>
            <a:xfrm>
              <a:off x="179512" y="5229200"/>
              <a:ext cx="2150341" cy="11521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66" descr="S:\Poster\LOGOS\Uni Mainz\JGU-Logo_farbe_cmyk.ep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43437" y="4785744"/>
              <a:ext cx="2717800" cy="1851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TextBox 19"/>
          <p:cNvSpPr txBox="1"/>
          <p:nvPr/>
        </p:nvSpPr>
        <p:spPr>
          <a:xfrm>
            <a:off x="179512" y="670720"/>
            <a:ext cx="49897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chemeClr val="bg1"/>
                </a:solidFill>
              </a:rPr>
              <a:t>Current RILIS based core team at CERN (EN-STI-LP)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Valentin Fedosseev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Bruce Marsh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Thomas Day Goodacre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Ralf Erik Rossel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Sebastian Rothe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u="sng" dirty="0" smtClean="0">
                <a:solidFill>
                  <a:schemeClr val="bg1"/>
                </a:solidFill>
              </a:rPr>
              <a:t>Former Members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Marica </a:t>
            </a:r>
            <a:r>
              <a:rPr lang="en-GB" dirty="0" err="1" smtClean="0">
                <a:solidFill>
                  <a:schemeClr val="bg1"/>
                </a:solidFill>
              </a:rPr>
              <a:t>Sjödin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Daniel Fink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Nobuaki Imai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Maxim Seliverstov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983810" y="673895"/>
            <a:ext cx="26115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 smtClean="0">
                <a:solidFill>
                  <a:schemeClr val="bg1"/>
                </a:solidFill>
              </a:rPr>
              <a:t>Temporarily Supported by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Maxim Seliverstov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Pavel Molkanov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Anatoly Barzakh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Dmitry Fedorov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Yuri </a:t>
            </a:r>
            <a:r>
              <a:rPr lang="en-GB" dirty="0" err="1" smtClean="0">
                <a:solidFill>
                  <a:schemeClr val="bg1"/>
                </a:solidFill>
              </a:rPr>
              <a:t>Volkov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311874" y="5696557"/>
            <a:ext cx="3300922" cy="750167"/>
            <a:chOff x="3215294" y="5397796"/>
            <a:chExt cx="3300922" cy="750167"/>
          </a:xfrm>
        </p:grpSpPr>
        <p:sp>
          <p:nvSpPr>
            <p:cNvPr id="8" name="Rectangle 7"/>
            <p:cNvSpPr/>
            <p:nvPr/>
          </p:nvSpPr>
          <p:spPr>
            <a:xfrm>
              <a:off x="3215294" y="5397796"/>
              <a:ext cx="3300922" cy="750167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3215294" y="5418075"/>
              <a:ext cx="3175031" cy="709612"/>
              <a:chOff x="3322507" y="5418077"/>
              <a:chExt cx="3175031" cy="709612"/>
            </a:xfrm>
          </p:grpSpPr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22507" y="5418077"/>
                <a:ext cx="1705496" cy="709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97213" y="5868059"/>
                <a:ext cx="2600325" cy="2190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5696557"/>
            <a:ext cx="2958389" cy="729891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2717216" y="2565676"/>
            <a:ext cx="5594424" cy="1746872"/>
            <a:chOff x="2794000" y="3717032"/>
            <a:chExt cx="5594424" cy="1746872"/>
          </a:xfrm>
        </p:grpSpPr>
        <p:sp>
          <p:nvSpPr>
            <p:cNvPr id="5" name="Rectangle 4"/>
            <p:cNvSpPr/>
            <p:nvPr/>
          </p:nvSpPr>
          <p:spPr>
            <a:xfrm>
              <a:off x="2794000" y="3717032"/>
              <a:ext cx="5594424" cy="1746872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338" name="Picture 2" descr="L:\Talks\LOGO collection\STI\image001.gif"/>
            <p:cNvPicPr>
              <a:picLocks noChangeAspect="1" noChangeArrowheads="1" noCrop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4823" y="4488872"/>
              <a:ext cx="815071" cy="7265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39" name="Picture 3" descr="L:\Talks\LOGO collection\RILIS\rilis_logo.em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69198" y="4438322"/>
              <a:ext cx="1070408" cy="802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0"/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63460" y="3919780"/>
              <a:ext cx="4146415" cy="515774"/>
            </a:xfrm>
            <a:prstGeom prst="rect">
              <a:avLst/>
            </a:prstGeom>
            <a:extLst>
              <a:ext uri="{FAA26D3D-D897-4be2-8F04-BA451C77F1D7}">
                <ma14:placeholderFlag xmlns:lc="http://schemas.openxmlformats.org/drawingml/2006/lockedCanvas" xmlns:ve="http://schemas.openxmlformats.org/markup-compatibility/2006" xmlns:ma14="http://schemas.microsoft.com/office/mac/drawingml/2011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  </a:ext>
            </a:extLst>
          </p:spPr>
        </p:pic>
        <p:pic>
          <p:nvPicPr>
            <p:cNvPr id="15" name="Picture 2" descr="C:\Users\tdaygood\Dropbox\logos\bul-pho-2007-046_01.jpg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8311" y="3856713"/>
              <a:ext cx="736600" cy="719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0597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 flipH="1">
            <a:off x="180166" y="904036"/>
            <a:ext cx="8796546" cy="5248667"/>
            <a:chOff x="292246" y="1488333"/>
            <a:chExt cx="8796546" cy="5248667"/>
          </a:xfrm>
        </p:grpSpPr>
        <p:pic>
          <p:nvPicPr>
            <p:cNvPr id="13" name="Grafik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292246" y="1488333"/>
              <a:ext cx="8796546" cy="5248667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5343407" y="3115735"/>
              <a:ext cx="1147704" cy="0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6468544" y="3106332"/>
              <a:ext cx="31974" cy="301038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H="1" flipV="1">
              <a:off x="6509926" y="3418666"/>
              <a:ext cx="263409" cy="2018815"/>
            </a:xfrm>
            <a:prstGeom prst="line">
              <a:avLst/>
            </a:prstGeom>
            <a:ln w="41275">
              <a:solidFill>
                <a:srgbClr val="FF0000"/>
              </a:solidFill>
              <a:prstDash val="sysDash"/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2690519" y="3593630"/>
              <a:ext cx="1165803" cy="1740367"/>
            </a:xfrm>
            <a:prstGeom prst="line">
              <a:avLst/>
            </a:prstGeom>
            <a:ln w="4127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690519" y="5334000"/>
              <a:ext cx="799632" cy="1279403"/>
            </a:xfrm>
            <a:prstGeom prst="line">
              <a:avLst/>
            </a:prstGeom>
            <a:ln w="41275">
              <a:solidFill>
                <a:srgbClr val="FF0000"/>
              </a:solidFill>
              <a:prstDash val="sysDash"/>
              <a:headEnd type="none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2683000" y="4120451"/>
              <a:ext cx="820473" cy="1224842"/>
            </a:xfrm>
            <a:prstGeom prst="line">
              <a:avLst/>
            </a:prstGeom>
            <a:ln w="412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750741" y="3117623"/>
              <a:ext cx="592666" cy="0"/>
            </a:xfrm>
            <a:prstGeom prst="line">
              <a:avLst/>
            </a:prstGeom>
            <a:ln w="4127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4798580" y="2261407"/>
            <a:ext cx="875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RILIS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CABIN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 bwMode="auto">
          <a:xfrm>
            <a:off x="0" y="-24"/>
            <a:ext cx="9143999" cy="54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 dirty="0">
                <a:solidFill>
                  <a:sysClr val="windowText" lastClr="000000"/>
                </a:solidFill>
              </a:rPr>
              <a:t>The </a:t>
            </a:r>
            <a:r>
              <a:rPr lang="de-DE" dirty="0" err="1">
                <a:solidFill>
                  <a:sysClr val="windowText" lastClr="000000"/>
                </a:solidFill>
              </a:rPr>
              <a:t>Resonance</a:t>
            </a:r>
            <a:r>
              <a:rPr lang="de-DE" dirty="0">
                <a:solidFill>
                  <a:sysClr val="windowText" lastClr="000000"/>
                </a:solidFill>
              </a:rPr>
              <a:t> </a:t>
            </a:r>
            <a:r>
              <a:rPr lang="de-DE" dirty="0" err="1">
                <a:solidFill>
                  <a:sysClr val="windowText" lastClr="000000"/>
                </a:solidFill>
              </a:rPr>
              <a:t>Ionization</a:t>
            </a:r>
            <a:r>
              <a:rPr lang="de-DE" dirty="0">
                <a:solidFill>
                  <a:sysClr val="windowText" lastClr="000000"/>
                </a:solidFill>
              </a:rPr>
              <a:t> Laser Ion </a:t>
            </a:r>
            <a:r>
              <a:rPr lang="de-DE" dirty="0" smtClean="0">
                <a:solidFill>
                  <a:sysClr val="windowText" lastClr="000000"/>
                </a:solidFill>
              </a:rPr>
              <a:t>Source  - RILIS</a:t>
            </a: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500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399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de-DE" sz="2800" dirty="0">
                <a:solidFill>
                  <a:schemeClr val="bg1"/>
                </a:solidFill>
              </a:rPr>
              <a:t>Contents</a:t>
            </a:r>
            <a:endParaRPr lang="de-DE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1844824"/>
            <a:ext cx="374025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>
                <a:solidFill>
                  <a:prstClr val="black"/>
                </a:solidFill>
              </a:rPr>
              <a:t>History</a:t>
            </a:r>
            <a:r>
              <a:rPr lang="de-DE" sz="2400" dirty="0">
                <a:solidFill>
                  <a:prstClr val="black"/>
                </a:solidFill>
              </a:rPr>
              <a:t> &amp; Laser Upgrades</a:t>
            </a:r>
          </a:p>
          <a:p>
            <a:endParaRPr lang="de-DE" sz="2400" dirty="0" smtClean="0">
              <a:solidFill>
                <a:prstClr val="black"/>
              </a:solidFill>
            </a:endParaRPr>
          </a:p>
          <a:p>
            <a:r>
              <a:rPr lang="de-DE" sz="2400" dirty="0" smtClean="0">
                <a:solidFill>
                  <a:prstClr val="black"/>
                </a:solidFill>
              </a:rPr>
              <a:t>Technical </a:t>
            </a:r>
            <a:r>
              <a:rPr lang="de-DE" sz="2400" dirty="0" err="1" smtClean="0">
                <a:solidFill>
                  <a:prstClr val="black"/>
                </a:solidFill>
              </a:rPr>
              <a:t>improvements</a:t>
            </a:r>
            <a:endParaRPr lang="de-DE" sz="2400" dirty="0">
              <a:solidFill>
                <a:prstClr val="black"/>
              </a:solidFill>
            </a:endParaRPr>
          </a:p>
          <a:p>
            <a:endParaRPr lang="de-DE" sz="2400" dirty="0">
              <a:solidFill>
                <a:prstClr val="black"/>
              </a:solidFill>
            </a:endParaRPr>
          </a:p>
          <a:p>
            <a:r>
              <a:rPr lang="de-DE" sz="2400" dirty="0" smtClean="0">
                <a:solidFill>
                  <a:prstClr val="black"/>
                </a:solidFill>
              </a:rPr>
              <a:t>Ongoing </a:t>
            </a:r>
            <a:r>
              <a:rPr lang="de-DE" sz="2400" dirty="0">
                <a:solidFill>
                  <a:prstClr val="black"/>
                </a:solidFill>
              </a:rPr>
              <a:t>RILIS </a:t>
            </a:r>
            <a:r>
              <a:rPr lang="de-DE" sz="2400" dirty="0" smtClean="0">
                <a:solidFill>
                  <a:prstClr val="black"/>
                </a:solidFill>
              </a:rPr>
              <a:t>developments</a:t>
            </a:r>
            <a:endParaRPr lang="de-DE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191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764704"/>
            <a:ext cx="3725285" cy="543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764704"/>
            <a:ext cx="4224550" cy="2745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1999" y="3709963"/>
            <a:ext cx="4186145" cy="248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 bwMode="auto">
          <a:xfrm>
            <a:off x="0" y="-24"/>
            <a:ext cx="9143999" cy="54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 dirty="0" smtClean="0">
                <a:solidFill>
                  <a:sysClr val="windowText" lastClr="000000"/>
                </a:solidFill>
              </a:rPr>
              <a:t>Laser ion source Proposal (1988)</a:t>
            </a: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97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TextBox 302"/>
          <p:cNvSpPr txBox="1"/>
          <p:nvPr/>
        </p:nvSpPr>
        <p:spPr>
          <a:xfrm>
            <a:off x="75741" y="31879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GB" sz="2400" dirty="0" smtClean="0">
                <a:solidFill>
                  <a:prstClr val="black"/>
                </a:solidFill>
                <a:latin typeface="+mj-lt"/>
              </a:rPr>
              <a:t>1993</a:t>
            </a:r>
            <a:endParaRPr lang="en-GB" sz="2800" dirty="0">
              <a:solidFill>
                <a:prstClr val="black"/>
              </a:solidFill>
              <a:latin typeface="+mj-lt"/>
            </a:endParaRPr>
          </a:p>
        </p:txBody>
      </p:sp>
      <p:sp>
        <p:nvSpPr>
          <p:cNvPr id="305" name="Rectangle 304"/>
          <p:cNvSpPr/>
          <p:nvPr/>
        </p:nvSpPr>
        <p:spPr>
          <a:xfrm>
            <a:off x="53417" y="6099371"/>
            <a:ext cx="10415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GB" sz="1400" b="1" dirty="0" err="1">
                <a:solidFill>
                  <a:prstClr val="black"/>
                </a:solidFill>
                <a:latin typeface="Gill Sans MT"/>
              </a:rPr>
              <a:t>Mishin</a:t>
            </a:r>
            <a:r>
              <a:rPr lang="en-GB" sz="1400" b="1" dirty="0">
                <a:solidFill>
                  <a:prstClr val="black"/>
                </a:solidFill>
                <a:latin typeface="Gill Sans MT"/>
              </a:rPr>
              <a:t>, V., </a:t>
            </a:r>
            <a:r>
              <a:rPr lang="en-GB" sz="1400" b="1" dirty="0" err="1">
                <a:solidFill>
                  <a:prstClr val="black"/>
                </a:solidFill>
                <a:latin typeface="Gill Sans MT"/>
              </a:rPr>
              <a:t>Fedoseyev</a:t>
            </a:r>
            <a:r>
              <a:rPr lang="en-GB" sz="1400" b="1" dirty="0">
                <a:solidFill>
                  <a:prstClr val="black"/>
                </a:solidFill>
                <a:latin typeface="Gill Sans MT"/>
              </a:rPr>
              <a:t>, </a:t>
            </a:r>
            <a:r>
              <a:rPr lang="en-GB" sz="1400" b="1" dirty="0" smtClean="0">
                <a:solidFill>
                  <a:prstClr val="black"/>
                </a:solidFill>
                <a:latin typeface="Gill Sans MT"/>
              </a:rPr>
              <a:t>V. , </a:t>
            </a:r>
            <a:r>
              <a:rPr lang="en-GB" sz="1400" b="1" dirty="0">
                <a:solidFill>
                  <a:prstClr val="black"/>
                </a:solidFill>
                <a:latin typeface="Gill Sans MT"/>
              </a:rPr>
              <a:t>Kluge, H., </a:t>
            </a:r>
            <a:r>
              <a:rPr lang="en-GB" sz="1400" b="1" dirty="0" err="1">
                <a:solidFill>
                  <a:prstClr val="black"/>
                </a:solidFill>
                <a:latin typeface="Gill Sans MT"/>
              </a:rPr>
              <a:t>Letokhov</a:t>
            </a:r>
            <a:r>
              <a:rPr lang="en-GB" sz="1400" b="1" dirty="0">
                <a:solidFill>
                  <a:prstClr val="black"/>
                </a:solidFill>
                <a:latin typeface="Gill Sans MT"/>
              </a:rPr>
              <a:t>, V., </a:t>
            </a:r>
            <a:r>
              <a:rPr lang="en-GB" sz="1400" b="1" dirty="0" err="1">
                <a:solidFill>
                  <a:prstClr val="black"/>
                </a:solidFill>
                <a:latin typeface="Gill Sans MT"/>
              </a:rPr>
              <a:t>Ravn</a:t>
            </a:r>
            <a:r>
              <a:rPr lang="en-GB" sz="1400" b="1" dirty="0">
                <a:solidFill>
                  <a:prstClr val="black"/>
                </a:solidFill>
                <a:latin typeface="Gill Sans MT"/>
              </a:rPr>
              <a:t>, H., </a:t>
            </a:r>
            <a:r>
              <a:rPr lang="en-GB" sz="1400" b="1" dirty="0" err="1">
                <a:solidFill>
                  <a:prstClr val="black"/>
                </a:solidFill>
                <a:latin typeface="Gill Sans MT"/>
              </a:rPr>
              <a:t>Scheerer</a:t>
            </a:r>
            <a:r>
              <a:rPr lang="en-GB" sz="1400" b="1" dirty="0">
                <a:solidFill>
                  <a:prstClr val="black"/>
                </a:solidFill>
                <a:latin typeface="Gill Sans MT"/>
              </a:rPr>
              <a:t>, F., </a:t>
            </a:r>
            <a:r>
              <a:rPr lang="en-GB" sz="1400" b="1" dirty="0" err="1">
                <a:solidFill>
                  <a:prstClr val="black"/>
                </a:solidFill>
                <a:latin typeface="Gill Sans MT"/>
              </a:rPr>
              <a:t>Shirakabe</a:t>
            </a:r>
            <a:r>
              <a:rPr lang="en-GB" sz="1400" b="1" dirty="0">
                <a:solidFill>
                  <a:prstClr val="black"/>
                </a:solidFill>
                <a:latin typeface="Gill Sans MT"/>
              </a:rPr>
              <a:t>, Y</a:t>
            </a:r>
            <a:r>
              <a:rPr lang="en-GB" sz="1400" b="1" dirty="0" smtClean="0">
                <a:solidFill>
                  <a:prstClr val="black"/>
                </a:solidFill>
                <a:latin typeface="Gill Sans MT"/>
              </a:rPr>
              <a:t>. </a:t>
            </a:r>
            <a:r>
              <a:rPr lang="en-GB" sz="1400" b="1" dirty="0">
                <a:solidFill>
                  <a:prstClr val="black"/>
                </a:solidFill>
                <a:latin typeface="Gill Sans MT"/>
              </a:rPr>
              <a:t>et al. (1993). </a:t>
            </a:r>
            <a:endParaRPr lang="en-GB" sz="1400" b="1" dirty="0" smtClean="0">
              <a:solidFill>
                <a:prstClr val="black"/>
              </a:solidFill>
              <a:latin typeface="Gill Sans MT"/>
            </a:endParaRPr>
          </a:p>
          <a:p>
            <a:pPr defTabSz="457200"/>
            <a:r>
              <a:rPr lang="en-GB" sz="1400" i="1" dirty="0" smtClean="0">
                <a:solidFill>
                  <a:prstClr val="black"/>
                </a:solidFill>
                <a:latin typeface="Gill Sans MT"/>
              </a:rPr>
              <a:t>Chemically </a:t>
            </a:r>
            <a:r>
              <a:rPr lang="en-GB" sz="1400" i="1" dirty="0">
                <a:solidFill>
                  <a:prstClr val="black"/>
                </a:solidFill>
                <a:latin typeface="Gill Sans MT"/>
              </a:rPr>
              <a:t>selective laser ion-source for the CERN-ISOLDE on-line mass separator facility</a:t>
            </a:r>
            <a:r>
              <a:rPr lang="en-GB" sz="1400" dirty="0">
                <a:solidFill>
                  <a:prstClr val="black"/>
                </a:solidFill>
                <a:latin typeface="Gill Sans MT"/>
              </a:rPr>
              <a:t>.  </a:t>
            </a:r>
            <a:r>
              <a:rPr lang="en-GB" sz="1400" i="1" dirty="0" smtClean="0">
                <a:solidFill>
                  <a:prstClr val="black"/>
                </a:solidFill>
                <a:latin typeface="Gill Sans MT"/>
              </a:rPr>
              <a:t>NIM B</a:t>
            </a:r>
            <a:r>
              <a:rPr lang="en-GB" sz="1400" i="1" dirty="0">
                <a:solidFill>
                  <a:prstClr val="black"/>
                </a:solidFill>
                <a:latin typeface="Gill Sans MT"/>
              </a:rPr>
              <a:t>: </a:t>
            </a:r>
            <a:r>
              <a:rPr lang="en-GB" sz="1400" i="1" dirty="0" smtClean="0">
                <a:solidFill>
                  <a:prstClr val="black"/>
                </a:solidFill>
                <a:latin typeface="Gill Sans MT"/>
              </a:rPr>
              <a:t>73</a:t>
            </a:r>
            <a:r>
              <a:rPr lang="en-GB" sz="1400" dirty="0" smtClean="0">
                <a:solidFill>
                  <a:prstClr val="black"/>
                </a:solidFill>
                <a:latin typeface="Gill Sans MT"/>
              </a:rPr>
              <a:t>(4</a:t>
            </a:r>
            <a:r>
              <a:rPr lang="en-GB" sz="1400" dirty="0">
                <a:solidFill>
                  <a:prstClr val="black"/>
                </a:solidFill>
                <a:latin typeface="Gill Sans MT"/>
              </a:rPr>
              <a:t>), 550–560.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5443874" y="2992240"/>
            <a:ext cx="3731590" cy="3142465"/>
            <a:chOff x="5036323" y="143379"/>
            <a:chExt cx="4537662" cy="3821278"/>
          </a:xfrm>
        </p:grpSpPr>
        <p:pic>
          <p:nvPicPr>
            <p:cNvPr id="155" name="Picture 154" descr="vfvm.jpg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36323" y="498664"/>
              <a:ext cx="4499701" cy="3110708"/>
            </a:xfrm>
            <a:prstGeom prst="rect">
              <a:avLst/>
            </a:prstGeom>
          </p:spPr>
        </p:pic>
        <p:sp>
          <p:nvSpPr>
            <p:cNvPr id="306" name="Rectangle 305"/>
            <p:cNvSpPr/>
            <p:nvPr/>
          </p:nvSpPr>
          <p:spPr>
            <a:xfrm>
              <a:off x="5036323" y="143379"/>
              <a:ext cx="1642614" cy="4491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GB" dirty="0" err="1" smtClean="0">
                  <a:solidFill>
                    <a:schemeClr val="bg1"/>
                  </a:solidFill>
                  <a:latin typeface="+mj-lt"/>
                </a:rPr>
                <a:t>Slava</a:t>
              </a:r>
              <a:r>
                <a:rPr lang="en-GB" dirty="0" smtClean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GB" dirty="0" err="1" smtClean="0">
                  <a:solidFill>
                    <a:schemeClr val="bg1"/>
                  </a:solidFill>
                  <a:latin typeface="+mj-lt"/>
                </a:rPr>
                <a:t>Mishin</a:t>
              </a:r>
              <a:endParaRPr lang="en-GB" dirty="0" smtClean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07" name="Rectangle 306"/>
            <p:cNvSpPr/>
            <p:nvPr/>
          </p:nvSpPr>
          <p:spPr>
            <a:xfrm>
              <a:off x="6684416" y="3515545"/>
              <a:ext cx="2889569" cy="44911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dirty="0" smtClean="0">
                  <a:solidFill>
                    <a:schemeClr val="bg1"/>
                  </a:solidFill>
                  <a:latin typeface="+mj-lt"/>
                </a:rPr>
                <a:t>Valentin</a:t>
              </a:r>
              <a:r>
                <a:rPr lang="en-GB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GB" dirty="0" smtClean="0">
                  <a:solidFill>
                    <a:schemeClr val="bg1"/>
                  </a:solidFill>
                  <a:latin typeface="+mj-lt"/>
                </a:rPr>
                <a:t>Fedosseev</a:t>
              </a:r>
              <a:endParaRPr lang="en-GB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08" name="Title 1"/>
          <p:cNvSpPr txBox="1">
            <a:spLocks/>
          </p:cNvSpPr>
          <p:nvPr/>
        </p:nvSpPr>
        <p:spPr bwMode="auto">
          <a:xfrm>
            <a:off x="0" y="-24"/>
            <a:ext cx="9143999" cy="549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R="0" lvl="0" indent="0" algn="ct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800" kern="0">
                <a:solidFill>
                  <a:schemeClr val="bg2"/>
                </a:solidFill>
                <a:latin typeface="Calibri" pitchFamily="34" charset="0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de-DE" dirty="0" smtClean="0">
                <a:solidFill>
                  <a:sysClr val="windowText" lastClr="000000"/>
                </a:solidFill>
              </a:rPr>
              <a:t>RILIS at PSB ISOLDE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pic>
        <p:nvPicPr>
          <p:cNvPr id="309" name="Picture 5" descr="RILIS lasers 3D_A3las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868112"/>
            <a:ext cx="5544616" cy="4004364"/>
          </a:xfrm>
          <a:prstGeom prst="rect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78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r" eaLnBrk="1" hangingPunct="1"/>
            <a:r>
              <a:rPr lang="en-US" altLang="en-US" smtClean="0"/>
              <a:t>RILIS operation in 1994-2007</a:t>
            </a:r>
            <a:endParaRPr lang="ru-RU" altLang="en-US" smtClean="0"/>
          </a:p>
        </p:txBody>
      </p:sp>
      <p:pic>
        <p:nvPicPr>
          <p:cNvPr id="1028" name="Picture 6" descr="islogo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002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15"/>
          <p:cNvGrpSpPr>
            <a:grpSpLocks/>
          </p:cNvGrpSpPr>
          <p:nvPr/>
        </p:nvGrpSpPr>
        <p:grpSpPr bwMode="auto">
          <a:xfrm>
            <a:off x="674688" y="1120775"/>
            <a:ext cx="7442200" cy="4562475"/>
            <a:chOff x="417" y="922"/>
            <a:chExt cx="4688" cy="2874"/>
          </a:xfrm>
        </p:grpSpPr>
        <p:graphicFrame>
          <p:nvGraphicFramePr>
            <p:cNvPr id="2" name="Object 8"/>
            <p:cNvGraphicFramePr>
              <a:graphicFrameLocks noChangeAspect="1"/>
            </p:cNvGraphicFramePr>
            <p:nvPr/>
          </p:nvGraphicFramePr>
          <p:xfrm>
            <a:off x="417" y="922"/>
            <a:ext cx="4329" cy="287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033" name="Text Box 10"/>
            <p:cNvSpPr txBox="1">
              <a:spLocks noChangeArrowheads="1"/>
            </p:cNvSpPr>
            <p:nvPr/>
          </p:nvSpPr>
          <p:spPr bwMode="auto">
            <a:xfrm>
              <a:off x="4564" y="1482"/>
              <a:ext cx="54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Times New Roman" panose="02020603050405020304" pitchFamily="18" charset="0"/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Times New Roman" panose="02020603050405020304" pitchFamily="18" charset="0"/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Times New Roman" panose="02020603050405020304" pitchFamily="18" charset="0"/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Times New Roman" panose="02020603050405020304" pitchFamily="18" charset="0"/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</a:pPr>
              <a:r>
                <a:rPr lang="en-US" altLang="en-US" sz="1400" b="1">
                  <a:solidFill>
                    <a:srgbClr val="000000"/>
                  </a:solidFill>
                </a:rPr>
                <a:t>1763 h</a:t>
              </a:r>
            </a:p>
          </p:txBody>
        </p:sp>
        <p:sp>
          <p:nvSpPr>
            <p:cNvPr id="1034" name="Line 11"/>
            <p:cNvSpPr>
              <a:spLocks noChangeShapeType="1"/>
            </p:cNvSpPr>
            <p:nvPr/>
          </p:nvSpPr>
          <p:spPr bwMode="auto">
            <a:xfrm>
              <a:off x="4489" y="1696"/>
              <a:ext cx="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035" name="Line 12"/>
            <p:cNvSpPr>
              <a:spLocks noChangeShapeType="1"/>
            </p:cNvSpPr>
            <p:nvPr/>
          </p:nvSpPr>
          <p:spPr bwMode="auto">
            <a:xfrm>
              <a:off x="4241" y="1290"/>
              <a:ext cx="8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/>
            <a:lstStyle/>
            <a:p>
              <a:pPr fontAlgn="base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</a:pPr>
              <a:endParaRPr lang="en-US">
                <a:solidFill>
                  <a:srgbClr val="000000"/>
                </a:solidFill>
                <a:latin typeface="Comic Sans MS" panose="030F0702030302020204" pitchFamily="66" charset="0"/>
              </a:endParaRPr>
            </a:p>
          </p:txBody>
        </p:sp>
        <p:sp>
          <p:nvSpPr>
            <p:cNvPr id="1036" name="Text Box 13"/>
            <p:cNvSpPr txBox="1">
              <a:spLocks noChangeArrowheads="1"/>
            </p:cNvSpPr>
            <p:nvPr/>
          </p:nvSpPr>
          <p:spPr bwMode="auto">
            <a:xfrm>
              <a:off x="4558" y="1071"/>
              <a:ext cx="54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Times New Roman" panose="02020603050405020304" pitchFamily="18" charset="0"/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Times New Roman" panose="02020603050405020304" pitchFamily="18" charset="0"/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Times New Roman" panose="02020603050405020304" pitchFamily="18" charset="0"/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bg1"/>
                </a:buClr>
                <a:buSzPct val="100000"/>
                <a:buFont typeface="Times New Roman" panose="02020603050405020304" pitchFamily="18" charset="0"/>
                <a:buChar char="•"/>
                <a:defRPr>
                  <a:solidFill>
                    <a:schemeClr val="tx1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 eaLnBrk="1" fontAlgn="base" hangingPunct="1">
                <a:spcBef>
                  <a:spcPct val="20000"/>
                </a:spcBef>
                <a:spcAft>
                  <a:spcPct val="0"/>
                </a:spcAft>
                <a:buClr>
                  <a:srgbClr val="FFFFFF"/>
                </a:buClr>
                <a:buSzPct val="100000"/>
                <a:buFont typeface="Times New Roman" panose="02020603050405020304" pitchFamily="18" charset="0"/>
                <a:buChar char="•"/>
              </a:pPr>
              <a:r>
                <a:rPr lang="en-US" altLang="en-US" sz="1400" b="1">
                  <a:solidFill>
                    <a:srgbClr val="000000"/>
                  </a:solidFill>
                </a:rPr>
                <a:t>2250 h</a:t>
              </a:r>
            </a:p>
          </p:txBody>
        </p:sp>
      </p:grpSp>
      <p:sp>
        <p:nvSpPr>
          <p:cNvPr id="1030" name="Text Box 16"/>
          <p:cNvSpPr txBox="1">
            <a:spLocks noChangeArrowheads="1"/>
          </p:cNvSpPr>
          <p:nvPr/>
        </p:nvSpPr>
        <p:spPr bwMode="auto">
          <a:xfrm>
            <a:off x="228600" y="5486400"/>
            <a:ext cx="4648200" cy="739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400">
                <a:solidFill>
                  <a:srgbClr val="000000"/>
                </a:solidFill>
              </a:rPr>
              <a:t>Reduction of planned RILIS operation time for 2007 down to 1500 hours has been was recommended in the conclusions of the 2007 ATC/ABOC days. </a:t>
            </a:r>
          </a:p>
        </p:txBody>
      </p:sp>
      <p:sp>
        <p:nvSpPr>
          <p:cNvPr id="1031" name="AutoShape 17"/>
          <p:cNvSpPr>
            <a:spLocks noChangeArrowheads="1"/>
          </p:cNvSpPr>
          <p:nvPr/>
        </p:nvSpPr>
        <p:spPr bwMode="auto">
          <a:xfrm>
            <a:off x="4762500" y="5715000"/>
            <a:ext cx="825500" cy="254000"/>
          </a:xfrm>
          <a:prstGeom prst="rightArrow">
            <a:avLst>
              <a:gd name="adj1" fmla="val 50000"/>
              <a:gd name="adj2" fmla="val 81250"/>
            </a:avLst>
          </a:prstGeom>
          <a:solidFill>
            <a:srgbClr val="CCFFCC"/>
          </a:solidFill>
          <a:ln w="9525" algn="ctr">
            <a:solidFill>
              <a:srgbClr val="FF0000"/>
            </a:solidFill>
            <a:miter lim="800000"/>
            <a:headEnd/>
            <a:tailEnd/>
          </a:ln>
        </p:spPr>
        <p:txBody>
          <a:bodyPr wrap="none" lIns="92075" tIns="46038" rIns="92075" bIns="46038" anchor="ctr"/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Char char="•"/>
            </a:pPr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1032" name="Text Box 18"/>
          <p:cNvSpPr txBox="1">
            <a:spLocks noChangeArrowheads="1"/>
          </p:cNvSpPr>
          <p:nvPr/>
        </p:nvSpPr>
        <p:spPr bwMode="auto">
          <a:xfrm>
            <a:off x="5638800" y="5372100"/>
            <a:ext cx="35052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Times New Roman" panose="02020603050405020304" pitchFamily="18" charset="0"/>
              <a:buChar char="•"/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400" u="sng">
                <a:solidFill>
                  <a:srgbClr val="000000"/>
                </a:solidFill>
              </a:rPr>
              <a:t>No laser trouble happened during scheduled operation</a:t>
            </a:r>
            <a:r>
              <a:rPr lang="en-US" altLang="en-US" sz="1400">
                <a:solidFill>
                  <a:srgbClr val="000000"/>
                </a:solidFill>
              </a:rPr>
              <a:t>, all required service and repair work was performed between runs</a:t>
            </a:r>
          </a:p>
        </p:txBody>
      </p:sp>
    </p:spTree>
    <p:extLst>
      <p:ext uri="{BB962C8B-B14F-4D97-AF65-F5344CB8AC3E}">
        <p14:creationId xmlns:p14="http://schemas.microsoft.com/office/powerpoint/2010/main" val="60082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alphaModFix amt="67000"/>
          </a:blip>
          <a:stretch>
            <a:fillRect/>
          </a:stretch>
        </p:blipFill>
        <p:spPr>
          <a:xfrm>
            <a:off x="1187624" y="1961545"/>
            <a:ext cx="7114713" cy="39157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936" y="295833"/>
            <a:ext cx="7583488" cy="114300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Calibri" charset="0"/>
              </a:rPr>
              <a:t>HIE-ISOLDE  aims at increasing the </a:t>
            </a:r>
            <a:r>
              <a:rPr lang="en-US" sz="2800" dirty="0" smtClean="0">
                <a:latin typeface="Calibri" charset="0"/>
              </a:rPr>
              <a:t>energy</a:t>
            </a:r>
            <a:br>
              <a:rPr lang="en-US" sz="2800" dirty="0" smtClean="0">
                <a:latin typeface="Calibri" charset="0"/>
              </a:rPr>
            </a:br>
            <a:r>
              <a:rPr lang="en-US" sz="2800" dirty="0" smtClean="0">
                <a:latin typeface="Calibri" charset="0"/>
              </a:rPr>
              <a:t>of the </a:t>
            </a:r>
            <a:r>
              <a:rPr lang="en-US" sz="2800" dirty="0">
                <a:latin typeface="Calibri" charset="0"/>
              </a:rPr>
              <a:t>RIB up to </a:t>
            </a:r>
            <a:r>
              <a:rPr lang="en-US" sz="2800" dirty="0" smtClean="0">
                <a:latin typeface="Calibri" charset="0"/>
              </a:rPr>
              <a:t>10AMeV </a:t>
            </a:r>
            <a:r>
              <a:rPr lang="en-US" sz="2800" dirty="0">
                <a:latin typeface="Calibri" charset="0"/>
              </a:rPr>
              <a:t>and their </a:t>
            </a:r>
            <a:r>
              <a:rPr lang="en-US" sz="2800" dirty="0" smtClean="0">
                <a:latin typeface="Calibri" charset="0"/>
              </a:rPr>
              <a:t>intensity</a:t>
            </a:r>
            <a:br>
              <a:rPr lang="en-US" sz="2800" dirty="0" smtClean="0">
                <a:latin typeface="Calibri" charset="0"/>
              </a:rPr>
            </a:br>
            <a:r>
              <a:rPr lang="en-US" sz="2800" dirty="0" smtClean="0">
                <a:latin typeface="Calibri" charset="0"/>
              </a:rPr>
              <a:t> </a:t>
            </a:r>
            <a:r>
              <a:rPr lang="en-US" sz="2800" dirty="0">
                <a:latin typeface="Calibri" charset="0"/>
              </a:rPr>
              <a:t>by a factor 10</a:t>
            </a:r>
            <a:endParaRPr lang="en-US" sz="2800" dirty="0"/>
          </a:p>
        </p:txBody>
      </p:sp>
      <p:pic>
        <p:nvPicPr>
          <p:cNvPr id="4" name="Picture 3" descr="Cathi_MC_7peopl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260648"/>
            <a:ext cx="1596380" cy="795155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323528" y="1700808"/>
            <a:ext cx="8712969" cy="5142765"/>
            <a:chOff x="-64273" y="1124744"/>
            <a:chExt cx="8712969" cy="5914577"/>
          </a:xfrm>
        </p:grpSpPr>
        <p:sp>
          <p:nvSpPr>
            <p:cNvPr id="6" name="TextBox 6"/>
            <p:cNvSpPr txBox="1">
              <a:spLocks noChangeArrowheads="1"/>
            </p:cNvSpPr>
            <p:nvPr/>
          </p:nvSpPr>
          <p:spPr bwMode="auto">
            <a:xfrm>
              <a:off x="-64273" y="1124744"/>
              <a:ext cx="2971800" cy="2654751"/>
            </a:xfrm>
            <a:prstGeom prst="rect">
              <a:avLst/>
            </a:prstGeom>
            <a:solidFill>
              <a:srgbClr val="CCFFCC">
                <a:alpha val="2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defTabSz="457200"/>
              <a:r>
                <a:rPr lang="en-US" sz="1600" b="1" dirty="0">
                  <a:solidFill>
                    <a:srgbClr val="103154"/>
                  </a:solidFill>
                </a:rPr>
                <a:t>Energy Upgrade:</a:t>
              </a:r>
            </a:p>
            <a:p>
              <a:pPr defTabSz="457200"/>
              <a:r>
                <a:rPr lang="en-GB" sz="1600" dirty="0">
                  <a:solidFill>
                    <a:srgbClr val="103154"/>
                  </a:solidFill>
                </a:rPr>
                <a:t>The HIE-ISOLDE project concentrates on the construction of the SC LINAC and associated infrastructure in order to upgrade the energy of the post-accelerated radioactive ion beams to </a:t>
              </a:r>
              <a:r>
                <a:rPr lang="en-GB" sz="1600" b="1" dirty="0">
                  <a:solidFill>
                    <a:srgbClr val="103154"/>
                  </a:solidFill>
                </a:rPr>
                <a:t>5.5 MeV/u in </a:t>
              </a:r>
              <a:r>
                <a:rPr lang="en-GB" sz="1600" b="1" dirty="0" smtClean="0">
                  <a:solidFill>
                    <a:srgbClr val="103154"/>
                  </a:solidFill>
                </a:rPr>
                <a:t>2016 </a:t>
              </a:r>
              <a:r>
                <a:rPr lang="en-GB" sz="1600" dirty="0">
                  <a:solidFill>
                    <a:srgbClr val="103154"/>
                  </a:solidFill>
                </a:rPr>
                <a:t>and </a:t>
              </a:r>
              <a:r>
                <a:rPr lang="en-GB" sz="1600" b="1" dirty="0">
                  <a:solidFill>
                    <a:srgbClr val="103154"/>
                  </a:solidFill>
                </a:rPr>
                <a:t>10 MeV/u by </a:t>
              </a:r>
              <a:r>
                <a:rPr lang="en-GB" sz="1600" b="1" dirty="0" smtClean="0">
                  <a:solidFill>
                    <a:srgbClr val="103154"/>
                  </a:solidFill>
                </a:rPr>
                <a:t>2017-2018</a:t>
              </a:r>
              <a:endParaRPr lang="en-US" sz="1600" dirty="0">
                <a:solidFill>
                  <a:srgbClr val="103154"/>
                </a:solidFill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rot="16200000" flipH="1">
              <a:off x="594565" y="3706039"/>
              <a:ext cx="261937" cy="5715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 7"/>
            <p:cNvSpPr/>
            <p:nvPr/>
          </p:nvSpPr>
          <p:spPr>
            <a:xfrm>
              <a:off x="1011283" y="2449780"/>
              <a:ext cx="3820988" cy="253586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H="1" flipV="1">
              <a:off x="6992511" y="4232239"/>
              <a:ext cx="720080" cy="435504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4858911" y="3161779"/>
              <a:ext cx="2133600" cy="1524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1" name="TextBox 11"/>
            <p:cNvSpPr txBox="1">
              <a:spLocks noChangeArrowheads="1"/>
            </p:cNvSpPr>
            <p:nvPr/>
          </p:nvSpPr>
          <p:spPr bwMode="auto">
            <a:xfrm>
              <a:off x="5048295" y="4667743"/>
              <a:ext cx="3600401" cy="2371578"/>
            </a:xfrm>
            <a:prstGeom prst="rect">
              <a:avLst/>
            </a:prstGeom>
            <a:solidFill>
              <a:srgbClr val="CCFFCC">
                <a:alpha val="39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defTabSz="457200"/>
              <a:r>
                <a:rPr lang="en-US" sz="1600" b="1" dirty="0">
                  <a:solidFill>
                    <a:srgbClr val="000000"/>
                  </a:solidFill>
                </a:rPr>
                <a:t>Intensity Upgrade:</a:t>
              </a:r>
            </a:p>
            <a:p>
              <a:pPr defTabSz="457200"/>
              <a:r>
                <a:rPr lang="en-GB" sz="1600" b="1" dirty="0">
                  <a:solidFill>
                    <a:srgbClr val="FF0000"/>
                  </a:solidFill>
                </a:rPr>
                <a:t>The design study </a:t>
              </a:r>
              <a:r>
                <a:rPr lang="en-GB" sz="1600" dirty="0">
                  <a:solidFill>
                    <a:srgbClr val="000000"/>
                  </a:solidFill>
                </a:rPr>
                <a:t>for the intensity upgrade, also part of HIE-ISOLDE, </a:t>
              </a:r>
              <a:r>
                <a:rPr lang="en-GB" sz="1600" b="1" dirty="0" smtClean="0">
                  <a:solidFill>
                    <a:srgbClr val="FF0000"/>
                  </a:solidFill>
                </a:rPr>
                <a:t>started </a:t>
              </a:r>
              <a:r>
                <a:rPr lang="en-GB" sz="1600" b="1" dirty="0">
                  <a:solidFill>
                    <a:srgbClr val="FF0000"/>
                  </a:solidFill>
                </a:rPr>
                <a:t>in 2012</a:t>
              </a:r>
              <a:r>
                <a:rPr lang="en-GB" sz="1600" dirty="0">
                  <a:solidFill>
                    <a:srgbClr val="000000"/>
                  </a:solidFill>
                </a:rPr>
                <a:t>, and addresses the technical feasibility and cost estimate for operating the facility at  </a:t>
              </a:r>
              <a:r>
                <a:rPr lang="en-GB" sz="1600" b="1" dirty="0">
                  <a:solidFill>
                    <a:srgbClr val="FF0000"/>
                  </a:solidFill>
                </a:rPr>
                <a:t>15 kW</a:t>
              </a:r>
              <a:r>
                <a:rPr lang="en-GB" sz="1600" dirty="0">
                  <a:solidFill>
                    <a:srgbClr val="000000"/>
                  </a:solidFill>
                </a:rPr>
                <a:t> once LINAC4 and </a:t>
              </a:r>
              <a:r>
                <a:rPr lang="en-GB" sz="1600" dirty="0" smtClean="0">
                  <a:solidFill>
                    <a:srgbClr val="000000"/>
                  </a:solidFill>
                </a:rPr>
                <a:t>Upgraded PS </a:t>
              </a:r>
              <a:r>
                <a:rPr lang="en-GB" sz="1600" dirty="0">
                  <a:solidFill>
                    <a:srgbClr val="000000"/>
                  </a:solidFill>
                </a:rPr>
                <a:t>Booster are online. </a:t>
              </a:r>
              <a:endParaRPr lang="en-US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251520" y="5273913"/>
            <a:ext cx="2480320" cy="1323439"/>
          </a:xfrm>
          <a:prstGeom prst="rect">
            <a:avLst/>
          </a:prstGeom>
          <a:solidFill>
            <a:srgbClr val="CCFFCC">
              <a:alpha val="44000"/>
            </a:srgb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457200">
              <a:defRPr/>
            </a:pPr>
            <a:r>
              <a:rPr lang="en-US" sz="1600" b="1" dirty="0">
                <a:solidFill>
                  <a:srgbClr val="000000"/>
                </a:solidFill>
                <a:latin typeface="Calibri"/>
                <a:cs typeface="Calibri"/>
              </a:rPr>
              <a:t>Beam Q</a:t>
            </a:r>
            <a:r>
              <a:rPr lang="en-US" sz="1600" b="1" dirty="0" smtClean="0">
                <a:solidFill>
                  <a:srgbClr val="000000"/>
                </a:solidFill>
                <a:latin typeface="Calibri"/>
                <a:cs typeface="Calibri"/>
              </a:rPr>
              <a:t>uality </a:t>
            </a:r>
            <a:r>
              <a:rPr lang="en-US" sz="1600" b="1" dirty="0">
                <a:solidFill>
                  <a:srgbClr val="000000"/>
                </a:solidFill>
                <a:latin typeface="Calibri"/>
                <a:cs typeface="Calibri"/>
              </a:rPr>
              <a:t>U</a:t>
            </a:r>
            <a:r>
              <a:rPr lang="en-US" sz="1600" b="1" dirty="0" smtClean="0">
                <a:solidFill>
                  <a:srgbClr val="000000"/>
                </a:solidFill>
                <a:latin typeface="Calibri"/>
                <a:cs typeface="Calibri"/>
              </a:rPr>
              <a:t>pgrade:</a:t>
            </a:r>
            <a:endParaRPr lang="en-US" sz="1600" b="1" dirty="0">
              <a:solidFill>
                <a:srgbClr val="000000"/>
              </a:solidFill>
              <a:latin typeface="Calibri"/>
              <a:cs typeface="Calibri"/>
            </a:endParaRPr>
          </a:p>
          <a:p>
            <a:pPr defTabSz="457200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RFQ cooler and </a:t>
            </a:r>
            <a:r>
              <a:rPr lang="en-US" sz="1600" dirty="0" err="1">
                <a:solidFill>
                  <a:srgbClr val="000000"/>
                </a:solidFill>
                <a:latin typeface="Calibri"/>
                <a:cs typeface="Calibri"/>
              </a:rPr>
              <a:t>buncher</a:t>
            </a:r>
            <a:endParaRPr lang="en-US" sz="1600" dirty="0">
              <a:solidFill>
                <a:srgbClr val="000000"/>
              </a:solidFill>
              <a:latin typeface="Calibri"/>
              <a:cs typeface="Calibri"/>
            </a:endParaRPr>
          </a:p>
          <a:p>
            <a:pPr defTabSz="457200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Solid state lasers for 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RILIS Higher </a:t>
            </a: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mass resolving</a:t>
            </a:r>
          </a:p>
          <a:p>
            <a:pPr defTabSz="457200">
              <a:defRPr/>
            </a:pPr>
            <a:r>
              <a:rPr lang="en-US" sz="1600" dirty="0">
                <a:solidFill>
                  <a:srgbClr val="000000"/>
                </a:solidFill>
                <a:latin typeface="Calibri"/>
                <a:cs typeface="Calibri"/>
              </a:rPr>
              <a:t>power HRS</a:t>
            </a:r>
          </a:p>
        </p:txBody>
      </p:sp>
      <p:sp>
        <p:nvSpPr>
          <p:cNvPr id="13" name="Left Arrow 12"/>
          <p:cNvSpPr/>
          <p:nvPr/>
        </p:nvSpPr>
        <p:spPr>
          <a:xfrm>
            <a:off x="2565040" y="5614434"/>
            <a:ext cx="1460576" cy="623245"/>
          </a:xfrm>
          <a:prstGeom prst="leftArrow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364"/>
          <a:stretch/>
        </p:blipFill>
        <p:spPr>
          <a:xfrm rot="5400000">
            <a:off x="5531146" y="1778013"/>
            <a:ext cx="3698331" cy="2625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06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WUDQSLBgzGWR2TZF3a4CV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VwHXP63c0o4pRtRj7ItQ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IiBcQsY4e3V4FORBgDhfN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1eSSqMPgYLJSG7BoNAGOy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xAkQVF3laGU2SI6QzxonI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mxLC8HAArVIP0h3xfHFn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LrtWiGWnaicH6CPOoVDOFr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pfFSjxBJhNW5w0Dl09m7M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cmxLC8HAArVIP0h3xfHFn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Ney5cDzTQcmWKSZWpGtpl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xXomQZnA5eoXKnCRwlJb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x5rZ2Sue64hw2vkEaHyna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zQe9WX1xVlagX76DhhOMT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RVnNCpaEDLL6qBhb5dTD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H9lllLDDzXAYLDDu9eg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0f3j4gvMAeIv7RIBcXkC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8zage6MWYlF1iZ4IjVNV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WUDQSLBgzGWR2TZF3a4CV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dTdtR2Ks38JL4cQRaJuMr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WZhT2yLoLUqaUJhzMVI6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jmAvVU2lKUO2Wgtz9IUiK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XXiB7J2r7T7MPskC5O6ml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OfjEZPIhYi46BTxaTRk9K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OfjEZPIhYi46BTxaTRk9K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HjqzzQhU9eKQ9x2HYk6pJ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mpx53MYL37HyZepgR039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cKmaSjGDOWeytHMzokYtR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kDu6SRLPdQCRe6LZsvoS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mLKZ7bSZ2lnpp391Kd7bt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gk4ueEhx5IFX7RtijP8CJ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drsFZuZHUWeHqd1xxnFp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SANgyn41muR73xUeRuTgI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drsFZuZHUWeHqd1xxnFp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kDu6SRLPdQCRe6LZsvoS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04a8Aq06EjY5BJRKxpFjS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cKmaSjGDOWeytHMzokYtR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cKmaSjGDOWeytHMzokYtR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drsFZuZHUWeHqd1xxnFp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drsFZuZHUWeHqd1xxnFp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5gzVtYku8BAKTAxyxdAQr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81KIH9lgGbDwwQCn704d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T81KIH9lgGbDwwQCn704d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WkHNZzLmDn3lhTebpoTP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WUDQSLBgzGWR2TZF3a4CV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J70tqiLI55TwVYrpkpCK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4qA01h6VsGLO3QsyS9Brt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cbqB7mpsIqPaIpxeyXgC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bIo1YVJXzRtfizO6H5xn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OfjEZPIhYi46BTxaTRk9K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vcAGapX8oN2tLQOtuUcmT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Gd0nH7Qjf05BK0ZzUvJSM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x0teZ076cDrInS2hZXM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g8aQWmw1ebB0TDOVZISv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h3zimBvjhyAjRBC4QQXu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HZL8fOu2dals6q6SRHWIb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LiOkXrpByGcQj3YMN4ZR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o7lTjCFvwDGkgTGfqnjl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zvtFRfi02YtrKiG4oqVg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OfjEZPIhYi46BTxaTRk9K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21mnIfW8HjjV50uzsIYHr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6vZebxPG7ki6jyjXhqLJz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Ks7DcrQi82xeyzcuUS1dY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NcKmaSjGDOWeytHMzokYt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X4MH3IMpDHcoV4PTWvdYr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o4pvzDgQkr8gHBHPNzwg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vE04BA5OgqPQTdUpMfSNAH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Q298DWPvqnI0yACyPRj8m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bOYiO2BiGW3IioNR3lHK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YaB2mSsaNWSdAYEWiptAwv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QgZ0hy7h3sMqj8AeykEix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4eqOypHSDaCTQ73gpoSRo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Iqg7R6UJVRrmbLzt0HzbO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qitbhVgpG5yw0yqxBXTf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DSCT3IEjyjOma1rssRqVo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14L4rDh6brFMjIiGmYkoa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COTWq4fFpZVlzZhTOAg9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VDI01icCfsgPJyyvIolk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zBuffymHxYXra9WmS3cSh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qLuq5qtTe3zXoZYKsLoF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zhY223pKbRe1zTAhGByV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n3dfefzgtT7vwvm7HGw7I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thcJ6V7UzyuHP3uL7hg4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mLAEOVajsClYZ8WBPkXt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GoNWKrOGa9228EHMLc4e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6GXidArHo5a0oR3Ctudpp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tGI4VULmtnBRQtP1mVhXV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0f3j4gvMAeIv7RIBcXkC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6HjqzzQhU9eKQ9x2HYk6pJ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RE1W7S9HQJ52DCHn6DI3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0B8XsOZDdNN9lvWtZM9b2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Sh7LT7QzRYVvb2PX7RCwd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j2WGNpK2iPBhH5ysCWGWC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j2WGNpK2iPBhH5ysCWGWC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uJ70tqiLI55TwVYrpkpCK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4eqOypHSDaCTQ73gpoSRo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5X4MH3IMpDHcoV4PTWvdYr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mpx53MYL37HyZepgR03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nBbxnTjJ6Sc6WuhHYvlZ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HZL8fOu2dals6q6SRHWIb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zvtFRfi02YtrKiG4oqVg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SANgyn41muR73xUeRuTgI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yN8Cjya7Fa55zkWkpJjeT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knyM77rKUSjS5CMi5ze9U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VwHXP63c0o4pRtRj7ItQ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CfyVzaXeUm2YOwTAZSfn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qLuq5qtTe3zXoZYKsLoF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MqLuq5qtTe3zXoZYKsLoF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knyM77rKUSjS5CMi5ze9U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COTWq4fFpZVlzZhTOAg9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jPydXOQY32XYRyoGbzRIX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XXiB7J2r7T7MPskC5O6ml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OqitbhVgpG5yw0yqxBXTf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xXomQZnA5eoXKnCRwlJbr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sadmPaH3WgyVCpgvJS7Q6P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zQ0S22PMcmnLPacX1hUP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kDu6SRLPdQCRe6LZsvoS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mLKZ7bSZ2lnpp391Kd7bt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gk4ueEhx5IFX7RtijP8CJ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e7wojIxNhcAaAPDE8fB9m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drsFZuZHUWeHqd1xxnFp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drsFZuZHUWeHqd1xxnFp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JkDu6SRLPdQCRe6LZsvoS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SANgyn41muR73xUeRuTgI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poIC8Gj5AkGdk281N0kX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SGn3gHXZ8sYuRAfslt4z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MKzQ0S22PMcmnLPacX1hUP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1zhY223pKbRe1zTAhGByV5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04a8Aq06EjY5BJRKxpFjS"/>
</p:tagLst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SL Talk template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SL Talk templat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Times New Roman" pitchFamily="18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Times New Roman" pitchFamily="18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L Talk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 Talk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SL Talk template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SL Talk templat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Times New Roman" pitchFamily="18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Times New Roman" pitchFamily="18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L Talk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 Talk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SL Talk template">
  <a:themeElements>
    <a:clrScheme name="">
      <a:dk1>
        <a:srgbClr val="000000"/>
      </a:dk1>
      <a:lt1>
        <a:srgbClr val="FFFFFF"/>
      </a:lt1>
      <a:dk2>
        <a:srgbClr val="006B61"/>
      </a:dk2>
      <a:lt2>
        <a:srgbClr val="C0C0C0"/>
      </a:lt2>
      <a:accent1>
        <a:srgbClr val="FF00FF"/>
      </a:accent1>
      <a:accent2>
        <a:srgbClr val="00C0C0"/>
      </a:accent2>
      <a:accent3>
        <a:srgbClr val="FFFFFF"/>
      </a:accent3>
      <a:accent4>
        <a:srgbClr val="000000"/>
      </a:accent4>
      <a:accent5>
        <a:srgbClr val="FFAAFF"/>
      </a:accent5>
      <a:accent6>
        <a:srgbClr val="00AEAE"/>
      </a:accent6>
      <a:hlink>
        <a:srgbClr val="00C000"/>
      </a:hlink>
      <a:folHlink>
        <a:srgbClr val="800080"/>
      </a:folHlink>
    </a:clrScheme>
    <a:fontScheme name="SL Talk templat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Times New Roman" pitchFamily="18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CFFCC"/>
        </a:solidFill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Times New Roman" pitchFamily="18" charset="0"/>
          <a:buChar char="•"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L Talk 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 Talk 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 Talk 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Pixel">
  <a:themeElements>
    <a:clrScheme name="Pixel">
      <a:dk1>
        <a:srgbClr val="FFFFFF"/>
      </a:dk1>
      <a:lt1>
        <a:srgbClr val="103154"/>
      </a:lt1>
      <a:dk2>
        <a:srgbClr val="0096FF"/>
      </a:dk2>
      <a:lt2>
        <a:srgbClr val="87FDFF"/>
      </a:lt2>
      <a:accent1>
        <a:srgbClr val="FF7F01"/>
      </a:accent1>
      <a:accent2>
        <a:srgbClr val="F1B015"/>
      </a:accent2>
      <a:accent3>
        <a:srgbClr val="FBEC85"/>
      </a:accent3>
      <a:accent4>
        <a:srgbClr val="D2C2F1"/>
      </a:accent4>
      <a:accent5>
        <a:srgbClr val="DA5AF4"/>
      </a:accent5>
      <a:accent6>
        <a:srgbClr val="9D09D1"/>
      </a:accent6>
      <a:hlink>
        <a:srgbClr val="1286C9"/>
      </a:hlink>
      <a:folHlink>
        <a:srgbClr val="A8C2E7"/>
      </a:folHlink>
    </a:clrScheme>
    <a:fontScheme name="Pixel">
      <a:majorFont>
        <a:latin typeface="Corbel"/>
        <a:ea typeface=""/>
        <a:cs typeface=""/>
        <a:font script="Jpan" typeface="メイリオ"/>
      </a:majorFont>
      <a:minorFont>
        <a:latin typeface="Corbel"/>
        <a:ea typeface=""/>
        <a:cs typeface=""/>
        <a:font script="Jpan" typeface="メイリオ"/>
      </a:minorFont>
    </a:fontScheme>
    <a:fmtScheme name="Pixel">
      <a:fillStyleLst>
        <a:solidFill>
          <a:schemeClr val="phClr"/>
        </a:solidFill>
        <a:solidFill>
          <a:schemeClr val="phClr">
            <a:satMod val="150000"/>
          </a:schemeClr>
        </a:solidFill>
        <a:solidFill>
          <a:schemeClr val="phClr">
            <a:shade val="80000"/>
            <a:lumMod val="9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63500" dir="2700000" sx="102000" sy="102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/>
          </a:scene3d>
          <a:sp3d>
            <a:bevelT w="0" h="0"/>
          </a:sp3d>
        </a:effectStyle>
        <a:effectStyle>
          <a:effectLst>
            <a:outerShdw blurRad="63500" dist="38100" dir="3600000" sx="103000" sy="103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5400000"/>
            </a:lightRig>
          </a:scene3d>
          <a:sp3d prstMaterial="softmetal">
            <a:bevelT w="635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5000"/>
                <a:satMod val="3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satMod val="400000"/>
              </a:schemeClr>
              <a:schemeClr val="phClr">
                <a:tint val="50000"/>
                <a:satMod val="4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aper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16277</TotalTime>
  <Words>2010</Words>
  <Application>Microsoft Office PowerPoint</Application>
  <PresentationFormat>On-screen Show (4:3)</PresentationFormat>
  <Paragraphs>507</Paragraphs>
  <Slides>36</Slides>
  <Notes>36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61" baseType="lpstr">
      <vt:lpstr>ＭＳ Ｐゴシック</vt:lpstr>
      <vt:lpstr>Arial</vt:lpstr>
      <vt:lpstr>Calibri</vt:lpstr>
      <vt:lpstr>CMBX12</vt:lpstr>
      <vt:lpstr>Comic Sans MS</vt:lpstr>
      <vt:lpstr>Corbel</vt:lpstr>
      <vt:lpstr>Garamond</vt:lpstr>
      <vt:lpstr>Georgia</vt:lpstr>
      <vt:lpstr>Gill Sans</vt:lpstr>
      <vt:lpstr>Gill Sans MT</vt:lpstr>
      <vt:lpstr>Symbol</vt:lpstr>
      <vt:lpstr>Tahoma</vt:lpstr>
      <vt:lpstr>Times New Roman</vt:lpstr>
      <vt:lpstr>Verdana</vt:lpstr>
      <vt:lpstr>Wingdings</vt:lpstr>
      <vt:lpstr>Wingdings 2</vt:lpstr>
      <vt:lpstr>ヒラギノ角ゴ ProN W3</vt:lpstr>
      <vt:lpstr>Office Theme</vt:lpstr>
      <vt:lpstr>1_SL Talk template</vt:lpstr>
      <vt:lpstr>2_Office Theme</vt:lpstr>
      <vt:lpstr>SL Talk template</vt:lpstr>
      <vt:lpstr>2_SL Talk template</vt:lpstr>
      <vt:lpstr>Pixel</vt:lpstr>
      <vt:lpstr>3_Office Theme</vt:lpstr>
      <vt:lpstr>Origin Graph</vt:lpstr>
      <vt:lpstr>Extending the scope of the ISOLDE Laser Ion Source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RILIS operation in 1994-2007</vt:lpstr>
      <vt:lpstr>HIE-ISOLDE  aims at increasing the energy of the RIB up to 10AMeV and their intensity  by a factor 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Independent laser for non resonant ionization</vt:lpstr>
      <vt:lpstr>RILIS room extension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Laser Ion Source Trap (LIST)</vt:lpstr>
      <vt:lpstr>Laser Ion Source Trap (LIST)</vt:lpstr>
      <vt:lpstr>PowerPoint Presentation</vt:lpstr>
      <vt:lpstr>On-call operation (not yet)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Acknowledgements: CERN – KTH Collaboration 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srothe</dc:creator>
  <cp:lastModifiedBy>Sebastian Rothe</cp:lastModifiedBy>
  <cp:revision>258</cp:revision>
  <cp:lastPrinted>2011-01-10T20:06:45Z</cp:lastPrinted>
  <dcterms:created xsi:type="dcterms:W3CDTF">2010-11-30T21:16:06Z</dcterms:created>
  <dcterms:modified xsi:type="dcterms:W3CDTF">2014-09-24T16:23:08Z</dcterms:modified>
</cp:coreProperties>
</file>